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0" r:id="rId1"/>
  </p:sldMasterIdLst>
  <p:notesMasterIdLst>
    <p:notesMasterId r:id="rId25"/>
  </p:notesMasterIdLst>
  <p:sldIdLst>
    <p:sldId id="259" r:id="rId2"/>
    <p:sldId id="261" r:id="rId3"/>
    <p:sldId id="257" r:id="rId4"/>
    <p:sldId id="27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2" r:id="rId13"/>
    <p:sldId id="273" r:id="rId14"/>
    <p:sldId id="269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7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5956B-BFAD-49D0-A918-FF00FAF67891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575A1-89EA-47E0-9515-8A05A0F2B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4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1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6740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44083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99166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92766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18972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67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4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7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9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8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2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7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8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1/2/2024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3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ác trò chơi khởi động cho một buổi sinh hoạt tập thể - Sinh Viên Công Giáo  Trung C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493713"/>
            <a:ext cx="6369050" cy="601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55406" y="2716326"/>
            <a:ext cx="185659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5400" b="1" dirty="0" err="1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5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6582" y="0"/>
            <a:ext cx="8911687" cy="6399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Dấu hiệu nhận biết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936194"/>
              </p:ext>
            </p:extLst>
          </p:nvPr>
        </p:nvGraphicFramePr>
        <p:xfrm>
          <a:off x="602758" y="1553088"/>
          <a:ext cx="3458254" cy="246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Bitmap Image" r:id="rId3" imgW="1295238" imgH="933580" progId="Paint.Picture">
                  <p:embed/>
                </p:oleObj>
              </mc:Choice>
              <mc:Fallback>
                <p:oleObj name="Bitmap Image" r:id="rId3" imgW="1295238" imgH="93358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58" y="1553088"/>
                        <a:ext cx="3458254" cy="24652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679307"/>
              </p:ext>
            </p:extLst>
          </p:nvPr>
        </p:nvGraphicFramePr>
        <p:xfrm>
          <a:off x="8855998" y="3034632"/>
          <a:ext cx="3243101" cy="257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Bitmap Image" r:id="rId5" imgW="1219370" imgH="961905" progId="Paint.Picture">
                  <p:embed/>
                </p:oleObj>
              </mc:Choice>
              <mc:Fallback>
                <p:oleObj name="Bitmap Image" r:id="rId5" imgW="1219370" imgH="961905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5998" y="3034632"/>
                        <a:ext cx="3243101" cy="2577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8698" y="546116"/>
            <a:ext cx="837908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HĐ3: </a:t>
            </a:r>
            <a:r>
              <a:rPr kumimoji="0" lang="nl-NL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 trang 106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Cho tứ giác ABCD có AB = CD, BC = DA </a:t>
            </a:r>
            <a:r>
              <a:rPr kumimoji="0" lang="en-US" sz="2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(Hình 39).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10735" y="1467411"/>
            <a:ext cx="828126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tam giác ABC và CDA có bằng nhau hay không?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đó, hãy so sánh các cặp góc: </a:t>
            </a:r>
            <a:r>
              <a:rPr kumimoji="0" lang="en-US" sz="2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kumimoji="0" lang="en-US" sz="2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DCA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ACB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kumimoji="0" lang="en-US" sz="2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CAD. 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NL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ABCD có phải hình bình hành hay không?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70812" y="5309842"/>
            <a:ext cx="117211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NL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tam giác ABO và CDO có bằng nhau hay không? Từ đó, hãy so sánh các cặp góc: </a:t>
            </a:r>
            <a:r>
              <a:rPr kumimoji="0" lang="en-US" sz="2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kumimoji="0" lang="en-US" sz="2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DCA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kumimoji="0" lang="en-US" sz="2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ACB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kumimoji="0" lang="en-US" sz="2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CAD. 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NL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ABCD có phải hình bình hành hay không?</a:t>
            </a:r>
            <a:endParaRPr kumimoji="0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0897" y="396229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Cho tứ giác ABCD có hai đường chéo AC và BD cắt nhau tại điểm O của mỗi đường </a:t>
            </a:r>
            <a:r>
              <a:rPr lang="nl-NL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(Hình 40).</a:t>
            </a: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60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396" y="0"/>
            <a:ext cx="1299074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>
              <a:lnSpc>
                <a:spcPct val="107000"/>
              </a:lnSpc>
              <a:spcAft>
                <a:spcPts val="800"/>
              </a:spcAft>
            </a:pPr>
            <a:r>
              <a:rPr lang="nl-NL" sz="3000" b="1" i="1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 ý: 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5396" y="561949"/>
                <a:ext cx="11421172" cy="3397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3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 tam giác ABC và CDA có bằng nhau (theo trường hợp c.c.c), từ đó suy ra các cặp góc tương ứng bằng nhau: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𝐷𝐶𝐴</m:t>
                        </m:r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𝐶𝐴𝐷</m:t>
                        </m:r>
                      </m:e>
                    </m:acc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3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ra ABCD là hình bình hành (tính chất hình bình hành)</a:t>
                </a:r>
                <a:endParaRPr lang="en-US" sz="3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Hai tam giác ABO và CDO có bằng nhau (theo trường hợp c.g.c), </a:t>
                </a:r>
                <a:r>
                  <a:rPr lang="en-US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 đó suy ra các cặp góc tương ứng bằng nhau: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𝐷𝐶𝐴</m:t>
                        </m:r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𝐶𝐴𝐷</m:t>
                        </m:r>
                      </m:e>
                    </m:acc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3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ra ABCD là hình bình hành (tính chất hình bình hành)</a:t>
                </a:r>
                <a:endParaRPr lang="en-US" sz="3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96" y="561949"/>
                <a:ext cx="11421172" cy="3397212"/>
              </a:xfrm>
              <a:prstGeom prst="rect">
                <a:avLst/>
              </a:prstGeom>
              <a:blipFill rotWithShape="0">
                <a:blip r:embed="rId2"/>
                <a:stretch>
                  <a:fillRect l="-1281" t="-2334" r="-1174" b="-3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406655"/>
              </p:ext>
            </p:extLst>
          </p:nvPr>
        </p:nvGraphicFramePr>
        <p:xfrm>
          <a:off x="1524470" y="3959161"/>
          <a:ext cx="10122098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2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35323">
                <a:tc>
                  <a:txBody>
                    <a:bodyPr/>
                    <a:lstStyle/>
                    <a:p>
                      <a:r>
                        <a:rPr lang="en-US" sz="3000" b="1" i="0" u="sng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Ghi nhớ:</a:t>
                      </a:r>
                      <a:r>
                        <a:rPr lang="en-US" sz="3000" b="1" i="0" u="none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 có những dấu hiệu nhận biết sau:</a:t>
                      </a:r>
                      <a:endParaRPr lang="en-US" sz="3000" b="1" kern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3000" b="1" i="1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Tứ giác có các cặp cạnh đối bằng nhau là hình bình hành.</a:t>
                      </a:r>
                      <a:endParaRPr lang="en-US" sz="3000" b="1" kern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3000" b="1" i="1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Tứ giác có hai đường chéo cắt nhau tại trung điểm của mỗi đường là hình</a:t>
                      </a:r>
                      <a:br>
                        <a:rPr lang="en-US" sz="3000" b="1" i="1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3000" b="1" i="1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bình hành. </a:t>
                      </a:r>
                      <a:endParaRPr lang="en-US" sz="3000" b="1" kern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300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97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611" y="0"/>
            <a:ext cx="119593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3 (SGK-tr107)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tứ giác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hai cạnh đối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 song và bằng nhau, hai đường chéo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 nhau tại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Chứng minh:</a:t>
            </a:r>
            <a:b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△OAB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△OCD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Tứ giác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hình bình hành.</a:t>
            </a:r>
            <a:endParaRPr lang="en-US" sz="3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2610" y="1938992"/>
            <a:ext cx="1526380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 i="1">
                <a:solidFill>
                  <a:srgbClr val="0000E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giải.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080987"/>
              </p:ext>
            </p:extLst>
          </p:nvPr>
        </p:nvGraphicFramePr>
        <p:xfrm>
          <a:off x="6645442" y="1056589"/>
          <a:ext cx="4736432" cy="2888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Bitmap Image" r:id="rId3" imgW="1552792" imgH="952633" progId="Paint.Picture">
                  <p:embed/>
                </p:oleObj>
              </mc:Choice>
              <mc:Fallback>
                <p:oleObj name="Bitmap Image" r:id="rId3" imgW="1552792" imgH="95263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5442" y="1056589"/>
                        <a:ext cx="4736432" cy="28887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04060" y="2500940"/>
                <a:ext cx="11616489" cy="4272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Xét hai tam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OAB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OCD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có: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𝑂𝐴𝐵</m:t>
                        </m:r>
                      </m:e>
                    </m:acc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𝑂𝐶𝐷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(so le trong);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CD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(giả thiết);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𝑂𝐵𝐴</m:t>
                        </m:r>
                      </m:e>
                    </m:acc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𝑂𝐷𝐶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(so le trong).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Suy ra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△OAB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△OCD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(g.c.g). </a:t>
                </a:r>
                <a:b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Do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△OAB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△OCD</a:t>
                </a:r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OA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OC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OD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(các cặp cạnh tương ứng).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tứ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hai đường chéo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BD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 nhau tại trung điểm mỗi đường. Do đó tứ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bình hành.</a:t>
                </a:r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60" y="2500940"/>
                <a:ext cx="11616489" cy="4272323"/>
              </a:xfrm>
              <a:prstGeom prst="rect">
                <a:avLst/>
              </a:prstGeom>
              <a:blipFill rotWithShape="0">
                <a:blip r:embed="rId5"/>
                <a:stretch>
                  <a:fillRect l="-1049" t="-1427" r="-157" b="-2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96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374982"/>
              </p:ext>
            </p:extLst>
          </p:nvPr>
        </p:nvGraphicFramePr>
        <p:xfrm>
          <a:off x="277431" y="167799"/>
          <a:ext cx="11726309" cy="1768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6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68578">
                <a:tc>
                  <a:txBody>
                    <a:bodyPr/>
                    <a:lstStyle/>
                    <a:p>
                      <a:r>
                        <a:rPr lang="en-US" sz="3200" b="1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Chú ý: </a:t>
                      </a:r>
                    </a:p>
                    <a:p>
                      <a:pPr lvl="0"/>
                      <a:r>
                        <a:rPr lang="en-US" sz="3200" b="1" i="1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Tứ giác có hai cạnh đối song song và bằng nhau là hình bình hành.</a:t>
                      </a:r>
                      <a:endParaRPr lang="en-US" sz="3200" b="1" kern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1" i="1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Tứ giác có các cặp cạnh đối bằng nhau là hình bình hành.</a:t>
                      </a:r>
                      <a:endParaRPr lang="en-US" sz="320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04737" y="3718679"/>
                <a:ext cx="10387263" cy="3281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b="1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1. </a:t>
                </a: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tứ giác </a:t>
                </a:r>
                <a:r>
                  <a:rPr lang="en-US" sz="30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 </a:t>
                </a: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𝐷𝐴𝐵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320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𝐶𝐷𝐴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Kẻ tia </a:t>
                </a:r>
                <a:r>
                  <a:rPr lang="en-US" sz="30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 </a:t>
                </a: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tia đối của tia</a:t>
                </a:r>
                <a:b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Chứng minh:</a:t>
                </a:r>
                <a:b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20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𝐷𝐴𝐵</m:t>
                        </m:r>
                      </m:e>
                    </m:acc>
                  </m:oMath>
                </a14:m>
                <a:r>
                  <a:rPr lang="en-US" sz="3200"/>
                  <a:t>  = 180</a:t>
                </a:r>
                <a:r>
                  <a:rPr lang="en-US" sz="3200" i="1" baseline="30000"/>
                  <a:t>0</a:t>
                </a: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b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𝑥𝐴𝐷</m:t>
                        </m:r>
                      </m:e>
                    </m:acc>
                  </m:oMath>
                </a14:m>
                <a:r>
                  <a:rPr lang="en-US" sz="320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0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AD // BC</a:t>
                </a: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b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Tứ giác </a:t>
                </a:r>
                <a:r>
                  <a:rPr lang="en-US" sz="30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 </a:t>
                </a: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hình bình hành.</a:t>
                </a:r>
                <a:r>
                  <a:rPr lang="en-US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/>
                </a:br>
                <a:endParaRPr lang="en-US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37" y="3718679"/>
                <a:ext cx="10387263" cy="3281476"/>
              </a:xfrm>
              <a:prstGeom prst="rect">
                <a:avLst/>
              </a:prstGeom>
              <a:blipFill rotWithShape="0">
                <a:blip r:embed="rId2"/>
                <a:stretch>
                  <a:fillRect l="-1350" t="-1859" r="-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215" y="4349515"/>
            <a:ext cx="4646785" cy="22126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071760"/>
              </p:ext>
            </p:extLst>
          </p:nvPr>
        </p:nvGraphicFramePr>
        <p:xfrm>
          <a:off x="4882776" y="2575360"/>
          <a:ext cx="2580341" cy="692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0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2275">
                <a:tc>
                  <a:txBody>
                    <a:bodyPr/>
                    <a:lstStyle/>
                    <a:p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3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TẬP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33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83" y="161366"/>
            <a:ext cx="5992906" cy="316271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65075" y="2521573"/>
                <a:ext cx="11566830" cy="3878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Xét tứ giác </a:t>
                </a: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 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𝐶𝐷𝐴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360</a:t>
                </a:r>
                <a:r>
                  <a:rPr lang="en-US" sz="3000" i="1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(tổng các góc của một tứ giác).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𝐶𝐷𝐴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(giả thiết)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360</a:t>
                </a:r>
                <a:r>
                  <a:rPr lang="en-US" sz="3000" i="1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360</a:t>
                </a:r>
                <a:r>
                  <a:rPr lang="en-US" sz="3000" i="1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b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⇔ 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)= 360</a:t>
                </a:r>
                <a:r>
                  <a:rPr lang="en-US" sz="3000" i="1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b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⇔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180</a:t>
                </a:r>
                <a:r>
                  <a:rPr lang="en-US" sz="3000" i="1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075" y="2521573"/>
                <a:ext cx="11566830" cy="3878754"/>
              </a:xfrm>
              <a:prstGeom prst="rect">
                <a:avLst/>
              </a:prstGeom>
              <a:blipFill rotWithShape="0">
                <a:blip r:embed="rId3"/>
                <a:stretch>
                  <a:fillRect l="-1212" t="-2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0736" y="5697436"/>
                <a:ext cx="10973744" cy="569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Theo ý </a:t>
                </a: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 //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BC 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𝑥𝐴𝐷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(đồng vị).</a:t>
                </a:r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36" y="5697436"/>
                <a:ext cx="10973744" cy="569515"/>
              </a:xfrm>
              <a:prstGeom prst="rect">
                <a:avLst/>
              </a:prstGeom>
              <a:blipFill rotWithShape="0">
                <a:blip r:embed="rId4"/>
                <a:stretch>
                  <a:fillRect l="-1278" t="-1075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80736" y="6266951"/>
            <a:ext cx="11983453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Ta có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//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DC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BC // AD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 tứ giác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hình bình hành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0736" y="-3285"/>
                <a:ext cx="8325382" cy="3165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1.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tứ giác </a:t>
                </a: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𝐷𝐴𝐵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280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𝐶𝐷𝐴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Kẻ tia </a:t>
                </a: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tia đối của tia</a:t>
                </a:r>
                <a:b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Chứng minh:</a:t>
                </a:r>
                <a:b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80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𝐷𝐴𝐵</m:t>
                        </m:r>
                      </m:e>
                    </m:acc>
                  </m:oMath>
                </a14:m>
                <a:r>
                  <a:rPr lang="en-US" sz="2800"/>
                  <a:t>  = 180</a:t>
                </a:r>
                <a:r>
                  <a:rPr lang="en-US" sz="2800" i="1" baseline="30000"/>
                  <a:t>0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b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𝑥𝐴𝐷</m:t>
                        </m:r>
                      </m:e>
                    </m:acc>
                  </m:oMath>
                </a14:m>
                <a:r>
                  <a:rPr lang="en-US" sz="280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AD // BC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b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Tứ giác </a:t>
                </a: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hình bình hành.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800"/>
                </a:br>
                <a:endParaRPr lang="en-US" sz="280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36" y="-3285"/>
                <a:ext cx="8325382" cy="3165995"/>
              </a:xfrm>
              <a:prstGeom prst="rect">
                <a:avLst/>
              </a:prstGeom>
              <a:blipFill rotWithShape="0">
                <a:blip r:embed="rId5"/>
                <a:stretch>
                  <a:fillRect l="-1464" t="-1538" r="-2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80736" y="2546256"/>
            <a:ext cx="1526380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 i="1">
                <a:solidFill>
                  <a:srgbClr val="0000E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giải.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85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05" y="0"/>
            <a:ext cx="4427621" cy="28635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32611" y="0"/>
            <a:ext cx="80691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tam giác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hai đường trung tuyến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nhau tại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Gọi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là trung điểm của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Chứng minh rằng tứ giác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PQMN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hình bình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hành.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2611" y="2037770"/>
                <a:ext cx="11959389" cy="4820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△ABC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hai đường trung tuyến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BM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CN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 nhau tại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(giả thiết) nên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trọng tâm của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△ABC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GM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GB</m:t>
                        </m:r>
                      </m:num>
                      <m:den>
                        <m:r>
                          <a:rPr lang="en-US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GN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𝐺𝐶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(tính chất trọng tâm của tam giác).                   (1)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trung điểm của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GB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(giả thiết) nên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GP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PB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GB</m:t>
                        </m:r>
                      </m:num>
                      <m:den>
                        <m:r>
                          <a:rPr lang="en-US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trung điểm của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(giả thiết) nên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GQ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GC</m:t>
                        </m:r>
                      </m:num>
                      <m:den>
                        <m:r>
                          <a:rPr lang="en-US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 (1), (2) và (3) suy ra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GM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GP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GN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GQ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tứ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PQMN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GM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GP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GN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GQ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(chứng minh trên).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đó tứ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PQMN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hai đường chéo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MP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NQ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 nhau tại trung điểm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 mỗi đường nên nó là hình bình hành.</a:t>
                </a:r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11" y="2037770"/>
                <a:ext cx="11959389" cy="4820230"/>
              </a:xfrm>
              <a:prstGeom prst="rect">
                <a:avLst/>
              </a:prstGeom>
              <a:blipFill rotWithShape="0">
                <a:blip r:embed="rId3"/>
                <a:stretch>
                  <a:fillRect l="-1019" t="-1391" r="-612" b="-2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335568" y="1534907"/>
            <a:ext cx="1526380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 i="1">
                <a:solidFill>
                  <a:srgbClr val="0000E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giải.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3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29464" y="2991501"/>
            <a:ext cx="1526380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 i="1">
                <a:solidFill>
                  <a:srgbClr val="0000E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giải.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527" y="0"/>
            <a:ext cx="5895473" cy="29214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843212" y="3705121"/>
            <a:ext cx="104330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Vì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hình bình hành (giả thiết) nên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ABMN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hình bình hành (giả thiết) nên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MN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 ra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MN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6832" y="5334121"/>
                <a:ext cx="11959390" cy="1523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có </a:t>
                </a: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 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bình hành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𝐵𝐴𝐷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(1)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ABMN 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bình hành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𝐵𝑀𝑁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𝐴𝐵𝑁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(2)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 (1) và (2) 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𝐵𝑀𝑁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𝐷𝐴𝑁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32" y="5334121"/>
                <a:ext cx="11959390" cy="1523879"/>
              </a:xfrm>
              <a:prstGeom prst="rect">
                <a:avLst/>
              </a:prstGeom>
              <a:blipFill rotWithShape="0">
                <a:blip r:embed="rId3"/>
                <a:stretch>
                  <a:fillRect l="-1223" t="-4000" b="-1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7589471"/>
                  </p:ext>
                </p:extLst>
              </p:nvPr>
            </p:nvGraphicFramePr>
            <p:xfrm>
              <a:off x="316832" y="110460"/>
              <a:ext cx="5979695" cy="2546287"/>
            </p:xfrm>
            <a:graphic>
              <a:graphicData uri="http://schemas.openxmlformats.org/drawingml/2006/table">
                <a:tbl>
                  <a:tblPr/>
                  <a:tblGrid>
                    <a:gridCol w="59796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419726">
                    <a:tc>
                      <a:txBody>
                        <a:bodyPr/>
                        <a:lstStyle/>
                        <a:p>
                          <a:r>
                            <a:rPr lang="en-US" sz="3200" b="1" i="0">
                              <a:solidFill>
                                <a:srgbClr val="CC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Bài 3.</a:t>
                          </a:r>
                          <a:r>
                            <a:rPr lang="en-US" sz="3200" b="1" i="0" baseline="0">
                              <a:solidFill>
                                <a:srgbClr val="CC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b="0" i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Cho hai hình bình hành </a:t>
                          </a:r>
                          <a:r>
                            <a:rPr lang="en-US" sz="3200" b="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ABCD </a:t>
                          </a:r>
                          <a:r>
                            <a:rPr lang="en-US" sz="3200" b="0" i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 </a:t>
                          </a:r>
                          <a:r>
                            <a:rPr lang="en-US" sz="3200" b="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ABMN </a:t>
                          </a:r>
                          <a:r>
                            <a:rPr lang="en-US" sz="3200" b="0" i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(Hình</a:t>
                          </a:r>
                          <a:r>
                            <a:rPr lang="en-US" sz="3200" b="0" i="0" baseline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b="0" i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42). </a:t>
                          </a:r>
                        </a:p>
                        <a:p>
                          <a:r>
                            <a:rPr lang="en-US" sz="3200" b="0" i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Chứng minh:</a:t>
                          </a:r>
                        </a:p>
                        <a:p>
                          <a:pPr marL="514350" indent="-514350">
                            <a:buAutoNum type="alphaLcParenR"/>
                          </a:pPr>
                          <a:r>
                            <a:rPr lang="en-US" sz="3200" b="0" i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CD = MN</a:t>
                          </a:r>
                        </a:p>
                        <a:p>
                          <a:pPr marL="514350" marR="0" indent="-51435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𝐵𝐶𝐷</m:t>
                                  </m:r>
                                </m:e>
                              </m:acc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𝐵𝑀𝑁</m:t>
                                  </m:r>
                                </m:e>
                              </m:acc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𝐷𝐴𝑁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3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7589471"/>
                  </p:ext>
                </p:extLst>
              </p:nvPr>
            </p:nvGraphicFramePr>
            <p:xfrm>
              <a:off x="316832" y="110460"/>
              <a:ext cx="5979695" cy="2546287"/>
            </p:xfrm>
            <a:graphic>
              <a:graphicData uri="http://schemas.openxmlformats.org/drawingml/2006/table">
                <a:tbl>
                  <a:tblPr/>
                  <a:tblGrid>
                    <a:gridCol w="5979695"/>
                  </a:tblGrid>
                  <a:tr h="25462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t="-3349" b="-765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6874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5133" y="3255701"/>
            <a:ext cx="1526380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 i="1">
                <a:solidFill>
                  <a:srgbClr val="0000E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giải.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670" y="0"/>
            <a:ext cx="119813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0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0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30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đo khoảng cách giữa hai vị trí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hai phía của một tòa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mà không thể trực tiếp đo được, người ta làm như sau:</a:t>
            </a:r>
            <a:b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các vị trí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cho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thuộc đường thẳng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khoảng cách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đo được;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trung điểm của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(Hình 43). Người ta đo được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 m. Tính độ dài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304" y="2361815"/>
            <a:ext cx="6437696" cy="23497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5346" y="3817650"/>
            <a:ext cx="10563726" cy="256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Xét tứ giác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Có hai đường chéo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BD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 nhau tại trung điểm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mỗi đường</a:t>
            </a:r>
            <a:b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nên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hình bình hành.</a:t>
            </a:r>
            <a:b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đó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100 (m).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64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639" y="1756652"/>
            <a:ext cx="7110973" cy="21674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24118" y="0"/>
            <a:ext cx="1196788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Hoa vẽ tam giác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tờ giấy sau đó cắt một phần tam giác ở phía góc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(Hình 44). Bạn Hoa đố bạn Hùng: 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vẽ lại tam giác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làm thế nào tính được độ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 các đoạn thẳng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số đo góc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ACB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Hùng đã làm như sau:</a:t>
            </a:r>
            <a:b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Qua điểm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 đường thẳng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song với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qua điểm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 đường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thẳng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d′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với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Gọi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giao điểm của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d′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Đo độ dài các đoạn thẳng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đo góc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AEB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 Từ đó, tính được độ dài các đoạn thẳng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số đo góc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ACB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(Hình 45).</a:t>
            </a:r>
            <a:b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giải thích cách làm của bạn Hùng.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690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546" y="1436707"/>
            <a:ext cx="1526380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 i="1">
                <a:solidFill>
                  <a:srgbClr val="0000E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giải.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177" y="1"/>
            <a:ext cx="8187448" cy="217346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08546" y="1998656"/>
                <a:ext cx="11983453" cy="4915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indent="-30480">
                  <a:spcAft>
                    <a:spcPts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 // BC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(giả thiết) nên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AE // BC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d’ // AC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(giả thiết) nên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 // AC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tứ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ACBE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AE // BC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(chứng minh trên) và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 // AC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(chứng minh trên). Do đó tứ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ACBE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bình hành.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ra:</a:t>
                </a:r>
                <a:endParaRPr lang="en-US" sz="2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0480" marR="30480" indent="-30480">
                  <a:spcAft>
                    <a:spcPts val="0"/>
                  </a:spcAft>
                </a:pPr>
                <a:r>
                  <a:rPr lang="en-US" sz="280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        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𝐴𝐶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𝐵𝐸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𝐵𝐶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𝐴𝐸</m:t>
                            </m:r>
                          </m:e>
                          <m:e>
                            <m:acc>
                              <m:accPr>
                                <m:chr m:val="̂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𝐴𝐶𝐵</m:t>
                                </m:r>
                              </m:e>
                            </m:acc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acc>
                              <m:accPr>
                                <m:chr m:val="̂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𝐴𝐸𝐵</m:t>
                                </m:r>
                              </m:e>
                            </m:acc>
                          </m:e>
                        </m:eqArr>
                      </m:e>
                    </m:d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(tính chất hình bình hành).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 Hùng chứng minh được tứ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ACBE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bình hành có các tính chất trên, đo độ dài các đoạn thẳng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AE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đo góc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AEB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Từ đó, tính được độ dài các đoạn thẳng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số đo góc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ACB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46" y="1998656"/>
                <a:ext cx="11983453" cy="4915063"/>
              </a:xfrm>
              <a:prstGeom prst="rect">
                <a:avLst/>
              </a:prstGeom>
              <a:blipFill rotWithShape="0">
                <a:blip r:embed="rId3"/>
                <a:stretch>
                  <a:fillRect l="-1017" t="-1365" r="-1068" b="-2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91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547" y="315405"/>
            <a:ext cx="11654590" cy="1647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lnSpc>
                <a:spcPct val="107000"/>
              </a:lnSpc>
              <a:spcAft>
                <a:spcPts val="800"/>
              </a:spcAft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thiết kế tay vịn cầu thang</a:t>
            </a:r>
            <a:r>
              <a:rPr lang="en-US" sz="32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(Hình 34) </a:t>
            </a: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 ta thường để các cặp thanh sườn song song với nhau, các cặp thanh trụ song song với nhau, tạo nên các hình bình hành.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656838" y="1900989"/>
            <a:ext cx="184995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92858"/>
              </p:ext>
            </p:extLst>
          </p:nvPr>
        </p:nvGraphicFramePr>
        <p:xfrm>
          <a:off x="5656838" y="1900989"/>
          <a:ext cx="6535162" cy="4957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Bitmap Image" r:id="rId3" imgW="3761905" imgH="2866667" progId="Paint.Picture">
                  <p:embed/>
                </p:oleObj>
              </mc:Choice>
              <mc:Fallback>
                <p:oleObj name="Bitmap Image" r:id="rId3" imgW="3761905" imgH="286666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838" y="1900989"/>
                        <a:ext cx="6535162" cy="49570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9" y="4305803"/>
            <a:ext cx="2855396" cy="253813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2502566" y="1802387"/>
            <a:ext cx="5303520" cy="3318253"/>
          </a:xfrm>
          <a:prstGeom prst="cloudCallout">
            <a:avLst>
              <a:gd name="adj1" fmla="val -60290"/>
              <a:gd name="adj2" fmla="val 4511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368675" algn="l"/>
              </a:tabLst>
            </a:pPr>
            <a:endParaRPr lang="en-US" sz="30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3368675" algn="l"/>
              </a:tabLst>
            </a:pPr>
            <a:endParaRPr lang="en-US" sz="30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3368675" algn="l"/>
              </a:tabLst>
            </a:pPr>
            <a:r>
              <a:rPr lang="en-US" sz="3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“Hình bình hành có những tính chất gì? Có những dấu hiệu nào để nhận biết một tứ giác là hình bình hành”.</a:t>
            </a:r>
            <a:endParaRPr lang="en-US"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368675" algn="l"/>
              </a:tabLst>
            </a:pP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88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904459"/>
              </p:ext>
            </p:extLst>
          </p:nvPr>
        </p:nvGraphicFramePr>
        <p:xfrm>
          <a:off x="5111376" y="0"/>
          <a:ext cx="2580341" cy="692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0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2275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CỦNG</a:t>
                      </a:r>
                      <a:r>
                        <a:rPr lang="en-US" sz="3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CỐ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8600" y="775026"/>
            <a:ext cx="10020300" cy="256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</a:t>
            </a:r>
            <a:r>
              <a:rPr 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chọn câu trả  lời đúng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Tứ giác có hai cạnh đối song song là hình bình hành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Tứ giác có hai cạnh đối bằng nhau là hình bình hành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Tứ giác có hai góc đối bằng nhau là hình bình hành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Tứ giác có các cạnh đối song song là hình bình hành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307797"/>
            <a:ext cx="11963400" cy="305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chọn câu trả lời “</a:t>
            </a:r>
            <a:r>
              <a:rPr lang="vi-VN" sz="3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sai”</a:t>
            </a: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pt-BR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hình bình hành các cạnh đối bằng nhau. </a:t>
            </a: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pt-BR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hình bình hành các góc đối bằng nhau.</a:t>
            </a: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pt-BR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hình bình hành hai đường chéo cắt nhau tại trung điểm của mỗi đường.</a:t>
            </a: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pt-BR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hình bình hành các cạnh đối không bằng nhau.</a:t>
            </a:r>
            <a:endParaRPr lang="en-US" sz="3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2708520"/>
            <a:ext cx="541421" cy="599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" name="Oval 6"/>
          <p:cNvSpPr/>
          <p:nvPr/>
        </p:nvSpPr>
        <p:spPr>
          <a:xfrm>
            <a:off x="204537" y="5764741"/>
            <a:ext cx="541421" cy="599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5927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6"/>
              <p:cNvSpPr>
                <a:spLocks noChangeArrowheads="1"/>
              </p:cNvSpPr>
              <p:nvPr/>
            </p:nvSpPr>
            <p:spPr bwMode="auto">
              <a:xfrm>
                <a:off x="188259" y="0"/>
                <a:ext cx="12003741" cy="1986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3:</a:t>
                </a:r>
                <a:r>
                  <a:rPr kumimoji="0" lang="en-US" sz="3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pt-BR" sz="3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hình bình hành ABCD có</a:t>
                </a:r>
                <a14:m>
                  <m:oMath xmlns:m="http://schemas.openxmlformats.org/officeDocument/2006/math">
                    <m:r>
                      <a: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kumimoji="0" lang="pt-BR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kumimoji="0" lang="pt-BR" sz="3000" b="0" i="0" u="none" strike="noStrike" cap="none" normalizeH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các góc còn lại của  hình bình hành là: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pt-BR" sz="3000" b="0" i="0" u="none" strike="noStrike" cap="none" normalizeH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pt-BR" sz="3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pt-BR" sz="3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pt-BR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pt-BR" sz="3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kumimoji="0" lang="pt-BR" sz="3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kumimoji="0" lang="pt-BR" sz="3000" b="1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kumimoji="0" lang="pt-BR" sz="3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30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pt-BR" sz="30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pt-BR" sz="3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kumimoji="0" lang="pt-BR" sz="3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259" y="0"/>
                <a:ext cx="12003741" cy="1986121"/>
              </a:xfrm>
              <a:prstGeom prst="rect">
                <a:avLst/>
              </a:prstGeom>
              <a:blipFill rotWithShape="0">
                <a:blip r:embed="rId2"/>
                <a:stretch>
                  <a:fillRect l="-1219" t="-2454" b="-92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7" name="Rectangle 19456"/>
          <p:cNvSpPr/>
          <p:nvPr/>
        </p:nvSpPr>
        <p:spPr>
          <a:xfrm>
            <a:off x="188259" y="1986121"/>
            <a:ext cx="861885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4: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hình bình hành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ABCD. Qua giao </a:t>
            </a:r>
          </a:p>
          <a:p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 O của các đường chéo, vẽ một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</a:rPr>
              <a:t>đường thẳng</a:t>
            </a:r>
          </a:p>
          <a:p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</a:rPr>
              <a:t>Cắt các cạnh đối BC và AD theo thứ tự ở E và F</a:t>
            </a:r>
          </a:p>
          <a:p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</a:rPr>
              <a:t>(đường này không đi qua trung điểm của BC</a:t>
            </a:r>
          </a:p>
          <a:p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</a:rPr>
              <a:t> và AD). Ta có:</a:t>
            </a:r>
          </a:p>
          <a:p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</a:t>
            </a:r>
            <a:r>
              <a:rPr lang="en-US" sz="3000" b="1">
                <a:solidFill>
                  <a:srgbClr val="000000"/>
                </a:solidFill>
                <a:latin typeface="Times New Roman" panose="02020603050405020304" pitchFamily="18" charset="0"/>
              </a:rPr>
              <a:t>A.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</a:rPr>
              <a:t>AF = CE                     </a:t>
            </a:r>
            <a:r>
              <a:rPr lang="en-US" sz="3000" b="1">
                <a:solidFill>
                  <a:srgbClr val="000000"/>
                </a:solidFill>
                <a:latin typeface="Times New Roman" panose="02020603050405020304" pitchFamily="18" charset="0"/>
              </a:rPr>
              <a:t>B.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</a:rPr>
              <a:t>AF = BE                 </a:t>
            </a:r>
          </a:p>
          <a:p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</a:t>
            </a:r>
            <a:r>
              <a:rPr lang="en-US" sz="3000" b="1">
                <a:solidFill>
                  <a:srgbClr val="000000"/>
                </a:solidFill>
                <a:latin typeface="Times New Roman" panose="02020603050405020304" pitchFamily="18" charset="0"/>
              </a:rPr>
              <a:t>C.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</a:rPr>
              <a:t>DF = CE                     </a:t>
            </a:r>
            <a:r>
              <a:rPr lang="en-US" sz="3000" b="1">
                <a:solidFill>
                  <a:srgbClr val="000000"/>
                </a:solidFill>
                <a:latin typeface="Times New Roman" panose="02020603050405020304" pitchFamily="18" charset="0"/>
              </a:rPr>
              <a:t>D.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</a:rPr>
              <a:t>DF = DE.</a:t>
            </a:r>
            <a:endParaRPr lang="en-US" sz="3000"/>
          </a:p>
        </p:txBody>
      </p:sp>
      <p:pic>
        <p:nvPicPr>
          <p:cNvPr id="67" name="Picture 6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5507" y="1972407"/>
            <a:ext cx="5267125" cy="241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Oval 67"/>
          <p:cNvSpPr/>
          <p:nvPr/>
        </p:nvSpPr>
        <p:spPr>
          <a:xfrm>
            <a:off x="372979" y="911908"/>
            <a:ext cx="541421" cy="599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9" name="Oval 68"/>
          <p:cNvSpPr/>
          <p:nvPr/>
        </p:nvSpPr>
        <p:spPr>
          <a:xfrm>
            <a:off x="1985211" y="4218337"/>
            <a:ext cx="541421" cy="599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557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68" grpId="0" animBg="1"/>
      <p:bldP spid="6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263" y="188313"/>
            <a:ext cx="1182567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5: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 vi của hình bình hành ABCD bằng 10cm, chu vi của tam giác </a:t>
            </a:r>
          </a:p>
          <a:p>
            <a:r>
              <a:rPr lang="pt-BR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∆ABD bằng 9cm, khi đó độ dài BD là:</a:t>
            </a:r>
          </a:p>
          <a:p>
            <a:r>
              <a:rPr lang="pt-BR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pt-BR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4cm                        </a:t>
            </a:r>
            <a:r>
              <a:rPr lang="pt-BR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pt-BR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6cm                          </a:t>
            </a:r>
            <a:r>
              <a:rPr lang="pt-BR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pt-BR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2cm                       </a:t>
            </a:r>
            <a:r>
              <a:rPr lang="pt-BR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pt-BR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1cm </a:t>
            </a:r>
            <a:endParaRPr lang="en-US" sz="3000"/>
          </a:p>
        </p:txBody>
      </p:sp>
      <p:sp>
        <p:nvSpPr>
          <p:cNvPr id="3" name="Rectangle 2"/>
          <p:cNvSpPr/>
          <p:nvPr/>
        </p:nvSpPr>
        <p:spPr>
          <a:xfrm>
            <a:off x="207263" y="1665641"/>
            <a:ext cx="1197597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6: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 ∆ABC. Gọi D, N, E theo thứ tự là trung điểm của AB, BC, CA. </a:t>
            </a:r>
          </a:p>
          <a:p>
            <a:r>
              <a:rPr lang="nl-NL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Tứ giác ADME là:</a:t>
            </a:r>
            <a:endParaRPr lang="nl-NL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nl-NL" sz="3000">
                <a:latin typeface="Times New Roman" panose="02020603050405020304" pitchFamily="18" charset="0"/>
                <a:cs typeface="Times New Roman" panose="02020603050405020304" pitchFamily="18" charset="0"/>
              </a:rPr>
              <a:t>Hình thang</a:t>
            </a:r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nl-NL" sz="3000"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</a:t>
            </a:r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Hình thang cân</a:t>
            </a:r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Hình thang vuông</a:t>
            </a:r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5231" y="2618692"/>
            <a:ext cx="4677590" cy="358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77280" y="1066364"/>
            <a:ext cx="541421" cy="599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3814010" y="2495199"/>
            <a:ext cx="541421" cy="599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306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820271" y="309282"/>
            <a:ext cx="10636623" cy="5741894"/>
          </a:xfrm>
          <a:prstGeom prst="verticalScroll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35050" lvl="0" indent="-457200">
              <a:buFont typeface="Arial" panose="020B0604020202020204" pitchFamily="34" charset="0"/>
              <a:buChar char="•"/>
            </a:pPr>
            <a:r>
              <a:rPr lang="pt-BR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 kiến thức trong bài. 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35050" lvl="0" indent="-457200">
              <a:buFont typeface="Arial" panose="020B0604020202020204" pitchFamily="34" charset="0"/>
              <a:buChar char="•"/>
            </a:pPr>
            <a:r>
              <a:rPr lang="pt-BR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các bài tập trong SBT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35050" lvl="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mới: "Bài 5: Hình chữ nhật".</a:t>
            </a:r>
          </a:p>
        </p:txBody>
      </p:sp>
    </p:spTree>
    <p:extLst>
      <p:ext uri="{BB962C8B-B14F-4D97-AF65-F5344CB8AC3E}">
        <p14:creationId xmlns:p14="http://schemas.microsoft.com/office/powerpoint/2010/main" val="1625323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9553" y="1702946"/>
            <a:ext cx="10479741" cy="2995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§4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8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BÌNH HÀNH</a:t>
            </a:r>
            <a:endParaRPr lang="en-US" sz="8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802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82" y="0"/>
            <a:ext cx="8911687" cy="639914"/>
          </a:xfrm>
        </p:spPr>
        <p:txBody>
          <a:bodyPr>
            <a:normAutofit fontScale="90000"/>
          </a:bodyPr>
          <a:lstStyle/>
          <a:p>
            <a:r>
              <a:rPr lang="nl-NL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nghĩa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6279" y="639914"/>
            <a:ext cx="1082348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HĐ1: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93380" y="870746"/>
            <a:ext cx="96986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biết các cặp đối AB và CD, AD và BC của tứ giác ABCD ở </a:t>
            </a:r>
            <a:r>
              <a:rPr kumimoji="0" lang="nl-NL" sz="3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35</a:t>
            </a:r>
            <a:r>
              <a:rPr kumimoji="0" lang="nl-NL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song song với nhau hay không? </a:t>
            </a:r>
            <a:endParaRPr kumimoji="0" lang="nl-NL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921488"/>
              </p:ext>
            </p:extLst>
          </p:nvPr>
        </p:nvGraphicFramePr>
        <p:xfrm>
          <a:off x="266582" y="2017059"/>
          <a:ext cx="5662650" cy="3966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Bitmap Image" r:id="rId3" imgW="1781424" imgH="1247619" progId="Paint.Picture">
                  <p:embed/>
                </p:oleObj>
              </mc:Choice>
              <mc:Fallback>
                <p:oleObj name="Bitmap Image" r:id="rId3" imgW="1781424" imgH="124761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82" y="2017059"/>
                        <a:ext cx="5662650" cy="39668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23683" y="44212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29232" y="2161121"/>
            <a:ext cx="6096000" cy="15742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000" b="1" i="1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 ý:</a:t>
            </a:r>
            <a:r>
              <a:rPr lang="nl-NL" sz="300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cặp đối AB và CD, AD và BC của tứ giác ABCD ở </a:t>
            </a:r>
            <a:r>
              <a:rPr lang="nl-NL" sz="30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35</a:t>
            </a:r>
            <a:r>
              <a:rPr lang="nl-NL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song song với nhau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446537"/>
              </p:ext>
            </p:extLst>
          </p:nvPr>
        </p:nvGraphicFramePr>
        <p:xfrm>
          <a:off x="5929232" y="4151131"/>
          <a:ext cx="565870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8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88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000" b="1" i="0" u="sng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Ghi nhớ:</a:t>
                      </a:r>
                      <a:r>
                        <a:rPr lang="nl-NL" sz="3000" b="1" i="0" u="none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30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 bình hành là tứ giác có hai cặp cạnh đối song song. </a:t>
                      </a:r>
                      <a:endParaRPr lang="en-US" sz="3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01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133346" y="0"/>
            <a:ext cx="20335366" cy="5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803232"/>
              </p:ext>
            </p:extLst>
          </p:nvPr>
        </p:nvGraphicFramePr>
        <p:xfrm>
          <a:off x="8133345" y="0"/>
          <a:ext cx="4040211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Bitmap Image" r:id="rId3" imgW="1933333" imgH="3266667" progId="Paint.Picture">
                  <p:embed/>
                </p:oleObj>
              </mc:Choice>
              <mc:Fallback>
                <p:oleObj name="Bitmap Image" r:id="rId3" imgW="1933333" imgH="326666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3345" y="0"/>
                        <a:ext cx="4040211" cy="68579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57223" y="0"/>
            <a:ext cx="7876122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VD1:</a:t>
            </a:r>
            <a:r>
              <a:rPr 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hình 36, tứ giác nào là hình bình hành? Vì sao? 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623" y="1080296"/>
            <a:ext cx="946093" cy="586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000" b="1" i="1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b="1" i="1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66026" y="1373453"/>
                <a:ext cx="7154776" cy="24309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30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Ở hình 36a, 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vị trí đồng vị nên MN // NP.</a:t>
                </a:r>
              </a:p>
              <a:p>
                <a:pPr marL="193040" algn="just">
                  <a:spcAft>
                    <a:spcPts val="0"/>
                  </a:spcAft>
                </a:pPr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lại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vị trí đồng vị nên MQ // NP.</a:t>
                </a:r>
              </a:p>
              <a:p>
                <a:pPr marL="193040" algn="just">
                  <a:spcAft>
                    <a:spcPts val="0"/>
                  </a:spcAft>
                </a:pPr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đó, tứ giác MNPQ là hình bình hành.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26" y="1373453"/>
                <a:ext cx="7154776" cy="2430922"/>
              </a:xfrm>
              <a:prstGeom prst="rect">
                <a:avLst/>
              </a:prstGeom>
              <a:blipFill rotWithShape="0">
                <a:blip r:embed="rId5"/>
                <a:stretch>
                  <a:fillRect l="-2044" t="-3008" r="-1959" b="-6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592531" y="389261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>
                <a:latin typeface="Times New Roman" panose="02020603050405020304" pitchFamily="18" charset="0"/>
                <a:ea typeface="Calibri" panose="020F0502020204030204" pitchFamily="34" charset="0"/>
              </a:rPr>
              <a:t>Ở hình 36b, AB và CD cắt nhau tại O nên AB và CD không song song với nhau. Do đó, tứ giác ABCD không phải là hình bình hành.</a:t>
            </a:r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133249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6582" y="0"/>
            <a:ext cx="8911687" cy="6399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123" y="482351"/>
            <a:ext cx="1180887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HĐ2:</a:t>
            </a:r>
            <a:r>
              <a:rPr kumimoji="0" lang="nl-NL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Cho</a:t>
            </a:r>
            <a:r>
              <a:rPr kumimoji="0" lang="nl-NL" sz="3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bình hành ABCD </a:t>
            </a:r>
            <a:r>
              <a:rPr kumimoji="0" lang="nl-NL" sz="3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(Hình 37)</a:t>
            </a:r>
            <a:r>
              <a:rPr kumimoji="0" lang="nl-NL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Hai tam giác ABD và CDB có bằng nhau hay không?</a:t>
            </a: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đó, hãy so sánh các cặp đoạn thẳng: AB và CD; DA và BC.</a:t>
            </a: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So sánh các cặp góc: </a:t>
            </a:r>
            <a:r>
              <a:rPr kumimoji="0" lang="nl-NL" sz="3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DAB </a:t>
            </a:r>
            <a:r>
              <a:rPr kumimoji="0" lang="nl-NL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kumimoji="0" lang="nl-NL" sz="3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BCD; ABC </a:t>
            </a:r>
            <a:r>
              <a:rPr kumimoji="0" lang="nl-NL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sz="3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CDA.</a:t>
            </a: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Hai tam giác OAB và OCD có bằng nhau hay không? Từ đó, hãy so sánh các cặp đoạn thẳng: OA và OC; OB và OD.</a:t>
            </a: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314824"/>
              </p:ext>
            </p:extLst>
          </p:nvPr>
        </p:nvGraphicFramePr>
        <p:xfrm>
          <a:off x="7395119" y="3509683"/>
          <a:ext cx="4796881" cy="3348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Bitmap Image" r:id="rId3" imgW="1495634" imgH="1057423" progId="Paint.Picture">
                  <p:embed/>
                </p:oleObj>
              </mc:Choice>
              <mc:Fallback>
                <p:oleObj name="Bitmap Image" r:id="rId3" imgW="1495634" imgH="105742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5119" y="3509683"/>
                        <a:ext cx="4796881" cy="33483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6582" y="30996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7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334983"/>
              </p:ext>
            </p:extLst>
          </p:nvPr>
        </p:nvGraphicFramePr>
        <p:xfrm>
          <a:off x="7557247" y="3622851"/>
          <a:ext cx="4634753" cy="3235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Bitmap Image" r:id="rId3" imgW="1495634" imgH="1057423" progId="Paint.Picture">
                  <p:embed/>
                </p:oleObj>
              </mc:Choice>
              <mc:Fallback>
                <p:oleObj name="Bitmap Image" r:id="rId3" imgW="1495634" imgH="105742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7247" y="3622851"/>
                        <a:ext cx="4634753" cy="32351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73386" y="-48126"/>
            <a:ext cx="1172116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000" b="1" i="1">
                <a:solidFill>
                  <a:srgbClr val="5B9BD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73951" y="317749"/>
                <a:ext cx="5388967" cy="6540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Xét hình bình hành ABCD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AB // DC (định nghĩa)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𝐶𝐷𝐵</m:t>
                        </m:r>
                      </m:e>
                    </m:acc>
                  </m:oMath>
                </a14:m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(hai góc so le trong)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 có AD // BC (định nghĩa) 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𝐴𝐷𝐵</m:t>
                        </m:r>
                      </m:e>
                    </m:acc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𝐶𝐵𝐷</m:t>
                        </m:r>
                      </m:e>
                    </m:acc>
                  </m:oMath>
                </a14:m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(hai góc so le trong)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∆ABD và ∆CDB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Có: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ạ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𝑛h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𝐵𝐷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𝑐h𝑢𝑛𝑔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𝐴𝐵𝐷</m:t>
                                  </m:r>
                                </m:e>
                              </m:acc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𝐶𝐷𝐵</m:t>
                                  </m:r>
                                </m:e>
                              </m:acc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𝐶𝑚𝑡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𝐴𝐷𝐵</m:t>
                                  </m:r>
                                </m:e>
                              </m:acc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𝐶𝐵𝐷</m:t>
                                  </m:r>
                                </m:e>
                              </m:acc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𝐶𝑚𝑡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ra: ∆ABD = ∆CDB (g.c.g)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ra: AB = CD (cặp góc tương ứng)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BC = DA (cặp góc tương ứng)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51" y="317749"/>
                <a:ext cx="5388967" cy="6540252"/>
              </a:xfrm>
              <a:prstGeom prst="rect">
                <a:avLst/>
              </a:prstGeom>
              <a:blipFill rotWithShape="0">
                <a:blip r:embed="rId5"/>
                <a:stretch>
                  <a:fillRect l="-1810" t="-746" b="-1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98458" y="302183"/>
                <a:ext cx="4203974" cy="4047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∆ABD = ∆CDB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∆ABC và ∆CDA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ạ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𝑛h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𝑐h𝑢𝑛𝑔</m:t>
                            </m:r>
                          </m:e>
                          <m:e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𝐶𝐷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(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𝐶𝑚𝑡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𝐷𝐴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(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𝐶𝑚𝑡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Suy ra: ∆ABC = ∆CDA (c.c.c)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𝐶𝐷𝐴</m:t>
                        </m:r>
                      </m:e>
                    </m:acc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458" y="302183"/>
                <a:ext cx="4203974" cy="4047390"/>
              </a:xfrm>
              <a:prstGeom prst="rect">
                <a:avLst/>
              </a:prstGeom>
              <a:blipFill rotWithShape="0">
                <a:blip r:embed="rId6"/>
                <a:stretch>
                  <a:fillRect l="-2174" t="-1205" r="-4493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5741894" y="232848"/>
            <a:ext cx="56564" cy="6625153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589223"/>
              </p:ext>
            </p:extLst>
          </p:nvPr>
        </p:nvGraphicFramePr>
        <p:xfrm>
          <a:off x="5798458" y="4228548"/>
          <a:ext cx="6329082" cy="2535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35323">
                <a:tc>
                  <a:txBody>
                    <a:bodyPr/>
                    <a:lstStyle/>
                    <a:p>
                      <a:r>
                        <a:rPr lang="en-US" sz="2800" b="1" u="sng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 lí</a:t>
                      </a:r>
                      <a:r>
                        <a:rPr lang="en-US" sz="2800" b="1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800" b="1" kern="1200" baseline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 một hình bình hành:</a:t>
                      </a:r>
                      <a:endParaRPr lang="en-US" sz="2800" b="1" kern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i="1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a) Các cạnh đối bằng nhau;</a:t>
                      </a:r>
                      <a:endParaRPr lang="en-US" sz="2800" b="1" kern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i="1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b) Các góc đối bằng nhau;</a:t>
                      </a:r>
                      <a:endParaRPr lang="en-US" sz="2800" b="1" kern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i="1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c) Hai đường chéo cắt nhau tại trung điểm của mỗi đường.</a:t>
                      </a:r>
                      <a:endParaRPr lang="en-US" sz="2800" b="1" kern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21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4695" y="0"/>
            <a:ext cx="1192730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 2 (SGK- tr106</a:t>
            </a: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hai hình bình hành </a:t>
            </a:r>
            <a:r>
              <a:rPr kumimoji="0" lang="en-US" sz="3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kumimoji="0" lang="en-US" sz="3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BECD</a:t>
            </a: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 </a:t>
            </a: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 </a:t>
            </a:r>
            <a:r>
              <a:rPr kumimoji="0" lang="en-US" sz="3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BD </a:t>
            </a: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 </a:t>
            </a:r>
            <a:r>
              <a:rPr kumimoji="0" lang="en-US" sz="3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(H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ình</a:t>
            </a:r>
            <a:r>
              <a:rPr kumimoji="0" lang="en-US" sz="3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38). </a:t>
            </a: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 minh:</a:t>
            </a:r>
            <a:b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sz="3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kumimoji="0" lang="en-US" sz="3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sz="3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 </a:t>
            </a: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kumimoji="0" lang="en-US" sz="3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12CE</a:t>
            </a: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280520"/>
              </p:ext>
            </p:extLst>
          </p:nvPr>
        </p:nvGraphicFramePr>
        <p:xfrm>
          <a:off x="5197419" y="569023"/>
          <a:ext cx="6860111" cy="3007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Bitmap Image" r:id="rId3" imgW="2476190" imgH="1095528" progId="Paint.Picture">
                  <p:embed/>
                </p:oleObj>
              </mc:Choice>
              <mc:Fallback>
                <p:oleObj name="Bitmap Image" r:id="rId3" imgW="2476190" imgH="109552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7419" y="569023"/>
                        <a:ext cx="6860111" cy="30078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515272" y="3127639"/>
            <a:ext cx="1558440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b="1" i="1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 giải: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23135" y="3802259"/>
                <a:ext cx="10234395" cy="3072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tứ giác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bình hành,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CD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BD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tứ giác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BECD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bình hành, nên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CD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Từ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CD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suy ra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(vì cùng bằng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CD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Từ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000" b="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suy ra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000" b="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135" y="3802259"/>
                <a:ext cx="10234395" cy="3072123"/>
              </a:xfrm>
              <a:prstGeom prst="rect">
                <a:avLst/>
              </a:prstGeom>
              <a:blipFill rotWithShape="0">
                <a:blip r:embed="rId5"/>
                <a:stretch>
                  <a:fillRect l="-1370" t="-2579" b="-1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6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8863" y="0"/>
                <a:ext cx="11746596" cy="1097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0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LT1: </a:t>
                </a:r>
                <a:r>
                  <a:rPr lang="en-US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bình hành ABCD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AB = 4 cm; BC = 5cm. Tính số đo mỗi góc và độ dài cạnh còn lại cửa hình bình hành ABCD.</a:t>
                </a:r>
                <a:endParaRPr lang="en-US" sz="3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63" y="0"/>
                <a:ext cx="11746596" cy="1097095"/>
              </a:xfrm>
              <a:prstGeom prst="rect">
                <a:avLst/>
              </a:prstGeom>
              <a:blipFill rotWithShape="0">
                <a:blip r:embed="rId3"/>
                <a:stretch>
                  <a:fillRect l="-1245" t="-6111" r="-119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02968" y="99155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313516"/>
              </p:ext>
            </p:extLst>
          </p:nvPr>
        </p:nvGraphicFramePr>
        <p:xfrm>
          <a:off x="7535746" y="4083477"/>
          <a:ext cx="4656254" cy="2774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Bitmap Image" r:id="rId4" imgW="3381847" imgH="2010056" progId="Paint.Picture">
                  <p:embed/>
                </p:oleObj>
              </mc:Choice>
              <mc:Fallback>
                <p:oleObj name="Bitmap Image" r:id="rId4" imgW="3381847" imgH="201005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5746" y="4083477"/>
                        <a:ext cx="4656254" cy="277452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84531" y="1079268"/>
            <a:ext cx="2149948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000" b="1" i="1">
                <a:solidFill>
                  <a:srgbClr val="5B9BD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4420" y="1531285"/>
                <a:ext cx="11504548" cy="5326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hình bình hành ABCD</a:t>
                </a:r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AB = DC (t/c) mà AB = 4cm (gt), suy ra: DC = 4cm</a:t>
                </a:r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 có BC = AD (t/c) mà BC = 5cm (gt)</a:t>
                </a:r>
                <a:r>
                  <a:rPr lang="en-US" sz="28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ra: AD = 5cm</a:t>
                </a:r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(t/c) 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(gt)</a:t>
                </a:r>
                <a:r>
                  <a:rPr lang="en-US" sz="28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 dụng định lý tổng các góc trong tứ giác ta có: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(t/c) 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200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20" y="1531285"/>
                <a:ext cx="11504548" cy="5326715"/>
              </a:xfrm>
              <a:prstGeom prst="rect">
                <a:avLst/>
              </a:prstGeom>
              <a:blipFill rotWithShape="0">
                <a:blip r:embed="rId6"/>
                <a:stretch>
                  <a:fillRect l="-1059" t="-1144" b="-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76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395</TotalTime>
  <Words>2755</Words>
  <Application>Microsoft Office PowerPoint</Application>
  <PresentationFormat>Widescreen</PresentationFormat>
  <Paragraphs>160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Cambria Math</vt:lpstr>
      <vt:lpstr>Century Gothic</vt:lpstr>
      <vt:lpstr>Symbol</vt:lpstr>
      <vt:lpstr>Times New Roman</vt:lpstr>
      <vt:lpstr>Wingdings 3</vt:lpstr>
      <vt:lpstr>Wisp</vt:lpstr>
      <vt:lpstr>Bitmap Image</vt:lpstr>
      <vt:lpstr>PowerPoint Presentation</vt:lpstr>
      <vt:lpstr>PowerPoint Presentation</vt:lpstr>
      <vt:lpstr>PowerPoint Presentation</vt:lpstr>
      <vt:lpstr>I. Định nghĩa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CPN</dc:creator>
  <cp:lastModifiedBy>Linh</cp:lastModifiedBy>
  <cp:revision>38</cp:revision>
  <dcterms:created xsi:type="dcterms:W3CDTF">2023-06-23T17:41:37Z</dcterms:created>
  <dcterms:modified xsi:type="dcterms:W3CDTF">2024-01-01T19:13:38Z</dcterms:modified>
</cp:coreProperties>
</file>