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793a39ba0c2f4e79"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 id="2147483688" r:id="rId3"/>
  </p:sldMasterIdLst>
  <p:notesMasterIdLst>
    <p:notesMasterId r:id="rId30"/>
  </p:notesMasterIdLst>
  <p:sldIdLst>
    <p:sldId id="269" r:id="rId4"/>
    <p:sldId id="303" r:id="rId5"/>
    <p:sldId id="302" r:id="rId6"/>
    <p:sldId id="305" r:id="rId7"/>
    <p:sldId id="306" r:id="rId8"/>
    <p:sldId id="298" r:id="rId9"/>
    <p:sldId id="307" r:id="rId10"/>
    <p:sldId id="311" r:id="rId11"/>
    <p:sldId id="310" r:id="rId12"/>
    <p:sldId id="309" r:id="rId13"/>
    <p:sldId id="308" r:id="rId14"/>
    <p:sldId id="312" r:id="rId15"/>
    <p:sldId id="319" r:id="rId16"/>
    <p:sldId id="318" r:id="rId17"/>
    <p:sldId id="317" r:id="rId18"/>
    <p:sldId id="316" r:id="rId19"/>
    <p:sldId id="313" r:id="rId20"/>
    <p:sldId id="314" r:id="rId21"/>
    <p:sldId id="315" r:id="rId22"/>
    <p:sldId id="320" r:id="rId23"/>
    <p:sldId id="321" r:id="rId24"/>
    <p:sldId id="323" r:id="rId25"/>
    <p:sldId id="322" r:id="rId26"/>
    <p:sldId id="324" r:id="rId27"/>
    <p:sldId id="325" r:id="rId28"/>
    <p:sldId id="290"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enthongA" initials="V" lastIdx="9" clrIdx="0"/>
  <p:cmAuthor id="1" name="Nguyễn Thu" initials="NT" lastIdx="3" clrIdx="1"/>
  <p:cmAuthor id="2" name="Admin" initials="A" lastIdx="3" clrIdx="2">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custT="1"/>
      <dgm:spPr/>
      <dgm:t>
        <a:bodyPr/>
        <a:lstStyle/>
        <a:p>
          <a:r>
            <a:rPr lang="vi-VN" altLang="en-US" sz="2800" dirty="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custT="1"/>
      <dgm:spPr/>
      <dgm:t>
        <a:bodyPr/>
        <a:lstStyle/>
        <a:p>
          <a:r>
            <a:rPr lang="en-US" sz="2800" dirty="0">
              <a:solidFill>
                <a:srgbClr val="000000"/>
              </a:solidFill>
              <a:latin typeface="Times New Roman" panose="02020603050405020304" pitchFamily="18" charset="0"/>
              <a:ea typeface="Times New Roman" panose="02020603050405020304" pitchFamily="18" charset="0"/>
            </a:rPr>
            <a:t>SGK, </a:t>
          </a:r>
          <a:r>
            <a:rPr lang="en-US" sz="2800" dirty="0" err="1">
              <a:solidFill>
                <a:srgbClr val="000000"/>
              </a:solidFill>
              <a:latin typeface="Times New Roman" panose="02020603050405020304" pitchFamily="18" charset="0"/>
              <a:ea typeface="Times New Roman" panose="02020603050405020304" pitchFamily="18" charset="0"/>
            </a:rPr>
            <a:t>vở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nhóm</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E1F6625C-DEE5-4E81-9E17-CE182C3F5B83}">
      <dgm:prSet phldrT="[Text]" custT="1"/>
      <dgm:spPr/>
      <dgm:t>
        <a:bodyPr/>
        <a:lstStyle/>
        <a:p>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dạy</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dgm:t>
    </dgm:pt>
    <dgm:pt modelId="{36AAC359-CE2D-49C3-8DCE-CD6A0AB76C47}" type="parTrans" cxnId="{16414EC6-8CBC-4C11-938D-F4D86DEAFD64}">
      <dgm:prSet/>
      <dgm:spPr/>
      <dgm:t>
        <a:bodyPr/>
        <a:lstStyle/>
        <a:p>
          <a:endParaRPr lang="en-US"/>
        </a:p>
      </dgm:t>
    </dgm:pt>
    <dgm:pt modelId="{C1C3EF18-84B5-4FA0-8B06-B82A0F1FB869}" type="sibTrans" cxnId="{16414EC6-8CBC-4C11-938D-F4D86DEAFD64}">
      <dgm:prSet/>
      <dgm:spPr/>
      <dgm:t>
        <a:bodyPr/>
        <a:lstStyle/>
        <a:p>
          <a:endParaRPr lang="en-US"/>
        </a:p>
      </dgm:t>
    </dgm:pt>
    <dgm:pt modelId="{D71F825F-8A65-4BDA-BC7A-08775CC4F943}">
      <dgm:prSet phldrT="[Text]"/>
      <dgm:spPr/>
      <dgm:t>
        <a:bodyPr/>
        <a:lstStyle/>
        <a:p>
          <a:endParaRPr lang="en-US" sz="2300" dirty="0"/>
        </a:p>
      </dgm:t>
    </dgm:pt>
    <dgm:pt modelId="{340B0917-AE02-47E8-991A-57C2FEF6B492}" type="parTrans" cxnId="{949833C7-880F-431F-9337-C36D09FD7E69}">
      <dgm:prSet/>
      <dgm:spPr/>
      <dgm:t>
        <a:bodyPr/>
        <a:lstStyle/>
        <a:p>
          <a:endParaRPr lang="en-US"/>
        </a:p>
      </dgm:t>
    </dgm:pt>
    <dgm:pt modelId="{EEA8AB36-2CE6-4B2C-BE03-742C9EF0AE15}" type="sibTrans" cxnId="{949833C7-880F-431F-9337-C36D09FD7E69}">
      <dgm:prSet/>
      <dgm:spPr/>
      <dgm:t>
        <a:bodyPr/>
        <a:lstStyle/>
        <a:p>
          <a:endParaRPr lang="en-US"/>
        </a:p>
      </dgm:t>
    </dgm:pt>
    <dgm:pt modelId="{13C3946E-8A73-4CA3-8BB2-4DB6962FBBFB}">
      <dgm:prSet phldrT="[Text]" custT="1"/>
      <dgm:spPr/>
      <dgm:t>
        <a:bodyPr/>
        <a:lstStyle/>
        <a:p>
          <a:r>
            <a:rPr lang="en-US" sz="2800" dirty="0" err="1">
              <a:solidFill>
                <a:srgbClr val="000000"/>
              </a:solidFill>
              <a:latin typeface="Times New Roman" panose="02020603050405020304" pitchFamily="18" charset="0"/>
              <a:ea typeface="Times New Roman" panose="02020603050405020304" pitchFamily="18" charset="0"/>
            </a:rPr>
            <a:t>Kiến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mj-lt"/>
          </a:endParaRPr>
        </a:p>
      </dgm:t>
    </dgm:pt>
    <dgm:pt modelId="{42A11DEA-B3C1-46D9-8DCC-97275D0110D6}" type="parTrans" cxnId="{0AA0AEA5-1821-453A-B7E2-B23925CBA6CE}">
      <dgm:prSet/>
      <dgm:spPr/>
    </dgm:pt>
    <dgm:pt modelId="{C0BBFCBA-A9E6-4371-B608-588E68991090}" type="sibTrans" cxnId="{0AA0AEA5-1821-453A-B7E2-B23925CBA6CE}">
      <dgm:prSet/>
      <dgm:spPr/>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65CE881D-B65C-42AD-979E-EE65D7B584D0}" type="presOf" srcId="{8E595FF9-7F13-4589-ADB1-A98CFA417FE8}" destId="{E5C9E7A5-AF2E-4D50-8726-C7D64A106B64}"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3650B346-833E-42B8-82BE-C825334C5FB9}" type="presOf" srcId="{3B33AAEF-2BF8-4EBB-A3B1-62835B5C81BF}" destId="{D2408717-B530-41AC-B5CE-E14FAEC5B062}" srcOrd="0" destOrd="0"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3C532F71-6127-4C53-BEDD-D8C29D7FE08D}" type="presOf" srcId="{E1A6C867-5640-4890-9BBB-DBBB33C62E0E}" destId="{EBF0A97A-EDF1-4C47-8ECB-5F5F6A8E456D}" srcOrd="0" destOrd="0" presId="urn:microsoft.com/office/officeart/2005/8/layout/vList2"/>
    <dgm:cxn modelId="{2DAA2C83-E1A2-4CF2-8AD5-6D62516E7EE0}" type="presOf" srcId="{E1F6625C-DEE5-4E81-9E17-CE182C3F5B83}" destId="{0DFB8EA2-E9F4-4E7D-B5BF-ABC527E44C63}" srcOrd="0" destOrd="1" presId="urn:microsoft.com/office/officeart/2005/8/layout/vList2"/>
    <dgm:cxn modelId="{2F704E9A-F601-4D3C-A631-435D2DDFF693}" type="presOf" srcId="{704E6F5A-9DD3-4463-B617-DAC4CB1475BA}" destId="{8F3B6D51-6576-4847-95F8-097004C88A78}" srcOrd="0" destOrd="0" presId="urn:microsoft.com/office/officeart/2005/8/layout/vList2"/>
    <dgm:cxn modelId="{DA9EB79F-C8AF-4028-98C4-9E65BAD16A2E}" type="presOf" srcId="{ECA0ABAF-B23C-4736-AEB9-5FAE681D07FA}" destId="{0DFB8EA2-E9F4-4E7D-B5BF-ABC527E44C63}" srcOrd="0" destOrd="0" presId="urn:microsoft.com/office/officeart/2005/8/layout/vList2"/>
    <dgm:cxn modelId="{0AA0AEA5-1821-453A-B7E2-B23925CBA6CE}" srcId="{3B33AAEF-2BF8-4EBB-A3B1-62835B5C81BF}" destId="{13C3946E-8A73-4CA3-8BB2-4DB6962FBBFB}" srcOrd="1" destOrd="0" parTransId="{42A11DEA-B3C1-46D9-8DCC-97275D0110D6}" sibTransId="{C0BBFCBA-A9E6-4371-B608-588E68991090}"/>
    <dgm:cxn modelId="{F59883BC-0260-4F9F-85C3-CA0C09EAC8F9}" type="presOf" srcId="{D71F825F-8A65-4BDA-BC7A-08775CC4F943}" destId="{0DFB8EA2-E9F4-4E7D-B5BF-ABC527E44C63}" srcOrd="0" destOrd="2" presId="urn:microsoft.com/office/officeart/2005/8/layout/vList2"/>
    <dgm:cxn modelId="{16414EC6-8CBC-4C11-938D-F4D86DEAFD64}" srcId="{8E595FF9-7F13-4589-ADB1-A98CFA417FE8}" destId="{E1F6625C-DEE5-4E81-9E17-CE182C3F5B83}" srcOrd="1" destOrd="0" parTransId="{36AAC359-CE2D-49C3-8DCE-CD6A0AB76C47}" sibTransId="{C1C3EF18-84B5-4FA0-8B06-B82A0F1FB869}"/>
    <dgm:cxn modelId="{949833C7-880F-431F-9337-C36D09FD7E69}" srcId="{8E595FF9-7F13-4589-ADB1-A98CFA417FE8}" destId="{D71F825F-8A65-4BDA-BC7A-08775CC4F943}" srcOrd="2" destOrd="0" parTransId="{340B0917-AE02-47E8-991A-57C2FEF6B492}" sibTransId="{EEA8AB36-2CE6-4B2C-BE03-742C9EF0AE15}"/>
    <dgm:cxn modelId="{C4C159CB-AA2B-4135-82A5-7FDA284AB362}" type="presOf" srcId="{13C3946E-8A73-4CA3-8BB2-4DB6962FBBFB}" destId="{8F3B6D51-6576-4847-95F8-097004C88A78}" srcOrd="0" destOrd="1"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98EF93F6-9645-42BA-9EDE-0684263968A6}" srcId="{E1A6C867-5640-4890-9BBB-DBBB33C62E0E}" destId="{8E595FF9-7F13-4589-ADB1-A98CFA417FE8}" srcOrd="0" destOrd="0" parTransId="{B327BC0A-A89C-479E-B8CD-C46EF1DB42D9}" sibTransId="{41D8AE83-6358-42AE-B439-0EFC9D377ED1}"/>
    <dgm:cxn modelId="{50B85719-FD3B-4CD5-A1F7-1935C534549E}" type="presParOf" srcId="{EBF0A97A-EDF1-4C47-8ECB-5F5F6A8E456D}" destId="{E5C9E7A5-AF2E-4D50-8726-C7D64A106B64}" srcOrd="0" destOrd="0" presId="urn:microsoft.com/office/officeart/2005/8/layout/vList2"/>
    <dgm:cxn modelId="{E4BCB358-A72C-4BC4-9912-D248B41367CE}" type="presParOf" srcId="{EBF0A97A-EDF1-4C47-8ECB-5F5F6A8E456D}" destId="{0DFB8EA2-E9F4-4E7D-B5BF-ABC527E44C63}" srcOrd="1" destOrd="0" presId="urn:microsoft.com/office/officeart/2005/8/layout/vList2"/>
    <dgm:cxn modelId="{3881C2DB-49DA-4B4D-9AED-A7AE9C340C3C}" type="presParOf" srcId="{EBF0A97A-EDF1-4C47-8ECB-5F5F6A8E456D}" destId="{D2408717-B530-41AC-B5CE-E14FAEC5B062}" srcOrd="2" destOrd="0" presId="urn:microsoft.com/office/officeart/2005/8/layout/vList2"/>
    <dgm:cxn modelId="{FBB86A04-C8CA-4443-B0B8-197AF82183FF}"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273232"/>
          <a:ext cx="8128000" cy="12168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0" lang="en-US" altLang="en-US" sz="2800" b="1" i="0" u="none" strike="noStrike" kern="1200"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kern="1200"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kern="1200"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kern="1200"/>
        </a:p>
      </dsp:txBody>
      <dsp:txXfrm>
        <a:off x="59399" y="332631"/>
        <a:ext cx="8009202" cy="1098002"/>
      </dsp:txXfrm>
    </dsp:sp>
    <dsp:sp modelId="{0DFB8EA2-E9F4-4E7D-B5BF-ABC527E44C63}">
      <dsp:nvSpPr>
        <dsp:cNvPr id="0" name=""/>
        <dsp:cNvSpPr/>
      </dsp:nvSpPr>
      <dsp:spPr>
        <a:xfrm>
          <a:off x="0" y="1481564"/>
          <a:ext cx="8128000" cy="137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vi-VN"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dirty="0"/>
        </a:p>
        <a:p>
          <a:pPr marL="285750" lvl="1" indent="-285750" algn="l" defTabSz="1244600">
            <a:lnSpc>
              <a:spcPct val="90000"/>
            </a:lnSpc>
            <a:spcBef>
              <a:spcPct val="0"/>
            </a:spcBef>
            <a:spcAft>
              <a:spcPct val="20000"/>
            </a:spcAft>
            <a:buChar char="•"/>
          </a:pP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dạy</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en-US" sz="28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dirty="0"/>
        </a:p>
        <a:p>
          <a:pPr marL="228600" lvl="1" indent="-228600" algn="l" defTabSz="1022350">
            <a:lnSpc>
              <a:spcPct val="90000"/>
            </a:lnSpc>
            <a:spcBef>
              <a:spcPct val="0"/>
            </a:spcBef>
            <a:spcAft>
              <a:spcPct val="20000"/>
            </a:spcAft>
            <a:buChar char="•"/>
          </a:pPr>
          <a:endParaRPr lang="en-US" sz="2300" kern="1200" dirty="0"/>
        </a:p>
      </dsp:txBody>
      <dsp:txXfrm>
        <a:off x="0" y="1481564"/>
        <a:ext cx="8128000" cy="1379137"/>
      </dsp:txXfrm>
    </dsp:sp>
    <dsp:sp modelId="{D2408717-B530-41AC-B5CE-E14FAEC5B062}">
      <dsp:nvSpPr>
        <dsp:cNvPr id="0" name=""/>
        <dsp:cNvSpPr/>
      </dsp:nvSpPr>
      <dsp:spPr>
        <a:xfrm>
          <a:off x="0" y="2749359"/>
          <a:ext cx="8128000" cy="12168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kern="1200" dirty="0"/>
        </a:p>
      </dsp:txBody>
      <dsp:txXfrm>
        <a:off x="59399" y="2808758"/>
        <a:ext cx="8009202" cy="1098002"/>
      </dsp:txXfrm>
    </dsp:sp>
    <dsp:sp modelId="{8F3B6D51-6576-4847-95F8-097004C88A78}">
      <dsp:nvSpPr>
        <dsp:cNvPr id="0" name=""/>
        <dsp:cNvSpPr/>
      </dsp:nvSpPr>
      <dsp:spPr>
        <a:xfrm>
          <a:off x="0" y="4077502"/>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solidFill>
                <a:srgbClr val="000000"/>
              </a:solidFill>
              <a:latin typeface="Times New Roman" panose="02020603050405020304" pitchFamily="18" charset="0"/>
              <a:ea typeface="Times New Roman" panose="02020603050405020304" pitchFamily="18" charset="0"/>
            </a:rPr>
            <a:t>SGK, </a:t>
          </a:r>
          <a:r>
            <a:rPr lang="en-US" sz="2800" kern="1200" dirty="0" err="1">
              <a:solidFill>
                <a:srgbClr val="000000"/>
              </a:solidFill>
              <a:latin typeface="Times New Roman" panose="02020603050405020304" pitchFamily="18" charset="0"/>
              <a:ea typeface="Times New Roman" panose="02020603050405020304" pitchFamily="18" charset="0"/>
            </a:rPr>
            <a:t>vở</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ghi</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dụng</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cụ</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học</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tập</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bảng</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nhóm</a:t>
          </a:r>
          <a:r>
            <a:rPr lang="en-US" sz="2800" kern="1200" dirty="0">
              <a:solidFill>
                <a:srgbClr val="000000"/>
              </a:solidFill>
              <a:latin typeface="Times New Roman" panose="02020603050405020304" pitchFamily="18" charset="0"/>
              <a:ea typeface="Times New Roman" panose="02020603050405020304" pitchFamily="18" charset="0"/>
            </a:rPr>
            <a:t>.</a:t>
          </a:r>
          <a:endParaRPr lang="en-US" sz="2800" kern="1200" dirty="0">
            <a:latin typeface="+mj-lt"/>
          </a:endParaRPr>
        </a:p>
        <a:p>
          <a:pPr marL="285750" lvl="1" indent="-285750" algn="l" defTabSz="1244600">
            <a:lnSpc>
              <a:spcPct val="90000"/>
            </a:lnSpc>
            <a:spcBef>
              <a:spcPct val="0"/>
            </a:spcBef>
            <a:spcAft>
              <a:spcPct val="20000"/>
            </a:spcAft>
            <a:buChar char="•"/>
          </a:pPr>
          <a:r>
            <a:rPr lang="en-US" sz="2800" kern="1200" dirty="0" err="1">
              <a:solidFill>
                <a:srgbClr val="000000"/>
              </a:solidFill>
              <a:latin typeface="Times New Roman" panose="02020603050405020304" pitchFamily="18" charset="0"/>
              <a:ea typeface="Times New Roman" panose="02020603050405020304" pitchFamily="18" charset="0"/>
            </a:rPr>
            <a:t>Kiến</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thức</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đã</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học</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về</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hàm</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số</a:t>
          </a:r>
          <a:r>
            <a:rPr lang="en-US" sz="2800" kern="1200" dirty="0">
              <a:solidFill>
                <a:srgbClr val="000000"/>
              </a:solidFill>
              <a:latin typeface="Times New Roman" panose="02020603050405020304" pitchFamily="18" charset="0"/>
              <a:ea typeface="Times New Roman" panose="02020603050405020304" pitchFamily="18" charset="0"/>
            </a:rPr>
            <a:t>.</a:t>
          </a:r>
          <a:endParaRPr lang="en-US" sz="2800" kern="1200" dirty="0">
            <a:latin typeface="+mj-lt"/>
          </a:endParaRPr>
        </a:p>
      </dsp:txBody>
      <dsp:txXfrm>
        <a:off x="0" y="4077502"/>
        <a:ext cx="81280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wmf"/><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emf"/><Relationship Id="rId4"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emf"/><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EE9E1B-9DB0-474C-86AE-F16331450FEE}" type="datetimeFigureOut">
              <a:rPr lang="vi-VN" smtClean="0"/>
              <a:t>02/01/2024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8146A-74C9-4C97-8D2C-E3373565C2CA}" type="slidenum">
              <a:rPr lang="vi-VN" smtClean="0"/>
              <a:t>‹#›</a:t>
            </a:fld>
            <a:endParaRPr lang="vi-VN"/>
          </a:p>
        </p:txBody>
      </p:sp>
    </p:spTree>
    <p:extLst>
      <p:ext uri="{BB962C8B-B14F-4D97-AF65-F5344CB8AC3E}">
        <p14:creationId xmlns:p14="http://schemas.microsoft.com/office/powerpoint/2010/main" val="1850974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C12F040-E433-43BF-972B-D0DCB68EBC5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420CD1F-5EA7-4F0B-956D-73122A64FF1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0D8A89AA-E66A-4ABC-90C0-EDB02BAEAFF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1B658F6-BB0D-4E31-BB1F-8BE60D69E7F6}" type="slidenum">
              <a:rPr lang="en-US" altLang="en-US"/>
              <a:pPr/>
              <a:t>2</a:t>
            </a:fld>
            <a:endParaRPr lang="en-US" altLang="en-US"/>
          </a:p>
        </p:txBody>
      </p:sp>
    </p:spTree>
    <p:extLst>
      <p:ext uri="{BB962C8B-B14F-4D97-AF65-F5344CB8AC3E}">
        <p14:creationId xmlns:p14="http://schemas.microsoft.com/office/powerpoint/2010/main" val="389532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CA756EC-32C4-4207-AAE8-C120224734B7}"/>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1C78C1C-CB73-407E-97E2-D6BB1777F0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7610E968-F61C-42F0-A1F3-B0AEEC83C97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4E2AEE6-0439-4339-8C92-6B6E477AAA05}" type="slidenum">
              <a:rPr lang="en-US" altLang="en-US"/>
              <a:pPr/>
              <a:t>3</a:t>
            </a:fld>
            <a:endParaRPr lang="en-US" altLang="en-US"/>
          </a:p>
        </p:txBody>
      </p:sp>
    </p:spTree>
    <p:extLst>
      <p:ext uri="{BB962C8B-B14F-4D97-AF65-F5344CB8AC3E}">
        <p14:creationId xmlns:p14="http://schemas.microsoft.com/office/powerpoint/2010/main" val="412053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3AA856F-563E-4903-8948-4BA1A4682300}"/>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0FC2420E-8871-474D-B40E-B9C59DD7A0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5AAF85F4-25F1-4000-9845-8F61FA093A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40A16FF-49CE-4FCD-9E68-23F7E8F173C1}"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7326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62424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205015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3621872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7"/>
            <a:ext cx="12192015" cy="2247075"/>
          </a:xfrm>
          <a:prstGeom prst="rect">
            <a:avLst/>
          </a:prstGeom>
        </p:spPr>
      </p:pic>
    </p:spTree>
    <p:extLst>
      <p:ext uri="{BB962C8B-B14F-4D97-AF65-F5344CB8AC3E}">
        <p14:creationId xmlns:p14="http://schemas.microsoft.com/office/powerpoint/2010/main" val="1470987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7"/>
            <a:ext cx="12192015" cy="2247075"/>
          </a:xfrm>
          <a:prstGeom prst="rect">
            <a:avLst/>
          </a:prstGeom>
        </p:spPr>
      </p:pic>
    </p:spTree>
    <p:extLst>
      <p:ext uri="{BB962C8B-B14F-4D97-AF65-F5344CB8AC3E}">
        <p14:creationId xmlns:p14="http://schemas.microsoft.com/office/powerpoint/2010/main" val="65835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4437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9256FE7-61C3-478D-983F-71C6704B478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22D2DCB7-8997-49A1-8D23-01DBE503257F}"/>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84E5A19-406F-466B-A762-D26520199D47}"/>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A06C75A-6149-44A1-A4F2-88A33B12DBB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796515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81928D-F16B-417D-B8A3-E60E66A60544}"/>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50284080-74E0-455B-B88D-1F9CE43A03E0}"/>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F7A0E5A-2A20-4B9A-A8C7-A809DDFBE48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DCAE51A-4C16-438B-B77B-20A6174030E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9763517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88C8CB-DF1F-4C1E-8B43-3756F743EF00}"/>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1AEEDAE0-2DB2-491E-99B1-CE85DA60DDF7}"/>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D9384E6-07F2-40FD-BF14-6C26CE5E10B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9D34E1C-AC84-4B99-8C25-707CDFDF260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0414630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03F93C-D665-4881-AE4B-5F1566EEC3C5}"/>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E0D1662-45B2-4E77-B34D-11BE38CB9CC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3345B07B-E505-4290-82E7-EF7E77EA49A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39E554A-1586-422C-8432-A0931869879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60674512"/>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02A5760-B34A-473A-970A-B7F860F36EA8}"/>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a:extLst>
              <a:ext uri="{FF2B5EF4-FFF2-40B4-BE49-F238E27FC236}">
                <a16:creationId xmlns:a16="http://schemas.microsoft.com/office/drawing/2014/main" id="{3FAC2D1D-FCD3-49F2-B9CB-6E2080B834B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a:extLst>
              <a:ext uri="{FF2B5EF4-FFF2-40B4-BE49-F238E27FC236}">
                <a16:creationId xmlns:a16="http://schemas.microsoft.com/office/drawing/2014/main" id="{B9CA5509-7E51-4505-9D12-DE503189CC3B}"/>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A7CFB2-6407-49FD-BCC8-DCAE0267EE3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428708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1B846FE-E77B-46F4-B4DE-C9926EF6FD98}"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472821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882C504-7426-4F82-88EE-60CADC881E2F}"/>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a:extLst>
              <a:ext uri="{FF2B5EF4-FFF2-40B4-BE49-F238E27FC236}">
                <a16:creationId xmlns:a16="http://schemas.microsoft.com/office/drawing/2014/main" id="{9298BDAA-B293-4E5A-90EB-1E32E34E0793}"/>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a:extLst>
              <a:ext uri="{FF2B5EF4-FFF2-40B4-BE49-F238E27FC236}">
                <a16:creationId xmlns:a16="http://schemas.microsoft.com/office/drawing/2014/main" id="{7977A17D-E8AA-4378-B435-1F1A2E1782F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6A52EE5-4159-4F90-BFCD-2BD5CF826EA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4899473"/>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201022-CEA3-4487-B4B3-7B5BCEEDD98D}"/>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4">
            <a:extLst>
              <a:ext uri="{FF2B5EF4-FFF2-40B4-BE49-F238E27FC236}">
                <a16:creationId xmlns:a16="http://schemas.microsoft.com/office/drawing/2014/main" id="{0ECE3104-35AF-4ABC-81D4-A6876DB8A12E}"/>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5">
            <a:extLst>
              <a:ext uri="{FF2B5EF4-FFF2-40B4-BE49-F238E27FC236}">
                <a16:creationId xmlns:a16="http://schemas.microsoft.com/office/drawing/2014/main" id="{E060F035-5019-49E9-83C0-5BC85FB262D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13EACEE-A2F8-4899-A487-07115D18A16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6161213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CC51E14-74AD-4491-9884-BBE6E27A6CB1}"/>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64B1E6A-63C3-4402-A352-A0374ECBCF84}"/>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FECF8428-248C-4ED5-81E1-752B268DB7BE}"/>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C701EB3-B699-4672-9A7B-7D44694E03F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42667374"/>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8F3055-4315-4F36-9899-69032B63D9D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239CAA82-330D-4175-8F53-8413A74D895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8790AB26-B2A5-48AD-B618-558A8384F035}"/>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38EFBA3-5CC0-4A78-810A-57DFFC8D42B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793135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B7B2D8-123B-4ADA-89C0-DB23A4CD345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2F051F1-D981-42EA-8356-E2E10E1C5BB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527C38E-B7C3-4D52-A8D4-CB2201306B2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3C63B4F-E918-4252-AD31-769D9E31EB6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95313667"/>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4FC42C-43A8-41D0-A02E-F046BF2381E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EC7CA26-C6E5-40EF-B22F-9B46304D921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7468AA0-20AD-43EB-B22D-16F4565F3C0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8EBB29F-D2B2-4F9A-8FD5-DD33BC8F1A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5050061"/>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9256FE7-61C3-478D-983F-71C6704B478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22D2DCB7-8997-49A1-8D23-01DBE503257F}"/>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84E5A19-406F-466B-A762-D26520199D47}"/>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A06C75A-6149-44A1-A4F2-88A33B12DBB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07387616"/>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81928D-F16B-417D-B8A3-E60E66A60544}"/>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50284080-74E0-455B-B88D-1F9CE43A03E0}"/>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F7A0E5A-2A20-4B9A-A8C7-A809DDFBE48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DCAE51A-4C16-438B-B77B-20A6174030E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68020646"/>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88C8CB-DF1F-4C1E-8B43-3756F743EF00}"/>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1AEEDAE0-2DB2-491E-99B1-CE85DA60DDF7}"/>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8D9384E6-07F2-40FD-BF14-6C26CE5E10B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9D34E1C-AC84-4B99-8C25-707CDFDF260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6959590"/>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03F93C-D665-4881-AE4B-5F1566EEC3C5}"/>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E0D1662-45B2-4E77-B34D-11BE38CB9CC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3345B07B-E505-4290-82E7-EF7E77EA49A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339E554A-1586-422C-8432-A0931869879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7132776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846FE-E77B-46F4-B4DE-C9926EF6FD98}" type="datetimeFigureOut">
              <a:rPr lang="vi-VN" smtClean="0"/>
              <a:t>02/01/2024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587813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02A5760-B34A-473A-970A-B7F860F36EA8}"/>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a:extLst>
              <a:ext uri="{FF2B5EF4-FFF2-40B4-BE49-F238E27FC236}">
                <a16:creationId xmlns:a16="http://schemas.microsoft.com/office/drawing/2014/main" id="{3FAC2D1D-FCD3-49F2-B9CB-6E2080B834B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a:extLst>
              <a:ext uri="{FF2B5EF4-FFF2-40B4-BE49-F238E27FC236}">
                <a16:creationId xmlns:a16="http://schemas.microsoft.com/office/drawing/2014/main" id="{B9CA5509-7E51-4505-9D12-DE503189CC3B}"/>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7A7CFB2-6407-49FD-BCC8-DCAE0267EE3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92293481"/>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882C504-7426-4F82-88EE-60CADC881E2F}"/>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Footer Placeholder 4">
            <a:extLst>
              <a:ext uri="{FF2B5EF4-FFF2-40B4-BE49-F238E27FC236}">
                <a16:creationId xmlns:a16="http://schemas.microsoft.com/office/drawing/2014/main" id="{9298BDAA-B293-4E5A-90EB-1E32E34E0793}"/>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Slide Number Placeholder 5">
            <a:extLst>
              <a:ext uri="{FF2B5EF4-FFF2-40B4-BE49-F238E27FC236}">
                <a16:creationId xmlns:a16="http://schemas.microsoft.com/office/drawing/2014/main" id="{7977A17D-E8AA-4378-B435-1F1A2E1782F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6A52EE5-4159-4F90-BFCD-2BD5CF826EA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59433016"/>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201022-CEA3-4487-B4B3-7B5BCEEDD98D}"/>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3" name="Footer Placeholder 4">
            <a:extLst>
              <a:ext uri="{FF2B5EF4-FFF2-40B4-BE49-F238E27FC236}">
                <a16:creationId xmlns:a16="http://schemas.microsoft.com/office/drawing/2014/main" id="{0ECE3104-35AF-4ABC-81D4-A6876DB8A12E}"/>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4" name="Slide Number Placeholder 5">
            <a:extLst>
              <a:ext uri="{FF2B5EF4-FFF2-40B4-BE49-F238E27FC236}">
                <a16:creationId xmlns:a16="http://schemas.microsoft.com/office/drawing/2014/main" id="{E060F035-5019-49E9-83C0-5BC85FB262D8}"/>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A13EACEE-A2F8-4899-A487-07115D18A16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03756459"/>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CC51E14-74AD-4491-9884-BBE6E27A6CB1}"/>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F64B1E6A-63C3-4402-A352-A0374ECBCF84}"/>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FECF8428-248C-4ED5-81E1-752B268DB7BE}"/>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BC701EB3-B699-4672-9A7B-7D44694E03F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81046365"/>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8F3055-4315-4F36-9899-69032B63D9D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Footer Placeholder 4">
            <a:extLst>
              <a:ext uri="{FF2B5EF4-FFF2-40B4-BE49-F238E27FC236}">
                <a16:creationId xmlns:a16="http://schemas.microsoft.com/office/drawing/2014/main" id="{239CAA82-330D-4175-8F53-8413A74D8959}"/>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8790AB26-B2A5-48AD-B618-558A8384F035}"/>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738EFBA3-5CC0-4A78-810A-57DFFC8D42B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70342916"/>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B7B2D8-123B-4ADA-89C0-DB23A4CD3452}"/>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2F051F1-D981-42EA-8356-E2E10E1C5BB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527C38E-B7C3-4D52-A8D4-CB2201306B20}"/>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3C63B4F-E918-4252-AD31-769D9E31EB6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08846244"/>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4FC42C-43A8-41D0-A02E-F046BF2381EC}"/>
              </a:ext>
            </a:extLst>
          </p:cNvPr>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BEC7CA26-C6E5-40EF-B22F-9B46304D9216}"/>
              </a:ext>
            </a:extLst>
          </p:cNvPr>
          <p:cNvSpPr>
            <a:spLocks noGrp="1"/>
          </p:cNvSpPr>
          <p:nvPr>
            <p:ph type="ftr" sz="quarter" idx="11"/>
          </p:nvPr>
        </p:nvSpPr>
        <p:spPr/>
        <p:txBody>
          <a:bodyPr/>
          <a:lstStyle>
            <a:lvl1pP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F7468AA0-20AD-43EB-B22D-16F4565F3C04}"/>
              </a:ext>
            </a:extLst>
          </p:cNvPr>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C8EBB29F-D2B2-4F9A-8FD5-DD33BC8F1A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7870384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A1B846FE-E77B-46F4-B4DE-C9926EF6FD98}" type="datetimeFigureOut">
              <a:rPr lang="vi-VN" smtClean="0"/>
              <a:t>02/01/2024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126656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A1B846FE-E77B-46F4-B4DE-C9926EF6FD98}" type="datetimeFigureOut">
              <a:rPr lang="vi-VN" smtClean="0"/>
              <a:t>02/01/2024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388713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1B846FE-E77B-46F4-B4DE-C9926EF6FD98}" type="datetimeFigureOut">
              <a:rPr lang="vi-VN" smtClean="0"/>
              <a:t>02/01/2024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7882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846FE-E77B-46F4-B4DE-C9926EF6FD98}" type="datetimeFigureOut">
              <a:rPr lang="vi-VN" smtClean="0"/>
              <a:t>02/01/2024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302071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846FE-E77B-46F4-B4DE-C9926EF6FD98}" type="datetimeFigureOut">
              <a:rPr lang="vi-VN" smtClean="0"/>
              <a:t>02/01/2024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359874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846FE-E77B-46F4-B4DE-C9926EF6FD98}" type="datetimeFigureOut">
              <a:rPr lang="vi-VN" smtClean="0"/>
              <a:t>02/01/2024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0C1D826-C061-42CA-8E30-361617A4F368}" type="slidenum">
              <a:rPr lang="vi-VN" smtClean="0"/>
              <a:t>‹#›</a:t>
            </a:fld>
            <a:endParaRPr lang="vi-VN"/>
          </a:p>
        </p:txBody>
      </p:sp>
    </p:spTree>
    <p:extLst>
      <p:ext uri="{BB962C8B-B14F-4D97-AF65-F5344CB8AC3E}">
        <p14:creationId xmlns:p14="http://schemas.microsoft.com/office/powerpoint/2010/main" val="89722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846FE-E77B-46F4-B4DE-C9926EF6FD98}" type="datetimeFigureOut">
              <a:rPr lang="vi-VN" smtClean="0"/>
              <a:t>02/01/2024</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1D826-C061-42CA-8E30-361617A4F368}" type="slidenum">
              <a:rPr lang="vi-VN" smtClean="0"/>
              <a:t>‹#›</a:t>
            </a:fld>
            <a:endParaRPr lang="vi-VN"/>
          </a:p>
        </p:txBody>
      </p:sp>
    </p:spTree>
    <p:extLst>
      <p:ext uri="{BB962C8B-B14F-4D97-AF65-F5344CB8AC3E}">
        <p14:creationId xmlns:p14="http://schemas.microsoft.com/office/powerpoint/2010/main" val="615805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1B13E3-2C52-425E-8346-4D02FFEFFB8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84D6A9-F0F9-4EB7-86D6-9D7CCBB1597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7BAC6B-41AC-40D8-9348-403C4D314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A6562B26-3901-4F7F-BA81-EEB230369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2D39EDE-3117-4BCD-ACF2-4363EEEFA5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EEF71FB4-5C0D-4C5E-BEFC-6BD67C2A3B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180696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1B13E3-2C52-425E-8346-4D02FFEFFB8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84D6A9-F0F9-4EB7-86D6-9D7CCBB1597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7BAC6B-41AC-40D8-9348-403C4D314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id="{A6562B26-3901-4F7F-BA81-EEB230369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6" name="Slide Number Placeholder 5">
            <a:extLst>
              <a:ext uri="{FF2B5EF4-FFF2-40B4-BE49-F238E27FC236}">
                <a16:creationId xmlns:a16="http://schemas.microsoft.com/office/drawing/2014/main" id="{62D39EDE-3117-4BCD-ACF2-4363EEEFA5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EEF71FB4-5C0D-4C5E-BEFC-6BD67C2A3B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792787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microsoft.com/office/2007/relationships/hdphoto" Target="../media/hdphoto1.wdp"/><Relationship Id="rId5" Type="http://schemas.openxmlformats.org/officeDocument/2006/relationships/tags" Target="../tags/tag5.xml"/><Relationship Id="rId10" Type="http://schemas.openxmlformats.org/officeDocument/2006/relationships/image" Target="../media/image5.png"/><Relationship Id="rId4" Type="http://schemas.openxmlformats.org/officeDocument/2006/relationships/tags" Target="../tags/tag4.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25.png"/><Relationship Id="rId7" Type="http://schemas.openxmlformats.org/officeDocument/2006/relationships/image" Target="../media/image29.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31.wmf"/><Relationship Id="rId5" Type="http://schemas.openxmlformats.org/officeDocument/2006/relationships/image" Target="../media/image28.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33.emf"/><Relationship Id="rId5" Type="http://schemas.openxmlformats.org/officeDocument/2006/relationships/oleObject" Target="../embeddings/oleObject14.bin"/><Relationship Id="rId4" Type="http://schemas.openxmlformats.org/officeDocument/2006/relationships/image" Target="../media/image32.wmf"/></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5.bin"/><Relationship Id="rId7" Type="http://schemas.openxmlformats.org/officeDocument/2006/relationships/image" Target="../media/image36.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38.png"/><Relationship Id="rId4" Type="http://schemas.openxmlformats.org/officeDocument/2006/relationships/image" Target="../media/image35.emf"/><Relationship Id="rId9" Type="http://schemas.openxmlformats.org/officeDocument/2006/relationships/image" Target="../media/image3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oleObject" Target="../embeddings/oleObject19.bin"/><Relationship Id="rId4" Type="http://schemas.openxmlformats.org/officeDocument/2006/relationships/image" Target="../media/image39.wmf"/></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43.emf"/><Relationship Id="rId5" Type="http://schemas.openxmlformats.org/officeDocument/2006/relationships/oleObject" Target="../embeddings/oleObject21.bin"/><Relationship Id="rId4" Type="http://schemas.openxmlformats.org/officeDocument/2006/relationships/image" Target="../media/image42.wmf"/></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xml"/><Relationship Id="rId5" Type="http://schemas.openxmlformats.org/officeDocument/2006/relationships/image" Target="../media/image4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3.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0.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2.emf"/><Relationship Id="rId4" Type="http://schemas.openxmlformats.org/officeDocument/2006/relationships/image" Target="../media/image19.wmf"/><Relationship Id="rId9" Type="http://schemas.openxmlformats.org/officeDocument/2006/relationships/oleObject" Target="../embeddings/oleObject4.bin"/><Relationship Id="rId14" Type="http://schemas.openxmlformats.org/officeDocument/2006/relationships/image" Target="../media/image24.emf"/></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7.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25.png"/><Relationship Id="rId4"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H_Other_1"/>
          <p:cNvPicPr>
            <a:picLocks noChangeAspect="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1524002" y="1128652"/>
            <a:ext cx="7712165" cy="266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H_Other_3"/>
          <p:cNvSpPr/>
          <p:nvPr>
            <p:custDataLst>
              <p:tags r:id="rId2"/>
            </p:custDataLst>
          </p:nvPr>
        </p:nvSpPr>
        <p:spPr>
          <a:xfrm>
            <a:off x="983433" y="1476757"/>
            <a:ext cx="2586575" cy="19518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288"/>
              <a:gd name="connsiteY0" fmla="*/ 10000 h 10000"/>
              <a:gd name="connsiteX1" fmla="*/ 2000 w 15288"/>
              <a:gd name="connsiteY1" fmla="*/ 0 h 10000"/>
              <a:gd name="connsiteX2" fmla="*/ 15288 w 15288"/>
              <a:gd name="connsiteY2" fmla="*/ 299 h 10000"/>
              <a:gd name="connsiteX3" fmla="*/ 8000 w 15288"/>
              <a:gd name="connsiteY3" fmla="*/ 10000 h 10000"/>
              <a:gd name="connsiteX4" fmla="*/ 0 w 15288"/>
              <a:gd name="connsiteY4" fmla="*/ 10000 h 10000"/>
              <a:gd name="connsiteX0" fmla="*/ 0 w 15288"/>
              <a:gd name="connsiteY0" fmla="*/ 9776 h 9776"/>
              <a:gd name="connsiteX1" fmla="*/ 7577 w 15288"/>
              <a:gd name="connsiteY1" fmla="*/ 0 h 9776"/>
              <a:gd name="connsiteX2" fmla="*/ 15288 w 15288"/>
              <a:gd name="connsiteY2" fmla="*/ 75 h 9776"/>
              <a:gd name="connsiteX3" fmla="*/ 8000 w 15288"/>
              <a:gd name="connsiteY3" fmla="*/ 9776 h 9776"/>
              <a:gd name="connsiteX4" fmla="*/ 0 w 15288"/>
              <a:gd name="connsiteY4" fmla="*/ 9776 h 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 h="9776">
                <a:moveTo>
                  <a:pt x="0" y="9776"/>
                </a:moveTo>
                <a:lnTo>
                  <a:pt x="7577" y="0"/>
                </a:lnTo>
                <a:lnTo>
                  <a:pt x="15288" y="75"/>
                </a:lnTo>
                <a:lnTo>
                  <a:pt x="8000" y="9776"/>
                </a:lnTo>
                <a:lnTo>
                  <a:pt x="0" y="9776"/>
                </a:lnTo>
                <a:close/>
              </a:path>
            </a:pathLst>
          </a:custGeom>
          <a:solidFill>
            <a:srgbClr val="F29A5B"/>
          </a:solidFill>
          <a:ln w="25400" cap="flat" cmpd="sng" algn="ctr">
            <a:noFill/>
            <a:prstDash val="solid"/>
          </a:ln>
          <a:effectLst/>
        </p:spPr>
        <p:txBody>
          <a:bodyPr anchor="ctr"/>
          <a:lstStyle/>
          <a:p>
            <a:pPr algn="ctr">
              <a:defRPr/>
            </a:pPr>
            <a:endParaRPr lang="zh-CN" altLang="en-US" kern="0">
              <a:solidFill>
                <a:prstClr val="white"/>
              </a:solidFill>
              <a:latin typeface="Calibri"/>
              <a:ea typeface="宋体" panose="02010600030101010101" pitchFamily="2" charset="-122"/>
            </a:endParaRPr>
          </a:p>
        </p:txBody>
      </p:sp>
      <p:sp>
        <p:nvSpPr>
          <p:cNvPr id="8" name="MH_Other_4"/>
          <p:cNvSpPr/>
          <p:nvPr>
            <p:custDataLst>
              <p:tags r:id="rId3"/>
            </p:custDataLst>
          </p:nvPr>
        </p:nvSpPr>
        <p:spPr>
          <a:xfrm>
            <a:off x="983432" y="3428603"/>
            <a:ext cx="2739095" cy="207932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288"/>
              <a:gd name="connsiteY0" fmla="*/ 10000 h 10000"/>
              <a:gd name="connsiteX1" fmla="*/ 2000 w 15288"/>
              <a:gd name="connsiteY1" fmla="*/ 0 h 10000"/>
              <a:gd name="connsiteX2" fmla="*/ 15288 w 15288"/>
              <a:gd name="connsiteY2" fmla="*/ 299 h 10000"/>
              <a:gd name="connsiteX3" fmla="*/ 8000 w 15288"/>
              <a:gd name="connsiteY3" fmla="*/ 10000 h 10000"/>
              <a:gd name="connsiteX4" fmla="*/ 0 w 15288"/>
              <a:gd name="connsiteY4" fmla="*/ 10000 h 10000"/>
              <a:gd name="connsiteX0" fmla="*/ 0 w 15288"/>
              <a:gd name="connsiteY0" fmla="*/ 9776 h 9776"/>
              <a:gd name="connsiteX1" fmla="*/ 7577 w 15288"/>
              <a:gd name="connsiteY1" fmla="*/ 0 h 9776"/>
              <a:gd name="connsiteX2" fmla="*/ 15288 w 15288"/>
              <a:gd name="connsiteY2" fmla="*/ 75 h 9776"/>
              <a:gd name="connsiteX3" fmla="*/ 8000 w 15288"/>
              <a:gd name="connsiteY3" fmla="*/ 9776 h 9776"/>
              <a:gd name="connsiteX4" fmla="*/ 0 w 15288"/>
              <a:gd name="connsiteY4" fmla="*/ 9776 h 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 h="9776">
                <a:moveTo>
                  <a:pt x="0" y="9776"/>
                </a:moveTo>
                <a:lnTo>
                  <a:pt x="7577" y="0"/>
                </a:lnTo>
                <a:lnTo>
                  <a:pt x="15288" y="75"/>
                </a:lnTo>
                <a:lnTo>
                  <a:pt x="8000" y="9776"/>
                </a:lnTo>
                <a:lnTo>
                  <a:pt x="0" y="9776"/>
                </a:lnTo>
                <a:close/>
              </a:path>
            </a:pathLst>
          </a:custGeom>
          <a:solidFill>
            <a:srgbClr val="A5C0A4"/>
          </a:solidFill>
          <a:ln w="25400" cap="flat" cmpd="sng" algn="ctr">
            <a:noFill/>
            <a:prstDash val="solid"/>
          </a:ln>
          <a:effectLst/>
        </p:spPr>
        <p:txBody>
          <a:bodyPr anchor="ctr"/>
          <a:lstStyle/>
          <a:p>
            <a:pPr algn="ctr">
              <a:defRPr/>
            </a:pPr>
            <a:r>
              <a:rPr lang="en-US" altLang="zh-CN" sz="2800" ker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p>
          <a:p>
            <a:pPr algn="ctr">
              <a:defRPr/>
            </a:pPr>
            <a:r>
              <a:rPr lang="en-US" altLang="zh-CN" sz="2800" ker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Học </a:t>
            </a:r>
          </a:p>
          <a:p>
            <a:pPr algn="ctr">
              <a:defRPr/>
            </a:pPr>
            <a:r>
              <a:rPr lang="en-US" altLang="zh-CN" sz="2800" ker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sinh</a:t>
            </a:r>
            <a:endParaRPr lang="zh-CN" altLang="en-US" sz="2800" ker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MH_Other_6"/>
          <p:cNvPicPr>
            <a:picLocks/>
          </p:cNvPicPr>
          <p:nvPr>
            <p:custDataLst>
              <p:tags r:id="rId4"/>
            </p:custDataLst>
          </p:nvPr>
        </p:nvPicPr>
        <p:blipFill>
          <a:blip r:embed="rId9">
            <a:extLst>
              <a:ext uri="{28A0092B-C50C-407E-A947-70E740481C1C}">
                <a14:useLocalDpi xmlns:a14="http://schemas.microsoft.com/office/drawing/2010/main" val="0"/>
              </a:ext>
            </a:extLst>
          </a:blip>
          <a:srcRect t="57356"/>
          <a:stretch>
            <a:fillRect/>
          </a:stretch>
        </p:blipFill>
        <p:spPr bwMode="auto">
          <a:xfrm>
            <a:off x="1524002" y="4984451"/>
            <a:ext cx="7712165" cy="64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H_Other_7"/>
          <p:cNvPicPr>
            <a:picLocks/>
          </p:cNvPicPr>
          <p:nvPr>
            <p:custDataLst>
              <p:tags r:id="rId5"/>
            </p:custDataLst>
          </p:nvPr>
        </p:nvPicPr>
        <p:blipFill>
          <a:blip r:embed="rId9">
            <a:extLst>
              <a:ext uri="{28A0092B-C50C-407E-A947-70E740481C1C}">
                <a14:useLocalDpi xmlns:a14="http://schemas.microsoft.com/office/drawing/2010/main" val="0"/>
              </a:ext>
            </a:extLst>
          </a:blip>
          <a:srcRect t="57356"/>
          <a:stretch>
            <a:fillRect/>
          </a:stretch>
        </p:blipFill>
        <p:spPr bwMode="auto">
          <a:xfrm>
            <a:off x="2688694" y="2966262"/>
            <a:ext cx="7712165" cy="64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H_Other_9"/>
          <p:cNvSpPr txBox="1"/>
          <p:nvPr>
            <p:custDataLst>
              <p:tags r:id="rId6"/>
            </p:custDataLst>
          </p:nvPr>
        </p:nvSpPr>
        <p:spPr>
          <a:xfrm>
            <a:off x="2039012" y="1812005"/>
            <a:ext cx="590747" cy="975923"/>
          </a:xfrm>
          <a:prstGeom prst="rect">
            <a:avLst/>
          </a:prstGeom>
          <a:noFill/>
        </p:spPr>
        <p:txBody>
          <a:bodyPr wrap="none" anchor="ctr">
            <a:noAutofit/>
          </a:bodyPr>
          <a:lstStyle/>
          <a:p>
            <a:pPr algn="ctr">
              <a:defRPr/>
            </a:pPr>
            <a:r>
              <a:rPr lang="en-US" altLang="zh-CN" sz="2800" dirty="0">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rPr>
              <a:t>1.</a:t>
            </a:r>
          </a:p>
          <a:p>
            <a:pPr algn="ctr">
              <a:defRPr/>
            </a:pPr>
            <a:r>
              <a:rPr lang="en-US" altLang="zh-CN" sz="2800" dirty="0" err="1">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rPr>
              <a:t>Giáo</a:t>
            </a:r>
            <a:endParaRPr lang="en-US" altLang="zh-CN" sz="2800" dirty="0">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endParaRPr>
          </a:p>
          <a:p>
            <a:pPr algn="ctr">
              <a:defRPr/>
            </a:pPr>
            <a:r>
              <a:rPr lang="en-US" altLang="zh-CN" sz="2800" dirty="0" err="1">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rPr>
              <a:t>viên</a:t>
            </a:r>
            <a:endParaRPr lang="zh-CN" altLang="en-US" sz="2800" dirty="0">
              <a:solidFill>
                <a:srgbClr val="000000"/>
              </a:solidFill>
              <a:effectLst>
                <a:outerShdw blurRad="292100" dist="152400" dir="2700000" algn="tl" rotWithShape="0">
                  <a:prstClr val="black">
                    <a:alpha val="40000"/>
                  </a:prstClr>
                </a:outerShdw>
              </a:effectLst>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18" name="MH_Text_1"/>
          <p:cNvSpPr txBox="1">
            <a:spLocks noChangeArrowheads="1"/>
          </p:cNvSpPr>
          <p:nvPr>
            <p:custDataLst>
              <p:tags r:id="rId7"/>
            </p:custDataLst>
          </p:nvPr>
        </p:nvSpPr>
        <p:spPr bwMode="auto">
          <a:xfrm>
            <a:off x="4061058" y="1725155"/>
            <a:ext cx="5197305" cy="55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endParaRPr lang="en-US" altLang="zh-CN" sz="1400" dirty="0">
              <a:solidFill>
                <a:srgbClr val="F0F0F0">
                  <a:lumMod val="50000"/>
                </a:srgbClr>
              </a:solidFill>
              <a:latin typeface="Calibri" panose="020F0502020204030204" pitchFamily="34" charset="0"/>
            </a:endParaRPr>
          </a:p>
        </p:txBody>
      </p:sp>
      <p:sp>
        <p:nvSpPr>
          <p:cNvPr id="24" name="矩形 23">
            <a:extLst>
              <a:ext uri="{FF2B5EF4-FFF2-40B4-BE49-F238E27FC236}">
                <a16:creationId xmlns:a16="http://schemas.microsoft.com/office/drawing/2014/main" id="{3E4F0D60-A578-415D-8099-BF4649295743}"/>
              </a:ext>
            </a:extLst>
          </p:cNvPr>
          <p:cNvSpPr/>
          <p:nvPr/>
        </p:nvSpPr>
        <p:spPr>
          <a:xfrm>
            <a:off x="524200" y="179929"/>
            <a:ext cx="4993675" cy="584775"/>
          </a:xfrm>
          <a:prstGeom prst="rect">
            <a:avLst/>
          </a:prstGeom>
        </p:spPr>
        <p:txBody>
          <a:bodyPr wrap="none">
            <a:spAutoFit/>
          </a:bodyPr>
          <a:lstStyle/>
          <a:p>
            <a:r>
              <a:rPr lang="en-US" altLang="zh-CN" sz="3200" b="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Thiết bị dạy học và học liệu</a:t>
            </a:r>
            <a:endParaRPr lang="zh-CN" altLang="en-US" sz="32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0" name="图片 29">
            <a:extLst>
              <a:ext uri="{FF2B5EF4-FFF2-40B4-BE49-F238E27FC236}">
                <a16:creationId xmlns:a16="http://schemas.microsoft.com/office/drawing/2014/main" id="{50942FF2-916C-49CB-9D17-F80E4031641E}"/>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24680" y="38610"/>
            <a:ext cx="585396" cy="597134"/>
          </a:xfrm>
          <a:prstGeom prst="rect">
            <a:avLst/>
          </a:prstGeom>
        </p:spPr>
      </p:pic>
      <p:sp>
        <p:nvSpPr>
          <p:cNvPr id="3" name="Rectangle 2"/>
          <p:cNvSpPr/>
          <p:nvPr/>
        </p:nvSpPr>
        <p:spPr>
          <a:xfrm>
            <a:off x="3296441" y="2042845"/>
            <a:ext cx="6480295" cy="523220"/>
          </a:xfrm>
          <a:prstGeom prst="rect">
            <a:avLst/>
          </a:prstGeom>
        </p:spPr>
        <p:txBody>
          <a:bodyPr wrap="square">
            <a:spAutoFit/>
          </a:bodyPr>
          <a:lstStyle/>
          <a:p>
            <a:r>
              <a:rPr lang="en-US" sz="2800" dirty="0" err="1">
                <a:solidFill>
                  <a:srgbClr val="000000"/>
                </a:solidFill>
                <a:latin typeface="Times New Roman" panose="02020603050405020304" pitchFamily="18" charset="0"/>
              </a:rPr>
              <a:t>Giáo</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án</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bài</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giảng</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điện</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tử</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đồ</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dùng</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dạy</a:t>
            </a:r>
            <a:r>
              <a:rPr lang="en-US" sz="2800" dirty="0">
                <a:solidFill>
                  <a:srgbClr val="000000"/>
                </a:solidFill>
                <a:latin typeface="Times New Roman" panose="02020603050405020304" pitchFamily="18" charset="0"/>
              </a:rPr>
              <a:t> </a:t>
            </a:r>
            <a:r>
              <a:rPr lang="en-US" sz="2800" dirty="0" err="1">
                <a:solidFill>
                  <a:srgbClr val="000000"/>
                </a:solidFill>
                <a:latin typeface="Times New Roman" panose="02020603050405020304" pitchFamily="18" charset="0"/>
              </a:rPr>
              <a:t>học</a:t>
            </a:r>
            <a:endParaRPr lang="en-US" sz="2800" dirty="0">
              <a:solidFill>
                <a:srgbClr val="000000"/>
              </a:solidFill>
            </a:endParaRPr>
          </a:p>
        </p:txBody>
      </p:sp>
      <p:sp>
        <p:nvSpPr>
          <p:cNvPr id="32" name="Rectangle 31"/>
          <p:cNvSpPr/>
          <p:nvPr/>
        </p:nvSpPr>
        <p:spPr>
          <a:xfrm>
            <a:off x="3451806" y="3844205"/>
            <a:ext cx="6604634" cy="954107"/>
          </a:xfrm>
          <a:prstGeom prst="rect">
            <a:avLst/>
          </a:prstGeom>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rPr>
              <a:t>SGK, </a:t>
            </a:r>
            <a:r>
              <a:rPr lang="en-US" sz="2800" dirty="0" err="1">
                <a:solidFill>
                  <a:srgbClr val="000000"/>
                </a:solidFill>
                <a:latin typeface="Times New Roman" panose="02020603050405020304" pitchFamily="18" charset="0"/>
                <a:ea typeface="Times New Roman" panose="02020603050405020304" pitchFamily="18" charset="0"/>
              </a:rPr>
              <a:t>vở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nhóm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srgbClr val="000000"/>
              </a:solidFill>
            </a:endParaRPr>
          </a:p>
        </p:txBody>
      </p:sp>
    </p:spTree>
    <p:extLst>
      <p:ext uri="{BB962C8B-B14F-4D97-AF65-F5344CB8AC3E}">
        <p14:creationId xmlns:p14="http://schemas.microsoft.com/office/powerpoint/2010/main" val="26526920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2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2" fill="hold" grpId="0" nodeType="afterEffect" nodePh="1">
                                  <p:stCondLst>
                                    <p:cond delay="0"/>
                                  </p:stCondLst>
                                  <p:endCondLst>
                                    <p:cond evt="begin" delay="0">
                                      <p:tn val="36"/>
                                    </p:cond>
                                  </p:end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18" grpId="0"/>
      <p:bldP spid="3"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a:solidFill>
                  <a:srgbClr val="C00000"/>
                </a:solidFill>
                <a:latin typeface="Times New Roman" pitchFamily="18" charset="0"/>
                <a:cs typeface="Times New Roman" pitchFamily="18" charset="0"/>
              </a:rPr>
              <a:t>BÀI TẬP CUỐI CHƯƠNG III</a:t>
            </a:r>
            <a:endParaRPr lang="vi-VN" sz="3300" b="1" dirty="0">
              <a:solidFill>
                <a:srgbClr val="C00000"/>
              </a:solidFill>
              <a:latin typeface="Times New Roman" pitchFamily="18" charset="0"/>
              <a:cs typeface="Times New Roman" pitchFamily="18" charset="0"/>
            </a:endParaRPr>
          </a:p>
        </p:txBody>
      </p:sp>
      <p:pic>
        <p:nvPicPr>
          <p:cNvPr id="4" name="Picture 3"/>
          <p:cNvPicPr>
            <a:picLocks noChangeAspect="1"/>
          </p:cNvPicPr>
          <p:nvPr/>
        </p:nvPicPr>
        <p:blipFill>
          <a:blip r:embed="rId3"/>
          <a:stretch>
            <a:fillRect/>
          </a:stretch>
        </p:blipFill>
        <p:spPr>
          <a:xfrm>
            <a:off x="8707988" y="572780"/>
            <a:ext cx="3484012" cy="3457684"/>
          </a:xfrm>
          <a:prstGeom prst="rect">
            <a:avLst/>
          </a:prstGeom>
        </p:spPr>
      </p:pic>
      <p:sp>
        <p:nvSpPr>
          <p:cNvPr id="5" name="Rectangle 4"/>
          <p:cNvSpPr/>
          <p:nvPr/>
        </p:nvSpPr>
        <p:spPr>
          <a:xfrm>
            <a:off x="0" y="692696"/>
            <a:ext cx="8760296" cy="5734903"/>
          </a:xfrm>
          <a:prstGeom prst="rect">
            <a:avLst/>
          </a:prstGeom>
        </p:spPr>
        <p:txBody>
          <a:bodyPr wrap="square">
            <a:spAutoFit/>
          </a:bodyPr>
          <a:lstStyle/>
          <a:p>
            <a:pPr algn="just">
              <a:lnSpc>
                <a:spcPct val="120000"/>
              </a:lnSpc>
            </a:pPr>
            <a:r>
              <a:rPr lang="en-US" sz="2800" dirty="0">
                <a:solidFill>
                  <a:srgbClr val="000000"/>
                </a:solidFill>
                <a:latin typeface="Times New Roman" panose="02020603050405020304" pitchFamily="18" charset="0"/>
                <a:cs typeface="Times New Roman" panose="02020603050405020304" pitchFamily="18" charset="0"/>
              </a:rPr>
              <a:t>c) </a:t>
            </a:r>
            <a:r>
              <a:rPr lang="vi-VN" sz="2800" dirty="0">
                <a:solidFill>
                  <a:srgbClr val="000000"/>
                </a:solidFill>
                <a:latin typeface="Times New Roman" panose="02020603050405020304" pitchFamily="18" charset="0"/>
                <a:cs typeface="Times New Roman" panose="02020603050405020304" pitchFamily="18" charset="0"/>
              </a:rPr>
              <a:t>Tam giác ABC vuông cân tại A (AB = BC;</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90°) nên để tứ giác </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ABCD là hình vuông thì </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=90°;</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=90°;  </a:t>
            </a:r>
            <a:endParaRPr lang="en-US" sz="2800" dirty="0">
              <a:solidFill>
                <a:srgbClr val="000000"/>
              </a:solidFill>
              <a:latin typeface="Times New Roman" panose="02020603050405020304" pitchFamily="18" charset="0"/>
              <a:cs typeface="Times New Roman" panose="02020603050405020304" pitchFamily="18" charset="0"/>
            </a:endParaRPr>
          </a:p>
          <a:p>
            <a:pPr algn="just">
              <a:lnSpc>
                <a:spcPct val="120000"/>
              </a:lnSpc>
            </a:pP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=90° và AB = BC = CD = DA.</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Hay AB ⊥ AD; BC ⊥ CD và AB = BC = CD = DA.</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Qua điểm A, ta kẻ đường thẳng vuông góc với trục Oy.</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Qua điểm C, ta kẻ đường thẳng vuông góc với trục Ox.</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Hai đường thẳng này cắt nhau tại điểm D.</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 AD cắt trục Oy tại điểm 1 nên điểm D có tung độ bằng 1.</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•CD cắt trục Ox tại điểm 2 nên điểm D có hoành độ bằng 2.</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Do đó, tọa điểm D là D(2; 1).</a:t>
            </a:r>
          </a:p>
          <a:p>
            <a:pPr algn="just">
              <a:lnSpc>
                <a:spcPct val="120000"/>
              </a:lnSpc>
            </a:pPr>
            <a:r>
              <a:rPr lang="vi-VN" sz="2800" dirty="0">
                <a:solidFill>
                  <a:srgbClr val="000000"/>
                </a:solidFill>
                <a:latin typeface="Times New Roman" panose="02020603050405020304" pitchFamily="18" charset="0"/>
                <a:cs typeface="Times New Roman" panose="02020603050405020304" pitchFamily="18" charset="0"/>
              </a:rPr>
              <a:t>Vậy để tứ giác ABCD là hình vuông thì D(2; 1).</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013355524"/>
              </p:ext>
            </p:extLst>
          </p:nvPr>
        </p:nvGraphicFramePr>
        <p:xfrm>
          <a:off x="6961792" y="553389"/>
          <a:ext cx="327025" cy="784225"/>
        </p:xfrm>
        <a:graphic>
          <a:graphicData uri="http://schemas.openxmlformats.org/presentationml/2006/ole">
            <mc:AlternateContent xmlns:mc="http://schemas.openxmlformats.org/markup-compatibility/2006">
              <mc:Choice xmlns:v="urn:schemas-microsoft-com:vml" Requires="v">
                <p:oleObj spid="_x0000_s13382" name="Equation" r:id="rId4" imgW="327483" imgH="784781" progId="Equation.DSMT4">
                  <p:embed/>
                </p:oleObj>
              </mc:Choice>
              <mc:Fallback>
                <p:oleObj name="Equation" r:id="rId4" imgW="327483" imgH="784781" progId="Equation.DSMT4">
                  <p:embed/>
                  <p:pic>
                    <p:nvPicPr>
                      <p:cNvPr id="0" name=""/>
                      <p:cNvPicPr/>
                      <p:nvPr/>
                    </p:nvPicPr>
                    <p:blipFill>
                      <a:blip r:embed="rId5"/>
                      <a:stretch>
                        <a:fillRect/>
                      </a:stretch>
                    </p:blipFill>
                    <p:spPr>
                      <a:xfrm>
                        <a:off x="6961792" y="553389"/>
                        <a:ext cx="327025" cy="7842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23985423"/>
              </p:ext>
            </p:extLst>
          </p:nvPr>
        </p:nvGraphicFramePr>
        <p:xfrm>
          <a:off x="5361789" y="1204201"/>
          <a:ext cx="361664" cy="512358"/>
        </p:xfrm>
        <a:graphic>
          <a:graphicData uri="http://schemas.openxmlformats.org/presentationml/2006/ole">
            <mc:AlternateContent xmlns:mc="http://schemas.openxmlformats.org/markup-compatibility/2006">
              <mc:Choice xmlns:v="urn:schemas-microsoft-com:vml" Requires="v">
                <p:oleObj spid="_x0000_s13383" name="Equation" r:id="rId6" imgW="152280" imgH="215640" progId="Equation.DSMT4">
                  <p:embed/>
                </p:oleObj>
              </mc:Choice>
              <mc:Fallback>
                <p:oleObj name="Equation" r:id="rId6" imgW="152280" imgH="215640" progId="Equation.DSMT4">
                  <p:embed/>
                  <p:pic>
                    <p:nvPicPr>
                      <p:cNvPr id="0" name=""/>
                      <p:cNvPicPr/>
                      <p:nvPr/>
                    </p:nvPicPr>
                    <p:blipFill>
                      <a:blip r:embed="rId7"/>
                      <a:stretch>
                        <a:fillRect/>
                      </a:stretch>
                    </p:blipFill>
                    <p:spPr>
                      <a:xfrm>
                        <a:off x="5361789" y="1204201"/>
                        <a:ext cx="361664" cy="51235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40913331"/>
              </p:ext>
            </p:extLst>
          </p:nvPr>
        </p:nvGraphicFramePr>
        <p:xfrm>
          <a:off x="6640219" y="1201351"/>
          <a:ext cx="341572" cy="512358"/>
        </p:xfrm>
        <a:graphic>
          <a:graphicData uri="http://schemas.openxmlformats.org/presentationml/2006/ole">
            <mc:AlternateContent xmlns:mc="http://schemas.openxmlformats.org/markup-compatibility/2006">
              <mc:Choice xmlns:v="urn:schemas-microsoft-com:vml" Requires="v">
                <p:oleObj spid="_x0000_s13384" name="Equation" r:id="rId8" imgW="152280" imgH="228600" progId="Equation.DSMT4">
                  <p:embed/>
                </p:oleObj>
              </mc:Choice>
              <mc:Fallback>
                <p:oleObj name="Equation" r:id="rId8" imgW="152280" imgH="228600" progId="Equation.DSMT4">
                  <p:embed/>
                  <p:pic>
                    <p:nvPicPr>
                      <p:cNvPr id="0" name=""/>
                      <p:cNvPicPr/>
                      <p:nvPr/>
                    </p:nvPicPr>
                    <p:blipFill>
                      <a:blip r:embed="rId9"/>
                      <a:stretch>
                        <a:fillRect/>
                      </a:stretch>
                    </p:blipFill>
                    <p:spPr>
                      <a:xfrm>
                        <a:off x="6640219" y="1201351"/>
                        <a:ext cx="341572" cy="51235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6704761"/>
              </p:ext>
            </p:extLst>
          </p:nvPr>
        </p:nvGraphicFramePr>
        <p:xfrm>
          <a:off x="83840" y="1713709"/>
          <a:ext cx="317451" cy="415128"/>
        </p:xfrm>
        <a:graphic>
          <a:graphicData uri="http://schemas.openxmlformats.org/presentationml/2006/ole">
            <mc:AlternateContent xmlns:mc="http://schemas.openxmlformats.org/markup-compatibility/2006">
              <mc:Choice xmlns:v="urn:schemas-microsoft-com:vml" Requires="v">
                <p:oleObj spid="_x0000_s13385" name="Equation" r:id="rId10" imgW="164880" imgH="215640" progId="Equation.DSMT4">
                  <p:embed/>
                </p:oleObj>
              </mc:Choice>
              <mc:Fallback>
                <p:oleObj name="Equation" r:id="rId10" imgW="164880" imgH="215640" progId="Equation.DSMT4">
                  <p:embed/>
                  <p:pic>
                    <p:nvPicPr>
                      <p:cNvPr id="0" name=""/>
                      <p:cNvPicPr/>
                      <p:nvPr/>
                    </p:nvPicPr>
                    <p:blipFill>
                      <a:blip r:embed="rId11"/>
                      <a:stretch>
                        <a:fillRect/>
                      </a:stretch>
                    </p:blipFill>
                    <p:spPr>
                      <a:xfrm>
                        <a:off x="83840" y="1713709"/>
                        <a:ext cx="317451" cy="415128"/>
                      </a:xfrm>
                      <a:prstGeom prst="rect">
                        <a:avLst/>
                      </a:prstGeom>
                    </p:spPr>
                  </p:pic>
                </p:oleObj>
              </mc:Fallback>
            </mc:AlternateContent>
          </a:graphicData>
        </a:graphic>
      </p:graphicFrame>
    </p:spTree>
    <p:extLst>
      <p:ext uri="{BB962C8B-B14F-4D97-AF65-F5344CB8AC3E}">
        <p14:creationId xmlns:p14="http://schemas.microsoft.com/office/powerpoint/2010/main" val="397175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a:solidFill>
                  <a:srgbClr val="C00000"/>
                </a:solidFill>
                <a:latin typeface="Times New Roman" pitchFamily="18" charset="0"/>
                <a:cs typeface="Times New Roman" pitchFamily="18" charset="0"/>
              </a:rPr>
              <a:t>BÀI TẬP CUỐI CHƯƠNG III</a:t>
            </a:r>
            <a:endParaRPr lang="vi-VN" sz="3300" b="1" dirty="0">
              <a:solidFill>
                <a:srgbClr val="C00000"/>
              </a:solidFill>
              <a:latin typeface="Times New Roman" pitchFamily="18" charset="0"/>
              <a:cs typeface="Times New Roman" pitchFamily="18" charset="0"/>
            </a:endParaRPr>
          </a:p>
        </p:txBody>
      </p:sp>
      <p:sp>
        <p:nvSpPr>
          <p:cNvPr id="4" name="Rectangle 3"/>
          <p:cNvSpPr/>
          <p:nvPr/>
        </p:nvSpPr>
        <p:spPr>
          <a:xfrm>
            <a:off x="83840" y="606165"/>
            <a:ext cx="12060832" cy="5016758"/>
          </a:xfrm>
          <a:prstGeom prst="rect">
            <a:avLst/>
          </a:prstGeom>
        </p:spPr>
        <p:txBody>
          <a:bodyPr wrap="square">
            <a:spAutoFit/>
          </a:bodyPr>
          <a:lstStyle/>
          <a:p>
            <a:pPr algn="just"/>
            <a:r>
              <a:rPr lang="en-US" sz="3200" b="1" u="sng" dirty="0">
                <a:solidFill>
                  <a:srgbClr val="FF0000"/>
                </a:solidFill>
                <a:latin typeface="Times New Roman" panose="02020603050405020304" pitchFamily="18" charset="0"/>
                <a:cs typeface="Times New Roman" panose="02020603050405020304" pitchFamily="18" charset="0"/>
              </a:rPr>
              <a:t>BÀI 3: </a:t>
            </a:r>
            <a:r>
              <a:rPr lang="vi-VN" sz="3200" dirty="0">
                <a:solidFill>
                  <a:srgbClr val="000000"/>
                </a:solidFill>
                <a:latin typeface="Times New Roman" panose="02020603050405020304" pitchFamily="18" charset="0"/>
                <a:cs typeface="Times New Roman" panose="02020603050405020304" pitchFamily="18" charset="0"/>
              </a:rPr>
              <a:t>Càng lên cao không khí càng loãng nên áp suất khí quyển càng giảm. Chẳng hạn, các khu vực của Thành phố Hồ Chí Minh đều có độ cao sát mực nước biển nên có áp suất khí quyển là p = 760 mmHg; thành phố Puebla (Mexico) có độ cao h = 2 200 m so với mực nước biển nên có áp suất khí quyển là p = 550,4 mmHg. Người ta ước lượng được áp suất khí quyển p (mmHg) tương ứng với độ cao h (m) so với mực nước biển là một hàm số bậc nhất có dạng p = ah + b (a ≠ 0).</a:t>
            </a:r>
          </a:p>
          <a:p>
            <a:pPr algn="just"/>
            <a:r>
              <a:rPr lang="vi-VN" sz="3200" dirty="0">
                <a:solidFill>
                  <a:srgbClr val="000000"/>
                </a:solidFill>
                <a:latin typeface="Times New Roman" panose="02020603050405020304" pitchFamily="18" charset="0"/>
                <a:cs typeface="Times New Roman" panose="02020603050405020304" pitchFamily="18" charset="0"/>
              </a:rPr>
              <a:t>a) Xác định hàm số bậc nhất đó.</a:t>
            </a:r>
          </a:p>
          <a:p>
            <a:pPr algn="just"/>
            <a:r>
              <a:rPr lang="vi-VN" sz="3200" dirty="0">
                <a:solidFill>
                  <a:srgbClr val="000000"/>
                </a:solidFill>
                <a:latin typeface="Times New Roman" panose="02020603050405020304" pitchFamily="18" charset="0"/>
                <a:cs typeface="Times New Roman" panose="02020603050405020304" pitchFamily="18" charset="0"/>
              </a:rPr>
              <a:t>b) Cao nguyên Lâm Đồng có độ cao 650 m so với mực nước biển thì áp suất khí quyển là bao nhiêu mmHg (làm tròn đến hàng phần mười)?</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99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a:solidFill>
                  <a:srgbClr val="C00000"/>
                </a:solidFill>
                <a:latin typeface="Times New Roman" pitchFamily="18" charset="0"/>
                <a:cs typeface="Times New Roman" pitchFamily="18" charset="0"/>
              </a:rPr>
              <a:t>BÀI TẬP CUỐI CHƯƠNG III</a:t>
            </a:r>
            <a:endParaRPr lang="vi-VN" sz="33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883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249207" y="-46775"/>
            <a:ext cx="5712911"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BÀI TẬP CUỐI CHƯƠNG III</a:t>
            </a:r>
            <a:endParaRPr kumimoji="0" lang="vi-VN"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4" name="Rectangle 3"/>
          <p:cNvSpPr/>
          <p:nvPr/>
        </p:nvSpPr>
        <p:spPr>
          <a:xfrm>
            <a:off x="479376" y="692696"/>
            <a:ext cx="11305256" cy="4435830"/>
          </a:xfrm>
          <a:prstGeom prst="rect">
            <a:avLst/>
          </a:prstGeom>
        </p:spPr>
        <p:txBody>
          <a:bodyPr wrap="square">
            <a:spAutoFit/>
          </a:bodyPr>
          <a:lstStyle/>
          <a:p>
            <a:pPr algn="just">
              <a:lnSpc>
                <a:spcPct val="150000"/>
              </a:lnSpc>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a) Theo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3200" dirty="0">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h = 0, p = 760 ⇒ a.0 + b = 760 ⇒ b = 760.</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h = 2 200, p = 550, 4 ⇒ a.2 200 + 760 = 550, 4 ⇒ a ≈ −0, 095. </a:t>
            </a: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bậc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y = −0, 095x + 760.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h = 650 ⇒ p = −0, 095.650 + 760 = 698, 25 ≈ 698, 3 (mmHg).</a:t>
            </a:r>
          </a:p>
        </p:txBody>
      </p:sp>
    </p:spTree>
    <p:extLst>
      <p:ext uri="{BB962C8B-B14F-4D97-AF65-F5344CB8AC3E}">
        <p14:creationId xmlns:p14="http://schemas.microsoft.com/office/powerpoint/2010/main" val="201002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249207" y="-46775"/>
            <a:ext cx="5712911"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BÀI TẬP CUỐI CHƯƠNG III</a:t>
            </a:r>
            <a:endParaRPr kumimoji="0" lang="vi-VN"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
        <p:nvSpPr>
          <p:cNvPr id="4" name="TextBox 3"/>
          <p:cNvSpPr txBox="1"/>
          <p:nvPr/>
        </p:nvSpPr>
        <p:spPr>
          <a:xfrm>
            <a:off x="51582" y="836712"/>
            <a:ext cx="12108160" cy="4801314"/>
          </a:xfrm>
          <a:prstGeom prst="rect">
            <a:avLst/>
          </a:prstGeom>
          <a:noFill/>
        </p:spPr>
        <p:txBody>
          <a:bodyPr wrap="square" rtlCol="0">
            <a:spAutoFit/>
          </a:bodyPr>
          <a:lstStyle/>
          <a:p>
            <a:pPr algn="just">
              <a:lnSpc>
                <a:spcPct val="150000"/>
              </a:lnSpc>
            </a:pPr>
            <a:r>
              <a:rPr lang="en-US" sz="3200" b="1" u="sng" dirty="0">
                <a:solidFill>
                  <a:srgbClr val="FF0000"/>
                </a:solidFill>
                <a:latin typeface="Times New Roman" panose="02020603050405020304" pitchFamily="18" charset="0"/>
                <a:cs typeface="Times New Roman" panose="02020603050405020304" pitchFamily="18" charset="0"/>
              </a:rPr>
              <a:t>BÀI 4: </a:t>
            </a:r>
            <a:r>
              <a:rPr lang="vi-VN" sz="3200" dirty="0">
                <a:latin typeface="Times New Roman" panose="02020603050405020304" pitchFamily="18" charset="0"/>
                <a:cs typeface="Times New Roman" panose="02020603050405020304" pitchFamily="18" charset="0"/>
              </a:rPr>
              <a:t>Cho hai hàm số </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y=2x−2.</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vi-VN" sz="3200" dirty="0">
                <a:latin typeface="Times New Roman" panose="02020603050405020304" pitchFamily="18" charset="0"/>
                <a:cs typeface="Times New Roman" panose="02020603050405020304" pitchFamily="18" charset="0"/>
              </a:rPr>
              <a:t> a) Vẽ đồ thị hai hàm số đó trên cùng một mặt phẳng tọa độ.</a:t>
            </a:r>
          </a:p>
          <a:p>
            <a:pPr algn="just">
              <a:lnSpc>
                <a:spcPct val="150000"/>
              </a:lnSpc>
            </a:pP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 Gọi A, B lần lượt là giao điểm của hai đường thẳng </a:t>
            </a:r>
            <a:r>
              <a:rPr lang="en-US" sz="3200" dirty="0">
                <a:latin typeface="Times New Roman" panose="02020603050405020304" pitchFamily="18" charset="0"/>
                <a:cs typeface="Times New Roman" panose="02020603050405020304" pitchFamily="18" charset="0"/>
              </a:rPr>
              <a:t>                 </a:t>
            </a:r>
          </a:p>
          <a:p>
            <a:pPr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y=2x−2</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với trục hoành và C là giao điểm của hai đường thẳng đó. Tính chu vi và diện tích của tam giác ABC (đơn vị đo trên các trục tọa độ là centimét).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04004385"/>
              </p:ext>
            </p:extLst>
          </p:nvPr>
        </p:nvGraphicFramePr>
        <p:xfrm>
          <a:off x="4079776" y="836712"/>
          <a:ext cx="1944216" cy="972108"/>
        </p:xfrm>
        <a:graphic>
          <a:graphicData uri="http://schemas.openxmlformats.org/presentationml/2006/ole">
            <mc:AlternateContent xmlns:mc="http://schemas.openxmlformats.org/markup-compatibility/2006">
              <mc:Choice xmlns:v="urn:schemas-microsoft-com:vml" Requires="v">
                <p:oleObj spid="_x0000_s14366" name="Equation" r:id="rId3" imgW="787320" imgH="393480" progId="Equation.DSMT4">
                  <p:embed/>
                </p:oleObj>
              </mc:Choice>
              <mc:Fallback>
                <p:oleObj name="Equation" r:id="rId3" imgW="787320" imgH="393480" progId="Equation.DSMT4">
                  <p:embed/>
                  <p:pic>
                    <p:nvPicPr>
                      <p:cNvPr id="0" name=""/>
                      <p:cNvPicPr/>
                      <p:nvPr/>
                    </p:nvPicPr>
                    <p:blipFill>
                      <a:blip r:embed="rId4"/>
                      <a:stretch>
                        <a:fillRect/>
                      </a:stretch>
                    </p:blipFill>
                    <p:spPr>
                      <a:xfrm>
                        <a:off x="4079776" y="836712"/>
                        <a:ext cx="1944216" cy="97210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7231520"/>
              </p:ext>
            </p:extLst>
          </p:nvPr>
        </p:nvGraphicFramePr>
        <p:xfrm>
          <a:off x="9192344" y="2276872"/>
          <a:ext cx="1943100" cy="960437"/>
        </p:xfrm>
        <a:graphic>
          <a:graphicData uri="http://schemas.openxmlformats.org/presentationml/2006/ole">
            <mc:AlternateContent xmlns:mc="http://schemas.openxmlformats.org/markup-compatibility/2006">
              <mc:Choice xmlns:v="urn:schemas-microsoft-com:vml" Requires="v">
                <p:oleObj spid="_x0000_s14367" name="Equation" r:id="rId5" imgW="1943206" imgH="959979" progId="Equation.DSMT4">
                  <p:embed/>
                </p:oleObj>
              </mc:Choice>
              <mc:Fallback>
                <p:oleObj name="Equation" r:id="rId5" imgW="1943206" imgH="959979" progId="Equation.DSMT4">
                  <p:embed/>
                  <p:pic>
                    <p:nvPicPr>
                      <p:cNvPr id="0" name=""/>
                      <p:cNvPicPr/>
                      <p:nvPr/>
                    </p:nvPicPr>
                    <p:blipFill>
                      <a:blip r:embed="rId6"/>
                      <a:stretch>
                        <a:fillRect/>
                      </a:stretch>
                    </p:blipFill>
                    <p:spPr>
                      <a:xfrm>
                        <a:off x="9192344" y="2276872"/>
                        <a:ext cx="1943100" cy="960437"/>
                      </a:xfrm>
                      <a:prstGeom prst="rect">
                        <a:avLst/>
                      </a:prstGeom>
                    </p:spPr>
                  </p:pic>
                </p:oleObj>
              </mc:Fallback>
            </mc:AlternateContent>
          </a:graphicData>
        </a:graphic>
      </p:graphicFrame>
    </p:spTree>
    <p:extLst>
      <p:ext uri="{BB962C8B-B14F-4D97-AF65-F5344CB8AC3E}">
        <p14:creationId xmlns:p14="http://schemas.microsoft.com/office/powerpoint/2010/main" val="917110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249207" y="-46775"/>
            <a:ext cx="5712911"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BÀI TẬP CUỐI CHƯƠNG III</a:t>
            </a:r>
            <a:endParaRPr kumimoji="0" lang="vi-VN" sz="33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pic>
        <p:nvPicPr>
          <p:cNvPr id="4" name="Picture 3"/>
          <p:cNvPicPr/>
          <p:nvPr/>
        </p:nvPicPr>
        <p:blipFill>
          <a:blip r:embed="rId2"/>
          <a:stretch>
            <a:fillRect/>
          </a:stretch>
        </p:blipFill>
        <p:spPr>
          <a:xfrm>
            <a:off x="1991544" y="1052736"/>
            <a:ext cx="7488832" cy="5040560"/>
          </a:xfrm>
          <a:prstGeom prst="rect">
            <a:avLst/>
          </a:prstGeom>
        </p:spPr>
      </p:pic>
    </p:spTree>
    <p:extLst>
      <p:ext uri="{BB962C8B-B14F-4D97-AF65-F5344CB8AC3E}">
        <p14:creationId xmlns:p14="http://schemas.microsoft.com/office/powerpoint/2010/main" val="393483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a:spLocks noChangeArrowheads="1"/>
          </p:cNvSpPr>
          <p:nvPr/>
        </p:nvSpPr>
        <p:spPr bwMode="auto">
          <a:xfrm>
            <a:off x="-9236" y="191053"/>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kumimoji="0" lang="en-US" altLang="en-US" sz="24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B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y=2x-2</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12"/>
          <p:cNvSpPr>
            <a:spLocks noChangeArrowheads="1"/>
          </p:cNvSpPr>
          <p:nvPr/>
        </p:nvSpPr>
        <p:spPr bwMode="auto">
          <a:xfrm>
            <a:off x="74820" y="697627"/>
            <a:ext cx="12023887"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 N; B ≡ Q.</a:t>
            </a:r>
            <a:endPar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 hay CH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ABC.</a:t>
            </a:r>
            <a:endPar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C(2; 2);</a:t>
            </a:r>
          </a:p>
          <a:p>
            <a:r>
              <a:rPr lang="en-US" sz="2400" dirty="0">
                <a:latin typeface="Times New Roman" panose="02020603050405020304" pitchFamily="18" charset="0"/>
                <a:cs typeface="Times New Roman" panose="02020603050405020304" pitchFamily="18" charset="0"/>
              </a:rPr>
              <a:t>• H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Ox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H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H(2; 0)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CH = 2 cm.</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AB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6 – 1 = 5 (cm).</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BH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2 – 1 = 1 (cm).</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AH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6 – 2 = 4 (cm).</a:t>
            </a:r>
          </a:p>
          <a:p>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Pythagore</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AC</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CH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4</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20.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AC=       cm.</a:t>
            </a:r>
          </a:p>
          <a:p>
            <a:r>
              <a:rPr lang="en-US" sz="2400" dirty="0">
                <a:latin typeface="Times New Roman" panose="02020603050405020304" pitchFamily="18" charset="0"/>
                <a:cs typeface="Times New Roman" panose="02020603050405020304" pitchFamily="18" charset="0"/>
              </a:rPr>
              <a:t>• BC</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BH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CH</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1</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5.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BC=     cm.</a:t>
            </a:r>
          </a:p>
          <a:p>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a:t>
            </a:r>
            <a:r>
              <a:rPr lang="en-US" sz="2400" dirty="0">
                <a:latin typeface="Times New Roman" panose="02020603050405020304" pitchFamily="18" charset="0"/>
                <a:cs typeface="Times New Roman" panose="02020603050405020304" pitchFamily="18" charset="0"/>
              </a:rPr>
              <a:t> vi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ABC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AB+BC+AC≈11,71 (cm)</a:t>
            </a:r>
          </a:p>
          <a:p>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tam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ABC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5 (cm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2020995690"/>
              </p:ext>
            </p:extLst>
          </p:nvPr>
        </p:nvGraphicFramePr>
        <p:xfrm>
          <a:off x="6744072" y="43118"/>
          <a:ext cx="1605554" cy="793594"/>
        </p:xfrm>
        <a:graphic>
          <a:graphicData uri="http://schemas.openxmlformats.org/presentationml/2006/ole">
            <mc:AlternateContent xmlns:mc="http://schemas.openxmlformats.org/markup-compatibility/2006">
              <mc:Choice xmlns:v="urn:schemas-microsoft-com:vml" Requires="v">
                <p:oleObj spid="_x0000_s17488" name="Equation" r:id="rId3" imgW="1943206" imgH="959979" progId="Equation.DSMT4">
                  <p:embed/>
                </p:oleObj>
              </mc:Choice>
              <mc:Fallback>
                <p:oleObj name="Equation" r:id="rId3" imgW="1943206" imgH="959979" progId="Equation.DSMT4">
                  <p:embed/>
                  <p:pic>
                    <p:nvPicPr>
                      <p:cNvPr id="0" name=""/>
                      <p:cNvPicPr/>
                      <p:nvPr/>
                    </p:nvPicPr>
                    <p:blipFill>
                      <a:blip r:embed="rId4"/>
                      <a:stretch>
                        <a:fillRect/>
                      </a:stretch>
                    </p:blipFill>
                    <p:spPr>
                      <a:xfrm>
                        <a:off x="6744072" y="43118"/>
                        <a:ext cx="1605554" cy="793594"/>
                      </a:xfrm>
                      <a:prstGeom prst="rect">
                        <a:avLst/>
                      </a:prstGeom>
                    </p:spPr>
                  </p:pic>
                </p:oleObj>
              </mc:Fallback>
            </mc:AlternateContent>
          </a:graphicData>
        </a:graphic>
      </p:graphicFrame>
      <p:pic>
        <p:nvPicPr>
          <p:cNvPr id="22" name="Picture 21"/>
          <p:cNvPicPr/>
          <p:nvPr/>
        </p:nvPicPr>
        <p:blipFill>
          <a:blip r:embed="rId5"/>
          <a:stretch>
            <a:fillRect/>
          </a:stretch>
        </p:blipFill>
        <p:spPr>
          <a:xfrm>
            <a:off x="7261258" y="4064072"/>
            <a:ext cx="4906645" cy="2809875"/>
          </a:xfrm>
          <a:prstGeom prst="rect">
            <a:avLst/>
          </a:prstGeom>
        </p:spPr>
      </p:pic>
      <p:graphicFrame>
        <p:nvGraphicFramePr>
          <p:cNvPr id="59" name="Object 58"/>
          <p:cNvGraphicFramePr>
            <a:graphicFrameLocks noChangeAspect="1"/>
          </p:cNvGraphicFramePr>
          <p:nvPr>
            <p:extLst>
              <p:ext uri="{D42A27DB-BD31-4B8C-83A1-F6EECF244321}">
                <p14:modId xmlns:p14="http://schemas.microsoft.com/office/powerpoint/2010/main" val="2951232911"/>
              </p:ext>
            </p:extLst>
          </p:nvPr>
        </p:nvGraphicFramePr>
        <p:xfrm>
          <a:off x="6010838" y="4036367"/>
          <a:ext cx="517202" cy="400745"/>
        </p:xfrm>
        <a:graphic>
          <a:graphicData uri="http://schemas.openxmlformats.org/presentationml/2006/ole">
            <mc:AlternateContent xmlns:mc="http://schemas.openxmlformats.org/markup-compatibility/2006">
              <mc:Choice xmlns:v="urn:schemas-microsoft-com:vml" Requires="v">
                <p:oleObj spid="_x0000_s17489" name="Equation" r:id="rId6" imgW="314590" imgH="228948" progId="Equation.DSMT4">
                  <p:embed/>
                </p:oleObj>
              </mc:Choice>
              <mc:Fallback>
                <p:oleObj name="Equation" r:id="rId6" imgW="314590" imgH="228948" progId="Equation.DSMT4">
                  <p:embed/>
                  <p:pic>
                    <p:nvPicPr>
                      <p:cNvPr id="0" name=""/>
                      <p:cNvPicPr/>
                      <p:nvPr/>
                    </p:nvPicPr>
                    <p:blipFill>
                      <a:blip r:embed="rId7"/>
                      <a:stretch>
                        <a:fillRect/>
                      </a:stretch>
                    </p:blipFill>
                    <p:spPr>
                      <a:xfrm>
                        <a:off x="6010838" y="4036367"/>
                        <a:ext cx="517202" cy="400745"/>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4075010301"/>
              </p:ext>
            </p:extLst>
          </p:nvPr>
        </p:nvGraphicFramePr>
        <p:xfrm>
          <a:off x="5794814" y="4437112"/>
          <a:ext cx="432048" cy="432048"/>
        </p:xfrm>
        <a:graphic>
          <a:graphicData uri="http://schemas.openxmlformats.org/presentationml/2006/ole">
            <mc:AlternateContent xmlns:mc="http://schemas.openxmlformats.org/markup-compatibility/2006">
              <mc:Choice xmlns:v="urn:schemas-microsoft-com:vml" Requires="v">
                <p:oleObj spid="_x0000_s17490" name="Equation" r:id="rId8" imgW="228600" imgH="228600" progId="Equation.DSMT4">
                  <p:embed/>
                </p:oleObj>
              </mc:Choice>
              <mc:Fallback>
                <p:oleObj name="Equation" r:id="rId8" imgW="228600" imgH="228600" progId="Equation.DSMT4">
                  <p:embed/>
                  <p:pic>
                    <p:nvPicPr>
                      <p:cNvPr id="0" name=""/>
                      <p:cNvPicPr/>
                      <p:nvPr/>
                    </p:nvPicPr>
                    <p:blipFill>
                      <a:blip r:embed="rId9"/>
                      <a:stretch>
                        <a:fillRect/>
                      </a:stretch>
                    </p:blipFill>
                    <p:spPr>
                      <a:xfrm>
                        <a:off x="5794814" y="4437112"/>
                        <a:ext cx="432048" cy="432048"/>
                      </a:xfrm>
                      <a:prstGeom prst="rect">
                        <a:avLst/>
                      </a:prstGeom>
                    </p:spPr>
                  </p:pic>
                </p:oleObj>
              </mc:Fallback>
            </mc:AlternateContent>
          </a:graphicData>
        </a:graphic>
      </p:graphicFrame>
    </p:spTree>
    <p:extLst>
      <p:ext uri="{BB962C8B-B14F-4D97-AF65-F5344CB8AC3E}">
        <p14:creationId xmlns:p14="http://schemas.microsoft.com/office/powerpoint/2010/main" val="78556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a:solidFill>
                  <a:srgbClr val="C00000"/>
                </a:solidFill>
                <a:latin typeface="Times New Roman" pitchFamily="18" charset="0"/>
                <a:cs typeface="Times New Roman" pitchFamily="18" charset="0"/>
              </a:rPr>
              <a:t>BÀI TẬP CUỐI CHƯƠNG III</a:t>
            </a:r>
            <a:endParaRPr lang="vi-VN" sz="3300" b="1" dirty="0">
              <a:solidFill>
                <a:srgbClr val="C00000"/>
              </a:solidFill>
              <a:latin typeface="Times New Roman" pitchFamily="18" charset="0"/>
              <a:cs typeface="Times New Roman" pitchFamily="18" charset="0"/>
            </a:endParaRPr>
          </a:p>
        </p:txBody>
      </p:sp>
      <p:sp>
        <p:nvSpPr>
          <p:cNvPr id="4" name="Rectangle 3"/>
          <p:cNvSpPr/>
          <p:nvPr/>
        </p:nvSpPr>
        <p:spPr>
          <a:xfrm>
            <a:off x="83840" y="980728"/>
            <a:ext cx="12108160" cy="3046988"/>
          </a:xfrm>
          <a:prstGeom prst="rect">
            <a:avLst/>
          </a:prstGeom>
        </p:spPr>
        <p:txBody>
          <a:bodyPr wrap="square">
            <a:spAutoFit/>
          </a:bodyPr>
          <a:lstStyle/>
          <a:p>
            <a:pPr algn="just">
              <a:lnSpc>
                <a:spcPct val="150000"/>
              </a:lnSpc>
            </a:pPr>
            <a:r>
              <a:rPr lang="en-US" sz="3200" b="1" u="sng" dirty="0">
                <a:solidFill>
                  <a:srgbClr val="FF0000"/>
                </a:solidFill>
                <a:latin typeface="Times New Roman" panose="02020603050405020304" pitchFamily="18" charset="0"/>
                <a:cs typeface="Times New Roman" panose="02020603050405020304" pitchFamily="18" charset="0"/>
              </a:rPr>
              <a:t>BÀI 5:</a:t>
            </a:r>
            <a:r>
              <a:rPr lang="en-US" sz="3200" b="1" dirty="0">
                <a:solidFill>
                  <a:srgbClr val="FF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a) Biết rằng với x = 3 thì hàm số y = 2x + b có giá trị là 11. </a:t>
            </a:r>
            <a:endParaRPr lang="en-US" sz="32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vi-VN" sz="3200" dirty="0">
                <a:solidFill>
                  <a:srgbClr val="000000"/>
                </a:solidFill>
                <a:latin typeface="Times New Roman" panose="02020603050405020304" pitchFamily="18" charset="0"/>
                <a:cs typeface="Times New Roman" panose="02020603050405020304" pitchFamily="18" charset="0"/>
              </a:rPr>
              <a:t>Tìm b và vẽ đồ thị của hàm số với giá trị b vừa tìm được.</a:t>
            </a:r>
          </a:p>
          <a:p>
            <a:pPr algn="just">
              <a:lnSpc>
                <a:spcPct val="150000"/>
              </a:lnSpc>
            </a:pPr>
            <a:r>
              <a:rPr lang="vi-VN" sz="3200" dirty="0">
                <a:solidFill>
                  <a:srgbClr val="000000"/>
                </a:solidFill>
                <a:latin typeface="Times New Roman" panose="02020603050405020304" pitchFamily="18" charset="0"/>
                <a:cs typeface="Times New Roman" panose="02020603050405020304" pitchFamily="18" charset="0"/>
              </a:rPr>
              <a:t>b) Biết rằng đồ thị của hàm số y = ax + 6 đi qua điểm A(− 2; 2). </a:t>
            </a:r>
            <a:endParaRPr lang="en-US" sz="32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r>
              <a:rPr lang="vi-VN" sz="3200" dirty="0">
                <a:solidFill>
                  <a:srgbClr val="000000"/>
                </a:solidFill>
                <a:latin typeface="Times New Roman" panose="02020603050405020304" pitchFamily="18" charset="0"/>
                <a:cs typeface="Times New Roman" panose="02020603050405020304" pitchFamily="18" charset="0"/>
              </a:rPr>
              <a:t>Tìm a và vẽ đồ thị của hàm số với giá trị a vừa tìm được.</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1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161421476"/>
              </p:ext>
            </p:extLst>
          </p:nvPr>
        </p:nvGraphicFramePr>
        <p:xfrm>
          <a:off x="5231904" y="3429000"/>
          <a:ext cx="427260" cy="714356"/>
        </p:xfrm>
        <a:graphic>
          <a:graphicData uri="http://schemas.openxmlformats.org/presentationml/2006/ole">
            <mc:AlternateContent xmlns:mc="http://schemas.openxmlformats.org/markup-compatibility/2006">
              <mc:Choice xmlns:v="urn:schemas-microsoft-com:vml" Requires="v">
                <p:oleObj spid="_x0000_s19484" name="Equation" r:id="rId3" imgW="253890" imgH="393529" progId="Equation.DSMT4">
                  <p:embed/>
                </p:oleObj>
              </mc:Choice>
              <mc:Fallback>
                <p:oleObj name="Equation" r:id="rId3" imgW="253890" imgH="393529"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904" y="3429000"/>
                        <a:ext cx="427260" cy="71435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18293928"/>
              </p:ext>
            </p:extLst>
          </p:nvPr>
        </p:nvGraphicFramePr>
        <p:xfrm>
          <a:off x="8112224" y="3348553"/>
          <a:ext cx="432048" cy="683621"/>
        </p:xfrm>
        <a:graphic>
          <a:graphicData uri="http://schemas.openxmlformats.org/presentationml/2006/ole">
            <mc:AlternateContent xmlns:mc="http://schemas.openxmlformats.org/markup-compatibility/2006">
              <mc:Choice xmlns:v="urn:schemas-microsoft-com:vml" Requires="v">
                <p:oleObj spid="_x0000_s19485" name="Equation" r:id="rId5" imgW="253890" imgH="393529" progId="Equation.DSMT4">
                  <p:embed/>
                </p:oleObj>
              </mc:Choice>
              <mc:Fallback>
                <p:oleObj name="Equation" r:id="rId5" imgW="253890" imgH="393529"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224" y="3348553"/>
                        <a:ext cx="432048" cy="683621"/>
                      </a:xfrm>
                      <a:prstGeom prst="rect">
                        <a:avLst/>
                      </a:prstGeom>
                      <a:noFill/>
                    </p:spPr>
                  </p:pic>
                </p:oleObj>
              </mc:Fallback>
            </mc:AlternateContent>
          </a:graphicData>
        </a:graphic>
      </p:graphicFrame>
      <p:sp>
        <p:nvSpPr>
          <p:cNvPr id="7" name="Rectangle 4"/>
          <p:cNvSpPr>
            <a:spLocks noChangeArrowheads="1"/>
          </p:cNvSpPr>
          <p:nvPr/>
        </p:nvSpPr>
        <p:spPr bwMode="auto">
          <a:xfrm>
            <a:off x="71318" y="476672"/>
            <a:ext cx="1204394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3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b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11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 3 + b = 11</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 b = 11</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 11 – 6 = 5.</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+ 5.</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0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 . 0 + 5 = 0 + 5 = 5,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M(0; 5)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+ 5.</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0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2x + 5 = 0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8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    ; 0)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 2x + 5.</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111273" y="4491117"/>
            <a:ext cx="113853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2x + 5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kumimoji="0" lang="en-US" altLang="en-US" sz="28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 </a:t>
            </a:r>
            <a:r>
              <a:rPr kumimoji="0" lang="en-US" altLang="en-US" sz="28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8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63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a:solidFill>
                  <a:srgbClr val="C00000"/>
                </a:solidFill>
                <a:latin typeface="Times New Roman" pitchFamily="18" charset="0"/>
                <a:cs typeface="Times New Roman" pitchFamily="18" charset="0"/>
              </a:rPr>
              <a:t>BÀI TẬP CUỐI CHƯƠNG III</a:t>
            </a:r>
            <a:endParaRPr lang="vi-VN" sz="3300" b="1" dirty="0">
              <a:solidFill>
                <a:srgbClr val="C00000"/>
              </a:solidFill>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3237910" y="836712"/>
            <a:ext cx="5472608" cy="5868402"/>
          </a:xfrm>
          <a:prstGeom prst="rect">
            <a:avLst/>
          </a:prstGeom>
        </p:spPr>
      </p:pic>
    </p:spTree>
    <p:extLst>
      <p:ext uri="{BB962C8B-B14F-4D97-AF65-F5344CB8AC3E}">
        <p14:creationId xmlns:p14="http://schemas.microsoft.com/office/powerpoint/2010/main" val="64210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C76E93FC-5031-4301-A626-8A5CAFC848E2}"/>
              </a:ext>
            </a:extLst>
          </p:cNvPr>
          <p:cNvSpPr/>
          <p:nvPr/>
        </p:nvSpPr>
        <p:spPr>
          <a:xfrm rot="5400000">
            <a:off x="-158013" y="154968"/>
            <a:ext cx="4114804" cy="3804873"/>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1"/>
          </a:p>
        </p:txBody>
      </p:sp>
      <p:pic>
        <p:nvPicPr>
          <p:cNvPr id="6" name="Picture 5">
            <a:extLst>
              <a:ext uri="{FF2B5EF4-FFF2-40B4-BE49-F238E27FC236}">
                <a16:creationId xmlns:a16="http://schemas.microsoft.com/office/drawing/2014/main" id="{0C99B543-5226-43F0-A8D0-C31AC61AEB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816565">
            <a:off x="-447675" y="1217612"/>
            <a:ext cx="38877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id="{5BAC2D7F-EA77-4F68-9ADF-4598358C2AE8}"/>
              </a:ext>
            </a:extLst>
          </p:cNvPr>
          <p:cNvGraphicFramePr/>
          <p:nvPr>
            <p:extLst>
              <p:ext uri="{D42A27DB-BD31-4B8C-83A1-F6EECF244321}">
                <p14:modId xmlns:p14="http://schemas.microsoft.com/office/powerpoint/2010/main" val="550270623"/>
              </p:ext>
            </p:extLst>
          </p:nvPr>
        </p:nvGraphicFramePr>
        <p:xfrm>
          <a:off x="3231915" y="8382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7828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12192000" cy="4524315"/>
          </a:xfrm>
          <a:prstGeom prst="rect">
            <a:avLst/>
          </a:prstGeom>
        </p:spPr>
        <p:txBody>
          <a:bodyPr wrap="square">
            <a:spAutoFit/>
          </a:bodyPr>
          <a:lstStyle/>
          <a:p>
            <a:pPr algn="just">
              <a:lnSpc>
                <a:spcPct val="150000"/>
              </a:lnSpc>
            </a:pPr>
            <a:r>
              <a:rPr lang="en-US" sz="3200" b="1" u="sng" dirty="0">
                <a:solidFill>
                  <a:srgbClr val="FF0000"/>
                </a:solidFill>
                <a:latin typeface="Times New Roman" panose="02020603050405020304" pitchFamily="18" charset="0"/>
                <a:cs typeface="Times New Roman" panose="02020603050405020304" pitchFamily="18" charset="0"/>
              </a:rPr>
              <a:t>BÀI 6: </a:t>
            </a:r>
            <a:r>
              <a:rPr lang="vi-VN" sz="3200" dirty="0">
                <a:solidFill>
                  <a:srgbClr val="000000"/>
                </a:solidFill>
                <a:latin typeface="Times New Roman" panose="02020603050405020304" pitchFamily="18" charset="0"/>
                <a:cs typeface="Times New Roman" panose="02020603050405020304" pitchFamily="18" charset="0"/>
              </a:rPr>
              <a:t>Tìm hàm số bậc nhất y = ax + b (a ≠ 0) trong mỗi trường hợp sau:</a:t>
            </a:r>
          </a:p>
          <a:p>
            <a:pPr algn="just">
              <a:lnSpc>
                <a:spcPct val="150000"/>
              </a:lnSpc>
            </a:pPr>
            <a:r>
              <a:rPr lang="vi-VN" sz="3200" dirty="0">
                <a:solidFill>
                  <a:srgbClr val="000000"/>
                </a:solidFill>
                <a:latin typeface="Times New Roman" panose="02020603050405020304" pitchFamily="18" charset="0"/>
                <a:cs typeface="Times New Roman" panose="02020603050405020304" pitchFamily="18" charset="0"/>
              </a:rPr>
              <a:t>a) Đồ thị của hàm số đó đi qua điểm M(1; 3) và có hệ số góc bằng – 2;</a:t>
            </a:r>
          </a:p>
          <a:p>
            <a:pPr algn="just">
              <a:lnSpc>
                <a:spcPct val="150000"/>
              </a:lnSpc>
            </a:pPr>
            <a:r>
              <a:rPr lang="vi-VN" sz="3200" dirty="0">
                <a:solidFill>
                  <a:srgbClr val="000000"/>
                </a:solidFill>
                <a:latin typeface="Times New Roman" panose="02020603050405020304" pitchFamily="18" charset="0"/>
                <a:cs typeface="Times New Roman" panose="02020603050405020304" pitchFamily="18" charset="0"/>
              </a:rPr>
              <a:t>b) Đồ thị của hàm số đó đi qua điểm N(– 1; 4) và song song với đường thẳng y = –3x – 1.</a:t>
            </a:r>
          </a:p>
          <a:p>
            <a:pPr>
              <a:lnSpc>
                <a:spcPct val="150000"/>
              </a:lnSpc>
            </a:pPr>
            <a:br>
              <a:rPr lang="vi-VN"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18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116633"/>
            <a:ext cx="11953328" cy="6001643"/>
          </a:xfrm>
          <a:prstGeom prst="rect">
            <a:avLst/>
          </a:prstGeom>
        </p:spPr>
        <p:txBody>
          <a:bodyPr wrap="square">
            <a:spAutoFit/>
          </a:bodyPr>
          <a:lstStyle/>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ax + b,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 = −2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y = −2x + b. </a:t>
            </a: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 qua M(1; 3)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b = 3 + 2 = 5. </a:t>
            </a:r>
          </a:p>
          <a:p>
            <a:pPr algn="just">
              <a:lnSpc>
                <a:spcPct val="150000"/>
              </a:lnSpc>
              <a:tabLst>
                <a:tab pos="3223895" algn="ctr"/>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−2x + 5.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ax + b, </a:t>
            </a:r>
          </a:p>
          <a:p>
            <a:pPr algn="just">
              <a:lnSpc>
                <a:spcPct val="15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 = −3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y = −3x + b. </a:t>
            </a: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dirty="0">
                <a:latin typeface="Times New Roman" panose="02020603050405020304" pitchFamily="18" charset="0"/>
                <a:ea typeface="Calibri" panose="020F0502020204030204" pitchFamily="34" charset="0"/>
                <a:cs typeface="Times New Roman" panose="02020603050405020304" pitchFamily="18" charset="0"/>
              </a:rPr>
              <a:t> qua N(−1; 4)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200" dirty="0">
                <a:latin typeface="Times New Roman" panose="02020603050405020304" pitchFamily="18" charset="0"/>
                <a:ea typeface="Calibri" panose="020F0502020204030204" pitchFamily="34" charset="0"/>
                <a:cs typeface="Times New Roman" panose="02020603050405020304" pitchFamily="18" charset="0"/>
              </a:rPr>
              <a:t> b = 4 − 3 = 1. </a:t>
            </a:r>
          </a:p>
          <a:p>
            <a:pPr algn="just">
              <a:lnSpc>
                <a:spcPct val="150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latin typeface="Times New Roman" panose="02020603050405020304" pitchFamily="18" charset="0"/>
                <a:ea typeface="Calibri" panose="020F0502020204030204" pitchFamily="34" charset="0"/>
                <a:cs typeface="Times New Roman" panose="02020603050405020304" pitchFamily="18" charset="0"/>
              </a:rPr>
              <a:t> y = −3x + 1.</a:t>
            </a:r>
          </a:p>
        </p:txBody>
      </p:sp>
    </p:spTree>
    <p:extLst>
      <p:ext uri="{BB962C8B-B14F-4D97-AF65-F5344CB8AC3E}">
        <p14:creationId xmlns:p14="http://schemas.microsoft.com/office/powerpoint/2010/main" val="2091617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188640"/>
            <a:ext cx="12025336" cy="1815882"/>
          </a:xfrm>
          <a:prstGeom prst="rect">
            <a:avLst/>
          </a:prstGeom>
        </p:spPr>
        <p:txBody>
          <a:bodyPr wrap="square">
            <a:spAutoFit/>
          </a:bodyPr>
          <a:lstStyle/>
          <a:p>
            <a:pPr algn="just"/>
            <a:r>
              <a:rPr lang="en-US" sz="2800" b="1" u="sng" dirty="0">
                <a:solidFill>
                  <a:srgbClr val="FF0000"/>
                </a:solidFill>
                <a:latin typeface="Times New Roman" panose="02020603050405020304" pitchFamily="18" charset="0"/>
                <a:cs typeface="Times New Roman" panose="02020603050405020304" pitchFamily="18" charset="0"/>
              </a:rPr>
              <a:t>BÀI 7:</a:t>
            </a:r>
            <a:r>
              <a:rPr lang="en-US" sz="2800" b="1" dirty="0">
                <a:solidFill>
                  <a:srgbClr val="FF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Để sử dụng dịch vụ truyền hình cáp, người dùng phải trả một khoản phí ban đầu và phí thuê bao hằng tháng. Một phần đường thẳng d ở Hình 26 biểu thị tổng chi phí (đơn vị: triệu đồng) để sử dụng dịch vụ truyền hình cáp theo thời gian sử dụng của một gia đình (đơn vị: tháng).</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499301" y="1628800"/>
            <a:ext cx="5682394" cy="2608312"/>
          </a:xfrm>
          <a:prstGeom prst="rect">
            <a:avLst/>
          </a:prstGeom>
        </p:spPr>
      </p:pic>
      <p:sp>
        <p:nvSpPr>
          <p:cNvPr id="4" name="Rectangle 3"/>
          <p:cNvSpPr/>
          <p:nvPr/>
        </p:nvSpPr>
        <p:spPr>
          <a:xfrm>
            <a:off x="240684" y="2204864"/>
            <a:ext cx="6096000" cy="3970318"/>
          </a:xfrm>
          <a:prstGeom prst="rect">
            <a:avLst/>
          </a:prstGeom>
        </p:spPr>
        <p:txBody>
          <a:bodyPr>
            <a:spAutoFit/>
          </a:bodyPr>
          <a:lstStyle/>
          <a:p>
            <a:pPr algn="just"/>
            <a:r>
              <a:rPr lang="vi-VN" sz="2800" dirty="0">
                <a:solidFill>
                  <a:srgbClr val="000000"/>
                </a:solidFill>
                <a:latin typeface="Times New Roman" panose="02020603050405020304" pitchFamily="18" charset="0"/>
                <a:cs typeface="Times New Roman" panose="02020603050405020304" pitchFamily="18" charset="0"/>
              </a:rPr>
              <a:t>a) Tìm hàm số bậc nhất sao cho đồ thị của hàm số là đường thẳng d.</a:t>
            </a:r>
          </a:p>
          <a:p>
            <a:pPr algn="just"/>
            <a:r>
              <a:rPr lang="vi-VN" sz="2800" dirty="0">
                <a:solidFill>
                  <a:srgbClr val="000000"/>
                </a:solidFill>
                <a:latin typeface="Times New Roman" panose="02020603050405020304" pitchFamily="18" charset="0"/>
                <a:cs typeface="Times New Roman" panose="02020603050405020304" pitchFamily="18" charset="0"/>
              </a:rPr>
              <a:t>b) Giao điểm của đường thẳng d với trục tung trong tình huống này có ý nghĩa gì?</a:t>
            </a:r>
          </a:p>
          <a:p>
            <a:pPr algn="just"/>
            <a:r>
              <a:rPr lang="vi-VN" sz="2800" dirty="0">
                <a:solidFill>
                  <a:srgbClr val="000000"/>
                </a:solidFill>
                <a:latin typeface="Times New Roman" panose="02020603050405020304" pitchFamily="18" charset="0"/>
                <a:cs typeface="Times New Roman" panose="02020603050405020304" pitchFamily="18" charset="0"/>
              </a:rPr>
              <a:t>c) Tính tổng chi phí mà gia đình đó phải trả khi sử dụng dịch vụ truyền hình cáp với thời gian 12 tháng.</a:t>
            </a:r>
          </a:p>
          <a:p>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380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31881206"/>
              </p:ext>
            </p:extLst>
          </p:nvPr>
        </p:nvGraphicFramePr>
        <p:xfrm>
          <a:off x="8904312" y="1805396"/>
          <a:ext cx="279676" cy="813012"/>
        </p:xfrm>
        <a:graphic>
          <a:graphicData uri="http://schemas.openxmlformats.org/presentationml/2006/ole">
            <mc:AlternateContent xmlns:mc="http://schemas.openxmlformats.org/markup-compatibility/2006">
              <mc:Choice xmlns:v="urn:schemas-microsoft-com:vml" Requires="v">
                <p:oleObj spid="_x0000_s20500" name="Equation" r:id="rId3" imgW="139639" imgH="393529" progId="Equation.DSMT4">
                  <p:embed/>
                </p:oleObj>
              </mc:Choice>
              <mc:Fallback>
                <p:oleObj name="Equation" r:id="rId3" imgW="139639"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312" y="1805396"/>
                        <a:ext cx="279676" cy="813012"/>
                      </a:xfrm>
                      <a:prstGeom prst="rect">
                        <a:avLst/>
                      </a:prstGeom>
                      <a:noFill/>
                    </p:spPr>
                  </p:pic>
                </p:oleObj>
              </mc:Fallback>
            </mc:AlternateContent>
          </a:graphicData>
        </a:graphic>
      </p:graphicFrame>
      <p:sp>
        <p:nvSpPr>
          <p:cNvPr id="6" name="Rectangle 4"/>
          <p:cNvSpPr>
            <a:spLocks noChangeArrowheads="1"/>
          </p:cNvSpPr>
          <p:nvPr/>
        </p:nvSpPr>
        <p:spPr bwMode="auto">
          <a:xfrm>
            <a:off x="92143" y="214661"/>
            <a:ext cx="1212883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ax + b.</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0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1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0x + b = 1 hay b = 1.</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ax + 1.</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 = 6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 2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6a + 1 = 2 hay 6a = 1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228668" y="2205730"/>
            <a:ext cx="98621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x+1</a:t>
            </a:r>
            <a:endParaRPr lang="en-US" alt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6"/>
          <p:cNvSpPr>
            <a:spLocks noChangeArrowheads="1"/>
          </p:cNvSpPr>
          <p:nvPr/>
        </p:nvSpPr>
        <p:spPr bwMode="auto">
          <a:xfrm>
            <a:off x="92142" y="3181931"/>
            <a:ext cx="1209985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12+1=2+1=3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triệu</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alt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7"/>
          <p:cNvSpPr>
            <a:spLocks noChangeArrowheads="1"/>
          </p:cNvSpPr>
          <p:nvPr/>
        </p:nvSpPr>
        <p:spPr bwMode="auto">
          <a:xfrm>
            <a:off x="92142" y="5013176"/>
            <a:ext cx="98202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cáp</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311655621"/>
              </p:ext>
            </p:extLst>
          </p:nvPr>
        </p:nvGraphicFramePr>
        <p:xfrm>
          <a:off x="7680176" y="2483524"/>
          <a:ext cx="266700" cy="808037"/>
        </p:xfrm>
        <a:graphic>
          <a:graphicData uri="http://schemas.openxmlformats.org/presentationml/2006/ole">
            <mc:AlternateContent xmlns:mc="http://schemas.openxmlformats.org/markup-compatibility/2006">
              <mc:Choice xmlns:v="urn:schemas-microsoft-com:vml" Requires="v">
                <p:oleObj spid="_x0000_s20501" name="Equation" r:id="rId5" imgW="266665" imgH="807689" progId="Equation.DSMT4">
                  <p:embed/>
                </p:oleObj>
              </mc:Choice>
              <mc:Fallback>
                <p:oleObj name="Equation" r:id="rId5" imgW="266665" imgH="807689" progId="Equation.DSMT4">
                  <p:embed/>
                  <p:pic>
                    <p:nvPicPr>
                      <p:cNvPr id="0" name=""/>
                      <p:cNvPicPr/>
                      <p:nvPr/>
                    </p:nvPicPr>
                    <p:blipFill>
                      <a:blip r:embed="rId6"/>
                      <a:stretch>
                        <a:fillRect/>
                      </a:stretch>
                    </p:blipFill>
                    <p:spPr>
                      <a:xfrm>
                        <a:off x="7680176" y="2483524"/>
                        <a:ext cx="266700" cy="8080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27661830"/>
              </p:ext>
            </p:extLst>
          </p:nvPr>
        </p:nvGraphicFramePr>
        <p:xfrm>
          <a:off x="3215680" y="4429100"/>
          <a:ext cx="258763" cy="800100"/>
        </p:xfrm>
        <a:graphic>
          <a:graphicData uri="http://schemas.openxmlformats.org/presentationml/2006/ole">
            <mc:AlternateContent xmlns:mc="http://schemas.openxmlformats.org/markup-compatibility/2006">
              <mc:Choice xmlns:v="urn:schemas-microsoft-com:vml" Requires="v">
                <p:oleObj spid="_x0000_s20502" name="Equation" r:id="rId7" imgW="259009" imgH="800053" progId="Equation.DSMT4">
                  <p:embed/>
                </p:oleObj>
              </mc:Choice>
              <mc:Fallback>
                <p:oleObj name="Equation" r:id="rId7" imgW="259009" imgH="800053" progId="Equation.DSMT4">
                  <p:embed/>
                  <p:pic>
                    <p:nvPicPr>
                      <p:cNvPr id="0" name=""/>
                      <p:cNvPicPr/>
                      <p:nvPr/>
                    </p:nvPicPr>
                    <p:blipFill>
                      <a:blip r:embed="rId8"/>
                      <a:stretch>
                        <a:fillRect/>
                      </a:stretch>
                    </p:blipFill>
                    <p:spPr>
                      <a:xfrm>
                        <a:off x="3215680" y="4429100"/>
                        <a:ext cx="258763" cy="800100"/>
                      </a:xfrm>
                      <a:prstGeom prst="rect">
                        <a:avLst/>
                      </a:prstGeom>
                    </p:spPr>
                  </p:pic>
                </p:oleObj>
              </mc:Fallback>
            </mc:AlternateContent>
          </a:graphicData>
        </a:graphic>
      </p:graphicFrame>
    </p:spTree>
    <p:extLst>
      <p:ext uri="{BB962C8B-B14F-4D97-AF65-F5344CB8AC3E}">
        <p14:creationId xmlns:p14="http://schemas.microsoft.com/office/powerpoint/2010/main" val="870079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116632"/>
            <a:ext cx="12000656" cy="2862322"/>
          </a:xfrm>
          <a:prstGeom prst="rect">
            <a:avLst/>
          </a:prstGeom>
        </p:spPr>
        <p:txBody>
          <a:bodyPr wrap="square">
            <a:spAutoFit/>
          </a:bodyPr>
          <a:lstStyle/>
          <a:p>
            <a:pPr algn="just"/>
            <a:r>
              <a:rPr lang="en-US" sz="3000" b="1" u="sng" dirty="0">
                <a:solidFill>
                  <a:srgbClr val="FF0000"/>
                </a:solidFill>
                <a:latin typeface="Times New Roman" panose="02020603050405020304" pitchFamily="18" charset="0"/>
                <a:cs typeface="Times New Roman" panose="02020603050405020304" pitchFamily="18" charset="0"/>
              </a:rPr>
              <a:t>BÀI 8:</a:t>
            </a:r>
            <a:r>
              <a:rPr lang="en-US" sz="3000" dirty="0">
                <a:solidFill>
                  <a:srgbClr val="000000"/>
                </a:solidFill>
                <a:latin typeface="Times New Roman" panose="02020603050405020304" pitchFamily="18" charset="0"/>
                <a:cs typeface="Times New Roman" panose="02020603050405020304" pitchFamily="18" charset="0"/>
              </a:rPr>
              <a:t> </a:t>
            </a:r>
            <a:r>
              <a:rPr lang="vi-VN" sz="3000" dirty="0">
                <a:solidFill>
                  <a:srgbClr val="000000"/>
                </a:solidFill>
                <a:latin typeface="Times New Roman" panose="02020603050405020304" pitchFamily="18" charset="0"/>
                <a:cs typeface="Times New Roman" panose="02020603050405020304" pitchFamily="18" charset="0"/>
              </a:rPr>
              <a:t>Một kho chứa 60 tấn xi măng, mỗi ngày đều xuất đi m (tấn) với 0 &lt; m &lt; 60. Gọi y (tấn) là khối lượng xi măng còn lại trong kho sau x ngày xuất hàng.</a:t>
            </a:r>
          </a:p>
          <a:p>
            <a:pPr algn="just"/>
            <a:r>
              <a:rPr lang="vi-VN" sz="3000" dirty="0">
                <a:solidFill>
                  <a:srgbClr val="000000"/>
                </a:solidFill>
                <a:latin typeface="Times New Roman" panose="02020603050405020304" pitchFamily="18" charset="0"/>
                <a:cs typeface="Times New Roman" panose="02020603050405020304" pitchFamily="18" charset="0"/>
              </a:rPr>
              <a:t>a) Chứng tỏ rằng y là hàm số bậc nhất của biến x, tức là y = ax + b (a ≠ 0).</a:t>
            </a:r>
          </a:p>
          <a:p>
            <a:pPr algn="just"/>
            <a:r>
              <a:rPr lang="vi-VN" sz="3000" dirty="0">
                <a:solidFill>
                  <a:srgbClr val="000000"/>
                </a:solidFill>
                <a:latin typeface="Times New Roman" panose="02020603050405020304" pitchFamily="18" charset="0"/>
                <a:cs typeface="Times New Roman" panose="02020603050405020304" pitchFamily="18" charset="0"/>
              </a:rPr>
              <a:t>b) Trong Hình 27, tia At là một phần đường thẳng y = ax + b. Tìm a, b. Từ đó hãy cho biết trong kho còn lại bao nhiêu tấn xi măng sau 15 ngày.</a:t>
            </a:r>
            <a:endParaRPr lang="vi-VN" sz="3000" b="0" i="0" dirty="0">
              <a:solidFill>
                <a:srgbClr val="000000"/>
              </a:solidFill>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575720" y="2901797"/>
            <a:ext cx="2999656" cy="3956203"/>
          </a:xfrm>
          <a:prstGeom prst="rect">
            <a:avLst/>
          </a:prstGeom>
        </p:spPr>
      </p:pic>
    </p:spTree>
    <p:extLst>
      <p:ext uri="{BB962C8B-B14F-4D97-AF65-F5344CB8AC3E}">
        <p14:creationId xmlns:p14="http://schemas.microsoft.com/office/powerpoint/2010/main" val="3016728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36" y="-23796"/>
            <a:ext cx="11856640" cy="6555641"/>
          </a:xfrm>
          <a:prstGeom prst="rect">
            <a:avLst/>
          </a:prstGeom>
        </p:spPr>
        <p:txBody>
          <a:bodyPr wrap="square">
            <a:spAutoFit/>
          </a:bodyPr>
          <a:lstStyle/>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a) Theo </a:t>
            </a:r>
            <a:r>
              <a:rPr lang="en-US" sz="2800" dirty="0" err="1">
                <a:solidFill>
                  <a:srgbClr val="000000"/>
                </a:solidFill>
                <a:latin typeface="Times New Roman" panose="02020603050405020304" pitchFamily="18" charset="0"/>
                <a:ea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a:t>
            </a:r>
            <a:r>
              <a:rPr lang="en-US" sz="2800" dirty="0">
                <a:solidFill>
                  <a:srgbClr val="000000"/>
                </a:solidFill>
                <a:latin typeface="Times New Roman" panose="02020603050405020304" pitchFamily="18" charset="0"/>
                <a:ea typeface="Times New Roman" panose="02020603050405020304" pitchFamily="18" charset="0"/>
              </a:rPr>
              <a:t> m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0 &lt; m &lt;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x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mx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x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60 – mx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Mà</a:t>
            </a:r>
            <a:r>
              <a:rPr lang="en-US" sz="2800" dirty="0">
                <a:solidFill>
                  <a:srgbClr val="000000"/>
                </a:solidFill>
                <a:latin typeface="Times New Roman" panose="02020603050405020304" pitchFamily="18" charset="0"/>
                <a:ea typeface="Times New Roman" panose="02020603050405020304" pitchFamily="18" charset="0"/>
              </a:rPr>
              <a:t> y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x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hàng</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Do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y = 60 – mx hay y = – mx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rPr>
              <a:t> y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bậc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biến</a:t>
            </a:r>
            <a:r>
              <a:rPr lang="en-US" sz="2800" dirty="0">
                <a:solidFill>
                  <a:srgbClr val="000000"/>
                </a:solidFill>
                <a:latin typeface="Times New Roman" panose="02020603050405020304" pitchFamily="18" charset="0"/>
                <a:ea typeface="Times New Roman" panose="02020603050405020304" pitchFamily="18" charset="0"/>
              </a:rPr>
              <a:t> x.</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b)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27, ta </a:t>
            </a:r>
            <a:r>
              <a:rPr lang="en-US" sz="2800" dirty="0" err="1">
                <a:solidFill>
                  <a:srgbClr val="000000"/>
                </a:solidFill>
                <a:latin typeface="Times New Roman" panose="02020603050405020304" pitchFamily="18" charset="0"/>
                <a:ea typeface="Times New Roman" panose="02020603050405020304" pitchFamily="18" charset="0"/>
              </a:rPr>
              <a:t>thấy</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A(0;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x = 0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y = 60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0x + b = 60 hay b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rPr>
              <a:t> y = ax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B(10; 30):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x = 10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y = 30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10a + 60 = 30 hay 10a = – 30 </a:t>
            </a:r>
            <a:r>
              <a:rPr lang="en-US" sz="2800" dirty="0" err="1">
                <a:solidFill>
                  <a:srgbClr val="000000"/>
                </a:solidFill>
                <a:latin typeface="Times New Roman" panose="02020603050405020304" pitchFamily="18" charset="0"/>
                <a:ea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 = – 3.</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rPr>
              <a:t> y = – 3x + 60.</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Do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15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 3 . 15 + 60 = 15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err="1">
                <a:solidFill>
                  <a:srgbClr val="000000"/>
                </a:solidFill>
                <a:latin typeface="Times New Roman" panose="02020603050405020304" pitchFamily="18" charset="0"/>
                <a:ea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rPr>
              <a:t> a = – 3; b = 60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15 </a:t>
            </a:r>
            <a:r>
              <a:rPr lang="en-US" sz="2800" dirty="0" err="1">
                <a:solidFill>
                  <a:srgbClr val="000000"/>
                </a:solidFill>
                <a:latin typeface="Times New Roman" panose="02020603050405020304" pitchFamily="18" charset="0"/>
                <a:ea typeface="Times New Roman" panose="02020603050405020304" pitchFamily="18" charset="0"/>
              </a:rPr>
              <a:t>tấn</a:t>
            </a:r>
            <a:r>
              <a:rPr lang="en-US" sz="2800" dirty="0">
                <a:solidFill>
                  <a:srgbClr val="000000"/>
                </a:solidFill>
                <a:latin typeface="Times New Roman" panose="02020603050405020304" pitchFamily="18" charset="0"/>
                <a:ea typeface="Times New Roman" panose="02020603050405020304" pitchFamily="18" charset="0"/>
              </a:rPr>
              <a:t> xi </a:t>
            </a:r>
            <a:r>
              <a:rPr lang="en-US" sz="2800" dirty="0" err="1">
                <a:solidFill>
                  <a:srgbClr val="000000"/>
                </a:solidFill>
                <a:latin typeface="Times New Roman" panose="02020603050405020304" pitchFamily="18" charset="0"/>
                <a:ea typeface="Times New Roman" panose="02020603050405020304" pitchFamily="18" charset="0"/>
              </a:rPr>
              <a:t>măng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rPr>
              <a:t> 15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1726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997271" y="4128721"/>
            <a:ext cx="1716041"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1574038" y="4312167"/>
            <a:ext cx="1578457"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9355110" y="2696691"/>
            <a:ext cx="1211606"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997270" y="-487254"/>
            <a:ext cx="4357122"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9039507" y="3202741"/>
            <a:ext cx="1239357"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813D66B9-4A09-462C-AA26-03692FE6AEA6}"/>
              </a:ext>
            </a:extLst>
          </p:cNvPr>
          <p:cNvSpPr txBox="1"/>
          <p:nvPr/>
        </p:nvSpPr>
        <p:spPr>
          <a:xfrm>
            <a:off x="4635629" y="2509509"/>
            <a:ext cx="3327155" cy="1938992"/>
          </a:xfrm>
          <a:prstGeom prst="rect">
            <a:avLst/>
          </a:prstGeom>
          <a:noFill/>
        </p:spPr>
        <p:txBody>
          <a:bodyPr wrap="square" rtlCol="0">
            <a:spAutoFit/>
          </a:bodyPr>
          <a:lstStyle/>
          <a:p>
            <a:pPr algn="ctr"/>
            <a:r>
              <a:rPr lang="en-US" altLang="zh-CN" sz="6000" b="1" dirty="0">
                <a:solidFill>
                  <a:srgbClr val="865B3E"/>
                </a:solidFill>
                <a:latin typeface="Calibri" panose="020F0502020204030204" pitchFamily="34" charset="0"/>
              </a:rPr>
              <a:t>THANK YOU</a:t>
            </a:r>
            <a:endParaRPr lang="zh-CN" altLang="en-US" sz="6000" b="1" dirty="0">
              <a:solidFill>
                <a:srgbClr val="865B3E"/>
              </a:solidFill>
              <a:latin typeface="Calibri" panose="020F0502020204030204" pitchFamily="34"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8587631" y="-61878"/>
            <a:ext cx="1759996"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1216609" y="-345522"/>
            <a:ext cx="887648"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660434" y="479246"/>
            <a:ext cx="538143"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71092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5345ACBB-3815-4F4E-BC77-F81FB3A81868}"/>
              </a:ext>
            </a:extLst>
          </p:cNvPr>
          <p:cNvPicPr>
            <a:picLocks noChangeAspect="1"/>
          </p:cNvPicPr>
          <p:nvPr/>
        </p:nvPicPr>
        <p:blipFill rotWithShape="1">
          <a:blip r:embed="rId3" cstate="print"/>
          <a:srcRect l="20349" r="20345" b="-4"/>
          <a:stretch/>
        </p:blipFill>
        <p:spPr>
          <a:xfrm>
            <a:off x="1153629" y="2784663"/>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a16="http://schemas.microsoft.com/office/drawing/2014/main" id="{B5E8F361-5CF8-4F2F-9495-695AB5A06EE9}"/>
              </a:ext>
            </a:extLst>
          </p:cNvPr>
          <p:cNvPicPr>
            <a:picLocks noChangeAspect="1"/>
          </p:cNvPicPr>
          <p:nvPr/>
        </p:nvPicPr>
        <p:blipFill rotWithShape="1">
          <a:blip r:embed="rId4" cstate="print"/>
          <a:srcRect l="17382" r="20120" b="2"/>
          <a:stretch/>
        </p:blipFill>
        <p:spPr>
          <a:xfrm>
            <a:off x="3458135"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a16="http://schemas.microsoft.com/office/drawing/2014/main" id="{99538F88-BDA3-4745-B9BE-6422FB757E5E}"/>
              </a:ext>
            </a:extLst>
          </p:cNvPr>
          <p:cNvPicPr>
            <a:picLocks noChangeAspect="1"/>
          </p:cNvPicPr>
          <p:nvPr/>
        </p:nvPicPr>
        <p:blipFill rotWithShape="1">
          <a:blip r:embed="rId5" cstate="print"/>
          <a:srcRect l="36012" r="14448" b="2"/>
          <a:stretch/>
        </p:blipFill>
        <p:spPr>
          <a:xfrm>
            <a:off x="7560501" y="2451690"/>
            <a:ext cx="3273940" cy="3730713"/>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id="{A06178DD-4FE4-424C-9091-063C97A7BAE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89388" y="2043113"/>
            <a:ext cx="3103562"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B8A7D55-1D4C-4652-AAD7-EDC9421955BE}"/>
              </a:ext>
            </a:extLst>
          </p:cNvPr>
          <p:cNvPicPr>
            <a:picLocks noChangeAspect="1"/>
          </p:cNvPicPr>
          <p:nvPr/>
        </p:nvPicPr>
        <p:blipFill>
          <a:blip r:embed="rId7">
            <a:extLst>
              <a:ext uri="{28A0092B-C50C-407E-A947-70E740481C1C}">
                <a14:useLocalDpi xmlns:a14="http://schemas.microsoft.com/office/drawing/2010/main" val="0"/>
              </a:ext>
            </a:extLst>
          </a:blip>
          <a:srcRect b="8820"/>
          <a:stretch>
            <a:fillRect/>
          </a:stretch>
        </p:blipFill>
        <p:spPr bwMode="auto">
          <a:xfrm>
            <a:off x="7467600" y="2641600"/>
            <a:ext cx="3103563"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022E1F6F-19BC-44B5-B1FF-F82E557B166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2400" y="2743200"/>
            <a:ext cx="2082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Shape 11">
            <a:extLst>
              <a:ext uri="{FF2B5EF4-FFF2-40B4-BE49-F238E27FC236}">
                <a16:creationId xmlns:a16="http://schemas.microsoft.com/office/drawing/2014/main" id="{D0E24F82-E46D-45CA-8F3A-148197F6EDB3}"/>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1"/>
          </a:p>
        </p:txBody>
      </p:sp>
      <p:pic>
        <p:nvPicPr>
          <p:cNvPr id="4" name="Picture 3">
            <a:extLst>
              <a:ext uri="{FF2B5EF4-FFF2-40B4-BE49-F238E27FC236}">
                <a16:creationId xmlns:a16="http://schemas.microsoft.com/office/drawing/2014/main" id="{BDA36A24-0DD6-4703-8283-4C3D35ADBB2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930128">
            <a:off x="-318294" y="758031"/>
            <a:ext cx="2733676"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D64CFBA-7B8B-4AC5-BA3D-24B55CB5D5F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79588" y="835025"/>
            <a:ext cx="2700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514F50F-1BC0-442C-998B-94DB555CE33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54613" y="80963"/>
            <a:ext cx="2700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5E65410-6EE3-4BEB-8B1A-8CD7CA9075C1}"/>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382000" y="509588"/>
            <a:ext cx="29019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5364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100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1000"/>
                                        <p:tgtEl>
                                          <p:spTgt spid="15"/>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1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1000"/>
                                        <p:tgtEl>
                                          <p:spTgt spid="13"/>
                                        </p:tgtEl>
                                      </p:cBhvr>
                                    </p:animEffect>
                                  </p:childTnLst>
                                </p:cTn>
                              </p:par>
                              <p:par>
                                <p:cTn id="35" presetID="6"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Hình ảnh 8">
            <a:extLst>
              <a:ext uri="{FF2B5EF4-FFF2-40B4-BE49-F238E27FC236}">
                <a16:creationId xmlns:a16="http://schemas.microsoft.com/office/drawing/2014/main" id="{2F3BB414-6EE0-4A83-A5EB-1118CED0FA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25" y="114300"/>
            <a:ext cx="42370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ình chữ nhật 9">
            <a:extLst>
              <a:ext uri="{FF2B5EF4-FFF2-40B4-BE49-F238E27FC236}">
                <a16:creationId xmlns:a16="http://schemas.microsoft.com/office/drawing/2014/main" id="{CEC077D6-3743-4BF1-93AE-A47F6C7377C2}"/>
              </a:ext>
            </a:extLst>
          </p:cNvPr>
          <p:cNvSpPr/>
          <p:nvPr/>
        </p:nvSpPr>
        <p:spPr>
          <a:xfrm>
            <a:off x="2951306" y="5810870"/>
            <a:ext cx="6677404" cy="1200331"/>
          </a:xfrm>
          <a:prstGeom prst="rect">
            <a:avLst/>
          </a:prstGeom>
          <a:noFill/>
        </p:spPr>
        <p:txBody>
          <a:bodyPr wrap="none" tIns="45721" bIns="45721">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pitchFamily="34" charset="0"/>
                <a:ea typeface="+mn-ea"/>
                <a:cs typeface="+mn-cs"/>
              </a:rPr>
              <a:t>CÁC HOẠT ĐỘNG</a:t>
            </a:r>
            <a:endParaRPr kumimoji="0" lang="vi-VN" sz="72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panose="020F0502020204030204" pitchFamily="34" charset="0"/>
              <a:ea typeface="+mn-ea"/>
              <a:cs typeface="+mn-cs"/>
            </a:endParaRPr>
          </a:p>
        </p:txBody>
      </p:sp>
      <p:grpSp>
        <p:nvGrpSpPr>
          <p:cNvPr id="12" name="Nhóm 11">
            <a:extLst>
              <a:ext uri="{FF2B5EF4-FFF2-40B4-BE49-F238E27FC236}">
                <a16:creationId xmlns:a16="http://schemas.microsoft.com/office/drawing/2014/main" id="{B0E05B5A-6E60-43E3-AFD8-98462C1A9F53}"/>
              </a:ext>
            </a:extLst>
          </p:cNvPr>
          <p:cNvGrpSpPr>
            <a:grpSpLocks/>
          </p:cNvGrpSpPr>
          <p:nvPr/>
        </p:nvGrpSpPr>
        <p:grpSpPr bwMode="auto">
          <a:xfrm>
            <a:off x="939800" y="534988"/>
            <a:ext cx="2733675" cy="1416050"/>
            <a:chOff x="1774377" y="1423682"/>
            <a:chExt cx="2733453" cy="1415770"/>
          </a:xfrm>
        </p:grpSpPr>
        <p:sp>
          <p:nvSpPr>
            <p:cNvPr id="19470" name="Google Shape;157;p20">
              <a:extLst>
                <a:ext uri="{FF2B5EF4-FFF2-40B4-BE49-F238E27FC236}">
                  <a16:creationId xmlns:a16="http://schemas.microsoft.com/office/drawing/2014/main" id="{E3E11264-F9B3-4537-8F92-BC470293BE18}"/>
                </a:ext>
              </a:extLst>
            </p:cNvPr>
            <p:cNvSpPr>
              <a:spLocks/>
            </p:cNvSpPr>
            <p:nvPr/>
          </p:nvSpPr>
          <p:spPr bwMode="auto">
            <a:xfrm>
              <a:off x="1774377" y="1423682"/>
              <a:ext cx="2733453"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 name="Hộp Văn bản 10">
              <a:extLst>
                <a:ext uri="{FF2B5EF4-FFF2-40B4-BE49-F238E27FC236}">
                  <a16:creationId xmlns:a16="http://schemas.microsoft.com/office/drawing/2014/main" id="{0C07AD24-91B9-4341-927B-F6AF62CB1E4A}"/>
                </a:ext>
              </a:extLst>
            </p:cNvPr>
            <p:cNvSpPr txBox="1"/>
            <p:nvPr/>
          </p:nvSpPr>
          <p:spPr>
            <a:xfrm>
              <a:off x="2164870" y="2091887"/>
              <a:ext cx="1793729" cy="666618"/>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Mở</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đầu</a:t>
              </a:r>
              <a:endPar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13" name="Nhóm 12">
            <a:extLst>
              <a:ext uri="{FF2B5EF4-FFF2-40B4-BE49-F238E27FC236}">
                <a16:creationId xmlns:a16="http://schemas.microsoft.com/office/drawing/2014/main" id="{3C69531F-9491-4F67-B0E8-0B2E0171E8C1}"/>
              </a:ext>
            </a:extLst>
          </p:cNvPr>
          <p:cNvGrpSpPr>
            <a:grpSpLocks/>
          </p:cNvGrpSpPr>
          <p:nvPr/>
        </p:nvGrpSpPr>
        <p:grpSpPr bwMode="auto">
          <a:xfrm>
            <a:off x="7664450" y="204788"/>
            <a:ext cx="4262438" cy="1885950"/>
            <a:chOff x="5713071" y="834373"/>
            <a:chExt cx="3028822" cy="1415770"/>
          </a:xfrm>
        </p:grpSpPr>
        <p:sp>
          <p:nvSpPr>
            <p:cNvPr id="19468" name="Google Shape;157;p20">
              <a:extLst>
                <a:ext uri="{FF2B5EF4-FFF2-40B4-BE49-F238E27FC236}">
                  <a16:creationId xmlns:a16="http://schemas.microsoft.com/office/drawing/2014/main" id="{C73002C5-4D0C-4E68-891F-B237311C7BA7}"/>
                </a:ext>
              </a:extLst>
            </p:cNvPr>
            <p:cNvSpPr>
              <a:spLocks/>
            </p:cNvSpPr>
            <p:nvPr/>
          </p:nvSpPr>
          <p:spPr bwMode="auto">
            <a:xfrm>
              <a:off x="5713071" y="834373"/>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 name="Hộp Văn bản 29">
              <a:extLst>
                <a:ext uri="{FF2B5EF4-FFF2-40B4-BE49-F238E27FC236}">
                  <a16:creationId xmlns:a16="http://schemas.microsoft.com/office/drawing/2014/main" id="{BBD8BEEF-8503-484B-A1FC-A08866F0EB8C}"/>
                </a:ext>
              </a:extLst>
            </p:cNvPr>
            <p:cNvSpPr txBox="1"/>
            <p:nvPr/>
          </p:nvSpPr>
          <p:spPr>
            <a:xfrm>
              <a:off x="6313195" y="1154947"/>
              <a:ext cx="2161349" cy="930738"/>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Hình</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thành</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kiến</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thức</a:t>
              </a:r>
              <a:endPar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15" name="Nhóm 14">
            <a:extLst>
              <a:ext uri="{FF2B5EF4-FFF2-40B4-BE49-F238E27FC236}">
                <a16:creationId xmlns:a16="http://schemas.microsoft.com/office/drawing/2014/main" id="{F2F536B7-85B7-4214-BB91-81FCA15CBDEC}"/>
              </a:ext>
            </a:extLst>
          </p:cNvPr>
          <p:cNvGrpSpPr>
            <a:grpSpLocks/>
          </p:cNvGrpSpPr>
          <p:nvPr/>
        </p:nvGrpSpPr>
        <p:grpSpPr bwMode="auto">
          <a:xfrm>
            <a:off x="820738" y="3586163"/>
            <a:ext cx="3028950" cy="1416050"/>
            <a:chOff x="6997439" y="2348815"/>
            <a:chExt cx="3028822" cy="1415770"/>
          </a:xfrm>
        </p:grpSpPr>
        <p:sp>
          <p:nvSpPr>
            <p:cNvPr id="19466" name="Google Shape;157;p20">
              <a:extLst>
                <a:ext uri="{FF2B5EF4-FFF2-40B4-BE49-F238E27FC236}">
                  <a16:creationId xmlns:a16="http://schemas.microsoft.com/office/drawing/2014/main" id="{2CE8F09E-94A5-49D2-9EDE-F708C154B3E2}"/>
                </a:ext>
              </a:extLst>
            </p:cNvPr>
            <p:cNvSpPr>
              <a:spLocks/>
            </p:cNvSpPr>
            <p:nvPr/>
          </p:nvSpPr>
          <p:spPr bwMode="auto">
            <a:xfrm>
              <a:off x="6997439" y="2348815"/>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2" name="Hộp Văn bản 31">
              <a:extLst>
                <a:ext uri="{FF2B5EF4-FFF2-40B4-BE49-F238E27FC236}">
                  <a16:creationId xmlns:a16="http://schemas.microsoft.com/office/drawing/2014/main" id="{1B80577D-C614-4FAF-B824-DC442D500F49}"/>
                </a:ext>
              </a:extLst>
            </p:cNvPr>
            <p:cNvSpPr txBox="1"/>
            <p:nvPr/>
          </p:nvSpPr>
          <p:spPr>
            <a:xfrm>
              <a:off x="7373660" y="2883696"/>
              <a:ext cx="2652601" cy="666618"/>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Luyện</a:t>
              </a:r>
              <a:r>
                <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002060"/>
                  </a:solidFill>
                  <a:effectLst/>
                  <a:uLnTx/>
                  <a:uFillTx/>
                  <a:latin typeface="Times New Roman" panose="02020603050405020304" pitchFamily="18" charset="0"/>
                  <a:ea typeface="+mn-ea"/>
                  <a:cs typeface="Times New Roman" panose="02020603050405020304" pitchFamily="18" charset="0"/>
                </a:rPr>
                <a:t>tập</a:t>
              </a:r>
              <a:endParaRPr kumimoji="0" lang="en-US" sz="3733"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sp>
        <p:nvSpPr>
          <p:cNvPr id="16" name="Google Shape;162;p20">
            <a:extLst>
              <a:ext uri="{FF2B5EF4-FFF2-40B4-BE49-F238E27FC236}">
                <a16:creationId xmlns:a16="http://schemas.microsoft.com/office/drawing/2014/main" id="{46832516-32FC-4A93-B9FA-92C84D71D859}"/>
              </a:ext>
            </a:extLst>
          </p:cNvPr>
          <p:cNvSpPr/>
          <p:nvPr/>
        </p:nvSpPr>
        <p:spPr>
          <a:xfrm>
            <a:off x="4165600" y="2327275"/>
            <a:ext cx="2276475" cy="1203325"/>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0" fontAlgn="base" latinLnBrk="0" hangingPunct="0">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9" name="Google Shape;157;p20">
            <a:extLst>
              <a:ext uri="{FF2B5EF4-FFF2-40B4-BE49-F238E27FC236}">
                <a16:creationId xmlns:a16="http://schemas.microsoft.com/office/drawing/2014/main" id="{25EC8010-83C8-4213-B332-C2E7B05CB6F4}"/>
              </a:ext>
            </a:extLst>
          </p:cNvPr>
          <p:cNvSpPr/>
          <p:nvPr/>
        </p:nvSpPr>
        <p:spPr>
          <a:xfrm>
            <a:off x="6969125" y="3646488"/>
            <a:ext cx="4959350" cy="141446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0" fontAlgn="base" latinLnBrk="0" hangingPunct="0">
              <a:lnSpc>
                <a:spcPct val="100000"/>
              </a:lnSpc>
              <a:spcBef>
                <a:spcPts val="0"/>
              </a:spcBef>
              <a:spcAft>
                <a:spcPts val="0"/>
              </a:spcAft>
              <a:buClr>
                <a:srgbClr val="000000"/>
              </a:buClr>
              <a:buSzTx/>
              <a:buFont typeface="Arial"/>
              <a:buNone/>
              <a:tabLst/>
              <a:defRPr/>
            </a:pPr>
            <a:endParaRPr kumimoji="0" lang="en-US" sz="3733"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90307FBC-059F-4251-AA4D-F2E2C81888C4}"/>
              </a:ext>
            </a:extLst>
          </p:cNvPr>
          <p:cNvSpPr txBox="1"/>
          <p:nvPr/>
        </p:nvSpPr>
        <p:spPr>
          <a:xfrm>
            <a:off x="7243763" y="4238625"/>
            <a:ext cx="4410075" cy="666750"/>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733"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Vận</a:t>
            </a:r>
            <a:r>
              <a:rPr kumimoji="0" lang="en-US" sz="3733"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dụng</a:t>
            </a:r>
            <a:r>
              <a:rPr kumimoji="0" lang="en-US" sz="3733"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  </a:t>
            </a:r>
            <a:r>
              <a:rPr kumimoji="0" lang="en-US" sz="3733"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Tìm</a:t>
            </a:r>
            <a:r>
              <a:rPr kumimoji="0" lang="en-US" sz="3733"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733" b="1" i="0" u="none" strike="noStrike" kern="1200" cap="none" spc="0" normalizeH="0" baseline="0" noProof="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tòi</a:t>
            </a:r>
            <a:endParaRPr kumimoji="0" lang="en-US" sz="3733" b="1" i="0" u="none" strike="noStrike" kern="1200" cap="none" spc="0" normalizeH="0" baseline="0" noProof="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30120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26"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80">
                                          <p:stCondLst>
                                            <p:cond delay="0"/>
                                          </p:stCondLst>
                                        </p:cTn>
                                        <p:tgtEl>
                                          <p:spTgt spid="15"/>
                                        </p:tgtEl>
                                      </p:cBhvr>
                                    </p:animEffect>
                                    <p:anim calcmode="lin" valueType="num">
                                      <p:cBhvr>
                                        <p:cTn id="1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 dur="26">
                                          <p:stCondLst>
                                            <p:cond delay="650"/>
                                          </p:stCondLst>
                                        </p:cTn>
                                        <p:tgtEl>
                                          <p:spTgt spid="15"/>
                                        </p:tgtEl>
                                      </p:cBhvr>
                                      <p:to x="100000" y="60000"/>
                                    </p:animScale>
                                    <p:animScale>
                                      <p:cBhvr>
                                        <p:cTn id="21" dur="166" decel="50000">
                                          <p:stCondLst>
                                            <p:cond delay="676"/>
                                          </p:stCondLst>
                                        </p:cTn>
                                        <p:tgtEl>
                                          <p:spTgt spid="15"/>
                                        </p:tgtEl>
                                      </p:cBhvr>
                                      <p:to x="100000" y="100000"/>
                                    </p:animScale>
                                    <p:animScale>
                                      <p:cBhvr>
                                        <p:cTn id="22" dur="26">
                                          <p:stCondLst>
                                            <p:cond delay="1312"/>
                                          </p:stCondLst>
                                        </p:cTn>
                                        <p:tgtEl>
                                          <p:spTgt spid="15"/>
                                        </p:tgtEl>
                                      </p:cBhvr>
                                      <p:to x="100000" y="80000"/>
                                    </p:animScale>
                                    <p:animScale>
                                      <p:cBhvr>
                                        <p:cTn id="23" dur="166" decel="50000">
                                          <p:stCondLst>
                                            <p:cond delay="1338"/>
                                          </p:stCondLst>
                                        </p:cTn>
                                        <p:tgtEl>
                                          <p:spTgt spid="15"/>
                                        </p:tgtEl>
                                      </p:cBhvr>
                                      <p:to x="100000" y="100000"/>
                                    </p:animScale>
                                    <p:animScale>
                                      <p:cBhvr>
                                        <p:cTn id="24" dur="26">
                                          <p:stCondLst>
                                            <p:cond delay="1642"/>
                                          </p:stCondLst>
                                        </p:cTn>
                                        <p:tgtEl>
                                          <p:spTgt spid="15"/>
                                        </p:tgtEl>
                                      </p:cBhvr>
                                      <p:to x="100000" y="90000"/>
                                    </p:animScale>
                                    <p:animScale>
                                      <p:cBhvr>
                                        <p:cTn id="25" dur="166" decel="50000">
                                          <p:stCondLst>
                                            <p:cond delay="1668"/>
                                          </p:stCondLst>
                                        </p:cTn>
                                        <p:tgtEl>
                                          <p:spTgt spid="15"/>
                                        </p:tgtEl>
                                      </p:cBhvr>
                                      <p:to x="100000" y="100000"/>
                                    </p:animScale>
                                    <p:animScale>
                                      <p:cBhvr>
                                        <p:cTn id="26" dur="26">
                                          <p:stCondLst>
                                            <p:cond delay="1808"/>
                                          </p:stCondLst>
                                        </p:cTn>
                                        <p:tgtEl>
                                          <p:spTgt spid="15"/>
                                        </p:tgtEl>
                                      </p:cBhvr>
                                      <p:to x="100000" y="95000"/>
                                    </p:animScale>
                                    <p:animScale>
                                      <p:cBhvr>
                                        <p:cTn id="2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674F23F-E4DC-495E-892A-1BDE6CA7444D}"/>
              </a:ext>
            </a:extLst>
          </p:cNvPr>
          <p:cNvSpPr txBox="1">
            <a:spLocks noChangeArrowheads="1"/>
          </p:cNvSpPr>
          <p:nvPr/>
        </p:nvSpPr>
        <p:spPr bwMode="auto">
          <a:xfrm>
            <a:off x="5105400" y="1365250"/>
            <a:ext cx="31496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MỞ ĐẦU</a:t>
            </a: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5" name="Group 4">
            <a:extLst>
              <a:ext uri="{FF2B5EF4-FFF2-40B4-BE49-F238E27FC236}">
                <a16:creationId xmlns:a16="http://schemas.microsoft.com/office/drawing/2014/main" id="{A317A01E-1D01-4EC7-9923-56414AC6704A}"/>
              </a:ext>
            </a:extLst>
          </p:cNvPr>
          <p:cNvGrpSpPr>
            <a:grpSpLocks/>
          </p:cNvGrpSpPr>
          <p:nvPr/>
        </p:nvGrpSpPr>
        <p:grpSpPr bwMode="auto">
          <a:xfrm>
            <a:off x="3962400" y="4224338"/>
            <a:ext cx="7848600" cy="2286000"/>
            <a:chOff x="3962401" y="4224337"/>
            <a:chExt cx="7848600" cy="2286000"/>
          </a:xfrm>
        </p:grpSpPr>
        <p:sp>
          <p:nvSpPr>
            <p:cNvPr id="2" name="Rectangle 1">
              <a:extLst>
                <a:ext uri="{FF2B5EF4-FFF2-40B4-BE49-F238E27FC236}">
                  <a16:creationId xmlns:a16="http://schemas.microsoft.com/office/drawing/2014/main" id="{BC055A3A-A58A-4969-8A9A-ED2093950DA5}"/>
                </a:ext>
              </a:extLst>
            </p:cNvPr>
            <p:cNvSpPr/>
            <p:nvPr/>
          </p:nvSpPr>
          <p:spPr>
            <a:xfrm>
              <a:off x="3962401" y="4224337"/>
              <a:ext cx="78486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487" name="TextBox 3">
              <a:extLst>
                <a:ext uri="{FF2B5EF4-FFF2-40B4-BE49-F238E27FC236}">
                  <a16:creationId xmlns:a16="http://schemas.microsoft.com/office/drawing/2014/main" id="{CD76B121-1364-4E43-AF7E-5B821CF737F9}"/>
                </a:ext>
              </a:extLst>
            </p:cNvPr>
            <p:cNvSpPr txBox="1">
              <a:spLocks noChangeArrowheads="1"/>
            </p:cNvSpPr>
            <p:nvPr/>
          </p:nvSpPr>
          <p:spPr bwMode="auto">
            <a:xfrm>
              <a:off x="4388437" y="4649787"/>
              <a:ext cx="73914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nộp</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sơ</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duy</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Tóm</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tắt</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altLang="en-US" sz="4800" dirty="0">
                  <a:solidFill>
                    <a:prstClr val="black"/>
                  </a:solidFill>
                  <a:latin typeface="Times New Roman" panose="02020603050405020304" pitchFamily="18" charset="0"/>
                  <a:cs typeface="Times New Roman" panose="02020603050405020304" pitchFamily="18" charset="0"/>
                </a:rPr>
                <a:t>III</a:t>
              </a:r>
              <a:r>
                <a:rPr kumimoji="0" lang="en-US"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pic>
        <p:nvPicPr>
          <p:cNvPr id="9" name="Hình ảnh 5">
            <a:extLst>
              <a:ext uri="{FF2B5EF4-FFF2-40B4-BE49-F238E27FC236}">
                <a16:creationId xmlns:a16="http://schemas.microsoft.com/office/drawing/2014/main" id="{4C36DFE9-C58F-46BD-86DF-0CF627CB945D}"/>
              </a:ext>
            </a:extLst>
          </p:cNvPr>
          <p:cNvPicPr>
            <a:picLocks noChangeAspect="1"/>
          </p:cNvPicPr>
          <p:nvPr/>
        </p:nvPicPr>
        <p:blipFill rotWithShape="1">
          <a:blip r:embed="rId3" cstate="print"/>
          <a:srcRect l="18711" t="12222" r="20015" b="20370"/>
          <a:stretch/>
        </p:blipFill>
        <p:spPr>
          <a:xfrm>
            <a:off x="212518" y="3185851"/>
            <a:ext cx="3753852" cy="3634049"/>
          </a:xfrm>
          <a:prstGeom prst="ellipse">
            <a:avLst/>
          </a:prstGeom>
        </p:spPr>
      </p:pic>
      <p:sp>
        <p:nvSpPr>
          <p:cNvPr id="8" name="Sun 7">
            <a:extLst>
              <a:ext uri="{FF2B5EF4-FFF2-40B4-BE49-F238E27FC236}">
                <a16:creationId xmlns:a16="http://schemas.microsoft.com/office/drawing/2014/main" id="{B1A2D463-261C-4A41-9ECF-A980EC30FA6E}"/>
              </a:ext>
            </a:extLst>
          </p:cNvPr>
          <p:cNvSpPr/>
          <p:nvPr/>
        </p:nvSpPr>
        <p:spPr>
          <a:xfrm>
            <a:off x="-209550" y="76200"/>
            <a:ext cx="4171950" cy="34083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extLst>
      <p:ext uri="{BB962C8B-B14F-4D97-AF65-F5344CB8AC3E}">
        <p14:creationId xmlns:p14="http://schemas.microsoft.com/office/powerpoint/2010/main" val="2256469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 calcmode="lin" valueType="num">
                                      <p:cBhvr>
                                        <p:cTn id="9" dur="1500" fill="hold"/>
                                        <p:tgtEl>
                                          <p:spTgt spid="8"/>
                                        </p:tgtEl>
                                        <p:attrNameLst>
                                          <p:attrName>style.rotation</p:attrName>
                                        </p:attrNameLst>
                                      </p:cBhvr>
                                      <p:tavLst>
                                        <p:tav tm="0">
                                          <p:val>
                                            <p:fltVal val="360"/>
                                          </p:val>
                                        </p:tav>
                                        <p:tav tm="100000">
                                          <p:val>
                                            <p:fltVal val="0"/>
                                          </p:val>
                                        </p:tav>
                                      </p:tavLst>
                                    </p:anim>
                                    <p:animEffect transition="in" filter="fade">
                                      <p:cBhvr>
                                        <p:cTn id="10" dur="1500"/>
                                        <p:tgtEl>
                                          <p:spTgt spid="8"/>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4"/>
          <p:cNvSpPr>
            <a:spLocks noChangeArrowheads="1"/>
          </p:cNvSpPr>
          <p:nvPr/>
        </p:nvSpPr>
        <p:spPr bwMode="auto">
          <a:xfrm>
            <a:off x="838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Rectangle 8"/>
          <p:cNvSpPr>
            <a:spLocks noChangeArrowheads="1"/>
          </p:cNvSpPr>
          <p:nvPr/>
        </p:nvSpPr>
        <p:spPr bwMode="auto">
          <a:xfrm>
            <a:off x="838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4" name="Rectangle 10"/>
          <p:cNvSpPr>
            <a:spLocks noChangeArrowheads="1"/>
          </p:cNvSpPr>
          <p:nvPr/>
        </p:nvSpPr>
        <p:spPr bwMode="auto">
          <a:xfrm>
            <a:off x="8384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6" name="Rectangle 11"/>
          <p:cNvSpPr>
            <a:spLocks noChangeArrowheads="1"/>
          </p:cNvSpPr>
          <p:nvPr/>
        </p:nvSpPr>
        <p:spPr bwMode="auto">
          <a:xfrm>
            <a:off x="83841" y="248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8" name="Rectangle 13"/>
          <p:cNvSpPr>
            <a:spLocks noChangeArrowheads="1"/>
          </p:cNvSpPr>
          <p:nvPr/>
        </p:nvSpPr>
        <p:spPr bwMode="auto">
          <a:xfrm>
            <a:off x="8384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2" name="TextBox 21"/>
          <p:cNvSpPr txBox="1"/>
          <p:nvPr/>
        </p:nvSpPr>
        <p:spPr>
          <a:xfrm>
            <a:off x="3249207" y="-46775"/>
            <a:ext cx="5712911" cy="600164"/>
          </a:xfrm>
          <a:prstGeom prst="rect">
            <a:avLst/>
          </a:prstGeom>
          <a:noFill/>
        </p:spPr>
        <p:txBody>
          <a:bodyPr wrap="none" rtlCol="0">
            <a:spAutoFit/>
          </a:bodyPr>
          <a:lstStyle/>
          <a:p>
            <a:r>
              <a:rPr lang="en-US" sz="3300" b="1" dirty="0">
                <a:solidFill>
                  <a:srgbClr val="C00000"/>
                </a:solidFill>
                <a:latin typeface="Times New Roman" pitchFamily="18" charset="0"/>
                <a:cs typeface="Times New Roman" pitchFamily="18" charset="0"/>
              </a:rPr>
              <a:t>BÀI TẬP CUỐI CHƯƠNG III</a:t>
            </a:r>
            <a:endParaRPr lang="vi-VN" sz="3300" b="1" dirty="0">
              <a:solidFill>
                <a:srgbClr val="C00000"/>
              </a:solidFill>
              <a:latin typeface="Times New Roman" pitchFamily="18" charset="0"/>
              <a:cs typeface="Times New Roman" pitchFamily="18" charset="0"/>
            </a:endParaRPr>
          </a:p>
        </p:txBody>
      </p:sp>
      <p:sp>
        <p:nvSpPr>
          <p:cNvPr id="23" name="Rectangle 22"/>
          <p:cNvSpPr/>
          <p:nvPr/>
        </p:nvSpPr>
        <p:spPr>
          <a:xfrm>
            <a:off x="176206" y="908720"/>
            <a:ext cx="11521280" cy="4524315"/>
          </a:xfrm>
          <a:prstGeom prst="rect">
            <a:avLst/>
          </a:prstGeom>
        </p:spPr>
        <p:txBody>
          <a:bodyPr wrap="square">
            <a:spAutoFit/>
          </a:bodyPr>
          <a:lstStyle/>
          <a:p>
            <a:pPr>
              <a:lnSpc>
                <a:spcPct val="150000"/>
              </a:lnSpc>
            </a:pPr>
            <a:r>
              <a:rPr lang="en-US" sz="3200" b="1" u="sng" dirty="0">
                <a:solidFill>
                  <a:srgbClr val="FF0000"/>
                </a:solidFill>
                <a:latin typeface="Times New Roman" panose="02020603050405020304" pitchFamily="18" charset="0"/>
                <a:cs typeface="Times New Roman" panose="02020603050405020304" pitchFamily="18" charset="0"/>
              </a:rPr>
              <a:t>BÀI 1: </a:t>
            </a:r>
            <a:r>
              <a:rPr lang="vi-VN" sz="3200" dirty="0">
                <a:latin typeface="Times New Roman" panose="02020603050405020304" pitchFamily="18" charset="0"/>
                <a:cs typeface="Times New Roman" panose="02020603050405020304" pitchFamily="18" charset="0"/>
              </a:rPr>
              <a:t>Trong các phát biểu sau, phát biểu nào đúng, phát biểu nào sai về hai đường thẳng: d : y = ax + b (a</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0), d′: y = a′x + b′</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(a′ </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0) a) Nếu hai đường thẳng d và d ′ song song với nhau thì a = a′,</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  b) Nếu hai đường thẳng d và d ′ song song với nhau thì a = a′, b = b′ . c) Nếu hai đường thẳng d và d ′ cắt nhau thì a</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a ′</a:t>
            </a:r>
            <a:endParaRPr lang="en-US" sz="3200" dirty="0">
              <a:latin typeface="Times New Roman" panose="02020603050405020304" pitchFamily="18" charset="0"/>
              <a:cs typeface="Times New Roman" panose="02020603050405020304" pitchFamily="18" charset="0"/>
            </a:endParaRPr>
          </a:p>
          <a:p>
            <a:pPr>
              <a:lnSpc>
                <a:spcPct val="150000"/>
              </a:lnSpc>
            </a:pPr>
            <a:r>
              <a:rPr lang="vi-VN" sz="3200" dirty="0">
                <a:latin typeface="Times New Roman" panose="02020603050405020304" pitchFamily="18" charset="0"/>
                <a:cs typeface="Times New Roman" panose="02020603050405020304" pitchFamily="18" charset="0"/>
              </a:rPr>
              <a:t>d) Nếu hai đường thẳng d và d ′ cắt nhau thì a </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 b</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 .</a:t>
            </a:r>
            <a:endParaRPr lang="en-US" sz="3200" dirty="0">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090768244"/>
              </p:ext>
            </p:extLst>
          </p:nvPr>
        </p:nvGraphicFramePr>
        <p:xfrm>
          <a:off x="6744072" y="1916832"/>
          <a:ext cx="291839" cy="414388"/>
        </p:xfrm>
        <a:graphic>
          <a:graphicData uri="http://schemas.openxmlformats.org/presentationml/2006/ole">
            <mc:AlternateContent xmlns:mc="http://schemas.openxmlformats.org/markup-compatibility/2006">
              <mc:Choice xmlns:v="urn:schemas-microsoft-com:vml" Requires="v">
                <p:oleObj spid="_x0000_s6342" name="Equation" r:id="rId3" imgW="139680" imgH="139680" progId="Equation.DSMT4">
                  <p:embed/>
                </p:oleObj>
              </mc:Choice>
              <mc:Fallback>
                <p:oleObj name="Equation" r:id="rId3" imgW="139680" imgH="139680" progId="Equation.DSMT4">
                  <p:embed/>
                  <p:pic>
                    <p:nvPicPr>
                      <p:cNvPr id="0" name=""/>
                      <p:cNvPicPr/>
                      <p:nvPr/>
                    </p:nvPicPr>
                    <p:blipFill>
                      <a:blip r:embed="rId4"/>
                      <a:stretch>
                        <a:fillRect/>
                      </a:stretch>
                    </p:blipFill>
                    <p:spPr>
                      <a:xfrm>
                        <a:off x="6744072" y="1916832"/>
                        <a:ext cx="291839" cy="41438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718166871"/>
              </p:ext>
            </p:extLst>
          </p:nvPr>
        </p:nvGraphicFramePr>
        <p:xfrm>
          <a:off x="10565953" y="1927995"/>
          <a:ext cx="282575" cy="403225"/>
        </p:xfrm>
        <a:graphic>
          <a:graphicData uri="http://schemas.openxmlformats.org/presentationml/2006/ole">
            <mc:AlternateContent xmlns:mc="http://schemas.openxmlformats.org/markup-compatibility/2006">
              <mc:Choice xmlns:v="urn:schemas-microsoft-com:vml" Requires="v">
                <p:oleObj spid="_x0000_s6343" name="Equation" r:id="rId5" imgW="281975" imgH="403844" progId="Equation.DSMT4">
                  <p:embed/>
                </p:oleObj>
              </mc:Choice>
              <mc:Fallback>
                <p:oleObj name="Equation" r:id="rId5" imgW="281975" imgH="403844" progId="Equation.DSMT4">
                  <p:embed/>
                  <p:pic>
                    <p:nvPicPr>
                      <p:cNvPr id="0" name=""/>
                      <p:cNvPicPr/>
                      <p:nvPr/>
                    </p:nvPicPr>
                    <p:blipFill>
                      <a:blip r:embed="rId6"/>
                      <a:stretch>
                        <a:fillRect/>
                      </a:stretch>
                    </p:blipFill>
                    <p:spPr>
                      <a:xfrm>
                        <a:off x="10565953" y="1927995"/>
                        <a:ext cx="282575" cy="4032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04473456"/>
              </p:ext>
            </p:extLst>
          </p:nvPr>
        </p:nvGraphicFramePr>
        <p:xfrm>
          <a:off x="10742042" y="2671352"/>
          <a:ext cx="274637" cy="396875"/>
        </p:xfrm>
        <a:graphic>
          <a:graphicData uri="http://schemas.openxmlformats.org/presentationml/2006/ole">
            <mc:AlternateContent xmlns:mc="http://schemas.openxmlformats.org/markup-compatibility/2006">
              <mc:Choice xmlns:v="urn:schemas-microsoft-com:vml" Requires="v">
                <p:oleObj spid="_x0000_s6344" name="Equation" r:id="rId7" imgW="274320" imgH="396209" progId="Equation.DSMT4">
                  <p:embed/>
                </p:oleObj>
              </mc:Choice>
              <mc:Fallback>
                <p:oleObj name="Equation" r:id="rId7" imgW="274320" imgH="396209" progId="Equation.DSMT4">
                  <p:embed/>
                  <p:pic>
                    <p:nvPicPr>
                      <p:cNvPr id="0" name=""/>
                      <p:cNvPicPr/>
                      <p:nvPr/>
                    </p:nvPicPr>
                    <p:blipFill>
                      <a:blip r:embed="rId8"/>
                      <a:stretch>
                        <a:fillRect/>
                      </a:stretch>
                    </p:blipFill>
                    <p:spPr>
                      <a:xfrm>
                        <a:off x="10742042" y="2671352"/>
                        <a:ext cx="274637" cy="39687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708350341"/>
              </p:ext>
            </p:extLst>
          </p:nvPr>
        </p:nvGraphicFramePr>
        <p:xfrm>
          <a:off x="7680176" y="4149080"/>
          <a:ext cx="274637" cy="396875"/>
        </p:xfrm>
        <a:graphic>
          <a:graphicData uri="http://schemas.openxmlformats.org/presentationml/2006/ole">
            <mc:AlternateContent xmlns:mc="http://schemas.openxmlformats.org/markup-compatibility/2006">
              <mc:Choice xmlns:v="urn:schemas-microsoft-com:vml" Requires="v">
                <p:oleObj spid="_x0000_s6345" name="Equation" r:id="rId9" imgW="274320" imgH="396209" progId="Equation.DSMT4">
                  <p:embed/>
                </p:oleObj>
              </mc:Choice>
              <mc:Fallback>
                <p:oleObj name="Equation" r:id="rId9" imgW="274320" imgH="396209" progId="Equation.DSMT4">
                  <p:embed/>
                  <p:pic>
                    <p:nvPicPr>
                      <p:cNvPr id="0" name=""/>
                      <p:cNvPicPr/>
                      <p:nvPr/>
                    </p:nvPicPr>
                    <p:blipFill>
                      <a:blip r:embed="rId10"/>
                      <a:stretch>
                        <a:fillRect/>
                      </a:stretch>
                    </p:blipFill>
                    <p:spPr>
                      <a:xfrm>
                        <a:off x="7680176" y="4149080"/>
                        <a:ext cx="274637" cy="396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83300626"/>
              </p:ext>
            </p:extLst>
          </p:nvPr>
        </p:nvGraphicFramePr>
        <p:xfrm>
          <a:off x="7680175" y="4869497"/>
          <a:ext cx="274637" cy="396875"/>
        </p:xfrm>
        <a:graphic>
          <a:graphicData uri="http://schemas.openxmlformats.org/presentationml/2006/ole">
            <mc:AlternateContent xmlns:mc="http://schemas.openxmlformats.org/markup-compatibility/2006">
              <mc:Choice xmlns:v="urn:schemas-microsoft-com:vml" Requires="v">
                <p:oleObj spid="_x0000_s6346" name="Equation" r:id="rId11" imgW="274320" imgH="396209" progId="Equation.DSMT4">
                  <p:embed/>
                </p:oleObj>
              </mc:Choice>
              <mc:Fallback>
                <p:oleObj name="Equation" r:id="rId11" imgW="274320" imgH="396209" progId="Equation.DSMT4">
                  <p:embed/>
                  <p:pic>
                    <p:nvPicPr>
                      <p:cNvPr id="0" name=""/>
                      <p:cNvPicPr/>
                      <p:nvPr/>
                    </p:nvPicPr>
                    <p:blipFill>
                      <a:blip r:embed="rId12"/>
                      <a:stretch>
                        <a:fillRect/>
                      </a:stretch>
                    </p:blipFill>
                    <p:spPr>
                      <a:xfrm>
                        <a:off x="7680175" y="4869497"/>
                        <a:ext cx="274637" cy="3968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00552960"/>
              </p:ext>
            </p:extLst>
          </p:nvPr>
        </p:nvGraphicFramePr>
        <p:xfrm>
          <a:off x="8616280" y="4834861"/>
          <a:ext cx="603885" cy="396875"/>
        </p:xfrm>
        <a:graphic>
          <a:graphicData uri="http://schemas.openxmlformats.org/presentationml/2006/ole">
            <mc:AlternateContent xmlns:mc="http://schemas.openxmlformats.org/markup-compatibility/2006">
              <mc:Choice xmlns:v="urn:schemas-microsoft-com:vml" Requires="v">
                <p:oleObj spid="_x0000_s6347" name="Equation" r:id="rId13" imgW="274320" imgH="396209" progId="Equation.DSMT4">
                  <p:embed/>
                </p:oleObj>
              </mc:Choice>
              <mc:Fallback>
                <p:oleObj name="Equation" r:id="rId13" imgW="274320" imgH="396209" progId="Equation.DSMT4">
                  <p:embed/>
                  <p:pic>
                    <p:nvPicPr>
                      <p:cNvPr id="0" name=""/>
                      <p:cNvPicPr/>
                      <p:nvPr/>
                    </p:nvPicPr>
                    <p:blipFill>
                      <a:blip r:embed="rId14"/>
                      <a:stretch>
                        <a:fillRect/>
                      </a:stretch>
                    </p:blipFill>
                    <p:spPr>
                      <a:xfrm>
                        <a:off x="8616280" y="4834861"/>
                        <a:ext cx="603885" cy="396875"/>
                      </a:xfrm>
                      <a:prstGeom prst="rect">
                        <a:avLst/>
                      </a:prstGeom>
                    </p:spPr>
                  </p:pic>
                </p:oleObj>
              </mc:Fallback>
            </mc:AlternateContent>
          </a:graphicData>
        </a:graphic>
      </p:graphicFrame>
      <p:sp>
        <p:nvSpPr>
          <p:cNvPr id="6" name="Oval 5"/>
          <p:cNvSpPr/>
          <p:nvPr/>
        </p:nvSpPr>
        <p:spPr>
          <a:xfrm>
            <a:off x="139258" y="2636912"/>
            <a:ext cx="539552" cy="533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9336" y="4077072"/>
            <a:ext cx="539552" cy="533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7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par>
                                <p:cTn id="12" presetID="16" presetClass="entr" presetSubtype="21"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a:solidFill>
                  <a:srgbClr val="C00000"/>
                </a:solidFill>
                <a:latin typeface="Times New Roman" pitchFamily="18" charset="0"/>
                <a:cs typeface="Times New Roman" pitchFamily="18" charset="0"/>
              </a:rPr>
              <a:t>BÀI TẬP CUỐI CHƯƠNG III</a:t>
            </a:r>
            <a:endParaRPr lang="vi-VN" sz="3300" b="1" dirty="0">
              <a:solidFill>
                <a:srgbClr val="C00000"/>
              </a:solidFill>
              <a:latin typeface="Times New Roman" pitchFamily="18" charset="0"/>
              <a:cs typeface="Times New Roman" pitchFamily="18" charset="0"/>
            </a:endParaRPr>
          </a:p>
        </p:txBody>
      </p:sp>
      <p:sp>
        <p:nvSpPr>
          <p:cNvPr id="8" name="TextBox 7"/>
          <p:cNvSpPr txBox="1"/>
          <p:nvPr/>
        </p:nvSpPr>
        <p:spPr>
          <a:xfrm>
            <a:off x="335360" y="836712"/>
            <a:ext cx="8352928" cy="4856714"/>
          </a:xfrm>
          <a:prstGeom prst="rect">
            <a:avLst/>
          </a:prstGeom>
          <a:noFill/>
        </p:spPr>
        <p:txBody>
          <a:bodyPr wrap="square" rtlCol="0">
            <a:spAutoFit/>
          </a:bodyPr>
          <a:lstStyle/>
          <a:p>
            <a:pPr>
              <a:lnSpc>
                <a:spcPct val="150000"/>
              </a:lnSpc>
            </a:pPr>
            <a:r>
              <a:rPr lang="en-US" sz="3200" b="1" u="sng" dirty="0">
                <a:solidFill>
                  <a:srgbClr val="FF0000"/>
                </a:solidFill>
                <a:latin typeface="Times New Roman" panose="02020603050405020304" pitchFamily="18" charset="0"/>
                <a:cs typeface="Times New Roman" panose="02020603050405020304" pitchFamily="18" charset="0"/>
              </a:rPr>
              <a:t>BÀI 2: </a:t>
            </a:r>
            <a:r>
              <a:rPr lang="en-US" sz="3200" dirty="0">
                <a:latin typeface="Times New Roman" panose="02020603050405020304" pitchFamily="18" charset="0"/>
                <a:cs typeface="Times New Roman" panose="02020603050405020304" pitchFamily="18" charset="0"/>
              </a:rPr>
              <a:t>Cho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p>
          <a:p>
            <a:pPr>
              <a:lnSpc>
                <a:spcPct val="150000"/>
              </a:lnSpc>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 B, C.</a:t>
            </a:r>
          </a:p>
          <a:p>
            <a:pPr>
              <a:lnSpc>
                <a:spcPct val="150000"/>
              </a:lnSpc>
            </a:pPr>
            <a:r>
              <a:rPr lang="en-US" sz="3200" dirty="0">
                <a:latin typeface="Times New Roman" panose="02020603050405020304" pitchFamily="18" charset="0"/>
                <a:cs typeface="Times New Roman" panose="02020603050405020304" pitchFamily="18" charset="0"/>
              </a:rPr>
              <a:t>b)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D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ABCD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D.</a:t>
            </a:r>
          </a:p>
          <a:p>
            <a:pPr>
              <a:lnSpc>
                <a:spcPct val="120000"/>
              </a:lnSpc>
            </a:pPr>
            <a:r>
              <a:rPr lang="en-US" dirty="0"/>
              <a:t> </a:t>
            </a:r>
          </a:p>
        </p:txBody>
      </p:sp>
      <p:pic>
        <p:nvPicPr>
          <p:cNvPr id="10" name="Picture 9"/>
          <p:cNvPicPr>
            <a:picLocks noChangeAspect="1"/>
          </p:cNvPicPr>
          <p:nvPr/>
        </p:nvPicPr>
        <p:blipFill>
          <a:blip r:embed="rId2"/>
          <a:stretch>
            <a:fillRect/>
          </a:stretch>
        </p:blipFill>
        <p:spPr>
          <a:xfrm>
            <a:off x="8707988" y="572780"/>
            <a:ext cx="3484012" cy="3457684"/>
          </a:xfrm>
          <a:prstGeom prst="rect">
            <a:avLst/>
          </a:prstGeom>
        </p:spPr>
      </p:pic>
    </p:spTree>
    <p:extLst>
      <p:ext uri="{BB962C8B-B14F-4D97-AF65-F5344CB8AC3E}">
        <p14:creationId xmlns:p14="http://schemas.microsoft.com/office/powerpoint/2010/main" val="281143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a:solidFill>
                  <a:srgbClr val="C00000"/>
                </a:solidFill>
                <a:latin typeface="Times New Roman" pitchFamily="18" charset="0"/>
                <a:cs typeface="Times New Roman" pitchFamily="18" charset="0"/>
              </a:rPr>
              <a:t>BÀI TẬP CUỐI CHƯƠNG III</a:t>
            </a:r>
            <a:endParaRPr lang="vi-VN" sz="3300" b="1" dirty="0">
              <a:solidFill>
                <a:srgbClr val="C00000"/>
              </a:solidFill>
              <a:latin typeface="Times New Roman" pitchFamily="18" charset="0"/>
              <a:cs typeface="Times New Roman" pitchFamily="18" charset="0"/>
            </a:endParaRPr>
          </a:p>
        </p:txBody>
      </p:sp>
      <p:sp>
        <p:nvSpPr>
          <p:cNvPr id="5" name="TextBox 4"/>
          <p:cNvSpPr txBox="1"/>
          <p:nvPr/>
        </p:nvSpPr>
        <p:spPr>
          <a:xfrm>
            <a:off x="191344" y="476672"/>
            <a:ext cx="8856984" cy="6331605"/>
          </a:xfrm>
          <a:prstGeom prst="rect">
            <a:avLst/>
          </a:prstGeom>
          <a:noFill/>
        </p:spPr>
        <p:txBody>
          <a:bodyPr wrap="square" rtlCol="0">
            <a:spAutoFit/>
          </a:bodyPr>
          <a:lstStyle/>
          <a:p>
            <a:pPr>
              <a:lnSpc>
                <a:spcPct val="120000"/>
              </a:lnSpc>
            </a:pPr>
            <a:r>
              <a:rPr lang="vi-VN" sz="2800" dirty="0">
                <a:latin typeface="+mj-lt"/>
              </a:rPr>
              <a:t>a) • Hình chiếu của điểm A trên trục hoành là điểm – 1 và trên trục tung là điểm – 1.</a:t>
            </a:r>
          </a:p>
          <a:p>
            <a:pPr>
              <a:lnSpc>
                <a:spcPct val="120000"/>
              </a:lnSpc>
            </a:pPr>
            <a:r>
              <a:rPr lang="vi-VN" sz="2800" dirty="0">
                <a:latin typeface="+mj-lt"/>
              </a:rPr>
              <a:t>Do đó, tọa độ điểm A là A(– 1; – 1).</a:t>
            </a:r>
          </a:p>
          <a:p>
            <a:pPr>
              <a:lnSpc>
                <a:spcPct val="120000"/>
              </a:lnSpc>
            </a:pPr>
            <a:r>
              <a:rPr lang="vi-VN" sz="2800" dirty="0">
                <a:latin typeface="+mj-lt"/>
              </a:rPr>
              <a:t>• Hình chiếu của điểm B trên trục hoành là điểm 2 và trên trục tung là điểm – 1.</a:t>
            </a:r>
          </a:p>
          <a:p>
            <a:pPr>
              <a:lnSpc>
                <a:spcPct val="120000"/>
              </a:lnSpc>
            </a:pPr>
            <a:r>
              <a:rPr lang="vi-VN" sz="2800" dirty="0">
                <a:latin typeface="+mj-lt"/>
              </a:rPr>
              <a:t>Do đó, tọa độ điểm B là B(2; – 1).</a:t>
            </a:r>
          </a:p>
          <a:p>
            <a:pPr>
              <a:lnSpc>
                <a:spcPct val="120000"/>
              </a:lnSpc>
            </a:pPr>
            <a:r>
              <a:rPr lang="vi-VN" sz="2800" dirty="0">
                <a:latin typeface="+mj-lt"/>
              </a:rPr>
              <a:t>• Hình chiếu của điểm C trên trục hoành là điểm 2 và trên trục tung là điểm 2.</a:t>
            </a:r>
          </a:p>
          <a:p>
            <a:pPr>
              <a:lnSpc>
                <a:spcPct val="120000"/>
              </a:lnSpc>
            </a:pPr>
            <a:r>
              <a:rPr lang="vi-VN" sz="2800" dirty="0">
                <a:latin typeface="+mj-lt"/>
              </a:rPr>
              <a:t>Do đó, tọa độ điểm C là C(2; 2).</a:t>
            </a:r>
          </a:p>
          <a:p>
            <a:pPr>
              <a:lnSpc>
                <a:spcPct val="120000"/>
              </a:lnSpc>
            </a:pPr>
            <a:r>
              <a:rPr lang="vi-VN" sz="2800" dirty="0">
                <a:latin typeface="+mj-lt"/>
              </a:rPr>
              <a:t>Vậy tọa độ các điểm A, B, C lần lượt là A(– 1; – 1); </a:t>
            </a:r>
            <a:endParaRPr lang="en-US" sz="2800" dirty="0">
              <a:latin typeface="+mj-lt"/>
            </a:endParaRPr>
          </a:p>
          <a:p>
            <a:pPr>
              <a:lnSpc>
                <a:spcPct val="120000"/>
              </a:lnSpc>
            </a:pPr>
            <a:r>
              <a:rPr lang="vi-VN" sz="2800" dirty="0">
                <a:latin typeface="+mj-lt"/>
              </a:rPr>
              <a:t>B(2; – 1); C(2; 2).</a:t>
            </a:r>
          </a:p>
          <a:p>
            <a:pPr>
              <a:lnSpc>
                <a:spcPct val="120000"/>
              </a:lnSpc>
            </a:pPr>
            <a:endParaRPr lang="en-US" sz="3200" dirty="0">
              <a:latin typeface="+mj-lt"/>
            </a:endParaRPr>
          </a:p>
        </p:txBody>
      </p:sp>
      <p:pic>
        <p:nvPicPr>
          <p:cNvPr id="6" name="Picture 5"/>
          <p:cNvPicPr>
            <a:picLocks noChangeAspect="1"/>
          </p:cNvPicPr>
          <p:nvPr/>
        </p:nvPicPr>
        <p:blipFill>
          <a:blip r:embed="rId2"/>
          <a:stretch>
            <a:fillRect/>
          </a:stretch>
        </p:blipFill>
        <p:spPr>
          <a:xfrm>
            <a:off x="8707988" y="572780"/>
            <a:ext cx="3484012" cy="3457684"/>
          </a:xfrm>
          <a:prstGeom prst="rect">
            <a:avLst/>
          </a:prstGeom>
        </p:spPr>
      </p:pic>
    </p:spTree>
    <p:extLst>
      <p:ext uri="{BB962C8B-B14F-4D97-AF65-F5344CB8AC3E}">
        <p14:creationId xmlns:p14="http://schemas.microsoft.com/office/powerpoint/2010/main" val="203753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0" y="0"/>
            <a:ext cx="12108160" cy="57278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249207" y="-46775"/>
            <a:ext cx="5712911" cy="600164"/>
          </a:xfrm>
          <a:prstGeom prst="rect">
            <a:avLst/>
          </a:prstGeom>
          <a:noFill/>
        </p:spPr>
        <p:txBody>
          <a:bodyPr wrap="none" rtlCol="0">
            <a:spAutoFit/>
          </a:bodyPr>
          <a:lstStyle/>
          <a:p>
            <a:r>
              <a:rPr lang="en-US" sz="3300" b="1" dirty="0">
                <a:solidFill>
                  <a:srgbClr val="C00000"/>
                </a:solidFill>
                <a:latin typeface="Times New Roman" pitchFamily="18" charset="0"/>
                <a:cs typeface="Times New Roman" pitchFamily="18" charset="0"/>
              </a:rPr>
              <a:t>BÀI TẬP CUỐI CHƯƠNG III</a:t>
            </a:r>
            <a:endParaRPr lang="vi-VN" sz="3300" b="1" dirty="0">
              <a:solidFill>
                <a:srgbClr val="C00000"/>
              </a:solidFill>
              <a:latin typeface="Times New Roman" pitchFamily="18" charset="0"/>
              <a:cs typeface="Times New Roman" pitchFamily="18" charset="0"/>
            </a:endParaRPr>
          </a:p>
        </p:txBody>
      </p:sp>
      <p:sp>
        <p:nvSpPr>
          <p:cNvPr id="4" name="TextBox 3"/>
          <p:cNvSpPr txBox="1"/>
          <p:nvPr/>
        </p:nvSpPr>
        <p:spPr>
          <a:xfrm>
            <a:off x="191344" y="692696"/>
            <a:ext cx="8424936" cy="4801314"/>
          </a:xfrm>
          <a:prstGeom prst="rect">
            <a:avLst/>
          </a:prstGeom>
          <a:noFill/>
        </p:spPr>
        <p:txBody>
          <a:bodyPr wrap="square" rtlCol="0">
            <a:spAutoFit/>
          </a:bodyPr>
          <a:lstStyle/>
          <a:p>
            <a:pPr>
              <a:lnSpc>
                <a:spcPct val="150000"/>
              </a:lnSpc>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AB // Ox; BC // Oy.</a:t>
            </a:r>
          </a:p>
          <a:p>
            <a:pPr>
              <a:lnSpc>
                <a:spcPct val="150000"/>
              </a:lnSpc>
            </a:pP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Ox ⊥ Oy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AB ⊥ BC hay    = 90°.</a:t>
            </a:r>
          </a:p>
          <a:p>
            <a:pPr>
              <a:lnSpc>
                <a:spcPct val="150000"/>
              </a:lnSpc>
            </a:pPr>
            <a:r>
              <a:rPr lang="en-US" sz="3200" dirty="0">
                <a:latin typeface="Times New Roman" panose="02020603050405020304" pitchFamily="18" charset="0"/>
                <a:cs typeface="Times New Roman" panose="02020603050405020304" pitchFamily="18" charset="0"/>
              </a:rPr>
              <a:t>Ta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AB = BC (= 3 ô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 90°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AB = BC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634966741"/>
              </p:ext>
            </p:extLst>
          </p:nvPr>
        </p:nvGraphicFramePr>
        <p:xfrm>
          <a:off x="5468502" y="2204864"/>
          <a:ext cx="339466" cy="792088"/>
        </p:xfrm>
        <a:graphic>
          <a:graphicData uri="http://schemas.openxmlformats.org/presentationml/2006/ole">
            <mc:AlternateContent xmlns:mc="http://schemas.openxmlformats.org/markup-compatibility/2006">
              <mc:Choice xmlns:v="urn:schemas-microsoft-com:vml" Requires="v">
                <p:oleObj spid="_x0000_s12326" name="Equation" r:id="rId3" imgW="152280" imgH="355320" progId="Equation.DSMT4">
                  <p:embed/>
                </p:oleObj>
              </mc:Choice>
              <mc:Fallback>
                <p:oleObj name="Equation" r:id="rId3" imgW="152280" imgH="355320" progId="Equation.DSMT4">
                  <p:embed/>
                  <p:pic>
                    <p:nvPicPr>
                      <p:cNvPr id="0" name=""/>
                      <p:cNvPicPr/>
                      <p:nvPr/>
                    </p:nvPicPr>
                    <p:blipFill>
                      <a:blip r:embed="rId4"/>
                      <a:stretch>
                        <a:fillRect/>
                      </a:stretch>
                    </p:blipFill>
                    <p:spPr>
                      <a:xfrm>
                        <a:off x="5468502" y="2204864"/>
                        <a:ext cx="339466" cy="792088"/>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8707988" y="572780"/>
            <a:ext cx="3484012" cy="3457684"/>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855589513"/>
              </p:ext>
            </p:extLst>
          </p:nvPr>
        </p:nvGraphicFramePr>
        <p:xfrm>
          <a:off x="3791744" y="3473045"/>
          <a:ext cx="432048" cy="1036076"/>
        </p:xfrm>
        <a:graphic>
          <a:graphicData uri="http://schemas.openxmlformats.org/presentationml/2006/ole">
            <mc:AlternateContent xmlns:mc="http://schemas.openxmlformats.org/markup-compatibility/2006">
              <mc:Choice xmlns:v="urn:schemas-microsoft-com:vml" Requires="v">
                <p:oleObj spid="_x0000_s12327" name="Equation" r:id="rId6" imgW="327483" imgH="784781" progId="Equation.DSMT4">
                  <p:embed/>
                </p:oleObj>
              </mc:Choice>
              <mc:Fallback>
                <p:oleObj name="Equation" r:id="rId6" imgW="327483" imgH="784781" progId="Equation.DSMT4">
                  <p:embed/>
                  <p:pic>
                    <p:nvPicPr>
                      <p:cNvPr id="0" name=""/>
                      <p:cNvPicPr/>
                      <p:nvPr/>
                    </p:nvPicPr>
                    <p:blipFill>
                      <a:blip r:embed="rId7"/>
                      <a:stretch>
                        <a:fillRect/>
                      </a:stretch>
                    </p:blipFill>
                    <p:spPr>
                      <a:xfrm>
                        <a:off x="3791744" y="3473045"/>
                        <a:ext cx="432048" cy="1036076"/>
                      </a:xfrm>
                      <a:prstGeom prst="rect">
                        <a:avLst/>
                      </a:prstGeom>
                    </p:spPr>
                  </p:pic>
                </p:oleObj>
              </mc:Fallback>
            </mc:AlternateContent>
          </a:graphicData>
        </a:graphic>
      </p:graphicFrame>
    </p:spTree>
    <p:extLst>
      <p:ext uri="{BB962C8B-B14F-4D97-AF65-F5344CB8AC3E}">
        <p14:creationId xmlns:p14="http://schemas.microsoft.com/office/powerpoint/2010/main" val="572511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Other"/>
  <p:tag name="MH_ORDER" val="9"/>
</p:tagLst>
</file>

<file path=ppt/tags/tag7.xml><?xml version="1.0" encoding="utf-8"?>
<p:tagLst xmlns:a="http://schemas.openxmlformats.org/drawingml/2006/main" xmlns:r="http://schemas.openxmlformats.org/officeDocument/2006/relationships" xmlns:p="http://schemas.openxmlformats.org/presentationml/2006/main">
  <p:tag name="MH" val="20160305192655"/>
  <p:tag name="MH_LIBRARY" val="GRAPHIC"/>
  <p:tag name="MH_TYPE" val="Text"/>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 CD STT 108
</file>

<file path=docProps/app.xml><?xml version="1.0" encoding="utf-8"?>
<Properties xmlns="http://schemas.openxmlformats.org/officeDocument/2006/extended-properties" xmlns:vt="http://schemas.openxmlformats.org/officeDocument/2006/docPropsVTypes">
  <TotalTime>2359</TotalTime>
  <Words>2592</Words>
  <Application>Microsoft Office PowerPoint</Application>
  <PresentationFormat>Widescreen</PresentationFormat>
  <Paragraphs>158</Paragraphs>
  <Slides>26</Slides>
  <Notes>3</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7" baseType="lpstr">
      <vt:lpstr>微软雅黑</vt:lpstr>
      <vt:lpstr>宋体</vt:lpstr>
      <vt:lpstr>Arial</vt:lpstr>
      <vt:lpstr>Calibri</vt:lpstr>
      <vt:lpstr>Calibri Light</vt:lpstr>
      <vt:lpstr>Times New Roman</vt:lpstr>
      <vt:lpstr>时尚中黑简体</vt:lpstr>
      <vt:lpstr>Office Theme</vt:lpstr>
      <vt:lpstr>1_Default Design</vt:lpstr>
      <vt:lpstr>2_Default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Dao Xuan Thu</dc:creator>
  <cp:lastModifiedBy>Linh</cp:lastModifiedBy>
  <cp:revision>93</cp:revision>
  <dcterms:created xsi:type="dcterms:W3CDTF">2022-07-05T13:43:05Z</dcterms:created>
  <dcterms:modified xsi:type="dcterms:W3CDTF">2024-01-01T19:08:39Z</dcterms:modified>
</cp:coreProperties>
</file>