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8" r:id="rId4"/>
    <p:sldId id="260" r:id="rId5"/>
    <p:sldId id="259" r:id="rId6"/>
    <p:sldId id="257" r:id="rId7"/>
    <p:sldId id="267" r:id="rId8"/>
    <p:sldId id="274" r:id="rId9"/>
    <p:sldId id="272" r:id="rId10"/>
    <p:sldId id="284" r:id="rId11"/>
    <p:sldId id="282" r:id="rId12"/>
    <p:sldId id="337" r:id="rId13"/>
    <p:sldId id="283" r:id="rId14"/>
    <p:sldId id="336" r:id="rId15"/>
    <p:sldId id="314" r:id="rId16"/>
    <p:sldId id="318" r:id="rId17"/>
    <p:sldId id="345" r:id="rId18"/>
    <p:sldId id="346" r:id="rId19"/>
    <p:sldId id="347" r:id="rId20"/>
    <p:sldId id="275" r:id="rId21"/>
    <p:sldId id="326" r:id="rId22"/>
    <p:sldId id="327" r:id="rId23"/>
    <p:sldId id="293" r:id="rId24"/>
    <p:sldId id="338" r:id="rId25"/>
    <p:sldId id="339" r:id="rId26"/>
    <p:sldId id="340" r:id="rId27"/>
    <p:sldId id="342" r:id="rId28"/>
    <p:sldId id="343" r:id="rId29"/>
    <p:sldId id="344" r:id="rId30"/>
    <p:sldId id="268" r:id="rId31"/>
    <p:sldId id="307" r:id="rId32"/>
    <p:sldId id="348" r:id="rId33"/>
    <p:sldId id="349" r:id="rId34"/>
    <p:sldId id="332" r:id="rId35"/>
    <p:sldId id="350" r:id="rId36"/>
    <p:sldId id="351" r:id="rId37"/>
    <p:sldId id="352" r:id="rId38"/>
    <p:sldId id="353" r:id="rId39"/>
    <p:sldId id="262" r:id="rId40"/>
    <p:sldId id="265" r:id="rId41"/>
  </p:sldIdLst>
  <p:sldSz cx="18288000" cy="10287000"/>
  <p:notesSz cx="6858000" cy="9144000"/>
  <p:embeddedFontLst>
    <p:embeddedFont>
      <p:font typeface=".VnArial" panose="020B7200000000000000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Euclid Symbol" panose="05050102010706020507" pitchFamily="18" charset="2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e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emf"/><Relationship Id="rId9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6.emf"/><Relationship Id="rId3" Type="http://schemas.openxmlformats.org/officeDocument/2006/relationships/image" Target="../media/image80.png"/><Relationship Id="rId7" Type="http://schemas.openxmlformats.org/officeDocument/2006/relationships/image" Target="../media/image98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svg"/><Relationship Id="rId11" Type="http://schemas.openxmlformats.org/officeDocument/2006/relationships/image" Target="../media/image95.wmf"/><Relationship Id="rId5" Type="http://schemas.openxmlformats.org/officeDocument/2006/relationships/image" Target="../media/image13.png"/><Relationship Id="rId15" Type="http://schemas.openxmlformats.org/officeDocument/2006/relationships/image" Target="../media/image97.e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81.sv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100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90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svg"/><Relationship Id="rId5" Type="http://schemas.openxmlformats.org/officeDocument/2006/relationships/image" Target="../media/image102.png"/><Relationship Id="rId4" Type="http://schemas.openxmlformats.org/officeDocument/2006/relationships/image" Target="../media/image91.svg"/><Relationship Id="rId9" Type="http://schemas.openxmlformats.org/officeDocument/2006/relationships/image" Target="../media/image10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105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90.png"/><Relationship Id="rId21" Type="http://schemas.openxmlformats.org/officeDocument/2006/relationships/image" Target="../media/image112.wmf"/><Relationship Id="rId7" Type="http://schemas.openxmlformats.org/officeDocument/2006/relationships/image" Target="../media/image103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110.wmf"/><Relationship Id="rId25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svg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102.png"/><Relationship Id="rId15" Type="http://schemas.openxmlformats.org/officeDocument/2006/relationships/image" Target="../media/image109.emf"/><Relationship Id="rId23" Type="http://schemas.openxmlformats.org/officeDocument/2006/relationships/image" Target="../media/image113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111.wmf"/><Relationship Id="rId4" Type="http://schemas.openxmlformats.org/officeDocument/2006/relationships/image" Target="../media/image91.svg"/><Relationship Id="rId9" Type="http://schemas.openxmlformats.org/officeDocument/2006/relationships/image" Target="../media/image106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18.png"/><Relationship Id="rId10" Type="http://schemas.openxmlformats.org/officeDocument/2006/relationships/image" Target="../media/image116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39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1.svg"/><Relationship Id="rId7" Type="http://schemas.openxmlformats.org/officeDocument/2006/relationships/image" Target="../media/image12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4.png"/><Relationship Id="rId3" Type="http://schemas.openxmlformats.org/officeDocument/2006/relationships/image" Target="../media/image80.png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sv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3.png"/><Relationship Id="rId10" Type="http://schemas.openxmlformats.org/officeDocument/2006/relationships/image" Target="../media/image126.wmf"/><Relationship Id="rId4" Type="http://schemas.openxmlformats.org/officeDocument/2006/relationships/image" Target="../media/image81.sv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7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17" Type="http://schemas.openxmlformats.org/officeDocument/2006/relationships/image" Target="../media/image880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128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14.svg"/><Relationship Id="rId19" Type="http://schemas.openxmlformats.org/officeDocument/2006/relationships/image" Target="../media/image127.wmf"/><Relationship Id="rId4" Type="http://schemas.openxmlformats.org/officeDocument/2006/relationships/image" Target="../media/image91.sv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sv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66.png"/><Relationship Id="rId15" Type="http://schemas.openxmlformats.org/officeDocument/2006/relationships/image" Target="../media/image131.png"/><Relationship Id="rId10" Type="http://schemas.openxmlformats.org/officeDocument/2006/relationships/image" Target="../media/image14.svg"/><Relationship Id="rId4" Type="http://schemas.openxmlformats.org/officeDocument/2006/relationships/image" Target="../media/image91.svg"/><Relationship Id="rId9" Type="http://schemas.openxmlformats.org/officeDocument/2006/relationships/image" Target="../media/image13.png"/><Relationship Id="rId14" Type="http://schemas.openxmlformats.org/officeDocument/2006/relationships/image" Target="../media/image1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svg"/><Relationship Id="rId7" Type="http://schemas.openxmlformats.org/officeDocument/2006/relationships/image" Target="../media/image8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33.svg"/><Relationship Id="rId4" Type="http://schemas.openxmlformats.org/officeDocument/2006/relationships/image" Target="../media/image132.png"/><Relationship Id="rId9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99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10" Type="http://schemas.openxmlformats.org/officeDocument/2006/relationships/image" Target="../media/image134.wmf"/><Relationship Id="rId4" Type="http://schemas.openxmlformats.org/officeDocument/2006/relationships/image" Target="../media/image100.svg"/><Relationship Id="rId9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svg"/><Relationship Id="rId7" Type="http://schemas.openxmlformats.org/officeDocument/2006/relationships/image" Target="../media/image8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33.svg"/><Relationship Id="rId4" Type="http://schemas.openxmlformats.org/officeDocument/2006/relationships/image" Target="../media/image132.png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139.wmf"/><Relationship Id="rId3" Type="http://schemas.openxmlformats.org/officeDocument/2006/relationships/image" Target="../media/image99.png"/><Relationship Id="rId7" Type="http://schemas.openxmlformats.org/officeDocument/2006/relationships/image" Target="../media/image80.png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3.sv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132.png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135.wmf"/><Relationship Id="rId4" Type="http://schemas.openxmlformats.org/officeDocument/2006/relationships/image" Target="../media/image100.sv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3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99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10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svg"/><Relationship Id="rId7" Type="http://schemas.openxmlformats.org/officeDocument/2006/relationships/image" Target="../media/image8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33.svg"/><Relationship Id="rId4" Type="http://schemas.openxmlformats.org/officeDocument/2006/relationships/image" Target="../media/image132.png"/><Relationship Id="rId9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180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1.svg"/><Relationship Id="rId7" Type="http://schemas.openxmlformats.org/officeDocument/2006/relationships/image" Target="../media/image12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1.svg"/><Relationship Id="rId7" Type="http://schemas.openxmlformats.org/officeDocument/2006/relationships/image" Target="../media/image12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6.png"/><Relationship Id="rId5" Type="http://schemas.openxmlformats.org/officeDocument/2006/relationships/image" Target="../media/image67.svg"/><Relationship Id="rId10" Type="http://schemas.openxmlformats.org/officeDocument/2006/relationships/image" Target="../media/image145.png"/><Relationship Id="rId4" Type="http://schemas.openxmlformats.org/officeDocument/2006/relationships/image" Target="../media/image66.png"/><Relationship Id="rId9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53.svg"/><Relationship Id="rId7" Type="http://schemas.openxmlformats.org/officeDocument/2006/relationships/image" Target="../media/image155.sv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33.svg"/><Relationship Id="rId4" Type="http://schemas.openxmlformats.org/officeDocument/2006/relationships/image" Target="../media/image132.png"/><Relationship Id="rId9" Type="http://schemas.openxmlformats.org/officeDocument/2006/relationships/image" Target="../media/image81.svg"/><Relationship Id="rId1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svg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65.svg"/><Relationship Id="rId3" Type="http://schemas.openxmlformats.org/officeDocument/2006/relationships/image" Target="../media/image157.svg"/><Relationship Id="rId7" Type="http://schemas.openxmlformats.org/officeDocument/2006/relationships/image" Target="../media/image161.svg"/><Relationship Id="rId12" Type="http://schemas.openxmlformats.org/officeDocument/2006/relationships/image" Target="../media/image164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3.svg"/><Relationship Id="rId5" Type="http://schemas.openxmlformats.org/officeDocument/2006/relationships/image" Target="../media/image159.svg"/><Relationship Id="rId10" Type="http://schemas.openxmlformats.org/officeDocument/2006/relationships/image" Target="../media/image162.png"/><Relationship Id="rId4" Type="http://schemas.openxmlformats.org/officeDocument/2006/relationships/image" Target="../media/image158.png"/><Relationship Id="rId9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10" Type="http://schemas.openxmlformats.org/officeDocument/2006/relationships/image" Target="../media/image45.svg"/><Relationship Id="rId4" Type="http://schemas.openxmlformats.org/officeDocument/2006/relationships/image" Target="../media/image31.sv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18" Type="http://schemas.openxmlformats.org/officeDocument/2006/relationships/image" Target="../media/image48.wmf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57.sv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63.wmf"/><Relationship Id="rId3" Type="http://schemas.openxmlformats.org/officeDocument/2006/relationships/image" Target="../media/image66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svg"/><Relationship Id="rId11" Type="http://schemas.openxmlformats.org/officeDocument/2006/relationships/image" Target="../media/image72.png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1.sv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67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6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77.wmf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3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82.png"/><Relationship Id="rId11" Type="http://schemas.openxmlformats.org/officeDocument/2006/relationships/image" Target="../media/image76.wmf"/><Relationship Id="rId5" Type="http://schemas.openxmlformats.org/officeDocument/2006/relationships/image" Target="../media/image81.svg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75.sv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88.emf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12" Type="http://schemas.openxmlformats.org/officeDocument/2006/relationships/image" Target="../media/image93.sv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svg"/><Relationship Id="rId11" Type="http://schemas.openxmlformats.org/officeDocument/2006/relationships/image" Target="../media/image92.png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91.svg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4.svg"/><Relationship Id="rId9" Type="http://schemas.openxmlformats.org/officeDocument/2006/relationships/image" Target="../media/image90.png"/><Relationship Id="rId14" Type="http://schemas.openxmlformats.org/officeDocument/2006/relationships/image" Target="../media/image8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6517" y="735358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1029">
            <a:off x="13147117" y="-1802728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56065" y="-1096044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16517" y="809126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20800" y="6994890"/>
            <a:ext cx="3933132" cy="34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44184" y="7017789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4992" y="5847800"/>
            <a:ext cx="3137057" cy="3011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9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1580" y="53127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800" y="5715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457200" y="98679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9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408758">
            <a:off x="16933781" y="258808"/>
            <a:ext cx="1640672" cy="143185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1883" y="9139515"/>
            <a:ext cx="905034" cy="886933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4375905" y="6449892"/>
            <a:ext cx="2919337" cy="3355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20421"/>
              </p:ext>
            </p:extLst>
          </p:nvPr>
        </p:nvGraphicFramePr>
        <p:xfrm>
          <a:off x="3886200" y="2476500"/>
          <a:ext cx="26670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8" imgW="977760" imgH="241200" progId="Equation.DSMT4">
                  <p:embed/>
                </p:oleObj>
              </mc:Choice>
              <mc:Fallback>
                <p:oleObj name="Equation" r:id="rId8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2476500"/>
                        <a:ext cx="2667000" cy="65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4177"/>
              </p:ext>
            </p:extLst>
          </p:nvPr>
        </p:nvGraphicFramePr>
        <p:xfrm>
          <a:off x="3200400" y="3359391"/>
          <a:ext cx="4457103" cy="7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3359391"/>
                        <a:ext cx="4457103" cy="722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>
          <a:xfrm>
            <a:off x="7813128" y="4185061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48" y="5535034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47239"/>
              </p:ext>
            </p:extLst>
          </p:nvPr>
        </p:nvGraphicFramePr>
        <p:xfrm>
          <a:off x="12268200" y="5812199"/>
          <a:ext cx="266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12" imgW="2660414" imgH="653959" progId="Equation.DSMT4">
                  <p:embed/>
                </p:oleObj>
              </mc:Choice>
              <mc:Fallback>
                <p:oleObj name="Equation" r:id="rId12" imgW="2660414" imgH="6539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268200" y="5812199"/>
                        <a:ext cx="26606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9008"/>
              </p:ext>
            </p:extLst>
          </p:nvPr>
        </p:nvGraphicFramePr>
        <p:xfrm>
          <a:off x="4271290" y="5748699"/>
          <a:ext cx="4451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14" imgW="4451332" imgH="717641" progId="Equation.DSMT4">
                  <p:embed/>
                </p:oleObj>
              </mc:Choice>
              <mc:Fallback>
                <p:oleObj name="Equation" r:id="rId14" imgW="4451332" imgH="717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1290" y="5748699"/>
                        <a:ext cx="44513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5309"/>
              </p:ext>
            </p:extLst>
          </p:nvPr>
        </p:nvGraphicFramePr>
        <p:xfrm>
          <a:off x="2895602" y="7841579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- 4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1394" flipH="1">
            <a:off x="15609166" y="7657728"/>
            <a:ext cx="1928976" cy="18553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10400" y="1838081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698" y="4242712"/>
            <a:ext cx="14378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a) Viết công thức biểu thị số tiền y( đồng) thu được khi bán x kg vải thiều loại I. Hỏi y có phải là hàm số bậc nhất của x hay không?</a:t>
            </a: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b) Tính số tiền thu được khi bán 15 kg vải thiều loại I</a:t>
            </a: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c) Cần bán bao nhiêu kilogam vải thiều loại I để thu được số tiền 1 400 000 đồng?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4188" y="3261392"/>
            <a:ext cx="928010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 bán 1kg vải thiều loại I là 35 000 đồng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2400" y="7846566"/>
            <a:ext cx="5289642" cy="48808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0691" y="491861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696739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2230041"/>
            <a:ext cx="154881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Công thức biểu thị số tiền y đồng thu được khi bán x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                        . Vậy y là hàm số bậc nhất của x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162800" y="1176691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345" y="4283500"/>
            <a:ext cx="1603306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Số tiền thu được khi bán 15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35 000 .15 = 525 000(đồng)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0" y="7136655"/>
            <a:ext cx="2328874" cy="27312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495800" y="3277577"/>
          <a:ext cx="2819400" cy="69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8" imgW="977760" imgH="241200" progId="Equation.DSMT4">
                  <p:embed/>
                </p:oleObj>
              </mc:Choice>
              <mc:Fallback>
                <p:oleObj name="Equation" r:id="rId8" imgW="9777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3277577"/>
                        <a:ext cx="2819400" cy="69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03131" y="6542979"/>
            <a:ext cx="1603306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Số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cần bán để thu được số tiền 1 400 000 đồng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1 400 000 : 35 000 = 40(kg)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0" y="611927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566" y="200724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08758">
            <a:off x="16988609" y="199163"/>
            <a:ext cx="1640672" cy="14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20840"/>
            <a:ext cx="170790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đổi từ độ Fahrenheit( độ F) sang độ Celesius( độ C), người ta dùng công thức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611" y="4086676"/>
            <a:ext cx="164708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-869805" y="951158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51394" flipH="1">
            <a:off x="-294549" y="8333798"/>
            <a:ext cx="1808297" cy="17392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60298"/>
              </p:ext>
            </p:extLst>
          </p:nvPr>
        </p:nvGraphicFramePr>
        <p:xfrm>
          <a:off x="4724533" y="3027847"/>
          <a:ext cx="2915004" cy="12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7" imgW="1206360" imgH="507960" progId="Equation.DSMT4">
                  <p:embed/>
                </p:oleObj>
              </mc:Choice>
              <mc:Fallback>
                <p:oleObj name="Equation" r:id="rId7" imgW="1206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533" y="3027847"/>
                        <a:ext cx="2915004" cy="12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5787"/>
              </p:ext>
            </p:extLst>
          </p:nvPr>
        </p:nvGraphicFramePr>
        <p:xfrm>
          <a:off x="14020800" y="7277100"/>
          <a:ext cx="1371600" cy="5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20800" y="7277100"/>
                        <a:ext cx="1371600" cy="5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502" y="1425653"/>
            <a:ext cx="15488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086600" y="559692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834" y="4721544"/>
            <a:ext cx="16033060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.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3032" y="7506720"/>
            <a:ext cx="2328874" cy="2731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4324" y="6862861"/>
            <a:ext cx="1603306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4390"/>
              </p:ext>
            </p:extLst>
          </p:nvPr>
        </p:nvGraphicFramePr>
        <p:xfrm>
          <a:off x="3144008" y="1331621"/>
          <a:ext cx="290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8" imgW="2908282" imgH="1219254" progId="Equation.DSMT4">
                  <p:embed/>
                </p:oleObj>
              </mc:Choice>
              <mc:Fallback>
                <p:oleObj name="Equation" r:id="rId8" imgW="2908282" imgH="1219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4008" y="1331621"/>
                        <a:ext cx="2908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6842"/>
              </p:ext>
            </p:extLst>
          </p:nvPr>
        </p:nvGraphicFramePr>
        <p:xfrm>
          <a:off x="8192814" y="1331621"/>
          <a:ext cx="2906493" cy="123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10" imgW="1193760" imgH="507960" progId="Equation.DSMT4">
                  <p:embed/>
                </p:oleObj>
              </mc:Choice>
              <mc:Fallback>
                <p:oleObj name="Equation" r:id="rId10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2814" y="1331621"/>
                        <a:ext cx="2906493" cy="123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7724"/>
              </p:ext>
            </p:extLst>
          </p:nvPr>
        </p:nvGraphicFramePr>
        <p:xfrm>
          <a:off x="1828800" y="3207569"/>
          <a:ext cx="1828800" cy="13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12" imgW="698400" imgH="507960" progId="Equation.DSMT4">
                  <p:embed/>
                </p:oleObj>
              </mc:Choice>
              <mc:Fallback>
                <p:oleObj name="Equation" r:id="rId12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8800" y="3207569"/>
                        <a:ext cx="1828800" cy="13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17641"/>
              </p:ext>
            </p:extLst>
          </p:nvPr>
        </p:nvGraphicFramePr>
        <p:xfrm>
          <a:off x="2206625" y="4636392"/>
          <a:ext cx="290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14" imgW="2901914" imgH="1212886" progId="Equation.DSMT4">
                  <p:embed/>
                </p:oleObj>
              </mc:Choice>
              <mc:Fallback>
                <p:oleObj name="Equation" r:id="rId14" imgW="2901914" imgH="1212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6625" y="4636392"/>
                        <a:ext cx="290195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47223"/>
              </p:ext>
            </p:extLst>
          </p:nvPr>
        </p:nvGraphicFramePr>
        <p:xfrm>
          <a:off x="6340366" y="4612104"/>
          <a:ext cx="3048000" cy="12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16" imgW="1218960" imgH="507960" progId="Equation.DSMT4">
                  <p:embed/>
                </p:oleObj>
              </mc:Choice>
              <mc:Fallback>
                <p:oleObj name="Equation" r:id="rId16" imgW="121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40366" y="4612104"/>
                        <a:ext cx="3048000" cy="12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2430"/>
              </p:ext>
            </p:extLst>
          </p:nvPr>
        </p:nvGraphicFramePr>
        <p:xfrm>
          <a:off x="9824885" y="5545436"/>
          <a:ext cx="1219200" cy="13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Equation" r:id="rId18" imgW="457200" imgH="507960" progId="Equation.DSMT4">
                  <p:embed/>
                </p:oleObj>
              </mc:Choice>
              <mc:Fallback>
                <p:oleObj name="Equation" r:id="rId18" imgW="45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24885" y="5545436"/>
                        <a:ext cx="1219200" cy="135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13194"/>
              </p:ext>
            </p:extLst>
          </p:nvPr>
        </p:nvGraphicFramePr>
        <p:xfrm>
          <a:off x="2359025" y="7066606"/>
          <a:ext cx="2597150" cy="6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Equation" r:id="rId20" imgW="1028520" imgH="266400" progId="Equation.DSMT4">
                  <p:embed/>
                </p:oleObj>
              </mc:Choice>
              <mc:Fallback>
                <p:oleObj name="Equation" r:id="rId20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59025" y="7066606"/>
                        <a:ext cx="2597150" cy="67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692"/>
              </p:ext>
            </p:extLst>
          </p:nvPr>
        </p:nvGraphicFramePr>
        <p:xfrm>
          <a:off x="5867400" y="6762678"/>
          <a:ext cx="5336585" cy="126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" name="Equation" r:id="rId22" imgW="2145960" imgH="507960" progId="Equation.DSMT4">
                  <p:embed/>
                </p:oleObj>
              </mc:Choice>
              <mc:Fallback>
                <p:oleObj name="Equation" r:id="rId22" imgW="2145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67400" y="6762678"/>
                        <a:ext cx="5336585" cy="126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1801"/>
              </p:ext>
            </p:extLst>
          </p:nvPr>
        </p:nvGraphicFramePr>
        <p:xfrm>
          <a:off x="1240221" y="8161880"/>
          <a:ext cx="1524000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Equation" r:id="rId24" imgW="571320" imgH="215640" progId="Equation.DSMT4">
                  <p:embed/>
                </p:oleObj>
              </mc:Choice>
              <mc:Fallback>
                <p:oleObj name="Equation" r:id="rId24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240221" y="8161880"/>
                        <a:ext cx="1524000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8240" y="842178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69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254" y="-114580"/>
            <a:ext cx="6564094" cy="214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6854" y="2351482"/>
            <a:ext cx="155582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Theo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NXB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399121"/>
            <a:ext cx="154633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        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(m).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 hay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505 000</a:t>
            </a:r>
          </a:p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endParaRPr lang="en-US" dirty="0"/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79926" y="4945859"/>
            <a:ext cx="2118610" cy="169811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73688"/>
              </p:ext>
            </p:extLst>
          </p:nvPr>
        </p:nvGraphicFramePr>
        <p:xfrm>
          <a:off x="4191353" y="3526465"/>
          <a:ext cx="2696575" cy="59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7" imgW="1041120" imgH="228600" progId="Equation.DSMT4">
                  <p:embed/>
                </p:oleObj>
              </mc:Choice>
              <mc:Fallback>
                <p:oleObj name="Equation" r:id="rId7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353" y="3526465"/>
                        <a:ext cx="2696575" cy="59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87"/>
              </p:ext>
            </p:extLst>
          </p:nvPr>
        </p:nvGraphicFramePr>
        <p:xfrm>
          <a:off x="10793046" y="5459132"/>
          <a:ext cx="1790848" cy="6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9" imgW="711000" imgH="266400" progId="Equation.DSMT4">
                  <p:embed/>
                </p:oleObj>
              </mc:Choice>
              <mc:Fallback>
                <p:oleObj name="Equation" r:id="rId9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93046" y="5459132"/>
                        <a:ext cx="1790848" cy="67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10076"/>
              </p:ext>
            </p:extLst>
          </p:nvPr>
        </p:nvGraphicFramePr>
        <p:xfrm>
          <a:off x="14494149" y="7926010"/>
          <a:ext cx="1784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11" imgW="1784550" imgH="660327" progId="Equation.DSMT4">
                  <p:embed/>
                </p:oleObj>
              </mc:Choice>
              <mc:Fallback>
                <p:oleObj name="Equation" r:id="rId11" imgW="1784550" imgH="6603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94149" y="7926010"/>
                        <a:ext cx="17843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4937" y="627826"/>
            <a:ext cx="4496338" cy="1131079"/>
            <a:chOff x="7162800" y="539360"/>
            <a:chExt cx="4648200" cy="1131079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558435" y="2028158"/>
            <a:ext cx="1627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Anh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LonDon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+ 0,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+ 7.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Anh,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x(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y(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hay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8400" y="7581900"/>
            <a:ext cx="3018643" cy="218097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151981">
            <a:off x="673319" y="8432159"/>
            <a:ext cx="1354912" cy="139862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34400" y="5987495"/>
            <a:ext cx="1752600" cy="8123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3913" y="7077097"/>
            <a:ext cx="16814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London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 + 7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099"/>
            <a:ext cx="4741161" cy="1793659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8157" y="1700254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8157" y="2542812"/>
            <a:ext cx="76963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37937"/>
              </p:ext>
            </p:extLst>
          </p:nvPr>
        </p:nvGraphicFramePr>
        <p:xfrm>
          <a:off x="8734495" y="2230817"/>
          <a:ext cx="8839200" cy="388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334">
                  <a:extLst>
                    <a:ext uri="{9D8B030D-6E8A-4147-A177-3AD203B41FA5}">
                      <a16:colId xmlns:a16="http://schemas.microsoft.com/office/drawing/2014/main" val="2857109909"/>
                    </a:ext>
                  </a:extLst>
                </a:gridCol>
                <a:gridCol w="967407">
                  <a:extLst>
                    <a:ext uri="{9D8B030D-6E8A-4147-A177-3AD203B41FA5}">
                      <a16:colId xmlns:a16="http://schemas.microsoft.com/office/drawing/2014/main" val="3777048494"/>
                    </a:ext>
                  </a:extLst>
                </a:gridCol>
                <a:gridCol w="677185">
                  <a:extLst>
                    <a:ext uri="{9D8B030D-6E8A-4147-A177-3AD203B41FA5}">
                      <a16:colId xmlns:a16="http://schemas.microsoft.com/office/drawing/2014/main" val="1698082419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1040171323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2178775772"/>
                    </a:ext>
                  </a:extLst>
                </a:gridCol>
                <a:gridCol w="948059">
                  <a:extLst>
                    <a:ext uri="{9D8B030D-6E8A-4147-A177-3AD203B41FA5}">
                      <a16:colId xmlns:a16="http://schemas.microsoft.com/office/drawing/2014/main" val="4112300927"/>
                    </a:ext>
                  </a:extLst>
                </a:gridCol>
                <a:gridCol w="986755">
                  <a:extLst>
                    <a:ext uri="{9D8B030D-6E8A-4147-A177-3AD203B41FA5}">
                      <a16:colId xmlns:a16="http://schemas.microsoft.com/office/drawing/2014/main" val="413986647"/>
                    </a:ext>
                  </a:extLst>
                </a:gridCol>
                <a:gridCol w="920972">
                  <a:extLst>
                    <a:ext uri="{9D8B030D-6E8A-4147-A177-3AD203B41FA5}">
                      <a16:colId xmlns:a16="http://schemas.microsoft.com/office/drawing/2014/main" val="2923983478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3356205098"/>
                    </a:ext>
                  </a:extLst>
                </a:gridCol>
              </a:tblGrid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92382"/>
                  </a:ext>
                </a:extLst>
              </a:tr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81884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8935" y="3945170"/>
            <a:ext cx="8135560" cy="1404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6626" y="6254152"/>
            <a:ext cx="16487844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972467" y="8115300"/>
            <a:ext cx="129456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04900"/>
            <a:ext cx="109087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y: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4056"/>
              </p:ext>
            </p:extLst>
          </p:nvPr>
        </p:nvGraphicFramePr>
        <p:xfrm>
          <a:off x="2438400" y="2095500"/>
          <a:ext cx="7462838" cy="1178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93">
                  <a:extLst>
                    <a:ext uri="{9D8B030D-6E8A-4147-A177-3AD203B41FA5}">
                      <a16:colId xmlns:a16="http://schemas.microsoft.com/office/drawing/2014/main" val="2265384096"/>
                    </a:ext>
                  </a:extLst>
                </a:gridCol>
                <a:gridCol w="893255">
                  <a:extLst>
                    <a:ext uri="{9D8B030D-6E8A-4147-A177-3AD203B41FA5}">
                      <a16:colId xmlns:a16="http://schemas.microsoft.com/office/drawing/2014/main" val="3428552263"/>
                    </a:ext>
                  </a:extLst>
                </a:gridCol>
                <a:gridCol w="852747">
                  <a:extLst>
                    <a:ext uri="{9D8B030D-6E8A-4147-A177-3AD203B41FA5}">
                      <a16:colId xmlns:a16="http://schemas.microsoft.com/office/drawing/2014/main" val="1954154796"/>
                    </a:ext>
                  </a:extLst>
                </a:gridCol>
                <a:gridCol w="1213166">
                  <a:extLst>
                    <a:ext uri="{9D8B030D-6E8A-4147-A177-3AD203B41FA5}">
                      <a16:colId xmlns:a16="http://schemas.microsoft.com/office/drawing/2014/main" val="1978800321"/>
                    </a:ext>
                  </a:extLst>
                </a:gridCol>
                <a:gridCol w="929609">
                  <a:extLst>
                    <a:ext uri="{9D8B030D-6E8A-4147-A177-3AD203B41FA5}">
                      <a16:colId xmlns:a16="http://schemas.microsoft.com/office/drawing/2014/main" val="475549667"/>
                    </a:ext>
                  </a:extLst>
                </a:gridCol>
                <a:gridCol w="872482">
                  <a:extLst>
                    <a:ext uri="{9D8B030D-6E8A-4147-A177-3AD203B41FA5}">
                      <a16:colId xmlns:a16="http://schemas.microsoft.com/office/drawing/2014/main" val="3231243871"/>
                    </a:ext>
                  </a:extLst>
                </a:gridCol>
                <a:gridCol w="1275486">
                  <a:extLst>
                    <a:ext uri="{9D8B030D-6E8A-4147-A177-3AD203B41FA5}">
                      <a16:colId xmlns:a16="http://schemas.microsoft.com/office/drawing/2014/main" val="178690441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0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4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364879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y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-11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-8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7491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631179"/>
            <a:ext cx="14630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x = 0, x = 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134100"/>
            <a:ext cx="133004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= 2x - 5.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38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08627"/>
              </p:ext>
            </p:extLst>
          </p:nvPr>
        </p:nvGraphicFramePr>
        <p:xfrm>
          <a:off x="1600200" y="6819900"/>
          <a:ext cx="4419600" cy="13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6819900"/>
                        <a:ext cx="4419600" cy="13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6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00928"/>
            <a:ext cx="165354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2359893"/>
            <a:ext cx="9906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2303" y="2359892"/>
            <a:ext cx="12450993" cy="3179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1110" y="5539219"/>
            <a:ext cx="13792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6957922"/>
            <a:ext cx="11063798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y = -11; x = 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-2; x = 4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10.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87972" y="7684363"/>
            <a:ext cx="101372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792404"/>
            <a:ext cx="1097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74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855916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5800" y="1489999"/>
            <a:ext cx="5181600" cy="446913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3901200" y="495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49600" y="6490257"/>
            <a:ext cx="1173899" cy="965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9253" y="2401911"/>
            <a:ext cx="10022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7399" y="2644545"/>
            <a:ext cx="6017991" cy="353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0274" y="6547023"/>
            <a:ext cx="1443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81000" y="6839410"/>
            <a:ext cx="3273836" cy="507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11" imgW="850680" imgH="253800" progId="Equation.DSMT4">
                  <p:embed/>
                </p:oleObj>
              </mc:Choice>
              <mc:Fallback>
                <p:oleObj name="Equation" r:id="rId11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6575036" y="4366573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5448300"/>
            <a:ext cx="14408595" cy="42932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848600" y="4423928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11" imgW="1117440" imgH="253800" progId="Equation.DSMT4">
                  <p:embed/>
                </p:oleObj>
              </mc:Choice>
              <mc:Fallback>
                <p:oleObj name="Equation" r:id="rId11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13" imgW="2539800" imgH="507960" progId="Equation.DSMT4">
                  <p:embed/>
                </p:oleObj>
              </mc:Choice>
              <mc:Fallback>
                <p:oleObj name="Equation" r:id="rId13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7800" y="5448300"/>
            <a:ext cx="16306800" cy="454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938" y="1994456"/>
            <a:ext cx="155153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 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5 000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m = 5 000t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5 000 ≠ 0.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0600" y="5135751"/>
            <a:ext cx="1426544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2 000 000 – 300 000 = 1 700 000 (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 = 1 700 000 (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5 000t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79289"/>
              </p:ext>
            </p:extLst>
          </p:nvPr>
        </p:nvGraphicFramePr>
        <p:xfrm>
          <a:off x="5513080" y="8528093"/>
          <a:ext cx="423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9" imgW="1815840" imgH="457200" progId="Equation.DSMT4">
                  <p:embed/>
                </p:oleObj>
              </mc:Choice>
              <mc:Fallback>
                <p:oleObj name="Equation" r:id="rId9" imgW="18158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080" y="8528093"/>
                        <a:ext cx="4238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78200" y="7734300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834" y="2790784"/>
            <a:ext cx="1638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đang sử dụng Internet, mỗi phút tốn dung lượng 1 MB. Giả sử gói cước Internet của người đó cho phép sử dụng dung lượng 4 MB.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hàm số f(x) biểu thị dung lượng tiêu tốn (MB) theo thời gian sử dụng Internet x (giây).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hàm số g(x) biểu thị dung lượng cho phép còn lại (MB) sau khi sử dụng Internet được x (giây).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Sau khi sử dụng Internet 2 phút thì dung lượng còn lại cho phép còn lại là bao nhiêu Megabyte?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31041" y="2166593"/>
            <a:ext cx="1681598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82781"/>
              </p:ext>
            </p:extLst>
          </p:nvPr>
        </p:nvGraphicFramePr>
        <p:xfrm>
          <a:off x="3573725" y="3160592"/>
          <a:ext cx="1440321" cy="12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9" imgW="596880" imgH="507960" progId="Equation.DSMT4">
                  <p:embed/>
                </p:oleObj>
              </mc:Choice>
              <mc:Fallback>
                <p:oleObj name="Equation" r:id="rId9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3725" y="3160592"/>
                        <a:ext cx="1440321" cy="12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9615"/>
              </p:ext>
            </p:extLst>
          </p:nvPr>
        </p:nvGraphicFramePr>
        <p:xfrm>
          <a:off x="2438400" y="4518160"/>
          <a:ext cx="994667" cy="58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11" imgW="431640" imgH="253800" progId="Equation.DSMT4">
                  <p:embed/>
                </p:oleObj>
              </mc:Choice>
              <mc:Fallback>
                <p:oleObj name="Equation" r:id="rId11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8400" y="4518160"/>
                        <a:ext cx="994667" cy="58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48486"/>
              </p:ext>
            </p:extLst>
          </p:nvPr>
        </p:nvGraphicFramePr>
        <p:xfrm>
          <a:off x="3234760" y="5353579"/>
          <a:ext cx="2600325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13" imgW="1193760" imgH="507960" progId="Equation.DSMT4">
                  <p:embed/>
                </p:oleObj>
              </mc:Choice>
              <mc:Fallback>
                <p:oleObj name="Equation" r:id="rId13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4760" y="5353579"/>
                        <a:ext cx="2600325" cy="110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99676" y="7204051"/>
            <a:ext cx="1645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45991"/>
              </p:ext>
            </p:extLst>
          </p:nvPr>
        </p:nvGraphicFramePr>
        <p:xfrm>
          <a:off x="2935733" y="7248886"/>
          <a:ext cx="1043250" cy="6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15" imgW="419040" imgH="253800" progId="Equation.DSMT4">
                  <p:embed/>
                </p:oleObj>
              </mc:Choice>
              <mc:Fallback>
                <p:oleObj name="Equation" r:id="rId15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35733" y="7248886"/>
                        <a:ext cx="1043250" cy="63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11363"/>
              </p:ext>
            </p:extLst>
          </p:nvPr>
        </p:nvGraphicFramePr>
        <p:xfrm>
          <a:off x="4114800" y="8118003"/>
          <a:ext cx="3258062" cy="113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17" imgW="1460160" imgH="507960" progId="Equation.DSMT4">
                  <p:embed/>
                </p:oleObj>
              </mc:Choice>
              <mc:Fallback>
                <p:oleObj name="Equation" r:id="rId17" imgW="1460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14800" y="8118003"/>
                        <a:ext cx="3258062" cy="113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324" y="1803678"/>
            <a:ext cx="170188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2MB.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– 2 = 2 (MB).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433" y="5691898"/>
            <a:ext cx="158615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603856"/>
              </p:ext>
            </p:extLst>
          </p:nvPr>
        </p:nvGraphicFramePr>
        <p:xfrm>
          <a:off x="1447800" y="7772538"/>
          <a:ext cx="6781800" cy="12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2514600" imgH="457200" progId="Equation.DSMT4">
                  <p:embed/>
                </p:oleObj>
              </mc:Choice>
              <mc:Fallback>
                <p:oleObj name="Equation" r:id="rId7" imgW="251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7772538"/>
                        <a:ext cx="6781800" cy="123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17120" y="9014382"/>
            <a:ext cx="1558695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5" grpId="0"/>
      <p:bldP spid="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7369" y="7796766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834" y="2781300"/>
            <a:ext cx="157065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Dương mang theo 100 000 đồng và đạp xe đi nhà sách để mua vở. Biết giá mỗi quyển vở là 7 000 đồng, phí gửi xe đạp là 3 000 đồng.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công thức biểu thị tổng số tiền y (đồng) bạn Dương cần trả cho việc gửi xe đạp và mua x quyển vở. Hỏi y có phải là hàm số bậc nhất của x hay không?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số tiền bạn Dương phải trả khi gửi xe và mua 12 quyển vở.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Với số tiền trên, bạn Dương có thể mua 15 quyển vở hay không? Vì sao?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7543800" y="1454809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73772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162" y="2471426"/>
            <a:ext cx="1686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a) Giá tiền x quyển vở là: 7 000x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Công thức biểu thị tổng số tiền y (đồng) số tiền bạn Dương cần trả cho việc gửi xe đạp và mua x quyển vở là: y = 7 000x + 3 000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62" y="4820679"/>
            <a:ext cx="1570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b) Số tiền bạn Dương phải trả khi gửi xe và mua 12 quyển vở là: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7 000 . 12 + 3 000 = 87 000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6679586"/>
            <a:ext cx="16608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Số tiền cần phải trả khi gửi xe và mua 15 quyển vở là: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 . 15 + 3 000 = 108 000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108 000 &gt; 100 000 nên với số tiền trên, bạn Dương không thể mua 15 quyển vở.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4050" y="645584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2647" y="5676900"/>
            <a:ext cx="3343054" cy="9677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1382" y="6667500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21000" y="414493"/>
            <a:ext cx="1473508" cy="1396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452" y="2351564"/>
            <a:ext cx="16530748" cy="116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3:</a:t>
                </a:r>
                <a:r>
                  <a:rPr lang="nl-NL" sz="6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7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m:oMathPara>
                </a14:m>
                <a:endParaRPr lang="en-US" sz="6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100"/>
            <a:ext cx="4741161" cy="1828800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Cultural Shirt PNG Transparent Images Free Download | Vector Files | Pngtre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 t="6038" r="9114" b="62683"/>
          <a:stretch/>
        </p:blipFill>
        <p:spPr bwMode="auto">
          <a:xfrm>
            <a:off x="13874218" y="36195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0122" y="3487245"/>
            <a:ext cx="12466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6427411"/>
            <a:ext cx="10105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</a:p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7911877"/>
            <a:ext cx="12495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0345" y="25136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4508">
            <a:off x="16130420" y="617556"/>
            <a:ext cx="2022230" cy="19450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8131" flipH="1">
            <a:off x="-301353" y="8323225"/>
            <a:ext cx="1212305" cy="18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8346111"/>
            <a:ext cx="8991600" cy="184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0282"/>
            <a:ext cx="14325600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(</a:t>
            </a:r>
            <a:r>
              <a:rPr lang="en-US" sz="3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(kg).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171"/>
              </p:ext>
            </p:extLst>
          </p:nvPr>
        </p:nvGraphicFramePr>
        <p:xfrm>
          <a:off x="1676401" y="5974347"/>
          <a:ext cx="14706599" cy="239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26">
                  <a:extLst>
                    <a:ext uri="{9D8B030D-6E8A-4147-A177-3AD203B41FA5}">
                      <a16:colId xmlns:a16="http://schemas.microsoft.com/office/drawing/2014/main" val="46041448"/>
                    </a:ext>
                  </a:extLst>
                </a:gridCol>
                <a:gridCol w="3420859">
                  <a:extLst>
                    <a:ext uri="{9D8B030D-6E8A-4147-A177-3AD203B41FA5}">
                      <a16:colId xmlns:a16="http://schemas.microsoft.com/office/drawing/2014/main" val="3132709737"/>
                    </a:ext>
                  </a:extLst>
                </a:gridCol>
                <a:gridCol w="3182194">
                  <a:extLst>
                    <a:ext uri="{9D8B030D-6E8A-4147-A177-3AD203B41FA5}">
                      <a16:colId xmlns:a16="http://schemas.microsoft.com/office/drawing/2014/main" val="2801134106"/>
                    </a:ext>
                  </a:extLst>
                </a:gridCol>
                <a:gridCol w="2784420">
                  <a:extLst>
                    <a:ext uri="{9D8B030D-6E8A-4147-A177-3AD203B41FA5}">
                      <a16:colId xmlns:a16="http://schemas.microsoft.com/office/drawing/2014/main" val="164008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56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772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550157"/>
            <a:ext cx="15468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3kg; 5kg; 7kg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47900"/>
            <a:ext cx="16840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50 000 000 – 400 000.x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000500"/>
            <a:ext cx="15849600" cy="498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Ta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50 000 000 – 400 000. x =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400 000. x = 50 000 000 –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 . x = 30 000 000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x = 30 000 000 : 400 000 = 75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80910"/>
            <a:ext cx="2132315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85900"/>
            <a:ext cx="15773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45000.x .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619500"/>
            <a:ext cx="15011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667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45000. 7 =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886700"/>
            <a:ext cx="8991600" cy="184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7465716"/>
            <a:ext cx="179847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97328">
            <a:off x="16480643" y="308711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0" y="206657"/>
            <a:ext cx="6828281" cy="1605487"/>
            <a:chOff x="5647511" y="337613"/>
            <a:chExt cx="6828281" cy="1605487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47511" y="337613"/>
              <a:ext cx="6828281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8758">
            <a:off x="-134536" y="9447409"/>
            <a:ext cx="1640672" cy="1431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1976976"/>
            <a:ext cx="14478000" cy="338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048" y="5787665"/>
            <a:ext cx="13539952" cy="2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028700"/>
            <a:ext cx="16455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91100"/>
            <a:ext cx="118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0100"/>
            <a:ext cx="11811000" cy="94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b="1" u="db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TP.Hồ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 (kg)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181100"/>
            <a:ext cx="5410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640" y="419100"/>
            <a:ext cx="1890261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640" y="7886700"/>
            <a:ext cx="66527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a, b, d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12385"/>
            <a:ext cx="14979998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62" y="2429672"/>
            <a:ext cx="13424338" cy="5152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311" y="2150698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23" y="5829300"/>
            <a:ext cx="327383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793" y="6286500"/>
            <a:ext cx="161544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1200 000 + (x – 7).100 000 (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1200 000 + (9 – 7 ).100 000 = 1400 000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16083062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793" y="952500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44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bị trước </a:t>
                  </a:r>
                  <a:endParaRPr lang="en-US" sz="40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226233" y="2422468"/>
            <a:ext cx="6902335" cy="2011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9800" y="5053868"/>
            <a:ext cx="3352800" cy="5471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001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53200" y="1943100"/>
            <a:ext cx="5334000" cy="46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17677" y="3326733"/>
            <a:ext cx="51703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1904" y="5557952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7688" y="737809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251699" y="5329408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47688" y="3280724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1904" y="7589260"/>
            <a:ext cx="29097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" grpId="0" animBg="1"/>
      <p:bldP spid="17" grpId="0" animBg="1"/>
      <p:bldP spid="18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884015" y="6036042"/>
            <a:ext cx="6784439" cy="5057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5201" y="6978733"/>
            <a:ext cx="240154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9000" y="7277100"/>
            <a:ext cx="1171171" cy="121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86361" y="7793971"/>
            <a:ext cx="823225" cy="407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11600" y="350530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49460" y="772151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5970" y="4305300"/>
            <a:ext cx="1171171" cy="12176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0176" y="4959839"/>
            <a:ext cx="746058" cy="36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7000" y="2415155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36881" y="473878"/>
            <a:ext cx="3347642" cy="887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0" y="1638300"/>
            <a:ext cx="950078" cy="886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949" y="17804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8913" y="2667962"/>
            <a:ext cx="12478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 bài toán ở phần mở đầu, y có phải là đa thức bậc nhất của biến x hay không?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408758">
            <a:off x="17184718" y="9385544"/>
            <a:ext cx="1640672" cy="1431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82813" y="324742"/>
            <a:ext cx="50235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2824" y="278733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57868" y="1485900"/>
            <a:ext cx="1670777" cy="1785336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172200" y="4776666"/>
            <a:ext cx="5029200" cy="305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/>
              <a:t>b. Hàm số                      là hàm số bậc nhất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61392"/>
              </p:ext>
            </p:extLst>
          </p:nvPr>
        </p:nvGraphicFramePr>
        <p:xfrm>
          <a:off x="8991600" y="5600700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1" imgW="726113" imgH="200361" progId="Equation.DSMT4">
                  <p:embed/>
                </p:oleObj>
              </mc:Choice>
              <mc:Fallback>
                <p:oleObj name="Equation" r:id="rId11" imgW="726113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1600" y="5600700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Callout 31"/>
          <p:cNvSpPr/>
          <p:nvPr/>
        </p:nvSpPr>
        <p:spPr>
          <a:xfrm>
            <a:off x="11049000" y="3538099"/>
            <a:ext cx="6618510" cy="3097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a. Do                       nên y là một đa thứ bậc nhất của biến x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7685"/>
              </p:ext>
            </p:extLst>
          </p:nvPr>
        </p:nvGraphicFramePr>
        <p:xfrm>
          <a:off x="13563600" y="4364129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3" imgW="726113" imgH="200361" progId="Equation.DSMT4">
                  <p:embed/>
                </p:oleObj>
              </mc:Choice>
              <mc:Fallback>
                <p:oleObj name="Equation" r:id="rId13" imgW="726113" imgH="200361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563600" y="4364129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9667" y="5629252"/>
            <a:ext cx="3023878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9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8166" y="495300"/>
            <a:ext cx="1031750" cy="874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81600" y="9029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7399334" y="8651055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6157167" y="-1485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75663" y="280151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4925" y="676124"/>
            <a:ext cx="800075" cy="395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041" y="56396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157" y="1779831"/>
            <a:ext cx="159551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Hàm số bậc nhất là hàm số được cho bởi công thức                 , 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trong đó a, b là số cho trước và a khác 0 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344497" y="4381500"/>
            <a:ext cx="4166063" cy="5905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29749"/>
              </p:ext>
            </p:extLst>
          </p:nvPr>
        </p:nvGraphicFramePr>
        <p:xfrm>
          <a:off x="13258800" y="2027669"/>
          <a:ext cx="2168729" cy="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58800" y="2027669"/>
                        <a:ext cx="2168729" cy="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4411579"/>
            <a:ext cx="3029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4136" y="5903029"/>
            <a:ext cx="159551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           ta có hàm số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05915"/>
              </p:ext>
            </p:extLst>
          </p:nvPr>
        </p:nvGraphicFramePr>
        <p:xfrm>
          <a:off x="2209800" y="6159829"/>
          <a:ext cx="1219200" cy="59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7" imgW="444240" imgH="215640" progId="Equation.DSMT4">
                  <p:embed/>
                </p:oleObj>
              </mc:Choice>
              <mc:Fallback>
                <p:oleObj name="Equation" r:id="rId17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09800" y="6159829"/>
                        <a:ext cx="1219200" cy="59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38492"/>
              </p:ext>
            </p:extLst>
          </p:nvPr>
        </p:nvGraphicFramePr>
        <p:xfrm>
          <a:off x="6703083" y="6166398"/>
          <a:ext cx="1755117" cy="63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9" imgW="558720" imgH="203040" progId="Equation.DSMT4">
                  <p:embed/>
                </p:oleObj>
              </mc:Choice>
              <mc:Fallback>
                <p:oleObj name="Equation" r:id="rId19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03083" y="6166398"/>
                        <a:ext cx="1755117" cy="63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880471">
            <a:off x="-2332508" y="-1457481"/>
            <a:ext cx="3884554" cy="39418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542760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8796" y="2066046"/>
            <a:ext cx="147066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408758">
            <a:off x="17225272" y="360231"/>
            <a:ext cx="1640672" cy="14318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06400" y="6355027"/>
            <a:ext cx="3922906" cy="3741473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-374189" y="971550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51394" flipH="1">
            <a:off x="-339060" y="8400958"/>
            <a:ext cx="1729410" cy="1663378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79050" y="6136564"/>
            <a:ext cx="799696" cy="799696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346940" y="7517987"/>
            <a:ext cx="865396" cy="8042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48677"/>
              </p:ext>
            </p:extLst>
          </p:nvPr>
        </p:nvGraphicFramePr>
        <p:xfrm>
          <a:off x="7620000" y="6117170"/>
          <a:ext cx="3013490" cy="82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5" imgW="927000" imgH="253800" progId="Equation.DSMT4">
                  <p:embed/>
                </p:oleObj>
              </mc:Choice>
              <mc:Fallback>
                <p:oleObj name="Equation" r:id="rId15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0" y="6117170"/>
                        <a:ext cx="3013490" cy="82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33957"/>
              </p:ext>
            </p:extLst>
          </p:nvPr>
        </p:nvGraphicFramePr>
        <p:xfrm>
          <a:off x="1584690" y="7590426"/>
          <a:ext cx="3131813" cy="8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7" imgW="977760" imgH="253800" progId="Equation.DSMT4">
                  <p:embed/>
                </p:oleObj>
              </mc:Choice>
              <mc:Fallback>
                <p:oleObj name="Equation" r:id="rId17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4690" y="7590426"/>
                        <a:ext cx="3131813" cy="8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2035"/>
              </p:ext>
            </p:extLst>
          </p:nvPr>
        </p:nvGraphicFramePr>
        <p:xfrm>
          <a:off x="7467600" y="7535309"/>
          <a:ext cx="2590800" cy="8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67600" y="7535309"/>
                        <a:ext cx="2590800" cy="8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94470" y="6115693"/>
            <a:ext cx="799696" cy="799696"/>
          </a:xfrm>
          <a:prstGeom prst="rect">
            <a:avLst/>
          </a:prstGeom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13816" y="7396645"/>
            <a:ext cx="799696" cy="799696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0760"/>
              </p:ext>
            </p:extLst>
          </p:nvPr>
        </p:nvGraphicFramePr>
        <p:xfrm>
          <a:off x="1718968" y="6117170"/>
          <a:ext cx="3463277" cy="8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21" imgW="1028520" imgH="253800" progId="Equation.DSMT4">
                  <p:embed/>
                </p:oleObj>
              </mc:Choice>
              <mc:Fallback>
                <p:oleObj name="Equation" r:id="rId21" imgW="10285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18968" y="6117170"/>
                        <a:ext cx="3463277" cy="85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531" y="636771"/>
            <a:ext cx="4496338" cy="1043674"/>
            <a:chOff x="7162800" y="539360"/>
            <a:chExt cx="4648200" cy="1043674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371600" y="1936974"/>
            <a:ext cx="153162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là 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87400" y="5984312"/>
            <a:ext cx="4078739" cy="3684461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71738" y="7489459"/>
            <a:ext cx="953654" cy="95365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48646" y="7497320"/>
            <a:ext cx="953654" cy="95365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34400" y="4420350"/>
            <a:ext cx="1524000" cy="136779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7971"/>
              </p:ext>
            </p:extLst>
          </p:nvPr>
        </p:nvGraphicFramePr>
        <p:xfrm>
          <a:off x="1523999" y="6332270"/>
          <a:ext cx="3565935" cy="7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3999" y="6332270"/>
                        <a:ext cx="3565935" cy="7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20571"/>
              </p:ext>
            </p:extLst>
          </p:nvPr>
        </p:nvGraphicFramePr>
        <p:xfrm>
          <a:off x="7162799" y="6323073"/>
          <a:ext cx="3599089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2799" y="6323073"/>
                        <a:ext cx="3599089" cy="87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4166"/>
              </p:ext>
            </p:extLst>
          </p:nvPr>
        </p:nvGraphicFramePr>
        <p:xfrm>
          <a:off x="1523999" y="7116428"/>
          <a:ext cx="3200938" cy="17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14" imgW="952200" imgH="507960" progId="Equation.DSMT4">
                  <p:embed/>
                </p:oleObj>
              </mc:Choice>
              <mc:Fallback>
                <p:oleObj name="Equation" r:id="rId14" imgW="952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23999" y="7116428"/>
                        <a:ext cx="3200938" cy="170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7741"/>
              </p:ext>
            </p:extLst>
          </p:nvPr>
        </p:nvGraphicFramePr>
        <p:xfrm>
          <a:off x="7010400" y="7645321"/>
          <a:ext cx="2287587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6" imgW="660240" imgH="253800" progId="Equation.DSMT4">
                  <p:embed/>
                </p:oleObj>
              </mc:Choice>
              <mc:Fallback>
                <p:oleObj name="Equation" r:id="rId16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10400" y="7645321"/>
                        <a:ext cx="2287587" cy="87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85738" y="6112333"/>
            <a:ext cx="865396" cy="80426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959996" y="6201446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19564" y="848236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noProof="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35749">
            <a:off x="-613496" y="369548"/>
            <a:ext cx="1640672" cy="1431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99853" y="72971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78131" flipH="1">
            <a:off x="108439" y="8317765"/>
            <a:ext cx="1051033" cy="163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392400" y="6596617"/>
            <a:ext cx="2172482" cy="34236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013"/>
              </p:ext>
            </p:extLst>
          </p:nvPr>
        </p:nvGraphicFramePr>
        <p:xfrm>
          <a:off x="3886200" y="2521688"/>
          <a:ext cx="2575292" cy="7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13" imgW="838080" imgH="241200" progId="Equation.DSMT4">
                  <p:embed/>
                </p:oleObj>
              </mc:Choice>
              <mc:Fallback>
                <p:oleObj name="Equation" r:id="rId13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6200" y="2521688"/>
                        <a:ext cx="2575292" cy="74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54886"/>
              </p:ext>
            </p:extLst>
          </p:nvPr>
        </p:nvGraphicFramePr>
        <p:xfrm>
          <a:off x="3518454" y="3393056"/>
          <a:ext cx="4616829" cy="71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5" imgW="1473120" imgH="228600" progId="Equation.DSMT4">
                  <p:embed/>
                </p:oleObj>
              </mc:Choice>
              <mc:Fallback>
                <p:oleObj name="Equation" r:id="rId15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8454" y="3393056"/>
                        <a:ext cx="4616829" cy="71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73697" y="5905500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9724"/>
              </p:ext>
            </p:extLst>
          </p:nvPr>
        </p:nvGraphicFramePr>
        <p:xfrm>
          <a:off x="4326784" y="6137229"/>
          <a:ext cx="4269415" cy="6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17" imgW="4235305" imgH="647591" progId="Equation.DSMT4">
                  <p:embed/>
                </p:oleObj>
              </mc:Choice>
              <mc:Fallback>
                <p:oleObj name="Equation" r:id="rId17" imgW="4235305" imgH="6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26784" y="6137229"/>
                        <a:ext cx="4269415" cy="6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8530"/>
              </p:ext>
            </p:extLst>
          </p:nvPr>
        </p:nvGraphicFramePr>
        <p:xfrm>
          <a:off x="12192000" y="6087625"/>
          <a:ext cx="2452684" cy="7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9" imgW="2571750" imgH="736745" progId="Equation.DSMT4">
                  <p:embed/>
                </p:oleObj>
              </mc:Choice>
              <mc:Fallback>
                <p:oleObj name="Equation" r:id="rId19" imgW="2571750" imgH="736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192000" y="6087625"/>
                        <a:ext cx="2452684" cy="7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Callout 18"/>
          <p:cNvSpPr/>
          <p:nvPr/>
        </p:nvSpPr>
        <p:spPr>
          <a:xfrm>
            <a:off x="7258983" y="458352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0467"/>
              </p:ext>
            </p:extLst>
          </p:nvPr>
        </p:nvGraphicFramePr>
        <p:xfrm>
          <a:off x="2809597" y="7998381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- 3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3149</Words>
  <Application>Microsoft Office PowerPoint</Application>
  <PresentationFormat>Custom</PresentationFormat>
  <Paragraphs>320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Euclid Symbol</vt:lpstr>
      <vt:lpstr>.VnArial</vt:lpstr>
      <vt:lpstr>Cambria Math</vt:lpstr>
      <vt:lpstr>Arial</vt:lpstr>
      <vt:lpstr>Calibri</vt:lpstr>
      <vt:lpstr>Times New Roman</vt:lpstr>
      <vt:lpstr>Kavoon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Linh</cp:lastModifiedBy>
  <cp:revision>175</cp:revision>
  <dcterms:created xsi:type="dcterms:W3CDTF">2006-08-16T00:00:00Z</dcterms:created>
  <dcterms:modified xsi:type="dcterms:W3CDTF">2024-01-01T19:07:03Z</dcterms:modified>
  <dc:identifier>DAFSQ1J57nY</dc:identifier>
</cp:coreProperties>
</file>