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58b4e2fcea374cb8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96" r:id="rId2"/>
    <p:sldId id="298" r:id="rId3"/>
    <p:sldId id="299" r:id="rId4"/>
    <p:sldId id="300" r:id="rId5"/>
    <p:sldId id="356" r:id="rId6"/>
    <p:sldId id="301" r:id="rId7"/>
    <p:sldId id="257" r:id="rId8"/>
    <p:sldId id="302" r:id="rId9"/>
    <p:sldId id="342" r:id="rId10"/>
    <p:sldId id="260" r:id="rId11"/>
    <p:sldId id="343" r:id="rId12"/>
    <p:sldId id="262" r:id="rId13"/>
    <p:sldId id="263" r:id="rId14"/>
    <p:sldId id="264" r:id="rId15"/>
    <p:sldId id="366" r:id="rId16"/>
    <p:sldId id="265" r:id="rId17"/>
    <p:sldId id="266" r:id="rId18"/>
    <p:sldId id="267" r:id="rId19"/>
    <p:sldId id="358" r:id="rId20"/>
    <p:sldId id="355" r:id="rId21"/>
    <p:sldId id="268" r:id="rId22"/>
    <p:sldId id="269" r:id="rId23"/>
    <p:sldId id="360" r:id="rId24"/>
    <p:sldId id="344" r:id="rId25"/>
    <p:sldId id="345" r:id="rId26"/>
    <p:sldId id="361" r:id="rId27"/>
    <p:sldId id="346" r:id="rId28"/>
    <p:sldId id="347" r:id="rId29"/>
    <p:sldId id="271" r:id="rId30"/>
    <p:sldId id="348" r:id="rId31"/>
    <p:sldId id="349" r:id="rId32"/>
    <p:sldId id="350" r:id="rId33"/>
    <p:sldId id="351" r:id="rId34"/>
    <p:sldId id="362" r:id="rId35"/>
    <p:sldId id="359" r:id="rId36"/>
    <p:sldId id="352" r:id="rId37"/>
    <p:sldId id="364" r:id="rId38"/>
    <p:sldId id="274" r:id="rId39"/>
    <p:sldId id="357" r:id="rId40"/>
    <p:sldId id="353" r:id="rId41"/>
    <p:sldId id="35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PN2" initials="P" lastIdx="7" clrIdx="1"/>
  <p:cmAuthor id="3" name="Lê Hải" initials="LH" lastIdx="2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2" y="62"/>
      </p:cViewPr>
      <p:guideLst>
        <p:guide orient="horz" pos="21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8T09:48:52.356" idx="7">
    <p:pos x="10" y="10"/>
    <p:text>lặp lại 2 slide kết thúc</p:text>
  </p:cm>
  <p:cm authorId="3" dt="2021-07-29T15:36:40.075" idx="21">
    <p:pos x="10" y="106"/>
    <p:text>để ngăn cách với slide tài nguyên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66E6F-0A71-4C82-97D7-830B04D9B47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0B94F-C583-477A-943B-9EE7450DE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79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thẳng,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58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click vào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vào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B94F-C583-477A-943B-9EE7450DE3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B94F-C583-477A-943B-9EE7450DE37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4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chính xác hóa lời giải, đánh giá mức độ hoàn thành và kĩ năng vẽ hình của HS. (trình chiếu bài làm vài HS)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0B94F-C583-477A-943B-9EE7450DE3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7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DE82-93A9-44F4-B36D-8659B8E50C71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5103-7C9F-4329-8C39-11A73E3954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9.wmf"/><Relationship Id="rId4" Type="http://schemas.openxmlformats.org/officeDocument/2006/relationships/image" Target="../media/image36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9.png"/><Relationship Id="rId7" Type="http://schemas.openxmlformats.org/officeDocument/2006/relationships/oleObject" Target="../embeddings/oleObject6.bin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3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slide" Target="slide25.xml"/><Relationship Id="rId26" Type="http://schemas.openxmlformats.org/officeDocument/2006/relationships/slide" Target="slide36.xml"/><Relationship Id="rId3" Type="http://schemas.openxmlformats.org/officeDocument/2006/relationships/audio" Target="../media/audio1.wav"/><Relationship Id="rId21" Type="http://schemas.openxmlformats.org/officeDocument/2006/relationships/slide" Target="slide29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slide" Target="slide24.xml"/><Relationship Id="rId25" Type="http://schemas.openxmlformats.org/officeDocument/2006/relationships/slide" Target="slide33.xml"/><Relationship Id="rId2" Type="http://schemas.openxmlformats.org/officeDocument/2006/relationships/notesSlide" Target="../notesSlides/notesSlide5.xml"/><Relationship Id="rId16" Type="http://schemas.openxmlformats.org/officeDocument/2006/relationships/slide" Target="slide22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slide" Target="slide32.xml"/><Relationship Id="rId5" Type="http://schemas.openxmlformats.org/officeDocument/2006/relationships/image" Target="../media/image58.jpeg"/><Relationship Id="rId15" Type="http://schemas.openxmlformats.org/officeDocument/2006/relationships/image" Target="../media/image70.png"/><Relationship Id="rId23" Type="http://schemas.openxmlformats.org/officeDocument/2006/relationships/slide" Target="slide31.xml"/><Relationship Id="rId10" Type="http://schemas.openxmlformats.org/officeDocument/2006/relationships/image" Target="../media/image65.png"/><Relationship Id="rId19" Type="http://schemas.openxmlformats.org/officeDocument/2006/relationships/slide" Target="slide27.xml"/><Relationship Id="rId4" Type="http://schemas.openxmlformats.org/officeDocument/2006/relationships/image" Target="../media/image60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slide" Target="slide30.xml"/><Relationship Id="rId27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1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0.jpeg"/><Relationship Id="rId2" Type="http://schemas.openxmlformats.org/officeDocument/2006/relationships/audio" Target="../media/audio1.wav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slide" Target="slide21.xml"/><Relationship Id="rId5" Type="http://schemas.openxmlformats.org/officeDocument/2006/relationships/image" Target="../media/image74.png"/><Relationship Id="rId15" Type="http://schemas.openxmlformats.org/officeDocument/2006/relationships/image" Target="../media/image83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84.png"/><Relationship Id="rId7" Type="http://schemas.openxmlformats.org/officeDocument/2006/relationships/image" Target="../media/image84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6.png"/><Relationship Id="rId7" Type="http://schemas.openxmlformats.org/officeDocument/2006/relationships/image" Target="../media/image8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15.bin"/><Relationship Id="rId3" Type="http://schemas.openxmlformats.org/officeDocument/2006/relationships/audio" Target="../media/audio1.wav"/><Relationship Id="rId21" Type="http://schemas.openxmlformats.org/officeDocument/2006/relationships/image" Target="../media/image80.jpeg"/><Relationship Id="rId7" Type="http://schemas.openxmlformats.org/officeDocument/2006/relationships/image" Target="../media/image79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90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14.bin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7.wmf"/><Relationship Id="rId5" Type="http://schemas.openxmlformats.org/officeDocument/2006/relationships/image" Target="../media/image77.png"/><Relationship Id="rId15" Type="http://schemas.openxmlformats.org/officeDocument/2006/relationships/image" Target="../media/image89.wmf"/><Relationship Id="rId23" Type="http://schemas.openxmlformats.org/officeDocument/2006/relationships/image" Target="../media/image82.png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91.wmf"/><Relationship Id="rId4" Type="http://schemas.openxmlformats.org/officeDocument/2006/relationships/image" Target="../media/image76.png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13.bin"/><Relationship Id="rId22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95.wmf"/><Relationship Id="rId3" Type="http://schemas.openxmlformats.org/officeDocument/2006/relationships/image" Target="../media/image96.png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0.jpeg"/><Relationship Id="rId5" Type="http://schemas.openxmlformats.org/officeDocument/2006/relationships/image" Target="../media/image92.wmf"/><Relationship Id="rId10" Type="http://schemas.openxmlformats.org/officeDocument/2006/relationships/slide" Target="slide21.xml"/><Relationship Id="rId4" Type="http://schemas.openxmlformats.org/officeDocument/2006/relationships/oleObject" Target="../embeddings/oleObject16.bin"/><Relationship Id="rId9" Type="http://schemas.openxmlformats.org/officeDocument/2006/relationships/image" Target="../media/image9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98.wmf"/><Relationship Id="rId17" Type="http://schemas.openxmlformats.org/officeDocument/2006/relationships/image" Target="../media/image81.png"/><Relationship Id="rId2" Type="http://schemas.openxmlformats.org/officeDocument/2006/relationships/audio" Target="../media/audio1.wav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78.png"/><Relationship Id="rId15" Type="http://schemas.openxmlformats.org/officeDocument/2006/relationships/slide" Target="slide21.xml"/><Relationship Id="rId10" Type="http://schemas.openxmlformats.org/officeDocument/2006/relationships/image" Target="../media/image97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76.png"/><Relationship Id="rId7" Type="http://schemas.openxmlformats.org/officeDocument/2006/relationships/image" Target="../media/image100.png"/><Relationship Id="rId12" Type="http://schemas.openxmlformats.org/officeDocument/2006/relationships/image" Target="../media/image101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102.emf"/><Relationship Id="rId12" Type="http://schemas.openxmlformats.org/officeDocument/2006/relationships/image" Target="../media/image104.wmf"/><Relationship Id="rId17" Type="http://schemas.openxmlformats.org/officeDocument/2006/relationships/image" Target="../media/image81.png"/><Relationship Id="rId2" Type="http://schemas.openxmlformats.org/officeDocument/2006/relationships/audio" Target="../media/audio1.wav"/><Relationship Id="rId16" Type="http://schemas.openxmlformats.org/officeDocument/2006/relationships/image" Target="../media/image80.jpe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79.png"/><Relationship Id="rId15" Type="http://schemas.openxmlformats.org/officeDocument/2006/relationships/slide" Target="slide21.xml"/><Relationship Id="rId10" Type="http://schemas.openxmlformats.org/officeDocument/2006/relationships/image" Target="../media/image103.wmf"/><Relationship Id="rId4" Type="http://schemas.openxmlformats.org/officeDocument/2006/relationships/image" Target="../media/image78.png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omments" Target="../comments/comment1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80.jpeg"/><Relationship Id="rId3" Type="http://schemas.openxmlformats.org/officeDocument/2006/relationships/image" Target="../media/image76.png"/><Relationship Id="rId7" Type="http://schemas.openxmlformats.org/officeDocument/2006/relationships/oleObject" Target="../embeddings/oleObject28.bin"/><Relationship Id="rId12" Type="http://schemas.openxmlformats.org/officeDocument/2006/relationships/slide" Target="slide21.xml"/><Relationship Id="rId17" Type="http://schemas.openxmlformats.org/officeDocument/2006/relationships/image" Target="../media/image10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79.png"/><Relationship Id="rId15" Type="http://schemas.openxmlformats.org/officeDocument/2006/relationships/image" Target="../media/image82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78.png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png"/><Relationship Id="rId7" Type="http://schemas.openxmlformats.org/officeDocument/2006/relationships/slide" Target="slide2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110.png"/><Relationship Id="rId5" Type="http://schemas.openxmlformats.org/officeDocument/2006/relationships/image" Target="../media/image79.pn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09.wmf"/><Relationship Id="rId17" Type="http://schemas.openxmlformats.org/officeDocument/2006/relationships/image" Target="../media/image81.png"/><Relationship Id="rId2" Type="http://schemas.openxmlformats.org/officeDocument/2006/relationships/audio" Target="../media/audio1.wav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78.png"/><Relationship Id="rId15" Type="http://schemas.openxmlformats.org/officeDocument/2006/relationships/slide" Target="slide21.xml"/><Relationship Id="rId10" Type="http://schemas.openxmlformats.org/officeDocument/2006/relationships/image" Target="../media/image108.wmf"/><Relationship Id="rId19" Type="http://schemas.openxmlformats.org/officeDocument/2006/relationships/image" Target="../media/image111.e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110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76.png"/><Relationship Id="rId21" Type="http://schemas.openxmlformats.org/officeDocument/2006/relationships/image" Target="../media/image80.jpeg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117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40.bin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114.png"/><Relationship Id="rId5" Type="http://schemas.openxmlformats.org/officeDocument/2006/relationships/image" Target="../media/image78.png"/><Relationship Id="rId15" Type="http://schemas.openxmlformats.org/officeDocument/2006/relationships/image" Target="../media/image116.wmf"/><Relationship Id="rId23" Type="http://schemas.openxmlformats.org/officeDocument/2006/relationships/image" Target="../media/image82.png"/><Relationship Id="rId10" Type="http://schemas.openxmlformats.org/officeDocument/2006/relationships/image" Target="../media/image113.wmf"/><Relationship Id="rId19" Type="http://schemas.openxmlformats.org/officeDocument/2006/relationships/image" Target="../media/image118.wmf"/><Relationship Id="rId4" Type="http://schemas.openxmlformats.org/officeDocument/2006/relationships/image" Target="../media/image77.png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Relationship Id="rId22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slide" Target="slid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124.wmf"/><Relationship Id="rId3" Type="http://schemas.openxmlformats.org/officeDocument/2006/relationships/image" Target="../media/image9.png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126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4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123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3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4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33.wmf"/><Relationship Id="rId18" Type="http://schemas.openxmlformats.org/officeDocument/2006/relationships/oleObject" Target="../embeddings/oleObject58.bin"/><Relationship Id="rId26" Type="http://schemas.openxmlformats.org/officeDocument/2006/relationships/image" Target="../media/image127.png"/><Relationship Id="rId3" Type="http://schemas.openxmlformats.org/officeDocument/2006/relationships/image" Target="../media/image128.wmf"/><Relationship Id="rId21" Type="http://schemas.openxmlformats.org/officeDocument/2006/relationships/image" Target="../media/image124.wmf"/><Relationship Id="rId7" Type="http://schemas.openxmlformats.org/officeDocument/2006/relationships/image" Target="../media/image130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122.wmf"/><Relationship Id="rId25" Type="http://schemas.openxmlformats.org/officeDocument/2006/relationships/image" Target="../media/image126.wmf"/><Relationship Id="rId2" Type="http://schemas.openxmlformats.org/officeDocument/2006/relationships/oleObject" Target="../embeddings/oleObject50.bin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32.wmf"/><Relationship Id="rId24" Type="http://schemas.openxmlformats.org/officeDocument/2006/relationships/oleObject" Target="../embeddings/oleObject61.bin"/><Relationship Id="rId5" Type="http://schemas.openxmlformats.org/officeDocument/2006/relationships/image" Target="../media/image129.wmf"/><Relationship Id="rId15" Type="http://schemas.openxmlformats.org/officeDocument/2006/relationships/image" Target="../media/image134.wmf"/><Relationship Id="rId23" Type="http://schemas.openxmlformats.org/officeDocument/2006/relationships/image" Target="../media/image136.wmf"/><Relationship Id="rId28" Type="http://schemas.openxmlformats.org/officeDocument/2006/relationships/image" Target="../media/image123.wmf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135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31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oleObject" Target="../embeddings/oleObject6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126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69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oleObject" Target="../embeddings/oleObject66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122.wmf"/><Relationship Id="rId19" Type="http://schemas.openxmlformats.org/officeDocument/2006/relationships/image" Target="../media/image127.png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2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1218895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Chỗ dành sẵn cho Nội dung 4" descr="Ảnh có chứa diều, bầu trời, bay, ngoài trời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>
            <a:fillRect/>
          </a:stretch>
        </p:blipFill>
        <p:spPr>
          <a:xfrm>
            <a:off x="27" y="13"/>
            <a:ext cx="9669616" cy="6857987"/>
          </a:xfrm>
          <a:prstGeom prst="rect">
            <a:avLst/>
          </a:prstGeom>
        </p:spPr>
      </p:pic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20" y="0"/>
            <a:ext cx="706697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Hộp Văn bản 1"/>
          <p:cNvSpPr txBox="1"/>
          <p:nvPr/>
        </p:nvSpPr>
        <p:spPr>
          <a:xfrm>
            <a:off x="2333219" y="486452"/>
            <a:ext cx="8885339" cy="474189"/>
          </a:xfrm>
          <a:prstGeom prst="rect">
            <a:avLst/>
          </a:prstGeom>
        </p:spPr>
        <p:txBody>
          <a:bodyPr vert="horz" lIns="121920" tIns="60960" rIns="121920" bIns="6096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3309231" y="917503"/>
            <a:ext cx="6549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3927628" y="4950509"/>
            <a:ext cx="644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1716235" y="2124166"/>
            <a:ext cx="10311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3924583" y="5658395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19F786E-2F4B-7353-5030-6903B6E7791F}"/>
              </a:ext>
            </a:extLst>
          </p:cNvPr>
          <p:cNvSpPr txBox="1"/>
          <p:nvPr/>
        </p:nvSpPr>
        <p:spPr>
          <a:xfrm>
            <a:off x="1950310" y="3614163"/>
            <a:ext cx="9774657" cy="78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132: ÔN TẬP CHƯƠNG 7 </a:t>
            </a:r>
            <a:endParaRPr lang="en-US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1313252" y="2207552"/>
            <a:ext cx="9534525" cy="3330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Yêu cầu:</a:t>
            </a:r>
          </a:p>
          <a:p>
            <a:pPr lvl="0" algn="l">
              <a:buClrTx/>
              <a:buSzTx/>
              <a:buFontTx/>
            </a:pP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Thực hiện hoạt động nhóm (mỗi bàn là một nhóm)</a:t>
            </a:r>
          </a:p>
          <a:p>
            <a:pPr lvl="0" algn="just">
              <a:buClrTx/>
              <a:buSzTx/>
              <a:buFontTx/>
            </a:pPr>
            <a:r>
              <a:rPr lang="vi-V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Mỗi nhóm ghi lại các nội dung cần ghi nhớ của bài học được phân công ra bảng nhóm bằng bút lông viết bảng (có hình vẽ minh họa)</a:t>
            </a:r>
          </a:p>
        </p:txBody>
      </p:sp>
      <p:pic>
        <p:nvPicPr>
          <p:cNvPr id="3" name="Picture 2" descr="A picture containing toy, doll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543" y="1"/>
            <a:ext cx="3219719" cy="2207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1240" y="367304"/>
            <a:ext cx="60945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 mới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3934"/>
            <a:ext cx="5867400" cy="73342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low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58" y="877359"/>
            <a:ext cx="11963400" cy="5845175"/>
          </a:xfrm>
          <a:prstGeom prst="rect">
            <a:avLst/>
          </a:prstGeom>
        </p:spPr>
      </p:pic>
      <p:pic>
        <p:nvPicPr>
          <p:cNvPr id="8" name="Picture 7" descr="A picture containing toy, doll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095" y="152400"/>
            <a:ext cx="1983347" cy="1288858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7843239" y="1547938"/>
            <a:ext cx="797843" cy="716745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422359" y="2356839"/>
            <a:ext cx="797843" cy="716745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4580468" y="2356839"/>
            <a:ext cx="1100666" cy="1046761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60</a:t>
            </a:r>
            <a:endParaRPr lang="en-US" sz="3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891596" y="3586580"/>
            <a:ext cx="1145220" cy="1048134"/>
          </a:xfrm>
          <a:prstGeom prst="flowChartConnector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20</a:t>
            </a:r>
            <a:endParaRPr lang="en-US" sz="3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4558191" y="4817694"/>
            <a:ext cx="1145220" cy="1048134"/>
          </a:xfrm>
          <a:prstGeom prst="flowChartConnector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20</a:t>
            </a:r>
            <a:endParaRPr lang="en-US" sz="38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449325" y="3240351"/>
            <a:ext cx="770877" cy="692457"/>
          </a:xfrm>
          <a:prstGeom prst="flowChartConnector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6441" y="143934"/>
            <a:ext cx="6676009" cy="7249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HÌNH THÀNH KIẾN THỨC MỚI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6" y="372904"/>
            <a:ext cx="2511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I.Lý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8647" y="990658"/>
            <a:ext cx="68901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giác.</a:t>
            </a:r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38647" y="1421545"/>
                <a:ext cx="81521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giác có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180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7" y="1421545"/>
                <a:ext cx="8152113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79" b="7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77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104" y="1970106"/>
            <a:ext cx="1914525" cy="151447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250028" y="2626276"/>
          <a:ext cx="2691685" cy="51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65600" imgH="6096000" progId="Equation.DSMT4">
                  <p:embed/>
                </p:oleObj>
              </mc:Choice>
              <mc:Fallback>
                <p:oleObj name="Equation" r:id="rId5" imgW="29565600" imgH="6096000" progId="Equation.DSMT4">
                  <p:embed/>
                  <p:pic>
                    <p:nvPicPr>
                      <p:cNvPr id="0" name="Picture 236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50028" y="2626276"/>
                        <a:ext cx="2691685" cy="516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50028" y="2178782"/>
            <a:ext cx="1519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54555" y="3411321"/>
            <a:ext cx="1015063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giác.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0467" y="4123609"/>
            <a:ext cx="253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057367" y="4236174"/>
          <a:ext cx="1069258" cy="35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87200" imgH="4572000" progId="Equation.DSMT4">
                  <p:embed/>
                </p:oleObj>
              </mc:Choice>
              <mc:Fallback>
                <p:oleObj name="Equation" r:id="rId7" imgW="11887200" imgH="4572000" progId="Equation.DSMT4">
                  <p:embed/>
                  <p:pic>
                    <p:nvPicPr>
                      <p:cNvPr id="0" name="Picture 236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7367" y="4236174"/>
                        <a:ext cx="1069258" cy="35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057367" y="4749774"/>
          <a:ext cx="3884346" cy="41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95500" imgH="254000" progId="Equation.DSMT4">
                  <p:embed/>
                </p:oleObj>
              </mc:Choice>
              <mc:Fallback>
                <p:oleObj name="Equation" r:id="rId9" imgW="2095500" imgH="254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367" y="4749774"/>
                        <a:ext cx="3884346" cy="417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031642" y="4707507"/>
            <a:ext cx="156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70467" y="5256068"/>
            <a:ext cx="497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 :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6645965" y="5341856"/>
          <a:ext cx="4554361" cy="35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329600" imgH="4572000" progId="Equation.DSMT4">
                  <p:embed/>
                </p:oleObj>
              </mc:Choice>
              <mc:Fallback>
                <p:oleObj name="Equation" r:id="rId11" imgW="46329600" imgH="4572000" progId="Equation.DSMT4">
                  <p:embed/>
                  <p:pic>
                    <p:nvPicPr>
                      <p:cNvPr id="0" name="Picture 236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45965" y="5341856"/>
                        <a:ext cx="4554361" cy="351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 descr="A picture containing toy, doll&#10;&#10;Description automatically generated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653" y="132687"/>
            <a:ext cx="1983347" cy="128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  <p:bldP spid="17" grpId="0"/>
      <p:bldP spid="18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8713" y="380412"/>
            <a:ext cx="1106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3.Hai tam giác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7775" y="861780"/>
            <a:ext cx="10238705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Hai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hai tam giác có các cạnh tương ứng và các góc tương ứng bằng nhau.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7775" y="1834308"/>
            <a:ext cx="10534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531210"/>
            <a:ext cx="3188484" cy="20789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259" y="2538161"/>
            <a:ext cx="3353091" cy="2066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168" y="2538161"/>
            <a:ext cx="3243353" cy="21520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205" y="229892"/>
            <a:ext cx="600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4.Tam giác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Tam giác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205" y="720298"/>
            <a:ext cx="302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 Tam giác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44036" y="1305073"/>
            <a:ext cx="433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Đ/n: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83209" y="2391411"/>
            <a:ext cx="3759079" cy="21240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83209" y="4647680"/>
            <a:ext cx="375907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61760" y="1044559"/>
            <a:ext cx="5044440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+)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5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525" y="229892"/>
            <a:ext cx="600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4.Tam giác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Tam giác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550" y="852094"/>
            <a:ext cx="302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4.2 Tam giác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3525" y="1530984"/>
            <a:ext cx="4332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Đ/n: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giác có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950410" y="2591752"/>
            <a:ext cx="3759079" cy="2257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2550" y="5212840"/>
                <a:ext cx="3759079" cy="13849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fr-FR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: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50" y="5212840"/>
                <a:ext cx="3759079" cy="1384995"/>
              </a:xfrm>
              <a:prstGeom prst="rect">
                <a:avLst/>
              </a:prstGeom>
              <a:blipFill rotWithShape="0">
                <a:blip r:embed="rId4"/>
                <a:stretch>
                  <a:fillRect l="-3409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77000" y="229892"/>
                <a:ext cx="5044440" cy="70596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Tam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fr-F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+)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fr-FR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229892"/>
                <a:ext cx="5044440" cy="7059625"/>
              </a:xfrm>
              <a:prstGeom prst="rect">
                <a:avLst/>
              </a:prstGeom>
              <a:blipFill rotWithShape="0">
                <a:blip r:embed="rId5"/>
                <a:stretch>
                  <a:fillRect l="-2539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3" y="487605"/>
            <a:ext cx="547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5.Đường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139483" y="1204012"/>
            <a:ext cx="3868616" cy="1824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3625" y="487605"/>
            <a:ext cx="586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6 .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219217" y="1204012"/>
            <a:ext cx="3612906" cy="19471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847743" y="3470011"/>
            <a:ext cx="1488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872413" y="3569696"/>
          <a:ext cx="2836813" cy="3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442400" imgH="4572000" progId="Equation.DSMT4">
                  <p:embed/>
                </p:oleObj>
              </mc:Choice>
              <mc:Fallback>
                <p:oleObj name="Equation" r:id="rId5" imgW="34442400" imgH="4572000" progId="Equation.DSMT4">
                  <p:embed/>
                  <p:pic>
                    <p:nvPicPr>
                      <p:cNvPr id="0" name="Picture 42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72413" y="3569696"/>
                        <a:ext cx="2836813" cy="36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847743" y="4065856"/>
            <a:ext cx="1999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543925" y="4207851"/>
          <a:ext cx="2923531" cy="330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442400" imgH="4572000" progId="Equation.DSMT4">
                  <p:embed/>
                </p:oleObj>
              </mc:Choice>
              <mc:Fallback>
                <p:oleObj name="Equation" r:id="rId7" imgW="34442400" imgH="4572000" progId="Equation.DSMT4">
                  <p:embed/>
                  <p:pic>
                    <p:nvPicPr>
                      <p:cNvPr id="0" name="Picture 42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43925" y="4207851"/>
                        <a:ext cx="2923531" cy="330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0171" y="3332089"/>
            <a:ext cx="44897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2011" y="3420081"/>
          <a:ext cx="1268413" cy="31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73600" imgH="4267200" progId="Equation.DSMT4">
                  <p:embed/>
                </p:oleObj>
              </mc:Choice>
              <mc:Fallback>
                <p:oleObj name="Equation" r:id="rId9" imgW="17373600" imgH="4267200" progId="Equation.DSMT4">
                  <p:embed/>
                  <p:pic>
                    <p:nvPicPr>
                      <p:cNvPr id="0" name="Picture 429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32011" y="3420081"/>
                        <a:ext cx="1268413" cy="311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5" grpId="0"/>
      <p:bldP spid="28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4497" y="224166"/>
            <a:ext cx="537867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7.Tính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70672" y="1280161"/>
            <a:ext cx="3460652" cy="22508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4497" y="4155616"/>
            <a:ext cx="4858174" cy="191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4635" y="224166"/>
            <a:ext cx="568476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8.Tính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7258219" y="1280161"/>
            <a:ext cx="3657600" cy="21190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44635" y="4257139"/>
            <a:ext cx="531900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028" y="252301"/>
            <a:ext cx="511672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914399" y="1364566"/>
            <a:ext cx="3151163" cy="2700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028" y="4498537"/>
            <a:ext cx="49760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278880" y="256193"/>
            <a:ext cx="5270695" cy="154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272996" y="1364566"/>
            <a:ext cx="3699804" cy="2475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78880" y="4498537"/>
            <a:ext cx="5270695" cy="145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968828" y="1328056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3485" y="2013585"/>
            <a:ext cx="5898515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vi-VN" altLang="en-US" sz="6000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040;p39"/>
          <p:cNvSpPr txBox="1"/>
          <p:nvPr/>
        </p:nvSpPr>
        <p:spPr>
          <a:xfrm>
            <a:off x="5135822" y="736716"/>
            <a:ext cx="5957725" cy="114198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9315" y="1340438"/>
            <a:ext cx="3600450" cy="4491990"/>
            <a:chOff x="2649" y="2090"/>
            <a:chExt cx="5670" cy="7074"/>
          </a:xfrm>
        </p:grpSpPr>
        <p:sp>
          <p:nvSpPr>
            <p:cNvPr id="5" name="矩形 4"/>
            <p:cNvSpPr/>
            <p:nvPr/>
          </p:nvSpPr>
          <p:spPr>
            <a:xfrm>
              <a:off x="2743" y="2544"/>
              <a:ext cx="5577" cy="662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 descr="图片包含 游戏机, 物体, 钟表, 交通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05" r="12006" b="86877"/>
            <a:stretch>
              <a:fillRect/>
            </a:stretch>
          </p:blipFill>
          <p:spPr>
            <a:xfrm>
              <a:off x="2994" y="2090"/>
              <a:ext cx="4888" cy="1417"/>
            </a:xfrm>
            <a:prstGeom prst="rect">
              <a:avLst/>
            </a:prstGeom>
          </p:spPr>
        </p:pic>
        <p:pic>
          <p:nvPicPr>
            <p:cNvPr id="9" name="图片 8" descr="卡通人物&#10;&#10;描述已自动生成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7" t="7395" r="27708" b="41255"/>
            <a:stretch>
              <a:fillRect/>
            </a:stretch>
          </p:blipFill>
          <p:spPr>
            <a:xfrm>
              <a:off x="2649" y="3083"/>
              <a:ext cx="5671" cy="6076"/>
            </a:xfrm>
            <a:prstGeom prst="rect">
              <a:avLst/>
            </a:prstGeom>
          </p:spPr>
        </p:pic>
      </p:grp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79562" y="2424674"/>
            <a:ext cx="6660785" cy="164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Kế hoạch dạy học, tài liệu liên quan bài học, SGK, SGV, bảng phụ.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thẳng,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êke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562" y="4071856"/>
            <a:ext cx="6660785" cy="234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Học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SGK, c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huẩn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55" y="0"/>
            <a:ext cx="5716128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-108669" y="406289"/>
            <a:ext cx="6257390" cy="63586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táo.Mỗi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hái.Nếu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96" y="1273193"/>
            <a:ext cx="534279" cy="60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029" y="2452534"/>
            <a:ext cx="534279" cy="604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956" y="3460753"/>
            <a:ext cx="534279" cy="604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69" y="1158307"/>
            <a:ext cx="534279" cy="604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908" y="3158331"/>
            <a:ext cx="534279" cy="604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983" y="2224002"/>
            <a:ext cx="534279" cy="604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773" y="-86080"/>
            <a:ext cx="5667961" cy="492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8" y="0"/>
            <a:ext cx="5667961" cy="492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18" y="492368"/>
            <a:ext cx="8555036" cy="634258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1169" y="1209880"/>
            <a:ext cx="649025" cy="6681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0390" y="1877994"/>
            <a:ext cx="670202" cy="69484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736" y="3053957"/>
            <a:ext cx="626987" cy="64542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0565" y="3221587"/>
            <a:ext cx="666785" cy="69129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7882" y="2531548"/>
            <a:ext cx="641591" cy="69348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8694" y="855973"/>
            <a:ext cx="592938" cy="62781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6770" y="2006809"/>
            <a:ext cx="607004" cy="62932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1474" y="3004992"/>
            <a:ext cx="577763" cy="59463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0432" y="3915178"/>
            <a:ext cx="592102" cy="61387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3084" y="2152358"/>
            <a:ext cx="635170" cy="653851"/>
          </a:xfrm>
          <a:prstGeom prst="rect">
            <a:avLst/>
          </a:prstGeom>
        </p:spPr>
      </p:pic>
      <p:pic>
        <p:nvPicPr>
          <p:cNvPr id="3" name="Picture 2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8944" y="1209880"/>
            <a:ext cx="649025" cy="668114"/>
          </a:xfrm>
          <a:prstGeom prst="rect">
            <a:avLst/>
          </a:prstGeom>
        </p:spPr>
      </p:pic>
      <p:pic>
        <p:nvPicPr>
          <p:cNvPr id="4" name="Picture 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244" y="1877994"/>
            <a:ext cx="670202" cy="694842"/>
          </a:xfrm>
          <a:prstGeom prst="rect">
            <a:avLst/>
          </a:prstGeom>
        </p:spPr>
      </p:pic>
      <p:pic>
        <p:nvPicPr>
          <p:cNvPr id="20" name="Picture 1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3188" y="3076108"/>
            <a:ext cx="626987" cy="645428"/>
          </a:xfrm>
          <a:prstGeom prst="rect">
            <a:avLst/>
          </a:prstGeom>
        </p:spPr>
      </p:pic>
      <p:pic>
        <p:nvPicPr>
          <p:cNvPr id="21" name="Picture 2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1699" y="3228845"/>
            <a:ext cx="666785" cy="691299"/>
          </a:xfrm>
          <a:prstGeom prst="rect">
            <a:avLst/>
          </a:prstGeom>
        </p:spPr>
      </p:pic>
      <p:pic>
        <p:nvPicPr>
          <p:cNvPr id="48" name="Picture 4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74586" y="2539639"/>
            <a:ext cx="641591" cy="693485"/>
          </a:xfrm>
          <a:prstGeom prst="rect">
            <a:avLst/>
          </a:prstGeom>
        </p:spPr>
      </p:pic>
      <p:pic>
        <p:nvPicPr>
          <p:cNvPr id="49" name="Picture 48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2615" y="859067"/>
            <a:ext cx="592938" cy="627817"/>
          </a:xfrm>
          <a:prstGeom prst="rect">
            <a:avLst/>
          </a:prstGeom>
        </p:spPr>
      </p:pic>
      <p:pic>
        <p:nvPicPr>
          <p:cNvPr id="50" name="Picture 49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56770" y="2006808"/>
            <a:ext cx="607004" cy="629321"/>
          </a:xfrm>
          <a:prstGeom prst="rect">
            <a:avLst/>
          </a:prstGeom>
        </p:spPr>
      </p:pic>
      <p:pic>
        <p:nvPicPr>
          <p:cNvPr id="51" name="Picture 5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83022" y="3008086"/>
            <a:ext cx="577763" cy="594633"/>
          </a:xfrm>
          <a:prstGeom prst="rect">
            <a:avLst/>
          </a:prstGeom>
        </p:spPr>
      </p:pic>
      <p:pic>
        <p:nvPicPr>
          <p:cNvPr id="52" name="Picture 5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45560" y="3935999"/>
            <a:ext cx="592102" cy="613871"/>
          </a:xfrm>
          <a:prstGeom prst="rect">
            <a:avLst/>
          </a:prstGeom>
        </p:spPr>
      </p:pic>
      <p:pic>
        <p:nvPicPr>
          <p:cNvPr id="53" name="Picture 5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9788" y="2149264"/>
            <a:ext cx="635170" cy="653851"/>
          </a:xfrm>
          <a:prstGeom prst="rect">
            <a:avLst/>
          </a:prstGeom>
        </p:spPr>
      </p:pic>
      <p:pic>
        <p:nvPicPr>
          <p:cNvPr id="65" name="Picture 6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773" y="4549870"/>
            <a:ext cx="1909967" cy="21622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448" y="4643449"/>
            <a:ext cx="3894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click vào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23" y="407962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52357" y="1294227"/>
            <a:ext cx="8342141" cy="161778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A"/>
              <p:cNvSpPr/>
              <p:nvPr/>
            </p:nvSpPr>
            <p:spPr>
              <a:xfrm>
                <a:off x="1815595" y="3465654"/>
                <a:ext cx="3783346" cy="970357"/>
              </a:xfrm>
              <a:prstGeom prst="hexagon">
                <a:avLst/>
              </a:prstGeom>
              <a:solidFill>
                <a:srgbClr val="FFBCBC"/>
              </a:solid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20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Helvetica"/>
                      </a:rPr>
                      <m:t>°</m:t>
                    </m:r>
                  </m:oMath>
                </a14:m>
                <a:endParaRPr kumimoji="0" lang="en-US" sz="3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endParaRPr>
              </a:p>
            </p:txBody>
          </p:sp>
        </mc:Choice>
        <mc:Fallback xmlns="">
          <p:sp>
            <p:nvSpPr>
              <p:cNvPr id="4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95" y="3465654"/>
                <a:ext cx="3783346" cy="970357"/>
              </a:xfrm>
              <a:prstGeom prst="hexagon">
                <a:avLst/>
              </a:prstGeom>
              <a:blipFill rotWithShape="1">
                <a:blip r:embed="rId3"/>
                <a:stretch>
                  <a:fillRect l="-4015" t="-15098" r="-3991" b="-14996"/>
                </a:stretch>
              </a:blip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B"/>
              <p:cNvSpPr/>
              <p:nvPr/>
            </p:nvSpPr>
            <p:spPr>
              <a:xfrm>
                <a:off x="6990161" y="3456120"/>
                <a:ext cx="3783346" cy="970357"/>
              </a:xfrm>
              <a:prstGeom prst="hexagon">
                <a:avLst/>
              </a:prstGeom>
              <a:solidFill>
                <a:srgbClr val="FFBCBC"/>
              </a:solid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60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Helvetica"/>
                      </a:rPr>
                      <m:t>°</m:t>
                    </m:r>
                  </m:oMath>
                </a14:m>
                <a:endParaRPr kumimoji="0" lang="en-US" sz="3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endParaRPr>
              </a:p>
            </p:txBody>
          </p:sp>
        </mc:Choice>
        <mc:Fallback xmlns="">
          <p:sp>
            <p:nvSpPr>
              <p:cNvPr id="6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61" y="3456120"/>
                <a:ext cx="3783346" cy="970357"/>
              </a:xfrm>
              <a:prstGeom prst="hexagon">
                <a:avLst/>
              </a:prstGeom>
              <a:blipFill rotWithShape="1">
                <a:blip r:embed="rId4"/>
                <a:stretch>
                  <a:fillRect l="-4014" t="-15098" r="-3992" b="-14997"/>
                </a:stretch>
              </a:blip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"/>
              <p:cNvSpPr/>
              <p:nvPr/>
            </p:nvSpPr>
            <p:spPr>
              <a:xfrm>
                <a:off x="1815595" y="4970585"/>
                <a:ext cx="3783346" cy="970357"/>
              </a:xfrm>
              <a:prstGeom prst="hexagon">
                <a:avLst/>
              </a:prstGeom>
              <a:solidFill>
                <a:srgbClr val="FFBCBC"/>
              </a:solid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40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Helvetica"/>
                      </a:rPr>
                      <m:t>°</m:t>
                    </m:r>
                  </m:oMath>
                </a14:m>
                <a:endParaRPr kumimoji="0" lang="en-US" sz="3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endParaRPr>
              </a:p>
            </p:txBody>
          </p:sp>
        </mc:Choice>
        <mc:Fallback xmlns="">
          <p:sp>
            <p:nvSpPr>
              <p:cNvPr id="7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595" y="4970585"/>
                <a:ext cx="3783346" cy="970357"/>
              </a:xfrm>
              <a:prstGeom prst="hexagon">
                <a:avLst/>
              </a:prstGeom>
              <a:blipFill rotWithShape="1">
                <a:blip r:embed="rId5"/>
                <a:stretch>
                  <a:fillRect l="-4015" t="-15097" r="-3991" b="-14998"/>
                </a:stretch>
              </a:blip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D"/>
              <p:cNvSpPr/>
              <p:nvPr/>
            </p:nvSpPr>
            <p:spPr>
              <a:xfrm>
                <a:off x="6990161" y="4970584"/>
                <a:ext cx="3783346" cy="970357"/>
              </a:xfrm>
              <a:prstGeom prst="hexagon">
                <a:avLst/>
              </a:prstGeom>
              <a:solidFill>
                <a:srgbClr val="FFBCBC"/>
              </a:solid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/>
                  </a:rPr>
                  <a:t>80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Helvetica"/>
                      </a:rPr>
                      <m:t>°</m:t>
                    </m:r>
                  </m:oMath>
                </a14:m>
                <a:endParaRPr kumimoji="0" lang="en-US" sz="36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Helvetica"/>
                </a:endParaRPr>
              </a:p>
            </p:txBody>
          </p:sp>
        </mc:Choice>
        <mc:Fallback xmlns="">
          <p:sp>
            <p:nvSpPr>
              <p:cNvPr id="8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161" y="4970584"/>
                <a:ext cx="3783346" cy="970357"/>
              </a:xfrm>
              <a:prstGeom prst="hexagon">
                <a:avLst/>
              </a:prstGeom>
              <a:blipFill rotWithShape="1">
                <a:blip r:embed="rId6"/>
                <a:stretch>
                  <a:fillRect l="-4014" t="-15096" r="-3992" b="-14998"/>
                </a:stretch>
              </a:blipFill>
              <a:ln w="88900" cap="flat" cmpd="dbl">
                <a:solidFill>
                  <a:srgbClr val="FD1BDD"/>
                </a:solidFill>
                <a:prstDash val="solid"/>
                <a:miter lim="800000"/>
              </a:ln>
              <a:effectLst>
                <a:glow rad="101600">
                  <a:schemeClr val="accent2">
                    <a:lumMod val="60000"/>
                    <a:lumOff val="40000"/>
                    <a:alpha val="40000"/>
                  </a:schemeClr>
                </a:glow>
                <a:innerShdw blurRad="114300">
                  <a:prstClr val="black"/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2" y="3277774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1833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455762"/>
            <a:ext cx="1293523" cy="1464365"/>
          </a:xfrm>
          <a:prstGeom prst="rect">
            <a:avLst/>
          </a:prstGeom>
        </p:spPr>
      </p:pic>
      <p:pic>
        <p:nvPicPr>
          <p:cNvPr id="13" name="x1" descr="X Icon Png #383647 - Free Icons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21" y="462389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x1" descr="X Icon Png #383647 - Free Icons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588" y="295773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x1" descr="X Icon Png #383647 - Free Icons Librar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747" y="465437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v/" descr="Checkmark - The Miller Grou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44" y="3127872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87599" y="1453629"/>
                <a:ext cx="778933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altLang="vi-VN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altLang="vi-VN" sz="3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</a:rPr>
                  <a:t>cân tại </a:t>
                </a:r>
                <a14:m>
                  <m:oMath xmlns:m="http://schemas.openxmlformats.org/officeDocument/2006/math">
                    <m:r>
                      <a:rPr lang="vi-VN" sz="32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3200" dirty="0">
                    <a:latin typeface="+mj-lt"/>
                  </a:rPr>
                  <a:t>, biết số đo góc ở đỉnh </a:t>
                </a:r>
                <a14:m>
                  <m:oMath xmlns:m="http://schemas.openxmlformats.org/officeDocument/2006/math">
                    <m:r>
                      <a:rPr lang="vi-VN" sz="32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3200" dirty="0">
                    <a:latin typeface="+mj-lt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3200" i="1" dirty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200" dirty="0">
                    <a:latin typeface="+mj-lt"/>
                  </a:rPr>
                  <a:t> thì số đo góc ở đỉnh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vi-V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</a:rPr>
                  <a:t>là</a:t>
                </a:r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599" y="1453629"/>
                <a:ext cx="7789333" cy="1077218"/>
              </a:xfrm>
              <a:prstGeom prst="rect">
                <a:avLst/>
              </a:prstGeom>
              <a:blipFill rotWithShape="1">
                <a:blip r:embed="rId15"/>
                <a:stretch>
                  <a:fillRect l="-8" t="-11" r="5" b="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hlinkClick r:id="rId16" action="ppaction://hlinksldjump"/>
          </p:cNvPr>
          <p:cNvSpPr/>
          <p:nvPr/>
        </p:nvSpPr>
        <p:spPr>
          <a:xfrm>
            <a:off x="0" y="5654040"/>
            <a:ext cx="2319686" cy="1203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677988" y="2194560"/>
                <a:ext cx="6947852" cy="214884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 giác </a:t>
                </a:r>
                <a14:m>
                  <m:oMath xmlns:m="http://schemas.openxmlformats.org/officeDocument/2006/math">
                    <m:r>
                      <a:rPr lang="en-US" alt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alt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 tại </a:t>
                </a:r>
                <a14:m>
                  <m:oMath xmlns:m="http://schemas.openxmlformats.org/officeDocument/2006/math">
                    <m:r>
                      <a:rPr lang="vi-V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988" y="2194560"/>
                <a:ext cx="6947852" cy="2148840"/>
              </a:xfrm>
              <a:prstGeom prst="roundRect">
                <a:avLst/>
              </a:prstGeom>
              <a:blipFill rotWithShape="1">
                <a:blip r:embed="rId3"/>
                <a:stretch>
                  <a:fillRect l="-96" t="-296" r="-91" b="-29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924300" y="3164840"/>
          <a:ext cx="171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148000" imgH="10363200" progId="Equation.DSMT4">
                  <p:embed/>
                </p:oleObj>
              </mc:Choice>
              <mc:Fallback>
                <p:oleObj name="Equation" r:id="rId4" imgW="41148000" imgH="10363200" progId="Equation.DSMT4">
                  <p:embed/>
                  <p:pic>
                    <p:nvPicPr>
                      <p:cNvPr id="0" name="Picture 1643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3164840"/>
                        <a:ext cx="1714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77988" y="3597275"/>
          <a:ext cx="6743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848800" imgH="12192000" progId="Equation.DSMT4">
                  <p:embed/>
                </p:oleObj>
              </mc:Choice>
              <mc:Fallback>
                <p:oleObj name="Equation" r:id="rId6" imgW="161848800" imgH="12192000" progId="Equation.DSMT4">
                  <p:embed/>
                  <p:pic>
                    <p:nvPicPr>
                      <p:cNvPr id="0" name="Picture 164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77988" y="3597275"/>
                        <a:ext cx="6743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owchart: Preparation 8"/>
          <p:cNvSpPr/>
          <p:nvPr/>
        </p:nvSpPr>
        <p:spPr>
          <a:xfrm>
            <a:off x="3048000" y="1036320"/>
            <a:ext cx="3657600" cy="96012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455762"/>
            <a:ext cx="1293523" cy="1464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404" y="60443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85403" y="681673"/>
            <a:ext cx="4038307" cy="5767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2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"/>
          <p:cNvSpPr/>
          <p:nvPr/>
        </p:nvSpPr>
        <p:spPr>
          <a:xfrm>
            <a:off x="1815595" y="3344597"/>
            <a:ext cx="3783346" cy="121247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1 tam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giac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đều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và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hai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tam giác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cân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B"/>
          <p:cNvSpPr/>
          <p:nvPr/>
        </p:nvSpPr>
        <p:spPr>
          <a:xfrm>
            <a:off x="6990161" y="3414372"/>
            <a:ext cx="3839764" cy="644661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tam giác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C"/>
          <p:cNvSpPr/>
          <p:nvPr/>
        </p:nvSpPr>
        <p:spPr>
          <a:xfrm>
            <a:off x="1815595" y="5092683"/>
            <a:ext cx="3614534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 tam giác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8" name="D"/>
          <p:cNvSpPr/>
          <p:nvPr/>
        </p:nvSpPr>
        <p:spPr>
          <a:xfrm>
            <a:off x="7190423" y="4607685"/>
            <a:ext cx="3783346" cy="121247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tam giác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3 tam giác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2" y="3277774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1833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2619668" y="1389559"/>
            <a:ext cx="4204043" cy="177430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69" y="5496605"/>
            <a:ext cx="1293523" cy="1464365"/>
          </a:xfrm>
          <a:prstGeom prst="rect">
            <a:avLst/>
          </a:prstGeom>
        </p:spPr>
      </p:pic>
      <p:pic>
        <p:nvPicPr>
          <p:cNvPr id="16" name="x1" descr="X Icon Png #383647 - Free Icons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303" y="320977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x1" descr="X Icon Png #383647 - Free Icons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71" y="32911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x1" descr="X Icon Png #383647 - Free Icons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24" y="474581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v/" descr="Checkmark - The Miller Grou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312" y="4330839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23" y="407962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76400" y="1048008"/>
            <a:ext cx="8288867" cy="169519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"/>
          <p:cNvSpPr/>
          <p:nvPr/>
        </p:nvSpPr>
        <p:spPr>
          <a:xfrm>
            <a:off x="1815595" y="3465654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B"/>
          <p:cNvSpPr/>
          <p:nvPr/>
        </p:nvSpPr>
        <p:spPr>
          <a:xfrm>
            <a:off x="7161848" y="3323005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C"/>
          <p:cNvSpPr/>
          <p:nvPr/>
        </p:nvSpPr>
        <p:spPr>
          <a:xfrm>
            <a:off x="1771690" y="4970584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8" name="D"/>
          <p:cNvSpPr/>
          <p:nvPr/>
        </p:nvSpPr>
        <p:spPr>
          <a:xfrm>
            <a:off x="6990161" y="4970584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2" y="3277774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1833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22761" y="1257386"/>
          <a:ext cx="23590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346400" imgH="6705600" progId="Equation.DSMT4">
                  <p:embed/>
                </p:oleObj>
              </mc:Choice>
              <mc:Fallback>
                <p:oleObj name="Equation" r:id="rId8" imgW="28346400" imgH="6705600" progId="Equation.DSMT4">
                  <p:embed/>
                  <p:pic>
                    <p:nvPicPr>
                      <p:cNvPr id="0" name="Picture 569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22761" y="1257386"/>
                        <a:ext cx="23590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794422" y="1674265"/>
            <a:ext cx="8542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Khẳng định nào sau đây đúng về quan hệ giữa các cạnh 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424906" y="2161197"/>
          <a:ext cx="1020959" cy="385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87200" imgH="4572000" progId="Equation.DSMT4">
                  <p:embed/>
                </p:oleObj>
              </mc:Choice>
              <mc:Fallback>
                <p:oleObj name="Equation" r:id="rId10" imgW="11887200" imgH="4572000" progId="Equation.DSMT4">
                  <p:embed/>
                  <p:pic>
                    <p:nvPicPr>
                      <p:cNvPr id="0" name="Picture 570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24906" y="2161197"/>
                        <a:ext cx="1020959" cy="385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298700" y="3781425"/>
          <a:ext cx="25288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784800" imgH="4876800" progId="Equation.DSMT4">
                  <p:embed/>
                </p:oleObj>
              </mc:Choice>
              <mc:Fallback>
                <p:oleObj name="Equation" r:id="rId12" imgW="30784800" imgH="4876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781425"/>
                        <a:ext cx="2528888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645452" y="3589489"/>
          <a:ext cx="2229362" cy="35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127200" imgH="4572000" progId="Equation.DSMT4">
                  <p:embed/>
                </p:oleObj>
              </mc:Choice>
              <mc:Fallback>
                <p:oleObj name="Equation" r:id="rId14" imgW="27127200" imgH="4572000" progId="Equation.DSMT4">
                  <p:embed/>
                  <p:pic>
                    <p:nvPicPr>
                      <p:cNvPr id="0" name="Picture 5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52" y="3589489"/>
                        <a:ext cx="2229362" cy="3504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424906" y="5203065"/>
          <a:ext cx="2597855" cy="38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127200" imgH="4572000" progId="Equation.DSMT4">
                  <p:embed/>
                </p:oleObj>
              </mc:Choice>
              <mc:Fallback>
                <p:oleObj name="Equation" r:id="rId16" imgW="27127200" imgH="4572000" progId="Equation.DSMT4">
                  <p:embed/>
                  <p:pic>
                    <p:nvPicPr>
                      <p:cNvPr id="0" name="Picture 570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24906" y="5203065"/>
                        <a:ext cx="2597855" cy="38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461206" y="5203065"/>
          <a:ext cx="2597855" cy="386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7127200" imgH="4572000" progId="Equation.DSMT4">
                  <p:embed/>
                </p:oleObj>
              </mc:Choice>
              <mc:Fallback>
                <p:oleObj name="Equation" r:id="rId18" imgW="27127200" imgH="4572000" progId="Equation.DSMT4">
                  <p:embed/>
                  <p:pic>
                    <p:nvPicPr>
                      <p:cNvPr id="0" name="Picture 570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61206" y="5203065"/>
                        <a:ext cx="2597855" cy="386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38" y="5393635"/>
            <a:ext cx="1293523" cy="1464365"/>
          </a:xfrm>
          <a:prstGeom prst="rect">
            <a:avLst/>
          </a:prstGeom>
        </p:spPr>
      </p:pic>
      <p:pic>
        <p:nvPicPr>
          <p:cNvPr id="24" name="x1" descr="X Icon Png #383647 - Free Icons Libr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87" y="327777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x1" descr="X Icon Png #383647 - Free Icons Libr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28" y="47833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x1" descr="X Icon Png #383647 - Free Icons Libr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83" y="483730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/" descr="Checkmark - The Miller Group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701" y="3034231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62125" y="1268243"/>
            <a:ext cx="334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Cho tam giác ABC có  </a:t>
            </a:r>
            <a:endParaRPr lang="en-US" sz="2800" dirty="0">
              <a:latin typeface="+mj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2706" y="5678029"/>
            <a:ext cx="2362200" cy="115824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13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570480" y="3066203"/>
                <a:ext cx="6598920" cy="182202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 giác </a:t>
                </a:r>
                <a14:m>
                  <m:oMath xmlns:m="http://schemas.openxmlformats.org/officeDocument/2006/math">
                    <m:r>
                      <a:rPr lang="en-US" alt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vi-VN" altLang="vi-VN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vi-VN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có:</a:t>
                </a:r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480" y="3066203"/>
                <a:ext cx="6598920" cy="1822027"/>
              </a:xfrm>
              <a:prstGeom prst="roundRect">
                <a:avLst/>
              </a:prstGeo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02791"/>
              </p:ext>
            </p:extLst>
          </p:nvPr>
        </p:nvGraphicFramePr>
        <p:xfrm>
          <a:off x="3428998" y="4029280"/>
          <a:ext cx="4004736" cy="54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7840" imgH="507960" progId="Equation.DSMT4">
                  <p:embed/>
                </p:oleObj>
              </mc:Choice>
              <mc:Fallback>
                <p:oleObj name="Equation" r:id="rId4" imgW="4317840" imgH="507960" progId="Equation.DSMT4">
                  <p:embed/>
                  <p:pic>
                    <p:nvPicPr>
                      <p:cNvPr id="0" name="Picture 1744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8998" y="4029280"/>
                        <a:ext cx="4004736" cy="54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019500"/>
              </p:ext>
            </p:extLst>
          </p:nvPr>
        </p:nvGraphicFramePr>
        <p:xfrm>
          <a:off x="3597275" y="3657600"/>
          <a:ext cx="43084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097600" imgH="12192000" progId="Equation.DSMT4">
                  <p:embed/>
                </p:oleObj>
              </mc:Choice>
              <mc:Fallback>
                <p:oleObj name="Equation" r:id="rId6" imgW="95097600" imgH="12192000" progId="Equation.DSMT4">
                  <p:embed/>
                  <p:pic>
                    <p:nvPicPr>
                      <p:cNvPr id="0" name="Picture 1745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7275" y="3657600"/>
                        <a:ext cx="43084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owchart: Preparation 8"/>
          <p:cNvSpPr/>
          <p:nvPr/>
        </p:nvSpPr>
        <p:spPr>
          <a:xfrm>
            <a:off x="3776134" y="1410970"/>
            <a:ext cx="3657600" cy="96012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636543"/>
              </p:ext>
            </p:extLst>
          </p:nvPr>
        </p:nvGraphicFramePr>
        <p:xfrm>
          <a:off x="3518105" y="4570730"/>
          <a:ext cx="2628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093600" imgH="7620000" progId="Equation.DSMT4">
                  <p:embed/>
                </p:oleObj>
              </mc:Choice>
              <mc:Fallback>
                <p:oleObj name="Equation" r:id="rId8" imgW="63093600" imgH="7620000" progId="Equation.DSMT4">
                  <p:embed/>
                  <p:pic>
                    <p:nvPicPr>
                      <p:cNvPr id="0" name="Picture 1745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18105" y="4570730"/>
                        <a:ext cx="2628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7" y="5455762"/>
            <a:ext cx="1293523" cy="146436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353060"/>
              </p:ext>
            </p:extLst>
          </p:nvPr>
        </p:nvGraphicFramePr>
        <p:xfrm>
          <a:off x="6705600" y="3162300"/>
          <a:ext cx="2400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00120" imgH="431640" progId="Equation.DSMT4">
                  <p:embed/>
                </p:oleObj>
              </mc:Choice>
              <mc:Fallback>
                <p:oleObj name="Equation" r:id="rId12" imgW="240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05600" y="3162300"/>
                        <a:ext cx="2400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23" y="407962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96721" y="1074197"/>
            <a:ext cx="8797778" cy="200964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giác,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có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giác?</a:t>
            </a:r>
          </a:p>
        </p:txBody>
      </p:sp>
      <p:sp>
        <p:nvSpPr>
          <p:cNvPr id="4" name="D"/>
          <p:cNvSpPr/>
          <p:nvPr/>
        </p:nvSpPr>
        <p:spPr>
          <a:xfrm>
            <a:off x="1815595" y="3465654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B"/>
          <p:cNvSpPr/>
          <p:nvPr/>
        </p:nvSpPr>
        <p:spPr>
          <a:xfrm>
            <a:off x="6990161" y="3456120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C"/>
          <p:cNvSpPr/>
          <p:nvPr/>
        </p:nvSpPr>
        <p:spPr>
          <a:xfrm>
            <a:off x="1815595" y="4970585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8" name="A"/>
          <p:cNvSpPr/>
          <p:nvPr/>
        </p:nvSpPr>
        <p:spPr>
          <a:xfrm>
            <a:off x="6990161" y="4948642"/>
            <a:ext cx="3783346" cy="970357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3228221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1833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297113" y="3733800"/>
          <a:ext cx="25558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651200" imgH="5791200" progId="Equation.DSMT4">
                  <p:embed/>
                </p:oleObj>
              </mc:Choice>
              <mc:Fallback>
                <p:oleObj name="Equation" r:id="rId7" imgW="28651200" imgH="5791200" progId="Equation.DSMT4">
                  <p:embed/>
                  <p:pic>
                    <p:nvPicPr>
                      <p:cNvPr id="0" name="Picture 645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97113" y="3733800"/>
                        <a:ext cx="255587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434263" y="3733800"/>
          <a:ext cx="258127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8956000" imgH="5791200" progId="Equation.DSMT4">
                  <p:embed/>
                </p:oleObj>
              </mc:Choice>
              <mc:Fallback>
                <p:oleObj name="Equation" r:id="rId9" imgW="28956000" imgH="5791200" progId="Equation.DSMT4">
                  <p:embed/>
                  <p:pic>
                    <p:nvPicPr>
                      <p:cNvPr id="0" name="Picture 646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34263" y="3733800"/>
                        <a:ext cx="2581275" cy="4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311400" y="5111750"/>
          <a:ext cx="26082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260800" imgH="5791200" progId="Equation.DSMT4">
                  <p:embed/>
                </p:oleObj>
              </mc:Choice>
              <mc:Fallback>
                <p:oleObj name="Equation" r:id="rId11" imgW="29260800" imgH="5791200" progId="Equation.DSMT4">
                  <p:embed/>
                  <p:pic>
                    <p:nvPicPr>
                      <p:cNvPr id="0" name="Picture 646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11400" y="5111750"/>
                        <a:ext cx="2608263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481888" y="5111750"/>
          <a:ext cx="28003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1394400" imgH="5791200" progId="Equation.DSMT4">
                  <p:embed/>
                </p:oleObj>
              </mc:Choice>
              <mc:Fallback>
                <p:oleObj name="Equation" r:id="rId13" imgW="31394400" imgH="5791200" progId="Equation.DSMT4">
                  <p:embed/>
                  <p:pic>
                    <p:nvPicPr>
                      <p:cNvPr id="0" name="Picture 646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81888" y="5111750"/>
                        <a:ext cx="280035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38" y="5393635"/>
            <a:ext cx="1293523" cy="1464365"/>
          </a:xfrm>
          <a:prstGeom prst="rect">
            <a:avLst/>
          </a:prstGeom>
        </p:spPr>
      </p:pic>
      <p:pic>
        <p:nvPicPr>
          <p:cNvPr id="22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891" y="311833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26" y="327394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362" y="475222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v/" descr="Checkmark - The Miller Grou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86" y="4752220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404" y="60443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87032" y="764797"/>
            <a:ext cx="9024524" cy="5767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n>
                <a:solidFill>
                  <a:schemeClr val="accent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"/>
          <p:cNvSpPr/>
          <p:nvPr/>
        </p:nvSpPr>
        <p:spPr>
          <a:xfrm>
            <a:off x="1887032" y="3423564"/>
            <a:ext cx="3783346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c-c-c. 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B"/>
          <p:cNvSpPr/>
          <p:nvPr/>
        </p:nvSpPr>
        <p:spPr>
          <a:xfrm>
            <a:off x="7061598" y="3414030"/>
            <a:ext cx="3783346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c-g-c.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C"/>
          <p:cNvSpPr/>
          <p:nvPr/>
        </p:nvSpPr>
        <p:spPr>
          <a:xfrm>
            <a:off x="1887032" y="4636106"/>
            <a:ext cx="3614534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g-c-g.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8" name="D"/>
          <p:cNvSpPr/>
          <p:nvPr/>
        </p:nvSpPr>
        <p:spPr>
          <a:xfrm>
            <a:off x="7261860" y="4765322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82" y="3155959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97" y="3136444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99" y="4368304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48" y="4468614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3889454" y="1436751"/>
            <a:ext cx="4221547" cy="18586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16906" y="4706799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g-g-g</a:t>
            </a:r>
            <a:endParaRPr lang="en-US" sz="3200" dirty="0"/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325" y="5392664"/>
            <a:ext cx="1293523" cy="1464365"/>
          </a:xfrm>
          <a:prstGeom prst="rect">
            <a:avLst/>
          </a:prstGeom>
        </p:spPr>
      </p:pic>
      <p:pic>
        <p:nvPicPr>
          <p:cNvPr id="19" name="x1" descr="X Icon Png #383647 - Free Icons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05" y="308560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x1" descr="X Icon Png #383647 - Free Icons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050" y="443752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x1" descr="X Icon Png #383647 - Free Icons Librar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08" y="318216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/" descr="Checkmark - The Miller Grou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68" y="466750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796" y="888550"/>
            <a:ext cx="2454803" cy="3596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2852" y="485891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0" name="A"/>
          <p:cNvSpPr/>
          <p:nvPr/>
        </p:nvSpPr>
        <p:spPr>
          <a:xfrm>
            <a:off x="1961836" y="3723572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2400" dirty="0"/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" name="B"/>
          <p:cNvSpPr/>
          <p:nvPr/>
        </p:nvSpPr>
        <p:spPr>
          <a:xfrm>
            <a:off x="7136402" y="3635368"/>
            <a:ext cx="3783346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2" name="C"/>
          <p:cNvSpPr/>
          <p:nvPr/>
        </p:nvSpPr>
        <p:spPr>
          <a:xfrm>
            <a:off x="1961836" y="5228503"/>
            <a:ext cx="3614534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3" name="D"/>
          <p:cNvSpPr/>
          <p:nvPr/>
        </p:nvSpPr>
        <p:spPr>
          <a:xfrm>
            <a:off x="7336664" y="4986660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14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92" y="3340917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nền chữ C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501" y="471152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ình ảnh nền chữ 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52" y="468995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995473" y="3778225"/>
          <a:ext cx="1448972" cy="379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54380" imgH="192405" progId="Equation.DSMT4">
                  <p:embed/>
                </p:oleObj>
              </mc:Choice>
              <mc:Fallback>
                <p:oleObj name="Equation" r:id="rId6" imgW="754380" imgH="192405" progId="Equation.DSMT4">
                  <p:embed/>
                  <p:pic>
                    <p:nvPicPr>
                      <p:cNvPr id="0" name="Picture 865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5473" y="3778225"/>
                        <a:ext cx="1448972" cy="379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801" y="317548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8131175" y="3778250"/>
          <a:ext cx="188118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68800" imgH="4572000" progId="Equation.DSMT4">
                  <p:embed/>
                </p:oleObj>
              </mc:Choice>
              <mc:Fallback>
                <p:oleObj name="Equation" r:id="rId9" imgW="17068800" imgH="4572000" progId="Equation.DSMT4">
                  <p:embed/>
                  <p:pic>
                    <p:nvPicPr>
                      <p:cNvPr id="0" name="Picture 865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31175" y="3778250"/>
                        <a:ext cx="1881188" cy="37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779904" y="5270500"/>
          <a:ext cx="1443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83200" imgH="4572000" progId="Equation.DSMT4">
                  <p:embed/>
                </p:oleObj>
              </mc:Choice>
              <mc:Fallback>
                <p:oleObj name="Equation" r:id="rId11" imgW="17983200" imgH="4572000" progId="Equation.DSMT4">
                  <p:embed/>
                  <p:pic>
                    <p:nvPicPr>
                      <p:cNvPr id="0" name="Picture 865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79904" y="5270500"/>
                        <a:ext cx="1443037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8375841" y="5048959"/>
          <a:ext cx="1704554" cy="438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068800" imgH="4572000" progId="Equation.DSMT4">
                  <p:embed/>
                </p:oleObj>
              </mc:Choice>
              <mc:Fallback>
                <p:oleObj name="Equation" r:id="rId13" imgW="17068800" imgH="4572000" progId="Equation.DSMT4">
                  <p:embed/>
                  <p:pic>
                    <p:nvPicPr>
                      <p:cNvPr id="0" name="Picture 865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75841" y="5048959"/>
                        <a:ext cx="1704554" cy="438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77" y="5307300"/>
            <a:ext cx="1293523" cy="1464365"/>
          </a:xfrm>
          <a:prstGeom prst="rect">
            <a:avLst/>
          </a:prstGeom>
        </p:spPr>
      </p:pic>
      <p:pic>
        <p:nvPicPr>
          <p:cNvPr id="24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97" y="476848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829" y="318537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10" y="332069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v/" descr="Checkmark - The Miller Grou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3762" y="4405543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1584961" y="1193777"/>
                <a:ext cx="9901762" cy="167105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𝑁𝑃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𝑁𝑀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 thêm điều kiện gì để hai tam giác bằng nhau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– c - c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1" y="1193777"/>
                <a:ext cx="9901762" cy="1671050"/>
              </a:xfrm>
              <a:prstGeom prst="roundRect">
                <a:avLst/>
              </a:prstGeom>
              <a:blipFill rotWithShape="0">
                <a:blip r:embed="rId20"/>
                <a:stretch>
                  <a:fillRect l="-677" t="-1449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r="20345" b="-4"/>
          <a:stretch>
            <a:fillRect/>
          </a:stretch>
        </p:blipFill>
        <p:spPr>
          <a:xfrm>
            <a:off x="1153627" y="2784661"/>
            <a:ext cx="2733847" cy="3103563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r="20120" b="2"/>
          <a:stretch>
            <a:fillRect/>
          </a:stretch>
        </p:blipFill>
        <p:spPr>
          <a:xfrm>
            <a:off x="3458134" y="1905002"/>
            <a:ext cx="4577519" cy="457751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2" r="14448" b="2"/>
          <a:stretch>
            <a:fillRect/>
          </a:stretch>
        </p:blipFill>
        <p:spPr>
          <a:xfrm>
            <a:off x="7560499" y="2451691"/>
            <a:ext cx="3273940" cy="3730712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659" y="2042477"/>
            <a:ext cx="3103563" cy="3103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7467601" y="2641977"/>
            <a:ext cx="3103563" cy="3103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93" y="2743201"/>
            <a:ext cx="2082307" cy="2082307"/>
          </a:xfrm>
          <a:prstGeom prst="rect">
            <a:avLst/>
          </a:prstGeom>
        </p:spPr>
      </p:pic>
      <p:sp>
        <p:nvSpPr>
          <p:cNvPr id="12" name="Freeform: Shape 11"/>
          <p:cNvSpPr/>
          <p:nvPr/>
        </p:nvSpPr>
        <p:spPr>
          <a:xfrm rot="5400000">
            <a:off x="-187908" y="184860"/>
            <a:ext cx="3103563" cy="2733845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669872">
            <a:off x="-318080" y="758061"/>
            <a:ext cx="2733847" cy="693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151" y="835303"/>
            <a:ext cx="2700763" cy="1847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4631" y="81140"/>
            <a:ext cx="2700763" cy="1847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2001" y="509300"/>
            <a:ext cx="2901948" cy="1847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1323" y="407962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0" name="A"/>
          <p:cNvSpPr/>
          <p:nvPr/>
        </p:nvSpPr>
        <p:spPr>
          <a:xfrm>
            <a:off x="1815595" y="3628501"/>
            <a:ext cx="3783346" cy="644661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" name="B"/>
          <p:cNvSpPr/>
          <p:nvPr/>
        </p:nvSpPr>
        <p:spPr>
          <a:xfrm>
            <a:off x="6990161" y="3618967"/>
            <a:ext cx="3783346" cy="644661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của 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2" name="C"/>
          <p:cNvSpPr/>
          <p:nvPr/>
        </p:nvSpPr>
        <p:spPr>
          <a:xfrm>
            <a:off x="1815595" y="4844855"/>
            <a:ext cx="3614534" cy="1221698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Giao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ba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đường</a:t>
            </a:r>
            <a:r>
              <a:rPr kumimoji="0" lang="en-US" sz="2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trung</a:t>
            </a:r>
            <a:r>
              <a:rPr kumimoji="0" lang="en-US" sz="2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trực</a:t>
            </a:r>
            <a:r>
              <a:rPr kumimoji="0" lang="en-US" sz="2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của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3" name="D"/>
          <p:cNvSpPr/>
          <p:nvPr/>
        </p:nvSpPr>
        <p:spPr>
          <a:xfrm>
            <a:off x="7190423" y="4607685"/>
            <a:ext cx="3783346" cy="121247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Giao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ba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đường</a:t>
            </a:r>
            <a:r>
              <a:rPr kumimoji="0" lang="en-US" sz="2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</a:t>
            </a:r>
            <a:r>
              <a:rPr kumimoji="0" lang="en-US" sz="2800" i="0" u="none" strike="noStrike" cap="none" spc="0" normalizeH="0" dirty="0" err="1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phân</a:t>
            </a:r>
            <a:r>
              <a:rPr kumimoji="0" lang="en-US" sz="2800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giác của 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14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2" y="3277774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nền chữ C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ình ảnh nền chữ 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1833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274336" y="5442410"/>
          <a:ext cx="863693" cy="41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887200" imgH="4572000" progId="Equation.DSMT4">
                  <p:embed/>
                </p:oleObj>
              </mc:Choice>
              <mc:Fallback>
                <p:oleObj name="Equation" r:id="rId7" imgW="11887200" imgH="4572000" progId="Equation.DSMT4">
                  <p:embed/>
                  <p:pic>
                    <p:nvPicPr>
                      <p:cNvPr id="0" name="Picture 974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74336" y="5442410"/>
                        <a:ext cx="863693" cy="41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9436294" y="3732054"/>
          <a:ext cx="863693" cy="41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887200" imgH="4572000" progId="Equation.DSMT4">
                  <p:embed/>
                </p:oleObj>
              </mc:Choice>
              <mc:Fallback>
                <p:oleObj name="Equation" r:id="rId9" imgW="11887200" imgH="4572000" progId="Equation.DSMT4">
                  <p:embed/>
                  <p:pic>
                    <p:nvPicPr>
                      <p:cNvPr id="0" name="Picture 974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36294" y="3732054"/>
                        <a:ext cx="863693" cy="41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367437" y="3754002"/>
          <a:ext cx="863693" cy="41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887200" imgH="4572000" progId="Equation.DSMT4">
                  <p:embed/>
                </p:oleObj>
              </mc:Choice>
              <mc:Fallback>
                <p:oleObj name="Equation" r:id="rId10" imgW="11887200" imgH="4572000" progId="Equation.DSMT4">
                  <p:embed/>
                  <p:pic>
                    <p:nvPicPr>
                      <p:cNvPr id="0" name="Picture 974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7437" y="3754002"/>
                        <a:ext cx="863693" cy="41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9592019" y="5213920"/>
          <a:ext cx="863693" cy="41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87200" imgH="4572000" progId="Equation.DSMT4">
                  <p:embed/>
                </p:oleObj>
              </mc:Choice>
              <mc:Fallback>
                <p:oleObj name="Equation" r:id="rId11" imgW="11887200" imgH="4572000" progId="Equation.DSMT4">
                  <p:embed/>
                  <p:pic>
                    <p:nvPicPr>
                      <p:cNvPr id="0" name="Picture 974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592019" y="5213920"/>
                        <a:ext cx="863693" cy="41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477" y="5455704"/>
            <a:ext cx="1293523" cy="1464365"/>
          </a:xfrm>
          <a:prstGeom prst="rect">
            <a:avLst/>
          </a:prstGeom>
        </p:spPr>
      </p:pic>
      <p:pic>
        <p:nvPicPr>
          <p:cNvPr id="24" name="x1" descr="X Icon Png #383647 - Free Icons Librar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46" y="4558934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x1" descr="X Icon Png #383647 - Free Icons Librar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77" y="4396207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x1" descr="X Icon Png #383647 - Free Icons Librar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974" y="316405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v/" descr="Checkmark - The Miller Grou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262" y="3217021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/>
              <p:cNvSpPr/>
              <p:nvPr/>
            </p:nvSpPr>
            <p:spPr>
              <a:xfrm>
                <a:off x="1608904" y="1228935"/>
                <a:ext cx="9207833" cy="98184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hai đường trung tuyến </a:t>
                </a:r>
                <a14:m>
                  <m:oMath xmlns:m="http://schemas.openxmlformats.org/officeDocument/2006/math"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𝐵𝑁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 nhau tại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Khi đó điểm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được gọi là ? 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ounded 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904" y="1228935"/>
                <a:ext cx="9207833" cy="981849"/>
              </a:xfrm>
              <a:prstGeom prst="roundRect">
                <a:avLst/>
              </a:prstGeom>
              <a:blipFill rotWithShape="1">
                <a:blip r:embed="rId17"/>
                <a:stretch>
                  <a:fillRect l="-74" t="-668" r="-67" b="-611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1323" y="407962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0" name="A"/>
          <p:cNvSpPr/>
          <p:nvPr/>
        </p:nvSpPr>
        <p:spPr>
          <a:xfrm>
            <a:off x="1815595" y="3628501"/>
            <a:ext cx="3783346" cy="644661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1" name="B"/>
          <p:cNvSpPr/>
          <p:nvPr/>
        </p:nvSpPr>
        <p:spPr>
          <a:xfrm>
            <a:off x="6990161" y="3618967"/>
            <a:ext cx="4109248" cy="644661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2" name="C"/>
          <p:cNvSpPr/>
          <p:nvPr/>
        </p:nvSpPr>
        <p:spPr>
          <a:xfrm>
            <a:off x="1815595" y="5130843"/>
            <a:ext cx="3614534" cy="649722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kumimoji="0" lang="en-US" sz="2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3" name="D"/>
          <p:cNvSpPr/>
          <p:nvPr/>
        </p:nvSpPr>
        <p:spPr>
          <a:xfrm>
            <a:off x="7190423" y="4891590"/>
            <a:ext cx="3783346" cy="644661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giác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14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92" y="3277774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nền chữ C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ình ảnh nền chữ 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3118338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69" y="5536251"/>
            <a:ext cx="1293523" cy="1464365"/>
          </a:xfrm>
          <a:prstGeom prst="rect">
            <a:avLst/>
          </a:prstGeom>
        </p:spPr>
      </p:pic>
      <p:pic>
        <p:nvPicPr>
          <p:cNvPr id="20" name="x1" descr="X Icon Png #383647 - Free Icons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89" y="458435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x1" descr="X Icon Png #383647 - Free Icons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81" y="320000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x1" descr="X Icon Png #383647 - Free Icons Librar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781" y="4495276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v/" descr="Checkmark - The Miller Grou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82" y="3141789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1751518" y="1316427"/>
                <a:ext cx="9207833" cy="98184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𝐷𝐸𝐹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có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đều ba đỉnh của tam giác. Khi đó điểm </a:t>
                </a:r>
                <a14:m>
                  <m:oMath xmlns:m="http://schemas.openxmlformats.org/officeDocument/2006/math">
                    <m:r>
                      <a:rPr lang="vi-V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vi-V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gọi là giao điểm của: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18" y="1316427"/>
                <a:ext cx="9207833" cy="981849"/>
              </a:xfrm>
              <a:prstGeom prst="roundRect">
                <a:avLst/>
              </a:prstGeom>
              <a:blipFill rotWithShape="1">
                <a:blip r:embed="rId11"/>
                <a:stretch>
                  <a:fillRect l="-71" t="-654" r="-63" b="-625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320" y="-1"/>
            <a:ext cx="23012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72322" y="532839"/>
            <a:ext cx="8605520" cy="5767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giác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"/>
          <p:cNvSpPr/>
          <p:nvPr/>
        </p:nvSpPr>
        <p:spPr>
          <a:xfrm>
            <a:off x="1731189" y="3702834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B"/>
          <p:cNvSpPr/>
          <p:nvPr/>
        </p:nvSpPr>
        <p:spPr>
          <a:xfrm>
            <a:off x="6990161" y="3656888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C"/>
          <p:cNvSpPr/>
          <p:nvPr/>
        </p:nvSpPr>
        <p:spPr>
          <a:xfrm>
            <a:off x="1815595" y="5065372"/>
            <a:ext cx="3487925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8" name="D"/>
          <p:cNvSpPr/>
          <p:nvPr/>
        </p:nvSpPr>
        <p:spPr>
          <a:xfrm>
            <a:off x="6970686" y="5092684"/>
            <a:ext cx="3796951" cy="671536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86" y="3245408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85" y="3201529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54376"/>
            <a:ext cx="74142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6375" y="3760454"/>
          <a:ext cx="1828800" cy="49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25600" imgH="5486400" progId="Equation.DSMT4">
                  <p:embed/>
                </p:oleObj>
              </mc:Choice>
              <mc:Fallback>
                <p:oleObj name="Equation" r:id="rId7" imgW="14325600" imgH="5486400" progId="Equation.DSMT4">
                  <p:embed/>
                  <p:pic>
                    <p:nvPicPr>
                      <p:cNvPr id="0" name="Picture 1155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6375" y="3760454"/>
                        <a:ext cx="1828800" cy="49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8080924" y="3715086"/>
          <a:ext cx="2037809" cy="44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325600" imgH="5486400" progId="Equation.DSMT4">
                  <p:embed/>
                </p:oleObj>
              </mc:Choice>
              <mc:Fallback>
                <p:oleObj name="Equation" r:id="rId9" imgW="14325600" imgH="5486400" progId="Equation.DSMT4">
                  <p:embed/>
                  <p:pic>
                    <p:nvPicPr>
                      <p:cNvPr id="0" name="Picture 1155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80924" y="3715086"/>
                        <a:ext cx="2037809" cy="44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824163" y="5221288"/>
          <a:ext cx="17510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0" imgH="5486400" progId="Equation.DSMT4">
                  <p:embed/>
                </p:oleObj>
              </mc:Choice>
              <mc:Fallback>
                <p:oleObj name="Equation" r:id="rId11" imgW="13716000" imgH="5486400" progId="Equation.DSMT4">
                  <p:embed/>
                  <p:pic>
                    <p:nvPicPr>
                      <p:cNvPr id="0" name="Picture 1155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24163" y="5221288"/>
                        <a:ext cx="1751012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986854" y="5194016"/>
          <a:ext cx="17510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716000" imgH="5486400" progId="Equation.DSMT4">
                  <p:embed/>
                </p:oleObj>
              </mc:Choice>
              <mc:Fallback>
                <p:oleObj name="Equation" r:id="rId13" imgW="13716000" imgH="5486400" progId="Equation.DSMT4">
                  <p:embed/>
                  <p:pic>
                    <p:nvPicPr>
                      <p:cNvPr id="0" name="Picture 1156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6854" y="5194016"/>
                        <a:ext cx="1751012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38" y="5393635"/>
            <a:ext cx="1293523" cy="1464365"/>
          </a:xfrm>
          <a:prstGeom prst="rect">
            <a:avLst/>
          </a:prstGeom>
        </p:spPr>
      </p:pic>
      <p:pic>
        <p:nvPicPr>
          <p:cNvPr id="20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22" y="464182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2" y="313857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x1" descr="X Icon Png #383647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092" y="4641829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v/" descr="Checkmark - The Miller Grou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959" y="3127872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06529" y="1176844"/>
            <a:ext cx="3699799" cy="2007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9" y="1043133"/>
            <a:ext cx="3783431" cy="238504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5404" y="60443"/>
            <a:ext cx="29823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56359" y="690378"/>
            <a:ext cx="7852117" cy="57677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A"/>
          <p:cNvSpPr/>
          <p:nvPr/>
        </p:nvSpPr>
        <p:spPr>
          <a:xfrm>
            <a:off x="1731189" y="3702834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B"/>
          <p:cNvSpPr/>
          <p:nvPr/>
        </p:nvSpPr>
        <p:spPr>
          <a:xfrm>
            <a:off x="6990161" y="3656888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C"/>
          <p:cNvSpPr/>
          <p:nvPr/>
        </p:nvSpPr>
        <p:spPr>
          <a:xfrm>
            <a:off x="1870685" y="4803808"/>
            <a:ext cx="3514115" cy="726160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8" name="D"/>
          <p:cNvSpPr/>
          <p:nvPr/>
        </p:nvSpPr>
        <p:spPr>
          <a:xfrm>
            <a:off x="7208156" y="4939753"/>
            <a:ext cx="3783346" cy="568819"/>
          </a:xfrm>
          <a:prstGeom prst="hexagon">
            <a:avLst/>
          </a:prstGeom>
          <a:solidFill>
            <a:srgbClr val="FFBCBC"/>
          </a:solidFill>
          <a:ln w="88900" cap="flat" cmpd="dbl">
            <a:solidFill>
              <a:srgbClr val="FD1BDD"/>
            </a:solidFill>
            <a:prstDash val="solid"/>
            <a:miter lim="800000"/>
          </a:ln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  <a:innerShdw blurRad="114300">
              <a:prstClr val="black"/>
            </a:inn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9" name="Picture 4" descr="Letter A PNG Stock Photo | PNG 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89" y="3358320"/>
            <a:ext cx="73380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Download Full Size of Letter B PNG Background Image | PNG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691" y="3312244"/>
            <a:ext cx="790576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nền chữ C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0" y="4616167"/>
            <a:ext cx="702197" cy="77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ình ảnh nền chữ 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711" y="4632802"/>
            <a:ext cx="733425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723305" y="785950"/>
          <a:ext cx="1632535" cy="506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202400" imgH="5486400" progId="Equation.DSMT4">
                  <p:embed/>
                </p:oleObj>
              </mc:Choice>
              <mc:Fallback>
                <p:oleObj name="Equation" r:id="rId7" imgW="19202400" imgH="5486400" progId="Equation.DSMT4">
                  <p:embed/>
                  <p:pic>
                    <p:nvPicPr>
                      <p:cNvPr id="0" name="Picture 127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3305" y="785950"/>
                        <a:ext cx="1632535" cy="506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354295" y="785950"/>
          <a:ext cx="786124" cy="391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15200" imgH="4267200" progId="Equation.DSMT4">
                  <p:embed/>
                </p:oleObj>
              </mc:Choice>
              <mc:Fallback>
                <p:oleObj name="Equation" r:id="rId9" imgW="7315200" imgH="4267200" progId="Equation.DSMT4">
                  <p:embed/>
                  <p:pic>
                    <p:nvPicPr>
                      <p:cNvPr id="0" name="Picture 127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54295" y="785950"/>
                        <a:ext cx="786124" cy="391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/>
          <p:nvPr/>
        </p:nvPicPr>
        <p:blipFill>
          <a:blip r:embed="rId11"/>
          <a:stretch>
            <a:fillRect/>
          </a:stretch>
        </p:blipFill>
        <p:spPr>
          <a:xfrm>
            <a:off x="3260037" y="1417184"/>
            <a:ext cx="3482654" cy="2113393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978039" y="3673082"/>
          <a:ext cx="1136543" cy="665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34400" imgH="5486400" progId="Equation.DSMT4">
                  <p:embed/>
                </p:oleObj>
              </mc:Choice>
              <mc:Fallback>
                <p:oleObj name="Equation" r:id="rId12" imgW="8534400" imgH="5486400" progId="Equation.DSMT4">
                  <p:embed/>
                  <p:pic>
                    <p:nvPicPr>
                      <p:cNvPr id="0" name="Picture 1271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78039" y="3673082"/>
                        <a:ext cx="1136543" cy="665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161338" y="3625850"/>
          <a:ext cx="11382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29600" imgH="5486400" progId="Equation.DSMT4">
                  <p:embed/>
                </p:oleObj>
              </mc:Choice>
              <mc:Fallback>
                <p:oleObj name="Equation" r:id="rId14" imgW="8229600" imgH="5486400" progId="Equation.DSMT4">
                  <p:embed/>
                  <p:pic>
                    <p:nvPicPr>
                      <p:cNvPr id="0" name="Picture 127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61338" y="3625850"/>
                        <a:ext cx="1138237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8354295" y="4939753"/>
          <a:ext cx="1055077" cy="619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34400" imgH="5486400" progId="Equation.DSMT4">
                  <p:embed/>
                </p:oleObj>
              </mc:Choice>
              <mc:Fallback>
                <p:oleObj name="Equation" r:id="rId16" imgW="8534400" imgH="5486400" progId="Equation.DSMT4">
                  <p:embed/>
                  <p:pic>
                    <p:nvPicPr>
                      <p:cNvPr id="0" name="Picture 1271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54295" y="4939753"/>
                        <a:ext cx="1055077" cy="619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009797" y="4926489"/>
          <a:ext cx="1220276" cy="608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534400" imgH="5486400" progId="Equation.DSMT4">
                  <p:embed/>
                </p:oleObj>
              </mc:Choice>
              <mc:Fallback>
                <p:oleObj name="Equation" r:id="rId18" imgW="8534400" imgH="5486400" progId="Equation.DSMT4">
                  <p:embed/>
                  <p:pic>
                    <p:nvPicPr>
                      <p:cNvPr id="0" name="Picture 12720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09797" y="4926489"/>
                        <a:ext cx="1220276" cy="608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38" y="5393635"/>
            <a:ext cx="1293523" cy="1464365"/>
          </a:xfrm>
          <a:prstGeom prst="rect">
            <a:avLst/>
          </a:prstGeom>
        </p:spPr>
      </p:pic>
      <p:pic>
        <p:nvPicPr>
          <p:cNvPr id="26" name="x1" descr="X Icon Png #383647 - Free Icons Libr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541" y="4573993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x1" descr="X Icon Png #383647 - Free Icons Libr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070" y="330130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x1" descr="X Icon Png #383647 - Free Icons Library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98" y="34216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/" descr="Checkmark - The Miller Group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20" y="433538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/>
          <p:cNvSpPr/>
          <p:nvPr/>
        </p:nvSpPr>
        <p:spPr>
          <a:xfrm>
            <a:off x="62706" y="5678029"/>
            <a:ext cx="2362200" cy="1158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21280" y="2209800"/>
            <a:ext cx="7547188" cy="22707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tam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MNP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56088" y="3345180"/>
          <a:ext cx="3848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354400" imgH="19812000" progId="Equation.DSMT4">
                  <p:embed/>
                </p:oleObj>
              </mc:Choice>
              <mc:Fallback>
                <p:oleObj name="Equation" r:id="rId2" imgW="92354400" imgH="19812000" progId="Equation.DSMT4">
                  <p:embed/>
                  <p:pic>
                    <p:nvPicPr>
                      <p:cNvPr id="0" name="Picture 1844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6088" y="3345180"/>
                        <a:ext cx="3848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lowchart: Preparation 8"/>
          <p:cNvSpPr/>
          <p:nvPr/>
        </p:nvSpPr>
        <p:spPr>
          <a:xfrm>
            <a:off x="3048000" y="1036320"/>
            <a:ext cx="3657600" cy="960120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27" y="5242402"/>
            <a:ext cx="1293523" cy="1464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968828" y="1328056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3485" y="2013585"/>
            <a:ext cx="58985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vi-VN" altLang="en-US" sz="6000" b="1" dirty="0" err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/>
          <p:cNvSpPr/>
          <p:nvPr/>
        </p:nvSpPr>
        <p:spPr>
          <a:xfrm>
            <a:off x="140826" y="30206"/>
            <a:ext cx="11910348" cy="6366368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!!1"/>
          <p:cNvSpPr txBox="1"/>
          <p:nvPr/>
        </p:nvSpPr>
        <p:spPr>
          <a:xfrm>
            <a:off x="2990360" y="1433810"/>
            <a:ext cx="676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24150" y="1809750"/>
            <a:ext cx="831924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àm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>
            <a:fillRect/>
          </a:stretch>
        </p:blipFill>
        <p:spPr>
          <a:xfrm>
            <a:off x="2599797" y="858444"/>
            <a:ext cx="2570059" cy="1813802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025748" y="2708104"/>
            <a:ext cx="8814972" cy="2236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giác  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Kẻ                 </a:t>
            </a:r>
            <a:r>
              <a:rPr 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862729" y="3007299"/>
          <a:ext cx="988653" cy="380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87200" imgH="4572000" progId="Equation.DSMT4">
                  <p:embed/>
                </p:oleObj>
              </mc:Choice>
              <mc:Fallback>
                <p:oleObj name="Equation" r:id="rId4" imgW="11887200" imgH="4572000" progId="Equation.DSMT4">
                  <p:embed/>
                  <p:pic>
                    <p:nvPicPr>
                      <p:cNvPr id="0" name="Picture 1375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2729" y="3007299"/>
                        <a:ext cx="988653" cy="380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267437" y="3015497"/>
          <a:ext cx="337625" cy="36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62400" imgH="4267200" progId="Equation.DSMT4">
                  <p:embed/>
                </p:oleObj>
              </mc:Choice>
              <mc:Fallback>
                <p:oleObj name="Equation" r:id="rId6" imgW="3962400" imgH="4267200" progId="Equation.DSMT4">
                  <p:embed/>
                  <p:pic>
                    <p:nvPicPr>
                      <p:cNvPr id="0" name="Picture 137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7437" y="3015497"/>
                        <a:ext cx="337625" cy="363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8252341" y="3024741"/>
          <a:ext cx="542310" cy="345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05600" imgH="4267200" progId="Equation.DSMT4">
                  <p:embed/>
                </p:oleObj>
              </mc:Choice>
              <mc:Fallback>
                <p:oleObj name="Equation" r:id="rId8" imgW="6705600" imgH="4267200" progId="Equation.DSMT4">
                  <p:embed/>
                  <p:pic>
                    <p:nvPicPr>
                      <p:cNvPr id="0" name="Picture 1375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52341" y="3024741"/>
                        <a:ext cx="542310" cy="345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9387709" y="3002915"/>
          <a:ext cx="1291864" cy="38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983200" imgH="4572000" progId="Equation.DSMT4">
                  <p:embed/>
                </p:oleObj>
              </mc:Choice>
              <mc:Fallback>
                <p:oleObj name="Equation" r:id="rId10" imgW="17983200" imgH="4572000" progId="Equation.DSMT4">
                  <p:embed/>
                  <p:pic>
                    <p:nvPicPr>
                      <p:cNvPr id="0" name="Picture 1375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87709" y="3002915"/>
                        <a:ext cx="1291864" cy="384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752285" y="3870961"/>
          <a:ext cx="2194235" cy="34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127200" imgH="4267200" progId="Equation.DSMT4">
                  <p:embed/>
                </p:oleObj>
              </mc:Choice>
              <mc:Fallback>
                <p:oleObj name="Equation" r:id="rId12" imgW="27127200" imgH="4267200" progId="Equation.DSMT4">
                  <p:embed/>
                  <p:pic>
                    <p:nvPicPr>
                      <p:cNvPr id="0" name="Picture 1375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52285" y="3870961"/>
                        <a:ext cx="2194235" cy="34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19375" y="4287838"/>
          <a:ext cx="544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05600" imgH="4267200" progId="Equation.DSMT4">
                  <p:embed/>
                </p:oleObj>
              </mc:Choice>
              <mc:Fallback>
                <p:oleObj name="Equation" r:id="rId14" imgW="6705600" imgH="4267200" progId="Equation.DSMT4">
                  <p:embed/>
                  <p:pic>
                    <p:nvPicPr>
                      <p:cNvPr id="0" name="Picture 1375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19375" y="4287838"/>
                        <a:ext cx="544513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9051925" y="4283393"/>
          <a:ext cx="701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620000" imgH="4267200" progId="Equation.DSMT4">
                  <p:embed/>
                </p:oleObj>
              </mc:Choice>
              <mc:Fallback>
                <p:oleObj name="Equation" r:id="rId16" imgW="7620000" imgH="4267200" progId="Equation.DSMT4">
                  <p:embed/>
                  <p:pic>
                    <p:nvPicPr>
                      <p:cNvPr id="0" name="Object 19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051925" y="4283393"/>
                        <a:ext cx="70167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91840" y="182880"/>
            <a:ext cx="6461760" cy="594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1840" y="182880"/>
            <a:ext cx="6461760" cy="59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721" y="1544896"/>
            <a:ext cx="4026746" cy="3355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373390"/>
                  </p:ext>
                </p:extLst>
              </p:nvPr>
            </p:nvGraphicFramePr>
            <p:xfrm>
              <a:off x="396240" y="1935480"/>
              <a:ext cx="5298440" cy="3563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824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4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vi-V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vi-VN" altLang="en-US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𝐴𝐵𝐶</m:t>
                                </m:r>
                                <m:r>
                                  <a:rPr lang="en-US" altLang="vi-V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  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vi-VN" sz="28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vi-VN" altLang="en-US" sz="2800" b="1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  <m:r>
                                  <a:rPr lang="en-US" altLang="vi-VN" sz="28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altLang="en-US" sz="28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altLang="en-US" sz="28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90</m:t>
                                    </m:r>
                                  </m:e>
                                  <m:sup>
                                    <m:r>
                                      <a:rPr lang="vi-VN" altLang="en-US" sz="2800" b="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MS Mincho" charset="0"/>
                                        <a:cs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altLang="en-US" sz="28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vi-VN" altLang="en-US" sz="28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𝐵𝐸</m:t>
                              </m:r>
                              <m:r>
                                <a:rPr lang="en-US" altLang="vi-VN" sz="28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vi-VN" altLang="en-US" sz="28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MS Mincho" charset="0"/>
                              <a:cs typeface="Times New Roman" panose="02020603050405020304" pitchFamily="18" charset="0"/>
                            </a:rPr>
                            <a:t>là đường phân giác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vi-VN" altLang="en-US" sz="2800" b="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𝐸𝐻</m:t>
                                </m:r>
                                <m:r>
                                  <a:rPr lang="en-US" altLang="vi-VN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⊥</m:t>
                                </m:r>
                                <m:r>
                                  <a:rPr lang="vi-VN" altLang="en-US" sz="28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MS Mincho" charset="0"/>
                                    <a:cs typeface="Cambria Math" panose="02040503050406030204" pitchFamily="18" charset="0"/>
                                  </a:rPr>
                                  <m:t>𝐵𝐶</m:t>
                                </m:r>
                              </m:oMath>
                            </m:oMathPara>
                          </a14:m>
                          <a:endParaRPr lang="vi-VN" alt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99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vi-VN" altLang="en-US" sz="2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US" altLang="vi-VN" sz="2800" i="1" dirty="0"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vi-VN" altLang="en-US" sz="28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𝐴𝐵𝐸</m:t>
                              </m:r>
                              <m:r>
                                <a:rPr lang="en-US" altLang="vi-VN" sz="28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=∆</m:t>
                              </m:r>
                              <m:r>
                                <a:rPr lang="vi-VN" altLang="en-US" sz="2800" i="1" dirty="0">
                                  <a:latin typeface="Cambria Math" panose="02040503050406030204" pitchFamily="18" charset="0"/>
                                  <a:ea typeface="MS Mincho" charset="0"/>
                                  <a:cs typeface="Cambria Math" panose="02040503050406030204" pitchFamily="18" charset="0"/>
                                </a:rPr>
                                <m:t>𝐻𝐵𝐸</m:t>
                              </m:r>
                            </m:oMath>
                          </a14:m>
                          <a:endParaRPr lang="vi-VN" altLang="en-US" sz="2800" i="1" dirty="0"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vi-VN" altLang="en-US" sz="2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vi-VN" altLang="en-US" sz="28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𝐵𝐸</m:t>
                              </m:r>
                              <m:r>
                                <a:rPr lang="en-US" altLang="vi-VN" sz="2800" i="1" dirty="0" err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là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đường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thẳng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trung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trực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của </a:t>
                          </a:r>
                          <a:r>
                            <a:rPr lang="en-US" sz="280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đoạn</a:t>
                          </a:r>
                          <a:r>
                            <a:rPr 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thẳng</a:t>
                          </a:r>
                          <a:r>
                            <a:rPr lang="vi-VN" altLang="en-US" sz="2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altLang="en-US" sz="28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+mn-ea"/>
                                </a:rPr>
                                <m:t>𝐴𝐻</m:t>
                              </m:r>
                            </m:oMath>
                          </a14:m>
                          <a:endParaRPr lang="vi-VN" altLang="en-US" sz="2800" i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+mn-ea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7373390"/>
                  </p:ext>
                </p:extLst>
              </p:nvPr>
            </p:nvGraphicFramePr>
            <p:xfrm>
              <a:off x="396240" y="1935480"/>
              <a:ext cx="5298440" cy="3563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8240"/>
                    <a:gridCol w="4140200"/>
                  </a:tblGrid>
                  <a:tr h="1463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235" t="-417" r="-294" b="-145000"/>
                          </a:stretch>
                        </a:blipFill>
                      </a:tcPr>
                    </a:tc>
                  </a:tr>
                  <a:tr h="2099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8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3"/>
                          <a:stretch>
                            <a:fillRect l="-28235" t="-69855" r="-294" b="-8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051561" y="960120"/>
            <a:ext cx="359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02408" y="2557054"/>
            <a:ext cx="398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8600" y="3446501"/>
            <a:ext cx="688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   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972507"/>
              </p:ext>
            </p:extLst>
          </p:nvPr>
        </p:nvGraphicFramePr>
        <p:xfrm>
          <a:off x="6350859" y="3533489"/>
          <a:ext cx="938941" cy="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30400" imgH="5181600" progId="Equation.DSMT4">
                  <p:embed/>
                </p:oleObj>
              </mc:Choice>
              <mc:Fallback>
                <p:oleObj name="Equation" r:id="rId2" imgW="14630400" imgH="5181600" progId="Equation.DSMT4">
                  <p:embed/>
                  <p:pic>
                    <p:nvPicPr>
                      <p:cNvPr id="0" name="Picture 149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0859" y="3533489"/>
                        <a:ext cx="938941" cy="32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0302"/>
              </p:ext>
            </p:extLst>
          </p:nvPr>
        </p:nvGraphicFramePr>
        <p:xfrm>
          <a:off x="7770475" y="3555968"/>
          <a:ext cx="958658" cy="32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0" imgH="5181600" progId="Equation.DSMT4">
                  <p:embed/>
                </p:oleObj>
              </mc:Choice>
              <mc:Fallback>
                <p:oleObj name="Equation" r:id="rId4" imgW="15240000" imgH="5181600" progId="Equation.DSMT4">
                  <p:embed/>
                  <p:pic>
                    <p:nvPicPr>
                      <p:cNvPr id="0" name="Picture 149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0475" y="3555968"/>
                        <a:ext cx="958658" cy="326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37225" y="4313553"/>
          <a:ext cx="1655762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46400" imgH="7010400" progId="Equation.DSMT4">
                  <p:embed/>
                </p:oleObj>
              </mc:Choice>
              <mc:Fallback>
                <p:oleObj name="Equation" r:id="rId6" imgW="28346400" imgH="7010400" progId="Equation.DSMT4">
                  <p:embed/>
                  <p:pic>
                    <p:nvPicPr>
                      <p:cNvPr id="0" name="Picture 149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7225" y="4313553"/>
                        <a:ext cx="1655762" cy="411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27663" y="4702175"/>
          <a:ext cx="23907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43200" imgH="7315200" progId="Equation.DSMT4">
                  <p:embed/>
                </p:oleObj>
              </mc:Choice>
              <mc:Fallback>
                <p:oleObj name="Equation" r:id="rId8" imgW="40843200" imgH="7315200" progId="Equation.DSMT4">
                  <p:embed/>
                  <p:pic>
                    <p:nvPicPr>
                      <p:cNvPr id="0" name="Picture 149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27663" y="4702175"/>
                        <a:ext cx="2390775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623050" y="5227676"/>
          <a:ext cx="233997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442400" imgH="5181600" progId="Equation.DSMT4">
                  <p:embed/>
                </p:oleObj>
              </mc:Choice>
              <mc:Fallback>
                <p:oleObj name="Equation" r:id="rId10" imgW="34442400" imgH="5181600" progId="Equation.DSMT4">
                  <p:embed/>
                  <p:pic>
                    <p:nvPicPr>
                      <p:cNvPr id="0" name="Picture 1498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23050" y="5227676"/>
                        <a:ext cx="2339975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191729" y="689613"/>
            <a:ext cx="12000271" cy="15641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   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974847" y="848252"/>
          <a:ext cx="1026673" cy="39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01600" imgH="4876800" progId="Equation.DSMT4">
                  <p:embed/>
                </p:oleObj>
              </mc:Choice>
              <mc:Fallback>
                <p:oleObj name="Equation" r:id="rId12" imgW="12801600" imgH="4876800" progId="Equation.DSMT4">
                  <p:embed/>
                  <p:pic>
                    <p:nvPicPr>
                      <p:cNvPr id="0" name="Picture 1498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4847" y="848252"/>
                        <a:ext cx="1026673" cy="391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3445819" y="854024"/>
          <a:ext cx="366203" cy="394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62400" imgH="4267200" progId="Equation.DSMT4">
                  <p:embed/>
                </p:oleObj>
              </mc:Choice>
              <mc:Fallback>
                <p:oleObj name="Equation" r:id="rId14" imgW="3962400" imgH="4267200" progId="Equation.DSMT4">
                  <p:embed/>
                  <p:pic>
                    <p:nvPicPr>
                      <p:cNvPr id="0" name="Picture 1498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5819" y="854024"/>
                        <a:ext cx="366203" cy="394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801040"/>
              </p:ext>
            </p:extLst>
          </p:nvPr>
        </p:nvGraphicFramePr>
        <p:xfrm>
          <a:off x="6350859" y="874631"/>
          <a:ext cx="573521" cy="36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05600" imgH="4267200" progId="Equation.DSMT4">
                  <p:embed/>
                </p:oleObj>
              </mc:Choice>
              <mc:Fallback>
                <p:oleObj name="Equation" r:id="rId16" imgW="6705600" imgH="4267200" progId="Equation.DSMT4">
                  <p:embed/>
                  <p:pic>
                    <p:nvPicPr>
                      <p:cNvPr id="0" name="Picture 1498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50859" y="874631"/>
                        <a:ext cx="573521" cy="364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8285103" y="1060933"/>
          <a:ext cx="54610" cy="1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300" imgH="190500" progId="Equation.DSMT4">
                  <p:embed/>
                </p:oleObj>
              </mc:Choice>
              <mc:Fallback>
                <p:oleObj name="Equation" r:id="rId18" imgW="749300" imgH="190500" progId="Equation.DSMT4">
                  <p:embed/>
                  <p:pic>
                    <p:nvPicPr>
                      <p:cNvPr id="0" name="Picture 1498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85103" y="1060933"/>
                        <a:ext cx="54610" cy="1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74848" y="1312024"/>
          <a:ext cx="2370892" cy="37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127200" imgH="4267200" progId="Equation.DSMT4">
                  <p:embed/>
                </p:oleObj>
              </mc:Choice>
              <mc:Fallback>
                <p:oleObj name="Equation" r:id="rId20" imgW="27127200" imgH="4267200" progId="Equation.DSMT4">
                  <p:embed/>
                  <p:pic>
                    <p:nvPicPr>
                      <p:cNvPr id="0" name="Picture 1498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74848" y="1312024"/>
                        <a:ext cx="2370892" cy="372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706561" y="1726466"/>
          <a:ext cx="530412" cy="3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91200" imgH="3962400" progId="Equation.DSMT4">
                  <p:embed/>
                </p:oleObj>
              </mc:Choice>
              <mc:Fallback>
                <p:oleObj name="Equation" r:id="rId22" imgW="5791200" imgH="3962400" progId="Equation.DSMT4">
                  <p:embed/>
                  <p:pic>
                    <p:nvPicPr>
                      <p:cNvPr id="0" name="Picture 1498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06561" y="1726466"/>
                        <a:ext cx="530412" cy="36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206522" y="1704528"/>
          <a:ext cx="701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620000" imgH="4267200" progId="Equation.DSMT4">
                  <p:embed/>
                </p:oleObj>
              </mc:Choice>
              <mc:Fallback>
                <p:oleObj name="Equation" r:id="rId24" imgW="7620000" imgH="4267200" progId="Equation.DSMT4">
                  <p:embed/>
                  <p:pic>
                    <p:nvPicPr>
                      <p:cNvPr id="0" name="Object 2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06522" y="1704528"/>
                        <a:ext cx="70167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4726" y="2575832"/>
            <a:ext cx="4748439" cy="37487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32723" y="26206"/>
            <a:ext cx="6461760" cy="5943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graphicFrame>
        <p:nvGraphicFramePr>
          <p:cNvPr id="19" name="Content Placeholder 1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81808"/>
              </p:ext>
            </p:extLst>
          </p:nvPr>
        </p:nvGraphicFramePr>
        <p:xfrm>
          <a:off x="7661791" y="875475"/>
          <a:ext cx="1301234" cy="3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983200" imgH="4572000" progId="Equation.DSMT4">
                  <p:embed/>
                </p:oleObj>
              </mc:Choice>
              <mc:Fallback>
                <p:oleObj name="Equation" r:id="rId27" imgW="17983200" imgH="4572000" progId="Equation.DSMT4">
                  <p:embed/>
                  <p:pic>
                    <p:nvPicPr>
                      <p:cNvPr id="0" name="Object 27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61791" y="875475"/>
                        <a:ext cx="1301234" cy="3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33039" y="2481944"/>
            <a:ext cx="71048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= BH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(1)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 = EH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(2)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533535" y="2536028"/>
          <a:ext cx="2325985" cy="36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127200" imgH="4267200" progId="Equation.DSMT4">
                  <p:embed/>
                </p:oleObj>
              </mc:Choice>
              <mc:Fallback>
                <p:oleObj name="Equation" r:id="rId3" imgW="27127200" imgH="4267200" progId="Equation.DSMT4">
                  <p:embed/>
                  <p:pic>
                    <p:nvPicPr>
                      <p:cNvPr id="0" name="Picture 155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3535" y="2536028"/>
                        <a:ext cx="2325985" cy="36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182880" y="538352"/>
                <a:ext cx="12009119" cy="147332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         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giác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.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hứng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rằng: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</a:p>
              <a:p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     </a:t>
                </a:r>
                <a:r>
                  <a:rPr lang="vi-V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thẳng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thẳng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538352"/>
                <a:ext cx="12009119" cy="1473328"/>
              </a:xfrm>
              <a:prstGeom prst="roundRect">
                <a:avLst/>
              </a:prstGeom>
              <a:blipFill rotWithShape="1">
                <a:blip r:embed="rId6"/>
                <a:stretch>
                  <a:fillRect l="-53" t="-465" r="-48" b="-431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995167" y="637724"/>
          <a:ext cx="1036833" cy="395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01600" imgH="4876800" progId="Equation.DSMT4">
                  <p:embed/>
                </p:oleObj>
              </mc:Choice>
              <mc:Fallback>
                <p:oleObj name="Equation" r:id="rId7" imgW="12801600" imgH="4876800" progId="Equation.DSMT4">
                  <p:embed/>
                  <p:pic>
                    <p:nvPicPr>
                      <p:cNvPr id="0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5167" y="637724"/>
                        <a:ext cx="1036833" cy="395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6416873" y="649870"/>
          <a:ext cx="573521" cy="36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705600" imgH="4267200" progId="Equation.DSMT4">
                  <p:embed/>
                </p:oleObj>
              </mc:Choice>
              <mc:Fallback>
                <p:oleObj name="Equation" r:id="rId9" imgW="6705600" imgH="4267200" progId="Equation.DSMT4">
                  <p:embed/>
                  <p:pic>
                    <p:nvPicPr>
                      <p:cNvPr id="0" name="Object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16873" y="649870"/>
                        <a:ext cx="573521" cy="364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7639345" y="649343"/>
          <a:ext cx="1301234" cy="3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983200" imgH="4572000" progId="Equation.DSMT4">
                  <p:embed/>
                </p:oleObj>
              </mc:Choice>
              <mc:Fallback>
                <p:oleObj name="Equation" r:id="rId11" imgW="17983200" imgH="4572000" progId="Equation.DSMT4">
                  <p:embed/>
                  <p:pic>
                    <p:nvPicPr>
                      <p:cNvPr id="0" name="Object 2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39345" y="649343"/>
                        <a:ext cx="1301234" cy="3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846554" y="1096017"/>
          <a:ext cx="2323366" cy="365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127200" imgH="4267200" progId="Equation.DSMT4">
                  <p:embed/>
                </p:oleObj>
              </mc:Choice>
              <mc:Fallback>
                <p:oleObj name="Equation" r:id="rId13" imgW="27127200" imgH="4267200" progId="Equation.DSMT4">
                  <p:embed/>
                  <p:pic>
                    <p:nvPicPr>
                      <p:cNvPr id="0" name="Object 2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6554" y="1096017"/>
                        <a:ext cx="2323366" cy="365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729960" y="1491879"/>
          <a:ext cx="560360" cy="382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91200" imgH="3962400" progId="Equation.DSMT4">
                  <p:embed/>
                </p:oleObj>
              </mc:Choice>
              <mc:Fallback>
                <p:oleObj name="Equation" r:id="rId15" imgW="5791200" imgH="3962400" progId="Equation.DSMT4">
                  <p:embed/>
                  <p:pic>
                    <p:nvPicPr>
                      <p:cNvPr id="0" name="Object 2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9960" y="1491879"/>
                        <a:ext cx="560360" cy="382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7288507" y="1491879"/>
          <a:ext cx="701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620000" imgH="4267200" progId="Equation.DSMT4">
                  <p:embed/>
                </p:oleObj>
              </mc:Choice>
              <mc:Fallback>
                <p:oleObj name="Equation" r:id="rId17" imgW="7620000" imgH="4267200" progId="Equation.DSMT4">
                  <p:embed/>
                  <p:pic>
                    <p:nvPicPr>
                      <p:cNvPr id="0" name="Object 19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88507" y="1491879"/>
                        <a:ext cx="70167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021" y="2575832"/>
            <a:ext cx="4910144" cy="38764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302655" y="0"/>
            <a:ext cx="6461760" cy="594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281" y="231249"/>
            <a:ext cx="4236304" cy="4953000"/>
          </a:xfrm>
          <a:prstGeom prst="rect">
            <a:avLst/>
          </a:prstGeom>
          <a:noFill/>
        </p:spPr>
      </p:pic>
      <p:sp>
        <p:nvSpPr>
          <p:cNvPr id="10" name="Hình chữ nhật 9"/>
          <p:cNvSpPr/>
          <p:nvPr/>
        </p:nvSpPr>
        <p:spPr>
          <a:xfrm>
            <a:off x="2123335" y="5693271"/>
            <a:ext cx="81188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/>
          <p:cNvGrpSpPr/>
          <p:nvPr/>
        </p:nvGrpSpPr>
        <p:grpSpPr>
          <a:xfrm>
            <a:off x="1774378" y="1423682"/>
            <a:ext cx="2733453" cy="1415771"/>
            <a:chOff x="1774377" y="1423682"/>
            <a:chExt cx="2733453" cy="1415770"/>
          </a:xfrm>
        </p:grpSpPr>
        <p:sp>
          <p:nvSpPr>
            <p:cNvPr id="26" name="Google Shape;157;p20"/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dirty="0"/>
            </a:p>
          </p:txBody>
        </p:sp>
        <p:sp>
          <p:nvSpPr>
            <p:cNvPr id="11" name="Hộp Văn bản 10"/>
            <p:cNvSpPr txBox="1"/>
            <p:nvPr/>
          </p:nvSpPr>
          <p:spPr>
            <a:xfrm>
              <a:off x="2165516" y="2092196"/>
              <a:ext cx="15520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5991434" y="440483"/>
            <a:ext cx="3199159" cy="1415771"/>
            <a:chOff x="5714125" y="780700"/>
            <a:chExt cx="3199158" cy="1415770"/>
          </a:xfrm>
        </p:grpSpPr>
        <p:sp>
          <p:nvSpPr>
            <p:cNvPr id="28" name="Google Shape;157;p20"/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dirty="0"/>
            </a:p>
          </p:txBody>
        </p:sp>
        <p:sp>
          <p:nvSpPr>
            <p:cNvPr id="30" name="Hộp Văn bản 29"/>
            <p:cNvSpPr txBox="1"/>
            <p:nvPr/>
          </p:nvSpPr>
          <p:spPr>
            <a:xfrm>
              <a:off x="5739537" y="1072933"/>
              <a:ext cx="3173746" cy="1077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002060"/>
                  </a:solidFill>
                  <a:latin typeface="+mj-lt"/>
                </a:rPr>
                <a:t>Hình thành</a:t>
              </a:r>
            </a:p>
            <a:p>
              <a:r>
                <a:rPr lang="vi-VN" sz="3200" b="1" dirty="0">
                  <a:solidFill>
                    <a:srgbClr val="002060"/>
                  </a:solidFill>
                  <a:latin typeface="+mj-lt"/>
                </a:rPr>
                <a:t> kiến thức mới</a:t>
              </a:r>
              <a:endParaRPr lang="en-US" sz="32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15" name="Nhóm 14"/>
          <p:cNvGrpSpPr/>
          <p:nvPr/>
        </p:nvGrpSpPr>
        <p:grpSpPr>
          <a:xfrm>
            <a:off x="8635942" y="1497829"/>
            <a:ext cx="3028823" cy="1415771"/>
            <a:chOff x="6997439" y="2348815"/>
            <a:chExt cx="3028822" cy="1415770"/>
          </a:xfrm>
        </p:grpSpPr>
        <p:sp>
          <p:nvSpPr>
            <p:cNvPr id="31" name="Google Shape;157;p20"/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dirty="0"/>
            </a:p>
          </p:txBody>
        </p:sp>
        <p:sp>
          <p:nvSpPr>
            <p:cNvPr id="32" name="Hộp Văn bản 31"/>
            <p:cNvSpPr txBox="1"/>
            <p:nvPr/>
          </p:nvSpPr>
          <p:spPr>
            <a:xfrm>
              <a:off x="7522714" y="2884088"/>
              <a:ext cx="2162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/>
          <p:cNvSpPr/>
          <p:nvPr/>
        </p:nvSpPr>
        <p:spPr>
          <a:xfrm>
            <a:off x="4530523" y="2311400"/>
            <a:ext cx="2276677" cy="1204397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 sz="1865"/>
          </a:p>
        </p:txBody>
      </p:sp>
      <p:grpSp>
        <p:nvGrpSpPr>
          <p:cNvPr id="14" name="Nhóm 13"/>
          <p:cNvGrpSpPr/>
          <p:nvPr/>
        </p:nvGrpSpPr>
        <p:grpSpPr>
          <a:xfrm>
            <a:off x="7566991" y="3237701"/>
            <a:ext cx="3028823" cy="1415772"/>
            <a:chOff x="6997439" y="2348815"/>
            <a:chExt cx="3028822" cy="1415770"/>
          </a:xfrm>
        </p:grpSpPr>
        <p:sp>
          <p:nvSpPr>
            <p:cNvPr id="17" name="Google Shape;157;p20"/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dirty="0"/>
            </a:p>
          </p:txBody>
        </p:sp>
        <p:sp>
          <p:nvSpPr>
            <p:cNvPr id="18" name="Hộp Văn bản 17"/>
            <p:cNvSpPr txBox="1"/>
            <p:nvPr/>
          </p:nvSpPr>
          <p:spPr>
            <a:xfrm>
              <a:off x="7540034" y="2751137"/>
              <a:ext cx="2162013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"/>
            <a:ext cx="1298774" cy="810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0275" y="342572"/>
            <a:ext cx="870287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824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SVN-A Love Of Thunder" panose="02040603050506020204"/>
                <a:sym typeface="Helvetica"/>
              </a:rPr>
              <a:t>HƯỚNG DẪN TỰ HỌC Ở NHÀ</a:t>
            </a:r>
          </a:p>
        </p:txBody>
      </p:sp>
      <p:pic>
        <p:nvPicPr>
          <p:cNvPr id="6" name="Picture 4" descr="Ideias para as Moças SUD: Mutuais | Chalkboard background, Powerpoint  background design, School chalkbo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5064" r="1097" b="4472"/>
          <a:stretch>
            <a:fillRect/>
          </a:stretch>
        </p:blipFill>
        <p:spPr bwMode="auto">
          <a:xfrm>
            <a:off x="152400" y="2209801"/>
            <a:ext cx="1196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200" y="2657621"/>
            <a:ext cx="11004950" cy="16425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 lại các bài tập đã làm trong tiết học.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en-US" sz="1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bài tập sau: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10 SGK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119, 120</a:t>
            </a:r>
            <a:r>
              <a:rPr lang="en-US" sz="1400" dirty="0"/>
              <a:t>.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42" y="1828800"/>
            <a:ext cx="10092917" cy="2231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8"/>
          <p:cNvSpPr>
            <a:spLocks noEditPoints="1"/>
          </p:cNvSpPr>
          <p:nvPr/>
        </p:nvSpPr>
        <p:spPr bwMode="auto">
          <a:xfrm>
            <a:off x="2514600" y="-21771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accent6">
              <a:lumMod val="75000"/>
              <a:alpha val="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9Slide.vn 3"/>
          <p:cNvSpPr>
            <a:spLocks noEditPoints="1"/>
          </p:cNvSpPr>
          <p:nvPr/>
        </p:nvSpPr>
        <p:spPr bwMode="auto">
          <a:xfrm>
            <a:off x="1043368" y="0"/>
            <a:ext cx="10105263" cy="9305726"/>
          </a:xfrm>
          <a:custGeom>
            <a:avLst/>
            <a:gdLst>
              <a:gd name="T0" fmla="*/ 233 w 383"/>
              <a:gd name="T1" fmla="*/ 49 h 352"/>
              <a:gd name="T2" fmla="*/ 212 w 383"/>
              <a:gd name="T3" fmla="*/ 51 h 352"/>
              <a:gd name="T4" fmla="*/ 151 w 383"/>
              <a:gd name="T5" fmla="*/ 70 h 352"/>
              <a:gd name="T6" fmla="*/ 187 w 383"/>
              <a:gd name="T7" fmla="*/ 66 h 352"/>
              <a:gd name="T8" fmla="*/ 189 w 383"/>
              <a:gd name="T9" fmla="*/ 66 h 352"/>
              <a:gd name="T10" fmla="*/ 198 w 383"/>
              <a:gd name="T11" fmla="*/ 67 h 352"/>
              <a:gd name="T12" fmla="*/ 225 w 383"/>
              <a:gd name="T13" fmla="*/ 74 h 352"/>
              <a:gd name="T14" fmla="*/ 270 w 383"/>
              <a:gd name="T15" fmla="*/ 102 h 352"/>
              <a:gd name="T16" fmla="*/ 319 w 383"/>
              <a:gd name="T17" fmla="*/ 164 h 352"/>
              <a:gd name="T18" fmla="*/ 328 w 383"/>
              <a:gd name="T19" fmla="*/ 202 h 352"/>
              <a:gd name="T20" fmla="*/ 328 w 383"/>
              <a:gd name="T21" fmla="*/ 201 h 352"/>
              <a:gd name="T22" fmla="*/ 303 w 383"/>
              <a:gd name="T23" fmla="*/ 278 h 352"/>
              <a:gd name="T24" fmla="*/ 245 w 383"/>
              <a:gd name="T25" fmla="*/ 333 h 352"/>
              <a:gd name="T26" fmla="*/ 192 w 383"/>
              <a:gd name="T27" fmla="*/ 350 h 352"/>
              <a:gd name="T28" fmla="*/ 199 w 383"/>
              <a:gd name="T29" fmla="*/ 351 h 352"/>
              <a:gd name="T30" fmla="*/ 199 w 383"/>
              <a:gd name="T31" fmla="*/ 351 h 352"/>
              <a:gd name="T32" fmla="*/ 215 w 383"/>
              <a:gd name="T33" fmla="*/ 352 h 352"/>
              <a:gd name="T34" fmla="*/ 253 w 383"/>
              <a:gd name="T35" fmla="*/ 347 h 352"/>
              <a:gd name="T36" fmla="*/ 306 w 383"/>
              <a:gd name="T37" fmla="*/ 322 h 352"/>
              <a:gd name="T38" fmla="*/ 371 w 383"/>
              <a:gd name="T39" fmla="*/ 241 h 352"/>
              <a:gd name="T40" fmla="*/ 382 w 383"/>
              <a:gd name="T41" fmla="*/ 183 h 352"/>
              <a:gd name="T42" fmla="*/ 382 w 383"/>
              <a:gd name="T43" fmla="*/ 183 h 352"/>
              <a:gd name="T44" fmla="*/ 382 w 383"/>
              <a:gd name="T45" fmla="*/ 183 h 352"/>
              <a:gd name="T46" fmla="*/ 382 w 383"/>
              <a:gd name="T47" fmla="*/ 183 h 352"/>
              <a:gd name="T48" fmla="*/ 382 w 383"/>
              <a:gd name="T49" fmla="*/ 183 h 352"/>
              <a:gd name="T50" fmla="*/ 332 w 383"/>
              <a:gd name="T51" fmla="*/ 82 h 352"/>
              <a:gd name="T52" fmla="*/ 233 w 383"/>
              <a:gd name="T53" fmla="*/ 49 h 352"/>
              <a:gd name="T54" fmla="*/ 382 w 383"/>
              <a:gd name="T55" fmla="*/ 180 h 352"/>
              <a:gd name="T56" fmla="*/ 382 w 383"/>
              <a:gd name="T57" fmla="*/ 183 h 352"/>
              <a:gd name="T58" fmla="*/ 382 w 383"/>
              <a:gd name="T59" fmla="*/ 183 h 352"/>
              <a:gd name="T60" fmla="*/ 382 w 383"/>
              <a:gd name="T61" fmla="*/ 183 h 352"/>
              <a:gd name="T62" fmla="*/ 382 w 383"/>
              <a:gd name="T63" fmla="*/ 184 h 352"/>
              <a:gd name="T64" fmla="*/ 382 w 383"/>
              <a:gd name="T65" fmla="*/ 182 h 352"/>
              <a:gd name="T66" fmla="*/ 382 w 383"/>
              <a:gd name="T67" fmla="*/ 180 h 352"/>
              <a:gd name="T68" fmla="*/ 207 w 383"/>
              <a:gd name="T69" fmla="*/ 0 h 352"/>
              <a:gd name="T70" fmla="*/ 200 w 383"/>
              <a:gd name="T71" fmla="*/ 0 h 352"/>
              <a:gd name="T72" fmla="*/ 200 w 383"/>
              <a:gd name="T73" fmla="*/ 0 h 352"/>
              <a:gd name="T74" fmla="*/ 200 w 383"/>
              <a:gd name="T75" fmla="*/ 0 h 352"/>
              <a:gd name="T76" fmla="*/ 199 w 383"/>
              <a:gd name="T77" fmla="*/ 0 h 352"/>
              <a:gd name="T78" fmla="*/ 30 w 383"/>
              <a:gd name="T79" fmla="*/ 80 h 352"/>
              <a:gd name="T80" fmla="*/ 0 w 383"/>
              <a:gd name="T81" fmla="*/ 115 h 352"/>
              <a:gd name="T82" fmla="*/ 59 w 383"/>
              <a:gd name="T83" fmla="*/ 60 h 352"/>
              <a:gd name="T84" fmla="*/ 143 w 383"/>
              <a:gd name="T85" fmla="*/ 14 h 352"/>
              <a:gd name="T86" fmla="*/ 207 w 383"/>
              <a:gd name="T87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3" h="352">
                <a:moveTo>
                  <a:pt x="233" y="49"/>
                </a:moveTo>
                <a:cubicBezTo>
                  <a:pt x="226" y="49"/>
                  <a:pt x="219" y="50"/>
                  <a:pt x="212" y="51"/>
                </a:cubicBezTo>
                <a:cubicBezTo>
                  <a:pt x="191" y="53"/>
                  <a:pt x="170" y="60"/>
                  <a:pt x="151" y="70"/>
                </a:cubicBezTo>
                <a:cubicBezTo>
                  <a:pt x="163" y="67"/>
                  <a:pt x="175" y="66"/>
                  <a:pt x="187" y="66"/>
                </a:cubicBezTo>
                <a:cubicBezTo>
                  <a:pt x="185" y="66"/>
                  <a:pt x="188" y="66"/>
                  <a:pt x="189" y="66"/>
                </a:cubicBezTo>
                <a:cubicBezTo>
                  <a:pt x="192" y="66"/>
                  <a:pt x="195" y="67"/>
                  <a:pt x="198" y="67"/>
                </a:cubicBezTo>
                <a:cubicBezTo>
                  <a:pt x="207" y="68"/>
                  <a:pt x="216" y="71"/>
                  <a:pt x="225" y="74"/>
                </a:cubicBezTo>
                <a:cubicBezTo>
                  <a:pt x="242" y="81"/>
                  <a:pt x="257" y="91"/>
                  <a:pt x="270" y="102"/>
                </a:cubicBezTo>
                <a:cubicBezTo>
                  <a:pt x="291" y="119"/>
                  <a:pt x="309" y="139"/>
                  <a:pt x="319" y="164"/>
                </a:cubicBezTo>
                <a:cubicBezTo>
                  <a:pt x="325" y="176"/>
                  <a:pt x="327" y="189"/>
                  <a:pt x="328" y="202"/>
                </a:cubicBezTo>
                <a:cubicBezTo>
                  <a:pt x="328" y="201"/>
                  <a:pt x="328" y="201"/>
                  <a:pt x="328" y="201"/>
                </a:cubicBezTo>
                <a:cubicBezTo>
                  <a:pt x="328" y="229"/>
                  <a:pt x="318" y="255"/>
                  <a:pt x="303" y="278"/>
                </a:cubicBezTo>
                <a:cubicBezTo>
                  <a:pt x="287" y="300"/>
                  <a:pt x="268" y="319"/>
                  <a:pt x="245" y="333"/>
                </a:cubicBezTo>
                <a:cubicBezTo>
                  <a:pt x="229" y="342"/>
                  <a:pt x="211" y="348"/>
                  <a:pt x="192" y="350"/>
                </a:cubicBezTo>
                <a:cubicBezTo>
                  <a:pt x="194" y="351"/>
                  <a:pt x="197" y="351"/>
                  <a:pt x="199" y="351"/>
                </a:cubicBezTo>
                <a:cubicBezTo>
                  <a:pt x="199" y="351"/>
                  <a:pt x="199" y="351"/>
                  <a:pt x="199" y="351"/>
                </a:cubicBezTo>
                <a:cubicBezTo>
                  <a:pt x="204" y="352"/>
                  <a:pt x="210" y="352"/>
                  <a:pt x="215" y="352"/>
                </a:cubicBezTo>
                <a:cubicBezTo>
                  <a:pt x="227" y="352"/>
                  <a:pt x="240" y="351"/>
                  <a:pt x="253" y="347"/>
                </a:cubicBezTo>
                <a:cubicBezTo>
                  <a:pt x="272" y="342"/>
                  <a:pt x="290" y="333"/>
                  <a:pt x="306" y="322"/>
                </a:cubicBezTo>
                <a:cubicBezTo>
                  <a:pt x="335" y="302"/>
                  <a:pt x="358" y="273"/>
                  <a:pt x="371" y="241"/>
                </a:cubicBezTo>
                <a:cubicBezTo>
                  <a:pt x="378" y="223"/>
                  <a:pt x="383" y="202"/>
                  <a:pt x="382" y="183"/>
                </a:cubicBezTo>
                <a:cubicBezTo>
                  <a:pt x="382" y="183"/>
                  <a:pt x="382" y="183"/>
                  <a:pt x="382" y="183"/>
                </a:cubicBezTo>
                <a:cubicBezTo>
                  <a:pt x="382" y="183"/>
                  <a:pt x="382" y="183"/>
                  <a:pt x="382" y="183"/>
                </a:cubicBezTo>
                <a:cubicBezTo>
                  <a:pt x="382" y="183"/>
                  <a:pt x="382" y="183"/>
                  <a:pt x="382" y="183"/>
                </a:cubicBezTo>
                <a:cubicBezTo>
                  <a:pt x="382" y="183"/>
                  <a:pt x="382" y="183"/>
                  <a:pt x="382" y="183"/>
                </a:cubicBezTo>
                <a:cubicBezTo>
                  <a:pt x="383" y="143"/>
                  <a:pt x="362" y="106"/>
                  <a:pt x="332" y="82"/>
                </a:cubicBezTo>
                <a:cubicBezTo>
                  <a:pt x="304" y="60"/>
                  <a:pt x="268" y="49"/>
                  <a:pt x="233" y="49"/>
                </a:cubicBezTo>
                <a:moveTo>
                  <a:pt x="382" y="180"/>
                </a:moveTo>
                <a:cubicBezTo>
                  <a:pt x="382" y="180"/>
                  <a:pt x="382" y="181"/>
                  <a:pt x="382" y="183"/>
                </a:cubicBezTo>
                <a:cubicBezTo>
                  <a:pt x="382" y="183"/>
                  <a:pt x="382" y="183"/>
                  <a:pt x="382" y="183"/>
                </a:cubicBezTo>
                <a:cubicBezTo>
                  <a:pt x="382" y="183"/>
                  <a:pt x="382" y="183"/>
                  <a:pt x="382" y="183"/>
                </a:cubicBezTo>
                <a:cubicBezTo>
                  <a:pt x="382" y="183"/>
                  <a:pt x="382" y="184"/>
                  <a:pt x="382" y="184"/>
                </a:cubicBezTo>
                <a:cubicBezTo>
                  <a:pt x="382" y="184"/>
                  <a:pt x="382" y="183"/>
                  <a:pt x="382" y="182"/>
                </a:cubicBezTo>
                <a:cubicBezTo>
                  <a:pt x="382" y="181"/>
                  <a:pt x="382" y="180"/>
                  <a:pt x="382" y="180"/>
                </a:cubicBezTo>
                <a:moveTo>
                  <a:pt x="207" y="0"/>
                </a:moveTo>
                <a:cubicBezTo>
                  <a:pt x="204" y="0"/>
                  <a:pt x="202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0" y="0"/>
                  <a:pt x="199" y="0"/>
                  <a:pt x="199" y="0"/>
                </a:cubicBezTo>
                <a:cubicBezTo>
                  <a:pt x="136" y="6"/>
                  <a:pt x="75" y="36"/>
                  <a:pt x="30" y="80"/>
                </a:cubicBezTo>
                <a:cubicBezTo>
                  <a:pt x="19" y="91"/>
                  <a:pt x="9" y="102"/>
                  <a:pt x="0" y="115"/>
                </a:cubicBezTo>
                <a:cubicBezTo>
                  <a:pt x="17" y="94"/>
                  <a:pt x="37" y="76"/>
                  <a:pt x="59" y="60"/>
                </a:cubicBezTo>
                <a:cubicBezTo>
                  <a:pt x="85" y="41"/>
                  <a:pt x="113" y="24"/>
                  <a:pt x="143" y="14"/>
                </a:cubicBezTo>
                <a:cubicBezTo>
                  <a:pt x="164" y="6"/>
                  <a:pt x="185" y="1"/>
                  <a:pt x="207" y="0"/>
                </a:cubicBezTo>
              </a:path>
            </a:pathLst>
          </a:custGeom>
          <a:solidFill>
            <a:schemeClr val="accent6">
              <a:lumMod val="50000"/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9Slide.vn 7"/>
          <p:cNvSpPr>
            <a:spLocks noEditPoints="1"/>
          </p:cNvSpPr>
          <p:nvPr/>
        </p:nvSpPr>
        <p:spPr bwMode="auto">
          <a:xfrm>
            <a:off x="2492829" y="3429000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accent2">
              <a:lumMod val="50000"/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069" y="2362200"/>
            <a:ext cx="10703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47B5A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Tiết 132</a:t>
            </a:r>
          </a:p>
          <a:p>
            <a:pPr algn="ctr"/>
            <a:r>
              <a:rPr lang="en-US" sz="5400" b="1" dirty="0">
                <a:solidFill>
                  <a:srgbClr val="F47B5A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BÀI TẬP CUỐI CHƯƠNG VII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4800" dirty="0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>
            <a:fillRect/>
          </a:stretch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" y="-214198"/>
            <a:ext cx="1694691" cy="16946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247" y="280674"/>
            <a:ext cx="5382376" cy="704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635" y="1206500"/>
            <a:ext cx="11073765" cy="178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alt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sau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và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249842" y="5128637"/>
            <a:ext cx="2382593" cy="151512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671257" y="5191787"/>
            <a:ext cx="2562895" cy="1388827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9" y="-61798"/>
            <a:ext cx="1694691" cy="1694691"/>
          </a:xfrm>
          <a:prstGeom prst="rect">
            <a:avLst/>
          </a:prstGeom>
        </p:spPr>
      </p:pic>
      <p:pic>
        <p:nvPicPr>
          <p:cNvPr id="2" name="Picture 1"/>
          <p:cNvPicPr/>
          <p:nvPr/>
        </p:nvPicPr>
        <p:blipFill>
          <a:blip r:embed="rId7"/>
          <a:stretch>
            <a:fillRect/>
          </a:stretch>
        </p:blipFill>
        <p:spPr>
          <a:xfrm>
            <a:off x="1482395" y="3033904"/>
            <a:ext cx="2537137" cy="1894272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8"/>
          <a:stretch>
            <a:fillRect/>
          </a:stretch>
        </p:blipFill>
        <p:spPr>
          <a:xfrm>
            <a:off x="4483934" y="3013041"/>
            <a:ext cx="2781837" cy="17317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9"/>
          <a:stretch>
            <a:fillRect/>
          </a:stretch>
        </p:blipFill>
        <p:spPr>
          <a:xfrm>
            <a:off x="7952704" y="2931797"/>
            <a:ext cx="2594578" cy="1894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744" y="54682"/>
            <a:ext cx="4912298" cy="704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38" y="914400"/>
            <a:ext cx="3017782" cy="2912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626" y="759252"/>
            <a:ext cx="3438931" cy="3025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463" y="914400"/>
            <a:ext cx="3956647" cy="2912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776" y="4063365"/>
            <a:ext cx="3535986" cy="2530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6091" y="3784258"/>
            <a:ext cx="5791702" cy="2828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968828" y="1328056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3085" y="1328056"/>
            <a:ext cx="58985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 mới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1658</Words>
  <Application>Microsoft Office PowerPoint</Application>
  <PresentationFormat>Widescreen</PresentationFormat>
  <Paragraphs>202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SVN-A Love Of Thunder</vt:lpstr>
      <vt:lpstr>Times New Roman</vt:lpstr>
      <vt:lpstr>Verdana</vt:lpstr>
      <vt:lpstr>思源黑体 Heavy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</dc:creator>
  <cp:lastModifiedBy>Nguyen Thuy</cp:lastModifiedBy>
  <cp:revision>271</cp:revision>
  <dcterms:created xsi:type="dcterms:W3CDTF">2022-07-08T09:19:00Z</dcterms:created>
  <dcterms:modified xsi:type="dcterms:W3CDTF">2023-06-05T20:03:25Z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D46379E4B9FB49B4A62E6E00612B941D</vt:lpwstr>
  </property>
  <property fmtid="{D5CDD505-2E9C-101B-9397-08002B2CF9AE}" pid="3" name="KSOProductBuildVer">
    <vt:lpwstr>1033-11.2.0.11191</vt:lpwstr>
  </property>
</Properties>
</file>