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5.xml" ContentType="application/vnd.openxmlformats-officedocument.presentationml.comments+xml"/>
  <Override PartName="/ppt/notesSlides/notesSlide11.xml" ContentType="application/vnd.openxmlformats-officedocument.presentationml.notesSlide+xml"/>
  <Override PartName="/ppt/comments/comment6.xml" ContentType="application/vnd.openxmlformats-officedocument.presentationml.comments+xml"/>
  <Override PartName="/ppt/notesSlides/notesSlide12.xml" ContentType="application/vnd.openxmlformats-officedocument.presentationml.notesSlide+xml"/>
  <Override PartName="/ppt/comments/comment7.xml" ContentType="application/vnd.openxmlformats-officedocument.presentationml.comments+xml"/>
  <Override PartName="/ppt/notesSlides/notesSlide13.xml" ContentType="application/vnd.openxmlformats-officedocument.presentationml.notesSlide+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1.xml" ContentType="application/vnd.openxmlformats-officedocument.presentationml.comments+xml"/>
  <Override PartName="/ppt/notesSlides/notesSlide16.xml" ContentType="application/vnd.openxmlformats-officedocument.presentationml.notesSlide+xml"/>
  <Override PartName="/ppt/comments/comment12.xml" ContentType="application/vnd.openxmlformats-officedocument.presentationml.comments+xml"/>
  <Override PartName="/ppt/notesSlides/notesSlide17.xml" ContentType="application/vnd.openxmlformats-officedocument.presentationml.notesSlide+xml"/>
  <Override PartName="/ppt/comments/comment13.xml" ContentType="application/vnd.openxmlformats-officedocument.presentationml.comment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63b3b2195dff4688" Type="http://schemas.microsoft.com/office/2007/relationships/ui/extensibility" Target="customUI/customUI14.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31"/>
  </p:notesMasterIdLst>
  <p:handoutMasterIdLst>
    <p:handoutMasterId r:id="rId32"/>
  </p:handoutMasterIdLst>
  <p:sldIdLst>
    <p:sldId id="256" r:id="rId2"/>
    <p:sldId id="315" r:id="rId3"/>
    <p:sldId id="259" r:id="rId4"/>
    <p:sldId id="319" r:id="rId5"/>
    <p:sldId id="310" r:id="rId6"/>
    <p:sldId id="258" r:id="rId7"/>
    <p:sldId id="257" r:id="rId8"/>
    <p:sldId id="262" r:id="rId9"/>
    <p:sldId id="1164" r:id="rId10"/>
    <p:sldId id="261" r:id="rId11"/>
    <p:sldId id="321" r:id="rId12"/>
    <p:sldId id="263" r:id="rId13"/>
    <p:sldId id="264" r:id="rId14"/>
    <p:sldId id="265" r:id="rId15"/>
    <p:sldId id="322" r:id="rId16"/>
    <p:sldId id="267" r:id="rId17"/>
    <p:sldId id="323" r:id="rId18"/>
    <p:sldId id="1162" r:id="rId19"/>
    <p:sldId id="312" r:id="rId20"/>
    <p:sldId id="1156" r:id="rId21"/>
    <p:sldId id="324" r:id="rId22"/>
    <p:sldId id="325" r:id="rId23"/>
    <p:sldId id="326" r:id="rId24"/>
    <p:sldId id="1163" r:id="rId25"/>
    <p:sldId id="329" r:id="rId26"/>
    <p:sldId id="1154" r:id="rId27"/>
    <p:sldId id="1155" r:id="rId28"/>
    <p:sldId id="340" r:id="rId29"/>
    <p:sldId id="269"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ạ Thị Mai" initials="TTM" lastIdx="16" clrIdx="0">
    <p:extLst>
      <p:ext uri="{19B8F6BF-5375-455C-9EA6-DF929625EA0E}">
        <p15:presenceInfo xmlns:p15="http://schemas.microsoft.com/office/powerpoint/2012/main" userId="Tạ Thị Mai" providerId="None"/>
      </p:ext>
    </p:extLst>
  </p:cmAuthor>
  <p:cmAuthor id="2" name="Thiệu Khắc Đạt" initials="Đạt" lastIdx="19" clrIdx="1">
    <p:extLst>
      <p:ext uri="{19B8F6BF-5375-455C-9EA6-DF929625EA0E}">
        <p15:presenceInfo xmlns:p15="http://schemas.microsoft.com/office/powerpoint/2012/main" userId="Thiệu Khắc Đạt" providerId="None"/>
      </p:ext>
    </p:extLst>
  </p:cmAuthor>
  <p:cmAuthor id="3" name="user1560" initials="u" lastIdx="6" clrIdx="2">
    <p:extLst>
      <p:ext uri="{19B8F6BF-5375-455C-9EA6-DF929625EA0E}">
        <p15:presenceInfo xmlns:p15="http://schemas.microsoft.com/office/powerpoint/2012/main" userId="S::user1560@sfzcs.onmicrosoft.com::45d4f237-e327-4f49-9f64-a56319b95136" providerId="AD"/>
      </p:ext>
    </p:extLst>
  </p:cmAuthor>
  <p:cmAuthor id="4" name="Trung Nguyễn" initials="TN" lastIdx="1" clrIdx="3">
    <p:extLst>
      <p:ext uri="{19B8F6BF-5375-455C-9EA6-DF929625EA0E}">
        <p15:presenceInfo xmlns:p15="http://schemas.microsoft.com/office/powerpoint/2012/main" userId="Trung Nguyễ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111111"/>
    <a:srgbClr val="EFFAF3"/>
    <a:srgbClr val="005493"/>
    <a:srgbClr val="797979"/>
    <a:srgbClr val="AAAAAA"/>
    <a:srgbClr val="341469"/>
    <a:srgbClr val="BFEFBA"/>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A854837-D979-4550-B14B-FC1769C8F53C}">
  <a:tblStyle styleId="{CA854837-D979-4550-B14B-FC1769C8F53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69" autoAdjust="0"/>
    <p:restoredTop sz="95418" autoAdjust="0"/>
  </p:normalViewPr>
  <p:slideViewPr>
    <p:cSldViewPr snapToGrid="0">
      <p:cViewPr varScale="1">
        <p:scale>
          <a:sx n="102" d="100"/>
          <a:sy n="102" d="100"/>
        </p:scale>
        <p:origin x="317" y="7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7-07T20:06:36.727" idx="16">
    <p:pos x="5043" y="416"/>
    <p:text>kích thước chữ tối thiểu 28</p:text>
    <p:extLst>
      <p:ext uri="{C676402C-5697-4E1C-873F-D02D1690AC5C}">
        <p15:threadingInfo xmlns:p15="http://schemas.microsoft.com/office/powerpoint/2012/main" timeZoneBias="-420"/>
      </p:ext>
    </p:extLst>
  </p:cm>
  <p:cm authorId="2" dt="2022-07-27T20:24:35.389" idx="12">
    <p:pos x="10" y="10"/>
    <p:text>Phải là phát biểu được</p:text>
    <p:extLst>
      <p:ext uri="{C676402C-5697-4E1C-873F-D02D1690AC5C}">
        <p15:threadingInfo xmlns:p15="http://schemas.microsoft.com/office/powerpoint/2012/main" timeZoneBias="7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2-07-07T20:15:07.089" idx="12">
    <p:pos x="2181" y="1564"/>
    <p:text>hình vẽ nhỏ</p:text>
    <p:extLst>
      <p:ext uri="{C676402C-5697-4E1C-873F-D02D1690AC5C}">
        <p15:threadingInfo xmlns:p15="http://schemas.microsoft.com/office/powerpoint/2012/main" timeZoneBias="-420"/>
      </p:ext>
    </p:extLst>
  </p:cm>
  <p:cm authorId="3" dt="2022-07-10T20:08:42.082" idx="2">
    <p:pos x="2181" y="1660"/>
    <p:text>đã sửa</p:text>
    <p:extLst>
      <p:ext uri="{C676402C-5697-4E1C-873F-D02D1690AC5C}">
        <p15:threadingInfo xmlns:p15="http://schemas.microsoft.com/office/powerpoint/2012/main" timeZoneBias="-420">
          <p15:parentCm authorId="1" idx="12"/>
        </p15:threadingInfo>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2-07-07T20:16:20.469" idx="13">
    <p:pos x="3474" y="1551"/>
    <p:text>kí hiệu độ</p:text>
    <p:extLst>
      <p:ext uri="{C676402C-5697-4E1C-873F-D02D1690AC5C}">
        <p15:threadingInfo xmlns:p15="http://schemas.microsoft.com/office/powerpoint/2012/main" timeZoneBias="-420"/>
      </p:ext>
    </p:extLst>
  </p:cm>
  <p:cm authorId="2" dt="2022-07-09T23:31:47.151" idx="7">
    <p:pos x="3474" y="1647"/>
    <p:text>đã sửa</p:text>
    <p:extLst>
      <p:ext uri="{C676402C-5697-4E1C-873F-D02D1690AC5C}">
        <p15:threadingInfo xmlns:p15="http://schemas.microsoft.com/office/powerpoint/2012/main" timeZoneBias="720">
          <p15:parentCm authorId="1" idx="13"/>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2-07-07T20:17:10.450" idx="14">
    <p:pos x="4765" y="1403"/>
    <p:text>đường nét hình vẽ dùng 1 màu đồng nhất toàn bộ hình</p:text>
    <p:extLst>
      <p:ext uri="{C676402C-5697-4E1C-873F-D02D1690AC5C}">
        <p15:threadingInfo xmlns:p15="http://schemas.microsoft.com/office/powerpoint/2012/main" timeZoneBias="-420"/>
      </p:ext>
    </p:extLst>
  </p:cm>
  <p:cm authorId="2" dt="2022-07-09T23:35:32.574" idx="8">
    <p:pos x="4765" y="1499"/>
    <p:text>cần chốt các cách vẽ cụ thể</p:text>
    <p:extLst>
      <p:ext uri="{C676402C-5697-4E1C-873F-D02D1690AC5C}">
        <p15:threadingInfo xmlns:p15="http://schemas.microsoft.com/office/powerpoint/2012/main" timeZoneBias="720">
          <p15:parentCm authorId="1" idx="14"/>
        </p15:threadingInfo>
      </p:ext>
    </p:extLst>
  </p:cm>
  <p:cm authorId="3" dt="2022-07-10T20:41:34.279" idx="3">
    <p:pos x="4765" y="1595"/>
    <p:text>đã sửa</p:text>
    <p:extLst>
      <p:ext uri="{C676402C-5697-4E1C-873F-D02D1690AC5C}">
        <p15:threadingInfo xmlns:p15="http://schemas.microsoft.com/office/powerpoint/2012/main" timeZoneBias="-420">
          <p15:parentCm authorId="1" idx="14"/>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2" dt="2022-07-27T21:01:24.906" idx="19">
    <p:pos x="10" y="10"/>
    <p:text>Hình vẽ nhỏ quá</p:text>
    <p:extLst>
      <p:ext uri="{C676402C-5697-4E1C-873F-D02D1690AC5C}">
        <p15:threadingInfo xmlns:p15="http://schemas.microsoft.com/office/powerpoint/2012/main" timeZoneBias="7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7-07T20:03:20.354" idx="1">
    <p:pos x="2119" y="2551"/>
    <p:text>kí hiệu độ gõ sai</p:text>
    <p:extLst>
      <p:ext uri="{C676402C-5697-4E1C-873F-D02D1690AC5C}">
        <p15:threadingInfo xmlns:p15="http://schemas.microsoft.com/office/powerpoint/2012/main" timeZoneBias="-420"/>
      </p:ext>
    </p:extLst>
  </p:cm>
  <p:cm authorId="2" dt="2022-07-09T22:45:34.323" idx="2">
    <p:pos x="2119" y="2647"/>
    <p:text>đã sửa</p:text>
    <p:extLst>
      <p:ext uri="{C676402C-5697-4E1C-873F-D02D1690AC5C}">
        <p15:threadingInfo xmlns:p15="http://schemas.microsoft.com/office/powerpoint/2012/main" timeZoneBias="720">
          <p15:parentCm authorId="1" idx="1"/>
        </p15:threadingInfo>
      </p:ext>
    </p:extLst>
  </p:cm>
  <p:cm authorId="1" dt="2022-07-07T20:04:30.970" idx="2">
    <p:pos x="5394" y="1512"/>
    <p:text>theo mình hình vẽ nên vẽ lại , như thế này chiếu slide lên tivi hơi nhỏ , không thấy được hình</p:text>
    <p:extLst>
      <p:ext uri="{C676402C-5697-4E1C-873F-D02D1690AC5C}">
        <p15:threadingInfo xmlns:p15="http://schemas.microsoft.com/office/powerpoint/2012/main" timeZoneBias="-420"/>
      </p:ext>
    </p:extLst>
  </p:cm>
  <p:cm authorId="2" dt="2022-07-09T22:44:37.604" idx="1">
    <p:pos x="5394" y="1608"/>
    <p:text>đồng ý vẽ lại hình</p:text>
    <p:extLst>
      <p:ext uri="{C676402C-5697-4E1C-873F-D02D1690AC5C}">
        <p15:threadingInfo xmlns:p15="http://schemas.microsoft.com/office/powerpoint/2012/main" timeZoneBias="720">
          <p15:parentCm authorId="1" idx="2"/>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2-07-27T20:31:00.116" idx="13">
    <p:pos x="5760" y="853"/>
    <p:text>Yc vẽ lại hình</p:text>
    <p:extLst>
      <p:ext uri="{C676402C-5697-4E1C-873F-D02D1690AC5C}">
        <p15:threadingInfo xmlns:p15="http://schemas.microsoft.com/office/powerpoint/2012/main" timeZoneBias="7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7-07T20:12:43.915" idx="8">
    <p:pos x="2737" y="1405"/>
    <p:text>kí hiệu độ</p:text>
    <p:extLst>
      <p:ext uri="{C676402C-5697-4E1C-873F-D02D1690AC5C}">
        <p15:threadingInfo xmlns:p15="http://schemas.microsoft.com/office/powerpoint/2012/main" timeZoneBias="-420"/>
      </p:ext>
    </p:extLst>
  </p:cm>
  <p:cm authorId="2" dt="2022-07-09T22:55:34.327" idx="3">
    <p:pos x="2737" y="1501"/>
    <p:text>đã sửa</p:text>
    <p:extLst>
      <p:ext uri="{C676402C-5697-4E1C-873F-D02D1690AC5C}">
        <p15:threadingInfo xmlns:p15="http://schemas.microsoft.com/office/powerpoint/2012/main" timeZoneBias="720">
          <p15:parentCm authorId="1" idx="8"/>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2-07-07T20:11:38.194" idx="5">
    <p:pos x="10" y="10"/>
    <p:text>gõ đúng</p:text>
    <p:extLst>
      <p:ext uri="{C676402C-5697-4E1C-873F-D02D1690AC5C}">
        <p15:threadingInfo xmlns:p15="http://schemas.microsoft.com/office/powerpoint/2012/main" timeZoneBias="-420"/>
      </p:ext>
    </p:extLst>
  </p:cm>
  <p:cm authorId="1" dt="2022-07-07T20:11:59.305" idx="6">
    <p:pos x="2702" y="1284"/>
    <p:text>gõ đúng</p:text>
    <p:extLst>
      <p:ext uri="{C676402C-5697-4E1C-873F-D02D1690AC5C}">
        <p15:threadingInfo xmlns:p15="http://schemas.microsoft.com/office/powerpoint/2012/main" timeZoneBias="-420"/>
      </p:ext>
    </p:extLst>
  </p:cm>
  <p:cm authorId="1" dt="2022-07-07T20:12:07.170" idx="7">
    <p:pos x="3012" y="2208"/>
    <p:text>kí hiệu độ gõ sai</p:text>
    <p:extLst>
      <p:ext uri="{C676402C-5697-4E1C-873F-D02D1690AC5C}">
        <p15:threadingInfo xmlns:p15="http://schemas.microsoft.com/office/powerpoint/2012/main" timeZoneBias="-420"/>
      </p:ext>
    </p:extLst>
  </p:cm>
  <p:cm authorId="2" dt="2022-07-09T22:58:13.241" idx="5">
    <p:pos x="3012" y="2304"/>
    <p:text>đã sửa</p:text>
    <p:extLst>
      <p:ext uri="{C676402C-5697-4E1C-873F-D02D1690AC5C}">
        <p15:threadingInfo xmlns:p15="http://schemas.microsoft.com/office/powerpoint/2012/main" timeZoneBias="720">
          <p15:parentCm authorId="1" idx="7"/>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2-07-07T20:13:08.785" idx="9">
    <p:pos x="5467" y="344"/>
    <p:text>hình vẽ quá nhỏ , hs ngồi dưới không thể quan sát được</p:text>
    <p:extLst>
      <p:ext uri="{C676402C-5697-4E1C-873F-D02D1690AC5C}">
        <p15:threadingInfo xmlns:p15="http://schemas.microsoft.com/office/powerpoint/2012/main" timeZoneBias="-420"/>
      </p:ext>
    </p:extLst>
  </p:cm>
  <p:cm authorId="3" dt="2022-07-10T21:00:15.428" idx="4">
    <p:pos x="5467" y="440"/>
    <p:text>đã sửa</p:text>
    <p:extLst>
      <p:ext uri="{C676402C-5697-4E1C-873F-D02D1690AC5C}">
        <p15:threadingInfo xmlns:p15="http://schemas.microsoft.com/office/powerpoint/2012/main" timeZoneBias="-420">
          <p15:parentCm authorId="1" idx="9"/>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2-07-07T20:14:03.953" idx="10">
    <p:pos x="5432" y="1329"/>
    <p:text>bố trí lại bố cục slide , hình vẽ nhỏ</p:text>
    <p:extLst>
      <p:ext uri="{C676402C-5697-4E1C-873F-D02D1690AC5C}">
        <p15:threadingInfo xmlns:p15="http://schemas.microsoft.com/office/powerpoint/2012/main" timeZoneBias="-420"/>
      </p:ext>
    </p:extLst>
  </p:cm>
  <p:cm authorId="3" dt="2022-07-10T21:01:33.368" idx="5">
    <p:pos x="5432" y="1425"/>
    <p:text>đã sửa</p:text>
    <p:extLst>
      <p:ext uri="{C676402C-5697-4E1C-873F-D02D1690AC5C}">
        <p15:threadingInfo xmlns:p15="http://schemas.microsoft.com/office/powerpoint/2012/main" timeZoneBias="-420">
          <p15:parentCm authorId="1" idx="10"/>
        </p15:threadingInfo>
      </p:ext>
    </p:extLst>
  </p:cm>
  <p:cm authorId="2" dt="2022-07-27T20:48:30.996" idx="16">
    <p:pos x="10" y="10"/>
    <p:text>chọn cùng 1 fonts chữ trên 1slide</p:text>
    <p:extLst>
      <p:ext uri="{C676402C-5697-4E1C-873F-D02D1690AC5C}">
        <p15:threadingInfo xmlns:p15="http://schemas.microsoft.com/office/powerpoint/2012/main" timeZoneBias="7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2-07-07T20:14:36.876" idx="11">
    <p:pos x="3495" y="563"/>
    <p:text>chứ bé quá , tối thiểu 28</p:text>
    <p:extLst>
      <p:ext uri="{C676402C-5697-4E1C-873F-D02D1690AC5C}">
        <p15:threadingInfo xmlns:p15="http://schemas.microsoft.com/office/powerpoint/2012/main" timeZoneBias="-420"/>
      </p:ext>
    </p:extLst>
  </p:cm>
  <p:cm authorId="3" dt="2022-07-10T20:07:34.307" idx="1">
    <p:pos x="3495" y="659"/>
    <p:text>đã sửa</p:text>
    <p:extLst>
      <p:ext uri="{C676402C-5697-4E1C-873F-D02D1690AC5C}">
        <p15:threadingInfo xmlns:p15="http://schemas.microsoft.com/office/powerpoint/2012/main" timeZoneBias="-420">
          <p15:parentCm authorId="1" idx="11"/>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2" dt="2022-07-27T20:50:43.705" idx="17">
    <p:pos x="2514" y="835"/>
    <p:text>TH1, TH2</p:text>
    <p:extLst>
      <p:ext uri="{C676402C-5697-4E1C-873F-D02D1690AC5C}">
        <p15:threadingInfo xmlns:p15="http://schemas.microsoft.com/office/powerpoint/2012/main" timeZoneBias="720"/>
      </p:ext>
    </p:extLst>
  </p:cm>
  <p:cm authorId="3" dt="2022-07-30T21:18:37.211" idx="6">
    <p:pos x="2514" y="931"/>
    <p:text>Đã sửa</p:text>
    <p:extLst>
      <p:ext uri="{C676402C-5697-4E1C-873F-D02D1690AC5C}">
        <p15:threadingInfo xmlns:p15="http://schemas.microsoft.com/office/powerpoint/2012/main" timeZoneBias="-420">
          <p15:parentCm authorId="2" idx="17"/>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B37D9C-544D-4213-9F21-0CBC0AE49605}" type="datetimeFigureOut">
              <a:rPr lang="en-US" smtClean="0"/>
              <a:t>6/6/2023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029A64-9401-4BFB-9C5A-9701C4B93C8F}" type="slidenum">
              <a:rPr lang="en-US" smtClean="0"/>
              <a:t>‹#›</a:t>
            </a:fld>
            <a:endParaRPr lang="en-US"/>
          </a:p>
        </p:txBody>
      </p:sp>
    </p:spTree>
    <p:extLst>
      <p:ext uri="{BB962C8B-B14F-4D97-AF65-F5344CB8AC3E}">
        <p14:creationId xmlns:p14="http://schemas.microsoft.com/office/powerpoint/2010/main" val="14174366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34700408"/>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2" name="Google Shape;1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c323b4e32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c323b4e32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GV hỏi: Qua bài toán ở hoạt động 2 nhóm em rút ra nhận xét gì?</a:t>
            </a:r>
          </a:p>
        </p:txBody>
      </p:sp>
    </p:spTree>
    <p:extLst>
      <p:ext uri="{BB962C8B-B14F-4D97-AF65-F5344CB8AC3E}">
        <p14:creationId xmlns:p14="http://schemas.microsoft.com/office/powerpoint/2010/main" val="14334345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1"/>
        <p:cNvGrpSpPr/>
        <p:nvPr/>
      </p:nvGrpSpPr>
      <p:grpSpPr>
        <a:xfrm>
          <a:off x="0" y="0"/>
          <a:ext cx="0" cy="0"/>
          <a:chOff x="0" y="0"/>
          <a:chExt cx="0" cy="0"/>
        </a:xfrm>
      </p:grpSpPr>
      <p:sp>
        <p:nvSpPr>
          <p:cNvPr id="2962" name="Google Shape;2962;gc323b4e32e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3" name="Google Shape;2963;gc323b4e32e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VN" dirty="0"/>
              <a:t>GV yêu cầu HS vẽ hình và đưa ra 2 cách vẽ hình</a:t>
            </a:r>
          </a:p>
          <a:p>
            <a:r>
              <a:rPr lang="en-VN" dirty="0"/>
              <a:t>GV gọi 1 HS đứng tại chỗ trình bày. </a:t>
            </a:r>
          </a:p>
          <a:p>
            <a:r>
              <a:rPr lang="en-VN" dirty="0"/>
              <a:t>HS xem phần chứng minh (SGK/Tr 101)</a:t>
            </a:r>
          </a:p>
        </p:txBody>
      </p:sp>
    </p:spTree>
    <p:extLst>
      <p:ext uri="{BB962C8B-B14F-4D97-AF65-F5344CB8AC3E}">
        <p14:creationId xmlns:p14="http://schemas.microsoft.com/office/powerpoint/2010/main" val="102402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c589e1341e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c589e1341e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3112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Qua bài toán ở hoạt động 3 nhóm em rút ra nhận </a:t>
            </a:r>
            <a:r>
              <a:rPr lang="en-VN"/>
              <a:t>xét gì</a:t>
            </a:r>
            <a:endParaRPr lang="en-VN" dirty="0"/>
          </a:p>
        </p:txBody>
      </p:sp>
    </p:spTree>
    <p:extLst>
      <p:ext uri="{BB962C8B-B14F-4D97-AF65-F5344CB8AC3E}">
        <p14:creationId xmlns:p14="http://schemas.microsoft.com/office/powerpoint/2010/main" val="3516444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VN" dirty="0"/>
              <a:t>GV chốt: Có 2 cách.</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VN" dirty="0"/>
              <a:t>HS về nhà tự nghiên cứu ví dụ 3 SGK/Tr 102</a:t>
            </a:r>
          </a:p>
        </p:txBody>
      </p:sp>
    </p:spTree>
    <p:extLst>
      <p:ext uri="{BB962C8B-B14F-4D97-AF65-F5344CB8AC3E}">
        <p14:creationId xmlns:p14="http://schemas.microsoft.com/office/powerpoint/2010/main" val="141862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C853816F-A1CF-4485-B308-1B9F14B36EAD}" type="slidenum">
              <a:rPr lang="en-US" smtClean="0"/>
              <a:t>28</a:t>
            </a:fld>
            <a:endParaRPr lang="en-US"/>
          </a:p>
        </p:txBody>
      </p:sp>
    </p:spTree>
    <p:extLst>
      <p:ext uri="{BB962C8B-B14F-4D97-AF65-F5344CB8AC3E}">
        <p14:creationId xmlns:p14="http://schemas.microsoft.com/office/powerpoint/2010/main" val="1080346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4"/>
        <p:cNvGrpSpPr/>
        <p:nvPr/>
      </p:nvGrpSpPr>
      <p:grpSpPr>
        <a:xfrm>
          <a:off x="0" y="0"/>
          <a:ext cx="0" cy="0"/>
          <a:chOff x="0" y="0"/>
          <a:chExt cx="0" cy="0"/>
        </a:xfrm>
      </p:grpSpPr>
      <p:sp>
        <p:nvSpPr>
          <p:cNvPr id="3415" name="Google Shape;3415;gc323b4e32e_0_19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6" name="Google Shape;3416;gc323b4e32e_0_19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444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3"/>
        <p:cNvGrpSpPr/>
        <p:nvPr/>
      </p:nvGrpSpPr>
      <p:grpSpPr>
        <a:xfrm>
          <a:off x="0" y="0"/>
          <a:ext cx="0" cy="0"/>
          <a:chOff x="0" y="0"/>
          <a:chExt cx="0" cy="0"/>
        </a:xfrm>
      </p:grpSpPr>
      <p:sp>
        <p:nvSpPr>
          <p:cNvPr id="1494" name="Google Shape;1494;gc52ef24844_0_170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5" name="Google Shape;1495;gc52ef24844_0_170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Google Shape;1457;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8" name="Google Shape;1458;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gc589e1341e_0_2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3" name="Google Shape;2063;gc589e1341e_0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247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0"/>
        <p:cNvGrpSpPr/>
        <p:nvPr/>
      </p:nvGrpSpPr>
      <p:grpSpPr>
        <a:xfrm>
          <a:off x="0" y="0"/>
          <a:ext cx="0" cy="0"/>
          <a:chOff x="0" y="0"/>
          <a:chExt cx="0" cy="0"/>
        </a:xfrm>
      </p:grpSpPr>
      <p:sp>
        <p:nvSpPr>
          <p:cNvPr id="2301" name="Google Shape;2301;gc589e1341e_0_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2" name="Google Shape;2302;gc589e1341e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gc589e1341e_0_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0" name="Google Shape;2510;gc589e1341e_0_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97264" y="-2508600"/>
            <a:ext cx="9517944" cy="7737118"/>
            <a:chOff x="-97264" y="-2508600"/>
            <a:chExt cx="9517944" cy="7737118"/>
          </a:xfrm>
        </p:grpSpPr>
        <p:sp>
          <p:nvSpPr>
            <p:cNvPr id="10" name="Google Shape;10;p2"/>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a:off x="-97224" y="-2508600"/>
              <a:ext cx="9377821" cy="2147740"/>
              <a:chOff x="-97224" y="-2508600"/>
              <a:chExt cx="9377821" cy="2147740"/>
            </a:xfrm>
          </p:grpSpPr>
          <p:sp>
            <p:nvSpPr>
              <p:cNvPr id="25" name="Google Shape;25;p2"/>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2"/>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1826875" y="757050"/>
            <a:ext cx="5572200" cy="370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750675" y="680841"/>
            <a:ext cx="5572200" cy="3705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txBox="1">
            <a:spLocks noGrp="1"/>
          </p:cNvSpPr>
          <p:nvPr>
            <p:ph type="ctrTitle"/>
          </p:nvPr>
        </p:nvSpPr>
        <p:spPr>
          <a:xfrm>
            <a:off x="2293900" y="740925"/>
            <a:ext cx="4567500" cy="29781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600">
                <a:solidFill>
                  <a:srgbClr val="191919"/>
                </a:solidFill>
                <a:latin typeface="Bahiana"/>
                <a:ea typeface="Bahiana"/>
                <a:cs typeface="Bahiana"/>
                <a:sym typeface="Bahian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0" name="Google Shape;40;p2"/>
          <p:cNvSpPr txBox="1">
            <a:spLocks noGrp="1"/>
          </p:cNvSpPr>
          <p:nvPr>
            <p:ph type="subTitle" idx="1"/>
          </p:nvPr>
        </p:nvSpPr>
        <p:spPr>
          <a:xfrm>
            <a:off x="2293775" y="3755875"/>
            <a:ext cx="4567500" cy="44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Didact Gothic"/>
                <a:ea typeface="Didact Gothic"/>
                <a:cs typeface="Didact Gothic"/>
                <a:sym typeface="Didact Gothic"/>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
    <p:bg>
      <p:bgPr>
        <a:solidFill>
          <a:schemeClr val="accent6"/>
        </a:solidFill>
        <a:effectLst/>
      </p:bgPr>
    </p:bg>
    <p:spTree>
      <p:nvGrpSpPr>
        <p:cNvPr id="1" name="Shape 986"/>
        <p:cNvGrpSpPr/>
        <p:nvPr/>
      </p:nvGrpSpPr>
      <p:grpSpPr>
        <a:xfrm>
          <a:off x="0" y="0"/>
          <a:ext cx="0" cy="0"/>
          <a:chOff x="0" y="0"/>
          <a:chExt cx="0" cy="0"/>
        </a:xfrm>
      </p:grpSpPr>
      <p:grpSp>
        <p:nvGrpSpPr>
          <p:cNvPr id="987" name="Google Shape;987;p31"/>
          <p:cNvGrpSpPr/>
          <p:nvPr/>
        </p:nvGrpSpPr>
        <p:grpSpPr>
          <a:xfrm>
            <a:off x="-97264" y="-2508600"/>
            <a:ext cx="9517944" cy="7737118"/>
            <a:chOff x="-97264" y="-2508600"/>
            <a:chExt cx="9517944" cy="7737118"/>
          </a:xfrm>
        </p:grpSpPr>
        <p:sp>
          <p:nvSpPr>
            <p:cNvPr id="988" name="Google Shape;988;p3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31"/>
            <p:cNvGrpSpPr/>
            <p:nvPr/>
          </p:nvGrpSpPr>
          <p:grpSpPr>
            <a:xfrm>
              <a:off x="-97224" y="-2508600"/>
              <a:ext cx="9377821" cy="2147740"/>
              <a:chOff x="-97224" y="-2508600"/>
              <a:chExt cx="9377821" cy="2147740"/>
            </a:xfrm>
          </p:grpSpPr>
          <p:sp>
            <p:nvSpPr>
              <p:cNvPr id="1003" name="Google Shape;1003;p3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3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BLANK_1_1_1_1_1_1_1_1">
    <p:bg>
      <p:bgPr>
        <a:solidFill>
          <a:schemeClr val="lt1"/>
        </a:solidFill>
        <a:effectLst/>
      </p:bgPr>
    </p:bg>
    <p:spTree>
      <p:nvGrpSpPr>
        <p:cNvPr id="1" name="Shape 1015"/>
        <p:cNvGrpSpPr/>
        <p:nvPr/>
      </p:nvGrpSpPr>
      <p:grpSpPr>
        <a:xfrm>
          <a:off x="0" y="0"/>
          <a:ext cx="0" cy="0"/>
          <a:chOff x="0" y="0"/>
          <a:chExt cx="0" cy="0"/>
        </a:xfrm>
      </p:grpSpPr>
      <p:grpSp>
        <p:nvGrpSpPr>
          <p:cNvPr id="1016" name="Google Shape;1016;p32"/>
          <p:cNvGrpSpPr/>
          <p:nvPr/>
        </p:nvGrpSpPr>
        <p:grpSpPr>
          <a:xfrm>
            <a:off x="-249664" y="-2432400"/>
            <a:ext cx="9517944" cy="7737118"/>
            <a:chOff x="-249664" y="-2432400"/>
            <a:chExt cx="9517944" cy="7737118"/>
          </a:xfrm>
        </p:grpSpPr>
        <p:sp>
          <p:nvSpPr>
            <p:cNvPr id="1017" name="Google Shape;1017;p32"/>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2"/>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2"/>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2"/>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2"/>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2"/>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2"/>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2"/>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2"/>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2"/>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2"/>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32"/>
            <p:cNvGrpSpPr/>
            <p:nvPr/>
          </p:nvGrpSpPr>
          <p:grpSpPr>
            <a:xfrm>
              <a:off x="-109581" y="-2432400"/>
              <a:ext cx="9377821" cy="2147740"/>
              <a:chOff x="-109581" y="-2432400"/>
              <a:chExt cx="9377821" cy="2147740"/>
            </a:xfrm>
          </p:grpSpPr>
          <p:sp>
            <p:nvSpPr>
              <p:cNvPr id="1032" name="Google Shape;1032;p32"/>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2"/>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4" name="Google Shape;1034;p32"/>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2"/>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2"/>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2"/>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2"/>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2"/>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2"/>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2"/>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2"/>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2"/>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LANK_1_1_1_1_1_1_1_1_1">
    <p:bg>
      <p:bgPr>
        <a:solidFill>
          <a:schemeClr val="accent4"/>
        </a:solidFill>
        <a:effectLst/>
      </p:bgPr>
    </p:bg>
    <p:spTree>
      <p:nvGrpSpPr>
        <p:cNvPr id="1" name="Shape 1044"/>
        <p:cNvGrpSpPr/>
        <p:nvPr/>
      </p:nvGrpSpPr>
      <p:grpSpPr>
        <a:xfrm>
          <a:off x="0" y="0"/>
          <a:ext cx="0" cy="0"/>
          <a:chOff x="0" y="0"/>
          <a:chExt cx="0" cy="0"/>
        </a:xfrm>
      </p:grpSpPr>
      <p:grpSp>
        <p:nvGrpSpPr>
          <p:cNvPr id="1045" name="Google Shape;1045;p33"/>
          <p:cNvGrpSpPr/>
          <p:nvPr/>
        </p:nvGrpSpPr>
        <p:grpSpPr>
          <a:xfrm>
            <a:off x="-97264" y="-2356200"/>
            <a:ext cx="9517944" cy="7737118"/>
            <a:chOff x="-97264" y="-2356200"/>
            <a:chExt cx="9517944" cy="7737118"/>
          </a:xfrm>
        </p:grpSpPr>
        <p:sp>
          <p:nvSpPr>
            <p:cNvPr id="1046" name="Google Shape;1046;p3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33"/>
            <p:cNvGrpSpPr/>
            <p:nvPr/>
          </p:nvGrpSpPr>
          <p:grpSpPr>
            <a:xfrm>
              <a:off x="-97224" y="3233178"/>
              <a:ext cx="9377821" cy="2147740"/>
              <a:chOff x="-97224" y="3233178"/>
              <a:chExt cx="9377821" cy="2147740"/>
            </a:xfrm>
          </p:grpSpPr>
          <p:sp>
            <p:nvSpPr>
              <p:cNvPr id="1061" name="Google Shape;1061;p3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3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4">
  <p:cSld name="BLANK_1_1_1_1_1_1_1_1_1_1">
    <p:bg>
      <p:bgPr>
        <a:solidFill>
          <a:schemeClr val="accent1"/>
        </a:solidFill>
        <a:effectLst/>
      </p:bgPr>
    </p:bg>
    <p:spTree>
      <p:nvGrpSpPr>
        <p:cNvPr id="1" name="Shape 1073"/>
        <p:cNvGrpSpPr/>
        <p:nvPr/>
      </p:nvGrpSpPr>
      <p:grpSpPr>
        <a:xfrm>
          <a:off x="0" y="0"/>
          <a:ext cx="0" cy="0"/>
          <a:chOff x="0" y="0"/>
          <a:chExt cx="0" cy="0"/>
        </a:xfrm>
      </p:grpSpPr>
      <p:grpSp>
        <p:nvGrpSpPr>
          <p:cNvPr id="1074" name="Google Shape;1074;p34"/>
          <p:cNvGrpSpPr/>
          <p:nvPr/>
        </p:nvGrpSpPr>
        <p:grpSpPr>
          <a:xfrm>
            <a:off x="-97264" y="-2508600"/>
            <a:ext cx="9517944" cy="7737118"/>
            <a:chOff x="-97264" y="-2508600"/>
            <a:chExt cx="9517944" cy="7737118"/>
          </a:xfrm>
        </p:grpSpPr>
        <p:sp>
          <p:nvSpPr>
            <p:cNvPr id="1075" name="Google Shape;1075;p34"/>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9" name="Google Shape;1089;p34"/>
            <p:cNvGrpSpPr/>
            <p:nvPr/>
          </p:nvGrpSpPr>
          <p:grpSpPr>
            <a:xfrm>
              <a:off x="-97224" y="-2508600"/>
              <a:ext cx="9377821" cy="2147740"/>
              <a:chOff x="-97224" y="-2508600"/>
              <a:chExt cx="9377821" cy="2147740"/>
            </a:xfrm>
          </p:grpSpPr>
          <p:sp>
            <p:nvSpPr>
              <p:cNvPr id="1090" name="Google Shape;1090;p34"/>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34"/>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4"/>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4"/>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10" name="矩形: 圆角 9"/>
          <p:cNvSpPr/>
          <p:nvPr userDrawn="1"/>
        </p:nvSpPr>
        <p:spPr>
          <a:xfrm>
            <a:off x="355607" y="200029"/>
            <a:ext cx="8432786" cy="4743443"/>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12" name="矩形: 圆角 11"/>
          <p:cNvSpPr/>
          <p:nvPr userDrawn="1"/>
        </p:nvSpPr>
        <p:spPr>
          <a:xfrm>
            <a:off x="483433" y="303976"/>
            <a:ext cx="8139659" cy="449958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p>
        </p:txBody>
      </p:sp>
      <p:sp>
        <p:nvSpPr>
          <p:cNvPr id="60" name="矩形: 圆角 59"/>
          <p:cNvSpPr/>
          <p:nvPr userDrawn="1"/>
        </p:nvSpPr>
        <p:spPr>
          <a:xfrm>
            <a:off x="530276" y="342860"/>
            <a:ext cx="8046000" cy="4428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p>
        </p:txBody>
      </p:sp>
      <p:sp>
        <p:nvSpPr>
          <p:cNvPr id="13" name="矩形: 一个圆顶角，剪去另一个顶角 12"/>
          <p:cNvSpPr/>
          <p:nvPr userDrawn="1"/>
        </p:nvSpPr>
        <p:spPr>
          <a:xfrm rot="16200000" flipV="1">
            <a:off x="8373350" y="639488"/>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718661" y="100489"/>
            <a:ext cx="7612380" cy="46101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solidFill>
              </a:endParaRPr>
            </a:p>
          </p:txBody>
        </p:sp>
      </p:grpSp>
      <p:sp>
        <p:nvSpPr>
          <p:cNvPr id="65" name="矩形: 一个圆顶角，剪去另一个顶角 64"/>
          <p:cNvSpPr/>
          <p:nvPr userDrawn="1"/>
        </p:nvSpPr>
        <p:spPr>
          <a:xfrm rot="16200000" flipV="1">
            <a:off x="8373350" y="1353373"/>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8373350" y="2067258"/>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8373350" y="2781143"/>
            <a:ext cx="675000" cy="27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8373350" y="3495029"/>
            <a:ext cx="675000" cy="27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8373350" y="4208914"/>
            <a:ext cx="675000" cy="27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502244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659435-4D84-4044-BC40-0D7E86EA889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A5D717A-3285-49A7-BA0E-2ECA3139ACC8}"/>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148B136-3C62-45F5-9868-39FCC715739F}"/>
              </a:ext>
            </a:extLst>
          </p:cNvPr>
          <p:cNvSpPr>
            <a:spLocks noGrp="1"/>
          </p:cNvSpPr>
          <p:nvPr>
            <p:ph type="dt" sz="half" idx="10"/>
          </p:nvPr>
        </p:nvSpPr>
        <p:spPr/>
        <p:txBody>
          <a:bodyPr/>
          <a:lstStyle/>
          <a:p>
            <a:fld id="{0A2B8839-07B2-465B-9D79-9A6CB62B1A42}" type="datetimeFigureOut">
              <a:rPr lang="en-US" smtClean="0"/>
              <a:t>6/6/2023</a:t>
            </a:fld>
            <a:endParaRPr lang="en-US"/>
          </a:p>
        </p:txBody>
      </p:sp>
      <p:sp>
        <p:nvSpPr>
          <p:cNvPr id="5" name="Chỗ dành sẵn cho Chân trang 4">
            <a:extLst>
              <a:ext uri="{FF2B5EF4-FFF2-40B4-BE49-F238E27FC236}">
                <a16:creationId xmlns:a16="http://schemas.microsoft.com/office/drawing/2014/main" id="{BDFB38CD-3EE6-4501-80FC-EF7D902ECE6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D3EB42F-D9BC-43AC-B429-3CB50ED91764}"/>
              </a:ext>
            </a:extLst>
          </p:cNvPr>
          <p:cNvSpPr>
            <a:spLocks noGrp="1"/>
          </p:cNvSpPr>
          <p:nvPr>
            <p:ph type="sldNum" sz="quarter" idx="12"/>
          </p:nvPr>
        </p:nvSpPr>
        <p:spPr/>
        <p:txBody>
          <a:bodyPr/>
          <a:lstStyle/>
          <a:p>
            <a:fld id="{7196724C-790A-484F-A4BD-9C86D7724346}" type="slidenum">
              <a:rPr lang="en-US" smtClean="0"/>
              <a:t>‹#›</a:t>
            </a:fld>
            <a:endParaRPr lang="en-US"/>
          </a:p>
        </p:txBody>
      </p:sp>
    </p:spTree>
    <p:extLst>
      <p:ext uri="{BB962C8B-B14F-4D97-AF65-F5344CB8AC3E}">
        <p14:creationId xmlns:p14="http://schemas.microsoft.com/office/powerpoint/2010/main" val="1159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a:off x="-249664" y="-2432400"/>
            <a:ext cx="9517944" cy="7737118"/>
            <a:chOff x="-249664" y="-2432400"/>
            <a:chExt cx="9517944" cy="7737118"/>
          </a:xfrm>
        </p:grpSpPr>
        <p:sp>
          <p:nvSpPr>
            <p:cNvPr id="77" name="Google Shape;77;p4"/>
            <p:cNvSpPr/>
            <p:nvPr/>
          </p:nvSpPr>
          <p:spPr>
            <a:xfrm flipH="1">
              <a:off x="5274613"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873769"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8440438"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101578"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4106062"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31018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101698"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101671"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flipH="1">
              <a:off x="4680754"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flipH="1">
              <a:off x="2076941"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flipH="1">
              <a:off x="463812"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flipH="1">
              <a:off x="-101598"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flipH="1">
              <a:off x="-241581"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flipH="1">
              <a:off x="5272212"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4"/>
            <p:cNvGrpSpPr/>
            <p:nvPr/>
          </p:nvGrpSpPr>
          <p:grpSpPr>
            <a:xfrm>
              <a:off x="-109581" y="-2432400"/>
              <a:ext cx="9377821" cy="2147740"/>
              <a:chOff x="-109581" y="-2432400"/>
              <a:chExt cx="9377821" cy="2147740"/>
            </a:xfrm>
          </p:grpSpPr>
          <p:sp>
            <p:nvSpPr>
              <p:cNvPr id="92" name="Google Shape;92;p4"/>
              <p:cNvSpPr/>
              <p:nvPr/>
            </p:nvSpPr>
            <p:spPr>
              <a:xfrm flipH="1">
                <a:off x="-101698"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flipH="1">
                <a:off x="-109581"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p:nvPr/>
          </p:nvSpPr>
          <p:spPr>
            <a:xfrm flipH="1">
              <a:off x="900741"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4"/>
            <p:cNvSpPr/>
            <p:nvPr/>
          </p:nvSpPr>
          <p:spPr>
            <a:xfrm flipH="1">
              <a:off x="8460887"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4"/>
            <p:cNvSpPr/>
            <p:nvPr/>
          </p:nvSpPr>
          <p:spPr>
            <a:xfrm flipH="1">
              <a:off x="-109741"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flipH="1">
              <a:off x="4096338"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4"/>
            <p:cNvSpPr/>
            <p:nvPr/>
          </p:nvSpPr>
          <p:spPr>
            <a:xfrm flipH="1">
              <a:off x="-109821"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p:nvPr/>
          </p:nvSpPr>
          <p:spPr>
            <a:xfrm flipH="1">
              <a:off x="-109714"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4"/>
            <p:cNvSpPr/>
            <p:nvPr/>
          </p:nvSpPr>
          <p:spPr>
            <a:xfrm flipH="1">
              <a:off x="4794603"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p:nvPr/>
          </p:nvSpPr>
          <p:spPr>
            <a:xfrm flipH="1">
              <a:off x="2067336"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4"/>
            <p:cNvSpPr/>
            <p:nvPr/>
          </p:nvSpPr>
          <p:spPr>
            <a:xfrm flipH="1">
              <a:off x="-109641"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p:nvPr/>
          </p:nvSpPr>
          <p:spPr>
            <a:xfrm flipH="1">
              <a:off x="-249664"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5"/>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145"/>
        <p:cNvGrpSpPr/>
        <p:nvPr/>
      </p:nvGrpSpPr>
      <p:grpSpPr>
        <a:xfrm>
          <a:off x="0" y="0"/>
          <a:ext cx="0" cy="0"/>
          <a:chOff x="0" y="0"/>
          <a:chExt cx="0" cy="0"/>
        </a:xfrm>
      </p:grpSpPr>
      <p:grpSp>
        <p:nvGrpSpPr>
          <p:cNvPr id="146" name="Google Shape;146;p6"/>
          <p:cNvGrpSpPr/>
          <p:nvPr/>
        </p:nvGrpSpPr>
        <p:grpSpPr>
          <a:xfrm>
            <a:off x="-325864" y="-222600"/>
            <a:ext cx="9517944" cy="7737118"/>
            <a:chOff x="-325864" y="-222600"/>
            <a:chExt cx="9517944" cy="7737118"/>
          </a:xfrm>
        </p:grpSpPr>
        <p:sp>
          <p:nvSpPr>
            <p:cNvPr id="147" name="Google Shape;147;p6"/>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6"/>
            <p:cNvGrpSpPr/>
            <p:nvPr/>
          </p:nvGrpSpPr>
          <p:grpSpPr>
            <a:xfrm>
              <a:off x="-185781" y="-222600"/>
              <a:ext cx="9377821" cy="2147740"/>
              <a:chOff x="-185781" y="-222600"/>
              <a:chExt cx="9377821" cy="2147740"/>
            </a:xfrm>
          </p:grpSpPr>
          <p:sp>
            <p:nvSpPr>
              <p:cNvPr id="162" name="Google Shape;162;p6"/>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6"/>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 name="Google Shape;164;p6"/>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6"/>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6"/>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6"/>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6"/>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6"/>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6"/>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6"/>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6"/>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6"/>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6"/>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7" name="Google Shape;177;p6"/>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6"/>
        </a:solidFill>
        <a:effectLst/>
      </p:bgPr>
    </p:bg>
    <p:spTree>
      <p:nvGrpSpPr>
        <p:cNvPr id="1" name="Shape 178"/>
        <p:cNvGrpSpPr/>
        <p:nvPr/>
      </p:nvGrpSpPr>
      <p:grpSpPr>
        <a:xfrm>
          <a:off x="0" y="0"/>
          <a:ext cx="0" cy="0"/>
          <a:chOff x="0" y="0"/>
          <a:chExt cx="0" cy="0"/>
        </a:xfrm>
      </p:grpSpPr>
      <p:sp>
        <p:nvSpPr>
          <p:cNvPr id="179" name="Google Shape;179;p7"/>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7"/>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7"/>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7"/>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7"/>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7"/>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7"/>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7"/>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7"/>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7"/>
          <p:cNvGrpSpPr/>
          <p:nvPr/>
        </p:nvGrpSpPr>
        <p:grpSpPr>
          <a:xfrm>
            <a:off x="-185781" y="-222600"/>
            <a:ext cx="9377821" cy="2147740"/>
            <a:chOff x="-185781" y="-222600"/>
            <a:chExt cx="9377821" cy="2147740"/>
          </a:xfrm>
        </p:grpSpPr>
        <p:sp>
          <p:nvSpPr>
            <p:cNvPr id="194" name="Google Shape;194;p7"/>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7"/>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7"/>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7"/>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7"/>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7"/>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7"/>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7"/>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7"/>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7"/>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7"/>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7"/>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7"/>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7"/>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7"/>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9" name="Google Shape;209;p7"/>
          <p:cNvSpPr txBox="1">
            <a:spLocks noGrp="1"/>
          </p:cNvSpPr>
          <p:nvPr>
            <p:ph type="subTitle" idx="2"/>
          </p:nvPr>
        </p:nvSpPr>
        <p:spPr>
          <a:xfrm>
            <a:off x="3665875" y="2171225"/>
            <a:ext cx="3073500" cy="161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0" name="Google Shape;210;p7"/>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6"/>
        </a:solidFill>
        <a:effectLst/>
      </p:bgPr>
    </p:bg>
    <p:spTree>
      <p:nvGrpSpPr>
        <p:cNvPr id="1" name="Shape 414"/>
        <p:cNvGrpSpPr/>
        <p:nvPr/>
      </p:nvGrpSpPr>
      <p:grpSpPr>
        <a:xfrm>
          <a:off x="0" y="0"/>
          <a:ext cx="0" cy="0"/>
          <a:chOff x="0" y="0"/>
          <a:chExt cx="0" cy="0"/>
        </a:xfrm>
      </p:grpSpPr>
      <p:grpSp>
        <p:nvGrpSpPr>
          <p:cNvPr id="415" name="Google Shape;415;p16"/>
          <p:cNvGrpSpPr/>
          <p:nvPr/>
        </p:nvGrpSpPr>
        <p:grpSpPr>
          <a:xfrm>
            <a:off x="-97264" y="-111212"/>
            <a:ext cx="9517944" cy="7737118"/>
            <a:chOff x="-97264" y="-111212"/>
            <a:chExt cx="9517944" cy="7737118"/>
          </a:xfrm>
        </p:grpSpPr>
        <p:sp>
          <p:nvSpPr>
            <p:cNvPr id="416" name="Google Shape;416;p16"/>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0" name="Google Shape;430;p16"/>
            <p:cNvGrpSpPr/>
            <p:nvPr/>
          </p:nvGrpSpPr>
          <p:grpSpPr>
            <a:xfrm>
              <a:off x="-97224" y="5478166"/>
              <a:ext cx="9377821" cy="2147740"/>
              <a:chOff x="-97224" y="3080778"/>
              <a:chExt cx="9377821" cy="2147740"/>
            </a:xfrm>
          </p:grpSpPr>
          <p:sp>
            <p:nvSpPr>
              <p:cNvPr id="431" name="Google Shape;431;p16"/>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3" name="Google Shape;433;p16"/>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3" name="Google Shape;443;p16"/>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txBox="1">
            <a:spLocks noGrp="1"/>
          </p:cNvSpPr>
          <p:nvPr>
            <p:ph type="title"/>
          </p:nvPr>
        </p:nvSpPr>
        <p:spPr>
          <a:xfrm>
            <a:off x="719988" y="17662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46" name="Google Shape;446;p16"/>
          <p:cNvSpPr txBox="1">
            <a:spLocks noGrp="1"/>
          </p:cNvSpPr>
          <p:nvPr>
            <p:ph type="title" idx="2" hasCustomPrompt="1"/>
          </p:nvPr>
        </p:nvSpPr>
        <p:spPr>
          <a:xfrm>
            <a:off x="3684413"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47" name="Google Shape;447;p16"/>
          <p:cNvSpPr txBox="1">
            <a:spLocks noGrp="1"/>
          </p:cNvSpPr>
          <p:nvPr>
            <p:ph type="subTitle" idx="1"/>
          </p:nvPr>
        </p:nvSpPr>
        <p:spPr>
          <a:xfrm>
            <a:off x="719988" y="22003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48" name="Google Shape;448;p16"/>
          <p:cNvSpPr txBox="1">
            <a:spLocks noGrp="1"/>
          </p:cNvSpPr>
          <p:nvPr>
            <p:ph type="title" idx="3"/>
          </p:nvPr>
        </p:nvSpPr>
        <p:spPr>
          <a:xfrm>
            <a:off x="719988" y="3157025"/>
            <a:ext cx="2336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449" name="Google Shape;449;p16"/>
          <p:cNvSpPr txBox="1">
            <a:spLocks noGrp="1"/>
          </p:cNvSpPr>
          <p:nvPr>
            <p:ph type="title" idx="4" hasCustomPrompt="1"/>
          </p:nvPr>
        </p:nvSpPr>
        <p:spPr>
          <a:xfrm>
            <a:off x="3684413"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50" name="Google Shape;450;p16"/>
          <p:cNvSpPr txBox="1">
            <a:spLocks noGrp="1"/>
          </p:cNvSpPr>
          <p:nvPr>
            <p:ph type="subTitle" idx="5"/>
          </p:nvPr>
        </p:nvSpPr>
        <p:spPr>
          <a:xfrm>
            <a:off x="719988" y="3591150"/>
            <a:ext cx="23364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solidFill>
                  <a:schemeClr val="hlink"/>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51" name="Google Shape;451;p16"/>
          <p:cNvSpPr txBox="1">
            <a:spLocks noGrp="1"/>
          </p:cNvSpPr>
          <p:nvPr>
            <p:ph type="title" idx="6"/>
          </p:nvPr>
        </p:nvSpPr>
        <p:spPr>
          <a:xfrm>
            <a:off x="6087588" y="17662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2" name="Google Shape;452;p16"/>
          <p:cNvSpPr txBox="1">
            <a:spLocks noGrp="1"/>
          </p:cNvSpPr>
          <p:nvPr>
            <p:ph type="title" idx="7" hasCustomPrompt="1"/>
          </p:nvPr>
        </p:nvSpPr>
        <p:spPr>
          <a:xfrm>
            <a:off x="4823438" y="184007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53" name="Google Shape;453;p16"/>
          <p:cNvSpPr txBox="1">
            <a:spLocks noGrp="1"/>
          </p:cNvSpPr>
          <p:nvPr>
            <p:ph type="subTitle" idx="8"/>
          </p:nvPr>
        </p:nvSpPr>
        <p:spPr>
          <a:xfrm>
            <a:off x="6087588" y="22003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54" name="Google Shape;454;p16"/>
          <p:cNvSpPr txBox="1">
            <a:spLocks noGrp="1"/>
          </p:cNvSpPr>
          <p:nvPr>
            <p:ph type="title" idx="9"/>
          </p:nvPr>
        </p:nvSpPr>
        <p:spPr>
          <a:xfrm>
            <a:off x="6087588" y="3157025"/>
            <a:ext cx="23364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55" name="Google Shape;455;p16"/>
          <p:cNvSpPr txBox="1">
            <a:spLocks noGrp="1"/>
          </p:cNvSpPr>
          <p:nvPr>
            <p:ph type="title" idx="13" hasCustomPrompt="1"/>
          </p:nvPr>
        </p:nvSpPr>
        <p:spPr>
          <a:xfrm>
            <a:off x="4823438" y="3232225"/>
            <a:ext cx="637800" cy="918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b="1">
                <a:solidFill>
                  <a:schemeClr val="accent4"/>
                </a:solidFill>
              </a:defRPr>
            </a:lvl1pPr>
            <a:lvl2pPr lvl="1" rtl="0">
              <a:spcBef>
                <a:spcPts val="0"/>
              </a:spcBef>
              <a:spcAft>
                <a:spcPts val="0"/>
              </a:spcAft>
              <a:buClr>
                <a:schemeClr val="accent4"/>
              </a:buClr>
              <a:buSzPts val="3000"/>
              <a:buNone/>
              <a:defRPr sz="3000" b="1">
                <a:solidFill>
                  <a:schemeClr val="accent4"/>
                </a:solidFill>
              </a:defRPr>
            </a:lvl2pPr>
            <a:lvl3pPr lvl="2" rtl="0">
              <a:spcBef>
                <a:spcPts val="0"/>
              </a:spcBef>
              <a:spcAft>
                <a:spcPts val="0"/>
              </a:spcAft>
              <a:buClr>
                <a:schemeClr val="accent4"/>
              </a:buClr>
              <a:buSzPts val="3000"/>
              <a:buNone/>
              <a:defRPr sz="3000" b="1">
                <a:solidFill>
                  <a:schemeClr val="accent4"/>
                </a:solidFill>
              </a:defRPr>
            </a:lvl3pPr>
            <a:lvl4pPr lvl="3" rtl="0">
              <a:spcBef>
                <a:spcPts val="0"/>
              </a:spcBef>
              <a:spcAft>
                <a:spcPts val="0"/>
              </a:spcAft>
              <a:buClr>
                <a:schemeClr val="accent4"/>
              </a:buClr>
              <a:buSzPts val="3000"/>
              <a:buNone/>
              <a:defRPr sz="3000" b="1">
                <a:solidFill>
                  <a:schemeClr val="accent4"/>
                </a:solidFill>
              </a:defRPr>
            </a:lvl4pPr>
            <a:lvl5pPr lvl="4" rtl="0">
              <a:spcBef>
                <a:spcPts val="0"/>
              </a:spcBef>
              <a:spcAft>
                <a:spcPts val="0"/>
              </a:spcAft>
              <a:buClr>
                <a:schemeClr val="accent4"/>
              </a:buClr>
              <a:buSzPts val="3000"/>
              <a:buNone/>
              <a:defRPr sz="3000" b="1">
                <a:solidFill>
                  <a:schemeClr val="accent4"/>
                </a:solidFill>
              </a:defRPr>
            </a:lvl5pPr>
            <a:lvl6pPr lvl="5" rtl="0">
              <a:spcBef>
                <a:spcPts val="0"/>
              </a:spcBef>
              <a:spcAft>
                <a:spcPts val="0"/>
              </a:spcAft>
              <a:buClr>
                <a:schemeClr val="accent4"/>
              </a:buClr>
              <a:buSzPts val="3000"/>
              <a:buNone/>
              <a:defRPr sz="3000" b="1">
                <a:solidFill>
                  <a:schemeClr val="accent4"/>
                </a:solidFill>
              </a:defRPr>
            </a:lvl6pPr>
            <a:lvl7pPr lvl="6" rtl="0">
              <a:spcBef>
                <a:spcPts val="0"/>
              </a:spcBef>
              <a:spcAft>
                <a:spcPts val="0"/>
              </a:spcAft>
              <a:buClr>
                <a:schemeClr val="accent4"/>
              </a:buClr>
              <a:buSzPts val="3000"/>
              <a:buNone/>
              <a:defRPr sz="3000" b="1">
                <a:solidFill>
                  <a:schemeClr val="accent4"/>
                </a:solidFill>
              </a:defRPr>
            </a:lvl7pPr>
            <a:lvl8pPr lvl="7" rtl="0">
              <a:spcBef>
                <a:spcPts val="0"/>
              </a:spcBef>
              <a:spcAft>
                <a:spcPts val="0"/>
              </a:spcAft>
              <a:buClr>
                <a:schemeClr val="accent4"/>
              </a:buClr>
              <a:buSzPts val="3000"/>
              <a:buNone/>
              <a:defRPr sz="3000" b="1">
                <a:solidFill>
                  <a:schemeClr val="accent4"/>
                </a:solidFill>
              </a:defRPr>
            </a:lvl8pPr>
            <a:lvl9pPr lvl="8" rtl="0">
              <a:spcBef>
                <a:spcPts val="0"/>
              </a:spcBef>
              <a:spcAft>
                <a:spcPts val="0"/>
              </a:spcAft>
              <a:buClr>
                <a:schemeClr val="accent4"/>
              </a:buClr>
              <a:buSzPts val="3000"/>
              <a:buNone/>
              <a:defRPr sz="3000" b="1">
                <a:solidFill>
                  <a:schemeClr val="accent4"/>
                </a:solidFill>
              </a:defRPr>
            </a:lvl9pPr>
          </a:lstStyle>
          <a:p>
            <a:r>
              <a:t>xx%</a:t>
            </a:r>
          </a:p>
        </p:txBody>
      </p:sp>
      <p:sp>
        <p:nvSpPr>
          <p:cNvPr id="456" name="Google Shape;456;p16"/>
          <p:cNvSpPr txBox="1">
            <a:spLocks noGrp="1"/>
          </p:cNvSpPr>
          <p:nvPr>
            <p:ph type="subTitle" idx="14"/>
          </p:nvPr>
        </p:nvSpPr>
        <p:spPr>
          <a:xfrm>
            <a:off x="6087588" y="3591150"/>
            <a:ext cx="23364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457" name="Google Shape;457;p16"/>
          <p:cNvSpPr txBox="1">
            <a:spLocks noGrp="1"/>
          </p:cNvSpPr>
          <p:nvPr>
            <p:ph type="title" idx="15"/>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TITLE_AND_TWO_COLUMNS_1">
    <p:bg>
      <p:bgPr>
        <a:solidFill>
          <a:schemeClr val="accent6"/>
        </a:solidFill>
        <a:effectLst/>
      </p:bgPr>
    </p:bg>
    <p:spTree>
      <p:nvGrpSpPr>
        <p:cNvPr id="1" name="Shape 656"/>
        <p:cNvGrpSpPr/>
        <p:nvPr/>
      </p:nvGrpSpPr>
      <p:grpSpPr>
        <a:xfrm>
          <a:off x="0" y="0"/>
          <a:ext cx="0" cy="0"/>
          <a:chOff x="0" y="0"/>
          <a:chExt cx="0" cy="0"/>
        </a:xfrm>
      </p:grpSpPr>
      <p:grpSp>
        <p:nvGrpSpPr>
          <p:cNvPr id="657" name="Google Shape;657;p23"/>
          <p:cNvGrpSpPr/>
          <p:nvPr/>
        </p:nvGrpSpPr>
        <p:grpSpPr>
          <a:xfrm>
            <a:off x="-97264" y="-1670400"/>
            <a:ext cx="9517944" cy="7737118"/>
            <a:chOff x="-97264" y="-1670400"/>
            <a:chExt cx="9517944" cy="7737118"/>
          </a:xfrm>
        </p:grpSpPr>
        <p:sp>
          <p:nvSpPr>
            <p:cNvPr id="658" name="Google Shape;658;p23"/>
            <p:cNvSpPr/>
            <p:nvPr/>
          </p:nvSpPr>
          <p:spPr>
            <a:xfrm rot="10800000" flipH="1">
              <a:off x="-89101" y="46031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3"/>
            <p:cNvSpPr/>
            <p:nvPr/>
          </p:nvSpPr>
          <p:spPr>
            <a:xfrm rot="10800000" flipH="1">
              <a:off x="-89221" y="26838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3"/>
            <p:cNvSpPr/>
            <p:nvPr/>
          </p:nvSpPr>
          <p:spPr>
            <a:xfrm rot="10800000" flipH="1">
              <a:off x="-89101" y="30839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3"/>
            <p:cNvSpPr/>
            <p:nvPr/>
          </p:nvSpPr>
          <p:spPr>
            <a:xfrm rot="10800000" flipH="1">
              <a:off x="-89101" y="17270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3"/>
            <p:cNvSpPr/>
            <p:nvPr/>
          </p:nvSpPr>
          <p:spPr>
            <a:xfrm rot="10800000" flipH="1">
              <a:off x="-88861" y="13080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3"/>
            <p:cNvSpPr/>
            <p:nvPr/>
          </p:nvSpPr>
          <p:spPr>
            <a:xfrm rot="10800000" flipH="1">
              <a:off x="-89101" y="-1018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3"/>
            <p:cNvSpPr/>
            <p:nvPr/>
          </p:nvSpPr>
          <p:spPr>
            <a:xfrm rot="10800000" flipH="1">
              <a:off x="-89101" y="-2192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3"/>
            <p:cNvSpPr/>
            <p:nvPr/>
          </p:nvSpPr>
          <p:spPr>
            <a:xfrm rot="10800000" flipH="1">
              <a:off x="4312517" y="-10923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3"/>
            <p:cNvSpPr/>
            <p:nvPr/>
          </p:nvSpPr>
          <p:spPr>
            <a:xfrm rot="10800000" flipH="1">
              <a:off x="-89101" y="-16701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3"/>
            <p:cNvSpPr/>
            <p:nvPr/>
          </p:nvSpPr>
          <p:spPr>
            <a:xfrm rot="10800000" flipH="1">
              <a:off x="2774626" y="-16701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3"/>
            <p:cNvSpPr/>
            <p:nvPr/>
          </p:nvSpPr>
          <p:spPr>
            <a:xfrm rot="10800000" flipH="1">
              <a:off x="8048796" y="-16704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3"/>
            <p:cNvSpPr/>
            <p:nvPr/>
          </p:nvSpPr>
          <p:spPr>
            <a:xfrm rot="10800000" flipH="1">
              <a:off x="4946282" y="-16702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3"/>
            <p:cNvSpPr/>
            <p:nvPr/>
          </p:nvSpPr>
          <p:spPr>
            <a:xfrm rot="10800000" flipH="1">
              <a:off x="5076700" y="51166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3"/>
            <p:cNvSpPr/>
            <p:nvPr/>
          </p:nvSpPr>
          <p:spPr>
            <a:xfrm rot="10800000" flipH="1">
              <a:off x="-97224" y="46595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2" name="Google Shape;672;p23"/>
            <p:cNvGrpSpPr/>
            <p:nvPr/>
          </p:nvGrpSpPr>
          <p:grpSpPr>
            <a:xfrm>
              <a:off x="-97224" y="3918978"/>
              <a:ext cx="9377821" cy="2147740"/>
              <a:chOff x="-97224" y="3918978"/>
              <a:chExt cx="9377821" cy="2147740"/>
            </a:xfrm>
          </p:grpSpPr>
          <p:sp>
            <p:nvSpPr>
              <p:cNvPr id="673" name="Google Shape;673;p23"/>
              <p:cNvSpPr/>
              <p:nvPr/>
            </p:nvSpPr>
            <p:spPr>
              <a:xfrm rot="10800000" flipH="1">
                <a:off x="-89101" y="39189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3"/>
              <p:cNvSpPr/>
              <p:nvPr/>
            </p:nvSpPr>
            <p:spPr>
              <a:xfrm rot="10800000" flipH="1">
                <a:off x="-97224" y="39760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5" name="Google Shape;675;p23"/>
            <p:cNvSpPr/>
            <p:nvPr/>
          </p:nvSpPr>
          <p:spPr>
            <a:xfrm rot="10800000" flipH="1">
              <a:off x="-97224" y="27402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3"/>
            <p:cNvSpPr/>
            <p:nvPr/>
          </p:nvSpPr>
          <p:spPr>
            <a:xfrm rot="10800000" flipH="1">
              <a:off x="-97184" y="31402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3"/>
            <p:cNvSpPr/>
            <p:nvPr/>
          </p:nvSpPr>
          <p:spPr>
            <a:xfrm rot="10800000" flipH="1">
              <a:off x="-97104" y="17807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3"/>
            <p:cNvSpPr/>
            <p:nvPr/>
          </p:nvSpPr>
          <p:spPr>
            <a:xfrm rot="10800000" flipH="1">
              <a:off x="-97264" y="13643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3"/>
            <p:cNvSpPr/>
            <p:nvPr/>
          </p:nvSpPr>
          <p:spPr>
            <a:xfrm rot="10800000" flipH="1">
              <a:off x="-97184" y="-1627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3"/>
            <p:cNvSpPr/>
            <p:nvPr/>
          </p:nvSpPr>
          <p:spPr>
            <a:xfrm rot="10800000" flipH="1">
              <a:off x="4303273" y="-10633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3"/>
            <p:cNvSpPr/>
            <p:nvPr/>
          </p:nvSpPr>
          <p:spPr>
            <a:xfrm rot="10800000" flipH="1">
              <a:off x="-97184" y="-16139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3"/>
            <p:cNvSpPr/>
            <p:nvPr/>
          </p:nvSpPr>
          <p:spPr>
            <a:xfrm rot="10800000" flipH="1">
              <a:off x="2768223" y="-16140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3"/>
            <p:cNvSpPr/>
            <p:nvPr/>
          </p:nvSpPr>
          <p:spPr>
            <a:xfrm rot="10800000" flipH="1">
              <a:off x="4932235" y="-16140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3"/>
            <p:cNvSpPr/>
            <p:nvPr/>
          </p:nvSpPr>
          <p:spPr>
            <a:xfrm rot="10800000" flipH="1">
              <a:off x="5065015" y="51570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5" name="Google Shape;685;p23"/>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3"/>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3"/>
          <p:cNvSpPr txBox="1">
            <a:spLocks noGrp="1"/>
          </p:cNvSpPr>
          <p:nvPr>
            <p:ph type="subTitle" idx="1"/>
          </p:nvPr>
        </p:nvSpPr>
        <p:spPr>
          <a:xfrm>
            <a:off x="1024800" y="15648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8" name="Google Shape;688;p23"/>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89" name="Google Shape;689;p23"/>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0" name="Google Shape;690;p23"/>
          <p:cNvSpPr txBox="1">
            <a:spLocks noGrp="1"/>
          </p:cNvSpPr>
          <p:nvPr>
            <p:ph type="subTitle" idx="3"/>
          </p:nvPr>
        </p:nvSpPr>
        <p:spPr>
          <a:xfrm>
            <a:off x="1024800" y="19989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1" name="Google Shape;691;p23"/>
          <p:cNvSpPr txBox="1">
            <a:spLocks noGrp="1"/>
          </p:cNvSpPr>
          <p:nvPr>
            <p:ph type="subTitle" idx="4"/>
          </p:nvPr>
        </p:nvSpPr>
        <p:spPr>
          <a:xfrm>
            <a:off x="1024800" y="24330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2" name="Google Shape;692;p23"/>
          <p:cNvSpPr txBox="1">
            <a:spLocks noGrp="1"/>
          </p:cNvSpPr>
          <p:nvPr>
            <p:ph type="subTitle" idx="5"/>
          </p:nvPr>
        </p:nvSpPr>
        <p:spPr>
          <a:xfrm>
            <a:off x="1024800" y="28671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3" name="Google Shape;693;p23"/>
          <p:cNvSpPr txBox="1">
            <a:spLocks noGrp="1"/>
          </p:cNvSpPr>
          <p:nvPr>
            <p:ph type="subTitle" idx="6"/>
          </p:nvPr>
        </p:nvSpPr>
        <p:spPr>
          <a:xfrm>
            <a:off x="1024800" y="33012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4" name="Google Shape;694;p23"/>
          <p:cNvSpPr txBox="1">
            <a:spLocks noGrp="1"/>
          </p:cNvSpPr>
          <p:nvPr>
            <p:ph type="subTitle" idx="7"/>
          </p:nvPr>
        </p:nvSpPr>
        <p:spPr>
          <a:xfrm>
            <a:off x="1024800" y="37353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95" name="Google Shape;695;p23"/>
          <p:cNvSpPr txBox="1">
            <a:spLocks noGrp="1"/>
          </p:cNvSpPr>
          <p:nvPr>
            <p:ph type="subTitle" idx="8"/>
          </p:nvPr>
        </p:nvSpPr>
        <p:spPr>
          <a:xfrm>
            <a:off x="1024800" y="4169475"/>
            <a:ext cx="3252600" cy="43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5">
  <p:cSld name="TITLE_ONLY_2_1_1">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97264" y="-2432400"/>
            <a:ext cx="9517944" cy="7737118"/>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4"/>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4"/>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4"/>
          <p:cNvSpPr txBox="1">
            <a:spLocks noGrp="1"/>
          </p:cNvSpPr>
          <p:nvPr>
            <p:ph type="subTitle" idx="1"/>
          </p:nvPr>
        </p:nvSpPr>
        <p:spPr>
          <a:xfrm>
            <a:off x="2677950" y="2182725"/>
            <a:ext cx="3788100" cy="149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hlink"/>
                </a:solidFill>
              </a:defRPr>
            </a:lvl1pPr>
            <a:lvl2pPr lvl="1" algn="r" rtl="0">
              <a:lnSpc>
                <a:spcPct val="100000"/>
              </a:lnSpc>
              <a:spcBef>
                <a:spcPts val="160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728" name="Google Shape;728;p24"/>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9" name="Google Shape;729;p24"/>
          <p:cNvSpPr txBox="1">
            <a:spLocks noGrp="1"/>
          </p:cNvSpPr>
          <p:nvPr>
            <p:ph type="subTitle" idx="2"/>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BLANK_1_1_1_2">
    <p:bg>
      <p:bgPr>
        <a:solidFill>
          <a:schemeClr val="accent6"/>
        </a:solidFill>
        <a:effectLst/>
      </p:bgPr>
    </p:bg>
    <p:spTree>
      <p:nvGrpSpPr>
        <p:cNvPr id="1" name="Shape 730"/>
        <p:cNvGrpSpPr/>
        <p:nvPr/>
      </p:nvGrpSpPr>
      <p:grpSpPr>
        <a:xfrm>
          <a:off x="0" y="0"/>
          <a:ext cx="0" cy="0"/>
          <a:chOff x="0" y="0"/>
          <a:chExt cx="0" cy="0"/>
        </a:xfrm>
      </p:grpSpPr>
      <p:grpSp>
        <p:nvGrpSpPr>
          <p:cNvPr id="731" name="Google Shape;731;p25"/>
          <p:cNvGrpSpPr/>
          <p:nvPr/>
        </p:nvGrpSpPr>
        <p:grpSpPr>
          <a:xfrm>
            <a:off x="-97264" y="-111212"/>
            <a:ext cx="9517944" cy="7737118"/>
            <a:chOff x="-97264" y="-111212"/>
            <a:chExt cx="9517944" cy="7737118"/>
          </a:xfrm>
        </p:grpSpPr>
        <p:sp>
          <p:nvSpPr>
            <p:cNvPr id="732" name="Google Shape;732;p25"/>
            <p:cNvSpPr/>
            <p:nvPr/>
          </p:nvSpPr>
          <p:spPr>
            <a:xfrm rot="10800000" flipH="1">
              <a:off x="-89101" y="6162298"/>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5"/>
            <p:cNvSpPr/>
            <p:nvPr/>
          </p:nvSpPr>
          <p:spPr>
            <a:xfrm rot="10800000" flipH="1">
              <a:off x="-89221" y="4243086"/>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5"/>
            <p:cNvSpPr/>
            <p:nvPr/>
          </p:nvSpPr>
          <p:spPr>
            <a:xfrm rot="10800000" flipH="1">
              <a:off x="-89101" y="4643126"/>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5"/>
            <p:cNvSpPr/>
            <p:nvPr/>
          </p:nvSpPr>
          <p:spPr>
            <a:xfrm rot="10800000" flipH="1">
              <a:off x="-89101" y="3286257"/>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5"/>
            <p:cNvSpPr/>
            <p:nvPr/>
          </p:nvSpPr>
          <p:spPr>
            <a:xfrm rot="10800000" flipH="1">
              <a:off x="-88861" y="2867214"/>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5"/>
            <p:cNvSpPr/>
            <p:nvPr/>
          </p:nvSpPr>
          <p:spPr>
            <a:xfrm rot="10800000" flipH="1">
              <a:off x="-89101" y="1457331"/>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5"/>
            <p:cNvSpPr/>
            <p:nvPr/>
          </p:nvSpPr>
          <p:spPr>
            <a:xfrm rot="10800000" flipH="1">
              <a:off x="-89101" y="1339902"/>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5"/>
            <p:cNvSpPr/>
            <p:nvPr/>
          </p:nvSpPr>
          <p:spPr>
            <a:xfrm rot="10800000" flipH="1">
              <a:off x="4312517" y="466828"/>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5"/>
            <p:cNvSpPr/>
            <p:nvPr/>
          </p:nvSpPr>
          <p:spPr>
            <a:xfrm rot="10800000" flipH="1">
              <a:off x="-89101" y="-110955"/>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5"/>
            <p:cNvSpPr/>
            <p:nvPr/>
          </p:nvSpPr>
          <p:spPr>
            <a:xfrm rot="10800000" flipH="1">
              <a:off x="2774626" y="-110972"/>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5"/>
            <p:cNvSpPr/>
            <p:nvPr/>
          </p:nvSpPr>
          <p:spPr>
            <a:xfrm rot="10800000" flipH="1">
              <a:off x="8048796" y="-111212"/>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5"/>
            <p:cNvSpPr/>
            <p:nvPr/>
          </p:nvSpPr>
          <p:spPr>
            <a:xfrm rot="10800000" flipH="1">
              <a:off x="4946282" y="-11104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5"/>
            <p:cNvSpPr/>
            <p:nvPr/>
          </p:nvSpPr>
          <p:spPr>
            <a:xfrm rot="10800000" flipH="1">
              <a:off x="5076700" y="6675805"/>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5"/>
            <p:cNvSpPr/>
            <p:nvPr/>
          </p:nvSpPr>
          <p:spPr>
            <a:xfrm rot="10800000" flipH="1">
              <a:off x="-97224" y="6218723"/>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6" name="Google Shape;746;p25"/>
            <p:cNvGrpSpPr/>
            <p:nvPr/>
          </p:nvGrpSpPr>
          <p:grpSpPr>
            <a:xfrm>
              <a:off x="-97224" y="5478166"/>
              <a:ext cx="9377821" cy="2147740"/>
              <a:chOff x="-97224" y="3080778"/>
              <a:chExt cx="9377821" cy="2147740"/>
            </a:xfrm>
          </p:grpSpPr>
          <p:sp>
            <p:nvSpPr>
              <p:cNvPr id="747" name="Google Shape;747;p25"/>
              <p:cNvSpPr/>
              <p:nvPr/>
            </p:nvSpPr>
            <p:spPr>
              <a:xfrm rot="10800000" flipH="1">
                <a:off x="-89101" y="30807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5"/>
              <p:cNvSpPr/>
              <p:nvPr/>
            </p:nvSpPr>
            <p:spPr>
              <a:xfrm rot="10800000" flipH="1">
                <a:off x="-97224" y="31378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25"/>
            <p:cNvSpPr/>
            <p:nvPr/>
          </p:nvSpPr>
          <p:spPr>
            <a:xfrm rot="10800000" flipH="1">
              <a:off x="-97224" y="4299431"/>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5"/>
            <p:cNvSpPr/>
            <p:nvPr/>
          </p:nvSpPr>
          <p:spPr>
            <a:xfrm rot="10800000" flipH="1">
              <a:off x="-97184" y="4699471"/>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5"/>
            <p:cNvSpPr/>
            <p:nvPr/>
          </p:nvSpPr>
          <p:spPr>
            <a:xfrm rot="10800000" flipH="1">
              <a:off x="-97104" y="3339961"/>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5"/>
            <p:cNvSpPr/>
            <p:nvPr/>
          </p:nvSpPr>
          <p:spPr>
            <a:xfrm rot="10800000" flipH="1">
              <a:off x="-97264" y="2923520"/>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5"/>
            <p:cNvSpPr/>
            <p:nvPr/>
          </p:nvSpPr>
          <p:spPr>
            <a:xfrm rot="10800000" flipH="1">
              <a:off x="-97184" y="1396488"/>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5"/>
            <p:cNvSpPr/>
            <p:nvPr/>
          </p:nvSpPr>
          <p:spPr>
            <a:xfrm rot="10800000" flipH="1">
              <a:off x="4303273" y="495842"/>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5"/>
            <p:cNvSpPr/>
            <p:nvPr/>
          </p:nvSpPr>
          <p:spPr>
            <a:xfrm rot="10800000" flipH="1">
              <a:off x="-97184" y="-54810"/>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5"/>
            <p:cNvSpPr/>
            <p:nvPr/>
          </p:nvSpPr>
          <p:spPr>
            <a:xfrm rot="10800000" flipH="1">
              <a:off x="2768223" y="-54827"/>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5"/>
            <p:cNvSpPr/>
            <p:nvPr/>
          </p:nvSpPr>
          <p:spPr>
            <a:xfrm rot="10800000" flipH="1">
              <a:off x="4932235" y="-54856"/>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5"/>
            <p:cNvSpPr/>
            <p:nvPr/>
          </p:nvSpPr>
          <p:spPr>
            <a:xfrm rot="10800000" flipH="1">
              <a:off x="5065015" y="6716277"/>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 name="Google Shape;759;p25"/>
          <p:cNvSpPr/>
          <p:nvPr/>
        </p:nvSpPr>
        <p:spPr>
          <a:xfrm>
            <a:off x="408250" y="362757"/>
            <a:ext cx="8434200" cy="4594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5"/>
          <p:cNvSpPr/>
          <p:nvPr/>
        </p:nvSpPr>
        <p:spPr>
          <a:xfrm>
            <a:off x="301550" y="271625"/>
            <a:ext cx="8434200" cy="45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5"/>
          <p:cNvSpPr txBox="1">
            <a:spLocks noGrp="1"/>
          </p:cNvSpPr>
          <p:nvPr>
            <p:ph type="subTitle" idx="1"/>
          </p:nvPr>
        </p:nvSpPr>
        <p:spPr>
          <a:xfrm>
            <a:off x="7084550" y="4208775"/>
            <a:ext cx="913800" cy="394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2" name="Google Shape;762;p25"/>
          <p:cNvSpPr txBox="1">
            <a:spLocks noGrp="1"/>
          </p:cNvSpPr>
          <p:nvPr>
            <p:ph type="subTitle" idx="2"/>
          </p:nvPr>
        </p:nvSpPr>
        <p:spPr>
          <a:xfrm>
            <a:off x="3831913" y="1429775"/>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Bahiana"/>
                <a:ea typeface="Bahiana"/>
                <a:cs typeface="Bahiana"/>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a:p>
        </p:txBody>
      </p:sp>
      <p:sp>
        <p:nvSpPr>
          <p:cNvPr id="763" name="Google Shape;763;p25"/>
          <p:cNvSpPr txBox="1">
            <a:spLocks noGrp="1"/>
          </p:cNvSpPr>
          <p:nvPr>
            <p:ph type="subTitle" idx="3"/>
          </p:nvPr>
        </p:nvSpPr>
        <p:spPr>
          <a:xfrm>
            <a:off x="3831913" y="1883904"/>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764" name="Google Shape;764;p25"/>
          <p:cNvSpPr txBox="1">
            <a:spLocks noGrp="1"/>
          </p:cNvSpPr>
          <p:nvPr>
            <p:ph type="subTitle" idx="4"/>
          </p:nvPr>
        </p:nvSpPr>
        <p:spPr>
          <a:xfrm>
            <a:off x="3831913" y="36995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Bahiana"/>
                <a:ea typeface="Bahiana"/>
                <a:cs typeface="Bahiana"/>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a:p>
        </p:txBody>
      </p:sp>
      <p:sp>
        <p:nvSpPr>
          <p:cNvPr id="765" name="Google Shape;765;p25"/>
          <p:cNvSpPr txBox="1">
            <a:spLocks noGrp="1"/>
          </p:cNvSpPr>
          <p:nvPr>
            <p:ph type="subTitle" idx="5"/>
          </p:nvPr>
        </p:nvSpPr>
        <p:spPr>
          <a:xfrm>
            <a:off x="3831913" y="41536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766" name="Google Shape;766;p25"/>
          <p:cNvSpPr txBox="1">
            <a:spLocks noGrp="1"/>
          </p:cNvSpPr>
          <p:nvPr>
            <p:ph type="subTitle" idx="6"/>
          </p:nvPr>
        </p:nvSpPr>
        <p:spPr>
          <a:xfrm>
            <a:off x="3831913" y="2564650"/>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ahiana"/>
              <a:buNone/>
              <a:defRPr sz="2400">
                <a:latin typeface="Bahiana"/>
                <a:ea typeface="Bahiana"/>
                <a:cs typeface="Bahiana"/>
                <a:sym typeface="Bahiana"/>
              </a:defRPr>
            </a:lvl1pPr>
            <a:lvl2pPr lvl="1" rtl="0">
              <a:lnSpc>
                <a:spcPct val="100000"/>
              </a:lnSpc>
              <a:spcBef>
                <a:spcPts val="1600"/>
              </a:spcBef>
              <a:spcAft>
                <a:spcPts val="0"/>
              </a:spcAft>
              <a:buSzPts val="1400"/>
              <a:buFont typeface="Bahiana"/>
              <a:buNone/>
              <a:defRPr>
                <a:latin typeface="Bahiana"/>
                <a:ea typeface="Bahiana"/>
                <a:cs typeface="Bahiana"/>
                <a:sym typeface="Bahiana"/>
              </a:defRPr>
            </a:lvl2pPr>
            <a:lvl3pPr lvl="2" rtl="0">
              <a:lnSpc>
                <a:spcPct val="100000"/>
              </a:lnSpc>
              <a:spcBef>
                <a:spcPts val="1600"/>
              </a:spcBef>
              <a:spcAft>
                <a:spcPts val="0"/>
              </a:spcAft>
              <a:buSzPts val="1400"/>
              <a:buFont typeface="Bahiana"/>
              <a:buNone/>
              <a:defRPr>
                <a:latin typeface="Bahiana"/>
                <a:ea typeface="Bahiana"/>
                <a:cs typeface="Bahiana"/>
                <a:sym typeface="Bahiana"/>
              </a:defRPr>
            </a:lvl3pPr>
            <a:lvl4pPr lvl="3" rtl="0">
              <a:lnSpc>
                <a:spcPct val="100000"/>
              </a:lnSpc>
              <a:spcBef>
                <a:spcPts val="1600"/>
              </a:spcBef>
              <a:spcAft>
                <a:spcPts val="0"/>
              </a:spcAft>
              <a:buSzPts val="1400"/>
              <a:buFont typeface="Bahiana"/>
              <a:buNone/>
              <a:defRPr>
                <a:latin typeface="Bahiana"/>
                <a:ea typeface="Bahiana"/>
                <a:cs typeface="Bahiana"/>
                <a:sym typeface="Bahiana"/>
              </a:defRPr>
            </a:lvl4pPr>
            <a:lvl5pPr lvl="4" rtl="0">
              <a:lnSpc>
                <a:spcPct val="100000"/>
              </a:lnSpc>
              <a:spcBef>
                <a:spcPts val="1600"/>
              </a:spcBef>
              <a:spcAft>
                <a:spcPts val="0"/>
              </a:spcAft>
              <a:buSzPts val="1400"/>
              <a:buFont typeface="Bahiana"/>
              <a:buNone/>
              <a:defRPr>
                <a:latin typeface="Bahiana"/>
                <a:ea typeface="Bahiana"/>
                <a:cs typeface="Bahiana"/>
                <a:sym typeface="Bahiana"/>
              </a:defRPr>
            </a:lvl5pPr>
            <a:lvl6pPr lvl="5" rtl="0">
              <a:lnSpc>
                <a:spcPct val="100000"/>
              </a:lnSpc>
              <a:spcBef>
                <a:spcPts val="1600"/>
              </a:spcBef>
              <a:spcAft>
                <a:spcPts val="0"/>
              </a:spcAft>
              <a:buSzPts val="1400"/>
              <a:buFont typeface="Bahiana"/>
              <a:buNone/>
              <a:defRPr>
                <a:latin typeface="Bahiana"/>
                <a:ea typeface="Bahiana"/>
                <a:cs typeface="Bahiana"/>
                <a:sym typeface="Bahiana"/>
              </a:defRPr>
            </a:lvl6pPr>
            <a:lvl7pPr lvl="6" rtl="0">
              <a:lnSpc>
                <a:spcPct val="100000"/>
              </a:lnSpc>
              <a:spcBef>
                <a:spcPts val="1600"/>
              </a:spcBef>
              <a:spcAft>
                <a:spcPts val="0"/>
              </a:spcAft>
              <a:buSzPts val="1400"/>
              <a:buFont typeface="Bahiana"/>
              <a:buNone/>
              <a:defRPr>
                <a:latin typeface="Bahiana"/>
                <a:ea typeface="Bahiana"/>
                <a:cs typeface="Bahiana"/>
                <a:sym typeface="Bahiana"/>
              </a:defRPr>
            </a:lvl7pPr>
            <a:lvl8pPr lvl="7" rtl="0">
              <a:lnSpc>
                <a:spcPct val="100000"/>
              </a:lnSpc>
              <a:spcBef>
                <a:spcPts val="1600"/>
              </a:spcBef>
              <a:spcAft>
                <a:spcPts val="0"/>
              </a:spcAft>
              <a:buSzPts val="1400"/>
              <a:buFont typeface="Bahiana"/>
              <a:buNone/>
              <a:defRPr>
                <a:latin typeface="Bahiana"/>
                <a:ea typeface="Bahiana"/>
                <a:cs typeface="Bahiana"/>
                <a:sym typeface="Bahiana"/>
              </a:defRPr>
            </a:lvl8pPr>
            <a:lvl9pPr lvl="8" rtl="0">
              <a:lnSpc>
                <a:spcPct val="100000"/>
              </a:lnSpc>
              <a:spcBef>
                <a:spcPts val="1600"/>
              </a:spcBef>
              <a:spcAft>
                <a:spcPts val="1600"/>
              </a:spcAft>
              <a:buSzPts val="1400"/>
              <a:buFont typeface="Bahiana"/>
              <a:buNone/>
              <a:defRPr>
                <a:latin typeface="Bahiana"/>
                <a:ea typeface="Bahiana"/>
                <a:cs typeface="Bahiana"/>
                <a:sym typeface="Bahiana"/>
              </a:defRPr>
            </a:lvl9pPr>
          </a:lstStyle>
          <a:p>
            <a:endParaRPr/>
          </a:p>
        </p:txBody>
      </p:sp>
      <p:sp>
        <p:nvSpPr>
          <p:cNvPr id="767" name="Google Shape;767;p25"/>
          <p:cNvSpPr txBox="1">
            <a:spLocks noGrp="1"/>
          </p:cNvSpPr>
          <p:nvPr>
            <p:ph type="subTitle" idx="7"/>
          </p:nvPr>
        </p:nvSpPr>
        <p:spPr>
          <a:xfrm>
            <a:off x="3831913" y="3018779"/>
            <a:ext cx="2907600" cy="454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768" name="Google Shape;768;p25"/>
          <p:cNvSpPr txBox="1">
            <a:spLocks noGrp="1"/>
          </p:cNvSpPr>
          <p:nvPr>
            <p:ph type="title"/>
          </p:nvPr>
        </p:nvSpPr>
        <p:spPr>
          <a:xfrm>
            <a:off x="720000" y="540000"/>
            <a:ext cx="7704000" cy="5643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3600"/>
              <a:buFont typeface="Bahiana"/>
              <a:buNone/>
              <a:defRPr sz="3600">
                <a:latin typeface="Bahiana"/>
                <a:ea typeface="Bahiana"/>
                <a:cs typeface="Bahiana"/>
                <a:sym typeface="Bahiana"/>
              </a:defRPr>
            </a:lvl1pPr>
            <a:lvl2pPr lvl="1" rtl="0">
              <a:spcBef>
                <a:spcPts val="0"/>
              </a:spcBef>
              <a:spcAft>
                <a:spcPts val="0"/>
              </a:spcAft>
              <a:buSzPts val="2800"/>
              <a:buFont typeface="Bebas Neue"/>
              <a:buNone/>
              <a:defRPr sz="2800">
                <a:latin typeface="Bebas Neue"/>
                <a:ea typeface="Bebas Neue"/>
                <a:cs typeface="Bebas Neue"/>
                <a:sym typeface="Bebas Neue"/>
              </a:defRPr>
            </a:lvl2pPr>
            <a:lvl3pPr lvl="2" rtl="0">
              <a:spcBef>
                <a:spcPts val="0"/>
              </a:spcBef>
              <a:spcAft>
                <a:spcPts val="0"/>
              </a:spcAft>
              <a:buSzPts val="2800"/>
              <a:buFont typeface="Bebas Neue"/>
              <a:buNone/>
              <a:defRPr sz="2800">
                <a:latin typeface="Bebas Neue"/>
                <a:ea typeface="Bebas Neue"/>
                <a:cs typeface="Bebas Neue"/>
                <a:sym typeface="Bebas Neue"/>
              </a:defRPr>
            </a:lvl3pPr>
            <a:lvl4pPr lvl="3" rtl="0">
              <a:spcBef>
                <a:spcPts val="0"/>
              </a:spcBef>
              <a:spcAft>
                <a:spcPts val="0"/>
              </a:spcAft>
              <a:buSzPts val="2800"/>
              <a:buFont typeface="Bebas Neue"/>
              <a:buNone/>
              <a:defRPr sz="2800">
                <a:latin typeface="Bebas Neue"/>
                <a:ea typeface="Bebas Neue"/>
                <a:cs typeface="Bebas Neue"/>
                <a:sym typeface="Bebas Neue"/>
              </a:defRPr>
            </a:lvl4pPr>
            <a:lvl5pPr lvl="4" rtl="0">
              <a:spcBef>
                <a:spcPts val="0"/>
              </a:spcBef>
              <a:spcAft>
                <a:spcPts val="0"/>
              </a:spcAft>
              <a:buSzPts val="2800"/>
              <a:buFont typeface="Bebas Neue"/>
              <a:buNone/>
              <a:defRPr sz="2800">
                <a:latin typeface="Bebas Neue"/>
                <a:ea typeface="Bebas Neue"/>
                <a:cs typeface="Bebas Neue"/>
                <a:sym typeface="Bebas Neue"/>
              </a:defRPr>
            </a:lvl5pPr>
            <a:lvl6pPr lvl="5" rtl="0">
              <a:spcBef>
                <a:spcPts val="0"/>
              </a:spcBef>
              <a:spcAft>
                <a:spcPts val="0"/>
              </a:spcAft>
              <a:buSzPts val="2800"/>
              <a:buFont typeface="Bebas Neue"/>
              <a:buNone/>
              <a:defRPr sz="2800">
                <a:latin typeface="Bebas Neue"/>
                <a:ea typeface="Bebas Neue"/>
                <a:cs typeface="Bebas Neue"/>
                <a:sym typeface="Bebas Neue"/>
              </a:defRPr>
            </a:lvl6pPr>
            <a:lvl7pPr lvl="6" rtl="0">
              <a:spcBef>
                <a:spcPts val="0"/>
              </a:spcBef>
              <a:spcAft>
                <a:spcPts val="0"/>
              </a:spcAft>
              <a:buSzPts val="2800"/>
              <a:buFont typeface="Bebas Neue"/>
              <a:buNone/>
              <a:defRPr sz="2800">
                <a:latin typeface="Bebas Neue"/>
                <a:ea typeface="Bebas Neue"/>
                <a:cs typeface="Bebas Neue"/>
                <a:sym typeface="Bebas Neue"/>
              </a:defRPr>
            </a:lvl7pPr>
            <a:lvl8pPr lvl="7" rtl="0">
              <a:spcBef>
                <a:spcPts val="0"/>
              </a:spcBef>
              <a:spcAft>
                <a:spcPts val="0"/>
              </a:spcAft>
              <a:buSzPts val="2800"/>
              <a:buFont typeface="Bebas Neue"/>
              <a:buNone/>
              <a:defRPr sz="2800">
                <a:latin typeface="Bebas Neue"/>
                <a:ea typeface="Bebas Neue"/>
                <a:cs typeface="Bebas Neue"/>
                <a:sym typeface="Bebas Neue"/>
              </a:defRPr>
            </a:lvl8pPr>
            <a:lvl9pPr lvl="8" rtl="0">
              <a:spcBef>
                <a:spcPts val="0"/>
              </a:spcBef>
              <a:spcAft>
                <a:spcPts val="0"/>
              </a:spcAft>
              <a:buSzPts val="2800"/>
              <a:buFont typeface="Bebas Neue"/>
              <a:buNone/>
              <a:defRPr sz="2800">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Font typeface="Didact Gothic"/>
              <a:buChar char="●"/>
              <a:defRPr>
                <a:latin typeface="Didact Gothic"/>
                <a:ea typeface="Didact Gothic"/>
                <a:cs typeface="Didact Gothic"/>
                <a:sym typeface="Didact Gothic"/>
              </a:defRPr>
            </a:lvl1pPr>
            <a:lvl2pPr marL="914400" lvl="1"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2pPr>
            <a:lvl3pPr marL="1371600" lvl="2"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3pPr>
            <a:lvl4pPr marL="1828800" lvl="3"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4pPr>
            <a:lvl5pPr marL="2286000" lvl="4"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5pPr>
            <a:lvl6pPr marL="2743200" lvl="5"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6pPr>
            <a:lvl7pPr marL="3200400" lvl="6"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7pPr>
            <a:lvl8pPr marL="3657600" lvl="7" indent="-317500">
              <a:lnSpc>
                <a:spcPct val="100000"/>
              </a:lnSpc>
              <a:spcBef>
                <a:spcPts val="1600"/>
              </a:spcBef>
              <a:spcAft>
                <a:spcPts val="0"/>
              </a:spcAft>
              <a:buSzPts val="1400"/>
              <a:buFont typeface="Didact Gothic"/>
              <a:buChar char="○"/>
              <a:defRPr>
                <a:latin typeface="Didact Gothic"/>
                <a:ea typeface="Didact Gothic"/>
                <a:cs typeface="Didact Gothic"/>
                <a:sym typeface="Didact Gothic"/>
              </a:defRPr>
            </a:lvl8pPr>
            <a:lvl9pPr marL="4114800" lvl="8" indent="-317500">
              <a:lnSpc>
                <a:spcPct val="100000"/>
              </a:lnSpc>
              <a:spcBef>
                <a:spcPts val="1600"/>
              </a:spcBef>
              <a:spcAft>
                <a:spcPts val="1600"/>
              </a:spcAft>
              <a:buSzPts val="1400"/>
              <a:buFont typeface="Didact Gothic"/>
              <a:buChar char="■"/>
              <a:defRPr>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8" r:id="rId5"/>
    <p:sldLayoutId id="2147483662" r:id="rId6"/>
    <p:sldLayoutId id="2147483669" r:id="rId7"/>
    <p:sldLayoutId id="2147483670" r:id="rId8"/>
    <p:sldLayoutId id="2147483671" r:id="rId9"/>
    <p:sldLayoutId id="2147483677" r:id="rId10"/>
    <p:sldLayoutId id="2147483678" r:id="rId11"/>
    <p:sldLayoutId id="2147483679" r:id="rId12"/>
    <p:sldLayoutId id="2147483680" r:id="rId13"/>
    <p:sldLayoutId id="2147483685" r:id="rId14"/>
    <p:sldLayoutId id="2147483686"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0.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comments" Target="../comments/comment4.xml"/><Relationship Id="rId4" Type="http://schemas.openxmlformats.org/officeDocument/2006/relationships/image" Target="../media/image32.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13.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comments" Target="../comments/comment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comments" Target="../comments/commen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omments" Target="../comments/comment7.xml"/><Relationship Id="rId5" Type="http://schemas.openxmlformats.org/officeDocument/2006/relationships/image" Target="../media/image25.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omments" Target="../comments/commen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comments" Target="../comments/comment9.xml"/></Relationships>
</file>

<file path=ppt/slides/_rels/slide19.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gif"/><Relationship Id="rId1" Type="http://schemas.openxmlformats.org/officeDocument/2006/relationships/slideLayout" Target="../slideLayouts/slideLayout15.xml"/><Relationship Id="rId4" Type="http://schemas.openxmlformats.org/officeDocument/2006/relationships/comments" Target="../comments/comment10.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comments" Target="../comments/comment11.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comments" Target="../comments/comment1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00.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1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 Target="slide6.xml"/><Relationship Id="rId7"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58.png"/><Relationship Id="rId11" Type="http://schemas.openxmlformats.org/officeDocument/2006/relationships/comments" Target="../comments/comment13.xml"/><Relationship Id="rId5" Type="http://schemas.openxmlformats.org/officeDocument/2006/relationships/image" Target="../media/image56.png"/><Relationship Id="rId10" Type="http://schemas.openxmlformats.org/officeDocument/2006/relationships/image" Target="../media/image22.jpeg"/><Relationship Id="rId4" Type="http://schemas.openxmlformats.org/officeDocument/2006/relationships/image" Target="../media/image54.jpeg"/><Relationship Id="rId9"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15.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3.png"/><Relationship Id="rId4" Type="http://schemas.openxmlformats.org/officeDocument/2006/relationships/image" Target="../media/image9.jp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comments" Target="../comments/comment2.xml"/><Relationship Id="rId7" Type="http://schemas.openxmlformats.org/officeDocument/2006/relationships/image" Target="../media/image19.jpeg"/><Relationship Id="rId12"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oleObject" Target="../embeddings/oleObject2.bin"/><Relationship Id="rId5" Type="http://schemas.openxmlformats.org/officeDocument/2006/relationships/image" Target="../media/image12.png"/><Relationship Id="rId10" Type="http://schemas.openxmlformats.org/officeDocument/2006/relationships/image" Target="../media/image240.png"/><Relationship Id="rId4" Type="http://schemas.openxmlformats.org/officeDocument/2006/relationships/image" Target="../media/image190.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5.xml"/><Relationship Id="rId5" Type="http://schemas.openxmlformats.org/officeDocument/2006/relationships/comments" Target="../comments/comment3.xml"/><Relationship Id="rId4" Type="http://schemas.openxmlformats.org/officeDocument/2006/relationships/image" Target="../media/image2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sp>
        <p:nvSpPr>
          <p:cNvPr id="1114" name="Google Shape;1114;p39"/>
          <p:cNvSpPr txBox="1">
            <a:spLocks noGrp="1"/>
          </p:cNvSpPr>
          <p:nvPr>
            <p:ph type="ctrTitle"/>
          </p:nvPr>
        </p:nvSpPr>
        <p:spPr>
          <a:xfrm>
            <a:off x="1629617" y="109272"/>
            <a:ext cx="5851589" cy="2978100"/>
          </a:xfrm>
          <a:prstGeom prst="rect">
            <a:avLst/>
          </a:prstGeom>
        </p:spPr>
        <p:txBody>
          <a:bodyPr spcFirstLastPara="1" wrap="square" lIns="91425" tIns="91425" rIns="91425" bIns="91425" anchor="b" anchorCtr="0">
            <a:noAutofit/>
          </a:bodyPr>
          <a:lstStyle/>
          <a:p>
            <a:r>
              <a:rPr lang="en-US" sz="2400" b="1" dirty="0">
                <a:solidFill>
                  <a:srgbClr val="CC0000"/>
                </a:solidFill>
                <a:effectLst>
                  <a:outerShdw blurRad="38100" dist="38100" dir="2700000" algn="tl">
                    <a:srgbClr val="C0C0C0"/>
                  </a:outerShdw>
                </a:effectLst>
                <a:latin typeface="Times New Roman" pitchFamily="18" charset="0"/>
              </a:rPr>
              <a:t> HÌNH HỌC LỚP 7</a:t>
            </a:r>
            <a:endParaRPr sz="2400" dirty="0">
              <a:solidFill>
                <a:schemeClr val="accent4"/>
              </a:solidFill>
            </a:endParaRPr>
          </a:p>
        </p:txBody>
      </p:sp>
      <p:grpSp>
        <p:nvGrpSpPr>
          <p:cNvPr id="1116" name="Google Shape;1116;p39"/>
          <p:cNvGrpSpPr/>
          <p:nvPr/>
        </p:nvGrpSpPr>
        <p:grpSpPr>
          <a:xfrm>
            <a:off x="8326875" y="3208575"/>
            <a:ext cx="500925" cy="995200"/>
            <a:chOff x="8326875" y="3208575"/>
            <a:chExt cx="500925" cy="995200"/>
          </a:xfrm>
        </p:grpSpPr>
        <p:sp>
          <p:nvSpPr>
            <p:cNvPr id="1117" name="Google Shape;1117;p39"/>
            <p:cNvSpPr/>
            <p:nvPr/>
          </p:nvSpPr>
          <p:spPr>
            <a:xfrm>
              <a:off x="8609175" y="3231375"/>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8609250" y="3265400"/>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8708400" y="3231375"/>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8339650" y="3980300"/>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8372450" y="4101375"/>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9"/>
            <p:cNvSpPr/>
            <p:nvPr/>
          </p:nvSpPr>
          <p:spPr>
            <a:xfrm>
              <a:off x="8455250" y="4158000"/>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9"/>
            <p:cNvSpPr/>
            <p:nvPr/>
          </p:nvSpPr>
          <p:spPr>
            <a:xfrm>
              <a:off x="8356525" y="3346425"/>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9"/>
            <p:cNvSpPr/>
            <p:nvPr/>
          </p:nvSpPr>
          <p:spPr>
            <a:xfrm>
              <a:off x="8436325" y="3374575"/>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9"/>
            <p:cNvSpPr/>
            <p:nvPr/>
          </p:nvSpPr>
          <p:spPr>
            <a:xfrm>
              <a:off x="8596425" y="3242575"/>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9"/>
            <p:cNvSpPr/>
            <p:nvPr/>
          </p:nvSpPr>
          <p:spPr>
            <a:xfrm>
              <a:off x="8696050" y="3208575"/>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9"/>
            <p:cNvSpPr/>
            <p:nvPr/>
          </p:nvSpPr>
          <p:spPr>
            <a:xfrm>
              <a:off x="8326875" y="4032075"/>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9"/>
            <p:cNvSpPr/>
            <p:nvPr/>
          </p:nvSpPr>
          <p:spPr>
            <a:xfrm>
              <a:off x="8343950" y="3323600"/>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9"/>
            <p:cNvSpPr/>
            <p:nvPr/>
          </p:nvSpPr>
          <p:spPr>
            <a:xfrm>
              <a:off x="8424150" y="3351825"/>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39"/>
          <p:cNvGrpSpPr/>
          <p:nvPr/>
        </p:nvGrpSpPr>
        <p:grpSpPr>
          <a:xfrm>
            <a:off x="340400" y="496198"/>
            <a:ext cx="844647" cy="863804"/>
            <a:chOff x="340400" y="2027350"/>
            <a:chExt cx="373125" cy="345125"/>
          </a:xfrm>
        </p:grpSpPr>
        <p:sp>
          <p:nvSpPr>
            <p:cNvPr id="1131" name="Google Shape;1131;p39"/>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9"/>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39"/>
          <p:cNvGrpSpPr/>
          <p:nvPr/>
        </p:nvGrpSpPr>
        <p:grpSpPr>
          <a:xfrm>
            <a:off x="8740900" y="3699487"/>
            <a:ext cx="491350" cy="799475"/>
            <a:chOff x="6865275" y="5874163"/>
            <a:chExt cx="491350" cy="799475"/>
          </a:xfrm>
        </p:grpSpPr>
        <p:sp>
          <p:nvSpPr>
            <p:cNvPr id="1134" name="Google Shape;1134;p39"/>
            <p:cNvSpPr/>
            <p:nvPr/>
          </p:nvSpPr>
          <p:spPr>
            <a:xfrm>
              <a:off x="6884025" y="587746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9"/>
            <p:cNvSpPr/>
            <p:nvPr/>
          </p:nvSpPr>
          <p:spPr>
            <a:xfrm>
              <a:off x="6915025" y="590363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9"/>
            <p:cNvSpPr/>
            <p:nvPr/>
          </p:nvSpPr>
          <p:spPr>
            <a:xfrm>
              <a:off x="7037175" y="647851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9"/>
            <p:cNvSpPr/>
            <p:nvPr/>
          </p:nvSpPr>
          <p:spPr>
            <a:xfrm>
              <a:off x="7049725" y="652808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9"/>
            <p:cNvSpPr/>
            <p:nvPr/>
          </p:nvSpPr>
          <p:spPr>
            <a:xfrm>
              <a:off x="6893350" y="591451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9"/>
            <p:cNvSpPr/>
            <p:nvPr/>
          </p:nvSpPr>
          <p:spPr>
            <a:xfrm>
              <a:off x="6905850" y="596431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9"/>
            <p:cNvSpPr/>
            <p:nvPr/>
          </p:nvSpPr>
          <p:spPr>
            <a:xfrm>
              <a:off x="6865275" y="587416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9"/>
            <p:cNvSpPr/>
            <p:nvPr/>
          </p:nvSpPr>
          <p:spPr>
            <a:xfrm>
              <a:off x="7018325" y="647521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9"/>
            <p:cNvSpPr/>
            <p:nvPr/>
          </p:nvSpPr>
          <p:spPr>
            <a:xfrm>
              <a:off x="7030925" y="652481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9"/>
            <p:cNvSpPr/>
            <p:nvPr/>
          </p:nvSpPr>
          <p:spPr>
            <a:xfrm>
              <a:off x="6874400" y="591131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9"/>
            <p:cNvSpPr/>
            <p:nvPr/>
          </p:nvSpPr>
          <p:spPr>
            <a:xfrm>
              <a:off x="6887300" y="596088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 name="Google Shape;1145;p39"/>
          <p:cNvGrpSpPr/>
          <p:nvPr/>
        </p:nvGrpSpPr>
        <p:grpSpPr>
          <a:xfrm>
            <a:off x="7679581" y="372325"/>
            <a:ext cx="1134950" cy="991675"/>
            <a:chOff x="6754175" y="372325"/>
            <a:chExt cx="1134950" cy="991675"/>
          </a:xfrm>
        </p:grpSpPr>
        <p:sp>
          <p:nvSpPr>
            <p:cNvPr id="1146" name="Google Shape;1146;p39"/>
            <p:cNvSpPr/>
            <p:nvPr/>
          </p:nvSpPr>
          <p:spPr>
            <a:xfrm>
              <a:off x="6755375" y="383600"/>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9"/>
            <p:cNvSpPr/>
            <p:nvPr/>
          </p:nvSpPr>
          <p:spPr>
            <a:xfrm>
              <a:off x="6773350" y="372325"/>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9"/>
            <p:cNvSpPr/>
            <p:nvPr/>
          </p:nvSpPr>
          <p:spPr>
            <a:xfrm>
              <a:off x="6754175" y="664875"/>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9"/>
            <p:cNvSpPr/>
            <p:nvPr/>
          </p:nvSpPr>
          <p:spPr>
            <a:xfrm>
              <a:off x="6758575" y="649275"/>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9"/>
            <p:cNvSpPr/>
            <p:nvPr/>
          </p:nvSpPr>
          <p:spPr>
            <a:xfrm>
              <a:off x="6808725" y="684575"/>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9"/>
            <p:cNvSpPr/>
            <p:nvPr/>
          </p:nvSpPr>
          <p:spPr>
            <a:xfrm>
              <a:off x="6775275" y="678500"/>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9"/>
            <p:cNvSpPr/>
            <p:nvPr/>
          </p:nvSpPr>
          <p:spPr>
            <a:xfrm>
              <a:off x="6790525" y="689250"/>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9"/>
            <p:cNvSpPr/>
            <p:nvPr/>
          </p:nvSpPr>
          <p:spPr>
            <a:xfrm>
              <a:off x="6858075" y="719400"/>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9"/>
            <p:cNvSpPr/>
            <p:nvPr/>
          </p:nvSpPr>
          <p:spPr>
            <a:xfrm>
              <a:off x="6824675" y="713300"/>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9"/>
            <p:cNvSpPr/>
            <p:nvPr/>
          </p:nvSpPr>
          <p:spPr>
            <a:xfrm>
              <a:off x="6839925" y="724025"/>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9"/>
            <p:cNvSpPr/>
            <p:nvPr/>
          </p:nvSpPr>
          <p:spPr>
            <a:xfrm>
              <a:off x="6907525" y="754175"/>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9"/>
            <p:cNvSpPr/>
            <p:nvPr/>
          </p:nvSpPr>
          <p:spPr>
            <a:xfrm>
              <a:off x="6874075" y="748100"/>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9"/>
            <p:cNvSpPr/>
            <p:nvPr/>
          </p:nvSpPr>
          <p:spPr>
            <a:xfrm>
              <a:off x="6889350" y="758825"/>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9"/>
            <p:cNvSpPr/>
            <p:nvPr/>
          </p:nvSpPr>
          <p:spPr>
            <a:xfrm>
              <a:off x="6956925" y="788950"/>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9"/>
            <p:cNvSpPr/>
            <p:nvPr/>
          </p:nvSpPr>
          <p:spPr>
            <a:xfrm>
              <a:off x="6923450" y="782875"/>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9"/>
            <p:cNvSpPr/>
            <p:nvPr/>
          </p:nvSpPr>
          <p:spPr>
            <a:xfrm>
              <a:off x="6938750" y="793575"/>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9"/>
            <p:cNvSpPr/>
            <p:nvPr/>
          </p:nvSpPr>
          <p:spPr>
            <a:xfrm>
              <a:off x="7006300" y="823775"/>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9"/>
            <p:cNvSpPr/>
            <p:nvPr/>
          </p:nvSpPr>
          <p:spPr>
            <a:xfrm>
              <a:off x="6972900" y="817675"/>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9"/>
            <p:cNvSpPr/>
            <p:nvPr/>
          </p:nvSpPr>
          <p:spPr>
            <a:xfrm>
              <a:off x="6988175" y="828425"/>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9"/>
            <p:cNvSpPr/>
            <p:nvPr/>
          </p:nvSpPr>
          <p:spPr>
            <a:xfrm>
              <a:off x="7055725" y="858575"/>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9"/>
            <p:cNvSpPr/>
            <p:nvPr/>
          </p:nvSpPr>
          <p:spPr>
            <a:xfrm>
              <a:off x="7022300" y="852450"/>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9"/>
            <p:cNvSpPr/>
            <p:nvPr/>
          </p:nvSpPr>
          <p:spPr>
            <a:xfrm>
              <a:off x="7037550" y="863200"/>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9"/>
            <p:cNvSpPr/>
            <p:nvPr/>
          </p:nvSpPr>
          <p:spPr>
            <a:xfrm>
              <a:off x="7105100" y="893300"/>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9"/>
            <p:cNvSpPr/>
            <p:nvPr/>
          </p:nvSpPr>
          <p:spPr>
            <a:xfrm>
              <a:off x="7071700" y="887225"/>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9"/>
            <p:cNvSpPr/>
            <p:nvPr/>
          </p:nvSpPr>
          <p:spPr>
            <a:xfrm>
              <a:off x="7086950" y="898000"/>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9"/>
            <p:cNvSpPr/>
            <p:nvPr/>
          </p:nvSpPr>
          <p:spPr>
            <a:xfrm>
              <a:off x="7154525" y="928075"/>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9"/>
            <p:cNvSpPr/>
            <p:nvPr/>
          </p:nvSpPr>
          <p:spPr>
            <a:xfrm>
              <a:off x="7121100" y="922025"/>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9"/>
            <p:cNvSpPr/>
            <p:nvPr/>
          </p:nvSpPr>
          <p:spPr>
            <a:xfrm>
              <a:off x="7136350" y="932775"/>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9"/>
            <p:cNvSpPr/>
            <p:nvPr/>
          </p:nvSpPr>
          <p:spPr>
            <a:xfrm>
              <a:off x="7203925" y="962900"/>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9"/>
            <p:cNvSpPr/>
            <p:nvPr/>
          </p:nvSpPr>
          <p:spPr>
            <a:xfrm>
              <a:off x="7170525" y="956850"/>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9"/>
            <p:cNvSpPr/>
            <p:nvPr/>
          </p:nvSpPr>
          <p:spPr>
            <a:xfrm>
              <a:off x="7185750" y="967550"/>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9"/>
            <p:cNvSpPr/>
            <p:nvPr/>
          </p:nvSpPr>
          <p:spPr>
            <a:xfrm>
              <a:off x="7253300" y="997700"/>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9"/>
            <p:cNvSpPr/>
            <p:nvPr/>
          </p:nvSpPr>
          <p:spPr>
            <a:xfrm>
              <a:off x="7219900" y="991625"/>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9"/>
            <p:cNvSpPr/>
            <p:nvPr/>
          </p:nvSpPr>
          <p:spPr>
            <a:xfrm>
              <a:off x="7235175" y="1002350"/>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9"/>
            <p:cNvSpPr/>
            <p:nvPr/>
          </p:nvSpPr>
          <p:spPr>
            <a:xfrm>
              <a:off x="7302725" y="1032475"/>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9"/>
            <p:cNvSpPr/>
            <p:nvPr/>
          </p:nvSpPr>
          <p:spPr>
            <a:xfrm>
              <a:off x="7269300" y="1026400"/>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9"/>
            <p:cNvSpPr/>
            <p:nvPr/>
          </p:nvSpPr>
          <p:spPr>
            <a:xfrm>
              <a:off x="7284550" y="1037175"/>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9"/>
            <p:cNvSpPr/>
            <p:nvPr/>
          </p:nvSpPr>
          <p:spPr>
            <a:xfrm>
              <a:off x="7352100" y="1067275"/>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9"/>
            <p:cNvSpPr/>
            <p:nvPr/>
          </p:nvSpPr>
          <p:spPr>
            <a:xfrm>
              <a:off x="7318700" y="1061175"/>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9"/>
            <p:cNvSpPr/>
            <p:nvPr/>
          </p:nvSpPr>
          <p:spPr>
            <a:xfrm>
              <a:off x="7333950" y="1071950"/>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9"/>
            <p:cNvSpPr/>
            <p:nvPr/>
          </p:nvSpPr>
          <p:spPr>
            <a:xfrm>
              <a:off x="7401500" y="1102100"/>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9"/>
            <p:cNvSpPr/>
            <p:nvPr/>
          </p:nvSpPr>
          <p:spPr>
            <a:xfrm>
              <a:off x="7368100" y="1095975"/>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9"/>
            <p:cNvSpPr/>
            <p:nvPr/>
          </p:nvSpPr>
          <p:spPr>
            <a:xfrm>
              <a:off x="7383350" y="1106725"/>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9"/>
            <p:cNvSpPr/>
            <p:nvPr/>
          </p:nvSpPr>
          <p:spPr>
            <a:xfrm>
              <a:off x="7450950" y="1136825"/>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9"/>
            <p:cNvSpPr/>
            <p:nvPr/>
          </p:nvSpPr>
          <p:spPr>
            <a:xfrm>
              <a:off x="7417475" y="1130750"/>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9"/>
            <p:cNvSpPr/>
            <p:nvPr/>
          </p:nvSpPr>
          <p:spPr>
            <a:xfrm>
              <a:off x="7432750" y="1141500"/>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9"/>
            <p:cNvSpPr/>
            <p:nvPr/>
          </p:nvSpPr>
          <p:spPr>
            <a:xfrm>
              <a:off x="7500300" y="1171650"/>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9"/>
            <p:cNvSpPr/>
            <p:nvPr/>
          </p:nvSpPr>
          <p:spPr>
            <a:xfrm>
              <a:off x="7466900" y="1165550"/>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9"/>
            <p:cNvSpPr/>
            <p:nvPr/>
          </p:nvSpPr>
          <p:spPr>
            <a:xfrm>
              <a:off x="7482200" y="1176300"/>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9"/>
            <p:cNvSpPr/>
            <p:nvPr/>
          </p:nvSpPr>
          <p:spPr>
            <a:xfrm>
              <a:off x="7549750" y="1206450"/>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9"/>
            <p:cNvSpPr/>
            <p:nvPr/>
          </p:nvSpPr>
          <p:spPr>
            <a:xfrm>
              <a:off x="7516300" y="1200375"/>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9"/>
            <p:cNvSpPr/>
            <p:nvPr/>
          </p:nvSpPr>
          <p:spPr>
            <a:xfrm>
              <a:off x="7531550" y="1211075"/>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9"/>
            <p:cNvSpPr/>
            <p:nvPr/>
          </p:nvSpPr>
          <p:spPr>
            <a:xfrm>
              <a:off x="7599100" y="1241225"/>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9"/>
            <p:cNvSpPr/>
            <p:nvPr/>
          </p:nvSpPr>
          <p:spPr>
            <a:xfrm>
              <a:off x="7565700" y="1235150"/>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9"/>
            <p:cNvSpPr/>
            <p:nvPr/>
          </p:nvSpPr>
          <p:spPr>
            <a:xfrm>
              <a:off x="7580975" y="1245875"/>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9"/>
            <p:cNvSpPr/>
            <p:nvPr/>
          </p:nvSpPr>
          <p:spPr>
            <a:xfrm>
              <a:off x="7648500" y="1276000"/>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9"/>
            <p:cNvSpPr/>
            <p:nvPr/>
          </p:nvSpPr>
          <p:spPr>
            <a:xfrm>
              <a:off x="7615100" y="1269925"/>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9"/>
            <p:cNvSpPr/>
            <p:nvPr/>
          </p:nvSpPr>
          <p:spPr>
            <a:xfrm>
              <a:off x="7630375" y="1280700"/>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9"/>
            <p:cNvSpPr/>
            <p:nvPr/>
          </p:nvSpPr>
          <p:spPr>
            <a:xfrm>
              <a:off x="7697950" y="1310825"/>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9"/>
            <p:cNvSpPr/>
            <p:nvPr/>
          </p:nvSpPr>
          <p:spPr>
            <a:xfrm>
              <a:off x="7664475" y="1304725"/>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9"/>
            <p:cNvSpPr/>
            <p:nvPr/>
          </p:nvSpPr>
          <p:spPr>
            <a:xfrm>
              <a:off x="7679775" y="1315475"/>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9"/>
            <p:cNvSpPr/>
            <p:nvPr/>
          </p:nvSpPr>
          <p:spPr>
            <a:xfrm>
              <a:off x="7348250" y="836025"/>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9"/>
            <p:cNvSpPr/>
            <p:nvPr/>
          </p:nvSpPr>
          <p:spPr>
            <a:xfrm>
              <a:off x="7343200" y="840975"/>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39"/>
          <p:cNvGrpSpPr/>
          <p:nvPr/>
        </p:nvGrpSpPr>
        <p:grpSpPr>
          <a:xfrm>
            <a:off x="212240" y="3913407"/>
            <a:ext cx="1089565" cy="1078486"/>
            <a:chOff x="2262484" y="4411364"/>
            <a:chExt cx="624049" cy="549010"/>
          </a:xfrm>
        </p:grpSpPr>
        <p:sp>
          <p:nvSpPr>
            <p:cNvPr id="1210" name="Google Shape;1210;p39"/>
            <p:cNvSpPr/>
            <p:nvPr/>
          </p:nvSpPr>
          <p:spPr>
            <a:xfrm rot="1020749">
              <a:off x="2508104" y="4443750"/>
              <a:ext cx="288192" cy="446665"/>
            </a:xfrm>
            <a:custGeom>
              <a:avLst/>
              <a:gdLst/>
              <a:ahLst/>
              <a:cxnLst/>
              <a:rect l="l" t="t" r="r" b="b"/>
              <a:pathLst>
                <a:path w="17640" h="27340" extrusionOk="0">
                  <a:moveTo>
                    <a:pt x="17090" y="1"/>
                  </a:moveTo>
                  <a:cubicBezTo>
                    <a:pt x="16970" y="1"/>
                    <a:pt x="16849" y="54"/>
                    <a:pt x="16765" y="182"/>
                  </a:cubicBezTo>
                  <a:cubicBezTo>
                    <a:pt x="11082" y="8942"/>
                    <a:pt x="5555" y="17801"/>
                    <a:pt x="181" y="26753"/>
                  </a:cubicBezTo>
                  <a:cubicBezTo>
                    <a:pt x="0" y="27056"/>
                    <a:pt x="272" y="27339"/>
                    <a:pt x="543" y="27339"/>
                  </a:cubicBezTo>
                  <a:cubicBezTo>
                    <a:pt x="662" y="27339"/>
                    <a:pt x="781" y="27284"/>
                    <a:pt x="861" y="27151"/>
                  </a:cubicBezTo>
                  <a:cubicBezTo>
                    <a:pt x="6234" y="18197"/>
                    <a:pt x="11762" y="9338"/>
                    <a:pt x="17445" y="580"/>
                  </a:cubicBezTo>
                  <a:cubicBezTo>
                    <a:pt x="17639" y="283"/>
                    <a:pt x="17366" y="1"/>
                    <a:pt x="170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9"/>
            <p:cNvSpPr/>
            <p:nvPr/>
          </p:nvSpPr>
          <p:spPr>
            <a:xfrm rot="1020749">
              <a:off x="2777551" y="4483121"/>
              <a:ext cx="14442" cy="443953"/>
            </a:xfrm>
            <a:custGeom>
              <a:avLst/>
              <a:gdLst/>
              <a:ahLst/>
              <a:cxnLst/>
              <a:rect l="l" t="t" r="r" b="b"/>
              <a:pathLst>
                <a:path w="884" h="27174" extrusionOk="0">
                  <a:moveTo>
                    <a:pt x="392" y="1"/>
                  </a:moveTo>
                  <a:cubicBezTo>
                    <a:pt x="196" y="1"/>
                    <a:pt x="0" y="127"/>
                    <a:pt x="3" y="381"/>
                  </a:cubicBezTo>
                  <a:cubicBezTo>
                    <a:pt x="96" y="9182"/>
                    <a:pt x="25" y="17991"/>
                    <a:pt x="3" y="26793"/>
                  </a:cubicBezTo>
                  <a:cubicBezTo>
                    <a:pt x="3" y="27046"/>
                    <a:pt x="200" y="27173"/>
                    <a:pt x="397" y="27173"/>
                  </a:cubicBezTo>
                  <a:cubicBezTo>
                    <a:pt x="593" y="27173"/>
                    <a:pt x="790" y="27047"/>
                    <a:pt x="791" y="26793"/>
                  </a:cubicBezTo>
                  <a:cubicBezTo>
                    <a:pt x="812" y="17991"/>
                    <a:pt x="884" y="9182"/>
                    <a:pt x="791" y="381"/>
                  </a:cubicBezTo>
                  <a:cubicBezTo>
                    <a:pt x="788" y="128"/>
                    <a:pt x="589" y="1"/>
                    <a:pt x="3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9"/>
            <p:cNvSpPr/>
            <p:nvPr/>
          </p:nvSpPr>
          <p:spPr>
            <a:xfrm rot="1020749">
              <a:off x="2442396" y="4883314"/>
              <a:ext cx="416539" cy="16484"/>
            </a:xfrm>
            <a:custGeom>
              <a:avLst/>
              <a:gdLst/>
              <a:ahLst/>
              <a:cxnLst/>
              <a:rect l="l" t="t" r="r" b="b"/>
              <a:pathLst>
                <a:path w="25496" h="1009" extrusionOk="0">
                  <a:moveTo>
                    <a:pt x="24992" y="1"/>
                  </a:moveTo>
                  <a:cubicBezTo>
                    <a:pt x="24990" y="1"/>
                    <a:pt x="24989" y="1"/>
                    <a:pt x="24988" y="1"/>
                  </a:cubicBezTo>
                  <a:lnTo>
                    <a:pt x="508" y="221"/>
                  </a:lnTo>
                  <a:cubicBezTo>
                    <a:pt x="3" y="226"/>
                    <a:pt x="0" y="1009"/>
                    <a:pt x="504" y="1009"/>
                  </a:cubicBezTo>
                  <a:cubicBezTo>
                    <a:pt x="506" y="1009"/>
                    <a:pt x="507" y="1009"/>
                    <a:pt x="508" y="1009"/>
                  </a:cubicBezTo>
                  <a:lnTo>
                    <a:pt x="24988" y="788"/>
                  </a:lnTo>
                  <a:cubicBezTo>
                    <a:pt x="25493" y="784"/>
                    <a:pt x="25496" y="1"/>
                    <a:pt x="24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9"/>
            <p:cNvSpPr/>
            <p:nvPr/>
          </p:nvSpPr>
          <p:spPr>
            <a:xfrm rot="1020749">
              <a:off x="2726617" y="4820370"/>
              <a:ext cx="85494" cy="110130"/>
            </a:xfrm>
            <a:custGeom>
              <a:avLst/>
              <a:gdLst/>
              <a:ahLst/>
              <a:cxnLst/>
              <a:rect l="l" t="t" r="r" b="b"/>
              <a:pathLst>
                <a:path w="5233" h="6741" extrusionOk="0">
                  <a:moveTo>
                    <a:pt x="506" y="1"/>
                  </a:moveTo>
                  <a:cubicBezTo>
                    <a:pt x="1" y="1"/>
                    <a:pt x="1" y="787"/>
                    <a:pt x="507" y="788"/>
                  </a:cubicBezTo>
                  <a:cubicBezTo>
                    <a:pt x="1784" y="792"/>
                    <a:pt x="3058" y="794"/>
                    <a:pt x="4334" y="796"/>
                  </a:cubicBezTo>
                  <a:lnTo>
                    <a:pt x="4334" y="796"/>
                  </a:lnTo>
                  <a:cubicBezTo>
                    <a:pt x="4401" y="2647"/>
                    <a:pt x="4439" y="4512"/>
                    <a:pt x="4353" y="6361"/>
                  </a:cubicBezTo>
                  <a:cubicBezTo>
                    <a:pt x="4341" y="6614"/>
                    <a:pt x="4532" y="6740"/>
                    <a:pt x="4729" y="6740"/>
                  </a:cubicBezTo>
                  <a:cubicBezTo>
                    <a:pt x="4926" y="6740"/>
                    <a:pt x="5128" y="6614"/>
                    <a:pt x="5140" y="6361"/>
                  </a:cubicBezTo>
                  <a:cubicBezTo>
                    <a:pt x="5233" y="4381"/>
                    <a:pt x="5183" y="2383"/>
                    <a:pt x="5107" y="403"/>
                  </a:cubicBezTo>
                  <a:cubicBezTo>
                    <a:pt x="5100" y="191"/>
                    <a:pt x="4934" y="9"/>
                    <a:pt x="4713" y="9"/>
                  </a:cubicBezTo>
                  <a:cubicBezTo>
                    <a:pt x="3310" y="7"/>
                    <a:pt x="1910" y="5"/>
                    <a:pt x="507" y="1"/>
                  </a:cubicBezTo>
                  <a:cubicBezTo>
                    <a:pt x="507" y="1"/>
                    <a:pt x="506" y="1"/>
                    <a:pt x="5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9"/>
            <p:cNvSpPr/>
            <p:nvPr/>
          </p:nvSpPr>
          <p:spPr>
            <a:xfrm rot="1020749">
              <a:off x="2737800" y="4586666"/>
              <a:ext cx="83599" cy="35534"/>
            </a:xfrm>
            <a:custGeom>
              <a:avLst/>
              <a:gdLst/>
              <a:ahLst/>
              <a:cxnLst/>
              <a:rect l="l" t="t" r="r" b="b"/>
              <a:pathLst>
                <a:path w="5117" h="2175" extrusionOk="0">
                  <a:moveTo>
                    <a:pt x="553" y="1"/>
                  </a:moveTo>
                  <a:cubicBezTo>
                    <a:pt x="265" y="1"/>
                    <a:pt x="1" y="396"/>
                    <a:pt x="256" y="686"/>
                  </a:cubicBezTo>
                  <a:cubicBezTo>
                    <a:pt x="1105" y="1654"/>
                    <a:pt x="2299" y="2174"/>
                    <a:pt x="3539" y="2174"/>
                  </a:cubicBezTo>
                  <a:cubicBezTo>
                    <a:pt x="3912" y="2174"/>
                    <a:pt x="4290" y="2127"/>
                    <a:pt x="4663" y="2031"/>
                  </a:cubicBezTo>
                  <a:cubicBezTo>
                    <a:pt x="5117" y="1916"/>
                    <a:pt x="4974" y="1259"/>
                    <a:pt x="4562" y="1259"/>
                  </a:cubicBezTo>
                  <a:cubicBezTo>
                    <a:pt x="4528" y="1259"/>
                    <a:pt x="4492" y="1263"/>
                    <a:pt x="4454" y="1273"/>
                  </a:cubicBezTo>
                  <a:cubicBezTo>
                    <a:pt x="4144" y="1352"/>
                    <a:pt x="3835" y="1391"/>
                    <a:pt x="3531" y="1391"/>
                  </a:cubicBezTo>
                  <a:cubicBezTo>
                    <a:pt x="2497" y="1391"/>
                    <a:pt x="1526" y="944"/>
                    <a:pt x="813" y="129"/>
                  </a:cubicBezTo>
                  <a:cubicBezTo>
                    <a:pt x="733" y="39"/>
                    <a:pt x="642" y="1"/>
                    <a:pt x="5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9"/>
            <p:cNvSpPr/>
            <p:nvPr/>
          </p:nvSpPr>
          <p:spPr>
            <a:xfrm rot="1020749">
              <a:off x="2263426" y="4695477"/>
              <a:ext cx="43049" cy="12874"/>
            </a:xfrm>
            <a:custGeom>
              <a:avLst/>
              <a:gdLst/>
              <a:ahLst/>
              <a:cxnLst/>
              <a:rect l="l" t="t" r="r" b="b"/>
              <a:pathLst>
                <a:path w="2635" h="788" extrusionOk="0">
                  <a:moveTo>
                    <a:pt x="509" y="0"/>
                  </a:moveTo>
                  <a:cubicBezTo>
                    <a:pt x="2" y="0"/>
                    <a:pt x="1" y="788"/>
                    <a:pt x="509" y="788"/>
                  </a:cubicBezTo>
                  <a:lnTo>
                    <a:pt x="2126" y="788"/>
                  </a:lnTo>
                  <a:cubicBezTo>
                    <a:pt x="2633" y="788"/>
                    <a:pt x="2635"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9"/>
            <p:cNvSpPr/>
            <p:nvPr/>
          </p:nvSpPr>
          <p:spPr>
            <a:xfrm rot="1020749">
              <a:off x="2309545" y="4709585"/>
              <a:ext cx="43033" cy="12874"/>
            </a:xfrm>
            <a:custGeom>
              <a:avLst/>
              <a:gdLst/>
              <a:ahLst/>
              <a:cxnLst/>
              <a:rect l="l" t="t" r="r" b="b"/>
              <a:pathLst>
                <a:path w="2634" h="788" extrusionOk="0">
                  <a:moveTo>
                    <a:pt x="507" y="0"/>
                  </a:moveTo>
                  <a:cubicBezTo>
                    <a:pt x="0" y="0"/>
                    <a:pt x="0" y="788"/>
                    <a:pt x="507" y="788"/>
                  </a:cubicBezTo>
                  <a:lnTo>
                    <a:pt x="2125" y="788"/>
                  </a:lnTo>
                  <a:cubicBezTo>
                    <a:pt x="2632" y="788"/>
                    <a:pt x="2633" y="0"/>
                    <a:pt x="21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9"/>
            <p:cNvSpPr/>
            <p:nvPr/>
          </p:nvSpPr>
          <p:spPr>
            <a:xfrm rot="1020749">
              <a:off x="2355663" y="4723698"/>
              <a:ext cx="43049" cy="12874"/>
            </a:xfrm>
            <a:custGeom>
              <a:avLst/>
              <a:gdLst/>
              <a:ahLst/>
              <a:cxnLst/>
              <a:rect l="l" t="t" r="r" b="b"/>
              <a:pathLst>
                <a:path w="2635" h="788" extrusionOk="0">
                  <a:moveTo>
                    <a:pt x="509" y="0"/>
                  </a:moveTo>
                  <a:cubicBezTo>
                    <a:pt x="0" y="0"/>
                    <a:pt x="0" y="788"/>
                    <a:pt x="509" y="788"/>
                  </a:cubicBezTo>
                  <a:lnTo>
                    <a:pt x="2126" y="788"/>
                  </a:lnTo>
                  <a:cubicBezTo>
                    <a:pt x="2631" y="788"/>
                    <a:pt x="2634" y="0"/>
                    <a:pt x="21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9"/>
            <p:cNvSpPr/>
            <p:nvPr/>
          </p:nvSpPr>
          <p:spPr>
            <a:xfrm rot="1020749">
              <a:off x="2401751" y="4737799"/>
              <a:ext cx="43049" cy="12874"/>
            </a:xfrm>
            <a:custGeom>
              <a:avLst/>
              <a:gdLst/>
              <a:ahLst/>
              <a:cxnLst/>
              <a:rect l="l" t="t" r="r" b="b"/>
              <a:pathLst>
                <a:path w="2635" h="788" extrusionOk="0">
                  <a:moveTo>
                    <a:pt x="509" y="0"/>
                  </a:moveTo>
                  <a:cubicBezTo>
                    <a:pt x="2" y="0"/>
                    <a:pt x="1" y="788"/>
                    <a:pt x="509" y="788"/>
                  </a:cubicBezTo>
                  <a:lnTo>
                    <a:pt x="2127" y="788"/>
                  </a:lnTo>
                  <a:cubicBezTo>
                    <a:pt x="2633" y="788"/>
                    <a:pt x="2635" y="0"/>
                    <a:pt x="21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9"/>
            <p:cNvSpPr/>
            <p:nvPr/>
          </p:nvSpPr>
          <p:spPr>
            <a:xfrm rot="1020749">
              <a:off x="2447886" y="4751909"/>
              <a:ext cx="43016" cy="12874"/>
            </a:xfrm>
            <a:custGeom>
              <a:avLst/>
              <a:gdLst/>
              <a:ahLst/>
              <a:cxnLst/>
              <a:rect l="l" t="t" r="r" b="b"/>
              <a:pathLst>
                <a:path w="2633" h="788" extrusionOk="0">
                  <a:moveTo>
                    <a:pt x="506" y="0"/>
                  </a:moveTo>
                  <a:cubicBezTo>
                    <a:pt x="1" y="0"/>
                    <a:pt x="1" y="788"/>
                    <a:pt x="506" y="788"/>
                  </a:cubicBezTo>
                  <a:lnTo>
                    <a:pt x="2124" y="788"/>
                  </a:lnTo>
                  <a:cubicBezTo>
                    <a:pt x="2631" y="788"/>
                    <a:pt x="2632" y="0"/>
                    <a:pt x="21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9"/>
            <p:cNvSpPr/>
            <p:nvPr/>
          </p:nvSpPr>
          <p:spPr>
            <a:xfrm rot="1020749">
              <a:off x="2513277" y="4614676"/>
              <a:ext cx="37364" cy="51250"/>
            </a:xfrm>
            <a:custGeom>
              <a:avLst/>
              <a:gdLst/>
              <a:ahLst/>
              <a:cxnLst/>
              <a:rect l="l" t="t" r="r" b="b"/>
              <a:pathLst>
                <a:path w="2287" h="3137" extrusionOk="0">
                  <a:moveTo>
                    <a:pt x="1750" y="1"/>
                  </a:moveTo>
                  <a:cubicBezTo>
                    <a:pt x="1631" y="1"/>
                    <a:pt x="1514" y="58"/>
                    <a:pt x="1439" y="197"/>
                  </a:cubicBezTo>
                  <a:cubicBezTo>
                    <a:pt x="1016" y="979"/>
                    <a:pt x="592" y="1762"/>
                    <a:pt x="167" y="2545"/>
                  </a:cubicBezTo>
                  <a:cubicBezTo>
                    <a:pt x="1" y="2852"/>
                    <a:pt x="273" y="3137"/>
                    <a:pt x="537" y="3137"/>
                  </a:cubicBezTo>
                  <a:cubicBezTo>
                    <a:pt x="656" y="3137"/>
                    <a:pt x="772" y="3080"/>
                    <a:pt x="847" y="2941"/>
                  </a:cubicBezTo>
                  <a:cubicBezTo>
                    <a:pt x="1272" y="2160"/>
                    <a:pt x="1696" y="1375"/>
                    <a:pt x="2119" y="594"/>
                  </a:cubicBezTo>
                  <a:cubicBezTo>
                    <a:pt x="2286" y="286"/>
                    <a:pt x="2014" y="1"/>
                    <a:pt x="17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9"/>
            <p:cNvSpPr/>
            <p:nvPr/>
          </p:nvSpPr>
          <p:spPr>
            <a:xfrm rot="1020749">
              <a:off x="2535941" y="4621852"/>
              <a:ext cx="34047" cy="50417"/>
            </a:xfrm>
            <a:custGeom>
              <a:avLst/>
              <a:gdLst/>
              <a:ahLst/>
              <a:cxnLst/>
              <a:rect l="l" t="t" r="r" b="b"/>
              <a:pathLst>
                <a:path w="2084" h="3086" extrusionOk="0">
                  <a:moveTo>
                    <a:pt x="557" y="0"/>
                  </a:moveTo>
                  <a:cubicBezTo>
                    <a:pt x="274" y="0"/>
                    <a:pt x="1" y="281"/>
                    <a:pt x="206" y="572"/>
                  </a:cubicBezTo>
                  <a:cubicBezTo>
                    <a:pt x="689" y="1257"/>
                    <a:pt x="1034" y="1993"/>
                    <a:pt x="1247" y="2805"/>
                  </a:cubicBezTo>
                  <a:cubicBezTo>
                    <a:pt x="1298" y="3000"/>
                    <a:pt x="1450" y="3085"/>
                    <a:pt x="1605" y="3085"/>
                  </a:cubicBezTo>
                  <a:cubicBezTo>
                    <a:pt x="1840" y="3085"/>
                    <a:pt x="2083" y="2892"/>
                    <a:pt x="2006" y="2596"/>
                  </a:cubicBezTo>
                  <a:cubicBezTo>
                    <a:pt x="1778" y="1724"/>
                    <a:pt x="1405" y="911"/>
                    <a:pt x="886" y="175"/>
                  </a:cubicBezTo>
                  <a:cubicBezTo>
                    <a:pt x="799" y="52"/>
                    <a:pt x="677" y="0"/>
                    <a:pt x="55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9"/>
            <p:cNvSpPr/>
            <p:nvPr/>
          </p:nvSpPr>
          <p:spPr>
            <a:xfrm rot="1020749">
              <a:off x="2517217" y="4646303"/>
              <a:ext cx="45042" cy="14540"/>
            </a:xfrm>
            <a:custGeom>
              <a:avLst/>
              <a:gdLst/>
              <a:ahLst/>
              <a:cxnLst/>
              <a:rect l="l" t="t" r="r" b="b"/>
              <a:pathLst>
                <a:path w="2757" h="890" extrusionOk="0">
                  <a:moveTo>
                    <a:pt x="1324" y="1"/>
                  </a:moveTo>
                  <a:cubicBezTo>
                    <a:pt x="1038" y="1"/>
                    <a:pt x="752" y="31"/>
                    <a:pt x="465" y="90"/>
                  </a:cubicBezTo>
                  <a:cubicBezTo>
                    <a:pt x="0" y="183"/>
                    <a:pt x="155" y="858"/>
                    <a:pt x="584" y="858"/>
                  </a:cubicBezTo>
                  <a:cubicBezTo>
                    <a:pt x="613" y="858"/>
                    <a:pt x="643" y="855"/>
                    <a:pt x="674" y="848"/>
                  </a:cubicBezTo>
                  <a:cubicBezTo>
                    <a:pt x="887" y="804"/>
                    <a:pt x="1100" y="783"/>
                    <a:pt x="1313" y="783"/>
                  </a:cubicBezTo>
                  <a:cubicBezTo>
                    <a:pt x="1573" y="783"/>
                    <a:pt x="1831" y="815"/>
                    <a:pt x="2089" y="877"/>
                  </a:cubicBezTo>
                  <a:cubicBezTo>
                    <a:pt x="2125" y="885"/>
                    <a:pt x="2158" y="889"/>
                    <a:pt x="2190" y="889"/>
                  </a:cubicBezTo>
                  <a:cubicBezTo>
                    <a:pt x="2608" y="889"/>
                    <a:pt x="2757" y="227"/>
                    <a:pt x="2298" y="118"/>
                  </a:cubicBezTo>
                  <a:cubicBezTo>
                    <a:pt x="1973" y="40"/>
                    <a:pt x="1649" y="1"/>
                    <a:pt x="13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9"/>
            <p:cNvSpPr/>
            <p:nvPr/>
          </p:nvSpPr>
          <p:spPr>
            <a:xfrm rot="1020749">
              <a:off x="2838723" y="4789194"/>
              <a:ext cx="41154" cy="51659"/>
            </a:xfrm>
            <a:custGeom>
              <a:avLst/>
              <a:gdLst/>
              <a:ahLst/>
              <a:cxnLst/>
              <a:rect l="l" t="t" r="r" b="b"/>
              <a:pathLst>
                <a:path w="2519" h="3162" extrusionOk="0">
                  <a:moveTo>
                    <a:pt x="1722" y="0"/>
                  </a:moveTo>
                  <a:cubicBezTo>
                    <a:pt x="1698" y="0"/>
                    <a:pt x="1673" y="2"/>
                    <a:pt x="1648" y="7"/>
                  </a:cubicBezTo>
                  <a:cubicBezTo>
                    <a:pt x="769" y="151"/>
                    <a:pt x="0" y="999"/>
                    <a:pt x="169" y="1923"/>
                  </a:cubicBezTo>
                  <a:cubicBezTo>
                    <a:pt x="300" y="2633"/>
                    <a:pt x="958" y="3161"/>
                    <a:pt x="1656" y="3161"/>
                  </a:cubicBezTo>
                  <a:cubicBezTo>
                    <a:pt x="1799" y="3161"/>
                    <a:pt x="1944" y="3139"/>
                    <a:pt x="2086" y="3092"/>
                  </a:cubicBezTo>
                  <a:cubicBezTo>
                    <a:pt x="2518" y="2948"/>
                    <a:pt x="2392" y="2310"/>
                    <a:pt x="2007" y="2310"/>
                  </a:cubicBezTo>
                  <a:cubicBezTo>
                    <a:pt x="1967" y="2310"/>
                    <a:pt x="1923" y="2317"/>
                    <a:pt x="1877" y="2333"/>
                  </a:cubicBezTo>
                  <a:cubicBezTo>
                    <a:pt x="1805" y="2357"/>
                    <a:pt x="1732" y="2368"/>
                    <a:pt x="1659" y="2368"/>
                  </a:cubicBezTo>
                  <a:cubicBezTo>
                    <a:pt x="1295" y="2368"/>
                    <a:pt x="946" y="2087"/>
                    <a:pt x="935" y="1693"/>
                  </a:cubicBezTo>
                  <a:cubicBezTo>
                    <a:pt x="919" y="1178"/>
                    <a:pt x="1403" y="843"/>
                    <a:pt x="1858" y="767"/>
                  </a:cubicBezTo>
                  <a:cubicBezTo>
                    <a:pt x="2331" y="688"/>
                    <a:pt x="2164" y="0"/>
                    <a:pt x="172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Subtitle 1"/>
          <p:cNvSpPr>
            <a:spLocks noGrp="1"/>
          </p:cNvSpPr>
          <p:nvPr>
            <p:ph type="subTitle" idx="1"/>
          </p:nvPr>
        </p:nvSpPr>
        <p:spPr>
          <a:xfrm>
            <a:off x="1443922" y="703340"/>
            <a:ext cx="6138508" cy="973369"/>
          </a:xfrm>
        </p:spPr>
        <p:txBody>
          <a:bodyPr/>
          <a:lstStyle/>
          <a:p>
            <a:r>
              <a:rPr lang="en-US" sz="2800" b="1" spc="50" dirty="0">
                <a:ln w="3175">
                  <a:solidFill>
                    <a:srgbClr val="FFFED0"/>
                  </a:solidFill>
                </a:ln>
                <a:solidFill>
                  <a:schemeClr val="bg2">
                    <a:lumMod val="50000"/>
                  </a:schemeClr>
                </a:solidFill>
                <a:latin typeface="Times New Roman" pitchFamily="18" charset="0"/>
                <a:cs typeface="Times New Roman" panose="02020603050405020304" pitchFamily="18" charset="0"/>
              </a:rPr>
              <a:t>PHÒNG GIÁO DỤC VÀ ĐÀO TẠO QUẬN LONG BIÊN</a:t>
            </a:r>
            <a:endParaRPr lang="en-US" sz="2800" b="1" dirty="0">
              <a:solidFill>
                <a:schemeClr val="bg2">
                  <a:lumMod val="10000"/>
                </a:schemeClr>
              </a:solidFill>
            </a:endParaRPr>
          </a:p>
        </p:txBody>
      </p:sp>
      <p:sp>
        <p:nvSpPr>
          <p:cNvPr id="345" name="Rectangle 344">
            <a:extLst>
              <a:ext uri="{FF2B5EF4-FFF2-40B4-BE49-F238E27FC236}">
                <a16:creationId xmlns:a16="http://schemas.microsoft.com/office/drawing/2014/main" id="{04F52EB4-03B0-4832-84D8-49B28CDFF03E}"/>
              </a:ext>
            </a:extLst>
          </p:cNvPr>
          <p:cNvSpPr/>
          <p:nvPr/>
        </p:nvSpPr>
        <p:spPr>
          <a:xfrm>
            <a:off x="1888510" y="3089739"/>
            <a:ext cx="5427346" cy="1077218"/>
          </a:xfrm>
          <a:prstGeom prst="rect">
            <a:avLst/>
          </a:prstGeom>
          <a:gradFill>
            <a:gsLst>
              <a:gs pos="0">
                <a:sysClr val="window" lastClr="FFFFFF"/>
              </a:gs>
              <a:gs pos="50000">
                <a:srgbClr val="4BACC6">
                  <a:alpha val="53000"/>
                  <a:lumMod val="48000"/>
                  <a:lumOff val="52000"/>
                </a:srgbClr>
              </a:gs>
              <a:gs pos="100000">
                <a:sysClr val="window" lastClr="FFFFFF"/>
              </a:gs>
            </a:gsLst>
            <a:lin ang="5400000" scaled="0"/>
          </a:gradFill>
        </p:spPr>
        <p:txBody>
          <a:bodyPr wrap="square">
            <a:spAutoFit/>
          </a:bodyPr>
          <a:lstStyle/>
          <a:p>
            <a:pPr marL="0" marR="0" lvl="0" indent="0" algn="ctr"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en-US" altLang="en-US" sz="1600" b="1" i="0" u="none" strike="noStrike" kern="0" cap="none" spc="0" normalizeH="0" baseline="0" noProof="0" dirty="0">
              <a:ln/>
              <a:solidFill>
                <a:srgbClr val="3366FF"/>
              </a:solidFill>
              <a:effectLst/>
              <a:uLnTx/>
              <a:uFillTx/>
              <a:latin typeface="Times New Roman" pitchFamily="18" charset="0"/>
              <a:cs typeface="Times New Roman" panose="02020603050405020304" pitchFamily="18" charset="0"/>
            </a:endParaRP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err="1">
                <a:ln/>
                <a:solidFill>
                  <a:srgbClr val="3366FF"/>
                </a:solidFill>
                <a:effectLst/>
                <a:uLnTx/>
                <a:uFillTx/>
                <a:latin typeface="Times New Roman" pitchFamily="18" charset="0"/>
                <a:cs typeface="Times New Roman" panose="02020603050405020304" pitchFamily="18" charset="0"/>
              </a:rPr>
              <a:t>Giáo</a:t>
            </a:r>
            <a:r>
              <a:rPr kumimoji="0" lang="en-US" altLang="en-US" sz="2400" b="1" i="0" u="none" strike="noStrike" kern="0" cap="none" spc="0" normalizeH="0" baseline="0" noProof="0" dirty="0">
                <a:ln/>
                <a:solidFill>
                  <a:srgbClr val="3366FF"/>
                </a:solidFill>
                <a:effectLst/>
                <a:uLnTx/>
                <a:uFillTx/>
                <a:latin typeface="Times New Roman" pitchFamily="18" charset="0"/>
                <a:cs typeface="Times New Roman" panose="02020603050405020304" pitchFamily="18" charset="0"/>
              </a:rPr>
              <a:t> </a:t>
            </a:r>
            <a:r>
              <a:rPr kumimoji="0" lang="en-US" altLang="en-US" sz="2400" b="1" i="0" u="none" strike="noStrike" kern="0" cap="none" spc="0" normalizeH="0" baseline="0" noProof="0" dirty="0" err="1">
                <a:ln/>
                <a:solidFill>
                  <a:srgbClr val="3366FF"/>
                </a:solidFill>
                <a:effectLst/>
                <a:uLnTx/>
                <a:uFillTx/>
                <a:latin typeface="Times New Roman" pitchFamily="18" charset="0"/>
                <a:cs typeface="Times New Roman" panose="02020603050405020304" pitchFamily="18" charset="0"/>
              </a:rPr>
              <a:t>viên</a:t>
            </a:r>
            <a:r>
              <a:rPr kumimoji="0" lang="en-US" altLang="en-US" sz="2400" b="1" i="0" u="none" strike="noStrike" kern="0" cap="none" spc="0" normalizeH="0" baseline="0" noProof="0" dirty="0">
                <a:ln/>
                <a:solidFill>
                  <a:srgbClr val="3366FF"/>
                </a:solidFill>
                <a:effectLst/>
                <a:uLnTx/>
                <a:uFillTx/>
                <a:latin typeface="Times New Roman" pitchFamily="18" charset="0"/>
                <a:cs typeface="Times New Roman" panose="02020603050405020304" pitchFamily="18" charset="0"/>
              </a:rPr>
              <a:t>: NGUYỄN</a:t>
            </a:r>
            <a:r>
              <a:rPr kumimoji="0" lang="en-US" altLang="en-US" sz="2400" b="1" i="0" u="none" strike="noStrike" kern="0" cap="none" spc="0" normalizeH="0" noProof="0" dirty="0">
                <a:ln/>
                <a:solidFill>
                  <a:srgbClr val="3366FF"/>
                </a:solidFill>
                <a:effectLst/>
                <a:uLnTx/>
                <a:uFillTx/>
                <a:latin typeface="Times New Roman" pitchFamily="18" charset="0"/>
                <a:cs typeface="Times New Roman" panose="02020603050405020304" pitchFamily="18" charset="0"/>
              </a:rPr>
              <a:t> THÙY LINH</a:t>
            </a:r>
          </a:p>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400" b="1" i="0" u="none" strike="noStrike" kern="0" cap="none" spc="0" normalizeH="0" noProof="0" dirty="0" err="1">
                <a:ln/>
                <a:solidFill>
                  <a:srgbClr val="3366FF"/>
                </a:solidFill>
                <a:effectLst/>
                <a:uLnTx/>
                <a:uFillTx/>
                <a:latin typeface="Times New Roman" pitchFamily="18" charset="0"/>
                <a:cs typeface="Times New Roman" panose="02020603050405020304" pitchFamily="18" charset="0"/>
              </a:rPr>
              <a:t>Trường</a:t>
            </a:r>
            <a:r>
              <a:rPr lang="en-US" sz="2400" b="1" noProof="0" dirty="0">
                <a:ln/>
                <a:solidFill>
                  <a:srgbClr val="3366FF"/>
                </a:solidFill>
                <a:latin typeface="Times New Roman" pitchFamily="18" charset="0"/>
                <a:cs typeface="Times New Roman" panose="02020603050405020304" pitchFamily="18" charset="0"/>
              </a:rPr>
              <a:t> THCS NGỌC THỤY</a:t>
            </a:r>
            <a:endParaRPr kumimoji="0" lang="en-US" sz="2400" b="1" i="0" u="none" strike="noStrike" kern="0" cap="none" spc="0" normalizeH="0" baseline="0" noProof="0" dirty="0">
              <a:ln/>
              <a:solidFill>
                <a:srgbClr val="FF0000"/>
              </a:solidFill>
              <a:effectLst/>
              <a:uLnTx/>
              <a:uFillTx/>
              <a:latin typeface="Times New Roman" pitchFamily="18" charset="0"/>
              <a:cs typeface="Times New Roman" panose="02020603050405020304" pitchFamily="18" charset="0"/>
            </a:endParaRPr>
          </a:p>
        </p:txBody>
      </p:sp>
      <p:sp>
        <p:nvSpPr>
          <p:cNvPr id="346" name="Rectangle 345">
            <a:extLst>
              <a:ext uri="{FF2B5EF4-FFF2-40B4-BE49-F238E27FC236}">
                <a16:creationId xmlns:a16="http://schemas.microsoft.com/office/drawing/2014/main" id="{AEDD7F4C-BB58-481C-B06E-3737933CFA7E}"/>
              </a:ext>
            </a:extLst>
          </p:cNvPr>
          <p:cNvSpPr/>
          <p:nvPr/>
        </p:nvSpPr>
        <p:spPr>
          <a:xfrm>
            <a:off x="1916836" y="1783135"/>
            <a:ext cx="5321401" cy="523220"/>
          </a:xfrm>
          <a:prstGeom prst="rect">
            <a:avLst/>
          </a:prstGeom>
          <a:solidFill>
            <a:srgbClr val="EEECE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vi-VN" sz="2800" b="1" i="0" u="none" strike="noStrike" kern="0" cap="none" spc="0" normalizeH="0" baseline="0" noProof="0" dirty="0" err="1">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Times New Roman" pitchFamily="18" charset="0"/>
              </a:rPr>
              <a:t>Năm</a:t>
            </a:r>
            <a:r>
              <a:rPr kumimoji="0" lang="en-US" altLang="vi-VN" sz="2800" b="1" i="0" u="none" strike="noStrike" kern="0" cap="none" spc="0" normalizeH="0" baseline="0" noProof="0" dirty="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Times New Roman" pitchFamily="18" charset="0"/>
              </a:rPr>
              <a:t> </a:t>
            </a:r>
            <a:r>
              <a:rPr kumimoji="0" lang="en-US" altLang="vi-VN" sz="2800" b="1" i="0" u="none" strike="noStrike" kern="0" cap="none" spc="0" normalizeH="0" baseline="0" noProof="0" dirty="0" err="1">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Times New Roman" pitchFamily="18" charset="0"/>
              </a:rPr>
              <a:t>học</a:t>
            </a:r>
            <a:r>
              <a:rPr kumimoji="0" lang="en-US" altLang="vi-VN" sz="2800" b="1" i="0" u="none" strike="noStrike" kern="0" cap="none" spc="0" normalizeH="0" baseline="0" noProof="0" dirty="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Times New Roman" pitchFamily="18" charset="0"/>
              </a:rPr>
              <a:t> 2022 - 2023</a:t>
            </a:r>
            <a:endParaRPr kumimoji="0" lang="vi-VN" altLang="vi-VN" sz="2800" b="1" i="0" u="none" strike="noStrike" kern="0" cap="none" spc="0" normalizeH="0" baseline="0" noProof="0" dirty="0">
              <a:ln>
                <a:noFill/>
              </a:ln>
              <a:blipFill dpi="0" rotWithShape="1">
                <a:blip r:embed="rId3">
                  <a:extLst>
                    <a:ext uri="{28A0092B-C50C-407E-A947-70E740481C1C}">
                      <a14:useLocalDpi xmlns:a14="http://schemas.microsoft.com/office/drawing/2010/main" val="0"/>
                    </a:ext>
                  </a:extLst>
                </a:blip>
                <a:srcRect/>
                <a:stretch>
                  <a:fillRect/>
                </a:stretch>
              </a:blipFill>
              <a:effectLst/>
              <a:uLnTx/>
              <a:uFillTx/>
              <a:latin typeface="Times New Roman" pitchFamily="18" charset="0"/>
            </a:endParaRPr>
          </a:p>
        </p:txBody>
      </p:sp>
      <p:sp>
        <p:nvSpPr>
          <p:cNvPr id="8" name="TextBox 7">
            <a:extLst>
              <a:ext uri="{FF2B5EF4-FFF2-40B4-BE49-F238E27FC236}">
                <a16:creationId xmlns:a16="http://schemas.microsoft.com/office/drawing/2014/main" id="{1FF30082-976B-B441-8C41-F3AD737C554B}"/>
              </a:ext>
            </a:extLst>
          </p:cNvPr>
          <p:cNvSpPr txBox="1"/>
          <p:nvPr/>
        </p:nvSpPr>
        <p:spPr>
          <a:xfrm>
            <a:off x="7036067" y="4985886"/>
            <a:ext cx="184731" cy="307777"/>
          </a:xfrm>
          <a:prstGeom prst="rect">
            <a:avLst/>
          </a:prstGeom>
          <a:noFill/>
        </p:spPr>
        <p:txBody>
          <a:bodyPr wrap="none" rtlCol="0">
            <a:spAutoFit/>
          </a:bodyPr>
          <a:lstStyle/>
          <a:p>
            <a:endParaRPr lang="en-VN"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14"/>
                                        </p:tgtEl>
                                        <p:attrNameLst>
                                          <p:attrName>style.visibility</p:attrName>
                                        </p:attrNameLst>
                                      </p:cBhvr>
                                      <p:to>
                                        <p:strVal val="visible"/>
                                      </p:to>
                                    </p:set>
                                    <p:animEffect transition="in" filter="barn(inVertical)">
                                      <p:cBhvr>
                                        <p:cTn id="13" dur="500"/>
                                        <p:tgtEl>
                                          <p:spTgt spid="11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45"/>
                                        </p:tgtEl>
                                        <p:attrNameLst>
                                          <p:attrName>style.visibility</p:attrName>
                                        </p:attrNameLst>
                                      </p:cBhvr>
                                      <p:to>
                                        <p:strVal val="visible"/>
                                      </p:to>
                                    </p:set>
                                    <p:anim calcmode="lin" valueType="num">
                                      <p:cBhvr>
                                        <p:cTn id="18" dur="500" fill="hold"/>
                                        <p:tgtEl>
                                          <p:spTgt spid="345"/>
                                        </p:tgtEl>
                                        <p:attrNameLst>
                                          <p:attrName>ppt_w</p:attrName>
                                        </p:attrNameLst>
                                      </p:cBhvr>
                                      <p:tavLst>
                                        <p:tav tm="0">
                                          <p:val>
                                            <p:fltVal val="0"/>
                                          </p:val>
                                        </p:tav>
                                        <p:tav tm="100000">
                                          <p:val>
                                            <p:strVal val="#ppt_w"/>
                                          </p:val>
                                        </p:tav>
                                      </p:tavLst>
                                    </p:anim>
                                    <p:anim calcmode="lin" valueType="num">
                                      <p:cBhvr>
                                        <p:cTn id="19" dur="500" fill="hold"/>
                                        <p:tgtEl>
                                          <p:spTgt spid="345"/>
                                        </p:tgtEl>
                                        <p:attrNameLst>
                                          <p:attrName>ppt_h</p:attrName>
                                        </p:attrNameLst>
                                      </p:cBhvr>
                                      <p:tavLst>
                                        <p:tav tm="0">
                                          <p:val>
                                            <p:fltVal val="0"/>
                                          </p:val>
                                        </p:tav>
                                        <p:tav tm="100000">
                                          <p:val>
                                            <p:strVal val="#ppt_h"/>
                                          </p:val>
                                        </p:tav>
                                      </p:tavLst>
                                    </p:anim>
                                    <p:animEffect transition="in" filter="fade">
                                      <p:cBhvr>
                                        <p:cTn id="20" dur="500"/>
                                        <p:tgtEl>
                                          <p:spTgt spid="34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46"/>
                                        </p:tgtEl>
                                        <p:attrNameLst>
                                          <p:attrName>style.visibility</p:attrName>
                                        </p:attrNameLst>
                                      </p:cBhvr>
                                      <p:to>
                                        <p:strVal val="visible"/>
                                      </p:to>
                                    </p:set>
                                    <p:animEffect transition="in" filter="barn(inVertical)">
                                      <p:cBhvr>
                                        <p:cTn id="25"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4" grpId="0"/>
      <p:bldP spid="2" grpId="0" build="p"/>
      <p:bldP spid="345" grpId="0" animBg="1"/>
      <p:bldP spid="34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 name="Google Shape;1945;p44"/>
              <p:cNvSpPr txBox="1">
                <a:spLocks noGrp="1"/>
              </p:cNvSpPr>
              <p:nvPr>
                <p:ph type="title"/>
              </p:nvPr>
            </p:nvSpPr>
            <p:spPr>
              <a:xfrm>
                <a:off x="449845" y="411671"/>
                <a:ext cx="8144997" cy="1357107"/>
              </a:xfrm>
              <a:prstGeom prst="rect">
                <a:avLst/>
              </a:prstGeom>
            </p:spPr>
            <p:txBody>
              <a:bodyPr spcFirstLastPara="1" wrap="square" lIns="91425" tIns="91425" rIns="91425" bIns="91425" anchor="ctr" anchorCtr="0">
                <a:noAutofit/>
              </a:bodyPr>
              <a:lstStyle/>
              <a:p>
                <a:pPr lvl="0" algn="just"/>
                <a:r>
                  <a:rPr lang="en-VN" sz="2800" b="1" dirty="0">
                    <a:solidFill>
                      <a:srgbClr val="0070C0"/>
                    </a:solidFill>
                    <a:latin typeface="Times New Roman" pitchFamily="18" charset="0"/>
                    <a:cs typeface="Times New Roman" pitchFamily="18" charset="0"/>
                  </a:rPr>
                  <a:t>Luyện tập 1: </a:t>
                </a:r>
                <a:r>
                  <a:rPr lang="en-VN" sz="2800" dirty="0">
                    <a:solidFill>
                      <a:srgbClr val="111111"/>
                    </a:solidFill>
                    <a:latin typeface="Times New Roman" pitchFamily="18" charset="0"/>
                    <a:cs typeface="Times New Roman" pitchFamily="18" charset="0"/>
                  </a:rPr>
                  <a:t>Cho tam giác </a:t>
                </a:r>
                <a14:m>
                  <m:oMath xmlns:m="http://schemas.openxmlformats.org/officeDocument/2006/math">
                    <m:r>
                      <a:rPr lang="en-VN" sz="2800" b="0" i="1" dirty="0">
                        <a:solidFill>
                          <a:srgbClr val="111111"/>
                        </a:solidFill>
                        <a:latin typeface="Cambria Math" panose="02040503050406030204" pitchFamily="18" charset="0"/>
                        <a:cs typeface="Times New Roman" pitchFamily="18" charset="0"/>
                      </a:rPr>
                      <m:t>𝐴𝐵</m:t>
                    </m:r>
                    <m:r>
                      <a:rPr lang="en-VN" sz="2800" b="0" i="1" dirty="0" smtClean="0">
                        <a:solidFill>
                          <a:srgbClr val="111111"/>
                        </a:solidFill>
                        <a:latin typeface="Cambria Math" panose="02040503050406030204" pitchFamily="18" charset="0"/>
                        <a:cs typeface="Times New Roman" pitchFamily="18" charset="0"/>
                      </a:rPr>
                      <m:t>𝐶</m:t>
                    </m:r>
                  </m:oMath>
                </a14:m>
                <a:r>
                  <a:rPr lang="en-VN" sz="2800" dirty="0">
                    <a:solidFill>
                      <a:srgbClr val="111111"/>
                    </a:solidFill>
                    <a:latin typeface="Times New Roman" pitchFamily="18" charset="0"/>
                    <a:cs typeface="Times New Roman" pitchFamily="18" charset="0"/>
                  </a:rPr>
                  <a:t> và </a:t>
                </a:r>
                <a14:m>
                  <m:oMath xmlns:m="http://schemas.openxmlformats.org/officeDocument/2006/math">
                    <m:r>
                      <a:rPr lang="en-VN" sz="2800" b="0" i="1" dirty="0">
                        <a:solidFill>
                          <a:srgbClr val="111111"/>
                        </a:solidFill>
                        <a:latin typeface="Cambria Math" panose="02040503050406030204" pitchFamily="18" charset="0"/>
                        <a:cs typeface="Times New Roman" pitchFamily="18" charset="0"/>
                      </a:rPr>
                      <m:t>𝑀</m:t>
                    </m:r>
                  </m:oMath>
                </a14:m>
                <a:r>
                  <a:rPr lang="en-VN" sz="2800" dirty="0">
                    <a:solidFill>
                      <a:srgbClr val="111111"/>
                    </a:solidFill>
                    <a:latin typeface="Times New Roman" pitchFamily="18" charset="0"/>
                    <a:cs typeface="Times New Roman" pitchFamily="18" charset="0"/>
                  </a:rPr>
                  <a:t> là trung điểm của </a:t>
                </a:r>
                <a14:m>
                  <m:oMath xmlns:m="http://schemas.openxmlformats.org/officeDocument/2006/math">
                    <m:r>
                      <a:rPr lang="en-VN" sz="2800" b="0" i="1" dirty="0">
                        <a:solidFill>
                          <a:srgbClr val="111111"/>
                        </a:solidFill>
                        <a:latin typeface="Cambria Math" panose="02040503050406030204" pitchFamily="18" charset="0"/>
                        <a:cs typeface="Times New Roman" pitchFamily="18" charset="0"/>
                      </a:rPr>
                      <m:t>𝐵𝐶</m:t>
                    </m:r>
                  </m:oMath>
                </a14:m>
                <a:r>
                  <a:rPr lang="en-VN" sz="2800" dirty="0">
                    <a:solidFill>
                      <a:srgbClr val="111111"/>
                    </a:solidFill>
                    <a:latin typeface="Times New Roman" pitchFamily="18" charset="0"/>
                    <a:cs typeface="Times New Roman" pitchFamily="18" charset="0"/>
                  </a:rPr>
                  <a:t>. Biết </a:t>
                </a:r>
                <a14:m>
                  <m:oMath xmlns:m="http://schemas.openxmlformats.org/officeDocument/2006/math">
                    <m:acc>
                      <m:accPr>
                        <m:chr m:val="̂"/>
                        <m:ctrlPr>
                          <a:rPr lang="en-VN" sz="2800" i="1" smtClean="0">
                            <a:solidFill>
                              <a:srgbClr val="111111"/>
                            </a:solidFill>
                            <a:latin typeface="Cambria Math" panose="02040503050406030204" pitchFamily="18" charset="0"/>
                            <a:cs typeface="Times New Roman" pitchFamily="18" charset="0"/>
                          </a:rPr>
                        </m:ctrlPr>
                      </m:accPr>
                      <m:e>
                        <m:r>
                          <a:rPr lang="en-VN" sz="2800" b="0" i="1">
                            <a:solidFill>
                              <a:srgbClr val="111111"/>
                            </a:solidFill>
                            <a:latin typeface="Cambria Math" panose="02040503050406030204" pitchFamily="18" charset="0"/>
                            <a:cs typeface="Times New Roman" pitchFamily="18" charset="0"/>
                          </a:rPr>
                          <m:t>𝐴𝑀𝐵</m:t>
                        </m:r>
                      </m:e>
                    </m:acc>
                    <m:r>
                      <a:rPr lang="vi-VN" sz="2800" b="0" i="1" smtClean="0">
                        <a:solidFill>
                          <a:srgbClr val="111111"/>
                        </a:solidFill>
                        <a:latin typeface="Cambria Math" panose="02040503050406030204" pitchFamily="18" charset="0"/>
                        <a:cs typeface="Times New Roman" pitchFamily="18" charset="0"/>
                      </a:rPr>
                      <m:t>=</m:t>
                    </m:r>
                    <m:acc>
                      <m:accPr>
                        <m:chr m:val="̂"/>
                        <m:ctrlPr>
                          <a:rPr lang="vi-VN" sz="2800" i="1" smtClean="0">
                            <a:solidFill>
                              <a:srgbClr val="111111"/>
                            </a:solidFill>
                            <a:latin typeface="Cambria Math" panose="02040503050406030204" pitchFamily="18" charset="0"/>
                            <a:cs typeface="Times New Roman" pitchFamily="18" charset="0"/>
                          </a:rPr>
                        </m:ctrlPr>
                      </m:accPr>
                      <m:e>
                        <m:r>
                          <a:rPr lang="en-VN" sz="2800" b="0" i="1">
                            <a:solidFill>
                              <a:srgbClr val="111111"/>
                            </a:solidFill>
                            <a:latin typeface="Cambria Math" panose="02040503050406030204" pitchFamily="18" charset="0"/>
                            <a:cs typeface="Times New Roman" pitchFamily="18" charset="0"/>
                          </a:rPr>
                          <m:t>𝐴𝑀𝐶</m:t>
                        </m:r>
                      </m:e>
                    </m:acc>
                  </m:oMath>
                </a14:m>
                <a:r>
                  <a:rPr lang="en-VN" sz="2800" dirty="0">
                    <a:solidFill>
                      <a:srgbClr val="111111"/>
                    </a:solidFill>
                    <a:latin typeface="Times New Roman" pitchFamily="18" charset="0"/>
                    <a:cs typeface="Times New Roman" pitchFamily="18" charset="0"/>
                  </a:rPr>
                  <a:t>. Chứng minh </a:t>
                </a:r>
                <a14:m>
                  <m:oMath xmlns:m="http://schemas.openxmlformats.org/officeDocument/2006/math">
                    <m:r>
                      <a:rPr lang="en-VN" sz="2800" b="0" i="1" dirty="0">
                        <a:solidFill>
                          <a:srgbClr val="111111"/>
                        </a:solidFill>
                        <a:latin typeface="Cambria Math" panose="02040503050406030204" pitchFamily="18" charset="0"/>
                        <a:cs typeface="Times New Roman" pitchFamily="18" charset="0"/>
                      </a:rPr>
                      <m:t>𝐴𝑀</m:t>
                    </m:r>
                  </m:oMath>
                </a14:m>
                <a:r>
                  <a:rPr lang="en-VN" sz="2800" dirty="0">
                    <a:solidFill>
                      <a:srgbClr val="111111"/>
                    </a:solidFill>
                    <a:latin typeface="Times New Roman" pitchFamily="18" charset="0"/>
                    <a:cs typeface="Times New Roman" pitchFamily="18" charset="0"/>
                  </a:rPr>
                  <a:t> là đường trung trực của đoạn thẳng </a:t>
                </a:r>
                <a14:m>
                  <m:oMath xmlns:m="http://schemas.openxmlformats.org/officeDocument/2006/math">
                    <m:r>
                      <a:rPr lang="en-VN" sz="2800" b="0" i="1" dirty="0">
                        <a:solidFill>
                          <a:srgbClr val="111111"/>
                        </a:solidFill>
                        <a:latin typeface="Cambria Math" panose="02040503050406030204" pitchFamily="18" charset="0"/>
                        <a:cs typeface="Times New Roman" pitchFamily="18" charset="0"/>
                      </a:rPr>
                      <m:t>𝐵𝐶</m:t>
                    </m:r>
                  </m:oMath>
                </a14:m>
                <a:r>
                  <a:rPr lang="en-VN" sz="2800" dirty="0">
                    <a:solidFill>
                      <a:srgbClr val="111111"/>
                    </a:solidFill>
                    <a:latin typeface="Times New Roman" pitchFamily="18" charset="0"/>
                    <a:cs typeface="Times New Roman" pitchFamily="18" charset="0"/>
                  </a:rPr>
                  <a:t>.</a:t>
                </a:r>
                <a:r>
                  <a:rPr lang="en-VN" sz="2800" dirty="0">
                    <a:solidFill>
                      <a:srgbClr val="0070C0"/>
                    </a:solidFill>
                    <a:cs typeface="Times New Roman" panose="02020603050405020304" pitchFamily="18" charset="0"/>
                  </a:rPr>
                  <a:t> </a:t>
                </a:r>
                <a:endParaRPr sz="2800" b="1" dirty="0">
                  <a:solidFill>
                    <a:srgbClr val="0070C0"/>
                  </a:solidFill>
                  <a:latin typeface="Times New Roman" pitchFamily="18" charset="0"/>
                  <a:cs typeface="Times New Roman" pitchFamily="18" charset="0"/>
                </a:endParaRPr>
              </a:p>
            </p:txBody>
          </p:sp>
        </mc:Choice>
        <mc:Fallback xmlns="">
          <p:sp>
            <p:nvSpPr>
              <p:cNvPr id="1945" name="Google Shape;1945;p44"/>
              <p:cNvSpPr txBox="1">
                <a:spLocks noGrp="1" noRot="1" noChangeAspect="1" noMove="1" noResize="1" noEditPoints="1" noAdjustHandles="1" noChangeArrowheads="1" noChangeShapeType="1" noTextEdit="1"/>
              </p:cNvSpPr>
              <p:nvPr>
                <p:ph type="title"/>
              </p:nvPr>
            </p:nvSpPr>
            <p:spPr>
              <a:xfrm>
                <a:off x="449845" y="411671"/>
                <a:ext cx="8144997" cy="1357107"/>
              </a:xfrm>
              <a:prstGeom prst="rect">
                <a:avLst/>
              </a:prstGeom>
              <a:blipFill>
                <a:blip r:embed="rId3"/>
                <a:stretch>
                  <a:fillRect l="-604" t="-465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graphicFrame>
            <p:nvGraphicFramePr>
              <p:cNvPr id="12" name="Table 12">
                <a:extLst>
                  <a:ext uri="{FF2B5EF4-FFF2-40B4-BE49-F238E27FC236}">
                    <a16:creationId xmlns:a16="http://schemas.microsoft.com/office/drawing/2014/main" id="{F153C4F0-0714-0B41-B9B4-5CC52DFE6ACD}"/>
                  </a:ext>
                </a:extLst>
              </p:cNvPr>
              <p:cNvGraphicFramePr>
                <a:graphicFrameLocks noGrp="1"/>
              </p:cNvGraphicFramePr>
              <p:nvPr>
                <p:extLst>
                  <p:ext uri="{D42A27DB-BD31-4B8C-83A1-F6EECF244321}">
                    <p14:modId xmlns:p14="http://schemas.microsoft.com/office/powerpoint/2010/main" val="2980682134"/>
                  </p:ext>
                </p:extLst>
              </p:nvPr>
            </p:nvGraphicFramePr>
            <p:xfrm>
              <a:off x="600635" y="2195537"/>
              <a:ext cx="4276472" cy="2330704"/>
            </p:xfrm>
            <a:graphic>
              <a:graphicData uri="http://schemas.openxmlformats.org/drawingml/2006/table">
                <a:tbl>
                  <a:tblPr firstRow="1" bandRow="1">
                    <a:tableStyleId>{CA854837-D979-4550-B14B-FC1769C8F53C}</a:tableStyleId>
                  </a:tblPr>
                  <a:tblGrid>
                    <a:gridCol w="702225">
                      <a:extLst>
                        <a:ext uri="{9D8B030D-6E8A-4147-A177-3AD203B41FA5}">
                          <a16:colId xmlns:a16="http://schemas.microsoft.com/office/drawing/2014/main" val="3984348778"/>
                        </a:ext>
                      </a:extLst>
                    </a:gridCol>
                    <a:gridCol w="3574247">
                      <a:extLst>
                        <a:ext uri="{9D8B030D-6E8A-4147-A177-3AD203B41FA5}">
                          <a16:colId xmlns:a16="http://schemas.microsoft.com/office/drawing/2014/main" val="1186414393"/>
                        </a:ext>
                      </a:extLst>
                    </a:gridCol>
                  </a:tblGrid>
                  <a:tr h="370840">
                    <a:tc>
                      <a:txBody>
                        <a:bodyPr/>
                        <a:lstStyle/>
                        <a:p>
                          <a:endParaRPr lang="en-VN" sz="2800" dirty="0">
                            <a:solidFill>
                              <a:srgbClr val="0070C0"/>
                            </a:solidFill>
                            <a:latin typeface="Times New Roman" panose="02020603050405020304" pitchFamily="18" charset="0"/>
                            <a:cs typeface="Times New Roman" panose="02020603050405020304" pitchFamily="18" charset="0"/>
                          </a:endParaRPr>
                        </a:p>
                        <a:p>
                          <a:pPr algn="ctr"/>
                          <a:r>
                            <a:rPr lang="en-VN" sz="2800" dirty="0">
                              <a:solidFill>
                                <a:srgbClr val="0070C0"/>
                              </a:solidFill>
                              <a:latin typeface="Times New Roman" panose="02020603050405020304" pitchFamily="18" charset="0"/>
                              <a:cs typeface="Times New Roman" panose="02020603050405020304" pitchFamily="18" charset="0"/>
                            </a:rPr>
                            <a:t>GT</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m:rPr>
                                    <m:sty m:val="p"/>
                                  </m:rPr>
                                  <a:rPr lang="el-GR" sz="2800" i="1" smtClean="0">
                                    <a:solidFill>
                                      <a:srgbClr val="0070C0"/>
                                    </a:solidFill>
                                    <a:latin typeface="Cambria Math" panose="02040503050406030204" pitchFamily="18" charset="0"/>
                                    <a:ea typeface="Cambria Math" panose="02040503050406030204" pitchFamily="18" charset="0"/>
                                  </a:rPr>
                                  <m:t>ΔABC</m:t>
                                </m:r>
                              </m:oMath>
                            </m:oMathPara>
                          </a14:m>
                          <a:endParaRPr lang="en-VN" sz="2800" dirty="0">
                            <a:solidFill>
                              <a:srgbClr val="0070C0"/>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sty m:val="p"/>
                                  </m:rPr>
                                  <a:rPr lang="en-VN" sz="2800" i="1" dirty="0" smtClean="0">
                                    <a:solidFill>
                                      <a:srgbClr val="0070C0"/>
                                    </a:solidFill>
                                    <a:latin typeface="Cambria Math" panose="02040503050406030204" pitchFamily="18" charset="0"/>
                                  </a:rPr>
                                  <m:t>MB</m:t>
                                </m:r>
                                <m:r>
                                  <a:rPr lang="vi-VN" sz="2800" b="0" i="1" dirty="0" smtClean="0">
                                    <a:solidFill>
                                      <a:srgbClr val="0070C0"/>
                                    </a:solidFill>
                                    <a:latin typeface="Cambria Math" panose="02040503050406030204" pitchFamily="18" charset="0"/>
                                  </a:rPr>
                                  <m:t>=</m:t>
                                </m:r>
                                <m:r>
                                  <m:rPr>
                                    <m:sty m:val="p"/>
                                  </m:rPr>
                                  <a:rPr lang="vi-VN" sz="2800" b="0" i="1" dirty="0" smtClean="0">
                                    <a:solidFill>
                                      <a:srgbClr val="0070C0"/>
                                    </a:solidFill>
                                    <a:latin typeface="Cambria Math" panose="02040503050406030204" pitchFamily="18" charset="0"/>
                                  </a:rPr>
                                  <m:t>MC</m:t>
                                </m:r>
                                <m:r>
                                  <a:rPr lang="vi-VN" sz="2800" b="0" i="1" dirty="0" smtClean="0">
                                    <a:solidFill>
                                      <a:srgbClr val="0070C0"/>
                                    </a:solidFill>
                                    <a:latin typeface="Cambria Math" panose="02040503050406030204" pitchFamily="18" charset="0"/>
                                  </a:rPr>
                                  <m:t> (</m:t>
                                </m:r>
                                <m:r>
                                  <m:rPr>
                                    <m:sty m:val="p"/>
                                  </m:rPr>
                                  <a:rPr lang="vi-VN" sz="2800" b="0" i="1" dirty="0" smtClean="0">
                                    <a:solidFill>
                                      <a:srgbClr val="0070C0"/>
                                    </a:solidFill>
                                    <a:latin typeface="Cambria Math" panose="02040503050406030204" pitchFamily="18" charset="0"/>
                                  </a:rPr>
                                  <m:t>M</m:t>
                                </m:r>
                                <m:r>
                                  <a:rPr lang="vi-VN" sz="2800" b="0" i="1" dirty="0" smtClean="0">
                                    <a:solidFill>
                                      <a:srgbClr val="0070C0"/>
                                    </a:solidFill>
                                    <a:latin typeface="Cambria Math" panose="02040503050406030204" pitchFamily="18" charset="0"/>
                                    <a:ea typeface="Cambria Math" panose="02040503050406030204" pitchFamily="18" charset="0"/>
                                  </a:rPr>
                                  <m:t>∈</m:t>
                                </m:r>
                                <m:r>
                                  <m:rPr>
                                    <m:sty m:val="p"/>
                                  </m:rPr>
                                  <a:rPr lang="vi-VN" sz="2800" b="0" i="1" dirty="0" smtClean="0">
                                    <a:solidFill>
                                      <a:srgbClr val="0070C0"/>
                                    </a:solidFill>
                                    <a:latin typeface="Cambria Math" panose="02040503050406030204" pitchFamily="18" charset="0"/>
                                    <a:ea typeface="Cambria Math" panose="02040503050406030204" pitchFamily="18" charset="0"/>
                                  </a:rPr>
                                  <m:t>BC</m:t>
                                </m:r>
                                <m:r>
                                  <a:rPr lang="vi-VN" sz="2800" b="0" i="1" dirty="0" smtClean="0">
                                    <a:solidFill>
                                      <a:srgbClr val="0070C0"/>
                                    </a:solidFill>
                                    <a:latin typeface="Cambria Math" panose="02040503050406030204" pitchFamily="18" charset="0"/>
                                    <a:ea typeface="Cambria Math" panose="02040503050406030204" pitchFamily="18" charset="0"/>
                                  </a:rPr>
                                  <m:t>)</m:t>
                                </m:r>
                              </m:oMath>
                            </m:oMathPara>
                          </a14:m>
                          <a:endParaRPr lang="en-VN" sz="2800" dirty="0">
                            <a:solidFill>
                              <a:srgbClr val="0070C0"/>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acc>
                                  <m:accPr>
                                    <m:chr m:val="̂"/>
                                    <m:ctrlPr>
                                      <a:rPr lang="en-VN" sz="2800" i="1" dirty="0" smtClean="0">
                                        <a:solidFill>
                                          <a:srgbClr val="0070C0"/>
                                        </a:solidFill>
                                        <a:latin typeface="Cambria Math" panose="02040503050406030204" pitchFamily="18" charset="0"/>
                                        <a:cs typeface="Times New Roman" panose="02020603050405020304" pitchFamily="18" charset="0"/>
                                      </a:rPr>
                                    </m:ctrlPr>
                                  </m:accPr>
                                  <m:e>
                                    <m:r>
                                      <m:rPr>
                                        <m:sty m:val="p"/>
                                      </m:rPr>
                                      <a:rPr lang="en-VN" sz="2800" i="1" dirty="0" smtClean="0">
                                        <a:solidFill>
                                          <a:srgbClr val="0070C0"/>
                                        </a:solidFill>
                                        <a:latin typeface="Cambria Math" panose="02040503050406030204" pitchFamily="18" charset="0"/>
                                        <a:cs typeface="Times New Roman" panose="02020603050405020304" pitchFamily="18" charset="0"/>
                                      </a:rPr>
                                      <m:t>AMB</m:t>
                                    </m:r>
                                  </m:e>
                                </m:acc>
                                <m:r>
                                  <a:rPr lang="vi-VN" sz="2800" b="0" i="1" dirty="0" smtClean="0">
                                    <a:solidFill>
                                      <a:srgbClr val="0070C0"/>
                                    </a:solidFill>
                                    <a:latin typeface="Cambria Math" panose="02040503050406030204" pitchFamily="18" charset="0"/>
                                    <a:cs typeface="Times New Roman" panose="02020603050405020304" pitchFamily="18" charset="0"/>
                                  </a:rPr>
                                  <m:t>=</m:t>
                                </m:r>
                                <m:acc>
                                  <m:accPr>
                                    <m:chr m:val="̂"/>
                                    <m:ctrlPr>
                                      <a:rPr lang="vi-VN" sz="2800" b="0" i="1" dirty="0" smtClean="0">
                                        <a:solidFill>
                                          <a:srgbClr val="0070C0"/>
                                        </a:solidFill>
                                        <a:latin typeface="Cambria Math" panose="02040503050406030204" pitchFamily="18" charset="0"/>
                                        <a:cs typeface="Times New Roman" panose="02020603050405020304" pitchFamily="18" charset="0"/>
                                      </a:rPr>
                                    </m:ctrlPr>
                                  </m:accPr>
                                  <m:e>
                                    <m:r>
                                      <m:rPr>
                                        <m:sty m:val="p"/>
                                      </m:rPr>
                                      <a:rPr lang="en-VN" sz="2800" b="0" i="1" dirty="0" smtClean="0">
                                        <a:solidFill>
                                          <a:srgbClr val="0070C0"/>
                                        </a:solidFill>
                                        <a:latin typeface="Cambria Math" panose="02040503050406030204" pitchFamily="18" charset="0"/>
                                        <a:cs typeface="Times New Roman" panose="02020603050405020304" pitchFamily="18" charset="0"/>
                                      </a:rPr>
                                      <m:t>AMC</m:t>
                                    </m:r>
                                  </m:e>
                                </m:acc>
                              </m:oMath>
                            </m:oMathPara>
                          </a14:m>
                          <a:endParaRPr lang="en-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extLst>
                      <a:ext uri="{0D108BD9-81ED-4DB2-BD59-A6C34878D82A}">
                        <a16:rowId xmlns:a16="http://schemas.microsoft.com/office/drawing/2014/main" val="1816937195"/>
                      </a:ext>
                    </a:extLst>
                  </a:tr>
                  <a:tr h="370840">
                    <a:tc>
                      <a:txBody>
                        <a:bodyPr/>
                        <a:lstStyle/>
                        <a:p>
                          <a:pPr algn="ctr"/>
                          <a:r>
                            <a:rPr lang="en-VN" sz="2800" dirty="0">
                              <a:solidFill>
                                <a:srgbClr val="0070C0"/>
                              </a:solidFill>
                              <a:latin typeface="Times New Roman" panose="02020603050405020304" pitchFamily="18" charset="0"/>
                              <a:cs typeface="Times New Roman" panose="02020603050405020304" pitchFamily="18" charset="0"/>
                            </a:rPr>
                            <a:t>KL</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VN" sz="2800" b="0" i="1" dirty="0" smtClean="0">
                                  <a:solidFill>
                                    <a:srgbClr val="0070C0"/>
                                  </a:solidFill>
                                  <a:latin typeface="Cambria Math" panose="02040503050406030204" pitchFamily="18" charset="0"/>
                                  <a:cs typeface="Times New Roman" pitchFamily="18" charset="0"/>
                                </a:rPr>
                                <m:t>𝐴𝑀</m:t>
                              </m:r>
                            </m:oMath>
                          </a14:m>
                          <a:r>
                            <a:rPr lang="en-VN" sz="2800" dirty="0">
                              <a:solidFill>
                                <a:srgbClr val="0070C0"/>
                              </a:solidFill>
                              <a:latin typeface="Times New Roman" pitchFamily="18" charset="0"/>
                              <a:cs typeface="Times New Roman" pitchFamily="18" charset="0"/>
                            </a:rPr>
                            <a:t> là đường trung trực của đoạn thẳng </a:t>
                          </a:r>
                          <a14:m>
                            <m:oMath xmlns:m="http://schemas.openxmlformats.org/officeDocument/2006/math">
                              <m:r>
                                <a:rPr lang="en-VN" sz="2800" b="0" i="1" dirty="0">
                                  <a:solidFill>
                                    <a:srgbClr val="0070C0"/>
                                  </a:solidFill>
                                  <a:latin typeface="Cambria Math" panose="02040503050406030204" pitchFamily="18" charset="0"/>
                                  <a:cs typeface="Times New Roman" pitchFamily="18" charset="0"/>
                                </a:rPr>
                                <m:t>𝐵𝐶</m:t>
                              </m:r>
                            </m:oMath>
                          </a14:m>
                          <a:endParaRPr lang="en-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0379837"/>
                      </a:ext>
                    </a:extLst>
                  </a:tr>
                </a:tbl>
              </a:graphicData>
            </a:graphic>
          </p:graphicFrame>
        </mc:Choice>
        <mc:Fallback xmlns="">
          <p:graphicFrame>
            <p:nvGraphicFramePr>
              <p:cNvPr id="12" name="Table 12">
                <a:extLst>
                  <a:ext uri="{FF2B5EF4-FFF2-40B4-BE49-F238E27FC236}">
                    <a16:creationId xmlns:a16="http://schemas.microsoft.com/office/drawing/2014/main" id="{F153C4F0-0714-0B41-B9B4-5CC52DFE6ACD}"/>
                  </a:ext>
                </a:extLst>
              </p:cNvPr>
              <p:cNvGraphicFramePr>
                <a:graphicFrameLocks noGrp="1"/>
              </p:cNvGraphicFramePr>
              <p:nvPr>
                <p:extLst>
                  <p:ext uri="{D42A27DB-BD31-4B8C-83A1-F6EECF244321}">
                    <p14:modId xmlns:p14="http://schemas.microsoft.com/office/powerpoint/2010/main" val="2980682134"/>
                  </p:ext>
                </p:extLst>
              </p:nvPr>
            </p:nvGraphicFramePr>
            <p:xfrm>
              <a:off x="600635" y="2195537"/>
              <a:ext cx="4276472" cy="2330704"/>
            </p:xfrm>
            <a:graphic>
              <a:graphicData uri="http://schemas.openxmlformats.org/drawingml/2006/table">
                <a:tbl>
                  <a:tblPr firstRow="1" bandRow="1">
                    <a:tableStyleId>{CA854837-D979-4550-B14B-FC1769C8F53C}</a:tableStyleId>
                  </a:tblPr>
                  <a:tblGrid>
                    <a:gridCol w="702225">
                      <a:extLst>
                        <a:ext uri="{9D8B030D-6E8A-4147-A177-3AD203B41FA5}">
                          <a16:colId xmlns:a16="http://schemas.microsoft.com/office/drawing/2014/main" val="3984348778"/>
                        </a:ext>
                      </a:extLst>
                    </a:gridCol>
                    <a:gridCol w="3574247">
                      <a:extLst>
                        <a:ext uri="{9D8B030D-6E8A-4147-A177-3AD203B41FA5}">
                          <a16:colId xmlns:a16="http://schemas.microsoft.com/office/drawing/2014/main" val="1186414393"/>
                        </a:ext>
                      </a:extLst>
                    </a:gridCol>
                  </a:tblGrid>
                  <a:tr h="1385824">
                    <a:tc>
                      <a:txBody>
                        <a:bodyPr/>
                        <a:lstStyle/>
                        <a:p>
                          <a:endParaRPr lang="en-VN" sz="2800" dirty="0">
                            <a:solidFill>
                              <a:srgbClr val="0070C0"/>
                            </a:solidFill>
                            <a:latin typeface="Times New Roman" panose="02020603050405020304" pitchFamily="18" charset="0"/>
                            <a:cs typeface="Times New Roman" panose="02020603050405020304" pitchFamily="18" charset="0"/>
                          </a:endParaRPr>
                        </a:p>
                        <a:p>
                          <a:pPr algn="ctr"/>
                          <a:r>
                            <a:rPr lang="en-VN" sz="2800" dirty="0">
                              <a:solidFill>
                                <a:srgbClr val="0070C0"/>
                              </a:solidFill>
                              <a:latin typeface="Times New Roman" panose="02020603050405020304" pitchFamily="18" charset="0"/>
                              <a:cs typeface="Times New Roman" panose="02020603050405020304" pitchFamily="18" charset="0"/>
                            </a:rPr>
                            <a:t>GT</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tc>
                      <a:txBody>
                        <a:bodyPr/>
                        <a:lstStyle/>
                        <a:p>
                          <a:endParaRPr lang="en-VN"/>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blipFill>
                          <a:blip r:embed="rId4"/>
                          <a:stretch>
                            <a:fillRect l="-19858" b="-81818"/>
                          </a:stretch>
                        </a:blipFill>
                      </a:tcPr>
                    </a:tc>
                    <a:extLst>
                      <a:ext uri="{0D108BD9-81ED-4DB2-BD59-A6C34878D82A}">
                        <a16:rowId xmlns:a16="http://schemas.microsoft.com/office/drawing/2014/main" val="1816937195"/>
                      </a:ext>
                    </a:extLst>
                  </a:tr>
                  <a:tr h="944880">
                    <a:tc>
                      <a:txBody>
                        <a:bodyPr/>
                        <a:lstStyle/>
                        <a:p>
                          <a:pPr algn="ctr"/>
                          <a:r>
                            <a:rPr lang="en-VN" sz="2800" dirty="0">
                              <a:solidFill>
                                <a:srgbClr val="0070C0"/>
                              </a:solidFill>
                              <a:latin typeface="Times New Roman" panose="02020603050405020304" pitchFamily="18" charset="0"/>
                              <a:cs typeface="Times New Roman" panose="02020603050405020304" pitchFamily="18" charset="0"/>
                            </a:rPr>
                            <a:t>KL</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VN"/>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19858" t="-146667" b="-20000"/>
                          </a:stretch>
                        </a:blipFill>
                      </a:tcPr>
                    </a:tc>
                    <a:extLst>
                      <a:ext uri="{0D108BD9-81ED-4DB2-BD59-A6C34878D82A}">
                        <a16:rowId xmlns:a16="http://schemas.microsoft.com/office/drawing/2014/main" val="4000379837"/>
                      </a:ext>
                    </a:extLst>
                  </a:tr>
                </a:tbl>
              </a:graphicData>
            </a:graphic>
          </p:graphicFrame>
        </mc:Fallback>
      </mc:AlternateContent>
      <p:pic>
        <p:nvPicPr>
          <p:cNvPr id="15" name="Picture 14" descr="Shape&#10;&#10;Description automatically generated">
            <a:extLst>
              <a:ext uri="{FF2B5EF4-FFF2-40B4-BE49-F238E27FC236}">
                <a16:creationId xmlns:a16="http://schemas.microsoft.com/office/drawing/2014/main" id="{EAA52211-EDA4-EE4E-9816-AF52430017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6501" y="1333500"/>
            <a:ext cx="3578342" cy="3619501"/>
          </a:xfrm>
          <a:prstGeom prst="rect">
            <a:avLst/>
          </a:prstGeom>
        </p:spPr>
      </p:pic>
      <p:pic>
        <p:nvPicPr>
          <p:cNvPr id="16" name="Picture 15">
            <a:extLst>
              <a:ext uri="{FF2B5EF4-FFF2-40B4-BE49-F238E27FC236}">
                <a16:creationId xmlns:a16="http://schemas.microsoft.com/office/drawing/2014/main" id="{227221D8-184E-0544-A082-854F69B0AAD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p:blipFill>
        <p:spPr>
          <a:xfrm>
            <a:off x="7593088" y="3431065"/>
            <a:ext cx="1444198" cy="14148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45"/>
                                        </p:tgtEl>
                                        <p:attrNameLst>
                                          <p:attrName>style.visibility</p:attrName>
                                        </p:attrNameLst>
                                      </p:cBhvr>
                                      <p:to>
                                        <p:strVal val="visible"/>
                                      </p:to>
                                    </p:set>
                                    <p:anim calcmode="lin" valueType="num">
                                      <p:cBhvr>
                                        <p:cTn id="7" dur="500" fill="hold"/>
                                        <p:tgtEl>
                                          <p:spTgt spid="1945"/>
                                        </p:tgtEl>
                                        <p:attrNameLst>
                                          <p:attrName>ppt_w</p:attrName>
                                        </p:attrNameLst>
                                      </p:cBhvr>
                                      <p:tavLst>
                                        <p:tav tm="0">
                                          <p:val>
                                            <p:fltVal val="0"/>
                                          </p:val>
                                        </p:tav>
                                        <p:tav tm="100000">
                                          <p:val>
                                            <p:strVal val="#ppt_w"/>
                                          </p:val>
                                        </p:tav>
                                      </p:tavLst>
                                    </p:anim>
                                    <p:anim calcmode="lin" valueType="num">
                                      <p:cBhvr>
                                        <p:cTn id="8" dur="500" fill="hold"/>
                                        <p:tgtEl>
                                          <p:spTgt spid="1945"/>
                                        </p:tgtEl>
                                        <p:attrNameLst>
                                          <p:attrName>ppt_h</p:attrName>
                                        </p:attrNameLst>
                                      </p:cBhvr>
                                      <p:tavLst>
                                        <p:tav tm="0">
                                          <p:val>
                                            <p:fltVal val="0"/>
                                          </p:val>
                                        </p:tav>
                                        <p:tav tm="100000">
                                          <p:val>
                                            <p:strVal val="#ppt_h"/>
                                          </p:val>
                                        </p:tav>
                                      </p:tavLst>
                                    </p:anim>
                                    <p:animEffect transition="in" filter="fade">
                                      <p:cBhvr>
                                        <p:cTn id="9" dur="500"/>
                                        <p:tgtEl>
                                          <p:spTgt spid="194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10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pic>
        <p:nvPicPr>
          <p:cNvPr id="15" name="Picture 14" descr="Shape&#10;&#10;Description automatically generated">
            <a:extLst>
              <a:ext uri="{FF2B5EF4-FFF2-40B4-BE49-F238E27FC236}">
                <a16:creationId xmlns:a16="http://schemas.microsoft.com/office/drawing/2014/main" id="{EAA52211-EDA4-EE4E-9816-AF5243001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299" y="685800"/>
            <a:ext cx="3753854" cy="3708400"/>
          </a:xfrm>
          <a:prstGeom prst="rect">
            <a:avLst/>
          </a:prstGeom>
        </p:spPr>
      </p:pic>
      <mc:AlternateContent xmlns:mc="http://schemas.openxmlformats.org/markup-compatibility/2006" xmlns:a14="http://schemas.microsoft.com/office/drawing/2010/main">
        <mc:Choice Requires="a14">
          <p:sp>
            <p:nvSpPr>
              <p:cNvPr id="2" name="Cloud Callout 1">
                <a:extLst>
                  <a:ext uri="{FF2B5EF4-FFF2-40B4-BE49-F238E27FC236}">
                    <a16:creationId xmlns:a16="http://schemas.microsoft.com/office/drawing/2014/main" id="{2AE8B981-6718-1D42-B1D5-46F245DF5DB7}"/>
                  </a:ext>
                </a:extLst>
              </p:cNvPr>
              <p:cNvSpPr/>
              <p:nvPr/>
            </p:nvSpPr>
            <p:spPr>
              <a:xfrm>
                <a:off x="449847" y="2571750"/>
                <a:ext cx="6046646" cy="2297962"/>
              </a:xfrm>
              <a:prstGeom prst="cloudCallout">
                <a:avLst>
                  <a:gd name="adj1" fmla="val -48729"/>
                  <a:gd name="adj2" fmla="val 45953"/>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VN" sz="2800" dirty="0">
                    <a:solidFill>
                      <a:srgbClr val="C00000"/>
                    </a:solidFill>
                    <a:latin typeface="Times New Roman" panose="02020603050405020304" pitchFamily="18" charset="0"/>
                    <a:cs typeface="Times New Roman" panose="02020603050405020304" pitchFamily="18" charset="0"/>
                  </a:rPr>
                  <a:t>Muốn chứng minh </a:t>
                </a:r>
                <a14:m>
                  <m:oMath xmlns:m="http://schemas.openxmlformats.org/officeDocument/2006/math">
                    <m:r>
                      <a:rPr lang="en-VN" sz="2800" i="1" dirty="0">
                        <a:solidFill>
                          <a:srgbClr val="C00000"/>
                        </a:solidFill>
                        <a:latin typeface="Cambria Math" panose="02040503050406030204" pitchFamily="18" charset="0"/>
                        <a:cs typeface="Times New Roman" pitchFamily="18" charset="0"/>
                      </a:rPr>
                      <m:t>𝐴𝑀</m:t>
                    </m:r>
                  </m:oMath>
                </a14:m>
                <a:r>
                  <a:rPr lang="en-VN" sz="2800" dirty="0">
                    <a:solidFill>
                      <a:srgbClr val="C00000"/>
                    </a:solidFill>
                    <a:latin typeface="Times New Roman" pitchFamily="18" charset="0"/>
                    <a:cs typeface="Times New Roman" pitchFamily="18" charset="0"/>
                  </a:rPr>
                  <a:t> là đường trung trực của đoạn thẳng </a:t>
                </a:r>
                <a14:m>
                  <m:oMath xmlns:m="http://schemas.openxmlformats.org/officeDocument/2006/math">
                    <m:r>
                      <a:rPr lang="en-VN" sz="2800" i="1" dirty="0">
                        <a:solidFill>
                          <a:srgbClr val="C00000"/>
                        </a:solidFill>
                        <a:latin typeface="Cambria Math" panose="02040503050406030204" pitchFamily="18" charset="0"/>
                        <a:cs typeface="Times New Roman" pitchFamily="18" charset="0"/>
                      </a:rPr>
                      <m:t>𝐵𝐶</m:t>
                    </m:r>
                  </m:oMath>
                </a14:m>
                <a:r>
                  <a:rPr lang="en-VN" sz="2800" dirty="0">
                    <a:solidFill>
                      <a:srgbClr val="C00000"/>
                    </a:solidFill>
                    <a:latin typeface="Times New Roman" panose="02020603050405020304" pitchFamily="18" charset="0"/>
                    <a:cs typeface="Times New Roman" panose="02020603050405020304" pitchFamily="18" charset="0"/>
                  </a:rPr>
                  <a:t> ta cần chỉ ra điều gì?</a:t>
                </a:r>
              </a:p>
            </p:txBody>
          </p:sp>
        </mc:Choice>
        <mc:Fallback xmlns="">
          <p:sp>
            <p:nvSpPr>
              <p:cNvPr id="2" name="Cloud Callout 1">
                <a:extLst>
                  <a:ext uri="{FF2B5EF4-FFF2-40B4-BE49-F238E27FC236}">
                    <a16:creationId xmlns:a16="http://schemas.microsoft.com/office/drawing/2014/main" id="{2AE8B981-6718-1D42-B1D5-46F245DF5DB7}"/>
                  </a:ext>
                </a:extLst>
              </p:cNvPr>
              <p:cNvSpPr>
                <a:spLocks noRot="1" noChangeAspect="1" noMove="1" noResize="1" noEditPoints="1" noAdjustHandles="1" noChangeArrowheads="1" noChangeShapeType="1" noTextEdit="1"/>
              </p:cNvSpPr>
              <p:nvPr/>
            </p:nvSpPr>
            <p:spPr>
              <a:xfrm>
                <a:off x="449847" y="2571750"/>
                <a:ext cx="6046646" cy="2297962"/>
              </a:xfrm>
              <a:prstGeom prst="cloudCallout">
                <a:avLst>
                  <a:gd name="adj1" fmla="val -48729"/>
                  <a:gd name="adj2" fmla="val 45953"/>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graphicFrame>
            <p:nvGraphicFramePr>
              <p:cNvPr id="7" name="Table 12">
                <a:extLst>
                  <a:ext uri="{FF2B5EF4-FFF2-40B4-BE49-F238E27FC236}">
                    <a16:creationId xmlns:a16="http://schemas.microsoft.com/office/drawing/2014/main" id="{97D605A8-A928-9346-BEA1-4294D84673A0}"/>
                  </a:ext>
                </a:extLst>
              </p:cNvPr>
              <p:cNvGraphicFramePr>
                <a:graphicFrameLocks noGrp="1"/>
              </p:cNvGraphicFramePr>
              <p:nvPr>
                <p:extLst>
                  <p:ext uri="{D42A27DB-BD31-4B8C-83A1-F6EECF244321}">
                    <p14:modId xmlns:p14="http://schemas.microsoft.com/office/powerpoint/2010/main" val="3953912936"/>
                  </p:ext>
                </p:extLst>
              </p:nvPr>
            </p:nvGraphicFramePr>
            <p:xfrm>
              <a:off x="449846" y="420492"/>
              <a:ext cx="4909554" cy="2330704"/>
            </p:xfrm>
            <a:graphic>
              <a:graphicData uri="http://schemas.openxmlformats.org/drawingml/2006/table">
                <a:tbl>
                  <a:tblPr firstRow="1" bandRow="1">
                    <a:tableStyleId>{CA854837-D979-4550-B14B-FC1769C8F53C}</a:tableStyleId>
                  </a:tblPr>
                  <a:tblGrid>
                    <a:gridCol w="806181">
                      <a:extLst>
                        <a:ext uri="{9D8B030D-6E8A-4147-A177-3AD203B41FA5}">
                          <a16:colId xmlns:a16="http://schemas.microsoft.com/office/drawing/2014/main" val="3984348778"/>
                        </a:ext>
                      </a:extLst>
                    </a:gridCol>
                    <a:gridCol w="4103373">
                      <a:extLst>
                        <a:ext uri="{9D8B030D-6E8A-4147-A177-3AD203B41FA5}">
                          <a16:colId xmlns:a16="http://schemas.microsoft.com/office/drawing/2014/main" val="1186414393"/>
                        </a:ext>
                      </a:extLst>
                    </a:gridCol>
                  </a:tblGrid>
                  <a:tr h="370840">
                    <a:tc>
                      <a:txBody>
                        <a:bodyPr/>
                        <a:lstStyle/>
                        <a:p>
                          <a:endParaRPr lang="en-VN" sz="2800" dirty="0">
                            <a:solidFill>
                              <a:srgbClr val="0070C0"/>
                            </a:solidFill>
                            <a:latin typeface="Times New Roman" panose="02020603050405020304" pitchFamily="18" charset="0"/>
                            <a:cs typeface="Times New Roman" panose="02020603050405020304" pitchFamily="18" charset="0"/>
                          </a:endParaRPr>
                        </a:p>
                        <a:p>
                          <a:pPr algn="ctr"/>
                          <a:r>
                            <a:rPr lang="en-VN" sz="2800" dirty="0">
                              <a:solidFill>
                                <a:srgbClr val="0070C0"/>
                              </a:solidFill>
                              <a:latin typeface="Times New Roman" panose="02020603050405020304" pitchFamily="18" charset="0"/>
                              <a:cs typeface="Times New Roman" panose="02020603050405020304" pitchFamily="18" charset="0"/>
                            </a:rPr>
                            <a:t>GT</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m:rPr>
                                    <m:sty m:val="p"/>
                                  </m:rPr>
                                  <a:rPr lang="el-GR" sz="2800" i="1" smtClean="0">
                                    <a:solidFill>
                                      <a:srgbClr val="0070C0"/>
                                    </a:solidFill>
                                    <a:latin typeface="Cambria Math" panose="02040503050406030204" pitchFamily="18" charset="0"/>
                                    <a:ea typeface="Cambria Math" panose="02040503050406030204" pitchFamily="18" charset="0"/>
                                  </a:rPr>
                                  <m:t>ΔABC</m:t>
                                </m:r>
                              </m:oMath>
                            </m:oMathPara>
                          </a14:m>
                          <a:endParaRPr lang="en-VN" sz="2800" dirty="0">
                            <a:solidFill>
                              <a:srgbClr val="0070C0"/>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r>
                                  <m:rPr>
                                    <m:sty m:val="p"/>
                                  </m:rPr>
                                  <a:rPr lang="en-VN" sz="2800" i="1" dirty="0" smtClean="0">
                                    <a:solidFill>
                                      <a:srgbClr val="0070C0"/>
                                    </a:solidFill>
                                    <a:latin typeface="Cambria Math" panose="02040503050406030204" pitchFamily="18" charset="0"/>
                                  </a:rPr>
                                  <m:t>MB</m:t>
                                </m:r>
                                <m:r>
                                  <a:rPr lang="vi-VN" sz="2800" b="0" i="1" dirty="0" smtClean="0">
                                    <a:solidFill>
                                      <a:srgbClr val="0070C0"/>
                                    </a:solidFill>
                                    <a:latin typeface="Cambria Math" panose="02040503050406030204" pitchFamily="18" charset="0"/>
                                  </a:rPr>
                                  <m:t>=</m:t>
                                </m:r>
                                <m:r>
                                  <m:rPr>
                                    <m:sty m:val="p"/>
                                  </m:rPr>
                                  <a:rPr lang="vi-VN" sz="2800" b="0" i="1" dirty="0" smtClean="0">
                                    <a:solidFill>
                                      <a:srgbClr val="0070C0"/>
                                    </a:solidFill>
                                    <a:latin typeface="Cambria Math" panose="02040503050406030204" pitchFamily="18" charset="0"/>
                                  </a:rPr>
                                  <m:t>MC</m:t>
                                </m:r>
                                <m:r>
                                  <a:rPr lang="vi-VN" sz="2800" b="0" i="1" dirty="0" smtClean="0">
                                    <a:solidFill>
                                      <a:srgbClr val="0070C0"/>
                                    </a:solidFill>
                                    <a:latin typeface="Cambria Math" panose="02040503050406030204" pitchFamily="18" charset="0"/>
                                  </a:rPr>
                                  <m:t> (</m:t>
                                </m:r>
                                <m:r>
                                  <m:rPr>
                                    <m:sty m:val="p"/>
                                  </m:rPr>
                                  <a:rPr lang="vi-VN" sz="2800" b="0" i="1" dirty="0" smtClean="0">
                                    <a:solidFill>
                                      <a:srgbClr val="0070C0"/>
                                    </a:solidFill>
                                    <a:latin typeface="Cambria Math" panose="02040503050406030204" pitchFamily="18" charset="0"/>
                                  </a:rPr>
                                  <m:t>M</m:t>
                                </m:r>
                                <m:r>
                                  <a:rPr lang="vi-VN" sz="2800" b="0" i="1" dirty="0" smtClean="0">
                                    <a:solidFill>
                                      <a:srgbClr val="0070C0"/>
                                    </a:solidFill>
                                    <a:latin typeface="Cambria Math" panose="02040503050406030204" pitchFamily="18" charset="0"/>
                                    <a:ea typeface="Cambria Math" panose="02040503050406030204" pitchFamily="18" charset="0"/>
                                  </a:rPr>
                                  <m:t>∈</m:t>
                                </m:r>
                                <m:r>
                                  <m:rPr>
                                    <m:sty m:val="p"/>
                                  </m:rPr>
                                  <a:rPr lang="vi-VN" sz="2800" b="0" i="1" dirty="0" smtClean="0">
                                    <a:solidFill>
                                      <a:srgbClr val="0070C0"/>
                                    </a:solidFill>
                                    <a:latin typeface="Cambria Math" panose="02040503050406030204" pitchFamily="18" charset="0"/>
                                    <a:ea typeface="Cambria Math" panose="02040503050406030204" pitchFamily="18" charset="0"/>
                                  </a:rPr>
                                  <m:t>BC</m:t>
                                </m:r>
                                <m:r>
                                  <a:rPr lang="vi-VN" sz="2800" b="0" i="1" dirty="0" smtClean="0">
                                    <a:solidFill>
                                      <a:srgbClr val="0070C0"/>
                                    </a:solidFill>
                                    <a:latin typeface="Cambria Math" panose="02040503050406030204" pitchFamily="18" charset="0"/>
                                    <a:ea typeface="Cambria Math" panose="02040503050406030204" pitchFamily="18" charset="0"/>
                                  </a:rPr>
                                  <m:t>)</m:t>
                                </m:r>
                              </m:oMath>
                            </m:oMathPara>
                          </a14:m>
                          <a:endParaRPr lang="en-VN" sz="2800" dirty="0">
                            <a:solidFill>
                              <a:srgbClr val="0070C0"/>
                            </a:solidFill>
                            <a:latin typeface="Times New Roman" panose="02020603050405020304" pitchFamily="18" charset="0"/>
                            <a:cs typeface="Times New Roman" panose="02020603050405020304" pitchFamily="18" charset="0"/>
                          </a:endParaRPr>
                        </a:p>
                        <a:p>
                          <a:pPr/>
                          <a14:m>
                            <m:oMathPara xmlns:m="http://schemas.openxmlformats.org/officeDocument/2006/math">
                              <m:oMathParaPr>
                                <m:jc m:val="left"/>
                              </m:oMathParaPr>
                              <m:oMath xmlns:m="http://schemas.openxmlformats.org/officeDocument/2006/math">
                                <m:acc>
                                  <m:accPr>
                                    <m:chr m:val="̂"/>
                                    <m:ctrlPr>
                                      <a:rPr lang="en-VN" sz="2800" i="1" smtClean="0">
                                        <a:solidFill>
                                          <a:srgbClr val="0070C0"/>
                                        </a:solidFill>
                                        <a:latin typeface="Cambria Math" panose="02040503050406030204" pitchFamily="18" charset="0"/>
                                      </a:rPr>
                                    </m:ctrlPr>
                                  </m:accPr>
                                  <m:e>
                                    <m:r>
                                      <m:rPr>
                                        <m:sty m:val="p"/>
                                      </m:rPr>
                                      <a:rPr lang="en-VN" sz="2800" i="1" smtClean="0">
                                        <a:solidFill>
                                          <a:srgbClr val="0070C0"/>
                                        </a:solidFill>
                                        <a:latin typeface="Cambria Math" panose="02040503050406030204" pitchFamily="18" charset="0"/>
                                      </a:rPr>
                                      <m:t>AMB</m:t>
                                    </m:r>
                                  </m:e>
                                </m:acc>
                                <m:r>
                                  <a:rPr lang="vi-VN" sz="2800" b="0" i="1" smtClean="0">
                                    <a:solidFill>
                                      <a:srgbClr val="0070C0"/>
                                    </a:solidFill>
                                    <a:latin typeface="Cambria Math" panose="02040503050406030204" pitchFamily="18" charset="0"/>
                                  </a:rPr>
                                  <m:t>=</m:t>
                                </m:r>
                                <m:acc>
                                  <m:accPr>
                                    <m:chr m:val="̂"/>
                                    <m:ctrlPr>
                                      <a:rPr lang="vi-VN" sz="2800" b="0" i="1" smtClean="0">
                                        <a:solidFill>
                                          <a:srgbClr val="0070C0"/>
                                        </a:solidFill>
                                        <a:latin typeface="Cambria Math" panose="02040503050406030204" pitchFamily="18" charset="0"/>
                                      </a:rPr>
                                    </m:ctrlPr>
                                  </m:accPr>
                                  <m:e>
                                    <m:r>
                                      <m:rPr>
                                        <m:sty m:val="p"/>
                                      </m:rPr>
                                      <a:rPr lang="en-VN" sz="2800" b="0" i="1" smtClean="0">
                                        <a:solidFill>
                                          <a:srgbClr val="0070C0"/>
                                        </a:solidFill>
                                        <a:latin typeface="Cambria Math" panose="02040503050406030204" pitchFamily="18" charset="0"/>
                                      </a:rPr>
                                      <m:t>AMC</m:t>
                                    </m:r>
                                  </m:e>
                                </m:acc>
                              </m:oMath>
                            </m:oMathPara>
                          </a14:m>
                          <a:endParaRPr lang="en-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extLst>
                      <a:ext uri="{0D108BD9-81ED-4DB2-BD59-A6C34878D82A}">
                        <a16:rowId xmlns:a16="http://schemas.microsoft.com/office/drawing/2014/main" val="1816937195"/>
                      </a:ext>
                    </a:extLst>
                  </a:tr>
                  <a:tr h="370840">
                    <a:tc>
                      <a:txBody>
                        <a:bodyPr/>
                        <a:lstStyle/>
                        <a:p>
                          <a:pPr algn="ctr"/>
                          <a:r>
                            <a:rPr lang="en-VN" sz="2800" dirty="0">
                              <a:solidFill>
                                <a:srgbClr val="0070C0"/>
                              </a:solidFill>
                              <a:latin typeface="Times New Roman" panose="02020603050405020304" pitchFamily="18" charset="0"/>
                              <a:cs typeface="Times New Roman" panose="02020603050405020304" pitchFamily="18" charset="0"/>
                            </a:rPr>
                            <a:t>KL</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VN" sz="2800" b="0" i="1" dirty="0" smtClean="0">
                                  <a:solidFill>
                                    <a:srgbClr val="0070C0"/>
                                  </a:solidFill>
                                  <a:latin typeface="Cambria Math" panose="02040503050406030204" pitchFamily="18" charset="0"/>
                                  <a:cs typeface="Times New Roman" pitchFamily="18" charset="0"/>
                                </a:rPr>
                                <m:t>𝐴𝑀</m:t>
                              </m:r>
                            </m:oMath>
                          </a14:m>
                          <a:r>
                            <a:rPr lang="en-VN" sz="2800" dirty="0">
                              <a:solidFill>
                                <a:srgbClr val="0070C0"/>
                              </a:solidFill>
                              <a:latin typeface="Times New Roman" pitchFamily="18" charset="0"/>
                              <a:cs typeface="Times New Roman" pitchFamily="18" charset="0"/>
                            </a:rPr>
                            <a:t> là đường trung trực của đoạn thẳng </a:t>
                          </a:r>
                          <a14:m>
                            <m:oMath xmlns:m="http://schemas.openxmlformats.org/officeDocument/2006/math">
                              <m:r>
                                <a:rPr lang="en-VN" sz="2800" b="0" i="1" dirty="0">
                                  <a:solidFill>
                                    <a:srgbClr val="0070C0"/>
                                  </a:solidFill>
                                  <a:latin typeface="Cambria Math" panose="02040503050406030204" pitchFamily="18" charset="0"/>
                                  <a:cs typeface="Times New Roman" pitchFamily="18" charset="0"/>
                                </a:rPr>
                                <m:t>𝐵𝐶</m:t>
                              </m:r>
                            </m:oMath>
                          </a14:m>
                          <a:endParaRPr lang="en-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0379837"/>
                      </a:ext>
                    </a:extLst>
                  </a:tr>
                </a:tbl>
              </a:graphicData>
            </a:graphic>
          </p:graphicFrame>
        </mc:Choice>
        <mc:Fallback xmlns="">
          <p:graphicFrame>
            <p:nvGraphicFramePr>
              <p:cNvPr id="7" name="Table 12">
                <a:extLst>
                  <a:ext uri="{FF2B5EF4-FFF2-40B4-BE49-F238E27FC236}">
                    <a16:creationId xmlns:a16="http://schemas.microsoft.com/office/drawing/2014/main" id="{97D605A8-A928-9346-BEA1-4294D84673A0}"/>
                  </a:ext>
                </a:extLst>
              </p:cNvPr>
              <p:cNvGraphicFramePr>
                <a:graphicFrameLocks noGrp="1"/>
              </p:cNvGraphicFramePr>
              <p:nvPr>
                <p:extLst>
                  <p:ext uri="{D42A27DB-BD31-4B8C-83A1-F6EECF244321}">
                    <p14:modId xmlns:p14="http://schemas.microsoft.com/office/powerpoint/2010/main" val="3953912936"/>
                  </p:ext>
                </p:extLst>
              </p:nvPr>
            </p:nvGraphicFramePr>
            <p:xfrm>
              <a:off x="449846" y="420492"/>
              <a:ext cx="4909554" cy="2330704"/>
            </p:xfrm>
            <a:graphic>
              <a:graphicData uri="http://schemas.openxmlformats.org/drawingml/2006/table">
                <a:tbl>
                  <a:tblPr firstRow="1" bandRow="1">
                    <a:tableStyleId>{CA854837-D979-4550-B14B-FC1769C8F53C}</a:tableStyleId>
                  </a:tblPr>
                  <a:tblGrid>
                    <a:gridCol w="806181">
                      <a:extLst>
                        <a:ext uri="{9D8B030D-6E8A-4147-A177-3AD203B41FA5}">
                          <a16:colId xmlns:a16="http://schemas.microsoft.com/office/drawing/2014/main" val="3984348778"/>
                        </a:ext>
                      </a:extLst>
                    </a:gridCol>
                    <a:gridCol w="4103373">
                      <a:extLst>
                        <a:ext uri="{9D8B030D-6E8A-4147-A177-3AD203B41FA5}">
                          <a16:colId xmlns:a16="http://schemas.microsoft.com/office/drawing/2014/main" val="1186414393"/>
                        </a:ext>
                      </a:extLst>
                    </a:gridCol>
                  </a:tblGrid>
                  <a:tr h="1385824">
                    <a:tc>
                      <a:txBody>
                        <a:bodyPr/>
                        <a:lstStyle/>
                        <a:p>
                          <a:endParaRPr lang="en-VN" sz="2800" dirty="0">
                            <a:solidFill>
                              <a:srgbClr val="0070C0"/>
                            </a:solidFill>
                            <a:latin typeface="Times New Roman" panose="02020603050405020304" pitchFamily="18" charset="0"/>
                            <a:cs typeface="Times New Roman" panose="02020603050405020304" pitchFamily="18" charset="0"/>
                          </a:endParaRPr>
                        </a:p>
                        <a:p>
                          <a:pPr algn="ctr"/>
                          <a:r>
                            <a:rPr lang="en-VN" sz="2800" dirty="0">
                              <a:solidFill>
                                <a:srgbClr val="0070C0"/>
                              </a:solidFill>
                              <a:latin typeface="Times New Roman" panose="02020603050405020304" pitchFamily="18" charset="0"/>
                              <a:cs typeface="Times New Roman" panose="02020603050405020304" pitchFamily="18" charset="0"/>
                            </a:rPr>
                            <a:t>GT</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tc>
                      <a:txBody>
                        <a:bodyPr/>
                        <a:lstStyle/>
                        <a:p>
                          <a:endParaRPr lang="en-VN"/>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blipFill>
                          <a:blip r:embed="rId5"/>
                          <a:stretch>
                            <a:fillRect l="-19814" t="-917" r="-310" b="-81651"/>
                          </a:stretch>
                        </a:blipFill>
                      </a:tcPr>
                    </a:tc>
                    <a:extLst>
                      <a:ext uri="{0D108BD9-81ED-4DB2-BD59-A6C34878D82A}">
                        <a16:rowId xmlns:a16="http://schemas.microsoft.com/office/drawing/2014/main" val="1816937195"/>
                      </a:ext>
                    </a:extLst>
                  </a:tr>
                  <a:tr h="944880">
                    <a:tc>
                      <a:txBody>
                        <a:bodyPr/>
                        <a:lstStyle/>
                        <a:p>
                          <a:pPr algn="ctr"/>
                          <a:r>
                            <a:rPr lang="en-VN" sz="2800" dirty="0">
                              <a:solidFill>
                                <a:srgbClr val="0070C0"/>
                              </a:solidFill>
                              <a:latin typeface="Times New Roman" panose="02020603050405020304" pitchFamily="18" charset="0"/>
                              <a:cs typeface="Times New Roman" panose="02020603050405020304" pitchFamily="18" charset="0"/>
                            </a:rPr>
                            <a:t>KL</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VN"/>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blipFill>
                          <a:blip r:embed="rId5"/>
                          <a:stretch>
                            <a:fillRect l="-19814" t="-146667" r="-310" b="-18667"/>
                          </a:stretch>
                        </a:blipFill>
                      </a:tcPr>
                    </a:tc>
                    <a:extLst>
                      <a:ext uri="{0D108BD9-81ED-4DB2-BD59-A6C34878D82A}">
                        <a16:rowId xmlns:a16="http://schemas.microsoft.com/office/drawing/2014/main" val="4000379837"/>
                      </a:ext>
                    </a:extLst>
                  </a:tr>
                </a:tbl>
              </a:graphicData>
            </a:graphic>
          </p:graphicFrame>
        </mc:Fallback>
      </mc:AlternateContent>
    </p:spTree>
    <p:extLst>
      <p:ext uri="{BB962C8B-B14F-4D97-AF65-F5344CB8AC3E}">
        <p14:creationId xmlns:p14="http://schemas.microsoft.com/office/powerpoint/2010/main" val="9253850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3"/>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D536C610-5F66-6143-BEC9-0592E26A6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500" y="368301"/>
            <a:ext cx="3480869" cy="3327400"/>
          </a:xfrm>
          <a:prstGeom prst="rect">
            <a:avLst/>
          </a:prstGeom>
        </p:spPr>
      </p:pic>
      <p:sp>
        <p:nvSpPr>
          <p:cNvPr id="4" name="TextBox 3">
            <a:extLst>
              <a:ext uri="{FF2B5EF4-FFF2-40B4-BE49-F238E27FC236}">
                <a16:creationId xmlns:a16="http://schemas.microsoft.com/office/drawing/2014/main" id="{851BF78C-F08E-DF41-B19E-2C97DC90F1AE}"/>
              </a:ext>
            </a:extLst>
          </p:cNvPr>
          <p:cNvSpPr txBox="1"/>
          <p:nvPr/>
        </p:nvSpPr>
        <p:spPr>
          <a:xfrm>
            <a:off x="471111" y="484287"/>
            <a:ext cx="1418978" cy="523220"/>
          </a:xfrm>
          <a:prstGeom prst="rect">
            <a:avLst/>
          </a:prstGeom>
          <a:solidFill>
            <a:srgbClr val="EFFAF3"/>
          </a:solidFill>
        </p:spPr>
        <p:txBody>
          <a:bodyPr wrap="none" rtlCol="0">
            <a:spAutoFit/>
          </a:bodyPr>
          <a:lstStyle/>
          <a:p>
            <a:r>
              <a:rPr lang="en-VN" sz="2800" dirty="0">
                <a:solidFill>
                  <a:srgbClr val="C00000"/>
                </a:solidFill>
                <a:latin typeface="Times New Roman" panose="02020603050405020304" pitchFamily="18" charset="0"/>
                <a:cs typeface="Times New Roman" panose="02020603050405020304" pitchFamily="18" charset="0"/>
              </a:rPr>
              <a:t>Lời 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398BE08-59BE-2B4D-93B3-3C94094C4152}"/>
                  </a:ext>
                </a:extLst>
              </p:cNvPr>
              <p:cNvSpPr txBox="1"/>
              <p:nvPr/>
            </p:nvSpPr>
            <p:spPr>
              <a:xfrm>
                <a:off x="471111" y="1095355"/>
                <a:ext cx="3343095" cy="537583"/>
              </a:xfrm>
              <a:prstGeom prst="rect">
                <a:avLst/>
              </a:prstGeom>
              <a:noFill/>
            </p:spPr>
            <p:txBody>
              <a:bodyPr wrap="none" rtlCol="0">
                <a:spAutoFit/>
              </a:bodyPr>
              <a:lstStyle/>
              <a:p>
                <a:r>
                  <a:rPr lang="en-VN" sz="2800" dirty="0">
                    <a:solidFill>
                      <a:srgbClr val="0070C0"/>
                    </a:solidFill>
                    <a:latin typeface="Times New Roman" panose="02020603050405020304" pitchFamily="18" charset="0"/>
                    <a:cs typeface="Times New Roman" panose="02020603050405020304" pitchFamily="18" charset="0"/>
                  </a:rPr>
                  <a:t>Vì </a:t>
                </a:r>
                <a14:m>
                  <m:oMath xmlns:m="http://schemas.openxmlformats.org/officeDocument/2006/math">
                    <m:acc>
                      <m:accPr>
                        <m:chr m:val="̂"/>
                        <m:ctrlPr>
                          <a:rPr lang="en-VN" sz="2800" i="1">
                            <a:solidFill>
                              <a:srgbClr val="0070C0"/>
                            </a:solidFill>
                            <a:latin typeface="Cambria Math" panose="02040503050406030204" pitchFamily="18" charset="0"/>
                            <a:cs typeface="Times New Roman" pitchFamily="18" charset="0"/>
                          </a:rPr>
                        </m:ctrlPr>
                      </m:accPr>
                      <m:e>
                        <m:r>
                          <a:rPr lang="en-VN" sz="2800" i="1">
                            <a:solidFill>
                              <a:srgbClr val="0070C0"/>
                            </a:solidFill>
                            <a:latin typeface="Cambria Math" panose="02040503050406030204" pitchFamily="18" charset="0"/>
                            <a:cs typeface="Times New Roman" pitchFamily="18" charset="0"/>
                          </a:rPr>
                          <m:t>𝐴𝑀𝐵</m:t>
                        </m:r>
                      </m:e>
                    </m:acc>
                    <m:r>
                      <a:rPr lang="vi-VN" sz="2800" i="1">
                        <a:solidFill>
                          <a:srgbClr val="0070C0"/>
                        </a:solidFill>
                        <a:latin typeface="Cambria Math" panose="02040503050406030204" pitchFamily="18" charset="0"/>
                        <a:cs typeface="Times New Roman" pitchFamily="18" charset="0"/>
                      </a:rPr>
                      <m:t>=</m:t>
                    </m:r>
                    <m:acc>
                      <m:accPr>
                        <m:chr m:val="̂"/>
                        <m:ctrlPr>
                          <a:rPr lang="vi-VN" sz="2800" i="1">
                            <a:solidFill>
                              <a:srgbClr val="0070C0"/>
                            </a:solidFill>
                            <a:latin typeface="Cambria Math" panose="02040503050406030204" pitchFamily="18" charset="0"/>
                            <a:cs typeface="Times New Roman" pitchFamily="18" charset="0"/>
                          </a:rPr>
                        </m:ctrlPr>
                      </m:accPr>
                      <m:e>
                        <m:r>
                          <a:rPr lang="en-VN" sz="2800" i="1">
                            <a:solidFill>
                              <a:srgbClr val="0070C0"/>
                            </a:solidFill>
                            <a:latin typeface="Cambria Math" panose="02040503050406030204" pitchFamily="18" charset="0"/>
                            <a:cs typeface="Times New Roman" pitchFamily="18" charset="0"/>
                          </a:rPr>
                          <m:t>𝐴𝑀𝐶</m:t>
                        </m:r>
                      </m:e>
                    </m:acc>
                  </m:oMath>
                </a14:m>
                <a:r>
                  <a:rPr lang="en-VN" sz="2800" dirty="0">
                    <a:solidFill>
                      <a:srgbClr val="0070C0"/>
                    </a:solidFill>
                    <a:latin typeface="Times New Roman" panose="02020603050405020304" pitchFamily="18" charset="0"/>
                    <a:cs typeface="Times New Roman" panose="02020603050405020304" pitchFamily="18" charset="0"/>
                  </a:rPr>
                  <a:t> (gt) </a:t>
                </a:r>
              </a:p>
            </p:txBody>
          </p:sp>
        </mc:Choice>
        <mc:Fallback xmlns="">
          <p:sp>
            <p:nvSpPr>
              <p:cNvPr id="5" name="TextBox 4">
                <a:extLst>
                  <a:ext uri="{FF2B5EF4-FFF2-40B4-BE49-F238E27FC236}">
                    <a16:creationId xmlns:a16="http://schemas.microsoft.com/office/drawing/2014/main" id="{8398BE08-59BE-2B4D-93B3-3C94094C4152}"/>
                  </a:ext>
                </a:extLst>
              </p:cNvPr>
              <p:cNvSpPr txBox="1">
                <a:spLocks noRot="1" noChangeAspect="1" noMove="1" noResize="1" noEditPoints="1" noAdjustHandles="1" noChangeArrowheads="1" noChangeShapeType="1" noTextEdit="1"/>
              </p:cNvSpPr>
              <p:nvPr/>
            </p:nvSpPr>
            <p:spPr>
              <a:xfrm>
                <a:off x="471111" y="1095355"/>
                <a:ext cx="3343095" cy="537583"/>
              </a:xfrm>
              <a:prstGeom prst="rect">
                <a:avLst/>
              </a:prstGeom>
              <a:blipFill>
                <a:blip r:embed="rId4"/>
                <a:stretch>
                  <a:fillRect l="-3774" t="-9302" r="-2642" b="-3255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1F54D2D-2914-8646-B824-6A03BDED1221}"/>
                  </a:ext>
                </a:extLst>
              </p:cNvPr>
              <p:cNvSpPr txBox="1"/>
              <p:nvPr/>
            </p:nvSpPr>
            <p:spPr>
              <a:xfrm>
                <a:off x="471111" y="1518261"/>
                <a:ext cx="4672389" cy="968470"/>
              </a:xfrm>
              <a:prstGeom prst="rect">
                <a:avLst/>
              </a:prstGeom>
              <a:noFill/>
            </p:spPr>
            <p:txBody>
              <a:bodyPr wrap="square" rtlCol="0">
                <a:spAutoFit/>
              </a:bodyPr>
              <a:lstStyle/>
              <a:p>
                <a:r>
                  <a:rPr lang="en-VN" sz="2800" dirty="0">
                    <a:solidFill>
                      <a:srgbClr val="0070C0"/>
                    </a:solidFill>
                    <a:latin typeface="Times New Roman" panose="02020603050405020304" pitchFamily="18" charset="0"/>
                    <a:cs typeface="Times New Roman" panose="02020603050405020304" pitchFamily="18" charset="0"/>
                  </a:rPr>
                  <a:t>Mà </a:t>
                </a:r>
                <a14:m>
                  <m:oMath xmlns:m="http://schemas.openxmlformats.org/officeDocument/2006/math">
                    <m:acc>
                      <m:accPr>
                        <m:chr m:val="̂"/>
                        <m:ctrlPr>
                          <a:rPr lang="en-VN" sz="2800" i="1">
                            <a:solidFill>
                              <a:srgbClr val="0070C0"/>
                            </a:solidFill>
                            <a:latin typeface="Cambria Math" panose="02040503050406030204" pitchFamily="18" charset="0"/>
                            <a:cs typeface="Times New Roman" pitchFamily="18" charset="0"/>
                          </a:rPr>
                        </m:ctrlPr>
                      </m:accPr>
                      <m:e>
                        <m:r>
                          <a:rPr lang="en-VN" sz="2800" i="1">
                            <a:solidFill>
                              <a:srgbClr val="0070C0"/>
                            </a:solidFill>
                            <a:latin typeface="Cambria Math" panose="02040503050406030204" pitchFamily="18" charset="0"/>
                            <a:cs typeface="Times New Roman" pitchFamily="18" charset="0"/>
                          </a:rPr>
                          <m:t>𝐴𝑀𝐵</m:t>
                        </m:r>
                      </m:e>
                    </m:acc>
                    <m:r>
                      <a:rPr lang="vi-VN" sz="2800" b="0" i="1" smtClean="0">
                        <a:solidFill>
                          <a:srgbClr val="0070C0"/>
                        </a:solidFill>
                        <a:latin typeface="Cambria Math" panose="02040503050406030204" pitchFamily="18" charset="0"/>
                        <a:cs typeface="Times New Roman" pitchFamily="18" charset="0"/>
                      </a:rPr>
                      <m:t>+</m:t>
                    </m:r>
                    <m:acc>
                      <m:accPr>
                        <m:chr m:val="̂"/>
                        <m:ctrlPr>
                          <a:rPr lang="vi-VN" sz="2800" i="1">
                            <a:solidFill>
                              <a:srgbClr val="0070C0"/>
                            </a:solidFill>
                            <a:latin typeface="Cambria Math" panose="02040503050406030204" pitchFamily="18" charset="0"/>
                            <a:cs typeface="Times New Roman" pitchFamily="18" charset="0"/>
                          </a:rPr>
                        </m:ctrlPr>
                      </m:accPr>
                      <m:e>
                        <m:r>
                          <a:rPr lang="en-VN" sz="2800" i="1">
                            <a:solidFill>
                              <a:srgbClr val="0070C0"/>
                            </a:solidFill>
                            <a:latin typeface="Cambria Math" panose="02040503050406030204" pitchFamily="18" charset="0"/>
                            <a:cs typeface="Times New Roman" pitchFamily="18" charset="0"/>
                          </a:rPr>
                          <m:t>𝐴𝑀𝐶</m:t>
                        </m:r>
                      </m:e>
                    </m:acc>
                    <m:r>
                      <a:rPr lang="vi-VN" sz="2800" b="0" i="1" smtClean="0">
                        <a:solidFill>
                          <a:srgbClr val="0070C0"/>
                        </a:solidFill>
                        <a:latin typeface="Cambria Math" panose="02040503050406030204" pitchFamily="18" charset="0"/>
                        <a:cs typeface="Times New Roman" pitchFamily="18" charset="0"/>
                      </a:rPr>
                      <m:t>=</m:t>
                    </m:r>
                    <m:r>
                      <a:rPr lang="en-US" sz="2800" b="0" i="1" smtClean="0">
                        <a:solidFill>
                          <a:srgbClr val="0070C0"/>
                        </a:solidFill>
                        <a:latin typeface="Cambria Math" panose="02040503050406030204" pitchFamily="18" charset="0"/>
                        <a:cs typeface="Times New Roman" pitchFamily="18" charset="0"/>
                      </a:rPr>
                      <m:t>180</m:t>
                    </m:r>
                    <m:r>
                      <a:rPr lang="en-US" sz="2800" b="0" i="1" smtClean="0">
                        <a:solidFill>
                          <a:srgbClr val="0070C0"/>
                        </a:solidFill>
                        <a:latin typeface="Cambria Math" panose="02040503050406030204" pitchFamily="18" charset="0"/>
                        <a:ea typeface="Cambria Math" panose="02040503050406030204" pitchFamily="18" charset="0"/>
                        <a:cs typeface="Times New Roman" pitchFamily="18" charset="0"/>
                      </a:rPr>
                      <m:t>°</m:t>
                    </m:r>
                    <m:r>
                      <a:rPr lang="vi-VN" sz="2800" b="0" i="1" smtClean="0">
                        <a:solidFill>
                          <a:srgbClr val="0070C0"/>
                        </a:solidFill>
                        <a:latin typeface="Cambria Math" panose="02040503050406030204" pitchFamily="18" charset="0"/>
                        <a:cs typeface="Times New Roman" pitchFamily="18" charset="0"/>
                      </a:rPr>
                      <m:t> </m:t>
                    </m:r>
                  </m:oMath>
                </a14:m>
                <a:r>
                  <a:rPr lang="en-VN" sz="2800" dirty="0">
                    <a:solidFill>
                      <a:srgbClr val="0070C0"/>
                    </a:solidFill>
                    <a:latin typeface="Times New Roman" panose="02020603050405020304" pitchFamily="18" charset="0"/>
                    <a:cs typeface="Times New Roman" panose="02020603050405020304" pitchFamily="18" charset="0"/>
                  </a:rPr>
                  <a:t>(hai góc kề bù)</a:t>
                </a:r>
              </a:p>
            </p:txBody>
          </p:sp>
        </mc:Choice>
        <mc:Fallback xmlns="">
          <p:sp>
            <p:nvSpPr>
              <p:cNvPr id="7" name="TextBox 6">
                <a:extLst>
                  <a:ext uri="{FF2B5EF4-FFF2-40B4-BE49-F238E27FC236}">
                    <a16:creationId xmlns:a16="http://schemas.microsoft.com/office/drawing/2014/main" id="{11F54D2D-2914-8646-B824-6A03BDED1221}"/>
                  </a:ext>
                </a:extLst>
              </p:cNvPr>
              <p:cNvSpPr txBox="1">
                <a:spLocks noRot="1" noChangeAspect="1" noMove="1" noResize="1" noEditPoints="1" noAdjustHandles="1" noChangeArrowheads="1" noChangeShapeType="1" noTextEdit="1"/>
              </p:cNvSpPr>
              <p:nvPr/>
            </p:nvSpPr>
            <p:spPr>
              <a:xfrm>
                <a:off x="471111" y="1518261"/>
                <a:ext cx="4672389" cy="968470"/>
              </a:xfrm>
              <a:prstGeom prst="rect">
                <a:avLst/>
              </a:prstGeom>
              <a:blipFill>
                <a:blip r:embed="rId5"/>
                <a:stretch>
                  <a:fillRect l="-2703" t="-5195" r="-1081" b="-1818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2CB2C5A-FCB0-F941-81D2-A7F13763D30C}"/>
                  </a:ext>
                </a:extLst>
              </p:cNvPr>
              <p:cNvSpPr txBox="1"/>
              <p:nvPr/>
            </p:nvSpPr>
            <p:spPr>
              <a:xfrm>
                <a:off x="459621" y="2421331"/>
                <a:ext cx="3807517" cy="537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VN" sz="2800" i="1" smtClean="0">
                          <a:solidFill>
                            <a:srgbClr val="0070C0"/>
                          </a:solidFill>
                          <a:latin typeface="Cambria Math" panose="02040503050406030204" pitchFamily="18" charset="0"/>
                          <a:ea typeface="Cambria Math" panose="02040503050406030204" pitchFamily="18" charset="0"/>
                          <a:cs typeface="Times New Roman" pitchFamily="18" charset="0"/>
                        </a:rPr>
                        <m:t>⟹</m:t>
                      </m:r>
                      <m:acc>
                        <m:accPr>
                          <m:chr m:val="̂"/>
                          <m:ctrlPr>
                            <a:rPr lang="en-VN" sz="2800" i="1">
                              <a:solidFill>
                                <a:srgbClr val="0070C0"/>
                              </a:solidFill>
                              <a:latin typeface="Cambria Math" panose="02040503050406030204" pitchFamily="18" charset="0"/>
                              <a:cs typeface="Times New Roman" pitchFamily="18" charset="0"/>
                            </a:rPr>
                          </m:ctrlPr>
                        </m:accPr>
                        <m:e>
                          <m:r>
                            <a:rPr lang="en-VN" sz="2800" i="1">
                              <a:solidFill>
                                <a:srgbClr val="0070C0"/>
                              </a:solidFill>
                              <a:latin typeface="Cambria Math" panose="02040503050406030204" pitchFamily="18" charset="0"/>
                              <a:cs typeface="Times New Roman" pitchFamily="18" charset="0"/>
                            </a:rPr>
                            <m:t>𝐴𝑀𝐵</m:t>
                          </m:r>
                        </m:e>
                      </m:acc>
                      <m:r>
                        <a:rPr lang="vi-VN" sz="2800" i="1">
                          <a:solidFill>
                            <a:srgbClr val="0070C0"/>
                          </a:solidFill>
                          <a:latin typeface="Cambria Math" panose="02040503050406030204" pitchFamily="18" charset="0"/>
                          <a:cs typeface="Times New Roman" pitchFamily="18" charset="0"/>
                        </a:rPr>
                        <m:t>=</m:t>
                      </m:r>
                      <m:acc>
                        <m:accPr>
                          <m:chr m:val="̂"/>
                          <m:ctrlPr>
                            <a:rPr lang="vi-VN" sz="2800" i="1">
                              <a:solidFill>
                                <a:srgbClr val="0070C0"/>
                              </a:solidFill>
                              <a:latin typeface="Cambria Math" panose="02040503050406030204" pitchFamily="18" charset="0"/>
                              <a:cs typeface="Times New Roman" pitchFamily="18" charset="0"/>
                            </a:rPr>
                          </m:ctrlPr>
                        </m:accPr>
                        <m:e>
                          <m:r>
                            <a:rPr lang="en-VN" sz="2800" i="1">
                              <a:solidFill>
                                <a:srgbClr val="0070C0"/>
                              </a:solidFill>
                              <a:latin typeface="Cambria Math" panose="02040503050406030204" pitchFamily="18" charset="0"/>
                              <a:cs typeface="Times New Roman" pitchFamily="18" charset="0"/>
                            </a:rPr>
                            <m:t>𝐴𝑀𝐶</m:t>
                          </m:r>
                        </m:e>
                      </m:acc>
                      <m:r>
                        <a:rPr lang="vi-VN" sz="2800" b="0" i="1" smtClean="0">
                          <a:solidFill>
                            <a:srgbClr val="0070C0"/>
                          </a:solidFill>
                          <a:latin typeface="Cambria Math" panose="02040503050406030204" pitchFamily="18" charset="0"/>
                          <a:cs typeface="Times New Roman" pitchFamily="18" charset="0"/>
                        </a:rPr>
                        <m:t>=</m:t>
                      </m:r>
                      <m:r>
                        <a:rPr lang="en-US" sz="2800" b="0" i="0" smtClean="0">
                          <a:solidFill>
                            <a:srgbClr val="0070C0"/>
                          </a:solidFill>
                          <a:latin typeface="Cambria Math" panose="02040503050406030204" pitchFamily="18" charset="0"/>
                          <a:cs typeface="Times New Roman" pitchFamily="18" charset="0"/>
                        </a:rPr>
                        <m:t>90</m:t>
                      </m:r>
                      <m:r>
                        <a:rPr lang="en-US" sz="2800" b="0" i="1" smtClean="0">
                          <a:solidFill>
                            <a:srgbClr val="0070C0"/>
                          </a:solidFill>
                          <a:latin typeface="Cambria Math" panose="02040503050406030204" pitchFamily="18" charset="0"/>
                          <a:ea typeface="Cambria Math" panose="02040503050406030204" pitchFamily="18" charset="0"/>
                          <a:cs typeface="Times New Roman" pitchFamily="18" charset="0"/>
                        </a:rPr>
                        <m:t>°</m:t>
                      </m:r>
                    </m:oMath>
                  </m:oMathPara>
                </a14:m>
                <a:endParaRPr lang="en-VN" sz="28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E2CB2C5A-FCB0-F941-81D2-A7F13763D30C}"/>
                  </a:ext>
                </a:extLst>
              </p:cNvPr>
              <p:cNvSpPr txBox="1">
                <a:spLocks noRot="1" noChangeAspect="1" noMove="1" noResize="1" noEditPoints="1" noAdjustHandles="1" noChangeArrowheads="1" noChangeShapeType="1" noTextEdit="1"/>
              </p:cNvSpPr>
              <p:nvPr/>
            </p:nvSpPr>
            <p:spPr>
              <a:xfrm>
                <a:off x="459621" y="2421331"/>
                <a:ext cx="3807517" cy="537583"/>
              </a:xfrm>
              <a:prstGeom prst="rect">
                <a:avLst/>
              </a:prstGeom>
              <a:blipFill>
                <a:blip r:embed="rId6"/>
                <a:stretch>
                  <a:fillRect t="-697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D4396A3-7589-3649-B1ED-E341B4C7F695}"/>
                  </a:ext>
                </a:extLst>
              </p:cNvPr>
              <p:cNvSpPr txBox="1"/>
              <p:nvPr/>
            </p:nvSpPr>
            <p:spPr>
              <a:xfrm>
                <a:off x="509816" y="2848145"/>
                <a:ext cx="3447098" cy="523220"/>
              </a:xfrm>
              <a:prstGeom prst="rect">
                <a:avLst/>
              </a:prstGeom>
              <a:noFill/>
            </p:spPr>
            <p:txBody>
              <a:bodyPr wrap="none" rtlCol="0">
                <a:spAutoFit/>
              </a:bodyPr>
              <a:lstStyle/>
              <a:p>
                <a14:m>
                  <m:oMath xmlns:m="http://schemas.openxmlformats.org/officeDocument/2006/math">
                    <m:r>
                      <a:rPr lang="en-VN" sz="2800" i="1" smtClean="0">
                        <a:solidFill>
                          <a:srgbClr val="0070C0"/>
                        </a:solidFill>
                        <a:latin typeface="Cambria Math" panose="02040503050406030204" pitchFamily="18" charset="0"/>
                        <a:ea typeface="Cambria Math" panose="020405030504060302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rPr>
                      <m:t>AM</m:t>
                    </m:r>
                    <m:r>
                      <a:rPr lang="en-VN" sz="2800" i="1" smtClean="0">
                        <a:solidFill>
                          <a:srgbClr val="0070C0"/>
                        </a:solidFill>
                        <a:latin typeface="Cambria Math" panose="02040503050406030204" pitchFamily="18" charset="0"/>
                        <a:ea typeface="Cambria Math" panose="020405030504060302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rPr>
                      <m:t>BC</m:t>
                    </m:r>
                  </m:oMath>
                </a14:m>
                <a:r>
                  <a:rPr lang="en-VN" sz="2800" dirty="0">
                    <a:solidFill>
                      <a:srgbClr val="0070C0"/>
                    </a:solidFill>
                    <a:latin typeface="Times New Roman" panose="02020603050405020304" pitchFamily="18" charset="0"/>
                    <a:cs typeface="Times New Roman" panose="02020603050405020304" pitchFamily="18" charset="0"/>
                  </a:rPr>
                  <a:t> tại </a:t>
                </a:r>
                <a14:m>
                  <m:oMath xmlns:m="http://schemas.openxmlformats.org/officeDocument/2006/math">
                    <m:r>
                      <a:rPr lang="en-VN" sz="2800" i="1" dirty="0">
                        <a:solidFill>
                          <a:srgbClr val="0070C0"/>
                        </a:solidFill>
                        <a:latin typeface="Cambria Math" panose="02040503050406030204" pitchFamily="18" charset="0"/>
                        <a:cs typeface="Times New Roman" pitchFamily="18" charset="0"/>
                      </a:rPr>
                      <m:t>𝑀</m:t>
                    </m:r>
                  </m:oMath>
                </a14:m>
                <a:r>
                  <a:rPr lang="en-VN" sz="2800" dirty="0">
                    <a:solidFill>
                      <a:srgbClr val="0070C0"/>
                    </a:solidFill>
                    <a:latin typeface="Times New Roman" panose="02020603050405020304" pitchFamily="18" charset="0"/>
                    <a:cs typeface="Times New Roman" panose="02020603050405020304" pitchFamily="18" charset="0"/>
                  </a:rPr>
                  <a:t> (1)</a:t>
                </a:r>
              </a:p>
            </p:txBody>
          </p:sp>
        </mc:Choice>
        <mc:Fallback xmlns="">
          <p:sp>
            <p:nvSpPr>
              <p:cNvPr id="10" name="TextBox 9">
                <a:extLst>
                  <a:ext uri="{FF2B5EF4-FFF2-40B4-BE49-F238E27FC236}">
                    <a16:creationId xmlns:a16="http://schemas.microsoft.com/office/drawing/2014/main" id="{3D4396A3-7589-3649-B1ED-E341B4C7F695}"/>
                  </a:ext>
                </a:extLst>
              </p:cNvPr>
              <p:cNvSpPr txBox="1">
                <a:spLocks noRot="1" noChangeAspect="1" noMove="1" noResize="1" noEditPoints="1" noAdjustHandles="1" noChangeArrowheads="1" noChangeShapeType="1" noTextEdit="1"/>
              </p:cNvSpPr>
              <p:nvPr/>
            </p:nvSpPr>
            <p:spPr>
              <a:xfrm>
                <a:off x="509816" y="2848145"/>
                <a:ext cx="3447098" cy="523220"/>
              </a:xfrm>
              <a:prstGeom prst="rect">
                <a:avLst/>
              </a:prstGeom>
              <a:blipFill>
                <a:blip r:embed="rId7"/>
                <a:stretch>
                  <a:fillRect l="-368" t="-11905" r="-2941" b="-3095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426D894-9605-4740-B336-4F4246D06DFF}"/>
                  </a:ext>
                </a:extLst>
              </p:cNvPr>
              <p:cNvSpPr txBox="1"/>
              <p:nvPr/>
            </p:nvSpPr>
            <p:spPr>
              <a:xfrm>
                <a:off x="562586" y="3316776"/>
                <a:ext cx="5330818" cy="523220"/>
              </a:xfrm>
              <a:prstGeom prst="rect">
                <a:avLst/>
              </a:prstGeom>
              <a:noFill/>
            </p:spPr>
            <p:txBody>
              <a:bodyPr wrap="none" rtlCol="0">
                <a:spAutoFit/>
              </a:bodyPr>
              <a:lstStyle/>
              <a:p>
                <a:r>
                  <a:rPr lang="en-VN" sz="2800" dirty="0">
                    <a:solidFill>
                      <a:srgbClr val="0070C0"/>
                    </a:solidFill>
                    <a:latin typeface="Times New Roman" panose="02020603050405020304" pitchFamily="18" charset="0"/>
                    <a:cs typeface="Times New Roman" panose="02020603050405020304" pitchFamily="18" charset="0"/>
                  </a:rPr>
                  <a:t>Mà </a:t>
                </a:r>
                <a14:m>
                  <m:oMath xmlns:m="http://schemas.openxmlformats.org/officeDocument/2006/math">
                    <m:r>
                      <a:rPr lang="en-VN" sz="2800" i="1" dirty="0">
                        <a:solidFill>
                          <a:srgbClr val="0070C0"/>
                        </a:solidFill>
                        <a:latin typeface="Cambria Math" panose="02040503050406030204" pitchFamily="18" charset="0"/>
                        <a:cs typeface="Times New Roman" pitchFamily="18" charset="0"/>
                      </a:rPr>
                      <m:t>𝑀</m:t>
                    </m:r>
                  </m:oMath>
                </a14:m>
                <a:r>
                  <a:rPr lang="en-VN" sz="2800" dirty="0">
                    <a:solidFill>
                      <a:srgbClr val="0070C0"/>
                    </a:solidFill>
                    <a:latin typeface="Times New Roman" pitchFamily="18" charset="0"/>
                    <a:cs typeface="Times New Roman" pitchFamily="18" charset="0"/>
                  </a:rPr>
                  <a:t> là trung điểm của </a:t>
                </a:r>
                <a14:m>
                  <m:oMath xmlns:m="http://schemas.openxmlformats.org/officeDocument/2006/math">
                    <m:r>
                      <a:rPr lang="en-VN" sz="2800" i="1" dirty="0">
                        <a:solidFill>
                          <a:srgbClr val="0070C0"/>
                        </a:solidFill>
                        <a:latin typeface="Cambria Math" panose="02040503050406030204" pitchFamily="18" charset="0"/>
                        <a:cs typeface="Times New Roman" pitchFamily="18" charset="0"/>
                      </a:rPr>
                      <m:t>𝐵𝐶</m:t>
                    </m:r>
                  </m:oMath>
                </a14:m>
                <a:r>
                  <a:rPr lang="en-VN" sz="2800" dirty="0">
                    <a:solidFill>
                      <a:srgbClr val="0070C0"/>
                    </a:solidFill>
                    <a:latin typeface="Times New Roman" panose="02020603050405020304" pitchFamily="18" charset="0"/>
                    <a:cs typeface="Times New Roman" panose="02020603050405020304" pitchFamily="18" charset="0"/>
                  </a:rPr>
                  <a:t> (gt) (2)</a:t>
                </a:r>
              </a:p>
            </p:txBody>
          </p:sp>
        </mc:Choice>
        <mc:Fallback xmlns="">
          <p:sp>
            <p:nvSpPr>
              <p:cNvPr id="12" name="TextBox 11">
                <a:extLst>
                  <a:ext uri="{FF2B5EF4-FFF2-40B4-BE49-F238E27FC236}">
                    <a16:creationId xmlns:a16="http://schemas.microsoft.com/office/drawing/2014/main" id="{B426D894-9605-4740-B336-4F4246D06DFF}"/>
                  </a:ext>
                </a:extLst>
              </p:cNvPr>
              <p:cNvSpPr txBox="1">
                <a:spLocks noRot="1" noChangeAspect="1" noMove="1" noResize="1" noEditPoints="1" noAdjustHandles="1" noChangeArrowheads="1" noChangeShapeType="1" noTextEdit="1"/>
              </p:cNvSpPr>
              <p:nvPr/>
            </p:nvSpPr>
            <p:spPr>
              <a:xfrm>
                <a:off x="562586" y="3316776"/>
                <a:ext cx="5330818" cy="523220"/>
              </a:xfrm>
              <a:prstGeom prst="rect">
                <a:avLst/>
              </a:prstGeom>
              <a:blipFill>
                <a:blip r:embed="rId8"/>
                <a:stretch>
                  <a:fillRect l="-2375" t="-14286" r="-1188" b="-3095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061E374-0CD2-0843-8DE9-096927D8A129}"/>
                  </a:ext>
                </a:extLst>
              </p:cNvPr>
              <p:cNvSpPr txBox="1"/>
              <p:nvPr/>
            </p:nvSpPr>
            <p:spPr>
              <a:xfrm>
                <a:off x="562586" y="3911599"/>
                <a:ext cx="6592382" cy="954107"/>
              </a:xfrm>
              <a:prstGeom prst="rect">
                <a:avLst/>
              </a:prstGeom>
              <a:noFill/>
            </p:spPr>
            <p:txBody>
              <a:bodyPr wrap="none" rtlCol="0">
                <a:spAutoFit/>
              </a:bodyPr>
              <a:lstStyle/>
              <a:p>
                <a:r>
                  <a:rPr lang="en-VN" sz="2800" dirty="0">
                    <a:solidFill>
                      <a:srgbClr val="0070C0"/>
                    </a:solidFill>
                    <a:latin typeface="Times New Roman" panose="02020603050405020304" pitchFamily="18" charset="0"/>
                    <a:cs typeface="Times New Roman" panose="02020603050405020304" pitchFamily="18" charset="0"/>
                  </a:rPr>
                  <a:t>Từ (1) và (2) suy ra: </a:t>
                </a:r>
                <a:endParaRPr lang="vi-VN" sz="2800" i="1" dirty="0">
                  <a:solidFill>
                    <a:srgbClr val="0070C0"/>
                  </a:solidFill>
                  <a:latin typeface="Times New Roman" panose="02020603050405020304" pitchFamily="18" charset="0"/>
                  <a:cs typeface="Times New Roman" panose="02020603050405020304" pitchFamily="18" charset="0"/>
                </a:endParaRPr>
              </a:p>
              <a:p>
                <a14:m>
                  <m:oMath xmlns:m="http://schemas.openxmlformats.org/officeDocument/2006/math">
                    <m:r>
                      <a:rPr lang="en-VN" sz="2800" i="1" dirty="0">
                        <a:solidFill>
                          <a:srgbClr val="0070C0"/>
                        </a:solidFill>
                        <a:latin typeface="Cambria Math" panose="02040503050406030204" pitchFamily="18" charset="0"/>
                        <a:cs typeface="Times New Roman" pitchFamily="18" charset="0"/>
                      </a:rPr>
                      <m:t>𝐴𝑀</m:t>
                    </m:r>
                  </m:oMath>
                </a14:m>
                <a:r>
                  <a:rPr lang="en-VN" sz="2800" dirty="0">
                    <a:solidFill>
                      <a:srgbClr val="0070C0"/>
                    </a:solidFill>
                    <a:latin typeface="Times New Roman" pitchFamily="18" charset="0"/>
                    <a:cs typeface="Times New Roman" pitchFamily="18" charset="0"/>
                  </a:rPr>
                  <a:t> là đường trung trực của đoạn thẳng </a:t>
                </a:r>
                <a14:m>
                  <m:oMath xmlns:m="http://schemas.openxmlformats.org/officeDocument/2006/math">
                    <m:r>
                      <a:rPr lang="en-VN" sz="2800" i="1" dirty="0">
                        <a:solidFill>
                          <a:srgbClr val="0070C0"/>
                        </a:solidFill>
                        <a:latin typeface="Cambria Math" panose="02040503050406030204" pitchFamily="18" charset="0"/>
                        <a:cs typeface="Times New Roman" pitchFamily="18" charset="0"/>
                      </a:rPr>
                      <m:t>𝐵𝐶</m:t>
                    </m:r>
                  </m:oMath>
                </a14:m>
                <a:r>
                  <a:rPr lang="en-VN" sz="2800" dirty="0">
                    <a:solidFill>
                      <a:srgbClr val="0070C0"/>
                    </a:solidFill>
                    <a:latin typeface="Times New Roman" panose="02020603050405020304" pitchFamily="18" charset="0"/>
                    <a:cs typeface="Times New Roman" panose="02020603050405020304" pitchFamily="18" charset="0"/>
                  </a:rPr>
                  <a:t> </a:t>
                </a:r>
              </a:p>
            </p:txBody>
          </p:sp>
        </mc:Choice>
        <mc:Fallback xmlns="">
          <p:sp>
            <p:nvSpPr>
              <p:cNvPr id="13" name="TextBox 12">
                <a:extLst>
                  <a:ext uri="{FF2B5EF4-FFF2-40B4-BE49-F238E27FC236}">
                    <a16:creationId xmlns:a16="http://schemas.microsoft.com/office/drawing/2014/main" id="{C061E374-0CD2-0843-8DE9-096927D8A129}"/>
                  </a:ext>
                </a:extLst>
              </p:cNvPr>
              <p:cNvSpPr txBox="1">
                <a:spLocks noRot="1" noChangeAspect="1" noMove="1" noResize="1" noEditPoints="1" noAdjustHandles="1" noChangeArrowheads="1" noChangeShapeType="1" noTextEdit="1"/>
              </p:cNvSpPr>
              <p:nvPr/>
            </p:nvSpPr>
            <p:spPr>
              <a:xfrm>
                <a:off x="562586" y="3911599"/>
                <a:ext cx="6592382" cy="954107"/>
              </a:xfrm>
              <a:prstGeom prst="rect">
                <a:avLst/>
              </a:prstGeom>
              <a:blipFill>
                <a:blip r:embed="rId9"/>
                <a:stretch>
                  <a:fillRect l="-1923" t="-7895" b="-17105"/>
                </a:stretch>
              </a:blipFill>
            </p:spPr>
            <p:txBody>
              <a:bodyPr/>
              <a:lstStyle/>
              <a:p>
                <a:r>
                  <a:rPr lang="en-VN">
                    <a:noFill/>
                  </a:rPr>
                  <a:t> </a:t>
                </a:r>
              </a:p>
            </p:txBody>
          </p:sp>
        </mc:Fallback>
      </mc:AlternateContent>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490134" y="772599"/>
                <a:ext cx="8089089" cy="2246769"/>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AB</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O</m:t>
                    </m:r>
                  </m:oMath>
                </a14:m>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d</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AB</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M</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d</m:t>
                    </m:r>
                  </m:oMath>
                </a14:m>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M</m:t>
                    </m:r>
                  </m:oMath>
                </a14:m>
                <a:r>
                  <a:rPr lang="en-US" sz="2800" dirty="0">
                    <a:latin typeface="Times New Roman" pitchFamily="18" charset="0"/>
                    <a:cs typeface="Times New Roman" pitchFamily="18" charset="0"/>
                  </a:rPr>
                  <a:t> khác </a:t>
                </a:r>
                <a14:m>
                  <m:oMath xmlns:m="http://schemas.openxmlformats.org/officeDocument/2006/math">
                    <m:r>
                      <m:rPr>
                        <m:sty m:val="p"/>
                      </m:rPr>
                      <a:rPr lang="en-US" sz="2800" i="1" dirty="0">
                        <a:latin typeface="Cambria Math" panose="02040503050406030204" pitchFamily="18" charset="0"/>
                        <a:cs typeface="Times New Roman" pitchFamily="18" charset="0"/>
                      </a:rPr>
                      <m:t>O</m:t>
                    </m:r>
                  </m:oMath>
                </a14:m>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a:t>
                </a:r>
                <a:r>
                  <a:rPr lang="en-US" sz="2800" i="1" dirty="0" err="1">
                    <a:latin typeface="Times New Roman" pitchFamily="18" charset="0"/>
                    <a:cs typeface="Times New Roman" pitchFamily="18" charset="0"/>
                  </a:rPr>
                  <a:t>Hình</a:t>
                </a:r>
                <a:r>
                  <a:rPr lang="en-US" sz="2800" i="1" dirty="0">
                    <a:latin typeface="Times New Roman" pitchFamily="18" charset="0"/>
                    <a:cs typeface="Times New Roman" pitchFamily="18" charset="0"/>
                  </a:rPr>
                  <a:t> 90).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rằng</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a)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itchFamily="18" charset="0"/>
                      </a:rPr>
                      <m:t>∆</m:t>
                    </m:r>
                    <m:r>
                      <m:rPr>
                        <m:sty m:val="p"/>
                      </m:rPr>
                      <a:rPr lang="en-US" sz="2800" i="1">
                        <a:latin typeface="Cambria Math" panose="02040503050406030204" pitchFamily="18" charset="0"/>
                        <a:ea typeface="Cambria Math" panose="02040503050406030204" pitchFamily="18" charset="0"/>
                        <a:cs typeface="Times New Roman" pitchFamily="18" charset="0"/>
                      </a:rPr>
                      <m:t>MOA</m:t>
                    </m:r>
                    <m:r>
                      <a:rPr lang="vi-VN" sz="2800" b="0" i="1" smtClean="0">
                        <a:latin typeface="Cambria Math" panose="02040503050406030204" pitchFamily="18" charset="0"/>
                        <a:ea typeface="Cambria Math" panose="02040503050406030204" pitchFamily="18" charset="0"/>
                        <a:cs typeface="Times New Roman" pitchFamily="18" charset="0"/>
                      </a:rPr>
                      <m:t>=∆</m:t>
                    </m:r>
                    <m:r>
                      <m:rPr>
                        <m:sty m:val="p"/>
                      </m:rPr>
                      <a:rPr lang="vi-VN" sz="2800" i="1">
                        <a:latin typeface="Cambria Math" panose="02040503050406030204" pitchFamily="18" charset="0"/>
                        <a:ea typeface="Cambria Math" panose="02040503050406030204" pitchFamily="18" charset="0"/>
                        <a:cs typeface="Times New Roman" pitchFamily="18" charset="0"/>
                      </a:rPr>
                      <m:t>MOB</m:t>
                    </m:r>
                  </m:oMath>
                </a14:m>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b) </a:t>
                </a:r>
                <a14:m>
                  <m:oMath xmlns:m="http://schemas.openxmlformats.org/officeDocument/2006/math">
                    <m:r>
                      <m:rPr>
                        <m:sty m:val="p"/>
                      </m:rPr>
                      <a:rPr lang="en-US" sz="2800" i="1" dirty="0">
                        <a:latin typeface="Cambria Math" panose="02040503050406030204" pitchFamily="18" charset="0"/>
                        <a:cs typeface="Times New Roman" pitchFamily="18" charset="0"/>
                      </a:rPr>
                      <m:t>MA</m:t>
                    </m:r>
                    <m:r>
                      <a:rPr lang="vi-VN" sz="2800" b="0" i="1" dirty="0" smtClean="0">
                        <a:latin typeface="Cambria Math" panose="02040503050406030204" pitchFamily="18" charset="0"/>
                        <a:cs typeface="Times New Roman" pitchFamily="18" charset="0"/>
                      </a:rPr>
                      <m:t>=</m:t>
                    </m:r>
                    <m:r>
                      <m:rPr>
                        <m:sty m:val="p"/>
                      </m:rPr>
                      <a:rPr lang="vi-VN" sz="2800" i="1" dirty="0">
                        <a:latin typeface="Cambria Math" panose="02040503050406030204" pitchFamily="18" charset="0"/>
                        <a:cs typeface="Times New Roman" pitchFamily="18" charset="0"/>
                      </a:rPr>
                      <m:t>MB</m:t>
                    </m:r>
                  </m:oMath>
                </a14:m>
                <a:endParaRPr lang="en-US" sz="2800" dirty="0">
                  <a:latin typeface="Times New Roman" pitchFamily="18" charset="0"/>
                  <a:cs typeface="Times New Roman"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490134" y="772599"/>
                <a:ext cx="8089089" cy="2246769"/>
              </a:xfrm>
              <a:prstGeom prst="rect">
                <a:avLst/>
              </a:prstGeom>
              <a:blipFill>
                <a:blip r:embed="rId3"/>
                <a:stretch>
                  <a:fillRect l="-1567" t="-2809" r="-1567" b="-6742"/>
                </a:stretch>
              </a:blipFill>
            </p:spPr>
            <p:txBody>
              <a:bodyPr/>
              <a:lstStyle/>
              <a:p>
                <a:r>
                  <a:rPr lang="en-VN">
                    <a:noFill/>
                  </a:rPr>
                  <a:t> </a:t>
                </a:r>
              </a:p>
            </p:txBody>
          </p:sp>
        </mc:Fallback>
      </mc:AlternateContent>
      <p:sp>
        <p:nvSpPr>
          <p:cNvPr id="1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AC9AB3A2-B47A-E04B-B53A-37F7432082EA}"/>
              </a:ext>
            </a:extLst>
          </p:cNvPr>
          <p:cNvSpPr txBox="1"/>
          <p:nvPr/>
        </p:nvSpPr>
        <p:spPr>
          <a:xfrm>
            <a:off x="490134" y="315399"/>
            <a:ext cx="2686954" cy="523220"/>
          </a:xfrm>
          <a:prstGeom prst="rect">
            <a:avLst/>
          </a:prstGeom>
          <a:noFill/>
        </p:spPr>
        <p:txBody>
          <a:bodyPr wrap="none" rtlCol="0">
            <a:spAutoFit/>
          </a:bodyPr>
          <a:lstStyle/>
          <a:p>
            <a:r>
              <a:rPr lang="en-VN" sz="2800" b="1" dirty="0">
                <a:solidFill>
                  <a:srgbClr val="0070C0"/>
                </a:solidFill>
                <a:latin typeface="Times New Roman" panose="02020603050405020304" pitchFamily="18" charset="0"/>
                <a:cs typeface="Times New Roman" panose="02020603050405020304" pitchFamily="18" charset="0"/>
              </a:rPr>
              <a:t>II. TÍNH CHẤT</a:t>
            </a:r>
          </a:p>
        </p:txBody>
      </p:sp>
      <p:pic>
        <p:nvPicPr>
          <p:cNvPr id="8" name="Picture 7">
            <a:extLst>
              <a:ext uri="{FF2B5EF4-FFF2-40B4-BE49-F238E27FC236}">
                <a16:creationId xmlns:a16="http://schemas.microsoft.com/office/drawing/2014/main" id="{2B68C4C8-CA09-7844-BEA7-8B4785EDCE4C}"/>
              </a:ext>
            </a:extLst>
          </p:cNvPr>
          <p:cNvPicPr>
            <a:picLocks noChangeAspect="1"/>
          </p:cNvPicPr>
          <p:nvPr/>
        </p:nvPicPr>
        <p:blipFill>
          <a:blip r:embed="rId4"/>
          <a:stretch>
            <a:fillRect/>
          </a:stretch>
        </p:blipFill>
        <p:spPr>
          <a:xfrm>
            <a:off x="564777" y="916273"/>
            <a:ext cx="519952" cy="277308"/>
          </a:xfrm>
          <a:prstGeom prst="rect">
            <a:avLst/>
          </a:prstGeom>
        </p:spPr>
      </p:pic>
      <p:pic>
        <p:nvPicPr>
          <p:cNvPr id="7" name="Picture 6">
            <a:extLst>
              <a:ext uri="{FF2B5EF4-FFF2-40B4-BE49-F238E27FC236}">
                <a16:creationId xmlns:a16="http://schemas.microsoft.com/office/drawing/2014/main" id="{511D6110-814E-F247-B7B6-798EA77CFA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134" y="3186908"/>
            <a:ext cx="1561730" cy="1561730"/>
          </a:xfrm>
          <a:prstGeom prst="rect">
            <a:avLst/>
          </a:prstGeom>
        </p:spPr>
      </p:pic>
      <p:pic>
        <p:nvPicPr>
          <p:cNvPr id="3" name="Picture 2" descr="Diagram&#10;&#10;Description automatically generated">
            <a:extLst>
              <a:ext uri="{FF2B5EF4-FFF2-40B4-BE49-F238E27FC236}">
                <a16:creationId xmlns:a16="http://schemas.microsoft.com/office/drawing/2014/main" id="{3E62E01D-F59E-2F41-B278-C9202AAFE635}"/>
              </a:ext>
            </a:extLst>
          </p:cNvPr>
          <p:cNvPicPr>
            <a:picLocks noChangeAspect="1"/>
          </p:cNvPicPr>
          <p:nvPr/>
        </p:nvPicPr>
        <p:blipFill>
          <a:blip r:embed="rId6"/>
          <a:stretch>
            <a:fillRect/>
          </a:stretch>
        </p:blipFill>
        <p:spPr>
          <a:xfrm>
            <a:off x="5525246" y="1648270"/>
            <a:ext cx="3053977" cy="31232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sp>
        <p:nvSpPr>
          <p:cNvPr id="2684" name="Google Shape;2684;p48"/>
          <p:cNvSpPr txBox="1">
            <a:spLocks noGrp="1"/>
          </p:cNvSpPr>
          <p:nvPr>
            <p:ph type="title"/>
          </p:nvPr>
        </p:nvSpPr>
        <p:spPr>
          <a:xfrm>
            <a:off x="312418" y="263713"/>
            <a:ext cx="1544735" cy="564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VN" sz="2800" b="1" dirty="0">
                <a:solidFill>
                  <a:srgbClr val="FF0000"/>
                </a:solidFill>
                <a:latin typeface="Times New Roman" pitchFamily="18" charset="0"/>
                <a:cs typeface="Times New Roman" pitchFamily="18" charset="0"/>
              </a:rPr>
              <a:t>Lời giải:</a:t>
            </a:r>
            <a:endParaRPr sz="2800"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6" name="TextBox 5"/>
              <p:cNvSpPr txBox="1"/>
              <p:nvPr/>
            </p:nvSpPr>
            <p:spPr>
              <a:xfrm>
                <a:off x="360518" y="831379"/>
                <a:ext cx="3872213" cy="1384995"/>
              </a:xfrm>
              <a:prstGeom prst="rect">
                <a:avLst/>
              </a:prstGeom>
              <a:noFill/>
            </p:spPr>
            <p:txBody>
              <a:bodyPr wrap="square" rtlCol="0">
                <a:spAutoFit/>
              </a:bodyPr>
              <a:lstStyle/>
              <a:p>
                <a:pPr algn="just"/>
                <a:r>
                  <a:rPr lang="en-US" sz="2800" dirty="0" err="1">
                    <a:solidFill>
                      <a:srgbClr val="0070C0"/>
                    </a:solidFill>
                    <a:latin typeface="Times New Roman" pitchFamily="18" charset="0"/>
                    <a:cs typeface="Times New Roman" pitchFamily="18" charset="0"/>
                  </a:rPr>
                  <a:t>Vì</a:t>
                </a:r>
                <a:r>
                  <a:rPr lang="en-US" sz="2800" dirty="0">
                    <a:solidFill>
                      <a:srgbClr val="0070C0"/>
                    </a:solidFill>
                    <a:latin typeface="Times New Roman" pitchFamily="18" charset="0"/>
                    <a:cs typeface="Times New Roman" pitchFamily="18" charset="0"/>
                  </a:rPr>
                  <a:t> </a:t>
                </a:r>
                <a14:m>
                  <m:oMath xmlns:m="http://schemas.openxmlformats.org/officeDocument/2006/math">
                    <m:r>
                      <m:rPr>
                        <m:sty m:val="p"/>
                      </m:rPr>
                      <a:rPr lang="en-US" sz="2800" i="1" dirty="0">
                        <a:solidFill>
                          <a:srgbClr val="0070C0"/>
                        </a:solidFill>
                        <a:latin typeface="Cambria Math" panose="02040503050406030204" pitchFamily="18" charset="0"/>
                        <a:cs typeface="Times New Roman" pitchFamily="18" charset="0"/>
                      </a:rPr>
                      <m:t>d</m:t>
                    </m:r>
                  </m:oMath>
                </a14:m>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đường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trung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trực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đoạn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thẳng</a:t>
                </a:r>
                <a:r>
                  <a:rPr lang="en-US" sz="2800" dirty="0">
                    <a:solidFill>
                      <a:srgbClr val="0070C0"/>
                    </a:solidFill>
                    <a:latin typeface="Times New Roman" pitchFamily="18" charset="0"/>
                    <a:cs typeface="Times New Roman" pitchFamily="18" charset="0"/>
                  </a:rPr>
                  <a:t> </a:t>
                </a:r>
                <a14:m>
                  <m:oMath xmlns:m="http://schemas.openxmlformats.org/officeDocument/2006/math">
                    <m:r>
                      <m:rPr>
                        <m:sty m:val="p"/>
                      </m:rPr>
                      <a:rPr lang="en-US" sz="2800" i="1" dirty="0">
                        <a:solidFill>
                          <a:srgbClr val="0070C0"/>
                        </a:solidFill>
                        <a:latin typeface="Cambria Math" panose="02040503050406030204" pitchFamily="18" charset="0"/>
                        <a:cs typeface="Times New Roman" pitchFamily="18" charset="0"/>
                      </a:rPr>
                      <m:t>A</m:t>
                    </m:r>
                    <m:r>
                      <m:rPr>
                        <m:sty m:val="p"/>
                      </m:rPr>
                      <a:rPr lang="en-US" sz="2800" i="1" dirty="0" smtClean="0">
                        <a:solidFill>
                          <a:srgbClr val="0070C0"/>
                        </a:solidFill>
                        <a:latin typeface="Cambria Math" panose="02040503050406030204" pitchFamily="18" charset="0"/>
                        <a:cs typeface="Times New Roman" pitchFamily="18" charset="0"/>
                      </a:rPr>
                      <m:t>B</m:t>
                    </m:r>
                  </m:oMath>
                </a14:m>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nên</a:t>
                </a:r>
                <a:r>
                  <a:rPr lang="en-US" sz="2800" dirty="0">
                    <a:solidFill>
                      <a:srgbClr val="0070C0"/>
                    </a:solidFill>
                    <a:latin typeface="Times New Roman" pitchFamily="18" charset="0"/>
                    <a:cs typeface="Times New Roman" pitchFamily="18" charset="0"/>
                  </a:rPr>
                  <a:t>: </a:t>
                </a:r>
                <a14:m>
                  <m:oMath xmlns:m="http://schemas.openxmlformats.org/officeDocument/2006/math">
                    <m:r>
                      <m:rPr>
                        <m:sty m:val="p"/>
                      </m:rPr>
                      <a:rPr lang="en-US" sz="2800" i="1" dirty="0">
                        <a:solidFill>
                          <a:srgbClr val="0070C0"/>
                        </a:solidFill>
                        <a:latin typeface="Cambria Math" panose="02040503050406030204" pitchFamily="18" charset="0"/>
                        <a:cs typeface="Times New Roman" pitchFamily="18" charset="0"/>
                      </a:rPr>
                      <m:t>d</m:t>
                    </m:r>
                    <m:r>
                      <a:rPr lang="en-US" sz="2800" i="1" dirty="0" smtClean="0">
                        <a:solidFill>
                          <a:srgbClr val="0070C0"/>
                        </a:solidFill>
                        <a:latin typeface="Cambria Math" panose="02040503050406030204" pitchFamily="18" charset="0"/>
                        <a:ea typeface="Cambria Math" panose="02040503050406030204" pitchFamily="18" charset="0"/>
                        <a:cs typeface="Times New Roman" pitchFamily="18" charset="0"/>
                      </a:rPr>
                      <m:t>⊥</m:t>
                    </m:r>
                    <m:r>
                      <m:rPr>
                        <m:sty m:val="p"/>
                      </m:rPr>
                      <a:rPr lang="en-US" sz="2800" i="1" dirty="0">
                        <a:solidFill>
                          <a:srgbClr val="0070C0"/>
                        </a:solidFill>
                        <a:latin typeface="Cambria Math" panose="02040503050406030204" pitchFamily="18" charset="0"/>
                        <a:ea typeface="Cambria Math" panose="02040503050406030204" pitchFamily="18" charset="0"/>
                        <a:cs typeface="Times New Roman" pitchFamily="18" charset="0"/>
                      </a:rPr>
                      <m:t>AB</m:t>
                    </m:r>
                  </m:oMath>
                </a14:m>
                <a:endParaRPr lang="en-US" sz="2800" dirty="0">
                  <a:solidFill>
                    <a:srgbClr val="0070C0"/>
                  </a:solidFill>
                  <a:latin typeface="Times New Roman" pitchFamily="18" charset="0"/>
                  <a:cs typeface="Times New Roman"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60518" y="831379"/>
                <a:ext cx="3872213" cy="1384995"/>
              </a:xfrm>
              <a:prstGeom prst="rect">
                <a:avLst/>
              </a:prstGeom>
              <a:blipFill>
                <a:blip r:embed="rId3"/>
                <a:stretch>
                  <a:fillRect l="-3268" t="-4545" r="-3268"/>
                </a:stretch>
              </a:blipFill>
            </p:spPr>
            <p:txBody>
              <a:bodyPr/>
              <a:lstStyle/>
              <a:p>
                <a:r>
                  <a:rPr lang="en-VN">
                    <a:noFill/>
                  </a:rPr>
                  <a:t> </a:t>
                </a:r>
              </a:p>
            </p:txBody>
          </p:sp>
        </mc:Fallback>
      </mc:AlternateContent>
      <p:pic>
        <p:nvPicPr>
          <p:cNvPr id="11" name="Picture 10" descr="Diagram&#10;&#10;Description automatically generated">
            <a:extLst>
              <a:ext uri="{FF2B5EF4-FFF2-40B4-BE49-F238E27FC236}">
                <a16:creationId xmlns:a16="http://schemas.microsoft.com/office/drawing/2014/main" id="{3EA1D558-C5D0-0F4F-B4F8-003037E7B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087" y="546618"/>
            <a:ext cx="4153096" cy="421588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886CAD7-E873-1B47-B09F-230B0A9E40FB}"/>
                  </a:ext>
                </a:extLst>
              </p:cNvPr>
              <p:cNvSpPr txBox="1"/>
              <p:nvPr/>
            </p:nvSpPr>
            <p:spPr>
              <a:xfrm>
                <a:off x="360518" y="2034167"/>
                <a:ext cx="3641061" cy="5375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MOA</m:t>
                          </m:r>
                        </m:e>
                      </m:acc>
                      <m:r>
                        <a:rPr lang="vi-VN"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vi-VN"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MOB</m:t>
                          </m:r>
                        </m:e>
                      </m:acc>
                      <m:r>
                        <a:rPr lang="vi-VN"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90°</m:t>
                      </m:r>
                    </m:oMath>
                  </m:oMathPara>
                </a14:m>
                <a:endParaRPr lang="en-VN" sz="28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4886CAD7-E873-1B47-B09F-230B0A9E40FB}"/>
                  </a:ext>
                </a:extLst>
              </p:cNvPr>
              <p:cNvSpPr txBox="1">
                <a:spLocks noRot="1" noChangeAspect="1" noMove="1" noResize="1" noEditPoints="1" noAdjustHandles="1" noChangeArrowheads="1" noChangeShapeType="1" noTextEdit="1"/>
              </p:cNvSpPr>
              <p:nvPr/>
            </p:nvSpPr>
            <p:spPr>
              <a:xfrm>
                <a:off x="360518" y="2034167"/>
                <a:ext cx="3641061" cy="537583"/>
              </a:xfrm>
              <a:prstGeom prst="rect">
                <a:avLst/>
              </a:prstGeom>
              <a:blipFill>
                <a:blip r:embed="rId5"/>
                <a:stretch>
                  <a:fillRect t="-9302"/>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148FC6A-8329-3A4D-A923-2B1683EBC126}"/>
                  </a:ext>
                </a:extLst>
              </p:cNvPr>
              <p:cNvSpPr txBox="1"/>
              <p:nvPr/>
            </p:nvSpPr>
            <p:spPr>
              <a:xfrm>
                <a:off x="464817" y="2571750"/>
                <a:ext cx="4121641" cy="2692019"/>
              </a:xfrm>
              <a:prstGeom prst="rect">
                <a:avLst/>
              </a:prstGeom>
              <a:noFill/>
            </p:spPr>
            <p:txBody>
              <a:bodyPr wrap="none" rtlCol="0">
                <a:spAutoFit/>
              </a:bodyPr>
              <a:lstStyle/>
              <a:p>
                <a:r>
                  <a:rPr lang="en-VN" sz="2800" dirty="0">
                    <a:solidFill>
                      <a:srgbClr val="0070C0"/>
                    </a:solidFill>
                    <a:latin typeface="Times New Roman" panose="02020603050405020304" pitchFamily="18" charset="0"/>
                    <a:cs typeface="Times New Roman" panose="02020603050405020304" pitchFamily="18" charset="0"/>
                  </a:rPr>
                  <a:t>a) Xét </a:t>
                </a:r>
                <a14:m>
                  <m:oMath xmlns:m="http://schemas.openxmlformats.org/officeDocument/2006/math">
                    <m:r>
                      <a:rPr lang="en-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MOA</m:t>
                    </m:r>
                  </m:oMath>
                </a14:m>
                <a:r>
                  <a:rPr lang="en-VN" sz="2800" dirty="0">
                    <a:solidFill>
                      <a:srgbClr val="0070C0"/>
                    </a:solidFill>
                    <a:latin typeface="Times New Roman" panose="02020603050405020304" pitchFamily="18" charset="0"/>
                    <a:cs typeface="Times New Roman" panose="02020603050405020304" pitchFamily="18" charset="0"/>
                  </a:rPr>
                  <a:t> và </a:t>
                </a:r>
                <a14:m>
                  <m:oMath xmlns:m="http://schemas.openxmlformats.org/officeDocument/2006/math">
                    <m:r>
                      <a:rPr lang="en-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MOB</m:t>
                    </m:r>
                  </m:oMath>
                </a14:m>
                <a:r>
                  <a:rPr lang="en-VN" sz="2800" dirty="0">
                    <a:solidFill>
                      <a:srgbClr val="0070C0"/>
                    </a:solidFill>
                    <a:latin typeface="Times New Roman" panose="02020603050405020304" pitchFamily="18" charset="0"/>
                    <a:cs typeface="Times New Roman" panose="02020603050405020304" pitchFamily="18" charset="0"/>
                  </a:rPr>
                  <a:t> có:</a:t>
                </a:r>
              </a:p>
              <a:p>
                <a:pPr algn="ctr"/>
                <a14:m>
                  <m:oMath xmlns:m="http://schemas.openxmlformats.org/officeDocument/2006/math">
                    <m:r>
                      <m:rPr>
                        <m:sty m:val="p"/>
                      </m:rPr>
                      <a:rPr lang="en-VN" sz="2800" i="1" dirty="0">
                        <a:solidFill>
                          <a:srgbClr val="0070C0"/>
                        </a:solidFill>
                        <a:latin typeface="Cambria Math" panose="02040503050406030204" pitchFamily="18" charset="0"/>
                        <a:cs typeface="Times New Roman" panose="02020603050405020304" pitchFamily="18" charset="0"/>
                      </a:rPr>
                      <m:t>OM</m:t>
                    </m:r>
                  </m:oMath>
                </a14:m>
                <a:r>
                  <a:rPr lang="en-VN" sz="2800" dirty="0">
                    <a:solidFill>
                      <a:srgbClr val="0070C0"/>
                    </a:solidFill>
                    <a:latin typeface="Times New Roman" panose="02020603050405020304" pitchFamily="18" charset="0"/>
                    <a:cs typeface="Times New Roman" panose="02020603050405020304" pitchFamily="18" charset="0"/>
                  </a:rPr>
                  <a:t> chung</a:t>
                </a:r>
              </a:p>
              <a:p>
                <a:pPr algn="ctr"/>
                <a14:m>
                  <m:oMath xmlns:m="http://schemas.openxmlformats.org/officeDocument/2006/math">
                    <m:acc>
                      <m:accPr>
                        <m:chr m:val="̂"/>
                        <m:ctrlPr>
                          <a:rPr lang="en-VN" sz="2800" i="1" smtClean="0">
                            <a:solidFill>
                              <a:srgbClr val="0070C0"/>
                            </a:solidFill>
                            <a:latin typeface="Cambria Math" panose="02040503050406030204" pitchFamily="18" charset="0"/>
                            <a:cs typeface="Times New Roman" panose="02020603050405020304" pitchFamily="18" charset="0"/>
                          </a:rPr>
                        </m:ctrlPr>
                      </m:accPr>
                      <m:e>
                        <m:r>
                          <m:rPr>
                            <m:sty m:val="p"/>
                          </m:rPr>
                          <a:rPr lang="en-VN" sz="2800" i="1">
                            <a:solidFill>
                              <a:srgbClr val="0070C0"/>
                            </a:solidFill>
                            <a:latin typeface="Cambria Math" panose="02040503050406030204" pitchFamily="18" charset="0"/>
                            <a:cs typeface="Times New Roman" panose="02020603050405020304" pitchFamily="18" charset="0"/>
                          </a:rPr>
                          <m:t>MOA</m:t>
                        </m:r>
                      </m:e>
                    </m:acc>
                    <m:r>
                      <a:rPr lang="vi-VN" sz="2800" b="0" i="1" smtClean="0">
                        <a:solidFill>
                          <a:srgbClr val="0070C0"/>
                        </a:solidFill>
                        <a:latin typeface="Cambria Math" panose="02040503050406030204" pitchFamily="18" charset="0"/>
                        <a:cs typeface="Times New Roman" panose="02020603050405020304" pitchFamily="18" charset="0"/>
                      </a:rPr>
                      <m:t>=</m:t>
                    </m:r>
                    <m:acc>
                      <m:accPr>
                        <m:chr m:val="̂"/>
                        <m:ctrlPr>
                          <a:rPr lang="vi-VN" sz="2800" b="0" i="1" smtClean="0">
                            <a:solidFill>
                              <a:srgbClr val="0070C0"/>
                            </a:solidFill>
                            <a:latin typeface="Cambria Math" panose="02040503050406030204" pitchFamily="18" charset="0"/>
                            <a:cs typeface="Times New Roman" panose="02020603050405020304" pitchFamily="18" charset="0"/>
                          </a:rPr>
                        </m:ctrlPr>
                      </m:accPr>
                      <m:e>
                        <m:r>
                          <m:rPr>
                            <m:sty m:val="p"/>
                          </m:rPr>
                          <a:rPr lang="en-VN" sz="2800" i="1">
                            <a:solidFill>
                              <a:srgbClr val="0070C0"/>
                            </a:solidFill>
                            <a:latin typeface="Cambria Math" panose="02040503050406030204" pitchFamily="18" charset="0"/>
                            <a:cs typeface="Times New Roman" panose="02020603050405020304" pitchFamily="18" charset="0"/>
                          </a:rPr>
                          <m:t>MOB</m:t>
                        </m:r>
                      </m:e>
                    </m:acc>
                    <m:r>
                      <a:rPr lang="vi-VN" sz="2800" b="0" i="1" smtClean="0">
                        <a:solidFill>
                          <a:srgbClr val="0070C0"/>
                        </a:solidFill>
                        <a:latin typeface="Cambria Math" panose="02040503050406030204" pitchFamily="18" charset="0"/>
                        <a:cs typeface="Times New Roman" panose="02020603050405020304" pitchFamily="18" charset="0"/>
                      </a:rPr>
                      <m:t>=</m:t>
                    </m:r>
                    <m:r>
                      <a:rPr lang="en-US" sz="2800" b="0" i="1" smtClean="0">
                        <a:solidFill>
                          <a:srgbClr val="0070C0"/>
                        </a:solidFill>
                        <a:latin typeface="Cambria Math" panose="02040503050406030204" pitchFamily="18" charset="0"/>
                        <a:cs typeface="Times New Roman" panose="02020603050405020304" pitchFamily="18" charset="0"/>
                      </a:rPr>
                      <m:t>90</m:t>
                    </m:r>
                    <m:r>
                      <a:rPr lang="en-US"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a:rPr lang="vi-VN" sz="2800" b="0" i="1" smtClean="0">
                        <a:solidFill>
                          <a:srgbClr val="0070C0"/>
                        </a:solidFill>
                        <a:latin typeface="Cambria Math" panose="02040503050406030204" pitchFamily="18" charset="0"/>
                        <a:cs typeface="Times New Roman" panose="02020603050405020304" pitchFamily="18" charset="0"/>
                      </a:rPr>
                      <m:t> </m:t>
                    </m:r>
                  </m:oMath>
                </a14:m>
                <a:r>
                  <a:rPr lang="vi-VN" sz="2800" dirty="0">
                    <a:solidFill>
                      <a:srgbClr val="0070C0"/>
                    </a:solidFill>
                    <a:latin typeface="Times New Roman" panose="02020603050405020304" pitchFamily="18" charset="0"/>
                    <a:cs typeface="Times New Roman" panose="02020603050405020304" pitchFamily="18" charset="0"/>
                  </a:rPr>
                  <a:t>(cmt)</a:t>
                </a:r>
              </a:p>
              <a:p>
                <a:pPr algn="ctr"/>
                <a14:m>
                  <m:oMath xmlns:m="http://schemas.openxmlformats.org/officeDocument/2006/math">
                    <m:r>
                      <m:rPr>
                        <m:sty m:val="p"/>
                      </m:rPr>
                      <a:rPr lang="vi-VN" sz="2800" i="1" dirty="0">
                        <a:solidFill>
                          <a:srgbClr val="0070C0"/>
                        </a:solidFill>
                        <a:latin typeface="Cambria Math" panose="02040503050406030204" pitchFamily="18" charset="0"/>
                        <a:cs typeface="Times New Roman" panose="02020603050405020304" pitchFamily="18" charset="0"/>
                      </a:rPr>
                      <m:t>OA</m:t>
                    </m:r>
                    <m:r>
                      <a:rPr lang="vi-VN" sz="2800" b="0" i="1" dirty="0" smtClean="0">
                        <a:solidFill>
                          <a:srgbClr val="0070C0"/>
                        </a:solidFill>
                        <a:latin typeface="Cambria Math" panose="02040503050406030204" pitchFamily="18" charset="0"/>
                        <a:cs typeface="Times New Roman" panose="02020603050405020304" pitchFamily="18" charset="0"/>
                      </a:rPr>
                      <m:t>=</m:t>
                    </m:r>
                    <m:r>
                      <m:rPr>
                        <m:sty m:val="p"/>
                      </m:rPr>
                      <a:rPr lang="vi-VN" sz="2800" i="1" dirty="0">
                        <a:solidFill>
                          <a:srgbClr val="0070C0"/>
                        </a:solidFill>
                        <a:latin typeface="Cambria Math" panose="02040503050406030204" pitchFamily="18" charset="0"/>
                        <a:cs typeface="Times New Roman" panose="02020603050405020304" pitchFamily="18" charset="0"/>
                      </a:rPr>
                      <m:t>OB</m:t>
                    </m:r>
                  </m:oMath>
                </a14:m>
                <a:r>
                  <a:rPr lang="vi-VN" sz="2800" dirty="0">
                    <a:solidFill>
                      <a:srgbClr val="0070C0"/>
                    </a:solidFill>
                    <a:latin typeface="Times New Roman" panose="02020603050405020304" pitchFamily="18" charset="0"/>
                    <a:cs typeface="Times New Roman" panose="02020603050405020304" pitchFamily="18" charset="0"/>
                  </a:rPr>
                  <a:t> (gt)</a:t>
                </a:r>
              </a:p>
              <a:p>
                <a:pPr algn="ctr"/>
                <a14:m>
                  <m:oMath xmlns:m="http://schemas.openxmlformats.org/officeDocument/2006/math">
                    <m:r>
                      <a:rPr lang="vi-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VN" sz="2800" dirty="0">
                    <a:solidFill>
                      <a:srgbClr val="0070C0"/>
                    </a:solidFill>
                    <a:ea typeface="Cambria Math" panose="02040503050406030204" pitchFamily="18" charset="0"/>
                    <a:cs typeface="Times New Roman" panose="02020603050405020304" pitchFamily="18" charset="0"/>
                  </a:rPr>
                  <a:t> </a:t>
                </a:r>
                <a14:m>
                  <m:oMath xmlns:m="http://schemas.openxmlformats.org/officeDocument/2006/math">
                    <m: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MOA</m:t>
                    </m:r>
                    <m:r>
                      <a:rPr lang="vi-VN" sz="2800" b="0" i="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MOB</m:t>
                    </m:r>
                  </m:oMath>
                </a14:m>
                <a:r>
                  <a:rPr lang="vi-VN" sz="2800" dirty="0">
                    <a:solidFill>
                      <a:srgbClr val="0070C0"/>
                    </a:solidFill>
                    <a:latin typeface="Times New Roman" panose="02020603050405020304" pitchFamily="18" charset="0"/>
                    <a:cs typeface="Times New Roman" panose="02020603050405020304" pitchFamily="18" charset="0"/>
                  </a:rPr>
                  <a:t> (c.g.c)</a:t>
                </a:r>
              </a:p>
              <a:p>
                <a:pPr algn="ctr"/>
                <a:endParaRPr lang="en-VN" sz="28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0148FC6A-8329-3A4D-A923-2B1683EBC126}"/>
                  </a:ext>
                </a:extLst>
              </p:cNvPr>
              <p:cNvSpPr txBox="1">
                <a:spLocks noRot="1" noChangeAspect="1" noMove="1" noResize="1" noEditPoints="1" noAdjustHandles="1" noChangeArrowheads="1" noChangeShapeType="1" noTextEdit="1"/>
              </p:cNvSpPr>
              <p:nvPr/>
            </p:nvSpPr>
            <p:spPr>
              <a:xfrm>
                <a:off x="464817" y="2571750"/>
                <a:ext cx="4121641" cy="2692019"/>
              </a:xfrm>
              <a:prstGeom prst="rect">
                <a:avLst/>
              </a:prstGeom>
              <a:blipFill>
                <a:blip r:embed="rId6"/>
                <a:stretch>
                  <a:fillRect l="-3077" t="-2347" r="-2462"/>
                </a:stretch>
              </a:blipFill>
            </p:spPr>
            <p:txBody>
              <a:bodyPr/>
              <a:lstStyle/>
              <a:p>
                <a:r>
                  <a:rPr lang="en-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84"/>
                                        </p:tgtEl>
                                        <p:attrNameLst>
                                          <p:attrName>style.visibility</p:attrName>
                                        </p:attrNameLst>
                                      </p:cBhvr>
                                      <p:to>
                                        <p:strVal val="visible"/>
                                      </p:to>
                                    </p:set>
                                    <p:animEffect transition="in" filter="circle(in)">
                                      <p:cBhvr>
                                        <p:cTn id="7" dur="2000"/>
                                        <p:tgtEl>
                                          <p:spTgt spid="268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4" grpId="0" animBg="1"/>
      <p:bldP spid="6" grpId="0"/>
      <p:bldP spid="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84;p48">
            <a:extLst>
              <a:ext uri="{FF2B5EF4-FFF2-40B4-BE49-F238E27FC236}">
                <a16:creationId xmlns:a16="http://schemas.microsoft.com/office/drawing/2014/main" id="{BB14BEA2-D262-0F4A-AB52-B0EB059FB1A1}"/>
              </a:ext>
            </a:extLst>
          </p:cNvPr>
          <p:cNvSpPr txBox="1">
            <a:spLocks noGrp="1"/>
          </p:cNvSpPr>
          <p:nvPr>
            <p:ph type="title"/>
          </p:nvPr>
        </p:nvSpPr>
        <p:spPr>
          <a:xfrm>
            <a:off x="464818" y="365041"/>
            <a:ext cx="1544735" cy="564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VN" sz="2800" b="1" dirty="0">
                <a:solidFill>
                  <a:srgbClr val="FF0000"/>
                </a:solidFill>
                <a:latin typeface="Times New Roman" pitchFamily="18" charset="0"/>
                <a:cs typeface="Times New Roman" pitchFamily="18" charset="0"/>
              </a:rPr>
              <a:t>Lời giải:</a:t>
            </a:r>
            <a:endParaRPr sz="2800" b="1" dirty="0">
              <a:solidFill>
                <a:srgbClr val="FF00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125498B-4333-234E-87B7-E9A4C0EF4054}"/>
                  </a:ext>
                </a:extLst>
              </p:cNvPr>
              <p:cNvSpPr txBox="1"/>
              <p:nvPr/>
            </p:nvSpPr>
            <p:spPr>
              <a:xfrm>
                <a:off x="464819" y="1225740"/>
                <a:ext cx="4348482" cy="1815882"/>
              </a:xfrm>
              <a:prstGeom prst="rect">
                <a:avLst/>
              </a:prstGeom>
              <a:noFill/>
            </p:spPr>
            <p:txBody>
              <a:bodyPr wrap="square" rtlCol="0">
                <a:spAutoFit/>
              </a:bodyPr>
              <a:lstStyle/>
              <a:p>
                <a:r>
                  <a:rPr lang="en-VN" sz="2800" dirty="0">
                    <a:solidFill>
                      <a:srgbClr val="0070C0"/>
                    </a:solidFill>
                    <a:latin typeface="Times New Roman" panose="02020603050405020304" pitchFamily="18" charset="0"/>
                    <a:cs typeface="Times New Roman" panose="02020603050405020304" pitchFamily="18" charset="0"/>
                  </a:rPr>
                  <a:t>b) Vì </a:t>
                </a:r>
                <a14:m>
                  <m:oMath xmlns:m="http://schemas.openxmlformats.org/officeDocument/2006/math">
                    <m: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MOA</m:t>
                    </m:r>
                    <m:r>
                      <a:rPr lang="vi-VN" sz="2800" b="0" i="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MOB</m:t>
                    </m:r>
                  </m:oMath>
                </a14:m>
                <a:r>
                  <a:rPr lang="vi-VN" sz="2800" dirty="0">
                    <a:solidFill>
                      <a:srgbClr val="0070C0"/>
                    </a:solidFill>
                    <a:latin typeface="Times New Roman" panose="02020603050405020304" pitchFamily="18" charset="0"/>
                    <a:cs typeface="Times New Roman" panose="02020603050405020304" pitchFamily="18" charset="0"/>
                  </a:rPr>
                  <a:t> (theo câu a)</a:t>
                </a:r>
              </a:p>
              <a:p>
                <a14:m>
                  <m:oMath xmlns:m="http://schemas.openxmlformats.org/officeDocument/2006/math">
                    <m:r>
                      <a:rPr lang="vi-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MA</m:t>
                    </m:r>
                    <m:r>
                      <a:rPr lang="vi-VN"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MB</m:t>
                    </m:r>
                  </m:oMath>
                </a14:m>
                <a:r>
                  <a:rPr lang="vi-VN" sz="2800" dirty="0">
                    <a:solidFill>
                      <a:srgbClr val="0070C0"/>
                    </a:solidFill>
                    <a:latin typeface="Times New Roman" panose="02020603050405020304" pitchFamily="18" charset="0"/>
                    <a:cs typeface="Times New Roman" panose="02020603050405020304" pitchFamily="18" charset="0"/>
                  </a:rPr>
                  <a:t> (hai cạnh tương ứng)</a:t>
                </a:r>
              </a:p>
            </p:txBody>
          </p:sp>
        </mc:Choice>
        <mc:Fallback xmlns="">
          <p:sp>
            <p:nvSpPr>
              <p:cNvPr id="8" name="TextBox 7">
                <a:extLst>
                  <a:ext uri="{FF2B5EF4-FFF2-40B4-BE49-F238E27FC236}">
                    <a16:creationId xmlns:a16="http://schemas.microsoft.com/office/drawing/2014/main" id="{8125498B-4333-234E-87B7-E9A4C0EF4054}"/>
                  </a:ext>
                </a:extLst>
              </p:cNvPr>
              <p:cNvSpPr txBox="1">
                <a:spLocks noRot="1" noChangeAspect="1" noMove="1" noResize="1" noEditPoints="1" noAdjustHandles="1" noChangeArrowheads="1" noChangeShapeType="1" noTextEdit="1"/>
              </p:cNvSpPr>
              <p:nvPr/>
            </p:nvSpPr>
            <p:spPr>
              <a:xfrm>
                <a:off x="464819" y="1225740"/>
                <a:ext cx="4348482" cy="1815882"/>
              </a:xfrm>
              <a:prstGeom prst="rect">
                <a:avLst/>
              </a:prstGeom>
              <a:blipFill>
                <a:blip r:embed="rId3"/>
                <a:stretch>
                  <a:fillRect l="-2907" t="-3472" r="-1163" b="-9028"/>
                </a:stretch>
              </a:blipFill>
            </p:spPr>
            <p:txBody>
              <a:bodyPr/>
              <a:lstStyle/>
              <a:p>
                <a:r>
                  <a:rPr lang="en-VN">
                    <a:noFill/>
                  </a:rPr>
                  <a:t> </a:t>
                </a:r>
              </a:p>
            </p:txBody>
          </p:sp>
        </mc:Fallback>
      </mc:AlternateContent>
      <p:pic>
        <p:nvPicPr>
          <p:cNvPr id="3" name="Picture 2" descr="Diagram&#10;&#10;Description automatically generated">
            <a:extLst>
              <a:ext uri="{FF2B5EF4-FFF2-40B4-BE49-F238E27FC236}">
                <a16:creationId xmlns:a16="http://schemas.microsoft.com/office/drawing/2014/main" id="{D5848A1A-9F03-9F49-8994-9A0364B0CD77}"/>
              </a:ext>
            </a:extLst>
          </p:cNvPr>
          <p:cNvPicPr>
            <a:picLocks noChangeAspect="1"/>
          </p:cNvPicPr>
          <p:nvPr/>
        </p:nvPicPr>
        <p:blipFill>
          <a:blip r:embed="rId4"/>
          <a:stretch>
            <a:fillRect/>
          </a:stretch>
        </p:blipFill>
        <p:spPr>
          <a:xfrm>
            <a:off x="4813301" y="616167"/>
            <a:ext cx="3695699" cy="4076139"/>
          </a:xfrm>
          <a:prstGeom prst="rect">
            <a:avLst/>
          </a:prstGeom>
        </p:spPr>
      </p:pic>
    </p:spTree>
    <p:extLst>
      <p:ext uri="{BB962C8B-B14F-4D97-AF65-F5344CB8AC3E}">
        <p14:creationId xmlns:p14="http://schemas.microsoft.com/office/powerpoint/2010/main" val="65696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4"/>
        <p:cNvGrpSpPr/>
        <p:nvPr/>
      </p:nvGrpSpPr>
      <p:grpSpPr>
        <a:xfrm>
          <a:off x="0" y="0"/>
          <a:ext cx="0" cy="0"/>
          <a:chOff x="0" y="0"/>
          <a:chExt cx="0" cy="0"/>
        </a:xfrm>
      </p:grpSpPr>
      <p:sp>
        <p:nvSpPr>
          <p:cNvPr id="9" name="Google Shape;2066;p45">
            <a:extLst>
              <a:ext uri="{FF2B5EF4-FFF2-40B4-BE49-F238E27FC236}">
                <a16:creationId xmlns:a16="http://schemas.microsoft.com/office/drawing/2014/main" id="{B58A0B6B-4480-2F47-8ADC-A7323B16FB50}"/>
              </a:ext>
            </a:extLst>
          </p:cNvPr>
          <p:cNvSpPr txBox="1">
            <a:spLocks noGrp="1"/>
          </p:cNvSpPr>
          <p:nvPr>
            <p:ph type="title"/>
          </p:nvPr>
        </p:nvSpPr>
        <p:spPr>
          <a:xfrm>
            <a:off x="447121" y="905582"/>
            <a:ext cx="5004200" cy="1450590"/>
          </a:xfrm>
          <a:solidFill>
            <a:schemeClr val="tx1">
              <a:lumMod val="20000"/>
              <a:lumOff val="80000"/>
            </a:schemeClr>
          </a:solidFill>
        </p:spPr>
        <p:txBody>
          <a:bodyPr spcFirstLastPara="1" wrap="square" lIns="91425" tIns="91425" rIns="91425" bIns="91425" anchor="ctr" anchorCtr="0">
            <a:noAutofit/>
          </a:bodyPr>
          <a:lstStyle/>
          <a:p>
            <a:pPr lvl="0" algn="just"/>
            <a:r>
              <a:rPr lang="vi-VN" dirty="0"/>
              <a:t>    </a:t>
            </a:r>
            <a:r>
              <a:rPr lang="vi-VN" sz="2800" dirty="0"/>
              <a:t>Một điểm thuộc đường trung trực của đoạn thẳng thì cách đều hai đầu mút của đoạn thẳng đó.</a:t>
            </a:r>
          </a:p>
        </p:txBody>
      </p:sp>
      <p:pic>
        <p:nvPicPr>
          <p:cNvPr id="7" name="Picture 6">
            <a:extLst>
              <a:ext uri="{FF2B5EF4-FFF2-40B4-BE49-F238E27FC236}">
                <a16:creationId xmlns:a16="http://schemas.microsoft.com/office/drawing/2014/main" id="{D975F94F-728C-3F4D-A970-26CAA8DB2D5C}"/>
              </a:ext>
            </a:extLst>
          </p:cNvPr>
          <p:cNvPicPr>
            <a:picLocks noChangeAspect="1"/>
          </p:cNvPicPr>
          <p:nvPr/>
        </p:nvPicPr>
        <p:blipFill>
          <a:blip r:embed="rId3"/>
          <a:stretch>
            <a:fillRect/>
          </a:stretch>
        </p:blipFill>
        <p:spPr>
          <a:xfrm>
            <a:off x="482000" y="865115"/>
            <a:ext cx="406800" cy="422446"/>
          </a:xfrm>
          <a:prstGeom prst="rect">
            <a:avLst/>
          </a:prstGeom>
        </p:spPr>
      </p:pic>
      <p:sp>
        <p:nvSpPr>
          <p:cNvPr id="8" name="TextBox 7">
            <a:extLst>
              <a:ext uri="{FF2B5EF4-FFF2-40B4-BE49-F238E27FC236}">
                <a16:creationId xmlns:a16="http://schemas.microsoft.com/office/drawing/2014/main" id="{373FF5CF-B831-BC4C-9C51-BA367A60AA28}"/>
              </a:ext>
            </a:extLst>
          </p:cNvPr>
          <p:cNvSpPr txBox="1"/>
          <p:nvPr/>
        </p:nvSpPr>
        <p:spPr>
          <a:xfrm>
            <a:off x="396321" y="362374"/>
            <a:ext cx="4275529" cy="523220"/>
          </a:xfrm>
          <a:prstGeom prst="rect">
            <a:avLst/>
          </a:prstGeom>
          <a:noFill/>
        </p:spPr>
        <p:txBody>
          <a:bodyPr wrap="none" rtlCol="0">
            <a:spAutoFit/>
          </a:bodyPr>
          <a:lstStyle/>
          <a:p>
            <a:r>
              <a:rPr lang="en-VN" sz="2800" b="1" dirty="0">
                <a:solidFill>
                  <a:srgbClr val="FF0000"/>
                </a:solidFill>
                <a:latin typeface="Times New Roman" panose="02020603050405020304" pitchFamily="18" charset="0"/>
                <a:cs typeface="Times New Roman" panose="02020603050405020304" pitchFamily="18" charset="0"/>
              </a:rPr>
              <a:t>* Tính chất: (SGK/Tr 101)</a:t>
            </a:r>
          </a:p>
        </p:txBody>
      </p:sp>
      <mc:AlternateContent xmlns:mc="http://schemas.openxmlformats.org/markup-compatibility/2006" xmlns:a14="http://schemas.microsoft.com/office/drawing/2010/main">
        <mc:Choice Requires="a14">
          <p:graphicFrame>
            <p:nvGraphicFramePr>
              <p:cNvPr id="14" name="Table 12">
                <a:extLst>
                  <a:ext uri="{FF2B5EF4-FFF2-40B4-BE49-F238E27FC236}">
                    <a16:creationId xmlns:a16="http://schemas.microsoft.com/office/drawing/2014/main" id="{7D33B890-C873-554C-84A4-AAA13C349F95}"/>
                  </a:ext>
                </a:extLst>
              </p:cNvPr>
              <p:cNvGraphicFramePr>
                <a:graphicFrameLocks noGrp="1"/>
              </p:cNvGraphicFramePr>
              <p:nvPr>
                <p:extLst>
                  <p:ext uri="{D42A27DB-BD31-4B8C-83A1-F6EECF244321}">
                    <p14:modId xmlns:p14="http://schemas.microsoft.com/office/powerpoint/2010/main" val="2740192304"/>
                  </p:ext>
                </p:extLst>
              </p:nvPr>
            </p:nvGraphicFramePr>
            <p:xfrm>
              <a:off x="520299" y="2787328"/>
              <a:ext cx="4931021" cy="1889760"/>
            </p:xfrm>
            <a:graphic>
              <a:graphicData uri="http://schemas.openxmlformats.org/drawingml/2006/table">
                <a:tbl>
                  <a:tblPr firstRow="1" bandRow="1">
                    <a:tableStyleId>{CA854837-D979-4550-B14B-FC1769C8F53C}</a:tableStyleId>
                  </a:tblPr>
                  <a:tblGrid>
                    <a:gridCol w="809706">
                      <a:extLst>
                        <a:ext uri="{9D8B030D-6E8A-4147-A177-3AD203B41FA5}">
                          <a16:colId xmlns:a16="http://schemas.microsoft.com/office/drawing/2014/main" val="3984348778"/>
                        </a:ext>
                      </a:extLst>
                    </a:gridCol>
                    <a:gridCol w="4121315">
                      <a:extLst>
                        <a:ext uri="{9D8B030D-6E8A-4147-A177-3AD203B41FA5}">
                          <a16:colId xmlns:a16="http://schemas.microsoft.com/office/drawing/2014/main" val="1186414393"/>
                        </a:ext>
                      </a:extLst>
                    </a:gridCol>
                  </a:tblGrid>
                  <a:tr h="370840">
                    <a:tc>
                      <a:txBody>
                        <a:bodyPr/>
                        <a:lstStyle/>
                        <a:p>
                          <a:endParaRPr lang="en-VN" sz="2800" dirty="0">
                            <a:solidFill>
                              <a:srgbClr val="0070C0"/>
                            </a:solidFill>
                            <a:latin typeface="Times New Roman" panose="02020603050405020304" pitchFamily="18" charset="0"/>
                            <a:cs typeface="Times New Roman" panose="02020603050405020304" pitchFamily="18" charset="0"/>
                          </a:endParaRPr>
                        </a:p>
                        <a:p>
                          <a:pPr algn="ctr"/>
                          <a:r>
                            <a:rPr lang="en-VN" sz="2800" dirty="0">
                              <a:solidFill>
                                <a:srgbClr val="0070C0"/>
                              </a:solidFill>
                              <a:latin typeface="Times New Roman" panose="02020603050405020304" pitchFamily="18" charset="0"/>
                              <a:cs typeface="Times New Roman" panose="02020603050405020304" pitchFamily="18" charset="0"/>
                            </a:rPr>
                            <a:t>GT</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m:rPr>
                                  <m:sty m:val="p"/>
                                </m:rPr>
                                <a:rPr lang="en-VN" sz="2800" i="1" smtClean="0">
                                  <a:solidFill>
                                    <a:srgbClr val="0070C0"/>
                                  </a:solidFill>
                                  <a:latin typeface="Cambria Math" panose="02040503050406030204" pitchFamily="18" charset="0"/>
                                  <a:cs typeface="Times New Roman" panose="02020603050405020304" pitchFamily="18" charset="0"/>
                                </a:rPr>
                                <m:t>d</m:t>
                              </m:r>
                            </m:oMath>
                          </a14:m>
                          <a:r>
                            <a:rPr lang="en-VN" sz="2800" dirty="0">
                              <a:solidFill>
                                <a:srgbClr val="0070C0"/>
                              </a:solidFill>
                              <a:latin typeface="Times New Roman" panose="02020603050405020304" pitchFamily="18" charset="0"/>
                              <a:cs typeface="Times New Roman" panose="02020603050405020304" pitchFamily="18" charset="0"/>
                            </a:rPr>
                            <a:t> là đường trung trực của đoạn thẳng </a:t>
                          </a:r>
                          <a14:m>
                            <m:oMath xmlns:m="http://schemas.openxmlformats.org/officeDocument/2006/math">
                              <m:r>
                                <m:rPr>
                                  <m:sty m:val="p"/>
                                </m:rPr>
                                <a:rPr lang="en-VN" sz="2800" i="1" dirty="0">
                                  <a:solidFill>
                                    <a:srgbClr val="0070C0"/>
                                  </a:solidFill>
                                  <a:latin typeface="Cambria Math" panose="02040503050406030204" pitchFamily="18" charset="0"/>
                                  <a:cs typeface="Times New Roman" panose="02020603050405020304" pitchFamily="18" charset="0"/>
                                </a:rPr>
                                <m:t>AB</m:t>
                              </m:r>
                            </m:oMath>
                          </a14:m>
                          <a:endParaRPr lang="en-VN" sz="2800" dirty="0">
                            <a:solidFill>
                              <a:srgbClr val="0070C0"/>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sty m:val="p"/>
                                  </m:rPr>
                                  <a:rPr lang="en-VN" sz="2800" i="1" dirty="0" smtClean="0">
                                    <a:solidFill>
                                      <a:srgbClr val="0070C0"/>
                                    </a:solidFill>
                                    <a:latin typeface="Cambria Math" panose="02040503050406030204" pitchFamily="18" charset="0"/>
                                    <a:cs typeface="Times New Roman" panose="02020603050405020304" pitchFamily="18" charset="0"/>
                                  </a:rPr>
                                  <m:t>M</m:t>
                                </m:r>
                                <m:r>
                                  <a:rPr lang="en-VN" sz="280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d</m:t>
                                </m:r>
                              </m:oMath>
                            </m:oMathPara>
                          </a14:m>
                          <a:endParaRPr lang="en-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extLst>
                      <a:ext uri="{0D108BD9-81ED-4DB2-BD59-A6C34878D82A}">
                        <a16:rowId xmlns:a16="http://schemas.microsoft.com/office/drawing/2014/main" val="1816937195"/>
                      </a:ext>
                    </a:extLst>
                  </a:tr>
                  <a:tr h="370840">
                    <a:tc>
                      <a:txBody>
                        <a:bodyPr/>
                        <a:lstStyle/>
                        <a:p>
                          <a:pPr algn="ctr"/>
                          <a:r>
                            <a:rPr lang="en-VN" sz="2800" dirty="0">
                              <a:solidFill>
                                <a:srgbClr val="0070C0"/>
                              </a:solidFill>
                              <a:latin typeface="Times New Roman" panose="02020603050405020304" pitchFamily="18" charset="0"/>
                              <a:cs typeface="Times New Roman" panose="02020603050405020304" pitchFamily="18" charset="0"/>
                            </a:rPr>
                            <a:t>KL</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14:m>
                            <m:oMathPara xmlns:m="http://schemas.openxmlformats.org/officeDocument/2006/math">
                              <m:oMathParaPr>
                                <m:jc m:val="left"/>
                              </m:oMathParaPr>
                              <m:oMath xmlns:m="http://schemas.openxmlformats.org/officeDocument/2006/math">
                                <m:r>
                                  <m:rPr>
                                    <m:sty m:val="p"/>
                                  </m:rPr>
                                  <a:rPr lang="en-VN" sz="2800" i="1" dirty="0" smtClean="0">
                                    <a:solidFill>
                                      <a:srgbClr val="0070C0"/>
                                    </a:solidFill>
                                    <a:latin typeface="Cambria Math" panose="02040503050406030204" pitchFamily="18" charset="0"/>
                                  </a:rPr>
                                  <m:t>MA</m:t>
                                </m:r>
                                <m:r>
                                  <a:rPr lang="vi-VN" sz="2800" b="0" i="1" dirty="0" smtClean="0">
                                    <a:solidFill>
                                      <a:srgbClr val="0070C0"/>
                                    </a:solidFill>
                                    <a:latin typeface="Cambria Math" panose="02040503050406030204" pitchFamily="18" charset="0"/>
                                  </a:rPr>
                                  <m:t>=</m:t>
                                </m:r>
                                <m:r>
                                  <m:rPr>
                                    <m:sty m:val="p"/>
                                  </m:rPr>
                                  <a:rPr lang="vi-VN" sz="2800" b="0" i="1" dirty="0" smtClean="0">
                                    <a:solidFill>
                                      <a:srgbClr val="0070C0"/>
                                    </a:solidFill>
                                    <a:latin typeface="Cambria Math" panose="02040503050406030204" pitchFamily="18" charset="0"/>
                                  </a:rPr>
                                  <m:t>MB</m:t>
                                </m:r>
                                <m:r>
                                  <a:rPr lang="vi-VN" sz="2800" b="0" i="1" dirty="0" smtClean="0">
                                    <a:solidFill>
                                      <a:srgbClr val="0070C0"/>
                                    </a:solidFill>
                                    <a:latin typeface="Cambria Math" panose="02040503050406030204" pitchFamily="18" charset="0"/>
                                  </a:rPr>
                                  <m:t> </m:t>
                                </m:r>
                              </m:oMath>
                            </m:oMathPara>
                          </a14:m>
                          <a:endParaRPr lang="en-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0379837"/>
                      </a:ext>
                    </a:extLst>
                  </a:tr>
                </a:tbl>
              </a:graphicData>
            </a:graphic>
          </p:graphicFrame>
        </mc:Choice>
        <mc:Fallback xmlns="">
          <p:graphicFrame>
            <p:nvGraphicFramePr>
              <p:cNvPr id="14" name="Table 12">
                <a:extLst>
                  <a:ext uri="{FF2B5EF4-FFF2-40B4-BE49-F238E27FC236}">
                    <a16:creationId xmlns:a16="http://schemas.microsoft.com/office/drawing/2014/main" id="{7D33B890-C873-554C-84A4-AAA13C349F95}"/>
                  </a:ext>
                </a:extLst>
              </p:cNvPr>
              <p:cNvGraphicFramePr>
                <a:graphicFrameLocks noGrp="1"/>
              </p:cNvGraphicFramePr>
              <p:nvPr>
                <p:extLst>
                  <p:ext uri="{D42A27DB-BD31-4B8C-83A1-F6EECF244321}">
                    <p14:modId xmlns:p14="http://schemas.microsoft.com/office/powerpoint/2010/main" val="2740192304"/>
                  </p:ext>
                </p:extLst>
              </p:nvPr>
            </p:nvGraphicFramePr>
            <p:xfrm>
              <a:off x="520299" y="2787328"/>
              <a:ext cx="4931021" cy="1889760"/>
            </p:xfrm>
            <a:graphic>
              <a:graphicData uri="http://schemas.openxmlformats.org/drawingml/2006/table">
                <a:tbl>
                  <a:tblPr firstRow="1" bandRow="1">
                    <a:tableStyleId>{CA854837-D979-4550-B14B-FC1769C8F53C}</a:tableStyleId>
                  </a:tblPr>
                  <a:tblGrid>
                    <a:gridCol w="809706">
                      <a:extLst>
                        <a:ext uri="{9D8B030D-6E8A-4147-A177-3AD203B41FA5}">
                          <a16:colId xmlns:a16="http://schemas.microsoft.com/office/drawing/2014/main" val="3984348778"/>
                        </a:ext>
                      </a:extLst>
                    </a:gridCol>
                    <a:gridCol w="4121315">
                      <a:extLst>
                        <a:ext uri="{9D8B030D-6E8A-4147-A177-3AD203B41FA5}">
                          <a16:colId xmlns:a16="http://schemas.microsoft.com/office/drawing/2014/main" val="1186414393"/>
                        </a:ext>
                      </a:extLst>
                    </a:gridCol>
                  </a:tblGrid>
                  <a:tr h="1371600">
                    <a:tc>
                      <a:txBody>
                        <a:bodyPr/>
                        <a:lstStyle/>
                        <a:p>
                          <a:endParaRPr lang="en-VN" sz="2800" dirty="0">
                            <a:solidFill>
                              <a:srgbClr val="0070C0"/>
                            </a:solidFill>
                            <a:latin typeface="Times New Roman" panose="02020603050405020304" pitchFamily="18" charset="0"/>
                            <a:cs typeface="Times New Roman" panose="02020603050405020304" pitchFamily="18" charset="0"/>
                          </a:endParaRPr>
                        </a:p>
                        <a:p>
                          <a:pPr algn="ctr"/>
                          <a:r>
                            <a:rPr lang="en-VN" sz="2800" dirty="0">
                              <a:solidFill>
                                <a:srgbClr val="0070C0"/>
                              </a:solidFill>
                              <a:latin typeface="Times New Roman" panose="02020603050405020304" pitchFamily="18" charset="0"/>
                              <a:cs typeface="Times New Roman" panose="02020603050405020304" pitchFamily="18" charset="0"/>
                            </a:rPr>
                            <a:t>GT</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tc>
                      <a:txBody>
                        <a:bodyPr/>
                        <a:lstStyle/>
                        <a:p>
                          <a:endParaRPr lang="en-VN"/>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blipFill>
                          <a:blip r:embed="rId4"/>
                          <a:stretch>
                            <a:fillRect l="-19632" t="-4587" r="-307" b="-50459"/>
                          </a:stretch>
                        </a:blipFill>
                      </a:tcPr>
                    </a:tc>
                    <a:extLst>
                      <a:ext uri="{0D108BD9-81ED-4DB2-BD59-A6C34878D82A}">
                        <a16:rowId xmlns:a16="http://schemas.microsoft.com/office/drawing/2014/main" val="1816937195"/>
                      </a:ext>
                    </a:extLst>
                  </a:tr>
                  <a:tr h="518160">
                    <a:tc>
                      <a:txBody>
                        <a:bodyPr/>
                        <a:lstStyle/>
                        <a:p>
                          <a:pPr algn="ctr"/>
                          <a:r>
                            <a:rPr lang="en-VN" sz="2800" dirty="0">
                              <a:solidFill>
                                <a:srgbClr val="0070C0"/>
                              </a:solidFill>
                              <a:latin typeface="Times New Roman" panose="02020603050405020304" pitchFamily="18" charset="0"/>
                              <a:cs typeface="Times New Roman" panose="02020603050405020304" pitchFamily="18" charset="0"/>
                            </a:rPr>
                            <a:t>KL</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VN"/>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blipFill>
                          <a:blip r:embed="rId4"/>
                          <a:stretch>
                            <a:fillRect l="-19632" t="-278049" r="-307" b="-34146"/>
                          </a:stretch>
                        </a:blipFill>
                      </a:tcPr>
                    </a:tc>
                    <a:extLst>
                      <a:ext uri="{0D108BD9-81ED-4DB2-BD59-A6C34878D82A}">
                        <a16:rowId xmlns:a16="http://schemas.microsoft.com/office/drawing/2014/main" val="4000379837"/>
                      </a:ext>
                    </a:extLst>
                  </a:tr>
                </a:tbl>
              </a:graphicData>
            </a:graphic>
          </p:graphicFrame>
        </mc:Fallback>
      </mc:AlternateContent>
      <p:pic>
        <p:nvPicPr>
          <p:cNvPr id="3" name="Picture 2" descr="Diagram&#10;&#10;Description automatically generated">
            <a:extLst>
              <a:ext uri="{FF2B5EF4-FFF2-40B4-BE49-F238E27FC236}">
                <a16:creationId xmlns:a16="http://schemas.microsoft.com/office/drawing/2014/main" id="{6513FBC6-8680-FF46-BD49-3216B48796EB}"/>
              </a:ext>
            </a:extLst>
          </p:cNvPr>
          <p:cNvPicPr>
            <a:picLocks noChangeAspect="1"/>
          </p:cNvPicPr>
          <p:nvPr/>
        </p:nvPicPr>
        <p:blipFill>
          <a:blip r:embed="rId5"/>
          <a:stretch>
            <a:fillRect/>
          </a:stretch>
        </p:blipFill>
        <p:spPr>
          <a:xfrm>
            <a:off x="5524499" y="885594"/>
            <a:ext cx="3223179" cy="394631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Google Shape;1736;p43">
                <a:extLst>
                  <a:ext uri="{FF2B5EF4-FFF2-40B4-BE49-F238E27FC236}">
                    <a16:creationId xmlns:a16="http://schemas.microsoft.com/office/drawing/2014/main" id="{47A82437-784B-D547-BB18-FC5FBA778D90}"/>
                  </a:ext>
                </a:extLst>
              </p:cNvPr>
              <p:cNvSpPr txBox="1">
                <a:spLocks noGrp="1"/>
              </p:cNvSpPr>
              <p:nvPr>
                <p:ph type="subTitle" idx="1"/>
              </p:nvPr>
            </p:nvSpPr>
            <p:spPr>
              <a:xfrm>
                <a:off x="478464" y="447299"/>
                <a:ext cx="8165805" cy="1381501"/>
              </a:xfrm>
              <a:prstGeom prst="rect">
                <a:avLst/>
              </a:prstGeom>
            </p:spPr>
            <p:txBody>
              <a:bodyPr spcFirstLastPara="1" wrap="square" lIns="91425" tIns="91425" rIns="91425" bIns="91425" anchor="t" anchorCtr="0">
                <a:noAutofit/>
              </a:bodyPr>
              <a:lstStyle/>
              <a:p>
                <a:pPr marL="0" lvl="0" indent="0" algn="just">
                  <a:spcAft>
                    <a:spcPts val="1600"/>
                  </a:spcAft>
                </a:pPr>
                <a:r>
                  <a:rPr lang="en-VN" sz="2800" b="1" dirty="0">
                    <a:solidFill>
                      <a:srgbClr val="FF0000"/>
                    </a:solidFill>
                    <a:latin typeface="Times New Roman" pitchFamily="18" charset="0"/>
                    <a:cs typeface="Times New Roman" pitchFamily="18" charset="0"/>
                  </a:rPr>
                  <a:t>Ví dụ 2:</a:t>
                </a:r>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M</m:t>
                    </m:r>
                    <m:r>
                      <a:rPr lang="vi-VN" sz="2800" b="0" i="1" dirty="0" smtClean="0">
                        <a:latin typeface="Cambria Math" panose="02040503050406030204" pitchFamily="18" charset="0"/>
                        <a:cs typeface="Times New Roman" pitchFamily="18" charset="0"/>
                      </a:rPr>
                      <m:t>,</m:t>
                    </m:r>
                    <m:r>
                      <m:rPr>
                        <m:sty m:val="p"/>
                      </m:rPr>
                      <a:rPr lang="vi-VN" sz="2800" i="1" dirty="0">
                        <a:latin typeface="Cambria Math" panose="02040503050406030204" pitchFamily="18" charset="0"/>
                        <a:cs typeface="Times New Roman" pitchFamily="18" charset="0"/>
                      </a:rPr>
                      <m:t>N</m:t>
                    </m:r>
                  </m:oMath>
                </a14:m>
                <a:r>
                  <a:rPr lang="vi-VN" sz="2800" dirty="0">
                    <a:latin typeface="Times New Roman" pitchFamily="18" charset="0"/>
                    <a:cs typeface="Times New Roman" pitchFamily="18" charset="0"/>
                  </a:rPr>
                  <a:t> thuộc đường trung trực của đoạn thẳng </a:t>
                </a:r>
                <a14:m>
                  <m:oMath xmlns:m="http://schemas.openxmlformats.org/officeDocument/2006/math">
                    <m:r>
                      <m:rPr>
                        <m:sty m:val="p"/>
                      </m:rPr>
                      <a:rPr lang="vi-VN" sz="2800" i="1" dirty="0">
                        <a:latin typeface="Cambria Math" panose="02040503050406030204" pitchFamily="18" charset="0"/>
                        <a:cs typeface="Times New Roman" pitchFamily="18" charset="0"/>
                      </a:rPr>
                      <m:t>AB</m:t>
                    </m:r>
                  </m:oMath>
                </a14:m>
                <a:r>
                  <a:rPr lang="vi-VN" sz="2800" dirty="0">
                    <a:latin typeface="Times New Roman" pitchFamily="18" charset="0"/>
                    <a:cs typeface="Times New Roman" pitchFamily="18" charset="0"/>
                  </a:rPr>
                  <a:t>, </a:t>
                </a:r>
                <a14:m>
                  <m:oMath xmlns:m="http://schemas.openxmlformats.org/officeDocument/2006/math">
                    <m:r>
                      <m:rPr>
                        <m:sty m:val="p"/>
                      </m:rPr>
                      <a:rPr lang="vi-VN" sz="2800" i="1" dirty="0">
                        <a:latin typeface="Cambria Math" panose="02040503050406030204" pitchFamily="18" charset="0"/>
                        <a:cs typeface="Times New Roman" pitchFamily="18" charset="0"/>
                      </a:rPr>
                      <m:t>M</m:t>
                    </m:r>
                  </m:oMath>
                </a14:m>
                <a:r>
                  <a:rPr lang="vi-VN" sz="2800" dirty="0">
                    <a:latin typeface="Times New Roman" pitchFamily="18" charset="0"/>
                    <a:cs typeface="Times New Roman" pitchFamily="18" charset="0"/>
                  </a:rPr>
                  <a:t> và </a:t>
                </a:r>
                <a14:m>
                  <m:oMath xmlns:m="http://schemas.openxmlformats.org/officeDocument/2006/math">
                    <m:r>
                      <m:rPr>
                        <m:sty m:val="p"/>
                      </m:rPr>
                      <a:rPr lang="vi-VN" sz="2800" i="1" dirty="0">
                        <a:latin typeface="Cambria Math" panose="02040503050406030204" pitchFamily="18" charset="0"/>
                        <a:cs typeface="Times New Roman" pitchFamily="18" charset="0"/>
                      </a:rPr>
                      <m:t>N</m:t>
                    </m:r>
                  </m:oMath>
                </a14:m>
                <a:r>
                  <a:rPr lang="vi-VN" sz="2800" dirty="0">
                    <a:latin typeface="Times New Roman" pitchFamily="18" charset="0"/>
                    <a:cs typeface="Times New Roman" pitchFamily="18" charset="0"/>
                  </a:rPr>
                  <a:t> không thuộc đường thẳng </a:t>
                </a:r>
                <a14:m>
                  <m:oMath xmlns:m="http://schemas.openxmlformats.org/officeDocument/2006/math">
                    <m:r>
                      <m:rPr>
                        <m:sty m:val="p"/>
                      </m:rPr>
                      <a:rPr lang="vi-VN" sz="2800" i="1" dirty="0">
                        <a:latin typeface="Cambria Math" panose="02040503050406030204" pitchFamily="18" charset="0"/>
                        <a:cs typeface="Times New Roman" pitchFamily="18" charset="0"/>
                      </a:rPr>
                      <m:t>A</m:t>
                    </m:r>
                    <m:r>
                      <m:rPr>
                        <m:sty m:val="p"/>
                      </m:rPr>
                      <a:rPr lang="vi-VN" sz="2800" i="1" dirty="0" smtClean="0">
                        <a:latin typeface="Cambria Math" panose="02040503050406030204" pitchFamily="18" charset="0"/>
                        <a:cs typeface="Times New Roman" pitchFamily="18" charset="0"/>
                      </a:rPr>
                      <m:t>B</m:t>
                    </m:r>
                  </m:oMath>
                </a14:m>
                <a:r>
                  <a:rPr lang="vi-VN" sz="2800" dirty="0">
                    <a:latin typeface="Times New Roman" pitchFamily="18" charset="0"/>
                    <a:cs typeface="Times New Roman" pitchFamily="18" charset="0"/>
                  </a:rPr>
                  <a:t>. Chứng minh: </a:t>
                </a:r>
                <a14:m>
                  <m:oMath xmlns:m="http://schemas.openxmlformats.org/officeDocument/2006/math">
                    <m:r>
                      <a:rPr lang="vi-VN" sz="2800" i="1" smtClean="0">
                        <a:latin typeface="Cambria Math" panose="02040503050406030204" pitchFamily="18" charset="0"/>
                        <a:ea typeface="Cambria Math" panose="02040503050406030204" pitchFamily="18" charset="0"/>
                        <a:cs typeface="Times New Roman" pitchFamily="18" charset="0"/>
                      </a:rPr>
                      <m:t>∆</m:t>
                    </m:r>
                    <m:r>
                      <m:rPr>
                        <m:sty m:val="p"/>
                      </m:rPr>
                      <a:rPr lang="vi-VN" sz="2800" i="1">
                        <a:latin typeface="Cambria Math" panose="02040503050406030204" pitchFamily="18" charset="0"/>
                        <a:ea typeface="Cambria Math" panose="02040503050406030204" pitchFamily="18" charset="0"/>
                        <a:cs typeface="Times New Roman" pitchFamily="18" charset="0"/>
                      </a:rPr>
                      <m:t>MNA</m:t>
                    </m:r>
                    <m:r>
                      <a:rPr lang="vi-VN" sz="2800" b="0" i="0" smtClean="0">
                        <a:latin typeface="Cambria Math" panose="02040503050406030204" pitchFamily="18" charset="0"/>
                        <a:ea typeface="Cambria Math" panose="02040503050406030204" pitchFamily="18" charset="0"/>
                        <a:cs typeface="Times New Roman" pitchFamily="18" charset="0"/>
                      </a:rPr>
                      <m:t>=</m:t>
                    </m:r>
                    <m:r>
                      <a:rPr lang="vi-VN" sz="2800" b="0" i="1" smtClean="0">
                        <a:latin typeface="Cambria Math" panose="02040503050406030204" pitchFamily="18" charset="0"/>
                        <a:ea typeface="Cambria Math" panose="02040503050406030204" pitchFamily="18" charset="0"/>
                        <a:cs typeface="Times New Roman" pitchFamily="18" charset="0"/>
                      </a:rPr>
                      <m:t>∆</m:t>
                    </m:r>
                    <m:r>
                      <m:rPr>
                        <m:sty m:val="p"/>
                      </m:rPr>
                      <a:rPr lang="vi-VN" sz="2800" i="1">
                        <a:latin typeface="Cambria Math" panose="02040503050406030204" pitchFamily="18" charset="0"/>
                        <a:ea typeface="Cambria Math" panose="02040503050406030204" pitchFamily="18" charset="0"/>
                        <a:cs typeface="Times New Roman" pitchFamily="18" charset="0"/>
                      </a:rPr>
                      <m:t>MNB</m:t>
                    </m:r>
                  </m:oMath>
                </a14:m>
                <a:r>
                  <a:rPr lang="vi-VN" sz="2800" dirty="0">
                    <a:latin typeface="Times New Roman" pitchFamily="18" charset="0"/>
                    <a:cs typeface="Times New Roman" pitchFamily="18" charset="0"/>
                  </a:rPr>
                  <a:t>.</a:t>
                </a:r>
                <a:endParaRPr sz="2800" dirty="0">
                  <a:latin typeface="Times New Roman" pitchFamily="18" charset="0"/>
                  <a:cs typeface="Times New Roman" pitchFamily="18" charset="0"/>
                </a:endParaRPr>
              </a:p>
            </p:txBody>
          </p:sp>
        </mc:Choice>
        <mc:Fallback xmlns="">
          <p:sp>
            <p:nvSpPr>
              <p:cNvPr id="11" name="Google Shape;1736;p43">
                <a:extLst>
                  <a:ext uri="{FF2B5EF4-FFF2-40B4-BE49-F238E27FC236}">
                    <a16:creationId xmlns:a16="http://schemas.microsoft.com/office/drawing/2014/main" id="{47A82437-784B-D547-BB18-FC5FBA778D90}"/>
                  </a:ext>
                </a:extLst>
              </p:cNvPr>
              <p:cNvSpPr txBox="1">
                <a:spLocks noGrp="1" noRot="1" noChangeAspect="1" noMove="1" noResize="1" noEditPoints="1" noAdjustHandles="1" noChangeArrowheads="1" noChangeShapeType="1" noTextEdit="1"/>
              </p:cNvSpPr>
              <p:nvPr>
                <p:ph type="subTitle" idx="1"/>
              </p:nvPr>
            </p:nvSpPr>
            <p:spPr>
              <a:xfrm>
                <a:off x="478464" y="447299"/>
                <a:ext cx="8165805" cy="1381501"/>
              </a:xfrm>
              <a:prstGeom prst="rect">
                <a:avLst/>
              </a:prstGeom>
              <a:blipFill>
                <a:blip r:embed="rId3"/>
                <a:stretch>
                  <a:fillRect l="-1553" t="-1835" r="-1553" b="-15596"/>
                </a:stretch>
              </a:blipFill>
            </p:spPr>
            <p:txBody>
              <a:bodyPr/>
              <a:lstStyle/>
              <a:p>
                <a:r>
                  <a:rPr lang="en-VN">
                    <a:noFill/>
                  </a:rPr>
                  <a:t> </a:t>
                </a:r>
              </a:p>
            </p:txBody>
          </p:sp>
        </mc:Fallback>
      </mc:AlternateContent>
      <p:pic>
        <p:nvPicPr>
          <p:cNvPr id="12" name="Picture 11">
            <a:extLst>
              <a:ext uri="{FF2B5EF4-FFF2-40B4-BE49-F238E27FC236}">
                <a16:creationId xmlns:a16="http://schemas.microsoft.com/office/drawing/2014/main" id="{F6DF7643-A5BD-FE4E-94E0-6B6725BCF5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7700097" y="3785177"/>
            <a:ext cx="1209987" cy="1015846"/>
          </a:xfrm>
          <a:prstGeom prst="rect">
            <a:avLst/>
          </a:prstGeom>
        </p:spPr>
      </p:pic>
    </p:spTree>
    <p:extLst>
      <p:ext uri="{BB962C8B-B14F-4D97-AF65-F5344CB8AC3E}">
        <p14:creationId xmlns:p14="http://schemas.microsoft.com/office/powerpoint/2010/main" val="86064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B77B072-BD7D-F543-8213-BA8B43F2CC57}"/>
              </a:ext>
            </a:extLst>
          </p:cNvPr>
          <p:cNvSpPr txBox="1">
            <a:spLocks noGrp="1"/>
          </p:cNvSpPr>
          <p:nvPr>
            <p:ph type="title"/>
          </p:nvPr>
        </p:nvSpPr>
        <p:spPr>
          <a:prstGeom prst="rect">
            <a:avLst/>
          </a:prstGeom>
          <a:noFill/>
        </p:spPr>
        <p:txBody>
          <a:bodyPr wrap="square" rtlCol="0">
            <a:spAutoFit/>
          </a:bodyPr>
          <a:lstStyle/>
          <a:p>
            <a:r>
              <a:rPr lang="en-VN" sz="2800" b="1" dirty="0">
                <a:solidFill>
                  <a:srgbClr val="C00000"/>
                </a:solidFill>
                <a:latin typeface="Times New Roman" panose="02020603050405020304" pitchFamily="18" charset="0"/>
                <a:cs typeface="Times New Roman" panose="02020603050405020304" pitchFamily="18" charset="0"/>
              </a:rPr>
              <a:t>Chứng minh: (SGK/Tr 101)</a:t>
            </a:r>
          </a:p>
        </p:txBody>
      </p:sp>
      <p:pic>
        <p:nvPicPr>
          <p:cNvPr id="5" name="Picture 4" descr="Diagram&#10;&#10;Description automatically generated">
            <a:extLst>
              <a:ext uri="{FF2B5EF4-FFF2-40B4-BE49-F238E27FC236}">
                <a16:creationId xmlns:a16="http://schemas.microsoft.com/office/drawing/2014/main" id="{EA124636-F6D5-EE4C-B825-4E53E1D34583}"/>
              </a:ext>
            </a:extLst>
          </p:cNvPr>
          <p:cNvPicPr>
            <a:picLocks noChangeAspect="1"/>
          </p:cNvPicPr>
          <p:nvPr/>
        </p:nvPicPr>
        <p:blipFill>
          <a:blip r:embed="rId2"/>
          <a:stretch>
            <a:fillRect/>
          </a:stretch>
        </p:blipFill>
        <p:spPr>
          <a:xfrm>
            <a:off x="4308138" y="1209271"/>
            <a:ext cx="4208236" cy="3555049"/>
          </a:xfrm>
          <a:prstGeom prst="rect">
            <a:avLst/>
          </a:prstGeom>
        </p:spPr>
      </p:pic>
      <p:pic>
        <p:nvPicPr>
          <p:cNvPr id="7" name="Picture 6" descr="Diagram&#10;&#10;Description automatically generated">
            <a:extLst>
              <a:ext uri="{FF2B5EF4-FFF2-40B4-BE49-F238E27FC236}">
                <a16:creationId xmlns:a16="http://schemas.microsoft.com/office/drawing/2014/main" id="{8D04405B-4F4A-634A-884E-A563D365B15F}"/>
              </a:ext>
            </a:extLst>
          </p:cNvPr>
          <p:cNvPicPr>
            <a:picLocks noChangeAspect="1"/>
          </p:cNvPicPr>
          <p:nvPr/>
        </p:nvPicPr>
        <p:blipFill>
          <a:blip r:embed="rId3"/>
          <a:stretch>
            <a:fillRect/>
          </a:stretch>
        </p:blipFill>
        <p:spPr>
          <a:xfrm>
            <a:off x="627626" y="1139747"/>
            <a:ext cx="3944374" cy="3694096"/>
          </a:xfrm>
          <a:prstGeom prst="rect">
            <a:avLst/>
          </a:prstGeom>
        </p:spPr>
      </p:pic>
    </p:spTree>
    <p:extLst>
      <p:ext uri="{BB962C8B-B14F-4D97-AF65-F5344CB8AC3E}">
        <p14:creationId xmlns:p14="http://schemas.microsoft.com/office/powerpoint/2010/main" val="376863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3B174F-EE32-44C0-AEBD-2414C6D6BB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116685" y="3762797"/>
            <a:ext cx="1280985" cy="1056903"/>
          </a:xfrm>
          <a:prstGeom prst="rect">
            <a:avLst/>
          </a:prstGeom>
        </p:spPr>
      </p:pic>
      <mc:AlternateContent xmlns:mc="http://schemas.openxmlformats.org/markup-compatibility/2006" xmlns:a14="http://schemas.microsoft.com/office/drawing/2010/main">
        <mc:Choice Requires="a14">
          <p:sp>
            <p:nvSpPr>
              <p:cNvPr id="9" name="Google Shape;1945;p44">
                <a:extLst>
                  <a:ext uri="{FF2B5EF4-FFF2-40B4-BE49-F238E27FC236}">
                    <a16:creationId xmlns:a16="http://schemas.microsoft.com/office/drawing/2014/main" id="{725B6203-C386-2042-A710-655F9466B903}"/>
                  </a:ext>
                </a:extLst>
              </p:cNvPr>
              <p:cNvSpPr txBox="1">
                <a:spLocks noGrp="1"/>
              </p:cNvSpPr>
              <p:nvPr>
                <p:ph type="title"/>
              </p:nvPr>
            </p:nvSpPr>
            <p:spPr>
              <a:xfrm>
                <a:off x="414671" y="411670"/>
                <a:ext cx="8180172" cy="1696799"/>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VN" sz="2800" b="1" dirty="0">
                    <a:solidFill>
                      <a:srgbClr val="0070C0"/>
                    </a:solidFill>
                    <a:latin typeface="Times New Roman" pitchFamily="18" charset="0"/>
                    <a:cs typeface="Times New Roman" pitchFamily="18" charset="0"/>
                  </a:rPr>
                  <a:t>Luyện tập 2: </a:t>
                </a:r>
                <a:r>
                  <a:rPr lang="en-VN" sz="2800" i="1" dirty="0">
                    <a:solidFill>
                      <a:srgbClr val="111111"/>
                    </a:solidFill>
                    <a:latin typeface="Times New Roman" pitchFamily="18" charset="0"/>
                    <a:cs typeface="Times New Roman" pitchFamily="18" charset="0"/>
                  </a:rPr>
                  <a:t>Hình 91</a:t>
                </a:r>
                <a:r>
                  <a:rPr lang="en-VN" sz="2800" dirty="0">
                    <a:solidFill>
                      <a:srgbClr val="111111"/>
                    </a:solidFill>
                    <a:latin typeface="Times New Roman" pitchFamily="18" charset="0"/>
                    <a:cs typeface="Times New Roman" pitchFamily="18" charset="0"/>
                  </a:rPr>
                  <a:t> mô tả mặt cắt đứng của một ngôi nhà với hai mái là </a:t>
                </a:r>
                <a14:m>
                  <m:oMath xmlns:m="http://schemas.openxmlformats.org/officeDocument/2006/math">
                    <m:r>
                      <m:rPr>
                        <m:sty m:val="p"/>
                      </m:rPr>
                      <a:rPr lang="vi-VN" sz="2800" dirty="0">
                        <a:solidFill>
                          <a:srgbClr val="111111"/>
                        </a:solidFill>
                        <a:latin typeface="Cambria Math" panose="02040503050406030204" pitchFamily="18" charset="0"/>
                        <a:cs typeface="Times New Roman" pitchFamily="18" charset="0"/>
                      </a:rPr>
                      <m:t>O</m:t>
                    </m:r>
                    <m:r>
                      <a:rPr lang="en-VN" sz="2800" b="0" i="1" dirty="0">
                        <a:solidFill>
                          <a:srgbClr val="111111"/>
                        </a:solidFill>
                        <a:latin typeface="Cambria Math" panose="02040503050406030204" pitchFamily="18" charset="0"/>
                        <a:cs typeface="Times New Roman" pitchFamily="18" charset="0"/>
                      </a:rPr>
                      <m:t>𝐴</m:t>
                    </m:r>
                  </m:oMath>
                </a14:m>
                <a:r>
                  <a:rPr lang="en-VN" sz="2800" dirty="0">
                    <a:solidFill>
                      <a:srgbClr val="111111"/>
                    </a:solidFill>
                    <a:latin typeface="Times New Roman" pitchFamily="18" charset="0"/>
                    <a:cs typeface="Times New Roman" pitchFamily="18" charset="0"/>
                  </a:rPr>
                  <a:t> và </a:t>
                </a:r>
                <a14:m>
                  <m:oMath xmlns:m="http://schemas.openxmlformats.org/officeDocument/2006/math">
                    <m:r>
                      <m:rPr>
                        <m:sty m:val="p"/>
                      </m:rPr>
                      <a:rPr lang="vi-VN" sz="2800" i="1">
                        <a:solidFill>
                          <a:srgbClr val="111111"/>
                        </a:solidFill>
                        <a:latin typeface="Cambria Math" panose="02040503050406030204" pitchFamily="18" charset="0"/>
                        <a:cs typeface="Times New Roman" pitchFamily="18" charset="0"/>
                      </a:rPr>
                      <m:t>OB</m:t>
                    </m:r>
                  </m:oMath>
                </a14:m>
                <a:r>
                  <a:rPr lang="en-VN" sz="2800" dirty="0">
                    <a:solidFill>
                      <a:srgbClr val="111111"/>
                    </a:solidFill>
                    <a:latin typeface="Times New Roman" pitchFamily="18" charset="0"/>
                    <a:cs typeface="Times New Roman" pitchFamily="18" charset="0"/>
                  </a:rPr>
                  <a:t>, mái nhà bên trái dài </a:t>
                </a:r>
                <a14:m>
                  <m:oMath xmlns:m="http://schemas.openxmlformats.org/officeDocument/2006/math">
                    <m:r>
                      <a:rPr lang="vi-VN" sz="2800" b="0" i="1" smtClean="0">
                        <a:solidFill>
                          <a:srgbClr val="111111"/>
                        </a:solidFill>
                        <a:latin typeface="Cambria Math" panose="02040503050406030204" pitchFamily="18" charset="0"/>
                        <a:cs typeface="Times New Roman" pitchFamily="18" charset="0"/>
                      </a:rPr>
                      <m:t>3</m:t>
                    </m:r>
                    <m:r>
                      <m:rPr>
                        <m:sty m:val="p"/>
                      </m:rPr>
                      <a:rPr lang="vi-VN" sz="2800" i="1">
                        <a:solidFill>
                          <a:srgbClr val="111111"/>
                        </a:solidFill>
                        <a:latin typeface="Cambria Math" panose="02040503050406030204" pitchFamily="18" charset="0"/>
                        <a:cs typeface="Times New Roman" pitchFamily="18" charset="0"/>
                      </a:rPr>
                      <m:t>m</m:t>
                    </m:r>
                  </m:oMath>
                </a14:m>
                <a:r>
                  <a:rPr lang="en-VN" sz="2800" dirty="0">
                    <a:solidFill>
                      <a:srgbClr val="111111"/>
                    </a:solidFill>
                    <a:latin typeface="Times New Roman" pitchFamily="18" charset="0"/>
                    <a:cs typeface="Times New Roman" pitchFamily="18" charset="0"/>
                  </a:rPr>
                  <a:t>. Tính chiều dài mái nhà bên phải, biết rằng điểm </a:t>
                </a:r>
                <a14:m>
                  <m:oMath xmlns:m="http://schemas.openxmlformats.org/officeDocument/2006/math">
                    <m:r>
                      <m:rPr>
                        <m:sty m:val="p"/>
                      </m:rPr>
                      <a:rPr lang="en-VN" sz="2800" i="1" dirty="0">
                        <a:solidFill>
                          <a:srgbClr val="111111"/>
                        </a:solidFill>
                        <a:latin typeface="Cambria Math" panose="02040503050406030204" pitchFamily="18" charset="0"/>
                        <a:cs typeface="Times New Roman" pitchFamily="18" charset="0"/>
                      </a:rPr>
                      <m:t>O</m:t>
                    </m:r>
                  </m:oMath>
                </a14:m>
                <a:r>
                  <a:rPr lang="en-VN" sz="2800" dirty="0">
                    <a:solidFill>
                      <a:srgbClr val="111111"/>
                    </a:solidFill>
                    <a:latin typeface="Times New Roman" pitchFamily="18" charset="0"/>
                    <a:cs typeface="Times New Roman" pitchFamily="18" charset="0"/>
                  </a:rPr>
                  <a:t> thuộc đường trung trực của đoạn thẳng </a:t>
                </a:r>
                <a14:m>
                  <m:oMath xmlns:m="http://schemas.openxmlformats.org/officeDocument/2006/math">
                    <m:r>
                      <m:rPr>
                        <m:sty m:val="p"/>
                      </m:rPr>
                      <a:rPr lang="en-VN" sz="2800" i="1" dirty="0">
                        <a:solidFill>
                          <a:srgbClr val="111111"/>
                        </a:solidFill>
                        <a:latin typeface="Cambria Math" panose="02040503050406030204" pitchFamily="18" charset="0"/>
                        <a:cs typeface="Times New Roman" pitchFamily="18" charset="0"/>
                      </a:rPr>
                      <m:t>AB</m:t>
                    </m:r>
                  </m:oMath>
                </a14:m>
                <a:r>
                  <a:rPr lang="en-VN" sz="2800" dirty="0">
                    <a:solidFill>
                      <a:srgbClr val="111111"/>
                    </a:solidFill>
                    <a:latin typeface="Times New Roman" pitchFamily="18" charset="0"/>
                    <a:cs typeface="Times New Roman" pitchFamily="18" charset="0"/>
                  </a:rPr>
                  <a:t>.</a:t>
                </a:r>
                <a:endParaRPr sz="2800" b="1" dirty="0">
                  <a:solidFill>
                    <a:srgbClr val="0070C0"/>
                  </a:solidFill>
                  <a:latin typeface="Times New Roman" pitchFamily="18" charset="0"/>
                  <a:cs typeface="Times New Roman" pitchFamily="18" charset="0"/>
                </a:endParaRPr>
              </a:p>
            </p:txBody>
          </p:sp>
        </mc:Choice>
        <mc:Fallback xmlns="">
          <p:sp>
            <p:nvSpPr>
              <p:cNvPr id="9" name="Google Shape;1945;p44">
                <a:extLst>
                  <a:ext uri="{FF2B5EF4-FFF2-40B4-BE49-F238E27FC236}">
                    <a16:creationId xmlns:a16="http://schemas.microsoft.com/office/drawing/2014/main" id="{725B6203-C386-2042-A710-655F9466B903}"/>
                  </a:ext>
                </a:extLst>
              </p:cNvPr>
              <p:cNvSpPr txBox="1">
                <a:spLocks noGrp="1" noRot="1" noChangeAspect="1" noMove="1" noResize="1" noEditPoints="1" noAdjustHandles="1" noChangeArrowheads="1" noChangeShapeType="1" noTextEdit="1"/>
              </p:cNvSpPr>
              <p:nvPr>
                <p:ph type="title"/>
              </p:nvPr>
            </p:nvSpPr>
            <p:spPr>
              <a:xfrm>
                <a:off x="414671" y="411670"/>
                <a:ext cx="8180172" cy="1696799"/>
              </a:xfrm>
              <a:prstGeom prst="rect">
                <a:avLst/>
              </a:prstGeom>
              <a:blipFill>
                <a:blip r:embed="rId3"/>
                <a:stretch>
                  <a:fillRect l="-602" t="-3086"/>
                </a:stretch>
              </a:blipFill>
            </p:spPr>
            <p:txBody>
              <a:bodyPr/>
              <a:lstStyle/>
              <a:p>
                <a:r>
                  <a:rPr lang="en-VN">
                    <a:noFill/>
                  </a:rPr>
                  <a:t> </a:t>
                </a:r>
              </a:p>
            </p:txBody>
          </p:sp>
        </mc:Fallback>
      </mc:AlternateContent>
      <p:pic>
        <p:nvPicPr>
          <p:cNvPr id="10" name="Picture 9" descr="A picture containing text, building&#10;&#10;Description automatically generated">
            <a:extLst>
              <a:ext uri="{FF2B5EF4-FFF2-40B4-BE49-F238E27FC236}">
                <a16:creationId xmlns:a16="http://schemas.microsoft.com/office/drawing/2014/main" id="{A12CDE98-3BC8-D343-8F0C-FE86C55A6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8245" y="2487204"/>
            <a:ext cx="2226598" cy="2332496"/>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4658525-AA0C-D24A-8863-04EEBB53DFA4}"/>
                  </a:ext>
                </a:extLst>
              </p:cNvPr>
              <p:cNvSpPr txBox="1"/>
              <p:nvPr/>
            </p:nvSpPr>
            <p:spPr>
              <a:xfrm>
                <a:off x="414671" y="2613989"/>
                <a:ext cx="5953574" cy="2246769"/>
              </a:xfrm>
              <a:prstGeom prst="rect">
                <a:avLst/>
              </a:prstGeom>
              <a:noFill/>
            </p:spPr>
            <p:txBody>
              <a:bodyPr wrap="square" rtlCol="0">
                <a:spAutoFit/>
              </a:bodyPr>
              <a:lstStyle/>
              <a:p>
                <a:pPr algn="just"/>
                <a:r>
                  <a:rPr lang="en-VN" sz="2800" dirty="0">
                    <a:solidFill>
                      <a:srgbClr val="0070C0"/>
                    </a:solidFill>
                    <a:latin typeface="Times New Roman" panose="02020603050405020304" pitchFamily="18" charset="0"/>
                    <a:cs typeface="Times New Roman" panose="02020603050405020304" pitchFamily="18" charset="0"/>
                  </a:rPr>
                  <a:t>Vì điểm </a:t>
                </a:r>
                <a14:m>
                  <m:oMath xmlns:m="http://schemas.openxmlformats.org/officeDocument/2006/math">
                    <m:r>
                      <m:rPr>
                        <m:sty m:val="p"/>
                      </m:rPr>
                      <a:rPr lang="en-VN" sz="2800" i="1" dirty="0">
                        <a:solidFill>
                          <a:srgbClr val="0070C0"/>
                        </a:solidFill>
                        <a:latin typeface="Cambria Math" panose="02040503050406030204" pitchFamily="18" charset="0"/>
                      </a:rPr>
                      <m:t>O</m:t>
                    </m:r>
                  </m:oMath>
                </a14:m>
                <a:r>
                  <a:rPr lang="en-VN" sz="2800" dirty="0">
                    <a:solidFill>
                      <a:srgbClr val="0070C0"/>
                    </a:solidFill>
                    <a:latin typeface="Times New Roman" panose="02020603050405020304" pitchFamily="18" charset="0"/>
                    <a:cs typeface="Times New Roman" panose="02020603050405020304" pitchFamily="18" charset="0"/>
                  </a:rPr>
                  <a:t> thuộc đường trung tr</a:t>
                </a:r>
                <a:r>
                  <a:rPr lang="en-US" sz="2800" dirty="0">
                    <a:solidFill>
                      <a:srgbClr val="0070C0"/>
                    </a:solidFill>
                    <a:latin typeface="Times New Roman" panose="02020603050405020304" pitchFamily="18" charset="0"/>
                    <a:cs typeface="Times New Roman" panose="02020603050405020304" pitchFamily="18" charset="0"/>
                  </a:rPr>
                  <a:t>ự</a:t>
                </a:r>
                <a:r>
                  <a:rPr lang="en-VN" sz="2800" dirty="0">
                    <a:solidFill>
                      <a:srgbClr val="0070C0"/>
                    </a:solidFill>
                    <a:latin typeface="Times New Roman" panose="02020603050405020304" pitchFamily="18" charset="0"/>
                    <a:cs typeface="Times New Roman" panose="02020603050405020304" pitchFamily="18" charset="0"/>
                  </a:rPr>
                  <a:t>c của đoạn thẳng </a:t>
                </a:r>
                <a14:m>
                  <m:oMath xmlns:m="http://schemas.openxmlformats.org/officeDocument/2006/math">
                    <m:r>
                      <m:rPr>
                        <m:sty m:val="p"/>
                      </m:rPr>
                      <a:rPr lang="en-VN" sz="2800" i="1" dirty="0">
                        <a:solidFill>
                          <a:srgbClr val="0070C0"/>
                        </a:solidFill>
                        <a:latin typeface="Cambria Math" panose="02040503050406030204" pitchFamily="18" charset="0"/>
                        <a:cs typeface="Times New Roman" pitchFamily="18" charset="0"/>
                      </a:rPr>
                      <m:t>AB</m:t>
                    </m:r>
                  </m:oMath>
                </a14:m>
                <a:r>
                  <a:rPr lang="en-VN" sz="2800" dirty="0">
                    <a:solidFill>
                      <a:srgbClr val="0070C0"/>
                    </a:solidFill>
                    <a:latin typeface="Times New Roman" panose="02020603050405020304" pitchFamily="18" charset="0"/>
                    <a:cs typeface="Times New Roman" panose="02020603050405020304" pitchFamily="18" charset="0"/>
                  </a:rPr>
                  <a:t> nên: </a:t>
                </a:r>
                <a14:m>
                  <m:oMath xmlns:m="http://schemas.openxmlformats.org/officeDocument/2006/math">
                    <m:r>
                      <m:rPr>
                        <m:sty m:val="p"/>
                      </m:rPr>
                      <a:rPr lang="en-VN" sz="2800" i="1" dirty="0">
                        <a:solidFill>
                          <a:srgbClr val="0070C0"/>
                        </a:solidFill>
                        <a:latin typeface="Cambria Math" panose="02040503050406030204" pitchFamily="18" charset="0"/>
                      </a:rPr>
                      <m:t>OA</m:t>
                    </m:r>
                    <m:r>
                      <a:rPr lang="vi-VN" sz="2800" b="0" i="1" dirty="0" smtClean="0">
                        <a:solidFill>
                          <a:srgbClr val="0070C0"/>
                        </a:solidFill>
                        <a:latin typeface="Cambria Math" panose="02040503050406030204" pitchFamily="18" charset="0"/>
                      </a:rPr>
                      <m:t>=</m:t>
                    </m:r>
                    <m:r>
                      <m:rPr>
                        <m:sty m:val="p"/>
                      </m:rPr>
                      <a:rPr lang="vi-VN" sz="2800" i="1" dirty="0">
                        <a:solidFill>
                          <a:srgbClr val="0070C0"/>
                        </a:solidFill>
                        <a:latin typeface="Cambria Math" panose="02040503050406030204" pitchFamily="18" charset="0"/>
                      </a:rPr>
                      <m:t>OB</m:t>
                    </m:r>
                  </m:oMath>
                </a14:m>
                <a:endParaRPr lang="vi-VN" sz="2800" dirty="0">
                  <a:solidFill>
                    <a:srgbClr val="0070C0"/>
                  </a:solidFill>
                  <a:latin typeface="Times New Roman" panose="02020603050405020304" pitchFamily="18" charset="0"/>
                  <a:cs typeface="Times New Roman" panose="02020603050405020304" pitchFamily="18" charset="0"/>
                </a:endParaRPr>
              </a:p>
              <a:p>
                <a:pPr algn="just"/>
                <a:r>
                  <a:rPr lang="en-VN" sz="2800" dirty="0">
                    <a:solidFill>
                      <a:srgbClr val="0070C0"/>
                    </a:solidFill>
                    <a:latin typeface="Times New Roman" panose="02020603050405020304" pitchFamily="18" charset="0"/>
                    <a:cs typeface="Times New Roman" panose="02020603050405020304" pitchFamily="18" charset="0"/>
                  </a:rPr>
                  <a:t>Mà </a:t>
                </a:r>
                <a14:m>
                  <m:oMath xmlns:m="http://schemas.openxmlformats.org/officeDocument/2006/math">
                    <m:r>
                      <m:rPr>
                        <m:sty m:val="p"/>
                      </m:rPr>
                      <a:rPr lang="en-VN" sz="2800" i="1" dirty="0">
                        <a:solidFill>
                          <a:srgbClr val="0070C0"/>
                        </a:solidFill>
                        <a:latin typeface="Cambria Math" panose="02040503050406030204" pitchFamily="18" charset="0"/>
                      </a:rPr>
                      <m:t>OA</m:t>
                    </m:r>
                    <m:r>
                      <a:rPr lang="vi-VN" sz="2800" b="0" i="1" dirty="0" smtClean="0">
                        <a:solidFill>
                          <a:srgbClr val="0070C0"/>
                        </a:solidFill>
                        <a:latin typeface="Cambria Math" panose="02040503050406030204" pitchFamily="18" charset="0"/>
                      </a:rPr>
                      <m:t>=3</m:t>
                    </m:r>
                    <m:r>
                      <m:rPr>
                        <m:sty m:val="p"/>
                      </m:rPr>
                      <a:rPr lang="vi-VN" sz="2800" i="1" dirty="0">
                        <a:solidFill>
                          <a:srgbClr val="0070C0"/>
                        </a:solidFill>
                        <a:latin typeface="Cambria Math" panose="02040503050406030204" pitchFamily="18" charset="0"/>
                      </a:rPr>
                      <m:t>m</m:t>
                    </m:r>
                  </m:oMath>
                </a14:m>
                <a:r>
                  <a:rPr lang="en-VN" sz="2800" dirty="0">
                    <a:solidFill>
                      <a:srgbClr val="0070C0"/>
                    </a:solidFill>
                    <a:latin typeface="Times New Roman" panose="02020603050405020304" pitchFamily="18" charset="0"/>
                    <a:cs typeface="Times New Roman" panose="02020603050405020304" pitchFamily="18" charset="0"/>
                  </a:rPr>
                  <a:t> nên suy ra: </a:t>
                </a:r>
                <a14:m>
                  <m:oMath xmlns:m="http://schemas.openxmlformats.org/officeDocument/2006/math">
                    <m:r>
                      <m:rPr>
                        <m:sty m:val="p"/>
                      </m:rPr>
                      <a:rPr lang="en-VN" sz="2800" i="1" dirty="0">
                        <a:solidFill>
                          <a:srgbClr val="0070C0"/>
                        </a:solidFill>
                        <a:latin typeface="Cambria Math" panose="02040503050406030204" pitchFamily="18" charset="0"/>
                      </a:rPr>
                      <m:t>OB</m:t>
                    </m:r>
                    <m:r>
                      <a:rPr lang="vi-VN" sz="2800" b="0" i="1" dirty="0" smtClean="0">
                        <a:solidFill>
                          <a:srgbClr val="0070C0"/>
                        </a:solidFill>
                        <a:latin typeface="Cambria Math" panose="02040503050406030204" pitchFamily="18" charset="0"/>
                      </a:rPr>
                      <m:t>=3</m:t>
                    </m:r>
                    <m:r>
                      <m:rPr>
                        <m:sty m:val="p"/>
                      </m:rPr>
                      <a:rPr lang="vi-VN" sz="2800" i="1" dirty="0">
                        <a:solidFill>
                          <a:srgbClr val="0070C0"/>
                        </a:solidFill>
                        <a:latin typeface="Cambria Math" panose="02040503050406030204" pitchFamily="18" charset="0"/>
                      </a:rPr>
                      <m:t>m</m:t>
                    </m:r>
                  </m:oMath>
                </a14:m>
                <a:endParaRPr lang="vi-VN" sz="2800" dirty="0">
                  <a:solidFill>
                    <a:srgbClr val="0070C0"/>
                  </a:solidFill>
                  <a:latin typeface="Times New Roman" panose="02020603050405020304" pitchFamily="18" charset="0"/>
                  <a:cs typeface="Times New Roman" panose="02020603050405020304" pitchFamily="18" charset="0"/>
                </a:endParaRPr>
              </a:p>
              <a:p>
                <a:pPr algn="just"/>
                <a:r>
                  <a:rPr lang="en-VN" sz="2800" dirty="0">
                    <a:solidFill>
                      <a:srgbClr val="0070C0"/>
                    </a:solidFill>
                    <a:latin typeface="Times New Roman" panose="02020603050405020304" pitchFamily="18" charset="0"/>
                    <a:cs typeface="Times New Roman" panose="02020603050405020304" pitchFamily="18" charset="0"/>
                  </a:rPr>
                  <a:t>Vậy chiều </a:t>
                </a:r>
                <a:r>
                  <a:rPr lang="en-US" sz="2800" dirty="0" err="1">
                    <a:solidFill>
                      <a:srgbClr val="0070C0"/>
                    </a:solidFill>
                    <a:latin typeface="Times New Roman" panose="02020603050405020304" pitchFamily="18" charset="0"/>
                    <a:cs typeface="Times New Roman" panose="02020603050405020304" pitchFamily="18" charset="0"/>
                  </a:rPr>
                  <a:t>dài</a:t>
                </a:r>
                <a:r>
                  <a:rPr lang="en-VN" sz="2800" dirty="0">
                    <a:solidFill>
                      <a:srgbClr val="0070C0"/>
                    </a:solidFill>
                    <a:latin typeface="Times New Roman" panose="02020603050405020304" pitchFamily="18" charset="0"/>
                    <a:cs typeface="Times New Roman" panose="02020603050405020304" pitchFamily="18" charset="0"/>
                  </a:rPr>
                  <a:t> của mái nhà bên phải là </a:t>
                </a:r>
                <a14:m>
                  <m:oMath xmlns:m="http://schemas.openxmlformats.org/officeDocument/2006/math">
                    <m:r>
                      <a:rPr lang="vi-VN" sz="2800" b="0" i="1" smtClean="0">
                        <a:solidFill>
                          <a:srgbClr val="0070C0"/>
                        </a:solidFill>
                        <a:latin typeface="Cambria Math" panose="02040503050406030204" pitchFamily="18" charset="0"/>
                      </a:rPr>
                      <m:t>3</m:t>
                    </m:r>
                    <m:r>
                      <m:rPr>
                        <m:sty m:val="p"/>
                      </m:rPr>
                      <a:rPr lang="vi-VN" sz="2800" i="1">
                        <a:solidFill>
                          <a:srgbClr val="0070C0"/>
                        </a:solidFill>
                        <a:latin typeface="Cambria Math" panose="02040503050406030204" pitchFamily="18" charset="0"/>
                      </a:rPr>
                      <m:t>m</m:t>
                    </m:r>
                  </m:oMath>
                </a14:m>
                <a:r>
                  <a:rPr lang="en-US" sz="2800" dirty="0">
                    <a:solidFill>
                      <a:srgbClr val="0070C0"/>
                    </a:solidFill>
                    <a:latin typeface="Times New Roman" panose="02020603050405020304" pitchFamily="18" charset="0"/>
                    <a:cs typeface="Times New Roman" panose="02020603050405020304" pitchFamily="18" charset="0"/>
                  </a:rPr>
                  <a:t>.</a:t>
                </a:r>
                <a:endParaRPr lang="en-VN" sz="28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04658525-AA0C-D24A-8863-04EEBB53DFA4}"/>
                  </a:ext>
                </a:extLst>
              </p:cNvPr>
              <p:cNvSpPr txBox="1">
                <a:spLocks noRot="1" noChangeAspect="1" noMove="1" noResize="1" noEditPoints="1" noAdjustHandles="1" noChangeArrowheads="1" noChangeShapeType="1" noTextEdit="1"/>
              </p:cNvSpPr>
              <p:nvPr/>
            </p:nvSpPr>
            <p:spPr>
              <a:xfrm>
                <a:off x="414671" y="2613989"/>
                <a:ext cx="5953574" cy="2246769"/>
              </a:xfrm>
              <a:prstGeom prst="rect">
                <a:avLst/>
              </a:prstGeom>
              <a:blipFill>
                <a:blip r:embed="rId5"/>
                <a:stretch>
                  <a:fillRect l="-2128" t="-2809" r="-2128" b="-6742"/>
                </a:stretch>
              </a:blipFill>
            </p:spPr>
            <p:txBody>
              <a:bodyPr/>
              <a:lstStyle/>
              <a:p>
                <a:r>
                  <a:rPr lang="en-VN">
                    <a:noFill/>
                  </a:rPr>
                  <a:t> </a:t>
                </a:r>
              </a:p>
            </p:txBody>
          </p:sp>
        </mc:Fallback>
      </mc:AlternateContent>
      <p:sp>
        <p:nvSpPr>
          <p:cNvPr id="14" name="TextBox 13">
            <a:extLst>
              <a:ext uri="{FF2B5EF4-FFF2-40B4-BE49-F238E27FC236}">
                <a16:creationId xmlns:a16="http://schemas.microsoft.com/office/drawing/2014/main" id="{052EF9E2-FA89-5F4D-9756-30CFD798AAC5}"/>
              </a:ext>
            </a:extLst>
          </p:cNvPr>
          <p:cNvSpPr txBox="1"/>
          <p:nvPr/>
        </p:nvSpPr>
        <p:spPr>
          <a:xfrm>
            <a:off x="414671" y="2149070"/>
            <a:ext cx="1889990" cy="523220"/>
          </a:xfrm>
          <a:prstGeom prst="rect">
            <a:avLst/>
          </a:prstGeom>
          <a:noFill/>
        </p:spPr>
        <p:txBody>
          <a:bodyPr wrap="square">
            <a:spAutoFit/>
          </a:bodyPr>
          <a:lstStyle/>
          <a:p>
            <a:r>
              <a:rPr lang="en-US" sz="2800" b="1" dirty="0" err="1">
                <a:solidFill>
                  <a:srgbClr val="FF0000"/>
                </a:solidFill>
                <a:latin typeface="Times New Roman" pitchFamily="18" charset="0"/>
                <a:cs typeface="Times New Roman" pitchFamily="18" charset="0"/>
              </a:rPr>
              <a:t>Lời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giải</a:t>
            </a:r>
            <a:r>
              <a:rPr lang="en-US"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964735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18" presetClass="entr" presetSubtype="12"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941" y="372141"/>
            <a:ext cx="7704000" cy="1427162"/>
          </a:xfrm>
        </p:spPr>
        <p:txBody>
          <a:bodyPr/>
          <a:lstStyle/>
          <a:p>
            <a:pPr algn="ctr"/>
            <a:r>
              <a:rPr lang="en-US" b="1" dirty="0">
                <a:solidFill>
                  <a:srgbClr val="0432FF"/>
                </a:solidFill>
                <a:latin typeface="Times New Roman" pitchFamily="18" charset="0"/>
                <a:cs typeface="Times New Roman" pitchFamily="18" charset="0"/>
              </a:rPr>
              <a:t>§9. ĐƯỜNG TRUNG TRỰC CỦA MỘT ĐOẠN THẲNG (TIẾT 1)</a:t>
            </a:r>
          </a:p>
        </p:txBody>
      </p:sp>
      <p:graphicFrame>
        <p:nvGraphicFramePr>
          <p:cNvPr id="4" name="Object 3"/>
          <p:cNvGraphicFramePr>
            <a:graphicFrameLocks noChangeAspect="1"/>
          </p:cNvGraphicFramePr>
          <p:nvPr/>
        </p:nvGraphicFramePr>
        <p:xfrm>
          <a:off x="4394200" y="236220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4" name="Object 3"/>
                      <p:cNvPicPr/>
                      <p:nvPr/>
                    </p:nvPicPr>
                    <p:blipFill>
                      <a:blip r:embed="rId4"/>
                      <a:stretch>
                        <a:fillRect/>
                      </a:stretch>
                    </p:blipFill>
                    <p:spPr>
                      <a:xfrm>
                        <a:off x="4394200" y="2362200"/>
                        <a:ext cx="914400" cy="198438"/>
                      </a:xfrm>
                      <a:prstGeom prst="rect">
                        <a:avLst/>
                      </a:prstGeom>
                    </p:spPr>
                  </p:pic>
                </p:oleObj>
              </mc:Fallback>
            </mc:AlternateContent>
          </a:graphicData>
        </a:graphic>
      </p:graphicFrame>
    </p:spTree>
    <p:extLst>
      <p:ext uri="{BB962C8B-B14F-4D97-AF65-F5344CB8AC3E}">
        <p14:creationId xmlns:p14="http://schemas.microsoft.com/office/powerpoint/2010/main" val="123294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utoShape 5"/>
          <p:cNvSpPr>
            <a:spLocks noChangeArrowheads="1"/>
          </p:cNvSpPr>
          <p:nvPr/>
        </p:nvSpPr>
        <p:spPr bwMode="auto">
          <a:xfrm>
            <a:off x="3317867" y="-80682"/>
            <a:ext cx="5468919" cy="2652432"/>
          </a:xfrm>
          <a:prstGeom prst="cloudCallout">
            <a:avLst>
              <a:gd name="adj1" fmla="val 7706"/>
              <a:gd name="adj2" fmla="val 77507"/>
            </a:avLst>
          </a:prstGeom>
          <a:solidFill>
            <a:schemeClr val="accent2">
              <a:lumMod val="40000"/>
              <a:lumOff val="60000"/>
            </a:schemeClr>
          </a:solidFill>
          <a:ln w="2857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685800" fontAlgn="base">
              <a:spcBef>
                <a:spcPct val="0"/>
              </a:spcBef>
              <a:spcAft>
                <a:spcPct val="0"/>
              </a:spcAft>
              <a:buClrTx/>
              <a:buNone/>
              <a:defRPr/>
            </a:pPr>
            <a:r>
              <a:rPr lang="en-US" altLang="en-US" sz="2400" b="1" dirty="0" err="1">
                <a:cs typeface="Arial" panose="020B0604020202020204" pitchFamily="34" charset="0"/>
              </a:rPr>
              <a:t>Nếu</a:t>
            </a:r>
            <a:r>
              <a:rPr lang="en-US" altLang="en-US" sz="2400" b="1" dirty="0">
                <a:cs typeface="Arial" panose="020B0604020202020204" pitchFamily="34" charset="0"/>
              </a:rPr>
              <a:t> </a:t>
            </a:r>
            <a:r>
              <a:rPr lang="en-US" altLang="en-US" sz="2400" b="1" dirty="0" err="1">
                <a:cs typeface="Arial" panose="020B0604020202020204" pitchFamily="34" charset="0"/>
              </a:rPr>
              <a:t>điểm</a:t>
            </a:r>
            <a:r>
              <a:rPr lang="en-US" altLang="en-US" sz="2400" b="1" dirty="0">
                <a:cs typeface="Arial" panose="020B0604020202020204" pitchFamily="34" charset="0"/>
              </a:rPr>
              <a:t> M </a:t>
            </a:r>
            <a:r>
              <a:rPr lang="en-US" altLang="en-US" sz="2400" b="1" dirty="0" err="1">
                <a:cs typeface="Arial" panose="020B0604020202020204" pitchFamily="34" charset="0"/>
              </a:rPr>
              <a:t>cách</a:t>
            </a:r>
            <a:r>
              <a:rPr lang="en-US" altLang="en-US" sz="2400" b="1" dirty="0">
                <a:cs typeface="Arial" panose="020B0604020202020204" pitchFamily="34" charset="0"/>
              </a:rPr>
              <a:t> </a:t>
            </a:r>
            <a:r>
              <a:rPr lang="en-US" altLang="en-US" sz="2400" b="1" dirty="0" err="1">
                <a:cs typeface="Arial" panose="020B0604020202020204" pitchFamily="34" charset="0"/>
              </a:rPr>
              <a:t>đều</a:t>
            </a:r>
            <a:r>
              <a:rPr lang="en-US" altLang="en-US" sz="2400" b="1" dirty="0">
                <a:cs typeface="Arial" panose="020B0604020202020204" pitchFamily="34" charset="0"/>
              </a:rPr>
              <a:t> </a:t>
            </a:r>
            <a:r>
              <a:rPr lang="en-US" altLang="en-US" sz="2400" b="1" dirty="0" err="1">
                <a:cs typeface="Arial" panose="020B0604020202020204" pitchFamily="34" charset="0"/>
              </a:rPr>
              <a:t>hai</a:t>
            </a:r>
            <a:r>
              <a:rPr lang="en-US" altLang="en-US" sz="2400" b="1" dirty="0">
                <a:cs typeface="Arial" panose="020B0604020202020204" pitchFamily="34" charset="0"/>
              </a:rPr>
              <a:t> </a:t>
            </a:r>
            <a:r>
              <a:rPr lang="en-US" altLang="en-US" sz="2400" b="1" dirty="0" err="1">
                <a:cs typeface="Arial" panose="020B0604020202020204" pitchFamily="34" charset="0"/>
              </a:rPr>
              <a:t>đầu</a:t>
            </a:r>
            <a:r>
              <a:rPr lang="en-US" altLang="en-US" sz="2400" b="1" dirty="0">
                <a:cs typeface="Arial" panose="020B0604020202020204" pitchFamily="34" charset="0"/>
              </a:rPr>
              <a:t> </a:t>
            </a:r>
            <a:r>
              <a:rPr lang="en-US" altLang="en-US" sz="2400" b="1" dirty="0" err="1">
                <a:cs typeface="Arial" panose="020B0604020202020204" pitchFamily="34" charset="0"/>
              </a:rPr>
              <a:t>mút</a:t>
            </a:r>
            <a:r>
              <a:rPr lang="en-US" altLang="en-US" sz="2400" b="1" dirty="0">
                <a:cs typeface="Arial" panose="020B0604020202020204" pitchFamily="34" charset="0"/>
              </a:rPr>
              <a:t> </a:t>
            </a:r>
            <a:r>
              <a:rPr lang="en-US" altLang="en-US" sz="2400" b="1" dirty="0" err="1">
                <a:cs typeface="Arial" panose="020B0604020202020204" pitchFamily="34" charset="0"/>
              </a:rPr>
              <a:t>của</a:t>
            </a:r>
            <a:r>
              <a:rPr lang="en-US" altLang="en-US" sz="2400" b="1" dirty="0">
                <a:cs typeface="Arial" panose="020B0604020202020204" pitchFamily="34" charset="0"/>
              </a:rPr>
              <a:t> </a:t>
            </a:r>
            <a:r>
              <a:rPr lang="en-US" altLang="en-US" sz="2400" b="1" dirty="0" err="1">
                <a:cs typeface="Arial" panose="020B0604020202020204" pitchFamily="34" charset="0"/>
              </a:rPr>
              <a:t>đoạn</a:t>
            </a:r>
            <a:r>
              <a:rPr lang="en-US" altLang="en-US" sz="2400" b="1" dirty="0">
                <a:cs typeface="Arial" panose="020B0604020202020204" pitchFamily="34" charset="0"/>
              </a:rPr>
              <a:t> AB </a:t>
            </a:r>
            <a:r>
              <a:rPr lang="en-US" altLang="en-US" sz="2400" b="1" dirty="0" err="1">
                <a:cs typeface="Arial" panose="020B0604020202020204" pitchFamily="34" charset="0"/>
              </a:rPr>
              <a:t>thì</a:t>
            </a:r>
            <a:r>
              <a:rPr lang="en-US" altLang="en-US" sz="2400" b="1" dirty="0">
                <a:cs typeface="Arial" panose="020B0604020202020204" pitchFamily="34" charset="0"/>
              </a:rPr>
              <a:t> </a:t>
            </a:r>
            <a:r>
              <a:rPr lang="en-US" altLang="en-US" sz="2400" b="1" dirty="0" err="1">
                <a:cs typeface="Arial" panose="020B0604020202020204" pitchFamily="34" charset="0"/>
              </a:rPr>
              <a:t>điểm</a:t>
            </a:r>
            <a:r>
              <a:rPr lang="en-US" altLang="en-US" sz="2400" b="1" dirty="0">
                <a:cs typeface="Arial" panose="020B0604020202020204" pitchFamily="34" charset="0"/>
              </a:rPr>
              <a:t> M </a:t>
            </a:r>
            <a:r>
              <a:rPr lang="en-US" altLang="en-US" sz="2400" b="1" dirty="0" err="1">
                <a:cs typeface="Arial" panose="020B0604020202020204" pitchFamily="34" charset="0"/>
              </a:rPr>
              <a:t>có</a:t>
            </a:r>
            <a:r>
              <a:rPr lang="en-US" altLang="en-US" sz="2400" b="1" dirty="0">
                <a:cs typeface="Arial" panose="020B0604020202020204" pitchFamily="34" charset="0"/>
              </a:rPr>
              <a:t> </a:t>
            </a:r>
            <a:r>
              <a:rPr lang="en-US" altLang="en-US" sz="2400" b="1" dirty="0" err="1">
                <a:cs typeface="Arial" panose="020B0604020202020204" pitchFamily="34" charset="0"/>
              </a:rPr>
              <a:t>nằm</a:t>
            </a:r>
            <a:r>
              <a:rPr lang="en-US" altLang="en-US" sz="2400" b="1" dirty="0">
                <a:cs typeface="Arial" panose="020B0604020202020204" pitchFamily="34" charset="0"/>
              </a:rPr>
              <a:t> </a:t>
            </a:r>
            <a:r>
              <a:rPr lang="en-US" altLang="en-US" sz="2400" b="1" dirty="0" err="1">
                <a:cs typeface="Arial" panose="020B0604020202020204" pitchFamily="34" charset="0"/>
              </a:rPr>
              <a:t>trên</a:t>
            </a:r>
            <a:r>
              <a:rPr lang="en-US" altLang="en-US" sz="2400" b="1" dirty="0">
                <a:cs typeface="Arial" panose="020B0604020202020204" pitchFamily="34" charset="0"/>
              </a:rPr>
              <a:t> </a:t>
            </a:r>
            <a:r>
              <a:rPr lang="en-US" altLang="en-US" sz="2400" b="1" dirty="0" err="1">
                <a:cs typeface="Arial" panose="020B0604020202020204" pitchFamily="34" charset="0"/>
              </a:rPr>
              <a:t>đường</a:t>
            </a:r>
            <a:r>
              <a:rPr lang="en-US" altLang="en-US" sz="2400" b="1" dirty="0">
                <a:cs typeface="Arial" panose="020B0604020202020204" pitchFamily="34" charset="0"/>
              </a:rPr>
              <a:t> </a:t>
            </a:r>
            <a:r>
              <a:rPr lang="en-US" altLang="en-US" sz="2400" b="1" dirty="0" err="1">
                <a:cs typeface="Arial" panose="020B0604020202020204" pitchFamily="34" charset="0"/>
              </a:rPr>
              <a:t>trung</a:t>
            </a:r>
            <a:r>
              <a:rPr lang="en-US" altLang="en-US" sz="2400" b="1" dirty="0">
                <a:cs typeface="Arial" panose="020B0604020202020204" pitchFamily="34" charset="0"/>
              </a:rPr>
              <a:t> </a:t>
            </a:r>
            <a:r>
              <a:rPr lang="en-US" altLang="en-US" sz="2400" b="1" dirty="0" err="1">
                <a:cs typeface="Arial" panose="020B0604020202020204" pitchFamily="34" charset="0"/>
              </a:rPr>
              <a:t>trực</a:t>
            </a:r>
            <a:r>
              <a:rPr lang="en-US" altLang="en-US" sz="2400" b="1" dirty="0">
                <a:cs typeface="Arial" panose="020B0604020202020204" pitchFamily="34" charset="0"/>
              </a:rPr>
              <a:t> </a:t>
            </a:r>
            <a:r>
              <a:rPr lang="en-US" altLang="en-US" sz="2400" b="1" dirty="0" err="1">
                <a:cs typeface="Arial" panose="020B0604020202020204" pitchFamily="34" charset="0"/>
              </a:rPr>
              <a:t>của</a:t>
            </a:r>
            <a:r>
              <a:rPr lang="en-US" altLang="en-US" sz="2400" b="1" dirty="0">
                <a:cs typeface="Arial" panose="020B0604020202020204" pitchFamily="34" charset="0"/>
              </a:rPr>
              <a:t> AB </a:t>
            </a:r>
            <a:r>
              <a:rPr lang="en-US" altLang="en-US" sz="2400" b="1" dirty="0" err="1">
                <a:cs typeface="Arial" panose="020B0604020202020204" pitchFamily="34" charset="0"/>
              </a:rPr>
              <a:t>không</a:t>
            </a:r>
            <a:r>
              <a:rPr lang="en-US" altLang="en-US" sz="2400" b="1" dirty="0">
                <a:cs typeface="Arial" panose="020B0604020202020204" pitchFamily="34" charset="0"/>
              </a:rPr>
              <a:t>?</a:t>
            </a:r>
          </a:p>
        </p:txBody>
      </p:sp>
      <p:pic>
        <p:nvPicPr>
          <p:cNvPr id="43" name="Picture 2" descr="Ghim của Zxpb trên Gif | Anime, Emoji, Hình minh họ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04432" y="2943589"/>
            <a:ext cx="2643188"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23E2946-9BE8-814F-9871-3228ADE4D0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914" y="1543073"/>
            <a:ext cx="5147218" cy="3537996"/>
          </a:xfrm>
          <a:prstGeom prst="rect">
            <a:avLst/>
          </a:prstGeom>
          <a:noFill/>
          <a:ln>
            <a:noFill/>
          </a:ln>
        </p:spPr>
      </p:pic>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1"/>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Box 8"/>
              <p:cNvSpPr txBox="1"/>
              <p:nvPr/>
            </p:nvSpPr>
            <p:spPr>
              <a:xfrm>
                <a:off x="564777" y="772599"/>
                <a:ext cx="8180750" cy="2677656"/>
              </a:xfrm>
              <a:prstGeom prst="rect">
                <a:avLst/>
              </a:prstGeom>
              <a:noFill/>
              <a:ln>
                <a:noFill/>
              </a:ln>
            </p:spPr>
            <p:txBody>
              <a:bodyPr wrap="square" rtlCol="0">
                <a:spAutoFit/>
              </a:bodyPr>
              <a:lstStyle/>
              <a:p>
                <a:pPr algn="just"/>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AB</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smtClean="0">
                        <a:latin typeface="Cambria Math" panose="02040503050406030204" pitchFamily="18" charset="0"/>
                        <a:cs typeface="Times New Roman" pitchFamily="18" charset="0"/>
                      </a:rPr>
                      <m:t>O</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M</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O</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MA</m:t>
                    </m:r>
                    <m:r>
                      <a:rPr lang="vi-VN" sz="2800" i="1" dirty="0">
                        <a:latin typeface="Cambria Math" panose="02040503050406030204" pitchFamily="18" charset="0"/>
                        <a:cs typeface="Times New Roman" pitchFamily="18" charset="0"/>
                      </a:rPr>
                      <m:t>=</m:t>
                    </m:r>
                    <m:r>
                      <m:rPr>
                        <m:sty m:val="p"/>
                      </m:rPr>
                      <a:rPr lang="vi-VN" sz="2800" i="1" dirty="0">
                        <a:latin typeface="Cambria Math" panose="02040503050406030204" pitchFamily="18" charset="0"/>
                        <a:cs typeface="Times New Roman" pitchFamily="18" charset="0"/>
                      </a:rPr>
                      <m:t>MB</m:t>
                    </m:r>
                  </m:oMath>
                </a14:m>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a) Hai tam giác </a:t>
                </a:r>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itchFamily="18" charset="0"/>
                      </a:rPr>
                      <m:t>∆</m:t>
                    </m:r>
                    <m:r>
                      <m:rPr>
                        <m:sty m:val="p"/>
                      </m:rPr>
                      <a:rPr lang="en-US" sz="2800" i="1">
                        <a:latin typeface="Cambria Math" panose="02040503050406030204" pitchFamily="18" charset="0"/>
                        <a:ea typeface="Cambria Math" panose="02040503050406030204" pitchFamily="18" charset="0"/>
                        <a:cs typeface="Times New Roman" pitchFamily="18" charset="0"/>
                      </a:rPr>
                      <m:t>MOA</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14:m>
                  <m:oMath xmlns:m="http://schemas.openxmlformats.org/officeDocument/2006/math">
                    <m:r>
                      <a:rPr lang="vi-VN" sz="2800" i="1">
                        <a:latin typeface="Cambria Math" panose="02040503050406030204" pitchFamily="18" charset="0"/>
                        <a:ea typeface="Cambria Math" panose="02040503050406030204" pitchFamily="18" charset="0"/>
                        <a:cs typeface="Times New Roman" pitchFamily="18" charset="0"/>
                      </a:rPr>
                      <m:t>∆</m:t>
                    </m:r>
                    <m:r>
                      <m:rPr>
                        <m:sty m:val="p"/>
                      </m:rPr>
                      <a:rPr lang="vi-VN" sz="2800" i="1">
                        <a:latin typeface="Cambria Math" panose="02040503050406030204" pitchFamily="18" charset="0"/>
                        <a:ea typeface="Cambria Math" panose="02040503050406030204" pitchFamily="18" charset="0"/>
                        <a:cs typeface="Times New Roman" pitchFamily="18" charset="0"/>
                      </a:rPr>
                      <m:t>MOB</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b)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14:m>
                  <m:oMath xmlns:m="http://schemas.openxmlformats.org/officeDocument/2006/math">
                    <m:r>
                      <m:rPr>
                        <m:sty m:val="p"/>
                      </m:rPr>
                      <a:rPr lang="vi-VN" sz="2800" i="1" dirty="0">
                        <a:latin typeface="Cambria Math" panose="02040503050406030204" pitchFamily="18" charset="0"/>
                        <a:cs typeface="Times New Roman" pitchFamily="18" charset="0"/>
                      </a:rPr>
                      <m:t>M</m:t>
                    </m:r>
                    <m:r>
                      <m:rPr>
                        <m:sty m:val="p"/>
                      </m:rPr>
                      <a:rPr lang="vi-VN" sz="2800" i="1" dirty="0" smtClean="0">
                        <a:latin typeface="Cambria Math" panose="02040503050406030204" pitchFamily="18" charset="0"/>
                        <a:cs typeface="Times New Roman" pitchFamily="18" charset="0"/>
                      </a:rPr>
                      <m:t>O</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a:t>
                </a:r>
                <a14:m>
                  <m:oMath xmlns:m="http://schemas.openxmlformats.org/officeDocument/2006/math">
                    <m:r>
                      <m:rPr>
                        <m:sty m:val="p"/>
                      </m:rPr>
                      <a:rPr lang="en-US" sz="2800" i="1" dirty="0">
                        <a:latin typeface="Cambria Math" panose="02040503050406030204" pitchFamily="18" charset="0"/>
                        <a:cs typeface="Times New Roman" pitchFamily="18" charset="0"/>
                      </a:rPr>
                      <m:t>AB</m:t>
                    </m:r>
                  </m:oMath>
                </a14:m>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a:t>
                </a:r>
              </a:p>
            </p:txBody>
          </p:sp>
        </mc:Choice>
        <mc:Fallback xmlns="">
          <p:sp>
            <p:nvSpPr>
              <p:cNvPr id="9" name="TextBox 8"/>
              <p:cNvSpPr txBox="1">
                <a:spLocks noRot="1" noChangeAspect="1" noMove="1" noResize="1" noEditPoints="1" noAdjustHandles="1" noChangeArrowheads="1" noChangeShapeType="1" noTextEdit="1"/>
              </p:cNvSpPr>
              <p:nvPr/>
            </p:nvSpPr>
            <p:spPr>
              <a:xfrm>
                <a:off x="564777" y="772599"/>
                <a:ext cx="8180750" cy="2677656"/>
              </a:xfrm>
              <a:prstGeom prst="rect">
                <a:avLst/>
              </a:prstGeom>
              <a:blipFill>
                <a:blip r:embed="rId3"/>
                <a:stretch>
                  <a:fillRect l="-1565" t="-2506" r="-1490" b="-5467"/>
                </a:stretch>
              </a:blipFill>
              <a:ln>
                <a:noFill/>
              </a:ln>
            </p:spPr>
            <p:txBody>
              <a:bodyPr/>
              <a:lstStyle/>
              <a:p>
                <a:r>
                  <a:rPr lang="en-US">
                    <a:noFill/>
                  </a:rPr>
                  <a:t> </a:t>
                </a:r>
              </a:p>
            </p:txBody>
          </p:sp>
        </mc:Fallback>
      </mc:AlternateContent>
      <p:sp>
        <p:nvSpPr>
          <p:cNvPr id="17"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AC9AB3A2-B47A-E04B-B53A-37F7432082EA}"/>
              </a:ext>
            </a:extLst>
          </p:cNvPr>
          <p:cNvSpPr txBox="1"/>
          <p:nvPr/>
        </p:nvSpPr>
        <p:spPr>
          <a:xfrm>
            <a:off x="490134" y="315399"/>
            <a:ext cx="2686954" cy="523220"/>
          </a:xfrm>
          <a:prstGeom prst="rect">
            <a:avLst/>
          </a:prstGeom>
          <a:noFill/>
        </p:spPr>
        <p:txBody>
          <a:bodyPr wrap="none" rtlCol="0">
            <a:spAutoFit/>
          </a:bodyPr>
          <a:lstStyle/>
          <a:p>
            <a:r>
              <a:rPr lang="en-VN" sz="2800" b="1" dirty="0">
                <a:solidFill>
                  <a:srgbClr val="0070C0"/>
                </a:solidFill>
                <a:latin typeface="Times New Roman" panose="02020603050405020304" pitchFamily="18" charset="0"/>
                <a:cs typeface="Times New Roman" panose="02020603050405020304" pitchFamily="18" charset="0"/>
              </a:rPr>
              <a:t>II. TÍNH CHẤT</a:t>
            </a:r>
          </a:p>
        </p:txBody>
      </p:sp>
      <p:pic>
        <p:nvPicPr>
          <p:cNvPr id="7" name="Picture 6">
            <a:extLst>
              <a:ext uri="{FF2B5EF4-FFF2-40B4-BE49-F238E27FC236}">
                <a16:creationId xmlns:a16="http://schemas.microsoft.com/office/drawing/2014/main" id="{511D6110-814E-F247-B7B6-798EA77CFA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134" y="3266371"/>
            <a:ext cx="1561730" cy="1561730"/>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6FE0AFEA-EBD9-C242-8D76-3C22435394C7}"/>
              </a:ext>
            </a:extLst>
          </p:cNvPr>
          <p:cNvPicPr>
            <a:picLocks noChangeAspect="1"/>
          </p:cNvPicPr>
          <p:nvPr/>
        </p:nvPicPr>
        <p:blipFill>
          <a:blip r:embed="rId5"/>
          <a:stretch>
            <a:fillRect/>
          </a:stretch>
        </p:blipFill>
        <p:spPr>
          <a:xfrm>
            <a:off x="564777" y="864536"/>
            <a:ext cx="571500" cy="330200"/>
          </a:xfrm>
          <a:prstGeom prst="rect">
            <a:avLst/>
          </a:prstGeom>
        </p:spPr>
      </p:pic>
    </p:spTree>
    <p:extLst>
      <p:ext uri="{BB962C8B-B14F-4D97-AF65-F5344CB8AC3E}">
        <p14:creationId xmlns:p14="http://schemas.microsoft.com/office/powerpoint/2010/main" val="3685690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A92FB04-DA7A-BC40-BB34-A2A3548CB3F7}"/>
              </a:ext>
            </a:extLst>
          </p:cNvPr>
          <p:cNvSpPr>
            <a:spLocks noGrp="1"/>
          </p:cNvSpPr>
          <p:nvPr>
            <p:ph type="title"/>
          </p:nvPr>
        </p:nvSpPr>
        <p:spPr>
          <a:xfrm>
            <a:off x="464819" y="412410"/>
            <a:ext cx="1512837" cy="501990"/>
          </a:xfrm>
        </p:spPr>
        <p:txBody>
          <a:bodyPr/>
          <a:lstStyle/>
          <a:p>
            <a:r>
              <a:rPr lang="en-VN" sz="2800" dirty="0">
                <a:solidFill>
                  <a:srgbClr val="FF0000"/>
                </a:solidFill>
                <a:latin typeface="Times New Roman" panose="02020603050405020304" pitchFamily="18" charset="0"/>
                <a:cs typeface="Times New Roman" panose="02020603050405020304" pitchFamily="18" charset="0"/>
              </a:rPr>
              <a:t>Lời giải:</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DA009BE-3B13-F646-BEEF-57DC5A482021}"/>
                  </a:ext>
                </a:extLst>
              </p:cNvPr>
              <p:cNvSpPr txBox="1"/>
              <p:nvPr/>
            </p:nvSpPr>
            <p:spPr>
              <a:xfrm>
                <a:off x="450359" y="1016608"/>
                <a:ext cx="4121641" cy="2246769"/>
              </a:xfrm>
              <a:prstGeom prst="rect">
                <a:avLst/>
              </a:prstGeom>
              <a:noFill/>
            </p:spPr>
            <p:txBody>
              <a:bodyPr wrap="none" rtlCol="0">
                <a:spAutoFit/>
              </a:bodyPr>
              <a:lstStyle/>
              <a:p>
                <a:r>
                  <a:rPr lang="en-VN" sz="2800" dirty="0">
                    <a:solidFill>
                      <a:srgbClr val="0070C0"/>
                    </a:solidFill>
                    <a:latin typeface="Times New Roman" panose="02020603050405020304" pitchFamily="18" charset="0"/>
                    <a:cs typeface="Times New Roman" panose="02020603050405020304" pitchFamily="18" charset="0"/>
                  </a:rPr>
                  <a:t>a) Xét </a:t>
                </a:r>
                <a14:m>
                  <m:oMath xmlns:m="http://schemas.openxmlformats.org/officeDocument/2006/math">
                    <m:r>
                      <a:rPr lang="en-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MOA</m:t>
                    </m:r>
                  </m:oMath>
                </a14:m>
                <a:r>
                  <a:rPr lang="en-VN" sz="2800" dirty="0">
                    <a:solidFill>
                      <a:srgbClr val="0070C0"/>
                    </a:solidFill>
                    <a:latin typeface="Times New Roman" panose="02020603050405020304" pitchFamily="18" charset="0"/>
                    <a:cs typeface="Times New Roman" panose="02020603050405020304" pitchFamily="18" charset="0"/>
                  </a:rPr>
                  <a:t> và </a:t>
                </a:r>
                <a14:m>
                  <m:oMath xmlns:m="http://schemas.openxmlformats.org/officeDocument/2006/math">
                    <m:r>
                      <a:rPr lang="en-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MOB</m:t>
                    </m:r>
                  </m:oMath>
                </a14:m>
                <a:r>
                  <a:rPr lang="en-VN" sz="2800" dirty="0">
                    <a:solidFill>
                      <a:srgbClr val="0070C0"/>
                    </a:solidFill>
                    <a:latin typeface="Times New Roman" panose="02020603050405020304" pitchFamily="18" charset="0"/>
                    <a:cs typeface="Times New Roman" panose="02020603050405020304" pitchFamily="18" charset="0"/>
                  </a:rPr>
                  <a:t> có:</a:t>
                </a:r>
              </a:p>
              <a:p>
                <a:pPr algn="ctr"/>
                <a14:m>
                  <m:oMath xmlns:m="http://schemas.openxmlformats.org/officeDocument/2006/math">
                    <m:r>
                      <m:rPr>
                        <m:sty m:val="p"/>
                      </m:rPr>
                      <a:rPr lang="vi-VN" sz="2800" i="1" dirty="0">
                        <a:solidFill>
                          <a:srgbClr val="0070C0"/>
                        </a:solidFill>
                        <a:latin typeface="Cambria Math" panose="02040503050406030204" pitchFamily="18" charset="0"/>
                        <a:cs typeface="Times New Roman" panose="02020603050405020304" pitchFamily="18" charset="0"/>
                      </a:rPr>
                      <m:t>OA</m:t>
                    </m:r>
                    <m:r>
                      <a:rPr lang="vi-VN" sz="2800" b="0" i="1" dirty="0" smtClean="0">
                        <a:solidFill>
                          <a:srgbClr val="0070C0"/>
                        </a:solidFill>
                        <a:latin typeface="Cambria Math" panose="02040503050406030204" pitchFamily="18" charset="0"/>
                        <a:cs typeface="Times New Roman" panose="02020603050405020304" pitchFamily="18" charset="0"/>
                      </a:rPr>
                      <m:t>=</m:t>
                    </m:r>
                    <m:r>
                      <m:rPr>
                        <m:sty m:val="p"/>
                      </m:rPr>
                      <a:rPr lang="vi-VN" sz="2800" i="1" dirty="0">
                        <a:solidFill>
                          <a:srgbClr val="0070C0"/>
                        </a:solidFill>
                        <a:latin typeface="Cambria Math" panose="02040503050406030204" pitchFamily="18" charset="0"/>
                        <a:cs typeface="Times New Roman" panose="02020603050405020304" pitchFamily="18" charset="0"/>
                      </a:rPr>
                      <m:t>OB</m:t>
                    </m:r>
                  </m:oMath>
                </a14:m>
                <a:r>
                  <a:rPr lang="vi-VN" sz="2800" dirty="0">
                    <a:solidFill>
                      <a:srgbClr val="0070C0"/>
                    </a:solidFill>
                    <a:latin typeface="Times New Roman" panose="02020603050405020304" pitchFamily="18" charset="0"/>
                    <a:cs typeface="Times New Roman" panose="02020603050405020304" pitchFamily="18" charset="0"/>
                  </a:rPr>
                  <a:t> (gt)</a:t>
                </a:r>
              </a:p>
              <a:p>
                <a:pPr algn="ctr"/>
                <a14:m>
                  <m:oMath xmlns:m="http://schemas.openxmlformats.org/officeDocument/2006/math">
                    <m:r>
                      <m:rPr>
                        <m:sty m:val="p"/>
                      </m:rPr>
                      <a:rPr lang="vi-VN" sz="2800" i="1" dirty="0" smtClean="0">
                        <a:solidFill>
                          <a:srgbClr val="0070C0"/>
                        </a:solidFill>
                        <a:latin typeface="Cambria Math" panose="02040503050406030204" pitchFamily="18" charset="0"/>
                        <a:cs typeface="Times New Roman" panose="02020603050405020304" pitchFamily="18" charset="0"/>
                      </a:rPr>
                      <m:t>M</m:t>
                    </m:r>
                    <m:r>
                      <m:rPr>
                        <m:sty m:val="p"/>
                      </m:rPr>
                      <a:rPr lang="vi-VN" sz="2800" i="1" dirty="0">
                        <a:solidFill>
                          <a:srgbClr val="0070C0"/>
                        </a:solidFill>
                        <a:latin typeface="Cambria Math" panose="02040503050406030204" pitchFamily="18" charset="0"/>
                        <a:cs typeface="Times New Roman" panose="02020603050405020304" pitchFamily="18" charset="0"/>
                      </a:rPr>
                      <m:t>A</m:t>
                    </m:r>
                    <m:r>
                      <a:rPr lang="vi-VN" sz="2800" i="1" dirty="0">
                        <a:solidFill>
                          <a:srgbClr val="0070C0"/>
                        </a:solidFill>
                        <a:latin typeface="Cambria Math" panose="02040503050406030204" pitchFamily="18" charset="0"/>
                        <a:cs typeface="Times New Roman" panose="02020603050405020304" pitchFamily="18" charset="0"/>
                      </a:rPr>
                      <m:t>=</m:t>
                    </m:r>
                    <m:r>
                      <m:rPr>
                        <m:sty m:val="p"/>
                      </m:rPr>
                      <a:rPr lang="vi-VN" sz="2800" i="1" dirty="0" smtClean="0">
                        <a:solidFill>
                          <a:srgbClr val="0070C0"/>
                        </a:solidFill>
                        <a:latin typeface="Cambria Math" panose="02040503050406030204" pitchFamily="18" charset="0"/>
                        <a:cs typeface="Times New Roman" panose="02020603050405020304" pitchFamily="18" charset="0"/>
                      </a:rPr>
                      <m:t>M</m:t>
                    </m:r>
                    <m:r>
                      <m:rPr>
                        <m:sty m:val="p"/>
                      </m:rPr>
                      <a:rPr lang="vi-VN" sz="2800" i="1" dirty="0">
                        <a:solidFill>
                          <a:srgbClr val="0070C0"/>
                        </a:solidFill>
                        <a:latin typeface="Cambria Math" panose="02040503050406030204" pitchFamily="18" charset="0"/>
                        <a:cs typeface="Times New Roman" panose="02020603050405020304" pitchFamily="18" charset="0"/>
                      </a:rPr>
                      <m:t>B</m:t>
                    </m:r>
                  </m:oMath>
                </a14:m>
                <a:r>
                  <a:rPr lang="vi-VN" sz="2800" dirty="0">
                    <a:solidFill>
                      <a:srgbClr val="0070C0"/>
                    </a:solidFill>
                    <a:latin typeface="Times New Roman" panose="02020603050405020304" pitchFamily="18" charset="0"/>
                    <a:cs typeface="Times New Roman" panose="02020603050405020304" pitchFamily="18" charset="0"/>
                  </a:rPr>
                  <a:t> (gt)</a:t>
                </a:r>
              </a:p>
              <a:p>
                <a:pPr algn="ctr"/>
                <a14:m>
                  <m:oMath xmlns:m="http://schemas.openxmlformats.org/officeDocument/2006/math">
                    <m:r>
                      <m:rPr>
                        <m:sty m:val="p"/>
                      </m:rPr>
                      <a:rPr lang="en-VN" sz="2800" i="1" dirty="0">
                        <a:solidFill>
                          <a:srgbClr val="0070C0"/>
                        </a:solidFill>
                        <a:latin typeface="Cambria Math" panose="02040503050406030204" pitchFamily="18" charset="0"/>
                        <a:cs typeface="Times New Roman" panose="02020603050405020304" pitchFamily="18" charset="0"/>
                      </a:rPr>
                      <m:t>OM</m:t>
                    </m:r>
                  </m:oMath>
                </a14:m>
                <a:r>
                  <a:rPr lang="en-VN" sz="2800" dirty="0">
                    <a:solidFill>
                      <a:srgbClr val="0070C0"/>
                    </a:solidFill>
                    <a:latin typeface="Times New Roman" panose="02020603050405020304" pitchFamily="18" charset="0"/>
                    <a:cs typeface="Times New Roman" panose="02020603050405020304" pitchFamily="18" charset="0"/>
                  </a:rPr>
                  <a:t> chung</a:t>
                </a:r>
                <a:endParaRPr lang="vi-VN" sz="2800" dirty="0">
                  <a:solidFill>
                    <a:srgbClr val="0070C0"/>
                  </a:solidFill>
                  <a:latin typeface="Times New Roman" panose="02020603050405020304" pitchFamily="18" charset="0"/>
                  <a:cs typeface="Times New Roman" panose="02020603050405020304" pitchFamily="18" charset="0"/>
                </a:endParaRPr>
              </a:p>
              <a:p>
                <a:pPr algn="ctr"/>
                <a14:m>
                  <m:oMath xmlns:m="http://schemas.openxmlformats.org/officeDocument/2006/math">
                    <m:r>
                      <a:rPr lang="vi-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VN" sz="2800" dirty="0">
                    <a:solidFill>
                      <a:srgbClr val="0070C0"/>
                    </a:solidFill>
                    <a:ea typeface="Cambria Math" panose="02040503050406030204" pitchFamily="18" charset="0"/>
                    <a:cs typeface="Times New Roman" panose="02020603050405020304" pitchFamily="18" charset="0"/>
                  </a:rPr>
                  <a:t> </a:t>
                </a:r>
                <a14:m>
                  <m:oMath xmlns:m="http://schemas.openxmlformats.org/officeDocument/2006/math">
                    <m: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MOA</m:t>
                    </m:r>
                    <m:r>
                      <a:rPr lang="vi-VN" sz="2800" b="0" i="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MOB</m:t>
                    </m:r>
                  </m:oMath>
                </a14:m>
                <a:r>
                  <a:rPr lang="vi-VN" sz="2800" dirty="0">
                    <a:solidFill>
                      <a:srgbClr val="0070C0"/>
                    </a:solidFill>
                    <a:latin typeface="Times New Roman" panose="02020603050405020304" pitchFamily="18" charset="0"/>
                    <a:cs typeface="Times New Roman" panose="02020603050405020304" pitchFamily="18" charset="0"/>
                  </a:rPr>
                  <a:t> (c.c.c)</a:t>
                </a:r>
              </a:p>
            </p:txBody>
          </p:sp>
        </mc:Choice>
        <mc:Fallback xmlns="">
          <p:sp>
            <p:nvSpPr>
              <p:cNvPr id="11" name="TextBox 10">
                <a:extLst>
                  <a:ext uri="{FF2B5EF4-FFF2-40B4-BE49-F238E27FC236}">
                    <a16:creationId xmlns:a16="http://schemas.microsoft.com/office/drawing/2014/main" id="{3DA009BE-3B13-F646-BEEF-57DC5A482021}"/>
                  </a:ext>
                </a:extLst>
              </p:cNvPr>
              <p:cNvSpPr txBox="1">
                <a:spLocks noRot="1" noChangeAspect="1" noMove="1" noResize="1" noEditPoints="1" noAdjustHandles="1" noChangeArrowheads="1" noChangeShapeType="1" noTextEdit="1"/>
              </p:cNvSpPr>
              <p:nvPr/>
            </p:nvSpPr>
            <p:spPr>
              <a:xfrm>
                <a:off x="450359" y="1016608"/>
                <a:ext cx="4121641" cy="2246769"/>
              </a:xfrm>
              <a:prstGeom prst="rect">
                <a:avLst/>
              </a:prstGeom>
              <a:blipFill>
                <a:blip r:embed="rId2"/>
                <a:stretch>
                  <a:fillRect l="-3077" t="-3390" r="-2154" b="-6780"/>
                </a:stretch>
              </a:blipFill>
            </p:spPr>
            <p:txBody>
              <a:bodyPr/>
              <a:lstStyle/>
              <a:p>
                <a:r>
                  <a:rPr lang="en-VN">
                    <a:noFill/>
                  </a:rPr>
                  <a:t> </a:t>
                </a:r>
              </a:p>
            </p:txBody>
          </p:sp>
        </mc:Fallback>
      </mc:AlternateContent>
      <p:pic>
        <p:nvPicPr>
          <p:cNvPr id="3" name="Picture 2" descr="A picture containing text, antenna&#10;&#10;Description automatically generated">
            <a:extLst>
              <a:ext uri="{FF2B5EF4-FFF2-40B4-BE49-F238E27FC236}">
                <a16:creationId xmlns:a16="http://schemas.microsoft.com/office/drawing/2014/main" id="{7874898B-0C8D-DC47-9062-7ED715E915D8}"/>
              </a:ext>
            </a:extLst>
          </p:cNvPr>
          <p:cNvPicPr>
            <a:picLocks noChangeAspect="1"/>
          </p:cNvPicPr>
          <p:nvPr/>
        </p:nvPicPr>
        <p:blipFill>
          <a:blip r:embed="rId3"/>
          <a:stretch>
            <a:fillRect/>
          </a:stretch>
        </p:blipFill>
        <p:spPr>
          <a:xfrm>
            <a:off x="4927600" y="382772"/>
            <a:ext cx="3751581" cy="4434265"/>
          </a:xfrm>
          <a:prstGeom prst="rect">
            <a:avLst/>
          </a:prstGeom>
        </p:spPr>
      </p:pic>
    </p:spTree>
    <p:extLst>
      <p:ext uri="{BB962C8B-B14F-4D97-AF65-F5344CB8AC3E}">
        <p14:creationId xmlns:p14="http://schemas.microsoft.com/office/powerpoint/2010/main" val="369296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D39EA6F-86BD-ED47-8D10-C8A9ECEBB0A0}"/>
                  </a:ext>
                </a:extLst>
              </p:cNvPr>
              <p:cNvSpPr txBox="1"/>
              <p:nvPr/>
            </p:nvSpPr>
            <p:spPr>
              <a:xfrm>
                <a:off x="464819" y="914400"/>
                <a:ext cx="5478781" cy="4013406"/>
              </a:xfrm>
              <a:prstGeom prst="rect">
                <a:avLst/>
              </a:prstGeom>
              <a:noFill/>
            </p:spPr>
            <p:txBody>
              <a:bodyPr wrap="square" rtlCol="0">
                <a:spAutoFit/>
              </a:bodyPr>
              <a:lstStyle/>
              <a:p>
                <a:pPr algn="just"/>
                <a:r>
                  <a:rPr lang="en-VN" sz="2800" dirty="0">
                    <a:solidFill>
                      <a:srgbClr val="0070C0"/>
                    </a:solidFill>
                    <a:latin typeface="Times New Roman" panose="02020603050405020304" pitchFamily="18" charset="0"/>
                    <a:cs typeface="Times New Roman" panose="02020603050405020304" pitchFamily="18" charset="0"/>
                  </a:rPr>
                  <a:t>b) Vì </a:t>
                </a:r>
                <a14:m>
                  <m:oMath xmlns:m="http://schemas.openxmlformats.org/officeDocument/2006/math">
                    <m: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MOA</m:t>
                    </m:r>
                    <m:r>
                      <a:rPr lang="vi-VN" sz="2800" b="0" i="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MOB</m:t>
                    </m:r>
                  </m:oMath>
                </a14:m>
                <a:r>
                  <a:rPr lang="vi-VN" sz="2800" dirty="0">
                    <a:solidFill>
                      <a:srgbClr val="0070C0"/>
                    </a:solidFill>
                    <a:latin typeface="Times New Roman" panose="02020603050405020304" pitchFamily="18" charset="0"/>
                    <a:cs typeface="Times New Roman" panose="02020603050405020304" pitchFamily="18" charset="0"/>
                  </a:rPr>
                  <a:t> (theo câu a)</a:t>
                </a:r>
              </a:p>
              <a:p>
                <a14:m>
                  <m:oMath xmlns:m="http://schemas.openxmlformats.org/officeDocument/2006/math">
                    <m:r>
                      <a:rPr lang="vi-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vi-VN" sz="280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vi-VN" sz="2800"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MOA</m:t>
                        </m:r>
                      </m:e>
                    </m:acc>
                    <m:r>
                      <a:rPr lang="vi-VN"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vi-VN"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vi-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MOB</m:t>
                        </m:r>
                      </m:e>
                    </m:acc>
                  </m:oMath>
                </a14:m>
                <a:r>
                  <a:rPr lang="vi-VN" sz="2800" dirty="0">
                    <a:solidFill>
                      <a:srgbClr val="0070C0"/>
                    </a:solidFill>
                    <a:latin typeface="Times New Roman" panose="02020603050405020304" pitchFamily="18" charset="0"/>
                    <a:cs typeface="Times New Roman" panose="02020603050405020304" pitchFamily="18" charset="0"/>
                  </a:rPr>
                  <a:t> (hai góc tương ứng)</a:t>
                </a:r>
              </a:p>
              <a:p>
                <a:r>
                  <a:rPr lang="vi-VN" sz="2800" dirty="0">
                    <a:solidFill>
                      <a:srgbClr val="0070C0"/>
                    </a:solidFill>
                    <a:latin typeface="Times New Roman" panose="02020603050405020304" pitchFamily="18" charset="0"/>
                    <a:cs typeface="Times New Roman" panose="02020603050405020304" pitchFamily="18" charset="0"/>
                  </a:rPr>
                  <a:t>Mà </a:t>
                </a:r>
                <a14:m>
                  <m:oMath xmlns:m="http://schemas.openxmlformats.org/officeDocument/2006/math">
                    <m:acc>
                      <m:accPr>
                        <m:chr m:val="̂"/>
                        <m:ctrlPr>
                          <a:rPr lang="vi-VN" sz="2800"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vi-VN" sz="2800"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MOA</m:t>
                        </m:r>
                      </m:e>
                    </m:acc>
                    <m:r>
                      <a:rPr lang="vi-VN" sz="28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vi-VN" sz="28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vi-VN" sz="2800" i="1" dirty="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MOB</m:t>
                        </m:r>
                      </m:e>
                    </m:acc>
                    <m:r>
                      <a:rPr lang="vi-VN" sz="28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180°</m:t>
                    </m:r>
                    <m:r>
                      <a:rPr lang="vi-VN" sz="28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vi-VN" sz="2800" dirty="0">
                    <a:solidFill>
                      <a:srgbClr val="0070C0"/>
                    </a:solidFill>
                    <a:latin typeface="Times New Roman" panose="02020603050405020304" pitchFamily="18" charset="0"/>
                    <a:cs typeface="Times New Roman" panose="02020603050405020304" pitchFamily="18" charset="0"/>
                  </a:rPr>
                  <a:t>(hai góc kề bù)</a:t>
                </a:r>
              </a:p>
              <a:p>
                <a:pPr algn="just"/>
                <a14:m>
                  <m:oMathPara xmlns:m="http://schemas.openxmlformats.org/officeDocument/2006/math">
                    <m:oMathParaPr>
                      <m:jc m:val="centerGroup"/>
                    </m:oMathParaPr>
                    <m:oMath xmlns:m="http://schemas.openxmlformats.org/officeDocument/2006/math">
                      <m:r>
                        <a:rPr lang="vi-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vi-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vi-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MOA</m:t>
                          </m:r>
                        </m:e>
                      </m:acc>
                      <m:r>
                        <a:rPr lang="vi-VN"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vi-VN"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ctrlPr>
                        </m:accPr>
                        <m:e>
                          <m:r>
                            <m:rPr>
                              <m:sty m:val="p"/>
                            </m:rPr>
                            <a:rPr lang="vi-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MOB</m:t>
                          </m:r>
                        </m:e>
                      </m:acc>
                      <m:r>
                        <a:rPr lang="vi-VN"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90°</m:t>
                      </m:r>
                    </m:oMath>
                  </m:oMathPara>
                </a14:m>
                <a:endParaRPr lang="vi-VN" sz="2800" b="0" dirty="0">
                  <a:solidFill>
                    <a:srgbClr val="0070C0"/>
                  </a:solidFill>
                  <a:latin typeface="Times New Roman" panose="02020603050405020304" pitchFamily="18" charset="0"/>
                  <a:ea typeface="Cambria Math" panose="020405030504060302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Suy ra: </a:t>
                </a:r>
                <a14:m>
                  <m:oMath xmlns:m="http://schemas.openxmlformats.org/officeDocument/2006/math">
                    <m:r>
                      <m:rPr>
                        <m:sty m:val="p"/>
                      </m:rPr>
                      <a:rPr lang="vi-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OM</m:t>
                    </m:r>
                    <m:r>
                      <a:rPr lang="vi-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AB</m:t>
                    </m:r>
                  </m:oMath>
                </a14:m>
                <a:r>
                  <a:rPr lang="vi-VN" sz="2800" dirty="0">
                    <a:solidFill>
                      <a:srgbClr val="0070C0"/>
                    </a:solidFill>
                    <a:latin typeface="Times New Roman" panose="02020603050405020304" pitchFamily="18" charset="0"/>
                    <a:cs typeface="Times New Roman" panose="02020603050405020304" pitchFamily="18" charset="0"/>
                  </a:rPr>
                  <a:t> tại </a:t>
                </a:r>
                <a14:m>
                  <m:oMath xmlns:m="http://schemas.openxmlformats.org/officeDocument/2006/math">
                    <m:r>
                      <m:rPr>
                        <m:sty m:val="p"/>
                      </m:rPr>
                      <a:rPr lang="vi-VN" sz="2800" i="1" dirty="0">
                        <a:solidFill>
                          <a:srgbClr val="0070C0"/>
                        </a:solidFill>
                        <a:latin typeface="Cambria Math" panose="02040503050406030204" pitchFamily="18" charset="0"/>
                        <a:cs typeface="Times New Roman" panose="02020603050405020304" pitchFamily="18" charset="0"/>
                      </a:rPr>
                      <m:t>O</m:t>
                    </m:r>
                  </m:oMath>
                </a14:m>
                <a:r>
                  <a:rPr lang="vi-VN" sz="2800" dirty="0">
                    <a:solidFill>
                      <a:srgbClr val="0070C0"/>
                    </a:solidFill>
                    <a:latin typeface="Times New Roman" panose="02020603050405020304" pitchFamily="18" charset="0"/>
                    <a:cs typeface="Times New Roman" panose="02020603050405020304" pitchFamily="18" charset="0"/>
                  </a:rPr>
                  <a:t> mà </a:t>
                </a:r>
                <a:r>
                  <a:rPr lang="en-US" sz="2800" dirty="0">
                    <a:solidFill>
                      <a:srgbClr val="0070C0"/>
                    </a:solidFill>
                    <a:latin typeface="Times New Roman" pitchFamily="18" charset="0"/>
                    <a:cs typeface="Times New Roman" pitchFamily="18" charset="0"/>
                  </a:rPr>
                  <a:t> </a:t>
                </a:r>
                <a14:m>
                  <m:oMath xmlns:m="http://schemas.openxmlformats.org/officeDocument/2006/math">
                    <m:r>
                      <m:rPr>
                        <m:sty m:val="p"/>
                      </m:rPr>
                      <a:rPr lang="en-US" sz="2800" i="1" dirty="0">
                        <a:solidFill>
                          <a:srgbClr val="0070C0"/>
                        </a:solidFill>
                        <a:latin typeface="Cambria Math" panose="02040503050406030204" pitchFamily="18" charset="0"/>
                        <a:cs typeface="Times New Roman" pitchFamily="18" charset="0"/>
                      </a:rPr>
                      <m:t>O</m:t>
                    </m:r>
                  </m:oMath>
                </a14:m>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trung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điểm</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đoạn </a:t>
                </a:r>
                <a:r>
                  <a:rPr lang="en-US" sz="2800" dirty="0" err="1">
                    <a:solidFill>
                      <a:srgbClr val="0070C0"/>
                    </a:solidFill>
                    <a:latin typeface="Times New Roman" pitchFamily="18" charset="0"/>
                    <a:cs typeface="Times New Roman" pitchFamily="18" charset="0"/>
                  </a:rPr>
                  <a:t>thẳng</a:t>
                </a:r>
                <a:r>
                  <a:rPr lang="en-US" sz="2800" dirty="0">
                    <a:solidFill>
                      <a:srgbClr val="0070C0"/>
                    </a:solidFill>
                    <a:latin typeface="Times New Roman" pitchFamily="18" charset="0"/>
                    <a:cs typeface="Times New Roman" pitchFamily="18" charset="0"/>
                  </a:rPr>
                  <a:t> </a:t>
                </a:r>
                <a14:m>
                  <m:oMath xmlns:m="http://schemas.openxmlformats.org/officeDocument/2006/math">
                    <m:r>
                      <m:rPr>
                        <m:sty m:val="p"/>
                      </m:rPr>
                      <a:rPr lang="en-US" sz="2800" i="1" dirty="0">
                        <a:solidFill>
                          <a:srgbClr val="0070C0"/>
                        </a:solidFill>
                        <a:latin typeface="Cambria Math" panose="02040503050406030204" pitchFamily="18" charset="0"/>
                        <a:cs typeface="Times New Roman" pitchFamily="18" charset="0"/>
                      </a:rPr>
                      <m:t>AB</m:t>
                    </m:r>
                  </m:oMath>
                </a14:m>
                <a:r>
                  <a:rPr lang="vi-VN"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Vậy </a:t>
                </a:r>
                <a14:m>
                  <m:oMath xmlns:m="http://schemas.openxmlformats.org/officeDocument/2006/math">
                    <m:r>
                      <m:rPr>
                        <m:sty m:val="p"/>
                      </m:rPr>
                      <a:rPr lang="vi-VN" sz="2800" i="1" dirty="0">
                        <a:solidFill>
                          <a:srgbClr val="0070C0"/>
                        </a:solidFill>
                        <a:latin typeface="Cambria Math" panose="02040503050406030204" pitchFamily="18" charset="0"/>
                        <a:cs typeface="Times New Roman" pitchFamily="18" charset="0"/>
                      </a:rPr>
                      <m:t>MO</m:t>
                    </m:r>
                  </m:oMath>
                </a14:m>
                <a:r>
                  <a:rPr lang="en-US" sz="2800" dirty="0">
                    <a:solidFill>
                      <a:srgbClr val="0070C0"/>
                    </a:solidFill>
                    <a:latin typeface="Times New Roman" pitchFamily="18" charset="0"/>
                    <a:cs typeface="Times New Roman" pitchFamily="18" charset="0"/>
                  </a:rPr>
                  <a:t> là </a:t>
                </a:r>
                <a:r>
                  <a:rPr lang="en-US" sz="2800" dirty="0" err="1">
                    <a:solidFill>
                      <a:srgbClr val="0070C0"/>
                    </a:solidFill>
                    <a:latin typeface="Times New Roman" pitchFamily="18" charset="0"/>
                    <a:cs typeface="Times New Roman" pitchFamily="18" charset="0"/>
                  </a:rPr>
                  <a:t>đường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trung</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trực</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của</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đoạn</a:t>
                </a:r>
                <a:r>
                  <a:rPr lang="en-US" sz="2800" dirty="0">
                    <a:solidFill>
                      <a:srgbClr val="0070C0"/>
                    </a:solidFill>
                    <a:latin typeface="Times New Roman" pitchFamily="18" charset="0"/>
                    <a:cs typeface="Times New Roman" pitchFamily="18" charset="0"/>
                  </a:rPr>
                  <a:t> </a:t>
                </a:r>
                <a:r>
                  <a:rPr lang="en-US" sz="2800" dirty="0" err="1">
                    <a:solidFill>
                      <a:srgbClr val="0070C0"/>
                    </a:solidFill>
                    <a:latin typeface="Times New Roman" pitchFamily="18" charset="0"/>
                    <a:cs typeface="Times New Roman" pitchFamily="18" charset="0"/>
                  </a:rPr>
                  <a:t>thẳng</a:t>
                </a:r>
                <a:r>
                  <a:rPr lang="en-US" sz="2800" dirty="0">
                    <a:solidFill>
                      <a:srgbClr val="0070C0"/>
                    </a:solidFill>
                    <a:latin typeface="Times New Roman" pitchFamily="18" charset="0"/>
                    <a:cs typeface="Times New Roman" pitchFamily="18" charset="0"/>
                  </a:rPr>
                  <a:t> </a:t>
                </a:r>
                <a14:m>
                  <m:oMath xmlns:m="http://schemas.openxmlformats.org/officeDocument/2006/math">
                    <m:r>
                      <m:rPr>
                        <m:sty m:val="p"/>
                      </m:rPr>
                      <a:rPr lang="en-US" sz="2800" i="1" dirty="0">
                        <a:solidFill>
                          <a:srgbClr val="0070C0"/>
                        </a:solidFill>
                        <a:latin typeface="Cambria Math" panose="02040503050406030204" pitchFamily="18" charset="0"/>
                        <a:cs typeface="Times New Roman" pitchFamily="18" charset="0"/>
                      </a:rPr>
                      <m:t>AB</m:t>
                    </m:r>
                  </m:oMath>
                </a14:m>
                <a:r>
                  <a:rPr lang="vi-VN" sz="2800" dirty="0">
                    <a:solidFill>
                      <a:srgbClr val="0070C0"/>
                    </a:solidFill>
                    <a:latin typeface="Times New Roman" panose="02020603050405020304" pitchFamily="18" charset="0"/>
                    <a:cs typeface="Times New Roman" panose="02020603050405020304" pitchFamily="18" charset="0"/>
                  </a:rPr>
                  <a:t>.</a:t>
                </a:r>
              </a:p>
            </p:txBody>
          </p:sp>
        </mc:Choice>
        <mc:Fallback xmlns="">
          <p:sp>
            <p:nvSpPr>
              <p:cNvPr id="10" name="TextBox 9">
                <a:extLst>
                  <a:ext uri="{FF2B5EF4-FFF2-40B4-BE49-F238E27FC236}">
                    <a16:creationId xmlns:a16="http://schemas.microsoft.com/office/drawing/2014/main" id="{5D39EA6F-86BD-ED47-8D10-C8A9ECEBB0A0}"/>
                  </a:ext>
                </a:extLst>
              </p:cNvPr>
              <p:cNvSpPr txBox="1">
                <a:spLocks noRot="1" noChangeAspect="1" noMove="1" noResize="1" noEditPoints="1" noAdjustHandles="1" noChangeArrowheads="1" noChangeShapeType="1" noTextEdit="1"/>
              </p:cNvSpPr>
              <p:nvPr/>
            </p:nvSpPr>
            <p:spPr>
              <a:xfrm>
                <a:off x="464819" y="914400"/>
                <a:ext cx="5478781" cy="4013406"/>
              </a:xfrm>
              <a:prstGeom prst="rect">
                <a:avLst/>
              </a:prstGeom>
              <a:blipFill>
                <a:blip r:embed="rId3"/>
                <a:stretch>
                  <a:fillRect l="-2309" t="-1899" r="-1617" b="-3481"/>
                </a:stretch>
              </a:blipFill>
            </p:spPr>
            <p:txBody>
              <a:bodyPr/>
              <a:lstStyle/>
              <a:p>
                <a:r>
                  <a:rPr lang="en-VN">
                    <a:noFill/>
                  </a:rPr>
                  <a:t> </a:t>
                </a:r>
              </a:p>
            </p:txBody>
          </p:sp>
        </mc:Fallback>
      </mc:AlternateContent>
      <p:sp>
        <p:nvSpPr>
          <p:cNvPr id="11" name="Title 8">
            <a:extLst>
              <a:ext uri="{FF2B5EF4-FFF2-40B4-BE49-F238E27FC236}">
                <a16:creationId xmlns:a16="http://schemas.microsoft.com/office/drawing/2014/main" id="{C66A7049-E223-8F49-83AD-FBD5CE701AFA}"/>
              </a:ext>
            </a:extLst>
          </p:cNvPr>
          <p:cNvSpPr>
            <a:spLocks noGrp="1"/>
          </p:cNvSpPr>
          <p:nvPr>
            <p:ph type="title"/>
          </p:nvPr>
        </p:nvSpPr>
        <p:spPr>
          <a:xfrm>
            <a:off x="464819" y="412410"/>
            <a:ext cx="1512837" cy="501990"/>
          </a:xfrm>
        </p:spPr>
        <p:txBody>
          <a:bodyPr/>
          <a:lstStyle/>
          <a:p>
            <a:r>
              <a:rPr lang="en-VN" sz="2800" dirty="0">
                <a:solidFill>
                  <a:srgbClr val="FF0000"/>
                </a:solidFill>
                <a:latin typeface="Times New Roman" panose="02020603050405020304" pitchFamily="18" charset="0"/>
                <a:cs typeface="Times New Roman" panose="02020603050405020304" pitchFamily="18" charset="0"/>
              </a:rPr>
              <a:t>Lời giải:</a:t>
            </a:r>
          </a:p>
        </p:txBody>
      </p:sp>
      <p:pic>
        <p:nvPicPr>
          <p:cNvPr id="3" name="Picture 2" descr="A picture containing text, antenna&#10;&#10;Description automatically generated">
            <a:extLst>
              <a:ext uri="{FF2B5EF4-FFF2-40B4-BE49-F238E27FC236}">
                <a16:creationId xmlns:a16="http://schemas.microsoft.com/office/drawing/2014/main" id="{C1115223-0C5F-F44E-80E3-DB2CC3636805}"/>
              </a:ext>
            </a:extLst>
          </p:cNvPr>
          <p:cNvPicPr>
            <a:picLocks noChangeAspect="1"/>
          </p:cNvPicPr>
          <p:nvPr/>
        </p:nvPicPr>
        <p:blipFill>
          <a:blip r:embed="rId4"/>
          <a:stretch>
            <a:fillRect/>
          </a:stretch>
        </p:blipFill>
        <p:spPr>
          <a:xfrm>
            <a:off x="5792864" y="409823"/>
            <a:ext cx="3020936" cy="4013406"/>
          </a:xfrm>
          <a:prstGeom prst="rect">
            <a:avLst/>
          </a:prstGeom>
        </p:spPr>
      </p:pic>
    </p:spTree>
    <p:extLst>
      <p:ext uri="{BB962C8B-B14F-4D97-AF65-F5344CB8AC3E}">
        <p14:creationId xmlns:p14="http://schemas.microsoft.com/office/powerpoint/2010/main" val="232587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2066;p45">
            <a:extLst>
              <a:ext uri="{FF2B5EF4-FFF2-40B4-BE49-F238E27FC236}">
                <a16:creationId xmlns:a16="http://schemas.microsoft.com/office/drawing/2014/main" id="{9908143D-8BE4-5048-92BF-08FC70695B46}"/>
              </a:ext>
            </a:extLst>
          </p:cNvPr>
          <p:cNvSpPr txBox="1">
            <a:spLocks/>
          </p:cNvSpPr>
          <p:nvPr/>
        </p:nvSpPr>
        <p:spPr>
          <a:xfrm>
            <a:off x="510200" y="813567"/>
            <a:ext cx="8123600" cy="983442"/>
          </a:xfrm>
          <a:prstGeom prst="rect">
            <a:avLst/>
          </a:prstGeom>
          <a:solidFill>
            <a:schemeClr val="tx1">
              <a:lumMod val="20000"/>
              <a:lumOff val="80000"/>
            </a:schemeClr>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600"/>
              <a:buFont typeface="Bahiana"/>
              <a:buNone/>
              <a:defRPr sz="3600" b="0" i="0" u="none" strike="noStrike" cap="none">
                <a:solidFill>
                  <a:srgbClr val="000000"/>
                </a:solidFill>
                <a:latin typeface="Bahiana"/>
                <a:ea typeface="Bahiana"/>
                <a:cs typeface="Bahiana"/>
                <a:sym typeface="Bahiana"/>
              </a:defRPr>
            </a:lvl1pPr>
            <a:lvl2pPr marR="0" lvl="1" algn="l" rtl="0">
              <a:lnSpc>
                <a:spcPct val="100000"/>
              </a:lnSpc>
              <a:spcBef>
                <a:spcPts val="0"/>
              </a:spcBef>
              <a:spcAft>
                <a:spcPts val="0"/>
              </a:spcAft>
              <a:buClr>
                <a:srgbClr val="000000"/>
              </a:buClr>
              <a:buSzPts val="2800"/>
              <a:buFont typeface="Bebas Neue"/>
              <a:buNone/>
              <a:defRPr sz="2800" b="0" i="0" u="none" strike="noStrike" cap="none">
                <a:solidFill>
                  <a:srgbClr val="000000"/>
                </a:solidFill>
                <a:latin typeface="Bebas Neue"/>
                <a:ea typeface="Bebas Neue"/>
                <a:cs typeface="Bebas Neue"/>
                <a:sym typeface="Bebas Neue"/>
              </a:defRPr>
            </a:lvl2pPr>
            <a:lvl3pPr marR="0" lvl="2" algn="l" rtl="0">
              <a:lnSpc>
                <a:spcPct val="100000"/>
              </a:lnSpc>
              <a:spcBef>
                <a:spcPts val="0"/>
              </a:spcBef>
              <a:spcAft>
                <a:spcPts val="0"/>
              </a:spcAft>
              <a:buClr>
                <a:srgbClr val="000000"/>
              </a:buClr>
              <a:buSzPts val="2800"/>
              <a:buFont typeface="Bebas Neue"/>
              <a:buNone/>
              <a:defRPr sz="2800" b="0" i="0" u="none" strike="noStrike" cap="none">
                <a:solidFill>
                  <a:srgbClr val="000000"/>
                </a:solidFill>
                <a:latin typeface="Bebas Neue"/>
                <a:ea typeface="Bebas Neue"/>
                <a:cs typeface="Bebas Neue"/>
                <a:sym typeface="Bebas Neue"/>
              </a:defRPr>
            </a:lvl3pPr>
            <a:lvl4pPr marR="0" lvl="3" algn="l" rtl="0">
              <a:lnSpc>
                <a:spcPct val="100000"/>
              </a:lnSpc>
              <a:spcBef>
                <a:spcPts val="0"/>
              </a:spcBef>
              <a:spcAft>
                <a:spcPts val="0"/>
              </a:spcAft>
              <a:buClr>
                <a:srgbClr val="000000"/>
              </a:buClr>
              <a:buSzPts val="2800"/>
              <a:buFont typeface="Bebas Neue"/>
              <a:buNone/>
              <a:defRPr sz="2800" b="0" i="0" u="none" strike="noStrike" cap="none">
                <a:solidFill>
                  <a:srgbClr val="000000"/>
                </a:solidFill>
                <a:latin typeface="Bebas Neue"/>
                <a:ea typeface="Bebas Neue"/>
                <a:cs typeface="Bebas Neue"/>
                <a:sym typeface="Bebas Neue"/>
              </a:defRPr>
            </a:lvl4pPr>
            <a:lvl5pPr marR="0" lvl="4" algn="l" rtl="0">
              <a:lnSpc>
                <a:spcPct val="100000"/>
              </a:lnSpc>
              <a:spcBef>
                <a:spcPts val="0"/>
              </a:spcBef>
              <a:spcAft>
                <a:spcPts val="0"/>
              </a:spcAft>
              <a:buClr>
                <a:srgbClr val="000000"/>
              </a:buClr>
              <a:buSzPts val="2800"/>
              <a:buFont typeface="Bebas Neue"/>
              <a:buNone/>
              <a:defRPr sz="2800" b="0" i="0" u="none" strike="noStrike" cap="none">
                <a:solidFill>
                  <a:srgbClr val="000000"/>
                </a:solidFill>
                <a:latin typeface="Bebas Neue"/>
                <a:ea typeface="Bebas Neue"/>
                <a:cs typeface="Bebas Neue"/>
                <a:sym typeface="Bebas Neue"/>
              </a:defRPr>
            </a:lvl5pPr>
            <a:lvl6pPr marR="0" lvl="5" algn="l" rtl="0">
              <a:lnSpc>
                <a:spcPct val="100000"/>
              </a:lnSpc>
              <a:spcBef>
                <a:spcPts val="0"/>
              </a:spcBef>
              <a:spcAft>
                <a:spcPts val="0"/>
              </a:spcAft>
              <a:buClr>
                <a:srgbClr val="000000"/>
              </a:buClr>
              <a:buSzPts val="2800"/>
              <a:buFont typeface="Bebas Neue"/>
              <a:buNone/>
              <a:defRPr sz="2800" b="0" i="0" u="none" strike="noStrike" cap="none">
                <a:solidFill>
                  <a:srgbClr val="000000"/>
                </a:solidFill>
                <a:latin typeface="Bebas Neue"/>
                <a:ea typeface="Bebas Neue"/>
                <a:cs typeface="Bebas Neue"/>
                <a:sym typeface="Bebas Neue"/>
              </a:defRPr>
            </a:lvl6pPr>
            <a:lvl7pPr marR="0" lvl="6" algn="l" rtl="0">
              <a:lnSpc>
                <a:spcPct val="100000"/>
              </a:lnSpc>
              <a:spcBef>
                <a:spcPts val="0"/>
              </a:spcBef>
              <a:spcAft>
                <a:spcPts val="0"/>
              </a:spcAft>
              <a:buClr>
                <a:srgbClr val="000000"/>
              </a:buClr>
              <a:buSzPts val="2800"/>
              <a:buFont typeface="Bebas Neue"/>
              <a:buNone/>
              <a:defRPr sz="2800" b="0" i="0" u="none" strike="noStrike" cap="none">
                <a:solidFill>
                  <a:srgbClr val="000000"/>
                </a:solidFill>
                <a:latin typeface="Bebas Neue"/>
                <a:ea typeface="Bebas Neue"/>
                <a:cs typeface="Bebas Neue"/>
                <a:sym typeface="Bebas Neue"/>
              </a:defRPr>
            </a:lvl7pPr>
            <a:lvl8pPr marR="0" lvl="7" algn="l" rtl="0">
              <a:lnSpc>
                <a:spcPct val="100000"/>
              </a:lnSpc>
              <a:spcBef>
                <a:spcPts val="0"/>
              </a:spcBef>
              <a:spcAft>
                <a:spcPts val="0"/>
              </a:spcAft>
              <a:buClr>
                <a:srgbClr val="000000"/>
              </a:buClr>
              <a:buSzPts val="2800"/>
              <a:buFont typeface="Bebas Neue"/>
              <a:buNone/>
              <a:defRPr sz="2800" b="0" i="0" u="none" strike="noStrike" cap="none">
                <a:solidFill>
                  <a:srgbClr val="000000"/>
                </a:solidFill>
                <a:latin typeface="Bebas Neue"/>
                <a:ea typeface="Bebas Neue"/>
                <a:cs typeface="Bebas Neue"/>
                <a:sym typeface="Bebas Neue"/>
              </a:defRPr>
            </a:lvl8pPr>
            <a:lvl9pPr marR="0" lvl="8" algn="l" rtl="0">
              <a:lnSpc>
                <a:spcPct val="100000"/>
              </a:lnSpc>
              <a:spcBef>
                <a:spcPts val="0"/>
              </a:spcBef>
              <a:spcAft>
                <a:spcPts val="0"/>
              </a:spcAft>
              <a:buClr>
                <a:srgbClr val="000000"/>
              </a:buClr>
              <a:buSzPts val="2800"/>
              <a:buFont typeface="Bebas Neue"/>
              <a:buNone/>
              <a:defRPr sz="2800" b="0" i="0" u="none" strike="noStrike" cap="none">
                <a:solidFill>
                  <a:srgbClr val="000000"/>
                </a:solidFill>
                <a:latin typeface="Bebas Neue"/>
                <a:ea typeface="Bebas Neue"/>
                <a:cs typeface="Bebas Neue"/>
                <a:sym typeface="Bebas Neue"/>
              </a:defRPr>
            </a:lvl9pPr>
          </a:lstStyle>
          <a:p>
            <a:pPr algn="just"/>
            <a:r>
              <a:rPr lang="vi-VN" sz="2800" b="1" dirty="0">
                <a:solidFill>
                  <a:srgbClr val="111111"/>
                </a:solidFill>
                <a:latin typeface="Times New Roman" pitchFamily="18" charset="0"/>
                <a:cs typeface="Times New Roman" pitchFamily="18" charset="0"/>
              </a:rPr>
              <a:t>      Điểm cách đều hai đầu mút của đoạn thẳng thì nằm trên đường trung trực của đoạn thẳng đó. </a:t>
            </a:r>
            <a:endParaRPr lang="vi-VN" sz="2800" dirty="0">
              <a:solidFill>
                <a:srgbClr val="111111"/>
              </a:solidFill>
              <a:latin typeface="Times New Roman" pitchFamily="18" charset="0"/>
              <a:cs typeface="Times New Roman" pitchFamily="18" charset="0"/>
            </a:endParaRPr>
          </a:p>
        </p:txBody>
      </p:sp>
      <p:sp>
        <p:nvSpPr>
          <p:cNvPr id="13" name="TextBox 12">
            <a:extLst>
              <a:ext uri="{FF2B5EF4-FFF2-40B4-BE49-F238E27FC236}">
                <a16:creationId xmlns:a16="http://schemas.microsoft.com/office/drawing/2014/main" id="{F9CC7A08-15E4-D548-A82C-7C5AF8E3E346}"/>
              </a:ext>
            </a:extLst>
          </p:cNvPr>
          <p:cNvSpPr txBox="1"/>
          <p:nvPr/>
        </p:nvSpPr>
        <p:spPr>
          <a:xfrm>
            <a:off x="412750" y="290612"/>
            <a:ext cx="4756150" cy="523220"/>
          </a:xfrm>
          <a:prstGeom prst="rect">
            <a:avLst/>
          </a:prstGeom>
          <a:noFill/>
        </p:spPr>
        <p:txBody>
          <a:bodyPr wrap="square">
            <a:spAutoFit/>
          </a:bodyPr>
          <a:lstStyle/>
          <a:p>
            <a:r>
              <a:rPr lang="en-VN" sz="2800" b="1" dirty="0">
                <a:solidFill>
                  <a:srgbClr val="FF0000"/>
                </a:solidFill>
                <a:latin typeface="Times New Roman" panose="02020603050405020304" pitchFamily="18" charset="0"/>
                <a:cs typeface="Times New Roman" panose="02020603050405020304" pitchFamily="18" charset="0"/>
              </a:rPr>
              <a:t>* Tính chất: (SGK/Tr 102)</a:t>
            </a:r>
            <a:endParaRPr lang="en-VN" sz="2800" dirty="0"/>
          </a:p>
        </p:txBody>
      </p:sp>
      <p:pic>
        <p:nvPicPr>
          <p:cNvPr id="14" name="Picture 13">
            <a:extLst>
              <a:ext uri="{FF2B5EF4-FFF2-40B4-BE49-F238E27FC236}">
                <a16:creationId xmlns:a16="http://schemas.microsoft.com/office/drawing/2014/main" id="{3E63FFA4-E57A-0A47-98A7-F03D95F281B6}"/>
              </a:ext>
            </a:extLst>
          </p:cNvPr>
          <p:cNvPicPr>
            <a:picLocks noChangeAspect="1"/>
          </p:cNvPicPr>
          <p:nvPr/>
        </p:nvPicPr>
        <p:blipFill>
          <a:blip r:embed="rId2"/>
          <a:stretch>
            <a:fillRect/>
          </a:stretch>
        </p:blipFill>
        <p:spPr>
          <a:xfrm>
            <a:off x="616843" y="914506"/>
            <a:ext cx="393695" cy="346844"/>
          </a:xfrm>
          <a:prstGeom prst="rect">
            <a:avLst/>
          </a:prstGeom>
        </p:spPr>
      </p:pic>
      <mc:AlternateContent xmlns:mc="http://schemas.openxmlformats.org/markup-compatibility/2006" xmlns:a14="http://schemas.microsoft.com/office/drawing/2010/main">
        <mc:Choice Requires="a14">
          <p:graphicFrame>
            <p:nvGraphicFramePr>
              <p:cNvPr id="15" name="Table 12">
                <a:extLst>
                  <a:ext uri="{FF2B5EF4-FFF2-40B4-BE49-F238E27FC236}">
                    <a16:creationId xmlns:a16="http://schemas.microsoft.com/office/drawing/2014/main" id="{73B1899A-C1B0-7645-8D7A-34AAE8D4A2BE}"/>
                  </a:ext>
                </a:extLst>
              </p:cNvPr>
              <p:cNvGraphicFramePr>
                <a:graphicFrameLocks noGrp="1"/>
              </p:cNvGraphicFramePr>
              <p:nvPr>
                <p:extLst>
                  <p:ext uri="{D42A27DB-BD31-4B8C-83A1-F6EECF244321}">
                    <p14:modId xmlns:p14="http://schemas.microsoft.com/office/powerpoint/2010/main" val="2623845195"/>
                  </p:ext>
                </p:extLst>
              </p:nvPr>
            </p:nvGraphicFramePr>
            <p:xfrm>
              <a:off x="724791" y="2224673"/>
              <a:ext cx="4068608" cy="2316480"/>
            </p:xfrm>
            <a:graphic>
              <a:graphicData uri="http://schemas.openxmlformats.org/drawingml/2006/table">
                <a:tbl>
                  <a:tblPr firstRow="1" bandRow="1">
                    <a:tableStyleId>{CA854837-D979-4550-B14B-FC1769C8F53C}</a:tableStyleId>
                  </a:tblPr>
                  <a:tblGrid>
                    <a:gridCol w="668094">
                      <a:extLst>
                        <a:ext uri="{9D8B030D-6E8A-4147-A177-3AD203B41FA5}">
                          <a16:colId xmlns:a16="http://schemas.microsoft.com/office/drawing/2014/main" val="3984348778"/>
                        </a:ext>
                      </a:extLst>
                    </a:gridCol>
                    <a:gridCol w="3400514">
                      <a:extLst>
                        <a:ext uri="{9D8B030D-6E8A-4147-A177-3AD203B41FA5}">
                          <a16:colId xmlns:a16="http://schemas.microsoft.com/office/drawing/2014/main" val="1186414393"/>
                        </a:ext>
                      </a:extLst>
                    </a:gridCol>
                  </a:tblGrid>
                  <a:tr h="831684">
                    <a:tc>
                      <a:txBody>
                        <a:bodyPr/>
                        <a:lstStyle/>
                        <a:p>
                          <a:pPr algn="ctr"/>
                          <a:r>
                            <a:rPr lang="en-VN" sz="2800" dirty="0">
                              <a:solidFill>
                                <a:srgbClr val="0070C0"/>
                              </a:solidFill>
                              <a:latin typeface="Times New Roman" panose="02020603050405020304" pitchFamily="18" charset="0"/>
                              <a:cs typeface="Times New Roman" panose="02020603050405020304" pitchFamily="18" charset="0"/>
                            </a:rPr>
                            <a:t>GT</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VN" sz="2800" dirty="0">
                              <a:solidFill>
                                <a:srgbClr val="0070C0"/>
                              </a:solidFill>
                              <a:latin typeface="Times New Roman" panose="02020603050405020304" pitchFamily="18" charset="0"/>
                              <a:cs typeface="Times New Roman" panose="02020603050405020304" pitchFamily="18" charset="0"/>
                            </a:rPr>
                            <a:t>Đoạn thẳng </a:t>
                          </a:r>
                          <a14:m>
                            <m:oMath xmlns:m="http://schemas.openxmlformats.org/officeDocument/2006/math">
                              <m:r>
                                <m:rPr>
                                  <m:sty m:val="p"/>
                                </m:rPr>
                                <a:rPr lang="en-VN" sz="2800" i="1" dirty="0">
                                  <a:solidFill>
                                    <a:srgbClr val="0070C0"/>
                                  </a:solidFill>
                                  <a:latin typeface="Cambria Math" panose="02040503050406030204" pitchFamily="18" charset="0"/>
                                  <a:cs typeface="Times New Roman" panose="02020603050405020304" pitchFamily="18" charset="0"/>
                                </a:rPr>
                                <m:t>AB</m:t>
                              </m:r>
                            </m:oMath>
                          </a14:m>
                          <a:endParaRPr lang="en-VN" sz="2800" dirty="0">
                            <a:solidFill>
                              <a:srgbClr val="0070C0"/>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left"/>
                              </m:oMathParaPr>
                              <m:oMath xmlns:m="http://schemas.openxmlformats.org/officeDocument/2006/math">
                                <m:r>
                                  <m:rPr>
                                    <m:sty m:val="p"/>
                                  </m:rPr>
                                  <a:rPr lang="en-VN" sz="280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MA</m:t>
                                </m:r>
                                <m:r>
                                  <a:rPr lang="vi-VN" sz="28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vi-VN" sz="28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MB</m:t>
                                </m:r>
                              </m:oMath>
                            </m:oMathPara>
                          </a14:m>
                          <a:endParaRPr lang="en-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extLst>
                      <a:ext uri="{0D108BD9-81ED-4DB2-BD59-A6C34878D82A}">
                        <a16:rowId xmlns:a16="http://schemas.microsoft.com/office/drawing/2014/main" val="1816937195"/>
                      </a:ext>
                    </a:extLst>
                  </a:tr>
                  <a:tr h="1327030">
                    <a:tc>
                      <a:txBody>
                        <a:bodyPr/>
                        <a:lstStyle/>
                        <a:p>
                          <a:pPr algn="ctr"/>
                          <a:endParaRPr lang="en-VN" sz="2800" dirty="0">
                            <a:solidFill>
                              <a:srgbClr val="0070C0"/>
                            </a:solidFill>
                            <a:latin typeface="Times New Roman" panose="02020603050405020304" pitchFamily="18" charset="0"/>
                            <a:cs typeface="Times New Roman" panose="02020603050405020304" pitchFamily="18" charset="0"/>
                          </a:endParaRPr>
                        </a:p>
                        <a:p>
                          <a:pPr algn="ctr"/>
                          <a:r>
                            <a:rPr lang="en-VN" sz="2800" dirty="0">
                              <a:solidFill>
                                <a:srgbClr val="0070C0"/>
                              </a:solidFill>
                              <a:latin typeface="Times New Roman" panose="02020603050405020304" pitchFamily="18" charset="0"/>
                              <a:cs typeface="Times New Roman" panose="02020603050405020304" pitchFamily="18" charset="0"/>
                            </a:rPr>
                            <a:t>KL</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14:m>
                            <m:oMath xmlns:m="http://schemas.openxmlformats.org/officeDocument/2006/math">
                              <m:r>
                                <m:rPr>
                                  <m:sty m:val="p"/>
                                </m:rPr>
                                <a:rPr lang="en-VN" sz="2800" i="1" smtClean="0">
                                  <a:solidFill>
                                    <a:srgbClr val="0070C0"/>
                                  </a:solidFill>
                                  <a:latin typeface="Cambria Math" panose="02040503050406030204" pitchFamily="18" charset="0"/>
                                </a:rPr>
                                <m:t>M</m:t>
                              </m:r>
                            </m:oMath>
                          </a14:m>
                          <a:r>
                            <a:rPr lang="en-VN" sz="2800" dirty="0">
                              <a:solidFill>
                                <a:srgbClr val="0070C0"/>
                              </a:solidFill>
                              <a:latin typeface="Times New Roman" panose="02020603050405020304" pitchFamily="18" charset="0"/>
                              <a:cs typeface="Times New Roman" panose="02020603050405020304" pitchFamily="18" charset="0"/>
                            </a:rPr>
                            <a:t> nằm trên đường</a:t>
                          </a:r>
                          <a:r>
                            <a:rPr lang="en-VN" sz="2800" baseline="0" dirty="0">
                              <a:solidFill>
                                <a:srgbClr val="0070C0"/>
                              </a:solidFill>
                              <a:latin typeface="Times New Roman" panose="02020603050405020304" pitchFamily="18" charset="0"/>
                              <a:cs typeface="Times New Roman" panose="02020603050405020304" pitchFamily="18" charset="0"/>
                            </a:rPr>
                            <a:t> </a:t>
                          </a:r>
                          <a:r>
                            <a:rPr lang="en-VN" sz="2800" dirty="0">
                              <a:solidFill>
                                <a:srgbClr val="0070C0"/>
                              </a:solidFill>
                              <a:latin typeface="Times New Roman" panose="02020603050405020304" pitchFamily="18" charset="0"/>
                              <a:cs typeface="Times New Roman" panose="02020603050405020304" pitchFamily="18" charset="0"/>
                            </a:rPr>
                            <a:t>trung trực của đoạn thẳng </a:t>
                          </a:r>
                          <a14:m>
                            <m:oMath xmlns:m="http://schemas.openxmlformats.org/officeDocument/2006/math">
                              <m:r>
                                <m:rPr>
                                  <m:sty m:val="p"/>
                                </m:rPr>
                                <a:rPr lang="en-VN" sz="2800" b="0" i="1" dirty="0" smtClean="0">
                                  <a:solidFill>
                                    <a:srgbClr val="0070C0"/>
                                  </a:solidFill>
                                  <a:latin typeface="Cambria Math" panose="02040503050406030204" pitchFamily="18" charset="0"/>
                                </a:rPr>
                                <m:t>A</m:t>
                              </m:r>
                              <m:r>
                                <m:rPr>
                                  <m:sty m:val="p"/>
                                </m:rPr>
                                <a:rPr lang="vi-VN" sz="2800" b="0" i="1" dirty="0" smtClean="0">
                                  <a:solidFill>
                                    <a:srgbClr val="0070C0"/>
                                  </a:solidFill>
                                  <a:latin typeface="Cambria Math" panose="02040503050406030204" pitchFamily="18" charset="0"/>
                                </a:rPr>
                                <m:t>B</m:t>
                              </m:r>
                              <m:r>
                                <a:rPr lang="vi-VN" sz="2800" b="0" i="1" dirty="0" smtClean="0">
                                  <a:solidFill>
                                    <a:srgbClr val="0070C0"/>
                                  </a:solidFill>
                                  <a:latin typeface="Cambria Math" panose="02040503050406030204" pitchFamily="18" charset="0"/>
                                </a:rPr>
                                <m:t> </m:t>
                              </m:r>
                            </m:oMath>
                          </a14:m>
                          <a:endParaRPr lang="en-VN" sz="2800" dirty="0">
                            <a:solidFill>
                              <a:srgbClr val="0070C0"/>
                            </a:solidFill>
                            <a:latin typeface="Times New Roman" panose="02020603050405020304" pitchFamily="18" charset="0"/>
                            <a:cs typeface="Times New Roman" panose="02020603050405020304" pitchFamily="18" charset="0"/>
                          </a:endParaRPr>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00379837"/>
                      </a:ext>
                    </a:extLst>
                  </a:tr>
                </a:tbl>
              </a:graphicData>
            </a:graphic>
          </p:graphicFrame>
        </mc:Choice>
        <mc:Fallback xmlns="">
          <p:graphicFrame>
            <p:nvGraphicFramePr>
              <p:cNvPr id="15" name="Table 12">
                <a:extLst>
                  <a:ext uri="{FF2B5EF4-FFF2-40B4-BE49-F238E27FC236}">
                    <a16:creationId xmlns:a16="http://schemas.microsoft.com/office/drawing/2014/main" id="{73B1899A-C1B0-7645-8D7A-34AAE8D4A2BE}"/>
                  </a:ext>
                </a:extLst>
              </p:cNvPr>
              <p:cNvGraphicFramePr>
                <a:graphicFrameLocks noGrp="1"/>
              </p:cNvGraphicFramePr>
              <p:nvPr>
                <p:extLst>
                  <p:ext uri="{D42A27DB-BD31-4B8C-83A1-F6EECF244321}">
                    <p14:modId xmlns:p14="http://schemas.microsoft.com/office/powerpoint/2010/main" val="2623845195"/>
                  </p:ext>
                </p:extLst>
              </p:nvPr>
            </p:nvGraphicFramePr>
            <p:xfrm>
              <a:off x="724791" y="2224673"/>
              <a:ext cx="4068608" cy="2316480"/>
            </p:xfrm>
            <a:graphic>
              <a:graphicData uri="http://schemas.openxmlformats.org/drawingml/2006/table">
                <a:tbl>
                  <a:tblPr firstRow="1" bandRow="1">
                    <a:tableStyleId>{CA854837-D979-4550-B14B-FC1769C8F53C}</a:tableStyleId>
                  </a:tblPr>
                  <a:tblGrid>
                    <a:gridCol w="668094">
                      <a:extLst>
                        <a:ext uri="{9D8B030D-6E8A-4147-A177-3AD203B41FA5}">
                          <a16:colId xmlns:a16="http://schemas.microsoft.com/office/drawing/2014/main" val="3984348778"/>
                        </a:ext>
                      </a:extLst>
                    </a:gridCol>
                    <a:gridCol w="3400514">
                      <a:extLst>
                        <a:ext uri="{9D8B030D-6E8A-4147-A177-3AD203B41FA5}">
                          <a16:colId xmlns:a16="http://schemas.microsoft.com/office/drawing/2014/main" val="1186414393"/>
                        </a:ext>
                      </a:extLst>
                    </a:gridCol>
                  </a:tblGrid>
                  <a:tr h="944880">
                    <a:tc>
                      <a:txBody>
                        <a:bodyPr/>
                        <a:lstStyle/>
                        <a:p>
                          <a:pPr algn="ctr"/>
                          <a:r>
                            <a:rPr lang="en-VN" sz="2800" dirty="0">
                              <a:solidFill>
                                <a:srgbClr val="0070C0"/>
                              </a:solidFill>
                              <a:latin typeface="Times New Roman" panose="02020603050405020304" pitchFamily="18" charset="0"/>
                              <a:cs typeface="Times New Roman" panose="02020603050405020304" pitchFamily="18" charset="0"/>
                            </a:rPr>
                            <a:t>GT</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tcPr>
                    </a:tc>
                    <a:tc>
                      <a:txBody>
                        <a:bodyPr/>
                        <a:lstStyle/>
                        <a:p>
                          <a:endParaRPr lang="en-VN"/>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1111"/>
                          </a:solidFill>
                          <a:prstDash val="solid"/>
                          <a:round/>
                          <a:headEnd type="none" w="med" len="med"/>
                          <a:tailEnd type="none" w="med" len="med"/>
                        </a:lnB>
                        <a:blipFill>
                          <a:blip r:embed="rId3"/>
                          <a:stretch>
                            <a:fillRect l="-20149" t="-8000" r="-373" b="-162667"/>
                          </a:stretch>
                        </a:blipFill>
                      </a:tcPr>
                    </a:tc>
                    <a:extLst>
                      <a:ext uri="{0D108BD9-81ED-4DB2-BD59-A6C34878D82A}">
                        <a16:rowId xmlns:a16="http://schemas.microsoft.com/office/drawing/2014/main" val="1816937195"/>
                      </a:ext>
                    </a:extLst>
                  </a:tr>
                  <a:tr h="1371600">
                    <a:tc>
                      <a:txBody>
                        <a:bodyPr/>
                        <a:lstStyle/>
                        <a:p>
                          <a:pPr algn="ctr"/>
                          <a:endParaRPr lang="en-VN" sz="2800" dirty="0">
                            <a:solidFill>
                              <a:srgbClr val="0070C0"/>
                            </a:solidFill>
                            <a:latin typeface="Times New Roman" panose="02020603050405020304" pitchFamily="18" charset="0"/>
                            <a:cs typeface="Times New Roman" panose="02020603050405020304" pitchFamily="18" charset="0"/>
                          </a:endParaRPr>
                        </a:p>
                        <a:p>
                          <a:pPr algn="ctr"/>
                          <a:r>
                            <a:rPr lang="en-VN" sz="2800" dirty="0">
                              <a:solidFill>
                                <a:srgbClr val="0070C0"/>
                              </a:solidFill>
                              <a:latin typeface="Times New Roman" panose="02020603050405020304" pitchFamily="18" charset="0"/>
                              <a:cs typeface="Times New Roman" panose="02020603050405020304" pitchFamily="18" charset="0"/>
                            </a:rPr>
                            <a:t>KL</a:t>
                          </a:r>
                        </a:p>
                      </a:txBody>
                      <a:tcPr>
                        <a:lnL w="12700" cap="flat" cmpd="sng" algn="ctr">
                          <a:no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VN"/>
                        </a:p>
                      </a:txBody>
                      <a:tcPr>
                        <a:lnL w="12700" cap="flat" cmpd="sng" algn="ctr">
                          <a:solidFill>
                            <a:srgbClr val="11111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20149" t="-75000" r="-373" b="-12963"/>
                          </a:stretch>
                        </a:blipFill>
                      </a:tcPr>
                    </a:tc>
                    <a:extLst>
                      <a:ext uri="{0D108BD9-81ED-4DB2-BD59-A6C34878D82A}">
                        <a16:rowId xmlns:a16="http://schemas.microsoft.com/office/drawing/2014/main" val="4000379837"/>
                      </a:ext>
                    </a:extLst>
                  </a:tr>
                </a:tbl>
              </a:graphicData>
            </a:graphic>
          </p:graphicFrame>
        </mc:Fallback>
      </mc:AlternateContent>
      <p:pic>
        <p:nvPicPr>
          <p:cNvPr id="16" name="Picture 15" descr="Chart, line chart&#10;&#10;Description automatically generated">
            <a:extLst>
              <a:ext uri="{FF2B5EF4-FFF2-40B4-BE49-F238E27FC236}">
                <a16:creationId xmlns:a16="http://schemas.microsoft.com/office/drawing/2014/main" id="{DCDC5E07-7C77-BB40-8DF7-539D31F240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3399" y="1917701"/>
            <a:ext cx="3840401" cy="2884488"/>
          </a:xfrm>
          <a:prstGeom prst="rect">
            <a:avLst/>
          </a:prstGeom>
        </p:spPr>
      </p:pic>
    </p:spTree>
    <p:extLst>
      <p:ext uri="{BB962C8B-B14F-4D97-AF65-F5344CB8AC3E}">
        <p14:creationId xmlns:p14="http://schemas.microsoft.com/office/powerpoint/2010/main" val="422123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hart&#10;&#10;Description automatically generated">
            <a:extLst>
              <a:ext uri="{FF2B5EF4-FFF2-40B4-BE49-F238E27FC236}">
                <a16:creationId xmlns:a16="http://schemas.microsoft.com/office/drawing/2014/main" id="{6721908D-B5FC-364C-BBE5-9B28CEE23030}"/>
              </a:ext>
            </a:extLst>
          </p:cNvPr>
          <p:cNvPicPr>
            <a:picLocks noChangeAspect="1"/>
          </p:cNvPicPr>
          <p:nvPr/>
        </p:nvPicPr>
        <p:blipFill>
          <a:blip r:embed="rId3"/>
          <a:stretch>
            <a:fillRect/>
          </a:stretch>
        </p:blipFill>
        <p:spPr>
          <a:xfrm>
            <a:off x="2196243" y="-1420"/>
            <a:ext cx="5044524" cy="4295735"/>
          </a:xfrm>
          <a:prstGeom prst="rect">
            <a:avLst/>
          </a:prstGeom>
        </p:spPr>
      </p:pic>
      <p:sp>
        <p:nvSpPr>
          <p:cNvPr id="16" name="Rectangle 15">
            <a:extLst>
              <a:ext uri="{FF2B5EF4-FFF2-40B4-BE49-F238E27FC236}">
                <a16:creationId xmlns:a16="http://schemas.microsoft.com/office/drawing/2014/main" id="{9710B824-5AAA-5547-A0AD-29EF5C5E645B}"/>
              </a:ext>
            </a:extLst>
          </p:cNvPr>
          <p:cNvSpPr/>
          <p:nvPr/>
        </p:nvSpPr>
        <p:spPr>
          <a:xfrm>
            <a:off x="4320154" y="2212477"/>
            <a:ext cx="196575" cy="188589"/>
          </a:xfrm>
          <a:prstGeom prst="rect">
            <a:avLst/>
          </a:prstGeom>
          <a:solidFill>
            <a:schemeClr val="accent3">
              <a:lumMod val="20000"/>
              <a:lumOff val="80000"/>
            </a:schemeClr>
          </a:solidFill>
          <a:ln>
            <a:solidFill>
              <a:srgbClr val="7979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050"/>
          </a:p>
        </p:txBody>
      </p:sp>
      <p:cxnSp>
        <p:nvCxnSpPr>
          <p:cNvPr id="18" name="Straight Connector 17">
            <a:extLst>
              <a:ext uri="{FF2B5EF4-FFF2-40B4-BE49-F238E27FC236}">
                <a16:creationId xmlns:a16="http://schemas.microsoft.com/office/drawing/2014/main" id="{787DF552-6E7E-9C43-83A1-90680685456A}"/>
              </a:ext>
            </a:extLst>
          </p:cNvPr>
          <p:cNvCxnSpPr>
            <a:cxnSpLocks/>
          </p:cNvCxnSpPr>
          <p:nvPr/>
        </p:nvCxnSpPr>
        <p:spPr>
          <a:xfrm flipH="1">
            <a:off x="3499683" y="2283931"/>
            <a:ext cx="103566" cy="186680"/>
          </a:xfrm>
          <a:prstGeom prst="line">
            <a:avLst/>
          </a:prstGeom>
          <a:ln>
            <a:solidFill>
              <a:srgbClr val="797979"/>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EDB60BCA-558A-554D-9A57-263F595A2C15}"/>
              </a:ext>
            </a:extLst>
          </p:cNvPr>
          <p:cNvCxnSpPr>
            <a:cxnSpLocks/>
          </p:cNvCxnSpPr>
          <p:nvPr/>
        </p:nvCxnSpPr>
        <p:spPr>
          <a:xfrm flipH="1">
            <a:off x="5101849" y="2296631"/>
            <a:ext cx="119085" cy="186680"/>
          </a:xfrm>
          <a:prstGeom prst="line">
            <a:avLst/>
          </a:prstGeom>
          <a:ln>
            <a:solidFill>
              <a:srgbClr val="797979"/>
            </a:solidFill>
          </a:ln>
        </p:spPr>
        <p:style>
          <a:lnRef idx="3">
            <a:schemeClr val="dk1"/>
          </a:lnRef>
          <a:fillRef idx="0">
            <a:schemeClr val="dk1"/>
          </a:fillRef>
          <a:effectRef idx="2">
            <a:schemeClr val="dk1"/>
          </a:effectRef>
          <a:fontRef idx="minor">
            <a:schemeClr val="tx1"/>
          </a:fontRef>
        </p:style>
      </p:cxnSp>
      <p:sp>
        <p:nvSpPr>
          <p:cNvPr id="20" name="Oval 19">
            <a:extLst>
              <a:ext uri="{FF2B5EF4-FFF2-40B4-BE49-F238E27FC236}">
                <a16:creationId xmlns:a16="http://schemas.microsoft.com/office/drawing/2014/main" id="{1A0D723F-DCAA-5841-A47C-BE2E10310E97}"/>
              </a:ext>
            </a:extLst>
          </p:cNvPr>
          <p:cNvSpPr/>
          <p:nvPr/>
        </p:nvSpPr>
        <p:spPr>
          <a:xfrm>
            <a:off x="4273957" y="1136414"/>
            <a:ext cx="119085" cy="95776"/>
          </a:xfrm>
          <a:prstGeom prst="ellipse">
            <a:avLst/>
          </a:prstGeom>
          <a:solidFill>
            <a:srgbClr val="00549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050"/>
          </a:p>
        </p:txBody>
      </p:sp>
      <p:sp>
        <p:nvSpPr>
          <p:cNvPr id="21" name="Oval 20">
            <a:extLst>
              <a:ext uri="{FF2B5EF4-FFF2-40B4-BE49-F238E27FC236}">
                <a16:creationId xmlns:a16="http://schemas.microsoft.com/office/drawing/2014/main" id="{DF82FADE-1964-284C-A33F-3AA6F54A25B7}"/>
              </a:ext>
            </a:extLst>
          </p:cNvPr>
          <p:cNvSpPr/>
          <p:nvPr/>
        </p:nvSpPr>
        <p:spPr>
          <a:xfrm>
            <a:off x="4273957" y="3012434"/>
            <a:ext cx="119085" cy="95776"/>
          </a:xfrm>
          <a:prstGeom prst="ellipse">
            <a:avLst/>
          </a:prstGeom>
          <a:solidFill>
            <a:srgbClr val="005493"/>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1050"/>
          </a:p>
        </p:txBody>
      </p:sp>
      <p:cxnSp>
        <p:nvCxnSpPr>
          <p:cNvPr id="22" name="Straight Connector 21">
            <a:extLst>
              <a:ext uri="{FF2B5EF4-FFF2-40B4-BE49-F238E27FC236}">
                <a16:creationId xmlns:a16="http://schemas.microsoft.com/office/drawing/2014/main" id="{6E10E9EA-EA00-3C44-9E09-9D9AFF3CAC09}"/>
              </a:ext>
            </a:extLst>
          </p:cNvPr>
          <p:cNvCxnSpPr>
            <a:cxnSpLocks/>
          </p:cNvCxnSpPr>
          <p:nvPr/>
        </p:nvCxnSpPr>
        <p:spPr>
          <a:xfrm>
            <a:off x="4333500" y="1181390"/>
            <a:ext cx="1439057" cy="1191364"/>
          </a:xfrm>
          <a:prstGeom prst="line">
            <a:avLst/>
          </a:prstGeom>
          <a:ln w="38100">
            <a:solidFill>
              <a:srgbClr val="797979"/>
            </a:solidFill>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74E3AC23-CF2D-9841-A3A6-A4CBC129C36E}"/>
              </a:ext>
            </a:extLst>
          </p:cNvPr>
          <p:cNvCxnSpPr>
            <a:cxnSpLocks/>
          </p:cNvCxnSpPr>
          <p:nvPr/>
        </p:nvCxnSpPr>
        <p:spPr>
          <a:xfrm flipH="1">
            <a:off x="2891409" y="1218164"/>
            <a:ext cx="1412688" cy="1175549"/>
          </a:xfrm>
          <a:prstGeom prst="line">
            <a:avLst/>
          </a:prstGeom>
          <a:ln w="38100">
            <a:solidFill>
              <a:srgbClr val="797979"/>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F052C069-3A28-9845-9926-0CBBB9E8CD88}"/>
              </a:ext>
            </a:extLst>
          </p:cNvPr>
          <p:cNvCxnSpPr>
            <a:cxnSpLocks/>
          </p:cNvCxnSpPr>
          <p:nvPr/>
        </p:nvCxnSpPr>
        <p:spPr>
          <a:xfrm>
            <a:off x="3612128" y="1658108"/>
            <a:ext cx="130820" cy="127223"/>
          </a:xfrm>
          <a:prstGeom prst="line">
            <a:avLst/>
          </a:prstGeom>
          <a:ln>
            <a:solidFill>
              <a:srgbClr val="797979"/>
            </a:solidFill>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762B4286-538F-D04D-9F8A-A551D0FF1B34}"/>
              </a:ext>
            </a:extLst>
          </p:cNvPr>
          <p:cNvCxnSpPr>
            <a:cxnSpLocks/>
          </p:cNvCxnSpPr>
          <p:nvPr/>
        </p:nvCxnSpPr>
        <p:spPr>
          <a:xfrm flipH="1">
            <a:off x="4949449" y="1676965"/>
            <a:ext cx="152400" cy="159167"/>
          </a:xfrm>
          <a:prstGeom prst="line">
            <a:avLst/>
          </a:prstGeom>
          <a:ln>
            <a:solidFill>
              <a:srgbClr val="797979"/>
            </a:solidFill>
          </a:ln>
        </p:spPr>
        <p:style>
          <a:lnRef idx="3">
            <a:schemeClr val="dk1"/>
          </a:lnRef>
          <a:fillRef idx="0">
            <a:schemeClr val="dk1"/>
          </a:fillRef>
          <a:effectRef idx="2">
            <a:schemeClr val="dk1"/>
          </a:effectRef>
          <a:fontRef idx="minor">
            <a:schemeClr val="tx1"/>
          </a:fontRef>
        </p:style>
      </p:cxnSp>
      <p:cxnSp>
        <p:nvCxnSpPr>
          <p:cNvPr id="26" name="Straight Connector 25">
            <a:extLst>
              <a:ext uri="{FF2B5EF4-FFF2-40B4-BE49-F238E27FC236}">
                <a16:creationId xmlns:a16="http://schemas.microsoft.com/office/drawing/2014/main" id="{5E0FF756-96CE-9F45-B7CB-1B22D44A4640}"/>
              </a:ext>
            </a:extLst>
          </p:cNvPr>
          <p:cNvCxnSpPr>
            <a:cxnSpLocks/>
            <a:endCxn id="21" idx="1"/>
          </p:cNvCxnSpPr>
          <p:nvPr/>
        </p:nvCxnSpPr>
        <p:spPr>
          <a:xfrm>
            <a:off x="2878704" y="2411237"/>
            <a:ext cx="1412693" cy="615223"/>
          </a:xfrm>
          <a:prstGeom prst="line">
            <a:avLst/>
          </a:prstGeom>
          <a:ln w="28575">
            <a:solidFill>
              <a:srgbClr val="797979"/>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98755DFA-330F-B348-928E-9131D18289CA}"/>
              </a:ext>
            </a:extLst>
          </p:cNvPr>
          <p:cNvCxnSpPr>
            <a:cxnSpLocks/>
          </p:cNvCxnSpPr>
          <p:nvPr/>
        </p:nvCxnSpPr>
        <p:spPr>
          <a:xfrm flipV="1">
            <a:off x="4380343" y="2398540"/>
            <a:ext cx="1379515" cy="649083"/>
          </a:xfrm>
          <a:prstGeom prst="line">
            <a:avLst/>
          </a:prstGeom>
          <a:ln w="38100">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D3CD39-F5E3-7A4B-A570-38D57AC7D11D}"/>
              </a:ext>
            </a:extLst>
          </p:cNvPr>
          <p:cNvCxnSpPr>
            <a:cxnSpLocks/>
          </p:cNvCxnSpPr>
          <p:nvPr/>
        </p:nvCxnSpPr>
        <p:spPr>
          <a:xfrm>
            <a:off x="3662792" y="2670157"/>
            <a:ext cx="0" cy="181142"/>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3F7F3A1-3F88-7D4B-BAEC-3F509FE7C3C1}"/>
              </a:ext>
            </a:extLst>
          </p:cNvPr>
          <p:cNvCxnSpPr>
            <a:cxnSpLocks/>
          </p:cNvCxnSpPr>
          <p:nvPr/>
        </p:nvCxnSpPr>
        <p:spPr>
          <a:xfrm>
            <a:off x="3738993" y="2695559"/>
            <a:ext cx="0" cy="181142"/>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FD70E4C-811B-2144-9076-7159DA8FB0B3}"/>
              </a:ext>
            </a:extLst>
          </p:cNvPr>
          <p:cNvCxnSpPr>
            <a:cxnSpLocks/>
          </p:cNvCxnSpPr>
          <p:nvPr/>
        </p:nvCxnSpPr>
        <p:spPr>
          <a:xfrm>
            <a:off x="4958189" y="2682859"/>
            <a:ext cx="0" cy="181142"/>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157C801-4276-5C44-B3BC-BB2D70D29D94}"/>
              </a:ext>
            </a:extLst>
          </p:cNvPr>
          <p:cNvCxnSpPr>
            <a:cxnSpLocks/>
          </p:cNvCxnSpPr>
          <p:nvPr/>
        </p:nvCxnSpPr>
        <p:spPr>
          <a:xfrm>
            <a:off x="4869289" y="2720958"/>
            <a:ext cx="0" cy="181142"/>
          </a:xfrm>
          <a:prstGeom prst="line">
            <a:avLst/>
          </a:prstGeom>
          <a:ln>
            <a:solidFill>
              <a:srgbClr val="797979"/>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Cloud Callout 31">
                <a:extLst>
                  <a:ext uri="{FF2B5EF4-FFF2-40B4-BE49-F238E27FC236}">
                    <a16:creationId xmlns:a16="http://schemas.microsoft.com/office/drawing/2014/main" id="{27729627-035E-BD43-BCF4-1CF22A6170C2}"/>
                  </a:ext>
                </a:extLst>
              </p:cNvPr>
              <p:cNvSpPr/>
              <p:nvPr/>
            </p:nvSpPr>
            <p:spPr>
              <a:xfrm>
                <a:off x="79478" y="3495422"/>
                <a:ext cx="8874502" cy="1528697"/>
              </a:xfrm>
              <a:prstGeom prst="cloudCallout">
                <a:avLst>
                  <a:gd name="adj1" fmla="val -49963"/>
                  <a:gd name="adj2" fmla="val 4930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VN" sz="2800" dirty="0">
                    <a:solidFill>
                      <a:srgbClr val="C00000"/>
                    </a:solidFill>
                    <a:latin typeface="Times New Roman" panose="02020603050405020304" pitchFamily="18" charset="0"/>
                    <a:cs typeface="Times New Roman" panose="02020603050405020304" pitchFamily="18" charset="0"/>
                  </a:rPr>
                  <a:t>Có mấy cách để chứng </a:t>
                </a:r>
                <a:r>
                  <a:rPr lang="en-US" sz="2800" dirty="0">
                    <a:solidFill>
                      <a:srgbClr val="C00000"/>
                    </a:solidFill>
                    <a:latin typeface="Times New Roman" panose="02020603050405020304" pitchFamily="18" charset="0"/>
                    <a:cs typeface="Times New Roman" panose="02020603050405020304" pitchFamily="18" charset="0"/>
                  </a:rPr>
                  <a:t>minh</a:t>
                </a:r>
                <a:r>
                  <a:rPr lang="en-VN" sz="2800" dirty="0">
                    <a:solidFill>
                      <a:srgbClr val="C00000"/>
                    </a:solidFill>
                    <a:latin typeface="Times New Roman" panose="02020603050405020304" pitchFamily="18" charset="0"/>
                    <a:cs typeface="Times New Roman" panose="02020603050405020304" pitchFamily="18" charset="0"/>
                  </a:rPr>
                  <a:t> đường thẳng </a:t>
                </a:r>
                <a14:m>
                  <m:oMath xmlns:m="http://schemas.openxmlformats.org/officeDocument/2006/math">
                    <m:r>
                      <m:rPr>
                        <m:sty m:val="p"/>
                      </m:rPr>
                      <a:rPr lang="en-VN" sz="2800" i="1" dirty="0">
                        <a:solidFill>
                          <a:srgbClr val="C00000"/>
                        </a:solidFill>
                        <a:latin typeface="Cambria Math" panose="02040503050406030204" pitchFamily="18" charset="0"/>
                        <a:cs typeface="Times New Roman" panose="02020603050405020304" pitchFamily="18" charset="0"/>
                      </a:rPr>
                      <m:t>d</m:t>
                    </m:r>
                  </m:oMath>
                </a14:m>
                <a:r>
                  <a:rPr lang="en-VN" sz="2800" dirty="0">
                    <a:solidFill>
                      <a:srgbClr val="C00000"/>
                    </a:solidFill>
                    <a:latin typeface="Times New Roman" panose="02020603050405020304" pitchFamily="18" charset="0"/>
                    <a:cs typeface="Times New Roman" panose="02020603050405020304" pitchFamily="18" charset="0"/>
                  </a:rPr>
                  <a:t> là đường trung trực của đoạn thẳng </a:t>
                </a:r>
                <a14:m>
                  <m:oMath xmlns:m="http://schemas.openxmlformats.org/officeDocument/2006/math">
                    <m:r>
                      <m:rPr>
                        <m:sty m:val="p"/>
                      </m:rPr>
                      <a:rPr lang="en-VN" sz="2800" i="1" dirty="0">
                        <a:solidFill>
                          <a:srgbClr val="C00000"/>
                        </a:solidFill>
                        <a:latin typeface="Cambria Math" panose="02040503050406030204" pitchFamily="18" charset="0"/>
                        <a:cs typeface="Times New Roman" panose="02020603050405020304" pitchFamily="18" charset="0"/>
                      </a:rPr>
                      <m:t>AB</m:t>
                    </m:r>
                  </m:oMath>
                </a14:m>
                <a:r>
                  <a:rPr lang="en-VN" sz="2800" dirty="0">
                    <a:solidFill>
                      <a:srgbClr val="C00000"/>
                    </a:solidFill>
                    <a:latin typeface="Times New Roman" panose="02020603050405020304" pitchFamily="18" charset="0"/>
                    <a:cs typeface="Times New Roman" panose="02020603050405020304" pitchFamily="18" charset="0"/>
                  </a:rPr>
                  <a:t>? </a:t>
                </a:r>
              </a:p>
            </p:txBody>
          </p:sp>
        </mc:Choice>
        <mc:Fallback xmlns="">
          <p:sp>
            <p:nvSpPr>
              <p:cNvPr id="32" name="Cloud Callout 31">
                <a:extLst>
                  <a:ext uri="{FF2B5EF4-FFF2-40B4-BE49-F238E27FC236}">
                    <a16:creationId xmlns:a16="http://schemas.microsoft.com/office/drawing/2014/main" id="{27729627-035E-BD43-BCF4-1CF22A6170C2}"/>
                  </a:ext>
                </a:extLst>
              </p:cNvPr>
              <p:cNvSpPr>
                <a:spLocks noRot="1" noChangeAspect="1" noMove="1" noResize="1" noEditPoints="1" noAdjustHandles="1" noChangeArrowheads="1" noChangeShapeType="1" noTextEdit="1"/>
              </p:cNvSpPr>
              <p:nvPr/>
            </p:nvSpPr>
            <p:spPr>
              <a:xfrm>
                <a:off x="79478" y="3495422"/>
                <a:ext cx="8874502" cy="1528697"/>
              </a:xfrm>
              <a:prstGeom prst="cloudCallout">
                <a:avLst>
                  <a:gd name="adj1" fmla="val -49963"/>
                  <a:gd name="adj2" fmla="val 49301"/>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Oval Callout 1">
                <a:extLst>
                  <a:ext uri="{FF2B5EF4-FFF2-40B4-BE49-F238E27FC236}">
                    <a16:creationId xmlns:a16="http://schemas.microsoft.com/office/drawing/2014/main" id="{220AF5E7-1B35-4E45-879F-3FEC7B49F8F8}"/>
                  </a:ext>
                </a:extLst>
              </p:cNvPr>
              <p:cNvSpPr/>
              <p:nvPr/>
            </p:nvSpPr>
            <p:spPr>
              <a:xfrm>
                <a:off x="79478" y="3438521"/>
                <a:ext cx="8329905" cy="1611769"/>
              </a:xfrm>
              <a:prstGeom prst="wedgeEllipseCallout">
                <a:avLst>
                  <a:gd name="adj1" fmla="val -50452"/>
                  <a:gd name="adj2" fmla="val 5423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VN" sz="2800" dirty="0">
                    <a:solidFill>
                      <a:srgbClr val="C00000"/>
                    </a:solidFill>
                    <a:latin typeface="Times New Roman" panose="02020603050405020304" pitchFamily="18" charset="0"/>
                    <a:cs typeface="Times New Roman" panose="02020603050405020304" pitchFamily="18" charset="0"/>
                  </a:rPr>
                  <a:t>Cách 1: Chứng minh đường thẳng  </a:t>
                </a:r>
                <a14:m>
                  <m:oMath xmlns:m="http://schemas.openxmlformats.org/officeDocument/2006/math">
                    <m:r>
                      <m:rPr>
                        <m:sty m:val="p"/>
                      </m:rPr>
                      <a:rPr lang="en-VN" sz="2800" i="1" dirty="0">
                        <a:solidFill>
                          <a:srgbClr val="C00000"/>
                        </a:solidFill>
                        <a:latin typeface="Cambria Math" panose="02040503050406030204" pitchFamily="18" charset="0"/>
                        <a:cs typeface="Times New Roman" panose="02020603050405020304" pitchFamily="18" charset="0"/>
                      </a:rPr>
                      <m:t>d</m:t>
                    </m:r>
                  </m:oMath>
                </a14:m>
                <a:r>
                  <a:rPr lang="en-VN" sz="2800" dirty="0">
                    <a:solidFill>
                      <a:srgbClr val="C00000"/>
                    </a:solidFill>
                    <a:latin typeface="Times New Roman" panose="02020603050405020304" pitchFamily="18" charset="0"/>
                    <a:cs typeface="Times New Roman" panose="02020603050405020304" pitchFamily="18" charset="0"/>
                  </a:rPr>
                  <a:t>  vuông góc với đoạn thẳng </a:t>
                </a:r>
                <a14:m>
                  <m:oMath xmlns:m="http://schemas.openxmlformats.org/officeDocument/2006/math">
                    <m:r>
                      <m:rPr>
                        <m:sty m:val="p"/>
                      </m:rPr>
                      <a:rPr lang="en-VN" sz="2800" i="1" dirty="0">
                        <a:solidFill>
                          <a:srgbClr val="C00000"/>
                        </a:solidFill>
                        <a:latin typeface="Cambria Math" panose="02040503050406030204" pitchFamily="18" charset="0"/>
                        <a:cs typeface="Times New Roman" panose="02020603050405020304" pitchFamily="18" charset="0"/>
                      </a:rPr>
                      <m:t>AB</m:t>
                    </m:r>
                  </m:oMath>
                </a14:m>
                <a:r>
                  <a:rPr lang="en-VN" sz="2800" dirty="0">
                    <a:solidFill>
                      <a:srgbClr val="C00000"/>
                    </a:solidFill>
                    <a:latin typeface="Times New Roman" panose="02020603050405020304" pitchFamily="18" charset="0"/>
                    <a:cs typeface="Times New Roman" panose="02020603050405020304" pitchFamily="18" charset="0"/>
                  </a:rPr>
                  <a:t> tại trung điểm của đoạn thẳng </a:t>
                </a:r>
                <a14:m>
                  <m:oMath xmlns:m="http://schemas.openxmlformats.org/officeDocument/2006/math">
                    <m:r>
                      <m:rPr>
                        <m:sty m:val="p"/>
                      </m:rPr>
                      <a:rPr lang="en-VN" sz="2800" i="1" dirty="0">
                        <a:solidFill>
                          <a:srgbClr val="C00000"/>
                        </a:solidFill>
                        <a:latin typeface="Cambria Math" panose="02040503050406030204" pitchFamily="18" charset="0"/>
                        <a:cs typeface="Times New Roman" panose="02020603050405020304" pitchFamily="18" charset="0"/>
                      </a:rPr>
                      <m:t>AB</m:t>
                    </m:r>
                  </m:oMath>
                </a14:m>
                <a:endParaRPr lang="en-VN" sz="28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2" name="Oval Callout 1">
                <a:extLst>
                  <a:ext uri="{FF2B5EF4-FFF2-40B4-BE49-F238E27FC236}">
                    <a16:creationId xmlns:a16="http://schemas.microsoft.com/office/drawing/2014/main" id="{220AF5E7-1B35-4E45-879F-3FEC7B49F8F8}"/>
                  </a:ext>
                </a:extLst>
              </p:cNvPr>
              <p:cNvSpPr>
                <a:spLocks noRot="1" noChangeAspect="1" noMove="1" noResize="1" noEditPoints="1" noAdjustHandles="1" noChangeArrowheads="1" noChangeShapeType="1" noTextEdit="1"/>
              </p:cNvSpPr>
              <p:nvPr/>
            </p:nvSpPr>
            <p:spPr>
              <a:xfrm>
                <a:off x="79478" y="3438521"/>
                <a:ext cx="8329905" cy="1611769"/>
              </a:xfrm>
              <a:prstGeom prst="wedgeEllipseCallout">
                <a:avLst>
                  <a:gd name="adj1" fmla="val -50452"/>
                  <a:gd name="adj2" fmla="val 54230"/>
                </a:avLst>
              </a:prstGeom>
              <a:blipFill>
                <a:blip r:embed="rId5"/>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3" name="Oval Callout 32">
                <a:extLst>
                  <a:ext uri="{FF2B5EF4-FFF2-40B4-BE49-F238E27FC236}">
                    <a16:creationId xmlns:a16="http://schemas.microsoft.com/office/drawing/2014/main" id="{303702AF-1F10-0D45-9E6B-ACA1F223A57E}"/>
                  </a:ext>
                </a:extLst>
              </p:cNvPr>
              <p:cNvSpPr/>
              <p:nvPr/>
            </p:nvSpPr>
            <p:spPr>
              <a:xfrm>
                <a:off x="79478" y="3432153"/>
                <a:ext cx="8730196" cy="1611769"/>
              </a:xfrm>
              <a:prstGeom prst="wedgeEllipseCallout">
                <a:avLst>
                  <a:gd name="adj1" fmla="val -50452"/>
                  <a:gd name="adj2" fmla="val 5423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VN" sz="2800" dirty="0">
                    <a:solidFill>
                      <a:srgbClr val="C00000"/>
                    </a:solidFill>
                    <a:latin typeface="Times New Roman" panose="02020603050405020304" pitchFamily="18" charset="0"/>
                    <a:cs typeface="Times New Roman" panose="02020603050405020304" pitchFamily="18" charset="0"/>
                  </a:rPr>
                  <a:t>Cách 2: Chứng minh hai điểm thuộc đường thẳng  </a:t>
                </a:r>
                <a14:m>
                  <m:oMath xmlns:m="http://schemas.openxmlformats.org/officeDocument/2006/math">
                    <m:r>
                      <m:rPr>
                        <m:sty m:val="p"/>
                      </m:rPr>
                      <a:rPr lang="en-VN" sz="2800" i="1" dirty="0">
                        <a:solidFill>
                          <a:srgbClr val="C00000"/>
                        </a:solidFill>
                        <a:latin typeface="Cambria Math" panose="02040503050406030204" pitchFamily="18" charset="0"/>
                        <a:cs typeface="Times New Roman" panose="02020603050405020304" pitchFamily="18" charset="0"/>
                      </a:rPr>
                      <m:t>d</m:t>
                    </m:r>
                  </m:oMath>
                </a14:m>
                <a:r>
                  <a:rPr lang="en-VN" sz="2800" dirty="0">
                    <a:solidFill>
                      <a:srgbClr val="C00000"/>
                    </a:solidFill>
                    <a:latin typeface="Times New Roman" panose="02020603050405020304" pitchFamily="18" charset="0"/>
                    <a:cs typeface="Times New Roman" panose="02020603050405020304" pitchFamily="18" charset="0"/>
                  </a:rPr>
                  <a:t>  cách đều hai đầu mút của đoạn thẳng </a:t>
                </a:r>
                <a14:m>
                  <m:oMath xmlns:m="http://schemas.openxmlformats.org/officeDocument/2006/math">
                    <m:r>
                      <m:rPr>
                        <m:sty m:val="p"/>
                      </m:rPr>
                      <a:rPr lang="en-VN" sz="2800" i="1" dirty="0">
                        <a:solidFill>
                          <a:srgbClr val="C00000"/>
                        </a:solidFill>
                        <a:latin typeface="Cambria Math" panose="02040503050406030204" pitchFamily="18" charset="0"/>
                        <a:cs typeface="Times New Roman" panose="02020603050405020304" pitchFamily="18" charset="0"/>
                      </a:rPr>
                      <m:t>AB</m:t>
                    </m:r>
                  </m:oMath>
                </a14:m>
                <a:endParaRPr lang="en-VN" sz="28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33" name="Oval Callout 32">
                <a:extLst>
                  <a:ext uri="{FF2B5EF4-FFF2-40B4-BE49-F238E27FC236}">
                    <a16:creationId xmlns:a16="http://schemas.microsoft.com/office/drawing/2014/main" id="{303702AF-1F10-0D45-9E6B-ACA1F223A57E}"/>
                  </a:ext>
                </a:extLst>
              </p:cNvPr>
              <p:cNvSpPr>
                <a:spLocks noRot="1" noChangeAspect="1" noMove="1" noResize="1" noEditPoints="1" noAdjustHandles="1" noChangeArrowheads="1" noChangeShapeType="1" noTextEdit="1"/>
              </p:cNvSpPr>
              <p:nvPr/>
            </p:nvSpPr>
            <p:spPr>
              <a:xfrm>
                <a:off x="79478" y="3432153"/>
                <a:ext cx="8730196" cy="1611769"/>
              </a:xfrm>
              <a:prstGeom prst="wedgeEllipseCallout">
                <a:avLst>
                  <a:gd name="adj1" fmla="val -50452"/>
                  <a:gd name="adj2" fmla="val 54230"/>
                </a:avLst>
              </a:prstGeom>
              <a:blipFill>
                <a:blip r:embed="rId6"/>
                <a:stretch>
                  <a:fillRect/>
                </a:stretch>
              </a:blipFill>
            </p:spPr>
            <p:txBody>
              <a:bodyPr/>
              <a:lstStyle/>
              <a:p>
                <a:r>
                  <a:rPr lang="en-VN">
                    <a:noFill/>
                  </a:rPr>
                  <a:t> </a:t>
                </a:r>
              </a:p>
            </p:txBody>
          </p:sp>
        </mc:Fallback>
      </mc:AlternateContent>
    </p:spTree>
    <p:extLst>
      <p:ext uri="{BB962C8B-B14F-4D97-AF65-F5344CB8AC3E}">
        <p14:creationId xmlns:p14="http://schemas.microsoft.com/office/powerpoint/2010/main" val="2306649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2"/>
                                        </p:tgtEl>
                                        <p:attrNameLst>
                                          <p:attrName>ppt_x</p:attrName>
                                        </p:attrNameLst>
                                      </p:cBhvr>
                                      <p:tavLst>
                                        <p:tav tm="0">
                                          <p:val>
                                            <p:strVal val="ppt_x"/>
                                          </p:val>
                                        </p:tav>
                                        <p:tav tm="100000">
                                          <p:val>
                                            <p:strVal val="ppt_x"/>
                                          </p:val>
                                        </p:tav>
                                      </p:tavLst>
                                    </p:anim>
                                    <p:anim calcmode="lin" valueType="num">
                                      <p:cBhvr additive="base">
                                        <p:cTn id="13" dur="500"/>
                                        <p:tgtEl>
                                          <p:spTgt spid="32"/>
                                        </p:tgtEl>
                                        <p:attrNameLst>
                                          <p:attrName>ppt_y</p:attrName>
                                        </p:attrNameLst>
                                      </p:cBhvr>
                                      <p:tavLst>
                                        <p:tav tm="0">
                                          <p:val>
                                            <p:strVal val="ppt_y"/>
                                          </p:val>
                                        </p:tav>
                                        <p:tav tm="100000">
                                          <p:val>
                                            <p:strVal val="1+ppt_h/2"/>
                                          </p:val>
                                        </p:tav>
                                      </p:tavLst>
                                    </p:anim>
                                    <p:set>
                                      <p:cBhvr>
                                        <p:cTn id="14" dur="1" fill="hold">
                                          <p:stCondLst>
                                            <p:cond delay="499"/>
                                          </p:stCondLst>
                                        </p:cTn>
                                        <p:tgtEl>
                                          <p:spTgt spid="3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1"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18"/>
                                        </p:tgtEl>
                                      </p:cBhvr>
                                    </p:animEffect>
                                    <p:set>
                                      <p:cBhvr>
                                        <p:cTn id="39" dur="1" fill="hold">
                                          <p:stCondLst>
                                            <p:cond delay="499"/>
                                          </p:stCondLst>
                                        </p:cTn>
                                        <p:tgtEl>
                                          <p:spTgt spid="18"/>
                                        </p:tgtEl>
                                        <p:attrNameLst>
                                          <p:attrName>style.visibility</p:attrName>
                                        </p:attrNameLst>
                                      </p:cBhvr>
                                      <p:to>
                                        <p:strVal val="hidden"/>
                                      </p:to>
                                    </p:set>
                                  </p:childTnLst>
                                </p:cTn>
                              </p:par>
                              <p:par>
                                <p:cTn id="40" presetID="3" presetClass="exit" presetSubtype="10" fill="hold" grpId="1" nodeType="withEffect">
                                  <p:stCondLst>
                                    <p:cond delay="0"/>
                                  </p:stCondLst>
                                  <p:childTnLst>
                                    <p:animEffect transition="out" filter="blinds(horizontal)">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18"/>
                                        </p:tgtEl>
                                        <p:attrNameLst>
                                          <p:attrName>ppt_x</p:attrName>
                                        </p:attrNameLst>
                                      </p:cBhvr>
                                      <p:tavLst>
                                        <p:tav tm="0">
                                          <p:val>
                                            <p:strVal val="ppt_x"/>
                                          </p:val>
                                        </p:tav>
                                        <p:tav tm="100000">
                                          <p:val>
                                            <p:strVal val="ppt_x"/>
                                          </p:val>
                                        </p:tav>
                                      </p:tavLst>
                                    </p:anim>
                                    <p:anim calcmode="lin" valueType="num">
                                      <p:cBhvr additive="base">
                                        <p:cTn id="50" dur="500"/>
                                        <p:tgtEl>
                                          <p:spTgt spid="18"/>
                                        </p:tgtEl>
                                        <p:attrNameLst>
                                          <p:attrName>ppt_y</p:attrName>
                                        </p:attrNameLst>
                                      </p:cBhvr>
                                      <p:tavLst>
                                        <p:tav tm="0">
                                          <p:val>
                                            <p:strVal val="ppt_y"/>
                                          </p:val>
                                        </p:tav>
                                        <p:tav tm="100000">
                                          <p:val>
                                            <p:strVal val="1+ppt_h/2"/>
                                          </p:val>
                                        </p:tav>
                                      </p:tavLst>
                                    </p:anim>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19"/>
                                        </p:tgtEl>
                                        <p:attrNameLst>
                                          <p:attrName>ppt_x</p:attrName>
                                        </p:attrNameLst>
                                      </p:cBhvr>
                                      <p:tavLst>
                                        <p:tav tm="0">
                                          <p:val>
                                            <p:strVal val="ppt_x"/>
                                          </p:val>
                                        </p:tav>
                                        <p:tav tm="100000">
                                          <p:val>
                                            <p:strVal val="ppt_x"/>
                                          </p:val>
                                        </p:tav>
                                      </p:tavLst>
                                    </p:anim>
                                    <p:anim calcmode="lin" valueType="num">
                                      <p:cBhvr additive="base">
                                        <p:cTn id="56" dur="500"/>
                                        <p:tgtEl>
                                          <p:spTgt spid="19"/>
                                        </p:tgtEl>
                                        <p:attrNameLst>
                                          <p:attrName>ppt_y</p:attrName>
                                        </p:attrNameLst>
                                      </p:cBhvr>
                                      <p:tavLst>
                                        <p:tav tm="0">
                                          <p:val>
                                            <p:strVal val="ppt_y"/>
                                          </p:val>
                                        </p:tav>
                                        <p:tav tm="100000">
                                          <p:val>
                                            <p:strVal val="1+ppt_h/2"/>
                                          </p:val>
                                        </p:tav>
                                      </p:tavLst>
                                    </p:anim>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2"/>
                                        </p:tgtEl>
                                        <p:attrNameLst>
                                          <p:attrName>ppt_x</p:attrName>
                                        </p:attrNameLst>
                                      </p:cBhvr>
                                      <p:tavLst>
                                        <p:tav tm="0">
                                          <p:val>
                                            <p:strVal val="ppt_x"/>
                                          </p:val>
                                        </p:tav>
                                        <p:tav tm="100000">
                                          <p:val>
                                            <p:strVal val="ppt_x"/>
                                          </p:val>
                                        </p:tav>
                                      </p:tavLst>
                                    </p:anim>
                                    <p:anim calcmode="lin" valueType="num">
                                      <p:cBhvr additive="base">
                                        <p:cTn id="62" dur="500"/>
                                        <p:tgtEl>
                                          <p:spTgt spid="2"/>
                                        </p:tgtEl>
                                        <p:attrNameLst>
                                          <p:attrName>ppt_y</p:attrName>
                                        </p:attrNameLst>
                                      </p:cBhvr>
                                      <p:tavLst>
                                        <p:tav tm="0">
                                          <p:val>
                                            <p:strVal val="ppt_y"/>
                                          </p:val>
                                        </p:tav>
                                        <p:tav tm="100000">
                                          <p:val>
                                            <p:strVal val="1+ppt_h/2"/>
                                          </p:val>
                                        </p:tav>
                                      </p:tavLst>
                                    </p:anim>
                                    <p:set>
                                      <p:cBhvr>
                                        <p:cTn id="63" dur="1" fill="hold">
                                          <p:stCondLst>
                                            <p:cond delay="499"/>
                                          </p:stCondLst>
                                        </p:cTn>
                                        <p:tgtEl>
                                          <p:spTgt spid="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500" fill="hold"/>
                                        <p:tgtEl>
                                          <p:spTgt spid="23"/>
                                        </p:tgtEl>
                                        <p:attrNameLst>
                                          <p:attrName>ppt_x</p:attrName>
                                        </p:attrNameLst>
                                      </p:cBhvr>
                                      <p:tavLst>
                                        <p:tav tm="0">
                                          <p:val>
                                            <p:strVal val="#ppt_x"/>
                                          </p:val>
                                        </p:tav>
                                        <p:tav tm="100000">
                                          <p:val>
                                            <p:strVal val="#ppt_x"/>
                                          </p:val>
                                        </p:tav>
                                      </p:tavLst>
                                    </p:anim>
                                    <p:anim calcmode="lin" valueType="num">
                                      <p:cBhvr additive="base">
                                        <p:cTn id="69" dur="500" fill="hold"/>
                                        <p:tgtEl>
                                          <p:spTgt spid="23"/>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ppt_x"/>
                                          </p:val>
                                        </p:tav>
                                        <p:tav tm="100000">
                                          <p:val>
                                            <p:strVal val="#ppt_x"/>
                                          </p:val>
                                        </p:tav>
                                      </p:tavLst>
                                    </p:anim>
                                    <p:anim calcmode="lin" valueType="num">
                                      <p:cBhvr additive="base">
                                        <p:cTn id="73" dur="500" fill="hold"/>
                                        <p:tgtEl>
                                          <p:spTgt spid="24"/>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500" fill="hold"/>
                                        <p:tgtEl>
                                          <p:spTgt spid="22"/>
                                        </p:tgtEl>
                                        <p:attrNameLst>
                                          <p:attrName>ppt_x</p:attrName>
                                        </p:attrNameLst>
                                      </p:cBhvr>
                                      <p:tavLst>
                                        <p:tav tm="0">
                                          <p:val>
                                            <p:strVal val="#ppt_x"/>
                                          </p:val>
                                        </p:tav>
                                        <p:tav tm="100000">
                                          <p:val>
                                            <p:strVal val="#ppt_x"/>
                                          </p:val>
                                        </p:tav>
                                      </p:tavLst>
                                    </p:anim>
                                    <p:anim calcmode="lin" valueType="num">
                                      <p:cBhvr additive="base">
                                        <p:cTn id="77" dur="500" fill="hold"/>
                                        <p:tgtEl>
                                          <p:spTgt spid="22"/>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ppt_x"/>
                                          </p:val>
                                        </p:tav>
                                        <p:tav tm="100000">
                                          <p:val>
                                            <p:strVal val="#ppt_x"/>
                                          </p:val>
                                        </p:tav>
                                      </p:tavLst>
                                    </p:anim>
                                    <p:anim calcmode="lin" valueType="num">
                                      <p:cBhvr additive="base">
                                        <p:cTn id="81" dur="500" fill="hold"/>
                                        <p:tgtEl>
                                          <p:spTgt spid="25"/>
                                        </p:tgtEl>
                                        <p:attrNameLst>
                                          <p:attrName>ppt_y</p:attrName>
                                        </p:attrNameLst>
                                      </p:cBhvr>
                                      <p:tavLst>
                                        <p:tav tm="0">
                                          <p:val>
                                            <p:strVal val="1+#ppt_h/2"/>
                                          </p:val>
                                        </p:tav>
                                        <p:tav tm="100000">
                                          <p:val>
                                            <p:strVal val="#ppt_y"/>
                                          </p:val>
                                        </p:tav>
                                      </p:tavLst>
                                    </p:anim>
                                  </p:childTnLst>
                                </p:cTn>
                              </p:par>
                              <p:par>
                                <p:cTn id="82" presetID="2" presetClass="entr" presetSubtype="4" fill="hold"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additive="base">
                                        <p:cTn id="84" dur="500" fill="hold"/>
                                        <p:tgtEl>
                                          <p:spTgt spid="26"/>
                                        </p:tgtEl>
                                        <p:attrNameLst>
                                          <p:attrName>ppt_x</p:attrName>
                                        </p:attrNameLst>
                                      </p:cBhvr>
                                      <p:tavLst>
                                        <p:tav tm="0">
                                          <p:val>
                                            <p:strVal val="#ppt_x"/>
                                          </p:val>
                                        </p:tav>
                                        <p:tav tm="100000">
                                          <p:val>
                                            <p:strVal val="#ppt_x"/>
                                          </p:val>
                                        </p:tav>
                                      </p:tavLst>
                                    </p:anim>
                                    <p:anim calcmode="lin" valueType="num">
                                      <p:cBhvr additive="base">
                                        <p:cTn id="85" dur="500" fill="hold"/>
                                        <p:tgtEl>
                                          <p:spTgt spid="26"/>
                                        </p:tgtEl>
                                        <p:attrNameLst>
                                          <p:attrName>ppt_y</p:attrName>
                                        </p:attrNameLst>
                                      </p:cBhvr>
                                      <p:tavLst>
                                        <p:tav tm="0">
                                          <p:val>
                                            <p:strVal val="1+#ppt_h/2"/>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500" fill="hold"/>
                                        <p:tgtEl>
                                          <p:spTgt spid="28"/>
                                        </p:tgtEl>
                                        <p:attrNameLst>
                                          <p:attrName>ppt_x</p:attrName>
                                        </p:attrNameLst>
                                      </p:cBhvr>
                                      <p:tavLst>
                                        <p:tav tm="0">
                                          <p:val>
                                            <p:strVal val="#ppt_x"/>
                                          </p:val>
                                        </p:tav>
                                        <p:tav tm="100000">
                                          <p:val>
                                            <p:strVal val="#ppt_x"/>
                                          </p:val>
                                        </p:tav>
                                      </p:tavLst>
                                    </p:anim>
                                    <p:anim calcmode="lin" valueType="num">
                                      <p:cBhvr additive="base">
                                        <p:cTn id="93" dur="500" fill="hold"/>
                                        <p:tgtEl>
                                          <p:spTgt spid="28"/>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fill="hold"/>
                                        <p:tgtEl>
                                          <p:spTgt spid="27"/>
                                        </p:tgtEl>
                                        <p:attrNameLst>
                                          <p:attrName>ppt_x</p:attrName>
                                        </p:attrNameLst>
                                      </p:cBhvr>
                                      <p:tavLst>
                                        <p:tav tm="0">
                                          <p:val>
                                            <p:strVal val="#ppt_x"/>
                                          </p:val>
                                        </p:tav>
                                        <p:tav tm="100000">
                                          <p:val>
                                            <p:strVal val="#ppt_x"/>
                                          </p:val>
                                        </p:tav>
                                      </p:tavLst>
                                    </p:anim>
                                    <p:anim calcmode="lin" valueType="num">
                                      <p:cBhvr additive="base">
                                        <p:cTn id="97" dur="500" fill="hold"/>
                                        <p:tgtEl>
                                          <p:spTgt spid="27"/>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500" fill="hold"/>
                                        <p:tgtEl>
                                          <p:spTgt spid="30"/>
                                        </p:tgtEl>
                                        <p:attrNameLst>
                                          <p:attrName>ppt_x</p:attrName>
                                        </p:attrNameLst>
                                      </p:cBhvr>
                                      <p:tavLst>
                                        <p:tav tm="0">
                                          <p:val>
                                            <p:strVal val="#ppt_x"/>
                                          </p:val>
                                        </p:tav>
                                        <p:tav tm="100000">
                                          <p:val>
                                            <p:strVal val="#ppt_x"/>
                                          </p:val>
                                        </p:tav>
                                      </p:tavLst>
                                    </p:anim>
                                    <p:anim calcmode="lin" valueType="num">
                                      <p:cBhvr additive="base">
                                        <p:cTn id="101" dur="5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nodeType="with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additive="base">
                                        <p:cTn id="104" dur="500" fill="hold"/>
                                        <p:tgtEl>
                                          <p:spTgt spid="31"/>
                                        </p:tgtEl>
                                        <p:attrNameLst>
                                          <p:attrName>ppt_x</p:attrName>
                                        </p:attrNameLst>
                                      </p:cBhvr>
                                      <p:tavLst>
                                        <p:tav tm="0">
                                          <p:val>
                                            <p:strVal val="#ppt_x"/>
                                          </p:val>
                                        </p:tav>
                                        <p:tav tm="100000">
                                          <p:val>
                                            <p:strVal val="#ppt_x"/>
                                          </p:val>
                                        </p:tav>
                                      </p:tavLst>
                                    </p:anim>
                                    <p:anim calcmode="lin" valueType="num">
                                      <p:cBhvr additive="base">
                                        <p:cTn id="105" dur="500" fill="hold"/>
                                        <p:tgtEl>
                                          <p:spTgt spid="31"/>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0"/>
                                        </p:tgtEl>
                                        <p:attrNameLst>
                                          <p:attrName>style.visibility</p:attrName>
                                        </p:attrNameLst>
                                      </p:cBhvr>
                                      <p:to>
                                        <p:strVal val="visible"/>
                                      </p:to>
                                    </p:set>
                                    <p:anim calcmode="lin" valueType="num">
                                      <p:cBhvr additive="base">
                                        <p:cTn id="108" dur="500" fill="hold"/>
                                        <p:tgtEl>
                                          <p:spTgt spid="20"/>
                                        </p:tgtEl>
                                        <p:attrNameLst>
                                          <p:attrName>ppt_x</p:attrName>
                                        </p:attrNameLst>
                                      </p:cBhvr>
                                      <p:tavLst>
                                        <p:tav tm="0">
                                          <p:val>
                                            <p:strVal val="#ppt_x"/>
                                          </p:val>
                                        </p:tav>
                                        <p:tav tm="100000">
                                          <p:val>
                                            <p:strVal val="#ppt_x"/>
                                          </p:val>
                                        </p:tav>
                                      </p:tavLst>
                                    </p:anim>
                                    <p:anim calcmode="lin" valueType="num">
                                      <p:cBhvr additive="base">
                                        <p:cTn id="109" dur="500" fill="hold"/>
                                        <p:tgtEl>
                                          <p:spTgt spid="20"/>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ppt_x"/>
                                          </p:val>
                                        </p:tav>
                                        <p:tav tm="100000">
                                          <p:val>
                                            <p:strVal val="#ppt_x"/>
                                          </p:val>
                                        </p:tav>
                                      </p:tavLst>
                                    </p:anim>
                                    <p:anim calcmode="lin" valueType="num">
                                      <p:cBhvr additive="base">
                                        <p:cTn id="1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1" nodeType="clickEffect">
                                  <p:stCondLst>
                                    <p:cond delay="0"/>
                                  </p:stCondLst>
                                  <p:childTnLst>
                                    <p:set>
                                      <p:cBhvr>
                                        <p:cTn id="117" dur="1" fill="hold">
                                          <p:stCondLst>
                                            <p:cond delay="0"/>
                                          </p:stCondLst>
                                        </p:cTn>
                                        <p:tgtEl>
                                          <p:spTgt spid="33"/>
                                        </p:tgtEl>
                                        <p:attrNameLst>
                                          <p:attrName>style.visibility</p:attrName>
                                        </p:attrNameLst>
                                      </p:cBhvr>
                                      <p:to>
                                        <p:strVal val="visible"/>
                                      </p:to>
                                    </p:set>
                                    <p:anim calcmode="lin" valueType="num">
                                      <p:cBhvr additive="base">
                                        <p:cTn id="118" dur="500" fill="hold"/>
                                        <p:tgtEl>
                                          <p:spTgt spid="33"/>
                                        </p:tgtEl>
                                        <p:attrNameLst>
                                          <p:attrName>ppt_x</p:attrName>
                                        </p:attrNameLst>
                                      </p:cBhvr>
                                      <p:tavLst>
                                        <p:tav tm="0">
                                          <p:val>
                                            <p:strVal val="#ppt_x"/>
                                          </p:val>
                                        </p:tav>
                                        <p:tav tm="100000">
                                          <p:val>
                                            <p:strVal val="#ppt_x"/>
                                          </p:val>
                                        </p:tav>
                                      </p:tavLst>
                                    </p:anim>
                                    <p:anim calcmode="lin" valueType="num">
                                      <p:cBhvr additive="base">
                                        <p:cTn id="11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xit" presetSubtype="4" fill="hold" grpId="0" nodeType="clickEffect">
                                  <p:stCondLst>
                                    <p:cond delay="0"/>
                                  </p:stCondLst>
                                  <p:childTnLst>
                                    <p:anim calcmode="lin" valueType="num">
                                      <p:cBhvr additive="base">
                                        <p:cTn id="123" dur="500"/>
                                        <p:tgtEl>
                                          <p:spTgt spid="33"/>
                                        </p:tgtEl>
                                        <p:attrNameLst>
                                          <p:attrName>ppt_x</p:attrName>
                                        </p:attrNameLst>
                                      </p:cBhvr>
                                      <p:tavLst>
                                        <p:tav tm="0">
                                          <p:val>
                                            <p:strVal val="ppt_x"/>
                                          </p:val>
                                        </p:tav>
                                        <p:tav tm="100000">
                                          <p:val>
                                            <p:strVal val="ppt_x"/>
                                          </p:val>
                                        </p:tav>
                                      </p:tavLst>
                                    </p:anim>
                                    <p:anim calcmode="lin" valueType="num">
                                      <p:cBhvr additive="base">
                                        <p:cTn id="124" dur="500"/>
                                        <p:tgtEl>
                                          <p:spTgt spid="33"/>
                                        </p:tgtEl>
                                        <p:attrNameLst>
                                          <p:attrName>ppt_y</p:attrName>
                                        </p:attrNameLst>
                                      </p:cBhvr>
                                      <p:tavLst>
                                        <p:tav tm="0">
                                          <p:val>
                                            <p:strVal val="ppt_y"/>
                                          </p:val>
                                        </p:tav>
                                        <p:tav tm="100000">
                                          <p:val>
                                            <p:strVal val="1+ppt_h/2"/>
                                          </p:val>
                                        </p:tav>
                                      </p:tavLst>
                                    </p:anim>
                                    <p:set>
                                      <p:cBhvr>
                                        <p:cTn id="125"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1" grpId="0" animBg="1"/>
      <p:bldP spid="32" grpId="0" animBg="1"/>
      <p:bldP spid="32" grpId="1" animBg="1"/>
      <p:bldP spid="2" grpId="0" animBg="1"/>
      <p:bldP spid="2" grpId="1" animBg="1"/>
      <p:bldP spid="33" grpId="0" animBg="1"/>
      <p:bldP spid="3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Google Shape;1945;p44">
                <a:extLst>
                  <a:ext uri="{FF2B5EF4-FFF2-40B4-BE49-F238E27FC236}">
                    <a16:creationId xmlns:a16="http://schemas.microsoft.com/office/drawing/2014/main" id="{5075639C-367E-B141-B088-96C2C47F3E07}"/>
                  </a:ext>
                </a:extLst>
              </p:cNvPr>
              <p:cNvSpPr txBox="1">
                <a:spLocks noGrp="1"/>
              </p:cNvSpPr>
              <p:nvPr>
                <p:ph type="title"/>
              </p:nvPr>
            </p:nvSpPr>
            <p:spPr>
              <a:xfrm>
                <a:off x="414671" y="411670"/>
                <a:ext cx="8180172" cy="2686093"/>
              </a:xfrm>
              <a:prstGeom prst="rect">
                <a:avLst/>
              </a:prstGeom>
            </p:spPr>
            <p:txBody>
              <a:bodyPr spcFirstLastPara="1" wrap="square" lIns="91425" tIns="91425" rIns="91425" bIns="91425" anchor="ctr" anchorCtr="0">
                <a:noAutofit/>
              </a:bodyPr>
              <a:lstStyle/>
              <a:p>
                <a:pPr lvl="0"/>
                <a:r>
                  <a:rPr lang="en-VN" sz="2800" b="1" dirty="0">
                    <a:solidFill>
                      <a:srgbClr val="0070C0"/>
                    </a:solidFill>
                    <a:latin typeface="Times New Roman" pitchFamily="18" charset="0"/>
                    <a:cs typeface="Times New Roman" pitchFamily="18" charset="0"/>
                  </a:rPr>
                  <a:t>Luyện tập 3: </a:t>
                </a:r>
                <a:r>
                  <a:rPr lang="en-VN" sz="2800" dirty="0">
                    <a:solidFill>
                      <a:srgbClr val="111111"/>
                    </a:solidFill>
                    <a:latin typeface="Times New Roman" pitchFamily="18" charset="0"/>
                    <a:cs typeface="Times New Roman" pitchFamily="18" charset="0"/>
                  </a:rPr>
                  <a:t>Cho tam giác </a:t>
                </a:r>
                <a14:m>
                  <m:oMath xmlns:m="http://schemas.openxmlformats.org/officeDocument/2006/math">
                    <m:r>
                      <m:rPr>
                        <m:sty m:val="p"/>
                      </m:rPr>
                      <a:rPr lang="en-VN" sz="2800" i="1" dirty="0">
                        <a:solidFill>
                          <a:srgbClr val="111111"/>
                        </a:solidFill>
                        <a:latin typeface="Cambria Math" panose="02040503050406030204" pitchFamily="18" charset="0"/>
                        <a:cs typeface="Times New Roman" pitchFamily="18" charset="0"/>
                      </a:rPr>
                      <m:t>ABC</m:t>
                    </m:r>
                  </m:oMath>
                </a14:m>
                <a:r>
                  <a:rPr lang="en-VN" sz="2800" dirty="0">
                    <a:solidFill>
                      <a:srgbClr val="111111"/>
                    </a:solidFill>
                    <a:latin typeface="Times New Roman" pitchFamily="18" charset="0"/>
                    <a:cs typeface="Times New Roman" pitchFamily="18" charset="0"/>
                  </a:rPr>
                  <a:t> cân tại </a:t>
                </a:r>
                <a14:m>
                  <m:oMath xmlns:m="http://schemas.openxmlformats.org/officeDocument/2006/math">
                    <m:r>
                      <m:rPr>
                        <m:sty m:val="p"/>
                      </m:rPr>
                      <a:rPr lang="en-VN" sz="2800" i="1" dirty="0">
                        <a:solidFill>
                          <a:srgbClr val="111111"/>
                        </a:solidFill>
                        <a:latin typeface="Cambria Math" panose="02040503050406030204" pitchFamily="18" charset="0"/>
                        <a:cs typeface="Times New Roman" pitchFamily="18" charset="0"/>
                      </a:rPr>
                      <m:t>A</m:t>
                    </m:r>
                  </m:oMath>
                </a14:m>
                <a:r>
                  <a:rPr lang="en-VN" sz="2800" dirty="0">
                    <a:solidFill>
                      <a:srgbClr val="111111"/>
                    </a:solidFill>
                    <a:latin typeface="Times New Roman" pitchFamily="18" charset="0"/>
                    <a:cs typeface="Times New Roman" pitchFamily="18" charset="0"/>
                  </a:rPr>
                  <a:t>. </a:t>
                </a:r>
                <a:br>
                  <a:rPr lang="en-VN" sz="2800" dirty="0">
                    <a:solidFill>
                      <a:srgbClr val="111111"/>
                    </a:solidFill>
                    <a:latin typeface="Times New Roman" pitchFamily="18" charset="0"/>
                    <a:cs typeface="Times New Roman" pitchFamily="18" charset="0"/>
                  </a:rPr>
                </a:br>
                <a:r>
                  <a:rPr lang="en-VN" sz="2800" dirty="0">
                    <a:solidFill>
                      <a:srgbClr val="111111"/>
                    </a:solidFill>
                    <a:latin typeface="Times New Roman" pitchFamily="18" charset="0"/>
                    <a:cs typeface="Times New Roman" pitchFamily="18" charset="0"/>
                  </a:rPr>
                  <a:t>a) Điểm </a:t>
                </a:r>
                <a14:m>
                  <m:oMath xmlns:m="http://schemas.openxmlformats.org/officeDocument/2006/math">
                    <m:r>
                      <m:rPr>
                        <m:sty m:val="p"/>
                      </m:rPr>
                      <a:rPr lang="en-VN" sz="2800" i="1" dirty="0">
                        <a:solidFill>
                          <a:srgbClr val="111111"/>
                        </a:solidFill>
                        <a:latin typeface="Cambria Math" panose="02040503050406030204" pitchFamily="18" charset="0"/>
                        <a:cs typeface="Times New Roman" pitchFamily="18" charset="0"/>
                      </a:rPr>
                      <m:t>A</m:t>
                    </m:r>
                  </m:oMath>
                </a14:m>
                <a:r>
                  <a:rPr lang="en-VN" sz="2800" dirty="0">
                    <a:solidFill>
                      <a:srgbClr val="111111"/>
                    </a:solidFill>
                    <a:latin typeface="Times New Roman" pitchFamily="18" charset="0"/>
                    <a:cs typeface="Times New Roman" pitchFamily="18" charset="0"/>
                  </a:rPr>
                  <a:t> có thuộc đường trung trực của đoạn thẳng </a:t>
                </a:r>
                <a14:m>
                  <m:oMath xmlns:m="http://schemas.openxmlformats.org/officeDocument/2006/math">
                    <m:r>
                      <m:rPr>
                        <m:sty m:val="p"/>
                      </m:rPr>
                      <a:rPr lang="en-VN" sz="2800" i="1" dirty="0">
                        <a:solidFill>
                          <a:srgbClr val="111111"/>
                        </a:solidFill>
                        <a:latin typeface="Cambria Math" panose="02040503050406030204" pitchFamily="18" charset="0"/>
                        <a:cs typeface="Times New Roman" pitchFamily="18" charset="0"/>
                      </a:rPr>
                      <m:t>BC</m:t>
                    </m:r>
                  </m:oMath>
                </a14:m>
                <a:r>
                  <a:rPr lang="en-VN" sz="2800" dirty="0">
                    <a:solidFill>
                      <a:srgbClr val="111111"/>
                    </a:solidFill>
                    <a:latin typeface="Times New Roman" pitchFamily="18" charset="0"/>
                    <a:cs typeface="Times New Roman" pitchFamily="18" charset="0"/>
                  </a:rPr>
                  <a:t> không? Vì sao?</a:t>
                </a:r>
                <a:br>
                  <a:rPr lang="en-VN" sz="2800" dirty="0">
                    <a:solidFill>
                      <a:srgbClr val="111111"/>
                    </a:solidFill>
                    <a:latin typeface="Times New Roman" pitchFamily="18" charset="0"/>
                    <a:cs typeface="Times New Roman" pitchFamily="18" charset="0"/>
                  </a:rPr>
                </a:br>
                <a:r>
                  <a:rPr lang="en-VN" sz="2800" dirty="0">
                    <a:solidFill>
                      <a:srgbClr val="111111"/>
                    </a:solidFill>
                    <a:latin typeface="Times New Roman" pitchFamily="18" charset="0"/>
                    <a:cs typeface="Times New Roman" pitchFamily="18" charset="0"/>
                  </a:rPr>
                  <a:t>b) Đường thẳng qua </a:t>
                </a:r>
                <a14:m>
                  <m:oMath xmlns:m="http://schemas.openxmlformats.org/officeDocument/2006/math">
                    <m:r>
                      <m:rPr>
                        <m:sty m:val="p"/>
                      </m:rPr>
                      <a:rPr lang="en-VN" sz="2800" i="1" dirty="0">
                        <a:solidFill>
                          <a:srgbClr val="111111"/>
                        </a:solidFill>
                        <a:latin typeface="Cambria Math" panose="02040503050406030204" pitchFamily="18" charset="0"/>
                        <a:cs typeface="Times New Roman" pitchFamily="18" charset="0"/>
                      </a:rPr>
                      <m:t>A</m:t>
                    </m:r>
                  </m:oMath>
                </a14:m>
                <a:r>
                  <a:rPr lang="vi-VN" sz="2800" b="1" dirty="0">
                    <a:solidFill>
                      <a:srgbClr val="0070C0"/>
                    </a:solidFill>
                    <a:latin typeface="Times New Roman" pitchFamily="18" charset="0"/>
                    <a:cs typeface="Times New Roman" pitchFamily="18" charset="0"/>
                  </a:rPr>
                  <a:t> </a:t>
                </a:r>
                <a:r>
                  <a:rPr lang="vi-VN" sz="2800" dirty="0">
                    <a:solidFill>
                      <a:srgbClr val="111111"/>
                    </a:solidFill>
                    <a:latin typeface="Times New Roman" pitchFamily="18" charset="0"/>
                    <a:cs typeface="Times New Roman" pitchFamily="18" charset="0"/>
                  </a:rPr>
                  <a:t>vuông góc với </a:t>
                </a:r>
                <a14:m>
                  <m:oMath xmlns:m="http://schemas.openxmlformats.org/officeDocument/2006/math">
                    <m:r>
                      <a:rPr lang="vi-VN" sz="2800" b="0" i="1" dirty="0">
                        <a:solidFill>
                          <a:srgbClr val="111111"/>
                        </a:solidFill>
                        <a:latin typeface="Cambria Math" panose="02040503050406030204" pitchFamily="18" charset="0"/>
                        <a:cs typeface="Times New Roman" pitchFamily="18" charset="0"/>
                      </a:rPr>
                      <m:t>𝐵𝐶</m:t>
                    </m:r>
                  </m:oMath>
                </a14:m>
                <a:r>
                  <a:rPr lang="vi-VN" sz="2800" dirty="0">
                    <a:solidFill>
                      <a:srgbClr val="111111"/>
                    </a:solidFill>
                    <a:latin typeface="Times New Roman" pitchFamily="18" charset="0"/>
                    <a:cs typeface="Times New Roman" pitchFamily="18" charset="0"/>
                  </a:rPr>
                  <a:t> cắt cạnh </a:t>
                </a:r>
                <a14:m>
                  <m:oMath xmlns:m="http://schemas.openxmlformats.org/officeDocument/2006/math">
                    <m:r>
                      <a:rPr lang="vi-VN" sz="2800" b="0" i="1" dirty="0">
                        <a:solidFill>
                          <a:srgbClr val="111111"/>
                        </a:solidFill>
                        <a:latin typeface="Cambria Math" panose="02040503050406030204" pitchFamily="18" charset="0"/>
                        <a:cs typeface="Times New Roman" pitchFamily="18" charset="0"/>
                      </a:rPr>
                      <m:t>𝐵𝐶</m:t>
                    </m:r>
                  </m:oMath>
                </a14:m>
                <a:r>
                  <a:rPr lang="vi-VN" sz="2800" dirty="0">
                    <a:solidFill>
                      <a:srgbClr val="111111"/>
                    </a:solidFill>
                    <a:latin typeface="Times New Roman" pitchFamily="18" charset="0"/>
                    <a:cs typeface="Times New Roman" pitchFamily="18" charset="0"/>
                  </a:rPr>
                  <a:t> tại </a:t>
                </a:r>
                <a14:m>
                  <m:oMath xmlns:m="http://schemas.openxmlformats.org/officeDocument/2006/math">
                    <m:r>
                      <a:rPr lang="vi-VN" sz="2800" b="0" i="1" dirty="0">
                        <a:solidFill>
                          <a:srgbClr val="111111"/>
                        </a:solidFill>
                        <a:latin typeface="Cambria Math" panose="02040503050406030204" pitchFamily="18" charset="0"/>
                        <a:cs typeface="Times New Roman" pitchFamily="18" charset="0"/>
                      </a:rPr>
                      <m:t>𝐻</m:t>
                    </m:r>
                  </m:oMath>
                </a14:m>
                <a:r>
                  <a:rPr lang="vi-VN" sz="2800" dirty="0">
                    <a:solidFill>
                      <a:srgbClr val="111111"/>
                    </a:solidFill>
                    <a:latin typeface="Times New Roman" pitchFamily="18" charset="0"/>
                    <a:cs typeface="Times New Roman" pitchFamily="18" charset="0"/>
                  </a:rPr>
                  <a:t>. Đường thẳng </a:t>
                </a:r>
                <a14:m>
                  <m:oMath xmlns:m="http://schemas.openxmlformats.org/officeDocument/2006/math">
                    <m:r>
                      <a:rPr lang="vi-VN" sz="2800" b="0" i="1" dirty="0">
                        <a:solidFill>
                          <a:srgbClr val="111111"/>
                        </a:solidFill>
                        <a:latin typeface="Cambria Math" panose="02040503050406030204" pitchFamily="18" charset="0"/>
                        <a:cs typeface="Times New Roman" pitchFamily="18" charset="0"/>
                      </a:rPr>
                      <m:t>𝐴𝐻</m:t>
                    </m:r>
                  </m:oMath>
                </a14:m>
                <a:r>
                  <a:rPr lang="vi-VN" sz="2800" dirty="0">
                    <a:solidFill>
                      <a:srgbClr val="111111"/>
                    </a:solidFill>
                    <a:latin typeface="Times New Roman" pitchFamily="18" charset="0"/>
                    <a:cs typeface="Times New Roman" pitchFamily="18" charset="0"/>
                  </a:rPr>
                  <a:t> có là đường trung trực của đoạn thẳng </a:t>
                </a:r>
                <a14:m>
                  <m:oMath xmlns:m="http://schemas.openxmlformats.org/officeDocument/2006/math">
                    <m:r>
                      <a:rPr lang="vi-VN" sz="2800" b="0" i="1" dirty="0">
                        <a:solidFill>
                          <a:srgbClr val="111111"/>
                        </a:solidFill>
                        <a:latin typeface="Cambria Math" panose="02040503050406030204" pitchFamily="18" charset="0"/>
                        <a:cs typeface="Times New Roman" pitchFamily="18" charset="0"/>
                      </a:rPr>
                      <m:t>𝐵𝐶</m:t>
                    </m:r>
                  </m:oMath>
                </a14:m>
                <a:r>
                  <a:rPr lang="vi-VN" sz="2800" dirty="0">
                    <a:solidFill>
                      <a:srgbClr val="111111"/>
                    </a:solidFill>
                    <a:latin typeface="Times New Roman" pitchFamily="18" charset="0"/>
                    <a:cs typeface="Times New Roman" pitchFamily="18" charset="0"/>
                  </a:rPr>
                  <a:t> không? Vì sao?</a:t>
                </a:r>
                <a:endParaRPr sz="2800" dirty="0">
                  <a:solidFill>
                    <a:srgbClr val="0070C0"/>
                  </a:solidFill>
                  <a:latin typeface="Times New Roman" pitchFamily="18" charset="0"/>
                  <a:cs typeface="Times New Roman" pitchFamily="18" charset="0"/>
                </a:endParaRPr>
              </a:p>
            </p:txBody>
          </p:sp>
        </mc:Choice>
        <mc:Fallback xmlns="">
          <p:sp>
            <p:nvSpPr>
              <p:cNvPr id="9" name="Google Shape;1945;p44">
                <a:extLst>
                  <a:ext uri="{FF2B5EF4-FFF2-40B4-BE49-F238E27FC236}">
                    <a16:creationId xmlns:a16="http://schemas.microsoft.com/office/drawing/2014/main" id="{5075639C-367E-B141-B088-96C2C47F3E07}"/>
                  </a:ext>
                </a:extLst>
              </p:cNvPr>
              <p:cNvSpPr txBox="1">
                <a:spLocks noGrp="1" noRot="1" noChangeAspect="1" noMove="1" noResize="1" noEditPoints="1" noAdjustHandles="1" noChangeArrowheads="1" noChangeShapeType="1" noTextEdit="1"/>
              </p:cNvSpPr>
              <p:nvPr>
                <p:ph type="title"/>
              </p:nvPr>
            </p:nvSpPr>
            <p:spPr>
              <a:xfrm>
                <a:off x="414671" y="411670"/>
                <a:ext cx="8180172" cy="2686093"/>
              </a:xfrm>
              <a:prstGeom prst="rect">
                <a:avLst/>
              </a:prstGeom>
              <a:blipFill>
                <a:blip r:embed="rId2"/>
                <a:stretch>
                  <a:fillRect l="-597" t="-1732"/>
                </a:stretch>
              </a:blipFill>
            </p:spPr>
            <p:txBody>
              <a:bodyPr/>
              <a:lstStyle/>
              <a:p>
                <a:r>
                  <a:rPr lang="en-VN">
                    <a:noFill/>
                  </a:rPr>
                  <a:t> </a:t>
                </a:r>
              </a:p>
            </p:txBody>
          </p:sp>
        </mc:Fallback>
      </mc:AlternateContent>
      <p:pic>
        <p:nvPicPr>
          <p:cNvPr id="10" name="Picture 9">
            <a:extLst>
              <a:ext uri="{FF2B5EF4-FFF2-40B4-BE49-F238E27FC236}">
                <a16:creationId xmlns:a16="http://schemas.microsoft.com/office/drawing/2014/main" id="{17D3FBDC-D158-D640-9E44-ED40419C63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7522815" y="3715984"/>
            <a:ext cx="1209987" cy="1015846"/>
          </a:xfrm>
          <a:prstGeom prst="rect">
            <a:avLst/>
          </a:prstGeom>
        </p:spPr>
      </p:pic>
    </p:spTree>
    <p:extLst>
      <p:ext uri="{BB962C8B-B14F-4D97-AF65-F5344CB8AC3E}">
        <p14:creationId xmlns:p14="http://schemas.microsoft.com/office/powerpoint/2010/main" val="41794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D39EE7E9-AFB0-2044-9380-5A6F5C5E9F5C}"/>
              </a:ext>
            </a:extLst>
          </p:cNvPr>
          <p:cNvSpPr>
            <a:spLocks noGrp="1"/>
          </p:cNvSpPr>
          <p:nvPr>
            <p:ph type="title"/>
          </p:nvPr>
        </p:nvSpPr>
        <p:spPr>
          <a:xfrm>
            <a:off x="464819" y="412410"/>
            <a:ext cx="1512837" cy="501990"/>
          </a:xfrm>
        </p:spPr>
        <p:txBody>
          <a:bodyPr/>
          <a:lstStyle/>
          <a:p>
            <a:r>
              <a:rPr lang="en-VN" sz="2800" dirty="0">
                <a:solidFill>
                  <a:srgbClr val="FF0000"/>
                </a:solidFill>
                <a:latin typeface="Times New Roman" panose="02020603050405020304" pitchFamily="18" charset="0"/>
                <a:cs typeface="Times New Roman" panose="02020603050405020304" pitchFamily="18" charset="0"/>
              </a:rPr>
              <a:t>Lời giải:</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C4A540C-BE07-C04C-B0AA-FAC97D9F2651}"/>
                  </a:ext>
                </a:extLst>
              </p:cNvPr>
              <p:cNvSpPr txBox="1"/>
              <p:nvPr/>
            </p:nvSpPr>
            <p:spPr>
              <a:xfrm>
                <a:off x="398870" y="1083769"/>
                <a:ext cx="5369476" cy="1384995"/>
              </a:xfrm>
              <a:prstGeom prst="rect">
                <a:avLst/>
              </a:prstGeom>
              <a:noFill/>
            </p:spPr>
            <p:txBody>
              <a:bodyPr wrap="square" rtlCol="0">
                <a:spAutoFit/>
              </a:bodyPr>
              <a:lstStyle/>
              <a:p>
                <a:pPr algn="just"/>
                <a:r>
                  <a:rPr lang="en-VN" sz="2800" dirty="0">
                    <a:solidFill>
                      <a:srgbClr val="0070C0"/>
                    </a:solidFill>
                    <a:latin typeface="Times New Roman" panose="02020603050405020304" pitchFamily="18" charset="0"/>
                    <a:cs typeface="Times New Roman" panose="02020603050405020304" pitchFamily="18" charset="0"/>
                  </a:rPr>
                  <a:t>a) Vì </a:t>
                </a:r>
                <a14:m>
                  <m:oMath xmlns:m="http://schemas.openxmlformats.org/officeDocument/2006/math">
                    <m:r>
                      <a:rPr lang="en-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ABC</m:t>
                    </m:r>
                  </m:oMath>
                </a14:m>
                <a:r>
                  <a:rPr lang="en-VN" sz="2800" dirty="0">
                    <a:solidFill>
                      <a:srgbClr val="0070C0"/>
                    </a:solidFill>
                    <a:latin typeface="Times New Roman" panose="02020603050405020304" pitchFamily="18" charset="0"/>
                    <a:cs typeface="Times New Roman" panose="02020603050405020304" pitchFamily="18" charset="0"/>
                  </a:rPr>
                  <a:t> cân tại </a:t>
                </a:r>
                <a14:m>
                  <m:oMath xmlns:m="http://schemas.openxmlformats.org/officeDocument/2006/math">
                    <m:r>
                      <m:rPr>
                        <m:sty m:val="p"/>
                      </m:rPr>
                      <a:rPr lang="en-VN" sz="2800" i="1" dirty="0">
                        <a:solidFill>
                          <a:srgbClr val="0070C0"/>
                        </a:solidFill>
                        <a:latin typeface="Cambria Math" panose="02040503050406030204" pitchFamily="18" charset="0"/>
                        <a:cs typeface="Times New Roman" pitchFamily="18" charset="0"/>
                      </a:rPr>
                      <m:t>A</m:t>
                    </m:r>
                  </m:oMath>
                </a14:m>
                <a:r>
                  <a:rPr lang="en-VN" sz="2800" dirty="0">
                    <a:solidFill>
                      <a:srgbClr val="0070C0"/>
                    </a:solidFill>
                    <a:latin typeface="Times New Roman" panose="02020603050405020304" pitchFamily="18" charset="0"/>
                    <a:cs typeface="Times New Roman" panose="02020603050405020304" pitchFamily="18" charset="0"/>
                  </a:rPr>
                  <a:t> nên: </a:t>
                </a:r>
                <a14:m>
                  <m:oMath xmlns:m="http://schemas.openxmlformats.org/officeDocument/2006/math">
                    <m:r>
                      <m:rPr>
                        <m:sty m:val="p"/>
                      </m:rPr>
                      <a:rPr lang="en-VN" sz="2800" i="1" dirty="0">
                        <a:solidFill>
                          <a:srgbClr val="0070C0"/>
                        </a:solidFill>
                        <a:latin typeface="Cambria Math" panose="02040503050406030204" pitchFamily="18" charset="0"/>
                      </a:rPr>
                      <m:t>A</m:t>
                    </m:r>
                    <m:r>
                      <m:rPr>
                        <m:sty m:val="p"/>
                      </m:rPr>
                      <a:rPr lang="vi-VN" sz="2800" i="1" dirty="0">
                        <a:solidFill>
                          <a:srgbClr val="0070C0"/>
                        </a:solidFill>
                        <a:latin typeface="Cambria Math" panose="02040503050406030204" pitchFamily="18" charset="0"/>
                      </a:rPr>
                      <m:t>B</m:t>
                    </m:r>
                    <m:r>
                      <a:rPr lang="vi-VN" sz="2800" b="0" i="1" dirty="0" smtClean="0">
                        <a:solidFill>
                          <a:srgbClr val="0070C0"/>
                        </a:solidFill>
                        <a:latin typeface="Cambria Math" panose="02040503050406030204" pitchFamily="18" charset="0"/>
                      </a:rPr>
                      <m:t>=</m:t>
                    </m:r>
                    <m:r>
                      <m:rPr>
                        <m:sty m:val="p"/>
                      </m:rPr>
                      <a:rPr lang="vi-VN" sz="2800" i="1" dirty="0">
                        <a:solidFill>
                          <a:srgbClr val="0070C0"/>
                        </a:solidFill>
                        <a:latin typeface="Cambria Math" panose="02040503050406030204" pitchFamily="18" charset="0"/>
                      </a:rPr>
                      <m:t>AC</m:t>
                    </m:r>
                  </m:oMath>
                </a14:m>
                <a:endParaRPr lang="vi-VN" sz="2800" dirty="0">
                  <a:solidFill>
                    <a:srgbClr val="0070C0"/>
                  </a:solidFill>
                  <a:latin typeface="Times New Roman" panose="02020603050405020304" pitchFamily="18" charset="0"/>
                  <a:cs typeface="Times New Roman" panose="02020603050405020304" pitchFamily="18" charset="0"/>
                </a:endParaRPr>
              </a:p>
              <a:p>
                <a:pPr algn="just"/>
                <a14:m>
                  <m:oMath xmlns:m="http://schemas.openxmlformats.org/officeDocument/2006/math">
                    <m:r>
                      <a:rPr lang="en-VN" sz="2800" i="1" dirty="0" smtClean="0">
                        <a:solidFill>
                          <a:srgbClr val="0070C0"/>
                        </a:solidFill>
                        <a:latin typeface="Cambria Math" panose="02040503050406030204" pitchFamily="18" charset="0"/>
                        <a:ea typeface="Cambria Math" panose="02040503050406030204" pitchFamily="18" charset="0"/>
                      </a:rPr>
                      <m:t>⟹</m:t>
                    </m:r>
                    <m:r>
                      <m:rPr>
                        <m:sty m:val="p"/>
                      </m:rPr>
                      <a:rPr lang="en-VN" sz="2800" i="1" dirty="0" smtClean="0">
                        <a:solidFill>
                          <a:srgbClr val="0070C0"/>
                        </a:solidFill>
                        <a:latin typeface="Cambria Math" panose="02040503050406030204" pitchFamily="18" charset="0"/>
                      </a:rPr>
                      <m:t>A</m:t>
                    </m:r>
                  </m:oMath>
                </a14:m>
                <a:r>
                  <a:rPr lang="en-VN" sz="2800" dirty="0">
                    <a:solidFill>
                      <a:srgbClr val="0070C0"/>
                    </a:solidFill>
                    <a:latin typeface="Times New Roman" panose="02020603050405020304" pitchFamily="18" charset="0"/>
                    <a:cs typeface="Times New Roman" panose="02020603050405020304" pitchFamily="18" charset="0"/>
                  </a:rPr>
                  <a:t> thuộc đường trung trực của đoạn thẳng </a:t>
                </a:r>
                <a14:m>
                  <m:oMath xmlns:m="http://schemas.openxmlformats.org/officeDocument/2006/math">
                    <m:r>
                      <m:rPr>
                        <m:sty m:val="p"/>
                      </m:rPr>
                      <a:rPr lang="en-VN" sz="2800" i="1" dirty="0">
                        <a:solidFill>
                          <a:srgbClr val="0070C0"/>
                        </a:solidFill>
                        <a:latin typeface="Cambria Math" panose="02040503050406030204" pitchFamily="18" charset="0"/>
                      </a:rPr>
                      <m:t>B</m:t>
                    </m:r>
                    <m:r>
                      <m:rPr>
                        <m:sty m:val="p"/>
                      </m:rPr>
                      <a:rPr lang="en-VN" sz="2800" i="1" dirty="0" smtClean="0">
                        <a:solidFill>
                          <a:srgbClr val="0070C0"/>
                        </a:solidFill>
                        <a:latin typeface="Cambria Math" panose="02040503050406030204" pitchFamily="18" charset="0"/>
                      </a:rPr>
                      <m:t>C</m:t>
                    </m:r>
                  </m:oMath>
                </a14:m>
                <a:r>
                  <a:rPr lang="vi-VN" sz="2800" dirty="0">
                    <a:solidFill>
                      <a:srgbClr val="0070C0"/>
                    </a:solidFill>
                    <a:latin typeface="Times New Roman" panose="02020603050405020304" pitchFamily="18" charset="0"/>
                    <a:cs typeface="Times New Roman" panose="02020603050405020304" pitchFamily="18" charset="0"/>
                  </a:rPr>
                  <a:t>.</a:t>
                </a:r>
              </a:p>
            </p:txBody>
          </p:sp>
        </mc:Choice>
        <mc:Fallback xmlns="">
          <p:sp>
            <p:nvSpPr>
              <p:cNvPr id="6" name="TextBox 5">
                <a:extLst>
                  <a:ext uri="{FF2B5EF4-FFF2-40B4-BE49-F238E27FC236}">
                    <a16:creationId xmlns:a16="http://schemas.microsoft.com/office/drawing/2014/main" id="{8C4A540C-BE07-C04C-B0AA-FAC97D9F2651}"/>
                  </a:ext>
                </a:extLst>
              </p:cNvPr>
              <p:cNvSpPr txBox="1">
                <a:spLocks noRot="1" noChangeAspect="1" noMove="1" noResize="1" noEditPoints="1" noAdjustHandles="1" noChangeArrowheads="1" noChangeShapeType="1" noTextEdit="1"/>
              </p:cNvSpPr>
              <p:nvPr/>
            </p:nvSpPr>
            <p:spPr>
              <a:xfrm>
                <a:off x="398870" y="1083769"/>
                <a:ext cx="5369476" cy="1384995"/>
              </a:xfrm>
              <a:prstGeom prst="rect">
                <a:avLst/>
              </a:prstGeom>
              <a:blipFill>
                <a:blip r:embed="rId2"/>
                <a:stretch>
                  <a:fillRect l="-2358" t="-4545" r="-2358" b="-1181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A864A7D-F123-9643-B91C-AC6D63E3AB1D}"/>
                  </a:ext>
                </a:extLst>
              </p:cNvPr>
              <p:cNvSpPr txBox="1"/>
              <p:nvPr/>
            </p:nvSpPr>
            <p:spPr>
              <a:xfrm>
                <a:off x="464819" y="2674737"/>
                <a:ext cx="5369476" cy="1815882"/>
              </a:xfrm>
              <a:prstGeom prst="rect">
                <a:avLst/>
              </a:prstGeom>
              <a:noFill/>
            </p:spPr>
            <p:txBody>
              <a:bodyPr wrap="square" rtlCol="0">
                <a:spAutoFit/>
              </a:bodyPr>
              <a:lstStyle/>
              <a:p>
                <a:pPr algn="just"/>
                <a:r>
                  <a:rPr lang="en-VN" sz="2800" dirty="0">
                    <a:solidFill>
                      <a:srgbClr val="0070C0"/>
                    </a:solidFill>
                    <a:latin typeface="Times New Roman" panose="02020603050405020304" pitchFamily="18" charset="0"/>
                    <a:cs typeface="Times New Roman" panose="02020603050405020304" pitchFamily="18" charset="0"/>
                  </a:rPr>
                  <a:t>b) Đường thẳng </a:t>
                </a:r>
                <a14:m>
                  <m:oMath xmlns:m="http://schemas.openxmlformats.org/officeDocument/2006/math">
                    <m:r>
                      <m:rPr>
                        <m:sty m:val="p"/>
                      </m:rPr>
                      <a:rPr lang="en-VN" sz="2800" i="1">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A</m:t>
                    </m:r>
                    <m:r>
                      <m:rPr>
                        <m:sty m:val="p"/>
                      </m:rPr>
                      <a:rPr lang="en-VN" sz="2800" i="1"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H</m:t>
                    </m:r>
                  </m:oMath>
                </a14:m>
                <a:r>
                  <a:rPr lang="en-VN" sz="2800" dirty="0">
                    <a:solidFill>
                      <a:srgbClr val="0070C0"/>
                    </a:solidFill>
                    <a:latin typeface="Times New Roman" panose="02020603050405020304" pitchFamily="18" charset="0"/>
                    <a:cs typeface="Times New Roman" panose="02020603050405020304" pitchFamily="18" charset="0"/>
                  </a:rPr>
                  <a:t> là đường trung trực của đoạn thẳng </a:t>
                </a:r>
                <a14:m>
                  <m:oMath xmlns:m="http://schemas.openxmlformats.org/officeDocument/2006/math">
                    <m:r>
                      <m:rPr>
                        <m:sty m:val="p"/>
                      </m:rPr>
                      <a:rPr lang="en-VN" sz="2800" i="1" dirty="0">
                        <a:solidFill>
                          <a:srgbClr val="0070C0"/>
                        </a:solidFill>
                        <a:latin typeface="Cambria Math" panose="02040503050406030204" pitchFamily="18" charset="0"/>
                        <a:cs typeface="Times New Roman" panose="02020603050405020304" pitchFamily="18" charset="0"/>
                      </a:rPr>
                      <m:t>BC</m:t>
                    </m:r>
                  </m:oMath>
                </a14:m>
                <a:r>
                  <a:rPr lang="en-VN" sz="2800" dirty="0">
                    <a:solidFill>
                      <a:srgbClr val="0070C0"/>
                    </a:solidFill>
                    <a:latin typeface="Times New Roman" panose="02020603050405020304" pitchFamily="18" charset="0"/>
                    <a:cs typeface="Times New Roman" panose="02020603050405020304" pitchFamily="18" charset="0"/>
                  </a:rPr>
                  <a:t> vì </a:t>
                </a:r>
                <a14:m>
                  <m:oMath xmlns:m="http://schemas.openxmlformats.org/officeDocument/2006/math">
                    <m:r>
                      <m:rPr>
                        <m:sty m:val="p"/>
                      </m:rPr>
                      <a:rPr lang="en-VN" sz="2800" i="1" dirty="0">
                        <a:solidFill>
                          <a:srgbClr val="0070C0"/>
                        </a:solidFill>
                        <a:latin typeface="Cambria Math" panose="02040503050406030204" pitchFamily="18" charset="0"/>
                      </a:rPr>
                      <m:t>A</m:t>
                    </m:r>
                    <m:r>
                      <m:rPr>
                        <m:sty m:val="p"/>
                      </m:rPr>
                      <a:rPr lang="vi-VN" sz="2800" i="1" dirty="0">
                        <a:solidFill>
                          <a:srgbClr val="0070C0"/>
                        </a:solidFill>
                        <a:latin typeface="Cambria Math" panose="02040503050406030204" pitchFamily="18" charset="0"/>
                      </a:rPr>
                      <m:t>H</m:t>
                    </m:r>
                    <m:r>
                      <a:rPr lang="vi-VN" sz="2800" i="1" dirty="0">
                        <a:solidFill>
                          <a:srgbClr val="0070C0"/>
                        </a:solidFill>
                        <a:latin typeface="Cambria Math" panose="02040503050406030204" pitchFamily="18" charset="0"/>
                        <a:ea typeface="Cambria Math" panose="02040503050406030204" pitchFamily="18" charset="0"/>
                      </a:rPr>
                      <m:t>⊥</m:t>
                    </m:r>
                    <m:r>
                      <m:rPr>
                        <m:sty m:val="p"/>
                      </m:rPr>
                      <a:rPr lang="vi-VN" sz="2800" i="1" dirty="0" smtClean="0">
                        <a:solidFill>
                          <a:srgbClr val="0070C0"/>
                        </a:solidFill>
                        <a:latin typeface="Cambria Math" panose="02040503050406030204" pitchFamily="18" charset="0"/>
                        <a:ea typeface="Cambria Math" panose="02040503050406030204" pitchFamily="18" charset="0"/>
                      </a:rPr>
                      <m:t>B</m:t>
                    </m:r>
                    <m:r>
                      <m:rPr>
                        <m:sty m:val="p"/>
                      </m:rPr>
                      <a:rPr lang="vi-VN" sz="2800" i="1" dirty="0">
                        <a:solidFill>
                          <a:srgbClr val="0070C0"/>
                        </a:solidFill>
                        <a:latin typeface="Cambria Math" panose="02040503050406030204" pitchFamily="18" charset="0"/>
                      </a:rPr>
                      <m:t>C</m:t>
                    </m:r>
                  </m:oMath>
                </a14:m>
                <a:r>
                  <a:rPr lang="vi-VN" sz="2800" dirty="0">
                    <a:solidFill>
                      <a:srgbClr val="0070C0"/>
                    </a:solidFill>
                    <a:latin typeface="Times New Roman" panose="02020603050405020304" pitchFamily="18" charset="0"/>
                    <a:cs typeface="Times New Roman" panose="02020603050405020304" pitchFamily="18" charset="0"/>
                  </a:rPr>
                  <a:t> và </a:t>
                </a:r>
                <a14:m>
                  <m:oMath xmlns:m="http://schemas.openxmlformats.org/officeDocument/2006/math">
                    <m:r>
                      <m:rPr>
                        <m:sty m:val="p"/>
                      </m:rPr>
                      <a:rPr lang="en-VN" sz="2800" i="1" dirty="0" smtClean="0">
                        <a:solidFill>
                          <a:srgbClr val="0070C0"/>
                        </a:solidFill>
                        <a:latin typeface="Cambria Math" panose="02040503050406030204" pitchFamily="18" charset="0"/>
                      </a:rPr>
                      <m:t>A</m:t>
                    </m:r>
                    <m:r>
                      <m:rPr>
                        <m:sty m:val="p"/>
                      </m:rPr>
                      <a:rPr lang="en-VN" sz="2800" i="1" dirty="0">
                        <a:solidFill>
                          <a:srgbClr val="0070C0"/>
                        </a:solidFill>
                        <a:latin typeface="Cambria Math" panose="02040503050406030204" pitchFamily="18" charset="0"/>
                      </a:rPr>
                      <m:t>H</m:t>
                    </m:r>
                  </m:oMath>
                </a14:m>
                <a:r>
                  <a:rPr lang="en-VN" sz="2800" dirty="0">
                    <a:solidFill>
                      <a:srgbClr val="0070C0"/>
                    </a:solidFill>
                    <a:latin typeface="Times New Roman" panose="02020603050405020304" pitchFamily="18" charset="0"/>
                    <a:cs typeface="Times New Roman" panose="02020603050405020304" pitchFamily="18" charset="0"/>
                  </a:rPr>
                  <a:t> chứa </a:t>
                </a:r>
                <a14:m>
                  <m:oMath xmlns:m="http://schemas.openxmlformats.org/officeDocument/2006/math">
                    <m:r>
                      <m:rPr>
                        <m:sty m:val="p"/>
                      </m:rPr>
                      <a:rPr lang="en-VN" sz="2800" i="1" dirty="0">
                        <a:solidFill>
                          <a:srgbClr val="0070C0"/>
                        </a:solidFill>
                        <a:latin typeface="Cambria Math" panose="02040503050406030204" pitchFamily="18" charset="0"/>
                        <a:cs typeface="Times New Roman" panose="02020603050405020304" pitchFamily="18" charset="0"/>
                      </a:rPr>
                      <m:t>A</m:t>
                    </m:r>
                  </m:oMath>
                </a14:m>
                <a:r>
                  <a:rPr lang="en-VN" sz="2800" dirty="0">
                    <a:solidFill>
                      <a:srgbClr val="0070C0"/>
                    </a:solidFill>
                    <a:latin typeface="Times New Roman" panose="02020603050405020304" pitchFamily="18" charset="0"/>
                    <a:cs typeface="Times New Roman" panose="02020603050405020304" pitchFamily="18" charset="0"/>
                  </a:rPr>
                  <a:t> thuộc đường trung trực của đoạn thẳng </a:t>
                </a:r>
                <a14:m>
                  <m:oMath xmlns:m="http://schemas.openxmlformats.org/officeDocument/2006/math">
                    <m:r>
                      <m:rPr>
                        <m:sty m:val="p"/>
                      </m:rPr>
                      <a:rPr lang="en-VN" sz="2800" i="1" dirty="0">
                        <a:solidFill>
                          <a:srgbClr val="0070C0"/>
                        </a:solidFill>
                        <a:latin typeface="Cambria Math" panose="02040503050406030204" pitchFamily="18" charset="0"/>
                      </a:rPr>
                      <m:t>B</m:t>
                    </m:r>
                    <m:r>
                      <m:rPr>
                        <m:sty m:val="p"/>
                      </m:rPr>
                      <a:rPr lang="en-VN" sz="2800" i="1" dirty="0" smtClean="0">
                        <a:solidFill>
                          <a:srgbClr val="0070C0"/>
                        </a:solidFill>
                        <a:latin typeface="Cambria Math" panose="02040503050406030204" pitchFamily="18" charset="0"/>
                      </a:rPr>
                      <m:t>C</m:t>
                    </m:r>
                  </m:oMath>
                </a14:m>
                <a:r>
                  <a:rPr lang="vi-VN" sz="2800" dirty="0">
                    <a:solidFill>
                      <a:srgbClr val="0070C0"/>
                    </a:solidFill>
                    <a:latin typeface="Times New Roman" panose="02020603050405020304" pitchFamily="18" charset="0"/>
                    <a:cs typeface="Times New Roman" panose="02020603050405020304" pitchFamily="18" charset="0"/>
                  </a:rPr>
                  <a:t>.</a:t>
                </a:r>
              </a:p>
            </p:txBody>
          </p:sp>
        </mc:Choice>
        <mc:Fallback xmlns="">
          <p:sp>
            <p:nvSpPr>
              <p:cNvPr id="7" name="TextBox 6">
                <a:extLst>
                  <a:ext uri="{FF2B5EF4-FFF2-40B4-BE49-F238E27FC236}">
                    <a16:creationId xmlns:a16="http://schemas.microsoft.com/office/drawing/2014/main" id="{AA864A7D-F123-9643-B91C-AC6D63E3AB1D}"/>
                  </a:ext>
                </a:extLst>
              </p:cNvPr>
              <p:cNvSpPr txBox="1">
                <a:spLocks noRot="1" noChangeAspect="1" noMove="1" noResize="1" noEditPoints="1" noAdjustHandles="1" noChangeArrowheads="1" noChangeShapeType="1" noTextEdit="1"/>
              </p:cNvSpPr>
              <p:nvPr/>
            </p:nvSpPr>
            <p:spPr>
              <a:xfrm>
                <a:off x="464819" y="2674737"/>
                <a:ext cx="5369476" cy="1815882"/>
              </a:xfrm>
              <a:prstGeom prst="rect">
                <a:avLst/>
              </a:prstGeom>
              <a:blipFill>
                <a:blip r:embed="rId3"/>
                <a:stretch>
                  <a:fillRect l="-2358" t="-3472" r="-2358" b="-9028"/>
                </a:stretch>
              </a:blipFill>
            </p:spPr>
            <p:txBody>
              <a:bodyPr/>
              <a:lstStyle/>
              <a:p>
                <a:r>
                  <a:rPr lang="en-VN">
                    <a:noFill/>
                  </a:rPr>
                  <a:t> </a:t>
                </a:r>
              </a:p>
            </p:txBody>
          </p:sp>
        </mc:Fallback>
      </mc:AlternateContent>
      <p:pic>
        <p:nvPicPr>
          <p:cNvPr id="3" name="Picture 2" descr="A picture containing boat&#10;&#10;Description automatically generated">
            <a:extLst>
              <a:ext uri="{FF2B5EF4-FFF2-40B4-BE49-F238E27FC236}">
                <a16:creationId xmlns:a16="http://schemas.microsoft.com/office/drawing/2014/main" id="{D6621D75-100F-D24D-B30E-5E755FB1D157}"/>
              </a:ext>
            </a:extLst>
          </p:cNvPr>
          <p:cNvPicPr>
            <a:picLocks noChangeAspect="1"/>
          </p:cNvPicPr>
          <p:nvPr/>
        </p:nvPicPr>
        <p:blipFill>
          <a:blip r:embed="rId4"/>
          <a:stretch>
            <a:fillRect/>
          </a:stretch>
        </p:blipFill>
        <p:spPr>
          <a:xfrm>
            <a:off x="5768346" y="919883"/>
            <a:ext cx="3185154" cy="3296518"/>
          </a:xfrm>
          <a:prstGeom prst="rect">
            <a:avLst/>
          </a:prstGeom>
        </p:spPr>
      </p:pic>
    </p:spTree>
    <p:extLst>
      <p:ext uri="{BB962C8B-B14F-4D97-AF65-F5344CB8AC3E}">
        <p14:creationId xmlns:p14="http://schemas.microsoft.com/office/powerpoint/2010/main" val="157605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vn_1255078533">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450" y="-119063"/>
            <a:ext cx="1371600" cy="12620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862" y="910428"/>
            <a:ext cx="1955966" cy="187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3709" y="2494315"/>
            <a:ext cx="1910330" cy="212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0891" y="2269880"/>
            <a:ext cx="1888525" cy="5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3" name="Group 144">
            <a:extLst>
              <a:ext uri="{FF2B5EF4-FFF2-40B4-BE49-F238E27FC236}">
                <a16:creationId xmlns:a16="http://schemas.microsoft.com/office/drawing/2014/main" id="{B293360F-B67D-E041-96F8-2D219F28EE16}"/>
              </a:ext>
            </a:extLst>
          </p:cNvPr>
          <p:cNvGrpSpPr/>
          <p:nvPr/>
        </p:nvGrpSpPr>
        <p:grpSpPr>
          <a:xfrm>
            <a:off x="3196957" y="1978590"/>
            <a:ext cx="3606999" cy="1317998"/>
            <a:chOff x="1400772" y="2977803"/>
            <a:chExt cx="16499297" cy="2656165"/>
          </a:xfrm>
        </p:grpSpPr>
        <p:sp>
          <p:nvSpPr>
            <p:cNvPr id="115" name="Rounded Rectangle 114">
              <a:extLst>
                <a:ext uri="{FF2B5EF4-FFF2-40B4-BE49-F238E27FC236}">
                  <a16:creationId xmlns:a16="http://schemas.microsoft.com/office/drawing/2014/main" id="{A3F05F5F-0459-974C-B487-B586B4DD0F24}"/>
                </a:ext>
              </a:extLst>
            </p:cNvPr>
            <p:cNvSpPr/>
            <p:nvPr/>
          </p:nvSpPr>
          <p:spPr>
            <a:xfrm>
              <a:off x="4516818" y="2977803"/>
              <a:ext cx="13383251" cy="2656165"/>
            </a:xfrm>
            <a:prstGeom prst="roundRect">
              <a:avLst>
                <a:gd name="adj" fmla="val 3023"/>
              </a:avLst>
            </a:prstGeom>
            <a:solidFill>
              <a:srgbClr val="4BACC6">
                <a:lumMod val="20000"/>
                <a:lumOff val="80000"/>
              </a:srgbClr>
            </a:solidFill>
            <a:ln w="19050" cap="flat" cmpd="sng" algn="ctr">
              <a:solidFill>
                <a:srgbClr val="0999C8"/>
              </a:solidFill>
              <a:prstDash val="solid"/>
            </a:ln>
            <a:effectLst/>
          </p:spPr>
          <p:txBody>
            <a:bodyPr lIns="13499" tIns="6749" rIns="13499" bIns="6749" rtlCol="0" anchor="ctr"/>
            <a:lstStyle/>
            <a:p>
              <a:pPr algn="just" defTabSz="816316">
                <a:buClrTx/>
                <a:defRPr/>
              </a:pP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nằm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trung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trực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thì</a:t>
              </a:r>
              <a:r>
                <a:rPr lang="en-US" sz="2000" dirty="0">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cách</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đều</a:t>
              </a: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mút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đoạn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a:t>
              </a:r>
            </a:p>
          </p:txBody>
        </p:sp>
        <p:sp>
          <p:nvSpPr>
            <p:cNvPr id="118" name="Freeform 49">
              <a:extLst>
                <a:ext uri="{FF2B5EF4-FFF2-40B4-BE49-F238E27FC236}">
                  <a16:creationId xmlns:a16="http://schemas.microsoft.com/office/drawing/2014/main" id="{FAD375CC-4CDA-504B-8299-F1D98624AF89}"/>
                </a:ext>
              </a:extLst>
            </p:cNvPr>
            <p:cNvSpPr>
              <a:spLocks/>
            </p:cNvSpPr>
            <p:nvPr/>
          </p:nvSpPr>
          <p:spPr bwMode="auto">
            <a:xfrm>
              <a:off x="1400772" y="3196038"/>
              <a:ext cx="235123" cy="226625"/>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6" tIns="17143" rIns="34286" bIns="17143" numCol="1" anchor="t" anchorCtr="0" compatLnSpc="1">
              <a:prstTxWarp prst="textNoShape">
                <a:avLst/>
              </a:prstTxWarp>
            </a:bodyPr>
            <a:lstStyle/>
            <a:p>
              <a:pPr defTabSz="816316">
                <a:buClrTx/>
                <a:defRPr/>
              </a:pPr>
              <a:endParaRPr lang="en-US" sz="1725">
                <a:solidFill>
                  <a:prstClr val="black"/>
                </a:solidFill>
                <a:latin typeface="Arial" panose="020B0604020202020204" pitchFamily="34" charset="0"/>
                <a:ea typeface="Tahoma" pitchFamily="34" charset="0"/>
                <a:cs typeface="Arial" panose="020B0604020202020204" pitchFamily="34" charset="0"/>
              </a:endParaRPr>
            </a:p>
          </p:txBody>
        </p:sp>
      </p:grpSp>
      <p:sp>
        <p:nvSpPr>
          <p:cNvPr id="120" name="Rounded Rectangle 119">
            <a:extLst>
              <a:ext uri="{FF2B5EF4-FFF2-40B4-BE49-F238E27FC236}">
                <a16:creationId xmlns:a16="http://schemas.microsoft.com/office/drawing/2014/main" id="{5DEAC36C-083D-794B-93FA-6AA6D743D6C8}"/>
              </a:ext>
            </a:extLst>
          </p:cNvPr>
          <p:cNvSpPr/>
          <p:nvPr/>
        </p:nvSpPr>
        <p:spPr>
          <a:xfrm>
            <a:off x="3905828" y="263105"/>
            <a:ext cx="2860415" cy="1570404"/>
          </a:xfrm>
          <a:prstGeom prst="roundRect">
            <a:avLst>
              <a:gd name="adj" fmla="val 3023"/>
            </a:avLst>
          </a:prstGeom>
          <a:solidFill>
            <a:srgbClr val="4BACC6">
              <a:lumMod val="20000"/>
              <a:lumOff val="80000"/>
            </a:srgbClr>
          </a:solidFill>
          <a:ln w="19050" cap="flat" cmpd="sng" algn="ctr">
            <a:solidFill>
              <a:srgbClr val="0999C8"/>
            </a:solidFill>
            <a:prstDash val="solid"/>
          </a:ln>
          <a:effectLst/>
        </p:spPr>
        <p:txBody>
          <a:bodyPr lIns="13499" tIns="6749" rIns="13499" bIns="6749" rtlCol="0" anchor="ctr"/>
          <a:lstStyle/>
          <a:p>
            <a:pPr lvl="0" algn="just"/>
            <a:r>
              <a:rPr lang="en-US" sz="2000" b="1" dirty="0" err="1">
                <a:solidFill>
                  <a:srgbClr val="FF0000"/>
                </a:solidFill>
                <a:latin typeface="Times New Roman" pitchFamily="18" charset="0"/>
                <a:cs typeface="Times New Roman" pitchFamily="18" charset="0"/>
              </a:rPr>
              <a:t>Đường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trung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trực</a:t>
            </a:r>
            <a:r>
              <a:rPr lang="en-US" sz="2000" i="1"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của</a:t>
            </a:r>
            <a:r>
              <a:rPr lang="en-US" sz="2000" dirty="0">
                <a:solidFill>
                  <a:srgbClr val="111111"/>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một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đoạn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thẳng</a:t>
            </a:r>
            <a:r>
              <a:rPr lang="en-US" sz="2000" i="1"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là</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đường</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thẳng</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vuông</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góc</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với</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đoạn</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thẳng</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tại</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trung</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điểm</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của</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đoạn</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thẳng</a:t>
            </a:r>
            <a:r>
              <a:rPr lang="en-US" sz="2000" dirty="0">
                <a:solidFill>
                  <a:srgbClr val="111111"/>
                </a:solidFill>
                <a:latin typeface="Times New Roman" pitchFamily="18" charset="0"/>
                <a:cs typeface="Times New Roman" pitchFamily="18" charset="0"/>
              </a:rPr>
              <a:t> </a:t>
            </a:r>
            <a:r>
              <a:rPr lang="en-US" sz="2000" dirty="0" err="1">
                <a:solidFill>
                  <a:srgbClr val="111111"/>
                </a:solidFill>
                <a:latin typeface="Times New Roman" pitchFamily="18" charset="0"/>
                <a:cs typeface="Times New Roman" pitchFamily="18" charset="0"/>
              </a:rPr>
              <a:t>ấy</a:t>
            </a:r>
            <a:r>
              <a:rPr lang="en-US" sz="2000" dirty="0">
                <a:solidFill>
                  <a:srgbClr val="111111"/>
                </a:solidFill>
                <a:latin typeface="Times New Roman" pitchFamily="18" charset="0"/>
                <a:cs typeface="Times New Roman" pitchFamily="18" charset="0"/>
              </a:rPr>
              <a:t>.</a:t>
            </a:r>
            <a:endParaRPr lang="en-US" sz="2000" dirty="0">
              <a:latin typeface="Arial" panose="020B0604020202020204" pitchFamily="34" charset="0"/>
              <a:cs typeface="Arial" panose="020B0604020202020204" pitchFamily="34" charset="0"/>
            </a:endParaRPr>
          </a:p>
        </p:txBody>
      </p:sp>
      <p:grpSp>
        <p:nvGrpSpPr>
          <p:cNvPr id="121" name="Group 120">
            <a:extLst>
              <a:ext uri="{FF2B5EF4-FFF2-40B4-BE49-F238E27FC236}">
                <a16:creationId xmlns:a16="http://schemas.microsoft.com/office/drawing/2014/main" id="{4551BF8B-A502-E94C-846C-BD825E289E3D}"/>
              </a:ext>
            </a:extLst>
          </p:cNvPr>
          <p:cNvGrpSpPr/>
          <p:nvPr/>
        </p:nvGrpSpPr>
        <p:grpSpPr>
          <a:xfrm>
            <a:off x="3830825" y="3582294"/>
            <a:ext cx="2925784" cy="1369361"/>
            <a:chOff x="656224" y="3306560"/>
            <a:chExt cx="13383251" cy="2146579"/>
          </a:xfrm>
        </p:grpSpPr>
        <p:sp>
          <p:nvSpPr>
            <p:cNvPr id="124" name="Rounded Rectangle 123">
              <a:extLst>
                <a:ext uri="{FF2B5EF4-FFF2-40B4-BE49-F238E27FC236}">
                  <a16:creationId xmlns:a16="http://schemas.microsoft.com/office/drawing/2014/main" id="{BF50AFAB-021D-4740-AA2D-9FC5F5420EFD}"/>
                </a:ext>
              </a:extLst>
            </p:cNvPr>
            <p:cNvSpPr/>
            <p:nvPr/>
          </p:nvSpPr>
          <p:spPr>
            <a:xfrm>
              <a:off x="656224" y="3306560"/>
              <a:ext cx="13383251" cy="2146579"/>
            </a:xfrm>
            <a:prstGeom prst="roundRect">
              <a:avLst>
                <a:gd name="adj" fmla="val 3023"/>
              </a:avLst>
            </a:prstGeom>
            <a:solidFill>
              <a:srgbClr val="4BACC6">
                <a:lumMod val="20000"/>
                <a:lumOff val="80000"/>
              </a:srgbClr>
            </a:solidFill>
            <a:ln w="19050" cap="flat" cmpd="sng" algn="ctr">
              <a:solidFill>
                <a:srgbClr val="0999C8"/>
              </a:solidFill>
              <a:prstDash val="solid"/>
            </a:ln>
            <a:effectLst/>
          </p:spPr>
          <p:txBody>
            <a:bodyPr lIns="13499" tIns="6749" rIns="13499" bIns="6749" rtlCol="0" anchor="ctr"/>
            <a:lstStyle/>
            <a:p>
              <a:pPr algn="ctr" defTabSz="816316">
                <a:buClrTx/>
                <a:defRPr/>
              </a:pPr>
              <a:endParaRPr lang="en-US" sz="1725" dirty="0">
                <a:solidFill>
                  <a:prstClr val="white"/>
                </a:solidFill>
                <a:latin typeface="Arial" panose="020B0604020202020204" pitchFamily="34" charset="0"/>
                <a:ea typeface="Tahoma" pitchFamily="34" charset="0"/>
                <a:cs typeface="Arial" panose="020B0604020202020204" pitchFamily="34" charset="0"/>
              </a:endParaRPr>
            </a:p>
          </p:txBody>
        </p:sp>
        <p:sp>
          <p:nvSpPr>
            <p:cNvPr id="123" name="TextBox 122">
              <a:extLst>
                <a:ext uri="{FF2B5EF4-FFF2-40B4-BE49-F238E27FC236}">
                  <a16:creationId xmlns:a16="http://schemas.microsoft.com/office/drawing/2014/main" id="{341183F3-E6A8-8A4B-85C4-C4B32AA9BFD0}"/>
                </a:ext>
              </a:extLst>
            </p:cNvPr>
            <p:cNvSpPr txBox="1"/>
            <p:nvPr/>
          </p:nvSpPr>
          <p:spPr>
            <a:xfrm>
              <a:off x="955233" y="3401460"/>
              <a:ext cx="13084242" cy="744316"/>
            </a:xfrm>
            <a:prstGeom prst="rect">
              <a:avLst/>
            </a:prstGeom>
            <a:noFill/>
          </p:spPr>
          <p:txBody>
            <a:bodyPr wrap="square" rtlCol="0">
              <a:spAutoFit/>
            </a:bodyPr>
            <a:lstStyle/>
            <a:p>
              <a:pPr lvl="0" algn="just"/>
              <a:endParaRPr lang="vi-VN" sz="1800" dirty="0">
                <a:solidFill>
                  <a:prstClr val="black"/>
                </a:solidFill>
                <a:cs typeface="Arial" panose="020B0604020202020204" pitchFamily="34" charset="0"/>
              </a:endParaRPr>
            </a:p>
          </p:txBody>
        </p:sp>
      </p:grpSp>
      <p:sp>
        <p:nvSpPr>
          <p:cNvPr id="2" name="TextBox 1">
            <a:extLst>
              <a:ext uri="{FF2B5EF4-FFF2-40B4-BE49-F238E27FC236}">
                <a16:creationId xmlns:a16="http://schemas.microsoft.com/office/drawing/2014/main" id="{5A1B36A5-F5BB-C64D-A8D4-EEA5002AC826}"/>
              </a:ext>
            </a:extLst>
          </p:cNvPr>
          <p:cNvSpPr txBox="1"/>
          <p:nvPr/>
        </p:nvSpPr>
        <p:spPr>
          <a:xfrm>
            <a:off x="273441" y="1290630"/>
            <a:ext cx="1615698" cy="2169825"/>
          </a:xfrm>
          <a:prstGeom prst="rect">
            <a:avLst/>
          </a:prstGeom>
          <a:solidFill>
            <a:schemeClr val="accent6">
              <a:lumMod val="40000"/>
              <a:lumOff val="60000"/>
            </a:schemeClr>
          </a:solidFill>
        </p:spPr>
        <p:txBody>
          <a:bodyPr wrap="square" rtlCol="0">
            <a:spAutoFit/>
          </a:bodyPr>
          <a:lstStyle/>
          <a:p>
            <a:pPr algn="ctr"/>
            <a:r>
              <a:rPr lang="en-VN" sz="2700" b="1" dirty="0">
                <a:solidFill>
                  <a:srgbClr val="C00000"/>
                </a:solidFill>
                <a:latin typeface="Times New Roman" panose="02020603050405020304" pitchFamily="18" charset="0"/>
                <a:cs typeface="Times New Roman" panose="02020603050405020304" pitchFamily="18" charset="0"/>
              </a:rPr>
              <a:t>Đường trung trực của một đoạn thẳng</a:t>
            </a:r>
          </a:p>
        </p:txBody>
      </p:sp>
      <p:pic>
        <p:nvPicPr>
          <p:cNvPr id="22" name="Picture 21" descr="Chart, line chart&#10;&#10;Description automatically generated">
            <a:extLst>
              <a:ext uri="{FF2B5EF4-FFF2-40B4-BE49-F238E27FC236}">
                <a16:creationId xmlns:a16="http://schemas.microsoft.com/office/drawing/2014/main" id="{E0DCF72C-341A-9C41-A936-A2878C774FC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9770" y="3512690"/>
            <a:ext cx="1966080" cy="1531700"/>
          </a:xfrm>
          <a:prstGeom prst="rect">
            <a:avLst/>
          </a:prstGeom>
        </p:spPr>
      </p:pic>
      <p:sp>
        <p:nvSpPr>
          <p:cNvPr id="23" name="TextBox 22">
            <a:extLst>
              <a:ext uri="{FF2B5EF4-FFF2-40B4-BE49-F238E27FC236}">
                <a16:creationId xmlns:a16="http://schemas.microsoft.com/office/drawing/2014/main" id="{C8CB1F96-A186-3F4C-B07C-93856FC94908}"/>
              </a:ext>
            </a:extLst>
          </p:cNvPr>
          <p:cNvSpPr txBox="1"/>
          <p:nvPr/>
        </p:nvSpPr>
        <p:spPr>
          <a:xfrm>
            <a:off x="3840649" y="3649119"/>
            <a:ext cx="2860416" cy="1323439"/>
          </a:xfrm>
          <a:prstGeom prst="rect">
            <a:avLst/>
          </a:prstGeom>
          <a:noFill/>
        </p:spPr>
        <p:txBody>
          <a:bodyPr wrap="square" rtlCol="0">
            <a:spAutoFit/>
          </a:bodyPr>
          <a:lstStyle/>
          <a:p>
            <a:pPr lvl="0" algn="just"/>
            <a:r>
              <a:rPr lang="vi-VN" sz="2000" dirty="0">
                <a:solidFill>
                  <a:prstClr val="black"/>
                </a:solidFill>
                <a:latin typeface="Times New Roman" panose="02020603050405020304" pitchFamily="18" charset="0"/>
                <a:cs typeface="Times New Roman" panose="02020603050405020304" pitchFamily="18" charset="0"/>
              </a:rPr>
              <a:t>Điểm</a:t>
            </a:r>
            <a:r>
              <a:rPr lang="en-US" sz="2000" dirty="0">
                <a:solidFill>
                  <a:prstClr val="black"/>
                </a:solidFill>
                <a:latin typeface="Times New Roman" panose="02020603050405020304" pitchFamily="18" charset="0"/>
                <a:cs typeface="Times New Roman" panose="02020603050405020304" pitchFamily="18" charset="0"/>
              </a:rPr>
              <a:t> </a:t>
            </a:r>
            <a:r>
              <a:rPr lang="vi-VN" sz="2000" b="1" dirty="0">
                <a:solidFill>
                  <a:srgbClr val="FF0000"/>
                </a:solidFill>
                <a:latin typeface="Times New Roman" panose="02020603050405020304" pitchFamily="18" charset="0"/>
                <a:cs typeface="Times New Roman" panose="02020603050405020304" pitchFamily="18" charset="0"/>
              </a:rPr>
              <a:t>cách đều </a:t>
            </a:r>
            <a:r>
              <a:rPr lang="vi-VN" sz="2000" dirty="0">
                <a:solidFill>
                  <a:prstClr val="black"/>
                </a:solidFill>
                <a:latin typeface="Times New Roman" panose="02020603050405020304" pitchFamily="18" charset="0"/>
                <a:cs typeface="Times New Roman" panose="02020603050405020304" pitchFamily="18" charset="0"/>
              </a:rPr>
              <a:t>hai đầu mút của đoạn thẳng  thì nằm trên đường trung trực của đoạn thẳng đó.</a:t>
            </a:r>
          </a:p>
        </p:txBody>
      </p:sp>
      <p:pic>
        <p:nvPicPr>
          <p:cNvPr id="24" name="Picture 23" descr="Diagram&#10;&#10;Description automatically generated">
            <a:extLst>
              <a:ext uri="{FF2B5EF4-FFF2-40B4-BE49-F238E27FC236}">
                <a16:creationId xmlns:a16="http://schemas.microsoft.com/office/drawing/2014/main" id="{16627E2B-0BE9-2240-B2F9-F18C5BC7EBF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42234" y="1552950"/>
            <a:ext cx="2101153" cy="2110765"/>
          </a:xfrm>
          <a:prstGeom prst="rect">
            <a:avLst/>
          </a:prstGeom>
        </p:spPr>
      </p:pic>
      <p:pic>
        <p:nvPicPr>
          <p:cNvPr id="25" name="Picture 24" descr="Chart, diagram&#10;&#10;Description automatically generated">
            <a:extLst>
              <a:ext uri="{FF2B5EF4-FFF2-40B4-BE49-F238E27FC236}">
                <a16:creationId xmlns:a16="http://schemas.microsoft.com/office/drawing/2014/main" id="{1BA44635-A3D8-FA41-B985-200D89B519D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33277" y="99111"/>
            <a:ext cx="1966080" cy="1791946"/>
          </a:xfrm>
          <a:prstGeom prst="rect">
            <a:avLst/>
          </a:prstGeom>
          <a:solidFill>
            <a:schemeClr val="accent6">
              <a:lumMod val="40000"/>
              <a:lumOff val="60000"/>
            </a:schemeClr>
          </a:solidFill>
        </p:spPr>
      </p:pic>
    </p:spTree>
    <p:extLst>
      <p:ext uri="{BB962C8B-B14F-4D97-AF65-F5344CB8AC3E}">
        <p14:creationId xmlns:p14="http://schemas.microsoft.com/office/powerpoint/2010/main" val="356393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0"/>
                                        </p:tgtEl>
                                        <p:attrNameLst>
                                          <p:attrName>style.visibility</p:attrName>
                                        </p:attrNameLst>
                                      </p:cBhvr>
                                      <p:to>
                                        <p:strVal val="visible"/>
                                      </p:to>
                                    </p:set>
                                    <p:anim calcmode="lin" valueType="num">
                                      <p:cBhvr additive="base">
                                        <p:cTn id="19" dur="500" fill="hold"/>
                                        <p:tgtEl>
                                          <p:spTgt spid="120"/>
                                        </p:tgtEl>
                                        <p:attrNameLst>
                                          <p:attrName>ppt_x</p:attrName>
                                        </p:attrNameLst>
                                      </p:cBhvr>
                                      <p:tavLst>
                                        <p:tav tm="0">
                                          <p:val>
                                            <p:strVal val="#ppt_x"/>
                                          </p:val>
                                        </p:tav>
                                        <p:tav tm="100000">
                                          <p:val>
                                            <p:strVal val="#ppt_x"/>
                                          </p:val>
                                        </p:tav>
                                      </p:tavLst>
                                    </p:anim>
                                    <p:anim calcmode="lin" valueType="num">
                                      <p:cBhvr additive="base">
                                        <p:cTn id="20"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500" fill="hold"/>
                                        <p:tgtEl>
                                          <p:spTgt spid="113"/>
                                        </p:tgtEl>
                                        <p:attrNameLst>
                                          <p:attrName>ppt_x</p:attrName>
                                        </p:attrNameLst>
                                      </p:cBhvr>
                                      <p:tavLst>
                                        <p:tav tm="0">
                                          <p:val>
                                            <p:strVal val="#ppt_x"/>
                                          </p:val>
                                        </p:tav>
                                        <p:tav tm="100000">
                                          <p:val>
                                            <p:strVal val="#ppt_x"/>
                                          </p:val>
                                        </p:tav>
                                      </p:tavLst>
                                    </p:anim>
                                    <p:anim calcmode="lin" valueType="num">
                                      <p:cBhvr additive="base">
                                        <p:cTn id="38"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1"/>
                                        </p:tgtEl>
                                        <p:attrNameLst>
                                          <p:attrName>style.visibility</p:attrName>
                                        </p:attrNameLst>
                                      </p:cBhvr>
                                      <p:to>
                                        <p:strVal val="visible"/>
                                      </p:to>
                                    </p:set>
                                    <p:anim calcmode="lin" valueType="num">
                                      <p:cBhvr additive="base">
                                        <p:cTn id="55" dur="500" fill="hold"/>
                                        <p:tgtEl>
                                          <p:spTgt spid="121"/>
                                        </p:tgtEl>
                                        <p:attrNameLst>
                                          <p:attrName>ppt_x</p:attrName>
                                        </p:attrNameLst>
                                      </p:cBhvr>
                                      <p:tavLst>
                                        <p:tav tm="0">
                                          <p:val>
                                            <p:strVal val="#ppt_x"/>
                                          </p:val>
                                        </p:tav>
                                        <p:tav tm="100000">
                                          <p:val>
                                            <p:strVal val="#ppt_x"/>
                                          </p:val>
                                        </p:tav>
                                      </p:tavLst>
                                    </p:anim>
                                    <p:anim calcmode="lin" valueType="num">
                                      <p:cBhvr additive="base">
                                        <p:cTn id="56" dur="500" fill="hold"/>
                                        <p:tgtEl>
                                          <p:spTgt spid="1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ppt_x"/>
                                          </p:val>
                                        </p:tav>
                                        <p:tav tm="100000">
                                          <p:val>
                                            <p:strVal val="#ppt_x"/>
                                          </p:val>
                                        </p:tav>
                                      </p:tavLst>
                                    </p:anim>
                                    <p:anim calcmode="lin" valueType="num">
                                      <p:cBhvr additive="base">
                                        <p:cTn id="6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2" grpId="0" animBg="1"/>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7"/>
        <p:cNvGrpSpPr/>
        <p:nvPr/>
      </p:nvGrpSpPr>
      <p:grpSpPr>
        <a:xfrm>
          <a:off x="0" y="0"/>
          <a:ext cx="0" cy="0"/>
          <a:chOff x="0" y="0"/>
          <a:chExt cx="0" cy="0"/>
        </a:xfrm>
      </p:grpSpPr>
      <p:sp>
        <p:nvSpPr>
          <p:cNvPr id="3418" name="Google Shape;3418;p52"/>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lvl="0" algn="ctr"/>
            <a:r>
              <a:rPr lang="en-US" sz="2400" b="1" dirty="0" err="1">
                <a:latin typeface="Times New Roman" pitchFamily="18" charset="0"/>
                <a:cs typeface="Times New Roman" pitchFamily="18" charset="0"/>
              </a:rPr>
              <a:t>Hướng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dẫn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nhà</a:t>
            </a:r>
            <a:r>
              <a:rPr lang="en-US" sz="2400" b="1" dirty="0">
                <a:latin typeface="Times New Roman" pitchFamily="18" charset="0"/>
                <a:cs typeface="Times New Roman" pitchFamily="18" charset="0"/>
              </a:rPr>
              <a:t> </a:t>
            </a:r>
            <a:endParaRPr sz="2400" dirty="0">
              <a:latin typeface="Times New Roman" pitchFamily="18" charset="0"/>
              <a:cs typeface="Times New Roman" pitchFamily="18" charset="0"/>
            </a:endParaRPr>
          </a:p>
        </p:txBody>
      </p:sp>
      <p:sp>
        <p:nvSpPr>
          <p:cNvPr id="3421" name="Google Shape;3421;p52"/>
          <p:cNvSpPr txBox="1"/>
          <p:nvPr/>
        </p:nvSpPr>
        <p:spPr>
          <a:xfrm>
            <a:off x="530484" y="954137"/>
            <a:ext cx="8144283" cy="656700"/>
          </a:xfrm>
          <a:prstGeom prst="rect">
            <a:avLst/>
          </a:prstGeom>
          <a:noFill/>
          <a:ln>
            <a:noFill/>
          </a:ln>
        </p:spPr>
        <p:txBody>
          <a:bodyPr spcFirstLastPara="1" wrap="square" lIns="91425" tIns="91425" rIns="91425" bIns="91425" anchor="t" anchorCtr="0">
            <a:noAutofit/>
          </a:bodyPr>
          <a:lstStyle/>
          <a:p>
            <a:pPr algn="just">
              <a:spcBef>
                <a:spcPts val="1600"/>
              </a:spcBef>
              <a:spcAft>
                <a:spcPts val="1600"/>
              </a:spcAft>
            </a:pPr>
            <a:r>
              <a:rPr lang="en-US" sz="24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a:t>
            </a:r>
            <a:endParaRPr sz="2800" dirty="0">
              <a:latin typeface="Times New Roman" pitchFamily="18" charset="0"/>
              <a:ea typeface="Didact Gothic"/>
              <a:cs typeface="Times New Roman" pitchFamily="18" charset="0"/>
              <a:sym typeface="Didact Gothic"/>
            </a:endParaRPr>
          </a:p>
        </p:txBody>
      </p:sp>
      <p:sp>
        <p:nvSpPr>
          <p:cNvPr id="3423" name="Google Shape;3423;p52"/>
          <p:cNvSpPr txBox="1"/>
          <p:nvPr/>
        </p:nvSpPr>
        <p:spPr>
          <a:xfrm>
            <a:off x="434232" y="2130315"/>
            <a:ext cx="6219988" cy="656700"/>
          </a:xfrm>
          <a:prstGeom prst="rect">
            <a:avLst/>
          </a:prstGeom>
          <a:noFill/>
          <a:ln>
            <a:noFill/>
          </a:ln>
        </p:spPr>
        <p:txBody>
          <a:bodyPr spcFirstLastPara="1" wrap="square" lIns="91425" tIns="91425" rIns="91425" bIns="91425" anchor="t" anchorCtr="0">
            <a:noAutofit/>
          </a:bodyPr>
          <a:lstStyle/>
          <a:p>
            <a:pPr algn="just"/>
            <a:r>
              <a:rPr lang="en-US" sz="2400" dirty="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a:t>
            </a:r>
          </a:p>
        </p:txBody>
      </p:sp>
      <p:sp>
        <p:nvSpPr>
          <p:cNvPr id="3425" name="Google Shape;3425;p52"/>
          <p:cNvSpPr txBox="1"/>
          <p:nvPr/>
        </p:nvSpPr>
        <p:spPr>
          <a:xfrm>
            <a:off x="273258" y="2682011"/>
            <a:ext cx="8019959" cy="656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600"/>
              </a:spcAft>
              <a:buNone/>
            </a:pPr>
            <a:r>
              <a:rPr lang="en" sz="2800" dirty="0">
                <a:latin typeface="Times New Roman" pitchFamily="18" charset="0"/>
                <a:ea typeface="Didact Gothic"/>
                <a:cs typeface="Times New Roman" pitchFamily="18" charset="0"/>
                <a:sym typeface="Didact Gothic"/>
              </a:rPr>
              <a:t>    - Làm bài </a:t>
            </a:r>
            <a:r>
              <a:rPr lang="en" sz="2800" dirty="0" err="1">
                <a:latin typeface="Times New Roman" pitchFamily="18" charset="0"/>
                <a:ea typeface="Didact Gothic"/>
                <a:cs typeface="Times New Roman" pitchFamily="18" charset="0"/>
                <a:sym typeface="Didact Gothic"/>
              </a:rPr>
              <a:t>tập</a:t>
            </a:r>
            <a:r>
              <a:rPr lang="en" sz="2800" dirty="0">
                <a:latin typeface="Times New Roman" pitchFamily="18" charset="0"/>
                <a:ea typeface="Didact Gothic"/>
                <a:cs typeface="Times New Roman" pitchFamily="18" charset="0"/>
                <a:sym typeface="Didact Gothic"/>
              </a:rPr>
              <a:t>: 1, 2 SGK/Tr 103</a:t>
            </a:r>
            <a:endParaRPr sz="2800" dirty="0">
              <a:latin typeface="Times New Roman" pitchFamily="18" charset="0"/>
              <a:ea typeface="Didact Gothic"/>
              <a:cs typeface="Times New Roman" pitchFamily="18" charset="0"/>
              <a:sym typeface="Didact Gothic"/>
            </a:endParaRPr>
          </a:p>
        </p:txBody>
      </p:sp>
      <p:sp>
        <p:nvSpPr>
          <p:cNvPr id="3427" name="Google Shape;3427;p52"/>
          <p:cNvSpPr txBox="1"/>
          <p:nvPr/>
        </p:nvSpPr>
        <p:spPr>
          <a:xfrm>
            <a:off x="562020" y="3201489"/>
            <a:ext cx="8019959" cy="6567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1600"/>
              </a:spcAft>
              <a:buNone/>
            </a:pPr>
            <a:r>
              <a:rPr lang="en" sz="2800" dirty="0">
                <a:latin typeface="Times New Roman" pitchFamily="18" charset="0"/>
                <a:ea typeface="Didact Gothic"/>
                <a:cs typeface="Times New Roman" pitchFamily="18" charset="0"/>
                <a:sym typeface="Didact Gothic"/>
              </a:rPr>
              <a:t> - </a:t>
            </a:r>
            <a:r>
              <a:rPr lang="en" sz="2800" dirty="0" err="1">
                <a:latin typeface="Times New Roman" pitchFamily="18" charset="0"/>
                <a:ea typeface="Didact Gothic"/>
                <a:cs typeface="Times New Roman" pitchFamily="18" charset="0"/>
                <a:sym typeface="Didact Gothic"/>
              </a:rPr>
              <a:t>Đọc</a:t>
            </a:r>
            <a:r>
              <a:rPr lang="en" sz="2800" dirty="0">
                <a:latin typeface="Times New Roman" pitchFamily="18" charset="0"/>
                <a:ea typeface="Didact Gothic"/>
                <a:cs typeface="Times New Roman" pitchFamily="18" charset="0"/>
                <a:sym typeface="Didact Gothic"/>
              </a:rPr>
              <a:t> </a:t>
            </a:r>
            <a:r>
              <a:rPr lang="en" sz="2800" dirty="0" err="1">
                <a:latin typeface="Times New Roman" pitchFamily="18" charset="0"/>
                <a:ea typeface="Didact Gothic"/>
                <a:cs typeface="Times New Roman" pitchFamily="18" charset="0"/>
                <a:sym typeface="Didact Gothic"/>
              </a:rPr>
              <a:t>trước</a:t>
            </a:r>
            <a:r>
              <a:rPr lang="en" sz="2800" dirty="0">
                <a:latin typeface="Times New Roman" pitchFamily="18" charset="0"/>
                <a:ea typeface="Didact Gothic"/>
                <a:cs typeface="Times New Roman" pitchFamily="18" charset="0"/>
                <a:sym typeface="Didact Gothic"/>
              </a:rPr>
              <a:t> </a:t>
            </a:r>
            <a:r>
              <a:rPr lang="en" sz="2800" dirty="0" err="1">
                <a:latin typeface="Times New Roman" pitchFamily="18" charset="0"/>
                <a:ea typeface="Didact Gothic"/>
                <a:cs typeface="Times New Roman" pitchFamily="18" charset="0"/>
                <a:sym typeface="Didact Gothic"/>
              </a:rPr>
              <a:t>phần</a:t>
            </a:r>
            <a:r>
              <a:rPr lang="en" sz="2800" dirty="0">
                <a:latin typeface="Times New Roman" pitchFamily="18" charset="0"/>
                <a:ea typeface="Didact Gothic"/>
                <a:cs typeface="Times New Roman" pitchFamily="18" charset="0"/>
                <a:sym typeface="Didact Gothic"/>
              </a:rPr>
              <a:t> III. </a:t>
            </a:r>
            <a:r>
              <a:rPr lang="en" sz="2800" dirty="0" err="1">
                <a:latin typeface="Times New Roman" pitchFamily="18" charset="0"/>
                <a:ea typeface="Didact Gothic"/>
                <a:cs typeface="Times New Roman" pitchFamily="18" charset="0"/>
                <a:sym typeface="Didact Gothic"/>
              </a:rPr>
              <a:t>Vẽ</a:t>
            </a:r>
            <a:r>
              <a:rPr lang="en" sz="2800" dirty="0">
                <a:latin typeface="Times New Roman" pitchFamily="18" charset="0"/>
                <a:ea typeface="Didact Gothic"/>
                <a:cs typeface="Times New Roman" pitchFamily="18" charset="0"/>
                <a:sym typeface="Didact Gothic"/>
              </a:rPr>
              <a:t> </a:t>
            </a:r>
            <a:r>
              <a:rPr lang="en" sz="2800" dirty="0" err="1">
                <a:latin typeface="Times New Roman" pitchFamily="18" charset="0"/>
                <a:ea typeface="Didact Gothic"/>
                <a:cs typeface="Times New Roman" pitchFamily="18" charset="0"/>
                <a:sym typeface="Didact Gothic"/>
              </a:rPr>
              <a:t>đường</a:t>
            </a:r>
            <a:r>
              <a:rPr lang="en" sz="2800" dirty="0">
                <a:latin typeface="Times New Roman" pitchFamily="18" charset="0"/>
                <a:ea typeface="Didact Gothic"/>
                <a:cs typeface="Times New Roman" pitchFamily="18" charset="0"/>
                <a:sym typeface="Didact Gothic"/>
              </a:rPr>
              <a:t> </a:t>
            </a:r>
            <a:r>
              <a:rPr lang="en" sz="2800" dirty="0" err="1">
                <a:latin typeface="Times New Roman" pitchFamily="18" charset="0"/>
                <a:ea typeface="Didact Gothic"/>
                <a:cs typeface="Times New Roman" pitchFamily="18" charset="0"/>
                <a:sym typeface="Didact Gothic"/>
              </a:rPr>
              <a:t>trung</a:t>
            </a:r>
            <a:r>
              <a:rPr lang="en" sz="2800" dirty="0">
                <a:latin typeface="Times New Roman" pitchFamily="18" charset="0"/>
                <a:ea typeface="Didact Gothic"/>
                <a:cs typeface="Times New Roman" pitchFamily="18" charset="0"/>
                <a:sym typeface="Didact Gothic"/>
              </a:rPr>
              <a:t> </a:t>
            </a:r>
            <a:r>
              <a:rPr lang="en" sz="2800" dirty="0" err="1">
                <a:latin typeface="Times New Roman" pitchFamily="18" charset="0"/>
                <a:ea typeface="Didact Gothic"/>
                <a:cs typeface="Times New Roman" pitchFamily="18" charset="0"/>
                <a:sym typeface="Didact Gothic"/>
              </a:rPr>
              <a:t>trực</a:t>
            </a:r>
            <a:r>
              <a:rPr lang="en" sz="2800" dirty="0">
                <a:latin typeface="Times New Roman" pitchFamily="18" charset="0"/>
                <a:ea typeface="Didact Gothic"/>
                <a:cs typeface="Times New Roman" pitchFamily="18" charset="0"/>
                <a:sym typeface="Didact Gothic"/>
              </a:rPr>
              <a:t> </a:t>
            </a:r>
            <a:r>
              <a:rPr lang="en" sz="2800" dirty="0" err="1">
                <a:latin typeface="Times New Roman" pitchFamily="18" charset="0"/>
                <a:ea typeface="Didact Gothic"/>
                <a:cs typeface="Times New Roman" pitchFamily="18" charset="0"/>
                <a:sym typeface="Didact Gothic"/>
              </a:rPr>
              <a:t>của</a:t>
            </a:r>
            <a:r>
              <a:rPr lang="en" sz="2800" dirty="0">
                <a:latin typeface="Times New Roman" pitchFamily="18" charset="0"/>
                <a:ea typeface="Didact Gothic"/>
                <a:cs typeface="Times New Roman" pitchFamily="18" charset="0"/>
                <a:sym typeface="Didact Gothic"/>
              </a:rPr>
              <a:t> </a:t>
            </a:r>
            <a:r>
              <a:rPr lang="en" sz="2800" dirty="0" err="1">
                <a:latin typeface="Times New Roman" pitchFamily="18" charset="0"/>
                <a:ea typeface="Didact Gothic"/>
                <a:cs typeface="Times New Roman" pitchFamily="18" charset="0"/>
                <a:sym typeface="Didact Gothic"/>
              </a:rPr>
              <a:t>một</a:t>
            </a:r>
            <a:r>
              <a:rPr lang="en" sz="2800" dirty="0">
                <a:latin typeface="Times New Roman" pitchFamily="18" charset="0"/>
                <a:ea typeface="Didact Gothic"/>
                <a:cs typeface="Times New Roman" pitchFamily="18" charset="0"/>
                <a:sym typeface="Didact Gothic"/>
              </a:rPr>
              <a:t> </a:t>
            </a:r>
            <a:r>
              <a:rPr lang="en" sz="2800" dirty="0" err="1">
                <a:latin typeface="Times New Roman" pitchFamily="18" charset="0"/>
                <a:ea typeface="Didact Gothic"/>
                <a:cs typeface="Times New Roman" pitchFamily="18" charset="0"/>
                <a:sym typeface="Didact Gothic"/>
              </a:rPr>
              <a:t>đoạn</a:t>
            </a:r>
            <a:r>
              <a:rPr lang="en" sz="2800" dirty="0">
                <a:latin typeface="Times New Roman" pitchFamily="18" charset="0"/>
                <a:ea typeface="Didact Gothic"/>
                <a:cs typeface="Times New Roman" pitchFamily="18" charset="0"/>
                <a:sym typeface="Didact Gothic"/>
              </a:rPr>
              <a:t> </a:t>
            </a:r>
            <a:r>
              <a:rPr lang="en" sz="2800" dirty="0" err="1">
                <a:latin typeface="Times New Roman" pitchFamily="18" charset="0"/>
                <a:ea typeface="Didact Gothic"/>
                <a:cs typeface="Times New Roman" pitchFamily="18" charset="0"/>
                <a:sym typeface="Didact Gothic"/>
              </a:rPr>
              <a:t>thẳng</a:t>
            </a:r>
            <a:r>
              <a:rPr lang="en" sz="2800" dirty="0">
                <a:latin typeface="Times New Roman" pitchFamily="18" charset="0"/>
                <a:ea typeface="Didact Gothic"/>
                <a:cs typeface="Times New Roman" pitchFamily="18" charset="0"/>
                <a:sym typeface="Didact Gothic"/>
              </a:rPr>
              <a:t>.</a:t>
            </a:r>
            <a:endParaRPr sz="2800" dirty="0">
              <a:latin typeface="Times New Roman" pitchFamily="18" charset="0"/>
              <a:ea typeface="Didact Gothic"/>
              <a:cs typeface="Times New Roman" pitchFamily="18" charset="0"/>
              <a:sym typeface="Didact Gothic"/>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18"/>
                                        </p:tgtEl>
                                        <p:attrNameLst>
                                          <p:attrName>style.visibility</p:attrName>
                                        </p:attrNameLst>
                                      </p:cBhvr>
                                      <p:to>
                                        <p:strVal val="visible"/>
                                      </p:to>
                                    </p:set>
                                    <p:anim calcmode="lin" valueType="num">
                                      <p:cBhvr>
                                        <p:cTn id="7" dur="500" fill="hold"/>
                                        <p:tgtEl>
                                          <p:spTgt spid="3418"/>
                                        </p:tgtEl>
                                        <p:attrNameLst>
                                          <p:attrName>ppt_w</p:attrName>
                                        </p:attrNameLst>
                                      </p:cBhvr>
                                      <p:tavLst>
                                        <p:tav tm="0">
                                          <p:val>
                                            <p:fltVal val="0"/>
                                          </p:val>
                                        </p:tav>
                                        <p:tav tm="100000">
                                          <p:val>
                                            <p:strVal val="#ppt_w"/>
                                          </p:val>
                                        </p:tav>
                                      </p:tavLst>
                                    </p:anim>
                                    <p:anim calcmode="lin" valueType="num">
                                      <p:cBhvr>
                                        <p:cTn id="8" dur="500" fill="hold"/>
                                        <p:tgtEl>
                                          <p:spTgt spid="3418"/>
                                        </p:tgtEl>
                                        <p:attrNameLst>
                                          <p:attrName>ppt_h</p:attrName>
                                        </p:attrNameLst>
                                      </p:cBhvr>
                                      <p:tavLst>
                                        <p:tav tm="0">
                                          <p:val>
                                            <p:fltVal val="0"/>
                                          </p:val>
                                        </p:tav>
                                        <p:tav tm="100000">
                                          <p:val>
                                            <p:strVal val="#ppt_h"/>
                                          </p:val>
                                        </p:tav>
                                      </p:tavLst>
                                    </p:anim>
                                    <p:animEffect transition="in" filter="fade">
                                      <p:cBhvr>
                                        <p:cTn id="9" dur="500"/>
                                        <p:tgtEl>
                                          <p:spTgt spid="341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421"/>
                                        </p:tgtEl>
                                        <p:attrNameLst>
                                          <p:attrName>style.visibility</p:attrName>
                                        </p:attrNameLst>
                                      </p:cBhvr>
                                      <p:to>
                                        <p:strVal val="visible"/>
                                      </p:to>
                                    </p:set>
                                    <p:anim calcmode="lin" valueType="num">
                                      <p:cBhvr additive="base">
                                        <p:cTn id="14" dur="500" fill="hold"/>
                                        <p:tgtEl>
                                          <p:spTgt spid="3421"/>
                                        </p:tgtEl>
                                        <p:attrNameLst>
                                          <p:attrName>ppt_x</p:attrName>
                                        </p:attrNameLst>
                                      </p:cBhvr>
                                      <p:tavLst>
                                        <p:tav tm="0">
                                          <p:val>
                                            <p:strVal val="#ppt_x"/>
                                          </p:val>
                                        </p:tav>
                                        <p:tav tm="100000">
                                          <p:val>
                                            <p:strVal val="#ppt_x"/>
                                          </p:val>
                                        </p:tav>
                                      </p:tavLst>
                                    </p:anim>
                                    <p:anim calcmode="lin" valueType="num">
                                      <p:cBhvr additive="base">
                                        <p:cTn id="15" dur="500" fill="hold"/>
                                        <p:tgtEl>
                                          <p:spTgt spid="342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423"/>
                                        </p:tgtEl>
                                        <p:attrNameLst>
                                          <p:attrName>style.visibility</p:attrName>
                                        </p:attrNameLst>
                                      </p:cBhvr>
                                      <p:to>
                                        <p:strVal val="visible"/>
                                      </p:to>
                                    </p:set>
                                    <p:anim calcmode="lin" valueType="num">
                                      <p:cBhvr additive="base">
                                        <p:cTn id="20" dur="500" fill="hold"/>
                                        <p:tgtEl>
                                          <p:spTgt spid="3423"/>
                                        </p:tgtEl>
                                        <p:attrNameLst>
                                          <p:attrName>ppt_x</p:attrName>
                                        </p:attrNameLst>
                                      </p:cBhvr>
                                      <p:tavLst>
                                        <p:tav tm="0">
                                          <p:val>
                                            <p:strVal val="#ppt_x"/>
                                          </p:val>
                                        </p:tav>
                                        <p:tav tm="100000">
                                          <p:val>
                                            <p:strVal val="#ppt_x"/>
                                          </p:val>
                                        </p:tav>
                                      </p:tavLst>
                                    </p:anim>
                                    <p:anim calcmode="lin" valueType="num">
                                      <p:cBhvr additive="base">
                                        <p:cTn id="21" dur="500" fill="hold"/>
                                        <p:tgtEl>
                                          <p:spTgt spid="342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425"/>
                                        </p:tgtEl>
                                        <p:attrNameLst>
                                          <p:attrName>style.visibility</p:attrName>
                                        </p:attrNameLst>
                                      </p:cBhvr>
                                      <p:to>
                                        <p:strVal val="visible"/>
                                      </p:to>
                                    </p:set>
                                    <p:anim calcmode="lin" valueType="num">
                                      <p:cBhvr additive="base">
                                        <p:cTn id="26" dur="500" fill="hold"/>
                                        <p:tgtEl>
                                          <p:spTgt spid="3425"/>
                                        </p:tgtEl>
                                        <p:attrNameLst>
                                          <p:attrName>ppt_x</p:attrName>
                                        </p:attrNameLst>
                                      </p:cBhvr>
                                      <p:tavLst>
                                        <p:tav tm="0">
                                          <p:val>
                                            <p:strVal val="#ppt_x"/>
                                          </p:val>
                                        </p:tav>
                                        <p:tav tm="100000">
                                          <p:val>
                                            <p:strVal val="#ppt_x"/>
                                          </p:val>
                                        </p:tav>
                                      </p:tavLst>
                                    </p:anim>
                                    <p:anim calcmode="lin" valueType="num">
                                      <p:cBhvr additive="base">
                                        <p:cTn id="27" dur="500" fill="hold"/>
                                        <p:tgtEl>
                                          <p:spTgt spid="342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427"/>
                                        </p:tgtEl>
                                        <p:attrNameLst>
                                          <p:attrName>style.visibility</p:attrName>
                                        </p:attrNameLst>
                                      </p:cBhvr>
                                      <p:to>
                                        <p:strVal val="visible"/>
                                      </p:to>
                                    </p:set>
                                    <p:anim calcmode="lin" valueType="num">
                                      <p:cBhvr additive="base">
                                        <p:cTn id="32" dur="500" fill="hold"/>
                                        <p:tgtEl>
                                          <p:spTgt spid="3427"/>
                                        </p:tgtEl>
                                        <p:attrNameLst>
                                          <p:attrName>ppt_x</p:attrName>
                                        </p:attrNameLst>
                                      </p:cBhvr>
                                      <p:tavLst>
                                        <p:tav tm="0">
                                          <p:val>
                                            <p:strVal val="#ppt_x"/>
                                          </p:val>
                                        </p:tav>
                                        <p:tav tm="100000">
                                          <p:val>
                                            <p:strVal val="#ppt_x"/>
                                          </p:val>
                                        </p:tav>
                                      </p:tavLst>
                                    </p:anim>
                                    <p:anim calcmode="lin" valueType="num">
                                      <p:cBhvr additive="base">
                                        <p:cTn id="33" dur="500" fill="hold"/>
                                        <p:tgtEl>
                                          <p:spTgt spid="3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18" grpId="0" animBg="1"/>
      <p:bldP spid="3421" grpId="0"/>
      <p:bldP spid="3423" grpId="0"/>
      <p:bldP spid="3425" grpId="0"/>
      <p:bldP spid="34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Hình chữ nhật 58">
            <a:extLst>
              <a:ext uri="{FF2B5EF4-FFF2-40B4-BE49-F238E27FC236}">
                <a16:creationId xmlns:a16="http://schemas.microsoft.com/office/drawing/2014/main" id="{CFDA5DB6-19F3-45B9-9E32-8B66168113E7}"/>
              </a:ext>
            </a:extLst>
          </p:cNvPr>
          <p:cNvSpPr/>
          <p:nvPr/>
        </p:nvSpPr>
        <p:spPr>
          <a:xfrm>
            <a:off x="-48369" y="-46934"/>
            <a:ext cx="9144000" cy="5143500"/>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8" name="Hình chữ nhật 57">
            <a:extLst>
              <a:ext uri="{FF2B5EF4-FFF2-40B4-BE49-F238E27FC236}">
                <a16:creationId xmlns:a16="http://schemas.microsoft.com/office/drawing/2014/main" id="{4B0ED176-8EB8-4AC3-ACE0-A1D024DCEBA7}"/>
              </a:ext>
            </a:extLst>
          </p:cNvPr>
          <p:cNvSpPr/>
          <p:nvPr/>
        </p:nvSpPr>
        <p:spPr>
          <a:xfrm>
            <a:off x="44627" y="-49203"/>
            <a:ext cx="8885903" cy="5143500"/>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050" dirty="0"/>
          </a:p>
        </p:txBody>
      </p:sp>
      <p:grpSp>
        <p:nvGrpSpPr>
          <p:cNvPr id="2" name="Group 2"/>
          <p:cNvGrpSpPr/>
          <p:nvPr/>
        </p:nvGrpSpPr>
        <p:grpSpPr>
          <a:xfrm rot="5400000">
            <a:off x="1922941" y="-1911642"/>
            <a:ext cx="5249753" cy="9095631"/>
            <a:chOff x="0" y="0"/>
            <a:chExt cx="1149350" cy="1149350"/>
          </a:xfrm>
        </p:grpSpPr>
        <p:sp>
          <p:nvSpPr>
            <p:cNvPr id="3" name="Freeform 3"/>
            <p:cNvSpPr/>
            <p:nvPr/>
          </p:nvSpPr>
          <p:spPr>
            <a:xfrm>
              <a:off x="0" y="0"/>
              <a:ext cx="3438303" cy="6114771"/>
            </a:xfrm>
            <a:custGeom>
              <a:avLst/>
              <a:gdLst/>
              <a:ahLst/>
              <a:cxnLst/>
              <a:rect l="l" t="t" r="r" b="b"/>
              <a:pathLst>
                <a:path w="3438303" h="6114771">
                  <a:moveTo>
                    <a:pt x="3438303" y="67567"/>
                  </a:moveTo>
                  <a:lnTo>
                    <a:pt x="3438303" y="0"/>
                  </a:lnTo>
                  <a:lnTo>
                    <a:pt x="18996" y="0"/>
                  </a:lnTo>
                  <a:lnTo>
                    <a:pt x="18996" y="33783"/>
                  </a:lnTo>
                  <a:lnTo>
                    <a:pt x="0" y="33783"/>
                  </a:lnTo>
                  <a:lnTo>
                    <a:pt x="0" y="6114771"/>
                  </a:lnTo>
                  <a:lnTo>
                    <a:pt x="37992" y="6114771"/>
                  </a:lnTo>
                  <a:lnTo>
                    <a:pt x="37992" y="4932357"/>
                  </a:lnTo>
                  <a:lnTo>
                    <a:pt x="683861" y="4932357"/>
                  </a:lnTo>
                  <a:lnTo>
                    <a:pt x="683861" y="6114771"/>
                  </a:lnTo>
                  <a:lnTo>
                    <a:pt x="721854" y="6114771"/>
                  </a:lnTo>
                  <a:lnTo>
                    <a:pt x="721854" y="4932357"/>
                  </a:lnTo>
                  <a:lnTo>
                    <a:pt x="1367723" y="4932357"/>
                  </a:lnTo>
                  <a:lnTo>
                    <a:pt x="1367723" y="6114771"/>
                  </a:lnTo>
                  <a:lnTo>
                    <a:pt x="1405715" y="6114771"/>
                  </a:lnTo>
                  <a:lnTo>
                    <a:pt x="1405715" y="4932357"/>
                  </a:lnTo>
                  <a:lnTo>
                    <a:pt x="2051584" y="4932357"/>
                  </a:lnTo>
                  <a:lnTo>
                    <a:pt x="2051584" y="6114771"/>
                  </a:lnTo>
                  <a:lnTo>
                    <a:pt x="2089576" y="6114771"/>
                  </a:lnTo>
                  <a:lnTo>
                    <a:pt x="2089576" y="4932357"/>
                  </a:lnTo>
                  <a:lnTo>
                    <a:pt x="2735445" y="4932357"/>
                  </a:lnTo>
                  <a:lnTo>
                    <a:pt x="2735445" y="6114771"/>
                  </a:lnTo>
                  <a:lnTo>
                    <a:pt x="2773438" y="6114771"/>
                  </a:lnTo>
                  <a:lnTo>
                    <a:pt x="2773438" y="4932357"/>
                  </a:lnTo>
                  <a:lnTo>
                    <a:pt x="3438303" y="4932357"/>
                  </a:lnTo>
                  <a:lnTo>
                    <a:pt x="3438303" y="4864791"/>
                  </a:lnTo>
                  <a:lnTo>
                    <a:pt x="2773438" y="4864791"/>
                  </a:lnTo>
                  <a:lnTo>
                    <a:pt x="2773438" y="3716160"/>
                  </a:lnTo>
                  <a:lnTo>
                    <a:pt x="3438303" y="3716160"/>
                  </a:lnTo>
                  <a:lnTo>
                    <a:pt x="3438303" y="3648593"/>
                  </a:lnTo>
                  <a:lnTo>
                    <a:pt x="2773438" y="3648593"/>
                  </a:lnTo>
                  <a:lnTo>
                    <a:pt x="2773438" y="2499962"/>
                  </a:lnTo>
                  <a:lnTo>
                    <a:pt x="3438303" y="2499962"/>
                  </a:lnTo>
                  <a:lnTo>
                    <a:pt x="3438303" y="2432395"/>
                  </a:lnTo>
                  <a:lnTo>
                    <a:pt x="2773438" y="2432395"/>
                  </a:lnTo>
                  <a:lnTo>
                    <a:pt x="2773438" y="1283764"/>
                  </a:lnTo>
                  <a:lnTo>
                    <a:pt x="3438303" y="1283764"/>
                  </a:lnTo>
                  <a:lnTo>
                    <a:pt x="3438303" y="1216198"/>
                  </a:lnTo>
                  <a:lnTo>
                    <a:pt x="2773438" y="1216198"/>
                  </a:lnTo>
                  <a:lnTo>
                    <a:pt x="2773438" y="67567"/>
                  </a:lnTo>
                  <a:lnTo>
                    <a:pt x="3438303" y="67567"/>
                  </a:lnTo>
                  <a:close/>
                  <a:moveTo>
                    <a:pt x="721854" y="1216198"/>
                  </a:moveTo>
                  <a:lnTo>
                    <a:pt x="721854" y="67567"/>
                  </a:lnTo>
                  <a:lnTo>
                    <a:pt x="1367723" y="67567"/>
                  </a:lnTo>
                  <a:lnTo>
                    <a:pt x="1367723" y="1216198"/>
                  </a:lnTo>
                  <a:lnTo>
                    <a:pt x="721854" y="1216198"/>
                  </a:lnTo>
                  <a:close/>
                  <a:moveTo>
                    <a:pt x="1367723" y="1283764"/>
                  </a:moveTo>
                  <a:lnTo>
                    <a:pt x="1367723" y="2432395"/>
                  </a:lnTo>
                  <a:lnTo>
                    <a:pt x="721854" y="2432395"/>
                  </a:lnTo>
                  <a:lnTo>
                    <a:pt x="721854" y="1283764"/>
                  </a:lnTo>
                  <a:lnTo>
                    <a:pt x="1367723" y="1283764"/>
                  </a:lnTo>
                  <a:close/>
                  <a:moveTo>
                    <a:pt x="683861" y="1216198"/>
                  </a:moveTo>
                  <a:lnTo>
                    <a:pt x="37992" y="1216198"/>
                  </a:lnTo>
                  <a:lnTo>
                    <a:pt x="37992" y="67567"/>
                  </a:lnTo>
                  <a:lnTo>
                    <a:pt x="683861" y="67567"/>
                  </a:lnTo>
                  <a:lnTo>
                    <a:pt x="683861" y="1216198"/>
                  </a:lnTo>
                  <a:close/>
                  <a:moveTo>
                    <a:pt x="683861" y="1283764"/>
                  </a:moveTo>
                  <a:lnTo>
                    <a:pt x="683861" y="2432395"/>
                  </a:lnTo>
                  <a:lnTo>
                    <a:pt x="37992" y="2432395"/>
                  </a:lnTo>
                  <a:lnTo>
                    <a:pt x="37992" y="1283764"/>
                  </a:lnTo>
                  <a:lnTo>
                    <a:pt x="683861" y="1283764"/>
                  </a:lnTo>
                  <a:close/>
                  <a:moveTo>
                    <a:pt x="683861" y="2499962"/>
                  </a:moveTo>
                  <a:lnTo>
                    <a:pt x="683861" y="3648593"/>
                  </a:lnTo>
                  <a:lnTo>
                    <a:pt x="37992" y="3648593"/>
                  </a:lnTo>
                  <a:lnTo>
                    <a:pt x="37992" y="2499962"/>
                  </a:lnTo>
                  <a:lnTo>
                    <a:pt x="683861" y="2499962"/>
                  </a:lnTo>
                  <a:close/>
                  <a:moveTo>
                    <a:pt x="721854" y="2499962"/>
                  </a:moveTo>
                  <a:lnTo>
                    <a:pt x="1367723" y="2499962"/>
                  </a:lnTo>
                  <a:lnTo>
                    <a:pt x="1367723" y="3648593"/>
                  </a:lnTo>
                  <a:lnTo>
                    <a:pt x="721854" y="3648593"/>
                  </a:lnTo>
                  <a:lnTo>
                    <a:pt x="721854" y="2499962"/>
                  </a:lnTo>
                  <a:close/>
                  <a:moveTo>
                    <a:pt x="1405715" y="2499962"/>
                  </a:moveTo>
                  <a:lnTo>
                    <a:pt x="2051584" y="2499962"/>
                  </a:lnTo>
                  <a:lnTo>
                    <a:pt x="2051584" y="3648593"/>
                  </a:lnTo>
                  <a:lnTo>
                    <a:pt x="1405715" y="3648593"/>
                  </a:lnTo>
                  <a:lnTo>
                    <a:pt x="1405715" y="2499962"/>
                  </a:lnTo>
                  <a:close/>
                  <a:moveTo>
                    <a:pt x="1405715" y="2432395"/>
                  </a:moveTo>
                  <a:lnTo>
                    <a:pt x="1405715" y="1283764"/>
                  </a:lnTo>
                  <a:lnTo>
                    <a:pt x="2051584" y="1283764"/>
                  </a:lnTo>
                  <a:lnTo>
                    <a:pt x="2051584" y="2432395"/>
                  </a:lnTo>
                  <a:lnTo>
                    <a:pt x="1405715" y="2432395"/>
                  </a:lnTo>
                  <a:close/>
                  <a:moveTo>
                    <a:pt x="1405715" y="1216198"/>
                  </a:moveTo>
                  <a:lnTo>
                    <a:pt x="1405715" y="67567"/>
                  </a:lnTo>
                  <a:lnTo>
                    <a:pt x="2051584" y="67567"/>
                  </a:lnTo>
                  <a:lnTo>
                    <a:pt x="2051584" y="1216198"/>
                  </a:lnTo>
                  <a:lnTo>
                    <a:pt x="1405715" y="1216198"/>
                  </a:lnTo>
                  <a:close/>
                  <a:moveTo>
                    <a:pt x="37992" y="4864791"/>
                  </a:moveTo>
                  <a:lnTo>
                    <a:pt x="37992" y="3716160"/>
                  </a:lnTo>
                  <a:lnTo>
                    <a:pt x="683861" y="3716160"/>
                  </a:lnTo>
                  <a:lnTo>
                    <a:pt x="683861" y="4864791"/>
                  </a:lnTo>
                  <a:lnTo>
                    <a:pt x="37992" y="4864791"/>
                  </a:lnTo>
                  <a:close/>
                  <a:moveTo>
                    <a:pt x="721854" y="4864791"/>
                  </a:moveTo>
                  <a:lnTo>
                    <a:pt x="721854" y="3716160"/>
                  </a:lnTo>
                  <a:lnTo>
                    <a:pt x="1367723" y="3716160"/>
                  </a:lnTo>
                  <a:lnTo>
                    <a:pt x="1367723" y="4864791"/>
                  </a:lnTo>
                  <a:lnTo>
                    <a:pt x="721854" y="4864791"/>
                  </a:lnTo>
                  <a:close/>
                  <a:moveTo>
                    <a:pt x="1405715" y="4864791"/>
                  </a:moveTo>
                  <a:lnTo>
                    <a:pt x="1405715" y="3716160"/>
                  </a:lnTo>
                  <a:lnTo>
                    <a:pt x="2051584" y="3716160"/>
                  </a:lnTo>
                  <a:lnTo>
                    <a:pt x="2051584" y="4864791"/>
                  </a:lnTo>
                  <a:lnTo>
                    <a:pt x="1405715" y="4864791"/>
                  </a:lnTo>
                  <a:close/>
                  <a:moveTo>
                    <a:pt x="2735445" y="4864791"/>
                  </a:moveTo>
                  <a:lnTo>
                    <a:pt x="2089576" y="4864791"/>
                  </a:lnTo>
                  <a:lnTo>
                    <a:pt x="2089576" y="3716160"/>
                  </a:lnTo>
                  <a:lnTo>
                    <a:pt x="2735445" y="3716160"/>
                  </a:lnTo>
                  <a:lnTo>
                    <a:pt x="2735445" y="4864791"/>
                  </a:lnTo>
                  <a:close/>
                  <a:moveTo>
                    <a:pt x="2735445" y="3648593"/>
                  </a:moveTo>
                  <a:lnTo>
                    <a:pt x="2089576" y="3648593"/>
                  </a:lnTo>
                  <a:lnTo>
                    <a:pt x="2089576" y="2499962"/>
                  </a:lnTo>
                  <a:lnTo>
                    <a:pt x="2735445" y="2499962"/>
                  </a:lnTo>
                  <a:lnTo>
                    <a:pt x="2735445" y="3648593"/>
                  </a:lnTo>
                  <a:close/>
                  <a:moveTo>
                    <a:pt x="2735445" y="2432395"/>
                  </a:moveTo>
                  <a:lnTo>
                    <a:pt x="2089576" y="2432395"/>
                  </a:lnTo>
                  <a:lnTo>
                    <a:pt x="2089576" y="1283764"/>
                  </a:lnTo>
                  <a:lnTo>
                    <a:pt x="2735445" y="1283764"/>
                  </a:lnTo>
                  <a:lnTo>
                    <a:pt x="2735445" y="2432395"/>
                  </a:lnTo>
                  <a:close/>
                  <a:moveTo>
                    <a:pt x="2735445" y="1216198"/>
                  </a:moveTo>
                  <a:lnTo>
                    <a:pt x="2089576" y="1216198"/>
                  </a:lnTo>
                  <a:lnTo>
                    <a:pt x="2089576" y="67567"/>
                  </a:lnTo>
                  <a:lnTo>
                    <a:pt x="2735445" y="67567"/>
                  </a:lnTo>
                  <a:lnTo>
                    <a:pt x="2735445" y="1216198"/>
                  </a:lnTo>
                  <a:close/>
                </a:path>
              </a:pathLst>
            </a:custGeom>
            <a:solidFill>
              <a:srgbClr val="FFFFFF">
                <a:alpha val="49804"/>
              </a:srgbClr>
            </a:solidFill>
          </p:spPr>
        </p:sp>
      </p:grpSp>
      <p:grpSp>
        <p:nvGrpSpPr>
          <p:cNvPr id="4" name="Group 4"/>
          <p:cNvGrpSpPr/>
          <p:nvPr/>
        </p:nvGrpSpPr>
        <p:grpSpPr>
          <a:xfrm>
            <a:off x="4432187" y="2298521"/>
            <a:ext cx="3911243" cy="2668057"/>
            <a:chOff x="0" y="0"/>
            <a:chExt cx="3622508" cy="2471096"/>
          </a:xfrm>
        </p:grpSpPr>
        <p:sp>
          <p:nvSpPr>
            <p:cNvPr id="5" name="Freeform 5"/>
            <p:cNvSpPr/>
            <p:nvPr/>
          </p:nvSpPr>
          <p:spPr>
            <a:xfrm>
              <a:off x="80010" y="80010"/>
              <a:ext cx="3529798" cy="2378386"/>
            </a:xfrm>
            <a:custGeom>
              <a:avLst/>
              <a:gdLst/>
              <a:ahLst/>
              <a:cxnLst/>
              <a:rect l="l" t="t" r="r" b="b"/>
              <a:pathLst>
                <a:path w="3529798" h="2378386">
                  <a:moveTo>
                    <a:pt x="0" y="2323776"/>
                  </a:moveTo>
                  <a:lnTo>
                    <a:pt x="0" y="2378386"/>
                  </a:lnTo>
                  <a:lnTo>
                    <a:pt x="3529798" y="2378386"/>
                  </a:lnTo>
                  <a:lnTo>
                    <a:pt x="3529798" y="0"/>
                  </a:lnTo>
                  <a:lnTo>
                    <a:pt x="3475187" y="0"/>
                  </a:lnTo>
                  <a:lnTo>
                    <a:pt x="3475187" y="2323776"/>
                  </a:lnTo>
                  <a:close/>
                </a:path>
              </a:pathLst>
            </a:custGeom>
            <a:solidFill>
              <a:srgbClr val="F58634"/>
            </a:solidFill>
          </p:spPr>
          <p:txBody>
            <a:bodyPr/>
            <a:lstStyle/>
            <a:p>
              <a:endParaRPr lang="en-VN"/>
            </a:p>
          </p:txBody>
        </p:sp>
        <p:sp>
          <p:nvSpPr>
            <p:cNvPr id="6" name="Freeform 6"/>
            <p:cNvSpPr/>
            <p:nvPr/>
          </p:nvSpPr>
          <p:spPr>
            <a:xfrm>
              <a:off x="67310" y="67310"/>
              <a:ext cx="3555198" cy="2403786"/>
            </a:xfrm>
            <a:custGeom>
              <a:avLst/>
              <a:gdLst/>
              <a:ahLst/>
              <a:cxnLst/>
              <a:rect l="l" t="t" r="r" b="b"/>
              <a:pathLst>
                <a:path w="3555198" h="2403786">
                  <a:moveTo>
                    <a:pt x="3487887" y="0"/>
                  </a:moveTo>
                  <a:lnTo>
                    <a:pt x="3487887" y="12700"/>
                  </a:lnTo>
                  <a:lnTo>
                    <a:pt x="3542498" y="12700"/>
                  </a:lnTo>
                  <a:lnTo>
                    <a:pt x="3542498" y="2391086"/>
                  </a:lnTo>
                  <a:lnTo>
                    <a:pt x="12700" y="2391086"/>
                  </a:lnTo>
                  <a:lnTo>
                    <a:pt x="12700" y="2336476"/>
                  </a:lnTo>
                  <a:lnTo>
                    <a:pt x="0" y="2336476"/>
                  </a:lnTo>
                  <a:lnTo>
                    <a:pt x="0" y="2403786"/>
                  </a:lnTo>
                  <a:lnTo>
                    <a:pt x="3555198" y="2403786"/>
                  </a:lnTo>
                  <a:lnTo>
                    <a:pt x="3555198" y="0"/>
                  </a:lnTo>
                  <a:close/>
                </a:path>
              </a:pathLst>
            </a:custGeom>
            <a:solidFill>
              <a:srgbClr val="2B262E"/>
            </a:solidFill>
          </p:spPr>
        </p:sp>
        <p:sp>
          <p:nvSpPr>
            <p:cNvPr id="7" name="Freeform 7"/>
            <p:cNvSpPr/>
            <p:nvPr/>
          </p:nvSpPr>
          <p:spPr>
            <a:xfrm>
              <a:off x="21385" y="80452"/>
              <a:ext cx="3529797" cy="2378386"/>
            </a:xfrm>
            <a:custGeom>
              <a:avLst/>
              <a:gdLst/>
              <a:ahLst/>
              <a:cxnLst/>
              <a:rect l="l" t="t" r="r" b="b"/>
              <a:pathLst>
                <a:path w="3529797" h="2378386">
                  <a:moveTo>
                    <a:pt x="0" y="0"/>
                  </a:moveTo>
                  <a:lnTo>
                    <a:pt x="3529797" y="0"/>
                  </a:lnTo>
                  <a:lnTo>
                    <a:pt x="3529797" y="2378386"/>
                  </a:lnTo>
                  <a:lnTo>
                    <a:pt x="0" y="2378386"/>
                  </a:lnTo>
                  <a:close/>
                </a:path>
              </a:pathLst>
            </a:custGeom>
            <a:solidFill>
              <a:srgbClr val="FFFFFF"/>
            </a:solidFill>
          </p:spPr>
          <p:txBody>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a:t>
              </a:r>
              <a:endParaRPr lang="en-VN"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endParaRPr lang="en-VN" sz="2800" dirty="0"/>
            </a:p>
          </p:txBody>
        </p:sp>
        <p:sp>
          <p:nvSpPr>
            <p:cNvPr id="8" name="Freeform 8"/>
            <p:cNvSpPr/>
            <p:nvPr/>
          </p:nvSpPr>
          <p:spPr>
            <a:xfrm>
              <a:off x="0" y="0"/>
              <a:ext cx="3555197" cy="2403786"/>
            </a:xfrm>
            <a:custGeom>
              <a:avLst/>
              <a:gdLst/>
              <a:ahLst/>
              <a:cxnLst/>
              <a:rect l="l" t="t" r="r" b="b"/>
              <a:pathLst>
                <a:path w="3555197" h="2403786">
                  <a:moveTo>
                    <a:pt x="80010" y="2403786"/>
                  </a:moveTo>
                  <a:lnTo>
                    <a:pt x="3555197" y="2403786"/>
                  </a:lnTo>
                  <a:lnTo>
                    <a:pt x="3555197" y="80010"/>
                  </a:lnTo>
                  <a:lnTo>
                    <a:pt x="3555197" y="67310"/>
                  </a:lnTo>
                  <a:lnTo>
                    <a:pt x="3555197" y="0"/>
                  </a:lnTo>
                  <a:lnTo>
                    <a:pt x="0" y="0"/>
                  </a:lnTo>
                  <a:lnTo>
                    <a:pt x="0" y="2403786"/>
                  </a:lnTo>
                  <a:lnTo>
                    <a:pt x="67310" y="2403786"/>
                  </a:lnTo>
                  <a:lnTo>
                    <a:pt x="80010" y="2403786"/>
                  </a:lnTo>
                  <a:close/>
                  <a:moveTo>
                    <a:pt x="12700" y="12700"/>
                  </a:moveTo>
                  <a:lnTo>
                    <a:pt x="3542497" y="12700"/>
                  </a:lnTo>
                  <a:lnTo>
                    <a:pt x="3542497" y="2391086"/>
                  </a:lnTo>
                  <a:lnTo>
                    <a:pt x="12700" y="2391086"/>
                  </a:lnTo>
                  <a:lnTo>
                    <a:pt x="12700" y="12700"/>
                  </a:lnTo>
                  <a:close/>
                </a:path>
              </a:pathLst>
            </a:custGeom>
            <a:solidFill>
              <a:srgbClr val="2B262E"/>
            </a:solidFill>
          </p:spPr>
        </p:sp>
      </p:grpSp>
      <p:grpSp>
        <p:nvGrpSpPr>
          <p:cNvPr id="9" name="Group 9"/>
          <p:cNvGrpSpPr/>
          <p:nvPr/>
        </p:nvGrpSpPr>
        <p:grpSpPr>
          <a:xfrm>
            <a:off x="4497324" y="4118082"/>
            <a:ext cx="3554023" cy="733408"/>
            <a:chOff x="0" y="0"/>
            <a:chExt cx="34127594" cy="7042568"/>
          </a:xfrm>
          <a:scene3d>
            <a:camera prst="orthographicFront">
              <a:rot lat="0" lon="0" rev="0"/>
            </a:camera>
            <a:lightRig rig="glow" dir="t">
              <a:rot lat="0" lon="0" rev="14100000"/>
            </a:lightRig>
          </a:scene3d>
        </p:grpSpPr>
        <p:sp>
          <p:nvSpPr>
            <p:cNvPr id="10" name="Freeform 10"/>
            <p:cNvSpPr/>
            <p:nvPr/>
          </p:nvSpPr>
          <p:spPr>
            <a:xfrm>
              <a:off x="72390" y="72390"/>
              <a:ext cx="33982815" cy="6897788"/>
            </a:xfrm>
            <a:custGeom>
              <a:avLst/>
              <a:gdLst/>
              <a:ahLst/>
              <a:cxnLst/>
              <a:rect l="l" t="t" r="r" b="b"/>
              <a:pathLst>
                <a:path w="33982815" h="6897788">
                  <a:moveTo>
                    <a:pt x="0" y="0"/>
                  </a:moveTo>
                  <a:lnTo>
                    <a:pt x="33982815" y="0"/>
                  </a:lnTo>
                  <a:lnTo>
                    <a:pt x="33982815" y="6897788"/>
                  </a:lnTo>
                  <a:lnTo>
                    <a:pt x="0" y="6897788"/>
                  </a:lnTo>
                  <a:lnTo>
                    <a:pt x="0" y="0"/>
                  </a:lnTo>
                  <a:close/>
                </a:path>
              </a:pathLst>
            </a:custGeom>
            <a:solidFill>
              <a:srgbClr val="FFC0CB"/>
            </a:solidFill>
            <a:ln>
              <a:noFill/>
            </a:ln>
            <a:effectLst/>
            <a:sp3d prstMaterial="softEdge">
              <a:bevelT w="127000" prst="artDeco"/>
            </a:sp3d>
          </p:spPr>
        </p:sp>
        <p:sp>
          <p:nvSpPr>
            <p:cNvPr id="11" name="Freeform 11"/>
            <p:cNvSpPr/>
            <p:nvPr/>
          </p:nvSpPr>
          <p:spPr>
            <a:xfrm>
              <a:off x="0" y="0"/>
              <a:ext cx="34127594" cy="7042568"/>
            </a:xfrm>
            <a:custGeom>
              <a:avLst/>
              <a:gdLst/>
              <a:ahLst/>
              <a:cxnLst/>
              <a:rect l="l" t="t" r="r" b="b"/>
              <a:pathLst>
                <a:path w="34127594" h="7042568">
                  <a:moveTo>
                    <a:pt x="33982816" y="6897788"/>
                  </a:moveTo>
                  <a:lnTo>
                    <a:pt x="34127594" y="6897788"/>
                  </a:lnTo>
                  <a:lnTo>
                    <a:pt x="34127594" y="7042568"/>
                  </a:lnTo>
                  <a:lnTo>
                    <a:pt x="33982813" y="7042568"/>
                  </a:lnTo>
                  <a:lnTo>
                    <a:pt x="33982813" y="6897788"/>
                  </a:lnTo>
                  <a:close/>
                  <a:moveTo>
                    <a:pt x="0" y="144780"/>
                  </a:moveTo>
                  <a:lnTo>
                    <a:pt x="144780" y="144780"/>
                  </a:lnTo>
                  <a:lnTo>
                    <a:pt x="144780" y="6897788"/>
                  </a:lnTo>
                  <a:lnTo>
                    <a:pt x="0" y="6897788"/>
                  </a:lnTo>
                  <a:lnTo>
                    <a:pt x="0" y="144780"/>
                  </a:lnTo>
                  <a:close/>
                  <a:moveTo>
                    <a:pt x="0" y="6897788"/>
                  </a:moveTo>
                  <a:lnTo>
                    <a:pt x="144780" y="6897788"/>
                  </a:lnTo>
                  <a:lnTo>
                    <a:pt x="144780" y="7042568"/>
                  </a:lnTo>
                  <a:lnTo>
                    <a:pt x="0" y="7042568"/>
                  </a:lnTo>
                  <a:lnTo>
                    <a:pt x="0" y="6897788"/>
                  </a:lnTo>
                  <a:close/>
                  <a:moveTo>
                    <a:pt x="33982816" y="144780"/>
                  </a:moveTo>
                  <a:lnTo>
                    <a:pt x="34127594" y="144780"/>
                  </a:lnTo>
                  <a:lnTo>
                    <a:pt x="34127594" y="6897788"/>
                  </a:lnTo>
                  <a:lnTo>
                    <a:pt x="33982813" y="6897788"/>
                  </a:lnTo>
                  <a:lnTo>
                    <a:pt x="33982813" y="144780"/>
                  </a:lnTo>
                  <a:close/>
                  <a:moveTo>
                    <a:pt x="144780" y="6897788"/>
                  </a:moveTo>
                  <a:lnTo>
                    <a:pt x="33982816" y="6897788"/>
                  </a:lnTo>
                  <a:lnTo>
                    <a:pt x="33982816" y="7042568"/>
                  </a:lnTo>
                  <a:lnTo>
                    <a:pt x="144780" y="7042568"/>
                  </a:lnTo>
                  <a:lnTo>
                    <a:pt x="144780" y="6897788"/>
                  </a:lnTo>
                  <a:close/>
                  <a:moveTo>
                    <a:pt x="33982816" y="0"/>
                  </a:moveTo>
                  <a:lnTo>
                    <a:pt x="34127594" y="0"/>
                  </a:lnTo>
                  <a:lnTo>
                    <a:pt x="34127594" y="144780"/>
                  </a:lnTo>
                  <a:lnTo>
                    <a:pt x="33982813" y="144780"/>
                  </a:lnTo>
                  <a:lnTo>
                    <a:pt x="33982813" y="0"/>
                  </a:lnTo>
                  <a:close/>
                  <a:moveTo>
                    <a:pt x="0" y="0"/>
                  </a:moveTo>
                  <a:lnTo>
                    <a:pt x="144780" y="0"/>
                  </a:lnTo>
                  <a:lnTo>
                    <a:pt x="144780" y="144780"/>
                  </a:lnTo>
                  <a:lnTo>
                    <a:pt x="0" y="144780"/>
                  </a:lnTo>
                  <a:lnTo>
                    <a:pt x="0" y="0"/>
                  </a:lnTo>
                  <a:close/>
                  <a:moveTo>
                    <a:pt x="144780" y="0"/>
                  </a:moveTo>
                  <a:lnTo>
                    <a:pt x="33982816" y="0"/>
                  </a:lnTo>
                  <a:lnTo>
                    <a:pt x="33982816" y="144780"/>
                  </a:lnTo>
                  <a:lnTo>
                    <a:pt x="144780" y="144780"/>
                  </a:lnTo>
                  <a:lnTo>
                    <a:pt x="144780" y="0"/>
                  </a:lnTo>
                  <a:close/>
                </a:path>
              </a:pathLst>
            </a:custGeom>
            <a:solidFill>
              <a:srgbClr val="2B262E"/>
            </a:solidFill>
            <a:ln>
              <a:noFill/>
            </a:ln>
            <a:effectLst/>
            <a:sp3d prstMaterial="softEdge">
              <a:bevelT w="127000" prst="artDeco"/>
            </a:sp3d>
          </p:spPr>
        </p:sp>
      </p:grpSp>
      <p:sp>
        <p:nvSpPr>
          <p:cNvPr id="12" name="TextBox 12"/>
          <p:cNvSpPr txBox="1"/>
          <p:nvPr/>
        </p:nvSpPr>
        <p:spPr>
          <a:xfrm>
            <a:off x="4730926" y="4443827"/>
            <a:ext cx="3186163" cy="218778"/>
          </a:xfrm>
          <a:prstGeom prst="rect">
            <a:avLst/>
          </a:prstGeom>
        </p:spPr>
        <p:txBody>
          <a:bodyPr lIns="0" tIns="0" rIns="0" bIns="0" rtlCol="0" anchor="t">
            <a:spAutoFit/>
          </a:bodyPr>
          <a:lstStyle/>
          <a:p>
            <a:pPr algn="ctr">
              <a:lnSpc>
                <a:spcPts val="1414"/>
              </a:lnSpc>
            </a:pPr>
            <a:r>
              <a:rPr lang="en-US" sz="2800" b="1" i="1" dirty="0">
                <a:solidFill>
                  <a:srgbClr val="FF0000"/>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C. PHẨM CHẤT</a:t>
            </a:r>
          </a:p>
        </p:txBody>
      </p:sp>
      <p:grpSp>
        <p:nvGrpSpPr>
          <p:cNvPr id="13" name="Group 13"/>
          <p:cNvGrpSpPr/>
          <p:nvPr/>
        </p:nvGrpSpPr>
        <p:grpSpPr>
          <a:xfrm>
            <a:off x="2028073" y="183620"/>
            <a:ext cx="6023274" cy="2118981"/>
            <a:chOff x="-201211" y="0"/>
            <a:chExt cx="7717427" cy="1391968"/>
          </a:xfrm>
        </p:grpSpPr>
        <p:sp>
          <p:nvSpPr>
            <p:cNvPr id="14" name="Freeform 14"/>
            <p:cNvSpPr/>
            <p:nvPr/>
          </p:nvSpPr>
          <p:spPr>
            <a:xfrm>
              <a:off x="80010" y="80010"/>
              <a:ext cx="7423506" cy="1311958"/>
            </a:xfrm>
            <a:custGeom>
              <a:avLst/>
              <a:gdLst/>
              <a:ahLst/>
              <a:cxnLst/>
              <a:rect l="l" t="t" r="r" b="b"/>
              <a:pathLst>
                <a:path w="7423506" h="1246550">
                  <a:moveTo>
                    <a:pt x="0" y="1191940"/>
                  </a:moveTo>
                  <a:lnTo>
                    <a:pt x="0" y="1246550"/>
                  </a:lnTo>
                  <a:lnTo>
                    <a:pt x="7423506" y="1246550"/>
                  </a:lnTo>
                  <a:lnTo>
                    <a:pt x="7423506" y="0"/>
                  </a:lnTo>
                  <a:lnTo>
                    <a:pt x="7368896" y="0"/>
                  </a:lnTo>
                  <a:lnTo>
                    <a:pt x="7368896" y="1191940"/>
                  </a:lnTo>
                  <a:close/>
                </a:path>
              </a:pathLst>
            </a:custGeom>
            <a:solidFill>
              <a:srgbClr val="F58634"/>
            </a:solidFill>
          </p:spPr>
        </p:sp>
        <p:sp>
          <p:nvSpPr>
            <p:cNvPr id="15" name="Freeform 15"/>
            <p:cNvSpPr/>
            <p:nvPr/>
          </p:nvSpPr>
          <p:spPr>
            <a:xfrm>
              <a:off x="67310" y="67310"/>
              <a:ext cx="7448906" cy="1271950"/>
            </a:xfrm>
            <a:custGeom>
              <a:avLst/>
              <a:gdLst/>
              <a:ahLst/>
              <a:cxnLst/>
              <a:rect l="l" t="t" r="r" b="b"/>
              <a:pathLst>
                <a:path w="7448906" h="1271950">
                  <a:moveTo>
                    <a:pt x="7381596" y="0"/>
                  </a:moveTo>
                  <a:lnTo>
                    <a:pt x="7381596" y="12700"/>
                  </a:lnTo>
                  <a:lnTo>
                    <a:pt x="7436206" y="12700"/>
                  </a:lnTo>
                  <a:lnTo>
                    <a:pt x="7436206" y="1259250"/>
                  </a:lnTo>
                  <a:lnTo>
                    <a:pt x="12700" y="1259250"/>
                  </a:lnTo>
                  <a:lnTo>
                    <a:pt x="12700" y="1204640"/>
                  </a:lnTo>
                  <a:lnTo>
                    <a:pt x="0" y="1204640"/>
                  </a:lnTo>
                  <a:lnTo>
                    <a:pt x="0" y="1271950"/>
                  </a:lnTo>
                  <a:lnTo>
                    <a:pt x="7448906" y="1271950"/>
                  </a:lnTo>
                  <a:lnTo>
                    <a:pt x="7448906" y="0"/>
                  </a:lnTo>
                  <a:close/>
                </a:path>
              </a:pathLst>
            </a:custGeom>
            <a:solidFill>
              <a:srgbClr val="2B262E"/>
            </a:solidFill>
          </p:spPr>
        </p:sp>
        <p:sp>
          <p:nvSpPr>
            <p:cNvPr id="16" name="Freeform 16"/>
            <p:cNvSpPr/>
            <p:nvPr/>
          </p:nvSpPr>
          <p:spPr>
            <a:xfrm>
              <a:off x="-192861" y="6237"/>
              <a:ext cx="7641767" cy="1037537"/>
            </a:xfrm>
            <a:custGeom>
              <a:avLst/>
              <a:gdLst/>
              <a:ahLst/>
              <a:cxnLst/>
              <a:rect l="l" t="t" r="r" b="b"/>
              <a:pathLst>
                <a:path w="7423506" h="1246550">
                  <a:moveTo>
                    <a:pt x="0" y="0"/>
                  </a:moveTo>
                  <a:lnTo>
                    <a:pt x="7423506" y="0"/>
                  </a:lnTo>
                  <a:lnTo>
                    <a:pt x="7423506" y="1246550"/>
                  </a:lnTo>
                  <a:lnTo>
                    <a:pt x="0" y="1246550"/>
                  </a:lnTo>
                  <a:close/>
                </a:path>
              </a:pathLst>
            </a:custGeom>
            <a:solidFill>
              <a:srgbClr val="FFFFFF"/>
            </a:solidFill>
          </p:spPr>
          <p:txBody>
            <a:bodyPr anchor="ctr"/>
            <a:lstStyle/>
            <a:p>
              <a:pPr algn="just"/>
              <a:r>
                <a:rPr lang="vi-VN" sz="2400" dirty="0">
                  <a:latin typeface="Times New Roman" panose="02020603050405020304" pitchFamily="18" charset="0"/>
                  <a:cs typeface="Times New Roman" panose="02020603050405020304" pitchFamily="18" charset="0"/>
                </a:rPr>
                <a:t>T</a:t>
              </a:r>
              <a:r>
                <a:rPr lang="en-US" sz="2400" dirty="0" err="1">
                  <a:latin typeface="Times New Roman" panose="02020603050405020304" pitchFamily="18" charset="0"/>
                  <a:cs typeface="Times New Roman" panose="02020603050405020304" pitchFamily="18" charset="0"/>
                </a:rPr>
                <a: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vi-VN" sz="2400" dirty="0">
                  <a:latin typeface="Times New Roman" panose="02020603050405020304" pitchFamily="18" charset="0"/>
                  <a:cs typeface="Times New Roman" panose="02020603050405020304" pitchFamily="18" charset="0"/>
                </a:rPr>
                <a:t> được định nghĩa đường trung trực, nhận dạng được đường trung trực, </a:t>
              </a:r>
              <a:r>
                <a:rPr lang="en-US" sz="2400" dirty="0" err="1">
                  <a:solidFill>
                    <a:srgbClr val="FF0000"/>
                  </a:solidFill>
                  <a:latin typeface="Times New Roman" panose="02020603050405020304" pitchFamily="18" charset="0"/>
                  <a:cs typeface="Times New Roman" panose="02020603050405020304" pitchFamily="18" charset="0"/>
                </a:rPr>
                <a:t>biết</a:t>
              </a:r>
              <a:r>
                <a:rPr lang="vi-VN" sz="2400" dirty="0">
                  <a:latin typeface="Times New Roman" panose="02020603050405020304" pitchFamily="18" charset="0"/>
                  <a:cs typeface="Times New Roman" panose="02020603050405020304" pitchFamily="18" charset="0"/>
                </a:rPr>
                <a:t> được các tính chất của đường trung trực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của một đoạn thẳng.</a:t>
              </a:r>
              <a:endParaRPr lang="en-VN" sz="2400" dirty="0">
                <a:latin typeface="Times New Roman" panose="02020603050405020304" pitchFamily="18" charset="0"/>
                <a:cs typeface="Times New Roman" panose="02020603050405020304" pitchFamily="18" charset="0"/>
              </a:endParaRPr>
            </a:p>
          </p:txBody>
        </p:sp>
        <p:sp>
          <p:nvSpPr>
            <p:cNvPr id="17" name="Freeform 17"/>
            <p:cNvSpPr/>
            <p:nvPr/>
          </p:nvSpPr>
          <p:spPr>
            <a:xfrm>
              <a:off x="-201211" y="0"/>
              <a:ext cx="7650119" cy="1271950"/>
            </a:xfrm>
            <a:custGeom>
              <a:avLst/>
              <a:gdLst/>
              <a:ahLst/>
              <a:cxnLst/>
              <a:rect l="l" t="t" r="r" b="b"/>
              <a:pathLst>
                <a:path w="7448906" h="1271950">
                  <a:moveTo>
                    <a:pt x="80010" y="1271950"/>
                  </a:moveTo>
                  <a:lnTo>
                    <a:pt x="7448906" y="1271950"/>
                  </a:lnTo>
                  <a:lnTo>
                    <a:pt x="7448906" y="80010"/>
                  </a:lnTo>
                  <a:lnTo>
                    <a:pt x="7448906" y="67310"/>
                  </a:lnTo>
                  <a:lnTo>
                    <a:pt x="7448906" y="0"/>
                  </a:lnTo>
                  <a:lnTo>
                    <a:pt x="0" y="0"/>
                  </a:lnTo>
                  <a:lnTo>
                    <a:pt x="0" y="1271950"/>
                  </a:lnTo>
                  <a:lnTo>
                    <a:pt x="67310" y="1271950"/>
                  </a:lnTo>
                  <a:lnTo>
                    <a:pt x="80010" y="1271950"/>
                  </a:lnTo>
                  <a:close/>
                  <a:moveTo>
                    <a:pt x="12700" y="12700"/>
                  </a:moveTo>
                  <a:lnTo>
                    <a:pt x="7436206" y="12700"/>
                  </a:lnTo>
                  <a:lnTo>
                    <a:pt x="7436206" y="1259250"/>
                  </a:lnTo>
                  <a:lnTo>
                    <a:pt x="12700" y="1259250"/>
                  </a:lnTo>
                  <a:lnTo>
                    <a:pt x="12700" y="12700"/>
                  </a:lnTo>
                  <a:close/>
                </a:path>
              </a:pathLst>
            </a:custGeom>
            <a:solidFill>
              <a:srgbClr val="2B262E"/>
            </a:solidFill>
          </p:spPr>
        </p:sp>
      </p:grpSp>
      <p:grpSp>
        <p:nvGrpSpPr>
          <p:cNvPr id="18" name="Group 18"/>
          <p:cNvGrpSpPr/>
          <p:nvPr/>
        </p:nvGrpSpPr>
        <p:grpSpPr>
          <a:xfrm>
            <a:off x="354852" y="2291823"/>
            <a:ext cx="3839532" cy="2668057"/>
            <a:chOff x="66417" y="0"/>
            <a:chExt cx="3556091" cy="2471096"/>
          </a:xfrm>
        </p:grpSpPr>
        <p:sp>
          <p:nvSpPr>
            <p:cNvPr id="19" name="Freeform 19"/>
            <p:cNvSpPr/>
            <p:nvPr/>
          </p:nvSpPr>
          <p:spPr>
            <a:xfrm>
              <a:off x="80010" y="80010"/>
              <a:ext cx="3529798" cy="2378386"/>
            </a:xfrm>
            <a:custGeom>
              <a:avLst/>
              <a:gdLst/>
              <a:ahLst/>
              <a:cxnLst/>
              <a:rect l="l" t="t" r="r" b="b"/>
              <a:pathLst>
                <a:path w="3529798" h="2378386">
                  <a:moveTo>
                    <a:pt x="0" y="2323776"/>
                  </a:moveTo>
                  <a:lnTo>
                    <a:pt x="0" y="2378386"/>
                  </a:lnTo>
                  <a:lnTo>
                    <a:pt x="3529798" y="2378386"/>
                  </a:lnTo>
                  <a:lnTo>
                    <a:pt x="3529798" y="0"/>
                  </a:lnTo>
                  <a:lnTo>
                    <a:pt x="3475187" y="0"/>
                  </a:lnTo>
                  <a:lnTo>
                    <a:pt x="3475187" y="2323776"/>
                  </a:lnTo>
                  <a:close/>
                </a:path>
              </a:pathLst>
            </a:custGeom>
            <a:solidFill>
              <a:srgbClr val="F58634"/>
            </a:solidFill>
          </p:spPr>
        </p:sp>
        <p:sp>
          <p:nvSpPr>
            <p:cNvPr id="20" name="Freeform 20"/>
            <p:cNvSpPr/>
            <p:nvPr/>
          </p:nvSpPr>
          <p:spPr>
            <a:xfrm>
              <a:off x="67310" y="67310"/>
              <a:ext cx="3555198" cy="2403786"/>
            </a:xfrm>
            <a:custGeom>
              <a:avLst/>
              <a:gdLst/>
              <a:ahLst/>
              <a:cxnLst/>
              <a:rect l="l" t="t" r="r" b="b"/>
              <a:pathLst>
                <a:path w="3555198" h="2403786">
                  <a:moveTo>
                    <a:pt x="3487887" y="0"/>
                  </a:moveTo>
                  <a:lnTo>
                    <a:pt x="3487887" y="12700"/>
                  </a:lnTo>
                  <a:lnTo>
                    <a:pt x="3542498" y="12700"/>
                  </a:lnTo>
                  <a:lnTo>
                    <a:pt x="3542498" y="2391086"/>
                  </a:lnTo>
                  <a:lnTo>
                    <a:pt x="12700" y="2391086"/>
                  </a:lnTo>
                  <a:lnTo>
                    <a:pt x="12700" y="2336476"/>
                  </a:lnTo>
                  <a:lnTo>
                    <a:pt x="0" y="2336476"/>
                  </a:lnTo>
                  <a:lnTo>
                    <a:pt x="0" y="2403786"/>
                  </a:lnTo>
                  <a:lnTo>
                    <a:pt x="3555198" y="2403786"/>
                  </a:lnTo>
                  <a:lnTo>
                    <a:pt x="3555198" y="0"/>
                  </a:lnTo>
                  <a:close/>
                </a:path>
              </a:pathLst>
            </a:custGeom>
            <a:solidFill>
              <a:srgbClr val="2B262E"/>
            </a:solidFill>
          </p:spPr>
        </p:sp>
        <p:sp>
          <p:nvSpPr>
            <p:cNvPr id="21" name="Freeform 21"/>
            <p:cNvSpPr/>
            <p:nvPr/>
          </p:nvSpPr>
          <p:spPr>
            <a:xfrm>
              <a:off x="83795" y="25472"/>
              <a:ext cx="3471402" cy="2432923"/>
            </a:xfrm>
            <a:custGeom>
              <a:avLst/>
              <a:gdLst/>
              <a:ahLst/>
              <a:cxnLst/>
              <a:rect l="l" t="t" r="r" b="b"/>
              <a:pathLst>
                <a:path w="3529797" h="2378386">
                  <a:moveTo>
                    <a:pt x="0" y="0"/>
                  </a:moveTo>
                  <a:lnTo>
                    <a:pt x="3529797" y="0"/>
                  </a:lnTo>
                  <a:lnTo>
                    <a:pt x="3529797" y="2378386"/>
                  </a:lnTo>
                  <a:lnTo>
                    <a:pt x="0" y="2378386"/>
                  </a:lnTo>
                  <a:close/>
                </a:path>
              </a:pathLst>
            </a:custGeom>
            <a:solidFill>
              <a:srgbClr val="FFFFFF"/>
            </a:solidFill>
          </p:spPr>
          <p:txBody>
            <a:bodyPr/>
            <a:lstStyle/>
            <a:p>
              <a:pPr algn="just"/>
              <a:r>
                <a:rPr lang="vi-VN" sz="2400" dirty="0">
                  <a:latin typeface="Times New Roman" panose="02020603050405020304" pitchFamily="18" charset="0"/>
                  <a:cs typeface="Times New Roman" panose="02020603050405020304" pitchFamily="18" charset="0"/>
                </a:rPr>
                <a:t>Tự học, sáng tạo, tính toán, hợp tác, giao tiếp, sử dụng công cụ và ngôn ngữ. Phát triển năng lực tư duy và sáng tạo logic.</a:t>
              </a:r>
              <a:endParaRPr lang="en-VN" sz="2400" dirty="0">
                <a:latin typeface="Times New Roman" panose="02020603050405020304" pitchFamily="18" charset="0"/>
                <a:cs typeface="Times New Roman" panose="02020603050405020304" pitchFamily="18" charset="0"/>
              </a:endParaRPr>
            </a:p>
            <a:p>
              <a:endParaRPr lang="en-VN" dirty="0"/>
            </a:p>
          </p:txBody>
        </p:sp>
        <p:sp>
          <p:nvSpPr>
            <p:cNvPr id="22" name="Freeform 22"/>
            <p:cNvSpPr/>
            <p:nvPr/>
          </p:nvSpPr>
          <p:spPr>
            <a:xfrm>
              <a:off x="66417" y="0"/>
              <a:ext cx="3488779" cy="2403786"/>
            </a:xfrm>
            <a:custGeom>
              <a:avLst/>
              <a:gdLst/>
              <a:ahLst/>
              <a:cxnLst/>
              <a:rect l="l" t="t" r="r" b="b"/>
              <a:pathLst>
                <a:path w="3555197" h="2403786">
                  <a:moveTo>
                    <a:pt x="80010" y="2403786"/>
                  </a:moveTo>
                  <a:lnTo>
                    <a:pt x="3555197" y="2403786"/>
                  </a:lnTo>
                  <a:lnTo>
                    <a:pt x="3555197" y="80010"/>
                  </a:lnTo>
                  <a:lnTo>
                    <a:pt x="3555197" y="67310"/>
                  </a:lnTo>
                  <a:lnTo>
                    <a:pt x="3555197" y="0"/>
                  </a:lnTo>
                  <a:lnTo>
                    <a:pt x="0" y="0"/>
                  </a:lnTo>
                  <a:lnTo>
                    <a:pt x="0" y="2403786"/>
                  </a:lnTo>
                  <a:lnTo>
                    <a:pt x="67310" y="2403786"/>
                  </a:lnTo>
                  <a:lnTo>
                    <a:pt x="80010" y="2403786"/>
                  </a:lnTo>
                  <a:close/>
                  <a:moveTo>
                    <a:pt x="12700" y="12700"/>
                  </a:moveTo>
                  <a:lnTo>
                    <a:pt x="3542497" y="12700"/>
                  </a:lnTo>
                  <a:lnTo>
                    <a:pt x="3542497" y="2391086"/>
                  </a:lnTo>
                  <a:lnTo>
                    <a:pt x="12700" y="2391086"/>
                  </a:lnTo>
                  <a:lnTo>
                    <a:pt x="12700" y="12700"/>
                  </a:lnTo>
                  <a:close/>
                </a:path>
              </a:pathLst>
            </a:custGeom>
            <a:solidFill>
              <a:srgbClr val="2B262E"/>
            </a:solidFill>
          </p:spPr>
        </p:sp>
      </p:grpSp>
      <p:grpSp>
        <p:nvGrpSpPr>
          <p:cNvPr id="23" name="Group 23"/>
          <p:cNvGrpSpPr/>
          <p:nvPr/>
        </p:nvGrpSpPr>
        <p:grpSpPr>
          <a:xfrm>
            <a:off x="2034627" y="1781189"/>
            <a:ext cx="5964186" cy="418084"/>
            <a:chOff x="0" y="0"/>
            <a:chExt cx="74830504" cy="4014657"/>
          </a:xfrm>
          <a:solidFill>
            <a:srgbClr val="33CCCC"/>
          </a:solidFill>
          <a:scene3d>
            <a:camera prst="orthographicFront">
              <a:rot lat="0" lon="0" rev="0"/>
            </a:camera>
            <a:lightRig rig="glow" dir="t">
              <a:rot lat="0" lon="0" rev="14100000"/>
            </a:lightRig>
          </a:scene3d>
        </p:grpSpPr>
        <p:sp>
          <p:nvSpPr>
            <p:cNvPr id="24" name="Freeform 24"/>
            <p:cNvSpPr/>
            <p:nvPr/>
          </p:nvSpPr>
          <p:spPr>
            <a:xfrm>
              <a:off x="65594" y="153323"/>
              <a:ext cx="74764910" cy="3861334"/>
            </a:xfrm>
            <a:custGeom>
              <a:avLst/>
              <a:gdLst/>
              <a:ahLst/>
              <a:cxnLst/>
              <a:rect l="l" t="t" r="r" b="b"/>
              <a:pathLst>
                <a:path w="74217525" h="3861332">
                  <a:moveTo>
                    <a:pt x="0" y="0"/>
                  </a:moveTo>
                  <a:lnTo>
                    <a:pt x="74217525" y="0"/>
                  </a:lnTo>
                  <a:lnTo>
                    <a:pt x="74217525" y="3861332"/>
                  </a:lnTo>
                  <a:lnTo>
                    <a:pt x="0" y="3861332"/>
                  </a:lnTo>
                  <a:lnTo>
                    <a:pt x="0" y="0"/>
                  </a:lnTo>
                  <a:close/>
                </a:path>
              </a:pathLst>
            </a:custGeom>
            <a:ln>
              <a:noFill/>
            </a:ln>
            <a:effectLst>
              <a:glow rad="139700">
                <a:schemeClr val="accent4">
                  <a:satMod val="175000"/>
                  <a:alpha val="40000"/>
                </a:schemeClr>
              </a:glow>
            </a:effectLst>
            <a:sp3d prstMaterial="softEdge">
              <a:bevelT w="127000" prst="artDeco"/>
            </a:sp3d>
          </p:spPr>
          <p:style>
            <a:lnRef idx="1">
              <a:schemeClr val="accent1"/>
            </a:lnRef>
            <a:fillRef idx="2">
              <a:schemeClr val="accent1"/>
            </a:fillRef>
            <a:effectRef idx="1">
              <a:schemeClr val="accent1"/>
            </a:effectRef>
            <a:fontRef idx="minor">
              <a:schemeClr val="dk1"/>
            </a:fontRef>
          </p:style>
          <p:txBody>
            <a:bodyPr/>
            <a:lstStyle/>
            <a:p>
              <a:pPr algn="ctr"/>
              <a:endParaRPr lang="en-VN" dirty="0"/>
            </a:p>
          </p:txBody>
        </p:sp>
        <p:sp>
          <p:nvSpPr>
            <p:cNvPr id="25" name="Freeform 25"/>
            <p:cNvSpPr/>
            <p:nvPr/>
          </p:nvSpPr>
          <p:spPr>
            <a:xfrm>
              <a:off x="0" y="0"/>
              <a:ext cx="74362301" cy="4006111"/>
            </a:xfrm>
            <a:custGeom>
              <a:avLst/>
              <a:gdLst/>
              <a:ahLst/>
              <a:cxnLst/>
              <a:rect l="l" t="t" r="r" b="b"/>
              <a:pathLst>
                <a:path w="74362301" h="4006111">
                  <a:moveTo>
                    <a:pt x="74217523" y="3861331"/>
                  </a:moveTo>
                  <a:lnTo>
                    <a:pt x="74362301" y="3861331"/>
                  </a:lnTo>
                  <a:lnTo>
                    <a:pt x="74362301" y="4006111"/>
                  </a:lnTo>
                  <a:lnTo>
                    <a:pt x="74217523" y="4006111"/>
                  </a:lnTo>
                  <a:lnTo>
                    <a:pt x="74217523" y="3861331"/>
                  </a:lnTo>
                  <a:close/>
                  <a:moveTo>
                    <a:pt x="0" y="144780"/>
                  </a:moveTo>
                  <a:lnTo>
                    <a:pt x="144780" y="144780"/>
                  </a:lnTo>
                  <a:lnTo>
                    <a:pt x="144780" y="3861331"/>
                  </a:lnTo>
                  <a:lnTo>
                    <a:pt x="0" y="3861331"/>
                  </a:lnTo>
                  <a:lnTo>
                    <a:pt x="0" y="144780"/>
                  </a:lnTo>
                  <a:close/>
                  <a:moveTo>
                    <a:pt x="0" y="3861331"/>
                  </a:moveTo>
                  <a:lnTo>
                    <a:pt x="144780" y="3861331"/>
                  </a:lnTo>
                  <a:lnTo>
                    <a:pt x="144780" y="4006111"/>
                  </a:lnTo>
                  <a:lnTo>
                    <a:pt x="0" y="4006111"/>
                  </a:lnTo>
                  <a:lnTo>
                    <a:pt x="0" y="3861331"/>
                  </a:lnTo>
                  <a:close/>
                  <a:moveTo>
                    <a:pt x="74217523" y="144780"/>
                  </a:moveTo>
                  <a:lnTo>
                    <a:pt x="74362301" y="144780"/>
                  </a:lnTo>
                  <a:lnTo>
                    <a:pt x="74362301" y="3861331"/>
                  </a:lnTo>
                  <a:lnTo>
                    <a:pt x="74217523" y="3861331"/>
                  </a:lnTo>
                  <a:lnTo>
                    <a:pt x="74217523" y="144780"/>
                  </a:lnTo>
                  <a:close/>
                  <a:moveTo>
                    <a:pt x="144780" y="3861331"/>
                  </a:moveTo>
                  <a:lnTo>
                    <a:pt x="74217523" y="3861331"/>
                  </a:lnTo>
                  <a:lnTo>
                    <a:pt x="74217523" y="4006111"/>
                  </a:lnTo>
                  <a:lnTo>
                    <a:pt x="144780" y="4006111"/>
                  </a:lnTo>
                  <a:lnTo>
                    <a:pt x="144780" y="3861331"/>
                  </a:lnTo>
                  <a:close/>
                  <a:moveTo>
                    <a:pt x="74217523" y="0"/>
                  </a:moveTo>
                  <a:lnTo>
                    <a:pt x="74362301" y="0"/>
                  </a:lnTo>
                  <a:lnTo>
                    <a:pt x="74362301" y="144780"/>
                  </a:lnTo>
                  <a:lnTo>
                    <a:pt x="74217523" y="144780"/>
                  </a:lnTo>
                  <a:lnTo>
                    <a:pt x="74217523" y="0"/>
                  </a:lnTo>
                  <a:close/>
                  <a:moveTo>
                    <a:pt x="0" y="0"/>
                  </a:moveTo>
                  <a:lnTo>
                    <a:pt x="144780" y="0"/>
                  </a:lnTo>
                  <a:lnTo>
                    <a:pt x="144780" y="144780"/>
                  </a:lnTo>
                  <a:lnTo>
                    <a:pt x="0" y="144780"/>
                  </a:lnTo>
                  <a:lnTo>
                    <a:pt x="0" y="0"/>
                  </a:lnTo>
                  <a:close/>
                  <a:moveTo>
                    <a:pt x="144780" y="0"/>
                  </a:moveTo>
                  <a:lnTo>
                    <a:pt x="74217523" y="0"/>
                  </a:lnTo>
                  <a:lnTo>
                    <a:pt x="74217523" y="144780"/>
                  </a:lnTo>
                  <a:lnTo>
                    <a:pt x="144780" y="144780"/>
                  </a:lnTo>
                  <a:lnTo>
                    <a:pt x="144780" y="0"/>
                  </a:lnTo>
                  <a:close/>
                </a:path>
              </a:pathLst>
            </a:custGeom>
            <a:ln/>
          </p:spPr>
          <p:style>
            <a:lnRef idx="1">
              <a:schemeClr val="accent1"/>
            </a:lnRef>
            <a:fillRef idx="2">
              <a:schemeClr val="accent1"/>
            </a:fillRef>
            <a:effectRef idx="1">
              <a:schemeClr val="accent1"/>
            </a:effectRef>
            <a:fontRef idx="minor">
              <a:schemeClr val="dk1"/>
            </a:fontRef>
          </p:style>
        </p:sp>
      </p:grpSp>
      <p:pic>
        <p:nvPicPr>
          <p:cNvPr id="27" name="Picture 2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41738" y="3837567"/>
            <a:ext cx="1107554" cy="1502255"/>
          </a:xfrm>
          <a:prstGeom prst="rect">
            <a:avLst/>
          </a:prstGeom>
        </p:spPr>
      </p:pic>
      <p:sp>
        <p:nvSpPr>
          <p:cNvPr id="28" name="TextBox 28"/>
          <p:cNvSpPr txBox="1"/>
          <p:nvPr/>
        </p:nvSpPr>
        <p:spPr>
          <a:xfrm>
            <a:off x="1284581" y="1919423"/>
            <a:ext cx="7457726" cy="286104"/>
          </a:xfrm>
          <a:prstGeom prst="rect">
            <a:avLst/>
          </a:prstGeom>
        </p:spPr>
        <p:txBody>
          <a:bodyPr lIns="0" tIns="0" rIns="0" bIns="0" rtlCol="0" anchor="t">
            <a:spAutoFit/>
          </a:bodyPr>
          <a:lstStyle/>
          <a:p>
            <a:pPr algn="ctr">
              <a:lnSpc>
                <a:spcPts val="2100"/>
              </a:lnSpc>
            </a:pPr>
            <a:r>
              <a:rPr lang="en-US" sz="2800" b="1" i="1" dirty="0">
                <a:solidFill>
                  <a:srgbClr val="FF0000"/>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A. KIẾN THỨC</a:t>
            </a:r>
          </a:p>
        </p:txBody>
      </p:sp>
      <p:grpSp>
        <p:nvGrpSpPr>
          <p:cNvPr id="30" name="Group 30"/>
          <p:cNvGrpSpPr/>
          <p:nvPr/>
        </p:nvGrpSpPr>
        <p:grpSpPr>
          <a:xfrm>
            <a:off x="423302" y="4271031"/>
            <a:ext cx="3554023" cy="603209"/>
            <a:chOff x="0" y="0"/>
            <a:chExt cx="34127594" cy="7042568"/>
          </a:xfrm>
          <a:scene3d>
            <a:camera prst="orthographicFront">
              <a:rot lat="0" lon="0" rev="0"/>
            </a:camera>
            <a:lightRig rig="glow" dir="t">
              <a:rot lat="0" lon="0" rev="14100000"/>
            </a:lightRig>
          </a:scene3d>
        </p:grpSpPr>
        <p:sp>
          <p:nvSpPr>
            <p:cNvPr id="31" name="Freeform 31"/>
            <p:cNvSpPr/>
            <p:nvPr/>
          </p:nvSpPr>
          <p:spPr>
            <a:xfrm>
              <a:off x="72390" y="72390"/>
              <a:ext cx="33982815" cy="6897788"/>
            </a:xfrm>
            <a:custGeom>
              <a:avLst/>
              <a:gdLst/>
              <a:ahLst/>
              <a:cxnLst/>
              <a:rect l="l" t="t" r="r" b="b"/>
              <a:pathLst>
                <a:path w="33982815" h="6897788">
                  <a:moveTo>
                    <a:pt x="0" y="0"/>
                  </a:moveTo>
                  <a:lnTo>
                    <a:pt x="33982815" y="0"/>
                  </a:lnTo>
                  <a:lnTo>
                    <a:pt x="33982815" y="6897788"/>
                  </a:lnTo>
                  <a:lnTo>
                    <a:pt x="0" y="6897788"/>
                  </a:lnTo>
                  <a:lnTo>
                    <a:pt x="0" y="0"/>
                  </a:lnTo>
                  <a:close/>
                </a:path>
              </a:pathLst>
            </a:custGeom>
            <a:solidFill>
              <a:srgbClr val="D6C3FF"/>
            </a:solidFill>
            <a:ln>
              <a:noFill/>
            </a:ln>
            <a:effectLst/>
            <a:sp3d prstMaterial="softEdge">
              <a:bevelT w="127000" prst="artDeco"/>
            </a:sp3d>
          </p:spPr>
        </p:sp>
        <p:sp>
          <p:nvSpPr>
            <p:cNvPr id="32" name="Freeform 32"/>
            <p:cNvSpPr/>
            <p:nvPr/>
          </p:nvSpPr>
          <p:spPr>
            <a:xfrm>
              <a:off x="0" y="0"/>
              <a:ext cx="34127594" cy="7042568"/>
            </a:xfrm>
            <a:custGeom>
              <a:avLst/>
              <a:gdLst/>
              <a:ahLst/>
              <a:cxnLst/>
              <a:rect l="l" t="t" r="r" b="b"/>
              <a:pathLst>
                <a:path w="34127594" h="7042568">
                  <a:moveTo>
                    <a:pt x="33982816" y="6897788"/>
                  </a:moveTo>
                  <a:lnTo>
                    <a:pt x="34127594" y="6897788"/>
                  </a:lnTo>
                  <a:lnTo>
                    <a:pt x="34127594" y="7042568"/>
                  </a:lnTo>
                  <a:lnTo>
                    <a:pt x="33982813" y="7042568"/>
                  </a:lnTo>
                  <a:lnTo>
                    <a:pt x="33982813" y="6897788"/>
                  </a:lnTo>
                  <a:close/>
                  <a:moveTo>
                    <a:pt x="0" y="144780"/>
                  </a:moveTo>
                  <a:lnTo>
                    <a:pt x="144780" y="144780"/>
                  </a:lnTo>
                  <a:lnTo>
                    <a:pt x="144780" y="6897788"/>
                  </a:lnTo>
                  <a:lnTo>
                    <a:pt x="0" y="6897788"/>
                  </a:lnTo>
                  <a:lnTo>
                    <a:pt x="0" y="144780"/>
                  </a:lnTo>
                  <a:close/>
                  <a:moveTo>
                    <a:pt x="0" y="6897788"/>
                  </a:moveTo>
                  <a:lnTo>
                    <a:pt x="144780" y="6897788"/>
                  </a:lnTo>
                  <a:lnTo>
                    <a:pt x="144780" y="7042568"/>
                  </a:lnTo>
                  <a:lnTo>
                    <a:pt x="0" y="7042568"/>
                  </a:lnTo>
                  <a:lnTo>
                    <a:pt x="0" y="6897788"/>
                  </a:lnTo>
                  <a:close/>
                  <a:moveTo>
                    <a:pt x="33982816" y="144780"/>
                  </a:moveTo>
                  <a:lnTo>
                    <a:pt x="34127594" y="144780"/>
                  </a:lnTo>
                  <a:lnTo>
                    <a:pt x="34127594" y="6897788"/>
                  </a:lnTo>
                  <a:lnTo>
                    <a:pt x="33982813" y="6897788"/>
                  </a:lnTo>
                  <a:lnTo>
                    <a:pt x="33982813" y="144780"/>
                  </a:lnTo>
                  <a:close/>
                  <a:moveTo>
                    <a:pt x="144780" y="6897788"/>
                  </a:moveTo>
                  <a:lnTo>
                    <a:pt x="33982816" y="6897788"/>
                  </a:lnTo>
                  <a:lnTo>
                    <a:pt x="33982816" y="7042568"/>
                  </a:lnTo>
                  <a:lnTo>
                    <a:pt x="144780" y="7042568"/>
                  </a:lnTo>
                  <a:lnTo>
                    <a:pt x="144780" y="6897788"/>
                  </a:lnTo>
                  <a:close/>
                  <a:moveTo>
                    <a:pt x="33982816" y="0"/>
                  </a:moveTo>
                  <a:lnTo>
                    <a:pt x="34127594" y="0"/>
                  </a:lnTo>
                  <a:lnTo>
                    <a:pt x="34127594" y="144780"/>
                  </a:lnTo>
                  <a:lnTo>
                    <a:pt x="33982813" y="144780"/>
                  </a:lnTo>
                  <a:lnTo>
                    <a:pt x="33982813" y="0"/>
                  </a:lnTo>
                  <a:close/>
                  <a:moveTo>
                    <a:pt x="0" y="0"/>
                  </a:moveTo>
                  <a:lnTo>
                    <a:pt x="144780" y="0"/>
                  </a:lnTo>
                  <a:lnTo>
                    <a:pt x="144780" y="144780"/>
                  </a:lnTo>
                  <a:lnTo>
                    <a:pt x="0" y="144780"/>
                  </a:lnTo>
                  <a:lnTo>
                    <a:pt x="0" y="0"/>
                  </a:lnTo>
                  <a:close/>
                  <a:moveTo>
                    <a:pt x="144780" y="0"/>
                  </a:moveTo>
                  <a:lnTo>
                    <a:pt x="33982816" y="0"/>
                  </a:lnTo>
                  <a:lnTo>
                    <a:pt x="33982816" y="144780"/>
                  </a:lnTo>
                  <a:lnTo>
                    <a:pt x="144780" y="144780"/>
                  </a:lnTo>
                  <a:lnTo>
                    <a:pt x="144780" y="0"/>
                  </a:lnTo>
                  <a:close/>
                </a:path>
              </a:pathLst>
            </a:custGeom>
            <a:solidFill>
              <a:srgbClr val="2B262E"/>
            </a:solidFill>
            <a:ln>
              <a:noFill/>
            </a:ln>
            <a:effectLst/>
            <a:sp3d prstMaterial="softEdge">
              <a:bevelT w="127000" prst="artDeco"/>
            </a:sp3d>
          </p:spPr>
        </p:sp>
      </p:grpSp>
      <p:sp>
        <p:nvSpPr>
          <p:cNvPr id="33" name="TextBox 33"/>
          <p:cNvSpPr txBox="1"/>
          <p:nvPr/>
        </p:nvSpPr>
        <p:spPr>
          <a:xfrm>
            <a:off x="644565" y="4529002"/>
            <a:ext cx="3186163" cy="247632"/>
          </a:xfrm>
          <a:prstGeom prst="rect">
            <a:avLst/>
          </a:prstGeom>
        </p:spPr>
        <p:txBody>
          <a:bodyPr lIns="0" tIns="0" rIns="0" bIns="0" rtlCol="0" anchor="t">
            <a:spAutoFit/>
          </a:bodyPr>
          <a:lstStyle/>
          <a:p>
            <a:pPr algn="ctr">
              <a:lnSpc>
                <a:spcPts val="1658"/>
              </a:lnSpc>
            </a:pPr>
            <a:r>
              <a:rPr lang="en-US" sz="2800" b="1" i="1" dirty="0">
                <a:solidFill>
                  <a:srgbClr val="FF0000"/>
                </a:solidFill>
                <a:effectLst>
                  <a:reflection blurRad="6350" stA="55000" endA="50" endPos="85000" dir="5400000" sy="-100000" algn="bl" rotWithShape="0"/>
                </a:effectLst>
                <a:latin typeface="Times New Roman" panose="02020603050405020304" pitchFamily="18" charset="0"/>
                <a:cs typeface="Times New Roman" panose="02020603050405020304" pitchFamily="18" charset="0"/>
              </a:rPr>
              <a:t>B. NĂNG LỰC</a:t>
            </a:r>
          </a:p>
        </p:txBody>
      </p:sp>
      <p:grpSp>
        <p:nvGrpSpPr>
          <p:cNvPr id="34" name="Group 34"/>
          <p:cNvGrpSpPr/>
          <p:nvPr/>
        </p:nvGrpSpPr>
        <p:grpSpPr>
          <a:xfrm>
            <a:off x="416158" y="2363079"/>
            <a:ext cx="449944" cy="449944"/>
            <a:chOff x="0" y="0"/>
            <a:chExt cx="1199850" cy="1199850"/>
          </a:xfrm>
        </p:grpSpPr>
        <p:sp>
          <p:nvSpPr>
            <p:cNvPr id="35" name="AutoShape 35"/>
            <p:cNvSpPr/>
            <p:nvPr/>
          </p:nvSpPr>
          <p:spPr>
            <a:xfrm>
              <a:off x="0" y="0"/>
              <a:ext cx="1199850" cy="0"/>
            </a:xfrm>
            <a:prstGeom prst="line">
              <a:avLst/>
            </a:prstGeom>
            <a:ln w="38100" cap="flat">
              <a:solidFill>
                <a:srgbClr val="000000"/>
              </a:solidFill>
              <a:prstDash val="solid"/>
              <a:headEnd type="none" w="sm" len="sm"/>
              <a:tailEnd type="none" w="sm" len="sm"/>
            </a:ln>
          </p:spPr>
        </p:sp>
        <p:sp>
          <p:nvSpPr>
            <p:cNvPr id="36" name="AutoShape 36"/>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37" name="Group 37"/>
          <p:cNvGrpSpPr/>
          <p:nvPr/>
        </p:nvGrpSpPr>
        <p:grpSpPr>
          <a:xfrm>
            <a:off x="4480435" y="2363988"/>
            <a:ext cx="449944" cy="449944"/>
            <a:chOff x="0" y="0"/>
            <a:chExt cx="1199850" cy="1199850"/>
          </a:xfrm>
        </p:grpSpPr>
        <p:sp>
          <p:nvSpPr>
            <p:cNvPr id="38" name="AutoShape 38"/>
            <p:cNvSpPr/>
            <p:nvPr/>
          </p:nvSpPr>
          <p:spPr>
            <a:xfrm>
              <a:off x="0" y="0"/>
              <a:ext cx="1199850" cy="0"/>
            </a:xfrm>
            <a:prstGeom prst="line">
              <a:avLst/>
            </a:prstGeom>
            <a:ln w="38100" cap="flat">
              <a:solidFill>
                <a:srgbClr val="000000"/>
              </a:solidFill>
              <a:prstDash val="solid"/>
              <a:headEnd type="none" w="sm" len="sm"/>
              <a:tailEnd type="none" w="sm" len="sm"/>
            </a:ln>
          </p:spPr>
        </p:sp>
        <p:sp>
          <p:nvSpPr>
            <p:cNvPr id="39" name="AutoShape 39"/>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0" name="Group 40"/>
          <p:cNvGrpSpPr/>
          <p:nvPr/>
        </p:nvGrpSpPr>
        <p:grpSpPr>
          <a:xfrm rot="-10800000">
            <a:off x="3620115" y="3709214"/>
            <a:ext cx="449944" cy="449944"/>
            <a:chOff x="0" y="0"/>
            <a:chExt cx="1199850" cy="1199850"/>
          </a:xfrm>
        </p:grpSpPr>
        <p:sp>
          <p:nvSpPr>
            <p:cNvPr id="41" name="AutoShape 41"/>
            <p:cNvSpPr/>
            <p:nvPr/>
          </p:nvSpPr>
          <p:spPr>
            <a:xfrm>
              <a:off x="0" y="0"/>
              <a:ext cx="1199850" cy="0"/>
            </a:xfrm>
            <a:prstGeom prst="line">
              <a:avLst/>
            </a:prstGeom>
            <a:ln w="38100" cap="flat">
              <a:solidFill>
                <a:srgbClr val="000000"/>
              </a:solidFill>
              <a:prstDash val="solid"/>
              <a:headEnd type="none" w="sm" len="sm"/>
              <a:tailEnd type="none" w="sm" len="sm"/>
            </a:ln>
          </p:spPr>
        </p:sp>
        <p:sp>
          <p:nvSpPr>
            <p:cNvPr id="42" name="AutoShape 42"/>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3" name="Group 43"/>
          <p:cNvGrpSpPr/>
          <p:nvPr/>
        </p:nvGrpSpPr>
        <p:grpSpPr>
          <a:xfrm rot="-10800000">
            <a:off x="7766527" y="3599153"/>
            <a:ext cx="449944" cy="449944"/>
            <a:chOff x="0" y="0"/>
            <a:chExt cx="1199850" cy="1199850"/>
          </a:xfrm>
        </p:grpSpPr>
        <p:sp>
          <p:nvSpPr>
            <p:cNvPr id="44" name="AutoShape 44"/>
            <p:cNvSpPr/>
            <p:nvPr/>
          </p:nvSpPr>
          <p:spPr>
            <a:xfrm>
              <a:off x="0" y="0"/>
              <a:ext cx="1199850" cy="0"/>
            </a:xfrm>
            <a:prstGeom prst="line">
              <a:avLst/>
            </a:prstGeom>
            <a:ln w="38100" cap="flat">
              <a:solidFill>
                <a:srgbClr val="000000"/>
              </a:solidFill>
              <a:prstDash val="solid"/>
              <a:headEnd type="none" w="sm" len="sm"/>
              <a:tailEnd type="none" w="sm" len="sm"/>
            </a:ln>
          </p:spPr>
        </p:sp>
        <p:sp>
          <p:nvSpPr>
            <p:cNvPr id="45" name="AutoShape 45"/>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6" name="Group 46"/>
          <p:cNvGrpSpPr/>
          <p:nvPr/>
        </p:nvGrpSpPr>
        <p:grpSpPr>
          <a:xfrm rot="-5400000">
            <a:off x="423302" y="3734791"/>
            <a:ext cx="449944" cy="449944"/>
            <a:chOff x="0" y="0"/>
            <a:chExt cx="1199850" cy="1199850"/>
          </a:xfrm>
        </p:grpSpPr>
        <p:sp>
          <p:nvSpPr>
            <p:cNvPr id="47" name="AutoShape 47"/>
            <p:cNvSpPr/>
            <p:nvPr/>
          </p:nvSpPr>
          <p:spPr>
            <a:xfrm>
              <a:off x="0" y="0"/>
              <a:ext cx="1199850" cy="0"/>
            </a:xfrm>
            <a:prstGeom prst="line">
              <a:avLst/>
            </a:prstGeom>
            <a:ln w="38100" cap="flat">
              <a:solidFill>
                <a:srgbClr val="000000"/>
              </a:solidFill>
              <a:prstDash val="solid"/>
              <a:headEnd type="none" w="sm" len="sm"/>
              <a:tailEnd type="none" w="sm" len="sm"/>
            </a:ln>
          </p:spPr>
        </p:sp>
        <p:sp>
          <p:nvSpPr>
            <p:cNvPr id="48" name="AutoShape 48"/>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49" name="Group 49"/>
          <p:cNvGrpSpPr/>
          <p:nvPr/>
        </p:nvGrpSpPr>
        <p:grpSpPr>
          <a:xfrm rot="-5400000">
            <a:off x="4497324" y="3560631"/>
            <a:ext cx="449944" cy="449944"/>
            <a:chOff x="0" y="0"/>
            <a:chExt cx="1199850" cy="1199850"/>
          </a:xfrm>
        </p:grpSpPr>
        <p:sp>
          <p:nvSpPr>
            <p:cNvPr id="50" name="AutoShape 50"/>
            <p:cNvSpPr/>
            <p:nvPr/>
          </p:nvSpPr>
          <p:spPr>
            <a:xfrm>
              <a:off x="0" y="0"/>
              <a:ext cx="1199850" cy="0"/>
            </a:xfrm>
            <a:prstGeom prst="line">
              <a:avLst/>
            </a:prstGeom>
            <a:ln w="38100" cap="flat">
              <a:solidFill>
                <a:srgbClr val="000000"/>
              </a:solidFill>
              <a:prstDash val="solid"/>
              <a:headEnd type="none" w="sm" len="sm"/>
              <a:tailEnd type="none" w="sm" len="sm"/>
            </a:ln>
          </p:spPr>
        </p:sp>
        <p:sp>
          <p:nvSpPr>
            <p:cNvPr id="51" name="AutoShape 51"/>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52" name="Group 52"/>
          <p:cNvGrpSpPr/>
          <p:nvPr/>
        </p:nvGrpSpPr>
        <p:grpSpPr>
          <a:xfrm rot="5400000">
            <a:off x="3620114" y="2354183"/>
            <a:ext cx="449944" cy="449944"/>
            <a:chOff x="0" y="0"/>
            <a:chExt cx="1199850" cy="1199850"/>
          </a:xfrm>
        </p:grpSpPr>
        <p:sp>
          <p:nvSpPr>
            <p:cNvPr id="53" name="AutoShape 53"/>
            <p:cNvSpPr/>
            <p:nvPr/>
          </p:nvSpPr>
          <p:spPr>
            <a:xfrm>
              <a:off x="0" y="0"/>
              <a:ext cx="1199850" cy="0"/>
            </a:xfrm>
            <a:prstGeom prst="line">
              <a:avLst/>
            </a:prstGeom>
            <a:ln w="38100" cap="flat">
              <a:solidFill>
                <a:srgbClr val="000000"/>
              </a:solidFill>
              <a:prstDash val="solid"/>
              <a:headEnd type="none" w="sm" len="sm"/>
              <a:tailEnd type="none" w="sm" len="sm"/>
            </a:ln>
          </p:spPr>
        </p:sp>
        <p:sp>
          <p:nvSpPr>
            <p:cNvPr id="54" name="AutoShape 54"/>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55" name="Group 55"/>
          <p:cNvGrpSpPr/>
          <p:nvPr/>
        </p:nvGrpSpPr>
        <p:grpSpPr>
          <a:xfrm rot="5400000">
            <a:off x="7766527" y="2354183"/>
            <a:ext cx="449944" cy="449944"/>
            <a:chOff x="0" y="0"/>
            <a:chExt cx="1199850" cy="1199850"/>
          </a:xfrm>
        </p:grpSpPr>
        <p:sp>
          <p:nvSpPr>
            <p:cNvPr id="56" name="AutoShape 56"/>
            <p:cNvSpPr/>
            <p:nvPr/>
          </p:nvSpPr>
          <p:spPr>
            <a:xfrm>
              <a:off x="0" y="0"/>
              <a:ext cx="1199850" cy="0"/>
            </a:xfrm>
            <a:prstGeom prst="line">
              <a:avLst/>
            </a:prstGeom>
            <a:ln w="38100" cap="flat">
              <a:solidFill>
                <a:srgbClr val="000000"/>
              </a:solidFill>
              <a:prstDash val="solid"/>
              <a:headEnd type="none" w="sm" len="sm"/>
              <a:tailEnd type="none" w="sm" len="sm"/>
            </a:ln>
          </p:spPr>
        </p:sp>
        <p:sp>
          <p:nvSpPr>
            <p:cNvPr id="57" name="AutoShape 57"/>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0" name="Group 34">
            <a:extLst>
              <a:ext uri="{FF2B5EF4-FFF2-40B4-BE49-F238E27FC236}">
                <a16:creationId xmlns:a16="http://schemas.microsoft.com/office/drawing/2014/main" id="{D0480C47-4F80-4FE0-9484-493D8BF7A24E}"/>
              </a:ext>
            </a:extLst>
          </p:cNvPr>
          <p:cNvGrpSpPr/>
          <p:nvPr/>
        </p:nvGrpSpPr>
        <p:grpSpPr>
          <a:xfrm>
            <a:off x="2066391" y="247571"/>
            <a:ext cx="449944" cy="449944"/>
            <a:chOff x="0" y="0"/>
            <a:chExt cx="1199850" cy="1199850"/>
          </a:xfrm>
        </p:grpSpPr>
        <p:sp>
          <p:nvSpPr>
            <p:cNvPr id="61" name="AutoShape 35">
              <a:extLst>
                <a:ext uri="{FF2B5EF4-FFF2-40B4-BE49-F238E27FC236}">
                  <a16:creationId xmlns:a16="http://schemas.microsoft.com/office/drawing/2014/main" id="{16361DC1-BF1E-4524-A4AF-9AC7D8C8FF64}"/>
                </a:ext>
              </a:extLst>
            </p:cNvPr>
            <p:cNvSpPr/>
            <p:nvPr/>
          </p:nvSpPr>
          <p:spPr>
            <a:xfrm>
              <a:off x="0" y="0"/>
              <a:ext cx="1199850" cy="0"/>
            </a:xfrm>
            <a:prstGeom prst="line">
              <a:avLst/>
            </a:prstGeom>
            <a:ln w="38100" cap="flat">
              <a:solidFill>
                <a:srgbClr val="000000"/>
              </a:solidFill>
              <a:prstDash val="solid"/>
              <a:headEnd type="none" w="sm" len="sm"/>
              <a:tailEnd type="none" w="sm" len="sm"/>
            </a:ln>
          </p:spPr>
        </p:sp>
        <p:sp>
          <p:nvSpPr>
            <p:cNvPr id="62" name="AutoShape 36">
              <a:extLst>
                <a:ext uri="{FF2B5EF4-FFF2-40B4-BE49-F238E27FC236}">
                  <a16:creationId xmlns:a16="http://schemas.microsoft.com/office/drawing/2014/main" id="{E03B8C64-4B8B-4CFC-B481-1BEE37BC6298}"/>
                </a:ext>
              </a:extLst>
            </p:cNvPr>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3" name="Group 40">
            <a:extLst>
              <a:ext uri="{FF2B5EF4-FFF2-40B4-BE49-F238E27FC236}">
                <a16:creationId xmlns:a16="http://schemas.microsoft.com/office/drawing/2014/main" id="{6C2C5778-8E88-461F-B0DE-095FC9D9B0B6}"/>
              </a:ext>
            </a:extLst>
          </p:cNvPr>
          <p:cNvGrpSpPr/>
          <p:nvPr/>
        </p:nvGrpSpPr>
        <p:grpSpPr>
          <a:xfrm rot="-10800000">
            <a:off x="7511552" y="1261207"/>
            <a:ext cx="449944" cy="449944"/>
            <a:chOff x="0" y="0"/>
            <a:chExt cx="1199850" cy="1199850"/>
          </a:xfrm>
        </p:grpSpPr>
        <p:sp>
          <p:nvSpPr>
            <p:cNvPr id="64" name="AutoShape 41">
              <a:extLst>
                <a:ext uri="{FF2B5EF4-FFF2-40B4-BE49-F238E27FC236}">
                  <a16:creationId xmlns:a16="http://schemas.microsoft.com/office/drawing/2014/main" id="{5B4EC8A7-F923-4C2A-A376-969693C7EFF6}"/>
                </a:ext>
              </a:extLst>
            </p:cNvPr>
            <p:cNvSpPr/>
            <p:nvPr/>
          </p:nvSpPr>
          <p:spPr>
            <a:xfrm>
              <a:off x="0" y="0"/>
              <a:ext cx="1199850" cy="0"/>
            </a:xfrm>
            <a:prstGeom prst="line">
              <a:avLst/>
            </a:prstGeom>
            <a:ln w="38100" cap="flat">
              <a:solidFill>
                <a:srgbClr val="000000"/>
              </a:solidFill>
              <a:prstDash val="solid"/>
              <a:headEnd type="none" w="sm" len="sm"/>
              <a:tailEnd type="none" w="sm" len="sm"/>
            </a:ln>
          </p:spPr>
        </p:sp>
        <p:sp>
          <p:nvSpPr>
            <p:cNvPr id="65" name="AutoShape 42">
              <a:extLst>
                <a:ext uri="{FF2B5EF4-FFF2-40B4-BE49-F238E27FC236}">
                  <a16:creationId xmlns:a16="http://schemas.microsoft.com/office/drawing/2014/main" id="{8511B5CB-DCB1-45B3-94D0-B2C13B301114}"/>
                </a:ext>
              </a:extLst>
            </p:cNvPr>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6" name="Group 46">
            <a:extLst>
              <a:ext uri="{FF2B5EF4-FFF2-40B4-BE49-F238E27FC236}">
                <a16:creationId xmlns:a16="http://schemas.microsoft.com/office/drawing/2014/main" id="{E155CCAB-0A62-4433-B7E8-DF0A2034F18F}"/>
              </a:ext>
            </a:extLst>
          </p:cNvPr>
          <p:cNvGrpSpPr/>
          <p:nvPr/>
        </p:nvGrpSpPr>
        <p:grpSpPr>
          <a:xfrm rot="-5400000">
            <a:off x="2075625" y="1276959"/>
            <a:ext cx="449944" cy="449944"/>
            <a:chOff x="0" y="0"/>
            <a:chExt cx="1199850" cy="1199850"/>
          </a:xfrm>
        </p:grpSpPr>
        <p:sp>
          <p:nvSpPr>
            <p:cNvPr id="67" name="AutoShape 47">
              <a:extLst>
                <a:ext uri="{FF2B5EF4-FFF2-40B4-BE49-F238E27FC236}">
                  <a16:creationId xmlns:a16="http://schemas.microsoft.com/office/drawing/2014/main" id="{C0D26845-CAD9-4E2B-A155-34A5C55A334F}"/>
                </a:ext>
              </a:extLst>
            </p:cNvPr>
            <p:cNvSpPr/>
            <p:nvPr/>
          </p:nvSpPr>
          <p:spPr>
            <a:xfrm>
              <a:off x="0" y="0"/>
              <a:ext cx="1199850" cy="0"/>
            </a:xfrm>
            <a:prstGeom prst="line">
              <a:avLst/>
            </a:prstGeom>
            <a:ln w="38100" cap="flat">
              <a:solidFill>
                <a:srgbClr val="000000"/>
              </a:solidFill>
              <a:prstDash val="solid"/>
              <a:headEnd type="none" w="sm" len="sm"/>
              <a:tailEnd type="none" w="sm" len="sm"/>
            </a:ln>
          </p:spPr>
        </p:sp>
        <p:sp>
          <p:nvSpPr>
            <p:cNvPr id="68" name="AutoShape 48">
              <a:extLst>
                <a:ext uri="{FF2B5EF4-FFF2-40B4-BE49-F238E27FC236}">
                  <a16:creationId xmlns:a16="http://schemas.microsoft.com/office/drawing/2014/main" id="{A02708C7-FF75-49E4-BF64-370595C850D1}"/>
                </a:ext>
              </a:extLst>
            </p:cNvPr>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grpSp>
        <p:nvGrpSpPr>
          <p:cNvPr id="69" name="Group 52">
            <a:extLst>
              <a:ext uri="{FF2B5EF4-FFF2-40B4-BE49-F238E27FC236}">
                <a16:creationId xmlns:a16="http://schemas.microsoft.com/office/drawing/2014/main" id="{F57C3AD0-3DF8-4B07-BC5B-72D58D3EA930}"/>
              </a:ext>
            </a:extLst>
          </p:cNvPr>
          <p:cNvGrpSpPr/>
          <p:nvPr/>
        </p:nvGrpSpPr>
        <p:grpSpPr>
          <a:xfrm rot="5400000">
            <a:off x="7491091" y="231842"/>
            <a:ext cx="449944" cy="449944"/>
            <a:chOff x="0" y="0"/>
            <a:chExt cx="1199850" cy="1199850"/>
          </a:xfrm>
        </p:grpSpPr>
        <p:sp>
          <p:nvSpPr>
            <p:cNvPr id="70" name="AutoShape 53">
              <a:extLst>
                <a:ext uri="{FF2B5EF4-FFF2-40B4-BE49-F238E27FC236}">
                  <a16:creationId xmlns:a16="http://schemas.microsoft.com/office/drawing/2014/main" id="{DAB1795B-CEAA-43CD-B1B8-6C8B112D5A43}"/>
                </a:ext>
              </a:extLst>
            </p:cNvPr>
            <p:cNvSpPr/>
            <p:nvPr/>
          </p:nvSpPr>
          <p:spPr>
            <a:xfrm>
              <a:off x="0" y="0"/>
              <a:ext cx="1199850" cy="0"/>
            </a:xfrm>
            <a:prstGeom prst="line">
              <a:avLst/>
            </a:prstGeom>
            <a:ln w="38100" cap="flat">
              <a:solidFill>
                <a:srgbClr val="000000"/>
              </a:solidFill>
              <a:prstDash val="solid"/>
              <a:headEnd type="none" w="sm" len="sm"/>
              <a:tailEnd type="none" w="sm" len="sm"/>
            </a:ln>
          </p:spPr>
        </p:sp>
        <p:sp>
          <p:nvSpPr>
            <p:cNvPr id="71" name="AutoShape 54">
              <a:extLst>
                <a:ext uri="{FF2B5EF4-FFF2-40B4-BE49-F238E27FC236}">
                  <a16:creationId xmlns:a16="http://schemas.microsoft.com/office/drawing/2014/main" id="{62BCF572-6441-4950-890D-D4045FC85551}"/>
                </a:ext>
              </a:extLst>
            </p:cNvPr>
            <p:cNvSpPr/>
            <p:nvPr/>
          </p:nvSpPr>
          <p:spPr>
            <a:xfrm rot="-5400000">
              <a:off x="-580875" y="580875"/>
              <a:ext cx="1199850" cy="0"/>
            </a:xfrm>
            <a:prstGeom prst="line">
              <a:avLst/>
            </a:prstGeom>
            <a:ln w="38100" cap="flat">
              <a:solidFill>
                <a:srgbClr val="000000"/>
              </a:solidFill>
              <a:prstDash val="solid"/>
              <a:headEnd type="none" w="sm" len="sm"/>
              <a:tailEnd type="none" w="sm" len="sm"/>
            </a:ln>
          </p:spPr>
        </p:sp>
      </p:grpSp>
      <p:sp>
        <p:nvSpPr>
          <p:cNvPr id="26" name="Hình chữ nhật 25">
            <a:extLst>
              <a:ext uri="{FF2B5EF4-FFF2-40B4-BE49-F238E27FC236}">
                <a16:creationId xmlns:a16="http://schemas.microsoft.com/office/drawing/2014/main" id="{98A88DEF-E0BE-45BD-99D6-57EDDA59B68C}"/>
              </a:ext>
            </a:extLst>
          </p:cNvPr>
          <p:cNvSpPr/>
          <p:nvPr/>
        </p:nvSpPr>
        <p:spPr>
          <a:xfrm rot="18701798">
            <a:off x="-914457" y="685482"/>
            <a:ext cx="3766538" cy="635192"/>
          </a:xfrm>
          <a:prstGeom prst="rect">
            <a:avLst/>
          </a:prstGeom>
          <a:solidFill>
            <a:srgbClr val="25D8F9">
              <a:alpha val="84000"/>
            </a:srgbClr>
          </a:solidFill>
          <a:scene3d>
            <a:camera prst="perspectiveRelaxedModerately">
              <a:rot lat="186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Hình chữ nhật 28">
            <a:extLst>
              <a:ext uri="{FF2B5EF4-FFF2-40B4-BE49-F238E27FC236}">
                <a16:creationId xmlns:a16="http://schemas.microsoft.com/office/drawing/2014/main" id="{ABE72C48-48EC-493A-B01B-9960663D2000}"/>
              </a:ext>
            </a:extLst>
          </p:cNvPr>
          <p:cNvSpPr/>
          <p:nvPr/>
        </p:nvSpPr>
        <p:spPr>
          <a:xfrm rot="18755129">
            <a:off x="-363630" y="657564"/>
            <a:ext cx="2722540" cy="500137"/>
          </a:xfrm>
          <a:prstGeom prst="rect">
            <a:avLst/>
          </a:prstGeom>
          <a:noFill/>
        </p:spPr>
        <p:txBody>
          <a:bodyPr wrap="none" lIns="68580" tIns="34290" rIns="68580" bIns="34290">
            <a:spAutoFit/>
            <a:scene3d>
              <a:camera prst="perspectiveRelaxedModerately"/>
              <a:lightRig rig="harsh" dir="t"/>
            </a:scene3d>
            <a:sp3d extrusionH="57150" prstMaterial="matte">
              <a:bevelT w="63500" h="12700" prst="angle"/>
              <a:contourClr>
                <a:schemeClr val="bg1">
                  <a:lumMod val="65000"/>
                </a:schemeClr>
              </a:contourClr>
            </a:sp3d>
          </a:bodyPr>
          <a:lstStyle/>
          <a:p>
            <a:pPr algn="ctr"/>
            <a:r>
              <a:rPr lang="en-US" sz="2800" b="1" dirty="0" err="1">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Mục</a:t>
            </a:r>
            <a:r>
              <a:rPr lang="en-US" sz="2800" b="1" dirty="0">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2800" b="1" dirty="0" err="1">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tiêu</a:t>
            </a:r>
            <a:r>
              <a:rPr lang="en-US" sz="2800" b="1" dirty="0">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2800" b="1" dirty="0" err="1">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cần</a:t>
            </a:r>
            <a:r>
              <a:rPr lang="en-US" sz="2800" b="1" dirty="0">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 </a:t>
            </a:r>
            <a:r>
              <a:rPr lang="en-US" sz="2800" b="1" dirty="0" err="1">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rPr>
              <a:t>đạt</a:t>
            </a:r>
            <a:endParaRPr lang="vi-VN" sz="2800" b="1" dirty="0">
              <a:ln/>
              <a:solidFill>
                <a:srgbClr val="FF0000"/>
              </a:solidFill>
              <a:effectLst>
                <a:reflection blurRad="6350" stA="60000" endA="900" endPos="58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94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54D84999-1C09-4EC6-9F84-E0A78D0BB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5143499"/>
          </a:xfrm>
          <a:prstGeom prst="rect">
            <a:avLst/>
          </a:prstGeom>
        </p:spPr>
      </p:pic>
      <p:sp>
        <p:nvSpPr>
          <p:cNvPr id="4" name="Rectangle 3"/>
          <p:cNvSpPr/>
          <p:nvPr/>
        </p:nvSpPr>
        <p:spPr>
          <a:xfrm>
            <a:off x="2286000" y="2225501"/>
            <a:ext cx="4572000" cy="253916"/>
          </a:xfrm>
          <a:prstGeom prst="rect">
            <a:avLst/>
          </a:prstGeom>
        </p:spPr>
        <p:txBody>
          <a:bodyPr>
            <a:spAutoFit/>
          </a:bodyPr>
          <a:lstStyle/>
          <a:p>
            <a:endParaRPr lang="en-US" sz="1050"/>
          </a:p>
        </p:txBody>
      </p:sp>
      <p:sp>
        <p:nvSpPr>
          <p:cNvPr id="8" name="Rectangle 7"/>
          <p:cNvSpPr/>
          <p:nvPr/>
        </p:nvSpPr>
        <p:spPr>
          <a:xfrm>
            <a:off x="2286000" y="2329376"/>
            <a:ext cx="4572000" cy="253916"/>
          </a:xfrm>
          <a:prstGeom prst="rect">
            <a:avLst/>
          </a:prstGeom>
        </p:spPr>
        <p:txBody>
          <a:bodyPr>
            <a:spAutoFit/>
          </a:bodyPr>
          <a:lstStyle/>
          <a:p>
            <a:endParaRPr lang="en-US" sz="1050"/>
          </a:p>
        </p:txBody>
      </p:sp>
      <p:pic>
        <p:nvPicPr>
          <p:cNvPr id="10" name="Picture 3">
            <a:extLst>
              <a:ext uri="{FF2B5EF4-FFF2-40B4-BE49-F238E27FC236}">
                <a16:creationId xmlns:a16="http://schemas.microsoft.com/office/drawing/2014/main" id="{4D48FD5B-295E-4E8C-9EEA-4ED5A9DC2B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008" y="-354128"/>
            <a:ext cx="8593104" cy="5667090"/>
          </a:xfrm>
          <a:prstGeom prst="rect">
            <a:avLst/>
          </a:prstGeom>
        </p:spPr>
      </p:pic>
      <p:sp>
        <p:nvSpPr>
          <p:cNvPr id="72" name="Google Shape;1040;p39"/>
          <p:cNvSpPr txBox="1"/>
          <p:nvPr/>
        </p:nvSpPr>
        <p:spPr>
          <a:xfrm>
            <a:off x="3008299" y="236143"/>
            <a:ext cx="6135700" cy="856486"/>
          </a:xfrm>
          <a:prstGeom prst="rect">
            <a:avLst/>
          </a:prstGeom>
        </p:spPr>
        <p:txBody>
          <a:bodyPr spcFirstLastPara="1" vert="horz" wrap="square" lIns="68569" tIns="68569" rIns="68569" bIns="68569" rtlCol="0" anchor="t" anchorCtr="0">
            <a:noAutofit/>
            <a:scene3d>
              <a:camera prst="perspectiveRelaxedModerately"/>
              <a:lightRig rig="threePt" dir="t"/>
            </a:scene3d>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en-US" sz="2800" b="1" dirty="0">
                <a:solidFill>
                  <a:srgbClr val="002060"/>
                </a:solidFill>
                <a:effectLst>
                  <a:glow rad="101600">
                    <a:schemeClr val="accent6">
                      <a:satMod val="175000"/>
                      <a:alpha val="40000"/>
                    </a:schemeClr>
                  </a:glow>
                  <a:reflection blurRad="6350" stA="60000" endA="900" endPos="58000" dir="5400000" sy="-100000" algn="bl" rotWithShape="0"/>
                </a:effectLst>
                <a:latin typeface="Times New Roman" panose="02020603050405020304" pitchFamily="18" charset="0"/>
                <a:ea typeface="思源黑体 Normal" panose="020B0400000000000000" pitchFamily="34" charset="-122"/>
                <a:cs typeface="Times New Roman" panose="02020603050405020304" pitchFamily="18" charset="0"/>
              </a:rPr>
              <a:t>THIẾT BỊ DẠY HỌC VÀ HỌC LIỆU</a:t>
            </a:r>
          </a:p>
        </p:txBody>
      </p:sp>
      <p:sp>
        <p:nvSpPr>
          <p:cNvPr id="14" name="Rectangle 14">
            <a:extLst>
              <a:ext uri="{FF2B5EF4-FFF2-40B4-BE49-F238E27FC236}">
                <a16:creationId xmlns:a16="http://schemas.microsoft.com/office/drawing/2014/main" id="{BE76A8EA-3A55-475D-B4E0-76ABD6B3E778}"/>
              </a:ext>
            </a:extLst>
          </p:cNvPr>
          <p:cNvSpPr>
            <a:spLocks noChangeArrowheads="1"/>
          </p:cNvSpPr>
          <p:nvPr/>
        </p:nvSpPr>
        <p:spPr bwMode="auto">
          <a:xfrm>
            <a:off x="1340165" y="1427839"/>
            <a:ext cx="6633782"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eaLnBrk="0" hangingPunct="0">
              <a:spcAft>
                <a:spcPts val="450"/>
              </a:spcAft>
            </a:pP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rPr>
              <a:t>SGK, </a:t>
            </a:r>
            <a:r>
              <a:rPr lang="en-US" sz="2800" dirty="0" err="1">
                <a:latin typeface="Times New Roman" panose="02020603050405020304" pitchFamily="18" charset="0"/>
                <a:ea typeface="Calibri" panose="020F0502020204030204" pitchFamily="34" charset="0"/>
              </a:rPr>
              <a:t>kế</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hoạch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bài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dạy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chia </a:t>
            </a:r>
            <a:r>
              <a:rPr lang="en-US" sz="2800" dirty="0" err="1">
                <a:latin typeface="Times New Roman" panose="02020603050405020304" pitchFamily="18" charset="0"/>
                <a:ea typeface="Calibri" panose="020F0502020204030204" pitchFamily="34" charset="0"/>
              </a:rPr>
              <a:t>đơn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êke</a:t>
            </a:r>
            <a:r>
              <a:rPr lang="nl-NL"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compa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bảng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phụ</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máy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chiếu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phiếu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học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tập</a:t>
            </a:r>
            <a:r>
              <a:rPr lang="en-US" sz="2800" dirty="0">
                <a:latin typeface="Times New Roman" panose="02020603050405020304" pitchFamily="18" charset="0"/>
                <a:ea typeface="Calibri" panose="020F0502020204030204" pitchFamily="34" charset="0"/>
              </a:rPr>
              <a:t>, file </a:t>
            </a:r>
            <a:r>
              <a:rPr lang="en-US" sz="2800" dirty="0" err="1">
                <a:latin typeface="Times New Roman" panose="02020603050405020304" pitchFamily="18" charset="0"/>
                <a:ea typeface="Calibri" panose="020F0502020204030204" pitchFamily="34" charset="0"/>
              </a:rPr>
              <a:t>trình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chiếu</a:t>
            </a:r>
            <a:r>
              <a:rPr lang="en-US" sz="2800" dirty="0">
                <a:latin typeface="Times New Roman" panose="02020603050405020304" pitchFamily="18" charset="0"/>
                <a:ea typeface="Calibri" panose="020F0502020204030204" pitchFamily="34" charset="0"/>
              </a:rPr>
              <a:t>. </a:t>
            </a:r>
            <a:endParaRPr lang="en-US" sz="2800" dirty="0"/>
          </a:p>
        </p:txBody>
      </p:sp>
      <p:sp>
        <p:nvSpPr>
          <p:cNvPr id="15" name="Rectangle 14">
            <a:extLst>
              <a:ext uri="{FF2B5EF4-FFF2-40B4-BE49-F238E27FC236}">
                <a16:creationId xmlns:a16="http://schemas.microsoft.com/office/drawing/2014/main" id="{2CD458B6-D56F-44A8-8B13-744797EA0168}"/>
              </a:ext>
            </a:extLst>
          </p:cNvPr>
          <p:cNvSpPr/>
          <p:nvPr/>
        </p:nvSpPr>
        <p:spPr>
          <a:xfrm>
            <a:off x="1330540" y="2804923"/>
            <a:ext cx="6514050" cy="1043619"/>
          </a:xfrm>
          <a:prstGeom prst="rect">
            <a:avLst/>
          </a:prstGeom>
        </p:spPr>
        <p:txBody>
          <a:bodyPr wrap="square">
            <a:spAutoFit/>
          </a:bodyPr>
          <a:lstStyle/>
          <a:p>
            <a:pPr algn="just">
              <a:lnSpc>
                <a:spcPct val="115000"/>
              </a:lnSpc>
              <a:spcAft>
                <a:spcPts val="450"/>
              </a:spcAft>
            </a:pP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SGK, </a:t>
            </a:r>
            <a:r>
              <a:rPr lang="en-US" sz="2800" dirty="0" err="1">
                <a:latin typeface="Times New Roman" panose="02020603050405020304" pitchFamily="18" charset="0"/>
                <a:ea typeface="Calibri" panose="020F0502020204030204" pitchFamily="34" charset="0"/>
              </a:rPr>
              <a:t>thước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thẳng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chia </a:t>
            </a:r>
            <a:r>
              <a:rPr lang="en-US" sz="2800" dirty="0" err="1">
                <a:latin typeface="Times New Roman" panose="02020603050405020304" pitchFamily="18" charset="0"/>
                <a:ea typeface="Calibri" panose="020F0502020204030204" pitchFamily="34" charset="0"/>
              </a:rPr>
              <a:t>đơn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vị</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êke</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compa</a:t>
            </a:r>
            <a:r>
              <a:rPr lang="en-US" sz="2800" dirty="0">
                <a:latin typeface="Times New Roman" panose="02020603050405020304" pitchFamily="18" charset="0"/>
                <a:ea typeface="Calibri" panose="020F0502020204030204" pitchFamily="34" charset="0"/>
              </a:rPr>
              <a:t>, </a:t>
            </a:r>
            <a:r>
              <a:rPr lang="nl-NL" sz="2800" dirty="0" err="1">
                <a:latin typeface="Times New Roman" panose="02020603050405020304" pitchFamily="18" charset="0"/>
                <a:ea typeface="Calibri" panose="020F0502020204030204" pitchFamily="34" charset="0"/>
              </a:rPr>
              <a:t>bảng</a:t>
            </a:r>
            <a:r>
              <a:rPr lang="nl-NL" sz="2800" dirty="0">
                <a:latin typeface="Times New Roman" panose="02020603050405020304" pitchFamily="18" charset="0"/>
                <a:ea typeface="Calibri" panose="020F0502020204030204" pitchFamily="34" charset="0"/>
              </a:rPr>
              <a:t> </a:t>
            </a:r>
            <a:r>
              <a:rPr lang="nl-NL" sz="2800" dirty="0" err="1">
                <a:latin typeface="Times New Roman" panose="02020603050405020304" pitchFamily="18" charset="0"/>
                <a:ea typeface="Calibri" panose="020F0502020204030204" pitchFamily="34" charset="0"/>
              </a:rPr>
              <a:t>nhóm</a:t>
            </a:r>
            <a:r>
              <a:rPr lang="en-US" sz="2800" dirty="0">
                <a:latin typeface="Times New Roman" panose="02020603050405020304" pitchFamily="18" charset="0"/>
                <a:ea typeface="Calibri" panose="020F0502020204030204" pitchFamily="34" charset="0"/>
              </a:rPr>
              <a:t>.</a:t>
            </a:r>
          </a:p>
        </p:txBody>
      </p:sp>
      <p:pic>
        <p:nvPicPr>
          <p:cNvPr id="11" name="Picture 11">
            <a:extLst>
              <a:ext uri="{FF2B5EF4-FFF2-40B4-BE49-F238E27FC236}">
                <a16:creationId xmlns:a16="http://schemas.microsoft.com/office/drawing/2014/main" id="{4E3061FB-240E-4D1D-96C4-F10482EA5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4812" y="3204688"/>
            <a:ext cx="1678687" cy="1880601"/>
          </a:xfrm>
          <a:prstGeom prst="rect">
            <a:avLst/>
          </a:prstGeom>
        </p:spPr>
      </p:pic>
    </p:spTree>
    <p:extLst>
      <p:ext uri="{BB962C8B-B14F-4D97-AF65-F5344CB8AC3E}">
        <p14:creationId xmlns:p14="http://schemas.microsoft.com/office/powerpoint/2010/main" val="1769921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49" r="20345" b="-4"/>
          <a:stretch/>
        </p:blipFill>
        <p:spPr>
          <a:xfrm>
            <a:off x="865220" y="2088496"/>
            <a:ext cx="2050385"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382" r="20120" b="2"/>
          <a:stretch/>
        </p:blipFill>
        <p:spPr>
          <a:xfrm>
            <a:off x="2593600" y="1428751"/>
            <a:ext cx="3433139" cy="343313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6012" r="14448" b="2"/>
          <a:stretch/>
        </p:blipFill>
        <p:spPr>
          <a:xfrm>
            <a:off x="5670374" y="1838768"/>
            <a:ext cx="2455455"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91494" y="1531858"/>
            <a:ext cx="2327672" cy="2327672"/>
          </a:xfrm>
          <a:prstGeom prst="rect">
            <a:avLst/>
          </a:prstGeom>
        </p:spPr>
      </p:pic>
      <p:pic>
        <p:nvPicPr>
          <p:cNvPr id="13" name="Picture 12">
            <a:extLst>
              <a:ext uri="{FF2B5EF4-FFF2-40B4-BE49-F238E27FC236}">
                <a16:creationId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5600701" y="1981483"/>
            <a:ext cx="2327672" cy="2327672"/>
          </a:xfrm>
          <a:prstGeom prst="rect">
            <a:avLst/>
          </a:prstGeom>
        </p:spPr>
      </p:pic>
      <p:pic>
        <p:nvPicPr>
          <p:cNvPr id="15" name="Picture 14">
            <a:extLst>
              <a:ext uri="{FF2B5EF4-FFF2-40B4-BE49-F238E27FC236}">
                <a16:creationId xmlns:a16="http://schemas.microsoft.com/office/drawing/2014/main" id="{F5F0387D-CEB3-4D01-B097-E93181CF9E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1870" y="2237555"/>
            <a:ext cx="1561730" cy="1561730"/>
          </a:xfrm>
          <a:prstGeom prst="rect">
            <a:avLst/>
          </a:prstGeom>
        </p:spPr>
      </p:pic>
      <p:sp>
        <p:nvSpPr>
          <p:cNvPr id="12" name="Freeform: Shape 11">
            <a:extLst>
              <a:ext uri="{FF2B5EF4-FFF2-40B4-BE49-F238E27FC236}">
                <a16:creationId xmlns:a16="http://schemas.microsoft.com/office/drawing/2014/main" id="{8393A647-F1D0-4A88-8DF7-6E5578A89569}"/>
              </a:ext>
            </a:extLst>
          </p:cNvPr>
          <p:cNvSpPr/>
          <p:nvPr/>
        </p:nvSpPr>
        <p:spPr>
          <a:xfrm rot="5400000">
            <a:off x="-140931" y="138645"/>
            <a:ext cx="2327672" cy="2050384"/>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dirty="0">
              <a:solidFill>
                <a:prstClr val="white"/>
              </a:solidFill>
            </a:endParaRPr>
          </a:p>
        </p:txBody>
      </p:sp>
      <p:pic>
        <p:nvPicPr>
          <p:cNvPr id="6" name="Picture 5">
            <a:extLst>
              <a:ext uri="{FF2B5EF4-FFF2-40B4-BE49-F238E27FC236}">
                <a16:creationId xmlns:a16="http://schemas.microsoft.com/office/drawing/2014/main" id="{551E4DC2-0B49-4FB2-B8C1-231C030CAE4B}"/>
              </a:ext>
            </a:extLst>
          </p:cNvPr>
          <p:cNvPicPr>
            <a:picLocks noChangeAspect="1"/>
          </p:cNvPicPr>
          <p:nvPr/>
        </p:nvPicPr>
        <p:blipFill>
          <a:blip r:embed="rId11"/>
          <a:stretch>
            <a:fillRect/>
          </a:stretch>
        </p:blipFill>
        <p:spPr>
          <a:xfrm>
            <a:off x="1334363" y="626477"/>
            <a:ext cx="2025572" cy="1385436"/>
          </a:xfrm>
          <a:prstGeom prst="rect">
            <a:avLst/>
          </a:prstGeom>
        </p:spPr>
      </p:pic>
      <p:pic>
        <p:nvPicPr>
          <p:cNvPr id="7" name="Picture 6">
            <a:extLst>
              <a:ext uri="{FF2B5EF4-FFF2-40B4-BE49-F238E27FC236}">
                <a16:creationId xmlns:a16="http://schemas.microsoft.com/office/drawing/2014/main" id="{75CBC910-51FE-44A7-A09E-097F9F57527C}"/>
              </a:ext>
            </a:extLst>
          </p:cNvPr>
          <p:cNvPicPr>
            <a:picLocks noChangeAspect="1"/>
          </p:cNvPicPr>
          <p:nvPr/>
        </p:nvPicPr>
        <p:blipFill>
          <a:blip r:embed="rId12"/>
          <a:stretch>
            <a:fillRect/>
          </a:stretch>
        </p:blipFill>
        <p:spPr>
          <a:xfrm>
            <a:off x="3865973" y="60855"/>
            <a:ext cx="2025572" cy="1385436"/>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3"/>
          <a:stretch>
            <a:fillRect/>
          </a:stretch>
        </p:blipFill>
        <p:spPr>
          <a:xfrm>
            <a:off x="6286500" y="381975"/>
            <a:ext cx="2176461" cy="1385436"/>
          </a:xfrm>
          <a:prstGeom prst="rect">
            <a:avLst/>
          </a:prstGeom>
        </p:spPr>
      </p:pic>
    </p:spTree>
    <p:extLst>
      <p:ext uri="{BB962C8B-B14F-4D97-AF65-F5344CB8AC3E}">
        <p14:creationId xmlns:p14="http://schemas.microsoft.com/office/powerpoint/2010/main" val="1978212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1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1000"/>
                                        <p:tgtEl>
                                          <p:spTgt spid="15"/>
                                        </p:tgtEl>
                                      </p:cBhvr>
                                    </p:animEffect>
                                  </p:childTnLst>
                                </p:cTn>
                              </p:par>
                              <p:par>
                                <p:cTn id="16" presetID="6"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1000"/>
                                        <p:tgtEl>
                                          <p:spTgt spid="7"/>
                                        </p:tgtEl>
                                      </p:cBhvr>
                                    </p:animEffect>
                                  </p:childTnLst>
                                </p:cTn>
                              </p:par>
                              <p:par>
                                <p:cTn id="24" presetID="6"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1000"/>
                                        <p:tgtEl>
                                          <p:spTgt spid="17"/>
                                        </p:tgtEl>
                                      </p:cBhvr>
                                    </p:animEffect>
                                  </p:childTnLst>
                                </p:cTn>
                              </p:par>
                              <p:par>
                                <p:cTn id="27" presetID="6"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1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1000"/>
                                        <p:tgtEl>
                                          <p:spTgt spid="9"/>
                                        </p:tgtEl>
                                      </p:cBhvr>
                                    </p:animEffect>
                                  </p:childTnLst>
                                </p:cTn>
                              </p:par>
                              <p:par>
                                <p:cTn id="35" presetID="6" presetClass="entr" presetSubtype="1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1000"/>
                                        <p:tgtEl>
                                          <p:spTgt spid="13"/>
                                        </p:tgtEl>
                                      </p:cBhvr>
                                    </p:animEffect>
                                  </p:childTnLst>
                                </p:cTn>
                              </p:par>
                              <p:par>
                                <p:cTn id="38" presetID="6" presetClass="entr" presetSubtype="1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6"/>
        <p:cNvGrpSpPr/>
        <p:nvPr/>
      </p:nvGrpSpPr>
      <p:grpSpPr>
        <a:xfrm>
          <a:off x="0" y="0"/>
          <a:ext cx="0" cy="0"/>
          <a:chOff x="0" y="0"/>
          <a:chExt cx="0" cy="0"/>
        </a:xfrm>
      </p:grpSpPr>
      <p:sp>
        <p:nvSpPr>
          <p:cNvPr id="1497" name="Google Shape;1497;p41"/>
          <p:cNvSpPr/>
          <p:nvPr/>
        </p:nvSpPr>
        <p:spPr>
          <a:xfrm>
            <a:off x="3628771" y="192497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a:off x="4827925" y="1924712"/>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1"/>
          <p:cNvSpPr/>
          <p:nvPr/>
        </p:nvSpPr>
        <p:spPr>
          <a:xfrm>
            <a:off x="3628771" y="331712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txBox="1">
            <a:spLocks noGrp="1"/>
          </p:cNvSpPr>
          <p:nvPr>
            <p:ph type="title"/>
          </p:nvPr>
        </p:nvSpPr>
        <p:spPr>
          <a:xfrm>
            <a:off x="786659" y="1971614"/>
            <a:ext cx="2336400" cy="527700"/>
          </a:xfrm>
          <a:prstGeom prst="rect">
            <a:avLst/>
          </a:prstGeom>
        </p:spPr>
        <p:txBody>
          <a:bodyPr spcFirstLastPara="1" wrap="square" lIns="91425" tIns="91425" rIns="91425" bIns="91425" anchor="ctr" anchorCtr="0">
            <a:noAutofit/>
          </a:bodyPr>
          <a:lstStyle/>
          <a:p>
            <a:pPr algn="ctr">
              <a:lnSpc>
                <a:spcPct val="150000"/>
              </a:lnSpc>
            </a:pP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KHỞI ĐỘNG</a:t>
            </a:r>
            <a:br>
              <a:rPr lang="en-US" sz="2800" b="1" dirty="0">
                <a:solidFill>
                  <a:srgbClr val="0000FF"/>
                </a:solidFill>
                <a:latin typeface="Times New Roman" panose="02020603050405020304" pitchFamily="18" charset="0"/>
                <a:cs typeface="Times New Roman" panose="02020603050405020304" pitchFamily="18" charset="0"/>
              </a:rPr>
            </a:br>
            <a:endParaRPr sz="2800" dirty="0"/>
          </a:p>
        </p:txBody>
      </p:sp>
      <p:sp>
        <p:nvSpPr>
          <p:cNvPr id="1502" name="Google Shape;1502;p41"/>
          <p:cNvSpPr txBox="1">
            <a:spLocks noGrp="1"/>
          </p:cNvSpPr>
          <p:nvPr>
            <p:ph type="title" idx="2"/>
          </p:nvPr>
        </p:nvSpPr>
        <p:spPr>
          <a:xfrm>
            <a:off x="3684413" y="184007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504" name="Google Shape;1504;p41"/>
          <p:cNvSpPr txBox="1">
            <a:spLocks noGrp="1"/>
          </p:cNvSpPr>
          <p:nvPr>
            <p:ph type="title" idx="3"/>
          </p:nvPr>
        </p:nvSpPr>
        <p:spPr>
          <a:xfrm>
            <a:off x="786659" y="3358136"/>
            <a:ext cx="2336400" cy="527700"/>
          </a:xfrm>
          <a:prstGeom prst="rect">
            <a:avLst/>
          </a:prstGeom>
        </p:spPr>
        <p:txBody>
          <a:bodyPr spcFirstLastPara="1" wrap="square" lIns="91425" tIns="91425" rIns="91425" bIns="91425" anchor="ctr" anchorCtr="0">
            <a:noAutofit/>
          </a:bodyPr>
          <a:lstStyle/>
          <a:p>
            <a:pPr algn="ctr">
              <a:lnSpc>
                <a:spcPct val="150000"/>
              </a:lnSpc>
            </a:pP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LUYỆN TẬP </a:t>
            </a:r>
            <a:br>
              <a:rPr lang="en-US" sz="2800" b="1" dirty="0">
                <a:solidFill>
                  <a:srgbClr val="0000FF"/>
                </a:solidFill>
                <a:latin typeface="Times New Roman" panose="02020603050405020304" pitchFamily="18" charset="0"/>
                <a:cs typeface="Times New Roman" panose="02020603050405020304" pitchFamily="18" charset="0"/>
              </a:rPr>
            </a:br>
            <a:endParaRPr sz="2800" b="1" dirty="0"/>
          </a:p>
        </p:txBody>
      </p:sp>
      <p:sp>
        <p:nvSpPr>
          <p:cNvPr id="1505" name="Google Shape;1505;p41"/>
          <p:cNvSpPr txBox="1">
            <a:spLocks noGrp="1"/>
          </p:cNvSpPr>
          <p:nvPr>
            <p:ph type="title" idx="4"/>
          </p:nvPr>
        </p:nvSpPr>
        <p:spPr>
          <a:xfrm>
            <a:off x="3684413" y="3232225"/>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
        <p:nvSpPr>
          <p:cNvPr id="1507" name="Google Shape;1507;p41"/>
          <p:cNvSpPr txBox="1">
            <a:spLocks noGrp="1"/>
          </p:cNvSpPr>
          <p:nvPr>
            <p:ph type="title" idx="6"/>
          </p:nvPr>
        </p:nvSpPr>
        <p:spPr>
          <a:xfrm>
            <a:off x="6040160" y="1928153"/>
            <a:ext cx="2601816" cy="593147"/>
          </a:xfrm>
          <a:prstGeom prst="rect">
            <a:avLst/>
          </a:prstGeom>
        </p:spPr>
        <p:txBody>
          <a:bodyPr spcFirstLastPara="1" wrap="square" lIns="91425" tIns="91425" rIns="91425" bIns="91425" anchor="ctr" anchorCtr="0">
            <a:noAutofit/>
          </a:bodyPr>
          <a:lstStyle/>
          <a:p>
            <a:pPr algn="ct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HÌNH THÀNH KIẾN THỨC</a:t>
            </a:r>
            <a:br>
              <a:rPr lang="en-US" sz="2800" b="1" dirty="0">
                <a:solidFill>
                  <a:srgbClr val="0000FF"/>
                </a:solidFill>
                <a:latin typeface="Times New Roman" panose="02020603050405020304" pitchFamily="18" charset="0"/>
                <a:cs typeface="Times New Roman" panose="02020603050405020304" pitchFamily="18" charset="0"/>
              </a:rPr>
            </a:br>
            <a:endParaRPr sz="2800" dirty="0"/>
          </a:p>
        </p:txBody>
      </p:sp>
      <p:sp>
        <p:nvSpPr>
          <p:cNvPr id="1508" name="Google Shape;1508;p41"/>
          <p:cNvSpPr txBox="1">
            <a:spLocks noGrp="1"/>
          </p:cNvSpPr>
          <p:nvPr>
            <p:ph type="title" idx="7"/>
          </p:nvPr>
        </p:nvSpPr>
        <p:spPr>
          <a:xfrm>
            <a:off x="4898601" y="1776014"/>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513" name="Google Shape;1513;p41"/>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dirty="0">
                <a:solidFill>
                  <a:schemeClr val="accent4"/>
                </a:solidFill>
                <a:latin typeface="Times New Roman" pitchFamily="18" charset="0"/>
                <a:cs typeface="Times New Roman" pitchFamily="18" charset="0"/>
              </a:rPr>
              <a:t>CẤU TRÚC BÀI HỌC</a:t>
            </a:r>
            <a:endParaRPr dirty="0">
              <a:latin typeface="Times New Roman" pitchFamily="18" charset="0"/>
              <a:cs typeface="Times New Roman" pitchFamily="18" charset="0"/>
            </a:endParaRPr>
          </a:p>
        </p:txBody>
      </p:sp>
      <p:cxnSp>
        <p:nvCxnSpPr>
          <p:cNvPr id="1514" name="Google Shape;1514;p41"/>
          <p:cNvCxnSpPr>
            <a:stCxn id="1497" idx="2"/>
          </p:cNvCxnSpPr>
          <p:nvPr/>
        </p:nvCxnSpPr>
        <p:spPr>
          <a:xfrm rot="10800000">
            <a:off x="3179971" y="229952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5" name="Google Shape;1515;p41"/>
          <p:cNvCxnSpPr>
            <a:stCxn id="1499" idx="2"/>
          </p:cNvCxnSpPr>
          <p:nvPr/>
        </p:nvCxnSpPr>
        <p:spPr>
          <a:xfrm rot="10800000">
            <a:off x="3179971" y="3691677"/>
            <a:ext cx="448800" cy="0"/>
          </a:xfrm>
          <a:prstGeom prst="straightConnector1">
            <a:avLst/>
          </a:prstGeom>
          <a:noFill/>
          <a:ln w="9525" cap="flat" cmpd="sng">
            <a:solidFill>
              <a:srgbClr val="000000"/>
            </a:solidFill>
            <a:prstDash val="solid"/>
            <a:round/>
            <a:headEnd type="none" w="med" len="med"/>
            <a:tailEnd type="none" w="med" len="med"/>
          </a:ln>
        </p:spPr>
      </p:cxnSp>
      <p:cxnSp>
        <p:nvCxnSpPr>
          <p:cNvPr id="1516" name="Google Shape;1516;p41"/>
          <p:cNvCxnSpPr>
            <a:endCxn id="1498" idx="6"/>
          </p:cNvCxnSpPr>
          <p:nvPr/>
        </p:nvCxnSpPr>
        <p:spPr>
          <a:xfrm rot="10800000">
            <a:off x="5577025" y="2299262"/>
            <a:ext cx="448800" cy="0"/>
          </a:xfrm>
          <a:prstGeom prst="straightConnector1">
            <a:avLst/>
          </a:prstGeom>
          <a:noFill/>
          <a:ln w="9525" cap="flat" cmpd="sng">
            <a:solidFill>
              <a:srgbClr val="000000"/>
            </a:solidFill>
            <a:prstDash val="solid"/>
            <a:round/>
            <a:headEnd type="none" w="med" len="med"/>
            <a:tailEnd type="none" w="med" len="med"/>
          </a:ln>
        </p:spPr>
      </p:cxnSp>
      <p:grpSp>
        <p:nvGrpSpPr>
          <p:cNvPr id="1518" name="Google Shape;1518;p41"/>
          <p:cNvGrpSpPr/>
          <p:nvPr/>
        </p:nvGrpSpPr>
        <p:grpSpPr>
          <a:xfrm>
            <a:off x="6128838" y="577338"/>
            <a:ext cx="1759003" cy="859858"/>
            <a:chOff x="6128838" y="577338"/>
            <a:chExt cx="1759003" cy="859858"/>
          </a:xfrm>
        </p:grpSpPr>
        <p:sp>
          <p:nvSpPr>
            <p:cNvPr id="1519" name="Google Shape;1519;p41"/>
            <p:cNvSpPr/>
            <p:nvPr/>
          </p:nvSpPr>
          <p:spPr>
            <a:xfrm rot="2521737">
              <a:off x="7093975" y="939261"/>
              <a:ext cx="13275" cy="33150"/>
            </a:xfrm>
            <a:custGeom>
              <a:avLst/>
              <a:gdLst/>
              <a:ahLst/>
              <a:cxnLst/>
              <a:rect l="l" t="t" r="r" b="b"/>
              <a:pathLst>
                <a:path w="531" h="1326" extrusionOk="0">
                  <a:moveTo>
                    <a:pt x="232" y="0"/>
                  </a:moveTo>
                  <a:cubicBezTo>
                    <a:pt x="224" y="0"/>
                    <a:pt x="217" y="0"/>
                    <a:pt x="210" y="1"/>
                  </a:cubicBezTo>
                  <a:cubicBezTo>
                    <a:pt x="89" y="15"/>
                    <a:pt x="0" y="124"/>
                    <a:pt x="14" y="246"/>
                  </a:cubicBezTo>
                  <a:cubicBezTo>
                    <a:pt x="47" y="536"/>
                    <a:pt x="68" y="826"/>
                    <a:pt x="82" y="1117"/>
                  </a:cubicBezTo>
                  <a:cubicBezTo>
                    <a:pt x="87" y="1235"/>
                    <a:pt x="184" y="1326"/>
                    <a:pt x="303" y="1326"/>
                  </a:cubicBezTo>
                  <a:lnTo>
                    <a:pt x="313" y="1326"/>
                  </a:lnTo>
                  <a:cubicBezTo>
                    <a:pt x="437" y="1318"/>
                    <a:pt x="530" y="1216"/>
                    <a:pt x="523" y="1093"/>
                  </a:cubicBezTo>
                  <a:cubicBezTo>
                    <a:pt x="508" y="794"/>
                    <a:pt x="484" y="496"/>
                    <a:pt x="452" y="198"/>
                  </a:cubicBezTo>
                  <a:cubicBezTo>
                    <a:pt x="440" y="85"/>
                    <a:pt x="347" y="0"/>
                    <a:pt x="23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1"/>
            <p:cNvSpPr/>
            <p:nvPr/>
          </p:nvSpPr>
          <p:spPr>
            <a:xfrm rot="2521737">
              <a:off x="7125962" y="883472"/>
              <a:ext cx="18850" cy="32200"/>
            </a:xfrm>
            <a:custGeom>
              <a:avLst/>
              <a:gdLst/>
              <a:ahLst/>
              <a:cxnLst/>
              <a:rect l="l" t="t" r="r" b="b"/>
              <a:pathLst>
                <a:path w="754" h="1288" extrusionOk="0">
                  <a:moveTo>
                    <a:pt x="248" y="0"/>
                  </a:moveTo>
                  <a:cubicBezTo>
                    <a:pt x="223" y="0"/>
                    <a:pt x="198" y="4"/>
                    <a:pt x="174" y="13"/>
                  </a:cubicBezTo>
                  <a:cubicBezTo>
                    <a:pt x="59" y="55"/>
                    <a:pt x="1" y="181"/>
                    <a:pt x="40" y="296"/>
                  </a:cubicBezTo>
                  <a:cubicBezTo>
                    <a:pt x="135" y="557"/>
                    <a:pt x="221" y="834"/>
                    <a:pt x="294" y="1122"/>
                  </a:cubicBezTo>
                  <a:cubicBezTo>
                    <a:pt x="321" y="1221"/>
                    <a:pt x="409" y="1287"/>
                    <a:pt x="508" y="1287"/>
                  </a:cubicBezTo>
                  <a:cubicBezTo>
                    <a:pt x="527" y="1287"/>
                    <a:pt x="547" y="1286"/>
                    <a:pt x="564" y="1280"/>
                  </a:cubicBezTo>
                  <a:cubicBezTo>
                    <a:pt x="683" y="1251"/>
                    <a:pt x="754" y="1130"/>
                    <a:pt x="724" y="1011"/>
                  </a:cubicBezTo>
                  <a:cubicBezTo>
                    <a:pt x="646" y="712"/>
                    <a:pt x="557" y="421"/>
                    <a:pt x="457" y="146"/>
                  </a:cubicBezTo>
                  <a:cubicBezTo>
                    <a:pt x="424" y="55"/>
                    <a:pt x="338"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1"/>
            <p:cNvSpPr/>
            <p:nvPr/>
          </p:nvSpPr>
          <p:spPr>
            <a:xfrm rot="2521737">
              <a:off x="7050055" y="988699"/>
              <a:ext cx="12750" cy="33175"/>
            </a:xfrm>
            <a:custGeom>
              <a:avLst/>
              <a:gdLst/>
              <a:ahLst/>
              <a:cxnLst/>
              <a:rect l="l" t="t" r="r" b="b"/>
              <a:pathLst>
                <a:path w="510" h="1327" extrusionOk="0">
                  <a:moveTo>
                    <a:pt x="289" y="1"/>
                  </a:moveTo>
                  <a:cubicBezTo>
                    <a:pt x="173" y="1"/>
                    <a:pt x="69" y="93"/>
                    <a:pt x="63" y="212"/>
                  </a:cubicBezTo>
                  <a:cubicBezTo>
                    <a:pt x="56" y="372"/>
                    <a:pt x="49" y="530"/>
                    <a:pt x="39" y="686"/>
                  </a:cubicBezTo>
                  <a:lnTo>
                    <a:pt x="11" y="1090"/>
                  </a:lnTo>
                  <a:cubicBezTo>
                    <a:pt x="1" y="1212"/>
                    <a:pt x="93" y="1318"/>
                    <a:pt x="213" y="1327"/>
                  </a:cubicBezTo>
                  <a:lnTo>
                    <a:pt x="230" y="1327"/>
                  </a:lnTo>
                  <a:cubicBezTo>
                    <a:pt x="347" y="1325"/>
                    <a:pt x="445" y="1237"/>
                    <a:pt x="452" y="1121"/>
                  </a:cubicBezTo>
                  <a:lnTo>
                    <a:pt x="480" y="714"/>
                  </a:lnTo>
                  <a:cubicBezTo>
                    <a:pt x="490" y="554"/>
                    <a:pt x="497" y="394"/>
                    <a:pt x="504" y="232"/>
                  </a:cubicBezTo>
                  <a:cubicBezTo>
                    <a:pt x="510" y="110"/>
                    <a:pt x="415" y="7"/>
                    <a:pt x="294" y="1"/>
                  </a:cubicBezTo>
                  <a:cubicBezTo>
                    <a:pt x="293" y="1"/>
                    <a:pt x="291" y="1"/>
                    <a:pt x="28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rot="2521737">
              <a:off x="6807275" y="600257"/>
              <a:ext cx="20050" cy="31875"/>
            </a:xfrm>
            <a:custGeom>
              <a:avLst/>
              <a:gdLst/>
              <a:ahLst/>
              <a:cxnLst/>
              <a:rect l="l" t="t" r="r" b="b"/>
              <a:pathLst>
                <a:path w="802" h="1275" extrusionOk="0">
                  <a:moveTo>
                    <a:pt x="551" y="0"/>
                  </a:moveTo>
                  <a:cubicBezTo>
                    <a:pt x="464" y="0"/>
                    <a:pt x="382" y="51"/>
                    <a:pt x="347" y="136"/>
                  </a:cubicBezTo>
                  <a:cubicBezTo>
                    <a:pt x="232" y="407"/>
                    <a:pt x="127" y="693"/>
                    <a:pt x="36" y="988"/>
                  </a:cubicBezTo>
                  <a:cubicBezTo>
                    <a:pt x="1" y="1107"/>
                    <a:pt x="69" y="1231"/>
                    <a:pt x="184" y="1266"/>
                  </a:cubicBezTo>
                  <a:cubicBezTo>
                    <a:pt x="205" y="1273"/>
                    <a:pt x="226" y="1275"/>
                    <a:pt x="249" y="1275"/>
                  </a:cubicBezTo>
                  <a:cubicBezTo>
                    <a:pt x="342" y="1275"/>
                    <a:pt x="432" y="1215"/>
                    <a:pt x="460" y="1119"/>
                  </a:cubicBezTo>
                  <a:cubicBezTo>
                    <a:pt x="545" y="839"/>
                    <a:pt x="644" y="568"/>
                    <a:pt x="754" y="309"/>
                  </a:cubicBezTo>
                  <a:cubicBezTo>
                    <a:pt x="802" y="197"/>
                    <a:pt x="751" y="66"/>
                    <a:pt x="637" y="18"/>
                  </a:cubicBezTo>
                  <a:cubicBezTo>
                    <a:pt x="609" y="6"/>
                    <a:pt x="580" y="0"/>
                    <a:pt x="5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1"/>
            <p:cNvSpPr/>
            <p:nvPr/>
          </p:nvSpPr>
          <p:spPr>
            <a:xfrm rot="2521737">
              <a:off x="6701651" y="760735"/>
              <a:ext cx="25700" cy="28800"/>
            </a:xfrm>
            <a:custGeom>
              <a:avLst/>
              <a:gdLst/>
              <a:ahLst/>
              <a:cxnLst/>
              <a:rect l="l" t="t" r="r" b="b"/>
              <a:pathLst>
                <a:path w="1028" h="1152" extrusionOk="0">
                  <a:moveTo>
                    <a:pt x="251" y="0"/>
                  </a:moveTo>
                  <a:cubicBezTo>
                    <a:pt x="207" y="0"/>
                    <a:pt x="163" y="13"/>
                    <a:pt x="124" y="40"/>
                  </a:cubicBezTo>
                  <a:cubicBezTo>
                    <a:pt x="23" y="109"/>
                    <a:pt x="1" y="247"/>
                    <a:pt x="69" y="349"/>
                  </a:cubicBezTo>
                  <a:cubicBezTo>
                    <a:pt x="236" y="587"/>
                    <a:pt x="416" y="828"/>
                    <a:pt x="608" y="1068"/>
                  </a:cubicBezTo>
                  <a:cubicBezTo>
                    <a:pt x="652" y="1123"/>
                    <a:pt x="717" y="1151"/>
                    <a:pt x="779" y="1151"/>
                  </a:cubicBezTo>
                  <a:cubicBezTo>
                    <a:pt x="828" y="1151"/>
                    <a:pt x="877" y="1134"/>
                    <a:pt x="918" y="1103"/>
                  </a:cubicBezTo>
                  <a:cubicBezTo>
                    <a:pt x="1013" y="1027"/>
                    <a:pt x="1027" y="886"/>
                    <a:pt x="952" y="793"/>
                  </a:cubicBezTo>
                  <a:cubicBezTo>
                    <a:pt x="775" y="566"/>
                    <a:pt x="599" y="332"/>
                    <a:pt x="433" y="95"/>
                  </a:cubicBezTo>
                  <a:cubicBezTo>
                    <a:pt x="391" y="33"/>
                    <a:pt x="321" y="0"/>
                    <a:pt x="25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1"/>
            <p:cNvSpPr/>
            <p:nvPr/>
          </p:nvSpPr>
          <p:spPr>
            <a:xfrm rot="2521737">
              <a:off x="6757743" y="638897"/>
              <a:ext cx="12750" cy="33100"/>
            </a:xfrm>
            <a:custGeom>
              <a:avLst/>
              <a:gdLst/>
              <a:ahLst/>
              <a:cxnLst/>
              <a:rect l="l" t="t" r="r" b="b"/>
              <a:pathLst>
                <a:path w="510" h="1324" extrusionOk="0">
                  <a:moveTo>
                    <a:pt x="276" y="1"/>
                  </a:moveTo>
                  <a:cubicBezTo>
                    <a:pt x="164" y="1"/>
                    <a:pt x="69" y="84"/>
                    <a:pt x="56" y="196"/>
                  </a:cubicBezTo>
                  <a:cubicBezTo>
                    <a:pt x="35" y="381"/>
                    <a:pt x="21" y="563"/>
                    <a:pt x="9" y="742"/>
                  </a:cubicBezTo>
                  <a:cubicBezTo>
                    <a:pt x="4" y="846"/>
                    <a:pt x="1" y="946"/>
                    <a:pt x="1" y="1048"/>
                  </a:cubicBezTo>
                  <a:lnTo>
                    <a:pt x="1" y="1105"/>
                  </a:lnTo>
                  <a:cubicBezTo>
                    <a:pt x="2" y="1226"/>
                    <a:pt x="101" y="1324"/>
                    <a:pt x="222" y="1324"/>
                  </a:cubicBezTo>
                  <a:lnTo>
                    <a:pt x="225" y="1324"/>
                  </a:lnTo>
                  <a:cubicBezTo>
                    <a:pt x="347" y="1322"/>
                    <a:pt x="443" y="1223"/>
                    <a:pt x="442" y="1101"/>
                  </a:cubicBezTo>
                  <a:lnTo>
                    <a:pt x="442" y="1048"/>
                  </a:lnTo>
                  <a:cubicBezTo>
                    <a:pt x="442" y="955"/>
                    <a:pt x="445" y="863"/>
                    <a:pt x="452" y="769"/>
                  </a:cubicBezTo>
                  <a:cubicBezTo>
                    <a:pt x="462" y="598"/>
                    <a:pt x="476" y="422"/>
                    <a:pt x="496" y="246"/>
                  </a:cubicBezTo>
                  <a:cubicBezTo>
                    <a:pt x="510" y="125"/>
                    <a:pt x="421" y="16"/>
                    <a:pt x="300" y="2"/>
                  </a:cubicBezTo>
                  <a:cubicBezTo>
                    <a:pt x="292" y="1"/>
                    <a:pt x="284" y="1"/>
                    <a:pt x="27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rot="2521737">
              <a:off x="6718348" y="694799"/>
              <a:ext cx="20550" cy="31650"/>
            </a:xfrm>
            <a:custGeom>
              <a:avLst/>
              <a:gdLst/>
              <a:ahLst/>
              <a:cxnLst/>
              <a:rect l="l" t="t" r="r" b="b"/>
              <a:pathLst>
                <a:path w="822" h="1266" extrusionOk="0">
                  <a:moveTo>
                    <a:pt x="248" y="0"/>
                  </a:moveTo>
                  <a:cubicBezTo>
                    <a:pt x="225" y="0"/>
                    <a:pt x="203" y="4"/>
                    <a:pt x="180" y="11"/>
                  </a:cubicBezTo>
                  <a:cubicBezTo>
                    <a:pt x="64" y="49"/>
                    <a:pt x="0" y="174"/>
                    <a:pt x="37" y="290"/>
                  </a:cubicBezTo>
                  <a:cubicBezTo>
                    <a:pt x="128" y="569"/>
                    <a:pt x="239" y="854"/>
                    <a:pt x="368" y="1137"/>
                  </a:cubicBezTo>
                  <a:cubicBezTo>
                    <a:pt x="406" y="1219"/>
                    <a:pt x="485" y="1266"/>
                    <a:pt x="570" y="1266"/>
                  </a:cubicBezTo>
                  <a:cubicBezTo>
                    <a:pt x="600" y="1266"/>
                    <a:pt x="633" y="1259"/>
                    <a:pt x="663" y="1247"/>
                  </a:cubicBezTo>
                  <a:cubicBezTo>
                    <a:pt x="775" y="1195"/>
                    <a:pt x="821" y="1064"/>
                    <a:pt x="770" y="954"/>
                  </a:cubicBezTo>
                  <a:cubicBezTo>
                    <a:pt x="648" y="687"/>
                    <a:pt x="544" y="419"/>
                    <a:pt x="458" y="155"/>
                  </a:cubicBezTo>
                  <a:cubicBezTo>
                    <a:pt x="429" y="60"/>
                    <a:pt x="341" y="0"/>
                    <a:pt x="24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1"/>
            <p:cNvSpPr/>
            <p:nvPr/>
          </p:nvSpPr>
          <p:spPr>
            <a:xfrm rot="2521737">
              <a:off x="7018832" y="1307378"/>
              <a:ext cx="33725" cy="15875"/>
            </a:xfrm>
            <a:custGeom>
              <a:avLst/>
              <a:gdLst/>
              <a:ahLst/>
              <a:cxnLst/>
              <a:rect l="l" t="t" r="r" b="b"/>
              <a:pathLst>
                <a:path w="1349" h="635" extrusionOk="0">
                  <a:moveTo>
                    <a:pt x="1106" y="0"/>
                  </a:moveTo>
                  <a:cubicBezTo>
                    <a:pt x="1090" y="0"/>
                    <a:pt x="1072" y="2"/>
                    <a:pt x="1055" y="6"/>
                  </a:cubicBezTo>
                  <a:cubicBezTo>
                    <a:pt x="770" y="74"/>
                    <a:pt x="484" y="136"/>
                    <a:pt x="197" y="196"/>
                  </a:cubicBezTo>
                  <a:cubicBezTo>
                    <a:pt x="78" y="222"/>
                    <a:pt x="0" y="338"/>
                    <a:pt x="26" y="457"/>
                  </a:cubicBezTo>
                  <a:cubicBezTo>
                    <a:pt x="47" y="562"/>
                    <a:pt x="139" y="634"/>
                    <a:pt x="241" y="634"/>
                  </a:cubicBezTo>
                  <a:cubicBezTo>
                    <a:pt x="257" y="634"/>
                    <a:pt x="271" y="633"/>
                    <a:pt x="285" y="629"/>
                  </a:cubicBezTo>
                  <a:cubicBezTo>
                    <a:pt x="576" y="569"/>
                    <a:pt x="867" y="505"/>
                    <a:pt x="1156" y="437"/>
                  </a:cubicBezTo>
                  <a:cubicBezTo>
                    <a:pt x="1275" y="409"/>
                    <a:pt x="1349" y="290"/>
                    <a:pt x="1320" y="172"/>
                  </a:cubicBezTo>
                  <a:cubicBezTo>
                    <a:pt x="1296" y="70"/>
                    <a:pt x="1207" y="0"/>
                    <a:pt x="110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1"/>
            <p:cNvSpPr/>
            <p:nvPr/>
          </p:nvSpPr>
          <p:spPr>
            <a:xfrm rot="2521737">
              <a:off x="6962674" y="1273035"/>
              <a:ext cx="33775" cy="13900"/>
            </a:xfrm>
            <a:custGeom>
              <a:avLst/>
              <a:gdLst/>
              <a:ahLst/>
              <a:cxnLst/>
              <a:rect l="l" t="t" r="r" b="b"/>
              <a:pathLst>
                <a:path w="1351" h="556" extrusionOk="0">
                  <a:moveTo>
                    <a:pt x="1113" y="0"/>
                  </a:moveTo>
                  <a:cubicBezTo>
                    <a:pt x="1103" y="0"/>
                    <a:pt x="1092" y="1"/>
                    <a:pt x="1082" y="2"/>
                  </a:cubicBezTo>
                  <a:cubicBezTo>
                    <a:pt x="791" y="43"/>
                    <a:pt x="501" y="80"/>
                    <a:pt x="210" y="114"/>
                  </a:cubicBezTo>
                  <a:cubicBezTo>
                    <a:pt x="88" y="128"/>
                    <a:pt x="0" y="239"/>
                    <a:pt x="14" y="360"/>
                  </a:cubicBezTo>
                  <a:cubicBezTo>
                    <a:pt x="27" y="473"/>
                    <a:pt x="123" y="555"/>
                    <a:pt x="234" y="555"/>
                  </a:cubicBezTo>
                  <a:cubicBezTo>
                    <a:pt x="244" y="555"/>
                    <a:pt x="251" y="555"/>
                    <a:pt x="260" y="554"/>
                  </a:cubicBezTo>
                  <a:cubicBezTo>
                    <a:pt x="553" y="520"/>
                    <a:pt x="850" y="483"/>
                    <a:pt x="1143" y="440"/>
                  </a:cubicBezTo>
                  <a:cubicBezTo>
                    <a:pt x="1264" y="423"/>
                    <a:pt x="1350" y="311"/>
                    <a:pt x="1332" y="191"/>
                  </a:cubicBezTo>
                  <a:cubicBezTo>
                    <a:pt x="1317" y="81"/>
                    <a:pt x="1220" y="0"/>
                    <a:pt x="111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rot="2521737">
              <a:off x="6910180" y="1233854"/>
              <a:ext cx="33425" cy="11825"/>
            </a:xfrm>
            <a:custGeom>
              <a:avLst/>
              <a:gdLst/>
              <a:ahLst/>
              <a:cxnLst/>
              <a:rect l="l" t="t" r="r" b="b"/>
              <a:pathLst>
                <a:path w="1337" h="473" extrusionOk="0">
                  <a:moveTo>
                    <a:pt x="1105" y="0"/>
                  </a:moveTo>
                  <a:cubicBezTo>
                    <a:pt x="1102" y="0"/>
                    <a:pt x="1099" y="0"/>
                    <a:pt x="1096" y="1"/>
                  </a:cubicBezTo>
                  <a:cubicBezTo>
                    <a:pt x="804" y="15"/>
                    <a:pt x="512" y="26"/>
                    <a:pt x="220" y="32"/>
                  </a:cubicBezTo>
                  <a:cubicBezTo>
                    <a:pt x="97" y="33"/>
                    <a:pt x="0" y="134"/>
                    <a:pt x="3" y="256"/>
                  </a:cubicBezTo>
                  <a:cubicBezTo>
                    <a:pt x="5" y="376"/>
                    <a:pt x="104" y="473"/>
                    <a:pt x="224" y="473"/>
                  </a:cubicBezTo>
                  <a:lnTo>
                    <a:pt x="229" y="473"/>
                  </a:lnTo>
                  <a:cubicBezTo>
                    <a:pt x="525" y="467"/>
                    <a:pt x="823" y="457"/>
                    <a:pt x="1121" y="440"/>
                  </a:cubicBezTo>
                  <a:cubicBezTo>
                    <a:pt x="1243" y="433"/>
                    <a:pt x="1336" y="331"/>
                    <a:pt x="1329" y="209"/>
                  </a:cubicBezTo>
                  <a:cubicBezTo>
                    <a:pt x="1322" y="91"/>
                    <a:pt x="1224" y="0"/>
                    <a:pt x="110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1"/>
            <p:cNvSpPr/>
            <p:nvPr/>
          </p:nvSpPr>
          <p:spPr>
            <a:xfrm rot="2521737">
              <a:off x="6946260" y="1074191"/>
              <a:ext cx="17250" cy="32700"/>
            </a:xfrm>
            <a:custGeom>
              <a:avLst/>
              <a:gdLst/>
              <a:ahLst/>
              <a:cxnLst/>
              <a:rect l="l" t="t" r="r" b="b"/>
              <a:pathLst>
                <a:path w="690" h="1308" extrusionOk="0">
                  <a:moveTo>
                    <a:pt x="446" y="0"/>
                  </a:moveTo>
                  <a:cubicBezTo>
                    <a:pt x="345" y="0"/>
                    <a:pt x="253" y="72"/>
                    <a:pt x="232" y="176"/>
                  </a:cubicBezTo>
                  <a:cubicBezTo>
                    <a:pt x="170" y="461"/>
                    <a:pt x="101" y="747"/>
                    <a:pt x="31" y="1031"/>
                  </a:cubicBezTo>
                  <a:cubicBezTo>
                    <a:pt x="1" y="1149"/>
                    <a:pt x="73" y="1269"/>
                    <a:pt x="191" y="1300"/>
                  </a:cubicBezTo>
                  <a:cubicBezTo>
                    <a:pt x="208" y="1305"/>
                    <a:pt x="228" y="1307"/>
                    <a:pt x="246" y="1307"/>
                  </a:cubicBezTo>
                  <a:cubicBezTo>
                    <a:pt x="345" y="1303"/>
                    <a:pt x="435" y="1238"/>
                    <a:pt x="460" y="1137"/>
                  </a:cubicBezTo>
                  <a:cubicBezTo>
                    <a:pt x="533" y="848"/>
                    <a:pt x="601" y="559"/>
                    <a:pt x="664" y="268"/>
                  </a:cubicBezTo>
                  <a:cubicBezTo>
                    <a:pt x="690" y="149"/>
                    <a:pt x="615" y="31"/>
                    <a:pt x="494" y="6"/>
                  </a:cubicBezTo>
                  <a:cubicBezTo>
                    <a:pt x="478" y="2"/>
                    <a:pt x="462" y="0"/>
                    <a:pt x="44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1"/>
            <p:cNvSpPr/>
            <p:nvPr/>
          </p:nvSpPr>
          <p:spPr>
            <a:xfrm rot="2521737">
              <a:off x="6693949" y="1163388"/>
              <a:ext cx="28175" cy="26450"/>
            </a:xfrm>
            <a:custGeom>
              <a:avLst/>
              <a:gdLst/>
              <a:ahLst/>
              <a:cxnLst/>
              <a:rect l="l" t="t" r="r" b="b"/>
              <a:pathLst>
                <a:path w="1127" h="1058" extrusionOk="0">
                  <a:moveTo>
                    <a:pt x="881" y="1"/>
                  </a:moveTo>
                  <a:cubicBezTo>
                    <a:pt x="823" y="1"/>
                    <a:pt x="767" y="23"/>
                    <a:pt x="724" y="66"/>
                  </a:cubicBezTo>
                  <a:cubicBezTo>
                    <a:pt x="519" y="275"/>
                    <a:pt x="311" y="478"/>
                    <a:pt x="95" y="675"/>
                  </a:cubicBezTo>
                  <a:cubicBezTo>
                    <a:pt x="6" y="759"/>
                    <a:pt x="0" y="897"/>
                    <a:pt x="84" y="987"/>
                  </a:cubicBezTo>
                  <a:cubicBezTo>
                    <a:pt x="128" y="1035"/>
                    <a:pt x="186" y="1058"/>
                    <a:pt x="247" y="1058"/>
                  </a:cubicBezTo>
                  <a:cubicBezTo>
                    <a:pt x="300" y="1058"/>
                    <a:pt x="355" y="1038"/>
                    <a:pt x="397" y="1000"/>
                  </a:cubicBezTo>
                  <a:cubicBezTo>
                    <a:pt x="617" y="797"/>
                    <a:pt x="831" y="590"/>
                    <a:pt x="1041" y="377"/>
                  </a:cubicBezTo>
                  <a:cubicBezTo>
                    <a:pt x="1126" y="291"/>
                    <a:pt x="1126" y="150"/>
                    <a:pt x="1038" y="65"/>
                  </a:cubicBezTo>
                  <a:cubicBezTo>
                    <a:pt x="994" y="22"/>
                    <a:pt x="937" y="1"/>
                    <a:pt x="88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rot="2521737">
              <a:off x="7125361" y="760803"/>
              <a:ext cx="32350" cy="21025"/>
            </a:xfrm>
            <a:custGeom>
              <a:avLst/>
              <a:gdLst/>
              <a:ahLst/>
              <a:cxnLst/>
              <a:rect l="l" t="t" r="r" b="b"/>
              <a:pathLst>
                <a:path w="1294" h="841" extrusionOk="0">
                  <a:moveTo>
                    <a:pt x="252" y="0"/>
                  </a:moveTo>
                  <a:cubicBezTo>
                    <a:pt x="167" y="0"/>
                    <a:pt x="86" y="49"/>
                    <a:pt x="50" y="131"/>
                  </a:cubicBezTo>
                  <a:cubicBezTo>
                    <a:pt x="0" y="245"/>
                    <a:pt x="50" y="374"/>
                    <a:pt x="162" y="424"/>
                  </a:cubicBezTo>
                  <a:cubicBezTo>
                    <a:pt x="426" y="543"/>
                    <a:pt x="687" y="672"/>
                    <a:pt x="932" y="812"/>
                  </a:cubicBezTo>
                  <a:cubicBezTo>
                    <a:pt x="966" y="832"/>
                    <a:pt x="1006" y="840"/>
                    <a:pt x="1041" y="840"/>
                  </a:cubicBezTo>
                  <a:cubicBezTo>
                    <a:pt x="1116" y="840"/>
                    <a:pt x="1193" y="799"/>
                    <a:pt x="1234" y="728"/>
                  </a:cubicBezTo>
                  <a:cubicBezTo>
                    <a:pt x="1293" y="622"/>
                    <a:pt x="1257" y="487"/>
                    <a:pt x="1150" y="428"/>
                  </a:cubicBezTo>
                  <a:cubicBezTo>
                    <a:pt x="892" y="280"/>
                    <a:pt x="618" y="144"/>
                    <a:pt x="342" y="19"/>
                  </a:cubicBezTo>
                  <a:cubicBezTo>
                    <a:pt x="313" y="6"/>
                    <a:pt x="282"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1"/>
            <p:cNvSpPr/>
            <p:nvPr/>
          </p:nvSpPr>
          <p:spPr>
            <a:xfrm rot="2521737">
              <a:off x="6888352" y="1109187"/>
              <a:ext cx="20075" cy="31875"/>
            </a:xfrm>
            <a:custGeom>
              <a:avLst/>
              <a:gdLst/>
              <a:ahLst/>
              <a:cxnLst/>
              <a:rect l="l" t="t" r="r" b="b"/>
              <a:pathLst>
                <a:path w="803" h="1275" extrusionOk="0">
                  <a:moveTo>
                    <a:pt x="553" y="1"/>
                  </a:moveTo>
                  <a:cubicBezTo>
                    <a:pt x="461" y="1"/>
                    <a:pt x="375" y="59"/>
                    <a:pt x="343" y="150"/>
                  </a:cubicBezTo>
                  <a:cubicBezTo>
                    <a:pt x="250" y="427"/>
                    <a:pt x="150" y="700"/>
                    <a:pt x="44" y="973"/>
                  </a:cubicBezTo>
                  <a:cubicBezTo>
                    <a:pt x="0" y="1086"/>
                    <a:pt x="57" y="1214"/>
                    <a:pt x="170" y="1258"/>
                  </a:cubicBezTo>
                  <a:cubicBezTo>
                    <a:pt x="197" y="1269"/>
                    <a:pt x="223" y="1275"/>
                    <a:pt x="250" y="1275"/>
                  </a:cubicBezTo>
                  <a:cubicBezTo>
                    <a:pt x="339" y="1275"/>
                    <a:pt x="421" y="1221"/>
                    <a:pt x="455" y="1133"/>
                  </a:cubicBezTo>
                  <a:cubicBezTo>
                    <a:pt x="563" y="854"/>
                    <a:pt x="667" y="574"/>
                    <a:pt x="762" y="292"/>
                  </a:cubicBezTo>
                  <a:cubicBezTo>
                    <a:pt x="803" y="179"/>
                    <a:pt x="740" y="52"/>
                    <a:pt x="624" y="13"/>
                  </a:cubicBezTo>
                  <a:cubicBezTo>
                    <a:pt x="601" y="4"/>
                    <a:pt x="577" y="1"/>
                    <a:pt x="5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1"/>
            <p:cNvSpPr/>
            <p:nvPr/>
          </p:nvSpPr>
          <p:spPr>
            <a:xfrm rot="2521737">
              <a:off x="7139526" y="821841"/>
              <a:ext cx="26175" cy="28400"/>
            </a:xfrm>
            <a:custGeom>
              <a:avLst/>
              <a:gdLst/>
              <a:ahLst/>
              <a:cxnLst/>
              <a:rect l="l" t="t" r="r" b="b"/>
              <a:pathLst>
                <a:path w="1047" h="1136" extrusionOk="0">
                  <a:moveTo>
                    <a:pt x="247" y="0"/>
                  </a:moveTo>
                  <a:cubicBezTo>
                    <a:pt x="193" y="0"/>
                    <a:pt x="139" y="20"/>
                    <a:pt x="97" y="59"/>
                  </a:cubicBezTo>
                  <a:cubicBezTo>
                    <a:pt x="7" y="143"/>
                    <a:pt x="1" y="283"/>
                    <a:pt x="85" y="371"/>
                  </a:cubicBezTo>
                  <a:cubicBezTo>
                    <a:pt x="275" y="575"/>
                    <a:pt x="452" y="801"/>
                    <a:pt x="611" y="1039"/>
                  </a:cubicBezTo>
                  <a:cubicBezTo>
                    <a:pt x="653" y="1103"/>
                    <a:pt x="723" y="1135"/>
                    <a:pt x="794" y="1135"/>
                  </a:cubicBezTo>
                  <a:cubicBezTo>
                    <a:pt x="836" y="1135"/>
                    <a:pt x="879" y="1124"/>
                    <a:pt x="918" y="1099"/>
                  </a:cubicBezTo>
                  <a:cubicBezTo>
                    <a:pt x="1019" y="1031"/>
                    <a:pt x="1046" y="893"/>
                    <a:pt x="978" y="792"/>
                  </a:cubicBezTo>
                  <a:cubicBezTo>
                    <a:pt x="804" y="534"/>
                    <a:pt x="612" y="293"/>
                    <a:pt x="409" y="72"/>
                  </a:cubicBezTo>
                  <a:cubicBezTo>
                    <a:pt x="365" y="24"/>
                    <a:pt x="306" y="0"/>
                    <a:pt x="24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rot="2521737">
              <a:off x="6131237" y="767340"/>
              <a:ext cx="32950" cy="19825"/>
            </a:xfrm>
            <a:custGeom>
              <a:avLst/>
              <a:gdLst/>
              <a:ahLst/>
              <a:cxnLst/>
              <a:rect l="l" t="t" r="r" b="b"/>
              <a:pathLst>
                <a:path w="1318" h="793" extrusionOk="0">
                  <a:moveTo>
                    <a:pt x="253" y="0"/>
                  </a:moveTo>
                  <a:cubicBezTo>
                    <a:pt x="168" y="0"/>
                    <a:pt x="87" y="49"/>
                    <a:pt x="50" y="131"/>
                  </a:cubicBezTo>
                  <a:cubicBezTo>
                    <a:pt x="0" y="243"/>
                    <a:pt x="51" y="374"/>
                    <a:pt x="164" y="423"/>
                  </a:cubicBezTo>
                  <a:cubicBezTo>
                    <a:pt x="434" y="544"/>
                    <a:pt x="708" y="662"/>
                    <a:pt x="983" y="775"/>
                  </a:cubicBezTo>
                  <a:cubicBezTo>
                    <a:pt x="1012" y="785"/>
                    <a:pt x="1040" y="792"/>
                    <a:pt x="1068" y="792"/>
                  </a:cubicBezTo>
                  <a:cubicBezTo>
                    <a:pt x="1155" y="792"/>
                    <a:pt x="1236" y="741"/>
                    <a:pt x="1271" y="656"/>
                  </a:cubicBezTo>
                  <a:cubicBezTo>
                    <a:pt x="1318" y="543"/>
                    <a:pt x="1264" y="413"/>
                    <a:pt x="1151" y="367"/>
                  </a:cubicBezTo>
                  <a:cubicBezTo>
                    <a:pt x="880" y="255"/>
                    <a:pt x="610" y="140"/>
                    <a:pt x="342" y="19"/>
                  </a:cubicBezTo>
                  <a:cubicBezTo>
                    <a:pt x="313" y="6"/>
                    <a:pt x="283" y="0"/>
                    <a:pt x="253"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1"/>
            <p:cNvSpPr/>
            <p:nvPr/>
          </p:nvSpPr>
          <p:spPr>
            <a:xfrm rot="2521737">
              <a:off x="6861396" y="1188416"/>
              <a:ext cx="33500" cy="12475"/>
            </a:xfrm>
            <a:custGeom>
              <a:avLst/>
              <a:gdLst/>
              <a:ahLst/>
              <a:cxnLst/>
              <a:rect l="l" t="t" r="r" b="b"/>
              <a:pathLst>
                <a:path w="1340" h="499" extrusionOk="0">
                  <a:moveTo>
                    <a:pt x="229" y="1"/>
                  </a:moveTo>
                  <a:cubicBezTo>
                    <a:pt x="116" y="1"/>
                    <a:pt x="17" y="89"/>
                    <a:pt x="9" y="205"/>
                  </a:cubicBezTo>
                  <a:cubicBezTo>
                    <a:pt x="1" y="328"/>
                    <a:pt x="91" y="434"/>
                    <a:pt x="213" y="443"/>
                  </a:cubicBezTo>
                  <a:cubicBezTo>
                    <a:pt x="510" y="465"/>
                    <a:pt x="805" y="485"/>
                    <a:pt x="1103" y="498"/>
                  </a:cubicBezTo>
                  <a:lnTo>
                    <a:pt x="1114" y="498"/>
                  </a:lnTo>
                  <a:cubicBezTo>
                    <a:pt x="1230" y="498"/>
                    <a:pt x="1328" y="406"/>
                    <a:pt x="1335" y="287"/>
                  </a:cubicBezTo>
                  <a:cubicBezTo>
                    <a:pt x="1339" y="165"/>
                    <a:pt x="1244" y="61"/>
                    <a:pt x="1122" y="56"/>
                  </a:cubicBezTo>
                  <a:cubicBezTo>
                    <a:pt x="830" y="44"/>
                    <a:pt x="540" y="24"/>
                    <a:pt x="247" y="2"/>
                  </a:cubicBezTo>
                  <a:cubicBezTo>
                    <a:pt x="241" y="1"/>
                    <a:pt x="235" y="1"/>
                    <a:pt x="22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1"/>
            <p:cNvSpPr/>
            <p:nvPr/>
          </p:nvSpPr>
          <p:spPr>
            <a:xfrm rot="2521737">
              <a:off x="7000129" y="1033539"/>
              <a:ext cx="14775" cy="33025"/>
            </a:xfrm>
            <a:custGeom>
              <a:avLst/>
              <a:gdLst/>
              <a:ahLst/>
              <a:cxnLst/>
              <a:rect l="l" t="t" r="r" b="b"/>
              <a:pathLst>
                <a:path w="591" h="1321" extrusionOk="0">
                  <a:moveTo>
                    <a:pt x="355" y="1"/>
                  </a:moveTo>
                  <a:cubicBezTo>
                    <a:pt x="243" y="1"/>
                    <a:pt x="150" y="86"/>
                    <a:pt x="137" y="197"/>
                  </a:cubicBezTo>
                  <a:cubicBezTo>
                    <a:pt x="101" y="488"/>
                    <a:pt x="62" y="778"/>
                    <a:pt x="18" y="1066"/>
                  </a:cubicBezTo>
                  <a:cubicBezTo>
                    <a:pt x="1" y="1187"/>
                    <a:pt x="83" y="1300"/>
                    <a:pt x="204" y="1319"/>
                  </a:cubicBezTo>
                  <a:cubicBezTo>
                    <a:pt x="215" y="1320"/>
                    <a:pt x="228" y="1320"/>
                    <a:pt x="238" y="1320"/>
                  </a:cubicBezTo>
                  <a:cubicBezTo>
                    <a:pt x="345" y="1320"/>
                    <a:pt x="440" y="1242"/>
                    <a:pt x="456" y="1133"/>
                  </a:cubicBezTo>
                  <a:cubicBezTo>
                    <a:pt x="500" y="838"/>
                    <a:pt x="541" y="544"/>
                    <a:pt x="576" y="249"/>
                  </a:cubicBezTo>
                  <a:cubicBezTo>
                    <a:pt x="591" y="129"/>
                    <a:pt x="506" y="17"/>
                    <a:pt x="384" y="3"/>
                  </a:cubicBezTo>
                  <a:cubicBezTo>
                    <a:pt x="374" y="1"/>
                    <a:pt x="365" y="1"/>
                    <a:pt x="3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rot="2521737">
              <a:off x="6815165" y="1132530"/>
              <a:ext cx="35850" cy="30575"/>
            </a:xfrm>
            <a:custGeom>
              <a:avLst/>
              <a:gdLst/>
              <a:ahLst/>
              <a:cxnLst/>
              <a:rect l="l" t="t" r="r" b="b"/>
              <a:pathLst>
                <a:path w="1434" h="1223" extrusionOk="0">
                  <a:moveTo>
                    <a:pt x="1181" y="0"/>
                  </a:moveTo>
                  <a:cubicBezTo>
                    <a:pt x="1101" y="0"/>
                    <a:pt x="1022" y="44"/>
                    <a:pt x="983" y="120"/>
                  </a:cubicBezTo>
                  <a:cubicBezTo>
                    <a:pt x="952" y="184"/>
                    <a:pt x="919" y="247"/>
                    <a:pt x="885" y="310"/>
                  </a:cubicBezTo>
                  <a:cubicBezTo>
                    <a:pt x="684" y="279"/>
                    <a:pt x="481" y="244"/>
                    <a:pt x="281" y="206"/>
                  </a:cubicBezTo>
                  <a:cubicBezTo>
                    <a:pt x="267" y="203"/>
                    <a:pt x="252" y="201"/>
                    <a:pt x="238" y="201"/>
                  </a:cubicBezTo>
                  <a:cubicBezTo>
                    <a:pt x="134" y="201"/>
                    <a:pt x="43" y="277"/>
                    <a:pt x="24" y="383"/>
                  </a:cubicBezTo>
                  <a:cubicBezTo>
                    <a:pt x="0" y="503"/>
                    <a:pt x="81" y="620"/>
                    <a:pt x="202" y="641"/>
                  </a:cubicBezTo>
                  <a:cubicBezTo>
                    <a:pt x="355" y="669"/>
                    <a:pt x="509" y="695"/>
                    <a:pt x="665" y="722"/>
                  </a:cubicBezTo>
                  <a:lnTo>
                    <a:pt x="623" y="797"/>
                  </a:lnTo>
                  <a:lnTo>
                    <a:pt x="570" y="890"/>
                  </a:lnTo>
                  <a:cubicBezTo>
                    <a:pt x="509" y="997"/>
                    <a:pt x="545" y="1132"/>
                    <a:pt x="651" y="1191"/>
                  </a:cubicBezTo>
                  <a:cubicBezTo>
                    <a:pt x="687" y="1211"/>
                    <a:pt x="725" y="1222"/>
                    <a:pt x="762" y="1222"/>
                  </a:cubicBezTo>
                  <a:cubicBezTo>
                    <a:pt x="838" y="1222"/>
                    <a:pt x="912" y="1183"/>
                    <a:pt x="953" y="1110"/>
                  </a:cubicBezTo>
                  <a:lnTo>
                    <a:pt x="1008" y="1012"/>
                  </a:lnTo>
                  <a:cubicBezTo>
                    <a:pt x="1051" y="939"/>
                    <a:pt x="1091" y="864"/>
                    <a:pt x="1132" y="790"/>
                  </a:cubicBezTo>
                  <a:cubicBezTo>
                    <a:pt x="1231" y="780"/>
                    <a:pt x="1316" y="705"/>
                    <a:pt x="1332" y="601"/>
                  </a:cubicBezTo>
                  <a:cubicBezTo>
                    <a:pt x="1339" y="552"/>
                    <a:pt x="1330" y="502"/>
                    <a:pt x="1306" y="461"/>
                  </a:cubicBezTo>
                  <a:cubicBezTo>
                    <a:pt x="1330" y="415"/>
                    <a:pt x="1353" y="367"/>
                    <a:pt x="1377" y="322"/>
                  </a:cubicBezTo>
                  <a:cubicBezTo>
                    <a:pt x="1434" y="211"/>
                    <a:pt x="1389" y="78"/>
                    <a:pt x="1281" y="24"/>
                  </a:cubicBezTo>
                  <a:cubicBezTo>
                    <a:pt x="1249" y="8"/>
                    <a:pt x="1215" y="0"/>
                    <a:pt x="1181"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1"/>
            <p:cNvSpPr/>
            <p:nvPr/>
          </p:nvSpPr>
          <p:spPr>
            <a:xfrm rot="2521737">
              <a:off x="6760940" y="1155012"/>
              <a:ext cx="25900" cy="28700"/>
            </a:xfrm>
            <a:custGeom>
              <a:avLst/>
              <a:gdLst/>
              <a:ahLst/>
              <a:cxnLst/>
              <a:rect l="l" t="t" r="r" b="b"/>
              <a:pathLst>
                <a:path w="1036" h="1148" extrusionOk="0">
                  <a:moveTo>
                    <a:pt x="787" y="1"/>
                  </a:moveTo>
                  <a:cubicBezTo>
                    <a:pt x="717" y="1"/>
                    <a:pt x="649" y="33"/>
                    <a:pt x="606" y="94"/>
                  </a:cubicBezTo>
                  <a:cubicBezTo>
                    <a:pt x="436" y="329"/>
                    <a:pt x="259" y="562"/>
                    <a:pt x="77" y="789"/>
                  </a:cubicBezTo>
                  <a:cubicBezTo>
                    <a:pt x="0" y="884"/>
                    <a:pt x="15" y="1023"/>
                    <a:pt x="110" y="1098"/>
                  </a:cubicBezTo>
                  <a:cubicBezTo>
                    <a:pt x="151" y="1132"/>
                    <a:pt x="200" y="1147"/>
                    <a:pt x="249" y="1147"/>
                  </a:cubicBezTo>
                  <a:cubicBezTo>
                    <a:pt x="314" y="1147"/>
                    <a:pt x="378" y="1119"/>
                    <a:pt x="420" y="1065"/>
                  </a:cubicBezTo>
                  <a:cubicBezTo>
                    <a:pt x="609" y="833"/>
                    <a:pt x="789" y="594"/>
                    <a:pt x="965" y="352"/>
                  </a:cubicBezTo>
                  <a:cubicBezTo>
                    <a:pt x="1036" y="253"/>
                    <a:pt x="1014" y="114"/>
                    <a:pt x="915" y="43"/>
                  </a:cubicBezTo>
                  <a:cubicBezTo>
                    <a:pt x="876" y="14"/>
                    <a:pt x="831" y="1"/>
                    <a:pt x="78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1"/>
            <p:cNvSpPr/>
            <p:nvPr/>
          </p:nvSpPr>
          <p:spPr>
            <a:xfrm rot="2521737">
              <a:off x="6161050" y="827257"/>
              <a:ext cx="33400" cy="18250"/>
            </a:xfrm>
            <a:custGeom>
              <a:avLst/>
              <a:gdLst/>
              <a:ahLst/>
              <a:cxnLst/>
              <a:rect l="l" t="t" r="r" b="b"/>
              <a:pathLst>
                <a:path w="1336" h="730" extrusionOk="0">
                  <a:moveTo>
                    <a:pt x="249" y="0"/>
                  </a:moveTo>
                  <a:cubicBezTo>
                    <a:pt x="158" y="0"/>
                    <a:pt x="74" y="58"/>
                    <a:pt x="42" y="148"/>
                  </a:cubicBezTo>
                  <a:cubicBezTo>
                    <a:pt x="1" y="263"/>
                    <a:pt x="62" y="390"/>
                    <a:pt x="177" y="431"/>
                  </a:cubicBezTo>
                  <a:cubicBezTo>
                    <a:pt x="456" y="530"/>
                    <a:pt x="737" y="628"/>
                    <a:pt x="1019" y="720"/>
                  </a:cubicBezTo>
                  <a:cubicBezTo>
                    <a:pt x="1042" y="727"/>
                    <a:pt x="1065" y="730"/>
                    <a:pt x="1087" y="730"/>
                  </a:cubicBezTo>
                  <a:cubicBezTo>
                    <a:pt x="1182" y="730"/>
                    <a:pt x="1267" y="672"/>
                    <a:pt x="1298" y="578"/>
                  </a:cubicBezTo>
                  <a:cubicBezTo>
                    <a:pt x="1335" y="462"/>
                    <a:pt x="1272" y="338"/>
                    <a:pt x="1155" y="299"/>
                  </a:cubicBezTo>
                  <a:cubicBezTo>
                    <a:pt x="877" y="209"/>
                    <a:pt x="601" y="113"/>
                    <a:pt x="324" y="14"/>
                  </a:cubicBezTo>
                  <a:cubicBezTo>
                    <a:pt x="299" y="5"/>
                    <a:pt x="274" y="0"/>
                    <a:pt x="24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rot="2521737">
              <a:off x="7795288" y="1339296"/>
              <a:ext cx="23425" cy="30425"/>
            </a:xfrm>
            <a:custGeom>
              <a:avLst/>
              <a:gdLst/>
              <a:ahLst/>
              <a:cxnLst/>
              <a:rect l="l" t="t" r="r" b="b"/>
              <a:pathLst>
                <a:path w="937" h="1217" extrusionOk="0">
                  <a:moveTo>
                    <a:pt x="683" y="1"/>
                  </a:moveTo>
                  <a:cubicBezTo>
                    <a:pt x="604" y="1"/>
                    <a:pt x="527" y="43"/>
                    <a:pt x="488" y="116"/>
                  </a:cubicBezTo>
                  <a:cubicBezTo>
                    <a:pt x="348" y="374"/>
                    <a:pt x="206" y="632"/>
                    <a:pt x="61" y="888"/>
                  </a:cubicBezTo>
                  <a:cubicBezTo>
                    <a:pt x="0" y="994"/>
                    <a:pt x="38" y="1129"/>
                    <a:pt x="145" y="1188"/>
                  </a:cubicBezTo>
                  <a:cubicBezTo>
                    <a:pt x="177" y="1208"/>
                    <a:pt x="216" y="1217"/>
                    <a:pt x="253" y="1217"/>
                  </a:cubicBezTo>
                  <a:cubicBezTo>
                    <a:pt x="329" y="1217"/>
                    <a:pt x="404" y="1175"/>
                    <a:pt x="445" y="1105"/>
                  </a:cubicBezTo>
                  <a:cubicBezTo>
                    <a:pt x="591" y="846"/>
                    <a:pt x="735" y="587"/>
                    <a:pt x="875" y="327"/>
                  </a:cubicBezTo>
                  <a:cubicBezTo>
                    <a:pt x="936" y="218"/>
                    <a:pt x="896" y="86"/>
                    <a:pt x="787" y="27"/>
                  </a:cubicBezTo>
                  <a:cubicBezTo>
                    <a:pt x="754" y="9"/>
                    <a:pt x="718" y="1"/>
                    <a:pt x="68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1"/>
            <p:cNvSpPr/>
            <p:nvPr/>
          </p:nvSpPr>
          <p:spPr>
            <a:xfrm rot="2521737">
              <a:off x="6723245" y="960438"/>
              <a:ext cx="31850" cy="22000"/>
            </a:xfrm>
            <a:custGeom>
              <a:avLst/>
              <a:gdLst/>
              <a:ahLst/>
              <a:cxnLst/>
              <a:rect l="l" t="t" r="r" b="b"/>
              <a:pathLst>
                <a:path w="1274" h="880" extrusionOk="0">
                  <a:moveTo>
                    <a:pt x="253" y="1"/>
                  </a:moveTo>
                  <a:cubicBezTo>
                    <a:pt x="178" y="1"/>
                    <a:pt x="104" y="39"/>
                    <a:pt x="63" y="108"/>
                  </a:cubicBezTo>
                  <a:cubicBezTo>
                    <a:pt x="0" y="213"/>
                    <a:pt x="35" y="349"/>
                    <a:pt x="139" y="411"/>
                  </a:cubicBezTo>
                  <a:cubicBezTo>
                    <a:pt x="396" y="563"/>
                    <a:pt x="654" y="712"/>
                    <a:pt x="917" y="852"/>
                  </a:cubicBezTo>
                  <a:cubicBezTo>
                    <a:pt x="948" y="871"/>
                    <a:pt x="985" y="879"/>
                    <a:pt x="1020" y="879"/>
                  </a:cubicBezTo>
                  <a:cubicBezTo>
                    <a:pt x="1098" y="879"/>
                    <a:pt x="1175" y="837"/>
                    <a:pt x="1214" y="764"/>
                  </a:cubicBezTo>
                  <a:cubicBezTo>
                    <a:pt x="1274" y="656"/>
                    <a:pt x="1233" y="523"/>
                    <a:pt x="1126" y="465"/>
                  </a:cubicBezTo>
                  <a:cubicBezTo>
                    <a:pt x="870" y="326"/>
                    <a:pt x="616" y="183"/>
                    <a:pt x="366" y="31"/>
                  </a:cubicBezTo>
                  <a:cubicBezTo>
                    <a:pt x="331" y="11"/>
                    <a:pt x="292" y="1"/>
                    <a:pt x="25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1"/>
            <p:cNvSpPr/>
            <p:nvPr/>
          </p:nvSpPr>
          <p:spPr>
            <a:xfrm rot="2521737">
              <a:off x="6560402" y="1152342"/>
              <a:ext cx="32050" cy="21650"/>
            </a:xfrm>
            <a:custGeom>
              <a:avLst/>
              <a:gdLst/>
              <a:ahLst/>
              <a:cxnLst/>
              <a:rect l="l" t="t" r="r" b="b"/>
              <a:pathLst>
                <a:path w="1282" h="866" extrusionOk="0">
                  <a:moveTo>
                    <a:pt x="1028" y="1"/>
                  </a:moveTo>
                  <a:cubicBezTo>
                    <a:pt x="991" y="1"/>
                    <a:pt x="953" y="10"/>
                    <a:pt x="919" y="29"/>
                  </a:cubicBezTo>
                  <a:cubicBezTo>
                    <a:pt x="667" y="175"/>
                    <a:pt x="412" y="316"/>
                    <a:pt x="151" y="450"/>
                  </a:cubicBezTo>
                  <a:cubicBezTo>
                    <a:pt x="43" y="507"/>
                    <a:pt x="0" y="639"/>
                    <a:pt x="57" y="748"/>
                  </a:cubicBezTo>
                  <a:cubicBezTo>
                    <a:pt x="95" y="823"/>
                    <a:pt x="173" y="866"/>
                    <a:pt x="253" y="866"/>
                  </a:cubicBezTo>
                  <a:cubicBezTo>
                    <a:pt x="287" y="866"/>
                    <a:pt x="322" y="857"/>
                    <a:pt x="355" y="842"/>
                  </a:cubicBezTo>
                  <a:cubicBezTo>
                    <a:pt x="619" y="703"/>
                    <a:pt x="881" y="561"/>
                    <a:pt x="1139" y="412"/>
                  </a:cubicBezTo>
                  <a:cubicBezTo>
                    <a:pt x="1246" y="352"/>
                    <a:pt x="1281" y="216"/>
                    <a:pt x="1221" y="111"/>
                  </a:cubicBezTo>
                  <a:cubicBezTo>
                    <a:pt x="1180" y="40"/>
                    <a:pt x="1105" y="1"/>
                    <a:pt x="102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rot="2521737">
              <a:off x="7731553" y="1359603"/>
              <a:ext cx="24350" cy="29800"/>
            </a:xfrm>
            <a:custGeom>
              <a:avLst/>
              <a:gdLst/>
              <a:ahLst/>
              <a:cxnLst/>
              <a:rect l="l" t="t" r="r" b="b"/>
              <a:pathLst>
                <a:path w="974" h="1192" extrusionOk="0">
                  <a:moveTo>
                    <a:pt x="722" y="0"/>
                  </a:moveTo>
                  <a:cubicBezTo>
                    <a:pt x="648" y="0"/>
                    <a:pt x="575" y="37"/>
                    <a:pt x="532" y="105"/>
                  </a:cubicBezTo>
                  <a:cubicBezTo>
                    <a:pt x="380" y="355"/>
                    <a:pt x="224" y="604"/>
                    <a:pt x="66" y="851"/>
                  </a:cubicBezTo>
                  <a:cubicBezTo>
                    <a:pt x="0" y="955"/>
                    <a:pt x="30" y="1091"/>
                    <a:pt x="134" y="1156"/>
                  </a:cubicBezTo>
                  <a:cubicBezTo>
                    <a:pt x="171" y="1179"/>
                    <a:pt x="212" y="1192"/>
                    <a:pt x="253" y="1192"/>
                  </a:cubicBezTo>
                  <a:cubicBezTo>
                    <a:pt x="325" y="1192"/>
                    <a:pt x="396" y="1156"/>
                    <a:pt x="439" y="1089"/>
                  </a:cubicBezTo>
                  <a:cubicBezTo>
                    <a:pt x="597" y="838"/>
                    <a:pt x="753" y="587"/>
                    <a:pt x="909" y="335"/>
                  </a:cubicBezTo>
                  <a:cubicBezTo>
                    <a:pt x="973" y="233"/>
                    <a:pt x="941" y="97"/>
                    <a:pt x="837" y="33"/>
                  </a:cubicBezTo>
                  <a:cubicBezTo>
                    <a:pt x="801" y="11"/>
                    <a:pt x="761" y="0"/>
                    <a:pt x="72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1"/>
            <p:cNvSpPr/>
            <p:nvPr/>
          </p:nvSpPr>
          <p:spPr>
            <a:xfrm rot="2521737">
              <a:off x="6496411" y="1134190"/>
              <a:ext cx="33100" cy="19175"/>
            </a:xfrm>
            <a:custGeom>
              <a:avLst/>
              <a:gdLst/>
              <a:ahLst/>
              <a:cxnLst/>
              <a:rect l="l" t="t" r="r" b="b"/>
              <a:pathLst>
                <a:path w="1324" h="767" extrusionOk="0">
                  <a:moveTo>
                    <a:pt x="1075" y="0"/>
                  </a:moveTo>
                  <a:cubicBezTo>
                    <a:pt x="1047" y="0"/>
                    <a:pt x="1018" y="6"/>
                    <a:pt x="990" y="18"/>
                  </a:cubicBezTo>
                  <a:cubicBezTo>
                    <a:pt x="720" y="131"/>
                    <a:pt x="450" y="237"/>
                    <a:pt x="175" y="338"/>
                  </a:cubicBezTo>
                  <a:cubicBezTo>
                    <a:pt x="60" y="381"/>
                    <a:pt x="0" y="508"/>
                    <a:pt x="44" y="622"/>
                  </a:cubicBezTo>
                  <a:cubicBezTo>
                    <a:pt x="77" y="711"/>
                    <a:pt x="160" y="766"/>
                    <a:pt x="251" y="766"/>
                  </a:cubicBezTo>
                  <a:cubicBezTo>
                    <a:pt x="275" y="766"/>
                    <a:pt x="302" y="762"/>
                    <a:pt x="328" y="752"/>
                  </a:cubicBezTo>
                  <a:cubicBezTo>
                    <a:pt x="607" y="649"/>
                    <a:pt x="884" y="539"/>
                    <a:pt x="1159" y="423"/>
                  </a:cubicBezTo>
                  <a:cubicBezTo>
                    <a:pt x="1271" y="376"/>
                    <a:pt x="1323" y="246"/>
                    <a:pt x="1276" y="135"/>
                  </a:cubicBezTo>
                  <a:cubicBezTo>
                    <a:pt x="1243" y="52"/>
                    <a:pt x="1162" y="0"/>
                    <a:pt x="1075"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1"/>
            <p:cNvSpPr/>
            <p:nvPr/>
          </p:nvSpPr>
          <p:spPr>
            <a:xfrm rot="2521737">
              <a:off x="6707259" y="895095"/>
              <a:ext cx="30150" cy="24400"/>
            </a:xfrm>
            <a:custGeom>
              <a:avLst/>
              <a:gdLst/>
              <a:ahLst/>
              <a:cxnLst/>
              <a:rect l="l" t="t" r="r" b="b"/>
              <a:pathLst>
                <a:path w="1206" h="976" extrusionOk="0">
                  <a:moveTo>
                    <a:pt x="252" y="0"/>
                  </a:moveTo>
                  <a:cubicBezTo>
                    <a:pt x="187" y="0"/>
                    <a:pt x="122" y="30"/>
                    <a:pt x="77" y="85"/>
                  </a:cubicBezTo>
                  <a:cubicBezTo>
                    <a:pt x="1" y="181"/>
                    <a:pt x="19" y="320"/>
                    <a:pt x="114" y="395"/>
                  </a:cubicBezTo>
                  <a:cubicBezTo>
                    <a:pt x="347" y="580"/>
                    <a:pt x="585" y="758"/>
                    <a:pt x="827" y="933"/>
                  </a:cubicBezTo>
                  <a:cubicBezTo>
                    <a:pt x="866" y="961"/>
                    <a:pt x="912" y="975"/>
                    <a:pt x="956" y="975"/>
                  </a:cubicBezTo>
                  <a:cubicBezTo>
                    <a:pt x="1026" y="975"/>
                    <a:pt x="1093" y="943"/>
                    <a:pt x="1135" y="883"/>
                  </a:cubicBezTo>
                  <a:cubicBezTo>
                    <a:pt x="1206" y="784"/>
                    <a:pt x="1185" y="645"/>
                    <a:pt x="1085" y="574"/>
                  </a:cubicBezTo>
                  <a:cubicBezTo>
                    <a:pt x="850" y="404"/>
                    <a:pt x="616" y="228"/>
                    <a:pt x="388" y="48"/>
                  </a:cubicBezTo>
                  <a:cubicBezTo>
                    <a:pt x="347" y="16"/>
                    <a:pt x="299" y="0"/>
                    <a:pt x="25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rot="2521737">
              <a:off x="6989428" y="623530"/>
              <a:ext cx="33650" cy="16975"/>
            </a:xfrm>
            <a:custGeom>
              <a:avLst/>
              <a:gdLst/>
              <a:ahLst/>
              <a:cxnLst/>
              <a:rect l="l" t="t" r="r" b="b"/>
              <a:pathLst>
                <a:path w="1346" h="679" extrusionOk="0">
                  <a:moveTo>
                    <a:pt x="1103" y="1"/>
                  </a:moveTo>
                  <a:cubicBezTo>
                    <a:pt x="1085" y="1"/>
                    <a:pt x="1067" y="3"/>
                    <a:pt x="1049" y="8"/>
                  </a:cubicBezTo>
                  <a:cubicBezTo>
                    <a:pt x="758" y="79"/>
                    <a:pt x="470" y="158"/>
                    <a:pt x="184" y="246"/>
                  </a:cubicBezTo>
                  <a:cubicBezTo>
                    <a:pt x="66" y="281"/>
                    <a:pt x="1" y="405"/>
                    <a:pt x="36" y="522"/>
                  </a:cubicBezTo>
                  <a:cubicBezTo>
                    <a:pt x="65" y="617"/>
                    <a:pt x="154" y="678"/>
                    <a:pt x="247" y="678"/>
                  </a:cubicBezTo>
                  <a:cubicBezTo>
                    <a:pt x="269" y="678"/>
                    <a:pt x="290" y="674"/>
                    <a:pt x="311" y="670"/>
                  </a:cubicBezTo>
                  <a:cubicBezTo>
                    <a:pt x="589" y="583"/>
                    <a:pt x="870" y="507"/>
                    <a:pt x="1151" y="437"/>
                  </a:cubicBezTo>
                  <a:cubicBezTo>
                    <a:pt x="1273" y="408"/>
                    <a:pt x="1345" y="288"/>
                    <a:pt x="1317" y="169"/>
                  </a:cubicBezTo>
                  <a:cubicBezTo>
                    <a:pt x="1293" y="68"/>
                    <a:pt x="1202" y="1"/>
                    <a:pt x="110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1"/>
            <p:cNvSpPr/>
            <p:nvPr/>
          </p:nvSpPr>
          <p:spPr>
            <a:xfrm rot="2521737">
              <a:off x="7666848" y="1376450"/>
              <a:ext cx="25300" cy="29150"/>
            </a:xfrm>
            <a:custGeom>
              <a:avLst/>
              <a:gdLst/>
              <a:ahLst/>
              <a:cxnLst/>
              <a:rect l="l" t="t" r="r" b="b"/>
              <a:pathLst>
                <a:path w="1012" h="1166" extrusionOk="0">
                  <a:moveTo>
                    <a:pt x="761" y="1"/>
                  </a:moveTo>
                  <a:cubicBezTo>
                    <a:pt x="690" y="1"/>
                    <a:pt x="621" y="34"/>
                    <a:pt x="578" y="96"/>
                  </a:cubicBezTo>
                  <a:cubicBezTo>
                    <a:pt x="412" y="337"/>
                    <a:pt x="242" y="579"/>
                    <a:pt x="71" y="817"/>
                  </a:cubicBezTo>
                  <a:cubicBezTo>
                    <a:pt x="1" y="916"/>
                    <a:pt x="23" y="1054"/>
                    <a:pt x="123" y="1125"/>
                  </a:cubicBezTo>
                  <a:cubicBezTo>
                    <a:pt x="161" y="1153"/>
                    <a:pt x="206" y="1166"/>
                    <a:pt x="252" y="1166"/>
                  </a:cubicBezTo>
                  <a:cubicBezTo>
                    <a:pt x="321" y="1166"/>
                    <a:pt x="388" y="1134"/>
                    <a:pt x="430" y="1073"/>
                  </a:cubicBezTo>
                  <a:cubicBezTo>
                    <a:pt x="605" y="832"/>
                    <a:pt x="775" y="591"/>
                    <a:pt x="944" y="346"/>
                  </a:cubicBezTo>
                  <a:cubicBezTo>
                    <a:pt x="1012" y="245"/>
                    <a:pt x="988" y="109"/>
                    <a:pt x="887" y="38"/>
                  </a:cubicBezTo>
                  <a:cubicBezTo>
                    <a:pt x="848" y="13"/>
                    <a:pt x="805" y="1"/>
                    <a:pt x="76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1"/>
            <p:cNvSpPr/>
            <p:nvPr/>
          </p:nvSpPr>
          <p:spPr>
            <a:xfrm rot="2521737">
              <a:off x="7045770" y="660348"/>
              <a:ext cx="33550" cy="12975"/>
            </a:xfrm>
            <a:custGeom>
              <a:avLst/>
              <a:gdLst/>
              <a:ahLst/>
              <a:cxnLst/>
              <a:rect l="l" t="t" r="r" b="b"/>
              <a:pathLst>
                <a:path w="1342" h="519" extrusionOk="0">
                  <a:moveTo>
                    <a:pt x="1118" y="0"/>
                  </a:moveTo>
                  <a:cubicBezTo>
                    <a:pt x="1113" y="0"/>
                    <a:pt x="1108" y="0"/>
                    <a:pt x="1103" y="1"/>
                  </a:cubicBezTo>
                  <a:cubicBezTo>
                    <a:pt x="810" y="15"/>
                    <a:pt x="506" y="39"/>
                    <a:pt x="207" y="77"/>
                  </a:cubicBezTo>
                  <a:cubicBezTo>
                    <a:pt x="87" y="92"/>
                    <a:pt x="0" y="201"/>
                    <a:pt x="14" y="323"/>
                  </a:cubicBezTo>
                  <a:cubicBezTo>
                    <a:pt x="29" y="435"/>
                    <a:pt x="122" y="518"/>
                    <a:pt x="234" y="518"/>
                  </a:cubicBezTo>
                  <a:cubicBezTo>
                    <a:pt x="243" y="518"/>
                    <a:pt x="251" y="518"/>
                    <a:pt x="260" y="517"/>
                  </a:cubicBezTo>
                  <a:cubicBezTo>
                    <a:pt x="550" y="483"/>
                    <a:pt x="841" y="457"/>
                    <a:pt x="1128" y="443"/>
                  </a:cubicBezTo>
                  <a:cubicBezTo>
                    <a:pt x="1248" y="436"/>
                    <a:pt x="1342" y="334"/>
                    <a:pt x="1336" y="212"/>
                  </a:cubicBezTo>
                  <a:cubicBezTo>
                    <a:pt x="1331" y="94"/>
                    <a:pt x="1230" y="0"/>
                    <a:pt x="111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rot="2521737">
              <a:off x="7203409" y="1379578"/>
              <a:ext cx="32375" cy="21200"/>
            </a:xfrm>
            <a:custGeom>
              <a:avLst/>
              <a:gdLst/>
              <a:ahLst/>
              <a:cxnLst/>
              <a:rect l="l" t="t" r="r" b="b"/>
              <a:pathLst>
                <a:path w="1295" h="848" extrusionOk="0">
                  <a:moveTo>
                    <a:pt x="1039" y="1"/>
                  </a:moveTo>
                  <a:cubicBezTo>
                    <a:pt x="1004" y="1"/>
                    <a:pt x="969" y="9"/>
                    <a:pt x="936" y="26"/>
                  </a:cubicBezTo>
                  <a:cubicBezTo>
                    <a:pt x="678" y="164"/>
                    <a:pt x="417" y="297"/>
                    <a:pt x="155" y="429"/>
                  </a:cubicBezTo>
                  <a:cubicBezTo>
                    <a:pt x="46" y="484"/>
                    <a:pt x="0" y="616"/>
                    <a:pt x="56" y="726"/>
                  </a:cubicBezTo>
                  <a:cubicBezTo>
                    <a:pt x="94" y="804"/>
                    <a:pt x="173" y="848"/>
                    <a:pt x="254" y="848"/>
                  </a:cubicBezTo>
                  <a:cubicBezTo>
                    <a:pt x="288" y="848"/>
                    <a:pt x="321" y="840"/>
                    <a:pt x="353" y="825"/>
                  </a:cubicBezTo>
                  <a:cubicBezTo>
                    <a:pt x="618" y="692"/>
                    <a:pt x="884" y="557"/>
                    <a:pt x="1146" y="416"/>
                  </a:cubicBezTo>
                  <a:cubicBezTo>
                    <a:pt x="1254" y="360"/>
                    <a:pt x="1295" y="225"/>
                    <a:pt x="1238" y="117"/>
                  </a:cubicBezTo>
                  <a:cubicBezTo>
                    <a:pt x="1196" y="43"/>
                    <a:pt x="1118" y="1"/>
                    <a:pt x="10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1"/>
            <p:cNvSpPr/>
            <p:nvPr/>
          </p:nvSpPr>
          <p:spPr>
            <a:xfrm rot="2521737">
              <a:off x="7077985" y="1336637"/>
              <a:ext cx="33575" cy="17675"/>
            </a:xfrm>
            <a:custGeom>
              <a:avLst/>
              <a:gdLst/>
              <a:ahLst/>
              <a:cxnLst/>
              <a:rect l="l" t="t" r="r" b="b"/>
              <a:pathLst>
                <a:path w="1343" h="707" extrusionOk="0">
                  <a:moveTo>
                    <a:pt x="1093" y="1"/>
                  </a:moveTo>
                  <a:cubicBezTo>
                    <a:pt x="1070" y="1"/>
                    <a:pt x="1046" y="4"/>
                    <a:pt x="1023" y="12"/>
                  </a:cubicBezTo>
                  <a:cubicBezTo>
                    <a:pt x="745" y="104"/>
                    <a:pt x="466" y="192"/>
                    <a:pt x="185" y="274"/>
                  </a:cubicBezTo>
                  <a:cubicBezTo>
                    <a:pt x="69" y="310"/>
                    <a:pt x="1" y="433"/>
                    <a:pt x="36" y="549"/>
                  </a:cubicBezTo>
                  <a:cubicBezTo>
                    <a:pt x="65" y="646"/>
                    <a:pt x="154" y="707"/>
                    <a:pt x="249" y="707"/>
                  </a:cubicBezTo>
                  <a:cubicBezTo>
                    <a:pt x="270" y="707"/>
                    <a:pt x="292" y="704"/>
                    <a:pt x="313" y="698"/>
                  </a:cubicBezTo>
                  <a:cubicBezTo>
                    <a:pt x="598" y="613"/>
                    <a:pt x="880" y="525"/>
                    <a:pt x="1164" y="430"/>
                  </a:cubicBezTo>
                  <a:cubicBezTo>
                    <a:pt x="1281" y="392"/>
                    <a:pt x="1342" y="267"/>
                    <a:pt x="1304" y="151"/>
                  </a:cubicBezTo>
                  <a:cubicBezTo>
                    <a:pt x="1272" y="60"/>
                    <a:pt x="1186" y="1"/>
                    <a:pt x="1093"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1"/>
            <p:cNvSpPr/>
            <p:nvPr/>
          </p:nvSpPr>
          <p:spPr>
            <a:xfrm rot="2521737">
              <a:off x="7139654" y="1360751"/>
              <a:ext cx="33100" cy="19500"/>
            </a:xfrm>
            <a:custGeom>
              <a:avLst/>
              <a:gdLst/>
              <a:ahLst/>
              <a:cxnLst/>
              <a:rect l="l" t="t" r="r" b="b"/>
              <a:pathLst>
                <a:path w="1324" h="780" extrusionOk="0">
                  <a:moveTo>
                    <a:pt x="1070" y="0"/>
                  </a:moveTo>
                  <a:cubicBezTo>
                    <a:pt x="1042" y="0"/>
                    <a:pt x="1012" y="6"/>
                    <a:pt x="984" y="18"/>
                  </a:cubicBezTo>
                  <a:cubicBezTo>
                    <a:pt x="715" y="133"/>
                    <a:pt x="444" y="245"/>
                    <a:pt x="170" y="353"/>
                  </a:cubicBezTo>
                  <a:cubicBezTo>
                    <a:pt x="57" y="397"/>
                    <a:pt x="0" y="527"/>
                    <a:pt x="47" y="641"/>
                  </a:cubicBezTo>
                  <a:cubicBezTo>
                    <a:pt x="81" y="727"/>
                    <a:pt x="163" y="780"/>
                    <a:pt x="253" y="780"/>
                  </a:cubicBezTo>
                  <a:cubicBezTo>
                    <a:pt x="280" y="780"/>
                    <a:pt x="308" y="775"/>
                    <a:pt x="333" y="764"/>
                  </a:cubicBezTo>
                  <a:cubicBezTo>
                    <a:pt x="610" y="655"/>
                    <a:pt x="885" y="541"/>
                    <a:pt x="1159" y="424"/>
                  </a:cubicBezTo>
                  <a:cubicBezTo>
                    <a:pt x="1269" y="376"/>
                    <a:pt x="1323" y="246"/>
                    <a:pt x="1275" y="133"/>
                  </a:cubicBezTo>
                  <a:cubicBezTo>
                    <a:pt x="1238" y="51"/>
                    <a:pt x="1156" y="0"/>
                    <a:pt x="107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rot="2521737">
              <a:off x="7334786" y="1401637"/>
              <a:ext cx="30450" cy="24100"/>
            </a:xfrm>
            <a:custGeom>
              <a:avLst/>
              <a:gdLst/>
              <a:ahLst/>
              <a:cxnLst/>
              <a:rect l="l" t="t" r="r" b="b"/>
              <a:pathLst>
                <a:path w="1218" h="964" extrusionOk="0">
                  <a:moveTo>
                    <a:pt x="966" y="0"/>
                  </a:moveTo>
                  <a:cubicBezTo>
                    <a:pt x="920" y="0"/>
                    <a:pt x="872" y="15"/>
                    <a:pt x="832" y="45"/>
                  </a:cubicBezTo>
                  <a:cubicBezTo>
                    <a:pt x="598" y="219"/>
                    <a:pt x="362" y="394"/>
                    <a:pt x="123" y="564"/>
                  </a:cubicBezTo>
                  <a:cubicBezTo>
                    <a:pt x="24" y="635"/>
                    <a:pt x="1" y="773"/>
                    <a:pt x="72" y="872"/>
                  </a:cubicBezTo>
                  <a:cubicBezTo>
                    <a:pt x="114" y="933"/>
                    <a:pt x="184" y="964"/>
                    <a:pt x="253" y="964"/>
                  </a:cubicBezTo>
                  <a:cubicBezTo>
                    <a:pt x="297" y="964"/>
                    <a:pt x="341" y="950"/>
                    <a:pt x="382" y="924"/>
                  </a:cubicBezTo>
                  <a:cubicBezTo>
                    <a:pt x="623" y="751"/>
                    <a:pt x="863" y="577"/>
                    <a:pt x="1100" y="397"/>
                  </a:cubicBezTo>
                  <a:cubicBezTo>
                    <a:pt x="1198" y="324"/>
                    <a:pt x="1218" y="184"/>
                    <a:pt x="1144" y="88"/>
                  </a:cubicBezTo>
                  <a:cubicBezTo>
                    <a:pt x="1100" y="31"/>
                    <a:pt x="1034" y="0"/>
                    <a:pt x="966"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1"/>
            <p:cNvSpPr/>
            <p:nvPr/>
          </p:nvSpPr>
          <p:spPr>
            <a:xfrm rot="2521737">
              <a:off x="7401550" y="1405280"/>
              <a:ext cx="29225" cy="25400"/>
            </a:xfrm>
            <a:custGeom>
              <a:avLst/>
              <a:gdLst/>
              <a:ahLst/>
              <a:cxnLst/>
              <a:rect l="l" t="t" r="r" b="b"/>
              <a:pathLst>
                <a:path w="1169" h="1016" extrusionOk="0">
                  <a:moveTo>
                    <a:pt x="921" y="1"/>
                  </a:moveTo>
                  <a:cubicBezTo>
                    <a:pt x="869" y="1"/>
                    <a:pt x="817" y="19"/>
                    <a:pt x="775" y="56"/>
                  </a:cubicBezTo>
                  <a:cubicBezTo>
                    <a:pt x="553" y="249"/>
                    <a:pt x="332" y="439"/>
                    <a:pt x="107" y="625"/>
                  </a:cubicBezTo>
                  <a:cubicBezTo>
                    <a:pt x="13" y="703"/>
                    <a:pt x="0" y="843"/>
                    <a:pt x="78" y="937"/>
                  </a:cubicBezTo>
                  <a:cubicBezTo>
                    <a:pt x="122" y="989"/>
                    <a:pt x="185" y="1016"/>
                    <a:pt x="248" y="1016"/>
                  </a:cubicBezTo>
                  <a:cubicBezTo>
                    <a:pt x="298" y="1016"/>
                    <a:pt x="349" y="999"/>
                    <a:pt x="390" y="965"/>
                  </a:cubicBezTo>
                  <a:cubicBezTo>
                    <a:pt x="617" y="775"/>
                    <a:pt x="844" y="583"/>
                    <a:pt x="1067" y="388"/>
                  </a:cubicBezTo>
                  <a:cubicBezTo>
                    <a:pt x="1159" y="308"/>
                    <a:pt x="1169" y="168"/>
                    <a:pt x="1088" y="76"/>
                  </a:cubicBezTo>
                  <a:cubicBezTo>
                    <a:pt x="1044" y="26"/>
                    <a:pt x="983" y="1"/>
                    <a:pt x="921"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1"/>
            <p:cNvSpPr/>
            <p:nvPr/>
          </p:nvSpPr>
          <p:spPr>
            <a:xfrm rot="2521737">
              <a:off x="7535082" y="1399013"/>
              <a:ext cx="27125" cy="27525"/>
            </a:xfrm>
            <a:custGeom>
              <a:avLst/>
              <a:gdLst/>
              <a:ahLst/>
              <a:cxnLst/>
              <a:rect l="l" t="t" r="r" b="b"/>
              <a:pathLst>
                <a:path w="1085" h="1101" extrusionOk="0">
                  <a:moveTo>
                    <a:pt x="838" y="1"/>
                  </a:moveTo>
                  <a:cubicBezTo>
                    <a:pt x="777" y="1"/>
                    <a:pt x="717" y="26"/>
                    <a:pt x="672" y="76"/>
                  </a:cubicBezTo>
                  <a:cubicBezTo>
                    <a:pt x="478" y="295"/>
                    <a:pt x="282" y="514"/>
                    <a:pt x="84" y="731"/>
                  </a:cubicBezTo>
                  <a:cubicBezTo>
                    <a:pt x="0" y="820"/>
                    <a:pt x="7" y="960"/>
                    <a:pt x="98" y="1043"/>
                  </a:cubicBezTo>
                  <a:cubicBezTo>
                    <a:pt x="141" y="1081"/>
                    <a:pt x="194" y="1101"/>
                    <a:pt x="247" y="1101"/>
                  </a:cubicBezTo>
                  <a:cubicBezTo>
                    <a:pt x="306" y="1101"/>
                    <a:pt x="366" y="1075"/>
                    <a:pt x="410" y="1030"/>
                  </a:cubicBezTo>
                  <a:cubicBezTo>
                    <a:pt x="610" y="812"/>
                    <a:pt x="808" y="592"/>
                    <a:pt x="1004" y="369"/>
                  </a:cubicBezTo>
                  <a:cubicBezTo>
                    <a:pt x="1085" y="277"/>
                    <a:pt x="1076" y="138"/>
                    <a:pt x="984" y="57"/>
                  </a:cubicBezTo>
                  <a:cubicBezTo>
                    <a:pt x="942" y="19"/>
                    <a:pt x="890" y="1"/>
                    <a:pt x="838"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rot="2521737">
              <a:off x="7601231" y="1389627"/>
              <a:ext cx="26250" cy="28375"/>
            </a:xfrm>
            <a:custGeom>
              <a:avLst/>
              <a:gdLst/>
              <a:ahLst/>
              <a:cxnLst/>
              <a:rect l="l" t="t" r="r" b="b"/>
              <a:pathLst>
                <a:path w="1050" h="1135" extrusionOk="0">
                  <a:moveTo>
                    <a:pt x="802" y="1"/>
                  </a:moveTo>
                  <a:cubicBezTo>
                    <a:pt x="736" y="1"/>
                    <a:pt x="671" y="30"/>
                    <a:pt x="627" y="86"/>
                  </a:cubicBezTo>
                  <a:cubicBezTo>
                    <a:pt x="445" y="318"/>
                    <a:pt x="263" y="547"/>
                    <a:pt x="78" y="773"/>
                  </a:cubicBezTo>
                  <a:cubicBezTo>
                    <a:pt x="0" y="868"/>
                    <a:pt x="17" y="1008"/>
                    <a:pt x="111" y="1086"/>
                  </a:cubicBezTo>
                  <a:cubicBezTo>
                    <a:pt x="152" y="1119"/>
                    <a:pt x="202" y="1134"/>
                    <a:pt x="251" y="1134"/>
                  </a:cubicBezTo>
                  <a:cubicBezTo>
                    <a:pt x="315" y="1134"/>
                    <a:pt x="379" y="1106"/>
                    <a:pt x="423" y="1054"/>
                  </a:cubicBezTo>
                  <a:cubicBezTo>
                    <a:pt x="610" y="822"/>
                    <a:pt x="794" y="591"/>
                    <a:pt x="976" y="357"/>
                  </a:cubicBezTo>
                  <a:cubicBezTo>
                    <a:pt x="1050" y="261"/>
                    <a:pt x="1033" y="122"/>
                    <a:pt x="936" y="47"/>
                  </a:cubicBezTo>
                  <a:cubicBezTo>
                    <a:pt x="897" y="16"/>
                    <a:pt x="849" y="1"/>
                    <a:pt x="80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1"/>
            <p:cNvSpPr/>
            <p:nvPr/>
          </p:nvSpPr>
          <p:spPr>
            <a:xfrm rot="2521737">
              <a:off x="7468475" y="1404307"/>
              <a:ext cx="28025" cy="26550"/>
            </a:xfrm>
            <a:custGeom>
              <a:avLst/>
              <a:gdLst/>
              <a:ahLst/>
              <a:cxnLst/>
              <a:rect l="l" t="t" r="r" b="b"/>
              <a:pathLst>
                <a:path w="1121" h="1062" extrusionOk="0">
                  <a:moveTo>
                    <a:pt x="877" y="0"/>
                  </a:moveTo>
                  <a:cubicBezTo>
                    <a:pt x="821" y="0"/>
                    <a:pt x="764" y="22"/>
                    <a:pt x="721" y="66"/>
                  </a:cubicBezTo>
                  <a:cubicBezTo>
                    <a:pt x="514" y="273"/>
                    <a:pt x="305" y="477"/>
                    <a:pt x="92" y="680"/>
                  </a:cubicBezTo>
                  <a:cubicBezTo>
                    <a:pt x="3" y="765"/>
                    <a:pt x="0" y="904"/>
                    <a:pt x="85" y="992"/>
                  </a:cubicBezTo>
                  <a:cubicBezTo>
                    <a:pt x="128" y="1039"/>
                    <a:pt x="186" y="1061"/>
                    <a:pt x="244" y="1061"/>
                  </a:cubicBezTo>
                  <a:cubicBezTo>
                    <a:pt x="299" y="1061"/>
                    <a:pt x="355" y="1042"/>
                    <a:pt x="397" y="999"/>
                  </a:cubicBezTo>
                  <a:cubicBezTo>
                    <a:pt x="611" y="796"/>
                    <a:pt x="823" y="588"/>
                    <a:pt x="1033" y="379"/>
                  </a:cubicBezTo>
                  <a:cubicBezTo>
                    <a:pt x="1121" y="293"/>
                    <a:pt x="1121" y="152"/>
                    <a:pt x="1033" y="67"/>
                  </a:cubicBezTo>
                  <a:cubicBezTo>
                    <a:pt x="990" y="22"/>
                    <a:pt x="934" y="0"/>
                    <a:pt x="87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1"/>
            <p:cNvSpPr/>
            <p:nvPr/>
          </p:nvSpPr>
          <p:spPr>
            <a:xfrm rot="2521737">
              <a:off x="6866243" y="583049"/>
              <a:ext cx="27500" cy="27175"/>
            </a:xfrm>
            <a:custGeom>
              <a:avLst/>
              <a:gdLst/>
              <a:ahLst/>
              <a:cxnLst/>
              <a:rect l="l" t="t" r="r" b="b"/>
              <a:pathLst>
                <a:path w="1100" h="1087" extrusionOk="0">
                  <a:moveTo>
                    <a:pt x="855" y="1"/>
                  </a:moveTo>
                  <a:cubicBezTo>
                    <a:pt x="803" y="1"/>
                    <a:pt x="750" y="19"/>
                    <a:pt x="708" y="57"/>
                  </a:cubicBezTo>
                  <a:cubicBezTo>
                    <a:pt x="484" y="256"/>
                    <a:pt x="273" y="482"/>
                    <a:pt x="76" y="729"/>
                  </a:cubicBezTo>
                  <a:cubicBezTo>
                    <a:pt x="0" y="824"/>
                    <a:pt x="16" y="965"/>
                    <a:pt x="111" y="1040"/>
                  </a:cubicBezTo>
                  <a:cubicBezTo>
                    <a:pt x="152" y="1071"/>
                    <a:pt x="200" y="1087"/>
                    <a:pt x="249" y="1087"/>
                  </a:cubicBezTo>
                  <a:cubicBezTo>
                    <a:pt x="314" y="1087"/>
                    <a:pt x="378" y="1058"/>
                    <a:pt x="422" y="1004"/>
                  </a:cubicBezTo>
                  <a:cubicBezTo>
                    <a:pt x="602" y="777"/>
                    <a:pt x="796" y="569"/>
                    <a:pt x="1000" y="387"/>
                  </a:cubicBezTo>
                  <a:cubicBezTo>
                    <a:pt x="1091" y="305"/>
                    <a:pt x="1100" y="165"/>
                    <a:pt x="1017" y="74"/>
                  </a:cubicBezTo>
                  <a:cubicBezTo>
                    <a:pt x="975" y="25"/>
                    <a:pt x="915" y="1"/>
                    <a:pt x="855"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rot="2521737">
              <a:off x="6435653" y="1108529"/>
              <a:ext cx="33625" cy="16575"/>
            </a:xfrm>
            <a:custGeom>
              <a:avLst/>
              <a:gdLst/>
              <a:ahLst/>
              <a:cxnLst/>
              <a:rect l="l" t="t" r="r" b="b"/>
              <a:pathLst>
                <a:path w="1345" h="663" extrusionOk="0">
                  <a:moveTo>
                    <a:pt x="1099" y="1"/>
                  </a:moveTo>
                  <a:cubicBezTo>
                    <a:pt x="1080" y="1"/>
                    <a:pt x="1060" y="3"/>
                    <a:pt x="1040" y="9"/>
                  </a:cubicBezTo>
                  <a:cubicBezTo>
                    <a:pt x="759" y="87"/>
                    <a:pt x="477" y="160"/>
                    <a:pt x="193" y="226"/>
                  </a:cubicBezTo>
                  <a:cubicBezTo>
                    <a:pt x="74" y="254"/>
                    <a:pt x="0" y="373"/>
                    <a:pt x="29" y="492"/>
                  </a:cubicBezTo>
                  <a:cubicBezTo>
                    <a:pt x="53" y="593"/>
                    <a:pt x="143" y="662"/>
                    <a:pt x="243" y="662"/>
                  </a:cubicBezTo>
                  <a:cubicBezTo>
                    <a:pt x="260" y="662"/>
                    <a:pt x="277" y="661"/>
                    <a:pt x="294" y="657"/>
                  </a:cubicBezTo>
                  <a:cubicBezTo>
                    <a:pt x="583" y="587"/>
                    <a:pt x="872" y="514"/>
                    <a:pt x="1159" y="434"/>
                  </a:cubicBezTo>
                  <a:cubicBezTo>
                    <a:pt x="1276" y="400"/>
                    <a:pt x="1345" y="278"/>
                    <a:pt x="1312" y="160"/>
                  </a:cubicBezTo>
                  <a:cubicBezTo>
                    <a:pt x="1285" y="64"/>
                    <a:pt x="1196" y="1"/>
                    <a:pt x="109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1"/>
            <p:cNvSpPr/>
            <p:nvPr/>
          </p:nvSpPr>
          <p:spPr>
            <a:xfrm rot="2521737">
              <a:off x="6378825" y="1075685"/>
              <a:ext cx="33650" cy="13975"/>
            </a:xfrm>
            <a:custGeom>
              <a:avLst/>
              <a:gdLst/>
              <a:ahLst/>
              <a:cxnLst/>
              <a:rect l="l" t="t" r="r" b="b"/>
              <a:pathLst>
                <a:path w="1346" h="559" extrusionOk="0">
                  <a:moveTo>
                    <a:pt x="1110" y="0"/>
                  </a:moveTo>
                  <a:cubicBezTo>
                    <a:pt x="1099" y="0"/>
                    <a:pt x="1087" y="1"/>
                    <a:pt x="1076" y="3"/>
                  </a:cubicBezTo>
                  <a:cubicBezTo>
                    <a:pt x="788" y="47"/>
                    <a:pt x="499" y="85"/>
                    <a:pt x="208" y="119"/>
                  </a:cubicBezTo>
                  <a:cubicBezTo>
                    <a:pt x="87" y="133"/>
                    <a:pt x="1" y="244"/>
                    <a:pt x="12" y="364"/>
                  </a:cubicBezTo>
                  <a:cubicBezTo>
                    <a:pt x="25" y="478"/>
                    <a:pt x="121" y="559"/>
                    <a:pt x="232" y="559"/>
                  </a:cubicBezTo>
                  <a:cubicBezTo>
                    <a:pt x="241" y="559"/>
                    <a:pt x="251" y="559"/>
                    <a:pt x="258" y="557"/>
                  </a:cubicBezTo>
                  <a:cubicBezTo>
                    <a:pt x="553" y="523"/>
                    <a:pt x="848" y="482"/>
                    <a:pt x="1141" y="438"/>
                  </a:cubicBezTo>
                  <a:cubicBezTo>
                    <a:pt x="1262" y="418"/>
                    <a:pt x="1345" y="308"/>
                    <a:pt x="1325" y="187"/>
                  </a:cubicBezTo>
                  <a:cubicBezTo>
                    <a:pt x="1311" y="78"/>
                    <a:pt x="1217" y="0"/>
                    <a:pt x="1110"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1"/>
            <p:cNvSpPr/>
            <p:nvPr/>
          </p:nvSpPr>
          <p:spPr>
            <a:xfrm rot="2521737">
              <a:off x="6699996" y="828203"/>
              <a:ext cx="28000" cy="26500"/>
            </a:xfrm>
            <a:custGeom>
              <a:avLst/>
              <a:gdLst/>
              <a:ahLst/>
              <a:cxnLst/>
              <a:rect l="l" t="t" r="r" b="b"/>
              <a:pathLst>
                <a:path w="1120" h="1060" extrusionOk="0">
                  <a:moveTo>
                    <a:pt x="244" y="0"/>
                  </a:moveTo>
                  <a:cubicBezTo>
                    <a:pt x="188" y="0"/>
                    <a:pt x="132" y="21"/>
                    <a:pt x="90" y="63"/>
                  </a:cubicBezTo>
                  <a:cubicBezTo>
                    <a:pt x="3" y="148"/>
                    <a:pt x="0" y="287"/>
                    <a:pt x="87" y="375"/>
                  </a:cubicBezTo>
                  <a:cubicBezTo>
                    <a:pt x="295" y="589"/>
                    <a:pt x="508" y="798"/>
                    <a:pt x="725" y="1000"/>
                  </a:cubicBezTo>
                  <a:cubicBezTo>
                    <a:pt x="766" y="1040"/>
                    <a:pt x="821" y="1060"/>
                    <a:pt x="875" y="1060"/>
                  </a:cubicBezTo>
                  <a:cubicBezTo>
                    <a:pt x="933" y="1060"/>
                    <a:pt x="992" y="1037"/>
                    <a:pt x="1037" y="991"/>
                  </a:cubicBezTo>
                  <a:cubicBezTo>
                    <a:pt x="1119" y="903"/>
                    <a:pt x="1116" y="762"/>
                    <a:pt x="1027" y="680"/>
                  </a:cubicBezTo>
                  <a:cubicBezTo>
                    <a:pt x="814" y="481"/>
                    <a:pt x="607" y="276"/>
                    <a:pt x="402" y="66"/>
                  </a:cubicBezTo>
                  <a:cubicBezTo>
                    <a:pt x="359" y="22"/>
                    <a:pt x="301"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rot="2521737">
              <a:off x="7092533" y="706021"/>
              <a:ext cx="33750" cy="15325"/>
            </a:xfrm>
            <a:custGeom>
              <a:avLst/>
              <a:gdLst/>
              <a:ahLst/>
              <a:cxnLst/>
              <a:rect l="l" t="t" r="r" b="b"/>
              <a:pathLst>
                <a:path w="1350" h="613" extrusionOk="0">
                  <a:moveTo>
                    <a:pt x="239" y="1"/>
                  </a:moveTo>
                  <a:cubicBezTo>
                    <a:pt x="128" y="1"/>
                    <a:pt x="34" y="78"/>
                    <a:pt x="18" y="189"/>
                  </a:cubicBezTo>
                  <a:cubicBezTo>
                    <a:pt x="1" y="309"/>
                    <a:pt x="83" y="423"/>
                    <a:pt x="203" y="440"/>
                  </a:cubicBezTo>
                  <a:cubicBezTo>
                    <a:pt x="486" y="482"/>
                    <a:pt x="771" y="538"/>
                    <a:pt x="1053" y="606"/>
                  </a:cubicBezTo>
                  <a:cubicBezTo>
                    <a:pt x="1071" y="611"/>
                    <a:pt x="1088" y="613"/>
                    <a:pt x="1107" y="613"/>
                  </a:cubicBezTo>
                  <a:cubicBezTo>
                    <a:pt x="1206" y="613"/>
                    <a:pt x="1295" y="545"/>
                    <a:pt x="1321" y="444"/>
                  </a:cubicBezTo>
                  <a:cubicBezTo>
                    <a:pt x="1349" y="325"/>
                    <a:pt x="1277" y="207"/>
                    <a:pt x="1158" y="176"/>
                  </a:cubicBezTo>
                  <a:cubicBezTo>
                    <a:pt x="866" y="105"/>
                    <a:pt x="565" y="47"/>
                    <a:pt x="270" y="3"/>
                  </a:cubicBezTo>
                  <a:cubicBezTo>
                    <a:pt x="260" y="2"/>
                    <a:pt x="249" y="1"/>
                    <a:pt x="23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1"/>
            <p:cNvSpPr/>
            <p:nvPr/>
          </p:nvSpPr>
          <p:spPr>
            <a:xfrm rot="2521737">
              <a:off x="6747424" y="1023064"/>
              <a:ext cx="33025" cy="19575"/>
            </a:xfrm>
            <a:custGeom>
              <a:avLst/>
              <a:gdLst/>
              <a:ahLst/>
              <a:cxnLst/>
              <a:rect l="l" t="t" r="r" b="b"/>
              <a:pathLst>
                <a:path w="1321" h="783" extrusionOk="0">
                  <a:moveTo>
                    <a:pt x="252" y="1"/>
                  </a:moveTo>
                  <a:cubicBezTo>
                    <a:pt x="166" y="1"/>
                    <a:pt x="86" y="51"/>
                    <a:pt x="50" y="134"/>
                  </a:cubicBezTo>
                  <a:cubicBezTo>
                    <a:pt x="0" y="245"/>
                    <a:pt x="53" y="377"/>
                    <a:pt x="163" y="425"/>
                  </a:cubicBezTo>
                  <a:cubicBezTo>
                    <a:pt x="437" y="543"/>
                    <a:pt x="712" y="659"/>
                    <a:pt x="990" y="767"/>
                  </a:cubicBezTo>
                  <a:cubicBezTo>
                    <a:pt x="1016" y="780"/>
                    <a:pt x="1043" y="782"/>
                    <a:pt x="1070" y="782"/>
                  </a:cubicBezTo>
                  <a:cubicBezTo>
                    <a:pt x="1159" y="782"/>
                    <a:pt x="1241" y="730"/>
                    <a:pt x="1275" y="642"/>
                  </a:cubicBezTo>
                  <a:cubicBezTo>
                    <a:pt x="1321" y="528"/>
                    <a:pt x="1264" y="401"/>
                    <a:pt x="1149" y="355"/>
                  </a:cubicBezTo>
                  <a:cubicBezTo>
                    <a:pt x="878" y="249"/>
                    <a:pt x="609" y="137"/>
                    <a:pt x="341" y="19"/>
                  </a:cubicBezTo>
                  <a:cubicBezTo>
                    <a:pt x="312" y="7"/>
                    <a:pt x="281" y="1"/>
                    <a:pt x="252"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1"/>
            <p:cNvSpPr/>
            <p:nvPr/>
          </p:nvSpPr>
          <p:spPr>
            <a:xfrm rot="2521737">
              <a:off x="6626508" y="1162238"/>
              <a:ext cx="30425" cy="24075"/>
            </a:xfrm>
            <a:custGeom>
              <a:avLst/>
              <a:gdLst/>
              <a:ahLst/>
              <a:cxnLst/>
              <a:rect l="l" t="t" r="r" b="b"/>
              <a:pathLst>
                <a:path w="1217" h="963" extrusionOk="0">
                  <a:moveTo>
                    <a:pt x="968" y="0"/>
                  </a:moveTo>
                  <a:cubicBezTo>
                    <a:pt x="921" y="0"/>
                    <a:pt x="874" y="15"/>
                    <a:pt x="833" y="45"/>
                  </a:cubicBezTo>
                  <a:cubicBezTo>
                    <a:pt x="602" y="223"/>
                    <a:pt x="365" y="394"/>
                    <a:pt x="127" y="560"/>
                  </a:cubicBezTo>
                  <a:cubicBezTo>
                    <a:pt x="25" y="630"/>
                    <a:pt x="1" y="769"/>
                    <a:pt x="72" y="869"/>
                  </a:cubicBezTo>
                  <a:cubicBezTo>
                    <a:pt x="114" y="932"/>
                    <a:pt x="184" y="963"/>
                    <a:pt x="252" y="963"/>
                  </a:cubicBezTo>
                  <a:cubicBezTo>
                    <a:pt x="297" y="963"/>
                    <a:pt x="338" y="950"/>
                    <a:pt x="378" y="925"/>
                  </a:cubicBezTo>
                  <a:cubicBezTo>
                    <a:pt x="623" y="754"/>
                    <a:pt x="864" y="579"/>
                    <a:pt x="1101" y="397"/>
                  </a:cubicBezTo>
                  <a:cubicBezTo>
                    <a:pt x="1199" y="323"/>
                    <a:pt x="1216" y="184"/>
                    <a:pt x="1142" y="88"/>
                  </a:cubicBezTo>
                  <a:cubicBezTo>
                    <a:pt x="1100" y="30"/>
                    <a:pt x="1034" y="0"/>
                    <a:pt x="968"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rot="2521737">
              <a:off x="6278032" y="990381"/>
              <a:ext cx="33525" cy="12675"/>
            </a:xfrm>
            <a:custGeom>
              <a:avLst/>
              <a:gdLst/>
              <a:ahLst/>
              <a:cxnLst/>
              <a:rect l="l" t="t" r="r" b="b"/>
              <a:pathLst>
                <a:path w="1341" h="507" extrusionOk="0">
                  <a:moveTo>
                    <a:pt x="229" y="0"/>
                  </a:moveTo>
                  <a:cubicBezTo>
                    <a:pt x="116" y="0"/>
                    <a:pt x="21" y="88"/>
                    <a:pt x="10" y="201"/>
                  </a:cubicBezTo>
                  <a:cubicBezTo>
                    <a:pt x="0" y="323"/>
                    <a:pt x="88" y="430"/>
                    <a:pt x="210" y="441"/>
                  </a:cubicBezTo>
                  <a:cubicBezTo>
                    <a:pt x="507" y="468"/>
                    <a:pt x="803" y="489"/>
                    <a:pt x="1101" y="506"/>
                  </a:cubicBezTo>
                  <a:lnTo>
                    <a:pt x="1114" y="506"/>
                  </a:lnTo>
                  <a:cubicBezTo>
                    <a:pt x="1230" y="506"/>
                    <a:pt x="1328" y="415"/>
                    <a:pt x="1333" y="298"/>
                  </a:cubicBezTo>
                  <a:cubicBezTo>
                    <a:pt x="1340" y="177"/>
                    <a:pt x="1247" y="72"/>
                    <a:pt x="1125" y="65"/>
                  </a:cubicBezTo>
                  <a:cubicBezTo>
                    <a:pt x="833" y="50"/>
                    <a:pt x="542" y="26"/>
                    <a:pt x="250" y="1"/>
                  </a:cubicBezTo>
                  <a:cubicBezTo>
                    <a:pt x="243" y="1"/>
                    <a:pt x="236" y="0"/>
                    <a:pt x="229"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1"/>
            <p:cNvSpPr/>
            <p:nvPr/>
          </p:nvSpPr>
          <p:spPr>
            <a:xfrm rot="2521737">
              <a:off x="6326363" y="1036512"/>
              <a:ext cx="33275" cy="11650"/>
            </a:xfrm>
            <a:custGeom>
              <a:avLst/>
              <a:gdLst/>
              <a:ahLst/>
              <a:cxnLst/>
              <a:rect l="l" t="t" r="r" b="b"/>
              <a:pathLst>
                <a:path w="1331" h="466" extrusionOk="0">
                  <a:moveTo>
                    <a:pt x="1102" y="0"/>
                  </a:moveTo>
                  <a:cubicBezTo>
                    <a:pt x="1100" y="0"/>
                    <a:pt x="1098" y="0"/>
                    <a:pt x="1096" y="0"/>
                  </a:cubicBezTo>
                  <a:cubicBezTo>
                    <a:pt x="804" y="11"/>
                    <a:pt x="512" y="21"/>
                    <a:pt x="219" y="23"/>
                  </a:cubicBezTo>
                  <a:cubicBezTo>
                    <a:pt x="97" y="24"/>
                    <a:pt x="0" y="123"/>
                    <a:pt x="0" y="245"/>
                  </a:cubicBezTo>
                  <a:cubicBezTo>
                    <a:pt x="2" y="366"/>
                    <a:pt x="100" y="465"/>
                    <a:pt x="221" y="465"/>
                  </a:cubicBezTo>
                  <a:lnTo>
                    <a:pt x="223" y="465"/>
                  </a:lnTo>
                  <a:cubicBezTo>
                    <a:pt x="521" y="464"/>
                    <a:pt x="819" y="455"/>
                    <a:pt x="1115" y="443"/>
                  </a:cubicBezTo>
                  <a:cubicBezTo>
                    <a:pt x="1237" y="437"/>
                    <a:pt x="1330" y="335"/>
                    <a:pt x="1326" y="213"/>
                  </a:cubicBezTo>
                  <a:cubicBezTo>
                    <a:pt x="1322" y="91"/>
                    <a:pt x="1226" y="0"/>
                    <a:pt x="1102"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1"/>
            <p:cNvSpPr/>
            <p:nvPr/>
          </p:nvSpPr>
          <p:spPr>
            <a:xfrm rot="2521737">
              <a:off x="6234346" y="939375"/>
              <a:ext cx="33750" cy="14700"/>
            </a:xfrm>
            <a:custGeom>
              <a:avLst/>
              <a:gdLst/>
              <a:ahLst/>
              <a:cxnLst/>
              <a:rect l="l" t="t" r="r" b="b"/>
              <a:pathLst>
                <a:path w="1350" h="588" extrusionOk="0">
                  <a:moveTo>
                    <a:pt x="237" y="0"/>
                  </a:moveTo>
                  <a:cubicBezTo>
                    <a:pt x="133" y="0"/>
                    <a:pt x="41" y="77"/>
                    <a:pt x="22" y="182"/>
                  </a:cubicBezTo>
                  <a:cubicBezTo>
                    <a:pt x="1" y="302"/>
                    <a:pt x="80" y="417"/>
                    <a:pt x="199" y="438"/>
                  </a:cubicBezTo>
                  <a:cubicBezTo>
                    <a:pt x="491" y="491"/>
                    <a:pt x="783" y="541"/>
                    <a:pt x="1078" y="586"/>
                  </a:cubicBezTo>
                  <a:cubicBezTo>
                    <a:pt x="1088" y="587"/>
                    <a:pt x="1101" y="587"/>
                    <a:pt x="1111" y="587"/>
                  </a:cubicBezTo>
                  <a:cubicBezTo>
                    <a:pt x="1220" y="587"/>
                    <a:pt x="1314" y="509"/>
                    <a:pt x="1329" y="399"/>
                  </a:cubicBezTo>
                  <a:cubicBezTo>
                    <a:pt x="1349" y="281"/>
                    <a:pt x="1266" y="168"/>
                    <a:pt x="1145" y="149"/>
                  </a:cubicBezTo>
                  <a:cubicBezTo>
                    <a:pt x="856" y="105"/>
                    <a:pt x="568" y="57"/>
                    <a:pt x="279" y="4"/>
                  </a:cubicBezTo>
                  <a:cubicBezTo>
                    <a:pt x="265" y="2"/>
                    <a:pt x="251" y="0"/>
                    <a:pt x="237"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rot="2521737">
              <a:off x="6779084" y="1082349"/>
              <a:ext cx="33650" cy="17100"/>
            </a:xfrm>
            <a:custGeom>
              <a:avLst/>
              <a:gdLst/>
              <a:ahLst/>
              <a:cxnLst/>
              <a:rect l="l" t="t" r="r" b="b"/>
              <a:pathLst>
                <a:path w="1346" h="684" extrusionOk="0">
                  <a:moveTo>
                    <a:pt x="247" y="1"/>
                  </a:moveTo>
                  <a:cubicBezTo>
                    <a:pt x="152" y="1"/>
                    <a:pt x="64" y="62"/>
                    <a:pt x="35" y="156"/>
                  </a:cubicBezTo>
                  <a:cubicBezTo>
                    <a:pt x="0" y="274"/>
                    <a:pt x="65" y="398"/>
                    <a:pt x="183" y="433"/>
                  </a:cubicBezTo>
                  <a:cubicBezTo>
                    <a:pt x="467" y="521"/>
                    <a:pt x="753" y="600"/>
                    <a:pt x="1042" y="677"/>
                  </a:cubicBezTo>
                  <a:cubicBezTo>
                    <a:pt x="1062" y="681"/>
                    <a:pt x="1079" y="684"/>
                    <a:pt x="1099" y="684"/>
                  </a:cubicBezTo>
                  <a:cubicBezTo>
                    <a:pt x="1197" y="684"/>
                    <a:pt x="1286" y="617"/>
                    <a:pt x="1312" y="518"/>
                  </a:cubicBezTo>
                  <a:cubicBezTo>
                    <a:pt x="1346" y="402"/>
                    <a:pt x="1275" y="281"/>
                    <a:pt x="1156" y="249"/>
                  </a:cubicBezTo>
                  <a:cubicBezTo>
                    <a:pt x="872" y="175"/>
                    <a:pt x="591" y="95"/>
                    <a:pt x="312" y="10"/>
                  </a:cubicBezTo>
                  <a:cubicBezTo>
                    <a:pt x="290" y="4"/>
                    <a:pt x="268" y="1"/>
                    <a:pt x="247"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1"/>
            <p:cNvSpPr/>
            <p:nvPr/>
          </p:nvSpPr>
          <p:spPr>
            <a:xfrm rot="2521737">
              <a:off x="6928514" y="596994"/>
              <a:ext cx="32800" cy="20125"/>
            </a:xfrm>
            <a:custGeom>
              <a:avLst/>
              <a:gdLst/>
              <a:ahLst/>
              <a:cxnLst/>
              <a:rect l="l" t="t" r="r" b="b"/>
              <a:pathLst>
                <a:path w="1312" h="805" extrusionOk="0">
                  <a:moveTo>
                    <a:pt x="1059" y="1"/>
                  </a:moveTo>
                  <a:cubicBezTo>
                    <a:pt x="1030" y="1"/>
                    <a:pt x="1002" y="6"/>
                    <a:pt x="974" y="18"/>
                  </a:cubicBezTo>
                  <a:cubicBezTo>
                    <a:pt x="698" y="134"/>
                    <a:pt x="424" y="257"/>
                    <a:pt x="156" y="385"/>
                  </a:cubicBezTo>
                  <a:cubicBezTo>
                    <a:pt x="47" y="437"/>
                    <a:pt x="0" y="569"/>
                    <a:pt x="54" y="679"/>
                  </a:cubicBezTo>
                  <a:cubicBezTo>
                    <a:pt x="91" y="758"/>
                    <a:pt x="170" y="805"/>
                    <a:pt x="254" y="805"/>
                  </a:cubicBezTo>
                  <a:cubicBezTo>
                    <a:pt x="287" y="805"/>
                    <a:pt x="318" y="798"/>
                    <a:pt x="349" y="783"/>
                  </a:cubicBezTo>
                  <a:cubicBezTo>
                    <a:pt x="610" y="657"/>
                    <a:pt x="878" y="538"/>
                    <a:pt x="1147" y="425"/>
                  </a:cubicBezTo>
                  <a:cubicBezTo>
                    <a:pt x="1259" y="378"/>
                    <a:pt x="1312" y="247"/>
                    <a:pt x="1266" y="137"/>
                  </a:cubicBezTo>
                  <a:cubicBezTo>
                    <a:pt x="1229" y="51"/>
                    <a:pt x="1145" y="1"/>
                    <a:pt x="1059"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1"/>
            <p:cNvSpPr/>
            <p:nvPr/>
          </p:nvSpPr>
          <p:spPr>
            <a:xfrm rot="2521737">
              <a:off x="6195368" y="884761"/>
              <a:ext cx="33700" cy="16600"/>
            </a:xfrm>
            <a:custGeom>
              <a:avLst/>
              <a:gdLst/>
              <a:ahLst/>
              <a:cxnLst/>
              <a:rect l="l" t="t" r="r" b="b"/>
              <a:pathLst>
                <a:path w="1348" h="664" extrusionOk="0">
                  <a:moveTo>
                    <a:pt x="244" y="0"/>
                  </a:moveTo>
                  <a:cubicBezTo>
                    <a:pt x="147" y="0"/>
                    <a:pt x="59" y="66"/>
                    <a:pt x="32" y="164"/>
                  </a:cubicBezTo>
                  <a:cubicBezTo>
                    <a:pt x="1" y="283"/>
                    <a:pt x="69" y="404"/>
                    <a:pt x="188" y="436"/>
                  </a:cubicBezTo>
                  <a:cubicBezTo>
                    <a:pt x="476" y="514"/>
                    <a:pt x="762" y="587"/>
                    <a:pt x="1051" y="658"/>
                  </a:cubicBezTo>
                  <a:cubicBezTo>
                    <a:pt x="1068" y="661"/>
                    <a:pt x="1087" y="663"/>
                    <a:pt x="1102" y="663"/>
                  </a:cubicBezTo>
                  <a:cubicBezTo>
                    <a:pt x="1202" y="663"/>
                    <a:pt x="1292" y="595"/>
                    <a:pt x="1317" y="493"/>
                  </a:cubicBezTo>
                  <a:cubicBezTo>
                    <a:pt x="1348" y="375"/>
                    <a:pt x="1273" y="256"/>
                    <a:pt x="1153" y="227"/>
                  </a:cubicBezTo>
                  <a:cubicBezTo>
                    <a:pt x="870" y="157"/>
                    <a:pt x="585" y="85"/>
                    <a:pt x="303" y="8"/>
                  </a:cubicBezTo>
                  <a:cubicBezTo>
                    <a:pt x="283" y="3"/>
                    <a:pt x="264" y="0"/>
                    <a:pt x="244" y="0"/>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1"/>
            <p:cNvSpPr/>
            <p:nvPr/>
          </p:nvSpPr>
          <p:spPr>
            <a:xfrm rot="2521737">
              <a:off x="7268603" y="1393127"/>
              <a:ext cx="31400" cy="22700"/>
            </a:xfrm>
            <a:custGeom>
              <a:avLst/>
              <a:gdLst/>
              <a:ahLst/>
              <a:cxnLst/>
              <a:rect l="l" t="t" r="r" b="b"/>
              <a:pathLst>
                <a:path w="1256" h="908" extrusionOk="0">
                  <a:moveTo>
                    <a:pt x="1006" y="1"/>
                  </a:moveTo>
                  <a:cubicBezTo>
                    <a:pt x="965" y="1"/>
                    <a:pt x="923" y="12"/>
                    <a:pt x="886" y="36"/>
                  </a:cubicBezTo>
                  <a:cubicBezTo>
                    <a:pt x="639" y="193"/>
                    <a:pt x="389" y="348"/>
                    <a:pt x="140" y="498"/>
                  </a:cubicBezTo>
                  <a:cubicBezTo>
                    <a:pt x="35" y="562"/>
                    <a:pt x="1" y="697"/>
                    <a:pt x="63" y="801"/>
                  </a:cubicBezTo>
                  <a:cubicBezTo>
                    <a:pt x="106" y="870"/>
                    <a:pt x="178" y="908"/>
                    <a:pt x="253" y="908"/>
                  </a:cubicBezTo>
                  <a:cubicBezTo>
                    <a:pt x="292" y="908"/>
                    <a:pt x="331" y="896"/>
                    <a:pt x="367" y="875"/>
                  </a:cubicBezTo>
                  <a:cubicBezTo>
                    <a:pt x="622" y="721"/>
                    <a:pt x="873" y="565"/>
                    <a:pt x="1123" y="406"/>
                  </a:cubicBezTo>
                  <a:cubicBezTo>
                    <a:pt x="1226" y="341"/>
                    <a:pt x="1256" y="203"/>
                    <a:pt x="1191" y="101"/>
                  </a:cubicBezTo>
                  <a:cubicBezTo>
                    <a:pt x="1149" y="36"/>
                    <a:pt x="1079" y="1"/>
                    <a:pt x="1006"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1"/>
            <p:cNvSpPr/>
            <p:nvPr/>
          </p:nvSpPr>
          <p:spPr>
            <a:xfrm rot="2521737">
              <a:off x="7858026" y="1315741"/>
              <a:ext cx="22325" cy="30950"/>
            </a:xfrm>
            <a:custGeom>
              <a:avLst/>
              <a:gdLst/>
              <a:ahLst/>
              <a:cxnLst/>
              <a:rect l="l" t="t" r="r" b="b"/>
              <a:pathLst>
                <a:path w="893" h="1238" extrusionOk="0">
                  <a:moveTo>
                    <a:pt x="640" y="1"/>
                  </a:moveTo>
                  <a:cubicBezTo>
                    <a:pt x="557" y="1"/>
                    <a:pt x="477" y="47"/>
                    <a:pt x="440" y="126"/>
                  </a:cubicBezTo>
                  <a:cubicBezTo>
                    <a:pt x="314" y="392"/>
                    <a:pt x="185" y="656"/>
                    <a:pt x="53" y="919"/>
                  </a:cubicBezTo>
                  <a:cubicBezTo>
                    <a:pt x="1" y="1028"/>
                    <a:pt x="45" y="1161"/>
                    <a:pt x="154" y="1215"/>
                  </a:cubicBezTo>
                  <a:cubicBezTo>
                    <a:pt x="185" y="1230"/>
                    <a:pt x="219" y="1238"/>
                    <a:pt x="253" y="1238"/>
                  </a:cubicBezTo>
                  <a:cubicBezTo>
                    <a:pt x="334" y="1238"/>
                    <a:pt x="412" y="1194"/>
                    <a:pt x="452" y="1116"/>
                  </a:cubicBezTo>
                  <a:cubicBezTo>
                    <a:pt x="582" y="849"/>
                    <a:pt x="711" y="584"/>
                    <a:pt x="839" y="316"/>
                  </a:cubicBezTo>
                  <a:cubicBezTo>
                    <a:pt x="893" y="208"/>
                    <a:pt x="844" y="75"/>
                    <a:pt x="735" y="22"/>
                  </a:cubicBezTo>
                  <a:cubicBezTo>
                    <a:pt x="704" y="8"/>
                    <a:pt x="672" y="1"/>
                    <a:pt x="640" y="1"/>
                  </a:cubicBezTo>
                  <a:close/>
                </a:path>
              </a:pathLst>
            </a:custGeom>
            <a:solidFill>
              <a:srgbClr val="2620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2" name="Google Shape;1572;p41"/>
          <p:cNvGrpSpPr/>
          <p:nvPr/>
        </p:nvGrpSpPr>
        <p:grpSpPr>
          <a:xfrm>
            <a:off x="7430163" y="315853"/>
            <a:ext cx="1134950" cy="991675"/>
            <a:chOff x="4823450" y="184250"/>
            <a:chExt cx="1134950" cy="991675"/>
          </a:xfrm>
        </p:grpSpPr>
        <p:sp>
          <p:nvSpPr>
            <p:cNvPr id="1573" name="Google Shape;1573;p41"/>
            <p:cNvSpPr/>
            <p:nvPr/>
          </p:nvSpPr>
          <p:spPr>
            <a:xfrm>
              <a:off x="4824650" y="195525"/>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a:off x="4842625" y="184250"/>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a:off x="4823450" y="476800"/>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1"/>
            <p:cNvSpPr/>
            <p:nvPr/>
          </p:nvSpPr>
          <p:spPr>
            <a:xfrm>
              <a:off x="4827850" y="461200"/>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1"/>
            <p:cNvSpPr/>
            <p:nvPr/>
          </p:nvSpPr>
          <p:spPr>
            <a:xfrm>
              <a:off x="4878000" y="496500"/>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1"/>
            <p:cNvSpPr/>
            <p:nvPr/>
          </p:nvSpPr>
          <p:spPr>
            <a:xfrm>
              <a:off x="4844550" y="490425"/>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4859800" y="501175"/>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4927350" y="531325"/>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4893950" y="525225"/>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4909200" y="535950"/>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4976800" y="566100"/>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4943350" y="560025"/>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4958625" y="570750"/>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5026200" y="600875"/>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4992725" y="594800"/>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5008025" y="605500"/>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5075575" y="635700"/>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5042175" y="629600"/>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5057450" y="640350"/>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5125000" y="670500"/>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5091575" y="664375"/>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5106825" y="675125"/>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5174375" y="705225"/>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5140975" y="699150"/>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5156225" y="709925"/>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1"/>
            <p:cNvSpPr/>
            <p:nvPr/>
          </p:nvSpPr>
          <p:spPr>
            <a:xfrm>
              <a:off x="5223800" y="740000"/>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1"/>
            <p:cNvSpPr/>
            <p:nvPr/>
          </p:nvSpPr>
          <p:spPr>
            <a:xfrm>
              <a:off x="5190375" y="733950"/>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1"/>
            <p:cNvSpPr/>
            <p:nvPr/>
          </p:nvSpPr>
          <p:spPr>
            <a:xfrm>
              <a:off x="5205625" y="744700"/>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1"/>
            <p:cNvSpPr/>
            <p:nvPr/>
          </p:nvSpPr>
          <p:spPr>
            <a:xfrm>
              <a:off x="5273200" y="774825"/>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1"/>
            <p:cNvSpPr/>
            <p:nvPr/>
          </p:nvSpPr>
          <p:spPr>
            <a:xfrm>
              <a:off x="5239800" y="768775"/>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1"/>
            <p:cNvSpPr/>
            <p:nvPr/>
          </p:nvSpPr>
          <p:spPr>
            <a:xfrm>
              <a:off x="5255025" y="779475"/>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1"/>
            <p:cNvSpPr/>
            <p:nvPr/>
          </p:nvSpPr>
          <p:spPr>
            <a:xfrm>
              <a:off x="5322575" y="809625"/>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1"/>
            <p:cNvSpPr/>
            <p:nvPr/>
          </p:nvSpPr>
          <p:spPr>
            <a:xfrm>
              <a:off x="5289175" y="803550"/>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1"/>
            <p:cNvSpPr/>
            <p:nvPr/>
          </p:nvSpPr>
          <p:spPr>
            <a:xfrm>
              <a:off x="5304450" y="814275"/>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1"/>
            <p:cNvSpPr/>
            <p:nvPr/>
          </p:nvSpPr>
          <p:spPr>
            <a:xfrm>
              <a:off x="5372000" y="844400"/>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1"/>
            <p:cNvSpPr/>
            <p:nvPr/>
          </p:nvSpPr>
          <p:spPr>
            <a:xfrm>
              <a:off x="5338575" y="838325"/>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1"/>
            <p:cNvSpPr/>
            <p:nvPr/>
          </p:nvSpPr>
          <p:spPr>
            <a:xfrm>
              <a:off x="5353825" y="849100"/>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1"/>
            <p:cNvSpPr/>
            <p:nvPr/>
          </p:nvSpPr>
          <p:spPr>
            <a:xfrm>
              <a:off x="5421375" y="879200"/>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1"/>
            <p:cNvSpPr/>
            <p:nvPr/>
          </p:nvSpPr>
          <p:spPr>
            <a:xfrm>
              <a:off x="5387975" y="873100"/>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1"/>
            <p:cNvSpPr/>
            <p:nvPr/>
          </p:nvSpPr>
          <p:spPr>
            <a:xfrm>
              <a:off x="5403225" y="883875"/>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1"/>
            <p:cNvSpPr/>
            <p:nvPr/>
          </p:nvSpPr>
          <p:spPr>
            <a:xfrm>
              <a:off x="5470775" y="914025"/>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1"/>
            <p:cNvSpPr/>
            <p:nvPr/>
          </p:nvSpPr>
          <p:spPr>
            <a:xfrm>
              <a:off x="5437375" y="907900"/>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1"/>
            <p:cNvSpPr/>
            <p:nvPr/>
          </p:nvSpPr>
          <p:spPr>
            <a:xfrm>
              <a:off x="5452625" y="918650"/>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1"/>
            <p:cNvSpPr/>
            <p:nvPr/>
          </p:nvSpPr>
          <p:spPr>
            <a:xfrm>
              <a:off x="5520225" y="948750"/>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1"/>
            <p:cNvSpPr/>
            <p:nvPr/>
          </p:nvSpPr>
          <p:spPr>
            <a:xfrm>
              <a:off x="5486750" y="942675"/>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1"/>
            <p:cNvSpPr/>
            <p:nvPr/>
          </p:nvSpPr>
          <p:spPr>
            <a:xfrm>
              <a:off x="5502025" y="953425"/>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1"/>
            <p:cNvSpPr/>
            <p:nvPr/>
          </p:nvSpPr>
          <p:spPr>
            <a:xfrm>
              <a:off x="5569575" y="983575"/>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1"/>
            <p:cNvSpPr/>
            <p:nvPr/>
          </p:nvSpPr>
          <p:spPr>
            <a:xfrm>
              <a:off x="5536175" y="977475"/>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1"/>
            <p:cNvSpPr/>
            <p:nvPr/>
          </p:nvSpPr>
          <p:spPr>
            <a:xfrm>
              <a:off x="5551475" y="988225"/>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1"/>
            <p:cNvSpPr/>
            <p:nvPr/>
          </p:nvSpPr>
          <p:spPr>
            <a:xfrm>
              <a:off x="5619025" y="1018375"/>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1"/>
            <p:cNvSpPr/>
            <p:nvPr/>
          </p:nvSpPr>
          <p:spPr>
            <a:xfrm>
              <a:off x="5585575" y="1012300"/>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1"/>
            <p:cNvSpPr/>
            <p:nvPr/>
          </p:nvSpPr>
          <p:spPr>
            <a:xfrm>
              <a:off x="5600825" y="1023000"/>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1"/>
            <p:cNvSpPr/>
            <p:nvPr/>
          </p:nvSpPr>
          <p:spPr>
            <a:xfrm>
              <a:off x="5668375" y="1053150"/>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1"/>
            <p:cNvSpPr/>
            <p:nvPr/>
          </p:nvSpPr>
          <p:spPr>
            <a:xfrm>
              <a:off x="5634975" y="1047075"/>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1"/>
            <p:cNvSpPr/>
            <p:nvPr/>
          </p:nvSpPr>
          <p:spPr>
            <a:xfrm>
              <a:off x="5650250" y="1057800"/>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1"/>
            <p:cNvSpPr/>
            <p:nvPr/>
          </p:nvSpPr>
          <p:spPr>
            <a:xfrm>
              <a:off x="5717775" y="1087925"/>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1"/>
            <p:cNvSpPr/>
            <p:nvPr/>
          </p:nvSpPr>
          <p:spPr>
            <a:xfrm>
              <a:off x="5684375" y="1081850"/>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1"/>
            <p:cNvSpPr/>
            <p:nvPr/>
          </p:nvSpPr>
          <p:spPr>
            <a:xfrm>
              <a:off x="5699650" y="1092625"/>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1"/>
            <p:cNvSpPr/>
            <p:nvPr/>
          </p:nvSpPr>
          <p:spPr>
            <a:xfrm>
              <a:off x="5767225" y="1122750"/>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1"/>
            <p:cNvSpPr/>
            <p:nvPr/>
          </p:nvSpPr>
          <p:spPr>
            <a:xfrm>
              <a:off x="5733750" y="1116650"/>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1"/>
            <p:cNvSpPr/>
            <p:nvPr/>
          </p:nvSpPr>
          <p:spPr>
            <a:xfrm>
              <a:off x="5749050" y="1127400"/>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1"/>
            <p:cNvSpPr/>
            <p:nvPr/>
          </p:nvSpPr>
          <p:spPr>
            <a:xfrm>
              <a:off x="5417525" y="647950"/>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1"/>
            <p:cNvSpPr/>
            <p:nvPr/>
          </p:nvSpPr>
          <p:spPr>
            <a:xfrm>
              <a:off x="5412475" y="652900"/>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4" name="Google Shape;1516;p41"/>
          <p:cNvCxnSpPr/>
          <p:nvPr/>
        </p:nvCxnSpPr>
        <p:spPr>
          <a:xfrm rot="10800000">
            <a:off x="5783096" y="3674457"/>
            <a:ext cx="448800" cy="0"/>
          </a:xfrm>
          <a:prstGeom prst="straightConnector1">
            <a:avLst/>
          </a:prstGeom>
          <a:noFill/>
          <a:ln w="9525" cap="flat" cmpd="sng">
            <a:solidFill>
              <a:srgbClr val="000000"/>
            </a:solidFill>
            <a:prstDash val="solid"/>
            <a:round/>
            <a:headEnd type="none" w="med" len="med"/>
            <a:tailEnd type="none" w="med" len="med"/>
          </a:ln>
        </p:spPr>
      </p:cxnSp>
      <p:sp>
        <p:nvSpPr>
          <p:cNvPr id="140" name="Google Shape;1498;p41"/>
          <p:cNvSpPr/>
          <p:nvPr/>
        </p:nvSpPr>
        <p:spPr>
          <a:xfrm>
            <a:off x="4980325" y="3299907"/>
            <a:ext cx="749100" cy="7491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508;p41"/>
          <p:cNvSpPr txBox="1">
            <a:spLocks noGrp="1"/>
          </p:cNvSpPr>
          <p:nvPr>
            <p:ph type="title" idx="7"/>
          </p:nvPr>
        </p:nvSpPr>
        <p:spPr>
          <a:xfrm>
            <a:off x="5051001" y="3236273"/>
            <a:ext cx="637800" cy="91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
        <p:nvSpPr>
          <p:cNvPr id="143" name="Google Shape;1504;p41"/>
          <p:cNvSpPr txBox="1">
            <a:spLocks noGrp="1"/>
          </p:cNvSpPr>
          <p:nvPr>
            <p:ph type="title" idx="3"/>
          </p:nvPr>
        </p:nvSpPr>
        <p:spPr>
          <a:xfrm>
            <a:off x="6105530" y="3358136"/>
            <a:ext cx="2336400" cy="527700"/>
          </a:xfrm>
          <a:prstGeom prst="rect">
            <a:avLst/>
          </a:prstGeom>
        </p:spPr>
        <p:txBody>
          <a:bodyPr spcFirstLastPara="1" wrap="square" lIns="91425" tIns="91425" rIns="91425" bIns="91425" anchor="ctr" anchorCtr="0">
            <a:noAutofit/>
          </a:bodyPr>
          <a:lstStyle/>
          <a:p>
            <a:pPr algn="ctr">
              <a:lnSpc>
                <a:spcPct val="150000"/>
              </a:lnSpc>
            </a:pP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VẬN DỤNG</a:t>
            </a:r>
            <a:br>
              <a:rPr lang="en-US" sz="2800" b="1" dirty="0">
                <a:solidFill>
                  <a:srgbClr val="0000FF"/>
                </a:solidFill>
                <a:latin typeface="Times New Roman" panose="02020603050405020304" pitchFamily="18" charset="0"/>
                <a:cs typeface="Times New Roman" panose="02020603050405020304" pitchFamily="18" charset="0"/>
              </a:rPr>
            </a:br>
            <a:endParaRPr sz="2800" b="1"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13"/>
                                        </p:tgtEl>
                                        <p:attrNameLst>
                                          <p:attrName>style.visibility</p:attrName>
                                        </p:attrNameLst>
                                      </p:cBhvr>
                                      <p:to>
                                        <p:strVal val="visible"/>
                                      </p:to>
                                    </p:set>
                                    <p:anim calcmode="lin" valueType="num">
                                      <p:cBhvr additive="base">
                                        <p:cTn id="7" dur="500" fill="hold"/>
                                        <p:tgtEl>
                                          <p:spTgt spid="1513"/>
                                        </p:tgtEl>
                                        <p:attrNameLst>
                                          <p:attrName>ppt_x</p:attrName>
                                        </p:attrNameLst>
                                      </p:cBhvr>
                                      <p:tavLst>
                                        <p:tav tm="0">
                                          <p:val>
                                            <p:strVal val="#ppt_x"/>
                                          </p:val>
                                        </p:tav>
                                        <p:tav tm="100000">
                                          <p:val>
                                            <p:strVal val="#ppt_x"/>
                                          </p:val>
                                        </p:tav>
                                      </p:tavLst>
                                    </p:anim>
                                    <p:anim calcmode="lin" valueType="num">
                                      <p:cBhvr additive="base">
                                        <p:cTn id="8" dur="500" fill="hold"/>
                                        <p:tgtEl>
                                          <p:spTgt spid="15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barn(inVertical)">
                                      <p:cBhvr>
                                        <p:cTn id="13" dur="500"/>
                                        <p:tgtEl>
                                          <p:spTgt spid="1497"/>
                                        </p:tgtEl>
                                      </p:cBhvr>
                                    </p:animEffect>
                                  </p:childTnLst>
                                </p:cTn>
                              </p:par>
                              <p:par>
                                <p:cTn id="14" presetID="16" presetClass="entr" presetSubtype="21" fill="hold" nodeType="withEffect">
                                  <p:stCondLst>
                                    <p:cond delay="0"/>
                                  </p:stCondLst>
                                  <p:childTnLst>
                                    <p:set>
                                      <p:cBhvr>
                                        <p:cTn id="15" dur="1" fill="hold">
                                          <p:stCondLst>
                                            <p:cond delay="0"/>
                                          </p:stCondLst>
                                        </p:cTn>
                                        <p:tgtEl>
                                          <p:spTgt spid="1514"/>
                                        </p:tgtEl>
                                        <p:attrNameLst>
                                          <p:attrName>style.visibility</p:attrName>
                                        </p:attrNameLst>
                                      </p:cBhvr>
                                      <p:to>
                                        <p:strVal val="visible"/>
                                      </p:to>
                                    </p:set>
                                    <p:animEffect transition="in" filter="barn(inVertical)">
                                      <p:cBhvr>
                                        <p:cTn id="16" dur="500"/>
                                        <p:tgtEl>
                                          <p:spTgt spid="15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501"/>
                                        </p:tgtEl>
                                        <p:attrNameLst>
                                          <p:attrName>style.visibility</p:attrName>
                                        </p:attrNameLst>
                                      </p:cBhvr>
                                      <p:to>
                                        <p:strVal val="visible"/>
                                      </p:to>
                                    </p:set>
                                    <p:animEffect transition="in" filter="barn(inVertical)">
                                      <p:cBhvr>
                                        <p:cTn id="19" dur="500"/>
                                        <p:tgtEl>
                                          <p:spTgt spid="150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02"/>
                                        </p:tgtEl>
                                        <p:attrNameLst>
                                          <p:attrName>style.visibility</p:attrName>
                                        </p:attrNameLst>
                                      </p:cBhvr>
                                      <p:to>
                                        <p:strVal val="visible"/>
                                      </p:to>
                                    </p:set>
                                    <p:animEffect transition="in" filter="barn(inVertical)">
                                      <p:cBhvr>
                                        <p:cTn id="22" dur="500"/>
                                        <p:tgtEl>
                                          <p:spTgt spid="150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08"/>
                                        </p:tgtEl>
                                        <p:attrNameLst>
                                          <p:attrName>style.visibility</p:attrName>
                                        </p:attrNameLst>
                                      </p:cBhvr>
                                      <p:to>
                                        <p:strVal val="visible"/>
                                      </p:to>
                                    </p:set>
                                    <p:animEffect transition="in" filter="barn(inVertical)">
                                      <p:cBhvr>
                                        <p:cTn id="27" dur="500"/>
                                        <p:tgtEl>
                                          <p:spTgt spid="150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98"/>
                                        </p:tgtEl>
                                        <p:attrNameLst>
                                          <p:attrName>style.visibility</p:attrName>
                                        </p:attrNameLst>
                                      </p:cBhvr>
                                      <p:to>
                                        <p:strVal val="visible"/>
                                      </p:to>
                                    </p:set>
                                    <p:animEffect transition="in" filter="barn(inVertical)">
                                      <p:cBhvr>
                                        <p:cTn id="30" dur="500"/>
                                        <p:tgtEl>
                                          <p:spTgt spid="1498"/>
                                        </p:tgtEl>
                                      </p:cBhvr>
                                    </p:animEffect>
                                  </p:childTnLst>
                                </p:cTn>
                              </p:par>
                              <p:par>
                                <p:cTn id="31" presetID="16" presetClass="entr" presetSubtype="21" fill="hold" nodeType="withEffect">
                                  <p:stCondLst>
                                    <p:cond delay="0"/>
                                  </p:stCondLst>
                                  <p:childTnLst>
                                    <p:set>
                                      <p:cBhvr>
                                        <p:cTn id="32" dur="1" fill="hold">
                                          <p:stCondLst>
                                            <p:cond delay="0"/>
                                          </p:stCondLst>
                                        </p:cTn>
                                        <p:tgtEl>
                                          <p:spTgt spid="1516"/>
                                        </p:tgtEl>
                                        <p:attrNameLst>
                                          <p:attrName>style.visibility</p:attrName>
                                        </p:attrNameLst>
                                      </p:cBhvr>
                                      <p:to>
                                        <p:strVal val="visible"/>
                                      </p:to>
                                    </p:set>
                                    <p:animEffect transition="in" filter="barn(inVertical)">
                                      <p:cBhvr>
                                        <p:cTn id="33" dur="500"/>
                                        <p:tgtEl>
                                          <p:spTgt spid="15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07"/>
                                        </p:tgtEl>
                                        <p:attrNameLst>
                                          <p:attrName>style.visibility</p:attrName>
                                        </p:attrNameLst>
                                      </p:cBhvr>
                                      <p:to>
                                        <p:strVal val="visible"/>
                                      </p:to>
                                    </p:set>
                                    <p:animEffect transition="in" filter="barn(inVertical)">
                                      <p:cBhvr>
                                        <p:cTn id="36" dur="500"/>
                                        <p:tgtEl>
                                          <p:spTgt spid="150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499"/>
                                        </p:tgtEl>
                                        <p:attrNameLst>
                                          <p:attrName>style.visibility</p:attrName>
                                        </p:attrNameLst>
                                      </p:cBhvr>
                                      <p:to>
                                        <p:strVal val="visible"/>
                                      </p:to>
                                    </p:set>
                                    <p:animEffect transition="in" filter="barn(inVertical)">
                                      <p:cBhvr>
                                        <p:cTn id="41" dur="500"/>
                                        <p:tgtEl>
                                          <p:spTgt spid="149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505"/>
                                        </p:tgtEl>
                                        <p:attrNameLst>
                                          <p:attrName>style.visibility</p:attrName>
                                        </p:attrNameLst>
                                      </p:cBhvr>
                                      <p:to>
                                        <p:strVal val="visible"/>
                                      </p:to>
                                    </p:set>
                                    <p:animEffect transition="in" filter="barn(inVertical)">
                                      <p:cBhvr>
                                        <p:cTn id="44" dur="500"/>
                                        <p:tgtEl>
                                          <p:spTgt spid="1505"/>
                                        </p:tgtEl>
                                      </p:cBhvr>
                                    </p:animEffect>
                                  </p:childTnLst>
                                </p:cTn>
                              </p:par>
                              <p:par>
                                <p:cTn id="45" presetID="16" presetClass="entr" presetSubtype="21" fill="hold" nodeType="withEffect">
                                  <p:stCondLst>
                                    <p:cond delay="0"/>
                                  </p:stCondLst>
                                  <p:childTnLst>
                                    <p:set>
                                      <p:cBhvr>
                                        <p:cTn id="46" dur="1" fill="hold">
                                          <p:stCondLst>
                                            <p:cond delay="0"/>
                                          </p:stCondLst>
                                        </p:cTn>
                                        <p:tgtEl>
                                          <p:spTgt spid="1515"/>
                                        </p:tgtEl>
                                        <p:attrNameLst>
                                          <p:attrName>style.visibility</p:attrName>
                                        </p:attrNameLst>
                                      </p:cBhvr>
                                      <p:to>
                                        <p:strVal val="visible"/>
                                      </p:to>
                                    </p:set>
                                    <p:animEffect transition="in" filter="barn(inVertical)">
                                      <p:cBhvr>
                                        <p:cTn id="47" dur="500"/>
                                        <p:tgtEl>
                                          <p:spTgt spid="1515"/>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504"/>
                                        </p:tgtEl>
                                        <p:attrNameLst>
                                          <p:attrName>style.visibility</p:attrName>
                                        </p:attrNameLst>
                                      </p:cBhvr>
                                      <p:to>
                                        <p:strVal val="visible"/>
                                      </p:to>
                                    </p:set>
                                    <p:animEffect transition="in" filter="barn(inVertical)">
                                      <p:cBhvr>
                                        <p:cTn id="50" dur="500"/>
                                        <p:tgtEl>
                                          <p:spTgt spid="1504"/>
                                        </p:tgtEl>
                                      </p:cBhvr>
                                    </p:animEffect>
                                  </p:childTnLst>
                                </p:cTn>
                              </p:par>
                              <p:par>
                                <p:cTn id="51" presetID="16" presetClass="entr" presetSubtype="21" fill="hold" nodeType="with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barn(inVertical)">
                                      <p:cBhvr>
                                        <p:cTn id="53" dur="500"/>
                                        <p:tgtEl>
                                          <p:spTgt spid="134"/>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40"/>
                                        </p:tgtEl>
                                        <p:attrNameLst>
                                          <p:attrName>style.visibility</p:attrName>
                                        </p:attrNameLst>
                                      </p:cBhvr>
                                      <p:to>
                                        <p:strVal val="visible"/>
                                      </p:to>
                                    </p:set>
                                    <p:animEffect transition="in" filter="barn(inVertical)">
                                      <p:cBhvr>
                                        <p:cTn id="56" dur="500"/>
                                        <p:tgtEl>
                                          <p:spTgt spid="14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42"/>
                                        </p:tgtEl>
                                        <p:attrNameLst>
                                          <p:attrName>style.visibility</p:attrName>
                                        </p:attrNameLst>
                                      </p:cBhvr>
                                      <p:to>
                                        <p:strVal val="visible"/>
                                      </p:to>
                                    </p:set>
                                    <p:animEffect transition="in" filter="barn(inVertical)">
                                      <p:cBhvr>
                                        <p:cTn id="61" dur="500"/>
                                        <p:tgtEl>
                                          <p:spTgt spid="142"/>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43"/>
                                        </p:tgtEl>
                                        <p:attrNameLst>
                                          <p:attrName>style.visibility</p:attrName>
                                        </p:attrNameLst>
                                      </p:cBhvr>
                                      <p:to>
                                        <p:strVal val="visible"/>
                                      </p:to>
                                    </p:set>
                                    <p:animEffect transition="in" filter="barn(inVertical)">
                                      <p:cBhvr>
                                        <p:cTn id="64"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7" grpId="0" animBg="1"/>
      <p:bldP spid="1498" grpId="0" animBg="1"/>
      <p:bldP spid="1499" grpId="0" animBg="1"/>
      <p:bldP spid="1501" grpId="0"/>
      <p:bldP spid="1502" grpId="0"/>
      <p:bldP spid="1504" grpId="0"/>
      <p:bldP spid="1505" grpId="0"/>
      <p:bldP spid="1507" grpId="0"/>
      <p:bldP spid="1508" grpId="0"/>
      <p:bldP spid="1513" grpId="0" animBg="1"/>
      <p:bldP spid="140" grpId="0" animBg="1"/>
      <p:bldP spid="142" grpId="0"/>
      <p:bldP spid="1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Google Shape;1460;p40"/>
          <p:cNvSpPr txBox="1">
            <a:spLocks noGrp="1"/>
          </p:cNvSpPr>
          <p:nvPr>
            <p:ph type="title"/>
          </p:nvPr>
        </p:nvSpPr>
        <p:spPr>
          <a:xfrm>
            <a:off x="720000" y="487111"/>
            <a:ext cx="7704000" cy="61718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a:solidFill>
                  <a:schemeClr val="accent4"/>
                </a:solidFill>
                <a:latin typeface="Times New Roman" pitchFamily="18" charset="0"/>
                <a:cs typeface="Times New Roman" pitchFamily="18" charset="0"/>
              </a:rPr>
              <a:t>KHỞI ĐỘNG </a:t>
            </a:r>
            <a:endParaRPr lang="en-US" sz="4000" dirty="0">
              <a:latin typeface="Times New Roman" pitchFamily="18" charset="0"/>
              <a:cs typeface="Times New Roman" pitchFamily="18" charset="0"/>
            </a:endParaRPr>
          </a:p>
        </p:txBody>
      </p:sp>
      <p:sp>
        <p:nvSpPr>
          <p:cNvPr id="1461" name="Google Shape;1461;p40"/>
          <p:cNvSpPr txBox="1">
            <a:spLocks noGrp="1"/>
          </p:cNvSpPr>
          <p:nvPr>
            <p:ph type="body" idx="1"/>
          </p:nvPr>
        </p:nvSpPr>
        <p:spPr>
          <a:xfrm>
            <a:off x="720000" y="1237083"/>
            <a:ext cx="3852000" cy="3366300"/>
          </a:xfrm>
          <a:prstGeom prst="rect">
            <a:avLst/>
          </a:prstGeom>
        </p:spPr>
        <p:txBody>
          <a:bodyPr spcFirstLastPara="1" wrap="square" lIns="91425" tIns="91425" rIns="91425" bIns="91425" anchor="t" anchorCtr="0">
            <a:noAutofit/>
          </a:bodyPr>
          <a:lstStyle/>
          <a:p>
            <a:pPr marL="0" lvl="0" indent="0" algn="just">
              <a:buNone/>
            </a:pPr>
            <a:r>
              <a:rPr lang="en-US" sz="2800" dirty="0">
                <a:solidFill>
                  <a:srgbClr val="111111"/>
                </a:solidFill>
                <a:latin typeface="Times New Roman" pitchFamily="18" charset="0"/>
                <a:ea typeface="Work Sans"/>
                <a:cs typeface="Times New Roman" pitchFamily="18" charset="0"/>
                <a:sym typeface="Work Sans"/>
              </a:rPr>
              <a:t>Quan </a:t>
            </a:r>
            <a:r>
              <a:rPr lang="en-US" sz="2800" dirty="0" err="1">
                <a:solidFill>
                  <a:srgbClr val="111111"/>
                </a:solidFill>
                <a:latin typeface="Times New Roman" pitchFamily="18" charset="0"/>
                <a:ea typeface="Work Sans"/>
                <a:cs typeface="Times New Roman" pitchFamily="18" charset="0"/>
                <a:sym typeface="Work Sans"/>
              </a:rPr>
              <a:t>sát</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hình</a:t>
            </a:r>
            <a:r>
              <a:rPr lang="en-US" sz="2800" dirty="0">
                <a:solidFill>
                  <a:srgbClr val="111111"/>
                </a:solidFill>
                <a:latin typeface="Times New Roman" pitchFamily="18" charset="0"/>
                <a:ea typeface="Work Sans"/>
                <a:cs typeface="Times New Roman" pitchFamily="18" charset="0"/>
                <a:sym typeface="Work Sans"/>
              </a:rPr>
              <a:t> 86 - SGK: </a:t>
            </a:r>
            <a:r>
              <a:rPr lang="en-US" sz="2800" dirty="0" err="1">
                <a:solidFill>
                  <a:srgbClr val="111111"/>
                </a:solidFill>
                <a:latin typeface="Times New Roman" pitchFamily="18" charset="0"/>
                <a:ea typeface="Work Sans"/>
                <a:cs typeface="Times New Roman" pitchFamily="18" charset="0"/>
                <a:sym typeface="Work Sans"/>
              </a:rPr>
              <a:t>Em</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hãy</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cho</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biết</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chiếc</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cân</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thăng</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bằng</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ở</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hình</a:t>
            </a:r>
            <a:r>
              <a:rPr lang="en-US" sz="2800" dirty="0">
                <a:solidFill>
                  <a:srgbClr val="111111"/>
                </a:solidFill>
                <a:latin typeface="Times New Roman" pitchFamily="18" charset="0"/>
                <a:ea typeface="Work Sans"/>
                <a:cs typeface="Times New Roman" pitchFamily="18" charset="0"/>
                <a:sym typeface="Work Sans"/>
              </a:rPr>
              <a:t> 86 </a:t>
            </a:r>
            <a:r>
              <a:rPr lang="en-US" sz="2800" dirty="0" err="1">
                <a:solidFill>
                  <a:srgbClr val="111111"/>
                </a:solidFill>
                <a:latin typeface="Times New Roman" pitchFamily="18" charset="0"/>
                <a:ea typeface="Work Sans"/>
                <a:cs typeface="Times New Roman" pitchFamily="18" charset="0"/>
                <a:sym typeface="Work Sans"/>
              </a:rPr>
              <a:t>gợi</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lên</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hình</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ảnh</a:t>
            </a:r>
            <a:r>
              <a:rPr lang="en-US" sz="2800" dirty="0">
                <a:solidFill>
                  <a:srgbClr val="111111"/>
                </a:solidFill>
                <a:latin typeface="Times New Roman" pitchFamily="18" charset="0"/>
                <a:ea typeface="Work Sans"/>
                <a:cs typeface="Times New Roman" pitchFamily="18" charset="0"/>
                <a:sym typeface="Work Sans"/>
              </a:rPr>
              <a:t> </a:t>
            </a:r>
            <a:r>
              <a:rPr lang="en-US" sz="2800" dirty="0" err="1">
                <a:solidFill>
                  <a:srgbClr val="111111"/>
                </a:solidFill>
                <a:latin typeface="Times New Roman" pitchFamily="18" charset="0"/>
                <a:ea typeface="Work Sans"/>
                <a:cs typeface="Times New Roman" pitchFamily="18" charset="0"/>
                <a:sym typeface="Work Sans"/>
              </a:rPr>
              <a:t>gì</a:t>
            </a:r>
            <a:r>
              <a:rPr lang="en-US" sz="2800" dirty="0">
                <a:solidFill>
                  <a:srgbClr val="111111"/>
                </a:solidFill>
                <a:latin typeface="Times New Roman" pitchFamily="18" charset="0"/>
                <a:ea typeface="Work Sans"/>
                <a:cs typeface="Times New Roman" pitchFamily="18" charset="0"/>
                <a:sym typeface="Work Sans"/>
              </a:rPr>
              <a:t>?</a:t>
            </a:r>
            <a:endParaRPr sz="2600" dirty="0">
              <a:solidFill>
                <a:schemeClr val="accent4">
                  <a:lumMod val="75000"/>
                </a:schemeClr>
              </a:solidFill>
              <a:latin typeface="Times New Roman" pitchFamily="18" charset="0"/>
              <a:ea typeface="Work Sans"/>
              <a:cs typeface="Times New Roman" pitchFamily="18" charset="0"/>
              <a:sym typeface="Work Sans"/>
            </a:endParaRPr>
          </a:p>
        </p:txBody>
      </p:sp>
      <p:grpSp>
        <p:nvGrpSpPr>
          <p:cNvPr id="1462" name="Google Shape;1462;p40"/>
          <p:cNvGrpSpPr/>
          <p:nvPr/>
        </p:nvGrpSpPr>
        <p:grpSpPr>
          <a:xfrm>
            <a:off x="6383249" y="610266"/>
            <a:ext cx="373125" cy="345125"/>
            <a:chOff x="5575175" y="701800"/>
            <a:chExt cx="373125" cy="345125"/>
          </a:xfrm>
        </p:grpSpPr>
        <p:sp>
          <p:nvSpPr>
            <p:cNvPr id="1463" name="Google Shape;1463;p40"/>
            <p:cNvSpPr/>
            <p:nvPr/>
          </p:nvSpPr>
          <p:spPr>
            <a:xfrm>
              <a:off x="5575175" y="70620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0"/>
            <p:cNvSpPr/>
            <p:nvPr/>
          </p:nvSpPr>
          <p:spPr>
            <a:xfrm>
              <a:off x="5592825" y="70180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5" name="Google Shape;1465;p40"/>
          <p:cNvGrpSpPr/>
          <p:nvPr/>
        </p:nvGrpSpPr>
        <p:grpSpPr>
          <a:xfrm>
            <a:off x="7351059" y="600013"/>
            <a:ext cx="1072941" cy="707305"/>
            <a:chOff x="7401334" y="782830"/>
            <a:chExt cx="944592" cy="707305"/>
          </a:xfrm>
        </p:grpSpPr>
        <p:sp>
          <p:nvSpPr>
            <p:cNvPr id="1466" name="Google Shape;1466;p40"/>
            <p:cNvSpPr/>
            <p:nvPr/>
          </p:nvSpPr>
          <p:spPr>
            <a:xfrm rot="-4603600">
              <a:off x="7414304" y="814064"/>
              <a:ext cx="218578" cy="195053"/>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0"/>
            <p:cNvSpPr/>
            <p:nvPr/>
          </p:nvSpPr>
          <p:spPr>
            <a:xfrm rot="-4603600">
              <a:off x="7430889" y="834922"/>
              <a:ext cx="218553" cy="161027"/>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0"/>
            <p:cNvSpPr/>
            <p:nvPr/>
          </p:nvSpPr>
          <p:spPr>
            <a:xfrm rot="-4603600">
              <a:off x="7424370" y="831129"/>
              <a:ext cx="87726" cy="65351"/>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0"/>
            <p:cNvSpPr/>
            <p:nvPr/>
          </p:nvSpPr>
          <p:spPr>
            <a:xfrm rot="-4603600">
              <a:off x="8082409" y="1221250"/>
              <a:ext cx="251729" cy="223478"/>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0"/>
            <p:cNvSpPr/>
            <p:nvPr/>
          </p:nvSpPr>
          <p:spPr>
            <a:xfrm rot="-4603600">
              <a:off x="8199171" y="1358424"/>
              <a:ext cx="81826" cy="71301"/>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0"/>
            <p:cNvSpPr/>
            <p:nvPr/>
          </p:nvSpPr>
          <p:spPr>
            <a:xfrm rot="-4603600">
              <a:off x="8270821" y="1345688"/>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0"/>
            <p:cNvSpPr/>
            <p:nvPr/>
          </p:nvSpPr>
          <p:spPr>
            <a:xfrm rot="-4603600">
              <a:off x="7657170" y="739109"/>
              <a:ext cx="468407" cy="780961"/>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0"/>
            <p:cNvSpPr/>
            <p:nvPr/>
          </p:nvSpPr>
          <p:spPr>
            <a:xfrm rot="-4603600">
              <a:off x="7736970" y="767260"/>
              <a:ext cx="308804" cy="724661"/>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0"/>
            <p:cNvSpPr/>
            <p:nvPr/>
          </p:nvSpPr>
          <p:spPr>
            <a:xfrm rot="-4603600">
              <a:off x="7406306" y="835118"/>
              <a:ext cx="226878" cy="168802"/>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0"/>
            <p:cNvSpPr/>
            <p:nvPr/>
          </p:nvSpPr>
          <p:spPr>
            <a:xfrm rot="-4603600">
              <a:off x="7399966" y="830951"/>
              <a:ext cx="95901" cy="73101"/>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0"/>
            <p:cNvSpPr/>
            <p:nvPr/>
          </p:nvSpPr>
          <p:spPr>
            <a:xfrm rot="-4603600">
              <a:off x="8101936" y="1277059"/>
              <a:ext cx="239878" cy="156702"/>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0"/>
            <p:cNvSpPr/>
            <p:nvPr/>
          </p:nvSpPr>
          <p:spPr>
            <a:xfrm rot="-4603600">
              <a:off x="7632608" y="739091"/>
              <a:ext cx="476732" cy="788661"/>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0"/>
            <p:cNvSpPr/>
            <p:nvPr/>
          </p:nvSpPr>
          <p:spPr>
            <a:xfrm rot="-4603600">
              <a:off x="7712705" y="767062"/>
              <a:ext cx="316755" cy="732336"/>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descr="A picture containing scale, device&#10;&#10;Description automatically generated">
            <a:extLst>
              <a:ext uri="{FF2B5EF4-FFF2-40B4-BE49-F238E27FC236}">
                <a16:creationId xmlns:a16="http://schemas.microsoft.com/office/drawing/2014/main" id="{D1DB5541-C088-6544-9288-E4051ADC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874" y="1302937"/>
            <a:ext cx="3150935" cy="3353452"/>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60"/>
                                        </p:tgtEl>
                                        <p:attrNameLst>
                                          <p:attrName>style.visibility</p:attrName>
                                        </p:attrNameLst>
                                      </p:cBhvr>
                                      <p:to>
                                        <p:strVal val="visible"/>
                                      </p:to>
                                    </p:set>
                                    <p:animEffect transition="in" filter="circle(in)">
                                      <p:cBhvr>
                                        <p:cTn id="7" dur="2000"/>
                                        <p:tgtEl>
                                          <p:spTgt spid="146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61">
                                            <p:txEl>
                                              <p:pRg st="0" end="0"/>
                                            </p:txEl>
                                          </p:spTgt>
                                        </p:tgtEl>
                                        <p:attrNameLst>
                                          <p:attrName>style.visibility</p:attrName>
                                        </p:attrNameLst>
                                      </p:cBhvr>
                                      <p:to>
                                        <p:strVal val="visible"/>
                                      </p:to>
                                    </p:set>
                                    <p:anim calcmode="lin" valueType="num">
                                      <p:cBhvr additive="base">
                                        <p:cTn id="12" dur="500" fill="hold"/>
                                        <p:tgtEl>
                                          <p:spTgt spid="146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6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0" grpId="0" animBg="1"/>
      <p:bldP spid="14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4"/>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66" name="Google Shape;2066;p45"/>
              <p:cNvSpPr txBox="1">
                <a:spLocks noGrp="1"/>
              </p:cNvSpPr>
              <p:nvPr>
                <p:ph type="title"/>
              </p:nvPr>
            </p:nvSpPr>
            <p:spPr>
              <a:xfrm>
                <a:off x="490134" y="806295"/>
                <a:ext cx="3599266" cy="219601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2800" b="1" dirty="0">
                    <a:solidFill>
                      <a:srgbClr val="111111"/>
                    </a:solidFill>
                    <a:latin typeface="Times New Roman" pitchFamily="18" charset="0"/>
                    <a:cs typeface="Times New Roman" pitchFamily="18" charset="0"/>
                  </a:rPr>
                  <a:t>      </a:t>
                </a:r>
                <a:r>
                  <a:rPr lang="en-US" sz="2800" dirty="0">
                    <a:solidFill>
                      <a:srgbClr val="111111"/>
                    </a:solidFill>
                    <a:latin typeface="Times New Roman" pitchFamily="18" charset="0"/>
                    <a:cs typeface="Times New Roman" pitchFamily="18" charset="0"/>
                  </a:rPr>
                  <a:t>Quan </a:t>
                </a:r>
                <a:r>
                  <a:rPr lang="en-US" sz="2800" dirty="0" err="1">
                    <a:solidFill>
                      <a:srgbClr val="111111"/>
                    </a:solidFill>
                    <a:latin typeface="Times New Roman" pitchFamily="18" charset="0"/>
                    <a:cs typeface="Times New Roman" pitchFamily="18" charset="0"/>
                  </a:rPr>
                  <a:t>sát</a:t>
                </a:r>
                <a:r>
                  <a:rPr lang="en-US" sz="2800" dirty="0">
                    <a:solidFill>
                      <a:srgbClr val="111111"/>
                    </a:solidFill>
                    <a:latin typeface="Times New Roman" pitchFamily="18" charset="0"/>
                    <a:cs typeface="Times New Roman" pitchFamily="18" charset="0"/>
                  </a:rPr>
                  <a:t> </a:t>
                </a:r>
                <a:r>
                  <a:rPr lang="en-US" sz="2800" i="1" dirty="0" err="1">
                    <a:solidFill>
                      <a:srgbClr val="111111"/>
                    </a:solidFill>
                    <a:latin typeface="Times New Roman" pitchFamily="18" charset="0"/>
                    <a:cs typeface="Times New Roman" pitchFamily="18" charset="0"/>
                  </a:rPr>
                  <a:t>Hình</a:t>
                </a:r>
                <a:r>
                  <a:rPr lang="en-US" sz="2800" i="1" dirty="0">
                    <a:solidFill>
                      <a:srgbClr val="111111"/>
                    </a:solidFill>
                    <a:latin typeface="Times New Roman" pitchFamily="18" charset="0"/>
                    <a:cs typeface="Times New Roman" pitchFamily="18" charset="0"/>
                  </a:rPr>
                  <a:t> 87.</a:t>
                </a:r>
                <a:br>
                  <a:rPr lang="en-US" sz="2800" i="1" dirty="0">
                    <a:solidFill>
                      <a:srgbClr val="111111"/>
                    </a:solidFill>
                    <a:latin typeface="Times New Roman" pitchFamily="18" charset="0"/>
                    <a:cs typeface="Times New Roman" pitchFamily="18" charset="0"/>
                  </a:rPr>
                </a:br>
                <a:r>
                  <a:rPr lang="en-US" sz="2800" dirty="0">
                    <a:solidFill>
                      <a:srgbClr val="111111"/>
                    </a:solidFill>
                    <a:latin typeface="Times New Roman" pitchFamily="18" charset="0"/>
                    <a:cs typeface="Times New Roman" pitchFamily="18" charset="0"/>
                  </a:rPr>
                  <a:t>a) So </a:t>
                </a:r>
                <a:r>
                  <a:rPr lang="en-US" sz="2800" dirty="0" err="1">
                    <a:solidFill>
                      <a:srgbClr val="111111"/>
                    </a:solidFill>
                    <a:latin typeface="Times New Roman" pitchFamily="18" charset="0"/>
                    <a:cs typeface="Times New Roman" pitchFamily="18" charset="0"/>
                  </a:rPr>
                  <a:t>sánh</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hai</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đoạn</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anose="02020603050405020304" pitchFamily="18" charset="0"/>
                    <a:cs typeface="Times New Roman" pitchFamily="18" charset="0"/>
                  </a:rPr>
                  <a:t>thẳng</a:t>
                </a:r>
                <a:r>
                  <a:rPr lang="en-US" sz="2800" dirty="0">
                    <a:solidFill>
                      <a:srgbClr val="111111"/>
                    </a:solidFill>
                    <a:latin typeface="Times New Roman" pitchFamily="18" charset="0"/>
                    <a:cs typeface="Times New Roman" pitchFamily="18" charset="0"/>
                  </a:rPr>
                  <a:t> </a:t>
                </a:r>
                <a14:m>
                  <m:oMath xmlns:m="http://schemas.openxmlformats.org/officeDocument/2006/math">
                    <m:r>
                      <a:rPr lang="en-US" sz="2800" b="0" i="1" dirty="0">
                        <a:solidFill>
                          <a:srgbClr val="111111"/>
                        </a:solidFill>
                        <a:latin typeface="Cambria Math" panose="02040503050406030204" pitchFamily="18" charset="0"/>
                        <a:cs typeface="Times New Roman" pitchFamily="18" charset="0"/>
                      </a:rPr>
                      <m:t>𝐼𝐴</m:t>
                    </m:r>
                  </m:oMath>
                </a14:m>
                <a:r>
                  <a:rPr lang="en-US" sz="2800" i="1"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và</a:t>
                </a:r>
                <a:r>
                  <a:rPr lang="en-US" sz="2800" dirty="0">
                    <a:solidFill>
                      <a:srgbClr val="111111"/>
                    </a:solidFill>
                    <a:latin typeface="Times New Roman" pitchFamily="18" charset="0"/>
                    <a:cs typeface="Times New Roman" pitchFamily="18" charset="0"/>
                  </a:rPr>
                  <a:t> </a:t>
                </a:r>
                <a14:m>
                  <m:oMath xmlns:m="http://schemas.openxmlformats.org/officeDocument/2006/math">
                    <m:r>
                      <a:rPr lang="en-US" sz="2800" b="0" i="1" dirty="0">
                        <a:solidFill>
                          <a:srgbClr val="111111"/>
                        </a:solidFill>
                        <a:latin typeface="Cambria Math" panose="02040503050406030204" pitchFamily="18" charset="0"/>
                        <a:cs typeface="Times New Roman" pitchFamily="18" charset="0"/>
                      </a:rPr>
                      <m:t>𝐼</m:t>
                    </m:r>
                    <m:r>
                      <a:rPr lang="en-US" sz="2800" b="0" i="1" dirty="0" smtClean="0">
                        <a:solidFill>
                          <a:srgbClr val="111111"/>
                        </a:solidFill>
                        <a:latin typeface="Cambria Math" panose="02040503050406030204" pitchFamily="18" charset="0"/>
                        <a:cs typeface="Times New Roman" pitchFamily="18" charset="0"/>
                      </a:rPr>
                      <m:t>𝐵</m:t>
                    </m:r>
                  </m:oMath>
                </a14:m>
                <a:r>
                  <a:rPr lang="en-US" sz="2800" i="1" dirty="0">
                    <a:solidFill>
                      <a:srgbClr val="111111"/>
                    </a:solidFill>
                    <a:latin typeface="Times New Roman" pitchFamily="18" charset="0"/>
                    <a:cs typeface="Times New Roman" pitchFamily="18" charset="0"/>
                  </a:rPr>
                  <a:t>.</a:t>
                </a:r>
                <a:br>
                  <a:rPr lang="en-US" sz="2800" i="1" dirty="0">
                    <a:solidFill>
                      <a:srgbClr val="111111"/>
                    </a:solidFill>
                    <a:latin typeface="Times New Roman" pitchFamily="18" charset="0"/>
                    <a:cs typeface="Times New Roman" pitchFamily="18" charset="0"/>
                  </a:rPr>
                </a:br>
                <a:r>
                  <a:rPr lang="en-US" sz="2800" dirty="0">
                    <a:solidFill>
                      <a:srgbClr val="111111"/>
                    </a:solidFill>
                    <a:latin typeface="Times New Roman" pitchFamily="18" charset="0"/>
                    <a:cs typeface="Times New Roman" pitchFamily="18" charset="0"/>
                  </a:rPr>
                  <a:t>b) </a:t>
                </a:r>
                <a:r>
                  <a:rPr lang="en-US" sz="2800" dirty="0" err="1">
                    <a:solidFill>
                      <a:srgbClr val="111111"/>
                    </a:solidFill>
                    <a:latin typeface="Times New Roman" pitchFamily="18" charset="0"/>
                    <a:cs typeface="Times New Roman" pitchFamily="18" charset="0"/>
                  </a:rPr>
                  <a:t>Tìm</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số</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đo</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của</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các</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góc</a:t>
                </a:r>
                <a:r>
                  <a:rPr lang="en-US" sz="2800" dirty="0">
                    <a:solidFill>
                      <a:srgbClr val="111111"/>
                    </a:solidFill>
                    <a:latin typeface="Times New Roman" pitchFamily="18" charset="0"/>
                    <a:cs typeface="Times New Roman" pitchFamily="18" charset="0"/>
                  </a:rPr>
                  <a:t> </a:t>
                </a:r>
                <a14:m>
                  <m:oMath xmlns:m="http://schemas.openxmlformats.org/officeDocument/2006/math">
                    <m:sSub>
                      <m:sSubPr>
                        <m:ctrlPr>
                          <a:rPr lang="en-US" sz="2800" i="1" smtClean="0">
                            <a:solidFill>
                              <a:srgbClr val="111111"/>
                            </a:solidFill>
                            <a:latin typeface="Cambria Math" panose="02040503050406030204" pitchFamily="18" charset="0"/>
                            <a:cs typeface="Times New Roman" pitchFamily="18" charset="0"/>
                          </a:rPr>
                        </m:ctrlPr>
                      </m:sSubPr>
                      <m:e>
                        <m:r>
                          <m:rPr>
                            <m:sty m:val="p"/>
                          </m:rPr>
                          <a:rPr lang="en-US" sz="2800" b="0" i="0">
                            <a:solidFill>
                              <a:srgbClr val="111111"/>
                            </a:solidFill>
                            <a:latin typeface="Cambria Math" panose="02040503050406030204" pitchFamily="18" charset="0"/>
                            <a:cs typeface="Times New Roman" pitchFamily="18" charset="0"/>
                          </a:rPr>
                          <m:t>I</m:t>
                        </m:r>
                      </m:e>
                      <m:sub>
                        <m:r>
                          <a:rPr lang="vi-VN" sz="2800" b="0" i="0" smtClean="0">
                            <a:solidFill>
                              <a:srgbClr val="111111"/>
                            </a:solidFill>
                            <a:latin typeface="Cambria Math" panose="02040503050406030204" pitchFamily="18" charset="0"/>
                            <a:cs typeface="Times New Roman" pitchFamily="18" charset="0"/>
                          </a:rPr>
                          <m:t>1</m:t>
                        </m:r>
                      </m:sub>
                    </m:sSub>
                    <m:r>
                      <a:rPr lang="vi-VN" sz="2800" b="0" i="0" smtClean="0">
                        <a:solidFill>
                          <a:srgbClr val="111111"/>
                        </a:solidFill>
                        <a:latin typeface="Cambria Math" panose="02040503050406030204" pitchFamily="18" charset="0"/>
                        <a:cs typeface="Times New Roman" pitchFamily="18" charset="0"/>
                      </a:rPr>
                      <m:t>, </m:t>
                    </m:r>
                    <m:sSub>
                      <m:sSubPr>
                        <m:ctrlPr>
                          <a:rPr lang="vi-VN" sz="2800" i="1" smtClean="0">
                            <a:solidFill>
                              <a:srgbClr val="111111"/>
                            </a:solidFill>
                            <a:latin typeface="Cambria Math" panose="02040503050406030204" pitchFamily="18" charset="0"/>
                            <a:cs typeface="Times New Roman" pitchFamily="18" charset="0"/>
                          </a:rPr>
                        </m:ctrlPr>
                      </m:sSubPr>
                      <m:e>
                        <m:r>
                          <m:rPr>
                            <m:sty m:val="p"/>
                          </m:rPr>
                          <a:rPr lang="vi-VN" sz="2800" b="0" i="0">
                            <a:solidFill>
                              <a:srgbClr val="111111"/>
                            </a:solidFill>
                            <a:latin typeface="Cambria Math" panose="02040503050406030204" pitchFamily="18" charset="0"/>
                            <a:cs typeface="Times New Roman" pitchFamily="18" charset="0"/>
                          </a:rPr>
                          <m:t>I</m:t>
                        </m:r>
                      </m:e>
                      <m:sub>
                        <m:r>
                          <a:rPr lang="vi-VN" sz="2800" b="0" i="0" smtClean="0">
                            <a:solidFill>
                              <a:srgbClr val="111111"/>
                            </a:solidFill>
                            <a:latin typeface="Cambria Math" panose="02040503050406030204" pitchFamily="18" charset="0"/>
                            <a:cs typeface="Times New Roman" pitchFamily="18" charset="0"/>
                          </a:rPr>
                          <m:t>2</m:t>
                        </m:r>
                      </m:sub>
                    </m:sSub>
                  </m:oMath>
                </a14:m>
                <a:r>
                  <a:rPr lang="en-US" sz="2800" dirty="0">
                    <a:solidFill>
                      <a:srgbClr val="111111"/>
                    </a:solidFill>
                    <a:latin typeface="Times New Roman" pitchFamily="18" charset="0"/>
                    <a:cs typeface="Times New Roman" pitchFamily="18" charset="0"/>
                  </a:rPr>
                  <a:t>.</a:t>
                </a:r>
                <a:endParaRPr sz="2800" b="1" dirty="0">
                  <a:solidFill>
                    <a:srgbClr val="111111"/>
                  </a:solidFill>
                  <a:latin typeface="Times New Roman" pitchFamily="18" charset="0"/>
                  <a:cs typeface="Times New Roman" pitchFamily="18" charset="0"/>
                </a:endParaRPr>
              </a:p>
            </p:txBody>
          </p:sp>
        </mc:Choice>
        <mc:Fallback xmlns="">
          <p:sp>
            <p:nvSpPr>
              <p:cNvPr id="2066" name="Google Shape;2066;p45"/>
              <p:cNvSpPr txBox="1">
                <a:spLocks noGrp="1" noRot="1" noChangeAspect="1" noMove="1" noResize="1" noEditPoints="1" noAdjustHandles="1" noChangeArrowheads="1" noChangeShapeType="1" noTextEdit="1"/>
              </p:cNvSpPr>
              <p:nvPr>
                <p:ph type="title"/>
              </p:nvPr>
            </p:nvSpPr>
            <p:spPr>
              <a:xfrm>
                <a:off x="490134" y="806295"/>
                <a:ext cx="3599266" cy="2196018"/>
              </a:xfrm>
              <a:prstGeom prst="rect">
                <a:avLst/>
              </a:prstGeom>
              <a:blipFill>
                <a:blip r:embed="rId4"/>
                <a:stretch>
                  <a:fillRect l="-1356" t="-2564"/>
                </a:stretch>
              </a:blipFill>
            </p:spPr>
            <p:txBody>
              <a:bodyPr/>
              <a:lstStyle/>
              <a:p>
                <a:r>
                  <a:rPr lang="en-VN">
                    <a:noFill/>
                  </a:rPr>
                  <a:t> </a:t>
                </a:r>
              </a:p>
            </p:txBody>
          </p:sp>
        </mc:Fallback>
      </mc:AlternateContent>
      <p:pic>
        <p:nvPicPr>
          <p:cNvPr id="12" name="Picture 11">
            <a:extLst>
              <a:ext uri="{FF2B5EF4-FFF2-40B4-BE49-F238E27FC236}">
                <a16:creationId xmlns:a16="http://schemas.microsoft.com/office/drawing/2014/main" id="{55D00004-F43E-C64F-BCC3-7A6B08DADE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8819"/>
          <a:stretch/>
        </p:blipFill>
        <p:spPr>
          <a:xfrm>
            <a:off x="2783807" y="3662965"/>
            <a:ext cx="1444198" cy="1015846"/>
          </a:xfrm>
          <a:prstGeom prst="rect">
            <a:avLst/>
          </a:prstGeom>
        </p:spPr>
      </p:pic>
      <p:pic>
        <p:nvPicPr>
          <p:cNvPr id="4" name="Picture 3" descr="A picture containing icon&#10;&#10;Description automatically generated">
            <a:extLst>
              <a:ext uri="{FF2B5EF4-FFF2-40B4-BE49-F238E27FC236}">
                <a16:creationId xmlns:a16="http://schemas.microsoft.com/office/drawing/2014/main" id="{332D8FB5-2D9B-AE4F-B0B6-CB1EB4A1EA4C}"/>
              </a:ext>
            </a:extLst>
          </p:cNvPr>
          <p:cNvPicPr>
            <a:picLocks noChangeAspect="1"/>
          </p:cNvPicPr>
          <p:nvPr/>
        </p:nvPicPr>
        <p:blipFill>
          <a:blip r:embed="rId6"/>
          <a:stretch>
            <a:fillRect/>
          </a:stretch>
        </p:blipFill>
        <p:spPr>
          <a:xfrm>
            <a:off x="581772" y="886029"/>
            <a:ext cx="538381" cy="316006"/>
          </a:xfrm>
          <a:prstGeom prst="rect">
            <a:avLst/>
          </a:prstGeom>
        </p:spPr>
      </p:pic>
      <p:pic>
        <p:nvPicPr>
          <p:cNvPr id="20" name="Picture 19" descr="A graph with numbers and letters&#10;&#10;Description automatically generated with low confidence">
            <a:extLst>
              <a:ext uri="{FF2B5EF4-FFF2-40B4-BE49-F238E27FC236}">
                <a16:creationId xmlns:a16="http://schemas.microsoft.com/office/drawing/2014/main" id="{269B8B7E-C10D-5A4A-80E0-69680B95DA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28005" y="464690"/>
            <a:ext cx="4474108" cy="3915490"/>
          </a:xfrm>
          <a:prstGeom prst="rect">
            <a:avLst/>
          </a:prstGeom>
        </p:spPr>
      </p:pic>
      <p:sp>
        <p:nvSpPr>
          <p:cNvPr id="5" name="TextBox 4">
            <a:extLst>
              <a:ext uri="{FF2B5EF4-FFF2-40B4-BE49-F238E27FC236}">
                <a16:creationId xmlns:a16="http://schemas.microsoft.com/office/drawing/2014/main" id="{3623ADC9-1995-7A41-8828-AB54B89ECD8C}"/>
              </a:ext>
            </a:extLst>
          </p:cNvPr>
          <p:cNvSpPr txBox="1"/>
          <p:nvPr/>
        </p:nvSpPr>
        <p:spPr>
          <a:xfrm>
            <a:off x="5791200" y="4478756"/>
            <a:ext cx="1018227" cy="400110"/>
          </a:xfrm>
          <a:prstGeom prst="rect">
            <a:avLst/>
          </a:prstGeom>
          <a:noFill/>
        </p:spPr>
        <p:txBody>
          <a:bodyPr wrap="none" rtlCol="0">
            <a:spAutoFit/>
          </a:bodyPr>
          <a:lstStyle/>
          <a:p>
            <a:r>
              <a:rPr lang="en-VN" sz="2000" i="1" dirty="0">
                <a:latin typeface="Times New Roman" panose="02020603050405020304" pitchFamily="18" charset="0"/>
                <a:cs typeface="Times New Roman" panose="02020603050405020304" pitchFamily="18" charset="0"/>
              </a:rPr>
              <a:t>Hình 87</a:t>
            </a:r>
          </a:p>
        </p:txBody>
      </p:sp>
      <p:sp>
        <p:nvSpPr>
          <p:cNvPr id="6" name="TextBox 5">
            <a:extLst>
              <a:ext uri="{FF2B5EF4-FFF2-40B4-BE49-F238E27FC236}">
                <a16:creationId xmlns:a16="http://schemas.microsoft.com/office/drawing/2014/main" id="{548CA3B0-8FC0-E64E-BB1E-8DE8E6382546}"/>
              </a:ext>
            </a:extLst>
          </p:cNvPr>
          <p:cNvSpPr txBox="1"/>
          <p:nvPr/>
        </p:nvSpPr>
        <p:spPr>
          <a:xfrm>
            <a:off x="490134" y="315399"/>
            <a:ext cx="2747868" cy="523220"/>
          </a:xfrm>
          <a:prstGeom prst="rect">
            <a:avLst/>
          </a:prstGeom>
          <a:noFill/>
        </p:spPr>
        <p:txBody>
          <a:bodyPr wrap="none" rtlCol="0">
            <a:spAutoFit/>
          </a:bodyPr>
          <a:lstStyle/>
          <a:p>
            <a:r>
              <a:rPr lang="en-VN" sz="2800" b="1" dirty="0">
                <a:solidFill>
                  <a:srgbClr val="0070C0"/>
                </a:solidFill>
                <a:latin typeface="Times New Roman" panose="02020603050405020304" pitchFamily="18" charset="0"/>
                <a:cs typeface="Times New Roman" panose="02020603050405020304" pitchFamily="18" charset="0"/>
              </a:rPr>
              <a:t>I. ĐỊNH NGHĨA</a:t>
            </a:r>
          </a:p>
        </p:txBody>
      </p:sp>
      <p:sp>
        <p:nvSpPr>
          <p:cNvPr id="8" name="TextBox 7">
            <a:extLst>
              <a:ext uri="{FF2B5EF4-FFF2-40B4-BE49-F238E27FC236}">
                <a16:creationId xmlns:a16="http://schemas.microsoft.com/office/drawing/2014/main" id="{BE9C2DFF-E255-7D4D-AF51-25F6E91896F8}"/>
              </a:ext>
            </a:extLst>
          </p:cNvPr>
          <p:cNvSpPr txBox="1"/>
          <p:nvPr/>
        </p:nvSpPr>
        <p:spPr>
          <a:xfrm>
            <a:off x="490134" y="3002313"/>
            <a:ext cx="1260281" cy="523220"/>
          </a:xfrm>
          <a:prstGeom prst="rect">
            <a:avLst/>
          </a:prstGeom>
          <a:noFill/>
        </p:spPr>
        <p:txBody>
          <a:bodyPr wrap="none" rtlCol="0">
            <a:spAutoFit/>
          </a:bodyPr>
          <a:lstStyle/>
          <a:p>
            <a:r>
              <a:rPr lang="en-VN" sz="2800" dirty="0">
                <a:solidFill>
                  <a:srgbClr val="C00000"/>
                </a:solidFill>
                <a:latin typeface="Times New Roman" panose="02020603050405020304" pitchFamily="18" charset="0"/>
                <a:cs typeface="Times New Roman" panose="02020603050405020304" pitchFamily="18" charset="0"/>
              </a:rPr>
              <a:t>Trả lời:</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1FE9821-C3EB-FF44-9B65-C9345067DC2E}"/>
                  </a:ext>
                </a:extLst>
              </p:cNvPr>
              <p:cNvSpPr txBox="1"/>
              <p:nvPr/>
            </p:nvSpPr>
            <p:spPr>
              <a:xfrm>
                <a:off x="441887" y="3560476"/>
                <a:ext cx="1777218" cy="523220"/>
              </a:xfrm>
              <a:prstGeom prst="rect">
                <a:avLst/>
              </a:prstGeom>
              <a:noFill/>
            </p:spPr>
            <p:txBody>
              <a:bodyPr wrap="none" rtlCol="0">
                <a:spAutoFit/>
              </a:bodyPr>
              <a:lstStyle/>
              <a:p>
                <a:r>
                  <a:rPr lang="en-VN" sz="2800" dirty="0">
                    <a:solidFill>
                      <a:srgbClr val="0070C0"/>
                    </a:solidFill>
                    <a:latin typeface="Times New Roman" panose="02020603050405020304" pitchFamily="18" charset="0"/>
                    <a:cs typeface="Times New Roman" panose="02020603050405020304" pitchFamily="18" charset="0"/>
                  </a:rPr>
                  <a:t>a) </a:t>
                </a:r>
                <a14:m>
                  <m:oMath xmlns:m="http://schemas.openxmlformats.org/officeDocument/2006/math">
                    <m:r>
                      <m:rPr>
                        <m:sty m:val="p"/>
                      </m:rPr>
                      <a:rPr lang="en-VN" sz="2800" i="1" dirty="0">
                        <a:solidFill>
                          <a:srgbClr val="0070C0"/>
                        </a:solidFill>
                        <a:latin typeface="Cambria Math" panose="02040503050406030204" pitchFamily="18" charset="0"/>
                        <a:cs typeface="Times New Roman" panose="02020603050405020304" pitchFamily="18" charset="0"/>
                      </a:rPr>
                      <m:t>IA</m:t>
                    </m:r>
                    <m:r>
                      <a:rPr lang="vi-VN" sz="2800" b="0" i="1" dirty="0" smtClean="0">
                        <a:solidFill>
                          <a:srgbClr val="0070C0"/>
                        </a:solidFill>
                        <a:latin typeface="Cambria Math" panose="02040503050406030204" pitchFamily="18" charset="0"/>
                        <a:cs typeface="Times New Roman" panose="02020603050405020304" pitchFamily="18" charset="0"/>
                      </a:rPr>
                      <m:t>= </m:t>
                    </m:r>
                    <m:r>
                      <m:rPr>
                        <m:sty m:val="p"/>
                      </m:rPr>
                      <a:rPr lang="vi-VN" sz="2800" i="1" dirty="0">
                        <a:solidFill>
                          <a:srgbClr val="0070C0"/>
                        </a:solidFill>
                        <a:latin typeface="Cambria Math" panose="02040503050406030204" pitchFamily="18" charset="0"/>
                        <a:cs typeface="Times New Roman" panose="02020603050405020304" pitchFamily="18" charset="0"/>
                      </a:rPr>
                      <m:t>IB</m:t>
                    </m:r>
                  </m:oMath>
                </a14:m>
                <a:endParaRPr lang="en-VN" sz="28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E1FE9821-C3EB-FF44-9B65-C9345067DC2E}"/>
                  </a:ext>
                </a:extLst>
              </p:cNvPr>
              <p:cNvSpPr txBox="1">
                <a:spLocks noRot="1" noChangeAspect="1" noMove="1" noResize="1" noEditPoints="1" noAdjustHandles="1" noChangeArrowheads="1" noChangeShapeType="1" noTextEdit="1"/>
              </p:cNvSpPr>
              <p:nvPr/>
            </p:nvSpPr>
            <p:spPr>
              <a:xfrm>
                <a:off x="441887" y="3560476"/>
                <a:ext cx="1777218" cy="523220"/>
              </a:xfrm>
              <a:prstGeom prst="rect">
                <a:avLst/>
              </a:prstGeom>
              <a:blipFill>
                <a:blip r:embed="rId8"/>
                <a:stretch>
                  <a:fillRect l="-7092" t="-11905" r="-709" b="-3333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BC879FC-3AFF-BE42-B6F4-15BF322D1AA4}"/>
                  </a:ext>
                </a:extLst>
              </p:cNvPr>
              <p:cNvSpPr txBox="1"/>
              <p:nvPr/>
            </p:nvSpPr>
            <p:spPr>
              <a:xfrm>
                <a:off x="436297" y="4144049"/>
                <a:ext cx="2697405" cy="534762"/>
              </a:xfrm>
              <a:prstGeom prst="rect">
                <a:avLst/>
              </a:prstGeom>
              <a:noFill/>
            </p:spPr>
            <p:txBody>
              <a:bodyPr wrap="none" rtlCol="0">
                <a:spAutoFit/>
              </a:bodyPr>
              <a:lstStyle/>
              <a:p>
                <a:r>
                  <a:rPr lang="en-VN" sz="2800" dirty="0">
                    <a:solidFill>
                      <a:srgbClr val="0070C0"/>
                    </a:solidFill>
                    <a:latin typeface="Times New Roman" panose="02020603050405020304" pitchFamily="18" charset="0"/>
                    <a:cs typeface="Times New Roman" panose="02020603050405020304" pitchFamily="18" charset="0"/>
                  </a:rPr>
                  <a:t>b) </a:t>
                </a:r>
                <a14:m>
                  <m:oMath xmlns:m="http://schemas.openxmlformats.org/officeDocument/2006/math">
                    <m:acc>
                      <m:accPr>
                        <m:chr m:val="̂"/>
                        <m:ctrlPr>
                          <a:rPr lang="en-VN" sz="2800" i="1" dirty="0" smtClean="0">
                            <a:solidFill>
                              <a:srgbClr val="0070C0"/>
                            </a:solidFill>
                            <a:latin typeface="Cambria Math" panose="02040503050406030204" pitchFamily="18" charset="0"/>
                            <a:cs typeface="Times New Roman" panose="02020603050405020304" pitchFamily="18" charset="0"/>
                          </a:rPr>
                        </m:ctrlPr>
                      </m:accPr>
                      <m:e>
                        <m:sSub>
                          <m:sSubPr>
                            <m:ctrlPr>
                              <a:rPr lang="en-VN" sz="2800" i="1" dirty="0" smtClean="0">
                                <a:solidFill>
                                  <a:srgbClr val="0070C0"/>
                                </a:solidFill>
                                <a:latin typeface="Cambria Math" panose="02040503050406030204" pitchFamily="18" charset="0"/>
                                <a:cs typeface="Times New Roman" panose="02020603050405020304" pitchFamily="18" charset="0"/>
                              </a:rPr>
                            </m:ctrlPr>
                          </m:sSubPr>
                          <m:e>
                            <m:r>
                              <m:rPr>
                                <m:sty m:val="p"/>
                              </m:rPr>
                              <a:rPr lang="en-VN" sz="2800" i="1" dirty="0">
                                <a:solidFill>
                                  <a:srgbClr val="0070C0"/>
                                </a:solidFill>
                                <a:latin typeface="Cambria Math" panose="02040503050406030204" pitchFamily="18" charset="0"/>
                                <a:cs typeface="Times New Roman" panose="02020603050405020304" pitchFamily="18" charset="0"/>
                              </a:rPr>
                              <m:t>I</m:t>
                            </m:r>
                          </m:e>
                          <m:sub>
                            <m:r>
                              <a:rPr lang="vi-VN" sz="2800" b="0" i="1" dirty="0" smtClean="0">
                                <a:solidFill>
                                  <a:srgbClr val="0070C0"/>
                                </a:solidFill>
                                <a:latin typeface="Cambria Math" panose="02040503050406030204" pitchFamily="18" charset="0"/>
                                <a:cs typeface="Times New Roman" panose="02020603050405020304" pitchFamily="18" charset="0"/>
                              </a:rPr>
                              <m:t>1</m:t>
                            </m:r>
                          </m:sub>
                        </m:sSub>
                      </m:e>
                    </m:acc>
                    <m:r>
                      <a:rPr lang="vi-VN" sz="2800" b="0" i="1" dirty="0" smtClean="0">
                        <a:solidFill>
                          <a:srgbClr val="0070C0"/>
                        </a:solidFill>
                        <a:latin typeface="Cambria Math" panose="02040503050406030204" pitchFamily="18" charset="0"/>
                        <a:cs typeface="Times New Roman" panose="02020603050405020304" pitchFamily="18" charset="0"/>
                      </a:rPr>
                      <m:t>=</m:t>
                    </m:r>
                    <m:acc>
                      <m:accPr>
                        <m:chr m:val="̂"/>
                        <m:ctrlPr>
                          <a:rPr lang="vi-VN" sz="2800" b="0" i="1" dirty="0" smtClean="0">
                            <a:solidFill>
                              <a:srgbClr val="0070C0"/>
                            </a:solidFill>
                            <a:latin typeface="Cambria Math" panose="02040503050406030204" pitchFamily="18" charset="0"/>
                            <a:cs typeface="Times New Roman" panose="02020603050405020304" pitchFamily="18" charset="0"/>
                          </a:rPr>
                        </m:ctrlPr>
                      </m:accPr>
                      <m:e>
                        <m:sSub>
                          <m:sSubPr>
                            <m:ctrlPr>
                              <a:rPr lang="vi-VN" sz="2800" b="0" i="1" dirty="0" smtClean="0">
                                <a:solidFill>
                                  <a:srgbClr val="0070C0"/>
                                </a:solidFill>
                                <a:latin typeface="Cambria Math" panose="02040503050406030204" pitchFamily="18" charset="0"/>
                                <a:cs typeface="Times New Roman" panose="02020603050405020304" pitchFamily="18" charset="0"/>
                              </a:rPr>
                            </m:ctrlPr>
                          </m:sSubPr>
                          <m:e>
                            <m:r>
                              <m:rPr>
                                <m:sty m:val="p"/>
                              </m:rPr>
                              <a:rPr lang="vi-VN" sz="2800" i="1" dirty="0">
                                <a:solidFill>
                                  <a:srgbClr val="0070C0"/>
                                </a:solidFill>
                                <a:latin typeface="Cambria Math" panose="02040503050406030204" pitchFamily="18" charset="0"/>
                                <a:cs typeface="Times New Roman" panose="02020603050405020304" pitchFamily="18" charset="0"/>
                              </a:rPr>
                              <m:t>I</m:t>
                            </m:r>
                          </m:e>
                          <m:sub>
                            <m:r>
                              <a:rPr lang="vi-VN" sz="2800" b="0" i="1" dirty="0" smtClean="0">
                                <a:solidFill>
                                  <a:srgbClr val="0070C0"/>
                                </a:solidFill>
                                <a:latin typeface="Cambria Math" panose="02040503050406030204" pitchFamily="18" charset="0"/>
                                <a:cs typeface="Times New Roman" panose="02020603050405020304" pitchFamily="18" charset="0"/>
                              </a:rPr>
                              <m:t>2</m:t>
                            </m:r>
                          </m:sub>
                        </m:sSub>
                      </m:e>
                    </m:acc>
                    <m:r>
                      <a:rPr lang="vi-VN" sz="2800" b="0" i="1" dirty="0" smtClean="0">
                        <a:solidFill>
                          <a:srgbClr val="0070C0"/>
                        </a:solidFill>
                        <a:latin typeface="Cambria Math" panose="02040503050406030204" pitchFamily="18" charset="0"/>
                        <a:cs typeface="Times New Roman" panose="02020603050405020304" pitchFamily="18" charset="0"/>
                      </a:rPr>
                      <m:t>=</m:t>
                    </m:r>
                    <m:r>
                      <a:rPr lang="en-US" sz="2800" b="0" i="1" dirty="0" smtClean="0">
                        <a:solidFill>
                          <a:srgbClr val="0070C0"/>
                        </a:solidFill>
                        <a:latin typeface="Cambria Math" panose="02040503050406030204" pitchFamily="18" charset="0"/>
                        <a:cs typeface="Times New Roman" panose="02020603050405020304" pitchFamily="18" charset="0"/>
                      </a:rPr>
                      <m:t>90</m:t>
                    </m:r>
                    <m:r>
                      <a:rPr lang="en-US" sz="2800" b="0" i="1" dirty="0" smtClean="0">
                        <a:solidFill>
                          <a:srgbClr val="0070C0"/>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VN" sz="28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CBC879FC-3AFF-BE42-B6F4-15BF322D1AA4}"/>
                  </a:ext>
                </a:extLst>
              </p:cNvPr>
              <p:cNvSpPr txBox="1">
                <a:spLocks noRot="1" noChangeAspect="1" noMove="1" noResize="1" noEditPoints="1" noAdjustHandles="1" noChangeArrowheads="1" noChangeShapeType="1" noTextEdit="1"/>
              </p:cNvSpPr>
              <p:nvPr/>
            </p:nvSpPr>
            <p:spPr>
              <a:xfrm>
                <a:off x="436297" y="4144049"/>
                <a:ext cx="2697405" cy="534762"/>
              </a:xfrm>
              <a:prstGeom prst="rect">
                <a:avLst/>
              </a:prstGeom>
              <a:blipFill>
                <a:blip r:embed="rId9"/>
                <a:stretch>
                  <a:fillRect l="-4695" t="-9302" b="-32558"/>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9" name="Cloud Callout 8">
                <a:extLst>
                  <a:ext uri="{FF2B5EF4-FFF2-40B4-BE49-F238E27FC236}">
                    <a16:creationId xmlns:a16="http://schemas.microsoft.com/office/drawing/2014/main" id="{B3F8C31A-27A5-4C4E-9751-E1504D7C9D2D}"/>
                  </a:ext>
                </a:extLst>
              </p:cNvPr>
              <p:cNvSpPr/>
              <p:nvPr/>
            </p:nvSpPr>
            <p:spPr>
              <a:xfrm>
                <a:off x="419099" y="1107070"/>
                <a:ext cx="4889501" cy="1511234"/>
              </a:xfrm>
              <a:prstGeom prst="cloudCallout">
                <a:avLst>
                  <a:gd name="adj1" fmla="val -67707"/>
                  <a:gd name="adj2" fmla="val 56611"/>
                </a:avLst>
              </a:prstGeom>
              <a:solidFill>
                <a:srgbClr val="BFEFBA"/>
              </a:solidFill>
            </p:spPr>
            <p:style>
              <a:lnRef idx="2">
                <a:schemeClr val="accent6"/>
              </a:lnRef>
              <a:fillRef idx="1">
                <a:schemeClr val="lt1"/>
              </a:fillRef>
              <a:effectRef idx="0">
                <a:schemeClr val="accent6"/>
              </a:effectRef>
              <a:fontRef idx="minor">
                <a:schemeClr val="dk1"/>
              </a:fontRef>
            </p:style>
            <p:txBody>
              <a:bodyPr rtlCol="0" anchor="ctr"/>
              <a:lstStyle/>
              <a:p>
                <a:pPr algn="ctr"/>
                <a14:m>
                  <m:oMath xmlns:m="http://schemas.openxmlformats.org/officeDocument/2006/math">
                    <m:r>
                      <m:rPr>
                        <m:sty m:val="p"/>
                      </m:rPr>
                      <a:rPr lang="en-VN" sz="2800" i="1" smtClean="0">
                        <a:solidFill>
                          <a:srgbClr val="C00000"/>
                        </a:solidFill>
                        <a:latin typeface="Cambria Math" panose="02040503050406030204" pitchFamily="18" charset="0"/>
                      </a:rPr>
                      <m:t>d</m:t>
                    </m:r>
                  </m:oMath>
                </a14:m>
                <a:r>
                  <a:rPr lang="en-VN" sz="2800" dirty="0">
                    <a:solidFill>
                      <a:srgbClr val="C00000"/>
                    </a:solidFill>
                    <a:latin typeface="Times New Roman" panose="02020603050405020304" pitchFamily="18" charset="0"/>
                    <a:cs typeface="Times New Roman" panose="02020603050405020304" pitchFamily="18" charset="0"/>
                  </a:rPr>
                  <a:t> là đường trung trực của đoạn thẳng </a:t>
                </a:r>
                <a14:m>
                  <m:oMath xmlns:m="http://schemas.openxmlformats.org/officeDocument/2006/math">
                    <m:r>
                      <m:rPr>
                        <m:sty m:val="p"/>
                      </m:rPr>
                      <a:rPr lang="en-VN" sz="2800" i="1" dirty="0">
                        <a:solidFill>
                          <a:srgbClr val="C00000"/>
                        </a:solidFill>
                        <a:latin typeface="Cambria Math" panose="02040503050406030204" pitchFamily="18" charset="0"/>
                      </a:rPr>
                      <m:t>AB</m:t>
                    </m:r>
                  </m:oMath>
                </a14:m>
                <a:endParaRPr lang="en-VN" sz="2800" dirty="0">
                  <a:solidFill>
                    <a:srgbClr val="C00000"/>
                  </a:solidFill>
                  <a:latin typeface="Times New Roman" panose="02020603050405020304" pitchFamily="18" charset="0"/>
                  <a:cs typeface="Times New Roman" panose="02020603050405020304" pitchFamily="18" charset="0"/>
                </a:endParaRPr>
              </a:p>
            </p:txBody>
          </p:sp>
        </mc:Choice>
        <mc:Fallback xmlns="">
          <p:sp>
            <p:nvSpPr>
              <p:cNvPr id="9" name="Cloud Callout 8">
                <a:extLst>
                  <a:ext uri="{FF2B5EF4-FFF2-40B4-BE49-F238E27FC236}">
                    <a16:creationId xmlns:a16="http://schemas.microsoft.com/office/drawing/2014/main" id="{B3F8C31A-27A5-4C4E-9751-E1504D7C9D2D}"/>
                  </a:ext>
                </a:extLst>
              </p:cNvPr>
              <p:cNvSpPr>
                <a:spLocks noRot="1" noChangeAspect="1" noMove="1" noResize="1" noEditPoints="1" noAdjustHandles="1" noChangeArrowheads="1" noChangeShapeType="1" noTextEdit="1"/>
              </p:cNvSpPr>
              <p:nvPr/>
            </p:nvSpPr>
            <p:spPr>
              <a:xfrm>
                <a:off x="419099" y="1107070"/>
                <a:ext cx="4889501" cy="1511234"/>
              </a:xfrm>
              <a:prstGeom prst="cloudCallout">
                <a:avLst>
                  <a:gd name="adj1" fmla="val -67707"/>
                  <a:gd name="adj2" fmla="val 56611"/>
                </a:avLst>
              </a:prstGeom>
              <a:blipFill>
                <a:blip r:embed="rId10"/>
                <a:stretch>
                  <a:fillRect t="-1504"/>
                </a:stretch>
              </a:blipFill>
            </p:spPr>
            <p:txBody>
              <a:bodyPr/>
              <a:lstStyle/>
              <a:p>
                <a:r>
                  <a:rPr lang="en-VN">
                    <a:noFill/>
                  </a:rPr>
                  <a:t> </a:t>
                </a:r>
              </a:p>
            </p:txBody>
          </p:sp>
        </mc:Fallback>
      </mc:AlternateContent>
      <p:graphicFrame>
        <p:nvGraphicFramePr>
          <p:cNvPr id="3" name="Object 2"/>
          <p:cNvGraphicFramePr>
            <a:graphicFrameLocks noChangeAspect="1"/>
          </p:cNvGraphicFramePr>
          <p:nvPr>
            <p:extLst>
              <p:ext uri="{D42A27DB-BD31-4B8C-83A1-F6EECF244321}">
                <p14:modId xmlns:p14="http://schemas.microsoft.com/office/powerpoint/2010/main" val="2584909456"/>
              </p:ext>
            </p:extLst>
          </p:nvPr>
        </p:nvGraphicFramePr>
        <p:xfrm>
          <a:off x="4394200" y="2362200"/>
          <a:ext cx="914400" cy="222250"/>
        </p:xfrm>
        <a:graphic>
          <a:graphicData uri="http://schemas.openxmlformats.org/presentationml/2006/ole">
            <mc:AlternateContent xmlns:mc="http://schemas.openxmlformats.org/markup-compatibility/2006">
              <mc:Choice xmlns:v="urn:schemas-microsoft-com:vml" Requires="v">
                <p:oleObj name="Equation" r:id="rId11" imgW="914400" imgH="221760" progId="Equation.DSMT4">
                  <p:embed/>
                </p:oleObj>
              </mc:Choice>
              <mc:Fallback>
                <p:oleObj name="Equation" r:id="rId11" imgW="914400" imgH="221760" progId="Equation.DSMT4">
                  <p:embed/>
                  <p:pic>
                    <p:nvPicPr>
                      <p:cNvPr id="3" name="Object 2"/>
                      <p:cNvPicPr/>
                      <p:nvPr/>
                    </p:nvPicPr>
                    <p:blipFill>
                      <a:blip r:embed="rId12"/>
                      <a:stretch>
                        <a:fillRect/>
                      </a:stretch>
                    </p:blipFill>
                    <p:spPr>
                      <a:xfrm>
                        <a:off x="4394200" y="2362200"/>
                        <a:ext cx="914400" cy="2222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66"/>
                                        </p:tgtEl>
                                        <p:attrNameLst>
                                          <p:attrName>style.visibility</p:attrName>
                                        </p:attrNameLst>
                                      </p:cBhvr>
                                      <p:to>
                                        <p:strVal val="visible"/>
                                      </p:to>
                                    </p:set>
                                    <p:animEffect transition="in" filter="fade">
                                      <p:cBhvr>
                                        <p:cTn id="13" dur="1000"/>
                                        <p:tgtEl>
                                          <p:spTgt spid="2066"/>
                                        </p:tgtEl>
                                      </p:cBhvr>
                                    </p:animEffect>
                                    <p:anim calcmode="lin" valueType="num">
                                      <p:cBhvr>
                                        <p:cTn id="14" dur="1000" fill="hold"/>
                                        <p:tgtEl>
                                          <p:spTgt spid="2066"/>
                                        </p:tgtEl>
                                        <p:attrNameLst>
                                          <p:attrName>ppt_x</p:attrName>
                                        </p:attrNameLst>
                                      </p:cBhvr>
                                      <p:tavLst>
                                        <p:tav tm="0">
                                          <p:val>
                                            <p:strVal val="#ppt_x"/>
                                          </p:val>
                                        </p:tav>
                                        <p:tav tm="100000">
                                          <p:val>
                                            <p:strVal val="#ppt_x"/>
                                          </p:val>
                                        </p:tav>
                                      </p:tavLst>
                                    </p:anim>
                                    <p:anim calcmode="lin" valueType="num">
                                      <p:cBhvr>
                                        <p:cTn id="15" dur="1000" fill="hold"/>
                                        <p:tgtEl>
                                          <p:spTgt spid="2066"/>
                                        </p:tgtEl>
                                        <p:attrNameLst>
                                          <p:attrName>ppt_y</p:attrName>
                                        </p:attrNameLst>
                                      </p:cBhvr>
                                      <p:tavLst>
                                        <p:tav tm="0">
                                          <p:val>
                                            <p:strVal val="#ppt_y+.1"/>
                                          </p:val>
                                        </p:tav>
                                        <p:tav tm="100000">
                                          <p:val>
                                            <p:strVal val="#ppt_y"/>
                                          </p:val>
                                        </p:tav>
                                      </p:tavLst>
                                    </p:anim>
                                  </p:childTnLst>
                                </p:cTn>
                              </p:par>
                              <p:par>
                                <p:cTn id="16" presetID="18" presetClass="entr" presetSubtype="1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fill="hold"/>
                                        <p:tgtEl>
                                          <p:spTgt spid="22"/>
                                        </p:tgtEl>
                                        <p:attrNameLst>
                                          <p:attrName>ppt_x</p:attrName>
                                        </p:attrNameLst>
                                      </p:cBhvr>
                                      <p:tavLst>
                                        <p:tav tm="0">
                                          <p:val>
                                            <p:strVal val="#ppt_x"/>
                                          </p:val>
                                        </p:tav>
                                        <p:tav tm="100000">
                                          <p:val>
                                            <p:strVal val="#ppt_x"/>
                                          </p:val>
                                        </p:tav>
                                      </p:tavLst>
                                    </p:anim>
                                    <p:anim calcmode="lin" valueType="num">
                                      <p:cBhvr additive="base">
                                        <p:cTn id="5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par>
                                <p:cTn id="58" presetID="3" presetClass="exit" presetSubtype="10" fill="hold" grpId="1" nodeType="withEffect">
                                  <p:stCondLst>
                                    <p:cond delay="0"/>
                                  </p:stCondLst>
                                  <p:childTnLst>
                                    <p:animEffect transition="out" filter="blinds(horizontal)">
                                      <p:cBhvr>
                                        <p:cTn id="59" dur="500"/>
                                        <p:tgtEl>
                                          <p:spTgt spid="2066"/>
                                        </p:tgtEl>
                                      </p:cBhvr>
                                    </p:animEffect>
                                    <p:set>
                                      <p:cBhvr>
                                        <p:cTn id="60" dur="1" fill="hold">
                                          <p:stCondLst>
                                            <p:cond delay="499"/>
                                          </p:stCondLst>
                                        </p:cTn>
                                        <p:tgtEl>
                                          <p:spTgt spid="2066"/>
                                        </p:tgtEl>
                                        <p:attrNameLst>
                                          <p:attrName>style.visibility</p:attrName>
                                        </p:attrNameLst>
                                      </p:cBhvr>
                                      <p:to>
                                        <p:strVal val="hidden"/>
                                      </p:to>
                                    </p:set>
                                  </p:childTnLst>
                                </p:cTn>
                              </p:par>
                              <p:par>
                                <p:cTn id="61" presetID="3" presetClass="exit" presetSubtype="10" fill="hold" nodeType="withEffect">
                                  <p:stCondLst>
                                    <p:cond delay="0"/>
                                  </p:stCondLst>
                                  <p:childTnLst>
                                    <p:animEffect transition="out" filter="blinds(horizontal)">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par>
                                <p:cTn id="64" presetID="3" presetClass="exit" presetSubtype="10" fill="hold" nodeType="withEffect">
                                  <p:stCondLst>
                                    <p:cond delay="0"/>
                                  </p:stCondLst>
                                  <p:childTnLst>
                                    <p:animEffect transition="out" filter="blinds(horizontal)">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 grpId="0" animBg="1"/>
      <p:bldP spid="2066" grpId="1" animBg="1"/>
      <p:bldP spid="5" grpId="0"/>
      <p:bldP spid="6" grpId="0"/>
      <p:bldP spid="8" grpId="0"/>
      <p:bldP spid="21" grpId="0"/>
      <p:bldP spid="22"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Google Shape;2066;p45">
            <a:extLst>
              <a:ext uri="{FF2B5EF4-FFF2-40B4-BE49-F238E27FC236}">
                <a16:creationId xmlns:a16="http://schemas.microsoft.com/office/drawing/2014/main" id="{7F1652DB-C3A4-184F-A3B5-261A91C2EDE3}"/>
              </a:ext>
            </a:extLst>
          </p:cNvPr>
          <p:cNvSpPr txBox="1">
            <a:spLocks noGrp="1"/>
          </p:cNvSpPr>
          <p:nvPr>
            <p:ph type="title"/>
          </p:nvPr>
        </p:nvSpPr>
        <p:spPr>
          <a:xfrm>
            <a:off x="185271" y="73960"/>
            <a:ext cx="8871811" cy="1280459"/>
          </a:xfrm>
          <a:prstGeom prst="rect">
            <a:avLst/>
          </a:prstGeom>
          <a:solidFill>
            <a:schemeClr val="tx1">
              <a:lumMod val="20000"/>
              <a:lumOff val="80000"/>
            </a:schemeClr>
          </a:solidFill>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800" b="1" dirty="0">
                <a:solidFill>
                  <a:srgbClr val="111111"/>
                </a:solidFill>
                <a:latin typeface="Times New Roman" pitchFamily="18" charset="0"/>
                <a:cs typeface="Times New Roman" pitchFamily="18" charset="0"/>
              </a:rPr>
              <a:t>      </a:t>
            </a:r>
            <a:r>
              <a:rPr lang="en-US" sz="2800" i="1" dirty="0" err="1">
                <a:solidFill>
                  <a:srgbClr val="111111"/>
                </a:solidFill>
                <a:latin typeface="Times New Roman" pitchFamily="18" charset="0"/>
                <a:cs typeface="Times New Roman" pitchFamily="18" charset="0"/>
              </a:rPr>
              <a:t>Đường</a:t>
            </a:r>
            <a:r>
              <a:rPr lang="en-US" sz="2800" i="1" dirty="0">
                <a:solidFill>
                  <a:srgbClr val="111111"/>
                </a:solidFill>
                <a:latin typeface="Times New Roman" pitchFamily="18" charset="0"/>
                <a:cs typeface="Times New Roman" pitchFamily="18" charset="0"/>
              </a:rPr>
              <a:t> </a:t>
            </a:r>
            <a:r>
              <a:rPr lang="en-US" sz="2800" i="1" dirty="0" err="1">
                <a:solidFill>
                  <a:srgbClr val="111111"/>
                </a:solidFill>
                <a:latin typeface="Times New Roman" pitchFamily="18" charset="0"/>
                <a:cs typeface="Times New Roman" pitchFamily="18" charset="0"/>
              </a:rPr>
              <a:t>trung</a:t>
            </a:r>
            <a:r>
              <a:rPr lang="en-US" sz="2800" i="1" dirty="0">
                <a:solidFill>
                  <a:srgbClr val="111111"/>
                </a:solidFill>
                <a:latin typeface="Times New Roman" pitchFamily="18" charset="0"/>
                <a:cs typeface="Times New Roman" pitchFamily="18" charset="0"/>
              </a:rPr>
              <a:t> </a:t>
            </a:r>
            <a:r>
              <a:rPr lang="en-US" sz="2800" i="1" dirty="0" err="1">
                <a:solidFill>
                  <a:srgbClr val="111111"/>
                </a:solidFill>
                <a:latin typeface="Times New Roman" pitchFamily="18" charset="0"/>
                <a:cs typeface="Times New Roman" pitchFamily="18" charset="0"/>
              </a:rPr>
              <a:t>trực</a:t>
            </a:r>
            <a:r>
              <a:rPr lang="en-US" sz="2800" i="1"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của</a:t>
            </a:r>
            <a:r>
              <a:rPr lang="en-US" sz="2800" dirty="0">
                <a:solidFill>
                  <a:srgbClr val="111111"/>
                </a:solidFill>
                <a:latin typeface="Times New Roman" pitchFamily="18" charset="0"/>
                <a:cs typeface="Times New Roman" pitchFamily="18" charset="0"/>
              </a:rPr>
              <a:t> </a:t>
            </a:r>
            <a:r>
              <a:rPr lang="en-US" sz="2800" i="1" dirty="0" err="1">
                <a:solidFill>
                  <a:srgbClr val="111111"/>
                </a:solidFill>
                <a:latin typeface="Times New Roman" pitchFamily="18" charset="0"/>
                <a:cs typeface="Times New Roman" pitchFamily="18" charset="0"/>
              </a:rPr>
              <a:t>một</a:t>
            </a:r>
            <a:r>
              <a:rPr lang="en-US" sz="2800" i="1" dirty="0">
                <a:solidFill>
                  <a:srgbClr val="111111"/>
                </a:solidFill>
                <a:latin typeface="Times New Roman" pitchFamily="18" charset="0"/>
                <a:cs typeface="Times New Roman" pitchFamily="18" charset="0"/>
              </a:rPr>
              <a:t> </a:t>
            </a:r>
            <a:r>
              <a:rPr lang="en-US" sz="2800" i="1" dirty="0" err="1">
                <a:solidFill>
                  <a:srgbClr val="111111"/>
                </a:solidFill>
                <a:latin typeface="Times New Roman" pitchFamily="18" charset="0"/>
                <a:cs typeface="Times New Roman" pitchFamily="18" charset="0"/>
              </a:rPr>
              <a:t>đoạn</a:t>
            </a:r>
            <a:r>
              <a:rPr lang="en-US" sz="2800" i="1" dirty="0">
                <a:solidFill>
                  <a:srgbClr val="111111"/>
                </a:solidFill>
                <a:latin typeface="Times New Roman" pitchFamily="18" charset="0"/>
                <a:cs typeface="Times New Roman" pitchFamily="18" charset="0"/>
              </a:rPr>
              <a:t> </a:t>
            </a:r>
            <a:r>
              <a:rPr lang="en-US" sz="2800" i="1" dirty="0" err="1">
                <a:solidFill>
                  <a:srgbClr val="111111"/>
                </a:solidFill>
                <a:latin typeface="Times New Roman" pitchFamily="18" charset="0"/>
                <a:cs typeface="Times New Roman" pitchFamily="18" charset="0"/>
              </a:rPr>
              <a:t>thẳng</a:t>
            </a:r>
            <a:r>
              <a:rPr lang="en-US" sz="2800" i="1"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là</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đường</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thẳng</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vuông</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góc</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với</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đoạn</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thẳng</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tại</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trung</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điểm</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của</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đoạn</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thẳng</a:t>
            </a:r>
            <a:r>
              <a:rPr lang="en-US" sz="2800" dirty="0">
                <a:solidFill>
                  <a:srgbClr val="111111"/>
                </a:solidFill>
                <a:latin typeface="Times New Roman" pitchFamily="18" charset="0"/>
                <a:cs typeface="Times New Roman" pitchFamily="18" charset="0"/>
              </a:rPr>
              <a:t> </a:t>
            </a:r>
            <a:r>
              <a:rPr lang="en-US" sz="2800" dirty="0" err="1">
                <a:solidFill>
                  <a:srgbClr val="111111"/>
                </a:solidFill>
                <a:latin typeface="Times New Roman" pitchFamily="18" charset="0"/>
                <a:cs typeface="Times New Roman" pitchFamily="18" charset="0"/>
              </a:rPr>
              <a:t>ấy</a:t>
            </a:r>
            <a:r>
              <a:rPr lang="en-US" sz="2800" dirty="0">
                <a:solidFill>
                  <a:srgbClr val="111111"/>
                </a:solidFill>
                <a:latin typeface="Times New Roman" pitchFamily="18" charset="0"/>
                <a:cs typeface="Times New Roman" pitchFamily="18" charset="0"/>
              </a:rPr>
              <a:t>.</a:t>
            </a:r>
            <a:endParaRPr sz="2800" dirty="0">
              <a:solidFill>
                <a:srgbClr val="111111"/>
              </a:solidFill>
              <a:latin typeface="Times New Roman" pitchFamily="18" charset="0"/>
              <a:cs typeface="Times New Roman" pitchFamily="18" charset="0"/>
            </a:endParaRPr>
          </a:p>
        </p:txBody>
      </p:sp>
      <p:pic>
        <p:nvPicPr>
          <p:cNvPr id="7" name="Picture 6">
            <a:extLst>
              <a:ext uri="{FF2B5EF4-FFF2-40B4-BE49-F238E27FC236}">
                <a16:creationId xmlns:a16="http://schemas.microsoft.com/office/drawing/2014/main" id="{A671E166-3A5D-4D4D-B849-152781632399}"/>
              </a:ext>
            </a:extLst>
          </p:cNvPr>
          <p:cNvPicPr>
            <a:picLocks noChangeAspect="1"/>
          </p:cNvPicPr>
          <p:nvPr/>
        </p:nvPicPr>
        <p:blipFill>
          <a:blip r:embed="rId2"/>
          <a:stretch>
            <a:fillRect/>
          </a:stretch>
        </p:blipFill>
        <p:spPr>
          <a:xfrm>
            <a:off x="185271" y="268205"/>
            <a:ext cx="461423" cy="479170"/>
          </a:xfrm>
          <a:prstGeom prst="rect">
            <a:avLst/>
          </a:prstGeom>
        </p:spPr>
      </p:pic>
      <p:pic>
        <p:nvPicPr>
          <p:cNvPr id="8" name="Picture 7" descr="Chart, diagram&#10;&#10;Description automatically generated">
            <a:extLst>
              <a:ext uri="{FF2B5EF4-FFF2-40B4-BE49-F238E27FC236}">
                <a16:creationId xmlns:a16="http://schemas.microsoft.com/office/drawing/2014/main" id="{8217945E-F1D0-E743-BC16-2FE01C850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900" y="1354419"/>
            <a:ext cx="4229100" cy="3789081"/>
          </a:xfrm>
          <a:prstGeom prst="rect">
            <a:avLst/>
          </a:prstGeom>
          <a:solidFill>
            <a:schemeClr val="accent6">
              <a:lumMod val="40000"/>
              <a:lumOff val="60000"/>
            </a:schemeClr>
          </a:solidFill>
        </p:spPr>
      </p:pic>
      <mc:AlternateContent xmlns:mc="http://schemas.openxmlformats.org/markup-compatibility/2006" xmlns:a14="http://schemas.microsoft.com/office/drawing/2010/main">
        <mc:Choice Requires="a14">
          <p:sp>
            <p:nvSpPr>
              <p:cNvPr id="9" name="Google Shape;1944;p44">
                <a:extLst>
                  <a:ext uri="{FF2B5EF4-FFF2-40B4-BE49-F238E27FC236}">
                    <a16:creationId xmlns:a16="http://schemas.microsoft.com/office/drawing/2014/main" id="{E35C2DF9-806D-4F49-91D6-10BA3A02FA65}"/>
                  </a:ext>
                </a:extLst>
              </p:cNvPr>
              <p:cNvSpPr txBox="1">
                <a:spLocks/>
              </p:cNvSpPr>
              <p:nvPr/>
            </p:nvSpPr>
            <p:spPr>
              <a:xfrm>
                <a:off x="94389" y="1451532"/>
                <a:ext cx="4820511" cy="3431981"/>
              </a:xfrm>
              <a:prstGeom prst="rect">
                <a:avLst/>
              </a:prstGeom>
              <a:solidFill>
                <a:srgbClr val="BFEFBA"/>
              </a:solidFill>
              <a:ln>
                <a:solidFill>
                  <a:srgbClr val="92D050"/>
                </a:solidFill>
              </a:ln>
            </p:spPr>
            <p:txBody>
              <a:bodyPr spcFirstLastPara="1" wrap="square" lIns="90000"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Didact Gothic"/>
                  <a:buChar char="●"/>
                  <a:defRPr sz="1400" b="0" i="0" u="none" strike="noStrike" cap="none">
                    <a:solidFill>
                      <a:srgbClr val="000000"/>
                    </a:solidFill>
                    <a:latin typeface="Didact Gothic"/>
                    <a:ea typeface="Didact Gothic"/>
                    <a:cs typeface="Didact Gothic"/>
                    <a:sym typeface="Didact Gothic"/>
                  </a:defRPr>
                </a:lvl1pPr>
                <a:lvl2pPr marL="914400" marR="0" lvl="1" indent="-317500" algn="l" rtl="0">
                  <a:lnSpc>
                    <a:spcPct val="100000"/>
                  </a:lnSpc>
                  <a:spcBef>
                    <a:spcPts val="1600"/>
                  </a:spcBef>
                  <a:spcAft>
                    <a:spcPts val="0"/>
                  </a:spcAft>
                  <a:buClr>
                    <a:srgbClr val="000000"/>
                  </a:buClr>
                  <a:buSzPts val="1400"/>
                  <a:buFont typeface="Didact Gothic"/>
                  <a:buChar char="○"/>
                  <a:defRPr sz="1400" b="0" i="0" u="none" strike="noStrike" cap="none">
                    <a:solidFill>
                      <a:srgbClr val="000000"/>
                    </a:solidFill>
                    <a:latin typeface="Didact Gothic"/>
                    <a:ea typeface="Didact Gothic"/>
                    <a:cs typeface="Didact Gothic"/>
                    <a:sym typeface="Didact Gothic"/>
                  </a:defRPr>
                </a:lvl2pPr>
                <a:lvl3pPr marL="1371600" marR="0" lvl="2" indent="-317500" algn="l" rtl="0">
                  <a:lnSpc>
                    <a:spcPct val="100000"/>
                  </a:lnSpc>
                  <a:spcBef>
                    <a:spcPts val="1600"/>
                  </a:spcBef>
                  <a:spcAft>
                    <a:spcPts val="0"/>
                  </a:spcAft>
                  <a:buClr>
                    <a:srgbClr val="000000"/>
                  </a:buClr>
                  <a:buSzPts val="1400"/>
                  <a:buFont typeface="Didact Gothic"/>
                  <a:buChar char="■"/>
                  <a:defRPr sz="1400" b="0" i="0" u="none" strike="noStrike" cap="none">
                    <a:solidFill>
                      <a:srgbClr val="000000"/>
                    </a:solidFill>
                    <a:latin typeface="Didact Gothic"/>
                    <a:ea typeface="Didact Gothic"/>
                    <a:cs typeface="Didact Gothic"/>
                    <a:sym typeface="Didact Gothic"/>
                  </a:defRPr>
                </a:lvl3pPr>
                <a:lvl4pPr marL="1828800" marR="0" lvl="3" indent="-317500" algn="l" rtl="0">
                  <a:lnSpc>
                    <a:spcPct val="100000"/>
                  </a:lnSpc>
                  <a:spcBef>
                    <a:spcPts val="1600"/>
                  </a:spcBef>
                  <a:spcAft>
                    <a:spcPts val="0"/>
                  </a:spcAft>
                  <a:buClr>
                    <a:srgbClr val="000000"/>
                  </a:buClr>
                  <a:buSzPts val="1400"/>
                  <a:buFont typeface="Didact Gothic"/>
                  <a:buChar char="●"/>
                  <a:defRPr sz="1400" b="0" i="0" u="none" strike="noStrike" cap="none">
                    <a:solidFill>
                      <a:srgbClr val="000000"/>
                    </a:solidFill>
                    <a:latin typeface="Didact Gothic"/>
                    <a:ea typeface="Didact Gothic"/>
                    <a:cs typeface="Didact Gothic"/>
                    <a:sym typeface="Didact Gothic"/>
                  </a:defRPr>
                </a:lvl4pPr>
                <a:lvl5pPr marL="2286000" marR="0" lvl="4" indent="-317500" algn="l" rtl="0">
                  <a:lnSpc>
                    <a:spcPct val="100000"/>
                  </a:lnSpc>
                  <a:spcBef>
                    <a:spcPts val="1600"/>
                  </a:spcBef>
                  <a:spcAft>
                    <a:spcPts val="0"/>
                  </a:spcAft>
                  <a:buClr>
                    <a:srgbClr val="000000"/>
                  </a:buClr>
                  <a:buSzPts val="1400"/>
                  <a:buFont typeface="Didact Gothic"/>
                  <a:buChar char="○"/>
                  <a:defRPr sz="1400" b="0" i="0" u="none" strike="noStrike" cap="none">
                    <a:solidFill>
                      <a:srgbClr val="000000"/>
                    </a:solidFill>
                    <a:latin typeface="Didact Gothic"/>
                    <a:ea typeface="Didact Gothic"/>
                    <a:cs typeface="Didact Gothic"/>
                    <a:sym typeface="Didact Gothic"/>
                  </a:defRPr>
                </a:lvl5pPr>
                <a:lvl6pPr marL="2743200" marR="0" lvl="5" indent="-317500" algn="l" rtl="0">
                  <a:lnSpc>
                    <a:spcPct val="100000"/>
                  </a:lnSpc>
                  <a:spcBef>
                    <a:spcPts val="1600"/>
                  </a:spcBef>
                  <a:spcAft>
                    <a:spcPts val="0"/>
                  </a:spcAft>
                  <a:buClr>
                    <a:srgbClr val="000000"/>
                  </a:buClr>
                  <a:buSzPts val="1400"/>
                  <a:buFont typeface="Didact Gothic"/>
                  <a:buChar char="■"/>
                  <a:defRPr sz="1400" b="0" i="0" u="none" strike="noStrike" cap="none">
                    <a:solidFill>
                      <a:srgbClr val="000000"/>
                    </a:solidFill>
                    <a:latin typeface="Didact Gothic"/>
                    <a:ea typeface="Didact Gothic"/>
                    <a:cs typeface="Didact Gothic"/>
                    <a:sym typeface="Didact Gothic"/>
                  </a:defRPr>
                </a:lvl6pPr>
                <a:lvl7pPr marL="3200400" marR="0" lvl="6" indent="-317500" algn="l" rtl="0">
                  <a:lnSpc>
                    <a:spcPct val="100000"/>
                  </a:lnSpc>
                  <a:spcBef>
                    <a:spcPts val="1600"/>
                  </a:spcBef>
                  <a:spcAft>
                    <a:spcPts val="0"/>
                  </a:spcAft>
                  <a:buClr>
                    <a:srgbClr val="000000"/>
                  </a:buClr>
                  <a:buSzPts val="1400"/>
                  <a:buFont typeface="Didact Gothic"/>
                  <a:buChar char="●"/>
                  <a:defRPr sz="1400" b="0" i="0" u="none" strike="noStrike" cap="none">
                    <a:solidFill>
                      <a:srgbClr val="000000"/>
                    </a:solidFill>
                    <a:latin typeface="Didact Gothic"/>
                    <a:ea typeface="Didact Gothic"/>
                    <a:cs typeface="Didact Gothic"/>
                    <a:sym typeface="Didact Gothic"/>
                  </a:defRPr>
                </a:lvl7pPr>
                <a:lvl8pPr marL="3657600" marR="0" lvl="7" indent="-317500" algn="l" rtl="0">
                  <a:lnSpc>
                    <a:spcPct val="100000"/>
                  </a:lnSpc>
                  <a:spcBef>
                    <a:spcPts val="1600"/>
                  </a:spcBef>
                  <a:spcAft>
                    <a:spcPts val="0"/>
                  </a:spcAft>
                  <a:buClr>
                    <a:srgbClr val="000000"/>
                  </a:buClr>
                  <a:buSzPts val="1400"/>
                  <a:buFont typeface="Didact Gothic"/>
                  <a:buChar char="○"/>
                  <a:defRPr sz="1400" b="0" i="0" u="none" strike="noStrike" cap="none">
                    <a:solidFill>
                      <a:srgbClr val="000000"/>
                    </a:solidFill>
                    <a:latin typeface="Didact Gothic"/>
                    <a:ea typeface="Didact Gothic"/>
                    <a:cs typeface="Didact Gothic"/>
                    <a:sym typeface="Didact Gothic"/>
                  </a:defRPr>
                </a:lvl8pPr>
                <a:lvl9pPr marL="4114800" marR="0" lvl="8" indent="-317500" algn="l" rtl="0">
                  <a:lnSpc>
                    <a:spcPct val="100000"/>
                  </a:lnSpc>
                  <a:spcBef>
                    <a:spcPts val="1600"/>
                  </a:spcBef>
                  <a:spcAft>
                    <a:spcPts val="1600"/>
                  </a:spcAft>
                  <a:buClr>
                    <a:srgbClr val="000000"/>
                  </a:buClr>
                  <a:buSzPts val="1400"/>
                  <a:buFont typeface="Didact Gothic"/>
                  <a:buChar char="■"/>
                  <a:defRPr sz="1400" b="0" i="0" u="none" strike="noStrike" cap="none">
                    <a:solidFill>
                      <a:srgbClr val="000000"/>
                    </a:solidFill>
                    <a:latin typeface="Didact Gothic"/>
                    <a:ea typeface="Didact Gothic"/>
                    <a:cs typeface="Didact Gothic"/>
                    <a:sym typeface="Didact Gothic"/>
                  </a:defRPr>
                </a:lvl9pPr>
              </a:lstStyle>
              <a:p>
                <a:pPr marL="0" indent="0" algn="just">
                  <a:spcAft>
                    <a:spcPts val="500"/>
                  </a:spcAft>
                  <a:buFont typeface="Didact Gothic"/>
                  <a:buNone/>
                </a:pPr>
                <a:r>
                  <a:rPr lang="en-US" sz="2800" b="1" dirty="0">
                    <a:solidFill>
                      <a:srgbClr val="0070C0"/>
                    </a:solidFill>
                    <a:latin typeface="Times New Roman" pitchFamily="18" charset="0"/>
                    <a:cs typeface="Times New Roman" pitchFamily="18" charset="0"/>
                  </a:rPr>
                  <a:t>Trong </a:t>
                </a:r>
                <a:r>
                  <a:rPr lang="en-US" sz="2800" b="1" dirty="0" err="1">
                    <a:solidFill>
                      <a:srgbClr val="0070C0"/>
                    </a:solidFill>
                    <a:latin typeface="Times New Roman" pitchFamily="18" charset="0"/>
                    <a:cs typeface="Times New Roman" pitchFamily="18" charset="0"/>
                  </a:rPr>
                  <a:t>hình</a:t>
                </a:r>
                <a:r>
                  <a:rPr lang="en-US" sz="2800" b="1" dirty="0">
                    <a:solidFill>
                      <a:srgbClr val="0070C0"/>
                    </a:solidFill>
                    <a:latin typeface="Times New Roman" pitchFamily="18" charset="0"/>
                    <a:cs typeface="Times New Roman" pitchFamily="18" charset="0"/>
                  </a:rPr>
                  <a:t> 88 ta </a:t>
                </a:r>
                <a:r>
                  <a:rPr lang="en-US" sz="2800" b="1" dirty="0" err="1">
                    <a:solidFill>
                      <a:srgbClr val="0070C0"/>
                    </a:solidFill>
                    <a:latin typeface="Times New Roman" pitchFamily="18" charset="0"/>
                    <a:cs typeface="Times New Roman" pitchFamily="18" charset="0"/>
                  </a:rPr>
                  <a:t>có</a:t>
                </a:r>
                <a:r>
                  <a:rPr lang="en-US" sz="2800" b="1" dirty="0">
                    <a:solidFill>
                      <a:srgbClr val="0070C0"/>
                    </a:solidFill>
                    <a:latin typeface="Times New Roman" pitchFamily="18" charset="0"/>
                    <a:cs typeface="Times New Roman" pitchFamily="18" charset="0"/>
                  </a:rPr>
                  <a:t>:</a:t>
                </a:r>
              </a:p>
              <a:p>
                <a:pPr marL="0" indent="0" algn="just">
                  <a:spcAft>
                    <a:spcPts val="500"/>
                  </a:spcAft>
                  <a:buNone/>
                </a:pP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Đoạn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thẳng</a:t>
                </a:r>
                <a:r>
                  <a:rPr lang="en-US" sz="2800" b="1" dirty="0">
                    <a:solidFill>
                      <a:srgbClr val="0070C0"/>
                    </a:solidFill>
                    <a:latin typeface="Times New Roman" pitchFamily="18" charset="0"/>
                    <a:cs typeface="Times New Roman" pitchFamily="18" charset="0"/>
                  </a:rPr>
                  <a:t> </a:t>
                </a:r>
                <a14:m>
                  <m:oMath xmlns:m="http://schemas.openxmlformats.org/officeDocument/2006/math">
                    <m:r>
                      <m:rPr>
                        <m:sty m:val="p"/>
                      </m:rPr>
                      <a:rPr lang="en-US" sz="2800" b="1" i="1" dirty="0">
                        <a:solidFill>
                          <a:srgbClr val="0070C0"/>
                        </a:solidFill>
                        <a:latin typeface="Cambria Math" panose="02040503050406030204" pitchFamily="18" charset="0"/>
                        <a:cs typeface="Times New Roman" pitchFamily="18" charset="0"/>
                      </a:rPr>
                      <m:t>AB</m:t>
                    </m:r>
                  </m:oMath>
                </a14:m>
                <a:r>
                  <a:rPr lang="vi-VN" sz="2800" b="1" dirty="0">
                    <a:solidFill>
                      <a:srgbClr val="0070C0"/>
                    </a:solidFill>
                    <a:latin typeface="Times New Roman" pitchFamily="18" charset="0"/>
                    <a:cs typeface="Times New Roman" pitchFamily="18" charset="0"/>
                  </a:rPr>
                  <a:t>; trung điểm </a:t>
                </a:r>
                <a14:m>
                  <m:oMath xmlns:m="http://schemas.openxmlformats.org/officeDocument/2006/math">
                    <m:r>
                      <m:rPr>
                        <m:sty m:val="p"/>
                      </m:rPr>
                      <a:rPr lang="vi-VN" sz="2800" b="1" i="1" dirty="0">
                        <a:solidFill>
                          <a:srgbClr val="0070C0"/>
                        </a:solidFill>
                        <a:latin typeface="Cambria Math" panose="02040503050406030204" pitchFamily="18" charset="0"/>
                        <a:cs typeface="Times New Roman" pitchFamily="18" charset="0"/>
                      </a:rPr>
                      <m:t>I</m:t>
                    </m:r>
                  </m:oMath>
                </a14:m>
                <a:r>
                  <a:rPr lang="vi-VN" sz="2800" b="1" dirty="0">
                    <a:solidFill>
                      <a:srgbClr val="0070C0"/>
                    </a:solidFill>
                    <a:latin typeface="Times New Roman" pitchFamily="18" charset="0"/>
                    <a:cs typeface="Times New Roman" pitchFamily="18" charset="0"/>
                  </a:rPr>
                  <a:t> của đoạn </a:t>
                </a:r>
                <a:r>
                  <a:rPr lang="en-US" sz="2800" b="1" dirty="0">
                    <a:solidFill>
                      <a:srgbClr val="0070C0"/>
                    </a:solidFill>
                    <a:latin typeface="Times New Roman" pitchFamily="18" charset="0"/>
                    <a:cs typeface="Times New Roman" pitchFamily="18" charset="0"/>
                  </a:rPr>
                  <a:t>thẳng </a:t>
                </a:r>
                <a14:m>
                  <m:oMath xmlns:m="http://schemas.openxmlformats.org/officeDocument/2006/math">
                    <m:r>
                      <m:rPr>
                        <m:sty m:val="p"/>
                      </m:rPr>
                      <a:rPr lang="en-US" sz="2800" b="1" i="1" dirty="0">
                        <a:solidFill>
                          <a:srgbClr val="0070C0"/>
                        </a:solidFill>
                        <a:latin typeface="Cambria Math" panose="02040503050406030204" pitchFamily="18" charset="0"/>
                        <a:cs typeface="Times New Roman" pitchFamily="18" charset="0"/>
                      </a:rPr>
                      <m:t>AB</m:t>
                    </m:r>
                  </m:oMath>
                </a14:m>
                <a:r>
                  <a:rPr lang="vi-VN" sz="2800" b="1" dirty="0">
                    <a:solidFill>
                      <a:srgbClr val="0070C0"/>
                    </a:solidFill>
                    <a:latin typeface="Times New Roman" pitchFamily="18" charset="0"/>
                    <a:cs typeface="Times New Roman" pitchFamily="18" charset="0"/>
                  </a:rPr>
                  <a:t>.</a:t>
                </a:r>
              </a:p>
              <a:p>
                <a:pPr marL="0" indent="0" algn="just">
                  <a:spcAft>
                    <a:spcPts val="500"/>
                  </a:spcAft>
                  <a:buNone/>
                </a:pPr>
                <a:r>
                  <a:rPr lang="vi-VN" sz="2800" b="1" dirty="0">
                    <a:solidFill>
                      <a:srgbClr val="0070C0"/>
                    </a:solidFill>
                    <a:latin typeface="Times New Roman" pitchFamily="18" charset="0"/>
                    <a:cs typeface="Times New Roman" pitchFamily="18" charset="0"/>
                  </a:rPr>
                  <a:t>- Đường thẳng </a:t>
                </a:r>
                <a14:m>
                  <m:oMath xmlns:m="http://schemas.openxmlformats.org/officeDocument/2006/math">
                    <m:r>
                      <m:rPr>
                        <m:sty m:val="p"/>
                      </m:rPr>
                      <a:rPr lang="vi-VN" sz="2800" b="1" i="1" dirty="0">
                        <a:solidFill>
                          <a:srgbClr val="0070C0"/>
                        </a:solidFill>
                        <a:latin typeface="Cambria Math" panose="02040503050406030204" pitchFamily="18" charset="0"/>
                        <a:cs typeface="Times New Roman" pitchFamily="18" charset="0"/>
                      </a:rPr>
                      <m:t>d</m:t>
                    </m:r>
                  </m:oMath>
                </a14:m>
                <a:r>
                  <a:rPr lang="vi-VN" sz="2800" b="1" dirty="0">
                    <a:solidFill>
                      <a:srgbClr val="0070C0"/>
                    </a:solidFill>
                    <a:latin typeface="Times New Roman" pitchFamily="18" charset="0"/>
                    <a:cs typeface="Times New Roman" pitchFamily="18" charset="0"/>
                  </a:rPr>
                  <a:t> vuông góc với </a:t>
                </a:r>
                <a14:m>
                  <m:oMath xmlns:m="http://schemas.openxmlformats.org/officeDocument/2006/math">
                    <m:r>
                      <m:rPr>
                        <m:sty m:val="p"/>
                      </m:rPr>
                      <a:rPr lang="vi-VN" sz="2800" b="1" i="1" dirty="0">
                        <a:solidFill>
                          <a:srgbClr val="0070C0"/>
                        </a:solidFill>
                        <a:latin typeface="Cambria Math" panose="02040503050406030204" pitchFamily="18" charset="0"/>
                        <a:cs typeface="Times New Roman" pitchFamily="18" charset="0"/>
                      </a:rPr>
                      <m:t>AB</m:t>
                    </m:r>
                  </m:oMath>
                </a14:m>
                <a:r>
                  <a:rPr lang="vi-VN" sz="2800" b="1" dirty="0">
                    <a:solidFill>
                      <a:srgbClr val="0070C0"/>
                    </a:solidFill>
                    <a:latin typeface="Times New Roman" pitchFamily="18" charset="0"/>
                    <a:cs typeface="Times New Roman" pitchFamily="18" charset="0"/>
                  </a:rPr>
                  <a:t> tại </a:t>
                </a:r>
                <a14:m>
                  <m:oMath xmlns:m="http://schemas.openxmlformats.org/officeDocument/2006/math">
                    <m:r>
                      <m:rPr>
                        <m:sty m:val="p"/>
                      </m:rPr>
                      <a:rPr lang="vi-VN" sz="2800" b="1" i="1" dirty="0">
                        <a:solidFill>
                          <a:srgbClr val="0070C0"/>
                        </a:solidFill>
                        <a:latin typeface="Cambria Math" panose="02040503050406030204" pitchFamily="18" charset="0"/>
                        <a:cs typeface="Times New Roman" pitchFamily="18" charset="0"/>
                      </a:rPr>
                      <m:t>I</m:t>
                    </m:r>
                  </m:oMath>
                </a14:m>
                <a:r>
                  <a:rPr lang="vi-VN" sz="2800" b="1" dirty="0">
                    <a:solidFill>
                      <a:srgbClr val="0070C0"/>
                    </a:solidFill>
                    <a:latin typeface="Times New Roman" pitchFamily="18" charset="0"/>
                    <a:cs typeface="Times New Roman" pitchFamily="18" charset="0"/>
                  </a:rPr>
                  <a:t>.</a:t>
                </a:r>
              </a:p>
              <a:p>
                <a:pPr marL="0" indent="0" algn="just">
                  <a:spcAft>
                    <a:spcPts val="500"/>
                  </a:spcAft>
                  <a:buNone/>
                </a:pPr>
                <a14:m>
                  <m:oMath xmlns:m="http://schemas.openxmlformats.org/officeDocument/2006/math">
                    <m:r>
                      <a:rPr lang="en-US" sz="2800" b="1" i="1" smtClean="0">
                        <a:solidFill>
                          <a:srgbClr val="0070C0"/>
                        </a:solidFill>
                        <a:latin typeface="Cambria Math" panose="02040503050406030204" pitchFamily="18" charset="0"/>
                        <a:ea typeface="Cambria Math" panose="02040503050406030204" pitchFamily="18" charset="0"/>
                        <a:cs typeface="Times New Roman" pitchFamily="18" charset="0"/>
                      </a:rPr>
                      <m:t>⟹</m:t>
                    </m:r>
                  </m:oMath>
                </a14:m>
                <a:r>
                  <a:rPr lang="vi-VN" sz="2800" b="1" dirty="0">
                    <a:solidFill>
                      <a:srgbClr val="0070C0"/>
                    </a:solidFill>
                    <a:latin typeface="Times New Roman" pitchFamily="18" charset="0"/>
                    <a:cs typeface="Times New Roman" pitchFamily="18" charset="0"/>
                  </a:rPr>
                  <a:t> Đường thẳng </a:t>
                </a:r>
                <a14:m>
                  <m:oMath xmlns:m="http://schemas.openxmlformats.org/officeDocument/2006/math">
                    <m:r>
                      <m:rPr>
                        <m:sty m:val="p"/>
                      </m:rPr>
                      <a:rPr lang="vi-VN" sz="2800" b="1" i="1" dirty="0">
                        <a:solidFill>
                          <a:srgbClr val="0070C0"/>
                        </a:solidFill>
                        <a:latin typeface="Cambria Math" panose="02040503050406030204" pitchFamily="18" charset="0"/>
                        <a:cs typeface="Times New Roman" pitchFamily="18" charset="0"/>
                      </a:rPr>
                      <m:t>d</m:t>
                    </m:r>
                  </m:oMath>
                </a14:m>
                <a:r>
                  <a:rPr lang="vi-VN" sz="2800" b="1" dirty="0">
                    <a:solidFill>
                      <a:srgbClr val="0070C0"/>
                    </a:solidFill>
                    <a:latin typeface="Times New Roman" pitchFamily="18" charset="0"/>
                    <a:cs typeface="Times New Roman" pitchFamily="18" charset="0"/>
                  </a:rPr>
                  <a:t> là đường trung trực của đoạn </a:t>
                </a:r>
                <a:r>
                  <a:rPr lang="en-US" sz="2800" b="1" dirty="0">
                    <a:solidFill>
                      <a:srgbClr val="0070C0"/>
                    </a:solidFill>
                    <a:latin typeface="Times New Roman" pitchFamily="18" charset="0"/>
                    <a:cs typeface="Times New Roman" pitchFamily="18" charset="0"/>
                  </a:rPr>
                  <a:t>thẳng </a:t>
                </a:r>
                <a14:m>
                  <m:oMath xmlns:m="http://schemas.openxmlformats.org/officeDocument/2006/math">
                    <m:r>
                      <m:rPr>
                        <m:sty m:val="p"/>
                      </m:rPr>
                      <a:rPr lang="en-US" sz="2800" b="1" i="1" dirty="0">
                        <a:solidFill>
                          <a:srgbClr val="0070C0"/>
                        </a:solidFill>
                        <a:latin typeface="Cambria Math" panose="02040503050406030204" pitchFamily="18" charset="0"/>
                        <a:cs typeface="Times New Roman" pitchFamily="18" charset="0"/>
                      </a:rPr>
                      <m:t>AB</m:t>
                    </m:r>
                  </m:oMath>
                </a14:m>
                <a:r>
                  <a:rPr lang="vi-VN" sz="2800" b="1" dirty="0">
                    <a:solidFill>
                      <a:srgbClr val="0070C0"/>
                    </a:solidFill>
                    <a:latin typeface="Times New Roman" pitchFamily="18" charset="0"/>
                    <a:cs typeface="Times New Roman" pitchFamily="18" charset="0"/>
                  </a:rPr>
                  <a:t>.</a:t>
                </a:r>
              </a:p>
            </p:txBody>
          </p:sp>
        </mc:Choice>
        <mc:Fallback xmlns="">
          <p:sp>
            <p:nvSpPr>
              <p:cNvPr id="9" name="Google Shape;1944;p44">
                <a:extLst>
                  <a:ext uri="{FF2B5EF4-FFF2-40B4-BE49-F238E27FC236}">
                    <a16:creationId xmlns:a16="http://schemas.microsoft.com/office/drawing/2014/main" id="{E35C2DF9-806D-4F49-91D6-10BA3A02FA65}"/>
                  </a:ext>
                </a:extLst>
              </p:cNvPr>
              <p:cNvSpPr txBox="1">
                <a:spLocks noRot="1" noChangeAspect="1" noMove="1" noResize="1" noEditPoints="1" noAdjustHandles="1" noChangeArrowheads="1" noChangeShapeType="1" noTextEdit="1"/>
              </p:cNvSpPr>
              <p:nvPr/>
            </p:nvSpPr>
            <p:spPr>
              <a:xfrm>
                <a:off x="94389" y="1451532"/>
                <a:ext cx="4820511" cy="3431981"/>
              </a:xfrm>
              <a:prstGeom prst="rect">
                <a:avLst/>
              </a:prstGeom>
              <a:blipFill>
                <a:blip r:embed="rId4"/>
                <a:stretch>
                  <a:fillRect l="-2356" t="-368" r="-2356" b="-1838"/>
                </a:stretch>
              </a:blipFill>
              <a:ln>
                <a:solidFill>
                  <a:srgbClr val="92D050"/>
                </a:solidFill>
              </a:ln>
            </p:spPr>
            <p:txBody>
              <a:bodyPr/>
              <a:lstStyle/>
              <a:p>
                <a:r>
                  <a:rPr lang="en-VN">
                    <a:noFill/>
                  </a:rPr>
                  <a:t> </a:t>
                </a:r>
              </a:p>
            </p:txBody>
          </p:sp>
        </mc:Fallback>
      </mc:AlternateContent>
      <p:sp>
        <p:nvSpPr>
          <p:cNvPr id="10" name="TextBox 9">
            <a:extLst>
              <a:ext uri="{FF2B5EF4-FFF2-40B4-BE49-F238E27FC236}">
                <a16:creationId xmlns:a16="http://schemas.microsoft.com/office/drawing/2014/main" id="{CE28DFDC-CEC9-F44C-8F2F-A1296BDC0E21}"/>
              </a:ext>
            </a:extLst>
          </p:cNvPr>
          <p:cNvSpPr txBox="1"/>
          <p:nvPr/>
        </p:nvSpPr>
        <p:spPr>
          <a:xfrm>
            <a:off x="185271" y="4567518"/>
            <a:ext cx="184731" cy="307777"/>
          </a:xfrm>
          <a:prstGeom prst="rect">
            <a:avLst/>
          </a:prstGeom>
          <a:noFill/>
        </p:spPr>
        <p:txBody>
          <a:bodyPr wrap="none" rtlCol="0">
            <a:spAutoFit/>
          </a:bodyPr>
          <a:lstStyle/>
          <a:p>
            <a:endParaRPr lang="en-VN" dirty="0"/>
          </a:p>
        </p:txBody>
      </p:sp>
    </p:spTree>
    <p:extLst>
      <p:ext uri="{BB962C8B-B14F-4D97-AF65-F5344CB8AC3E}">
        <p14:creationId xmlns:p14="http://schemas.microsoft.com/office/powerpoint/2010/main" val="252840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bg/>
                                          </p:spTgt>
                                        </p:tgtEl>
                                        <p:attrNameLst>
                                          <p:attrName>style.visibility</p:attrName>
                                        </p:attrNameLst>
                                      </p:cBhvr>
                                      <p:to>
                                        <p:strVal val="visible"/>
                                      </p:to>
                                    </p:set>
                                    <p:animEffect transition="in" filter="circle(in)">
                                      <p:cBhvr>
                                        <p:cTn id="26" dur="2000"/>
                                        <p:tgtEl>
                                          <p:spTgt spid="9">
                                            <p:bg/>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circle(in)">
                                      <p:cBhvr>
                                        <p:cTn id="31" dur="20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circle(in)">
                                      <p:cBhvr>
                                        <p:cTn id="36" dur="2000"/>
                                        <p:tgtEl>
                                          <p:spTgt spid="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
                                            <p:txEl>
                                              <p:pRg st="2" end="2"/>
                                            </p:txEl>
                                          </p:spTgt>
                                        </p:tgtEl>
                                        <p:attrNameLst>
                                          <p:attrName>style.visibility</p:attrName>
                                        </p:attrNameLst>
                                      </p:cBhvr>
                                      <p:to>
                                        <p:strVal val="visible"/>
                                      </p:to>
                                    </p:set>
                                    <p:animEffect transition="in" filter="circle(in)">
                                      <p:cBhvr>
                                        <p:cTn id="41" dur="2000"/>
                                        <p:tgtEl>
                                          <p:spTgt spid="9">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9">
                                            <p:txEl>
                                              <p:pRg st="3" end="3"/>
                                            </p:txEl>
                                          </p:spTgt>
                                        </p:tgtEl>
                                        <p:attrNameLst>
                                          <p:attrName>style.visibility</p:attrName>
                                        </p:attrNameLst>
                                      </p:cBhvr>
                                      <p:to>
                                        <p:strVal val="visible"/>
                                      </p:to>
                                    </p:set>
                                    <p:animEffect transition="in" filter="circle(in)">
                                      <p:cBhvr>
                                        <p:cTn id="46"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build="p" animBg="1"/>
    </p:bldLst>
  </p:timing>
</p:sld>
</file>

<file path=ppt/theme/theme1.xml><?xml version="1.0" encoding="utf-8"?>
<a:theme xmlns:a="http://schemas.openxmlformats.org/drawingml/2006/main" name="Math Mystery Escape Room by Slidesgo">
  <a:themeElements>
    <a:clrScheme name="Simple Light">
      <a:dk1>
        <a:srgbClr val="629CAE"/>
      </a:dk1>
      <a:lt1>
        <a:srgbClr val="72B5CA"/>
      </a:lt1>
      <a:dk2>
        <a:srgbClr val="A8E1F2"/>
      </a:dk2>
      <a:lt2>
        <a:srgbClr val="9F7494"/>
      </a:lt2>
      <a:accent1>
        <a:srgbClr val="B885AB"/>
      </a:accent1>
      <a:accent2>
        <a:srgbClr val="E6C7DE"/>
      </a:accent2>
      <a:accent3>
        <a:srgbClr val="C44253"/>
      </a:accent3>
      <a:accent4>
        <a:srgbClr val="FF657D"/>
      </a:accent4>
      <a:accent5>
        <a:srgbClr val="FAC539"/>
      </a:accent5>
      <a:accent6>
        <a:srgbClr val="FFE15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ID15 2022 CD STT 135 nguyenthuylinh080796@gmail.com
</file>

<file path=docProps/app.xml><?xml version="1.0" encoding="utf-8"?>
<Properties xmlns="http://schemas.openxmlformats.org/officeDocument/2006/extended-properties" xmlns:vt="http://schemas.openxmlformats.org/officeDocument/2006/docPropsVTypes">
  <Template/>
  <TotalTime>1389</TotalTime>
  <Words>1543</Words>
  <Application>Microsoft Office PowerPoint</Application>
  <PresentationFormat>On-screen Show (16:9)</PresentationFormat>
  <Paragraphs>147</Paragraphs>
  <Slides>29</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Bahiana</vt:lpstr>
      <vt:lpstr>Bebas Neue</vt:lpstr>
      <vt:lpstr>Cambria Math</vt:lpstr>
      <vt:lpstr>Didact Gothic</vt:lpstr>
      <vt:lpstr>Times New Roman</vt:lpstr>
      <vt:lpstr>思源黑体 Heavy</vt:lpstr>
      <vt:lpstr>Math Mystery Escape Room by Slidesgo</vt:lpstr>
      <vt:lpstr>Equation</vt:lpstr>
      <vt:lpstr> HÌNH HỌC LỚP 7</vt:lpstr>
      <vt:lpstr>§9. ĐƯỜNG TRUNG TRỰC CỦA MỘT ĐOẠN THẲNG (TIẾT 1)</vt:lpstr>
      <vt:lpstr>PowerPoint Presentation</vt:lpstr>
      <vt:lpstr>PowerPoint Presentation</vt:lpstr>
      <vt:lpstr>PowerPoint Presentation</vt:lpstr>
      <vt:lpstr> KHỞI ĐỘNG </vt:lpstr>
      <vt:lpstr>KHỞI ĐỘNG </vt:lpstr>
      <vt:lpstr>      Quan sát Hình 87. a) So sánh hai đoạn thẳng IA và IB. b) Tìm số đo của các góc I_1, I_2.</vt:lpstr>
      <vt:lpstr>      Đường trung trực của một đoạn thẳng là đường thẳng vuông góc với đoạn thẳng tại trung điểm của đoạn thẳng ấy.</vt:lpstr>
      <vt:lpstr>Luyện tập 1: Cho tam giác ABC và M là trung điểm của BC. Biết (AMB) ̂=(AMC) ̂. Chứng minh AM là đường trung trực của đoạn thẳng BC. </vt:lpstr>
      <vt:lpstr>PowerPoint Presentation</vt:lpstr>
      <vt:lpstr>PowerPoint Presentation</vt:lpstr>
      <vt:lpstr>PowerPoint Presentation</vt:lpstr>
      <vt:lpstr>Lời giải:</vt:lpstr>
      <vt:lpstr>Lời giải:</vt:lpstr>
      <vt:lpstr>    Một điểm thuộc đường trung trực của đoạn thẳng thì cách đều hai đầu mút của đoạn thẳng đó.</vt:lpstr>
      <vt:lpstr>PowerPoint Presentation</vt:lpstr>
      <vt:lpstr>Chứng minh: (SGK/Tr 101)</vt:lpstr>
      <vt:lpstr>Luyện tập 2: Hình 91 mô tả mặt cắt đứng của một ngôi nhà với hai mái là OA và OB, mái nhà bên trái dài 3m. Tính chiều dài mái nhà bên phải, biết rằng điểm O thuộc đường trung trực của đoạn thẳng AB.</vt:lpstr>
      <vt:lpstr>PowerPoint Presentation</vt:lpstr>
      <vt:lpstr>PowerPoint Presentation</vt:lpstr>
      <vt:lpstr>Lời giải:</vt:lpstr>
      <vt:lpstr>Lời giải:</vt:lpstr>
      <vt:lpstr>PowerPoint Presentation</vt:lpstr>
      <vt:lpstr>PowerPoint Presentation</vt:lpstr>
      <vt:lpstr>Luyện tập 3: Cho tam giác ABC cân tại A.  a) Điểm A có thuộc đường trung trực của đoạn thẳng BC không? Vì sao? b) Đường thẳng qua A vuông góc với BC cắt cạnh BC tại H. Đường thẳng AH có là đường trung trực của đoạn thẳng BC không? Vì sao?</vt:lpstr>
      <vt:lpstr>Lời giải:</vt:lpstr>
      <vt:lpstr>PowerPoint Presentation</vt:lpstr>
      <vt:lpstr>Hướng dẫn tự học ở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HÌNH CÓ TRỤC ĐỐI XỨNG ( Tiết 1)</dc:title>
  <dc:creator>Phan Thị Thu Hà</dc:creator>
  <cp:lastModifiedBy>Nguyen Thuy</cp:lastModifiedBy>
  <cp:revision>136</cp:revision>
  <dcterms:modified xsi:type="dcterms:W3CDTF">2023-06-05T19:51:50Z</dcterms:modified>
</cp:coreProperties>
</file>