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7.xml" ContentType="application/vnd.openxmlformats-officedocument.presentationml.comments+xml"/>
  <Override PartName="/ppt/notesSlides/notesSlide15.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16.xml" ContentType="application/vnd.openxmlformats-officedocument.presentationml.notesSlide+xml"/>
  <Override PartName="/ppt/comments/comment10.xml" ContentType="application/vnd.openxmlformats-officedocument.presentationml.comments+xml"/>
  <Override PartName="/ppt/notesSlides/notesSlide17.xml" ContentType="application/vnd.openxmlformats-officedocument.presentationml.notesSlide+xml"/>
  <Override PartName="/ppt/comments/comment11.xml" ContentType="application/vnd.openxmlformats-officedocument.presentationml.comments+xml"/>
  <Override PartName="/ppt/notesSlides/notesSlide18.xml" ContentType="application/vnd.openxmlformats-officedocument.presentationml.notesSlide+xml"/>
  <Override PartName="/ppt/comments/comment1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3.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notesSlides/notesSlide24.xml" ContentType="application/vnd.openxmlformats-officedocument.presentationml.notesSlide+xml"/>
  <Override PartName="/ppt/comments/comment16.xml" ContentType="application/vnd.openxmlformats-officedocument.presentationml.comments+xml"/>
  <Override PartName="/ppt/notesSlides/notesSlide25.xml" ContentType="application/vnd.openxmlformats-officedocument.presentationml.notesSlide+xml"/>
  <Override PartName="/ppt/comments/comment17.xml" ContentType="application/vnd.openxmlformats-officedocument.presentationml.comments+xml"/>
  <Override PartName="/ppt/comments/comment18.xml" ContentType="application/vnd.openxmlformats-officedocument.presentationml.comment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7a30929298694fa4"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39"/>
  </p:notesMasterIdLst>
  <p:handoutMasterIdLst>
    <p:handoutMasterId r:id="rId40"/>
  </p:handoutMasterIdLst>
  <p:sldIdLst>
    <p:sldId id="299" r:id="rId2"/>
    <p:sldId id="278" r:id="rId3"/>
    <p:sldId id="301" r:id="rId4"/>
    <p:sldId id="1219" r:id="rId5"/>
    <p:sldId id="258" r:id="rId6"/>
    <p:sldId id="1214" r:id="rId7"/>
    <p:sldId id="1165" r:id="rId8"/>
    <p:sldId id="1220" r:id="rId9"/>
    <p:sldId id="1221" r:id="rId10"/>
    <p:sldId id="1222" r:id="rId11"/>
    <p:sldId id="1223" r:id="rId12"/>
    <p:sldId id="1224" r:id="rId13"/>
    <p:sldId id="1177" r:id="rId14"/>
    <p:sldId id="280" r:id="rId15"/>
    <p:sldId id="257" r:id="rId16"/>
    <p:sldId id="1225" r:id="rId17"/>
    <p:sldId id="1190" r:id="rId18"/>
    <p:sldId id="1191" r:id="rId19"/>
    <p:sldId id="1192" r:id="rId20"/>
    <p:sldId id="1198" r:id="rId21"/>
    <p:sldId id="1199" r:id="rId22"/>
    <p:sldId id="1216" r:id="rId23"/>
    <p:sldId id="1200" r:id="rId24"/>
    <p:sldId id="1217" r:id="rId25"/>
    <p:sldId id="1201" r:id="rId26"/>
    <p:sldId id="281" r:id="rId27"/>
    <p:sldId id="1226" r:id="rId28"/>
    <p:sldId id="1227" r:id="rId29"/>
    <p:sldId id="282" r:id="rId30"/>
    <p:sldId id="1215" r:id="rId31"/>
    <p:sldId id="1205" r:id="rId32"/>
    <p:sldId id="1228" r:id="rId33"/>
    <p:sldId id="1229" r:id="rId34"/>
    <p:sldId id="1208" r:id="rId35"/>
    <p:sldId id="283" r:id="rId36"/>
    <p:sldId id="1213" r:id="rId37"/>
    <p:sldId id="1218" r:id="rId3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Nguyễn" initials="TN" lastIdx="1" clrIdx="0">
    <p:extLst>
      <p:ext uri="{19B8F6BF-5375-455C-9EA6-DF929625EA0E}">
        <p15:presenceInfo xmlns:p15="http://schemas.microsoft.com/office/powerpoint/2012/main" userId="Trung Nguyễn" providerId="None"/>
      </p:ext>
    </p:extLst>
  </p:cmAuthor>
  <p:cmAuthor id="2" name="Nhung" initials="Nhung" lastIdx="2" clrIdx="1">
    <p:extLst>
      <p:ext uri="{19B8F6BF-5375-455C-9EA6-DF929625EA0E}">
        <p15:presenceInfo xmlns:p15="http://schemas.microsoft.com/office/powerpoint/2012/main" userId="Nhung" providerId="None"/>
      </p:ext>
    </p:extLst>
  </p:cmAuthor>
  <p:cmAuthor id="3" name="Microsoft account" initials="Ma" lastIdx="64" clrIdx="2">
    <p:extLst>
      <p:ext uri="{19B8F6BF-5375-455C-9EA6-DF929625EA0E}">
        <p15:presenceInfo xmlns:p15="http://schemas.microsoft.com/office/powerpoint/2012/main" userId="8bb50c4fbaaa4737" providerId="Windows Live"/>
      </p:ext>
    </p:extLst>
  </p:cmAuthor>
  <p:cmAuthor id="4" name="Anh Phương" initials="AP" lastIdx="17" clrIdx="3">
    <p:extLst>
      <p:ext uri="{19B8F6BF-5375-455C-9EA6-DF929625EA0E}">
        <p15:presenceInfo xmlns:p15="http://schemas.microsoft.com/office/powerpoint/2012/main" userId="1b0e9e7f8fdb2c1f" providerId="Windows Live"/>
      </p:ext>
    </p:extLst>
  </p:cmAuthor>
  <p:cmAuthor id="5" name="Windows User" initials="WU" lastIdx="49" clrIdx="4">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48"/>
    <a:srgbClr val="C5C5C5"/>
    <a:srgbClr val="00DFCC"/>
    <a:srgbClr val="724030"/>
    <a:srgbClr val="2C2C2C"/>
    <a:srgbClr val="FCDFF8"/>
    <a:srgbClr val="25D8F9"/>
    <a:srgbClr val="00CEF9"/>
    <a:srgbClr val="07C7FF"/>
    <a:srgbClr val="FA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434" autoAdjust="0"/>
  </p:normalViewPr>
  <p:slideViewPr>
    <p:cSldViewPr snapToGrid="0">
      <p:cViewPr varScale="1">
        <p:scale>
          <a:sx n="102" d="100"/>
          <a:sy n="102" d="100"/>
        </p:scale>
        <p:origin x="1037" y="72"/>
      </p:cViewPr>
      <p:guideLst/>
    </p:cSldViewPr>
  </p:slideViewPr>
  <p:outlineViewPr>
    <p:cViewPr>
      <p:scale>
        <a:sx n="33" d="100"/>
        <a:sy n="33" d="100"/>
      </p:scale>
      <p:origin x="0" y="-1032"/>
    </p:cViewPr>
  </p:outlineViewPr>
  <p:notesTextViewPr>
    <p:cViewPr>
      <p:scale>
        <a:sx n="1" d="1"/>
        <a:sy n="1" d="1"/>
      </p:scale>
      <p:origin x="0" y="0"/>
    </p:cViewPr>
  </p:notesTextViewPr>
  <p:sorterViewPr>
    <p:cViewPr>
      <p:scale>
        <a:sx n="100" d="100"/>
        <a:sy n="100" d="100"/>
      </p:scale>
      <p:origin x="0" y="-5172"/>
    </p:cViewPr>
  </p:sorter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2-07-08T23:39:40.414" idx="3">
    <p:pos x="1819" y="695"/>
    <p:text>Căn giữa, in hoa, in đậm "LUẬT CHƠI"</p:text>
    <p:extLst>
      <p:ext uri="{C676402C-5697-4E1C-873F-D02D1690AC5C}">
        <p15:threadingInfo xmlns:p15="http://schemas.microsoft.com/office/powerpoint/2012/main" timeZoneBias="-420"/>
      </p:ext>
    </p:extLst>
  </p:cm>
  <p:cm authorId="5" dt="2022-07-13T21:21:22.762" idx="1">
    <p:pos x="1819" y="791"/>
    <p:text>đã sửa</p:text>
    <p:extLst>
      <p:ext uri="{C676402C-5697-4E1C-873F-D02D1690AC5C}">
        <p15:threadingInfo xmlns:p15="http://schemas.microsoft.com/office/powerpoint/2012/main" timeZoneBias="-420">
          <p15:parentCm authorId="4" idx="3"/>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2-07-06T22:19:42.127" idx="21">
    <p:pos x="1744" y="463"/>
    <p:text>Hình vẽ vuông tại B, B'. Nên sửa về vuông tại A, A'</p:text>
    <p:extLst>
      <p:ext uri="{C676402C-5697-4E1C-873F-D02D1690AC5C}">
        <p15:threadingInfo xmlns:p15="http://schemas.microsoft.com/office/powerpoint/2012/main" timeZoneBias="-420"/>
      </p:ext>
    </p:extLst>
  </p:cm>
  <p:cm authorId="5" dt="2022-07-13T21:37:47.297" idx="26">
    <p:pos x="1744" y="559"/>
    <p:text>đã sửa</p:text>
    <p:extLst>
      <p:ext uri="{C676402C-5697-4E1C-873F-D02D1690AC5C}">
        <p15:threadingInfo xmlns:p15="http://schemas.microsoft.com/office/powerpoint/2012/main" timeZoneBias="-420">
          <p15:parentCm authorId="3" idx="21"/>
        </p15:threadingInfo>
      </p:ext>
    </p:extLst>
  </p:cm>
  <p:cm authorId="3" dt="2022-07-06T22:20:03.326" idx="22">
    <p:pos x="3887" y="1094"/>
    <p:text>Vị trí chữ Và chưa đúng</p:text>
    <p:extLst>
      <p:ext uri="{C676402C-5697-4E1C-873F-D02D1690AC5C}">
        <p15:threadingInfo xmlns:p15="http://schemas.microsoft.com/office/powerpoint/2012/main" timeZoneBias="-420"/>
      </p:ext>
    </p:extLst>
  </p:cm>
  <p:cm authorId="5" dt="2022-07-13T21:37:53.725" idx="27">
    <p:pos x="3887" y="1190"/>
    <p:text>đã sửa</p:text>
    <p:extLst>
      <p:ext uri="{C676402C-5697-4E1C-873F-D02D1690AC5C}">
        <p15:threadingInfo xmlns:p15="http://schemas.microsoft.com/office/powerpoint/2012/main" timeZoneBias="-420">
          <p15:parentCm authorId="3" idx="22"/>
        </p15:threadingInfo>
      </p:ext>
    </p:extLst>
  </p:cm>
  <p:cm authorId="3" dt="2022-07-06T23:16:26.091" idx="46">
    <p:pos x="1369" y="2036"/>
    <p:text>GT chưa khớp hình vẽ</p:text>
    <p:extLst>
      <p:ext uri="{C676402C-5697-4E1C-873F-D02D1690AC5C}">
        <p15:threadingInfo xmlns:p15="http://schemas.microsoft.com/office/powerpoint/2012/main" timeZoneBias="-420"/>
      </p:ext>
    </p:extLst>
  </p:cm>
  <p:cm authorId="5" dt="2022-07-13T21:37:57.833" idx="28">
    <p:pos x="1369" y="2132"/>
    <p:text>đã sửa</p:text>
    <p:extLst>
      <p:ext uri="{C676402C-5697-4E1C-873F-D02D1690AC5C}">
        <p15:threadingInfo xmlns:p15="http://schemas.microsoft.com/office/powerpoint/2012/main" timeZoneBias="-420">
          <p15:parentCm authorId="3" idx="46"/>
        </p15:threadingInfo>
      </p:ext>
    </p:extLst>
  </p:cm>
  <p:cm authorId="4" dt="2022-07-08T23:45:57.649" idx="8">
    <p:pos x="10" y="10"/>
    <p:text>Bổ sung tên trường hợp đang c/m</p:text>
    <p:extLst>
      <p:ext uri="{C676402C-5697-4E1C-873F-D02D1690AC5C}">
        <p15:threadingInfo xmlns:p15="http://schemas.microsoft.com/office/powerpoint/2012/main" timeZoneBias="-420"/>
      </p:ext>
    </p:extLst>
  </p:cm>
  <p:cm authorId="4" dt="2022-07-13T09:21:50.150" idx="15">
    <p:pos x="10" y="106"/>
    <p:text>CHƯA SỬA</p:text>
    <p:extLst>
      <p:ext uri="{C676402C-5697-4E1C-873F-D02D1690AC5C}">
        <p15:threadingInfo xmlns:p15="http://schemas.microsoft.com/office/powerpoint/2012/main" timeZoneBias="-420">
          <p15:parentCm authorId="4" idx="8"/>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2-07-06T22:23:58.423" idx="26">
    <p:pos x="4321" y="2106"/>
    <p:text>Điểm nên to, đậm hơn</p:text>
    <p:extLst>
      <p:ext uri="{C676402C-5697-4E1C-873F-D02D1690AC5C}">
        <p15:threadingInfo xmlns:p15="http://schemas.microsoft.com/office/powerpoint/2012/main" timeZoneBias="-420"/>
      </p:ext>
    </p:extLst>
  </p:cm>
  <p:cm authorId="5" dt="2022-07-13T21:40:15.168" idx="29">
    <p:pos x="4321" y="2202"/>
    <p:text>đã sửa</p:text>
    <p:extLst>
      <p:ext uri="{C676402C-5697-4E1C-873F-D02D1690AC5C}">
        <p15:threadingInfo xmlns:p15="http://schemas.microsoft.com/office/powerpoint/2012/main" timeZoneBias="-420">
          <p15:parentCm authorId="3" idx="26"/>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22-07-06T22:24:33.710" idx="27">
    <p:pos x="1912" y="1744"/>
    <p:text>Cần có hình vẽ ở slides này, hs quan sát, c/m</p:text>
    <p:extLst>
      <p:ext uri="{C676402C-5697-4E1C-873F-D02D1690AC5C}">
        <p15:threadingInfo xmlns:p15="http://schemas.microsoft.com/office/powerpoint/2012/main" timeZoneBias="-420"/>
      </p:ext>
    </p:extLst>
  </p:cm>
  <p:cm authorId="5" dt="2022-07-13T21:43:26.795" idx="30">
    <p:pos x="1912" y="1840"/>
    <p:text>đã sửa</p:text>
    <p:extLst>
      <p:ext uri="{C676402C-5697-4E1C-873F-D02D1690AC5C}">
        <p15:threadingInfo xmlns:p15="http://schemas.microsoft.com/office/powerpoint/2012/main" timeZoneBias="-420">
          <p15:parentCm authorId="3" idx="27"/>
        </p15:threadingInfo>
      </p:ext>
    </p:extLst>
  </p:cm>
  <p:cm authorId="3" dt="2022-07-06T22:25:29.094" idx="28">
    <p:pos x="4216" y="2787"/>
    <p:text>thiếu căn cứ</p:text>
    <p:extLst>
      <p:ext uri="{C676402C-5697-4E1C-873F-D02D1690AC5C}">
        <p15:threadingInfo xmlns:p15="http://schemas.microsoft.com/office/powerpoint/2012/main" timeZoneBias="-420"/>
      </p:ext>
    </p:extLst>
  </p:cm>
  <p:cm authorId="5" dt="2022-07-13T21:43:38.580" idx="31">
    <p:pos x="4216" y="2883"/>
    <p:text>đã sửa</p:text>
    <p:extLst>
      <p:ext uri="{C676402C-5697-4E1C-873F-D02D1690AC5C}">
        <p15:threadingInfo xmlns:p15="http://schemas.microsoft.com/office/powerpoint/2012/main" timeZoneBias="-420">
          <p15:parentCm authorId="3" idx="28"/>
        </p15:threadingInfo>
      </p:ext>
    </p:extLst>
  </p:cm>
  <p:cm authorId="3" dt="2022-07-06T22:26:01.542" idx="29">
    <p:pos x="3680" y="1117"/>
    <p:text>Đã có đk vuông ở trên</p:text>
    <p:extLst>
      <p:ext uri="{C676402C-5697-4E1C-873F-D02D1690AC5C}">
        <p15:threadingInfo xmlns:p15="http://schemas.microsoft.com/office/powerpoint/2012/main" timeZoneBias="-420"/>
      </p:ext>
    </p:extLst>
  </p:cm>
  <p:cm authorId="5" dt="2022-07-13T21:43:47.048" idx="32">
    <p:pos x="3680" y="1213"/>
    <p:text>đã sửa</p:text>
    <p:extLst>
      <p:ext uri="{C676402C-5697-4E1C-873F-D02D1690AC5C}">
        <p15:threadingInfo xmlns:p15="http://schemas.microsoft.com/office/powerpoint/2012/main" timeZoneBias="-420">
          <p15:parentCm authorId="3" idx="29"/>
        </p15:threadingInfo>
      </p:ext>
    </p:extLst>
  </p:cm>
  <p:cm authorId="3" dt="2022-07-06T22:27:21.630" idx="31">
    <p:pos x="1466" y="592"/>
    <p:text>THiếu 90 độ</p:text>
    <p:extLst>
      <p:ext uri="{C676402C-5697-4E1C-873F-D02D1690AC5C}">
        <p15:threadingInfo xmlns:p15="http://schemas.microsoft.com/office/powerpoint/2012/main" timeZoneBias="-420"/>
      </p:ext>
    </p:extLst>
  </p:cm>
  <p:cm authorId="5" dt="2022-07-13T21:44:32.874" idx="33">
    <p:pos x="1466" y="688"/>
    <p:text>đã sửa</p:text>
    <p:extLst>
      <p:ext uri="{C676402C-5697-4E1C-873F-D02D1690AC5C}">
        <p15:threadingInfo xmlns:p15="http://schemas.microsoft.com/office/powerpoint/2012/main" timeZoneBias="-420">
          <p15:parentCm authorId="3" idx="31"/>
        </p15:threadingInfo>
      </p:ext>
    </p:extLst>
  </p:cm>
  <p:cm authorId="4" dt="2022-07-08T23:46:44.345" idx="9">
    <p:pos x="10" y="10"/>
    <p:text>Bổ sung: Ví dụ 3</p:text>
    <p:extLst>
      <p:ext uri="{C676402C-5697-4E1C-873F-D02D1690AC5C}">
        <p15:threadingInfo xmlns:p15="http://schemas.microsoft.com/office/powerpoint/2012/main" timeZoneBias="-420"/>
      </p:ext>
    </p:extLst>
  </p:cm>
  <p:cm authorId="4" dt="2022-07-13T09:22:15.884" idx="16">
    <p:pos x="10" y="106"/>
    <p:text>ĐÃ SỬA</p:text>
    <p:extLst>
      <p:ext uri="{C676402C-5697-4E1C-873F-D02D1690AC5C}">
        <p15:threadingInfo xmlns:p15="http://schemas.microsoft.com/office/powerpoint/2012/main" timeZoneBias="-420">
          <p15:parentCm authorId="4" idx="9"/>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2-07-06T22:31:57.197" idx="35">
    <p:pos x="4599" y="508"/>
    <p:text>Cần có hình vẽ ở đây</p:text>
    <p:extLst>
      <p:ext uri="{C676402C-5697-4E1C-873F-D02D1690AC5C}">
        <p15:threadingInfo xmlns:p15="http://schemas.microsoft.com/office/powerpoint/2012/main" timeZoneBias="-420"/>
      </p:ext>
    </p:extLst>
  </p:cm>
  <p:cm authorId="5" dt="2022-07-13T21:45:09.108" idx="34">
    <p:pos x="4599" y="604"/>
    <p:text>đã sửa</p:text>
    <p:extLst>
      <p:ext uri="{C676402C-5697-4E1C-873F-D02D1690AC5C}">
        <p15:threadingInfo xmlns:p15="http://schemas.microsoft.com/office/powerpoint/2012/main" timeZoneBias="-420">
          <p15:parentCm authorId="3" idx="35"/>
        </p15:threadingInfo>
      </p:ext>
    </p:extLst>
  </p:cm>
  <p:cm authorId="3" dt="2022-07-06T23:19:17.466" idx="47">
    <p:pos x="1039" y="948"/>
    <p:text>Đã nói tới vuông ở trên</p:text>
    <p:extLst>
      <p:ext uri="{C676402C-5697-4E1C-873F-D02D1690AC5C}">
        <p15:threadingInfo xmlns:p15="http://schemas.microsoft.com/office/powerpoint/2012/main" timeZoneBias="-420"/>
      </p:ext>
    </p:extLst>
  </p:cm>
  <p:cm authorId="5" dt="2022-07-13T21:45:21.789" idx="35">
    <p:pos x="1039" y="1044"/>
    <p:text>đã sửa</p:text>
    <p:extLst>
      <p:ext uri="{C676402C-5697-4E1C-873F-D02D1690AC5C}">
        <p15:threadingInfo xmlns:p15="http://schemas.microsoft.com/office/powerpoint/2012/main" timeZoneBias="-420">
          <p15:parentCm authorId="3" idx="47"/>
        </p15:threadingInfo>
      </p:ext>
    </p:extLst>
  </p:cm>
  <p:cm authorId="4" dt="2022-07-08T23:47:06.529" idx="10">
    <p:pos x="-11" y="51"/>
    <p:text>Bổ sung: Ví dụ 4</p:text>
    <p:extLst>
      <p:ext uri="{C676402C-5697-4E1C-873F-D02D1690AC5C}">
        <p15:threadingInfo xmlns:p15="http://schemas.microsoft.com/office/powerpoint/2012/main" timeZoneBias="-420"/>
      </p:ext>
    </p:extLst>
  </p:cm>
  <p:cm authorId="4" dt="2022-07-13T09:22:40.933" idx="17">
    <p:pos x="-11" y="147"/>
    <p:text>ĐÃ SỬA</p:text>
    <p:extLst>
      <p:ext uri="{C676402C-5697-4E1C-873F-D02D1690AC5C}">
        <p15:threadingInfo xmlns:p15="http://schemas.microsoft.com/office/powerpoint/2012/main" timeZoneBias="-420">
          <p15:parentCm authorId="4" idx="10"/>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22-07-06T22:33:31.142" idx="37">
    <p:pos x="4023" y="2049"/>
    <p:text>GT chưa cho</p:text>
    <p:extLst>
      <p:ext uri="{C676402C-5697-4E1C-873F-D02D1690AC5C}">
        <p15:threadingInfo xmlns:p15="http://schemas.microsoft.com/office/powerpoint/2012/main" timeZoneBias="-420"/>
      </p:ext>
    </p:extLst>
  </p:cm>
  <p:cm authorId="5" dt="2022-07-13T21:45:38.925" idx="36">
    <p:pos x="4023" y="2145"/>
    <p:text>đã sửa</p:text>
    <p:extLst>
      <p:ext uri="{C676402C-5697-4E1C-873F-D02D1690AC5C}">
        <p15:threadingInfo xmlns:p15="http://schemas.microsoft.com/office/powerpoint/2012/main" timeZoneBias="-420">
          <p15:parentCm authorId="3" idx="37"/>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3" dt="2022-07-06T23:21:37.323" idx="49">
    <p:pos x="2922" y="1499"/>
    <p:text>Nên trình bày c/m rời từ trên, sau đó xét tam giác...</p:text>
    <p:extLst>
      <p:ext uri="{C676402C-5697-4E1C-873F-D02D1690AC5C}">
        <p15:threadingInfo xmlns:p15="http://schemas.microsoft.com/office/powerpoint/2012/main" timeZoneBias="-420"/>
      </p:ext>
    </p:extLst>
  </p:cm>
  <p:cm authorId="5" dt="2022-07-13T21:46:03.050" idx="38">
    <p:pos x="2922" y="1595"/>
    <p:text>đã sửa</p:text>
    <p:extLst>
      <p:ext uri="{C676402C-5697-4E1C-873F-D02D1690AC5C}">
        <p15:threadingInfo xmlns:p15="http://schemas.microsoft.com/office/powerpoint/2012/main" timeZoneBias="-420">
          <p15:parentCm authorId="3" idx="49"/>
        </p15:threadingInfo>
      </p:ext>
    </p:extLst>
  </p:cm>
  <p:cm authorId="3" dt="2022-07-06T23:23:24.628" idx="50">
    <p:pos x="3479" y="2094"/>
    <p:text>Gọi tên g.c.g hay cạnh góc vuông - góc nhọn?</p:text>
    <p:extLst>
      <p:ext uri="{C676402C-5697-4E1C-873F-D02D1690AC5C}">
        <p15:threadingInfo xmlns:p15="http://schemas.microsoft.com/office/powerpoint/2012/main" timeZoneBias="-420"/>
      </p:ext>
    </p:extLst>
  </p:cm>
  <p:cm authorId="5" dt="2022-07-13T21:46:07.816" idx="39">
    <p:pos x="3479" y="2190"/>
    <p:text>đã sửa</p:text>
    <p:extLst>
      <p:ext uri="{C676402C-5697-4E1C-873F-D02D1690AC5C}">
        <p15:threadingInfo xmlns:p15="http://schemas.microsoft.com/office/powerpoint/2012/main" timeZoneBias="-420">
          <p15:parentCm authorId="3" idx="50"/>
        </p15:threadingInfo>
      </p:ext>
    </p:extLst>
  </p:cm>
  <p:cm authorId="3" dt="2022-07-06T23:24:11.386" idx="51">
    <p:pos x="282" y="1803"/>
    <p:text>nên đưa căn cứ theo thứ tự g.c.g</p:text>
    <p:extLst>
      <p:ext uri="{C676402C-5697-4E1C-873F-D02D1690AC5C}">
        <p15:threadingInfo xmlns:p15="http://schemas.microsoft.com/office/powerpoint/2012/main" timeZoneBias="-420"/>
      </p:ext>
    </p:extLst>
  </p:cm>
  <p:cm authorId="5" dt="2022-07-13T21:46:23.031" idx="40">
    <p:pos x="282" y="1899"/>
    <p:text>đã sửa</p:text>
    <p:extLst>
      <p:ext uri="{C676402C-5697-4E1C-873F-D02D1690AC5C}">
        <p15:threadingInfo xmlns:p15="http://schemas.microsoft.com/office/powerpoint/2012/main" timeZoneBias="-420">
          <p15:parentCm authorId="3" idx="51"/>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4" dt="2022-07-08T23:49:49.167" idx="12">
    <p:pos x="1819" y="695"/>
    <p:text>Căn giữa, in đàm in hoa "Luật chơi"</p:text>
    <p:extLst>
      <p:ext uri="{C676402C-5697-4E1C-873F-D02D1690AC5C}">
        <p15:threadingInfo xmlns:p15="http://schemas.microsoft.com/office/powerpoint/2012/main" timeZoneBias="-420"/>
      </p:ext>
    </p:extLst>
  </p:cm>
  <p:cm authorId="5" dt="2022-07-13T21:47:40.934" idx="41">
    <p:pos x="1819" y="791"/>
    <p:text>đã sửa</p:text>
    <p:extLst>
      <p:ext uri="{C676402C-5697-4E1C-873F-D02D1690AC5C}">
        <p15:threadingInfo xmlns:p15="http://schemas.microsoft.com/office/powerpoint/2012/main" timeZoneBias="-420">
          <p15:parentCm authorId="4" idx="12"/>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3" dt="2022-07-06T23:25:24.626" idx="52">
    <p:pos x="1339" y="1052"/>
    <p:text>THiếu kí tự trắng</p:text>
    <p:extLst>
      <p:ext uri="{C676402C-5697-4E1C-873F-D02D1690AC5C}">
        <p15:threadingInfo xmlns:p15="http://schemas.microsoft.com/office/powerpoint/2012/main" timeZoneBias="-420"/>
      </p:ext>
    </p:extLst>
  </p:cm>
  <p:cm authorId="5" dt="2022-07-13T21:48:05.161" idx="42">
    <p:pos x="1339" y="1148"/>
    <p:text>đã sửa</p:text>
    <p:extLst>
      <p:ext uri="{C676402C-5697-4E1C-873F-D02D1690AC5C}">
        <p15:threadingInfo xmlns:p15="http://schemas.microsoft.com/office/powerpoint/2012/main" timeZoneBias="-420">
          <p15:parentCm authorId="3" idx="52"/>
        </p15:threadingInfo>
      </p:ext>
    </p:extLst>
  </p:cm>
  <p:cm authorId="3" dt="2022-07-06T23:25:56.354" idx="53">
    <p:pos x="2441" y="820"/>
    <p:text>nên dùng kí hiệu</p:text>
    <p:extLst>
      <p:ext uri="{C676402C-5697-4E1C-873F-D02D1690AC5C}">
        <p15:threadingInfo xmlns:p15="http://schemas.microsoft.com/office/powerpoint/2012/main" timeZoneBias="-420"/>
      </p:ext>
    </p:extLst>
  </p:cm>
  <p:cm authorId="5" dt="2022-07-13T21:48:36.265" idx="43">
    <p:pos x="2441" y="916"/>
    <p:text>đã sửa</p:text>
    <p:extLst>
      <p:ext uri="{C676402C-5697-4E1C-873F-D02D1690AC5C}">
        <p15:threadingInfo xmlns:p15="http://schemas.microsoft.com/office/powerpoint/2012/main" timeZoneBias="-420">
          <p15:parentCm authorId="3" idx="53"/>
        </p15:threadingInfo>
      </p:ext>
    </p:extLst>
  </p:cm>
  <p:cm authorId="3" dt="2022-07-06T23:26:25.786" idx="54">
    <p:pos x="2774" y="1599"/>
    <p:text>kí hiệu tam giác đang thấp</p:text>
    <p:extLst>
      <p:ext uri="{C676402C-5697-4E1C-873F-D02D1690AC5C}">
        <p15:threadingInfo xmlns:p15="http://schemas.microsoft.com/office/powerpoint/2012/main" timeZoneBias="-420"/>
      </p:ext>
    </p:extLst>
  </p:cm>
  <p:cm authorId="5" dt="2022-07-13T21:48:45.310" idx="44">
    <p:pos x="2774" y="1695"/>
    <p:text>đã sửa</p:text>
    <p:extLst>
      <p:ext uri="{C676402C-5697-4E1C-873F-D02D1690AC5C}">
        <p15:threadingInfo xmlns:p15="http://schemas.microsoft.com/office/powerpoint/2012/main" timeZoneBias="-420">
          <p15:parentCm authorId="3" idx="54"/>
        </p15:threadingInfo>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3" dt="2022-07-06T23:29:57.578" idx="57">
    <p:pos x="2833" y="885"/>
    <p:text>nên đổi KM thành MK</p:text>
    <p:extLst>
      <p:ext uri="{C676402C-5697-4E1C-873F-D02D1690AC5C}">
        <p15:threadingInfo xmlns:p15="http://schemas.microsoft.com/office/powerpoint/2012/main" timeZoneBias="-420"/>
      </p:ext>
    </p:extLst>
  </p:cm>
  <p:cm authorId="5" dt="2022-07-13T21:49:24.003" idx="46">
    <p:pos x="2833" y="981"/>
    <p:text>đã sửa</p:text>
    <p:extLst>
      <p:ext uri="{C676402C-5697-4E1C-873F-D02D1690AC5C}">
        <p15:threadingInfo xmlns:p15="http://schemas.microsoft.com/office/powerpoint/2012/main" timeZoneBias="-420">
          <p15:parentCm authorId="3" idx="57"/>
        </p15:threadingInfo>
      </p:ext>
    </p:extLst>
  </p:cm>
  <p:cm authorId="3" dt="2022-07-06T23:30:15.186" idx="58">
    <p:pos x="1818" y="1751"/>
    <p:text>Bổ sung căn cứ, và nên theo thứ tự g.c.g</p:text>
    <p:extLst>
      <p:ext uri="{C676402C-5697-4E1C-873F-D02D1690AC5C}">
        <p15:threadingInfo xmlns:p15="http://schemas.microsoft.com/office/powerpoint/2012/main" timeZoneBias="-420"/>
      </p:ext>
    </p:extLst>
  </p:cm>
  <p:cm authorId="5" dt="2022-07-13T21:49:35.469" idx="47">
    <p:pos x="1818" y="1847"/>
    <p:text>đã sửa</p:text>
    <p:extLst>
      <p:ext uri="{C676402C-5697-4E1C-873F-D02D1690AC5C}">
        <p15:threadingInfo xmlns:p15="http://schemas.microsoft.com/office/powerpoint/2012/main" timeZoneBias="-420">
          <p15:parentCm authorId="3" idx="58"/>
        </p15:threadingInfo>
      </p:ext>
    </p:extLst>
  </p:cm>
  <p:cm authorId="3" dt="2022-07-06T23:30:44.714" idx="59">
    <p:pos x="1651" y="1972"/>
    <p:text>thừa kí tự trắng</p:text>
    <p:extLst>
      <p:ext uri="{C676402C-5697-4E1C-873F-D02D1690AC5C}">
        <p15:threadingInfo xmlns:p15="http://schemas.microsoft.com/office/powerpoint/2012/main" timeZoneBias="-420"/>
      </p:ext>
    </p:extLst>
  </p:cm>
  <p:cm authorId="5" dt="2022-07-13T21:50:22.110" idx="48">
    <p:pos x="1651" y="2068"/>
    <p:text>đã sửa</p:text>
    <p:extLst>
      <p:ext uri="{C676402C-5697-4E1C-873F-D02D1690AC5C}">
        <p15:threadingInfo xmlns:p15="http://schemas.microsoft.com/office/powerpoint/2012/main" timeZoneBias="-420">
          <p15:parentCm authorId="3" idx="5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07-06T21:22:42.587" idx="1">
    <p:pos x="1563" y="2398"/>
    <p:text>Đây là đáp án sai. Trong Word đang bị nhầm</p:text>
    <p:extLst>
      <p:ext uri="{C676402C-5697-4E1C-873F-D02D1690AC5C}">
        <p15:threadingInfo xmlns:p15="http://schemas.microsoft.com/office/powerpoint/2012/main" timeZoneBias="-420"/>
      </p:ext>
    </p:extLst>
  </p:cm>
  <p:cm authorId="5" dt="2022-07-13T21:21:58.039" idx="2">
    <p:pos x="1563" y="2494"/>
    <p:text>đã sửa</p:text>
    <p:extLst>
      <p:ext uri="{C676402C-5697-4E1C-873F-D02D1690AC5C}">
        <p15:threadingInfo xmlns:p15="http://schemas.microsoft.com/office/powerpoint/2012/main" timeZoneBias="-420">
          <p15:parentCm authorId="3" idx="1"/>
        </p15:threadingInfo>
      </p:ext>
    </p:extLst>
  </p:cm>
  <p:cm authorId="3" dt="2022-07-06T21:22:58.552" idx="2">
    <p:pos x="3408" y="2372"/>
    <p:text>Đây mới là đáp án đúng</p:text>
    <p:extLst>
      <p:ext uri="{C676402C-5697-4E1C-873F-D02D1690AC5C}">
        <p15:threadingInfo xmlns:p15="http://schemas.microsoft.com/office/powerpoint/2012/main" timeZoneBias="-420"/>
      </p:ext>
    </p:extLst>
  </p:cm>
  <p:cm authorId="3" dt="2022-07-06T21:32:23.511" idx="7">
    <p:pos x="3408" y="2468"/>
    <p:text>Nên đảo vị trí Góc M = góc C</p:text>
    <p:extLst>
      <p:ext uri="{C676402C-5697-4E1C-873F-D02D1690AC5C}">
        <p15:threadingInfo xmlns:p15="http://schemas.microsoft.com/office/powerpoint/2012/main" timeZoneBias="-420">
          <p15:parentCm authorId="3" idx="2"/>
        </p15:threadingInfo>
      </p:ext>
    </p:extLst>
  </p:cm>
  <p:cm authorId="5" dt="2022-07-13T21:22:13.127" idx="3">
    <p:pos x="3408" y="2564"/>
    <p:text>đã sửa</p:text>
    <p:extLst>
      <p:ext uri="{C676402C-5697-4E1C-873F-D02D1690AC5C}">
        <p15:threadingInfo xmlns:p15="http://schemas.microsoft.com/office/powerpoint/2012/main" timeZoneBias="-420">
          <p15:parentCm authorId="3" idx="2"/>
        </p15:threadingInfo>
      </p:ext>
    </p:extLst>
  </p:cm>
  <p:cm authorId="3" dt="2022-07-06T21:23:38.437" idx="3">
    <p:pos x="2220" y="734"/>
    <p:text>Cần cùng size chữ cho MathType</p:text>
    <p:extLst>
      <p:ext uri="{C676402C-5697-4E1C-873F-D02D1690AC5C}">
        <p15:threadingInfo xmlns:p15="http://schemas.microsoft.com/office/powerpoint/2012/main" timeZoneBias="-420"/>
      </p:ext>
    </p:extLst>
  </p:cm>
  <p:cm authorId="5" dt="2022-07-13T21:22:32.009" idx="4">
    <p:pos x="2220" y="830"/>
    <p:text>đã sửa</p:text>
    <p:extLst>
      <p:ext uri="{C676402C-5697-4E1C-873F-D02D1690AC5C}">
        <p15:threadingInfo xmlns:p15="http://schemas.microsoft.com/office/powerpoint/2012/main" timeZoneBias="-420">
          <p15:parentCm authorId="3" idx="3"/>
        </p15:threadingInfo>
      </p:ext>
    </p:extLst>
  </p:cm>
  <p:cm authorId="3" dt="2022-07-06T23:08:40.524" idx="39">
    <p:pos x="4812" y="987"/>
    <p:text>nên dùng kí hiệu thay từ tam giác</p:text>
    <p:extLst>
      <p:ext uri="{C676402C-5697-4E1C-873F-D02D1690AC5C}">
        <p15:threadingInfo xmlns:p15="http://schemas.microsoft.com/office/powerpoint/2012/main" timeZoneBias="-420"/>
      </p:ext>
    </p:extLst>
  </p:cm>
  <p:cm authorId="5" dt="2022-07-13T21:22:46.863" idx="5">
    <p:pos x="4812" y="1083"/>
    <p:text>đã sửa</p:text>
    <p:extLst>
      <p:ext uri="{C676402C-5697-4E1C-873F-D02D1690AC5C}">
        <p15:threadingInfo xmlns:p15="http://schemas.microsoft.com/office/powerpoint/2012/main" timeZoneBias="-420">
          <p15:parentCm authorId="3" idx="39"/>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2-07-06T21:30:55.355" idx="6">
    <p:pos x="2663" y="1262"/>
    <p:text>Thứ tự đỉnh tam giác nên là DFE</p:text>
    <p:extLst>
      <p:ext uri="{C676402C-5697-4E1C-873F-D02D1690AC5C}">
        <p15:threadingInfo xmlns:p15="http://schemas.microsoft.com/office/powerpoint/2012/main" timeZoneBias="-420"/>
      </p:ext>
    </p:extLst>
  </p:cm>
  <p:cm authorId="5" dt="2022-07-13T21:23:15.758" idx="6">
    <p:pos x="2663" y="1358"/>
    <p:text>đã sửa</p:text>
    <p:extLst>
      <p:ext uri="{C676402C-5697-4E1C-873F-D02D1690AC5C}">
        <p15:threadingInfo xmlns:p15="http://schemas.microsoft.com/office/powerpoint/2012/main" timeZoneBias="-420">
          <p15:parentCm authorId="3" idx="6"/>
        </p15:threadingInfo>
      </p:ext>
    </p:extLst>
  </p:cm>
  <p:cm authorId="3" dt="2022-07-06T23:06:18.740" idx="38">
    <p:pos x="2281" y="700"/>
    <p:text>Cần cùng size chữ cho MathType</p:text>
    <p:extLst>
      <p:ext uri="{C676402C-5697-4E1C-873F-D02D1690AC5C}">
        <p15:threadingInfo xmlns:p15="http://schemas.microsoft.com/office/powerpoint/2012/main" timeZoneBias="-420"/>
      </p:ext>
    </p:extLst>
  </p:cm>
  <p:cm authorId="5" dt="2022-07-13T21:24:06.108" idx="7">
    <p:pos x="2281" y="796"/>
    <p:text>đã sửa</p:text>
    <p:extLst>
      <p:ext uri="{C676402C-5697-4E1C-873F-D02D1690AC5C}">
        <p15:threadingInfo xmlns:p15="http://schemas.microsoft.com/office/powerpoint/2012/main" timeZoneBias="-420">
          <p15:parentCm authorId="3" idx="38"/>
        </p15:threadingInfo>
      </p:ext>
    </p:extLst>
  </p:cm>
  <p:cm authorId="3" dt="2022-07-06T23:09:16.483" idx="40">
    <p:pos x="3934" y="1061"/>
    <p:text>nên dùng kí hiệu thay từ Tam giác</p:text>
    <p:extLst>
      <p:ext uri="{C676402C-5697-4E1C-873F-D02D1690AC5C}">
        <p15:threadingInfo xmlns:p15="http://schemas.microsoft.com/office/powerpoint/2012/main" timeZoneBias="-420"/>
      </p:ext>
    </p:extLst>
  </p:cm>
  <p:cm authorId="5" dt="2022-07-13T21:24:23.326" idx="8">
    <p:pos x="3934" y="1157"/>
    <p:text>đã sửa</p:text>
    <p:extLst>
      <p:ext uri="{C676402C-5697-4E1C-873F-D02D1690AC5C}">
        <p15:threadingInfo xmlns:p15="http://schemas.microsoft.com/office/powerpoint/2012/main" timeZoneBias="-420">
          <p15:parentCm authorId="3" idx="40"/>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2-07-06T21:33:54.994" idx="8">
    <p:pos x="1148" y="1234"/>
    <p:text>Cần cùng size chữ cho MathType</p:text>
    <p:extLst>
      <p:ext uri="{C676402C-5697-4E1C-873F-D02D1690AC5C}">
        <p15:threadingInfo xmlns:p15="http://schemas.microsoft.com/office/powerpoint/2012/main" timeZoneBias="-420"/>
      </p:ext>
    </p:extLst>
  </p:cm>
  <p:cm authorId="5" dt="2022-07-13T21:24:53.785" idx="9">
    <p:pos x="1148" y="1330"/>
    <p:text>đã sửa</p:text>
    <p:extLst>
      <p:ext uri="{C676402C-5697-4E1C-873F-D02D1690AC5C}">
        <p15:threadingInfo xmlns:p15="http://schemas.microsoft.com/office/powerpoint/2012/main" timeZoneBias="-420">
          <p15:parentCm authorId="3" idx="8"/>
        </p15:threadingInfo>
      </p:ext>
    </p:extLst>
  </p:cm>
  <p:cm authorId="3" dt="2022-07-06T23:09:41.179" idx="41">
    <p:pos x="3330" y="1007"/>
    <p:text>nên dùng kí hiệu thay từ tam giác</p:text>
    <p:extLst>
      <p:ext uri="{C676402C-5697-4E1C-873F-D02D1690AC5C}">
        <p15:threadingInfo xmlns:p15="http://schemas.microsoft.com/office/powerpoint/2012/main" timeZoneBias="-420"/>
      </p:ext>
    </p:extLst>
  </p:cm>
  <p:cm authorId="5" dt="2022-07-13T21:25:47.926" idx="10">
    <p:pos x="3330" y="1103"/>
    <p:text>đã sửa</p:text>
    <p:extLst>
      <p:ext uri="{C676402C-5697-4E1C-873F-D02D1690AC5C}">
        <p15:threadingInfo xmlns:p15="http://schemas.microsoft.com/office/powerpoint/2012/main" timeZoneBias="-420">
          <p15:parentCm authorId="3" idx="41"/>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2-07-06T22:08:33.528" idx="9">
    <p:pos x="2629" y="961"/>
    <p:text>Cần cùng size chữ cho MathType</p:text>
    <p:extLst>
      <p:ext uri="{C676402C-5697-4E1C-873F-D02D1690AC5C}">
        <p15:threadingInfo xmlns:p15="http://schemas.microsoft.com/office/powerpoint/2012/main" timeZoneBias="-420"/>
      </p:ext>
    </p:extLst>
  </p:cm>
  <p:cm authorId="5" dt="2022-07-13T21:26:07.560" idx="11">
    <p:pos x="2629" y="1057"/>
    <p:text>đã sửa</p:text>
    <p:extLst>
      <p:ext uri="{C676402C-5697-4E1C-873F-D02D1690AC5C}">
        <p15:threadingInfo xmlns:p15="http://schemas.microsoft.com/office/powerpoint/2012/main" timeZoneBias="-420">
          <p15:parentCm authorId="3" idx="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2-07-06T22:09:29.753" idx="10">
    <p:pos x="2260" y="767"/>
    <p:text>Cần cùng size chữ cho MathType</p:text>
    <p:extLst>
      <p:ext uri="{C676402C-5697-4E1C-873F-D02D1690AC5C}">
        <p15:threadingInfo xmlns:p15="http://schemas.microsoft.com/office/powerpoint/2012/main" timeZoneBias="-420"/>
      </p:ext>
    </p:extLst>
  </p:cm>
  <p:cm authorId="5" dt="2022-07-13T21:26:18.428" idx="12">
    <p:pos x="2260" y="863"/>
    <p:text>đã sửa</p:text>
    <p:extLst>
      <p:ext uri="{C676402C-5697-4E1C-873F-D02D1690AC5C}">
        <p15:threadingInfo xmlns:p15="http://schemas.microsoft.com/office/powerpoint/2012/main" timeZoneBias="-420">
          <p15:parentCm authorId="3" idx="10"/>
        </p15:threadingInfo>
      </p:ext>
    </p:extLst>
  </p:cm>
  <p:cm authorId="3" dt="2022-07-06T23:10:11.395" idx="42">
    <p:pos x="1473" y="722"/>
    <p:text>nên dùng kí hiệu</p:text>
    <p:extLst>
      <p:ext uri="{C676402C-5697-4E1C-873F-D02D1690AC5C}">
        <p15:threadingInfo xmlns:p15="http://schemas.microsoft.com/office/powerpoint/2012/main" timeZoneBias="-420"/>
      </p:ext>
    </p:extLst>
  </p:cm>
  <p:cm authorId="5" dt="2022-07-13T21:26:33.781" idx="13">
    <p:pos x="1473" y="818"/>
    <p:text>đã sửa</p:text>
    <p:extLst>
      <p:ext uri="{C676402C-5697-4E1C-873F-D02D1690AC5C}">
        <p15:threadingInfo xmlns:p15="http://schemas.microsoft.com/office/powerpoint/2012/main" timeZoneBias="-420">
          <p15:parentCm authorId="3" idx="42"/>
        </p15:threadingInfo>
      </p:ext>
    </p:extLst>
  </p:cm>
  <p:cm authorId="3" dt="2022-07-06T23:10:26.084" idx="43">
    <p:pos x="1181" y="1777"/>
    <p:text>kí hiệu tam giác đang thấp hơn chữ ABC</p:text>
    <p:extLst>
      <p:ext uri="{C676402C-5697-4E1C-873F-D02D1690AC5C}">
        <p15:threadingInfo xmlns:p15="http://schemas.microsoft.com/office/powerpoint/2012/main" timeZoneBias="-420"/>
      </p:ext>
    </p:extLst>
  </p:cm>
  <p:cm authorId="5" dt="2022-07-13T21:26:40.459" idx="14">
    <p:pos x="1181" y="1873"/>
    <p:text>đã sửa</p:text>
    <p:extLst>
      <p:ext uri="{C676402C-5697-4E1C-873F-D02D1690AC5C}">
        <p15:threadingInfo xmlns:p15="http://schemas.microsoft.com/office/powerpoint/2012/main" timeZoneBias="-420">
          <p15:parentCm authorId="3" idx="43"/>
        </p15:threadingInfo>
      </p:ext>
    </p:extLst>
  </p:cm>
  <p:cm authorId="4" dt="2022-07-08T23:41:43.487" idx="4">
    <p:pos x="2668" y="997"/>
    <p:text>Cỡ trong MT giống với cỡ chữ trong text</p:text>
    <p:extLst>
      <p:ext uri="{C676402C-5697-4E1C-873F-D02D1690AC5C}">
        <p15:threadingInfo xmlns:p15="http://schemas.microsoft.com/office/powerpoint/2012/main" timeZoneBias="-420"/>
      </p:ext>
    </p:extLst>
  </p:cm>
  <p:cm authorId="5" dt="2022-07-13T21:26:46.786" idx="15">
    <p:pos x="2668" y="1093"/>
    <p:text>đã sửa</p:text>
    <p:extLst>
      <p:ext uri="{C676402C-5697-4E1C-873F-D02D1690AC5C}">
        <p15:threadingInfo xmlns:p15="http://schemas.microsoft.com/office/powerpoint/2012/main" timeZoneBias="-420">
          <p15:parentCm authorId="4" idx="4"/>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2-07-06T22:10:33.864" idx="11">
    <p:pos x="1676" y="680"/>
    <p:text>Thừa kí thự trắng</p:text>
    <p:extLst>
      <p:ext uri="{C676402C-5697-4E1C-873F-D02D1690AC5C}">
        <p15:threadingInfo xmlns:p15="http://schemas.microsoft.com/office/powerpoint/2012/main" timeZoneBias="-420"/>
      </p:ext>
    </p:extLst>
  </p:cm>
  <p:cm authorId="5" dt="2022-07-13T21:27:04.660" idx="16">
    <p:pos x="1676" y="776"/>
    <p:text>đã sửa</p:text>
    <p:extLst>
      <p:ext uri="{C676402C-5697-4E1C-873F-D02D1690AC5C}">
        <p15:threadingInfo xmlns:p15="http://schemas.microsoft.com/office/powerpoint/2012/main" timeZoneBias="-420">
          <p15:parentCm authorId="3" idx="11"/>
        </p15:threadingInfo>
      </p:ext>
    </p:extLst>
  </p:cm>
  <p:cm authorId="3" dt="2022-07-06T22:10:43.807" idx="12">
    <p:pos x="1529" y="1621"/>
    <p:text>Thiếu kí tự trắng</p:text>
    <p:extLst>
      <p:ext uri="{C676402C-5697-4E1C-873F-D02D1690AC5C}">
        <p15:threadingInfo xmlns:p15="http://schemas.microsoft.com/office/powerpoint/2012/main" timeZoneBias="-420"/>
      </p:ext>
    </p:extLst>
  </p:cm>
  <p:cm authorId="3" dt="2022-07-06T22:11:57.718" idx="13">
    <p:pos x="3303" y="2435"/>
    <p:text>Thiếu chữ</p:text>
    <p:extLst>
      <p:ext uri="{C676402C-5697-4E1C-873F-D02D1690AC5C}">
        <p15:threadingInfo xmlns:p15="http://schemas.microsoft.com/office/powerpoint/2012/main" timeZoneBias="-420"/>
      </p:ext>
    </p:extLst>
  </p:cm>
  <p:cm authorId="3" dt="2022-07-06T23:14:21.884" idx="45">
    <p:pos x="3303" y="2531"/>
    <p:text>TRong Word cũng đang thiếu</p:text>
    <p:extLst>
      <p:ext uri="{C676402C-5697-4E1C-873F-D02D1690AC5C}">
        <p15:threadingInfo xmlns:p15="http://schemas.microsoft.com/office/powerpoint/2012/main" timeZoneBias="-420">
          <p15:parentCm authorId="3" idx="13"/>
        </p15:threadingInfo>
      </p:ext>
    </p:extLst>
  </p:cm>
  <p:cm authorId="5" dt="2022-07-13T21:27:18.565" idx="17">
    <p:pos x="3303" y="2627"/>
    <p:text>đã sửa</p:text>
    <p:extLst>
      <p:ext uri="{C676402C-5697-4E1C-873F-D02D1690AC5C}">
        <p15:threadingInfo xmlns:p15="http://schemas.microsoft.com/office/powerpoint/2012/main" timeZoneBias="-420">
          <p15:parentCm authorId="3" idx="13"/>
        </p15:threadingInfo>
      </p:ext>
    </p:extLst>
  </p:cm>
  <p:cm authorId="3" dt="2022-07-06T22:12:21.239" idx="14">
    <p:pos x="1783" y="1790"/>
    <p:text>Nền và màu chữ chưa phù hợp, chưa làm nổi rõ nội dung</p:text>
    <p:extLst>
      <p:ext uri="{C676402C-5697-4E1C-873F-D02D1690AC5C}">
        <p15:threadingInfo xmlns:p15="http://schemas.microsoft.com/office/powerpoint/2012/main" timeZoneBias="-420"/>
      </p:ext>
    </p:extLst>
  </p:cm>
  <p:cm authorId="5" dt="2022-07-13T21:27:55.030" idx="18">
    <p:pos x="1783" y="1886"/>
    <p:text>đã sửa</p:text>
    <p:extLst>
      <p:ext uri="{C676402C-5697-4E1C-873F-D02D1690AC5C}">
        <p15:threadingInfo xmlns:p15="http://schemas.microsoft.com/office/powerpoint/2012/main" timeZoneBias="-420">
          <p15:parentCm authorId="3" idx="14"/>
        </p15:threadingInfo>
      </p:ext>
    </p:extLst>
  </p:cm>
  <p:cm authorId="4" dt="2022-07-08T23:43:12.644" idx="5">
    <p:pos x="10" y="10"/>
    <p:text>Bổ sung: Tiết ... Bài 6: (Tên bài)</p:text>
    <p:extLst>
      <p:ext uri="{C676402C-5697-4E1C-873F-D02D1690AC5C}">
        <p15:threadingInfo xmlns:p15="http://schemas.microsoft.com/office/powerpoint/2012/main" timeZoneBias="-420"/>
      </p:ext>
    </p:extLst>
  </p:cm>
  <p:cm authorId="4" dt="2022-07-13T09:19:33.695" idx="13">
    <p:pos x="10" y="106"/>
    <p:text>Cỡ chữ tối thiểu 28</p:text>
    <p:extLst>
      <p:ext uri="{C676402C-5697-4E1C-873F-D02D1690AC5C}">
        <p15:threadingInfo xmlns:p15="http://schemas.microsoft.com/office/powerpoint/2012/main" timeZoneBias="-420">
          <p15:parentCm authorId="4" idx="5"/>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2-07-06T22:13:17.143" idx="15">
    <p:pos x="481" y="1502"/>
    <p:text>Nên đưa đỉnh B ra ngoài tam giác. Nên sửa hình vuông tại A, A' cho giống sgk</p:text>
    <p:extLst>
      <p:ext uri="{C676402C-5697-4E1C-873F-D02D1690AC5C}">
        <p15:threadingInfo xmlns:p15="http://schemas.microsoft.com/office/powerpoint/2012/main" timeZoneBias="-420"/>
      </p:ext>
    </p:extLst>
  </p:cm>
  <p:cm authorId="5" dt="2022-07-13T21:32:17.330" idx="19">
    <p:pos x="481" y="1598"/>
    <p:text>đã sửa</p:text>
    <p:extLst>
      <p:ext uri="{C676402C-5697-4E1C-873F-D02D1690AC5C}">
        <p15:threadingInfo xmlns:p15="http://schemas.microsoft.com/office/powerpoint/2012/main" timeZoneBias="-420">
          <p15:parentCm authorId="3" idx="15"/>
        </p15:threadingInfo>
      </p:ext>
    </p:extLst>
  </p:cm>
  <p:cm authorId="3" dt="2022-07-06T22:14:01.102" idx="16">
    <p:pos x="1006" y="2107"/>
    <p:text>Chưa đúng với hình vẽ vuông tại B, B'</p:text>
    <p:extLst>
      <p:ext uri="{C676402C-5697-4E1C-873F-D02D1690AC5C}">
        <p15:threadingInfo xmlns:p15="http://schemas.microsoft.com/office/powerpoint/2012/main" timeZoneBias="-420"/>
      </p:ext>
    </p:extLst>
  </p:cm>
  <p:cm authorId="5" dt="2022-07-13T21:32:25.841" idx="20">
    <p:pos x="1006" y="2203"/>
    <p:text>đã sửa</p:text>
    <p:extLst>
      <p:ext uri="{C676402C-5697-4E1C-873F-D02D1690AC5C}">
        <p15:threadingInfo xmlns:p15="http://schemas.microsoft.com/office/powerpoint/2012/main" timeZoneBias="-420">
          <p15:parentCm authorId="3" idx="16"/>
        </p15:threadingInfo>
      </p:ext>
    </p:extLst>
  </p:cm>
  <p:cm authorId="3" dt="2022-07-06T22:15:04.919" idx="17">
    <p:pos x="1559" y="2694"/>
    <p:text>Kí hiệu tam giác nên cao bằng Chữ ABC</p:text>
    <p:extLst>
      <p:ext uri="{C676402C-5697-4E1C-873F-D02D1690AC5C}">
        <p15:threadingInfo xmlns:p15="http://schemas.microsoft.com/office/powerpoint/2012/main" timeZoneBias="-420"/>
      </p:ext>
    </p:extLst>
  </p:cm>
  <p:cm authorId="3" dt="2022-07-06T22:15:33.703" idx="18">
    <p:pos x="3997" y="1693"/>
    <p:text>Thêm căn cứ</p:text>
    <p:extLst>
      <p:ext uri="{C676402C-5697-4E1C-873F-D02D1690AC5C}">
        <p15:threadingInfo xmlns:p15="http://schemas.microsoft.com/office/powerpoint/2012/main" timeZoneBias="-420"/>
      </p:ext>
    </p:extLst>
  </p:cm>
  <p:cm authorId="5" dt="2022-07-13T21:33:29.737" idx="21">
    <p:pos x="3997" y="1789"/>
    <p:text>đã sửa</p:text>
    <p:extLst>
      <p:ext uri="{C676402C-5697-4E1C-873F-D02D1690AC5C}">
        <p15:threadingInfo xmlns:p15="http://schemas.microsoft.com/office/powerpoint/2012/main" timeZoneBias="-420">
          <p15:parentCm authorId="3" idx="18"/>
        </p15:threadingInfo>
      </p:ext>
    </p:extLst>
  </p:cm>
  <p:cm authorId="3" dt="2022-07-06T23:12:03.371" idx="44">
    <p:pos x="3699" y="2489"/>
    <p:text>Kí hiệu tam giác đang thấp hơn chữ</p:text>
    <p:extLst>
      <p:ext uri="{C676402C-5697-4E1C-873F-D02D1690AC5C}">
        <p15:threadingInfo xmlns:p15="http://schemas.microsoft.com/office/powerpoint/2012/main" timeZoneBias="-420"/>
      </p:ext>
    </p:extLst>
  </p:cm>
  <p:cm authorId="5" dt="2022-07-13T21:33:45.646" idx="22">
    <p:pos x="3699" y="2585"/>
    <p:text>đã sửa</p:text>
    <p:extLst>
      <p:ext uri="{C676402C-5697-4E1C-873F-D02D1690AC5C}">
        <p15:threadingInfo xmlns:p15="http://schemas.microsoft.com/office/powerpoint/2012/main" timeZoneBias="-420">
          <p15:parentCm authorId="3" idx="44"/>
        </p15:threadingInfo>
      </p:ext>
    </p:extLst>
  </p:cm>
  <p:cm authorId="4" dt="2022-07-08T23:45:29.250" idx="7">
    <p:pos x="10" y="10"/>
    <p:text>Bổ sung tên trường hợp đang c/m</p:text>
    <p:extLst>
      <p:ext uri="{C676402C-5697-4E1C-873F-D02D1690AC5C}">
        <p15:threadingInfo xmlns:p15="http://schemas.microsoft.com/office/powerpoint/2012/main" timeZoneBias="-420"/>
      </p:ext>
    </p:extLst>
  </p:cm>
  <p:cm authorId="4" dt="2022-07-13T09:19:59.022" idx="14">
    <p:pos x="10" y="106"/>
    <p:text>CHƯA SỬA</p:text>
    <p:extLst>
      <p:ext uri="{C676402C-5697-4E1C-873F-D02D1690AC5C}">
        <p15:threadingInfo xmlns:p15="http://schemas.microsoft.com/office/powerpoint/2012/main" timeZoneBias="-420">
          <p15:parentCm authorId="4" idx="7"/>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2-07-06T22:19:03.038" idx="20">
    <p:pos x="3518" y="1414"/>
    <p:text>màu chữ và màu nền độ tương phản chưa cao</p:text>
    <p:extLst>
      <p:ext uri="{C676402C-5697-4E1C-873F-D02D1690AC5C}">
        <p15:threadingInfo xmlns:p15="http://schemas.microsoft.com/office/powerpoint/2012/main" timeZoneBias="-420"/>
      </p:ext>
    </p:extLst>
  </p:cm>
  <p:cm authorId="5" dt="2022-07-13T21:37:32.945" idx="24">
    <p:pos x="3518" y="1510"/>
    <p:text>đã sửa</p:text>
    <p:extLst>
      <p:ext uri="{C676402C-5697-4E1C-873F-D02D1690AC5C}">
        <p15:threadingInfo xmlns:p15="http://schemas.microsoft.com/office/powerpoint/2012/main" timeZoneBias="-420">
          <p15:parentCm authorId="3" idx="20"/>
        </p15:threadingInfo>
      </p:ext>
    </p:extLst>
  </p:cm>
  <p:cm authorId="4" dt="2022-07-08T23:44:40.003" idx="6">
    <p:pos x="10" y="10"/>
    <p:text>Bổ sung: Tiết ... Bài 6: (Tên bài)</p:text>
    <p:extLst>
      <p:ext uri="{C676402C-5697-4E1C-873F-D02D1690AC5C}">
        <p15:threadingInfo xmlns:p15="http://schemas.microsoft.com/office/powerpoint/2012/main" timeZoneBias="-420"/>
      </p:ext>
    </p:extLst>
  </p:cm>
  <p:cm authorId="5" dt="2022-07-13T21:37:37.602" idx="25">
    <p:pos x="10" y="106"/>
    <p:text>đã sửa</p:text>
    <p:extLst>
      <p:ext uri="{C676402C-5697-4E1C-873F-D02D1690AC5C}">
        <p15:threadingInfo xmlns:p15="http://schemas.microsoft.com/office/powerpoint/2012/main" timeZoneBias="-420">
          <p15:parentCm authorId="4" idx="6"/>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17F6D9-C391-4AD0-9315-B42059C44E31}" type="datetimeFigureOut">
              <a:rPr lang="en-US" smtClean="0"/>
              <a:t>6/2/2023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FF000B-D3AA-4649-83EA-F82690BDD320}" type="slidenum">
              <a:rPr lang="en-US" smtClean="0"/>
              <a:t>‹#›</a:t>
            </a:fld>
            <a:endParaRPr lang="en-US"/>
          </a:p>
        </p:txBody>
      </p:sp>
    </p:spTree>
    <p:extLst>
      <p:ext uri="{BB962C8B-B14F-4D97-AF65-F5344CB8AC3E}">
        <p14:creationId xmlns:p14="http://schemas.microsoft.com/office/powerpoint/2010/main" val="1983935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F6EF2-9A05-443C-B1F0-FCEF70AA0582}" type="datetimeFigureOut">
              <a:rPr lang="en-US" smtClean="0"/>
              <a:t>6/2/2023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76475-910F-406D-89C5-CEDC2BFD3037}" type="slidenum">
              <a:rPr lang="en-US" smtClean="0"/>
              <a:t>‹#›</a:t>
            </a:fld>
            <a:endParaRPr lang="en-US"/>
          </a:p>
        </p:txBody>
      </p:sp>
    </p:spTree>
    <p:extLst>
      <p:ext uri="{BB962C8B-B14F-4D97-AF65-F5344CB8AC3E}">
        <p14:creationId xmlns:p14="http://schemas.microsoft.com/office/powerpoint/2010/main" val="379703670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377046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Click</a:t>
            </a:r>
            <a:r>
              <a:rPr lang="en-US" baseline="0" dirty="0"/>
              <a:t> chuột phải sẽ ra 4 đáp án. Cho hs đọc câu hỏi. Chọn thanh nhiều màu để bắt đầu tính thời gian. Chọn bất kì đáp án sẽ hiện dấu tích. Chọn vào Ô “Câu” để quay về slide 8.</a:t>
            </a:r>
            <a:endParaRPr lang="en-US" dirty="0"/>
          </a:p>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12</a:t>
            </a:fld>
            <a:endParaRPr lang="en-US"/>
          </a:p>
        </p:txBody>
      </p:sp>
    </p:spTree>
    <p:extLst>
      <p:ext uri="{BB962C8B-B14F-4D97-AF65-F5344CB8AC3E}">
        <p14:creationId xmlns:p14="http://schemas.microsoft.com/office/powerpoint/2010/main" val="194955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Chọn vào</a:t>
            </a:r>
            <a:r>
              <a:rPr lang="en-US" baseline="0" dirty="0"/>
              <a:t> hình sẽ quay về slide 8.</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13</a:t>
            </a:fld>
            <a:endParaRPr lang="en-US"/>
          </a:p>
        </p:txBody>
      </p:sp>
    </p:spTree>
    <p:extLst>
      <p:ext uri="{BB962C8B-B14F-4D97-AF65-F5344CB8AC3E}">
        <p14:creationId xmlns:p14="http://schemas.microsoft.com/office/powerpoint/2010/main" val="170024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14</a:t>
            </a:fld>
            <a:endParaRPr lang="zh-CN" altLang="en-US"/>
          </a:p>
        </p:txBody>
      </p:sp>
    </p:spTree>
    <p:extLst>
      <p:ext uri="{BB962C8B-B14F-4D97-AF65-F5344CB8AC3E}">
        <p14:creationId xmlns:p14="http://schemas.microsoft.com/office/powerpoint/2010/main" val="3135041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15</a:t>
            </a:fld>
            <a:endParaRPr lang="zh-CN" altLang="en-US"/>
          </a:p>
        </p:txBody>
      </p:sp>
    </p:spTree>
    <p:extLst>
      <p:ext uri="{BB962C8B-B14F-4D97-AF65-F5344CB8AC3E}">
        <p14:creationId xmlns:p14="http://schemas.microsoft.com/office/powerpoint/2010/main" val="4975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16</a:t>
            </a:fld>
            <a:endParaRPr lang="en-US"/>
          </a:p>
        </p:txBody>
      </p:sp>
    </p:spTree>
    <p:extLst>
      <p:ext uri="{BB962C8B-B14F-4D97-AF65-F5344CB8AC3E}">
        <p14:creationId xmlns:p14="http://schemas.microsoft.com/office/powerpoint/2010/main" val="175863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Chiếu hình</a:t>
            </a:r>
            <a:r>
              <a:rPr lang="en-US" baseline="0" dirty="0"/>
              <a:t> trước. Chiếu cột GT,KL, yêu cầu HS nêu GT,KL , chiếu kết quả . Chứng minh.</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17</a:t>
            </a:fld>
            <a:endParaRPr lang="en-US"/>
          </a:p>
        </p:txBody>
      </p:sp>
    </p:spTree>
    <p:extLst>
      <p:ext uri="{BB962C8B-B14F-4D97-AF65-F5344CB8AC3E}">
        <p14:creationId xmlns:p14="http://schemas.microsoft.com/office/powerpoint/2010/main" val="3198672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Chiếu hình</a:t>
            </a:r>
            <a:r>
              <a:rPr lang="en-US" baseline="0" dirty="0"/>
              <a:t> trước. Chiếu cột GT,KL, yêu cầu HS nêu GT,KL , chiếu kết quả . Chứng minh.</a:t>
            </a:r>
            <a:endParaRPr lang="en-US" dirty="0"/>
          </a:p>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19</a:t>
            </a:fld>
            <a:endParaRPr lang="en-US"/>
          </a:p>
        </p:txBody>
      </p:sp>
    </p:spTree>
    <p:extLst>
      <p:ext uri="{BB962C8B-B14F-4D97-AF65-F5344CB8AC3E}">
        <p14:creationId xmlns:p14="http://schemas.microsoft.com/office/powerpoint/2010/main" val="35922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Yêu</a:t>
            </a:r>
            <a:r>
              <a:rPr lang="en-US" baseline="0" dirty="0"/>
              <a:t> cầu HS vẽ hình, yêu cầu hs nêu GT, KL</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20</a:t>
            </a:fld>
            <a:endParaRPr lang="en-US"/>
          </a:p>
        </p:txBody>
      </p:sp>
    </p:spTree>
    <p:extLst>
      <p:ext uri="{BB962C8B-B14F-4D97-AF65-F5344CB8AC3E}">
        <p14:creationId xmlns:p14="http://schemas.microsoft.com/office/powerpoint/2010/main" val="3625073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Chiếu GT, KL, yêu</a:t>
            </a:r>
            <a:r>
              <a:rPr lang="en-US" baseline="0" dirty="0"/>
              <a:t> cầu HS chứng minh. Rút ra nhận xét ở slide 20</a:t>
            </a:r>
          </a:p>
        </p:txBody>
      </p:sp>
      <p:sp>
        <p:nvSpPr>
          <p:cNvPr id="4" name="Slide Number Placeholder 3"/>
          <p:cNvSpPr>
            <a:spLocks noGrp="1"/>
          </p:cNvSpPr>
          <p:nvPr>
            <p:ph type="sldNum" sz="quarter" idx="10"/>
          </p:nvPr>
        </p:nvSpPr>
        <p:spPr/>
        <p:txBody>
          <a:bodyPr/>
          <a:lstStyle/>
          <a:p>
            <a:fld id="{BCF76475-910F-406D-89C5-CEDC2BFD3037}" type="slidenum">
              <a:rPr lang="en-US" smtClean="0"/>
              <a:t>21</a:t>
            </a:fld>
            <a:endParaRPr lang="en-US"/>
          </a:p>
        </p:txBody>
      </p:sp>
    </p:spTree>
    <p:extLst>
      <p:ext uri="{BB962C8B-B14F-4D97-AF65-F5344CB8AC3E}">
        <p14:creationId xmlns:p14="http://schemas.microsoft.com/office/powerpoint/2010/main" val="1116643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Từ HS chứng minh. Rút ra nhận xét.</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22</a:t>
            </a:fld>
            <a:endParaRPr lang="en-US"/>
          </a:p>
        </p:txBody>
      </p:sp>
    </p:spTree>
    <p:extLst>
      <p:ext uri="{BB962C8B-B14F-4D97-AF65-F5344CB8AC3E}">
        <p14:creationId xmlns:p14="http://schemas.microsoft.com/office/powerpoint/2010/main" val="423229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2530229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Yêu</a:t>
            </a:r>
            <a:r>
              <a:rPr lang="en-US" baseline="0" dirty="0"/>
              <a:t> cầu HS vẽ hình. Nêu GT, KL</a:t>
            </a:r>
            <a:endParaRPr lang="en-US" dirty="0"/>
          </a:p>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23</a:t>
            </a:fld>
            <a:endParaRPr lang="en-US"/>
          </a:p>
        </p:txBody>
      </p:sp>
    </p:spTree>
    <p:extLst>
      <p:ext uri="{BB962C8B-B14F-4D97-AF65-F5344CB8AC3E}">
        <p14:creationId xmlns:p14="http://schemas.microsoft.com/office/powerpoint/2010/main" val="380632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Chứng</a:t>
            </a:r>
            <a:r>
              <a:rPr lang="en-US" baseline="0" dirty="0"/>
              <a:t> minh. Và Rút ra nhận xét</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25</a:t>
            </a:fld>
            <a:endParaRPr lang="en-US"/>
          </a:p>
        </p:txBody>
      </p:sp>
    </p:spTree>
    <p:extLst>
      <p:ext uri="{BB962C8B-B14F-4D97-AF65-F5344CB8AC3E}">
        <p14:creationId xmlns:p14="http://schemas.microsoft.com/office/powerpoint/2010/main" val="42587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26</a:t>
            </a:fld>
            <a:endParaRPr lang="zh-CN" altLang="en-US"/>
          </a:p>
        </p:txBody>
      </p:sp>
    </p:spTree>
    <p:extLst>
      <p:ext uri="{BB962C8B-B14F-4D97-AF65-F5344CB8AC3E}">
        <p14:creationId xmlns:p14="http://schemas.microsoft.com/office/powerpoint/2010/main" val="4200893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Yêu</a:t>
            </a:r>
            <a:r>
              <a:rPr lang="en-US" baseline="0" dirty="0"/>
              <a:t> cầu HS vẽ hình. Nêu GT, KL.</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27</a:t>
            </a:fld>
            <a:endParaRPr lang="en-US"/>
          </a:p>
        </p:txBody>
      </p:sp>
    </p:spTree>
    <p:extLst>
      <p:ext uri="{BB962C8B-B14F-4D97-AF65-F5344CB8AC3E}">
        <p14:creationId xmlns:p14="http://schemas.microsoft.com/office/powerpoint/2010/main" val="419549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29</a:t>
            </a:fld>
            <a:endParaRPr lang="zh-CN" altLang="en-US"/>
          </a:p>
        </p:txBody>
      </p:sp>
    </p:spTree>
    <p:extLst>
      <p:ext uri="{BB962C8B-B14F-4D97-AF65-F5344CB8AC3E}">
        <p14:creationId xmlns:p14="http://schemas.microsoft.com/office/powerpoint/2010/main" val="66904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31</a:t>
            </a:fld>
            <a:endParaRPr lang="en-US"/>
          </a:p>
        </p:txBody>
      </p:sp>
    </p:spTree>
    <p:extLst>
      <p:ext uri="{BB962C8B-B14F-4D97-AF65-F5344CB8AC3E}">
        <p14:creationId xmlns:p14="http://schemas.microsoft.com/office/powerpoint/2010/main" val="2171534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35</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a:t>
            </a:fld>
            <a:endParaRPr lang="zh-CN" altLang="en-US"/>
          </a:p>
        </p:txBody>
      </p:sp>
    </p:spTree>
    <p:extLst>
      <p:ext uri="{BB962C8B-B14F-4D97-AF65-F5344CB8AC3E}">
        <p14:creationId xmlns:p14="http://schemas.microsoft.com/office/powerpoint/2010/main" val="782820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Chọn vào</a:t>
            </a:r>
            <a:r>
              <a:rPr lang="en-US" sz="1200" baseline="0" dirty="0">
                <a:latin typeface="Times New Roman" panose="02020603050405020304" pitchFamily="18" charset="0"/>
                <a:cs typeface="Times New Roman" panose="02020603050405020304" pitchFamily="18" charset="0"/>
              </a:rPr>
              <a:t> hộp quà tùy ý tới 1 câu hỏi.  Sau khi hết các hộp quà chọn vào ô ‘’hộp quà may mắn’’ sẽ chuyển sang slide 15.</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CF76475-910F-406D-89C5-CEDC2BFD3037}" type="slidenum">
              <a:rPr lang="en-US" smtClean="0"/>
              <a:t>7</a:t>
            </a:fld>
            <a:endParaRPr lang="en-US"/>
          </a:p>
        </p:txBody>
      </p:sp>
    </p:spTree>
    <p:extLst>
      <p:ext uri="{BB962C8B-B14F-4D97-AF65-F5344CB8AC3E}">
        <p14:creationId xmlns:p14="http://schemas.microsoft.com/office/powerpoint/2010/main" val="212269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chuột phải sẽ ra 4 đáp án. Cho hs đọc câu hỏi. Chọn thanh nhiều màu để bắt đầu tính thời gian. Chọn bất kì đáp án sẽ hiện dấu tích. Chọn vào Ô “Câu” để quay về slide 8.</a:t>
            </a:r>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8</a:t>
            </a:fld>
            <a:endParaRPr lang="en-US"/>
          </a:p>
        </p:txBody>
      </p:sp>
    </p:spTree>
    <p:extLst>
      <p:ext uri="{BB962C8B-B14F-4D97-AF65-F5344CB8AC3E}">
        <p14:creationId xmlns:p14="http://schemas.microsoft.com/office/powerpoint/2010/main" val="3238006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Click</a:t>
            </a:r>
            <a:r>
              <a:rPr lang="en-US" baseline="0" dirty="0"/>
              <a:t> chuột phải sẽ ra 4 đáp án. Cho hs đọc câu hỏi. Chọn thanh nhiều màu để bắt đầu tính thời gian. Chọn bất kì đáp án sẽ hiện dấu tích. Chọn vào Ô “Câu” để quay về slide 8.</a:t>
            </a:r>
            <a:endParaRPr lang="en-US" dirty="0"/>
          </a:p>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9</a:t>
            </a:fld>
            <a:endParaRPr lang="en-US"/>
          </a:p>
        </p:txBody>
      </p:sp>
    </p:spTree>
    <p:extLst>
      <p:ext uri="{BB962C8B-B14F-4D97-AF65-F5344CB8AC3E}">
        <p14:creationId xmlns:p14="http://schemas.microsoft.com/office/powerpoint/2010/main" val="22611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Click</a:t>
            </a:r>
            <a:r>
              <a:rPr lang="en-US" baseline="0" dirty="0"/>
              <a:t> chuột phải sẽ ra 4 đáp án. Cho hs đọc câu hỏi. Chọn thanh nhiều màu để bắt đầu tính thời gian. Chọn bất kì đáp án sẽ hiện dấu tích. Chọn vào Ô “Câu” để quay về slide 8.</a:t>
            </a:r>
            <a:endParaRPr lang="en-US" dirty="0"/>
          </a:p>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10</a:t>
            </a:fld>
            <a:endParaRPr lang="en-US"/>
          </a:p>
        </p:txBody>
      </p:sp>
    </p:spTree>
    <p:extLst>
      <p:ext uri="{BB962C8B-B14F-4D97-AF65-F5344CB8AC3E}">
        <p14:creationId xmlns:p14="http://schemas.microsoft.com/office/powerpoint/2010/main" val="261786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Click</a:t>
            </a:r>
            <a:r>
              <a:rPr lang="en-US" baseline="0" dirty="0"/>
              <a:t> chuột phải sẽ ra 4 đáp án. Cho hs đọc câu hỏi. Chọn thanh nhiều màu để bắt đầu tính thời gian. Chọn bất kì đáp án sẽ hiện dấu tích. Chọn vào Ô “Câu” để quay về slide 8.</a:t>
            </a:r>
            <a:endParaRPr lang="en-US" dirty="0"/>
          </a:p>
          <a:p>
            <a:endParaRPr lang="en-US" dirty="0"/>
          </a:p>
        </p:txBody>
      </p:sp>
      <p:sp>
        <p:nvSpPr>
          <p:cNvPr id="4" name="Slide Number Placeholder 3"/>
          <p:cNvSpPr>
            <a:spLocks noGrp="1"/>
          </p:cNvSpPr>
          <p:nvPr>
            <p:ph type="sldNum" sz="quarter" idx="10"/>
          </p:nvPr>
        </p:nvSpPr>
        <p:spPr/>
        <p:txBody>
          <a:bodyPr/>
          <a:lstStyle/>
          <a:p>
            <a:fld id="{BCF76475-910F-406D-89C5-CEDC2BFD3037}" type="slidenum">
              <a:rPr lang="en-US" smtClean="0"/>
              <a:t>11</a:t>
            </a:fld>
            <a:endParaRPr lang="en-US"/>
          </a:p>
        </p:txBody>
      </p:sp>
    </p:spTree>
    <p:extLst>
      <p:ext uri="{BB962C8B-B14F-4D97-AF65-F5344CB8AC3E}">
        <p14:creationId xmlns:p14="http://schemas.microsoft.com/office/powerpoint/2010/main" val="96302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387317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891544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927374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Tree>
    <p:extLst>
      <p:ext uri="{BB962C8B-B14F-4D97-AF65-F5344CB8AC3E}">
        <p14:creationId xmlns:p14="http://schemas.microsoft.com/office/powerpoint/2010/main" val="289874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606" t="4205" r="4100" b="12526"/>
          <a:stretch/>
        </p:blipFill>
        <p:spPr>
          <a:xfrm>
            <a:off x="0" y="10051"/>
            <a:ext cx="9144000" cy="5133449"/>
          </a:xfrm>
          <a:prstGeom prst="rect">
            <a:avLst/>
          </a:prstGeom>
        </p:spPr>
      </p:pic>
    </p:spTree>
    <p:extLst>
      <p:ext uri="{BB962C8B-B14F-4D97-AF65-F5344CB8AC3E}">
        <p14:creationId xmlns:p14="http://schemas.microsoft.com/office/powerpoint/2010/main" val="27519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071" t="2149" r="3045" b="2711"/>
          <a:stretch/>
        </p:blipFill>
        <p:spPr>
          <a:xfrm>
            <a:off x="-1" y="0"/>
            <a:ext cx="9144001" cy="5143500"/>
          </a:xfrm>
          <a:prstGeom prst="rect">
            <a:avLst/>
          </a:prstGeom>
        </p:spPr>
      </p:pic>
    </p:spTree>
    <p:extLst>
      <p:ext uri="{BB962C8B-B14F-4D97-AF65-F5344CB8AC3E}">
        <p14:creationId xmlns:p14="http://schemas.microsoft.com/office/powerpoint/2010/main" val="227789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91969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8676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9136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86716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2402" y="-23356"/>
            <a:ext cx="980368" cy="1188957"/>
          </a:xfrm>
          <a:prstGeom prst="rect">
            <a:avLst/>
          </a:prstGeom>
        </p:spPr>
      </p:pic>
    </p:spTree>
    <p:extLst>
      <p:ext uri="{BB962C8B-B14F-4D97-AF65-F5344CB8AC3E}">
        <p14:creationId xmlns:p14="http://schemas.microsoft.com/office/powerpoint/2010/main" val="928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8268084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7307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E9974-F0DC-4DB8-9A38-2F8F55216D11}" type="datetime1">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4175988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70DFAE-58B0-47BA-BD11-53F2931789AF}"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pPr/>
              <a:t>‹#›</a:t>
            </a:fld>
            <a:endParaRPr lang="en-US"/>
          </a:p>
        </p:txBody>
      </p:sp>
    </p:spTree>
    <p:extLst>
      <p:ext uri="{BB962C8B-B14F-4D97-AF65-F5344CB8AC3E}">
        <p14:creationId xmlns:p14="http://schemas.microsoft.com/office/powerpoint/2010/main" val="99439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E9974-F0DC-4DB8-9A38-2F8F55216D11}" type="datetime1">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4078029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E9974-F0DC-4DB8-9A38-2F8F55216D11}" type="datetime1">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6125089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E9974-F0DC-4DB8-9A38-2F8F55216D11}" type="datetime1">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6403635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16E9974-F0DC-4DB8-9A38-2F8F55216D11}" type="datetime1">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321227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90615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16E9974-F0DC-4DB8-9A38-2F8F55216D11}" type="datetime1">
              <a:rPr lang="en-US" smtClean="0"/>
              <a:t>6/2/2023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26842855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675" r:id="rId13"/>
    <p:sldLayoutId id="2147483852" r:id="rId14"/>
    <p:sldLayoutId id="2147483676" r:id="rId15"/>
    <p:sldLayoutId id="2147483677" r:id="rId16"/>
    <p:sldLayoutId id="2147483678" r:id="rId17"/>
    <p:sldLayoutId id="2147483679" r:id="rId18"/>
    <p:sldLayoutId id="2147483672" r:id="rId19"/>
    <p:sldLayoutId id="2147483853" r:id="rId20"/>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50.png"/><Relationship Id="rId18" Type="http://schemas.openxmlformats.org/officeDocument/2006/relationships/oleObject" Target="../embeddings/oleObject24.bin"/><Relationship Id="rId26"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64.wmf"/><Relationship Id="rId7" Type="http://schemas.openxmlformats.org/officeDocument/2006/relationships/oleObject" Target="../embeddings/oleObject20.bin"/><Relationship Id="rId12" Type="http://schemas.openxmlformats.org/officeDocument/2006/relationships/image" Target="../media/image60.wmf"/><Relationship Id="rId17" Type="http://schemas.openxmlformats.org/officeDocument/2006/relationships/image" Target="../media/image62.wmf"/><Relationship Id="rId25" Type="http://schemas.openxmlformats.org/officeDocument/2006/relationships/image" Target="../media/image66.wmf"/><Relationship Id="rId2" Type="http://schemas.openxmlformats.org/officeDocument/2006/relationships/notesSlide" Target="../notesSlides/notesSlide8.xml"/><Relationship Id="rId16" Type="http://schemas.openxmlformats.org/officeDocument/2006/relationships/oleObject" Target="../embeddings/oleObject23.bin"/><Relationship Id="rId20" Type="http://schemas.openxmlformats.org/officeDocument/2006/relationships/oleObject" Target="../embeddings/oleObject25.bin"/><Relationship Id="rId1" Type="http://schemas.openxmlformats.org/officeDocument/2006/relationships/slideLayout" Target="../slideLayouts/slideLayout14.xml"/><Relationship Id="rId6" Type="http://schemas.openxmlformats.org/officeDocument/2006/relationships/image" Target="../media/image57.wmf"/><Relationship Id="rId11" Type="http://schemas.openxmlformats.org/officeDocument/2006/relationships/oleObject" Target="../embeddings/oleObject22.bin"/><Relationship Id="rId24" Type="http://schemas.openxmlformats.org/officeDocument/2006/relationships/oleObject" Target="../embeddings/oleObject27.bin"/><Relationship Id="rId5" Type="http://schemas.openxmlformats.org/officeDocument/2006/relationships/oleObject" Target="../embeddings/oleObject19.bin"/><Relationship Id="rId15" Type="http://schemas.openxmlformats.org/officeDocument/2006/relationships/image" Target="../media/image40.jpg"/><Relationship Id="rId23" Type="http://schemas.openxmlformats.org/officeDocument/2006/relationships/image" Target="../media/image65.wmf"/><Relationship Id="rId10" Type="http://schemas.openxmlformats.org/officeDocument/2006/relationships/image" Target="../media/image59.wmf"/><Relationship Id="rId19" Type="http://schemas.openxmlformats.org/officeDocument/2006/relationships/image" Target="../media/image63.wmf"/><Relationship Id="rId4" Type="http://schemas.openxmlformats.org/officeDocument/2006/relationships/slide" Target="slide7.xml"/><Relationship Id="rId9" Type="http://schemas.openxmlformats.org/officeDocument/2006/relationships/oleObject" Target="../embeddings/oleObject21.bin"/><Relationship Id="rId14" Type="http://schemas.openxmlformats.org/officeDocument/2006/relationships/image" Target="../media/image61.png"/><Relationship Id="rId22" Type="http://schemas.openxmlformats.org/officeDocument/2006/relationships/oleObject" Target="../embeddings/oleObject26.bin"/><Relationship Id="rId27" Type="http://schemas.openxmlformats.org/officeDocument/2006/relationships/comments" Target="../comments/comment4.xml"/></Relationships>
</file>

<file path=ppt/slides/_rels/slide11.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image" Target="../media/image61.png"/><Relationship Id="rId18" Type="http://schemas.openxmlformats.org/officeDocument/2006/relationships/oleObject" Target="../embeddings/oleObject33.bin"/><Relationship Id="rId26" Type="http://schemas.openxmlformats.org/officeDocument/2006/relationships/oleObject" Target="../embeddings/oleObject37.bin"/><Relationship Id="rId3" Type="http://schemas.openxmlformats.org/officeDocument/2006/relationships/audio" Target="../media/audio1.wav"/><Relationship Id="rId21" Type="http://schemas.openxmlformats.org/officeDocument/2006/relationships/image" Target="../media/image73.wmf"/><Relationship Id="rId7" Type="http://schemas.openxmlformats.org/officeDocument/2006/relationships/oleObject" Target="../embeddings/oleObject29.bin"/><Relationship Id="rId12" Type="http://schemas.openxmlformats.org/officeDocument/2006/relationships/image" Target="../media/image70.wmf"/><Relationship Id="rId17" Type="http://schemas.openxmlformats.org/officeDocument/2006/relationships/image" Target="../media/image71.wmf"/><Relationship Id="rId25" Type="http://schemas.openxmlformats.org/officeDocument/2006/relationships/image" Target="../media/image75.wmf"/><Relationship Id="rId2" Type="http://schemas.openxmlformats.org/officeDocument/2006/relationships/notesSlide" Target="../notesSlides/notesSlide9.xml"/><Relationship Id="rId16" Type="http://schemas.openxmlformats.org/officeDocument/2006/relationships/oleObject" Target="../embeddings/oleObject32.bin"/><Relationship Id="rId20" Type="http://schemas.openxmlformats.org/officeDocument/2006/relationships/oleObject" Target="../embeddings/oleObject34.bin"/><Relationship Id="rId29"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67.wmf"/><Relationship Id="rId11" Type="http://schemas.openxmlformats.org/officeDocument/2006/relationships/oleObject" Target="../embeddings/oleObject31.bin"/><Relationship Id="rId24" Type="http://schemas.openxmlformats.org/officeDocument/2006/relationships/oleObject" Target="../embeddings/oleObject36.bin"/><Relationship Id="rId5" Type="http://schemas.openxmlformats.org/officeDocument/2006/relationships/oleObject" Target="../embeddings/oleObject28.bin"/><Relationship Id="rId15" Type="http://schemas.openxmlformats.org/officeDocument/2006/relationships/image" Target="../media/image40.jpg"/><Relationship Id="rId23" Type="http://schemas.openxmlformats.org/officeDocument/2006/relationships/image" Target="../media/image74.wmf"/><Relationship Id="rId28" Type="http://schemas.openxmlformats.org/officeDocument/2006/relationships/image" Target="../media/image77.png"/><Relationship Id="rId10" Type="http://schemas.openxmlformats.org/officeDocument/2006/relationships/image" Target="../media/image69.wmf"/><Relationship Id="rId19" Type="http://schemas.openxmlformats.org/officeDocument/2006/relationships/image" Target="../media/image72.wmf"/><Relationship Id="rId4" Type="http://schemas.openxmlformats.org/officeDocument/2006/relationships/slide" Target="slide7.xml"/><Relationship Id="rId9" Type="http://schemas.openxmlformats.org/officeDocument/2006/relationships/oleObject" Target="../embeddings/oleObject30.bin"/><Relationship Id="rId14" Type="http://schemas.openxmlformats.org/officeDocument/2006/relationships/image" Target="../media/image50.png"/><Relationship Id="rId22" Type="http://schemas.openxmlformats.org/officeDocument/2006/relationships/oleObject" Target="../embeddings/oleObject35.bin"/><Relationship Id="rId27" Type="http://schemas.openxmlformats.org/officeDocument/2006/relationships/image" Target="../media/image76.wmf"/><Relationship Id="rId30"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image" Target="../media/image50.png"/><Relationship Id="rId18" Type="http://schemas.openxmlformats.org/officeDocument/2006/relationships/oleObject" Target="../embeddings/oleObject43.bin"/><Relationship Id="rId26"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84.wmf"/><Relationship Id="rId7" Type="http://schemas.openxmlformats.org/officeDocument/2006/relationships/oleObject" Target="../embeddings/oleObject39.bin"/><Relationship Id="rId12" Type="http://schemas.openxmlformats.org/officeDocument/2006/relationships/image" Target="../media/image81.wmf"/><Relationship Id="rId17" Type="http://schemas.openxmlformats.org/officeDocument/2006/relationships/image" Target="../media/image82.wmf"/><Relationship Id="rId25" Type="http://schemas.openxmlformats.org/officeDocument/2006/relationships/image" Target="../media/image86.wmf"/><Relationship Id="rId2" Type="http://schemas.openxmlformats.org/officeDocument/2006/relationships/notesSlide" Target="../notesSlides/notesSlide10.xml"/><Relationship Id="rId16" Type="http://schemas.openxmlformats.org/officeDocument/2006/relationships/oleObject" Target="../embeddings/oleObject42.bin"/><Relationship Id="rId20" Type="http://schemas.openxmlformats.org/officeDocument/2006/relationships/oleObject" Target="../embeddings/oleObject44.bin"/><Relationship Id="rId1" Type="http://schemas.openxmlformats.org/officeDocument/2006/relationships/slideLayout" Target="../slideLayouts/slideLayout14.xml"/><Relationship Id="rId6" Type="http://schemas.openxmlformats.org/officeDocument/2006/relationships/image" Target="../media/image78.wmf"/><Relationship Id="rId11" Type="http://schemas.openxmlformats.org/officeDocument/2006/relationships/oleObject" Target="../embeddings/oleObject41.bin"/><Relationship Id="rId24" Type="http://schemas.openxmlformats.org/officeDocument/2006/relationships/oleObject" Target="../embeddings/oleObject46.bin"/><Relationship Id="rId5" Type="http://schemas.openxmlformats.org/officeDocument/2006/relationships/oleObject" Target="../embeddings/oleObject38.bin"/><Relationship Id="rId15" Type="http://schemas.openxmlformats.org/officeDocument/2006/relationships/image" Target="../media/image40.jpg"/><Relationship Id="rId23" Type="http://schemas.openxmlformats.org/officeDocument/2006/relationships/image" Target="../media/image85.wmf"/><Relationship Id="rId10" Type="http://schemas.openxmlformats.org/officeDocument/2006/relationships/image" Target="../media/image80.wmf"/><Relationship Id="rId19" Type="http://schemas.openxmlformats.org/officeDocument/2006/relationships/image" Target="../media/image83.wmf"/><Relationship Id="rId4" Type="http://schemas.openxmlformats.org/officeDocument/2006/relationships/slide" Target="slide7.xml"/><Relationship Id="rId9" Type="http://schemas.openxmlformats.org/officeDocument/2006/relationships/oleObject" Target="../embeddings/oleObject40.bin"/><Relationship Id="rId14" Type="http://schemas.openxmlformats.org/officeDocument/2006/relationships/image" Target="../media/image61.png"/><Relationship Id="rId22" Type="http://schemas.openxmlformats.org/officeDocument/2006/relationships/oleObject" Target="../embeddings/oleObject45.bin"/><Relationship Id="rId27" Type="http://schemas.openxmlformats.org/officeDocument/2006/relationships/comments" Target="../comments/comment6.xml"/></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7.gi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3.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omments" Target="../comments/comment7.xml"/></Relationships>
</file>

<file path=ppt/slides/_rels/slide17.x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oleObject" Target="../embeddings/oleObject52.bin"/><Relationship Id="rId3" Type="http://schemas.openxmlformats.org/officeDocument/2006/relationships/oleObject" Target="../embeddings/oleObject47.bin"/><Relationship Id="rId7" Type="http://schemas.openxmlformats.org/officeDocument/2006/relationships/oleObject" Target="../embeddings/oleObject49.bin"/><Relationship Id="rId12" Type="http://schemas.openxmlformats.org/officeDocument/2006/relationships/image" Target="../media/image93.wmf"/><Relationship Id="rId17" Type="http://schemas.openxmlformats.org/officeDocument/2006/relationships/comments" Target="../comments/comment8.xml"/><Relationship Id="rId2" Type="http://schemas.openxmlformats.org/officeDocument/2006/relationships/notesSlide" Target="../notesSlides/notesSlide15.xml"/><Relationship Id="rId16"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90.wmf"/><Relationship Id="rId11" Type="http://schemas.openxmlformats.org/officeDocument/2006/relationships/oleObject" Target="../embeddings/oleObject51.bin"/><Relationship Id="rId5" Type="http://schemas.openxmlformats.org/officeDocument/2006/relationships/oleObject" Target="../embeddings/oleObject48.bin"/><Relationship Id="rId15" Type="http://schemas.openxmlformats.org/officeDocument/2006/relationships/image" Target="../media/image95.png"/><Relationship Id="rId10" Type="http://schemas.openxmlformats.org/officeDocument/2006/relationships/image" Target="../media/image92.wmf"/><Relationship Id="rId4" Type="http://schemas.openxmlformats.org/officeDocument/2006/relationships/image" Target="../media/image89.wmf"/><Relationship Id="rId9" Type="http://schemas.openxmlformats.org/officeDocument/2006/relationships/oleObject" Target="../embeddings/oleObject50.bin"/><Relationship Id="rId14" Type="http://schemas.openxmlformats.org/officeDocument/2006/relationships/image" Target="../media/image94.wmf"/></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99.wmf"/><Relationship Id="rId13" Type="http://schemas.openxmlformats.org/officeDocument/2006/relationships/oleObject" Target="../embeddings/oleObject58.bin"/><Relationship Id="rId18" Type="http://schemas.openxmlformats.org/officeDocument/2006/relationships/image" Target="../media/image104.wmf"/><Relationship Id="rId3" Type="http://schemas.openxmlformats.org/officeDocument/2006/relationships/oleObject" Target="../embeddings/oleObject53.bin"/><Relationship Id="rId21" Type="http://schemas.openxmlformats.org/officeDocument/2006/relationships/oleObject" Target="../embeddings/oleObject62.bin"/><Relationship Id="rId7" Type="http://schemas.openxmlformats.org/officeDocument/2006/relationships/oleObject" Target="../embeddings/oleObject55.bin"/><Relationship Id="rId12" Type="http://schemas.openxmlformats.org/officeDocument/2006/relationships/image" Target="../media/image101.wmf"/><Relationship Id="rId17" Type="http://schemas.openxmlformats.org/officeDocument/2006/relationships/oleObject" Target="../embeddings/oleObject60.bin"/><Relationship Id="rId25" Type="http://schemas.openxmlformats.org/officeDocument/2006/relationships/comments" Target="../comments/comment10.xml"/><Relationship Id="rId2" Type="http://schemas.openxmlformats.org/officeDocument/2006/relationships/notesSlide" Target="../notesSlides/notesSlide16.xml"/><Relationship Id="rId16" Type="http://schemas.openxmlformats.org/officeDocument/2006/relationships/image" Target="../media/image103.wmf"/><Relationship Id="rId20" Type="http://schemas.openxmlformats.org/officeDocument/2006/relationships/image" Target="../media/image105.wmf"/><Relationship Id="rId1" Type="http://schemas.openxmlformats.org/officeDocument/2006/relationships/slideLayout" Target="../slideLayouts/slideLayout12.xml"/><Relationship Id="rId6" Type="http://schemas.openxmlformats.org/officeDocument/2006/relationships/image" Target="../media/image98.wmf"/><Relationship Id="rId11" Type="http://schemas.openxmlformats.org/officeDocument/2006/relationships/oleObject" Target="../embeddings/oleObject57.bin"/><Relationship Id="rId24" Type="http://schemas.openxmlformats.org/officeDocument/2006/relationships/image" Target="../media/image107.png"/><Relationship Id="rId5" Type="http://schemas.openxmlformats.org/officeDocument/2006/relationships/oleObject" Target="../embeddings/oleObject54.bin"/><Relationship Id="rId15" Type="http://schemas.openxmlformats.org/officeDocument/2006/relationships/oleObject" Target="../embeddings/oleObject59.bin"/><Relationship Id="rId23" Type="http://schemas.openxmlformats.org/officeDocument/2006/relationships/image" Target="../media/image95.png"/><Relationship Id="rId10" Type="http://schemas.openxmlformats.org/officeDocument/2006/relationships/image" Target="../media/image100.wmf"/><Relationship Id="rId19" Type="http://schemas.openxmlformats.org/officeDocument/2006/relationships/oleObject" Target="../embeddings/oleObject61.bin"/><Relationship Id="rId4" Type="http://schemas.openxmlformats.org/officeDocument/2006/relationships/image" Target="../media/image97.wmf"/><Relationship Id="rId9" Type="http://schemas.openxmlformats.org/officeDocument/2006/relationships/oleObject" Target="../embeddings/oleObject56.bin"/><Relationship Id="rId14" Type="http://schemas.openxmlformats.org/officeDocument/2006/relationships/image" Target="../media/image102.wmf"/><Relationship Id="rId22" Type="http://schemas.openxmlformats.org/officeDocument/2006/relationships/image" Target="../media/image106.w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oleObject" Target="../embeddings/oleObject68.bin"/><Relationship Id="rId18" Type="http://schemas.openxmlformats.org/officeDocument/2006/relationships/image" Target="../media/image115.wmf"/><Relationship Id="rId26" Type="http://schemas.openxmlformats.org/officeDocument/2006/relationships/image" Target="../media/image119.png"/><Relationship Id="rId3" Type="http://schemas.openxmlformats.org/officeDocument/2006/relationships/oleObject" Target="../embeddings/oleObject63.bin"/><Relationship Id="rId21" Type="http://schemas.openxmlformats.org/officeDocument/2006/relationships/oleObject" Target="../embeddings/oleObject72.bin"/><Relationship Id="rId7" Type="http://schemas.openxmlformats.org/officeDocument/2006/relationships/oleObject" Target="../embeddings/oleObject65.bin"/><Relationship Id="rId12" Type="http://schemas.openxmlformats.org/officeDocument/2006/relationships/image" Target="../media/image112.wmf"/><Relationship Id="rId17" Type="http://schemas.openxmlformats.org/officeDocument/2006/relationships/oleObject" Target="../embeddings/oleObject70.bin"/><Relationship Id="rId25" Type="http://schemas.openxmlformats.org/officeDocument/2006/relationships/image" Target="../media/image95.png"/><Relationship Id="rId2" Type="http://schemas.openxmlformats.org/officeDocument/2006/relationships/notesSlide" Target="../notesSlides/notesSlide17.xml"/><Relationship Id="rId16" Type="http://schemas.openxmlformats.org/officeDocument/2006/relationships/image" Target="../media/image114.wmf"/><Relationship Id="rId20" Type="http://schemas.openxmlformats.org/officeDocument/2006/relationships/image" Target="../media/image116.wmf"/><Relationship Id="rId1" Type="http://schemas.openxmlformats.org/officeDocument/2006/relationships/slideLayout" Target="../slideLayouts/slideLayout12.xml"/><Relationship Id="rId6" Type="http://schemas.openxmlformats.org/officeDocument/2006/relationships/image" Target="../media/image109.wmf"/><Relationship Id="rId11" Type="http://schemas.openxmlformats.org/officeDocument/2006/relationships/oleObject" Target="../embeddings/oleObject67.bin"/><Relationship Id="rId24" Type="http://schemas.openxmlformats.org/officeDocument/2006/relationships/image" Target="../media/image118.wmf"/><Relationship Id="rId5" Type="http://schemas.openxmlformats.org/officeDocument/2006/relationships/oleObject" Target="../embeddings/oleObject64.bin"/><Relationship Id="rId15" Type="http://schemas.openxmlformats.org/officeDocument/2006/relationships/oleObject" Target="../embeddings/oleObject69.bin"/><Relationship Id="rId23" Type="http://schemas.openxmlformats.org/officeDocument/2006/relationships/oleObject" Target="../embeddings/oleObject73.bin"/><Relationship Id="rId10" Type="http://schemas.openxmlformats.org/officeDocument/2006/relationships/image" Target="../media/image111.wmf"/><Relationship Id="rId19" Type="http://schemas.openxmlformats.org/officeDocument/2006/relationships/oleObject" Target="../embeddings/oleObject71.bin"/><Relationship Id="rId4" Type="http://schemas.openxmlformats.org/officeDocument/2006/relationships/image" Target="../media/image108.wmf"/><Relationship Id="rId9" Type="http://schemas.openxmlformats.org/officeDocument/2006/relationships/oleObject" Target="../embeddings/oleObject66.bin"/><Relationship Id="rId14" Type="http://schemas.openxmlformats.org/officeDocument/2006/relationships/image" Target="../media/image113.wmf"/><Relationship Id="rId22" Type="http://schemas.openxmlformats.org/officeDocument/2006/relationships/image" Target="../media/image117.wmf"/><Relationship Id="rId27" Type="http://schemas.openxmlformats.org/officeDocument/2006/relationships/comments" Target="../comments/commen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79.bin"/><Relationship Id="rId18" Type="http://schemas.openxmlformats.org/officeDocument/2006/relationships/image" Target="../media/image127.wmf"/><Relationship Id="rId26" Type="http://schemas.openxmlformats.org/officeDocument/2006/relationships/image" Target="../media/image119.png"/><Relationship Id="rId3" Type="http://schemas.openxmlformats.org/officeDocument/2006/relationships/oleObject" Target="../embeddings/oleObject74.bin"/><Relationship Id="rId21" Type="http://schemas.openxmlformats.org/officeDocument/2006/relationships/oleObject" Target="../embeddings/oleObject83.bin"/><Relationship Id="rId7" Type="http://schemas.openxmlformats.org/officeDocument/2006/relationships/oleObject" Target="../embeddings/oleObject76.bin"/><Relationship Id="rId12" Type="http://schemas.openxmlformats.org/officeDocument/2006/relationships/image" Target="../media/image124.wmf"/><Relationship Id="rId17" Type="http://schemas.openxmlformats.org/officeDocument/2006/relationships/oleObject" Target="../embeddings/oleObject81.bin"/><Relationship Id="rId25" Type="http://schemas.openxmlformats.org/officeDocument/2006/relationships/image" Target="../media/image95.png"/><Relationship Id="rId2" Type="http://schemas.openxmlformats.org/officeDocument/2006/relationships/notesSlide" Target="../notesSlides/notesSlide18.xml"/><Relationship Id="rId16" Type="http://schemas.openxmlformats.org/officeDocument/2006/relationships/image" Target="../media/image126.wmf"/><Relationship Id="rId20" Type="http://schemas.openxmlformats.org/officeDocument/2006/relationships/image" Target="../media/image128.wmf"/><Relationship Id="rId1" Type="http://schemas.openxmlformats.org/officeDocument/2006/relationships/slideLayout" Target="../slideLayouts/slideLayout12.xml"/><Relationship Id="rId6" Type="http://schemas.openxmlformats.org/officeDocument/2006/relationships/image" Target="../media/image121.wmf"/><Relationship Id="rId11" Type="http://schemas.openxmlformats.org/officeDocument/2006/relationships/oleObject" Target="../embeddings/oleObject78.bin"/><Relationship Id="rId24" Type="http://schemas.openxmlformats.org/officeDocument/2006/relationships/image" Target="../media/image130.wmf"/><Relationship Id="rId5" Type="http://schemas.openxmlformats.org/officeDocument/2006/relationships/oleObject" Target="../embeddings/oleObject75.bin"/><Relationship Id="rId15" Type="http://schemas.openxmlformats.org/officeDocument/2006/relationships/oleObject" Target="../embeddings/oleObject80.bin"/><Relationship Id="rId23" Type="http://schemas.openxmlformats.org/officeDocument/2006/relationships/oleObject" Target="../embeddings/oleObject84.bin"/><Relationship Id="rId10" Type="http://schemas.openxmlformats.org/officeDocument/2006/relationships/image" Target="../media/image123.wmf"/><Relationship Id="rId19" Type="http://schemas.openxmlformats.org/officeDocument/2006/relationships/oleObject" Target="../embeddings/oleObject82.bin"/><Relationship Id="rId4" Type="http://schemas.openxmlformats.org/officeDocument/2006/relationships/image" Target="../media/image120.wmf"/><Relationship Id="rId9" Type="http://schemas.openxmlformats.org/officeDocument/2006/relationships/oleObject" Target="../embeddings/oleObject77.bin"/><Relationship Id="rId14" Type="http://schemas.openxmlformats.org/officeDocument/2006/relationships/image" Target="../media/image125.wmf"/><Relationship Id="rId22" Type="http://schemas.openxmlformats.org/officeDocument/2006/relationships/image" Target="../media/image129.wmf"/><Relationship Id="rId27" Type="http://schemas.openxmlformats.org/officeDocument/2006/relationships/comments" Target="../comments/commen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oleObject" Target="../embeddings/oleObject90.bin"/><Relationship Id="rId18" Type="http://schemas.openxmlformats.org/officeDocument/2006/relationships/image" Target="../media/image136.wmf"/><Relationship Id="rId26" Type="http://schemas.openxmlformats.org/officeDocument/2006/relationships/image" Target="../media/image140.emf"/><Relationship Id="rId3" Type="http://schemas.openxmlformats.org/officeDocument/2006/relationships/oleObject" Target="../embeddings/oleObject85.bin"/><Relationship Id="rId21" Type="http://schemas.openxmlformats.org/officeDocument/2006/relationships/oleObject" Target="../embeddings/oleObject94.bin"/><Relationship Id="rId7" Type="http://schemas.openxmlformats.org/officeDocument/2006/relationships/oleObject" Target="../embeddings/oleObject87.bin"/><Relationship Id="rId12" Type="http://schemas.openxmlformats.org/officeDocument/2006/relationships/image" Target="../media/image133.wmf"/><Relationship Id="rId17" Type="http://schemas.openxmlformats.org/officeDocument/2006/relationships/oleObject" Target="../embeddings/oleObject92.bin"/><Relationship Id="rId25" Type="http://schemas.openxmlformats.org/officeDocument/2006/relationships/oleObject" Target="../embeddings/oleObject96.bin"/><Relationship Id="rId2" Type="http://schemas.openxmlformats.org/officeDocument/2006/relationships/notesSlide" Target="../notesSlides/notesSlide20.xml"/><Relationship Id="rId16" Type="http://schemas.openxmlformats.org/officeDocument/2006/relationships/image" Target="../media/image135.wmf"/><Relationship Id="rId20" Type="http://schemas.openxmlformats.org/officeDocument/2006/relationships/image" Target="../media/image137.wmf"/><Relationship Id="rId1" Type="http://schemas.openxmlformats.org/officeDocument/2006/relationships/slideLayout" Target="../slideLayouts/slideLayout12.xml"/><Relationship Id="rId6" Type="http://schemas.openxmlformats.org/officeDocument/2006/relationships/image" Target="../media/image109.wmf"/><Relationship Id="rId11" Type="http://schemas.openxmlformats.org/officeDocument/2006/relationships/oleObject" Target="../embeddings/oleObject89.bin"/><Relationship Id="rId24" Type="http://schemas.openxmlformats.org/officeDocument/2006/relationships/image" Target="../media/image139.wmf"/><Relationship Id="rId5" Type="http://schemas.openxmlformats.org/officeDocument/2006/relationships/oleObject" Target="../embeddings/oleObject86.bin"/><Relationship Id="rId15" Type="http://schemas.openxmlformats.org/officeDocument/2006/relationships/oleObject" Target="../embeddings/oleObject91.bin"/><Relationship Id="rId23" Type="http://schemas.openxmlformats.org/officeDocument/2006/relationships/oleObject" Target="../embeddings/oleObject95.bin"/><Relationship Id="rId28" Type="http://schemas.openxmlformats.org/officeDocument/2006/relationships/image" Target="../media/image141.png"/><Relationship Id="rId10" Type="http://schemas.openxmlformats.org/officeDocument/2006/relationships/image" Target="../media/image132.emf"/><Relationship Id="rId19" Type="http://schemas.openxmlformats.org/officeDocument/2006/relationships/oleObject" Target="../embeddings/oleObject93.bin"/><Relationship Id="rId4" Type="http://schemas.openxmlformats.org/officeDocument/2006/relationships/image" Target="../media/image108.wmf"/><Relationship Id="rId9" Type="http://schemas.openxmlformats.org/officeDocument/2006/relationships/oleObject" Target="../embeddings/oleObject88.bin"/><Relationship Id="rId14" Type="http://schemas.openxmlformats.org/officeDocument/2006/relationships/image" Target="../media/image134.wmf"/><Relationship Id="rId22" Type="http://schemas.openxmlformats.org/officeDocument/2006/relationships/image" Target="../media/image138.wmf"/><Relationship Id="rId27"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42.wmf"/><Relationship Id="rId7" Type="http://schemas.openxmlformats.org/officeDocument/2006/relationships/image" Target="../media/image144.wmf"/><Relationship Id="rId2" Type="http://schemas.openxmlformats.org/officeDocument/2006/relationships/oleObject" Target="../embeddings/oleObject97.bin"/><Relationship Id="rId1" Type="http://schemas.openxmlformats.org/officeDocument/2006/relationships/slideLayout" Target="../slideLayouts/slideLayout12.xml"/><Relationship Id="rId6" Type="http://schemas.openxmlformats.org/officeDocument/2006/relationships/oleObject" Target="../embeddings/oleObject99.bin"/><Relationship Id="rId5" Type="http://schemas.openxmlformats.org/officeDocument/2006/relationships/image" Target="../media/image143.wmf"/><Relationship Id="rId4" Type="http://schemas.openxmlformats.org/officeDocument/2006/relationships/oleObject" Target="../embeddings/oleObject98.bin"/><Relationship Id="rId9" Type="http://schemas.openxmlformats.org/officeDocument/2006/relationships/image" Target="../media/image141.png"/></Relationships>
</file>

<file path=ppt/slides/_rels/slide25.xml.rels><?xml version="1.0" encoding="UTF-8" standalone="yes"?>
<Relationships xmlns="http://schemas.openxmlformats.org/package/2006/relationships"><Relationship Id="rId8" Type="http://schemas.openxmlformats.org/officeDocument/2006/relationships/image" Target="../media/image147.wmf"/><Relationship Id="rId13" Type="http://schemas.openxmlformats.org/officeDocument/2006/relationships/oleObject" Target="../embeddings/oleObject105.bin"/><Relationship Id="rId18" Type="http://schemas.openxmlformats.org/officeDocument/2006/relationships/image" Target="../media/image152.wmf"/><Relationship Id="rId3" Type="http://schemas.openxmlformats.org/officeDocument/2006/relationships/oleObject" Target="../embeddings/oleObject100.bin"/><Relationship Id="rId21" Type="http://schemas.openxmlformats.org/officeDocument/2006/relationships/image" Target="../media/image95.png"/><Relationship Id="rId7" Type="http://schemas.openxmlformats.org/officeDocument/2006/relationships/oleObject" Target="../embeddings/oleObject102.bin"/><Relationship Id="rId12" Type="http://schemas.openxmlformats.org/officeDocument/2006/relationships/image" Target="../media/image149.wmf"/><Relationship Id="rId17" Type="http://schemas.openxmlformats.org/officeDocument/2006/relationships/oleObject" Target="../embeddings/oleObject107.bin"/><Relationship Id="rId2" Type="http://schemas.openxmlformats.org/officeDocument/2006/relationships/notesSlide" Target="../notesSlides/notesSlide21.xml"/><Relationship Id="rId16" Type="http://schemas.openxmlformats.org/officeDocument/2006/relationships/image" Target="../media/image151.wmf"/><Relationship Id="rId20" Type="http://schemas.openxmlformats.org/officeDocument/2006/relationships/image" Target="../media/image153.wmf"/><Relationship Id="rId1" Type="http://schemas.openxmlformats.org/officeDocument/2006/relationships/slideLayout" Target="../slideLayouts/slideLayout12.xml"/><Relationship Id="rId6" Type="http://schemas.openxmlformats.org/officeDocument/2006/relationships/image" Target="../media/image146.wmf"/><Relationship Id="rId11" Type="http://schemas.openxmlformats.org/officeDocument/2006/relationships/oleObject" Target="../embeddings/oleObject104.bin"/><Relationship Id="rId5" Type="http://schemas.openxmlformats.org/officeDocument/2006/relationships/oleObject" Target="../embeddings/oleObject101.bin"/><Relationship Id="rId15" Type="http://schemas.openxmlformats.org/officeDocument/2006/relationships/oleObject" Target="../embeddings/oleObject106.bin"/><Relationship Id="rId23" Type="http://schemas.openxmlformats.org/officeDocument/2006/relationships/comments" Target="../comments/comment13.xml"/><Relationship Id="rId10" Type="http://schemas.openxmlformats.org/officeDocument/2006/relationships/image" Target="../media/image148.wmf"/><Relationship Id="rId19" Type="http://schemas.openxmlformats.org/officeDocument/2006/relationships/oleObject" Target="../embeddings/oleObject108.bin"/><Relationship Id="rId4" Type="http://schemas.openxmlformats.org/officeDocument/2006/relationships/image" Target="../media/image145.wmf"/><Relationship Id="rId9" Type="http://schemas.openxmlformats.org/officeDocument/2006/relationships/oleObject" Target="../embeddings/oleObject103.bin"/><Relationship Id="rId14" Type="http://schemas.openxmlformats.org/officeDocument/2006/relationships/image" Target="../media/image150.wmf"/><Relationship Id="rId22"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11.bin"/><Relationship Id="rId13" Type="http://schemas.openxmlformats.org/officeDocument/2006/relationships/image" Target="../media/image159.wmf"/><Relationship Id="rId3" Type="http://schemas.openxmlformats.org/officeDocument/2006/relationships/oleObject" Target="../embeddings/oleObject109.bin"/><Relationship Id="rId7" Type="http://schemas.openxmlformats.org/officeDocument/2006/relationships/image" Target="../media/image156.png"/><Relationship Id="rId12" Type="http://schemas.openxmlformats.org/officeDocument/2006/relationships/oleObject" Target="../embeddings/oleObject113.bin"/><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55.wmf"/><Relationship Id="rId11" Type="http://schemas.openxmlformats.org/officeDocument/2006/relationships/image" Target="../media/image158.wmf"/><Relationship Id="rId5" Type="http://schemas.openxmlformats.org/officeDocument/2006/relationships/oleObject" Target="../embeddings/oleObject110.bin"/><Relationship Id="rId15" Type="http://schemas.openxmlformats.org/officeDocument/2006/relationships/comments" Target="../comments/comment14.xml"/><Relationship Id="rId10" Type="http://schemas.openxmlformats.org/officeDocument/2006/relationships/oleObject" Target="../embeddings/oleObject112.bin"/><Relationship Id="rId4" Type="http://schemas.openxmlformats.org/officeDocument/2006/relationships/image" Target="../media/image154.wmf"/><Relationship Id="rId9" Type="http://schemas.openxmlformats.org/officeDocument/2006/relationships/image" Target="../media/image157.wmf"/><Relationship Id="rId14" Type="http://schemas.openxmlformats.org/officeDocument/2006/relationships/image" Target="../media/image160.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7.bin"/><Relationship Id="rId13" Type="http://schemas.openxmlformats.org/officeDocument/2006/relationships/image" Target="../media/image166.wmf"/><Relationship Id="rId18" Type="http://schemas.openxmlformats.org/officeDocument/2006/relationships/image" Target="../media/image168.wmf"/><Relationship Id="rId3" Type="http://schemas.openxmlformats.org/officeDocument/2006/relationships/image" Target="../media/image161.wmf"/><Relationship Id="rId7" Type="http://schemas.openxmlformats.org/officeDocument/2006/relationships/image" Target="../media/image163.wmf"/><Relationship Id="rId12" Type="http://schemas.openxmlformats.org/officeDocument/2006/relationships/oleObject" Target="../embeddings/oleObject119.bin"/><Relationship Id="rId17" Type="http://schemas.openxmlformats.org/officeDocument/2006/relationships/oleObject" Target="../embeddings/oleObject121.bin"/><Relationship Id="rId2" Type="http://schemas.openxmlformats.org/officeDocument/2006/relationships/oleObject" Target="../embeddings/oleObject114.bin"/><Relationship Id="rId16" Type="http://schemas.openxmlformats.org/officeDocument/2006/relationships/image" Target="../media/image156.png"/><Relationship Id="rId20" Type="http://schemas.openxmlformats.org/officeDocument/2006/relationships/comments" Target="../comments/comment15.xml"/><Relationship Id="rId1" Type="http://schemas.openxmlformats.org/officeDocument/2006/relationships/slideLayout" Target="../slideLayouts/slideLayout12.xml"/><Relationship Id="rId6" Type="http://schemas.openxmlformats.org/officeDocument/2006/relationships/oleObject" Target="../embeddings/oleObject116.bin"/><Relationship Id="rId11" Type="http://schemas.openxmlformats.org/officeDocument/2006/relationships/image" Target="../media/image165.wmf"/><Relationship Id="rId5" Type="http://schemas.openxmlformats.org/officeDocument/2006/relationships/image" Target="../media/image162.wmf"/><Relationship Id="rId15" Type="http://schemas.openxmlformats.org/officeDocument/2006/relationships/image" Target="../media/image167.wmf"/><Relationship Id="rId10" Type="http://schemas.openxmlformats.org/officeDocument/2006/relationships/oleObject" Target="../embeddings/oleObject118.bin"/><Relationship Id="rId19" Type="http://schemas.openxmlformats.org/officeDocument/2006/relationships/image" Target="../media/image160.png"/><Relationship Id="rId4" Type="http://schemas.openxmlformats.org/officeDocument/2006/relationships/oleObject" Target="../embeddings/oleObject115.bin"/><Relationship Id="rId9" Type="http://schemas.openxmlformats.org/officeDocument/2006/relationships/image" Target="../media/image164.wmf"/><Relationship Id="rId14" Type="http://schemas.openxmlformats.org/officeDocument/2006/relationships/oleObject" Target="../embeddings/oleObject120.bin"/></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71.wmf"/><Relationship Id="rId13" Type="http://schemas.openxmlformats.org/officeDocument/2006/relationships/oleObject" Target="../embeddings/oleObject127.bin"/><Relationship Id="rId18" Type="http://schemas.openxmlformats.org/officeDocument/2006/relationships/image" Target="../media/image176.wmf"/><Relationship Id="rId26" Type="http://schemas.openxmlformats.org/officeDocument/2006/relationships/image" Target="../media/image180.wmf"/><Relationship Id="rId3" Type="http://schemas.openxmlformats.org/officeDocument/2006/relationships/oleObject" Target="../embeddings/oleObject122.bin"/><Relationship Id="rId21" Type="http://schemas.openxmlformats.org/officeDocument/2006/relationships/oleObject" Target="../embeddings/oleObject131.bin"/><Relationship Id="rId7" Type="http://schemas.openxmlformats.org/officeDocument/2006/relationships/oleObject" Target="../embeddings/oleObject124.bin"/><Relationship Id="rId12" Type="http://schemas.openxmlformats.org/officeDocument/2006/relationships/image" Target="../media/image173.wmf"/><Relationship Id="rId17" Type="http://schemas.openxmlformats.org/officeDocument/2006/relationships/oleObject" Target="../embeddings/oleObject129.bin"/><Relationship Id="rId25" Type="http://schemas.openxmlformats.org/officeDocument/2006/relationships/oleObject" Target="../embeddings/oleObject133.bin"/><Relationship Id="rId2" Type="http://schemas.openxmlformats.org/officeDocument/2006/relationships/notesSlide" Target="../notesSlides/notesSlide25.xml"/><Relationship Id="rId16" Type="http://schemas.openxmlformats.org/officeDocument/2006/relationships/image" Target="../media/image175.wmf"/><Relationship Id="rId20" Type="http://schemas.openxmlformats.org/officeDocument/2006/relationships/image" Target="../media/image177.wmf"/><Relationship Id="rId29" Type="http://schemas.openxmlformats.org/officeDocument/2006/relationships/oleObject" Target="../embeddings/oleObject135.bin"/><Relationship Id="rId1" Type="http://schemas.openxmlformats.org/officeDocument/2006/relationships/slideLayout" Target="../slideLayouts/slideLayout12.xml"/><Relationship Id="rId6" Type="http://schemas.openxmlformats.org/officeDocument/2006/relationships/image" Target="../media/image170.wmf"/><Relationship Id="rId11" Type="http://schemas.openxmlformats.org/officeDocument/2006/relationships/oleObject" Target="../embeddings/oleObject126.bin"/><Relationship Id="rId24" Type="http://schemas.openxmlformats.org/officeDocument/2006/relationships/image" Target="../media/image179.wmf"/><Relationship Id="rId32" Type="http://schemas.openxmlformats.org/officeDocument/2006/relationships/comments" Target="../comments/comment17.xml"/><Relationship Id="rId5" Type="http://schemas.openxmlformats.org/officeDocument/2006/relationships/oleObject" Target="../embeddings/oleObject123.bin"/><Relationship Id="rId15" Type="http://schemas.openxmlformats.org/officeDocument/2006/relationships/oleObject" Target="../embeddings/oleObject128.bin"/><Relationship Id="rId23" Type="http://schemas.openxmlformats.org/officeDocument/2006/relationships/oleObject" Target="../embeddings/oleObject132.bin"/><Relationship Id="rId28" Type="http://schemas.openxmlformats.org/officeDocument/2006/relationships/image" Target="../media/image181.wmf"/><Relationship Id="rId10" Type="http://schemas.openxmlformats.org/officeDocument/2006/relationships/image" Target="../media/image172.wmf"/><Relationship Id="rId19" Type="http://schemas.openxmlformats.org/officeDocument/2006/relationships/oleObject" Target="../embeddings/oleObject130.bin"/><Relationship Id="rId31" Type="http://schemas.openxmlformats.org/officeDocument/2006/relationships/image" Target="../media/image183.png"/><Relationship Id="rId4" Type="http://schemas.openxmlformats.org/officeDocument/2006/relationships/image" Target="../media/image169.wmf"/><Relationship Id="rId9" Type="http://schemas.openxmlformats.org/officeDocument/2006/relationships/oleObject" Target="../embeddings/oleObject125.bin"/><Relationship Id="rId14" Type="http://schemas.openxmlformats.org/officeDocument/2006/relationships/image" Target="../media/image174.wmf"/><Relationship Id="rId22" Type="http://schemas.openxmlformats.org/officeDocument/2006/relationships/image" Target="../media/image178.wmf"/><Relationship Id="rId27" Type="http://schemas.openxmlformats.org/officeDocument/2006/relationships/oleObject" Target="../embeddings/oleObject134.bin"/><Relationship Id="rId30" Type="http://schemas.openxmlformats.org/officeDocument/2006/relationships/image" Target="../media/image182.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39.bin"/><Relationship Id="rId13" Type="http://schemas.openxmlformats.org/officeDocument/2006/relationships/image" Target="../media/image189.wmf"/><Relationship Id="rId18" Type="http://schemas.openxmlformats.org/officeDocument/2006/relationships/image" Target="../media/image192.emf"/><Relationship Id="rId3" Type="http://schemas.openxmlformats.org/officeDocument/2006/relationships/image" Target="../media/image184.wmf"/><Relationship Id="rId7" Type="http://schemas.openxmlformats.org/officeDocument/2006/relationships/image" Target="../media/image186.wmf"/><Relationship Id="rId12" Type="http://schemas.openxmlformats.org/officeDocument/2006/relationships/oleObject" Target="../embeddings/oleObject141.bin"/><Relationship Id="rId17" Type="http://schemas.openxmlformats.org/officeDocument/2006/relationships/image" Target="../media/image191.wmf"/><Relationship Id="rId2" Type="http://schemas.openxmlformats.org/officeDocument/2006/relationships/oleObject" Target="../embeddings/oleObject136.bin"/><Relationship Id="rId16" Type="http://schemas.openxmlformats.org/officeDocument/2006/relationships/oleObject" Target="../embeddings/oleObject143.bin"/><Relationship Id="rId1" Type="http://schemas.openxmlformats.org/officeDocument/2006/relationships/slideLayout" Target="../slideLayouts/slideLayout12.xml"/><Relationship Id="rId6" Type="http://schemas.openxmlformats.org/officeDocument/2006/relationships/oleObject" Target="../embeddings/oleObject138.bin"/><Relationship Id="rId11" Type="http://schemas.openxmlformats.org/officeDocument/2006/relationships/image" Target="../media/image188.wmf"/><Relationship Id="rId5" Type="http://schemas.openxmlformats.org/officeDocument/2006/relationships/image" Target="../media/image185.wmf"/><Relationship Id="rId15" Type="http://schemas.openxmlformats.org/officeDocument/2006/relationships/image" Target="../media/image190.wmf"/><Relationship Id="rId10" Type="http://schemas.openxmlformats.org/officeDocument/2006/relationships/oleObject" Target="../embeddings/oleObject140.bin"/><Relationship Id="rId19" Type="http://schemas.openxmlformats.org/officeDocument/2006/relationships/image" Target="../media/image183.png"/><Relationship Id="rId4" Type="http://schemas.openxmlformats.org/officeDocument/2006/relationships/oleObject" Target="../embeddings/oleObject137.bin"/><Relationship Id="rId9" Type="http://schemas.openxmlformats.org/officeDocument/2006/relationships/image" Target="../media/image187.wmf"/><Relationship Id="rId14" Type="http://schemas.openxmlformats.org/officeDocument/2006/relationships/oleObject" Target="../embeddings/oleObject142.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47.bin"/><Relationship Id="rId13" Type="http://schemas.openxmlformats.org/officeDocument/2006/relationships/image" Target="../media/image198.wmf"/><Relationship Id="rId18" Type="http://schemas.openxmlformats.org/officeDocument/2006/relationships/oleObject" Target="../embeddings/oleObject152.bin"/><Relationship Id="rId26" Type="http://schemas.openxmlformats.org/officeDocument/2006/relationships/image" Target="../media/image205.png"/><Relationship Id="rId3" Type="http://schemas.openxmlformats.org/officeDocument/2006/relationships/image" Target="../media/image193.wmf"/><Relationship Id="rId21" Type="http://schemas.openxmlformats.org/officeDocument/2006/relationships/image" Target="../media/image202.wmf"/><Relationship Id="rId7" Type="http://schemas.openxmlformats.org/officeDocument/2006/relationships/image" Target="../media/image195.wmf"/><Relationship Id="rId12" Type="http://schemas.openxmlformats.org/officeDocument/2006/relationships/oleObject" Target="../embeddings/oleObject149.bin"/><Relationship Id="rId17" Type="http://schemas.openxmlformats.org/officeDocument/2006/relationships/image" Target="../media/image200.wmf"/><Relationship Id="rId25" Type="http://schemas.openxmlformats.org/officeDocument/2006/relationships/image" Target="../media/image204.wmf"/><Relationship Id="rId2" Type="http://schemas.openxmlformats.org/officeDocument/2006/relationships/oleObject" Target="../embeddings/oleObject144.bin"/><Relationship Id="rId16" Type="http://schemas.openxmlformats.org/officeDocument/2006/relationships/oleObject" Target="../embeddings/oleObject151.bin"/><Relationship Id="rId20" Type="http://schemas.openxmlformats.org/officeDocument/2006/relationships/oleObject" Target="../embeddings/oleObject153.bin"/><Relationship Id="rId1" Type="http://schemas.openxmlformats.org/officeDocument/2006/relationships/slideLayout" Target="../slideLayouts/slideLayout12.xml"/><Relationship Id="rId6" Type="http://schemas.openxmlformats.org/officeDocument/2006/relationships/oleObject" Target="../embeddings/oleObject146.bin"/><Relationship Id="rId11" Type="http://schemas.openxmlformats.org/officeDocument/2006/relationships/image" Target="../media/image197.wmf"/><Relationship Id="rId24" Type="http://schemas.openxmlformats.org/officeDocument/2006/relationships/oleObject" Target="../embeddings/oleObject155.bin"/><Relationship Id="rId5" Type="http://schemas.openxmlformats.org/officeDocument/2006/relationships/image" Target="../media/image194.wmf"/><Relationship Id="rId15" Type="http://schemas.openxmlformats.org/officeDocument/2006/relationships/image" Target="../media/image199.wmf"/><Relationship Id="rId23" Type="http://schemas.openxmlformats.org/officeDocument/2006/relationships/image" Target="../media/image203.wmf"/><Relationship Id="rId28" Type="http://schemas.openxmlformats.org/officeDocument/2006/relationships/comments" Target="../comments/comment18.xml"/><Relationship Id="rId10" Type="http://schemas.openxmlformats.org/officeDocument/2006/relationships/oleObject" Target="../embeddings/oleObject148.bin"/><Relationship Id="rId19" Type="http://schemas.openxmlformats.org/officeDocument/2006/relationships/image" Target="../media/image201.wmf"/><Relationship Id="rId4" Type="http://schemas.openxmlformats.org/officeDocument/2006/relationships/oleObject" Target="../embeddings/oleObject145.bin"/><Relationship Id="rId9" Type="http://schemas.openxmlformats.org/officeDocument/2006/relationships/image" Target="../media/image196.wmf"/><Relationship Id="rId14" Type="http://schemas.openxmlformats.org/officeDocument/2006/relationships/oleObject" Target="../embeddings/oleObject150.bin"/><Relationship Id="rId22" Type="http://schemas.openxmlformats.org/officeDocument/2006/relationships/oleObject" Target="../embeddings/oleObject154.bin"/><Relationship Id="rId27" Type="http://schemas.openxmlformats.org/officeDocument/2006/relationships/image" Target="../media/image183.png"/></Relationships>
</file>

<file path=ppt/slides/_rels/slide3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26.xml"/><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9.xml"/><Relationship Id="rId18" Type="http://schemas.openxmlformats.org/officeDocument/2006/relationships/slide" Target="slide16.xml"/><Relationship Id="rId3" Type="http://schemas.openxmlformats.org/officeDocument/2006/relationships/image" Target="../media/image23.png"/><Relationship Id="rId7" Type="http://schemas.openxmlformats.org/officeDocument/2006/relationships/slide" Target="slide12.xml"/><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slide" Target="slide10.xml"/><Relationship Id="rId5" Type="http://schemas.openxmlformats.org/officeDocument/2006/relationships/slide" Target="slide11.xml"/><Relationship Id="rId15" Type="http://schemas.openxmlformats.org/officeDocument/2006/relationships/slide" Target="slide8.xml"/><Relationship Id="rId10" Type="http://schemas.openxmlformats.org/officeDocument/2006/relationships/image" Target="../media/image27.png"/><Relationship Id="rId19" Type="http://schemas.openxmlformats.org/officeDocument/2006/relationships/image" Target="../media/image32.png"/><Relationship Id="rId4" Type="http://schemas.openxmlformats.org/officeDocument/2006/relationships/image" Target="../media/image24.gif"/><Relationship Id="rId9" Type="http://schemas.openxmlformats.org/officeDocument/2006/relationships/slide" Target="slide13.xml"/><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5.bin"/><Relationship Id="rId18" Type="http://schemas.openxmlformats.org/officeDocument/2006/relationships/oleObject" Target="../embeddings/oleObject6.bin"/><Relationship Id="rId26"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42.wmf"/><Relationship Id="rId7" Type="http://schemas.openxmlformats.org/officeDocument/2006/relationships/oleObject" Target="../embeddings/oleObject2.bin"/><Relationship Id="rId12" Type="http://schemas.openxmlformats.org/officeDocument/2006/relationships/image" Target="../media/image36.wmf"/><Relationship Id="rId17" Type="http://schemas.openxmlformats.org/officeDocument/2006/relationships/image" Target="../media/image40.jpg"/><Relationship Id="rId25" Type="http://schemas.openxmlformats.org/officeDocument/2006/relationships/image" Target="../media/image44.wmf"/><Relationship Id="rId2" Type="http://schemas.openxmlformats.org/officeDocument/2006/relationships/notesSlide" Target="../notesSlides/notesSlide6.xml"/><Relationship Id="rId16" Type="http://schemas.openxmlformats.org/officeDocument/2006/relationships/image" Target="../media/image39.png"/><Relationship Id="rId20" Type="http://schemas.openxmlformats.org/officeDocument/2006/relationships/oleObject" Target="../embeddings/oleObject7.bin"/><Relationship Id="rId1" Type="http://schemas.openxmlformats.org/officeDocument/2006/relationships/slideLayout" Target="../slideLayouts/slideLayout14.xml"/><Relationship Id="rId6" Type="http://schemas.openxmlformats.org/officeDocument/2006/relationships/image" Target="../media/image33.wmf"/><Relationship Id="rId11" Type="http://schemas.openxmlformats.org/officeDocument/2006/relationships/oleObject" Target="../embeddings/oleObject4.bin"/><Relationship Id="rId24" Type="http://schemas.openxmlformats.org/officeDocument/2006/relationships/oleObject" Target="../embeddings/oleObject9.bin"/><Relationship Id="rId5" Type="http://schemas.openxmlformats.org/officeDocument/2006/relationships/oleObject" Target="../embeddings/oleObject1.bin"/><Relationship Id="rId15" Type="http://schemas.openxmlformats.org/officeDocument/2006/relationships/image" Target="../media/image38.png"/><Relationship Id="rId23" Type="http://schemas.openxmlformats.org/officeDocument/2006/relationships/image" Target="../media/image43.wmf"/><Relationship Id="rId10" Type="http://schemas.openxmlformats.org/officeDocument/2006/relationships/image" Target="../media/image35.wmf"/><Relationship Id="rId19" Type="http://schemas.openxmlformats.org/officeDocument/2006/relationships/image" Target="../media/image41.wmf"/><Relationship Id="rId4" Type="http://schemas.openxmlformats.org/officeDocument/2006/relationships/slide" Target="slide7.xml"/><Relationship Id="rId9" Type="http://schemas.openxmlformats.org/officeDocument/2006/relationships/oleObject" Target="../embeddings/oleObject3.bin"/><Relationship Id="rId14" Type="http://schemas.openxmlformats.org/officeDocument/2006/relationships/image" Target="../media/image37.wmf"/><Relationship Id="rId22" Type="http://schemas.openxmlformats.org/officeDocument/2006/relationships/oleObject" Target="../embeddings/oleObject8.bin"/><Relationship Id="rId27"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0.png"/><Relationship Id="rId18" Type="http://schemas.openxmlformats.org/officeDocument/2006/relationships/oleObject" Target="../embeddings/oleObject15.bin"/><Relationship Id="rId26"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54.wmf"/><Relationship Id="rId7" Type="http://schemas.openxmlformats.org/officeDocument/2006/relationships/oleObject" Target="../embeddings/oleObject11.bin"/><Relationship Id="rId12" Type="http://schemas.openxmlformats.org/officeDocument/2006/relationships/image" Target="../media/image49.wmf"/><Relationship Id="rId17" Type="http://schemas.openxmlformats.org/officeDocument/2006/relationships/image" Target="../media/image52.wmf"/><Relationship Id="rId25" Type="http://schemas.openxmlformats.org/officeDocument/2006/relationships/image" Target="../media/image56.wmf"/><Relationship Id="rId2" Type="http://schemas.openxmlformats.org/officeDocument/2006/relationships/notesSlide" Target="../notesSlides/notesSlide7.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slideLayout" Target="../slideLayouts/slideLayout14.xml"/><Relationship Id="rId6" Type="http://schemas.openxmlformats.org/officeDocument/2006/relationships/image" Target="../media/image46.wmf"/><Relationship Id="rId11" Type="http://schemas.openxmlformats.org/officeDocument/2006/relationships/oleObject" Target="../embeddings/oleObject13.bin"/><Relationship Id="rId24" Type="http://schemas.openxmlformats.org/officeDocument/2006/relationships/oleObject" Target="../embeddings/oleObject18.bin"/><Relationship Id="rId5" Type="http://schemas.openxmlformats.org/officeDocument/2006/relationships/oleObject" Target="../embeddings/oleObject10.bin"/><Relationship Id="rId15" Type="http://schemas.openxmlformats.org/officeDocument/2006/relationships/image" Target="../media/image40.jpg"/><Relationship Id="rId23" Type="http://schemas.openxmlformats.org/officeDocument/2006/relationships/image" Target="../media/image55.wmf"/><Relationship Id="rId10" Type="http://schemas.openxmlformats.org/officeDocument/2006/relationships/image" Target="../media/image48.wmf"/><Relationship Id="rId19" Type="http://schemas.openxmlformats.org/officeDocument/2006/relationships/image" Target="../media/image53.wmf"/><Relationship Id="rId4" Type="http://schemas.openxmlformats.org/officeDocument/2006/relationships/slide" Target="slide7.xml"/><Relationship Id="rId9" Type="http://schemas.openxmlformats.org/officeDocument/2006/relationships/oleObject" Target="../embeddings/oleObject12.bin"/><Relationship Id="rId14" Type="http://schemas.openxmlformats.org/officeDocument/2006/relationships/image" Target="../media/image51.png"/><Relationship Id="rId22" Type="http://schemas.openxmlformats.org/officeDocument/2006/relationships/oleObject" Target="../embeddings/oleObject17.bin"/><Relationship Id="rId27" Type="http://schemas.openxmlformats.org/officeDocument/2006/relationships/comments" Target="../comments/commen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31" y="394058"/>
            <a:ext cx="7252733" cy="308478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187" y="3864049"/>
            <a:ext cx="664762" cy="1045873"/>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9340" y="2318790"/>
            <a:ext cx="5440332" cy="273213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721" y="3819919"/>
            <a:ext cx="2923786" cy="1090002"/>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966" y="3457068"/>
            <a:ext cx="1118754" cy="988012"/>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5458" y="3343007"/>
            <a:ext cx="786106" cy="1237911"/>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492" y="3138838"/>
            <a:ext cx="2175786" cy="1885484"/>
          </a:xfrm>
          <a:prstGeom prst="rect">
            <a:avLst/>
          </a:prstGeom>
        </p:spPr>
      </p:pic>
      <p:sp>
        <p:nvSpPr>
          <p:cNvPr id="11" name="文本框 10"/>
          <p:cNvSpPr txBox="1"/>
          <p:nvPr/>
        </p:nvSpPr>
        <p:spPr>
          <a:xfrm>
            <a:off x="1343349" y="916761"/>
            <a:ext cx="6726508" cy="707886"/>
          </a:xfrm>
          <a:prstGeom prst="rect">
            <a:avLst/>
          </a:prstGeom>
          <a:noFill/>
        </p:spPr>
        <p:txBody>
          <a:bodyPr wrap="square" rtlCol="0">
            <a:spAutoFit/>
          </a:bodyPr>
          <a:lstStyle/>
          <a:p>
            <a:pPr algn="ct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THCS </a:t>
            </a: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Ngọc</a:t>
            </a: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Thụy</a:t>
            </a:r>
            <a:endParaRPr lang="zh-CN" altLang="en-US"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1847020" y="1698010"/>
            <a:ext cx="5719166" cy="461665"/>
          </a:xfrm>
          <a:prstGeom prst="rect">
            <a:avLst/>
          </a:prstGeom>
          <a:noFill/>
        </p:spPr>
        <p:txBody>
          <a:bodyPr wrap="square" rtlCol="0">
            <a:spAutoFit/>
          </a:bodyPr>
          <a:lstStyle/>
          <a:p>
            <a:pPr algn="ctr"/>
            <a:r>
              <a:rPr lang="en-US" altLang="zh-CN" sz="2400" i="1" dirty="0" err="1">
                <a:solidFill>
                  <a:schemeClr val="bg1"/>
                </a:solidFill>
                <a:latin typeface="Times New Roman" panose="02020603050405020304" pitchFamily="18" charset="0"/>
                <a:cs typeface="Times New Roman" panose="02020603050405020304" pitchFamily="18" charset="0"/>
              </a:rPr>
              <a:t>Chào</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mừng</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quý</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thầy</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cô</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đến</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dự</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giờ</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thăm</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lớp</a:t>
            </a:r>
            <a:r>
              <a:rPr lang="en-US" altLang="zh-CN" sz="2400" i="1" dirty="0">
                <a:solidFill>
                  <a:schemeClr val="bg1"/>
                </a:solidFill>
                <a:latin typeface="Times New Roman" panose="02020603050405020304" pitchFamily="18" charset="0"/>
                <a:cs typeface="Times New Roman" panose="02020603050405020304" pitchFamily="18" charset="0"/>
              </a:rPr>
              <a:t>!</a:t>
            </a:r>
            <a:endParaRPr lang="zh-CN" altLang="en-US" sz="2400" i="1"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2464456" y="2418927"/>
            <a:ext cx="4523546" cy="692497"/>
          </a:xfrm>
          <a:prstGeom prst="rect">
            <a:avLst/>
          </a:prstGeom>
          <a:noFill/>
          <a:effectLst/>
        </p:spPr>
        <p:txBody>
          <a:bodyPr wrap="none" rtlCol="0">
            <a:spAutoFit/>
          </a:bodyPr>
          <a:lstStyle/>
          <a:p>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a:t>
            </a:r>
            <a:r>
              <a:rPr lang="zh-CN" altLang="en-US"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7A5  		 GV: </a:t>
            </a:r>
            <a:r>
              <a:rPr lang="en-US" altLang="zh-CN" sz="1800"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Nguyễn</a:t>
            </a: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1800"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Thùy</a:t>
            </a: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Linh</a:t>
            </a:r>
            <a:endParaRPr lang="zh-CN" altLang="en-US"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21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71197" y="-795636"/>
            <a:ext cx="457200" cy="457200"/>
          </a:xfrm>
          <a:prstGeom prst="rect">
            <a:avLst/>
          </a:prstGeom>
        </p:spPr>
      </p:pic>
    </p:spTree>
    <p:extLst>
      <p:ext uri="{BB962C8B-B14F-4D97-AF65-F5344CB8AC3E}">
        <p14:creationId xmlns:p14="http://schemas.microsoft.com/office/powerpoint/2010/main" val="3373498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2076165" y="654376"/>
            <a:ext cx="1200970" cy="553998"/>
          </a:xfrm>
          <a:prstGeom prst="rect">
            <a:avLst/>
          </a:prstGeom>
        </p:spPr>
        <p:txBody>
          <a:bodyPr wrap="none">
            <a:spAutoFit/>
          </a:bodyPr>
          <a:lstStyle/>
          <a:p>
            <a:r>
              <a:rPr lang="en-US" sz="3000" dirty="0">
                <a:solidFill>
                  <a:srgbClr val="FF0000"/>
                </a:solidFill>
                <a:latin typeface="Times New Roman" panose="02020603050405020304" pitchFamily="18" charset="0"/>
                <a:cs typeface="Times New Roman" panose="02020603050405020304" pitchFamily="18" charset="0"/>
              </a:rPr>
              <a:t>Câu 3:</a:t>
            </a:r>
          </a:p>
        </p:txBody>
      </p:sp>
      <p:sp>
        <p:nvSpPr>
          <p:cNvPr id="3" name="Rectangle 2"/>
          <p:cNvSpPr/>
          <p:nvPr/>
        </p:nvSpPr>
        <p:spPr>
          <a:xfrm>
            <a:off x="1273628" y="1208374"/>
            <a:ext cx="7424058" cy="1384995"/>
          </a:xfrm>
          <a:prstGeom prst="rect">
            <a:avLst/>
          </a:prstGeom>
        </p:spPr>
        <p:txBody>
          <a:bodyPr wrap="square">
            <a:spAutoFit/>
          </a:bodyPr>
          <a:lstStyle/>
          <a:p>
            <a:r>
              <a:rPr lang="vi-VN" sz="2800" dirty="0">
                <a:solidFill>
                  <a:schemeClr val="tx1">
                    <a:lumMod val="85000"/>
                    <a:lumOff val="15000"/>
                  </a:schemeClr>
                </a:solidFill>
                <a:latin typeface="+mj-lt"/>
              </a:rPr>
              <a:t>Cho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và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có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Cần thêm một điều kiện gì để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và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bằng nhau theo trường hợp </a:t>
            </a:r>
            <a:r>
              <a:rPr lang="vi-VN" sz="2800" b="1" dirty="0">
                <a:solidFill>
                  <a:schemeClr val="tx1">
                    <a:lumMod val="85000"/>
                    <a:lumOff val="15000"/>
                  </a:schemeClr>
                </a:solidFill>
                <a:latin typeface="+mj-lt"/>
              </a:rPr>
              <a:t>góc - cạnh - góc</a:t>
            </a:r>
            <a:r>
              <a:rPr lang="vi-VN" sz="2800" dirty="0">
                <a:solidFill>
                  <a:schemeClr val="tx1">
                    <a:lumMod val="85000"/>
                    <a:lumOff val="15000"/>
                  </a:schemeClr>
                </a:solidFill>
                <a:latin typeface="+mj-lt"/>
              </a:rPr>
              <a:t>?</a:t>
            </a:r>
            <a:endParaRPr lang="en-US" sz="2800" dirty="0">
              <a:solidFill>
                <a:schemeClr val="tx1">
                  <a:lumMod val="85000"/>
                  <a:lumOff val="15000"/>
                </a:schemeClr>
              </a:solidFill>
              <a:latin typeface="+mj-lt"/>
            </a:endParaRPr>
          </a:p>
        </p:txBody>
      </p:sp>
      <p:graphicFrame>
        <p:nvGraphicFramePr>
          <p:cNvPr id="10" name="Object 9"/>
          <p:cNvGraphicFramePr>
            <a:graphicFrameLocks noChangeAspect="1"/>
          </p:cNvGraphicFramePr>
          <p:nvPr/>
        </p:nvGraphicFramePr>
        <p:xfrm>
          <a:off x="1571625" y="2851150"/>
          <a:ext cx="1963738" cy="476250"/>
        </p:xfrm>
        <a:graphic>
          <a:graphicData uri="http://schemas.openxmlformats.org/presentationml/2006/ole">
            <mc:AlternateContent xmlns:mc="http://schemas.openxmlformats.org/markup-compatibility/2006">
              <mc:Choice xmlns:v="urn:schemas-microsoft-com:vml" Requires="v">
                <p:oleObj name="Equation" r:id="rId5" imgW="2095200" imgH="507960" progId="Equation.DSMT4">
                  <p:embed/>
                </p:oleObj>
              </mc:Choice>
              <mc:Fallback>
                <p:oleObj name="Equation" r:id="rId5" imgW="2095200" imgH="507960" progId="Equation.DSMT4">
                  <p:embed/>
                  <p:pic>
                    <p:nvPicPr>
                      <p:cNvPr id="0" name=""/>
                      <p:cNvPicPr/>
                      <p:nvPr/>
                    </p:nvPicPr>
                    <p:blipFill>
                      <a:blip r:embed="rId6"/>
                      <a:stretch>
                        <a:fillRect/>
                      </a:stretch>
                    </p:blipFill>
                    <p:spPr>
                      <a:xfrm>
                        <a:off x="1571625" y="2851150"/>
                        <a:ext cx="1963738" cy="47625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808538" y="2886075"/>
          <a:ext cx="1865312" cy="452438"/>
        </p:xfrm>
        <a:graphic>
          <a:graphicData uri="http://schemas.openxmlformats.org/presentationml/2006/ole">
            <mc:AlternateContent xmlns:mc="http://schemas.openxmlformats.org/markup-compatibility/2006">
              <mc:Choice xmlns:v="urn:schemas-microsoft-com:vml" Requires="v">
                <p:oleObj name="Equation" r:id="rId7" imgW="2095200" imgH="507960" progId="Equation.DSMT4">
                  <p:embed/>
                </p:oleObj>
              </mc:Choice>
              <mc:Fallback>
                <p:oleObj name="Equation" r:id="rId7" imgW="2095200" imgH="507960" progId="Equation.DSMT4">
                  <p:embed/>
                  <p:pic>
                    <p:nvPicPr>
                      <p:cNvPr id="0" name=""/>
                      <p:cNvPicPr/>
                      <p:nvPr/>
                    </p:nvPicPr>
                    <p:blipFill>
                      <a:blip r:embed="rId8"/>
                      <a:stretch>
                        <a:fillRect/>
                      </a:stretch>
                    </p:blipFill>
                    <p:spPr>
                      <a:xfrm>
                        <a:off x="4808538" y="2886075"/>
                        <a:ext cx="1865312" cy="452438"/>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593850" y="3578225"/>
          <a:ext cx="1824038" cy="450850"/>
        </p:xfrm>
        <a:graphic>
          <a:graphicData uri="http://schemas.openxmlformats.org/presentationml/2006/ole">
            <mc:AlternateContent xmlns:mc="http://schemas.openxmlformats.org/markup-compatibility/2006">
              <mc:Choice xmlns:v="urn:schemas-microsoft-com:vml" Requires="v">
                <p:oleObj name="Equation" r:id="rId9" imgW="2006280" imgH="495000" progId="Equation.DSMT4">
                  <p:embed/>
                </p:oleObj>
              </mc:Choice>
              <mc:Fallback>
                <p:oleObj name="Equation" r:id="rId9" imgW="2006280" imgH="495000" progId="Equation.DSMT4">
                  <p:embed/>
                  <p:pic>
                    <p:nvPicPr>
                      <p:cNvPr id="0" name=""/>
                      <p:cNvPicPr/>
                      <p:nvPr/>
                    </p:nvPicPr>
                    <p:blipFill>
                      <a:blip r:embed="rId10"/>
                      <a:stretch>
                        <a:fillRect/>
                      </a:stretch>
                    </p:blipFill>
                    <p:spPr>
                      <a:xfrm>
                        <a:off x="1593850" y="3578225"/>
                        <a:ext cx="1824038" cy="45085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4768850" y="3529013"/>
          <a:ext cx="1825625" cy="433387"/>
        </p:xfrm>
        <a:graphic>
          <a:graphicData uri="http://schemas.openxmlformats.org/presentationml/2006/ole">
            <mc:AlternateContent xmlns:mc="http://schemas.openxmlformats.org/markup-compatibility/2006">
              <mc:Choice xmlns:v="urn:schemas-microsoft-com:vml" Requires="v">
                <p:oleObj name="Equation" r:id="rId11" imgW="2133360" imgH="507960" progId="Equation.DSMT4">
                  <p:embed/>
                </p:oleObj>
              </mc:Choice>
              <mc:Fallback>
                <p:oleObj name="Equation" r:id="rId11" imgW="2133360" imgH="507960" progId="Equation.DSMT4">
                  <p:embed/>
                  <p:pic>
                    <p:nvPicPr>
                      <p:cNvPr id="0" name=""/>
                      <p:cNvPicPr/>
                      <p:nvPr/>
                    </p:nvPicPr>
                    <p:blipFill>
                      <a:blip r:embed="rId12"/>
                      <a:stretch>
                        <a:fillRect/>
                      </a:stretch>
                    </p:blipFill>
                    <p:spPr>
                      <a:xfrm>
                        <a:off x="4768850" y="3529013"/>
                        <a:ext cx="1825625" cy="433387"/>
                      </a:xfrm>
                      <a:prstGeom prst="rect">
                        <a:avLst/>
                      </a:prstGeom>
                    </p:spPr>
                  </p:pic>
                </p:oleObj>
              </mc:Fallback>
            </mc:AlternateContent>
          </a:graphicData>
        </a:graphic>
      </p:graphicFrame>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97251" y="3509819"/>
            <a:ext cx="385652" cy="385652"/>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5832" y="3509819"/>
            <a:ext cx="385652" cy="38565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5832" y="2833167"/>
            <a:ext cx="385653" cy="38565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57241" y="2858448"/>
            <a:ext cx="376527" cy="376527"/>
          </a:xfrm>
          <a:prstGeom prst="rect">
            <a:avLst/>
          </a:prstGeom>
        </p:spPr>
      </p:pic>
      <p:sp>
        <p:nvSpPr>
          <p:cNvPr id="29" name="Rectangle 28"/>
          <p:cNvSpPr/>
          <p:nvPr/>
        </p:nvSpPr>
        <p:spPr>
          <a:xfrm>
            <a:off x="3624527" y="762145"/>
            <a:ext cx="4430486" cy="35922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3628877" y="761106"/>
            <a:ext cx="4430486" cy="359229"/>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TextBox 30"/>
          <p:cNvSpPr txBox="1"/>
          <p:nvPr/>
        </p:nvSpPr>
        <p:spPr>
          <a:xfrm>
            <a:off x="4849175" y="696040"/>
            <a:ext cx="179068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HẾT GIỜ!</a:t>
            </a:r>
          </a:p>
        </p:txBody>
      </p:sp>
      <p:graphicFrame>
        <p:nvGraphicFramePr>
          <p:cNvPr id="7" name="Object 6"/>
          <p:cNvGraphicFramePr>
            <a:graphicFrameLocks noChangeAspect="1"/>
          </p:cNvGraphicFramePr>
          <p:nvPr/>
        </p:nvGraphicFramePr>
        <p:xfrm>
          <a:off x="2018419" y="1300163"/>
          <a:ext cx="1181100" cy="508000"/>
        </p:xfrm>
        <a:graphic>
          <a:graphicData uri="http://schemas.openxmlformats.org/presentationml/2006/ole">
            <mc:AlternateContent xmlns:mc="http://schemas.openxmlformats.org/markup-compatibility/2006">
              <mc:Choice xmlns:v="urn:schemas-microsoft-com:vml" Requires="v">
                <p:oleObj name="Equation" r:id="rId16" imgW="1180800" imgH="507960" progId="Equation.DSMT4">
                  <p:embed/>
                </p:oleObj>
              </mc:Choice>
              <mc:Fallback>
                <p:oleObj name="Equation" r:id="rId16" imgW="1180800" imgH="507960" progId="Equation.DSMT4">
                  <p:embed/>
                  <p:pic>
                    <p:nvPicPr>
                      <p:cNvPr id="0" name=""/>
                      <p:cNvPicPr/>
                      <p:nvPr/>
                    </p:nvPicPr>
                    <p:blipFill>
                      <a:blip r:embed="rId17"/>
                      <a:stretch>
                        <a:fillRect/>
                      </a:stretch>
                    </p:blipFill>
                    <p:spPr>
                      <a:xfrm>
                        <a:off x="2018419" y="1300163"/>
                        <a:ext cx="1181100" cy="50800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3696231" y="1314450"/>
          <a:ext cx="1219200" cy="508000"/>
        </p:xfrm>
        <a:graphic>
          <a:graphicData uri="http://schemas.openxmlformats.org/presentationml/2006/ole">
            <mc:AlternateContent xmlns:mc="http://schemas.openxmlformats.org/markup-compatibility/2006">
              <mc:Choice xmlns:v="urn:schemas-microsoft-com:vml" Requires="v">
                <p:oleObj name="Equation" r:id="rId18" imgW="1218960" imgH="507960" progId="Equation.DSMT4">
                  <p:embed/>
                </p:oleObj>
              </mc:Choice>
              <mc:Fallback>
                <p:oleObj name="Equation" r:id="rId18" imgW="1218960" imgH="507960" progId="Equation.DSMT4">
                  <p:embed/>
                  <p:pic>
                    <p:nvPicPr>
                      <p:cNvPr id="0" name=""/>
                      <p:cNvPicPr/>
                      <p:nvPr/>
                    </p:nvPicPr>
                    <p:blipFill>
                      <a:blip r:embed="rId19"/>
                      <a:stretch>
                        <a:fillRect/>
                      </a:stretch>
                    </p:blipFill>
                    <p:spPr>
                      <a:xfrm>
                        <a:off x="3696231" y="1314450"/>
                        <a:ext cx="1219200" cy="5080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5409793" y="1137942"/>
          <a:ext cx="2247900" cy="558800"/>
        </p:xfrm>
        <a:graphic>
          <a:graphicData uri="http://schemas.openxmlformats.org/presentationml/2006/ole">
            <mc:AlternateContent xmlns:mc="http://schemas.openxmlformats.org/markup-compatibility/2006">
              <mc:Choice xmlns:v="urn:schemas-microsoft-com:vml" Requires="v">
                <p:oleObj name="Equation" r:id="rId20" imgW="2247840" imgH="558720" progId="Equation.DSMT4">
                  <p:embed/>
                </p:oleObj>
              </mc:Choice>
              <mc:Fallback>
                <p:oleObj name="Equation" r:id="rId20" imgW="2247840" imgH="558720" progId="Equation.DSMT4">
                  <p:embed/>
                  <p:pic>
                    <p:nvPicPr>
                      <p:cNvPr id="0" name=""/>
                      <p:cNvPicPr/>
                      <p:nvPr/>
                    </p:nvPicPr>
                    <p:blipFill>
                      <a:blip r:embed="rId21"/>
                      <a:stretch>
                        <a:fillRect/>
                      </a:stretch>
                    </p:blipFill>
                    <p:spPr>
                      <a:xfrm>
                        <a:off x="5409793" y="1137942"/>
                        <a:ext cx="2247900" cy="5588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4991983" y="1719263"/>
          <a:ext cx="1181100" cy="508000"/>
        </p:xfrm>
        <a:graphic>
          <a:graphicData uri="http://schemas.openxmlformats.org/presentationml/2006/ole">
            <mc:AlternateContent xmlns:mc="http://schemas.openxmlformats.org/markup-compatibility/2006">
              <mc:Choice xmlns:v="urn:schemas-microsoft-com:vml" Requires="v">
                <p:oleObj name="Equation" r:id="rId22" imgW="1180800" imgH="507960" progId="Equation.DSMT4">
                  <p:embed/>
                </p:oleObj>
              </mc:Choice>
              <mc:Fallback>
                <p:oleObj name="Equation" r:id="rId22" imgW="1180800" imgH="507960" progId="Equation.DSMT4">
                  <p:embed/>
                  <p:pic>
                    <p:nvPicPr>
                      <p:cNvPr id="0" name=""/>
                      <p:cNvPicPr/>
                      <p:nvPr/>
                    </p:nvPicPr>
                    <p:blipFill>
                      <a:blip r:embed="rId23"/>
                      <a:stretch>
                        <a:fillRect/>
                      </a:stretch>
                    </p:blipFill>
                    <p:spPr>
                      <a:xfrm>
                        <a:off x="4991983" y="1719263"/>
                        <a:ext cx="1181100" cy="5080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6615820" y="1736725"/>
          <a:ext cx="1219200" cy="508000"/>
        </p:xfrm>
        <a:graphic>
          <a:graphicData uri="http://schemas.openxmlformats.org/presentationml/2006/ole">
            <mc:AlternateContent xmlns:mc="http://schemas.openxmlformats.org/markup-compatibility/2006">
              <mc:Choice xmlns:v="urn:schemas-microsoft-com:vml" Requires="v">
                <p:oleObj name="Equation" r:id="rId24" imgW="1218960" imgH="507960" progId="Equation.DSMT4">
                  <p:embed/>
                </p:oleObj>
              </mc:Choice>
              <mc:Fallback>
                <p:oleObj name="Equation" r:id="rId24" imgW="1218960" imgH="507960" progId="Equation.DSMT4">
                  <p:embed/>
                  <p:pic>
                    <p:nvPicPr>
                      <p:cNvPr id="0" name=""/>
                      <p:cNvPicPr/>
                      <p:nvPr/>
                    </p:nvPicPr>
                    <p:blipFill>
                      <a:blip r:embed="rId25"/>
                      <a:stretch>
                        <a:fillRect/>
                      </a:stretch>
                    </p:blipFill>
                    <p:spPr>
                      <a:xfrm>
                        <a:off x="6615820" y="1736725"/>
                        <a:ext cx="1219200" cy="508000"/>
                      </a:xfrm>
                      <a:prstGeom prst="rect">
                        <a:avLst/>
                      </a:prstGeom>
                    </p:spPr>
                  </p:pic>
                </p:oleObj>
              </mc:Fallback>
            </mc:AlternateContent>
          </a:graphicData>
        </a:graphic>
      </p:graphicFrame>
      <p:sp>
        <p:nvSpPr>
          <p:cNvPr id="23" name="Teardrop 22">
            <a:extLst>
              <a:ext uri="{FF2B5EF4-FFF2-40B4-BE49-F238E27FC236}">
                <a16:creationId xmlns:a16="http://schemas.microsoft.com/office/drawing/2014/main" id="{583308EC-72E5-CB45-78BA-48BB3FBB323F}"/>
              </a:ext>
            </a:extLst>
          </p:cNvPr>
          <p:cNvSpPr/>
          <p:nvPr/>
        </p:nvSpPr>
        <p:spPr>
          <a:xfrm>
            <a:off x="7887194" y="458944"/>
            <a:ext cx="942340" cy="858965"/>
          </a:xfrm>
          <a:prstGeom prst="teardrop">
            <a:avLst/>
          </a:prstGeom>
          <a:blipFill dpi="0" rotWithShape="1">
            <a:blip r:embed="rId2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23740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9800"/>
                                        <p:tgtEl>
                                          <p:spTgt spid="30"/>
                                        </p:tgtEl>
                                      </p:cBhvr>
                                    </p:animEffect>
                                    <p:set>
                                      <p:cBhvr>
                                        <p:cTn id="22" dur="1" fill="hold">
                                          <p:stCondLst>
                                            <p:cond delay="9799"/>
                                          </p:stCondLst>
                                        </p:cTn>
                                        <p:tgtEl>
                                          <p:spTgt spid="30"/>
                                        </p:tgtEl>
                                        <p:attrNameLst>
                                          <p:attrName>style.visibility</p:attrName>
                                        </p:attrNameLst>
                                      </p:cBhvr>
                                      <p:to>
                                        <p:strVal val="hidden"/>
                                      </p:to>
                                    </p:set>
                                  </p:childTnLst>
                                  <p:subTnLst>
                                    <p:audio>
                                      <p:cMediaNode mute="1">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par>
                          <p:cTn id="23" fill="hold">
                            <p:stCondLst>
                              <p:cond delay="9800"/>
                            </p:stCondLst>
                            <p:childTnLst>
                              <p:par>
                                <p:cTn id="24" presetID="16" presetClass="entr" presetSubtype="21"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ircle(in)">
                                      <p:cBhvr>
                                        <p:cTn id="50" dur="2000"/>
                                        <p:tgtEl>
                                          <p:spTgt spid="14"/>
                                        </p:tgtEl>
                                      </p:cBhvr>
                                    </p:animEffect>
                                  </p:childTnLst>
                                </p:cTn>
                              </p:par>
                            </p:childTnLst>
                          </p:cTn>
                        </p:par>
                      </p:childTnLst>
                    </p:cTn>
                  </p:par>
                </p:childTnLst>
              </p:cTn>
              <p:nextCondLst>
                <p:cond evt="onClick" delay="0">
                  <p:tgtEl>
                    <p:spTgt spid="13"/>
                  </p:tgtEl>
                </p:cond>
              </p:nextCondLst>
            </p:seq>
          </p:childTnLst>
        </p:cTn>
      </p:par>
    </p:tnLst>
    <p:bldLst>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2141479" y="665262"/>
            <a:ext cx="1200970" cy="553998"/>
          </a:xfrm>
          <a:prstGeom prst="rect">
            <a:avLst/>
          </a:prstGeom>
        </p:spPr>
        <p:txBody>
          <a:bodyPr wrap="none">
            <a:spAutoFit/>
          </a:bodyPr>
          <a:lstStyle/>
          <a:p>
            <a:r>
              <a:rPr lang="en-US" sz="3000" dirty="0">
                <a:solidFill>
                  <a:srgbClr val="FF0000"/>
                </a:solidFill>
                <a:latin typeface="Times New Roman" panose="02020603050405020304" pitchFamily="18" charset="0"/>
                <a:cs typeface="Times New Roman" panose="02020603050405020304" pitchFamily="18" charset="0"/>
              </a:rPr>
              <a:t>Câu 4:</a:t>
            </a:r>
          </a:p>
        </p:txBody>
      </p:sp>
      <p:sp>
        <p:nvSpPr>
          <p:cNvPr id="3" name="Rectangle 2"/>
          <p:cNvSpPr/>
          <p:nvPr/>
        </p:nvSpPr>
        <p:spPr>
          <a:xfrm>
            <a:off x="1284515" y="1219260"/>
            <a:ext cx="7456714" cy="954107"/>
          </a:xfrm>
          <a:prstGeom prst="rect">
            <a:avLst/>
          </a:prstGeom>
        </p:spPr>
        <p:txBody>
          <a:bodyPr wrap="square">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Cho              và                có </a:t>
            </a:r>
          </a:p>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Biết              . Số đo góc     là:</a:t>
            </a:r>
          </a:p>
        </p:txBody>
      </p:sp>
      <p:graphicFrame>
        <p:nvGraphicFramePr>
          <p:cNvPr id="10" name="Object 9"/>
          <p:cNvGraphicFramePr>
            <a:graphicFrameLocks noChangeAspect="1"/>
          </p:cNvGraphicFramePr>
          <p:nvPr/>
        </p:nvGraphicFramePr>
        <p:xfrm>
          <a:off x="1573213" y="2295525"/>
          <a:ext cx="958850" cy="601663"/>
        </p:xfrm>
        <a:graphic>
          <a:graphicData uri="http://schemas.openxmlformats.org/presentationml/2006/ole">
            <mc:AlternateContent xmlns:mc="http://schemas.openxmlformats.org/markup-compatibility/2006">
              <mc:Choice xmlns:v="urn:schemas-microsoft-com:vml" Requires="v">
                <p:oleObj name="Equation" r:id="rId5" imgW="952200" imgH="596880" progId="Equation.DSMT4">
                  <p:embed/>
                </p:oleObj>
              </mc:Choice>
              <mc:Fallback>
                <p:oleObj name="Equation" r:id="rId5" imgW="952200" imgH="596880" progId="Equation.DSMT4">
                  <p:embed/>
                  <p:pic>
                    <p:nvPicPr>
                      <p:cNvPr id="0" name=""/>
                      <p:cNvPicPr/>
                      <p:nvPr/>
                    </p:nvPicPr>
                    <p:blipFill>
                      <a:blip r:embed="rId6"/>
                      <a:stretch>
                        <a:fillRect/>
                      </a:stretch>
                    </p:blipFill>
                    <p:spPr>
                      <a:xfrm>
                        <a:off x="1573213" y="2295525"/>
                        <a:ext cx="958850" cy="601663"/>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571625" y="2900363"/>
          <a:ext cx="823913" cy="531812"/>
        </p:xfrm>
        <a:graphic>
          <a:graphicData uri="http://schemas.openxmlformats.org/presentationml/2006/ole">
            <mc:AlternateContent xmlns:mc="http://schemas.openxmlformats.org/markup-compatibility/2006">
              <mc:Choice xmlns:v="urn:schemas-microsoft-com:vml" Requires="v">
                <p:oleObj name="Equation" r:id="rId7" imgW="927000" imgH="596880" progId="Equation.DSMT4">
                  <p:embed/>
                </p:oleObj>
              </mc:Choice>
              <mc:Fallback>
                <p:oleObj name="Equation" r:id="rId7" imgW="927000" imgH="596880" progId="Equation.DSMT4">
                  <p:embed/>
                  <p:pic>
                    <p:nvPicPr>
                      <p:cNvPr id="0" name=""/>
                      <p:cNvPicPr/>
                      <p:nvPr/>
                    </p:nvPicPr>
                    <p:blipFill>
                      <a:blip r:embed="rId8"/>
                      <a:stretch>
                        <a:fillRect/>
                      </a:stretch>
                    </p:blipFill>
                    <p:spPr>
                      <a:xfrm>
                        <a:off x="1571625" y="2900363"/>
                        <a:ext cx="823913" cy="531812"/>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555750" y="3406775"/>
          <a:ext cx="806450" cy="519113"/>
        </p:xfrm>
        <a:graphic>
          <a:graphicData uri="http://schemas.openxmlformats.org/presentationml/2006/ole">
            <mc:AlternateContent xmlns:mc="http://schemas.openxmlformats.org/markup-compatibility/2006">
              <mc:Choice xmlns:v="urn:schemas-microsoft-com:vml" Requires="v">
                <p:oleObj name="Equation" r:id="rId9" imgW="927000" imgH="596880" progId="Equation.DSMT4">
                  <p:embed/>
                </p:oleObj>
              </mc:Choice>
              <mc:Fallback>
                <p:oleObj name="Equation" r:id="rId9" imgW="927000" imgH="596880" progId="Equation.DSMT4">
                  <p:embed/>
                  <p:pic>
                    <p:nvPicPr>
                      <p:cNvPr id="0" name=""/>
                      <p:cNvPicPr/>
                      <p:nvPr/>
                    </p:nvPicPr>
                    <p:blipFill>
                      <a:blip r:embed="rId10"/>
                      <a:stretch>
                        <a:fillRect/>
                      </a:stretch>
                    </p:blipFill>
                    <p:spPr>
                      <a:xfrm>
                        <a:off x="1555750" y="3406775"/>
                        <a:ext cx="806450" cy="519113"/>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1508125" y="3956050"/>
          <a:ext cx="898525" cy="485775"/>
        </p:xfrm>
        <a:graphic>
          <a:graphicData uri="http://schemas.openxmlformats.org/presentationml/2006/ole">
            <mc:AlternateContent xmlns:mc="http://schemas.openxmlformats.org/markup-compatibility/2006">
              <mc:Choice xmlns:v="urn:schemas-microsoft-com:vml" Requires="v">
                <p:oleObj name="Equation" r:id="rId11" imgW="1104840" imgH="596880" progId="Equation.DSMT4">
                  <p:embed/>
                </p:oleObj>
              </mc:Choice>
              <mc:Fallback>
                <p:oleObj name="Equation" r:id="rId11" imgW="1104840" imgH="596880" progId="Equation.DSMT4">
                  <p:embed/>
                  <p:pic>
                    <p:nvPicPr>
                      <p:cNvPr id="0" name=""/>
                      <p:cNvPicPr/>
                      <p:nvPr/>
                    </p:nvPicPr>
                    <p:blipFill>
                      <a:blip r:embed="rId12"/>
                      <a:stretch>
                        <a:fillRect/>
                      </a:stretch>
                    </p:blipFill>
                    <p:spPr>
                      <a:xfrm>
                        <a:off x="1508125" y="3956050"/>
                        <a:ext cx="898525" cy="485775"/>
                      </a:xfrm>
                      <a:prstGeom prst="rect">
                        <a:avLst/>
                      </a:prstGeom>
                    </p:spPr>
                  </p:pic>
                </p:oleObj>
              </mc:Fallback>
            </mc:AlternateContent>
          </a:graphicData>
        </a:graphic>
      </p:graphicFrame>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62970" y="2868341"/>
            <a:ext cx="385573" cy="385573"/>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2873" y="3459428"/>
            <a:ext cx="364073" cy="36407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37619" y="2383157"/>
            <a:ext cx="368394" cy="368394"/>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6951" y="3968020"/>
            <a:ext cx="359023" cy="359023"/>
          </a:xfrm>
          <a:prstGeom prst="rect">
            <a:avLst/>
          </a:prstGeom>
        </p:spPr>
      </p:pic>
      <p:sp>
        <p:nvSpPr>
          <p:cNvPr id="30" name="Rectangle 29"/>
          <p:cNvSpPr/>
          <p:nvPr/>
        </p:nvSpPr>
        <p:spPr>
          <a:xfrm>
            <a:off x="3624527" y="762145"/>
            <a:ext cx="4430486" cy="35922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p:cNvSpPr/>
          <p:nvPr/>
        </p:nvSpPr>
        <p:spPr>
          <a:xfrm>
            <a:off x="3628877" y="761106"/>
            <a:ext cx="4430486" cy="359229"/>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p:cNvSpPr txBox="1"/>
          <p:nvPr/>
        </p:nvSpPr>
        <p:spPr>
          <a:xfrm>
            <a:off x="4849175" y="696040"/>
            <a:ext cx="179068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HẾT GIỜ!</a:t>
            </a:r>
          </a:p>
        </p:txBody>
      </p:sp>
      <p:graphicFrame>
        <p:nvGraphicFramePr>
          <p:cNvPr id="19" name="Object 18"/>
          <p:cNvGraphicFramePr>
            <a:graphicFrameLocks noChangeAspect="1"/>
          </p:cNvGraphicFramePr>
          <p:nvPr/>
        </p:nvGraphicFramePr>
        <p:xfrm>
          <a:off x="2028825" y="1330325"/>
          <a:ext cx="1117600" cy="508000"/>
        </p:xfrm>
        <a:graphic>
          <a:graphicData uri="http://schemas.openxmlformats.org/presentationml/2006/ole">
            <mc:AlternateContent xmlns:mc="http://schemas.openxmlformats.org/markup-compatibility/2006">
              <mc:Choice xmlns:v="urn:schemas-microsoft-com:vml" Requires="v">
                <p:oleObj name="Equation" r:id="rId16" imgW="1117440" imgH="507960" progId="Equation.DSMT4">
                  <p:embed/>
                </p:oleObj>
              </mc:Choice>
              <mc:Fallback>
                <p:oleObj name="Equation" r:id="rId16" imgW="1117440" imgH="507960" progId="Equation.DSMT4">
                  <p:embed/>
                  <p:pic>
                    <p:nvPicPr>
                      <p:cNvPr id="0" name=""/>
                      <p:cNvPicPr/>
                      <p:nvPr/>
                    </p:nvPicPr>
                    <p:blipFill>
                      <a:blip r:embed="rId17"/>
                      <a:stretch>
                        <a:fillRect/>
                      </a:stretch>
                    </p:blipFill>
                    <p:spPr>
                      <a:xfrm>
                        <a:off x="2028825" y="1330325"/>
                        <a:ext cx="1117600" cy="5080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3640138" y="1327150"/>
          <a:ext cx="1206500" cy="508000"/>
        </p:xfrm>
        <a:graphic>
          <a:graphicData uri="http://schemas.openxmlformats.org/presentationml/2006/ole">
            <mc:AlternateContent xmlns:mc="http://schemas.openxmlformats.org/markup-compatibility/2006">
              <mc:Choice xmlns:v="urn:schemas-microsoft-com:vml" Requires="v">
                <p:oleObj name="Equation" r:id="rId18" imgW="1206360" imgH="507960" progId="Equation.DSMT4">
                  <p:embed/>
                </p:oleObj>
              </mc:Choice>
              <mc:Fallback>
                <p:oleObj name="Equation" r:id="rId18" imgW="1206360" imgH="507960" progId="Equation.DSMT4">
                  <p:embed/>
                  <p:pic>
                    <p:nvPicPr>
                      <p:cNvPr id="0" name=""/>
                      <p:cNvPicPr/>
                      <p:nvPr/>
                    </p:nvPicPr>
                    <p:blipFill>
                      <a:blip r:embed="rId19"/>
                      <a:stretch>
                        <a:fillRect/>
                      </a:stretch>
                    </p:blipFill>
                    <p:spPr>
                      <a:xfrm>
                        <a:off x="3640138" y="1327150"/>
                        <a:ext cx="1206500" cy="5080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5396733" y="1149518"/>
          <a:ext cx="2273300" cy="558800"/>
        </p:xfrm>
        <a:graphic>
          <a:graphicData uri="http://schemas.openxmlformats.org/presentationml/2006/ole">
            <mc:AlternateContent xmlns:mc="http://schemas.openxmlformats.org/markup-compatibility/2006">
              <mc:Choice xmlns:v="urn:schemas-microsoft-com:vml" Requires="v">
                <p:oleObj name="Equation" r:id="rId20" imgW="2273040" imgH="558720" progId="Equation.DSMT4">
                  <p:embed/>
                </p:oleObj>
              </mc:Choice>
              <mc:Fallback>
                <p:oleObj name="Equation" r:id="rId20" imgW="2273040" imgH="558720" progId="Equation.DSMT4">
                  <p:embed/>
                  <p:pic>
                    <p:nvPicPr>
                      <p:cNvPr id="0" name=""/>
                      <p:cNvPicPr/>
                      <p:nvPr/>
                    </p:nvPicPr>
                    <p:blipFill>
                      <a:blip r:embed="rId21"/>
                      <a:stretch>
                        <a:fillRect/>
                      </a:stretch>
                    </p:blipFill>
                    <p:spPr>
                      <a:xfrm>
                        <a:off x="5396733" y="1149518"/>
                        <a:ext cx="2273300" cy="5588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3756811" y="1605410"/>
          <a:ext cx="1219200" cy="495300"/>
        </p:xfrm>
        <a:graphic>
          <a:graphicData uri="http://schemas.openxmlformats.org/presentationml/2006/ole">
            <mc:AlternateContent xmlns:mc="http://schemas.openxmlformats.org/markup-compatibility/2006">
              <mc:Choice xmlns:v="urn:schemas-microsoft-com:vml" Requires="v">
                <p:oleObj name="Equation" r:id="rId22" imgW="1218960" imgH="495000" progId="Equation.DSMT4">
                  <p:embed/>
                </p:oleObj>
              </mc:Choice>
              <mc:Fallback>
                <p:oleObj name="Equation" r:id="rId22" imgW="1218960" imgH="495000" progId="Equation.DSMT4">
                  <p:embed/>
                  <p:pic>
                    <p:nvPicPr>
                      <p:cNvPr id="0" name=""/>
                      <p:cNvPicPr/>
                      <p:nvPr/>
                    </p:nvPicPr>
                    <p:blipFill>
                      <a:blip r:embed="rId23"/>
                      <a:stretch>
                        <a:fillRect/>
                      </a:stretch>
                    </p:blipFill>
                    <p:spPr>
                      <a:xfrm>
                        <a:off x="3756811" y="1605410"/>
                        <a:ext cx="1219200" cy="49530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6577008" y="1750754"/>
          <a:ext cx="342900" cy="304800"/>
        </p:xfrm>
        <a:graphic>
          <a:graphicData uri="http://schemas.openxmlformats.org/presentationml/2006/ole">
            <mc:AlternateContent xmlns:mc="http://schemas.openxmlformats.org/markup-compatibility/2006">
              <mc:Choice xmlns:v="urn:schemas-microsoft-com:vml" Requires="v">
                <p:oleObj name="Equation" r:id="rId24" imgW="342720" imgH="304560" progId="Equation.DSMT4">
                  <p:embed/>
                </p:oleObj>
              </mc:Choice>
              <mc:Fallback>
                <p:oleObj name="Equation" r:id="rId24" imgW="342720" imgH="304560" progId="Equation.DSMT4">
                  <p:embed/>
                  <p:pic>
                    <p:nvPicPr>
                      <p:cNvPr id="0" name=""/>
                      <p:cNvPicPr/>
                      <p:nvPr/>
                    </p:nvPicPr>
                    <p:blipFill>
                      <a:blip r:embed="rId25"/>
                      <a:stretch>
                        <a:fillRect/>
                      </a:stretch>
                    </p:blipFill>
                    <p:spPr>
                      <a:xfrm>
                        <a:off x="6577008" y="1750754"/>
                        <a:ext cx="342900" cy="304800"/>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1335395" y="1765148"/>
          <a:ext cx="1663700" cy="304800"/>
        </p:xfrm>
        <a:graphic>
          <a:graphicData uri="http://schemas.openxmlformats.org/presentationml/2006/ole">
            <mc:AlternateContent xmlns:mc="http://schemas.openxmlformats.org/markup-compatibility/2006">
              <mc:Choice xmlns:v="urn:schemas-microsoft-com:vml" Requires="v">
                <p:oleObj name="Equation" r:id="rId26" imgW="1663560" imgH="304560" progId="Equation.DSMT4">
                  <p:embed/>
                </p:oleObj>
              </mc:Choice>
              <mc:Fallback>
                <p:oleObj name="Equation" r:id="rId26" imgW="1663560" imgH="304560" progId="Equation.DSMT4">
                  <p:embed/>
                  <p:pic>
                    <p:nvPicPr>
                      <p:cNvPr id="0" name=""/>
                      <p:cNvPicPr/>
                      <p:nvPr/>
                    </p:nvPicPr>
                    <p:blipFill>
                      <a:blip r:embed="rId27"/>
                      <a:stretch>
                        <a:fillRect/>
                      </a:stretch>
                    </p:blipFill>
                    <p:spPr>
                      <a:xfrm>
                        <a:off x="1335395" y="1765148"/>
                        <a:ext cx="1663700" cy="304800"/>
                      </a:xfrm>
                      <a:prstGeom prst="rect">
                        <a:avLst/>
                      </a:prstGeom>
                    </p:spPr>
                  </p:pic>
                </p:oleObj>
              </mc:Fallback>
            </mc:AlternateContent>
          </a:graphicData>
        </a:graphic>
      </p:graphicFrame>
      <p:pic>
        <p:nvPicPr>
          <p:cNvPr id="7" name="Picture 6"/>
          <p:cNvPicPr>
            <a:picLocks noChangeAspect="1"/>
          </p:cNvPicPr>
          <p:nvPr/>
        </p:nvPicPr>
        <p:blipFill>
          <a:blip r:embed="rId28"/>
          <a:stretch>
            <a:fillRect/>
          </a:stretch>
        </p:blipFill>
        <p:spPr>
          <a:xfrm>
            <a:off x="2999095" y="2093609"/>
            <a:ext cx="4552950" cy="2400300"/>
          </a:xfrm>
          <a:prstGeom prst="rect">
            <a:avLst/>
          </a:prstGeom>
        </p:spPr>
      </p:pic>
      <p:sp>
        <p:nvSpPr>
          <p:cNvPr id="26" name="Teardrop 25">
            <a:extLst>
              <a:ext uri="{FF2B5EF4-FFF2-40B4-BE49-F238E27FC236}">
                <a16:creationId xmlns:a16="http://schemas.microsoft.com/office/drawing/2014/main" id="{583308EC-72E5-CB45-78BA-48BB3FBB323F}"/>
              </a:ext>
            </a:extLst>
          </p:cNvPr>
          <p:cNvSpPr/>
          <p:nvPr/>
        </p:nvSpPr>
        <p:spPr>
          <a:xfrm>
            <a:off x="7887194" y="458944"/>
            <a:ext cx="942340" cy="858965"/>
          </a:xfrm>
          <a:prstGeom prst="teardrop">
            <a:avLst/>
          </a:prstGeom>
          <a:blipFill dpi="0" rotWithShape="1">
            <a:blip r:embed="rId2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916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1"/>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9800"/>
                                        <p:tgtEl>
                                          <p:spTgt spid="31"/>
                                        </p:tgtEl>
                                      </p:cBhvr>
                                    </p:animEffect>
                                    <p:set>
                                      <p:cBhvr>
                                        <p:cTn id="22" dur="1" fill="hold">
                                          <p:stCondLst>
                                            <p:cond delay="9799"/>
                                          </p:stCondLst>
                                        </p:cTn>
                                        <p:tgtEl>
                                          <p:spTgt spid="31"/>
                                        </p:tgtEl>
                                        <p:attrNameLst>
                                          <p:attrName>style.visibility</p:attrName>
                                        </p:attrNameLst>
                                      </p:cBhvr>
                                      <p:to>
                                        <p:strVal val="hidden"/>
                                      </p:to>
                                    </p:set>
                                  </p:childTnLst>
                                  <p:subTnLst>
                                    <p:audio>
                                      <p:cMediaNode mute="1">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par>
                          <p:cTn id="23" fill="hold">
                            <p:stCondLst>
                              <p:cond delay="9800"/>
                            </p:stCondLst>
                            <p:childTnLst>
                              <p:par>
                                <p:cTn id="24" presetID="16" presetClass="entr" presetSubtype="21"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childTnLst>
              </p:cTn>
              <p:nextCondLst>
                <p:cond evt="onClick" delay="0">
                  <p:tgtEl>
                    <p:spTgt spid="13"/>
                  </p:tgtEl>
                </p:cond>
              </p:nextCondLst>
            </p:seq>
          </p:childTnLst>
        </p:cTn>
      </p:par>
    </p:tnLst>
    <p:bldLst>
      <p:bldP spid="31"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2021736" y="676149"/>
            <a:ext cx="1200970" cy="553998"/>
          </a:xfrm>
          <a:prstGeom prst="rect">
            <a:avLst/>
          </a:prstGeom>
        </p:spPr>
        <p:txBody>
          <a:bodyPr wrap="none">
            <a:spAutoFit/>
          </a:bodyPr>
          <a:lstStyle/>
          <a:p>
            <a:r>
              <a:rPr lang="en-US" sz="3000" dirty="0">
                <a:solidFill>
                  <a:srgbClr val="FF0000"/>
                </a:solidFill>
                <a:latin typeface="Times New Roman" panose="02020603050405020304" pitchFamily="18" charset="0"/>
                <a:cs typeface="Times New Roman" panose="02020603050405020304" pitchFamily="18" charset="0"/>
              </a:rPr>
              <a:t>Câu 5:</a:t>
            </a:r>
          </a:p>
        </p:txBody>
      </p:sp>
      <p:sp>
        <p:nvSpPr>
          <p:cNvPr id="3" name="Rectangle 2"/>
          <p:cNvSpPr/>
          <p:nvPr/>
        </p:nvSpPr>
        <p:spPr>
          <a:xfrm>
            <a:off x="1284512" y="1230147"/>
            <a:ext cx="7489371" cy="1384995"/>
          </a:xfrm>
          <a:prstGeom prst="rect">
            <a:avLst/>
          </a:prstGeom>
        </p:spPr>
        <p:txBody>
          <a:bodyPr wrap="square">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Cho               và                có     </a:t>
            </a:r>
          </a:p>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 Phát biểu nào trong các phát biểu sau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đây</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đúng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graphicFrame>
        <p:nvGraphicFramePr>
          <p:cNvPr id="8" name="Object 7"/>
          <p:cNvGraphicFramePr>
            <a:graphicFrameLocks noChangeAspect="1"/>
          </p:cNvGraphicFramePr>
          <p:nvPr/>
        </p:nvGraphicFramePr>
        <p:xfrm>
          <a:off x="1016000" y="2903538"/>
          <a:ext cx="3387725" cy="531812"/>
        </p:xfrm>
        <a:graphic>
          <a:graphicData uri="http://schemas.openxmlformats.org/presentationml/2006/ole">
            <mc:AlternateContent xmlns:mc="http://schemas.openxmlformats.org/markup-compatibility/2006">
              <mc:Choice xmlns:v="urn:schemas-microsoft-com:vml" Requires="v">
                <p:oleObj name="Equation" r:id="rId5" imgW="3238200" imgH="507960" progId="Equation.DSMT4">
                  <p:embed/>
                </p:oleObj>
              </mc:Choice>
              <mc:Fallback>
                <p:oleObj name="Equation" r:id="rId5" imgW="3238200" imgH="507960" progId="Equation.DSMT4">
                  <p:embed/>
                  <p:pic>
                    <p:nvPicPr>
                      <p:cNvPr id="0" name=""/>
                      <p:cNvPicPr/>
                      <p:nvPr/>
                    </p:nvPicPr>
                    <p:blipFill>
                      <a:blip r:embed="rId6"/>
                      <a:stretch>
                        <a:fillRect/>
                      </a:stretch>
                    </p:blipFill>
                    <p:spPr>
                      <a:xfrm>
                        <a:off x="1016000" y="2903538"/>
                        <a:ext cx="3387725" cy="531812"/>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983163" y="2901950"/>
          <a:ext cx="3130550" cy="498475"/>
        </p:xfrm>
        <a:graphic>
          <a:graphicData uri="http://schemas.openxmlformats.org/presentationml/2006/ole">
            <mc:AlternateContent xmlns:mc="http://schemas.openxmlformats.org/markup-compatibility/2006">
              <mc:Choice xmlns:v="urn:schemas-microsoft-com:vml" Requires="v">
                <p:oleObj name="Equation" r:id="rId7" imgW="3187440" imgH="507960" progId="Equation.DSMT4">
                  <p:embed/>
                </p:oleObj>
              </mc:Choice>
              <mc:Fallback>
                <p:oleObj name="Equation" r:id="rId7" imgW="3187440" imgH="507960" progId="Equation.DSMT4">
                  <p:embed/>
                  <p:pic>
                    <p:nvPicPr>
                      <p:cNvPr id="0" name=""/>
                      <p:cNvPicPr/>
                      <p:nvPr/>
                    </p:nvPicPr>
                    <p:blipFill>
                      <a:blip r:embed="rId8"/>
                      <a:stretch>
                        <a:fillRect/>
                      </a:stretch>
                    </p:blipFill>
                    <p:spPr>
                      <a:xfrm>
                        <a:off x="4983163" y="2901950"/>
                        <a:ext cx="3130550" cy="498475"/>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027113" y="3617913"/>
          <a:ext cx="3001962" cy="476250"/>
        </p:xfrm>
        <a:graphic>
          <a:graphicData uri="http://schemas.openxmlformats.org/presentationml/2006/ole">
            <mc:AlternateContent xmlns:mc="http://schemas.openxmlformats.org/markup-compatibility/2006">
              <mc:Choice xmlns:v="urn:schemas-microsoft-com:vml" Requires="v">
                <p:oleObj name="Equation" r:id="rId9" imgW="3200400" imgH="507960" progId="Equation.DSMT4">
                  <p:embed/>
                </p:oleObj>
              </mc:Choice>
              <mc:Fallback>
                <p:oleObj name="Equation" r:id="rId9" imgW="3200400" imgH="507960" progId="Equation.DSMT4">
                  <p:embed/>
                  <p:pic>
                    <p:nvPicPr>
                      <p:cNvPr id="0" name=""/>
                      <p:cNvPicPr/>
                      <p:nvPr/>
                    </p:nvPicPr>
                    <p:blipFill>
                      <a:blip r:embed="rId10"/>
                      <a:stretch>
                        <a:fillRect/>
                      </a:stretch>
                    </p:blipFill>
                    <p:spPr>
                      <a:xfrm>
                        <a:off x="1027113" y="3617913"/>
                        <a:ext cx="3001962" cy="47625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903788" y="3532188"/>
          <a:ext cx="3138487" cy="493712"/>
        </p:xfrm>
        <a:graphic>
          <a:graphicData uri="http://schemas.openxmlformats.org/presentationml/2006/ole">
            <mc:AlternateContent xmlns:mc="http://schemas.openxmlformats.org/markup-compatibility/2006">
              <mc:Choice xmlns:v="urn:schemas-microsoft-com:vml" Requires="v">
                <p:oleObj name="Equation" r:id="rId11" imgW="3225600" imgH="507960" progId="Equation.DSMT4">
                  <p:embed/>
                </p:oleObj>
              </mc:Choice>
              <mc:Fallback>
                <p:oleObj name="Equation" r:id="rId11" imgW="3225600" imgH="507960" progId="Equation.DSMT4">
                  <p:embed/>
                  <p:pic>
                    <p:nvPicPr>
                      <p:cNvPr id="0" name=""/>
                      <p:cNvPicPr/>
                      <p:nvPr/>
                    </p:nvPicPr>
                    <p:blipFill>
                      <a:blip r:embed="rId12"/>
                      <a:stretch>
                        <a:fillRect/>
                      </a:stretch>
                    </p:blipFill>
                    <p:spPr>
                      <a:xfrm>
                        <a:off x="4903788" y="3532188"/>
                        <a:ext cx="3138487" cy="493712"/>
                      </a:xfrm>
                      <a:prstGeom prst="rect">
                        <a:avLst/>
                      </a:prstGeom>
                    </p:spPr>
                  </p:pic>
                </p:oleObj>
              </mc:Fallback>
            </mc:AlternateContent>
          </a:graphicData>
        </a:graphic>
      </p:graphicFrame>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5775" y="2928767"/>
            <a:ext cx="355648" cy="355648"/>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49183" y="2901685"/>
            <a:ext cx="377041" cy="377041"/>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3459" y="3597155"/>
            <a:ext cx="363711" cy="363711"/>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90753" y="3512152"/>
            <a:ext cx="333136" cy="333136"/>
          </a:xfrm>
          <a:prstGeom prst="rect">
            <a:avLst/>
          </a:prstGeom>
        </p:spPr>
      </p:pic>
      <p:sp>
        <p:nvSpPr>
          <p:cNvPr id="27" name="Rectangle 26"/>
          <p:cNvSpPr/>
          <p:nvPr/>
        </p:nvSpPr>
        <p:spPr>
          <a:xfrm>
            <a:off x="3624527" y="762145"/>
            <a:ext cx="4430486" cy="35922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a:off x="3624527" y="760747"/>
            <a:ext cx="4430486" cy="359229"/>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TextBox 28"/>
          <p:cNvSpPr txBox="1"/>
          <p:nvPr/>
        </p:nvSpPr>
        <p:spPr>
          <a:xfrm>
            <a:off x="4849175" y="696040"/>
            <a:ext cx="179068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HẾT GIỜ!</a:t>
            </a:r>
          </a:p>
        </p:txBody>
      </p:sp>
      <p:sp>
        <p:nvSpPr>
          <p:cNvPr id="16"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nvGraphicFramePr>
        <p:xfrm>
          <a:off x="0" y="0"/>
          <a:ext cx="457200" cy="190500"/>
        </p:xfrm>
        <a:graphic>
          <a:graphicData uri="http://schemas.openxmlformats.org/presentationml/2006/ole">
            <mc:AlternateContent xmlns:mc="http://schemas.openxmlformats.org/markup-compatibility/2006">
              <mc:Choice xmlns:v="urn:schemas-microsoft-com:vml" Requires="v">
                <p:oleObj name="Equation" r:id="rId16" imgW="457200" imgH="190500" progId="Equation.DSMT4">
                  <p:embed/>
                </p:oleObj>
              </mc:Choice>
              <mc:Fallback>
                <p:oleObj name="Equation" r:id="rId16" imgW="457200" imgH="1905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457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2041606" y="1338920"/>
          <a:ext cx="1181100" cy="508000"/>
        </p:xfrm>
        <a:graphic>
          <a:graphicData uri="http://schemas.openxmlformats.org/presentationml/2006/ole">
            <mc:AlternateContent xmlns:mc="http://schemas.openxmlformats.org/markup-compatibility/2006">
              <mc:Choice xmlns:v="urn:schemas-microsoft-com:vml" Requires="v">
                <p:oleObj name="Equation" r:id="rId18" imgW="1180800" imgH="507960" progId="Equation.DSMT4">
                  <p:embed/>
                </p:oleObj>
              </mc:Choice>
              <mc:Fallback>
                <p:oleObj name="Equation" r:id="rId18" imgW="1180800" imgH="507960" progId="Equation.DSMT4">
                  <p:embed/>
                  <p:pic>
                    <p:nvPicPr>
                      <p:cNvPr id="0" name=""/>
                      <p:cNvPicPr/>
                      <p:nvPr/>
                    </p:nvPicPr>
                    <p:blipFill>
                      <a:blip r:embed="rId19"/>
                      <a:stretch>
                        <a:fillRect/>
                      </a:stretch>
                    </p:blipFill>
                    <p:spPr>
                      <a:xfrm>
                        <a:off x="2041606" y="1338920"/>
                        <a:ext cx="1181100" cy="5080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3729984" y="1306735"/>
          <a:ext cx="1219200" cy="508000"/>
        </p:xfrm>
        <a:graphic>
          <a:graphicData uri="http://schemas.openxmlformats.org/presentationml/2006/ole">
            <mc:AlternateContent xmlns:mc="http://schemas.openxmlformats.org/markup-compatibility/2006">
              <mc:Choice xmlns:v="urn:schemas-microsoft-com:vml" Requires="v">
                <p:oleObj name="Equation" r:id="rId20" imgW="1218960" imgH="507960" progId="Equation.DSMT4">
                  <p:embed/>
                </p:oleObj>
              </mc:Choice>
              <mc:Fallback>
                <p:oleObj name="Equation" r:id="rId20" imgW="1218960" imgH="507960" progId="Equation.DSMT4">
                  <p:embed/>
                  <p:pic>
                    <p:nvPicPr>
                      <p:cNvPr id="0" name=""/>
                      <p:cNvPicPr/>
                      <p:nvPr/>
                    </p:nvPicPr>
                    <p:blipFill>
                      <a:blip r:embed="rId21"/>
                      <a:stretch>
                        <a:fillRect/>
                      </a:stretch>
                    </p:blipFill>
                    <p:spPr>
                      <a:xfrm>
                        <a:off x="3729984" y="1306735"/>
                        <a:ext cx="1219200" cy="5080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5501100" y="1184683"/>
          <a:ext cx="2095500" cy="558800"/>
        </p:xfrm>
        <a:graphic>
          <a:graphicData uri="http://schemas.openxmlformats.org/presentationml/2006/ole">
            <mc:AlternateContent xmlns:mc="http://schemas.openxmlformats.org/markup-compatibility/2006">
              <mc:Choice xmlns:v="urn:schemas-microsoft-com:vml" Requires="v">
                <p:oleObj name="Equation" r:id="rId22" imgW="2095200" imgH="558720" progId="Equation.DSMT4">
                  <p:embed/>
                </p:oleObj>
              </mc:Choice>
              <mc:Fallback>
                <p:oleObj name="Equation" r:id="rId22" imgW="2095200" imgH="558720" progId="Equation.DSMT4">
                  <p:embed/>
                  <p:pic>
                    <p:nvPicPr>
                      <p:cNvPr id="0" name=""/>
                      <p:cNvPicPr/>
                      <p:nvPr/>
                    </p:nvPicPr>
                    <p:blipFill>
                      <a:blip r:embed="rId23"/>
                      <a:stretch>
                        <a:fillRect/>
                      </a:stretch>
                    </p:blipFill>
                    <p:spPr>
                      <a:xfrm>
                        <a:off x="5501100" y="1184683"/>
                        <a:ext cx="2095500" cy="5588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1284512" y="1595856"/>
          <a:ext cx="2870200" cy="558800"/>
        </p:xfrm>
        <a:graphic>
          <a:graphicData uri="http://schemas.openxmlformats.org/presentationml/2006/ole">
            <mc:AlternateContent xmlns:mc="http://schemas.openxmlformats.org/markup-compatibility/2006">
              <mc:Choice xmlns:v="urn:schemas-microsoft-com:vml" Requires="v">
                <p:oleObj name="Equation" r:id="rId24" imgW="2869920" imgH="558720" progId="Equation.DSMT4">
                  <p:embed/>
                </p:oleObj>
              </mc:Choice>
              <mc:Fallback>
                <p:oleObj name="Equation" r:id="rId24" imgW="2869920" imgH="558720" progId="Equation.DSMT4">
                  <p:embed/>
                  <p:pic>
                    <p:nvPicPr>
                      <p:cNvPr id="0" name=""/>
                      <p:cNvPicPr/>
                      <p:nvPr/>
                    </p:nvPicPr>
                    <p:blipFill>
                      <a:blip r:embed="rId25"/>
                      <a:stretch>
                        <a:fillRect/>
                      </a:stretch>
                    </p:blipFill>
                    <p:spPr>
                      <a:xfrm>
                        <a:off x="1284512" y="1595856"/>
                        <a:ext cx="2870200" cy="558800"/>
                      </a:xfrm>
                      <a:prstGeom prst="rect">
                        <a:avLst/>
                      </a:prstGeom>
                    </p:spPr>
                  </p:pic>
                </p:oleObj>
              </mc:Fallback>
            </mc:AlternateContent>
          </a:graphicData>
        </a:graphic>
      </p:graphicFrame>
      <p:sp>
        <p:nvSpPr>
          <p:cNvPr id="23" name="Teardrop 22">
            <a:extLst>
              <a:ext uri="{FF2B5EF4-FFF2-40B4-BE49-F238E27FC236}">
                <a16:creationId xmlns:a16="http://schemas.microsoft.com/office/drawing/2014/main" id="{583308EC-72E5-CB45-78BA-48BB3FBB323F}"/>
              </a:ext>
            </a:extLst>
          </p:cNvPr>
          <p:cNvSpPr/>
          <p:nvPr/>
        </p:nvSpPr>
        <p:spPr>
          <a:xfrm>
            <a:off x="7887194" y="458944"/>
            <a:ext cx="942340" cy="858965"/>
          </a:xfrm>
          <a:prstGeom prst="teardrop">
            <a:avLst/>
          </a:prstGeom>
          <a:blipFill dpi="0" rotWithShape="1">
            <a:blip r:embed="rId2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24887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9800"/>
                                        <p:tgtEl>
                                          <p:spTgt spid="28"/>
                                        </p:tgtEl>
                                      </p:cBhvr>
                                    </p:animEffect>
                                    <p:set>
                                      <p:cBhvr>
                                        <p:cTn id="22" dur="1" fill="hold">
                                          <p:stCondLst>
                                            <p:cond delay="9799"/>
                                          </p:stCondLst>
                                        </p:cTn>
                                        <p:tgtEl>
                                          <p:spTgt spid="28"/>
                                        </p:tgtEl>
                                        <p:attrNameLst>
                                          <p:attrName>style.visibility</p:attrName>
                                        </p:attrNameLst>
                                      </p:cBhvr>
                                      <p:to>
                                        <p:strVal val="hidden"/>
                                      </p:to>
                                    </p:set>
                                  </p:childTnLst>
                                  <p:subTnLst>
                                    <p:audio>
                                      <p:cMediaNode mute="1">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par>
                          <p:cTn id="23" fill="hold">
                            <p:stCondLst>
                              <p:cond delay="9800"/>
                            </p:stCondLst>
                            <p:childTnLst>
                              <p:par>
                                <p:cTn id="24" presetID="16" presetClass="entr" presetSubtype="21"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nextCondLst>
                <p:cond evt="onClick" delay="0">
                  <p:tgtEl>
                    <p:spTgt spid="28"/>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circle(in)">
                                      <p:cBhvr>
                                        <p:cTn id="50" dur="2000"/>
                                        <p:tgtEl>
                                          <p:spTgt spid="15"/>
                                        </p:tgtEl>
                                      </p:cBhvr>
                                    </p:animEffect>
                                  </p:childTnLst>
                                </p:cTn>
                              </p:par>
                            </p:childTnLst>
                          </p:cTn>
                        </p:par>
                      </p:childTnLst>
                    </p:cTn>
                  </p:par>
                </p:childTnLst>
              </p:cTn>
              <p:nextCondLst>
                <p:cond evt="onClick" delay="0">
                  <p:tgtEl>
                    <p:spTgt spid="11"/>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1" y="0"/>
            <a:ext cx="7806017" cy="4960873"/>
          </a:xfrm>
          <a:prstGeom prst="rect">
            <a:avLst/>
          </a:prstGeom>
        </p:spPr>
      </p:pic>
    </p:spTree>
    <p:extLst>
      <p:ext uri="{BB962C8B-B14F-4D97-AF65-F5344CB8AC3E}">
        <p14:creationId xmlns:p14="http://schemas.microsoft.com/office/powerpoint/2010/main" val="41175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矩形 33"/>
          <p:cNvSpPr/>
          <p:nvPr/>
        </p:nvSpPr>
        <p:spPr>
          <a:xfrm>
            <a:off x="-615204" y="1686534"/>
            <a:ext cx="494180" cy="774278"/>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26" y="2773876"/>
            <a:ext cx="3451142" cy="1286603"/>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106" y="2145695"/>
            <a:ext cx="4109772" cy="1747999"/>
          </a:xfrm>
          <a:prstGeom prst="rect">
            <a:avLst/>
          </a:prstGeom>
        </p:spPr>
      </p:pic>
      <p:sp>
        <p:nvSpPr>
          <p:cNvPr id="32" name="文本框 31"/>
          <p:cNvSpPr txBox="1"/>
          <p:nvPr/>
        </p:nvSpPr>
        <p:spPr>
          <a:xfrm>
            <a:off x="1429020" y="1514399"/>
            <a:ext cx="1188146" cy="1419619"/>
          </a:xfrm>
          <a:prstGeom prst="rect">
            <a:avLst/>
          </a:prstGeom>
          <a:noFill/>
        </p:spPr>
        <p:txBody>
          <a:bodyPr wrap="none" rtlCol="0">
            <a:spAutoFit/>
          </a:bodyPr>
          <a:lstStyle/>
          <a:p>
            <a:r>
              <a:rPr lang="en-US" altLang="zh-CN" sz="8625" b="1" dirty="0">
                <a:solidFill>
                  <a:srgbClr val="2A3D52"/>
                </a:solidFill>
                <a:latin typeface="Agency FB" panose="020B0503020202020204" pitchFamily="34" charset="0"/>
                <a:ea typeface="微软雅黑" panose="020B0503020204020204" pitchFamily="34" charset="-122"/>
              </a:rPr>
              <a:t>02</a:t>
            </a:r>
            <a:endParaRPr lang="zh-CN" altLang="en-US" sz="8625"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4344170" y="2361821"/>
            <a:ext cx="3891708" cy="1338828"/>
          </a:xfrm>
          <a:prstGeom prst="rect">
            <a:avLst/>
          </a:prstGeom>
          <a:noFill/>
        </p:spPr>
        <p:txBody>
          <a:bodyPr wrap="square" rtlCol="0">
            <a:spAutoFit/>
          </a:bodyPr>
          <a:lstStyle/>
          <a:p>
            <a:pPr algn="ctr"/>
            <a:r>
              <a:rPr lang="en-US" altLang="zh-CN" sz="40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HÌNH THÀNH KIẾN THỨC</a:t>
            </a:r>
          </a:p>
        </p:txBody>
      </p:sp>
    </p:spTree>
    <p:extLst>
      <p:ext uri="{BB962C8B-B14F-4D97-AF65-F5344CB8AC3E}">
        <p14:creationId xmlns:p14="http://schemas.microsoft.com/office/powerpoint/2010/main" val="1582713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31" y="394058"/>
            <a:ext cx="7252733" cy="308478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187" y="3864049"/>
            <a:ext cx="664762" cy="1045873"/>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9340" y="2318790"/>
            <a:ext cx="5440332" cy="273213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721" y="3819919"/>
            <a:ext cx="2923786" cy="1090002"/>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966" y="3457068"/>
            <a:ext cx="1118754" cy="988012"/>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5458" y="3343007"/>
            <a:ext cx="786106" cy="1237911"/>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492" y="3138838"/>
            <a:ext cx="2175786" cy="1885484"/>
          </a:xfrm>
          <a:prstGeom prst="rect">
            <a:avLst/>
          </a:prstGeom>
        </p:spPr>
      </p:pic>
      <p:sp>
        <p:nvSpPr>
          <p:cNvPr id="11" name="文本框 10"/>
          <p:cNvSpPr txBox="1"/>
          <p:nvPr/>
        </p:nvSpPr>
        <p:spPr>
          <a:xfrm>
            <a:off x="1208746" y="718829"/>
            <a:ext cx="6726508" cy="1569660"/>
          </a:xfrm>
          <a:prstGeom prst="rect">
            <a:avLst/>
          </a:prstGeom>
          <a:noFill/>
        </p:spPr>
        <p:txBody>
          <a:bodyPr wrap="square" rtlCol="0">
            <a:spAutoFit/>
          </a:bodyPr>
          <a:lstStyle/>
          <a:p>
            <a:pPr algn="ctr"/>
            <a:r>
              <a:rPr lang="en-US" altLang="zh-CN" sz="32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Tiết 92-BÀI </a:t>
            </a:r>
            <a:r>
              <a:rPr lang="en-US" altLang="zh-CN"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6: TRƯỜNG HỢP BẰNG NHAU THỨ BA CỦA TAM GIÁC:GÓC-CẠNH-GÓC</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4" name="文本框 13"/>
          <p:cNvSpPr txBox="1"/>
          <p:nvPr/>
        </p:nvSpPr>
        <p:spPr>
          <a:xfrm>
            <a:off x="2832960" y="2474598"/>
            <a:ext cx="3831050" cy="646331"/>
          </a:xfrm>
          <a:prstGeom prst="rect">
            <a:avLst/>
          </a:prstGeom>
          <a:noFill/>
          <a:effectLst/>
        </p:spPr>
        <p:txBody>
          <a:bodyPr wrap="none" rtlCol="0">
            <a:spAutoFit/>
          </a:bodyPr>
          <a:lstStyle/>
          <a:p>
            <a:pPr algn="ct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a:t>
            </a:r>
            <a:r>
              <a:rPr lang="zh-CN" altLang="en-US"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7A5 		 GV: </a:t>
            </a:r>
            <a:r>
              <a:rPr lang="en-US" altLang="zh-CN" sz="1800"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Nguyễn</a:t>
            </a: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1800"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Thùy</a:t>
            </a:r>
            <a:r>
              <a:rPr lang="en-US" altLang="zh-CN"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Linh</a:t>
            </a:r>
            <a:endParaRPr lang="zh-CN" altLang="en-US" sz="1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pPr algn="ctr"/>
            <a:endParaRPr lang="zh-CN" altLang="en-US" sz="18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71197" y="-795636"/>
            <a:ext cx="457200" cy="457200"/>
          </a:xfrm>
          <a:prstGeom prst="rect">
            <a:avLst/>
          </a:prstGeom>
        </p:spPr>
      </p:pic>
    </p:spTree>
    <p:extLst>
      <p:ext uri="{BB962C8B-B14F-4D97-AF65-F5344CB8AC3E}">
        <p14:creationId xmlns:p14="http://schemas.microsoft.com/office/powerpoint/2010/main" val="92198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831" y="275728"/>
            <a:ext cx="8455274" cy="1477328"/>
          </a:xfrm>
          <a:prstGeom prst="rect">
            <a:avLst/>
          </a:prstGeom>
        </p:spPr>
        <p:txBody>
          <a:bodyPr wrap="square">
            <a:spAutoFit/>
          </a:bodyPr>
          <a:lstStyle/>
          <a:p>
            <a:pPr algn="just">
              <a:spcBef>
                <a:spcPts val="225"/>
              </a:spcBef>
              <a:spcAft>
                <a:spcPts val="225"/>
              </a:spcAft>
            </a:pPr>
            <a:r>
              <a:rPr lang="fr-FR" sz="3000" b="1" dirty="0">
                <a:solidFill>
                  <a:srgbClr val="002060"/>
                </a:solidFill>
                <a:latin typeface="Times New Roman" panose="02020603050405020304" pitchFamily="18" charset="0"/>
                <a:ea typeface="Times New Roman" panose="02020603050405020304" pitchFamily="18" charset="0"/>
              </a:rPr>
              <a:t>II. Áp dụng vào trường hợp bằng nhau về cạnh góc vuông (hoặc cạnh huyền) và góc nhọn của tam giác vuông</a:t>
            </a:r>
            <a:r>
              <a:rPr lang="fr-FR" sz="3000" dirty="0">
                <a:solidFill>
                  <a:srgbClr val="002060"/>
                </a:solidFill>
                <a:latin typeface="Times New Roman" panose="02020603050405020304" pitchFamily="18" charset="0"/>
                <a:ea typeface="Times New Roman" panose="02020603050405020304" pitchFamily="18" charset="0"/>
              </a:rPr>
              <a:t> </a:t>
            </a:r>
            <a:endParaRPr lang="en-US" sz="3000" dirty="0">
              <a:solidFill>
                <a:srgbClr val="002060"/>
              </a:solidFill>
              <a:latin typeface="Times New Roman" panose="02020603050405020304" pitchFamily="18" charset="0"/>
              <a:ea typeface="Times New Roman" panose="02020603050405020304" pitchFamily="18" charset="0"/>
            </a:endParaRPr>
          </a:p>
        </p:txBody>
      </p:sp>
      <p:sp>
        <p:nvSpPr>
          <p:cNvPr id="3" name="Rectangle 2"/>
          <p:cNvSpPr/>
          <p:nvPr/>
        </p:nvSpPr>
        <p:spPr>
          <a:xfrm>
            <a:off x="227803" y="1670212"/>
            <a:ext cx="8540352" cy="954107"/>
          </a:xfrm>
          <a:prstGeom prst="rect">
            <a:avLst/>
          </a:prstGeom>
        </p:spPr>
        <p:txBody>
          <a:bodyPr wrap="square">
            <a:spAutoFit/>
          </a:bodyPr>
          <a:lstStyle/>
          <a:p>
            <a:pPr algn="just">
              <a:spcBef>
                <a:spcPts val="225"/>
              </a:spcBef>
              <a:spcAft>
                <a:spcPts val="225"/>
              </a:spcAft>
            </a:pPr>
            <a:r>
              <a:rPr lang="en-US" sz="2800" dirty="0">
                <a:solidFill>
                  <a:schemeClr val="accent1">
                    <a:lumMod val="75000"/>
                  </a:schemeClr>
                </a:solidFill>
                <a:latin typeface="Times New Roman" panose="02020603050405020304" pitchFamily="18" charset="0"/>
                <a:ea typeface="Times New Roman" panose="02020603050405020304" pitchFamily="18" charset="0"/>
              </a:rPr>
              <a:t>* Trường hợp bằng nhau về cạnh góc vuông và góc nhọn của tam giác vuông.</a:t>
            </a:r>
          </a:p>
        </p:txBody>
      </p:sp>
      <p:sp>
        <p:nvSpPr>
          <p:cNvPr id="5" name="Hình chữ nhật 70">
            <a:extLst>
              <a:ext uri="{FF2B5EF4-FFF2-40B4-BE49-F238E27FC236}">
                <a16:creationId xmlns:a16="http://schemas.microsoft.com/office/drawing/2014/main" id="{EB8A0646-FA64-4267-A6D3-E3AE92150AA8}"/>
              </a:ext>
            </a:extLst>
          </p:cNvPr>
          <p:cNvSpPr/>
          <p:nvPr/>
        </p:nvSpPr>
        <p:spPr>
          <a:xfrm>
            <a:off x="358858" y="2805462"/>
            <a:ext cx="8452648" cy="1979010"/>
          </a:xfrm>
          <a:prstGeom prst="rect">
            <a:avLst/>
          </a:prstGeom>
          <a:solidFill>
            <a:srgbClr val="FFFF0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Hình chữ nhật 70">
            <a:extLst>
              <a:ext uri="{FF2B5EF4-FFF2-40B4-BE49-F238E27FC236}">
                <a16:creationId xmlns:a16="http://schemas.microsoft.com/office/drawing/2014/main" id="{EB8A0646-FA64-4267-A6D3-E3AE92150AA8}"/>
              </a:ext>
            </a:extLst>
          </p:cNvPr>
          <p:cNvSpPr/>
          <p:nvPr/>
        </p:nvSpPr>
        <p:spPr>
          <a:xfrm>
            <a:off x="399976" y="2662393"/>
            <a:ext cx="8411530" cy="2045879"/>
          </a:xfrm>
          <a:prstGeom prst="rect">
            <a:avLst/>
          </a:prstGeom>
          <a:solidFill>
            <a:schemeClr val="accent1">
              <a:lumMod val="20000"/>
              <a:lumOff val="80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p:cNvSpPr/>
          <p:nvPr/>
        </p:nvSpPr>
        <p:spPr>
          <a:xfrm>
            <a:off x="2211843" y="2733888"/>
            <a:ext cx="6735131" cy="523220"/>
          </a:xfrm>
          <a:prstGeom prst="rect">
            <a:avLst/>
          </a:prstGeom>
        </p:spPr>
        <p:txBody>
          <a:bodyPr wrap="square">
            <a:spAutoFit/>
          </a:bodyPr>
          <a:lstStyle/>
          <a:p>
            <a:pPr algn="just"/>
            <a:r>
              <a:rPr lang="en-US" sz="2800" dirty="0">
                <a:solidFill>
                  <a:srgbClr val="FF0000"/>
                </a:solidFill>
                <a:latin typeface="Times New Roman" panose="02020603050405020304" pitchFamily="18" charset="0"/>
                <a:ea typeface="Times New Roman" panose="02020603050405020304" pitchFamily="18" charset="0"/>
              </a:rPr>
              <a:t> Nếu một cạnh góc vuông và góc nhọn kề </a:t>
            </a:r>
            <a:endParaRPr lang="en-US" sz="2800" dirty="0">
              <a:solidFill>
                <a:srgbClr val="FF0000"/>
              </a:solidFill>
            </a:endParaRPr>
          </a:p>
        </p:txBody>
      </p:sp>
      <p:pic>
        <p:nvPicPr>
          <p:cNvPr id="8" name="Picture 7"/>
          <p:cNvPicPr>
            <a:picLocks noChangeAspect="1"/>
          </p:cNvPicPr>
          <p:nvPr/>
        </p:nvPicPr>
        <p:blipFill>
          <a:blip r:embed="rId3"/>
          <a:stretch>
            <a:fillRect/>
          </a:stretch>
        </p:blipFill>
        <p:spPr>
          <a:xfrm>
            <a:off x="358858" y="2685887"/>
            <a:ext cx="566039" cy="534971"/>
          </a:xfrm>
          <a:prstGeom prst="rect">
            <a:avLst/>
          </a:prstGeom>
        </p:spPr>
      </p:pic>
      <p:sp>
        <p:nvSpPr>
          <p:cNvPr id="10" name="Rectangle 9"/>
          <p:cNvSpPr/>
          <p:nvPr/>
        </p:nvSpPr>
        <p:spPr>
          <a:xfrm>
            <a:off x="912036" y="2695893"/>
            <a:ext cx="1522811" cy="523220"/>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Định Lí:</a:t>
            </a:r>
          </a:p>
        </p:txBody>
      </p:sp>
      <p:sp>
        <p:nvSpPr>
          <p:cNvPr id="9" name="Rectangle 8"/>
          <p:cNvSpPr/>
          <p:nvPr/>
        </p:nvSpPr>
        <p:spPr>
          <a:xfrm>
            <a:off x="478782" y="3168253"/>
            <a:ext cx="8372323" cy="1384995"/>
          </a:xfrm>
          <a:prstGeom prst="rect">
            <a:avLst/>
          </a:prstGeom>
        </p:spPr>
        <p:txBody>
          <a:bodyPr wrap="square">
            <a:spAutoFit/>
          </a:bodyPr>
          <a:lstStyle/>
          <a:p>
            <a:pPr algn="just"/>
            <a:r>
              <a:rPr lang="en-US" sz="2800" dirty="0">
                <a:solidFill>
                  <a:srgbClr val="FF0000"/>
                </a:solidFill>
                <a:latin typeface="Times New Roman" panose="02020603050405020304" pitchFamily="18" charset="0"/>
                <a:ea typeface="Times New Roman" panose="02020603050405020304" pitchFamily="18" charset="0"/>
              </a:rPr>
              <a:t>cạnh ấy của tam giác vuông này bằng một cạnh góc vuông và góc nhọn kề cạnh ấy của tam giác vuông kia thì hai tam giác vuông đó bằng nhau.</a:t>
            </a:r>
            <a:endParaRPr lang="en-US" sz="2800" dirty="0">
              <a:solidFill>
                <a:srgbClr val="FF0000"/>
              </a:solidFill>
            </a:endParaRPr>
          </a:p>
        </p:txBody>
      </p:sp>
    </p:spTree>
    <p:extLst>
      <p:ext uri="{BB962C8B-B14F-4D97-AF65-F5344CB8AC3E}">
        <p14:creationId xmlns:p14="http://schemas.microsoft.com/office/powerpoint/2010/main" val="1941707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p:bldP spid="10"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984668576"/>
              </p:ext>
            </p:extLst>
          </p:nvPr>
        </p:nvGraphicFramePr>
        <p:xfrm>
          <a:off x="411588" y="3050447"/>
          <a:ext cx="3231693" cy="1844040"/>
        </p:xfrm>
        <a:graphic>
          <a:graphicData uri="http://schemas.openxmlformats.org/drawingml/2006/table">
            <a:tbl>
              <a:tblPr firstRow="1" bandRow="1">
                <a:tableStyleId>{5940675A-B579-460E-94D1-54222C63F5DA}</a:tableStyleId>
              </a:tblPr>
              <a:tblGrid>
                <a:gridCol w="867331">
                  <a:extLst>
                    <a:ext uri="{9D8B030D-6E8A-4147-A177-3AD203B41FA5}">
                      <a16:colId xmlns:a16="http://schemas.microsoft.com/office/drawing/2014/main" val="20000"/>
                    </a:ext>
                  </a:extLst>
                </a:gridCol>
                <a:gridCol w="2364362">
                  <a:extLst>
                    <a:ext uri="{9D8B030D-6E8A-4147-A177-3AD203B41FA5}">
                      <a16:colId xmlns:a16="http://schemas.microsoft.com/office/drawing/2014/main" val="20001"/>
                    </a:ext>
                  </a:extLst>
                </a:gridCol>
              </a:tblGrid>
              <a:tr h="1348740">
                <a:tc>
                  <a:txBody>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a:t>
                      </a: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88620">
                <a:tc>
                  <a:txBody>
                    <a:bodyPr/>
                    <a:lstStyle/>
                    <a:p>
                      <a:r>
                        <a:rPr lang="en-US" sz="2800" dirty="0">
                          <a:latin typeface="Times New Roman" panose="02020603050405020304" pitchFamily="18" charset="0"/>
                          <a:cs typeface="Times New Roman" panose="02020603050405020304" pitchFamily="18" charset="0"/>
                        </a:rPr>
                        <a:t>KL</a:t>
                      </a:r>
                    </a:p>
                  </a:txBody>
                  <a:tcPr marL="68580" marR="68580" marT="34290" marB="3429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marL="68580" marR="68580" marT="34290" marB="3429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58813325"/>
              </p:ext>
            </p:extLst>
          </p:nvPr>
        </p:nvGraphicFramePr>
        <p:xfrm>
          <a:off x="1357281" y="3138309"/>
          <a:ext cx="2286000" cy="1319213"/>
        </p:xfrm>
        <a:graphic>
          <a:graphicData uri="http://schemas.openxmlformats.org/presentationml/2006/ole">
            <mc:AlternateContent xmlns:mc="http://schemas.openxmlformats.org/markup-compatibility/2006">
              <mc:Choice xmlns:v="urn:schemas-microsoft-com:vml" Requires="v">
                <p:oleObj name="Equation" r:id="rId3" imgW="3047760" imgH="1752480" progId="Equation.DSMT4">
                  <p:embed/>
                </p:oleObj>
              </mc:Choice>
              <mc:Fallback>
                <p:oleObj name="Equation" r:id="rId3" imgW="3047760" imgH="1752480" progId="Equation.DSMT4">
                  <p:embed/>
                  <p:pic>
                    <p:nvPicPr>
                      <p:cNvPr id="0" name=""/>
                      <p:cNvPicPr>
                        <a:picLocks noChangeAspect="1" noChangeArrowheads="1"/>
                      </p:cNvPicPr>
                      <p:nvPr/>
                    </p:nvPicPr>
                    <p:blipFill>
                      <a:blip r:embed="rId4"/>
                      <a:srcRect/>
                      <a:stretch>
                        <a:fillRect/>
                      </a:stretch>
                    </p:blipFill>
                    <p:spPr bwMode="auto">
                      <a:xfrm>
                        <a:off x="1357281" y="3138309"/>
                        <a:ext cx="2286000" cy="1319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1464519"/>
              </p:ext>
            </p:extLst>
          </p:nvPr>
        </p:nvGraphicFramePr>
        <p:xfrm>
          <a:off x="1320544" y="4551508"/>
          <a:ext cx="2328863" cy="238125"/>
        </p:xfrm>
        <a:graphic>
          <a:graphicData uri="http://schemas.openxmlformats.org/presentationml/2006/ole">
            <mc:AlternateContent xmlns:mc="http://schemas.openxmlformats.org/markup-compatibility/2006">
              <mc:Choice xmlns:v="urn:schemas-microsoft-com:vml" Requires="v">
                <p:oleObj name="Equation" r:id="rId5" imgW="3111480" imgH="317160" progId="Equation.DSMT4">
                  <p:embed/>
                </p:oleObj>
              </mc:Choice>
              <mc:Fallback>
                <p:oleObj name="Equation" r:id="rId5" imgW="3111480" imgH="317160" progId="Equation.DSMT4">
                  <p:embed/>
                  <p:pic>
                    <p:nvPicPr>
                      <p:cNvPr id="0" name=""/>
                      <p:cNvPicPr>
                        <a:picLocks noChangeAspect="1" noChangeArrowheads="1"/>
                      </p:cNvPicPr>
                      <p:nvPr/>
                    </p:nvPicPr>
                    <p:blipFill>
                      <a:blip r:embed="rId6"/>
                      <a:srcRect/>
                      <a:stretch>
                        <a:fillRect/>
                      </a:stretch>
                    </p:blipFill>
                    <p:spPr bwMode="auto">
                      <a:xfrm>
                        <a:off x="1320544" y="4551508"/>
                        <a:ext cx="2328863"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39"/>
          <p:cNvSpPr/>
          <p:nvPr/>
        </p:nvSpPr>
        <p:spPr>
          <a:xfrm>
            <a:off x="4647180" y="1367286"/>
            <a:ext cx="4102385" cy="2677656"/>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Xét hai tam giác vuông           và           , ta có</a:t>
            </a:r>
          </a:p>
          <a:p>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Suy ra  </a:t>
            </a:r>
          </a:p>
        </p:txBody>
      </p:sp>
      <p:graphicFrame>
        <p:nvGraphicFramePr>
          <p:cNvPr id="41" name="Object 40"/>
          <p:cNvGraphicFramePr>
            <a:graphicFrameLocks noChangeAspect="1"/>
          </p:cNvGraphicFramePr>
          <p:nvPr>
            <p:extLst>
              <p:ext uri="{D42A27DB-BD31-4B8C-83A1-F6EECF244321}">
                <p14:modId xmlns:p14="http://schemas.microsoft.com/office/powerpoint/2010/main" val="2900686973"/>
              </p:ext>
            </p:extLst>
          </p:nvPr>
        </p:nvGraphicFramePr>
        <p:xfrm>
          <a:off x="8111390" y="1555732"/>
          <a:ext cx="638175" cy="238125"/>
        </p:xfrm>
        <a:graphic>
          <a:graphicData uri="http://schemas.openxmlformats.org/presentationml/2006/ole">
            <mc:AlternateContent xmlns:mc="http://schemas.openxmlformats.org/markup-compatibility/2006">
              <mc:Choice xmlns:v="urn:schemas-microsoft-com:vml" Requires="v">
                <p:oleObj name="Equation" r:id="rId7" imgW="850680" imgH="317160" progId="Equation.DSMT4">
                  <p:embed/>
                </p:oleObj>
              </mc:Choice>
              <mc:Fallback>
                <p:oleObj name="Equation" r:id="rId7" imgW="850680" imgH="317160" progId="Equation.DSMT4">
                  <p:embed/>
                  <p:pic>
                    <p:nvPicPr>
                      <p:cNvPr id="0" name=""/>
                      <p:cNvPicPr/>
                      <p:nvPr/>
                    </p:nvPicPr>
                    <p:blipFill>
                      <a:blip r:embed="rId8"/>
                      <a:stretch>
                        <a:fillRect/>
                      </a:stretch>
                    </p:blipFill>
                    <p:spPr>
                      <a:xfrm>
                        <a:off x="8111390" y="1555732"/>
                        <a:ext cx="638175" cy="238125"/>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152023235"/>
              </p:ext>
            </p:extLst>
          </p:nvPr>
        </p:nvGraphicFramePr>
        <p:xfrm>
          <a:off x="5180411" y="1991840"/>
          <a:ext cx="923925" cy="238125"/>
        </p:xfrm>
        <a:graphic>
          <a:graphicData uri="http://schemas.openxmlformats.org/presentationml/2006/ole">
            <mc:AlternateContent xmlns:mc="http://schemas.openxmlformats.org/markup-compatibility/2006">
              <mc:Choice xmlns:v="urn:schemas-microsoft-com:vml" Requires="v">
                <p:oleObj name="Equation" r:id="rId9" imgW="1231560" imgH="317160" progId="Equation.DSMT4">
                  <p:embed/>
                </p:oleObj>
              </mc:Choice>
              <mc:Fallback>
                <p:oleObj name="Equation" r:id="rId9" imgW="1231560" imgH="317160" progId="Equation.DSMT4">
                  <p:embed/>
                  <p:pic>
                    <p:nvPicPr>
                      <p:cNvPr id="0" name=""/>
                      <p:cNvPicPr/>
                      <p:nvPr/>
                    </p:nvPicPr>
                    <p:blipFill>
                      <a:blip r:embed="rId10"/>
                      <a:stretch>
                        <a:fillRect/>
                      </a:stretch>
                    </p:blipFill>
                    <p:spPr>
                      <a:xfrm>
                        <a:off x="5180411" y="1991840"/>
                        <a:ext cx="923925" cy="238125"/>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10447254"/>
              </p:ext>
            </p:extLst>
          </p:nvPr>
        </p:nvGraphicFramePr>
        <p:xfrm>
          <a:off x="4744137" y="2207682"/>
          <a:ext cx="2135633" cy="1410693"/>
        </p:xfrm>
        <a:graphic>
          <a:graphicData uri="http://schemas.openxmlformats.org/presentationml/2006/ole">
            <mc:AlternateContent xmlns:mc="http://schemas.openxmlformats.org/markup-compatibility/2006">
              <mc:Choice xmlns:v="urn:schemas-microsoft-com:vml" Requires="v">
                <p:oleObj name="Equation" r:id="rId11" imgW="2768400" imgH="1828800" progId="Equation.DSMT4">
                  <p:embed/>
                </p:oleObj>
              </mc:Choice>
              <mc:Fallback>
                <p:oleObj name="Equation" r:id="rId11" imgW="2768400" imgH="1828800" progId="Equation.DSMT4">
                  <p:embed/>
                  <p:pic>
                    <p:nvPicPr>
                      <p:cNvPr id="0" name=""/>
                      <p:cNvPicPr/>
                      <p:nvPr/>
                    </p:nvPicPr>
                    <p:blipFill>
                      <a:blip r:embed="rId12"/>
                      <a:stretch>
                        <a:fillRect/>
                      </a:stretch>
                    </p:blipFill>
                    <p:spPr>
                      <a:xfrm>
                        <a:off x="4744137" y="2207682"/>
                        <a:ext cx="2135633" cy="1410693"/>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055961892"/>
              </p:ext>
            </p:extLst>
          </p:nvPr>
        </p:nvGraphicFramePr>
        <p:xfrm>
          <a:off x="4662488" y="4130146"/>
          <a:ext cx="3638550" cy="381000"/>
        </p:xfrm>
        <a:graphic>
          <a:graphicData uri="http://schemas.openxmlformats.org/presentationml/2006/ole">
            <mc:AlternateContent xmlns:mc="http://schemas.openxmlformats.org/markup-compatibility/2006">
              <mc:Choice xmlns:v="urn:schemas-microsoft-com:vml" Requires="v">
                <p:oleObj name="Equation" r:id="rId13" imgW="4851360" imgH="507960" progId="Equation.DSMT4">
                  <p:embed/>
                </p:oleObj>
              </mc:Choice>
              <mc:Fallback>
                <p:oleObj name="Equation" r:id="rId13" imgW="4851360" imgH="507960" progId="Equation.DSMT4">
                  <p:embed/>
                  <p:pic>
                    <p:nvPicPr>
                      <p:cNvPr id="0" name=""/>
                      <p:cNvPicPr/>
                      <p:nvPr/>
                    </p:nvPicPr>
                    <p:blipFill>
                      <a:blip r:embed="rId14"/>
                      <a:stretch>
                        <a:fillRect/>
                      </a:stretch>
                    </p:blipFill>
                    <p:spPr>
                      <a:xfrm>
                        <a:off x="4662488" y="4130146"/>
                        <a:ext cx="3638550" cy="381000"/>
                      </a:xfrm>
                      <a:prstGeom prst="rect">
                        <a:avLst/>
                      </a:prstGeom>
                    </p:spPr>
                  </p:pic>
                </p:oleObj>
              </mc:Fallback>
            </mc:AlternateContent>
          </a:graphicData>
        </a:graphic>
      </p:graphicFrame>
      <p:sp>
        <p:nvSpPr>
          <p:cNvPr id="2" name="Rectangle 1"/>
          <p:cNvSpPr/>
          <p:nvPr/>
        </p:nvSpPr>
        <p:spPr>
          <a:xfrm>
            <a:off x="4647180" y="904867"/>
            <a:ext cx="2093843" cy="553998"/>
          </a:xfrm>
          <a:prstGeom prst="rect">
            <a:avLst/>
          </a:prstGeom>
        </p:spPr>
        <p:txBody>
          <a:bodyPr wrap="none">
            <a:spAutoFit/>
          </a:bodyPr>
          <a:lstStyle/>
          <a:p>
            <a:r>
              <a:rPr lang="en-US" sz="3000" i="1" dirty="0">
                <a:solidFill>
                  <a:srgbClr val="FF0000"/>
                </a:solidFill>
                <a:latin typeface="Times New Roman" panose="02020603050405020304" pitchFamily="18" charset="0"/>
                <a:cs typeface="Times New Roman" panose="02020603050405020304" pitchFamily="18" charset="0"/>
              </a:rPr>
              <a:t>Chứng minh</a:t>
            </a:r>
          </a:p>
        </p:txBody>
      </p:sp>
      <p:sp>
        <p:nvSpPr>
          <p:cNvPr id="3" name="Rectangle 2"/>
          <p:cNvSpPr/>
          <p:nvPr/>
        </p:nvSpPr>
        <p:spPr>
          <a:xfrm>
            <a:off x="214280" y="103003"/>
            <a:ext cx="8681363" cy="954107"/>
          </a:xfrm>
          <a:prstGeom prst="rect">
            <a:avLst/>
          </a:prstGeom>
        </p:spPr>
        <p:txBody>
          <a:bodyPr wrap="square">
            <a:spAutoFit/>
          </a:bodyPr>
          <a:lstStyle/>
          <a:p>
            <a:pPr algn="just">
              <a:spcBef>
                <a:spcPts val="225"/>
              </a:spcBef>
              <a:spcAft>
                <a:spcPts val="225"/>
              </a:spcAft>
            </a:pPr>
            <a:r>
              <a:rPr lang="en-US" sz="2800" dirty="0">
                <a:solidFill>
                  <a:schemeClr val="accent1">
                    <a:lumMod val="75000"/>
                  </a:schemeClr>
                </a:solidFill>
                <a:latin typeface="Times New Roman" panose="02020603050405020304" pitchFamily="18" charset="0"/>
                <a:ea typeface="Times New Roman" panose="02020603050405020304" pitchFamily="18" charset="0"/>
              </a:rPr>
              <a:t>* Trường hợp bằng nhau về </a:t>
            </a:r>
            <a:r>
              <a:rPr lang="en-US" sz="2800" b="1" dirty="0">
                <a:solidFill>
                  <a:schemeClr val="accent1">
                    <a:lumMod val="75000"/>
                  </a:schemeClr>
                </a:solidFill>
                <a:latin typeface="Times New Roman" panose="02020603050405020304" pitchFamily="18" charset="0"/>
                <a:ea typeface="Times New Roman" panose="02020603050405020304" pitchFamily="18" charset="0"/>
              </a:rPr>
              <a:t>cạnh góc vuông </a:t>
            </a:r>
            <a:r>
              <a:rPr lang="en-US" sz="2800" dirty="0">
                <a:solidFill>
                  <a:schemeClr val="accent1">
                    <a:lumMod val="75000"/>
                  </a:schemeClr>
                </a:solidFill>
                <a:latin typeface="Times New Roman" panose="02020603050405020304" pitchFamily="18" charset="0"/>
                <a:ea typeface="Times New Roman" panose="02020603050405020304" pitchFamily="18" charset="0"/>
              </a:rPr>
              <a:t>và </a:t>
            </a:r>
            <a:r>
              <a:rPr lang="en-US" sz="2800" b="1" dirty="0">
                <a:solidFill>
                  <a:schemeClr val="accent1">
                    <a:lumMod val="75000"/>
                  </a:schemeClr>
                </a:solidFill>
                <a:latin typeface="Times New Roman" panose="02020603050405020304" pitchFamily="18" charset="0"/>
                <a:ea typeface="Times New Roman" panose="02020603050405020304" pitchFamily="18" charset="0"/>
              </a:rPr>
              <a:t>góc nhọn </a:t>
            </a:r>
            <a:r>
              <a:rPr lang="en-US" sz="2800" dirty="0">
                <a:solidFill>
                  <a:schemeClr val="accent1">
                    <a:lumMod val="75000"/>
                  </a:schemeClr>
                </a:solidFill>
                <a:latin typeface="Times New Roman" panose="02020603050405020304" pitchFamily="18" charset="0"/>
                <a:ea typeface="Times New Roman" panose="02020603050405020304" pitchFamily="18" charset="0"/>
              </a:rPr>
              <a:t>của tam giác vuông.</a:t>
            </a:r>
          </a:p>
        </p:txBody>
      </p:sp>
      <p:sp>
        <p:nvSpPr>
          <p:cNvPr id="16" name="Oval 15">
            <a:extLst>
              <a:ext uri="{FF2B5EF4-FFF2-40B4-BE49-F238E27FC236}">
                <a16:creationId xmlns:a16="http://schemas.microsoft.com/office/drawing/2014/main" id="{B6835FE4-54FC-A9DA-EEDE-3BC142A09C80}"/>
              </a:ext>
            </a:extLst>
          </p:cNvPr>
          <p:cNvSpPr/>
          <p:nvPr/>
        </p:nvSpPr>
        <p:spPr>
          <a:xfrm>
            <a:off x="7744922" y="524041"/>
            <a:ext cx="903156" cy="843245"/>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Picture 4"/>
          <p:cNvPicPr>
            <a:picLocks noChangeAspect="1"/>
          </p:cNvPicPr>
          <p:nvPr/>
        </p:nvPicPr>
        <p:blipFill>
          <a:blip r:embed="rId16"/>
          <a:stretch>
            <a:fillRect/>
          </a:stretch>
        </p:blipFill>
        <p:spPr>
          <a:xfrm>
            <a:off x="343512" y="945663"/>
            <a:ext cx="2548994" cy="2151681"/>
          </a:xfrm>
          <a:prstGeom prst="rect">
            <a:avLst/>
          </a:prstGeom>
        </p:spPr>
      </p:pic>
    </p:spTree>
    <p:extLst>
      <p:ext uri="{BB962C8B-B14F-4D97-AF65-F5344CB8AC3E}">
        <p14:creationId xmlns:p14="http://schemas.microsoft.com/office/powerpoint/2010/main" val="3185401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4"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par>
                                <p:cTn id="40" presetID="22" presetClass="entr" presetSubtype="4"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par>
                                <p:cTn id="43" presetID="22" presetClass="entr" presetSubtype="4"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724" y="558623"/>
            <a:ext cx="8534400" cy="1194430"/>
          </a:xfrm>
          <a:prstGeom prst="rect">
            <a:avLst/>
          </a:prstGeom>
        </p:spPr>
        <p:txBody>
          <a:bodyPr wrap="square">
            <a:spAutoFit/>
          </a:bodyPr>
          <a:lstStyle/>
          <a:p>
            <a:pPr algn="just">
              <a:lnSpc>
                <a:spcPct val="135000"/>
              </a:lnSpc>
              <a:spcBef>
                <a:spcPts val="300"/>
              </a:spcBef>
              <a:spcAft>
                <a:spcPts val="300"/>
              </a:spcAft>
            </a:pPr>
            <a:r>
              <a:rPr lang="en-US" sz="2800" dirty="0">
                <a:solidFill>
                  <a:schemeClr val="accent1">
                    <a:lumMod val="75000"/>
                  </a:schemeClr>
                </a:solidFill>
                <a:latin typeface="Times New Roman" panose="02020603050405020304" pitchFamily="18" charset="0"/>
                <a:ea typeface="Times New Roman" panose="02020603050405020304" pitchFamily="18" charset="0"/>
              </a:rPr>
              <a:t>*Trường hợp bằng nhau về </a:t>
            </a:r>
            <a:r>
              <a:rPr lang="en-US" sz="2800" b="1" dirty="0">
                <a:solidFill>
                  <a:schemeClr val="accent1">
                    <a:lumMod val="75000"/>
                  </a:schemeClr>
                </a:solidFill>
                <a:latin typeface="Times New Roman" panose="02020603050405020304" pitchFamily="18" charset="0"/>
                <a:ea typeface="Times New Roman" panose="02020603050405020304" pitchFamily="18" charset="0"/>
              </a:rPr>
              <a:t>cạnh huyền </a:t>
            </a:r>
            <a:r>
              <a:rPr lang="en-US" sz="2800" dirty="0">
                <a:solidFill>
                  <a:schemeClr val="accent1">
                    <a:lumMod val="75000"/>
                  </a:schemeClr>
                </a:solidFill>
                <a:latin typeface="Times New Roman" panose="02020603050405020304" pitchFamily="18" charset="0"/>
                <a:ea typeface="Times New Roman" panose="02020603050405020304" pitchFamily="18" charset="0"/>
              </a:rPr>
              <a:t>và </a:t>
            </a:r>
            <a:r>
              <a:rPr lang="en-US" sz="2800" b="1" dirty="0">
                <a:solidFill>
                  <a:schemeClr val="accent1">
                    <a:lumMod val="75000"/>
                  </a:schemeClr>
                </a:solidFill>
                <a:latin typeface="Times New Roman" panose="02020603050405020304" pitchFamily="18" charset="0"/>
                <a:ea typeface="Times New Roman" panose="02020603050405020304" pitchFamily="18" charset="0"/>
              </a:rPr>
              <a:t>góc nhọn </a:t>
            </a:r>
            <a:r>
              <a:rPr lang="en-US" sz="2800" dirty="0">
                <a:solidFill>
                  <a:schemeClr val="accent1">
                    <a:lumMod val="75000"/>
                  </a:schemeClr>
                </a:solidFill>
                <a:latin typeface="Times New Roman" panose="02020603050405020304" pitchFamily="18" charset="0"/>
                <a:ea typeface="Times New Roman" panose="02020603050405020304" pitchFamily="18" charset="0"/>
              </a:rPr>
              <a:t>của tam giác vuông.</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4" name="Hình chữ nhật 70">
            <a:extLst>
              <a:ext uri="{FF2B5EF4-FFF2-40B4-BE49-F238E27FC236}">
                <a16:creationId xmlns:a16="http://schemas.microsoft.com/office/drawing/2014/main" id="{EB8A0646-FA64-4267-A6D3-E3AE92150AA8}"/>
              </a:ext>
            </a:extLst>
          </p:cNvPr>
          <p:cNvSpPr/>
          <p:nvPr/>
        </p:nvSpPr>
        <p:spPr>
          <a:xfrm>
            <a:off x="564122" y="2301686"/>
            <a:ext cx="8141061" cy="2009057"/>
          </a:xfrm>
          <a:prstGeom prst="rect">
            <a:avLst/>
          </a:prstGeom>
          <a:solidFill>
            <a:srgbClr val="FFFF00"/>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Hình chữ nhật 70">
            <a:extLst>
              <a:ext uri="{FF2B5EF4-FFF2-40B4-BE49-F238E27FC236}">
                <a16:creationId xmlns:a16="http://schemas.microsoft.com/office/drawing/2014/main" id="{EB8A0646-FA64-4267-A6D3-E3AE92150AA8}"/>
              </a:ext>
            </a:extLst>
          </p:cNvPr>
          <p:cNvSpPr/>
          <p:nvPr/>
        </p:nvSpPr>
        <p:spPr>
          <a:xfrm>
            <a:off x="624843" y="2311057"/>
            <a:ext cx="8080340" cy="1894921"/>
          </a:xfrm>
          <a:prstGeom prst="rect">
            <a:avLst/>
          </a:prstGeom>
          <a:solidFill>
            <a:schemeClr val="accent1">
              <a:lumMod val="20000"/>
              <a:lumOff val="80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1" dirty="0"/>
          </a:p>
        </p:txBody>
      </p:sp>
      <p:pic>
        <p:nvPicPr>
          <p:cNvPr id="7" name="Picture 6"/>
          <p:cNvPicPr>
            <a:picLocks noChangeAspect="1"/>
          </p:cNvPicPr>
          <p:nvPr/>
        </p:nvPicPr>
        <p:blipFill>
          <a:blip r:embed="rId2"/>
          <a:stretch>
            <a:fillRect/>
          </a:stretch>
        </p:blipFill>
        <p:spPr>
          <a:xfrm>
            <a:off x="500776" y="2301686"/>
            <a:ext cx="557832" cy="534971"/>
          </a:xfrm>
          <a:prstGeom prst="rect">
            <a:avLst/>
          </a:prstGeom>
        </p:spPr>
      </p:pic>
      <p:sp>
        <p:nvSpPr>
          <p:cNvPr id="8" name="Rectangle 7"/>
          <p:cNvSpPr/>
          <p:nvPr/>
        </p:nvSpPr>
        <p:spPr>
          <a:xfrm>
            <a:off x="986090" y="2325224"/>
            <a:ext cx="1410964" cy="523220"/>
          </a:xfrm>
          <a:prstGeom prst="rect">
            <a:avLst/>
          </a:prstGeom>
        </p:spPr>
        <p:txBody>
          <a:bodyPr wrap="none">
            <a:spAutoFit/>
          </a:bodyPr>
          <a:lstStyle/>
          <a:p>
            <a:r>
              <a:rPr lang="en-US" sz="2800" dirty="0">
                <a:solidFill>
                  <a:srgbClr val="C00000"/>
                </a:solidFill>
                <a:latin typeface="Times New Roman" panose="02020603050405020304" pitchFamily="18" charset="0"/>
                <a:cs typeface="Times New Roman" panose="02020603050405020304" pitchFamily="18" charset="0"/>
              </a:rPr>
              <a:t>Định Lí:</a:t>
            </a:r>
          </a:p>
        </p:txBody>
      </p:sp>
      <p:sp>
        <p:nvSpPr>
          <p:cNvPr id="10" name="Rectangle 9"/>
          <p:cNvSpPr/>
          <p:nvPr/>
        </p:nvSpPr>
        <p:spPr>
          <a:xfrm>
            <a:off x="2265214" y="2322363"/>
            <a:ext cx="6439970" cy="1815882"/>
          </a:xfrm>
          <a:prstGeom prst="rect">
            <a:avLst/>
          </a:prstGeom>
        </p:spPr>
        <p:txBody>
          <a:bodyPr wrap="square">
            <a:spAutoFit/>
          </a:bodyPr>
          <a:lstStyle/>
          <a:p>
            <a:pPr algn="just">
              <a:spcBef>
                <a:spcPts val="300"/>
              </a:spcBef>
              <a:spcAft>
                <a:spcPts val="300"/>
              </a:spcAft>
            </a:pPr>
            <a:r>
              <a:rPr lang="en-US" sz="2800" dirty="0">
                <a:solidFill>
                  <a:srgbClr val="FF0000"/>
                </a:solidFill>
                <a:latin typeface="Times New Roman" panose="02020603050405020304" pitchFamily="18" charset="0"/>
                <a:ea typeface="Times New Roman" panose="02020603050405020304" pitchFamily="18" charset="0"/>
              </a:rPr>
              <a:t>Nếu cạnh huyền và một góc nhọn của tam giác vuông này bằng cạnh huyền và một góc nhọn của tam giác vuông kia thì hai tam giác vuông đó bằng nhau.</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7138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12049345"/>
              </p:ext>
            </p:extLst>
          </p:nvPr>
        </p:nvGraphicFramePr>
        <p:xfrm>
          <a:off x="400050" y="3013756"/>
          <a:ext cx="3399064" cy="1844040"/>
        </p:xfrm>
        <a:graphic>
          <a:graphicData uri="http://schemas.openxmlformats.org/drawingml/2006/table">
            <a:tbl>
              <a:tblPr firstRow="1" bandRow="1">
                <a:tableStyleId>{5940675A-B579-460E-94D1-54222C63F5DA}</a:tableStyleId>
              </a:tblPr>
              <a:tblGrid>
                <a:gridCol w="781428">
                  <a:extLst>
                    <a:ext uri="{9D8B030D-6E8A-4147-A177-3AD203B41FA5}">
                      <a16:colId xmlns:a16="http://schemas.microsoft.com/office/drawing/2014/main" val="20000"/>
                    </a:ext>
                  </a:extLst>
                </a:gridCol>
                <a:gridCol w="2617636">
                  <a:extLst>
                    <a:ext uri="{9D8B030D-6E8A-4147-A177-3AD203B41FA5}">
                      <a16:colId xmlns:a16="http://schemas.microsoft.com/office/drawing/2014/main" val="20001"/>
                    </a:ext>
                  </a:extLst>
                </a:gridCol>
              </a:tblGrid>
              <a:tr h="1348740">
                <a:tc>
                  <a:txBody>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a:t>
                      </a: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88620">
                <a:tc>
                  <a:txBody>
                    <a:bodyPr/>
                    <a:lstStyle/>
                    <a:p>
                      <a:r>
                        <a:rPr lang="en-US" sz="2800" dirty="0">
                          <a:latin typeface="Times New Roman" panose="02020603050405020304" pitchFamily="18" charset="0"/>
                          <a:cs typeface="Times New Roman" panose="02020603050405020304" pitchFamily="18" charset="0"/>
                        </a:rPr>
                        <a:t>KL</a:t>
                      </a:r>
                    </a:p>
                  </a:txBody>
                  <a:tcPr marL="68580" marR="68580" marT="34290" marB="3429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marL="68580" marR="68580" marT="34290" marB="3429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65448782"/>
              </p:ext>
            </p:extLst>
          </p:nvPr>
        </p:nvGraphicFramePr>
        <p:xfrm>
          <a:off x="1170647" y="2946630"/>
          <a:ext cx="2726439" cy="1447369"/>
        </p:xfrm>
        <a:graphic>
          <a:graphicData uri="http://schemas.openxmlformats.org/presentationml/2006/ole">
            <mc:AlternateContent xmlns:mc="http://schemas.openxmlformats.org/markup-compatibility/2006">
              <mc:Choice xmlns:v="urn:schemas-microsoft-com:vml" Requires="v">
                <p:oleObj name="Equation" r:id="rId3" imgW="3085920" imgH="1638000" progId="Equation.DSMT4">
                  <p:embed/>
                </p:oleObj>
              </mc:Choice>
              <mc:Fallback>
                <p:oleObj name="Equation" r:id="rId3" imgW="3085920" imgH="1638000" progId="Equation.DSMT4">
                  <p:embed/>
                  <p:pic>
                    <p:nvPicPr>
                      <p:cNvPr id="0" name=""/>
                      <p:cNvPicPr/>
                      <p:nvPr/>
                    </p:nvPicPr>
                    <p:blipFill>
                      <a:blip r:embed="rId4"/>
                      <a:stretch>
                        <a:fillRect/>
                      </a:stretch>
                    </p:blipFill>
                    <p:spPr>
                      <a:xfrm>
                        <a:off x="1170647" y="2946630"/>
                        <a:ext cx="2726439" cy="144736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88768291"/>
              </p:ext>
            </p:extLst>
          </p:nvPr>
        </p:nvGraphicFramePr>
        <p:xfrm>
          <a:off x="1257299" y="4459851"/>
          <a:ext cx="2639788" cy="292659"/>
        </p:xfrm>
        <a:graphic>
          <a:graphicData uri="http://schemas.openxmlformats.org/presentationml/2006/ole">
            <mc:AlternateContent xmlns:mc="http://schemas.openxmlformats.org/markup-compatibility/2006">
              <mc:Choice xmlns:v="urn:schemas-microsoft-com:vml" Requires="v">
                <p:oleObj name="Equation" r:id="rId5" imgW="2869920" imgH="317160" progId="Equation.DSMT4">
                  <p:embed/>
                </p:oleObj>
              </mc:Choice>
              <mc:Fallback>
                <p:oleObj name="Equation" r:id="rId5" imgW="2869920" imgH="317160" progId="Equation.DSMT4">
                  <p:embed/>
                  <p:pic>
                    <p:nvPicPr>
                      <p:cNvPr id="0" name=""/>
                      <p:cNvPicPr>
                        <a:picLocks noChangeAspect="1" noChangeArrowheads="1"/>
                      </p:cNvPicPr>
                      <p:nvPr/>
                    </p:nvPicPr>
                    <p:blipFill>
                      <a:blip r:embed="rId6"/>
                      <a:srcRect/>
                      <a:stretch>
                        <a:fillRect/>
                      </a:stretch>
                    </p:blipFill>
                    <p:spPr bwMode="auto">
                      <a:xfrm>
                        <a:off x="1257299" y="4459851"/>
                        <a:ext cx="2639788" cy="292659"/>
                      </a:xfrm>
                      <a:prstGeom prst="rect">
                        <a:avLst/>
                      </a:prstGeom>
                      <a:noFill/>
                    </p:spPr>
                  </p:pic>
                </p:oleObj>
              </mc:Fallback>
            </mc:AlternateContent>
          </a:graphicData>
        </a:graphic>
      </p:graphicFrame>
      <p:sp>
        <p:nvSpPr>
          <p:cNvPr id="12" name="Rectangle 11"/>
          <p:cNvSpPr/>
          <p:nvPr/>
        </p:nvSpPr>
        <p:spPr>
          <a:xfrm>
            <a:off x="4572000" y="891499"/>
            <a:ext cx="1965603" cy="523220"/>
          </a:xfrm>
          <a:prstGeom prst="rect">
            <a:avLst/>
          </a:prstGeom>
        </p:spPr>
        <p:txBody>
          <a:bodyPr wrap="none">
            <a:spAutoFit/>
          </a:bodyPr>
          <a:lstStyle/>
          <a:p>
            <a:r>
              <a:rPr lang="en-US" sz="2800" i="1" dirty="0">
                <a:solidFill>
                  <a:srgbClr val="FF0000"/>
                </a:solidFill>
                <a:latin typeface="Times New Roman" panose="02020603050405020304" pitchFamily="18" charset="0"/>
                <a:cs typeface="Times New Roman" panose="02020603050405020304" pitchFamily="18" charset="0"/>
              </a:rPr>
              <a:t>Chứng minh</a:t>
            </a:r>
          </a:p>
        </p:txBody>
      </p:sp>
      <p:sp>
        <p:nvSpPr>
          <p:cNvPr id="29" name="Rectangle 28"/>
          <p:cNvSpPr/>
          <p:nvPr/>
        </p:nvSpPr>
        <p:spPr>
          <a:xfrm>
            <a:off x="4478410" y="1378389"/>
            <a:ext cx="4262820" cy="353943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Xét hai tam giác vuông       </a:t>
            </a:r>
          </a:p>
          <a:p>
            <a:r>
              <a:rPr lang="en-US" sz="2800" dirty="0">
                <a:latin typeface="Times New Roman" panose="02020603050405020304" pitchFamily="18" charset="0"/>
                <a:cs typeface="Times New Roman" panose="02020603050405020304" pitchFamily="18" charset="0"/>
              </a:rPr>
              <a:t>và                ta có</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Mà               suy ra              .</a:t>
            </a:r>
          </a:p>
          <a:p>
            <a:r>
              <a:rPr lang="en-US" sz="2800" dirty="0">
                <a:latin typeface="Times New Roman" panose="02020603050405020304" pitchFamily="18" charset="0"/>
                <a:cs typeface="Times New Roman" panose="02020603050405020304" pitchFamily="18" charset="0"/>
              </a:rPr>
              <a:t>Vì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Nên                                                   </a:t>
            </a:r>
          </a:p>
          <a:p>
            <a:r>
              <a:rPr lang="en-US" sz="2800" dirty="0">
                <a:latin typeface="Times New Roman" panose="02020603050405020304" pitchFamily="18" charset="0"/>
                <a:cs typeface="Times New Roman" panose="02020603050405020304" pitchFamily="18" charset="0"/>
              </a:rPr>
              <a:t>                                 (g.c.g)</a:t>
            </a:r>
          </a:p>
        </p:txBody>
      </p:sp>
      <p:graphicFrame>
        <p:nvGraphicFramePr>
          <p:cNvPr id="30" name="Object 29"/>
          <p:cNvGraphicFramePr>
            <a:graphicFrameLocks noChangeAspect="1"/>
          </p:cNvGraphicFramePr>
          <p:nvPr>
            <p:extLst>
              <p:ext uri="{D42A27DB-BD31-4B8C-83A1-F6EECF244321}">
                <p14:modId xmlns:p14="http://schemas.microsoft.com/office/powerpoint/2010/main" val="2075384700"/>
              </p:ext>
            </p:extLst>
          </p:nvPr>
        </p:nvGraphicFramePr>
        <p:xfrm>
          <a:off x="7989207" y="1498600"/>
          <a:ext cx="850900" cy="317500"/>
        </p:xfrm>
        <a:graphic>
          <a:graphicData uri="http://schemas.openxmlformats.org/presentationml/2006/ole">
            <mc:AlternateContent xmlns:mc="http://schemas.openxmlformats.org/markup-compatibility/2006">
              <mc:Choice xmlns:v="urn:schemas-microsoft-com:vml" Requires="v">
                <p:oleObj name="Equation" r:id="rId7" imgW="850680" imgH="317160" progId="Equation.DSMT4">
                  <p:embed/>
                </p:oleObj>
              </mc:Choice>
              <mc:Fallback>
                <p:oleObj name="Equation" r:id="rId7" imgW="850680" imgH="317160" progId="Equation.DSMT4">
                  <p:embed/>
                  <p:pic>
                    <p:nvPicPr>
                      <p:cNvPr id="0" name=""/>
                      <p:cNvPicPr/>
                      <p:nvPr/>
                    </p:nvPicPr>
                    <p:blipFill>
                      <a:blip r:embed="rId8"/>
                      <a:stretch>
                        <a:fillRect/>
                      </a:stretch>
                    </p:blipFill>
                    <p:spPr>
                      <a:xfrm>
                        <a:off x="7989207" y="1498600"/>
                        <a:ext cx="850900" cy="3175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739292296"/>
              </p:ext>
            </p:extLst>
          </p:nvPr>
        </p:nvGraphicFramePr>
        <p:xfrm>
          <a:off x="4989693" y="1901609"/>
          <a:ext cx="1231900" cy="317500"/>
        </p:xfrm>
        <a:graphic>
          <a:graphicData uri="http://schemas.openxmlformats.org/presentationml/2006/ole">
            <mc:AlternateContent xmlns:mc="http://schemas.openxmlformats.org/markup-compatibility/2006">
              <mc:Choice xmlns:v="urn:schemas-microsoft-com:vml" Requires="v">
                <p:oleObj name="Equation" r:id="rId9" imgW="1231560" imgH="317160" progId="Equation.DSMT4">
                  <p:embed/>
                </p:oleObj>
              </mc:Choice>
              <mc:Fallback>
                <p:oleObj name="Equation" r:id="rId9" imgW="1231560" imgH="317160" progId="Equation.DSMT4">
                  <p:embed/>
                  <p:pic>
                    <p:nvPicPr>
                      <p:cNvPr id="0" name=""/>
                      <p:cNvPicPr/>
                      <p:nvPr/>
                    </p:nvPicPr>
                    <p:blipFill>
                      <a:blip r:embed="rId10"/>
                      <a:stretch>
                        <a:fillRect/>
                      </a:stretch>
                    </p:blipFill>
                    <p:spPr>
                      <a:xfrm>
                        <a:off x="4989693" y="1901609"/>
                        <a:ext cx="1231900" cy="3175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987728202"/>
              </p:ext>
            </p:extLst>
          </p:nvPr>
        </p:nvGraphicFramePr>
        <p:xfrm>
          <a:off x="4546600" y="2202907"/>
          <a:ext cx="3543300" cy="520700"/>
        </p:xfrm>
        <a:graphic>
          <a:graphicData uri="http://schemas.openxmlformats.org/presentationml/2006/ole">
            <mc:AlternateContent xmlns:mc="http://schemas.openxmlformats.org/markup-compatibility/2006">
              <mc:Choice xmlns:v="urn:schemas-microsoft-com:vml" Requires="v">
                <p:oleObj name="Equation" r:id="rId11" imgW="3543120" imgH="520560" progId="Equation.DSMT4">
                  <p:embed/>
                </p:oleObj>
              </mc:Choice>
              <mc:Fallback>
                <p:oleObj name="Equation" r:id="rId11" imgW="3543120" imgH="520560" progId="Equation.DSMT4">
                  <p:embed/>
                  <p:pic>
                    <p:nvPicPr>
                      <p:cNvPr id="0" name=""/>
                      <p:cNvPicPr/>
                      <p:nvPr/>
                    </p:nvPicPr>
                    <p:blipFill>
                      <a:blip r:embed="rId12"/>
                      <a:stretch>
                        <a:fillRect/>
                      </a:stretch>
                    </p:blipFill>
                    <p:spPr>
                      <a:xfrm>
                        <a:off x="4546600" y="2202907"/>
                        <a:ext cx="3543300" cy="5207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496928101"/>
              </p:ext>
            </p:extLst>
          </p:nvPr>
        </p:nvGraphicFramePr>
        <p:xfrm>
          <a:off x="5100864" y="2616802"/>
          <a:ext cx="1130300" cy="482600"/>
        </p:xfrm>
        <a:graphic>
          <a:graphicData uri="http://schemas.openxmlformats.org/presentationml/2006/ole">
            <mc:AlternateContent xmlns:mc="http://schemas.openxmlformats.org/markup-compatibility/2006">
              <mc:Choice xmlns:v="urn:schemas-microsoft-com:vml" Requires="v">
                <p:oleObj name="Equation" r:id="rId13" imgW="1130040" imgH="482400" progId="Equation.DSMT4">
                  <p:embed/>
                </p:oleObj>
              </mc:Choice>
              <mc:Fallback>
                <p:oleObj name="Equation" r:id="rId13" imgW="1130040" imgH="482400" progId="Equation.DSMT4">
                  <p:embed/>
                  <p:pic>
                    <p:nvPicPr>
                      <p:cNvPr id="0" name=""/>
                      <p:cNvPicPr/>
                      <p:nvPr/>
                    </p:nvPicPr>
                    <p:blipFill>
                      <a:blip r:embed="rId14"/>
                      <a:stretch>
                        <a:fillRect/>
                      </a:stretch>
                    </p:blipFill>
                    <p:spPr>
                      <a:xfrm>
                        <a:off x="5100864" y="2616802"/>
                        <a:ext cx="1130300" cy="4826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513484217"/>
              </p:ext>
            </p:extLst>
          </p:nvPr>
        </p:nvGraphicFramePr>
        <p:xfrm>
          <a:off x="7331833" y="2604288"/>
          <a:ext cx="1130300" cy="482600"/>
        </p:xfrm>
        <a:graphic>
          <a:graphicData uri="http://schemas.openxmlformats.org/presentationml/2006/ole">
            <mc:AlternateContent xmlns:mc="http://schemas.openxmlformats.org/markup-compatibility/2006">
              <mc:Choice xmlns:v="urn:schemas-microsoft-com:vml" Requires="v">
                <p:oleObj name="Equation" r:id="rId15" imgW="1130040" imgH="482400" progId="Equation.DSMT4">
                  <p:embed/>
                </p:oleObj>
              </mc:Choice>
              <mc:Fallback>
                <p:oleObj name="Equation" r:id="rId15" imgW="1130040" imgH="482400" progId="Equation.DSMT4">
                  <p:embed/>
                  <p:pic>
                    <p:nvPicPr>
                      <p:cNvPr id="0" name=""/>
                      <p:cNvPicPr/>
                      <p:nvPr/>
                    </p:nvPicPr>
                    <p:blipFill>
                      <a:blip r:embed="rId16"/>
                      <a:stretch>
                        <a:fillRect/>
                      </a:stretch>
                    </p:blipFill>
                    <p:spPr>
                      <a:xfrm>
                        <a:off x="7331833" y="2604288"/>
                        <a:ext cx="1130300" cy="4826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346312569"/>
              </p:ext>
            </p:extLst>
          </p:nvPr>
        </p:nvGraphicFramePr>
        <p:xfrm>
          <a:off x="5056188" y="3055938"/>
          <a:ext cx="3149600" cy="558800"/>
        </p:xfrm>
        <a:graphic>
          <a:graphicData uri="http://schemas.openxmlformats.org/presentationml/2006/ole">
            <mc:AlternateContent xmlns:mc="http://schemas.openxmlformats.org/markup-compatibility/2006">
              <mc:Choice xmlns:v="urn:schemas-microsoft-com:vml" Requires="v">
                <p:oleObj name="Equation" r:id="rId17" imgW="3149280" imgH="558720" progId="Equation.DSMT4">
                  <p:embed/>
                </p:oleObj>
              </mc:Choice>
              <mc:Fallback>
                <p:oleObj name="Equation" r:id="rId17" imgW="3149280" imgH="558720" progId="Equation.DSMT4">
                  <p:embed/>
                  <p:pic>
                    <p:nvPicPr>
                      <p:cNvPr id="0" name=""/>
                      <p:cNvPicPr/>
                      <p:nvPr/>
                    </p:nvPicPr>
                    <p:blipFill>
                      <a:blip r:embed="rId18"/>
                      <a:stretch>
                        <a:fillRect/>
                      </a:stretch>
                    </p:blipFill>
                    <p:spPr>
                      <a:xfrm>
                        <a:off x="5056188" y="3055938"/>
                        <a:ext cx="3149600" cy="5588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961515027"/>
              </p:ext>
            </p:extLst>
          </p:nvPr>
        </p:nvGraphicFramePr>
        <p:xfrm>
          <a:off x="4989651" y="3494106"/>
          <a:ext cx="1130300" cy="482600"/>
        </p:xfrm>
        <a:graphic>
          <a:graphicData uri="http://schemas.openxmlformats.org/presentationml/2006/ole">
            <mc:AlternateContent xmlns:mc="http://schemas.openxmlformats.org/markup-compatibility/2006">
              <mc:Choice xmlns:v="urn:schemas-microsoft-com:vml" Requires="v">
                <p:oleObj name="Equation" r:id="rId19" imgW="1130040" imgH="482400" progId="Equation.DSMT4">
                  <p:embed/>
                </p:oleObj>
              </mc:Choice>
              <mc:Fallback>
                <p:oleObj name="Equation" r:id="rId19" imgW="1130040" imgH="482400" progId="Equation.DSMT4">
                  <p:embed/>
                  <p:pic>
                    <p:nvPicPr>
                      <p:cNvPr id="0" name=""/>
                      <p:cNvPicPr/>
                      <p:nvPr/>
                    </p:nvPicPr>
                    <p:blipFill>
                      <a:blip r:embed="rId20"/>
                      <a:stretch>
                        <a:fillRect/>
                      </a:stretch>
                    </p:blipFill>
                    <p:spPr>
                      <a:xfrm>
                        <a:off x="4989651" y="3494106"/>
                        <a:ext cx="1130300" cy="4826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90311630"/>
              </p:ext>
            </p:extLst>
          </p:nvPr>
        </p:nvGraphicFramePr>
        <p:xfrm>
          <a:off x="4522562" y="4484135"/>
          <a:ext cx="2870200" cy="317500"/>
        </p:xfrm>
        <a:graphic>
          <a:graphicData uri="http://schemas.openxmlformats.org/presentationml/2006/ole">
            <mc:AlternateContent xmlns:mc="http://schemas.openxmlformats.org/markup-compatibility/2006">
              <mc:Choice xmlns:v="urn:schemas-microsoft-com:vml" Requires="v">
                <p:oleObj name="Equation" r:id="rId21" imgW="2869920" imgH="317160" progId="Equation.DSMT4">
                  <p:embed/>
                </p:oleObj>
              </mc:Choice>
              <mc:Fallback>
                <p:oleObj name="Equation" r:id="rId21" imgW="2869920" imgH="317160" progId="Equation.DSMT4">
                  <p:embed/>
                  <p:pic>
                    <p:nvPicPr>
                      <p:cNvPr id="0" name=""/>
                      <p:cNvPicPr/>
                      <p:nvPr/>
                    </p:nvPicPr>
                    <p:blipFill>
                      <a:blip r:embed="rId22"/>
                      <a:stretch>
                        <a:fillRect/>
                      </a:stretch>
                    </p:blipFill>
                    <p:spPr>
                      <a:xfrm>
                        <a:off x="4522562" y="4484135"/>
                        <a:ext cx="2870200" cy="317500"/>
                      </a:xfrm>
                      <a:prstGeom prst="rect">
                        <a:avLst/>
                      </a:prstGeom>
                    </p:spPr>
                  </p:pic>
                </p:oleObj>
              </mc:Fallback>
            </mc:AlternateContent>
          </a:graphicData>
        </a:graphic>
      </p:graphicFrame>
      <p:sp>
        <p:nvSpPr>
          <p:cNvPr id="3" name="Rectangle 2"/>
          <p:cNvSpPr/>
          <p:nvPr/>
        </p:nvSpPr>
        <p:spPr>
          <a:xfrm>
            <a:off x="247865" y="57749"/>
            <a:ext cx="8592241" cy="954107"/>
          </a:xfrm>
          <a:prstGeom prst="rect">
            <a:avLst/>
          </a:prstGeom>
        </p:spPr>
        <p:txBody>
          <a:bodyPr wrap="square">
            <a:spAutoFit/>
          </a:bodyPr>
          <a:lstStyle/>
          <a:p>
            <a:pPr algn="just">
              <a:spcBef>
                <a:spcPts val="300"/>
              </a:spcBef>
              <a:spcAft>
                <a:spcPts val="300"/>
              </a:spcAft>
            </a:pPr>
            <a:r>
              <a:rPr lang="en-US" sz="2800" dirty="0">
                <a:solidFill>
                  <a:schemeClr val="accent1">
                    <a:lumMod val="75000"/>
                  </a:schemeClr>
                </a:solidFill>
                <a:latin typeface="Times New Roman" panose="02020603050405020304" pitchFamily="18" charset="0"/>
                <a:ea typeface="Times New Roman" panose="02020603050405020304" pitchFamily="18" charset="0"/>
              </a:rPr>
              <a:t>*Trường hợp bằng nhau về </a:t>
            </a:r>
            <a:r>
              <a:rPr lang="en-US" sz="2800" b="1" dirty="0">
                <a:solidFill>
                  <a:schemeClr val="accent1">
                    <a:lumMod val="75000"/>
                  </a:schemeClr>
                </a:solidFill>
                <a:latin typeface="Times New Roman" panose="02020603050405020304" pitchFamily="18" charset="0"/>
                <a:ea typeface="Times New Roman" panose="02020603050405020304" pitchFamily="18" charset="0"/>
              </a:rPr>
              <a:t>cạnh huyền </a:t>
            </a:r>
            <a:r>
              <a:rPr lang="en-US" sz="2800" dirty="0">
                <a:solidFill>
                  <a:schemeClr val="accent1">
                    <a:lumMod val="75000"/>
                  </a:schemeClr>
                </a:solidFill>
                <a:latin typeface="Times New Roman" panose="02020603050405020304" pitchFamily="18" charset="0"/>
                <a:ea typeface="Times New Roman" panose="02020603050405020304" pitchFamily="18" charset="0"/>
              </a:rPr>
              <a:t>và </a:t>
            </a:r>
            <a:r>
              <a:rPr lang="en-US" sz="2800" b="1" dirty="0">
                <a:solidFill>
                  <a:schemeClr val="accent1">
                    <a:lumMod val="75000"/>
                  </a:schemeClr>
                </a:solidFill>
                <a:latin typeface="Times New Roman" panose="02020603050405020304" pitchFamily="18" charset="0"/>
                <a:ea typeface="Times New Roman" panose="02020603050405020304" pitchFamily="18" charset="0"/>
              </a:rPr>
              <a:t>góc nhọn </a:t>
            </a:r>
            <a:r>
              <a:rPr lang="en-US" sz="2800" dirty="0">
                <a:solidFill>
                  <a:schemeClr val="accent1">
                    <a:lumMod val="75000"/>
                  </a:schemeClr>
                </a:solidFill>
                <a:latin typeface="Times New Roman" panose="02020603050405020304" pitchFamily="18" charset="0"/>
                <a:ea typeface="Times New Roman" panose="02020603050405020304" pitchFamily="18" charset="0"/>
              </a:rPr>
              <a:t>của tam giác vuông.</a:t>
            </a:r>
          </a:p>
        </p:txBody>
      </p:sp>
      <p:sp>
        <p:nvSpPr>
          <p:cNvPr id="5" name="Oval 4">
            <a:extLst>
              <a:ext uri="{FF2B5EF4-FFF2-40B4-BE49-F238E27FC236}">
                <a16:creationId xmlns:a16="http://schemas.microsoft.com/office/drawing/2014/main" id="{FD5B10CD-51F0-9C4D-CAEF-D513F1AE2C0F}"/>
              </a:ext>
            </a:extLst>
          </p:cNvPr>
          <p:cNvSpPr/>
          <p:nvPr/>
        </p:nvSpPr>
        <p:spPr>
          <a:xfrm>
            <a:off x="7744922" y="524041"/>
            <a:ext cx="903156" cy="843245"/>
          </a:xfrm>
          <a:prstGeom prst="ellipse">
            <a:avLst/>
          </a:prstGeom>
          <a:blipFill dpi="0" rotWithShape="1">
            <a:blip r:embed="rId2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9" name="Picture 18"/>
          <p:cNvPicPr>
            <a:picLocks noChangeAspect="1"/>
          </p:cNvPicPr>
          <p:nvPr/>
        </p:nvPicPr>
        <p:blipFill>
          <a:blip r:embed="rId24"/>
          <a:stretch>
            <a:fillRect/>
          </a:stretch>
        </p:blipFill>
        <p:spPr>
          <a:xfrm>
            <a:off x="348343" y="961005"/>
            <a:ext cx="2370620" cy="1952275"/>
          </a:xfrm>
          <a:prstGeom prst="rect">
            <a:avLst/>
          </a:prstGeom>
        </p:spPr>
      </p:pic>
    </p:spTree>
    <p:extLst>
      <p:ext uri="{BB962C8B-B14F-4D97-AF65-F5344CB8AC3E}">
        <p14:creationId xmlns:p14="http://schemas.microsoft.com/office/powerpoint/2010/main" val="196708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500"/>
                                        <p:tgtEl>
                                          <p:spTgt spid="35"/>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94956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矩形 33"/>
          <p:cNvSpPr/>
          <p:nvPr/>
        </p:nvSpPr>
        <p:spPr>
          <a:xfrm>
            <a:off x="-615204" y="1686534"/>
            <a:ext cx="494180" cy="774278"/>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文本框 13"/>
          <p:cNvSpPr txBox="1"/>
          <p:nvPr/>
        </p:nvSpPr>
        <p:spPr>
          <a:xfrm>
            <a:off x="963774" y="232411"/>
            <a:ext cx="5814669" cy="507831"/>
          </a:xfrm>
          <a:prstGeom prst="rect">
            <a:avLst/>
          </a:prstGeom>
          <a:noFill/>
          <a:effectLst/>
        </p:spPr>
        <p:txBody>
          <a:bodyPr wrap="none" rtlCol="0">
            <a:spAutoFit/>
          </a:bodyPr>
          <a:lstStyle/>
          <a:p>
            <a:r>
              <a:rPr lang="en-US" altLang="zh-CN" sz="27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THIẾT BỊ DẠY HỌC VÀ HỌC LIỆU</a:t>
            </a:r>
            <a:endParaRPr lang="zh-CN" altLang="en-US" sz="27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矩形 11"/>
          <p:cNvSpPr/>
          <p:nvPr/>
        </p:nvSpPr>
        <p:spPr>
          <a:xfrm flipH="1">
            <a:off x="748532" y="1543107"/>
            <a:ext cx="3036871" cy="1181885"/>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矩形 14"/>
          <p:cNvSpPr/>
          <p:nvPr/>
        </p:nvSpPr>
        <p:spPr>
          <a:xfrm flipH="1">
            <a:off x="5260007" y="1520918"/>
            <a:ext cx="3036871" cy="1181885"/>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椭圆 15"/>
          <p:cNvSpPr/>
          <p:nvPr/>
        </p:nvSpPr>
        <p:spPr>
          <a:xfrm>
            <a:off x="948620" y="1055084"/>
            <a:ext cx="1491266" cy="14912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椭圆 16"/>
          <p:cNvSpPr/>
          <p:nvPr/>
        </p:nvSpPr>
        <p:spPr>
          <a:xfrm>
            <a:off x="5460094" y="1055084"/>
            <a:ext cx="1491266" cy="149126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0" name="TextBox 12"/>
          <p:cNvSpPr txBox="1"/>
          <p:nvPr/>
        </p:nvSpPr>
        <p:spPr>
          <a:xfrm>
            <a:off x="615885" y="2616675"/>
            <a:ext cx="3407614" cy="2457660"/>
          </a:xfrm>
          <a:prstGeom prst="rect">
            <a:avLst/>
          </a:prstGeom>
          <a:noFill/>
        </p:spPr>
        <p:txBody>
          <a:bodyPr wrap="square" rtlCol="0">
            <a:spAutoFit/>
          </a:bodyPr>
          <a:lstStyle/>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2"/>
                </a:solidFill>
                <a:latin typeface="Times New Roman" panose="02020603050405020304" pitchFamily="18" charset="0"/>
                <a:cs typeface="Times New Roman" panose="02020603050405020304" pitchFamily="18" charset="0"/>
              </a:rPr>
              <a:t>SGK</a:t>
            </a:r>
            <a:r>
              <a:rPr lang="en-US" sz="2100" dirty="0">
                <a:solidFill>
                  <a:schemeClr val="tx2"/>
                </a:solidFill>
                <a:latin typeface="Times New Roman" panose="02020603050405020304" pitchFamily="18" charset="0"/>
                <a:cs typeface="Times New Roman" panose="02020603050405020304" pitchFamily="18" charset="0"/>
              </a:rPr>
              <a:t>, SBT, </a:t>
            </a:r>
            <a:r>
              <a:rPr lang="en-US" sz="2100" dirty="0" err="1">
                <a:solidFill>
                  <a:schemeClr val="tx2"/>
                </a:solidFill>
                <a:latin typeface="Times New Roman" panose="02020603050405020304" pitchFamily="18" charset="0"/>
                <a:cs typeface="Times New Roman" panose="02020603050405020304" pitchFamily="18" charset="0"/>
              </a:rPr>
              <a:t>phiếu</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học</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tập</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a:solidFill>
                  <a:schemeClr val="tx2"/>
                </a:solidFill>
                <a:latin typeface="Times New Roman" panose="02020603050405020304" pitchFamily="18" charset="0"/>
                <a:cs typeface="Times New Roman" panose="02020603050405020304" pitchFamily="18" charset="0"/>
              </a:rPr>
              <a:t>K</a:t>
            </a:r>
            <a:r>
              <a:rPr lang="vi-VN" sz="2100" dirty="0">
                <a:solidFill>
                  <a:schemeClr val="tx2"/>
                </a:solidFill>
                <a:latin typeface="Times New Roman" panose="02020603050405020304" pitchFamily="18" charset="0"/>
                <a:cs typeface="Times New Roman" panose="02020603050405020304" pitchFamily="18" charset="0"/>
              </a:rPr>
              <a:t>ế hoạch bài dạy</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schemeClr val="tx2"/>
                </a:solidFill>
                <a:latin typeface="Times New Roman" panose="02020603050405020304" pitchFamily="18" charset="0"/>
                <a:cs typeface="Times New Roman" panose="02020603050405020304" pitchFamily="18" charset="0"/>
              </a:rPr>
              <a:t>Băn</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dính</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hai</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mặt</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kéo</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a:solidFill>
                  <a:schemeClr val="tx2"/>
                </a:solidFill>
                <a:latin typeface="Times New Roman" panose="02020603050405020304" pitchFamily="18" charset="0"/>
                <a:cs typeface="Times New Roman" panose="02020603050405020304" pitchFamily="18" charset="0"/>
              </a:rPr>
              <a:t>T</a:t>
            </a:r>
            <a:r>
              <a:rPr lang="vi-VN" sz="2100" dirty="0">
                <a:solidFill>
                  <a:schemeClr val="tx2"/>
                </a:solidFill>
                <a:latin typeface="Times New Roman" panose="02020603050405020304" pitchFamily="18" charset="0"/>
                <a:cs typeface="Times New Roman" panose="02020603050405020304" pitchFamily="18" charset="0"/>
              </a:rPr>
              <a:t>hước thẳng,</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thước</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đo</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góc</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a:solidFill>
                  <a:schemeClr val="tx2">
                    <a:lumMod val="75000"/>
                  </a:schemeClr>
                </a:solidFill>
                <a:latin typeface="Times New Roman" panose="02020603050405020304" pitchFamily="18" charset="0"/>
                <a:cs typeface="Times New Roman" panose="02020603050405020304" pitchFamily="18" charset="0"/>
              </a:rPr>
              <a:t>B</a:t>
            </a:r>
            <a:r>
              <a:rPr lang="vi-VN" sz="2100" dirty="0">
                <a:solidFill>
                  <a:schemeClr val="tx2">
                    <a:lumMod val="75000"/>
                  </a:schemeClr>
                </a:solidFill>
                <a:latin typeface="Times New Roman" panose="02020603050405020304" pitchFamily="18" charset="0"/>
                <a:cs typeface="Times New Roman" panose="02020603050405020304" pitchFamily="18" charset="0"/>
              </a:rPr>
              <a:t>ảng phụ </a:t>
            </a:r>
            <a:r>
              <a:rPr lang="en-US" sz="2100" dirty="0">
                <a:solidFill>
                  <a:schemeClr val="tx2">
                    <a:lumMod val="75000"/>
                  </a:schemeClr>
                </a:solidFill>
                <a:latin typeface="Times New Roman" panose="02020603050405020304" pitchFamily="18" charset="0"/>
                <a:cs typeface="Times New Roman" panose="02020603050405020304" pitchFamily="18" charset="0"/>
              </a:rPr>
              <a:t>(</a:t>
            </a:r>
            <a:r>
              <a:rPr lang="vi-VN" sz="2100" dirty="0">
                <a:solidFill>
                  <a:schemeClr val="tx2">
                    <a:lumMod val="75000"/>
                  </a:schemeClr>
                </a:solidFill>
                <a:latin typeface="Times New Roman" panose="02020603050405020304" pitchFamily="18" charset="0"/>
                <a:cs typeface="Times New Roman" panose="02020603050405020304" pitchFamily="18" charset="0"/>
              </a:rPr>
              <a:t>máy chiếu</a:t>
            </a:r>
            <a:r>
              <a:rPr lang="en-US" sz="2100" dirty="0">
                <a:solidFill>
                  <a:schemeClr val="tx2">
                    <a:lumMod val="75000"/>
                  </a:schemeClr>
                </a:solidFill>
                <a:latin typeface="Times New Roman" panose="02020603050405020304" pitchFamily="18" charset="0"/>
                <a:cs typeface="Times New Roman" panose="02020603050405020304" pitchFamily="18" charset="0"/>
              </a:rPr>
              <a:t>)</a:t>
            </a:r>
            <a:endParaRPr lang="en-US" altLang="zh-CN" sz="2100"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12"/>
          <p:cNvSpPr txBox="1"/>
          <p:nvPr/>
        </p:nvSpPr>
        <p:spPr>
          <a:xfrm>
            <a:off x="5276174" y="2616675"/>
            <a:ext cx="3134891" cy="1972912"/>
          </a:xfrm>
          <a:prstGeom prst="rect">
            <a:avLst/>
          </a:prstGeom>
          <a:noFill/>
        </p:spPr>
        <p:txBody>
          <a:bodyPr wrap="square" rtlCol="0">
            <a:spAutoFit/>
          </a:bodyPr>
          <a:lstStyle/>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2"/>
                </a:solidFill>
                <a:latin typeface="Times New Roman" panose="02020603050405020304" pitchFamily="18" charset="0"/>
                <a:cs typeface="Times New Roman" panose="02020603050405020304" pitchFamily="18" charset="0"/>
              </a:rPr>
              <a:t>SGK</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a:solidFill>
                  <a:schemeClr val="tx2"/>
                </a:solidFill>
                <a:latin typeface="Times New Roman" panose="02020603050405020304" pitchFamily="18" charset="0"/>
                <a:cs typeface="Times New Roman" panose="02020603050405020304" pitchFamily="18" charset="0"/>
              </a:rPr>
              <a:t>T</a:t>
            </a:r>
            <a:r>
              <a:rPr lang="vi-VN" sz="2100" dirty="0">
                <a:solidFill>
                  <a:schemeClr val="tx2"/>
                </a:solidFill>
                <a:latin typeface="Times New Roman" panose="02020603050405020304" pitchFamily="18" charset="0"/>
                <a:cs typeface="Times New Roman" panose="02020603050405020304" pitchFamily="18" charset="0"/>
              </a:rPr>
              <a:t>hước thẳng</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a:solidFill>
                  <a:schemeClr val="tx2"/>
                </a:solidFill>
                <a:latin typeface="Times New Roman" panose="02020603050405020304" pitchFamily="18" charset="0"/>
                <a:cs typeface="Times New Roman" panose="02020603050405020304" pitchFamily="18" charset="0"/>
              </a:rPr>
              <a:t>Eke, </a:t>
            </a:r>
            <a:r>
              <a:rPr lang="en-US" sz="2100" dirty="0" err="1">
                <a:solidFill>
                  <a:schemeClr val="tx2"/>
                </a:solidFill>
                <a:latin typeface="Times New Roman" panose="02020603050405020304" pitchFamily="18" charset="0"/>
                <a:cs typeface="Times New Roman" panose="02020603050405020304" pitchFamily="18" charset="0"/>
              </a:rPr>
              <a:t>thước</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đo</a:t>
            </a:r>
            <a:r>
              <a:rPr lang="en-US" sz="2100" dirty="0">
                <a:solidFill>
                  <a:schemeClr val="tx2"/>
                </a:solidFill>
                <a:latin typeface="Times New Roman" panose="02020603050405020304" pitchFamily="18" charset="0"/>
                <a:cs typeface="Times New Roman" panose="02020603050405020304" pitchFamily="18" charset="0"/>
              </a:rPr>
              <a:t> </a:t>
            </a:r>
            <a:r>
              <a:rPr lang="en-US" sz="2100" dirty="0" err="1">
                <a:solidFill>
                  <a:schemeClr val="tx2"/>
                </a:solidFill>
                <a:latin typeface="Times New Roman" panose="02020603050405020304" pitchFamily="18" charset="0"/>
                <a:cs typeface="Times New Roman" panose="02020603050405020304" pitchFamily="18" charset="0"/>
              </a:rPr>
              <a:t>góc</a:t>
            </a:r>
            <a:endParaRPr lang="en-US" sz="21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vi-VN" sz="21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a:solidFill>
                  <a:schemeClr val="tx2"/>
                </a:solidFill>
                <a:latin typeface="Times New Roman" panose="02020603050405020304" pitchFamily="18" charset="0"/>
                <a:cs typeface="Times New Roman" panose="02020603050405020304" pitchFamily="18" charset="0"/>
              </a:rPr>
              <a:t>B</a:t>
            </a:r>
            <a:r>
              <a:rPr lang="vi-VN" sz="2100" dirty="0">
                <a:solidFill>
                  <a:schemeClr val="tx2"/>
                </a:solidFill>
                <a:latin typeface="Times New Roman" panose="02020603050405020304" pitchFamily="18" charset="0"/>
                <a:cs typeface="Times New Roman" panose="02020603050405020304" pitchFamily="18" charset="0"/>
              </a:rPr>
              <a:t>ảng nhóm.</a:t>
            </a:r>
            <a:endParaRPr lang="en-US" altLang="zh-CN" sz="21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2579608" y="1788162"/>
            <a:ext cx="1058936" cy="738664"/>
          </a:xfrm>
          <a:prstGeom prst="rect">
            <a:avLst/>
          </a:prstGeom>
          <a:noFill/>
        </p:spPr>
        <p:txBody>
          <a:bodyPr wrap="square" rtlCol="0">
            <a:spAutoFit/>
          </a:bodyPr>
          <a:lstStyle/>
          <a:p>
            <a:pPr algn="ctr"/>
            <a:r>
              <a:rPr lang="en-US" sz="2100" b="1" dirty="0">
                <a:solidFill>
                  <a:schemeClr val="bg1"/>
                </a:solidFill>
                <a:latin typeface="Times New Roman" panose="02020603050405020304" pitchFamily="18" charset="0"/>
                <a:cs typeface="Times New Roman" panose="02020603050405020304" pitchFamily="18" charset="0"/>
              </a:rPr>
              <a:t>GIÁO VIÊN</a:t>
            </a:r>
          </a:p>
        </p:txBody>
      </p:sp>
      <p:sp>
        <p:nvSpPr>
          <p:cNvPr id="22" name="TextBox 21"/>
          <p:cNvSpPr txBox="1"/>
          <p:nvPr/>
        </p:nvSpPr>
        <p:spPr>
          <a:xfrm>
            <a:off x="7094651" y="1754070"/>
            <a:ext cx="1058936" cy="738664"/>
          </a:xfrm>
          <a:prstGeom prst="rect">
            <a:avLst/>
          </a:prstGeom>
          <a:noFill/>
        </p:spPr>
        <p:txBody>
          <a:bodyPr wrap="square" rtlCol="0">
            <a:spAutoFit/>
          </a:bodyPr>
          <a:lstStyle/>
          <a:p>
            <a:pPr algn="ctr"/>
            <a:r>
              <a:rPr lang="en-US" sz="2100" b="1" dirty="0">
                <a:solidFill>
                  <a:schemeClr val="bg1"/>
                </a:solidFill>
                <a:latin typeface="Times New Roman" panose="02020603050405020304" pitchFamily="18" charset="0"/>
                <a:cs typeface="Times New Roman" panose="02020603050405020304" pitchFamily="18" charset="0"/>
              </a:rPr>
              <a:t>HỌC SINH</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996" y="126896"/>
            <a:ext cx="695778" cy="695778"/>
          </a:xfrm>
          <a:prstGeom prst="rect">
            <a:avLst/>
          </a:prstGeom>
        </p:spPr>
      </p:pic>
    </p:spTree>
    <p:extLst>
      <p:ext uri="{BB962C8B-B14F-4D97-AF65-F5344CB8AC3E}">
        <p14:creationId xmlns:p14="http://schemas.microsoft.com/office/powerpoint/2010/main" val="1005518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par>
                          <p:cTn id="34" fill="hold">
                            <p:stCondLst>
                              <p:cond delay="45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0" grpId="0"/>
      <p:bldP spid="21" grpId="0"/>
      <p:bldP spid="2"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8970" y="707571"/>
            <a:ext cx="1567543" cy="4898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spcBef>
                <a:spcPts val="300"/>
              </a:spcBef>
              <a:spcAft>
                <a:spcPts val="300"/>
              </a:spcAft>
            </a:pPr>
            <a:r>
              <a:rPr lang="en-US" sz="3000" b="1" i="1" dirty="0">
                <a:solidFill>
                  <a:srgbClr val="FF0000"/>
                </a:solidFill>
                <a:latin typeface="Times New Roman" panose="02020603050405020304" pitchFamily="18" charset="0"/>
                <a:ea typeface="Times New Roman" panose="02020603050405020304" pitchFamily="18" charset="0"/>
              </a:rPr>
              <a:t>Ví dụ 3: </a:t>
            </a:r>
            <a:endParaRPr lang="en-US" sz="3000" dirty="0">
              <a:solidFill>
                <a:srgbClr val="FF0000"/>
              </a:solidFill>
              <a:latin typeface="Times New Roman" panose="02020603050405020304" pitchFamily="18" charset="0"/>
              <a:ea typeface="Times New Roman" panose="02020603050405020304" pitchFamily="18" charset="0"/>
            </a:endParaRPr>
          </a:p>
        </p:txBody>
      </p:sp>
      <p:sp>
        <p:nvSpPr>
          <p:cNvPr id="5" name="TextBox 4"/>
          <p:cNvSpPr txBox="1"/>
          <p:nvPr/>
        </p:nvSpPr>
        <p:spPr>
          <a:xfrm>
            <a:off x="478970" y="1311578"/>
            <a:ext cx="8392887"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Cho góc         và      là tia phân giác của góc đó. Gọi    là một điểm trên tia      (    khác    ). Kẻ       vuông góc với                          </a:t>
            </a:r>
          </a:p>
          <a:p>
            <a:r>
              <a:rPr lang="en-US" sz="2800" dirty="0">
                <a:latin typeface="Times New Roman" panose="02020603050405020304" pitchFamily="18" charset="0"/>
                <a:cs typeface="Times New Roman" panose="02020603050405020304" pitchFamily="18" charset="0"/>
              </a:rPr>
              <a:t>                     ,      vuông góc với                         Chứng minh rằng   </a:t>
            </a:r>
          </a:p>
        </p:txBody>
      </p:sp>
      <p:graphicFrame>
        <p:nvGraphicFramePr>
          <p:cNvPr id="6" name="Object 5"/>
          <p:cNvGraphicFramePr>
            <a:graphicFrameLocks noChangeAspect="1"/>
          </p:cNvGraphicFramePr>
          <p:nvPr>
            <p:extLst>
              <p:ext uri="{D42A27DB-BD31-4B8C-83A1-F6EECF244321}">
                <p14:modId xmlns:p14="http://schemas.microsoft.com/office/powerpoint/2010/main" val="515205298"/>
              </p:ext>
            </p:extLst>
          </p:nvPr>
        </p:nvGraphicFramePr>
        <p:xfrm>
          <a:off x="1848757" y="1440289"/>
          <a:ext cx="660400" cy="381000"/>
        </p:xfrm>
        <a:graphic>
          <a:graphicData uri="http://schemas.openxmlformats.org/presentationml/2006/ole">
            <mc:AlternateContent xmlns:mc="http://schemas.openxmlformats.org/markup-compatibility/2006">
              <mc:Choice xmlns:v="urn:schemas-microsoft-com:vml" Requires="v">
                <p:oleObj name="Equation" r:id="rId3" imgW="660240" imgH="380880" progId="Equation.DSMT4">
                  <p:embed/>
                </p:oleObj>
              </mc:Choice>
              <mc:Fallback>
                <p:oleObj name="Equation" r:id="rId3" imgW="660240" imgH="380880" progId="Equation.DSMT4">
                  <p:embed/>
                  <p:pic>
                    <p:nvPicPr>
                      <p:cNvPr id="0" name=""/>
                      <p:cNvPicPr/>
                      <p:nvPr/>
                    </p:nvPicPr>
                    <p:blipFill>
                      <a:blip r:embed="rId4"/>
                      <a:stretch>
                        <a:fillRect/>
                      </a:stretch>
                    </p:blipFill>
                    <p:spPr>
                      <a:xfrm>
                        <a:off x="1848757" y="1440289"/>
                        <a:ext cx="660400" cy="381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49457928"/>
              </p:ext>
            </p:extLst>
          </p:nvPr>
        </p:nvGraphicFramePr>
        <p:xfrm>
          <a:off x="2958040" y="1440287"/>
          <a:ext cx="378883" cy="304800"/>
        </p:xfrm>
        <a:graphic>
          <a:graphicData uri="http://schemas.openxmlformats.org/presentationml/2006/ole">
            <mc:AlternateContent xmlns:mc="http://schemas.openxmlformats.org/markup-compatibility/2006">
              <mc:Choice xmlns:v="urn:schemas-microsoft-com:vml" Requires="v">
                <p:oleObj name="Equation" r:id="rId5" imgW="444240" imgH="304560" progId="Equation.DSMT4">
                  <p:embed/>
                </p:oleObj>
              </mc:Choice>
              <mc:Fallback>
                <p:oleObj name="Equation" r:id="rId5" imgW="444240" imgH="304560" progId="Equation.DSMT4">
                  <p:embed/>
                  <p:pic>
                    <p:nvPicPr>
                      <p:cNvPr id="0" name=""/>
                      <p:cNvPicPr/>
                      <p:nvPr/>
                    </p:nvPicPr>
                    <p:blipFill>
                      <a:blip r:embed="rId6"/>
                      <a:stretch>
                        <a:fillRect/>
                      </a:stretch>
                    </p:blipFill>
                    <p:spPr>
                      <a:xfrm>
                        <a:off x="2958040" y="1440287"/>
                        <a:ext cx="378883" cy="304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25335311"/>
              </p:ext>
            </p:extLst>
          </p:nvPr>
        </p:nvGraphicFramePr>
        <p:xfrm>
          <a:off x="3663044" y="1857053"/>
          <a:ext cx="215900" cy="304800"/>
        </p:xfrm>
        <a:graphic>
          <a:graphicData uri="http://schemas.openxmlformats.org/presentationml/2006/ole">
            <mc:AlternateContent xmlns:mc="http://schemas.openxmlformats.org/markup-compatibility/2006">
              <mc:Choice xmlns:v="urn:schemas-microsoft-com:vml" Requires="v">
                <p:oleObj name="Equation" r:id="rId7" imgW="215640" imgH="304560" progId="Equation.DSMT4">
                  <p:embed/>
                </p:oleObj>
              </mc:Choice>
              <mc:Fallback>
                <p:oleObj name="Equation" r:id="rId7" imgW="215640" imgH="304560" progId="Equation.DSMT4">
                  <p:embed/>
                  <p:pic>
                    <p:nvPicPr>
                      <p:cNvPr id="0" name=""/>
                      <p:cNvPicPr/>
                      <p:nvPr/>
                    </p:nvPicPr>
                    <p:blipFill>
                      <a:blip r:embed="rId8"/>
                      <a:stretch>
                        <a:fillRect/>
                      </a:stretch>
                    </p:blipFill>
                    <p:spPr>
                      <a:xfrm>
                        <a:off x="3663044" y="1857053"/>
                        <a:ext cx="215900" cy="304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63478472"/>
              </p:ext>
            </p:extLst>
          </p:nvPr>
        </p:nvGraphicFramePr>
        <p:xfrm>
          <a:off x="3047093" y="1856361"/>
          <a:ext cx="444500" cy="304800"/>
        </p:xfrm>
        <a:graphic>
          <a:graphicData uri="http://schemas.openxmlformats.org/presentationml/2006/ole">
            <mc:AlternateContent xmlns:mc="http://schemas.openxmlformats.org/markup-compatibility/2006">
              <mc:Choice xmlns:v="urn:schemas-microsoft-com:vml" Requires="v">
                <p:oleObj name="Equation" r:id="rId9" imgW="444240" imgH="304560" progId="Equation.DSMT4">
                  <p:embed/>
                </p:oleObj>
              </mc:Choice>
              <mc:Fallback>
                <p:oleObj name="Equation" r:id="rId9" imgW="444240" imgH="304560" progId="Equation.DSMT4">
                  <p:embed/>
                  <p:pic>
                    <p:nvPicPr>
                      <p:cNvPr id="0" name=""/>
                      <p:cNvPicPr/>
                      <p:nvPr/>
                    </p:nvPicPr>
                    <p:blipFill>
                      <a:blip r:embed="rId10"/>
                      <a:stretch>
                        <a:fillRect/>
                      </a:stretch>
                    </p:blipFill>
                    <p:spPr>
                      <a:xfrm>
                        <a:off x="3047093" y="1856361"/>
                        <a:ext cx="444500" cy="304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05791546"/>
              </p:ext>
            </p:extLst>
          </p:nvPr>
        </p:nvGraphicFramePr>
        <p:xfrm>
          <a:off x="8012790" y="1423505"/>
          <a:ext cx="215900" cy="304800"/>
        </p:xfrm>
        <a:graphic>
          <a:graphicData uri="http://schemas.openxmlformats.org/presentationml/2006/ole">
            <mc:AlternateContent xmlns:mc="http://schemas.openxmlformats.org/markup-compatibility/2006">
              <mc:Choice xmlns:v="urn:schemas-microsoft-com:vml" Requires="v">
                <p:oleObj name="Equation" r:id="rId11" imgW="215640" imgH="304560" progId="Equation.DSMT4">
                  <p:embed/>
                </p:oleObj>
              </mc:Choice>
              <mc:Fallback>
                <p:oleObj name="Equation" r:id="rId11" imgW="215640" imgH="304560" progId="Equation.DSMT4">
                  <p:embed/>
                  <p:pic>
                    <p:nvPicPr>
                      <p:cNvPr id="0" name=""/>
                      <p:cNvPicPr/>
                      <p:nvPr/>
                    </p:nvPicPr>
                    <p:blipFill>
                      <a:blip r:embed="rId12"/>
                      <a:stretch>
                        <a:fillRect/>
                      </a:stretch>
                    </p:blipFill>
                    <p:spPr>
                      <a:xfrm>
                        <a:off x="8012790" y="1423505"/>
                        <a:ext cx="215900" cy="304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67283518"/>
              </p:ext>
            </p:extLst>
          </p:nvPr>
        </p:nvGraphicFramePr>
        <p:xfrm>
          <a:off x="4770968" y="1862150"/>
          <a:ext cx="279400" cy="304800"/>
        </p:xfrm>
        <a:graphic>
          <a:graphicData uri="http://schemas.openxmlformats.org/presentationml/2006/ole">
            <mc:AlternateContent xmlns:mc="http://schemas.openxmlformats.org/markup-compatibility/2006">
              <mc:Choice xmlns:v="urn:schemas-microsoft-com:vml" Requires="v">
                <p:oleObj name="Equation" r:id="rId13" imgW="279360" imgH="304560" progId="Equation.DSMT4">
                  <p:embed/>
                </p:oleObj>
              </mc:Choice>
              <mc:Fallback>
                <p:oleObj name="Equation" r:id="rId13" imgW="279360" imgH="304560" progId="Equation.DSMT4">
                  <p:embed/>
                  <p:pic>
                    <p:nvPicPr>
                      <p:cNvPr id="0" name=""/>
                      <p:cNvPicPr/>
                      <p:nvPr/>
                    </p:nvPicPr>
                    <p:blipFill>
                      <a:blip r:embed="rId14"/>
                      <a:stretch>
                        <a:fillRect/>
                      </a:stretch>
                    </p:blipFill>
                    <p:spPr>
                      <a:xfrm>
                        <a:off x="4770968" y="1862150"/>
                        <a:ext cx="279400" cy="304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56462857"/>
              </p:ext>
            </p:extLst>
          </p:nvPr>
        </p:nvGraphicFramePr>
        <p:xfrm>
          <a:off x="5799067" y="1856361"/>
          <a:ext cx="533400" cy="304800"/>
        </p:xfrm>
        <a:graphic>
          <a:graphicData uri="http://schemas.openxmlformats.org/presentationml/2006/ole">
            <mc:AlternateContent xmlns:mc="http://schemas.openxmlformats.org/markup-compatibility/2006">
              <mc:Choice xmlns:v="urn:schemas-microsoft-com:vml" Requires="v">
                <p:oleObj name="Equation" r:id="rId15" imgW="533160" imgH="304560" progId="Equation.DSMT4">
                  <p:embed/>
                </p:oleObj>
              </mc:Choice>
              <mc:Fallback>
                <p:oleObj name="Equation" r:id="rId15" imgW="533160" imgH="304560" progId="Equation.DSMT4">
                  <p:embed/>
                  <p:pic>
                    <p:nvPicPr>
                      <p:cNvPr id="0" name=""/>
                      <p:cNvPicPr/>
                      <p:nvPr/>
                    </p:nvPicPr>
                    <p:blipFill>
                      <a:blip r:embed="rId16"/>
                      <a:stretch>
                        <a:fillRect/>
                      </a:stretch>
                    </p:blipFill>
                    <p:spPr>
                      <a:xfrm>
                        <a:off x="5799067" y="1856361"/>
                        <a:ext cx="533400" cy="304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30891379"/>
              </p:ext>
            </p:extLst>
          </p:nvPr>
        </p:nvGraphicFramePr>
        <p:xfrm>
          <a:off x="468083" y="2266782"/>
          <a:ext cx="2006600" cy="508000"/>
        </p:xfrm>
        <a:graphic>
          <a:graphicData uri="http://schemas.openxmlformats.org/presentationml/2006/ole">
            <mc:AlternateContent xmlns:mc="http://schemas.openxmlformats.org/markup-compatibility/2006">
              <mc:Choice xmlns:v="urn:schemas-microsoft-com:vml" Requires="v">
                <p:oleObj name="Equation" r:id="rId17" imgW="2006280" imgH="507960" progId="Equation.DSMT4">
                  <p:embed/>
                </p:oleObj>
              </mc:Choice>
              <mc:Fallback>
                <p:oleObj name="Equation" r:id="rId17" imgW="2006280" imgH="507960" progId="Equation.DSMT4">
                  <p:embed/>
                  <p:pic>
                    <p:nvPicPr>
                      <p:cNvPr id="0" name=""/>
                      <p:cNvPicPr/>
                      <p:nvPr/>
                    </p:nvPicPr>
                    <p:blipFill>
                      <a:blip r:embed="rId18"/>
                      <a:stretch>
                        <a:fillRect/>
                      </a:stretch>
                    </p:blipFill>
                    <p:spPr>
                      <a:xfrm>
                        <a:off x="468083" y="2266782"/>
                        <a:ext cx="2006600" cy="508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39801634"/>
              </p:ext>
            </p:extLst>
          </p:nvPr>
        </p:nvGraphicFramePr>
        <p:xfrm>
          <a:off x="2549068" y="2300824"/>
          <a:ext cx="482600" cy="304800"/>
        </p:xfrm>
        <a:graphic>
          <a:graphicData uri="http://schemas.openxmlformats.org/presentationml/2006/ole">
            <mc:AlternateContent xmlns:mc="http://schemas.openxmlformats.org/markup-compatibility/2006">
              <mc:Choice xmlns:v="urn:schemas-microsoft-com:vml" Requires="v">
                <p:oleObj name="Equation" r:id="rId19" imgW="482400" imgH="304560" progId="Equation.DSMT4">
                  <p:embed/>
                </p:oleObj>
              </mc:Choice>
              <mc:Fallback>
                <p:oleObj name="Equation" r:id="rId19" imgW="482400" imgH="304560" progId="Equation.DSMT4">
                  <p:embed/>
                  <p:pic>
                    <p:nvPicPr>
                      <p:cNvPr id="0" name=""/>
                      <p:cNvPicPr/>
                      <p:nvPr/>
                    </p:nvPicPr>
                    <p:blipFill>
                      <a:blip r:embed="rId20"/>
                      <a:stretch>
                        <a:fillRect/>
                      </a:stretch>
                    </p:blipFill>
                    <p:spPr>
                      <a:xfrm>
                        <a:off x="2549068" y="2300824"/>
                        <a:ext cx="482600" cy="304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63807067"/>
              </p:ext>
            </p:extLst>
          </p:nvPr>
        </p:nvGraphicFramePr>
        <p:xfrm>
          <a:off x="5183416" y="2264424"/>
          <a:ext cx="2044700" cy="508000"/>
        </p:xfrm>
        <a:graphic>
          <a:graphicData uri="http://schemas.openxmlformats.org/presentationml/2006/ole">
            <mc:AlternateContent xmlns:mc="http://schemas.openxmlformats.org/markup-compatibility/2006">
              <mc:Choice xmlns:v="urn:schemas-microsoft-com:vml" Requires="v">
                <p:oleObj name="Equation" r:id="rId21" imgW="2044440" imgH="507960" progId="Equation.DSMT4">
                  <p:embed/>
                </p:oleObj>
              </mc:Choice>
              <mc:Fallback>
                <p:oleObj name="Equation" r:id="rId21" imgW="2044440" imgH="507960" progId="Equation.DSMT4">
                  <p:embed/>
                  <p:pic>
                    <p:nvPicPr>
                      <p:cNvPr id="0" name=""/>
                      <p:cNvPicPr/>
                      <p:nvPr/>
                    </p:nvPicPr>
                    <p:blipFill>
                      <a:blip r:embed="rId22"/>
                      <a:stretch>
                        <a:fillRect/>
                      </a:stretch>
                    </p:blipFill>
                    <p:spPr>
                      <a:xfrm>
                        <a:off x="5183416" y="2264424"/>
                        <a:ext cx="2044700" cy="5080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10709798"/>
              </p:ext>
            </p:extLst>
          </p:nvPr>
        </p:nvGraphicFramePr>
        <p:xfrm>
          <a:off x="2081893" y="2739766"/>
          <a:ext cx="1498600" cy="304800"/>
        </p:xfrm>
        <a:graphic>
          <a:graphicData uri="http://schemas.openxmlformats.org/presentationml/2006/ole">
            <mc:AlternateContent xmlns:mc="http://schemas.openxmlformats.org/markup-compatibility/2006">
              <mc:Choice xmlns:v="urn:schemas-microsoft-com:vml" Requires="v">
                <p:oleObj name="Equation" r:id="rId23" imgW="1498320" imgH="304560" progId="Equation.DSMT4">
                  <p:embed/>
                </p:oleObj>
              </mc:Choice>
              <mc:Fallback>
                <p:oleObj name="Equation" r:id="rId23" imgW="1498320" imgH="304560" progId="Equation.DSMT4">
                  <p:embed/>
                  <p:pic>
                    <p:nvPicPr>
                      <p:cNvPr id="0" name=""/>
                      <p:cNvPicPr/>
                      <p:nvPr/>
                    </p:nvPicPr>
                    <p:blipFill>
                      <a:blip r:embed="rId24"/>
                      <a:stretch>
                        <a:fillRect/>
                      </a:stretch>
                    </p:blipFill>
                    <p:spPr>
                      <a:xfrm>
                        <a:off x="2081893" y="2739766"/>
                        <a:ext cx="1498600" cy="304800"/>
                      </a:xfrm>
                      <a:prstGeom prst="rect">
                        <a:avLst/>
                      </a:prstGeom>
                    </p:spPr>
                  </p:pic>
                </p:oleObj>
              </mc:Fallback>
            </mc:AlternateContent>
          </a:graphicData>
        </a:graphic>
      </p:graphicFrame>
      <p:sp>
        <p:nvSpPr>
          <p:cNvPr id="3" name="Oval 2">
            <a:extLst>
              <a:ext uri="{FF2B5EF4-FFF2-40B4-BE49-F238E27FC236}">
                <a16:creationId xmlns:a16="http://schemas.microsoft.com/office/drawing/2014/main" id="{6F7E0B7B-B842-04EA-2BC7-B65265683B1A}"/>
              </a:ext>
            </a:extLst>
          </p:cNvPr>
          <p:cNvSpPr/>
          <p:nvPr/>
        </p:nvSpPr>
        <p:spPr>
          <a:xfrm>
            <a:off x="7744922" y="524041"/>
            <a:ext cx="903156" cy="843245"/>
          </a:xfrm>
          <a:prstGeom prst="ellipse">
            <a:avLst/>
          </a:prstGeom>
          <a:blipFill dpi="0" rotWithShape="1">
            <a:blip r:embed="rId2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7" name="Picture 16"/>
          <p:cNvPicPr>
            <a:picLocks noChangeAspect="1"/>
          </p:cNvPicPr>
          <p:nvPr/>
        </p:nvPicPr>
        <p:blipFill>
          <a:blip r:embed="rId26"/>
          <a:stretch>
            <a:fillRect/>
          </a:stretch>
        </p:blipFill>
        <p:spPr>
          <a:xfrm>
            <a:off x="4050395" y="2697186"/>
            <a:ext cx="2238831" cy="2089076"/>
          </a:xfrm>
          <a:prstGeom prst="rect">
            <a:avLst/>
          </a:prstGeom>
        </p:spPr>
      </p:pic>
    </p:spTree>
    <p:extLst>
      <p:ext uri="{BB962C8B-B14F-4D97-AF65-F5344CB8AC3E}">
        <p14:creationId xmlns:p14="http://schemas.microsoft.com/office/powerpoint/2010/main" val="316560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81629426"/>
              </p:ext>
            </p:extLst>
          </p:nvPr>
        </p:nvGraphicFramePr>
        <p:xfrm>
          <a:off x="405008" y="2622923"/>
          <a:ext cx="3361505" cy="2270760"/>
        </p:xfrm>
        <a:graphic>
          <a:graphicData uri="http://schemas.openxmlformats.org/drawingml/2006/table">
            <a:tbl>
              <a:tblPr firstRow="1" bandRow="1">
                <a:tableStyleId>{5940675A-B579-460E-94D1-54222C63F5DA}</a:tableStyleId>
              </a:tblPr>
              <a:tblGrid>
                <a:gridCol w="629135">
                  <a:extLst>
                    <a:ext uri="{9D8B030D-6E8A-4147-A177-3AD203B41FA5}">
                      <a16:colId xmlns:a16="http://schemas.microsoft.com/office/drawing/2014/main" val="20000"/>
                    </a:ext>
                  </a:extLst>
                </a:gridCol>
                <a:gridCol w="2732370">
                  <a:extLst>
                    <a:ext uri="{9D8B030D-6E8A-4147-A177-3AD203B41FA5}">
                      <a16:colId xmlns:a16="http://schemas.microsoft.com/office/drawing/2014/main" val="20001"/>
                    </a:ext>
                  </a:extLst>
                </a:gridCol>
              </a:tblGrid>
              <a:tr h="1348740">
                <a:tc>
                  <a:txBody>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a:t>
                      </a: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là</a:t>
                      </a:r>
                      <a:r>
                        <a:rPr lang="en-US" sz="2800" baseline="0" dirty="0">
                          <a:latin typeface="Times New Roman" panose="02020603050405020304" pitchFamily="18" charset="0"/>
                          <a:cs typeface="Times New Roman" panose="02020603050405020304" pitchFamily="18" charset="0"/>
                        </a:rPr>
                        <a:t> cạnh chung</a:t>
                      </a:r>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88620">
                <a:tc>
                  <a:txBody>
                    <a:bodyPr/>
                    <a:lstStyle/>
                    <a:p>
                      <a:r>
                        <a:rPr lang="en-US" sz="2800" dirty="0">
                          <a:latin typeface="Times New Roman" panose="02020603050405020304" pitchFamily="18" charset="0"/>
                          <a:cs typeface="Times New Roman" panose="02020603050405020304" pitchFamily="18" charset="0"/>
                        </a:rPr>
                        <a:t>KL</a:t>
                      </a:r>
                    </a:p>
                  </a:txBody>
                  <a:tcPr marL="68580" marR="68580" marT="34290" marB="3429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marL="68580" marR="68580" marT="34290" marB="3429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08650808"/>
              </p:ext>
            </p:extLst>
          </p:nvPr>
        </p:nvGraphicFramePr>
        <p:xfrm>
          <a:off x="1264331" y="2587625"/>
          <a:ext cx="1947862" cy="1371600"/>
        </p:xfrm>
        <a:graphic>
          <a:graphicData uri="http://schemas.openxmlformats.org/presentationml/2006/ole">
            <mc:AlternateContent xmlns:mc="http://schemas.openxmlformats.org/markup-compatibility/2006">
              <mc:Choice xmlns:v="urn:schemas-microsoft-com:vml" Requires="v">
                <p:oleObj name="Equation" r:id="rId3" imgW="2234880" imgH="1574640" progId="Equation.DSMT4">
                  <p:embed/>
                </p:oleObj>
              </mc:Choice>
              <mc:Fallback>
                <p:oleObj name="Equation" r:id="rId3" imgW="2234880" imgH="1574640" progId="Equation.DSMT4">
                  <p:embed/>
                  <p:pic>
                    <p:nvPicPr>
                      <p:cNvPr id="0" name=""/>
                      <p:cNvPicPr/>
                      <p:nvPr/>
                    </p:nvPicPr>
                    <p:blipFill>
                      <a:blip r:embed="rId4"/>
                      <a:stretch>
                        <a:fillRect/>
                      </a:stretch>
                    </p:blipFill>
                    <p:spPr>
                      <a:xfrm>
                        <a:off x="1264331" y="2587625"/>
                        <a:ext cx="1947862" cy="1371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94805778"/>
              </p:ext>
            </p:extLst>
          </p:nvPr>
        </p:nvGraphicFramePr>
        <p:xfrm>
          <a:off x="1238516" y="4026951"/>
          <a:ext cx="405227" cy="270151"/>
        </p:xfrm>
        <a:graphic>
          <a:graphicData uri="http://schemas.openxmlformats.org/presentationml/2006/ole">
            <mc:AlternateContent xmlns:mc="http://schemas.openxmlformats.org/markup-compatibility/2006">
              <mc:Choice xmlns:v="urn:schemas-microsoft-com:vml" Requires="v">
                <p:oleObj name="Equation" r:id="rId5" imgW="457200" imgH="304560" progId="Equation.DSMT4">
                  <p:embed/>
                </p:oleObj>
              </mc:Choice>
              <mc:Fallback>
                <p:oleObj name="Equation" r:id="rId5" imgW="457200" imgH="304560" progId="Equation.DSMT4">
                  <p:embed/>
                  <p:pic>
                    <p:nvPicPr>
                      <p:cNvPr id="0" name=""/>
                      <p:cNvPicPr/>
                      <p:nvPr/>
                    </p:nvPicPr>
                    <p:blipFill>
                      <a:blip r:embed="rId6"/>
                      <a:stretch>
                        <a:fillRect/>
                      </a:stretch>
                    </p:blipFill>
                    <p:spPr>
                      <a:xfrm>
                        <a:off x="1238516" y="4026951"/>
                        <a:ext cx="405227" cy="27015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07362692"/>
              </p:ext>
            </p:extLst>
          </p:nvPr>
        </p:nvGraphicFramePr>
        <p:xfrm>
          <a:off x="1151486" y="4499574"/>
          <a:ext cx="1447800" cy="304800"/>
        </p:xfrm>
        <a:graphic>
          <a:graphicData uri="http://schemas.openxmlformats.org/presentationml/2006/ole">
            <mc:AlternateContent xmlns:mc="http://schemas.openxmlformats.org/markup-compatibility/2006">
              <mc:Choice xmlns:v="urn:schemas-microsoft-com:vml" Requires="v">
                <p:oleObj name="Equation" r:id="rId7" imgW="1447560" imgH="304560" progId="Equation.DSMT4">
                  <p:embed/>
                </p:oleObj>
              </mc:Choice>
              <mc:Fallback>
                <p:oleObj name="Equation" r:id="rId7" imgW="1447560" imgH="304560" progId="Equation.DSMT4">
                  <p:embed/>
                  <p:pic>
                    <p:nvPicPr>
                      <p:cNvPr id="0" name=""/>
                      <p:cNvPicPr/>
                      <p:nvPr/>
                    </p:nvPicPr>
                    <p:blipFill>
                      <a:blip r:embed="rId8"/>
                      <a:stretch>
                        <a:fillRect/>
                      </a:stretch>
                    </p:blipFill>
                    <p:spPr>
                      <a:xfrm>
                        <a:off x="1151486" y="4499574"/>
                        <a:ext cx="1447800" cy="304800"/>
                      </a:xfrm>
                      <a:prstGeom prst="rect">
                        <a:avLst/>
                      </a:prstGeom>
                    </p:spPr>
                  </p:pic>
                </p:oleObj>
              </mc:Fallback>
            </mc:AlternateContent>
          </a:graphicData>
        </a:graphic>
      </p:graphicFrame>
      <p:sp>
        <p:nvSpPr>
          <p:cNvPr id="7" name="Rectangle 6"/>
          <p:cNvSpPr/>
          <p:nvPr/>
        </p:nvSpPr>
        <p:spPr>
          <a:xfrm>
            <a:off x="4501241" y="604258"/>
            <a:ext cx="1965603" cy="523220"/>
          </a:xfrm>
          <a:prstGeom prst="rect">
            <a:avLst/>
          </a:prstGeom>
        </p:spPr>
        <p:txBody>
          <a:bodyPr wrap="none">
            <a:spAutoFit/>
          </a:bodyPr>
          <a:lstStyle/>
          <a:p>
            <a:pPr lvl="0"/>
            <a:r>
              <a:rPr lang="en-US" sz="2800" i="1" dirty="0">
                <a:solidFill>
                  <a:srgbClr val="FF0000"/>
                </a:solidFill>
                <a:latin typeface="Times New Roman" panose="02020603050405020304" pitchFamily="18" charset="0"/>
                <a:cs typeface="Times New Roman" panose="02020603050405020304" pitchFamily="18" charset="0"/>
              </a:rPr>
              <a:t>Chứng minh</a:t>
            </a:r>
          </a:p>
        </p:txBody>
      </p:sp>
      <p:sp>
        <p:nvSpPr>
          <p:cNvPr id="8" name="Rectangle 7"/>
          <p:cNvSpPr/>
          <p:nvPr/>
        </p:nvSpPr>
        <p:spPr>
          <a:xfrm>
            <a:off x="4501241" y="931181"/>
            <a:ext cx="4414159" cy="3970318"/>
          </a:xfrm>
          <a:prstGeom prst="rect">
            <a:avLst/>
          </a:prstGeom>
        </p:spPr>
        <p:txBody>
          <a:bodyPr wrap="square">
            <a:spAutoFit/>
          </a:bodyPr>
          <a:lstStyle/>
          <a:p>
            <a:r>
              <a:rPr lang="vi-VN" sz="2800" dirty="0">
                <a:latin typeface="+mj-lt"/>
              </a:rPr>
              <a:t>Xét hai tam giác vuông </a:t>
            </a:r>
            <a:r>
              <a:rPr lang="en-US" sz="2800" dirty="0">
                <a:latin typeface="+mj-lt"/>
              </a:rPr>
              <a:t>      </a:t>
            </a:r>
            <a:r>
              <a:rPr lang="vi-VN" sz="2800" dirty="0">
                <a:latin typeface="+mj-lt"/>
              </a:rPr>
              <a:t>  </a:t>
            </a:r>
            <a:r>
              <a:rPr lang="en-US" sz="2800" dirty="0">
                <a:latin typeface="+mj-lt"/>
              </a:rPr>
              <a:t>  </a:t>
            </a:r>
            <a:r>
              <a:rPr lang="vi-VN" sz="2800" dirty="0">
                <a:latin typeface="+mj-lt"/>
              </a:rPr>
              <a:t>và  </a:t>
            </a:r>
            <a:r>
              <a:rPr lang="en-US" sz="2800" dirty="0">
                <a:latin typeface="+mj-lt"/>
              </a:rPr>
              <a:t>       </a:t>
            </a:r>
            <a:r>
              <a:rPr lang="vi-VN" sz="2800" dirty="0">
                <a:latin typeface="+mj-lt"/>
              </a:rPr>
              <a:t>, ta có</a:t>
            </a:r>
          </a:p>
          <a:p>
            <a:r>
              <a:rPr lang="vi-VN" sz="2800" dirty="0">
                <a:latin typeface="+mj-lt"/>
              </a:rPr>
              <a:t>  </a:t>
            </a:r>
            <a:r>
              <a:rPr lang="en-US" sz="2800" dirty="0">
                <a:latin typeface="+mj-lt"/>
              </a:rPr>
              <a:t>    </a:t>
            </a:r>
            <a:r>
              <a:rPr lang="vi-VN" sz="2800" dirty="0">
                <a:latin typeface="+mj-lt"/>
              </a:rPr>
              <a:t>là cạnh chung</a:t>
            </a:r>
          </a:p>
          <a:p>
            <a:r>
              <a:rPr lang="vi-VN" sz="2800" dirty="0">
                <a:latin typeface="+mj-lt"/>
              </a:rPr>
              <a:t>  </a:t>
            </a:r>
            <a:r>
              <a:rPr lang="en-US" sz="2800" dirty="0">
                <a:latin typeface="+mj-lt"/>
              </a:rPr>
              <a:t>                      </a:t>
            </a:r>
            <a:r>
              <a:rPr lang="vi-VN" sz="2800" dirty="0">
                <a:latin typeface="+mj-lt"/>
              </a:rPr>
              <a:t>(vì  </a:t>
            </a:r>
            <a:r>
              <a:rPr lang="en-US" sz="2800" dirty="0">
                <a:latin typeface="+mj-lt"/>
              </a:rPr>
              <a:t>  </a:t>
            </a:r>
            <a:r>
              <a:rPr lang="vi-VN" sz="2800" dirty="0">
                <a:latin typeface="+mj-lt"/>
              </a:rPr>
              <a:t> </a:t>
            </a:r>
            <a:r>
              <a:rPr lang="en-US" sz="2800" dirty="0">
                <a:latin typeface="+mj-lt"/>
              </a:rPr>
              <a:t> </a:t>
            </a:r>
            <a:r>
              <a:rPr lang="vi-VN" sz="2800" dirty="0">
                <a:latin typeface="+mj-lt"/>
              </a:rPr>
              <a:t>là tia</a:t>
            </a:r>
            <a:r>
              <a:rPr lang="en-US" sz="2800" dirty="0">
                <a:latin typeface="+mj-lt"/>
              </a:rPr>
              <a:t> </a:t>
            </a:r>
            <a:r>
              <a:rPr lang="vi-VN" sz="2800" dirty="0">
                <a:latin typeface="+mj-lt"/>
              </a:rPr>
              <a:t>phân giác của </a:t>
            </a:r>
            <a:r>
              <a:rPr lang="en-US" sz="2800" dirty="0">
                <a:latin typeface="+mj-lt"/>
              </a:rPr>
              <a:t>       </a:t>
            </a:r>
            <a:r>
              <a:rPr lang="vi-VN" sz="2800" dirty="0">
                <a:latin typeface="+mj-lt"/>
              </a:rPr>
              <a:t> )</a:t>
            </a:r>
            <a:r>
              <a:rPr lang="en-US" sz="2800" dirty="0">
                <a:latin typeface="+mj-lt"/>
              </a:rPr>
              <a:t>.</a:t>
            </a:r>
            <a:endParaRPr lang="vi-VN" sz="2800" dirty="0">
              <a:latin typeface="+mj-lt"/>
            </a:endParaRPr>
          </a:p>
          <a:p>
            <a:r>
              <a:rPr lang="vi-VN" sz="2800" dirty="0">
                <a:latin typeface="+mj-lt"/>
              </a:rPr>
              <a:t>Suy ra </a:t>
            </a:r>
            <a:r>
              <a:rPr lang="en-US" sz="2800" dirty="0">
                <a:latin typeface="+mj-lt"/>
              </a:rPr>
              <a:t>                        </a:t>
            </a:r>
            <a:r>
              <a:rPr lang="vi-VN" sz="2800" dirty="0">
                <a:latin typeface="+mj-lt"/>
              </a:rPr>
              <a:t>  </a:t>
            </a:r>
            <a:r>
              <a:rPr lang="en-US" sz="2800" dirty="0">
                <a:latin typeface="+mj-lt"/>
              </a:rPr>
              <a:t>    </a:t>
            </a:r>
            <a:r>
              <a:rPr lang="vi-VN" sz="2800" dirty="0">
                <a:latin typeface="+mj-lt"/>
              </a:rPr>
              <a:t>(cạnh huyền - góc nhọn)</a:t>
            </a:r>
            <a:r>
              <a:rPr lang="en-US" sz="2800" dirty="0">
                <a:latin typeface="+mj-lt"/>
              </a:rPr>
              <a:t>.</a:t>
            </a:r>
            <a:endParaRPr lang="vi-VN" sz="2800" dirty="0">
              <a:latin typeface="+mj-lt"/>
            </a:endParaRPr>
          </a:p>
          <a:p>
            <a:r>
              <a:rPr lang="vi-VN" sz="2800" dirty="0">
                <a:latin typeface="+mj-lt"/>
              </a:rPr>
              <a:t>Vậy</a:t>
            </a:r>
            <a:r>
              <a:rPr lang="en-US" sz="2800" dirty="0">
                <a:latin typeface="+mj-lt"/>
              </a:rPr>
              <a:t>                    </a:t>
            </a:r>
            <a:r>
              <a:rPr lang="en-US" sz="2800" dirty="0">
                <a:latin typeface="Times New Roman" panose="02020603050405020304" pitchFamily="18" charset="0"/>
                <a:cs typeface="Times New Roman" panose="02020603050405020304" pitchFamily="18" charset="0"/>
              </a:rPr>
              <a:t>(hai cạnh tương ứng). </a:t>
            </a:r>
            <a:endParaRPr lang="vi-VN" sz="28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436943585"/>
              </p:ext>
            </p:extLst>
          </p:nvPr>
        </p:nvGraphicFramePr>
        <p:xfrm>
          <a:off x="7959358" y="1035559"/>
          <a:ext cx="800100" cy="304800"/>
        </p:xfrm>
        <a:graphic>
          <a:graphicData uri="http://schemas.openxmlformats.org/presentationml/2006/ole">
            <mc:AlternateContent xmlns:mc="http://schemas.openxmlformats.org/markup-compatibility/2006">
              <mc:Choice xmlns:v="urn:schemas-microsoft-com:vml" Requires="v">
                <p:oleObj name="Equation" r:id="rId9" imgW="799920" imgH="304560" progId="Equation.DSMT4">
                  <p:embed/>
                </p:oleObj>
              </mc:Choice>
              <mc:Fallback>
                <p:oleObj name="Equation" r:id="rId9" imgW="799920" imgH="304560" progId="Equation.DSMT4">
                  <p:embed/>
                  <p:pic>
                    <p:nvPicPr>
                      <p:cNvPr id="0" name=""/>
                      <p:cNvPicPr/>
                      <p:nvPr/>
                    </p:nvPicPr>
                    <p:blipFill>
                      <a:blip r:embed="rId10"/>
                      <a:stretch>
                        <a:fillRect/>
                      </a:stretch>
                    </p:blipFill>
                    <p:spPr>
                      <a:xfrm>
                        <a:off x="7959358" y="1035559"/>
                        <a:ext cx="800100" cy="304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36408814"/>
              </p:ext>
            </p:extLst>
          </p:nvPr>
        </p:nvGraphicFramePr>
        <p:xfrm>
          <a:off x="4981122" y="1465287"/>
          <a:ext cx="749300" cy="304800"/>
        </p:xfrm>
        <a:graphic>
          <a:graphicData uri="http://schemas.openxmlformats.org/presentationml/2006/ole">
            <mc:AlternateContent xmlns:mc="http://schemas.openxmlformats.org/markup-compatibility/2006">
              <mc:Choice xmlns:v="urn:schemas-microsoft-com:vml" Requires="v">
                <p:oleObj name="Equation" r:id="rId11" imgW="749160" imgH="304560" progId="Equation.DSMT4">
                  <p:embed/>
                </p:oleObj>
              </mc:Choice>
              <mc:Fallback>
                <p:oleObj name="Equation" r:id="rId11" imgW="749160" imgH="304560" progId="Equation.DSMT4">
                  <p:embed/>
                  <p:pic>
                    <p:nvPicPr>
                      <p:cNvPr id="0" name=""/>
                      <p:cNvPicPr/>
                      <p:nvPr/>
                    </p:nvPicPr>
                    <p:blipFill>
                      <a:blip r:embed="rId12"/>
                      <a:stretch>
                        <a:fillRect/>
                      </a:stretch>
                    </p:blipFill>
                    <p:spPr>
                      <a:xfrm>
                        <a:off x="4981122" y="1465287"/>
                        <a:ext cx="749300" cy="304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2218695"/>
              </p:ext>
            </p:extLst>
          </p:nvPr>
        </p:nvGraphicFramePr>
        <p:xfrm>
          <a:off x="4639259" y="1870900"/>
          <a:ext cx="457200" cy="304800"/>
        </p:xfrm>
        <a:graphic>
          <a:graphicData uri="http://schemas.openxmlformats.org/presentationml/2006/ole">
            <mc:AlternateContent xmlns:mc="http://schemas.openxmlformats.org/markup-compatibility/2006">
              <mc:Choice xmlns:v="urn:schemas-microsoft-com:vml" Requires="v">
                <p:oleObj name="Equation" r:id="rId13" imgW="457200" imgH="304560" progId="Equation.DSMT4">
                  <p:embed/>
                </p:oleObj>
              </mc:Choice>
              <mc:Fallback>
                <p:oleObj name="Equation" r:id="rId13" imgW="457200" imgH="304560" progId="Equation.DSMT4">
                  <p:embed/>
                  <p:pic>
                    <p:nvPicPr>
                      <p:cNvPr id="0" name=""/>
                      <p:cNvPicPr/>
                      <p:nvPr/>
                    </p:nvPicPr>
                    <p:blipFill>
                      <a:blip r:embed="rId14"/>
                      <a:stretch>
                        <a:fillRect/>
                      </a:stretch>
                    </p:blipFill>
                    <p:spPr>
                      <a:xfrm>
                        <a:off x="4639259" y="1870900"/>
                        <a:ext cx="457200" cy="304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78698905"/>
              </p:ext>
            </p:extLst>
          </p:nvPr>
        </p:nvGraphicFramePr>
        <p:xfrm>
          <a:off x="4573036" y="2175700"/>
          <a:ext cx="1981200" cy="482600"/>
        </p:xfrm>
        <a:graphic>
          <a:graphicData uri="http://schemas.openxmlformats.org/presentationml/2006/ole">
            <mc:AlternateContent xmlns:mc="http://schemas.openxmlformats.org/markup-compatibility/2006">
              <mc:Choice xmlns:v="urn:schemas-microsoft-com:vml" Requires="v">
                <p:oleObj name="Equation" r:id="rId15" imgW="1981080" imgH="482400" progId="Equation.DSMT4">
                  <p:embed/>
                </p:oleObj>
              </mc:Choice>
              <mc:Fallback>
                <p:oleObj name="Equation" r:id="rId15" imgW="1981080" imgH="482400" progId="Equation.DSMT4">
                  <p:embed/>
                  <p:pic>
                    <p:nvPicPr>
                      <p:cNvPr id="0" name=""/>
                      <p:cNvPicPr/>
                      <p:nvPr/>
                    </p:nvPicPr>
                    <p:blipFill>
                      <a:blip r:embed="rId16"/>
                      <a:stretch>
                        <a:fillRect/>
                      </a:stretch>
                    </p:blipFill>
                    <p:spPr>
                      <a:xfrm>
                        <a:off x="4573036" y="2175700"/>
                        <a:ext cx="1981200" cy="4826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120500728"/>
              </p:ext>
            </p:extLst>
          </p:nvPr>
        </p:nvGraphicFramePr>
        <p:xfrm>
          <a:off x="6974565" y="2329564"/>
          <a:ext cx="444500" cy="304800"/>
        </p:xfrm>
        <a:graphic>
          <a:graphicData uri="http://schemas.openxmlformats.org/presentationml/2006/ole">
            <mc:AlternateContent xmlns:mc="http://schemas.openxmlformats.org/markup-compatibility/2006">
              <mc:Choice xmlns:v="urn:schemas-microsoft-com:vml" Requires="v">
                <p:oleObj name="Equation" r:id="rId17" imgW="444240" imgH="304560" progId="Equation.DSMT4">
                  <p:embed/>
                </p:oleObj>
              </mc:Choice>
              <mc:Fallback>
                <p:oleObj name="Equation" r:id="rId17" imgW="444240" imgH="304560" progId="Equation.DSMT4">
                  <p:embed/>
                  <p:pic>
                    <p:nvPicPr>
                      <p:cNvPr id="0" name=""/>
                      <p:cNvPicPr/>
                      <p:nvPr/>
                    </p:nvPicPr>
                    <p:blipFill>
                      <a:blip r:embed="rId18"/>
                      <a:stretch>
                        <a:fillRect/>
                      </a:stretch>
                    </p:blipFill>
                    <p:spPr>
                      <a:xfrm>
                        <a:off x="6974565" y="2329564"/>
                        <a:ext cx="444500" cy="304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44258988"/>
              </p:ext>
            </p:extLst>
          </p:nvPr>
        </p:nvGraphicFramePr>
        <p:xfrm>
          <a:off x="6622891" y="2586669"/>
          <a:ext cx="660400" cy="558800"/>
        </p:xfrm>
        <a:graphic>
          <a:graphicData uri="http://schemas.openxmlformats.org/presentationml/2006/ole">
            <mc:AlternateContent xmlns:mc="http://schemas.openxmlformats.org/markup-compatibility/2006">
              <mc:Choice xmlns:v="urn:schemas-microsoft-com:vml" Requires="v">
                <p:oleObj name="Equation" r:id="rId19" imgW="660240" imgH="558720" progId="Equation.DSMT4">
                  <p:embed/>
                </p:oleObj>
              </mc:Choice>
              <mc:Fallback>
                <p:oleObj name="Equation" r:id="rId19" imgW="660240" imgH="558720" progId="Equation.DSMT4">
                  <p:embed/>
                  <p:pic>
                    <p:nvPicPr>
                      <p:cNvPr id="0" name=""/>
                      <p:cNvPicPr/>
                      <p:nvPr/>
                    </p:nvPicPr>
                    <p:blipFill>
                      <a:blip r:embed="rId20"/>
                      <a:stretch>
                        <a:fillRect/>
                      </a:stretch>
                    </p:blipFill>
                    <p:spPr>
                      <a:xfrm>
                        <a:off x="6622891" y="2586669"/>
                        <a:ext cx="660400" cy="558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91642867"/>
              </p:ext>
            </p:extLst>
          </p:nvPr>
        </p:nvGraphicFramePr>
        <p:xfrm>
          <a:off x="5604106" y="3160713"/>
          <a:ext cx="2590800" cy="317500"/>
        </p:xfrm>
        <a:graphic>
          <a:graphicData uri="http://schemas.openxmlformats.org/presentationml/2006/ole">
            <mc:AlternateContent xmlns:mc="http://schemas.openxmlformats.org/markup-compatibility/2006">
              <mc:Choice xmlns:v="urn:schemas-microsoft-com:vml" Requires="v">
                <p:oleObj name="Equation" r:id="rId21" imgW="2590560" imgH="317160" progId="Equation.DSMT4">
                  <p:embed/>
                </p:oleObj>
              </mc:Choice>
              <mc:Fallback>
                <p:oleObj name="Equation" r:id="rId21" imgW="2590560" imgH="317160" progId="Equation.DSMT4">
                  <p:embed/>
                  <p:pic>
                    <p:nvPicPr>
                      <p:cNvPr id="0" name=""/>
                      <p:cNvPicPr/>
                      <p:nvPr/>
                    </p:nvPicPr>
                    <p:blipFill>
                      <a:blip r:embed="rId22"/>
                      <a:stretch>
                        <a:fillRect/>
                      </a:stretch>
                    </p:blipFill>
                    <p:spPr>
                      <a:xfrm>
                        <a:off x="5604106" y="3160713"/>
                        <a:ext cx="2590800" cy="3175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08330907"/>
              </p:ext>
            </p:extLst>
          </p:nvPr>
        </p:nvGraphicFramePr>
        <p:xfrm>
          <a:off x="5305425" y="4075113"/>
          <a:ext cx="1447800" cy="304800"/>
        </p:xfrm>
        <a:graphic>
          <a:graphicData uri="http://schemas.openxmlformats.org/presentationml/2006/ole">
            <mc:AlternateContent xmlns:mc="http://schemas.openxmlformats.org/markup-compatibility/2006">
              <mc:Choice xmlns:v="urn:schemas-microsoft-com:vml" Requires="v">
                <p:oleObj name="Equation" r:id="rId23" imgW="1447560" imgH="304560" progId="Equation.DSMT4">
                  <p:embed/>
                </p:oleObj>
              </mc:Choice>
              <mc:Fallback>
                <p:oleObj name="Equation" r:id="rId23" imgW="1447560" imgH="304560" progId="Equation.DSMT4">
                  <p:embed/>
                  <p:pic>
                    <p:nvPicPr>
                      <p:cNvPr id="0" name=""/>
                      <p:cNvPicPr/>
                      <p:nvPr/>
                    </p:nvPicPr>
                    <p:blipFill>
                      <a:blip r:embed="rId24"/>
                      <a:stretch>
                        <a:fillRect/>
                      </a:stretch>
                    </p:blipFill>
                    <p:spPr>
                      <a:xfrm>
                        <a:off x="5305425" y="4075113"/>
                        <a:ext cx="1447800" cy="304800"/>
                      </a:xfrm>
                      <a:prstGeom prst="rect">
                        <a:avLst/>
                      </a:prstGeom>
                    </p:spPr>
                  </p:pic>
                </p:oleObj>
              </mc:Fallback>
            </mc:AlternateContent>
          </a:graphicData>
        </a:graphic>
      </p:graphicFrame>
      <p:sp>
        <p:nvSpPr>
          <p:cNvPr id="2" name="Rectangle 1"/>
          <p:cNvSpPr/>
          <p:nvPr/>
        </p:nvSpPr>
        <p:spPr>
          <a:xfrm>
            <a:off x="245905" y="146355"/>
            <a:ext cx="1471878" cy="523220"/>
          </a:xfrm>
          <a:prstGeom prst="rect">
            <a:avLst/>
          </a:prstGeom>
        </p:spPr>
        <p:txBody>
          <a:bodyPr wrap="none">
            <a:spAutoFit/>
          </a:bodyPr>
          <a:lstStyle/>
          <a:p>
            <a:pPr lvl="0" algn="just">
              <a:spcBef>
                <a:spcPts val="300"/>
              </a:spcBef>
              <a:spcAft>
                <a:spcPts val="300"/>
              </a:spcAft>
            </a:pPr>
            <a:r>
              <a:rPr lang="en-US" sz="2800" b="1" i="1" dirty="0">
                <a:solidFill>
                  <a:srgbClr val="FF0000"/>
                </a:solidFill>
                <a:latin typeface="Times New Roman" panose="02020603050405020304" pitchFamily="18" charset="0"/>
                <a:ea typeface="Times New Roman" panose="02020603050405020304" pitchFamily="18" charset="0"/>
              </a:rPr>
              <a:t>Ví dụ 3: </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1" name="Oval 10">
            <a:extLst>
              <a:ext uri="{FF2B5EF4-FFF2-40B4-BE49-F238E27FC236}">
                <a16:creationId xmlns:a16="http://schemas.microsoft.com/office/drawing/2014/main" id="{FCA4B32F-77A3-B4B2-7CE1-B597D37FEC2B}"/>
              </a:ext>
            </a:extLst>
          </p:cNvPr>
          <p:cNvSpPr/>
          <p:nvPr/>
        </p:nvSpPr>
        <p:spPr>
          <a:xfrm>
            <a:off x="7759022" y="182635"/>
            <a:ext cx="903156" cy="843245"/>
          </a:xfrm>
          <a:prstGeom prst="ellipse">
            <a:avLst/>
          </a:prstGeom>
          <a:blipFill dpi="0" rotWithShape="1">
            <a:blip r:embed="rId2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9" name="Picture 18"/>
          <p:cNvPicPr>
            <a:picLocks noChangeAspect="1"/>
          </p:cNvPicPr>
          <p:nvPr/>
        </p:nvPicPr>
        <p:blipFill>
          <a:blip r:embed="rId26"/>
          <a:stretch>
            <a:fillRect/>
          </a:stretch>
        </p:blipFill>
        <p:spPr>
          <a:xfrm>
            <a:off x="736797" y="596386"/>
            <a:ext cx="1965603" cy="1834124"/>
          </a:xfrm>
          <a:prstGeom prst="rect">
            <a:avLst/>
          </a:prstGeom>
        </p:spPr>
      </p:pic>
    </p:spTree>
    <p:extLst>
      <p:ext uri="{BB962C8B-B14F-4D97-AF65-F5344CB8AC3E}">
        <p14:creationId xmlns:p14="http://schemas.microsoft.com/office/powerpoint/2010/main" val="428058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680857" y="1356314"/>
            <a:ext cx="3907972" cy="270291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300"/>
              </a:spcBef>
              <a:spcAft>
                <a:spcPts val="300"/>
              </a:spcAft>
            </a:pPr>
            <a:r>
              <a:rPr lang="fr-FR" sz="2800" dirty="0">
                <a:solidFill>
                  <a:srgbClr val="C00000"/>
                </a:solidFill>
                <a:latin typeface="Times New Roman" panose="02020603050405020304" pitchFamily="18" charset="0"/>
                <a:ea typeface="Times New Roman" panose="02020603050405020304" pitchFamily="18" charset="0"/>
              </a:rPr>
              <a:t>*Nhận xét:</a:t>
            </a:r>
            <a:r>
              <a:rPr lang="en-US" sz="2800" dirty="0">
                <a:solidFill>
                  <a:srgbClr val="C00000"/>
                </a:solidFill>
                <a:latin typeface="Times New Roman" panose="02020603050405020304" pitchFamily="18" charset="0"/>
                <a:ea typeface="Times New Roman" panose="02020603050405020304" pitchFamily="18" charset="0"/>
              </a:rPr>
              <a:t> </a:t>
            </a:r>
            <a:r>
              <a:rPr lang="fr-FR" sz="2800" dirty="0">
                <a:solidFill>
                  <a:srgbClr val="C00000"/>
                </a:solidFill>
                <a:latin typeface="Times New Roman" panose="02020603050405020304" pitchFamily="18" charset="0"/>
                <a:ea typeface="Times New Roman" panose="02020603050405020304" pitchFamily="18" charset="0"/>
              </a:rPr>
              <a:t>Nếu một điểm nằm trên tia phân giác của một góc thì cách đều hai cạnh của góc đó.</a:t>
            </a:r>
            <a:endParaRPr lang="en-US" sz="2800" dirty="0">
              <a:solidFill>
                <a:srgbClr val="C00000"/>
              </a:solidFill>
              <a:latin typeface="Times New Roman" panose="02020603050405020304" pitchFamily="18" charset="0"/>
              <a:ea typeface="Times New Roman" panose="02020603050405020304" pitchFamily="18" charset="0"/>
            </a:endParaRPr>
          </a:p>
        </p:txBody>
      </p:sp>
      <p:sp>
        <p:nvSpPr>
          <p:cNvPr id="2" name="Oval 1">
            <a:extLst>
              <a:ext uri="{FF2B5EF4-FFF2-40B4-BE49-F238E27FC236}">
                <a16:creationId xmlns:a16="http://schemas.microsoft.com/office/drawing/2014/main" id="{CE00CD07-1023-D575-A6C7-266E59AAE2C6}"/>
              </a:ext>
            </a:extLst>
          </p:cNvPr>
          <p:cNvSpPr/>
          <p:nvPr/>
        </p:nvSpPr>
        <p:spPr>
          <a:xfrm>
            <a:off x="7791679" y="423680"/>
            <a:ext cx="903156" cy="84324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Picture 4"/>
          <p:cNvPicPr>
            <a:picLocks noChangeAspect="1"/>
          </p:cNvPicPr>
          <p:nvPr/>
        </p:nvPicPr>
        <p:blipFill>
          <a:blip r:embed="rId4"/>
          <a:stretch>
            <a:fillRect/>
          </a:stretch>
        </p:blipFill>
        <p:spPr>
          <a:xfrm>
            <a:off x="1078595" y="1055914"/>
            <a:ext cx="3218604" cy="3003312"/>
          </a:xfrm>
          <a:prstGeom prst="rect">
            <a:avLst/>
          </a:prstGeom>
        </p:spPr>
      </p:pic>
    </p:spTree>
    <p:extLst>
      <p:ext uri="{BB962C8B-B14F-4D97-AF65-F5344CB8AC3E}">
        <p14:creationId xmlns:p14="http://schemas.microsoft.com/office/powerpoint/2010/main" val="602123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4391" y="482841"/>
            <a:ext cx="1567543" cy="489858"/>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lvl="0" algn="just">
              <a:spcBef>
                <a:spcPts val="300"/>
              </a:spcBef>
              <a:spcAft>
                <a:spcPts val="300"/>
              </a:spcAft>
            </a:pPr>
            <a:r>
              <a:rPr lang="en-US" sz="3000" b="1" i="1" dirty="0">
                <a:solidFill>
                  <a:srgbClr val="FF0000"/>
                </a:solidFill>
                <a:latin typeface="Times New Roman" panose="02020603050405020304" pitchFamily="18" charset="0"/>
                <a:ea typeface="Times New Roman" panose="02020603050405020304" pitchFamily="18" charset="0"/>
              </a:rPr>
              <a:t>Ví dụ 4: </a:t>
            </a:r>
            <a:endParaRPr lang="en-US" sz="30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283028" y="1121229"/>
            <a:ext cx="4715330"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dirty="0">
                <a:latin typeface="Times New Roman" panose="02020603050405020304" pitchFamily="18" charset="0"/>
                <a:cs typeface="Times New Roman" panose="02020603050405020304" pitchFamily="18" charset="0"/>
              </a:rPr>
              <a:t>Cho góc        và      là tia phân giác của góc đó. Gọi   là một điểm nằm trong góc       . Kẻ         </a:t>
            </a:r>
          </a:p>
          <a:p>
            <a:r>
              <a:rPr lang="en-US" sz="2800" dirty="0">
                <a:latin typeface="Times New Roman" panose="02020603050405020304" pitchFamily="18" charset="0"/>
                <a:cs typeface="Times New Roman" panose="02020603050405020304" pitchFamily="18" charset="0"/>
              </a:rPr>
              <a:t>      vuông góc với                       </a:t>
            </a:r>
          </a:p>
          <a:p>
            <a:r>
              <a:rPr lang="en-US" sz="2800" dirty="0">
                <a:latin typeface="Times New Roman" panose="02020603050405020304" pitchFamily="18" charset="0"/>
                <a:cs typeface="Times New Roman" panose="02020603050405020304" pitchFamily="18" charset="0"/>
              </a:rPr>
              <a:t>     vuông góc với                     . Giả sử                . Chứng minh rằng điểm    nằm trên tia phân giác       của góc       . </a:t>
            </a:r>
          </a:p>
        </p:txBody>
      </p:sp>
      <p:graphicFrame>
        <p:nvGraphicFramePr>
          <p:cNvPr id="5" name="Object 4"/>
          <p:cNvGraphicFramePr>
            <a:graphicFrameLocks noChangeAspect="1"/>
          </p:cNvGraphicFramePr>
          <p:nvPr>
            <p:extLst>
              <p:ext uri="{D42A27DB-BD31-4B8C-83A1-F6EECF244321}">
                <p14:modId xmlns:p14="http://schemas.microsoft.com/office/powerpoint/2010/main" val="2477395099"/>
              </p:ext>
            </p:extLst>
          </p:nvPr>
        </p:nvGraphicFramePr>
        <p:xfrm>
          <a:off x="1609270" y="1230087"/>
          <a:ext cx="660400" cy="381000"/>
        </p:xfrm>
        <a:graphic>
          <a:graphicData uri="http://schemas.openxmlformats.org/presentationml/2006/ole">
            <mc:AlternateContent xmlns:mc="http://schemas.openxmlformats.org/markup-compatibility/2006">
              <mc:Choice xmlns:v="urn:schemas-microsoft-com:vml" Requires="v">
                <p:oleObj name="Equation" r:id="rId3" imgW="660240" imgH="380880" progId="Equation.DSMT4">
                  <p:embed/>
                </p:oleObj>
              </mc:Choice>
              <mc:Fallback>
                <p:oleObj name="Equation" r:id="rId3" imgW="660240" imgH="380880" progId="Equation.DSMT4">
                  <p:embed/>
                  <p:pic>
                    <p:nvPicPr>
                      <p:cNvPr id="0" name=""/>
                      <p:cNvPicPr/>
                      <p:nvPr/>
                    </p:nvPicPr>
                    <p:blipFill>
                      <a:blip r:embed="rId4"/>
                      <a:stretch>
                        <a:fillRect/>
                      </a:stretch>
                    </p:blipFill>
                    <p:spPr>
                      <a:xfrm>
                        <a:off x="1609270" y="1230087"/>
                        <a:ext cx="660400" cy="381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07934561"/>
              </p:ext>
            </p:extLst>
          </p:nvPr>
        </p:nvGraphicFramePr>
        <p:xfrm>
          <a:off x="2653237" y="1230085"/>
          <a:ext cx="378883" cy="304800"/>
        </p:xfrm>
        <a:graphic>
          <a:graphicData uri="http://schemas.openxmlformats.org/presentationml/2006/ole">
            <mc:AlternateContent xmlns:mc="http://schemas.openxmlformats.org/markup-compatibility/2006">
              <mc:Choice xmlns:v="urn:schemas-microsoft-com:vml" Requires="v">
                <p:oleObj name="Equation" r:id="rId5" imgW="444240" imgH="304560" progId="Equation.DSMT4">
                  <p:embed/>
                </p:oleObj>
              </mc:Choice>
              <mc:Fallback>
                <p:oleObj name="Equation" r:id="rId5" imgW="444240" imgH="304560" progId="Equation.DSMT4">
                  <p:embed/>
                  <p:pic>
                    <p:nvPicPr>
                      <p:cNvPr id="0" name=""/>
                      <p:cNvPicPr/>
                      <p:nvPr/>
                    </p:nvPicPr>
                    <p:blipFill>
                      <a:blip r:embed="rId6"/>
                      <a:stretch>
                        <a:fillRect/>
                      </a:stretch>
                    </p:blipFill>
                    <p:spPr>
                      <a:xfrm>
                        <a:off x="2653237" y="1230085"/>
                        <a:ext cx="378883" cy="3048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93111414"/>
              </p:ext>
            </p:extLst>
          </p:nvPr>
        </p:nvGraphicFramePr>
        <p:xfrm>
          <a:off x="3317536" y="1653496"/>
          <a:ext cx="215900" cy="304800"/>
        </p:xfrm>
        <a:graphic>
          <a:graphicData uri="http://schemas.openxmlformats.org/presentationml/2006/ole">
            <mc:AlternateContent xmlns:mc="http://schemas.openxmlformats.org/markup-compatibility/2006">
              <mc:Choice xmlns:v="urn:schemas-microsoft-com:vml" Requires="v">
                <p:oleObj name="Equation" r:id="rId7" imgW="215640" imgH="304560" progId="Equation.DSMT4">
                  <p:embed/>
                </p:oleObj>
              </mc:Choice>
              <mc:Fallback>
                <p:oleObj name="Equation" r:id="rId7" imgW="215640" imgH="304560" progId="Equation.DSMT4">
                  <p:embed/>
                  <p:pic>
                    <p:nvPicPr>
                      <p:cNvPr id="0" name=""/>
                      <p:cNvPicPr/>
                      <p:nvPr/>
                    </p:nvPicPr>
                    <p:blipFill>
                      <a:blip r:embed="rId8"/>
                      <a:stretch>
                        <a:fillRect/>
                      </a:stretch>
                    </p:blipFill>
                    <p:spPr>
                      <a:xfrm>
                        <a:off x="3317536" y="1653496"/>
                        <a:ext cx="215900" cy="304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68990375"/>
              </p:ext>
            </p:extLst>
          </p:nvPr>
        </p:nvGraphicFramePr>
        <p:xfrm>
          <a:off x="2703400" y="4235239"/>
          <a:ext cx="658813" cy="379413"/>
        </p:xfrm>
        <a:graphic>
          <a:graphicData uri="http://schemas.openxmlformats.org/presentationml/2006/ole">
            <mc:AlternateContent xmlns:mc="http://schemas.openxmlformats.org/markup-compatibility/2006">
              <mc:Choice xmlns:v="urn:schemas-microsoft-com:vml" Requires="v">
                <p:oleObj name="Equation" r:id="rId9" imgW="658489" imgH="379454" progId="Equation.DSMT4">
                  <p:embed/>
                </p:oleObj>
              </mc:Choice>
              <mc:Fallback>
                <p:oleObj name="Equation" r:id="rId9" imgW="658489" imgH="379454" progId="Equation.DSMT4">
                  <p:embed/>
                  <p:pic>
                    <p:nvPicPr>
                      <p:cNvPr id="0" name=""/>
                      <p:cNvPicPr/>
                      <p:nvPr/>
                    </p:nvPicPr>
                    <p:blipFill>
                      <a:blip r:embed="rId10"/>
                      <a:stretch>
                        <a:fillRect/>
                      </a:stretch>
                    </p:blipFill>
                    <p:spPr>
                      <a:xfrm>
                        <a:off x="2703400" y="4235239"/>
                        <a:ext cx="658813" cy="37941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18521210"/>
              </p:ext>
            </p:extLst>
          </p:nvPr>
        </p:nvGraphicFramePr>
        <p:xfrm>
          <a:off x="354982" y="2502360"/>
          <a:ext cx="533400" cy="304800"/>
        </p:xfrm>
        <a:graphic>
          <a:graphicData uri="http://schemas.openxmlformats.org/presentationml/2006/ole">
            <mc:AlternateContent xmlns:mc="http://schemas.openxmlformats.org/markup-compatibility/2006">
              <mc:Choice xmlns:v="urn:schemas-microsoft-com:vml" Requires="v">
                <p:oleObj name="Equation" r:id="rId11" imgW="533160" imgH="304560" progId="Equation.DSMT4">
                  <p:embed/>
                </p:oleObj>
              </mc:Choice>
              <mc:Fallback>
                <p:oleObj name="Equation" r:id="rId11" imgW="533160" imgH="304560" progId="Equation.DSMT4">
                  <p:embed/>
                  <p:pic>
                    <p:nvPicPr>
                      <p:cNvPr id="0" name=""/>
                      <p:cNvPicPr/>
                      <p:nvPr/>
                    </p:nvPicPr>
                    <p:blipFill>
                      <a:blip r:embed="rId12"/>
                      <a:stretch>
                        <a:fillRect/>
                      </a:stretch>
                    </p:blipFill>
                    <p:spPr>
                      <a:xfrm>
                        <a:off x="354982" y="2502360"/>
                        <a:ext cx="533400" cy="304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01548700"/>
              </p:ext>
            </p:extLst>
          </p:nvPr>
        </p:nvGraphicFramePr>
        <p:xfrm>
          <a:off x="2989263" y="2501900"/>
          <a:ext cx="1993900" cy="406400"/>
        </p:xfrm>
        <a:graphic>
          <a:graphicData uri="http://schemas.openxmlformats.org/presentationml/2006/ole">
            <mc:AlternateContent xmlns:mc="http://schemas.openxmlformats.org/markup-compatibility/2006">
              <mc:Choice xmlns:v="urn:schemas-microsoft-com:vml" Requires="v">
                <p:oleObj name="Equation" r:id="rId13" imgW="1993680" imgH="406080" progId="Equation.DSMT4">
                  <p:embed/>
                </p:oleObj>
              </mc:Choice>
              <mc:Fallback>
                <p:oleObj name="Equation" r:id="rId13" imgW="1993680" imgH="406080" progId="Equation.DSMT4">
                  <p:embed/>
                  <p:pic>
                    <p:nvPicPr>
                      <p:cNvPr id="0" name=""/>
                      <p:cNvPicPr/>
                      <p:nvPr/>
                    </p:nvPicPr>
                    <p:blipFill>
                      <a:blip r:embed="rId14"/>
                      <a:stretch>
                        <a:fillRect/>
                      </a:stretch>
                    </p:blipFill>
                    <p:spPr>
                      <a:xfrm>
                        <a:off x="2989263" y="2501900"/>
                        <a:ext cx="1993900" cy="406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05630481"/>
              </p:ext>
            </p:extLst>
          </p:nvPr>
        </p:nvGraphicFramePr>
        <p:xfrm>
          <a:off x="283028" y="2973508"/>
          <a:ext cx="482600" cy="304800"/>
        </p:xfrm>
        <a:graphic>
          <a:graphicData uri="http://schemas.openxmlformats.org/presentationml/2006/ole">
            <mc:AlternateContent xmlns:mc="http://schemas.openxmlformats.org/markup-compatibility/2006">
              <mc:Choice xmlns:v="urn:schemas-microsoft-com:vml" Requires="v">
                <p:oleObj name="Equation" r:id="rId15" imgW="482400" imgH="304560" progId="Equation.DSMT4">
                  <p:embed/>
                </p:oleObj>
              </mc:Choice>
              <mc:Fallback>
                <p:oleObj name="Equation" r:id="rId15" imgW="482400" imgH="304560" progId="Equation.DSMT4">
                  <p:embed/>
                  <p:pic>
                    <p:nvPicPr>
                      <p:cNvPr id="0" name=""/>
                      <p:cNvPicPr/>
                      <p:nvPr/>
                    </p:nvPicPr>
                    <p:blipFill>
                      <a:blip r:embed="rId16"/>
                      <a:stretch>
                        <a:fillRect/>
                      </a:stretch>
                    </p:blipFill>
                    <p:spPr>
                      <a:xfrm>
                        <a:off x="283028" y="2973508"/>
                        <a:ext cx="482600" cy="304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8075884"/>
              </p:ext>
            </p:extLst>
          </p:nvPr>
        </p:nvGraphicFramePr>
        <p:xfrm>
          <a:off x="2991986" y="2915556"/>
          <a:ext cx="1828800" cy="406400"/>
        </p:xfrm>
        <a:graphic>
          <a:graphicData uri="http://schemas.openxmlformats.org/presentationml/2006/ole">
            <mc:AlternateContent xmlns:mc="http://schemas.openxmlformats.org/markup-compatibility/2006">
              <mc:Choice xmlns:v="urn:schemas-microsoft-com:vml" Requires="v">
                <p:oleObj name="Equation" r:id="rId17" imgW="1828800" imgH="406080" progId="Equation.DSMT4">
                  <p:embed/>
                </p:oleObj>
              </mc:Choice>
              <mc:Fallback>
                <p:oleObj name="Equation" r:id="rId17" imgW="1828800" imgH="406080" progId="Equation.DSMT4">
                  <p:embed/>
                  <p:pic>
                    <p:nvPicPr>
                      <p:cNvPr id="0" name=""/>
                      <p:cNvPicPr/>
                      <p:nvPr/>
                    </p:nvPicPr>
                    <p:blipFill>
                      <a:blip r:embed="rId18"/>
                      <a:stretch>
                        <a:fillRect/>
                      </a:stretch>
                    </p:blipFill>
                    <p:spPr>
                      <a:xfrm>
                        <a:off x="2991986" y="2915556"/>
                        <a:ext cx="1828800" cy="406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35627616"/>
              </p:ext>
            </p:extLst>
          </p:nvPr>
        </p:nvGraphicFramePr>
        <p:xfrm>
          <a:off x="1351334" y="3363807"/>
          <a:ext cx="1447800" cy="304800"/>
        </p:xfrm>
        <a:graphic>
          <a:graphicData uri="http://schemas.openxmlformats.org/presentationml/2006/ole">
            <mc:AlternateContent xmlns:mc="http://schemas.openxmlformats.org/markup-compatibility/2006">
              <mc:Choice xmlns:v="urn:schemas-microsoft-com:vml" Requires="v">
                <p:oleObj name="Equation" r:id="rId19" imgW="1447560" imgH="304560" progId="Equation.DSMT4">
                  <p:embed/>
                </p:oleObj>
              </mc:Choice>
              <mc:Fallback>
                <p:oleObj name="Equation" r:id="rId19" imgW="1447560" imgH="304560" progId="Equation.DSMT4">
                  <p:embed/>
                  <p:pic>
                    <p:nvPicPr>
                      <p:cNvPr id="0" name=""/>
                      <p:cNvPicPr/>
                      <p:nvPr/>
                    </p:nvPicPr>
                    <p:blipFill>
                      <a:blip r:embed="rId20"/>
                      <a:stretch>
                        <a:fillRect/>
                      </a:stretch>
                    </p:blipFill>
                    <p:spPr>
                      <a:xfrm>
                        <a:off x="1351334" y="3363807"/>
                        <a:ext cx="1447800" cy="304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763242409"/>
              </p:ext>
            </p:extLst>
          </p:nvPr>
        </p:nvGraphicFramePr>
        <p:xfrm>
          <a:off x="1894115" y="3786293"/>
          <a:ext cx="215900" cy="304800"/>
        </p:xfrm>
        <a:graphic>
          <a:graphicData uri="http://schemas.openxmlformats.org/presentationml/2006/ole">
            <mc:AlternateContent xmlns:mc="http://schemas.openxmlformats.org/markup-compatibility/2006">
              <mc:Choice xmlns:v="urn:schemas-microsoft-com:vml" Requires="v">
                <p:oleObj name="Equation" r:id="rId21" imgW="215640" imgH="304560" progId="Equation.DSMT4">
                  <p:embed/>
                </p:oleObj>
              </mc:Choice>
              <mc:Fallback>
                <p:oleObj name="Equation" r:id="rId21" imgW="215640" imgH="304560" progId="Equation.DSMT4">
                  <p:embed/>
                  <p:pic>
                    <p:nvPicPr>
                      <p:cNvPr id="0" name=""/>
                      <p:cNvPicPr/>
                      <p:nvPr/>
                    </p:nvPicPr>
                    <p:blipFill>
                      <a:blip r:embed="rId22"/>
                      <a:stretch>
                        <a:fillRect/>
                      </a:stretch>
                    </p:blipFill>
                    <p:spPr>
                      <a:xfrm>
                        <a:off x="1894115" y="3786293"/>
                        <a:ext cx="215900" cy="304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20273925"/>
              </p:ext>
            </p:extLst>
          </p:nvPr>
        </p:nvGraphicFramePr>
        <p:xfrm>
          <a:off x="1055913" y="4235087"/>
          <a:ext cx="444500" cy="304800"/>
        </p:xfrm>
        <a:graphic>
          <a:graphicData uri="http://schemas.openxmlformats.org/presentationml/2006/ole">
            <mc:AlternateContent xmlns:mc="http://schemas.openxmlformats.org/markup-compatibility/2006">
              <mc:Choice xmlns:v="urn:schemas-microsoft-com:vml" Requires="v">
                <p:oleObj name="Equation" r:id="rId23" imgW="444240" imgH="304560" progId="Equation.DSMT4">
                  <p:embed/>
                </p:oleObj>
              </mc:Choice>
              <mc:Fallback>
                <p:oleObj name="Equation" r:id="rId23" imgW="444240" imgH="304560" progId="Equation.DSMT4">
                  <p:embed/>
                  <p:pic>
                    <p:nvPicPr>
                      <p:cNvPr id="0" name=""/>
                      <p:cNvPicPr/>
                      <p:nvPr/>
                    </p:nvPicPr>
                    <p:blipFill>
                      <a:blip r:embed="rId24"/>
                      <a:stretch>
                        <a:fillRect/>
                      </a:stretch>
                    </p:blipFill>
                    <p:spPr>
                      <a:xfrm>
                        <a:off x="1055913" y="4235087"/>
                        <a:ext cx="444500" cy="304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116271604"/>
              </p:ext>
            </p:extLst>
          </p:nvPr>
        </p:nvGraphicFramePr>
        <p:xfrm>
          <a:off x="3247573" y="2086202"/>
          <a:ext cx="658813" cy="379413"/>
        </p:xfrm>
        <a:graphic>
          <a:graphicData uri="http://schemas.openxmlformats.org/presentationml/2006/ole">
            <mc:AlternateContent xmlns:mc="http://schemas.openxmlformats.org/markup-compatibility/2006">
              <mc:Choice xmlns:v="urn:schemas-microsoft-com:vml" Requires="v">
                <p:oleObj name="Equation" r:id="rId25" imgW="658489" imgH="379454" progId="Equation.DSMT4">
                  <p:embed/>
                </p:oleObj>
              </mc:Choice>
              <mc:Fallback>
                <p:oleObj name="Equation" r:id="rId25" imgW="658489" imgH="379454" progId="Equation.DSMT4">
                  <p:embed/>
                  <p:pic>
                    <p:nvPicPr>
                      <p:cNvPr id="0" name=""/>
                      <p:cNvPicPr/>
                      <p:nvPr/>
                    </p:nvPicPr>
                    <p:blipFill>
                      <a:blip r:embed="rId26"/>
                      <a:stretch>
                        <a:fillRect/>
                      </a:stretch>
                    </p:blipFill>
                    <p:spPr>
                      <a:xfrm>
                        <a:off x="3247573" y="2086202"/>
                        <a:ext cx="658813" cy="379413"/>
                      </a:xfrm>
                      <a:prstGeom prst="rect">
                        <a:avLst/>
                      </a:prstGeom>
                    </p:spPr>
                  </p:pic>
                </p:oleObj>
              </mc:Fallback>
            </mc:AlternateContent>
          </a:graphicData>
        </a:graphic>
      </p:graphicFrame>
      <p:sp>
        <p:nvSpPr>
          <p:cNvPr id="2" name="Oval 1">
            <a:extLst>
              <a:ext uri="{FF2B5EF4-FFF2-40B4-BE49-F238E27FC236}">
                <a16:creationId xmlns:a16="http://schemas.microsoft.com/office/drawing/2014/main" id="{0535B831-FEDD-1A22-2E0B-F145BDD64598}"/>
              </a:ext>
            </a:extLst>
          </p:cNvPr>
          <p:cNvSpPr/>
          <p:nvPr/>
        </p:nvSpPr>
        <p:spPr>
          <a:xfrm>
            <a:off x="7754457" y="306147"/>
            <a:ext cx="903156" cy="843245"/>
          </a:xfrm>
          <a:prstGeom prst="ellipse">
            <a:avLst/>
          </a:prstGeom>
          <a:blipFill dpi="0" rotWithShape="1">
            <a:blip r:embed="rId2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8" name="Picture 17"/>
          <p:cNvPicPr>
            <a:picLocks noChangeAspect="1"/>
          </p:cNvPicPr>
          <p:nvPr/>
        </p:nvPicPr>
        <p:blipFill>
          <a:blip r:embed="rId28"/>
          <a:stretch>
            <a:fillRect/>
          </a:stretch>
        </p:blipFill>
        <p:spPr>
          <a:xfrm>
            <a:off x="5365364" y="1223489"/>
            <a:ext cx="3292249" cy="3011598"/>
          </a:xfrm>
          <a:prstGeom prst="rect">
            <a:avLst/>
          </a:prstGeom>
        </p:spPr>
      </p:pic>
    </p:spTree>
    <p:extLst>
      <p:ext uri="{BB962C8B-B14F-4D97-AF65-F5344CB8AC3E}">
        <p14:creationId xmlns:p14="http://schemas.microsoft.com/office/powerpoint/2010/main" val="2280745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07291043"/>
              </p:ext>
            </p:extLst>
          </p:nvPr>
        </p:nvGraphicFramePr>
        <p:xfrm>
          <a:off x="5213991" y="1529684"/>
          <a:ext cx="3361505" cy="2270760"/>
        </p:xfrm>
        <a:graphic>
          <a:graphicData uri="http://schemas.openxmlformats.org/drawingml/2006/table">
            <a:tbl>
              <a:tblPr firstRow="1" bandRow="1">
                <a:tableStyleId>{5940675A-B579-460E-94D1-54222C63F5DA}</a:tableStyleId>
              </a:tblPr>
              <a:tblGrid>
                <a:gridCol w="690625">
                  <a:extLst>
                    <a:ext uri="{9D8B030D-6E8A-4147-A177-3AD203B41FA5}">
                      <a16:colId xmlns:a16="http://schemas.microsoft.com/office/drawing/2014/main" val="20000"/>
                    </a:ext>
                  </a:extLst>
                </a:gridCol>
                <a:gridCol w="2670880">
                  <a:extLst>
                    <a:ext uri="{9D8B030D-6E8A-4147-A177-3AD203B41FA5}">
                      <a16:colId xmlns:a16="http://schemas.microsoft.com/office/drawing/2014/main" val="20001"/>
                    </a:ext>
                  </a:extLst>
                </a:gridCol>
              </a:tblGrid>
              <a:tr h="1348740">
                <a:tc>
                  <a:txBody>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a:t>
                      </a: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là</a:t>
                      </a:r>
                      <a:r>
                        <a:rPr lang="en-US" sz="2800" baseline="0" dirty="0">
                          <a:latin typeface="Times New Roman" panose="02020603050405020304" pitchFamily="18" charset="0"/>
                          <a:cs typeface="Times New Roman" panose="02020603050405020304" pitchFamily="18" charset="0"/>
                        </a:rPr>
                        <a:t> cạnh chung</a:t>
                      </a:r>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88620">
                <a:tc>
                  <a:txBody>
                    <a:bodyPr/>
                    <a:lstStyle/>
                    <a:p>
                      <a:r>
                        <a:rPr lang="en-US" sz="2800" dirty="0">
                          <a:latin typeface="Times New Roman" panose="02020603050405020304" pitchFamily="18" charset="0"/>
                          <a:cs typeface="Times New Roman" panose="02020603050405020304" pitchFamily="18" charset="0"/>
                        </a:rPr>
                        <a:t>KL</a:t>
                      </a:r>
                    </a:p>
                  </a:txBody>
                  <a:tcPr marL="68580" marR="68580" marT="34290" marB="3429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marL="68580" marR="68580" marT="34290" marB="3429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212095907"/>
              </p:ext>
            </p:extLst>
          </p:nvPr>
        </p:nvGraphicFramePr>
        <p:xfrm>
          <a:off x="6078315" y="1489075"/>
          <a:ext cx="2178050" cy="1358900"/>
        </p:xfrm>
        <a:graphic>
          <a:graphicData uri="http://schemas.openxmlformats.org/presentationml/2006/ole">
            <mc:AlternateContent xmlns:mc="http://schemas.openxmlformats.org/markup-compatibility/2006">
              <mc:Choice xmlns:v="urn:schemas-microsoft-com:vml" Requires="v">
                <p:oleObj name="Equation" r:id="rId2" imgW="2361960" imgH="1473120" progId="Equation.DSMT4">
                  <p:embed/>
                </p:oleObj>
              </mc:Choice>
              <mc:Fallback>
                <p:oleObj name="Equation" r:id="rId2" imgW="2361960" imgH="1473120" progId="Equation.DSMT4">
                  <p:embed/>
                  <p:pic>
                    <p:nvPicPr>
                      <p:cNvPr id="0" name=""/>
                      <p:cNvPicPr/>
                      <p:nvPr/>
                    </p:nvPicPr>
                    <p:blipFill>
                      <a:blip r:embed="rId3"/>
                      <a:stretch>
                        <a:fillRect/>
                      </a:stretch>
                    </p:blipFill>
                    <p:spPr>
                      <a:xfrm>
                        <a:off x="6078315" y="1489075"/>
                        <a:ext cx="2178050" cy="13589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57945124"/>
              </p:ext>
            </p:extLst>
          </p:nvPr>
        </p:nvGraphicFramePr>
        <p:xfrm>
          <a:off x="6059831" y="2944538"/>
          <a:ext cx="397214" cy="264809"/>
        </p:xfrm>
        <a:graphic>
          <a:graphicData uri="http://schemas.openxmlformats.org/presentationml/2006/ole">
            <mc:AlternateContent xmlns:mc="http://schemas.openxmlformats.org/markup-compatibility/2006">
              <mc:Choice xmlns:v="urn:schemas-microsoft-com:vml" Requires="v">
                <p:oleObj name="Equation" r:id="rId4" imgW="457200" imgH="304560" progId="Equation.DSMT4">
                  <p:embed/>
                </p:oleObj>
              </mc:Choice>
              <mc:Fallback>
                <p:oleObj name="Equation" r:id="rId4" imgW="457200" imgH="304560" progId="Equation.DSMT4">
                  <p:embed/>
                  <p:pic>
                    <p:nvPicPr>
                      <p:cNvPr id="0" name=""/>
                      <p:cNvPicPr/>
                      <p:nvPr/>
                    </p:nvPicPr>
                    <p:blipFill>
                      <a:blip r:embed="rId5"/>
                      <a:stretch>
                        <a:fillRect/>
                      </a:stretch>
                    </p:blipFill>
                    <p:spPr>
                      <a:xfrm>
                        <a:off x="6059831" y="2944538"/>
                        <a:ext cx="397214" cy="26480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00711704"/>
              </p:ext>
            </p:extLst>
          </p:nvPr>
        </p:nvGraphicFramePr>
        <p:xfrm>
          <a:off x="6080580" y="3374330"/>
          <a:ext cx="1028700" cy="330200"/>
        </p:xfrm>
        <a:graphic>
          <a:graphicData uri="http://schemas.openxmlformats.org/presentationml/2006/ole">
            <mc:AlternateContent xmlns:mc="http://schemas.openxmlformats.org/markup-compatibility/2006">
              <mc:Choice xmlns:v="urn:schemas-microsoft-com:vml" Requires="v">
                <p:oleObj name="Equation" r:id="rId6" imgW="1028520" imgH="330120" progId="Equation.DSMT4">
                  <p:embed/>
                </p:oleObj>
              </mc:Choice>
              <mc:Fallback>
                <p:oleObj name="Equation" r:id="rId6" imgW="1028520" imgH="330120" progId="Equation.DSMT4">
                  <p:embed/>
                  <p:pic>
                    <p:nvPicPr>
                      <p:cNvPr id="0" name=""/>
                      <p:cNvPicPr/>
                      <p:nvPr/>
                    </p:nvPicPr>
                    <p:blipFill>
                      <a:blip r:embed="rId7"/>
                      <a:stretch>
                        <a:fillRect/>
                      </a:stretch>
                    </p:blipFill>
                    <p:spPr>
                      <a:xfrm>
                        <a:off x="6080580" y="3374330"/>
                        <a:ext cx="1028700" cy="330200"/>
                      </a:xfrm>
                      <a:prstGeom prst="rect">
                        <a:avLst/>
                      </a:prstGeom>
                    </p:spPr>
                  </p:pic>
                </p:oleObj>
              </mc:Fallback>
            </mc:AlternateContent>
          </a:graphicData>
        </a:graphic>
      </p:graphicFrame>
      <p:sp>
        <p:nvSpPr>
          <p:cNvPr id="7" name="Rectangle 6"/>
          <p:cNvSpPr/>
          <p:nvPr/>
        </p:nvSpPr>
        <p:spPr>
          <a:xfrm>
            <a:off x="298205" y="153634"/>
            <a:ext cx="1471878" cy="523220"/>
          </a:xfrm>
          <a:prstGeom prst="rect">
            <a:avLst/>
          </a:prstGeom>
        </p:spPr>
        <p:txBody>
          <a:bodyPr wrap="none">
            <a:spAutoFit/>
          </a:bodyPr>
          <a:lstStyle/>
          <a:p>
            <a:pPr lvl="0" algn="just">
              <a:spcBef>
                <a:spcPts val="300"/>
              </a:spcBef>
              <a:spcAft>
                <a:spcPts val="300"/>
              </a:spcAft>
            </a:pPr>
            <a:r>
              <a:rPr lang="en-US" sz="2800" b="1" i="1" dirty="0">
                <a:solidFill>
                  <a:srgbClr val="FF0000"/>
                </a:solidFill>
                <a:latin typeface="Times New Roman" panose="02020603050405020304" pitchFamily="18" charset="0"/>
                <a:ea typeface="Times New Roman" panose="02020603050405020304" pitchFamily="18" charset="0"/>
              </a:rPr>
              <a:t>Ví dụ 4: </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1" name="Oval 10">
            <a:extLst>
              <a:ext uri="{FF2B5EF4-FFF2-40B4-BE49-F238E27FC236}">
                <a16:creationId xmlns:a16="http://schemas.microsoft.com/office/drawing/2014/main" id="{64F56487-8C20-401C-DE38-A7EAFC0B4850}"/>
              </a:ext>
            </a:extLst>
          </p:cNvPr>
          <p:cNvSpPr/>
          <p:nvPr/>
        </p:nvSpPr>
        <p:spPr>
          <a:xfrm>
            <a:off x="7744922" y="524041"/>
            <a:ext cx="903156" cy="843245"/>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p:cNvPicPr>
            <a:picLocks noChangeAspect="1"/>
          </p:cNvPicPr>
          <p:nvPr/>
        </p:nvPicPr>
        <p:blipFill>
          <a:blip r:embed="rId9"/>
          <a:stretch>
            <a:fillRect/>
          </a:stretch>
        </p:blipFill>
        <p:spPr>
          <a:xfrm>
            <a:off x="728049" y="862367"/>
            <a:ext cx="3484722" cy="3187663"/>
          </a:xfrm>
          <a:prstGeom prst="rect">
            <a:avLst/>
          </a:prstGeom>
        </p:spPr>
      </p:pic>
    </p:spTree>
    <p:extLst>
      <p:ext uri="{BB962C8B-B14F-4D97-AF65-F5344CB8AC3E}">
        <p14:creationId xmlns:p14="http://schemas.microsoft.com/office/powerpoint/2010/main" val="200647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437" y="137327"/>
            <a:ext cx="1471878" cy="523220"/>
          </a:xfrm>
          <a:prstGeom prst="rect">
            <a:avLst/>
          </a:prstGeom>
        </p:spPr>
        <p:txBody>
          <a:bodyPr wrap="none">
            <a:spAutoFit/>
          </a:bodyPr>
          <a:lstStyle/>
          <a:p>
            <a:pPr lvl="0" algn="just">
              <a:spcBef>
                <a:spcPts val="300"/>
              </a:spcBef>
              <a:spcAft>
                <a:spcPts val="300"/>
              </a:spcAft>
            </a:pPr>
            <a:r>
              <a:rPr lang="en-US" sz="2800" b="1" i="1">
                <a:solidFill>
                  <a:srgbClr val="FF0000"/>
                </a:solidFill>
                <a:latin typeface="Times New Roman" panose="02020603050405020304" pitchFamily="18" charset="0"/>
                <a:ea typeface="Times New Roman" panose="02020603050405020304" pitchFamily="18" charset="0"/>
              </a:rPr>
              <a:t>Ví dụ 4: </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327887" y="635293"/>
            <a:ext cx="4625114" cy="440120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mj-lt"/>
              </a:rPr>
              <a:t>Xét hai tam giác vuông </a:t>
            </a:r>
            <a:r>
              <a:rPr lang="en-US" sz="2800" dirty="0">
                <a:latin typeface="+mj-lt"/>
              </a:rPr>
              <a:t>    </a:t>
            </a:r>
            <a:r>
              <a:rPr lang="vi-VN" sz="2800" dirty="0">
                <a:latin typeface="+mj-lt"/>
              </a:rPr>
              <a:t>  </a:t>
            </a:r>
            <a:r>
              <a:rPr lang="en-US" sz="2800" dirty="0">
                <a:latin typeface="+mj-lt"/>
              </a:rPr>
              <a:t>    </a:t>
            </a:r>
            <a:r>
              <a:rPr lang="vi-VN" sz="2800" dirty="0">
                <a:latin typeface="+mj-lt"/>
              </a:rPr>
              <a:t>và  </a:t>
            </a:r>
            <a:r>
              <a:rPr lang="en-US" sz="2800" dirty="0">
                <a:latin typeface="+mj-lt"/>
              </a:rPr>
              <a:t>        </a:t>
            </a:r>
            <a:r>
              <a:rPr lang="vi-VN" sz="2800" dirty="0">
                <a:latin typeface="+mj-lt"/>
              </a:rPr>
              <a:t>, ta có</a:t>
            </a:r>
          </a:p>
          <a:p>
            <a:r>
              <a:rPr lang="vi-VN" sz="2800" dirty="0">
                <a:latin typeface="+mj-lt"/>
              </a:rPr>
              <a:t> </a:t>
            </a:r>
            <a:r>
              <a:rPr lang="en-US" sz="2800" dirty="0">
                <a:latin typeface="+mj-lt"/>
              </a:rPr>
              <a:t>                    </a:t>
            </a:r>
            <a:r>
              <a:rPr lang="vi-VN" sz="2800" dirty="0">
                <a:latin typeface="+mj-lt"/>
              </a:rPr>
              <a:t>(giả thiết)</a:t>
            </a:r>
          </a:p>
          <a:p>
            <a:r>
              <a:rPr lang="vi-VN" sz="2800" dirty="0">
                <a:latin typeface="+mj-lt"/>
              </a:rPr>
              <a:t> </a:t>
            </a:r>
            <a:r>
              <a:rPr lang="en-US" sz="2800" dirty="0">
                <a:latin typeface="+mj-lt"/>
              </a:rPr>
              <a:t>      </a:t>
            </a:r>
            <a:r>
              <a:rPr lang="vi-VN" sz="2800" dirty="0">
                <a:latin typeface="+mj-lt"/>
              </a:rPr>
              <a:t>là cạnh chung</a:t>
            </a:r>
          </a:p>
          <a:p>
            <a:r>
              <a:rPr lang="vi-VN" sz="2800" dirty="0">
                <a:latin typeface="+mj-lt"/>
              </a:rPr>
              <a:t>Suy ra  </a:t>
            </a:r>
            <a:r>
              <a:rPr lang="en-US" sz="2800" dirty="0">
                <a:latin typeface="+mj-lt"/>
              </a:rPr>
              <a:t>                     </a:t>
            </a:r>
            <a:r>
              <a:rPr lang="vi-VN" sz="2800" dirty="0">
                <a:latin typeface="+mj-lt"/>
              </a:rPr>
              <a:t> </a:t>
            </a:r>
            <a:r>
              <a:rPr lang="en-US" sz="2800" dirty="0">
                <a:latin typeface="+mj-lt"/>
              </a:rPr>
              <a:t>        </a:t>
            </a:r>
            <a:r>
              <a:rPr lang="vi-VN" sz="2800" dirty="0">
                <a:latin typeface="+mj-lt"/>
              </a:rPr>
              <a:t>(cạnh huyền – cạnh góc vuông)</a:t>
            </a:r>
            <a:r>
              <a:rPr lang="en-US" sz="2800" dirty="0">
                <a:latin typeface="+mj-lt"/>
              </a:rPr>
              <a:t>.</a:t>
            </a:r>
            <a:endParaRPr lang="vi-VN" sz="2800" dirty="0">
              <a:latin typeface="+mj-lt"/>
            </a:endParaRPr>
          </a:p>
          <a:p>
            <a:r>
              <a:rPr lang="vi-VN" sz="2800" dirty="0">
                <a:latin typeface="+mj-lt"/>
              </a:rPr>
              <a:t>Do đó  </a:t>
            </a:r>
            <a:r>
              <a:rPr lang="en-US" sz="2800" dirty="0">
                <a:latin typeface="+mj-lt"/>
              </a:rPr>
              <a:t>                      </a:t>
            </a:r>
            <a:r>
              <a:rPr lang="vi-VN" sz="2800" dirty="0">
                <a:latin typeface="+mj-lt"/>
              </a:rPr>
              <a:t> (hai góc tương ứng).</a:t>
            </a:r>
          </a:p>
          <a:p>
            <a:r>
              <a:rPr lang="vi-VN" sz="2800" dirty="0">
                <a:latin typeface="+mj-lt"/>
              </a:rPr>
              <a:t>Vậy điểm   </a:t>
            </a:r>
            <a:r>
              <a:rPr lang="en-US" sz="2800" dirty="0">
                <a:latin typeface="+mj-lt"/>
              </a:rPr>
              <a:t> </a:t>
            </a:r>
            <a:r>
              <a:rPr lang="vi-VN" sz="2800" dirty="0">
                <a:latin typeface="+mj-lt"/>
              </a:rPr>
              <a:t>thuộc tia phân giác  </a:t>
            </a:r>
            <a:r>
              <a:rPr lang="en-US" sz="2800" dirty="0">
                <a:latin typeface="+mj-lt"/>
              </a:rPr>
              <a:t>  </a:t>
            </a:r>
            <a:r>
              <a:rPr lang="vi-VN" sz="2800" dirty="0">
                <a:latin typeface="+mj-lt"/>
              </a:rPr>
              <a:t> </a:t>
            </a:r>
            <a:r>
              <a:rPr lang="en-US" sz="2800" dirty="0">
                <a:latin typeface="+mj-lt"/>
              </a:rPr>
              <a:t>    </a:t>
            </a:r>
          </a:p>
          <a:p>
            <a:r>
              <a:rPr lang="en-US" sz="2800" dirty="0">
                <a:latin typeface="+mj-lt"/>
              </a:rPr>
              <a:t>     </a:t>
            </a:r>
            <a:r>
              <a:rPr lang="vi-VN" sz="2800" dirty="0">
                <a:latin typeface="+mj-lt"/>
              </a:rPr>
              <a:t>của góc </a:t>
            </a:r>
            <a:r>
              <a:rPr lang="en-US" sz="2800" dirty="0">
                <a:latin typeface="+mj-lt"/>
              </a:rPr>
              <a:t>        </a:t>
            </a:r>
            <a:r>
              <a:rPr lang="vi-VN" sz="2800" dirty="0">
                <a:latin typeface="+mj-lt"/>
              </a:rPr>
              <a:t>.</a:t>
            </a:r>
          </a:p>
        </p:txBody>
      </p:sp>
      <p:graphicFrame>
        <p:nvGraphicFramePr>
          <p:cNvPr id="26" name="Object 25"/>
          <p:cNvGraphicFramePr>
            <a:graphicFrameLocks noChangeAspect="1"/>
          </p:cNvGraphicFramePr>
          <p:nvPr>
            <p:extLst>
              <p:ext uri="{D42A27DB-BD31-4B8C-83A1-F6EECF244321}">
                <p14:modId xmlns:p14="http://schemas.microsoft.com/office/powerpoint/2010/main" val="3343363814"/>
              </p:ext>
            </p:extLst>
          </p:nvPr>
        </p:nvGraphicFramePr>
        <p:xfrm>
          <a:off x="3796574" y="765921"/>
          <a:ext cx="800100" cy="304800"/>
        </p:xfrm>
        <a:graphic>
          <a:graphicData uri="http://schemas.openxmlformats.org/presentationml/2006/ole">
            <mc:AlternateContent xmlns:mc="http://schemas.openxmlformats.org/markup-compatibility/2006">
              <mc:Choice xmlns:v="urn:schemas-microsoft-com:vml" Requires="v">
                <p:oleObj name="Equation" r:id="rId3" imgW="799920" imgH="304560" progId="Equation.DSMT4">
                  <p:embed/>
                </p:oleObj>
              </mc:Choice>
              <mc:Fallback>
                <p:oleObj name="Equation" r:id="rId3" imgW="799920" imgH="304560" progId="Equation.DSMT4">
                  <p:embed/>
                  <p:pic>
                    <p:nvPicPr>
                      <p:cNvPr id="0" name=""/>
                      <p:cNvPicPr/>
                      <p:nvPr/>
                    </p:nvPicPr>
                    <p:blipFill>
                      <a:blip r:embed="rId4"/>
                      <a:stretch>
                        <a:fillRect/>
                      </a:stretch>
                    </p:blipFill>
                    <p:spPr>
                      <a:xfrm>
                        <a:off x="3796574" y="765921"/>
                        <a:ext cx="800100" cy="3048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82964384"/>
              </p:ext>
            </p:extLst>
          </p:nvPr>
        </p:nvGraphicFramePr>
        <p:xfrm>
          <a:off x="814116" y="1169399"/>
          <a:ext cx="749300" cy="304800"/>
        </p:xfrm>
        <a:graphic>
          <a:graphicData uri="http://schemas.openxmlformats.org/presentationml/2006/ole">
            <mc:AlternateContent xmlns:mc="http://schemas.openxmlformats.org/markup-compatibility/2006">
              <mc:Choice xmlns:v="urn:schemas-microsoft-com:vml" Requires="v">
                <p:oleObj name="Equation" r:id="rId5" imgW="749160" imgH="304560" progId="Equation.DSMT4">
                  <p:embed/>
                </p:oleObj>
              </mc:Choice>
              <mc:Fallback>
                <p:oleObj name="Equation" r:id="rId5" imgW="749160" imgH="304560" progId="Equation.DSMT4">
                  <p:embed/>
                  <p:pic>
                    <p:nvPicPr>
                      <p:cNvPr id="0" name=""/>
                      <p:cNvPicPr/>
                      <p:nvPr/>
                    </p:nvPicPr>
                    <p:blipFill>
                      <a:blip r:embed="rId6"/>
                      <a:stretch>
                        <a:fillRect/>
                      </a:stretch>
                    </p:blipFill>
                    <p:spPr>
                      <a:xfrm>
                        <a:off x="814116" y="1169399"/>
                        <a:ext cx="749300" cy="3048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914204529"/>
              </p:ext>
            </p:extLst>
          </p:nvPr>
        </p:nvGraphicFramePr>
        <p:xfrm>
          <a:off x="443094" y="2014418"/>
          <a:ext cx="457200" cy="304800"/>
        </p:xfrm>
        <a:graphic>
          <a:graphicData uri="http://schemas.openxmlformats.org/presentationml/2006/ole">
            <mc:AlternateContent xmlns:mc="http://schemas.openxmlformats.org/markup-compatibility/2006">
              <mc:Choice xmlns:v="urn:schemas-microsoft-com:vml" Requires="v">
                <p:oleObj name="Equation" r:id="rId7" imgW="457200" imgH="304560" progId="Equation.DSMT4">
                  <p:embed/>
                </p:oleObj>
              </mc:Choice>
              <mc:Fallback>
                <p:oleObj name="Equation" r:id="rId7" imgW="457200" imgH="304560" progId="Equation.DSMT4">
                  <p:embed/>
                  <p:pic>
                    <p:nvPicPr>
                      <p:cNvPr id="0" name=""/>
                      <p:cNvPicPr/>
                      <p:nvPr/>
                    </p:nvPicPr>
                    <p:blipFill>
                      <a:blip r:embed="rId8"/>
                      <a:stretch>
                        <a:fillRect/>
                      </a:stretch>
                    </p:blipFill>
                    <p:spPr>
                      <a:xfrm>
                        <a:off x="443094" y="2014418"/>
                        <a:ext cx="457200" cy="3048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327354133"/>
              </p:ext>
            </p:extLst>
          </p:nvPr>
        </p:nvGraphicFramePr>
        <p:xfrm>
          <a:off x="443094" y="1586592"/>
          <a:ext cx="1447800" cy="304800"/>
        </p:xfrm>
        <a:graphic>
          <a:graphicData uri="http://schemas.openxmlformats.org/presentationml/2006/ole">
            <mc:AlternateContent xmlns:mc="http://schemas.openxmlformats.org/markup-compatibility/2006">
              <mc:Choice xmlns:v="urn:schemas-microsoft-com:vml" Requires="v">
                <p:oleObj name="Equation" r:id="rId9" imgW="1447560" imgH="304560" progId="Equation.DSMT4">
                  <p:embed/>
                </p:oleObj>
              </mc:Choice>
              <mc:Fallback>
                <p:oleObj name="Equation" r:id="rId9" imgW="1447560" imgH="304560" progId="Equation.DSMT4">
                  <p:embed/>
                  <p:pic>
                    <p:nvPicPr>
                      <p:cNvPr id="0" name=""/>
                      <p:cNvPicPr/>
                      <p:nvPr/>
                    </p:nvPicPr>
                    <p:blipFill>
                      <a:blip r:embed="rId10"/>
                      <a:stretch>
                        <a:fillRect/>
                      </a:stretch>
                    </p:blipFill>
                    <p:spPr>
                      <a:xfrm>
                        <a:off x="443094" y="1586592"/>
                        <a:ext cx="1447800" cy="3048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658714274"/>
              </p:ext>
            </p:extLst>
          </p:nvPr>
        </p:nvGraphicFramePr>
        <p:xfrm>
          <a:off x="1386570" y="2447392"/>
          <a:ext cx="2590800" cy="317500"/>
        </p:xfrm>
        <a:graphic>
          <a:graphicData uri="http://schemas.openxmlformats.org/presentationml/2006/ole">
            <mc:AlternateContent xmlns:mc="http://schemas.openxmlformats.org/markup-compatibility/2006">
              <mc:Choice xmlns:v="urn:schemas-microsoft-com:vml" Requires="v">
                <p:oleObj name="Equation" r:id="rId11" imgW="2590560" imgH="317160" progId="Equation.DSMT4">
                  <p:embed/>
                </p:oleObj>
              </mc:Choice>
              <mc:Fallback>
                <p:oleObj name="Equation" r:id="rId11" imgW="2590560" imgH="317160" progId="Equation.DSMT4">
                  <p:embed/>
                  <p:pic>
                    <p:nvPicPr>
                      <p:cNvPr id="0" name=""/>
                      <p:cNvPicPr/>
                      <p:nvPr/>
                    </p:nvPicPr>
                    <p:blipFill>
                      <a:blip r:embed="rId12"/>
                      <a:stretch>
                        <a:fillRect/>
                      </a:stretch>
                    </p:blipFill>
                    <p:spPr>
                      <a:xfrm>
                        <a:off x="1386570" y="2447392"/>
                        <a:ext cx="2590800" cy="3175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752462803"/>
              </p:ext>
            </p:extLst>
          </p:nvPr>
        </p:nvGraphicFramePr>
        <p:xfrm>
          <a:off x="1360213" y="3153107"/>
          <a:ext cx="1981200" cy="482600"/>
        </p:xfrm>
        <a:graphic>
          <a:graphicData uri="http://schemas.openxmlformats.org/presentationml/2006/ole">
            <mc:AlternateContent xmlns:mc="http://schemas.openxmlformats.org/markup-compatibility/2006">
              <mc:Choice xmlns:v="urn:schemas-microsoft-com:vml" Requires="v">
                <p:oleObj name="Equation" r:id="rId13" imgW="1981080" imgH="482400" progId="Equation.DSMT4">
                  <p:embed/>
                </p:oleObj>
              </mc:Choice>
              <mc:Fallback>
                <p:oleObj name="Equation" r:id="rId13" imgW="1981080" imgH="482400" progId="Equation.DSMT4">
                  <p:embed/>
                  <p:pic>
                    <p:nvPicPr>
                      <p:cNvPr id="0" name=""/>
                      <p:cNvPicPr/>
                      <p:nvPr/>
                    </p:nvPicPr>
                    <p:blipFill>
                      <a:blip r:embed="rId14"/>
                      <a:stretch>
                        <a:fillRect/>
                      </a:stretch>
                    </p:blipFill>
                    <p:spPr>
                      <a:xfrm>
                        <a:off x="1360213" y="3153107"/>
                        <a:ext cx="1981200" cy="4826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083812544"/>
              </p:ext>
            </p:extLst>
          </p:nvPr>
        </p:nvGraphicFramePr>
        <p:xfrm>
          <a:off x="1890894" y="4141563"/>
          <a:ext cx="215900" cy="304800"/>
        </p:xfrm>
        <a:graphic>
          <a:graphicData uri="http://schemas.openxmlformats.org/presentationml/2006/ole">
            <mc:AlternateContent xmlns:mc="http://schemas.openxmlformats.org/markup-compatibility/2006">
              <mc:Choice xmlns:v="urn:schemas-microsoft-com:vml" Requires="v">
                <p:oleObj name="Equation" r:id="rId15" imgW="215640" imgH="304560" progId="Equation.DSMT4">
                  <p:embed/>
                </p:oleObj>
              </mc:Choice>
              <mc:Fallback>
                <p:oleObj name="Equation" r:id="rId15" imgW="215640" imgH="304560" progId="Equation.DSMT4">
                  <p:embed/>
                  <p:pic>
                    <p:nvPicPr>
                      <p:cNvPr id="0" name=""/>
                      <p:cNvPicPr/>
                      <p:nvPr/>
                    </p:nvPicPr>
                    <p:blipFill>
                      <a:blip r:embed="rId16"/>
                      <a:stretch>
                        <a:fillRect/>
                      </a:stretch>
                    </p:blipFill>
                    <p:spPr>
                      <a:xfrm>
                        <a:off x="1890894" y="4141563"/>
                        <a:ext cx="215900" cy="3048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804488600"/>
              </p:ext>
            </p:extLst>
          </p:nvPr>
        </p:nvGraphicFramePr>
        <p:xfrm>
          <a:off x="347844" y="4592062"/>
          <a:ext cx="444500" cy="304800"/>
        </p:xfrm>
        <a:graphic>
          <a:graphicData uri="http://schemas.openxmlformats.org/presentationml/2006/ole">
            <mc:AlternateContent xmlns:mc="http://schemas.openxmlformats.org/markup-compatibility/2006">
              <mc:Choice xmlns:v="urn:schemas-microsoft-com:vml" Requires="v">
                <p:oleObj name="Equation" r:id="rId17" imgW="444240" imgH="304560" progId="Equation.DSMT4">
                  <p:embed/>
                </p:oleObj>
              </mc:Choice>
              <mc:Fallback>
                <p:oleObj name="Equation" r:id="rId17" imgW="444240" imgH="304560" progId="Equation.DSMT4">
                  <p:embed/>
                  <p:pic>
                    <p:nvPicPr>
                      <p:cNvPr id="0" name=""/>
                      <p:cNvPicPr/>
                      <p:nvPr/>
                    </p:nvPicPr>
                    <p:blipFill>
                      <a:blip r:embed="rId18"/>
                      <a:stretch>
                        <a:fillRect/>
                      </a:stretch>
                    </p:blipFill>
                    <p:spPr>
                      <a:xfrm>
                        <a:off x="347844" y="4592062"/>
                        <a:ext cx="444500" cy="3048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37120793"/>
              </p:ext>
            </p:extLst>
          </p:nvPr>
        </p:nvGraphicFramePr>
        <p:xfrm>
          <a:off x="1972946" y="4572702"/>
          <a:ext cx="660400" cy="381000"/>
        </p:xfrm>
        <a:graphic>
          <a:graphicData uri="http://schemas.openxmlformats.org/presentationml/2006/ole">
            <mc:AlternateContent xmlns:mc="http://schemas.openxmlformats.org/markup-compatibility/2006">
              <mc:Choice xmlns:v="urn:schemas-microsoft-com:vml" Requires="v">
                <p:oleObj name="Equation" r:id="rId19" imgW="660240" imgH="380880" progId="Equation.DSMT4">
                  <p:embed/>
                </p:oleObj>
              </mc:Choice>
              <mc:Fallback>
                <p:oleObj name="Equation" r:id="rId19" imgW="660240" imgH="380880" progId="Equation.DSMT4">
                  <p:embed/>
                  <p:pic>
                    <p:nvPicPr>
                      <p:cNvPr id="0" name=""/>
                      <p:cNvPicPr/>
                      <p:nvPr/>
                    </p:nvPicPr>
                    <p:blipFill>
                      <a:blip r:embed="rId20"/>
                      <a:stretch>
                        <a:fillRect/>
                      </a:stretch>
                    </p:blipFill>
                    <p:spPr>
                      <a:xfrm>
                        <a:off x="1972946" y="4572702"/>
                        <a:ext cx="660400" cy="381000"/>
                      </a:xfrm>
                      <a:prstGeom prst="rect">
                        <a:avLst/>
                      </a:prstGeom>
                    </p:spPr>
                  </p:pic>
                </p:oleObj>
              </mc:Fallback>
            </mc:AlternateContent>
          </a:graphicData>
        </a:graphic>
      </p:graphicFrame>
      <p:sp>
        <p:nvSpPr>
          <p:cNvPr id="17" name="Rounded Rectangle 16"/>
          <p:cNvSpPr/>
          <p:nvPr/>
        </p:nvSpPr>
        <p:spPr>
          <a:xfrm>
            <a:off x="4986472" y="2721430"/>
            <a:ext cx="3916635" cy="22122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300"/>
              </a:spcBef>
              <a:spcAft>
                <a:spcPts val="300"/>
              </a:spcAft>
            </a:pPr>
            <a:r>
              <a:rPr lang="fr-FR"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Nhận xét</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Nếu một điểm nằm trong một góc và cách đều hai cạnh của góc thì nằm trên tia phân giác của góc đó.</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2E43D28-7CA6-5C2C-9324-291AD48FA7E6}"/>
              </a:ext>
            </a:extLst>
          </p:cNvPr>
          <p:cNvSpPr/>
          <p:nvPr/>
        </p:nvSpPr>
        <p:spPr>
          <a:xfrm>
            <a:off x="7744922" y="524041"/>
            <a:ext cx="903156" cy="843245"/>
          </a:xfrm>
          <a:prstGeom prst="ellipse">
            <a:avLst/>
          </a:prstGeom>
          <a:blipFill dpi="0" rotWithShape="1">
            <a:blip r:embed="rId2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9" name="Picture 18"/>
          <p:cNvPicPr>
            <a:picLocks noChangeAspect="1"/>
          </p:cNvPicPr>
          <p:nvPr/>
        </p:nvPicPr>
        <p:blipFill>
          <a:blip r:embed="rId22"/>
          <a:stretch>
            <a:fillRect/>
          </a:stretch>
        </p:blipFill>
        <p:spPr>
          <a:xfrm>
            <a:off x="5135155" y="476257"/>
            <a:ext cx="2427613" cy="2220669"/>
          </a:xfrm>
          <a:prstGeom prst="rect">
            <a:avLst/>
          </a:prstGeom>
        </p:spPr>
      </p:pic>
    </p:spTree>
    <p:extLst>
      <p:ext uri="{BB962C8B-B14F-4D97-AF65-F5344CB8AC3E}">
        <p14:creationId xmlns:p14="http://schemas.microsoft.com/office/powerpoint/2010/main" val="2044625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000"/>
                                        <p:tgtEl>
                                          <p:spTgt spid="35"/>
                                        </p:tgtEl>
                                      </p:cBhvr>
                                    </p:animEffect>
                                    <p:anim calcmode="lin" valueType="num">
                                      <p:cBhvr>
                                        <p:cTn id="58" dur="1000" fill="hold"/>
                                        <p:tgtEl>
                                          <p:spTgt spid="35"/>
                                        </p:tgtEl>
                                        <p:attrNameLst>
                                          <p:attrName>ppt_x</p:attrName>
                                        </p:attrNameLst>
                                      </p:cBhvr>
                                      <p:tavLst>
                                        <p:tav tm="0">
                                          <p:val>
                                            <p:strVal val="#ppt_x"/>
                                          </p:val>
                                        </p:tav>
                                        <p:tav tm="100000">
                                          <p:val>
                                            <p:strVal val="#ppt_x"/>
                                          </p:val>
                                        </p:tav>
                                      </p:tavLst>
                                    </p:anim>
                                    <p:anim calcmode="lin" valueType="num">
                                      <p:cBhvr>
                                        <p:cTn id="5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矩形 33"/>
          <p:cNvSpPr/>
          <p:nvPr/>
        </p:nvSpPr>
        <p:spPr>
          <a:xfrm>
            <a:off x="-615204" y="1686534"/>
            <a:ext cx="494180" cy="774278"/>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26" y="2773876"/>
            <a:ext cx="3451142" cy="1286603"/>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106" y="2145695"/>
            <a:ext cx="4109772" cy="1747999"/>
          </a:xfrm>
          <a:prstGeom prst="rect">
            <a:avLst/>
          </a:prstGeom>
        </p:spPr>
      </p:pic>
      <p:sp>
        <p:nvSpPr>
          <p:cNvPr id="32" name="文本框 31"/>
          <p:cNvSpPr txBox="1"/>
          <p:nvPr/>
        </p:nvSpPr>
        <p:spPr>
          <a:xfrm>
            <a:off x="1429020" y="1514399"/>
            <a:ext cx="1208985" cy="1419619"/>
          </a:xfrm>
          <a:prstGeom prst="rect">
            <a:avLst/>
          </a:prstGeom>
          <a:noFill/>
        </p:spPr>
        <p:txBody>
          <a:bodyPr wrap="none" rtlCol="0">
            <a:spAutoFit/>
          </a:bodyPr>
          <a:lstStyle/>
          <a:p>
            <a:r>
              <a:rPr lang="en-US" altLang="zh-CN" sz="8625" b="1" dirty="0">
                <a:solidFill>
                  <a:srgbClr val="2A3D52"/>
                </a:solidFill>
                <a:latin typeface="Agency FB" panose="020B0503020202020204" pitchFamily="34" charset="0"/>
                <a:ea typeface="微软雅黑" panose="020B0503020204020204" pitchFamily="34" charset="-122"/>
              </a:rPr>
              <a:t>03</a:t>
            </a:r>
            <a:endParaRPr lang="zh-CN" altLang="en-US" sz="8625"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4457251" y="2571750"/>
            <a:ext cx="3492431" cy="784830"/>
          </a:xfrm>
          <a:prstGeom prst="rect">
            <a:avLst/>
          </a:prstGeom>
          <a:noFill/>
        </p:spPr>
        <p:txBody>
          <a:bodyPr wrap="none" rtlCol="0">
            <a:spAutoFit/>
          </a:bodyPr>
          <a:lstStyle/>
          <a:p>
            <a:r>
              <a:rPr lang="en-US" altLang="zh-CN" sz="4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LUYỆN TẬP</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857" y="119743"/>
            <a:ext cx="2242457" cy="523220"/>
          </a:xfrm>
          <a:prstGeom prst="rect">
            <a:avLst/>
          </a:prstGeom>
          <a:noFill/>
        </p:spPr>
        <p:txBody>
          <a:bodyPr wrap="square" rtlCol="0">
            <a:spAutoFit/>
          </a:bodyPr>
          <a:lstStyle/>
          <a:p>
            <a:r>
              <a:rPr lang="en-US" sz="2800" dirty="0">
                <a:solidFill>
                  <a:schemeClr val="accent6">
                    <a:lumMod val="75000"/>
                  </a:schemeClr>
                </a:solidFill>
                <a:latin typeface="Times New Roman" panose="02020603050405020304" pitchFamily="18" charset="0"/>
                <a:cs typeface="Times New Roman" panose="02020603050405020304" pitchFamily="18" charset="0"/>
              </a:rPr>
              <a:t>Luyện tập </a:t>
            </a:r>
          </a:p>
        </p:txBody>
      </p:sp>
      <p:sp>
        <p:nvSpPr>
          <p:cNvPr id="4" name="Rounded Rectangle 3"/>
          <p:cNvSpPr/>
          <p:nvPr/>
        </p:nvSpPr>
        <p:spPr>
          <a:xfrm>
            <a:off x="358435" y="574730"/>
            <a:ext cx="8425542" cy="1132114"/>
          </a:xfrm>
          <a:prstGeom prst="roundRect">
            <a:avLst/>
          </a:prstGeom>
          <a:ln w="19050">
            <a:prstDash val="lgDashDot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 name="TextBox 5"/>
          <p:cNvSpPr txBox="1"/>
          <p:nvPr/>
        </p:nvSpPr>
        <p:spPr>
          <a:xfrm>
            <a:off x="489857" y="582332"/>
            <a:ext cx="8207829"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Bài tập 4 SGK/92</a:t>
            </a:r>
            <a:r>
              <a:rPr lang="en-US" sz="2800" dirty="0">
                <a:latin typeface="Times New Roman" panose="02020603050405020304" pitchFamily="18" charset="0"/>
                <a:cs typeface="Times New Roman" panose="02020603050405020304" pitchFamily="18" charset="0"/>
              </a:rPr>
              <a:t>. Cho Hình 67 có </a:t>
            </a:r>
          </a:p>
          <a:p>
            <a:r>
              <a:rPr lang="en-US" sz="2800" dirty="0">
                <a:latin typeface="Times New Roman" panose="02020603050405020304" pitchFamily="18" charset="0"/>
                <a:cs typeface="Times New Roman" panose="02020603050405020304" pitchFamily="18" charset="0"/>
              </a:rPr>
              <a:t>                                            Chứng minh </a:t>
            </a:r>
          </a:p>
        </p:txBody>
      </p:sp>
      <p:graphicFrame>
        <p:nvGraphicFramePr>
          <p:cNvPr id="9" name="Object 8"/>
          <p:cNvGraphicFramePr>
            <a:graphicFrameLocks noChangeAspect="1"/>
          </p:cNvGraphicFramePr>
          <p:nvPr/>
        </p:nvGraphicFramePr>
        <p:xfrm>
          <a:off x="489857" y="962417"/>
          <a:ext cx="3759200" cy="558800"/>
        </p:xfrm>
        <a:graphic>
          <a:graphicData uri="http://schemas.openxmlformats.org/presentationml/2006/ole">
            <mc:AlternateContent xmlns:mc="http://schemas.openxmlformats.org/markup-compatibility/2006">
              <mc:Choice xmlns:v="urn:schemas-microsoft-com:vml" Requires="v">
                <p:oleObj name="Equation" r:id="rId3" imgW="3759120" imgH="558720" progId="Equation.DSMT4">
                  <p:embed/>
                </p:oleObj>
              </mc:Choice>
              <mc:Fallback>
                <p:oleObj name="Equation" r:id="rId3" imgW="3759120" imgH="558720" progId="Equation.DSMT4">
                  <p:embed/>
                  <p:pic>
                    <p:nvPicPr>
                      <p:cNvPr id="0" name=""/>
                      <p:cNvPicPr/>
                      <p:nvPr/>
                    </p:nvPicPr>
                    <p:blipFill>
                      <a:blip r:embed="rId4"/>
                      <a:stretch>
                        <a:fillRect/>
                      </a:stretch>
                    </p:blipFill>
                    <p:spPr>
                      <a:xfrm>
                        <a:off x="489857" y="962417"/>
                        <a:ext cx="3759200" cy="5588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407659" y="1126004"/>
          <a:ext cx="1587500" cy="317500"/>
        </p:xfrm>
        <a:graphic>
          <a:graphicData uri="http://schemas.openxmlformats.org/presentationml/2006/ole">
            <mc:AlternateContent xmlns:mc="http://schemas.openxmlformats.org/markup-compatibility/2006">
              <mc:Choice xmlns:v="urn:schemas-microsoft-com:vml" Requires="v">
                <p:oleObj name="Equation" r:id="rId5" imgW="1587240" imgH="317160" progId="Equation.DSMT4">
                  <p:embed/>
                </p:oleObj>
              </mc:Choice>
              <mc:Fallback>
                <p:oleObj name="Equation" r:id="rId5" imgW="1587240" imgH="317160" progId="Equation.DSMT4">
                  <p:embed/>
                  <p:pic>
                    <p:nvPicPr>
                      <p:cNvPr id="0" name=""/>
                      <p:cNvPicPr/>
                      <p:nvPr/>
                    </p:nvPicPr>
                    <p:blipFill>
                      <a:blip r:embed="rId6"/>
                      <a:stretch>
                        <a:fillRect/>
                      </a:stretch>
                    </p:blipFill>
                    <p:spPr>
                      <a:xfrm>
                        <a:off x="6407659" y="1126004"/>
                        <a:ext cx="1587500" cy="317500"/>
                      </a:xfrm>
                      <a:prstGeom prst="rect">
                        <a:avLst/>
                      </a:prstGeom>
                    </p:spPr>
                  </p:pic>
                </p:oleObj>
              </mc:Fallback>
            </mc:AlternateContent>
          </a:graphicData>
        </a:graphic>
      </p:graphicFrame>
      <p:pic>
        <p:nvPicPr>
          <p:cNvPr id="11" name="Picture 10"/>
          <p:cNvPicPr>
            <a:picLocks noChangeAspect="1"/>
          </p:cNvPicPr>
          <p:nvPr/>
        </p:nvPicPr>
        <p:blipFill>
          <a:blip r:embed="rId7"/>
          <a:stretch>
            <a:fillRect/>
          </a:stretch>
        </p:blipFill>
        <p:spPr>
          <a:xfrm>
            <a:off x="576943" y="2075037"/>
            <a:ext cx="3243943" cy="2428526"/>
          </a:xfrm>
          <a:prstGeom prst="rect">
            <a:avLst/>
          </a:prstGeom>
        </p:spPr>
      </p:pic>
      <p:graphicFrame>
        <p:nvGraphicFramePr>
          <p:cNvPr id="12" name="Table 11"/>
          <p:cNvGraphicFramePr>
            <a:graphicFrameLocks noGrp="1"/>
          </p:cNvGraphicFramePr>
          <p:nvPr/>
        </p:nvGraphicFramePr>
        <p:xfrm>
          <a:off x="4613912" y="2191658"/>
          <a:ext cx="3361505" cy="2697480"/>
        </p:xfrm>
        <a:graphic>
          <a:graphicData uri="http://schemas.openxmlformats.org/drawingml/2006/table">
            <a:tbl>
              <a:tblPr firstRow="1" bandRow="1">
                <a:tableStyleId>{5940675A-B579-460E-94D1-54222C63F5DA}</a:tableStyleId>
              </a:tblPr>
              <a:tblGrid>
                <a:gridCol w="690625">
                  <a:extLst>
                    <a:ext uri="{9D8B030D-6E8A-4147-A177-3AD203B41FA5}">
                      <a16:colId xmlns:a16="http://schemas.microsoft.com/office/drawing/2014/main" val="20000"/>
                    </a:ext>
                  </a:extLst>
                </a:gridCol>
                <a:gridCol w="2670880">
                  <a:extLst>
                    <a:ext uri="{9D8B030D-6E8A-4147-A177-3AD203B41FA5}">
                      <a16:colId xmlns:a16="http://schemas.microsoft.com/office/drawing/2014/main" val="20001"/>
                    </a:ext>
                  </a:extLst>
                </a:gridCol>
              </a:tblGrid>
              <a:tr h="1348740">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a:t>
                      </a: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88620">
                <a:tc>
                  <a:txBody>
                    <a:bodyPr/>
                    <a:lstStyle/>
                    <a:p>
                      <a:r>
                        <a:rPr lang="en-US" sz="2800" dirty="0">
                          <a:latin typeface="Times New Roman" panose="02020603050405020304" pitchFamily="18" charset="0"/>
                          <a:cs typeface="Times New Roman" panose="02020603050405020304" pitchFamily="18" charset="0"/>
                        </a:rPr>
                        <a:t>KL</a:t>
                      </a:r>
                    </a:p>
                  </a:txBody>
                  <a:tcPr marL="68580" marR="68580" marT="34290" marB="3429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marL="68580" marR="68580" marT="34290" marB="3429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53320371"/>
              </p:ext>
            </p:extLst>
          </p:nvPr>
        </p:nvGraphicFramePr>
        <p:xfrm>
          <a:off x="5368925" y="2235200"/>
          <a:ext cx="2387600" cy="2108200"/>
        </p:xfrm>
        <a:graphic>
          <a:graphicData uri="http://schemas.openxmlformats.org/presentationml/2006/ole">
            <mc:AlternateContent xmlns:mc="http://schemas.openxmlformats.org/markup-compatibility/2006">
              <mc:Choice xmlns:v="urn:schemas-microsoft-com:vml" Requires="v">
                <p:oleObj name="Equation" r:id="rId8" imgW="2387520" imgH="2108160" progId="Equation.DSMT4">
                  <p:embed/>
                </p:oleObj>
              </mc:Choice>
              <mc:Fallback>
                <p:oleObj name="Equation" r:id="rId8" imgW="2387520" imgH="2108160" progId="Equation.DSMT4">
                  <p:embed/>
                  <p:pic>
                    <p:nvPicPr>
                      <p:cNvPr id="0" name=""/>
                      <p:cNvPicPr/>
                      <p:nvPr/>
                    </p:nvPicPr>
                    <p:blipFill>
                      <a:blip r:embed="rId9"/>
                      <a:stretch>
                        <a:fillRect/>
                      </a:stretch>
                    </p:blipFill>
                    <p:spPr>
                      <a:xfrm>
                        <a:off x="5368925" y="2235200"/>
                        <a:ext cx="2387600" cy="21082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5460094" y="4475029"/>
          <a:ext cx="1587500" cy="317500"/>
        </p:xfrm>
        <a:graphic>
          <a:graphicData uri="http://schemas.openxmlformats.org/presentationml/2006/ole">
            <mc:AlternateContent xmlns:mc="http://schemas.openxmlformats.org/markup-compatibility/2006">
              <mc:Choice xmlns:v="urn:schemas-microsoft-com:vml" Requires="v">
                <p:oleObj name="Equation" r:id="rId10" imgW="1587240" imgH="317160" progId="Equation.DSMT4">
                  <p:embed/>
                </p:oleObj>
              </mc:Choice>
              <mc:Fallback>
                <p:oleObj name="Equation" r:id="rId10" imgW="1587240" imgH="317160" progId="Equation.DSMT4">
                  <p:embed/>
                  <p:pic>
                    <p:nvPicPr>
                      <p:cNvPr id="0" name=""/>
                      <p:cNvPicPr/>
                      <p:nvPr/>
                    </p:nvPicPr>
                    <p:blipFill>
                      <a:blip r:embed="rId11"/>
                      <a:stretch>
                        <a:fillRect/>
                      </a:stretch>
                    </p:blipFill>
                    <p:spPr>
                      <a:xfrm>
                        <a:off x="5460094" y="4475029"/>
                        <a:ext cx="1587500" cy="317500"/>
                      </a:xfrm>
                      <a:prstGeom prst="rect">
                        <a:avLst/>
                      </a:prstGeom>
                    </p:spPr>
                  </p:pic>
                </p:oleObj>
              </mc:Fallback>
            </mc:AlternateContent>
          </a:graphicData>
        </a:graphic>
      </p:graphicFrame>
      <p:sp>
        <p:nvSpPr>
          <p:cNvPr id="3" name="TextBox 2"/>
          <p:cNvSpPr txBox="1"/>
          <p:nvPr/>
        </p:nvSpPr>
        <p:spPr>
          <a:xfrm>
            <a:off x="1433285" y="4081736"/>
            <a:ext cx="1872343" cy="523220"/>
          </a:xfrm>
          <a:prstGeom prst="rect">
            <a:avLst/>
          </a:prstGeom>
          <a:noFill/>
        </p:spPr>
        <p:txBody>
          <a:bodyPr wrap="square" rtlCol="0">
            <a:spAutoFit/>
          </a:bodyPr>
          <a:lstStyle/>
          <a:p>
            <a:r>
              <a:rPr lang="en-US" sz="2800" dirty="0">
                <a:solidFill>
                  <a:schemeClr val="accent1">
                    <a:lumMod val="75000"/>
                  </a:schemeClr>
                </a:solidFill>
                <a:latin typeface="Times New Roman" panose="02020603050405020304" pitchFamily="18" charset="0"/>
                <a:cs typeface="Times New Roman" panose="02020603050405020304" pitchFamily="18" charset="0"/>
              </a:rPr>
              <a:t>Hình 67</a:t>
            </a:r>
          </a:p>
        </p:txBody>
      </p:sp>
      <p:graphicFrame>
        <p:nvGraphicFramePr>
          <p:cNvPr id="7" name="Object 6"/>
          <p:cNvGraphicFramePr>
            <a:graphicFrameLocks noChangeAspect="1"/>
          </p:cNvGraphicFramePr>
          <p:nvPr>
            <p:extLst>
              <p:ext uri="{D42A27DB-BD31-4B8C-83A1-F6EECF244321}">
                <p14:modId xmlns:p14="http://schemas.microsoft.com/office/powerpoint/2010/main" val="3683165446"/>
              </p:ext>
            </p:extLst>
          </p:nvPr>
        </p:nvGraphicFramePr>
        <p:xfrm>
          <a:off x="5626100" y="541338"/>
          <a:ext cx="3086100" cy="482600"/>
        </p:xfrm>
        <a:graphic>
          <a:graphicData uri="http://schemas.openxmlformats.org/presentationml/2006/ole">
            <mc:AlternateContent xmlns:mc="http://schemas.openxmlformats.org/markup-compatibility/2006">
              <mc:Choice xmlns:v="urn:schemas-microsoft-com:vml" Requires="v">
                <p:oleObj name="Equation" r:id="rId12" imgW="3085920" imgH="482400" progId="Equation.DSMT4">
                  <p:embed/>
                </p:oleObj>
              </mc:Choice>
              <mc:Fallback>
                <p:oleObj name="Equation" r:id="rId12" imgW="3085920" imgH="482400" progId="Equation.DSMT4">
                  <p:embed/>
                  <p:pic>
                    <p:nvPicPr>
                      <p:cNvPr id="0" name=""/>
                      <p:cNvPicPr/>
                      <p:nvPr/>
                    </p:nvPicPr>
                    <p:blipFill>
                      <a:blip r:embed="rId13"/>
                      <a:stretch>
                        <a:fillRect/>
                      </a:stretch>
                    </p:blipFill>
                    <p:spPr>
                      <a:xfrm>
                        <a:off x="5626100" y="541338"/>
                        <a:ext cx="3086100" cy="482600"/>
                      </a:xfrm>
                      <a:prstGeom prst="rect">
                        <a:avLst/>
                      </a:prstGeom>
                    </p:spPr>
                  </p:pic>
                </p:oleObj>
              </mc:Fallback>
            </mc:AlternateContent>
          </a:graphicData>
        </a:graphic>
      </p:graphicFrame>
      <p:sp>
        <p:nvSpPr>
          <p:cNvPr id="16" name="Teardrop 15">
            <a:extLst>
              <a:ext uri="{FF2B5EF4-FFF2-40B4-BE49-F238E27FC236}">
                <a16:creationId xmlns:a16="http://schemas.microsoft.com/office/drawing/2014/main" id="{F2F27729-E85B-EA26-7E9E-C04677A33334}"/>
              </a:ext>
            </a:extLst>
          </p:cNvPr>
          <p:cNvSpPr/>
          <p:nvPr/>
        </p:nvSpPr>
        <p:spPr>
          <a:xfrm>
            <a:off x="7975417" y="3941365"/>
            <a:ext cx="963335" cy="975341"/>
          </a:xfrm>
          <a:prstGeom prst="teardrop">
            <a:avLst/>
          </a:prstGeom>
          <a:blipFill dpi="0" rotWithShape="1">
            <a:blip r:embed="rId1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10974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330" y="398343"/>
            <a:ext cx="2296886"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Chứng minh</a:t>
            </a:r>
          </a:p>
        </p:txBody>
      </p:sp>
      <p:sp>
        <p:nvSpPr>
          <p:cNvPr id="22" name="Rectangle 21"/>
          <p:cNvSpPr/>
          <p:nvPr/>
        </p:nvSpPr>
        <p:spPr>
          <a:xfrm>
            <a:off x="405490" y="1011107"/>
            <a:ext cx="5585881" cy="3970318"/>
          </a:xfrm>
          <a:prstGeom prst="rect">
            <a:avLst/>
          </a:prstGeom>
          <a:ln>
            <a:solidFill>
              <a:schemeClr val="bg1"/>
            </a:solidFill>
          </a:ln>
        </p:spPr>
        <p:style>
          <a:lnRef idx="2">
            <a:schemeClr val="accent3"/>
          </a:lnRef>
          <a:fillRef idx="1001">
            <a:schemeClr val="lt1"/>
          </a:fillRef>
          <a:effectRef idx="0">
            <a:schemeClr val="accent3"/>
          </a:effectRef>
          <a:fontRef idx="minor">
            <a:schemeClr val="dk1"/>
          </a:fontRef>
        </p:style>
        <p:txBody>
          <a:bodyPr wrap="square">
            <a:spAutoFit/>
          </a:bodyPr>
          <a:lstStyle/>
          <a:p>
            <a:r>
              <a:rPr lang="en-US" sz="2800" dirty="0">
                <a:latin typeface="Times New Roman" panose="02020603050405020304" pitchFamily="18" charset="0"/>
                <a:cs typeface="Times New Roman" panose="02020603050405020304" pitchFamily="18" charset="0"/>
              </a:rPr>
              <a:t>Vì </a:t>
            </a:r>
          </a:p>
          <a:p>
            <a:r>
              <a:rPr lang="en-US" sz="2800" dirty="0">
                <a:latin typeface="Times New Roman" panose="02020603050405020304" pitchFamily="18" charset="0"/>
                <a:cs typeface="Times New Roman" panose="02020603050405020304" pitchFamily="18" charset="0"/>
              </a:rPr>
              <a:t>(góc bù nhau).</a:t>
            </a:r>
          </a:p>
          <a:p>
            <a:r>
              <a:rPr lang="vi-VN" sz="2800" dirty="0">
                <a:latin typeface="+mj-lt"/>
              </a:rPr>
              <a:t>Xét hai tam giác vuông</a:t>
            </a:r>
            <a:r>
              <a:rPr lang="en-US" sz="2800" dirty="0">
                <a:latin typeface="+mj-lt"/>
              </a:rPr>
              <a:t>        </a:t>
            </a:r>
            <a:r>
              <a:rPr lang="vi-VN" sz="2800" dirty="0">
                <a:latin typeface="+mj-lt"/>
              </a:rPr>
              <a:t>  </a:t>
            </a:r>
            <a:r>
              <a:rPr lang="en-US" sz="2800" dirty="0">
                <a:latin typeface="+mj-lt"/>
              </a:rPr>
              <a:t> </a:t>
            </a:r>
            <a:r>
              <a:rPr lang="vi-VN" sz="2800" dirty="0">
                <a:latin typeface="+mj-lt"/>
              </a:rPr>
              <a:t>và </a:t>
            </a:r>
            <a:r>
              <a:rPr lang="en-US" sz="2800" dirty="0">
                <a:latin typeface="+mj-lt"/>
              </a:rPr>
              <a:t>            </a:t>
            </a:r>
          </a:p>
          <a:p>
            <a:r>
              <a:rPr lang="en-US" sz="2800" dirty="0">
                <a:latin typeface="+mj-lt"/>
              </a:rPr>
              <a:t>         </a:t>
            </a:r>
            <a:r>
              <a:rPr lang="vi-VN" sz="2800" dirty="0">
                <a:latin typeface="+mj-lt"/>
              </a:rPr>
              <a:t>, ta có</a:t>
            </a:r>
          </a:p>
          <a:p>
            <a:r>
              <a:rPr lang="vi-VN" sz="2800" dirty="0">
                <a:latin typeface="+mj-lt"/>
              </a:rPr>
              <a:t> </a:t>
            </a:r>
            <a:r>
              <a:rPr lang="en-US" sz="2800" dirty="0">
                <a:latin typeface="+mj-lt"/>
              </a:rPr>
              <a:t>                   </a:t>
            </a:r>
            <a:r>
              <a:rPr lang="vi-VN" sz="2800" dirty="0">
                <a:latin typeface="+mj-lt"/>
              </a:rPr>
              <a:t> </a:t>
            </a:r>
            <a:r>
              <a:rPr lang="en-US" sz="2800" dirty="0">
                <a:latin typeface="+mj-lt"/>
              </a:rPr>
              <a:t>       </a:t>
            </a:r>
            <a:r>
              <a:rPr lang="vi-VN" sz="2800" dirty="0">
                <a:latin typeface="+mj-lt"/>
              </a:rPr>
              <a:t>( giả thiết)</a:t>
            </a:r>
            <a:endParaRPr lang="vi-VN" sz="2800" dirty="0">
              <a:latin typeface="Times New Roman" panose="02020603050405020304" pitchFamily="18" charset="0"/>
              <a:cs typeface="Times New Roman" panose="02020603050405020304" pitchFamily="18" charset="0"/>
            </a:endParaRPr>
          </a:p>
          <a:p>
            <a:r>
              <a:rPr lang="vi-VN" sz="2800" dirty="0">
                <a:latin typeface="+mj-lt"/>
              </a:rPr>
              <a:t>  </a:t>
            </a:r>
            <a:r>
              <a:rPr lang="en-US" sz="2800" dirty="0">
                <a:latin typeface="+mj-lt"/>
              </a:rPr>
              <a:t>                   </a:t>
            </a:r>
            <a:r>
              <a:rPr lang="vi-VN" sz="2800" dirty="0">
                <a:latin typeface="+mj-lt"/>
              </a:rPr>
              <a:t>( giả thiết)</a:t>
            </a:r>
            <a:endParaRPr lang="en-US" sz="2800" dirty="0">
              <a:latin typeface="Times New Roman" panose="02020603050405020304" pitchFamily="18" charset="0"/>
              <a:cs typeface="Times New Roman" panose="02020603050405020304" pitchFamily="18" charset="0"/>
            </a:endParaRPr>
          </a:p>
          <a:p>
            <a:endParaRPr lang="vi-VN" sz="2800" dirty="0">
              <a:latin typeface="+mj-lt"/>
            </a:endParaRPr>
          </a:p>
          <a:p>
            <a:r>
              <a:rPr lang="vi-VN" sz="2800" dirty="0">
                <a:latin typeface="+mj-lt"/>
              </a:rPr>
              <a:t>Suy ra </a:t>
            </a:r>
            <a:r>
              <a:rPr lang="en-US" sz="2800" dirty="0">
                <a:latin typeface="+mj-lt"/>
              </a:rPr>
              <a:t>                              </a:t>
            </a:r>
            <a:r>
              <a:rPr lang="vi-VN" sz="2800" dirty="0">
                <a:latin typeface="+mj-lt"/>
              </a:rPr>
              <a:t> </a:t>
            </a:r>
            <a:r>
              <a:rPr lang="en-US" sz="2800" dirty="0">
                <a:latin typeface="+mj-lt"/>
              </a:rPr>
              <a:t>    </a:t>
            </a:r>
            <a:r>
              <a:rPr lang="en-US" sz="2800" dirty="0">
                <a:latin typeface="Times New Roman" panose="02020603050405020304" pitchFamily="18" charset="0"/>
                <a:cs typeface="Times New Roman" panose="02020603050405020304" pitchFamily="18" charset="0"/>
              </a:rPr>
              <a:t>(g - c - g</a:t>
            </a:r>
            <a:r>
              <a:rPr lang="vi-VN" sz="2800" dirty="0">
                <a:latin typeface="Times New Roman" panose="02020603050405020304" pitchFamily="18" charset="0"/>
                <a:cs typeface="Times New Roman" panose="02020603050405020304" pitchFamily="18" charset="0"/>
              </a:rPr>
              <a:t>)</a:t>
            </a:r>
            <a:r>
              <a:rPr lang="vi-VN" sz="2800" dirty="0">
                <a:latin typeface="+mj-lt"/>
              </a:rPr>
              <a:t>.</a:t>
            </a:r>
          </a:p>
          <a:p>
            <a:r>
              <a:rPr lang="vi-VN" sz="2800" dirty="0">
                <a:latin typeface="+mj-lt"/>
              </a:rPr>
              <a:t>   </a:t>
            </a:r>
            <a:r>
              <a:rPr lang="en-US" sz="2800" dirty="0">
                <a:latin typeface="+mj-lt"/>
              </a:rPr>
              <a:t>                       </a:t>
            </a:r>
            <a:r>
              <a:rPr lang="vi-VN" sz="2800" dirty="0">
                <a:latin typeface="+mj-lt"/>
              </a:rPr>
              <a:t>(hai cạnh tương ứng)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nvGraphicFramePr>
        <p:xfrm>
          <a:off x="3873397" y="1966142"/>
          <a:ext cx="812800" cy="317500"/>
        </p:xfrm>
        <a:graphic>
          <a:graphicData uri="http://schemas.openxmlformats.org/presentationml/2006/ole">
            <mc:AlternateContent xmlns:mc="http://schemas.openxmlformats.org/markup-compatibility/2006">
              <mc:Choice xmlns:v="urn:schemas-microsoft-com:vml" Requires="v">
                <p:oleObj name="Equation" r:id="rId2" imgW="812520" imgH="317160" progId="Equation.DSMT4">
                  <p:embed/>
                </p:oleObj>
              </mc:Choice>
              <mc:Fallback>
                <p:oleObj name="Equation" r:id="rId2" imgW="812520" imgH="317160" progId="Equation.DSMT4">
                  <p:embed/>
                  <p:pic>
                    <p:nvPicPr>
                      <p:cNvPr id="0" name=""/>
                      <p:cNvPicPr/>
                      <p:nvPr/>
                    </p:nvPicPr>
                    <p:blipFill>
                      <a:blip r:embed="rId3"/>
                      <a:stretch>
                        <a:fillRect/>
                      </a:stretch>
                    </p:blipFill>
                    <p:spPr>
                      <a:xfrm>
                        <a:off x="3873397" y="1966142"/>
                        <a:ext cx="812800" cy="317500"/>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488439" y="2375474"/>
          <a:ext cx="787400" cy="304800"/>
        </p:xfrm>
        <a:graphic>
          <a:graphicData uri="http://schemas.openxmlformats.org/presentationml/2006/ole">
            <mc:AlternateContent xmlns:mc="http://schemas.openxmlformats.org/markup-compatibility/2006">
              <mc:Choice xmlns:v="urn:schemas-microsoft-com:vml" Requires="v">
                <p:oleObj name="Equation" r:id="rId4" imgW="787320" imgH="304560" progId="Equation.DSMT4">
                  <p:embed/>
                </p:oleObj>
              </mc:Choice>
              <mc:Fallback>
                <p:oleObj name="Equation" r:id="rId4" imgW="787320" imgH="304560" progId="Equation.DSMT4">
                  <p:embed/>
                  <p:pic>
                    <p:nvPicPr>
                      <p:cNvPr id="0" name=""/>
                      <p:cNvPicPr/>
                      <p:nvPr/>
                    </p:nvPicPr>
                    <p:blipFill>
                      <a:blip r:embed="rId5"/>
                      <a:stretch>
                        <a:fillRect/>
                      </a:stretch>
                    </p:blipFill>
                    <p:spPr>
                      <a:xfrm>
                        <a:off x="488439" y="2375474"/>
                        <a:ext cx="787400" cy="3048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283190875"/>
              </p:ext>
            </p:extLst>
          </p:nvPr>
        </p:nvGraphicFramePr>
        <p:xfrm>
          <a:off x="487363" y="2673350"/>
          <a:ext cx="2070100" cy="482600"/>
        </p:xfrm>
        <a:graphic>
          <a:graphicData uri="http://schemas.openxmlformats.org/presentationml/2006/ole">
            <mc:AlternateContent xmlns:mc="http://schemas.openxmlformats.org/markup-compatibility/2006">
              <mc:Choice xmlns:v="urn:schemas-microsoft-com:vml" Requires="v">
                <p:oleObj name="Equation" r:id="rId6" imgW="2070000" imgH="482400" progId="Equation.DSMT4">
                  <p:embed/>
                </p:oleObj>
              </mc:Choice>
              <mc:Fallback>
                <p:oleObj name="Equation" r:id="rId6" imgW="2070000" imgH="482400" progId="Equation.DSMT4">
                  <p:embed/>
                  <p:pic>
                    <p:nvPicPr>
                      <p:cNvPr id="0" name=""/>
                      <p:cNvPicPr/>
                      <p:nvPr/>
                    </p:nvPicPr>
                    <p:blipFill>
                      <a:blip r:embed="rId7"/>
                      <a:stretch>
                        <a:fillRect/>
                      </a:stretch>
                    </p:blipFill>
                    <p:spPr>
                      <a:xfrm>
                        <a:off x="487363" y="2673350"/>
                        <a:ext cx="2070100" cy="482600"/>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471488" y="3594100"/>
          <a:ext cx="4762500" cy="495300"/>
        </p:xfrm>
        <a:graphic>
          <a:graphicData uri="http://schemas.openxmlformats.org/presentationml/2006/ole">
            <mc:AlternateContent xmlns:mc="http://schemas.openxmlformats.org/markup-compatibility/2006">
              <mc:Choice xmlns:v="urn:schemas-microsoft-com:vml" Requires="v">
                <p:oleObj name="Equation" r:id="rId8" imgW="4762440" imgH="495000" progId="Equation.DSMT4">
                  <p:embed/>
                </p:oleObj>
              </mc:Choice>
              <mc:Fallback>
                <p:oleObj name="Equation" r:id="rId8" imgW="4762440" imgH="495000" progId="Equation.DSMT4">
                  <p:embed/>
                  <p:pic>
                    <p:nvPicPr>
                      <p:cNvPr id="0" name=""/>
                      <p:cNvPicPr/>
                      <p:nvPr/>
                    </p:nvPicPr>
                    <p:blipFill>
                      <a:blip r:embed="rId9"/>
                      <a:stretch>
                        <a:fillRect/>
                      </a:stretch>
                    </p:blipFill>
                    <p:spPr>
                      <a:xfrm>
                        <a:off x="471488" y="3594100"/>
                        <a:ext cx="4762500" cy="495300"/>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912586" y="953167"/>
          <a:ext cx="4648200" cy="495300"/>
        </p:xfrm>
        <a:graphic>
          <a:graphicData uri="http://schemas.openxmlformats.org/presentationml/2006/ole">
            <mc:AlternateContent xmlns:mc="http://schemas.openxmlformats.org/markup-compatibility/2006">
              <mc:Choice xmlns:v="urn:schemas-microsoft-com:vml" Requires="v">
                <p:oleObj name="Equation" r:id="rId10" imgW="4647960" imgH="495000" progId="Equation.DSMT4">
                  <p:embed/>
                </p:oleObj>
              </mc:Choice>
              <mc:Fallback>
                <p:oleObj name="Equation" r:id="rId10" imgW="4647960" imgH="495000" progId="Equation.DSMT4">
                  <p:embed/>
                  <p:pic>
                    <p:nvPicPr>
                      <p:cNvPr id="0" name=""/>
                      <p:cNvPicPr/>
                      <p:nvPr/>
                    </p:nvPicPr>
                    <p:blipFill>
                      <a:blip r:embed="rId11"/>
                      <a:stretch>
                        <a:fillRect/>
                      </a:stretch>
                    </p:blipFill>
                    <p:spPr>
                      <a:xfrm>
                        <a:off x="912586" y="953167"/>
                        <a:ext cx="4648200" cy="495300"/>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497007" y="3252193"/>
          <a:ext cx="1600200" cy="304800"/>
        </p:xfrm>
        <a:graphic>
          <a:graphicData uri="http://schemas.openxmlformats.org/presentationml/2006/ole">
            <mc:AlternateContent xmlns:mc="http://schemas.openxmlformats.org/markup-compatibility/2006">
              <mc:Choice xmlns:v="urn:schemas-microsoft-com:vml" Requires="v">
                <p:oleObj name="Equation" r:id="rId12" imgW="1600200" imgH="304560" progId="Equation.DSMT4">
                  <p:embed/>
                </p:oleObj>
              </mc:Choice>
              <mc:Fallback>
                <p:oleObj name="Equation" r:id="rId12" imgW="1600200" imgH="304560" progId="Equation.DSMT4">
                  <p:embed/>
                  <p:pic>
                    <p:nvPicPr>
                      <p:cNvPr id="0" name=""/>
                      <p:cNvPicPr/>
                      <p:nvPr/>
                    </p:nvPicPr>
                    <p:blipFill>
                      <a:blip r:embed="rId13"/>
                      <a:stretch>
                        <a:fillRect/>
                      </a:stretch>
                    </p:blipFill>
                    <p:spPr>
                      <a:xfrm>
                        <a:off x="497007" y="3252193"/>
                        <a:ext cx="1600200" cy="304800"/>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479773" y="4508874"/>
          <a:ext cx="2032000" cy="330200"/>
        </p:xfrm>
        <a:graphic>
          <a:graphicData uri="http://schemas.openxmlformats.org/presentationml/2006/ole">
            <mc:AlternateContent xmlns:mc="http://schemas.openxmlformats.org/markup-compatibility/2006">
              <mc:Choice xmlns:v="urn:schemas-microsoft-com:vml" Requires="v">
                <p:oleObj name="Equation" r:id="rId14" imgW="2031840" imgH="330120" progId="Equation.DSMT4">
                  <p:embed/>
                </p:oleObj>
              </mc:Choice>
              <mc:Fallback>
                <p:oleObj name="Equation" r:id="rId14" imgW="2031840" imgH="330120" progId="Equation.DSMT4">
                  <p:embed/>
                  <p:pic>
                    <p:nvPicPr>
                      <p:cNvPr id="0" name=""/>
                      <p:cNvPicPr/>
                      <p:nvPr/>
                    </p:nvPicPr>
                    <p:blipFill>
                      <a:blip r:embed="rId15"/>
                      <a:stretch>
                        <a:fillRect/>
                      </a:stretch>
                    </p:blipFill>
                    <p:spPr>
                      <a:xfrm>
                        <a:off x="479773" y="4508874"/>
                        <a:ext cx="2032000" cy="330200"/>
                      </a:xfrm>
                      <a:prstGeom prst="rect">
                        <a:avLst/>
                      </a:prstGeom>
                    </p:spPr>
                  </p:pic>
                </p:oleObj>
              </mc:Fallback>
            </mc:AlternateContent>
          </a:graphicData>
        </a:graphic>
      </p:graphicFrame>
      <p:pic>
        <p:nvPicPr>
          <p:cNvPr id="13" name="Picture 12"/>
          <p:cNvPicPr>
            <a:picLocks noChangeAspect="1"/>
          </p:cNvPicPr>
          <p:nvPr/>
        </p:nvPicPr>
        <p:blipFill>
          <a:blip r:embed="rId16"/>
          <a:stretch>
            <a:fillRect/>
          </a:stretch>
        </p:blipFill>
        <p:spPr>
          <a:xfrm>
            <a:off x="5991371" y="755121"/>
            <a:ext cx="2815771" cy="2107982"/>
          </a:xfrm>
          <a:prstGeom prst="rect">
            <a:avLst/>
          </a:prstGeom>
        </p:spPr>
      </p:pic>
      <p:sp>
        <p:nvSpPr>
          <p:cNvPr id="14" name="TextBox 13"/>
          <p:cNvSpPr txBox="1"/>
          <p:nvPr/>
        </p:nvSpPr>
        <p:spPr>
          <a:xfrm>
            <a:off x="6733515" y="2484335"/>
            <a:ext cx="1872343" cy="523220"/>
          </a:xfrm>
          <a:prstGeom prst="rect">
            <a:avLst/>
          </a:prstGeom>
          <a:noFill/>
        </p:spPr>
        <p:txBody>
          <a:bodyPr wrap="square" rtlCol="0">
            <a:spAutoFit/>
          </a:bodyPr>
          <a:lstStyle/>
          <a:p>
            <a:r>
              <a:rPr lang="en-US" sz="2800" dirty="0">
                <a:solidFill>
                  <a:schemeClr val="accent1">
                    <a:lumMod val="75000"/>
                  </a:schemeClr>
                </a:solidFill>
                <a:latin typeface="Times New Roman" panose="02020603050405020304" pitchFamily="18" charset="0"/>
                <a:cs typeface="Times New Roman" panose="02020603050405020304" pitchFamily="18" charset="0"/>
              </a:rPr>
              <a:t>Hình 67</a:t>
            </a:r>
          </a:p>
        </p:txBody>
      </p:sp>
      <p:graphicFrame>
        <p:nvGraphicFramePr>
          <p:cNvPr id="4" name="Object 3"/>
          <p:cNvGraphicFramePr>
            <a:graphicFrameLocks noChangeAspect="1"/>
          </p:cNvGraphicFramePr>
          <p:nvPr/>
        </p:nvGraphicFramePr>
        <p:xfrm>
          <a:off x="1463675" y="4092575"/>
          <a:ext cx="2755900" cy="317500"/>
        </p:xfrm>
        <a:graphic>
          <a:graphicData uri="http://schemas.openxmlformats.org/presentationml/2006/ole">
            <mc:AlternateContent xmlns:mc="http://schemas.openxmlformats.org/markup-compatibility/2006">
              <mc:Choice xmlns:v="urn:schemas-microsoft-com:vml" Requires="v">
                <p:oleObj name="Equation" r:id="rId17" imgW="2755800" imgH="317160" progId="Equation.DSMT4">
                  <p:embed/>
                </p:oleObj>
              </mc:Choice>
              <mc:Fallback>
                <p:oleObj name="Equation" r:id="rId17" imgW="2755800" imgH="317160" progId="Equation.DSMT4">
                  <p:embed/>
                  <p:pic>
                    <p:nvPicPr>
                      <p:cNvPr id="0" name=""/>
                      <p:cNvPicPr/>
                      <p:nvPr/>
                    </p:nvPicPr>
                    <p:blipFill>
                      <a:blip r:embed="rId18"/>
                      <a:stretch>
                        <a:fillRect/>
                      </a:stretch>
                    </p:blipFill>
                    <p:spPr>
                      <a:xfrm>
                        <a:off x="1463675" y="4092575"/>
                        <a:ext cx="2755900" cy="317500"/>
                      </a:xfrm>
                      <a:prstGeom prst="rect">
                        <a:avLst/>
                      </a:prstGeom>
                    </p:spPr>
                  </p:pic>
                </p:oleObj>
              </mc:Fallback>
            </mc:AlternateContent>
          </a:graphicData>
        </a:graphic>
      </p:graphicFrame>
      <p:sp>
        <p:nvSpPr>
          <p:cNvPr id="16" name="Teardrop 15">
            <a:extLst>
              <a:ext uri="{FF2B5EF4-FFF2-40B4-BE49-F238E27FC236}">
                <a16:creationId xmlns:a16="http://schemas.microsoft.com/office/drawing/2014/main" id="{F2F27729-E85B-EA26-7E9E-C04677A33334}"/>
              </a:ext>
            </a:extLst>
          </p:cNvPr>
          <p:cNvSpPr/>
          <p:nvPr/>
        </p:nvSpPr>
        <p:spPr>
          <a:xfrm>
            <a:off x="7975417" y="3941365"/>
            <a:ext cx="963335" cy="975341"/>
          </a:xfrm>
          <a:prstGeom prst="teardrop">
            <a:avLst/>
          </a:prstGeom>
          <a:blipFill dpi="0" rotWithShape="1">
            <a:blip r:embed="rId1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546157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par>
                                <p:cTn id="25" presetID="2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矩形 33"/>
          <p:cNvSpPr/>
          <p:nvPr/>
        </p:nvSpPr>
        <p:spPr>
          <a:xfrm>
            <a:off x="-615204" y="1686534"/>
            <a:ext cx="494180" cy="774278"/>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26" y="2773876"/>
            <a:ext cx="3451142" cy="1286603"/>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106" y="2145695"/>
            <a:ext cx="4109772" cy="1747999"/>
          </a:xfrm>
          <a:prstGeom prst="rect">
            <a:avLst/>
          </a:prstGeom>
        </p:spPr>
      </p:pic>
      <p:sp>
        <p:nvSpPr>
          <p:cNvPr id="32" name="文本框 31"/>
          <p:cNvSpPr txBox="1"/>
          <p:nvPr/>
        </p:nvSpPr>
        <p:spPr>
          <a:xfrm>
            <a:off x="1429020" y="1514399"/>
            <a:ext cx="1204176" cy="1419619"/>
          </a:xfrm>
          <a:prstGeom prst="rect">
            <a:avLst/>
          </a:prstGeom>
          <a:noFill/>
        </p:spPr>
        <p:txBody>
          <a:bodyPr wrap="none" rtlCol="0">
            <a:spAutoFit/>
          </a:bodyPr>
          <a:lstStyle/>
          <a:p>
            <a:r>
              <a:rPr lang="en-US" altLang="zh-CN" sz="8625" b="1" dirty="0">
                <a:solidFill>
                  <a:srgbClr val="2A3D52"/>
                </a:solidFill>
                <a:latin typeface="Agency FB" panose="020B0503020202020204" pitchFamily="34" charset="0"/>
                <a:ea typeface="微软雅黑" panose="020B0503020204020204" pitchFamily="34" charset="-122"/>
              </a:rPr>
              <a:t>04</a:t>
            </a:r>
            <a:endParaRPr lang="zh-CN" altLang="en-US" sz="8625"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4501525" y="2571750"/>
            <a:ext cx="3587842" cy="854080"/>
          </a:xfrm>
          <a:prstGeom prst="rect">
            <a:avLst/>
          </a:prstGeom>
          <a:noFill/>
        </p:spPr>
        <p:txBody>
          <a:bodyPr wrap="none" rtlCol="0">
            <a:spAutoFit/>
          </a:bodyPr>
          <a:lstStyle/>
          <a:p>
            <a:r>
              <a:rPr lang="en-US" altLang="zh-CN" sz="49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VẬN DỤNG</a:t>
            </a:r>
          </a:p>
        </p:txBody>
      </p:sp>
    </p:spTree>
    <p:extLst>
      <p:ext uri="{BB962C8B-B14F-4D97-AF65-F5344CB8AC3E}">
        <p14:creationId xmlns:p14="http://schemas.microsoft.com/office/powerpoint/2010/main" val="212438196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94956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矩形 33"/>
          <p:cNvSpPr/>
          <p:nvPr/>
        </p:nvSpPr>
        <p:spPr>
          <a:xfrm>
            <a:off x="-615204" y="1686534"/>
            <a:ext cx="494180" cy="774278"/>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文本框 13"/>
          <p:cNvSpPr txBox="1"/>
          <p:nvPr/>
        </p:nvSpPr>
        <p:spPr>
          <a:xfrm>
            <a:off x="1065389" y="232575"/>
            <a:ext cx="2262094" cy="523220"/>
          </a:xfrm>
          <a:prstGeom prst="rect">
            <a:avLst/>
          </a:prstGeom>
          <a:noFill/>
          <a:effectLst/>
        </p:spPr>
        <p:txBody>
          <a:bodyPr wrap="none" rtlCol="0">
            <a:spAutoFit/>
          </a:bodyPr>
          <a:lstStyle/>
          <a:p>
            <a:r>
              <a:rPr lang="en-US" altLang="zh-CN" sz="2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CHÚ THÍCH</a:t>
            </a:r>
            <a:endParaRPr lang="zh-CN" altLang="en-US" sz="28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24" name="组合 16"/>
          <p:cNvGrpSpPr/>
          <p:nvPr/>
        </p:nvGrpSpPr>
        <p:grpSpPr>
          <a:xfrm>
            <a:off x="1238980" y="1282388"/>
            <a:ext cx="1806311" cy="1038780"/>
            <a:chOff x="1772529" y="1929112"/>
            <a:chExt cx="2167304" cy="1165781"/>
          </a:xfrm>
        </p:grpSpPr>
        <p:sp>
          <p:nvSpPr>
            <p:cNvPr id="25" name="任意多边形 17"/>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latin typeface="Times New Roman" panose="02020603050405020304" pitchFamily="18" charset="0"/>
                <a:cs typeface="Times New Roman" panose="02020603050405020304" pitchFamily="18" charset="0"/>
              </a:endParaRPr>
            </a:p>
          </p:txBody>
        </p:sp>
        <p:sp>
          <p:nvSpPr>
            <p:cNvPr id="26" name="文本框 1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901646" y="1929112"/>
              <a:ext cx="1909069" cy="984885"/>
            </a:xfrm>
            <a:prstGeom prst="rect">
              <a:avLst/>
            </a:prstGeom>
            <a:noFill/>
            <a:effectLst/>
          </p:spPr>
          <p:txBody>
            <a:bodyPr wrap="none" rtlCol="0">
              <a:spAutoFit/>
            </a:bodyPr>
            <a:lstStyle/>
            <a:p>
              <a:pPr algn="ctr"/>
              <a:r>
                <a:rPr lang="en-US" altLang="zh-CN" sz="21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1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CÁ NHÂN</a:t>
              </a:r>
            </a:p>
          </p:txBody>
        </p:sp>
      </p:grpSp>
      <p:grpSp>
        <p:nvGrpSpPr>
          <p:cNvPr id="27" name="组合 19"/>
          <p:cNvGrpSpPr/>
          <p:nvPr/>
        </p:nvGrpSpPr>
        <p:grpSpPr>
          <a:xfrm>
            <a:off x="3751585" y="1282388"/>
            <a:ext cx="1793140" cy="1038781"/>
            <a:chOff x="5002113" y="1945801"/>
            <a:chExt cx="2167304" cy="1149091"/>
          </a:xfrm>
        </p:grpSpPr>
        <p:sp>
          <p:nvSpPr>
            <p:cNvPr id="28" name="任意多边形 20"/>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latin typeface="Times New Roman" panose="02020603050405020304" pitchFamily="18" charset="0"/>
                <a:cs typeface="Times New Roman" panose="02020603050405020304" pitchFamily="18" charset="0"/>
              </a:endParaRPr>
            </a:p>
          </p:txBody>
        </p:sp>
        <p:sp>
          <p:nvSpPr>
            <p:cNvPr id="29"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220229" y="1945801"/>
              <a:ext cx="1731073" cy="984886"/>
            </a:xfrm>
            <a:prstGeom prst="rect">
              <a:avLst/>
            </a:prstGeom>
            <a:noFill/>
            <a:effectLst/>
          </p:spPr>
          <p:txBody>
            <a:bodyPr wrap="none" rtlCol="0">
              <a:spAutoFit/>
            </a:bodyPr>
            <a:lstStyle/>
            <a:p>
              <a:pPr algn="ctr"/>
              <a:r>
                <a:rPr lang="en-US" altLang="zh-CN" sz="21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 </a:t>
              </a:r>
            </a:p>
            <a:p>
              <a:pPr algn="ctr"/>
              <a:r>
                <a:rPr lang="en-US" altLang="zh-CN" sz="21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CẶP ĐÔI</a:t>
              </a:r>
            </a:p>
          </p:txBody>
        </p:sp>
      </p:grpSp>
      <p:grpSp>
        <p:nvGrpSpPr>
          <p:cNvPr id="30" name="组合 22"/>
          <p:cNvGrpSpPr/>
          <p:nvPr/>
        </p:nvGrpSpPr>
        <p:grpSpPr>
          <a:xfrm>
            <a:off x="6173772" y="1282389"/>
            <a:ext cx="1731247" cy="1038780"/>
            <a:chOff x="8231697" y="1929111"/>
            <a:chExt cx="2167304" cy="1165780"/>
          </a:xfrm>
        </p:grpSpPr>
        <p:sp>
          <p:nvSpPr>
            <p:cNvPr id="31" name="任意多边形 23"/>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latin typeface="Times New Roman" panose="02020603050405020304" pitchFamily="18" charset="0"/>
                <a:cs typeface="Times New Roman" panose="02020603050405020304" pitchFamily="18" charset="0"/>
              </a:endParaRPr>
            </a:p>
          </p:txBody>
        </p:sp>
        <p:sp>
          <p:nvSpPr>
            <p:cNvPr id="32" name="文本框 2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619138" y="1929111"/>
              <a:ext cx="1404659" cy="984885"/>
            </a:xfrm>
            <a:prstGeom prst="rect">
              <a:avLst/>
            </a:prstGeom>
            <a:noFill/>
            <a:effectLst/>
          </p:spPr>
          <p:txBody>
            <a:bodyPr wrap="none" rtlCol="0">
              <a:spAutoFit/>
            </a:bodyPr>
            <a:lstStyle/>
            <a:p>
              <a:pPr algn="ctr"/>
              <a:r>
                <a:rPr lang="en-US" altLang="zh-CN" sz="21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1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NHÓM</a:t>
              </a:r>
            </a:p>
          </p:txBody>
        </p:sp>
      </p:grpSp>
      <p:sp>
        <p:nvSpPr>
          <p:cNvPr id="5" name="Oval 4"/>
          <p:cNvSpPr/>
          <p:nvPr/>
        </p:nvSpPr>
        <p:spPr>
          <a:xfrm>
            <a:off x="1238980" y="2689954"/>
            <a:ext cx="1806311" cy="176269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ounded Rectangle 6"/>
          <p:cNvSpPr/>
          <p:nvPr/>
        </p:nvSpPr>
        <p:spPr>
          <a:xfrm>
            <a:off x="6173773" y="2861224"/>
            <a:ext cx="1625478" cy="1534332"/>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ardrop 8"/>
          <p:cNvSpPr/>
          <p:nvPr/>
        </p:nvSpPr>
        <p:spPr>
          <a:xfrm>
            <a:off x="3667753" y="2747044"/>
            <a:ext cx="1793141" cy="1648512"/>
          </a:xfrm>
          <a:prstGeom prst="teardrop">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a:extLst>
              <a:ext uri="{FF2B5EF4-FFF2-40B4-BE49-F238E27FC236}">
                <a16:creationId xmlns:a16="http://schemas.microsoft.com/office/drawing/2014/main" id="{7FB7FF16-3E58-6FF4-914D-082134A585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385" y="139701"/>
            <a:ext cx="881004" cy="881004"/>
          </a:xfrm>
          <a:prstGeom prst="rect">
            <a:avLst/>
          </a:prstGeom>
        </p:spPr>
      </p:pic>
    </p:spTree>
    <p:extLst>
      <p:ext uri="{BB962C8B-B14F-4D97-AF65-F5344CB8AC3E}">
        <p14:creationId xmlns:p14="http://schemas.microsoft.com/office/powerpoint/2010/main" val="41311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1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7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3D71070-71A1-45C8-9C26-C4959E46F33C}"/>
              </a:ext>
            </a:extLst>
          </p:cNvPr>
          <p:cNvPicPr>
            <a:picLocks noChangeAspect="1"/>
          </p:cNvPicPr>
          <p:nvPr/>
        </p:nvPicPr>
        <p:blipFill>
          <a:blip r:embed="rId2"/>
          <a:stretch>
            <a:fillRect/>
          </a:stretch>
        </p:blipFill>
        <p:spPr>
          <a:xfrm>
            <a:off x="0" y="1"/>
            <a:ext cx="9144000" cy="5143499"/>
          </a:xfrm>
          <a:prstGeom prst="rect">
            <a:avLst/>
          </a:prstGeom>
        </p:spPr>
      </p:pic>
      <p:sp>
        <p:nvSpPr>
          <p:cNvPr id="20" name="Text 26">
            <a:extLst>
              <a:ext uri="{FF2B5EF4-FFF2-40B4-BE49-F238E27FC236}">
                <a16:creationId xmlns:a16="http://schemas.microsoft.com/office/drawing/2014/main" id="{B8DCFA29-5FD8-9448-94FE-494797748810}"/>
              </a:ext>
            </a:extLst>
          </p:cNvPr>
          <p:cNvSpPr txBox="1"/>
          <p:nvPr/>
        </p:nvSpPr>
        <p:spPr>
          <a:xfrm>
            <a:off x="1398475" y="745675"/>
            <a:ext cx="6347049" cy="3539430"/>
          </a:xfrm>
          <a:prstGeom prst="rect">
            <a:avLst/>
          </a:prstGeom>
          <a:noFill/>
        </p:spPr>
        <p:txBody>
          <a:bodyPr wrap="square" rtlCol="0">
            <a:spAutoFit/>
          </a:bodyPr>
          <a:lstStyle/>
          <a:p>
            <a:pPr algn="ctr">
              <a:defRPr/>
            </a:pPr>
            <a:r>
              <a:rPr kumimoji="1" lang="en-US" altLang="zh-CN" sz="2800" b="1" dirty="0">
                <a:solidFill>
                  <a:srgbClr val="FCDFF8"/>
                </a:solidFill>
                <a:latin typeface="Times New Roman" panose="02020603050405020304" pitchFamily="18" charset="0"/>
                <a:ea typeface="zihun7hao-wennuantongzhiti" pitchFamily="2" charset="-122"/>
                <a:cs typeface="Times New Roman" panose="02020603050405020304" pitchFamily="18" charset="0"/>
              </a:rPr>
              <a:t>LUẬT CHƠI: </a:t>
            </a:r>
          </a:p>
          <a:p>
            <a:pPr algn="just">
              <a:defRPr/>
            </a:pPr>
            <a:r>
              <a:rPr kumimoji="1" lang="en-US" altLang="zh-CN" sz="28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Chia lớp thành  4 nhóm .</a:t>
            </a:r>
          </a:p>
          <a:p>
            <a:pPr algn="just">
              <a:defRPr/>
            </a:pPr>
            <a:r>
              <a:rPr kumimoji="1" lang="en-US" altLang="zh-CN" sz="28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Có 1 bài tập, hoàn thành và treo sản phẩm trong thời gian 5 phút, khi hết giờ các nhóm trình bày sản phẩm. Các nhóm nhận </a:t>
            </a:r>
            <a:r>
              <a:rPr kumimoji="1" lang="en-US" altLang="zh-CN" sz="28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xét</a:t>
            </a:r>
            <a:r>
              <a:rPr kumimoji="1" lang="en-US" altLang="zh-CN" sz="28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8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đối</a:t>
            </a:r>
            <a:r>
              <a:rPr kumimoji="1" lang="en-US" altLang="zh-CN" sz="28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chiếu cho nhau.</a:t>
            </a:r>
          </a:p>
          <a:p>
            <a:pPr algn="just">
              <a:defRPr/>
            </a:pPr>
            <a:r>
              <a:rPr kumimoji="1" lang="en-US" altLang="zh-CN" sz="28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Nhóm giành chiến thắng sẽ là nhóm trả lời chính xác và trong thời gian nhanh nhất.</a:t>
            </a:r>
            <a:endParaRPr kumimoji="1" lang="zh-CN" altLang="en-US" sz="2800" dirty="0">
              <a:solidFill>
                <a:srgbClr val="FCDFF8"/>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9" name="Hình chữ nhật: Góc Tròn 8">
            <a:extLst>
              <a:ext uri="{FF2B5EF4-FFF2-40B4-BE49-F238E27FC236}">
                <a16:creationId xmlns:a16="http://schemas.microsoft.com/office/drawing/2014/main" id="{DEEAD232-507E-439F-9C11-EDC7B6289950}"/>
              </a:ext>
            </a:extLst>
          </p:cNvPr>
          <p:cNvSpPr/>
          <p:nvPr/>
        </p:nvSpPr>
        <p:spPr>
          <a:xfrm>
            <a:off x="1678251" y="1"/>
            <a:ext cx="5559389" cy="636815"/>
          </a:xfrm>
          <a:prstGeom prst="roundRect">
            <a:avLst/>
          </a:prstGeom>
          <a:solidFill>
            <a:srgbClr val="724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ext 26">
            <a:extLst>
              <a:ext uri="{FF2B5EF4-FFF2-40B4-BE49-F238E27FC236}">
                <a16:creationId xmlns:a16="http://schemas.microsoft.com/office/drawing/2014/main" id="{B8DCFA29-5FD8-9448-94FE-494797748810}"/>
              </a:ext>
            </a:extLst>
          </p:cNvPr>
          <p:cNvSpPr txBox="1"/>
          <p:nvPr/>
        </p:nvSpPr>
        <p:spPr>
          <a:xfrm>
            <a:off x="1851863" y="44668"/>
            <a:ext cx="5165197" cy="553998"/>
          </a:xfrm>
          <a:prstGeom prst="rect">
            <a:avLst/>
          </a:prstGeom>
          <a:noFill/>
        </p:spPr>
        <p:txBody>
          <a:bodyPr wrap="none" rtlCol="0">
            <a:spAutoFit/>
            <a:scene3d>
              <a:camera prst="perspectiveRelaxedModerately"/>
              <a:lightRig rig="soft" dir="t">
                <a:rot lat="0" lon="0" rev="15600000"/>
              </a:lightRig>
            </a:scene3d>
            <a:sp3d extrusionH="57150" prstMaterial="softEdge">
              <a:bevelT w="25400" h="38100" prst="convex"/>
            </a:sp3d>
          </a:bodyPr>
          <a:lstStyle/>
          <a:p>
            <a:pPr algn="r">
              <a:defRPr/>
            </a:pPr>
            <a:r>
              <a:rPr kumimoji="1" lang="en-US" altLang="zh-CN" sz="3000" b="1" dirty="0">
                <a:ln/>
                <a:solidFill>
                  <a:srgbClr val="FFFF00"/>
                </a:solidFill>
                <a:effectLst>
                  <a:outerShdw blurRad="50800" dist="38100" dir="8100000" algn="tr" rotWithShape="0">
                    <a:prstClr val="black">
                      <a:alpha val="40000"/>
                    </a:prstClr>
                  </a:outerShdw>
                  <a:reflection blurRad="6350" stA="60000" endA="900" endPos="60000" dist="29997" dir="5400000" sy="-100000" algn="bl" rotWithShape="0"/>
                </a:effectLst>
                <a:latin typeface="Times New Roman" panose="02020603050405020304" pitchFamily="18" charset="0"/>
                <a:ea typeface="zihun7hao-wennuantongzhiti" pitchFamily="2" charset="-122"/>
                <a:cs typeface="Times New Roman" panose="02020603050405020304" pitchFamily="18" charset="0"/>
              </a:rPr>
              <a:t>NHÓM NÀO NHANH HƠN ?</a:t>
            </a:r>
            <a:endParaRPr kumimoji="1" lang="zh-CN" altLang="en-US" sz="3000" b="1" dirty="0">
              <a:ln/>
              <a:solidFill>
                <a:srgbClr val="FFFF00"/>
              </a:solidFill>
              <a:effectLst>
                <a:outerShdw blurRad="50800" dist="38100" dir="8100000" algn="tr" rotWithShape="0">
                  <a:prstClr val="black">
                    <a:alpha val="40000"/>
                  </a:prstClr>
                </a:outerShdw>
                <a:reflection blurRad="6350" stA="60000" endA="900" endPos="60000" dist="29997" dir="5400000" sy="-100000" algn="bl" rotWithShape="0"/>
              </a:effectLst>
              <a:latin typeface="Times New Roman" panose="02020603050405020304" pitchFamily="18" charset="0"/>
              <a:ea typeface="zihun7hao-wennuantongzhiti" pitchFamily="2" charset="-122"/>
              <a:cs typeface="Times New Roman" panose="02020603050405020304" pitchFamily="18" charset="0"/>
            </a:endParaRPr>
          </a:p>
        </p:txBody>
      </p:sp>
      <p:grpSp>
        <p:nvGrpSpPr>
          <p:cNvPr id="11" name="Nhóm 10">
            <a:extLst>
              <a:ext uri="{FF2B5EF4-FFF2-40B4-BE49-F238E27FC236}">
                <a16:creationId xmlns:a16="http://schemas.microsoft.com/office/drawing/2014/main" id="{F1D24AA7-51F6-4717-A5D5-A5E532C32693}"/>
              </a:ext>
            </a:extLst>
          </p:cNvPr>
          <p:cNvGrpSpPr/>
          <p:nvPr/>
        </p:nvGrpSpPr>
        <p:grpSpPr>
          <a:xfrm rot="17502153">
            <a:off x="-399491" y="228987"/>
            <a:ext cx="2197308" cy="1661993"/>
            <a:chOff x="14200" y="-2784668"/>
            <a:chExt cx="2929744" cy="2215990"/>
          </a:xfrm>
        </p:grpSpPr>
        <p:sp>
          <p:nvSpPr>
            <p:cNvPr id="10" name="Hình chữ nhật 9">
              <a:extLst>
                <a:ext uri="{FF2B5EF4-FFF2-40B4-BE49-F238E27FC236}">
                  <a16:creationId xmlns:a16="http://schemas.microsoft.com/office/drawing/2014/main" id="{A01C6333-0683-4BDA-8A86-0FEB0C34E264}"/>
                </a:ext>
              </a:extLst>
            </p:cNvPr>
            <p:cNvSpPr/>
            <p:nvPr/>
          </p:nvSpPr>
          <p:spPr>
            <a:xfrm>
              <a:off x="14200" y="-2784668"/>
              <a:ext cx="1313180" cy="2215990"/>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0350" b="1">
                  <a:ln/>
                  <a:solidFill>
                    <a:srgbClr val="FF0000"/>
                  </a:solidFill>
                </a:rPr>
                <a:t>G</a:t>
              </a:r>
              <a:endParaRPr lang="vi-VN" sz="10350" b="1">
                <a:ln/>
                <a:solidFill>
                  <a:srgbClr val="FF0000"/>
                </a:solidFill>
              </a:endParaRPr>
            </a:p>
          </p:txBody>
        </p:sp>
        <p:sp>
          <p:nvSpPr>
            <p:cNvPr id="21" name="Hình chữ nhật 20">
              <a:extLst>
                <a:ext uri="{FF2B5EF4-FFF2-40B4-BE49-F238E27FC236}">
                  <a16:creationId xmlns:a16="http://schemas.microsoft.com/office/drawing/2014/main" id="{33D1740E-1969-423C-9A87-D78B06B70D7D}"/>
                </a:ext>
              </a:extLst>
            </p:cNvPr>
            <p:cNvSpPr/>
            <p:nvPr/>
          </p:nvSpPr>
          <p:spPr>
            <a:xfrm>
              <a:off x="1088300" y="-2276835"/>
              <a:ext cx="744649" cy="1200328"/>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A</a:t>
              </a:r>
              <a:endParaRPr lang="vi-VN" sz="5400" b="1">
                <a:ln/>
                <a:solidFill>
                  <a:schemeClr val="accent4"/>
                </a:solidFill>
              </a:endParaRPr>
            </a:p>
          </p:txBody>
        </p:sp>
        <p:sp>
          <p:nvSpPr>
            <p:cNvPr id="23" name="Hình chữ nhật 22">
              <a:extLst>
                <a:ext uri="{FF2B5EF4-FFF2-40B4-BE49-F238E27FC236}">
                  <a16:creationId xmlns:a16="http://schemas.microsoft.com/office/drawing/2014/main" id="{F4599EA0-8789-4CA5-B87F-97C0D62E3916}"/>
                </a:ext>
              </a:extLst>
            </p:cNvPr>
            <p:cNvSpPr/>
            <p:nvPr/>
          </p:nvSpPr>
          <p:spPr>
            <a:xfrm>
              <a:off x="1563791" y="-1969091"/>
              <a:ext cx="992581" cy="1200328"/>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1"/>
                  </a:solidFill>
                </a:rPr>
                <a:t>M</a:t>
              </a:r>
              <a:endParaRPr lang="vi-VN" sz="5400" b="1">
                <a:ln/>
                <a:solidFill>
                  <a:schemeClr val="accent1"/>
                </a:solidFill>
              </a:endParaRPr>
            </a:p>
          </p:txBody>
        </p:sp>
        <p:sp>
          <p:nvSpPr>
            <p:cNvPr id="28" name="Hình chữ nhật 27">
              <a:extLst>
                <a:ext uri="{FF2B5EF4-FFF2-40B4-BE49-F238E27FC236}">
                  <a16:creationId xmlns:a16="http://schemas.microsoft.com/office/drawing/2014/main" id="{FFCC302B-D390-45EC-8922-56F0A4C4C2F6}"/>
                </a:ext>
              </a:extLst>
            </p:cNvPr>
            <p:cNvSpPr/>
            <p:nvPr/>
          </p:nvSpPr>
          <p:spPr>
            <a:xfrm>
              <a:off x="2308299" y="-2148769"/>
              <a:ext cx="635645" cy="1200328"/>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2">
                      <a:lumMod val="75000"/>
                    </a:schemeClr>
                  </a:solidFill>
                </a:rPr>
                <a:t>E</a:t>
              </a:r>
              <a:endParaRPr lang="vi-VN" sz="5400" b="1">
                <a:ln/>
                <a:solidFill>
                  <a:schemeClr val="accent2">
                    <a:lumMod val="75000"/>
                  </a:schemeClr>
                </a:solidFill>
              </a:endParaRPr>
            </a:p>
          </p:txBody>
        </p:sp>
      </p:grpSp>
    </p:spTree>
    <p:extLst>
      <p:ext uri="{BB962C8B-B14F-4D97-AF65-F5344CB8AC3E}">
        <p14:creationId xmlns:p14="http://schemas.microsoft.com/office/powerpoint/2010/main" val="398478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5557" y="471063"/>
            <a:ext cx="8392886" cy="2980747"/>
          </a:xfrm>
          <a:prstGeom prst="roundRect">
            <a:avLst/>
          </a:prstGeom>
          <a:ln w="19050">
            <a:prstDash val="lgDashDot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800" dirty="0">
              <a:latin typeface="+mj-lt"/>
            </a:endParaRPr>
          </a:p>
        </p:txBody>
      </p:sp>
      <p:sp>
        <p:nvSpPr>
          <p:cNvPr id="34" name="TextBox 33"/>
          <p:cNvSpPr txBox="1"/>
          <p:nvPr/>
        </p:nvSpPr>
        <p:spPr>
          <a:xfrm>
            <a:off x="458932" y="552233"/>
            <a:ext cx="8164287" cy="3108543"/>
          </a:xfrm>
          <a:prstGeom prst="rect">
            <a:avLst/>
          </a:prstGeom>
          <a:noFill/>
        </p:spPr>
        <p:txBody>
          <a:bodyPr wrap="square" rtlCol="0">
            <a:spAutoFit/>
          </a:bodyPr>
          <a:lstStyle/>
          <a:p>
            <a:pPr algn="just"/>
            <a:r>
              <a:rPr lang="vi-VN" sz="2800" b="1" dirty="0">
                <a:solidFill>
                  <a:srgbClr val="FF0000"/>
                </a:solidFill>
                <a:latin typeface="+mj-lt"/>
              </a:rPr>
              <a:t>Bài tập bổ sung: </a:t>
            </a:r>
            <a:r>
              <a:rPr lang="vi-VN" sz="2800" dirty="0">
                <a:latin typeface="+mj-lt"/>
              </a:rPr>
              <a:t>Cho </a:t>
            </a:r>
            <a:r>
              <a:rPr lang="en-US" sz="2800" dirty="0">
                <a:latin typeface="+mj-lt"/>
              </a:rPr>
              <a:t>   </a:t>
            </a:r>
            <a:r>
              <a:rPr lang="vi-VN" sz="2800" dirty="0">
                <a:latin typeface="+mj-lt"/>
              </a:rPr>
              <a:t>  </a:t>
            </a:r>
            <a:r>
              <a:rPr lang="en-US" sz="2800" dirty="0">
                <a:latin typeface="+mj-lt"/>
              </a:rPr>
              <a:t>         </a:t>
            </a:r>
            <a:r>
              <a:rPr lang="vi-VN" sz="2800" dirty="0">
                <a:latin typeface="+mj-lt"/>
              </a:rPr>
              <a:t>vuông tại  </a:t>
            </a:r>
            <a:r>
              <a:rPr lang="en-US" sz="2800" dirty="0">
                <a:latin typeface="+mj-lt"/>
              </a:rPr>
              <a:t> </a:t>
            </a:r>
            <a:r>
              <a:rPr lang="vi-VN" sz="2800" dirty="0">
                <a:latin typeface="+mj-lt"/>
              </a:rPr>
              <a:t>,   </a:t>
            </a:r>
            <a:r>
              <a:rPr lang="en-US" sz="2800" dirty="0">
                <a:latin typeface="+mj-lt"/>
              </a:rPr>
              <a:t>     </a:t>
            </a:r>
          </a:p>
          <a:p>
            <a:r>
              <a:rPr lang="vi-VN" sz="2800" dirty="0">
                <a:latin typeface="+mj-lt"/>
              </a:rPr>
              <a:t>Tia phân giác của góc </a:t>
            </a:r>
            <a:r>
              <a:rPr lang="en-US" sz="2800" dirty="0">
                <a:latin typeface="+mj-lt"/>
              </a:rPr>
              <a:t>    </a:t>
            </a:r>
            <a:r>
              <a:rPr lang="vi-VN" sz="2800" dirty="0">
                <a:latin typeface="+mj-lt"/>
              </a:rPr>
              <a:t>  </a:t>
            </a:r>
            <a:r>
              <a:rPr lang="en-US" sz="2800" dirty="0">
                <a:latin typeface="+mj-lt"/>
              </a:rPr>
              <a:t>     </a:t>
            </a:r>
            <a:r>
              <a:rPr lang="vi-VN" sz="2800" dirty="0">
                <a:latin typeface="+mj-lt"/>
              </a:rPr>
              <a:t>cắt cạnh   </a:t>
            </a:r>
            <a:r>
              <a:rPr lang="en-US" sz="2800" dirty="0">
                <a:latin typeface="+mj-lt"/>
              </a:rPr>
              <a:t>      </a:t>
            </a:r>
            <a:r>
              <a:rPr lang="vi-VN" sz="2800" dirty="0">
                <a:latin typeface="+mj-lt"/>
              </a:rPr>
              <a:t>tại </a:t>
            </a:r>
            <a:r>
              <a:rPr lang="en-US" sz="2800" dirty="0">
                <a:latin typeface="+mj-lt"/>
              </a:rPr>
              <a:t>    </a:t>
            </a:r>
            <a:r>
              <a:rPr lang="vi-VN" sz="2800" dirty="0">
                <a:latin typeface="+mj-lt"/>
              </a:rPr>
              <a:t>. Lấy</a:t>
            </a:r>
            <a:r>
              <a:rPr lang="en-US" sz="2800" dirty="0">
                <a:latin typeface="+mj-lt"/>
              </a:rPr>
              <a:t> </a:t>
            </a:r>
            <a:r>
              <a:rPr lang="vi-VN" sz="2800" dirty="0">
                <a:latin typeface="+mj-lt"/>
              </a:rPr>
              <a:t>điểm  </a:t>
            </a:r>
            <a:r>
              <a:rPr lang="en-US" sz="2800" dirty="0">
                <a:latin typeface="+mj-lt"/>
              </a:rPr>
              <a:t>  </a:t>
            </a:r>
            <a:r>
              <a:rPr lang="vi-VN" sz="2800" dirty="0">
                <a:latin typeface="+mj-lt"/>
              </a:rPr>
              <a:t> trên cạnh </a:t>
            </a:r>
            <a:r>
              <a:rPr lang="en-US" sz="2800" dirty="0">
                <a:latin typeface="+mj-lt"/>
              </a:rPr>
              <a:t>    </a:t>
            </a:r>
            <a:r>
              <a:rPr lang="vi-VN" sz="2800" dirty="0">
                <a:latin typeface="+mj-lt"/>
              </a:rPr>
              <a:t> </a:t>
            </a:r>
            <a:r>
              <a:rPr lang="en-US" sz="2800" dirty="0">
                <a:latin typeface="+mj-lt"/>
              </a:rPr>
              <a:t> </a:t>
            </a:r>
            <a:r>
              <a:rPr lang="vi-VN" sz="2800" dirty="0">
                <a:latin typeface="+mj-lt"/>
              </a:rPr>
              <a:t> </a:t>
            </a:r>
            <a:r>
              <a:rPr lang="en-US" sz="2800" dirty="0">
                <a:latin typeface="+mj-lt"/>
              </a:rPr>
              <a:t> </a:t>
            </a:r>
            <a:r>
              <a:rPr lang="vi-VN" sz="2800" dirty="0">
                <a:latin typeface="+mj-lt"/>
              </a:rPr>
              <a:t>sao cho  </a:t>
            </a:r>
            <a:r>
              <a:rPr lang="en-US" sz="2800" dirty="0">
                <a:latin typeface="+mj-lt"/>
              </a:rPr>
              <a:t>                  </a:t>
            </a:r>
            <a:r>
              <a:rPr lang="vi-VN" sz="2800" dirty="0">
                <a:latin typeface="+mj-lt"/>
              </a:rPr>
              <a:t>.</a:t>
            </a:r>
          </a:p>
          <a:p>
            <a:pPr algn="just"/>
            <a:r>
              <a:rPr lang="vi-VN" sz="2800" dirty="0">
                <a:latin typeface="+mj-lt"/>
              </a:rPr>
              <a:t>a) Chứng minh  </a:t>
            </a:r>
            <a:r>
              <a:rPr lang="en-US" sz="2800" dirty="0">
                <a:latin typeface="+mj-lt"/>
              </a:rPr>
              <a:t>                               </a:t>
            </a:r>
            <a:r>
              <a:rPr lang="vi-VN" sz="2800" dirty="0">
                <a:latin typeface="+mj-lt"/>
              </a:rPr>
              <a:t>.</a:t>
            </a:r>
            <a:r>
              <a:rPr lang="en-US" sz="2800" dirty="0">
                <a:latin typeface="+mj-lt"/>
              </a:rPr>
              <a:t>  .</a:t>
            </a:r>
            <a:endParaRPr lang="vi-VN" sz="2800" dirty="0">
              <a:latin typeface="+mj-lt"/>
            </a:endParaRPr>
          </a:p>
          <a:p>
            <a:pPr algn="just"/>
            <a:r>
              <a:rPr lang="vi-VN" sz="2800" dirty="0">
                <a:latin typeface="+mj-lt"/>
              </a:rPr>
              <a:t>b) Gọi </a:t>
            </a:r>
            <a:r>
              <a:rPr lang="en-US" sz="2800" dirty="0">
                <a:latin typeface="+mj-lt"/>
              </a:rPr>
              <a:t>    </a:t>
            </a:r>
            <a:r>
              <a:rPr lang="vi-VN" sz="2800" dirty="0">
                <a:latin typeface="+mj-lt"/>
              </a:rPr>
              <a:t>là giao điểm của các đường thẳng  </a:t>
            </a:r>
            <a:r>
              <a:rPr lang="en-US" sz="2800" dirty="0">
                <a:latin typeface="+mj-lt"/>
              </a:rPr>
              <a:t>  </a:t>
            </a:r>
            <a:r>
              <a:rPr lang="vi-VN" sz="2800" dirty="0">
                <a:latin typeface="+mj-lt"/>
              </a:rPr>
              <a:t> </a:t>
            </a:r>
            <a:r>
              <a:rPr lang="en-US" sz="2800" dirty="0">
                <a:latin typeface="+mj-lt"/>
              </a:rPr>
              <a:t>  </a:t>
            </a:r>
            <a:r>
              <a:rPr lang="vi-VN" sz="2800" dirty="0">
                <a:latin typeface="+mj-lt"/>
              </a:rPr>
              <a:t>và </a:t>
            </a:r>
            <a:r>
              <a:rPr lang="en-US" sz="2800" dirty="0">
                <a:latin typeface="+mj-lt"/>
              </a:rPr>
              <a:t>      </a:t>
            </a:r>
            <a:r>
              <a:rPr lang="vi-VN" sz="2800" dirty="0">
                <a:latin typeface="+mj-lt"/>
              </a:rPr>
              <a:t> . Chứng minh tam giác  </a:t>
            </a:r>
            <a:r>
              <a:rPr lang="en-US" sz="2800" dirty="0">
                <a:latin typeface="+mj-lt"/>
              </a:rPr>
              <a:t>          </a:t>
            </a:r>
            <a:r>
              <a:rPr lang="vi-VN" sz="2800" dirty="0">
                <a:latin typeface="+mj-lt"/>
              </a:rPr>
              <a:t>cân</a:t>
            </a:r>
            <a:r>
              <a:rPr lang="en-US" sz="2800" dirty="0">
                <a:latin typeface="+mj-lt"/>
              </a:rPr>
              <a:t>.</a:t>
            </a:r>
            <a:endParaRPr lang="vi-VN" sz="2800" dirty="0">
              <a:latin typeface="+mj-lt"/>
            </a:endParaRPr>
          </a:p>
          <a:p>
            <a:pPr algn="just"/>
            <a:endParaRPr lang="en-US" sz="2800" dirty="0">
              <a:latin typeface="+mj-lt"/>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432509814"/>
              </p:ext>
            </p:extLst>
          </p:nvPr>
        </p:nvGraphicFramePr>
        <p:xfrm>
          <a:off x="3741889" y="653466"/>
          <a:ext cx="1143000" cy="317500"/>
        </p:xfrm>
        <a:graphic>
          <a:graphicData uri="http://schemas.openxmlformats.org/presentationml/2006/ole">
            <mc:AlternateContent xmlns:mc="http://schemas.openxmlformats.org/markup-compatibility/2006">
              <mc:Choice xmlns:v="urn:schemas-microsoft-com:vml" Requires="v">
                <p:oleObj name="Equation" r:id="rId3" imgW="1143000" imgH="317160" progId="Equation.DSMT4">
                  <p:embed/>
                </p:oleObj>
              </mc:Choice>
              <mc:Fallback>
                <p:oleObj name="Equation" r:id="rId3" imgW="1143000" imgH="317160" progId="Equation.DSMT4">
                  <p:embed/>
                  <p:pic>
                    <p:nvPicPr>
                      <p:cNvPr id="0" name=""/>
                      <p:cNvPicPr/>
                      <p:nvPr/>
                    </p:nvPicPr>
                    <p:blipFill>
                      <a:blip r:embed="rId4"/>
                      <a:stretch>
                        <a:fillRect/>
                      </a:stretch>
                    </p:blipFill>
                    <p:spPr>
                      <a:xfrm>
                        <a:off x="3741889" y="653466"/>
                        <a:ext cx="1143000" cy="3175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364353329"/>
              </p:ext>
            </p:extLst>
          </p:nvPr>
        </p:nvGraphicFramePr>
        <p:xfrm>
          <a:off x="6290060" y="631585"/>
          <a:ext cx="279400" cy="317500"/>
        </p:xfrm>
        <a:graphic>
          <a:graphicData uri="http://schemas.openxmlformats.org/presentationml/2006/ole">
            <mc:AlternateContent xmlns:mc="http://schemas.openxmlformats.org/markup-compatibility/2006">
              <mc:Choice xmlns:v="urn:schemas-microsoft-com:vml" Requires="v">
                <p:oleObj name="Equation" r:id="rId5" imgW="279360" imgH="317160" progId="Equation.DSMT4">
                  <p:embed/>
                </p:oleObj>
              </mc:Choice>
              <mc:Fallback>
                <p:oleObj name="Equation" r:id="rId5" imgW="279360" imgH="317160" progId="Equation.DSMT4">
                  <p:embed/>
                  <p:pic>
                    <p:nvPicPr>
                      <p:cNvPr id="0" name=""/>
                      <p:cNvPicPr/>
                      <p:nvPr/>
                    </p:nvPicPr>
                    <p:blipFill>
                      <a:blip r:embed="rId6"/>
                      <a:stretch>
                        <a:fillRect/>
                      </a:stretch>
                    </p:blipFill>
                    <p:spPr>
                      <a:xfrm>
                        <a:off x="6290060" y="631585"/>
                        <a:ext cx="279400" cy="3175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425032410"/>
              </p:ext>
            </p:extLst>
          </p:nvPr>
        </p:nvGraphicFramePr>
        <p:xfrm>
          <a:off x="6746875" y="488950"/>
          <a:ext cx="1866900" cy="482600"/>
        </p:xfrm>
        <a:graphic>
          <a:graphicData uri="http://schemas.openxmlformats.org/presentationml/2006/ole">
            <mc:AlternateContent xmlns:mc="http://schemas.openxmlformats.org/markup-compatibility/2006">
              <mc:Choice xmlns:v="urn:schemas-microsoft-com:vml" Requires="v">
                <p:oleObj name="Equation" r:id="rId7" imgW="1866600" imgH="482400" progId="Equation.DSMT4">
                  <p:embed/>
                </p:oleObj>
              </mc:Choice>
              <mc:Fallback>
                <p:oleObj name="Equation" r:id="rId7" imgW="1866600" imgH="482400" progId="Equation.DSMT4">
                  <p:embed/>
                  <p:pic>
                    <p:nvPicPr>
                      <p:cNvPr id="0" name=""/>
                      <p:cNvPicPr/>
                      <p:nvPr/>
                    </p:nvPicPr>
                    <p:blipFill>
                      <a:blip r:embed="rId8"/>
                      <a:stretch>
                        <a:fillRect/>
                      </a:stretch>
                    </p:blipFill>
                    <p:spPr>
                      <a:xfrm>
                        <a:off x="6746875" y="488950"/>
                        <a:ext cx="1866900" cy="4826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208862456"/>
              </p:ext>
            </p:extLst>
          </p:nvPr>
        </p:nvGraphicFramePr>
        <p:xfrm>
          <a:off x="3741889" y="1073353"/>
          <a:ext cx="850900" cy="317500"/>
        </p:xfrm>
        <a:graphic>
          <a:graphicData uri="http://schemas.openxmlformats.org/presentationml/2006/ole">
            <mc:AlternateContent xmlns:mc="http://schemas.openxmlformats.org/markup-compatibility/2006">
              <mc:Choice xmlns:v="urn:schemas-microsoft-com:vml" Requires="v">
                <p:oleObj name="Equation" r:id="rId9" imgW="850680" imgH="317160" progId="Equation.DSMT4">
                  <p:embed/>
                </p:oleObj>
              </mc:Choice>
              <mc:Fallback>
                <p:oleObj name="Equation" r:id="rId9" imgW="850680" imgH="317160" progId="Equation.DSMT4">
                  <p:embed/>
                  <p:pic>
                    <p:nvPicPr>
                      <p:cNvPr id="0" name=""/>
                      <p:cNvPicPr/>
                      <p:nvPr/>
                    </p:nvPicPr>
                    <p:blipFill>
                      <a:blip r:embed="rId10"/>
                      <a:stretch>
                        <a:fillRect/>
                      </a:stretch>
                    </p:blipFill>
                    <p:spPr>
                      <a:xfrm>
                        <a:off x="3741889" y="1073353"/>
                        <a:ext cx="850900" cy="3175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707326231"/>
              </p:ext>
            </p:extLst>
          </p:nvPr>
        </p:nvGraphicFramePr>
        <p:xfrm>
          <a:off x="5923556" y="1050488"/>
          <a:ext cx="596900" cy="317500"/>
        </p:xfrm>
        <a:graphic>
          <a:graphicData uri="http://schemas.openxmlformats.org/presentationml/2006/ole">
            <mc:AlternateContent xmlns:mc="http://schemas.openxmlformats.org/markup-compatibility/2006">
              <mc:Choice xmlns:v="urn:schemas-microsoft-com:vml" Requires="v">
                <p:oleObj name="Equation" r:id="rId11" imgW="596880" imgH="317160" progId="Equation.DSMT4">
                  <p:embed/>
                </p:oleObj>
              </mc:Choice>
              <mc:Fallback>
                <p:oleObj name="Equation" r:id="rId11" imgW="596880" imgH="317160" progId="Equation.DSMT4">
                  <p:embed/>
                  <p:pic>
                    <p:nvPicPr>
                      <p:cNvPr id="0" name=""/>
                      <p:cNvPicPr/>
                      <p:nvPr/>
                    </p:nvPicPr>
                    <p:blipFill>
                      <a:blip r:embed="rId12"/>
                      <a:stretch>
                        <a:fillRect/>
                      </a:stretch>
                    </p:blipFill>
                    <p:spPr>
                      <a:xfrm>
                        <a:off x="5923556" y="1050488"/>
                        <a:ext cx="596900" cy="3175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531932258"/>
              </p:ext>
            </p:extLst>
          </p:nvPr>
        </p:nvGraphicFramePr>
        <p:xfrm>
          <a:off x="6994902" y="1084239"/>
          <a:ext cx="393700" cy="304800"/>
        </p:xfrm>
        <a:graphic>
          <a:graphicData uri="http://schemas.openxmlformats.org/presentationml/2006/ole">
            <mc:AlternateContent xmlns:mc="http://schemas.openxmlformats.org/markup-compatibility/2006">
              <mc:Choice xmlns:v="urn:schemas-microsoft-com:vml" Requires="v">
                <p:oleObj name="Equation" r:id="rId13" imgW="393480" imgH="304560" progId="Equation.DSMT4">
                  <p:embed/>
                </p:oleObj>
              </mc:Choice>
              <mc:Fallback>
                <p:oleObj name="Equation" r:id="rId13" imgW="393480" imgH="304560" progId="Equation.DSMT4">
                  <p:embed/>
                  <p:pic>
                    <p:nvPicPr>
                      <p:cNvPr id="0" name=""/>
                      <p:cNvPicPr/>
                      <p:nvPr/>
                    </p:nvPicPr>
                    <p:blipFill>
                      <a:blip r:embed="rId14"/>
                      <a:stretch>
                        <a:fillRect/>
                      </a:stretch>
                    </p:blipFill>
                    <p:spPr>
                      <a:xfrm>
                        <a:off x="6994902" y="1084239"/>
                        <a:ext cx="393700" cy="30480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254226009"/>
              </p:ext>
            </p:extLst>
          </p:nvPr>
        </p:nvGraphicFramePr>
        <p:xfrm>
          <a:off x="1323442" y="1504253"/>
          <a:ext cx="342900" cy="304800"/>
        </p:xfrm>
        <a:graphic>
          <a:graphicData uri="http://schemas.openxmlformats.org/presentationml/2006/ole">
            <mc:AlternateContent xmlns:mc="http://schemas.openxmlformats.org/markup-compatibility/2006">
              <mc:Choice xmlns:v="urn:schemas-microsoft-com:vml" Requires="v">
                <p:oleObj name="Equation" r:id="rId15" imgW="342720" imgH="304560" progId="Equation.DSMT4">
                  <p:embed/>
                </p:oleObj>
              </mc:Choice>
              <mc:Fallback>
                <p:oleObj name="Equation" r:id="rId15" imgW="342720" imgH="304560" progId="Equation.DSMT4">
                  <p:embed/>
                  <p:pic>
                    <p:nvPicPr>
                      <p:cNvPr id="0" name=""/>
                      <p:cNvPicPr/>
                      <p:nvPr/>
                    </p:nvPicPr>
                    <p:blipFill>
                      <a:blip r:embed="rId16"/>
                      <a:stretch>
                        <a:fillRect/>
                      </a:stretch>
                    </p:blipFill>
                    <p:spPr>
                      <a:xfrm>
                        <a:off x="1323442" y="1504253"/>
                        <a:ext cx="342900" cy="30480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949330796"/>
              </p:ext>
            </p:extLst>
          </p:nvPr>
        </p:nvGraphicFramePr>
        <p:xfrm>
          <a:off x="3092373" y="1512129"/>
          <a:ext cx="584200" cy="304800"/>
        </p:xfrm>
        <a:graphic>
          <a:graphicData uri="http://schemas.openxmlformats.org/presentationml/2006/ole">
            <mc:AlternateContent xmlns:mc="http://schemas.openxmlformats.org/markup-compatibility/2006">
              <mc:Choice xmlns:v="urn:schemas-microsoft-com:vml" Requires="v">
                <p:oleObj name="Equation" r:id="rId17" imgW="583920" imgH="304560" progId="Equation.DSMT4">
                  <p:embed/>
                </p:oleObj>
              </mc:Choice>
              <mc:Fallback>
                <p:oleObj name="Equation" r:id="rId17" imgW="583920" imgH="304560" progId="Equation.DSMT4">
                  <p:embed/>
                  <p:pic>
                    <p:nvPicPr>
                      <p:cNvPr id="0" name=""/>
                      <p:cNvPicPr/>
                      <p:nvPr/>
                    </p:nvPicPr>
                    <p:blipFill>
                      <a:blip r:embed="rId18"/>
                      <a:stretch>
                        <a:fillRect/>
                      </a:stretch>
                    </p:blipFill>
                    <p:spPr>
                      <a:xfrm>
                        <a:off x="3092373" y="1512129"/>
                        <a:ext cx="584200" cy="30480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097923327"/>
              </p:ext>
            </p:extLst>
          </p:nvPr>
        </p:nvGraphicFramePr>
        <p:xfrm>
          <a:off x="4880360" y="1481377"/>
          <a:ext cx="1549400" cy="317500"/>
        </p:xfrm>
        <a:graphic>
          <a:graphicData uri="http://schemas.openxmlformats.org/presentationml/2006/ole">
            <mc:AlternateContent xmlns:mc="http://schemas.openxmlformats.org/markup-compatibility/2006">
              <mc:Choice xmlns:v="urn:schemas-microsoft-com:vml" Requires="v">
                <p:oleObj name="Equation" r:id="rId19" imgW="1549080" imgH="317160" progId="Equation.DSMT4">
                  <p:embed/>
                </p:oleObj>
              </mc:Choice>
              <mc:Fallback>
                <p:oleObj name="Equation" r:id="rId19" imgW="1549080" imgH="317160" progId="Equation.DSMT4">
                  <p:embed/>
                  <p:pic>
                    <p:nvPicPr>
                      <p:cNvPr id="0" name=""/>
                      <p:cNvPicPr/>
                      <p:nvPr/>
                    </p:nvPicPr>
                    <p:blipFill>
                      <a:blip r:embed="rId20"/>
                      <a:stretch>
                        <a:fillRect/>
                      </a:stretch>
                    </p:blipFill>
                    <p:spPr>
                      <a:xfrm>
                        <a:off x="4880360" y="1481377"/>
                        <a:ext cx="1549400" cy="3175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620774010"/>
              </p:ext>
            </p:extLst>
          </p:nvPr>
        </p:nvGraphicFramePr>
        <p:xfrm>
          <a:off x="2803447" y="1912604"/>
          <a:ext cx="2857500" cy="317500"/>
        </p:xfrm>
        <a:graphic>
          <a:graphicData uri="http://schemas.openxmlformats.org/presentationml/2006/ole">
            <mc:AlternateContent xmlns:mc="http://schemas.openxmlformats.org/markup-compatibility/2006">
              <mc:Choice xmlns:v="urn:schemas-microsoft-com:vml" Requires="v">
                <p:oleObj name="Equation" r:id="rId21" imgW="2857320" imgH="317160" progId="Equation.DSMT4">
                  <p:embed/>
                </p:oleObj>
              </mc:Choice>
              <mc:Fallback>
                <p:oleObj name="Equation" r:id="rId21" imgW="2857320" imgH="317160" progId="Equation.DSMT4">
                  <p:embed/>
                  <p:pic>
                    <p:nvPicPr>
                      <p:cNvPr id="0" name=""/>
                      <p:cNvPicPr/>
                      <p:nvPr/>
                    </p:nvPicPr>
                    <p:blipFill>
                      <a:blip r:embed="rId22"/>
                      <a:stretch>
                        <a:fillRect/>
                      </a:stretch>
                    </p:blipFill>
                    <p:spPr>
                      <a:xfrm>
                        <a:off x="2803447" y="1912604"/>
                        <a:ext cx="2857500" cy="31750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564794865"/>
              </p:ext>
            </p:extLst>
          </p:nvPr>
        </p:nvGraphicFramePr>
        <p:xfrm>
          <a:off x="1540520" y="2366823"/>
          <a:ext cx="304800" cy="304800"/>
        </p:xfrm>
        <a:graphic>
          <a:graphicData uri="http://schemas.openxmlformats.org/presentationml/2006/ole">
            <mc:AlternateContent xmlns:mc="http://schemas.openxmlformats.org/markup-compatibility/2006">
              <mc:Choice xmlns:v="urn:schemas-microsoft-com:vml" Requires="v">
                <p:oleObj name="Equation" r:id="rId23" imgW="304560" imgH="304560" progId="Equation.DSMT4">
                  <p:embed/>
                </p:oleObj>
              </mc:Choice>
              <mc:Fallback>
                <p:oleObj name="Equation" r:id="rId23" imgW="304560" imgH="304560" progId="Equation.DSMT4">
                  <p:embed/>
                  <p:pic>
                    <p:nvPicPr>
                      <p:cNvPr id="0" name=""/>
                      <p:cNvPicPr/>
                      <p:nvPr/>
                    </p:nvPicPr>
                    <p:blipFill>
                      <a:blip r:embed="rId24"/>
                      <a:stretch>
                        <a:fillRect/>
                      </a:stretch>
                    </p:blipFill>
                    <p:spPr>
                      <a:xfrm>
                        <a:off x="1540520" y="2366823"/>
                        <a:ext cx="304800" cy="304800"/>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2978681606"/>
              </p:ext>
            </p:extLst>
          </p:nvPr>
        </p:nvGraphicFramePr>
        <p:xfrm>
          <a:off x="6770834" y="2362497"/>
          <a:ext cx="558800" cy="317500"/>
        </p:xfrm>
        <a:graphic>
          <a:graphicData uri="http://schemas.openxmlformats.org/presentationml/2006/ole">
            <mc:AlternateContent xmlns:mc="http://schemas.openxmlformats.org/markup-compatibility/2006">
              <mc:Choice xmlns:v="urn:schemas-microsoft-com:vml" Requires="v">
                <p:oleObj name="Equation" r:id="rId25" imgW="558720" imgH="317160" progId="Equation.DSMT4">
                  <p:embed/>
                </p:oleObj>
              </mc:Choice>
              <mc:Fallback>
                <p:oleObj name="Equation" r:id="rId25" imgW="558720" imgH="317160" progId="Equation.DSMT4">
                  <p:embed/>
                  <p:pic>
                    <p:nvPicPr>
                      <p:cNvPr id="0" name=""/>
                      <p:cNvPicPr/>
                      <p:nvPr/>
                    </p:nvPicPr>
                    <p:blipFill>
                      <a:blip r:embed="rId26"/>
                      <a:stretch>
                        <a:fillRect/>
                      </a:stretch>
                    </p:blipFill>
                    <p:spPr>
                      <a:xfrm>
                        <a:off x="6770834" y="2362497"/>
                        <a:ext cx="558800" cy="317500"/>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4091908532"/>
              </p:ext>
            </p:extLst>
          </p:nvPr>
        </p:nvGraphicFramePr>
        <p:xfrm>
          <a:off x="7842168" y="2379523"/>
          <a:ext cx="660400" cy="304800"/>
        </p:xfrm>
        <a:graphic>
          <a:graphicData uri="http://schemas.openxmlformats.org/presentationml/2006/ole">
            <mc:AlternateContent xmlns:mc="http://schemas.openxmlformats.org/markup-compatibility/2006">
              <mc:Choice xmlns:v="urn:schemas-microsoft-com:vml" Requires="v">
                <p:oleObj name="Equation" r:id="rId27" imgW="660240" imgH="304560" progId="Equation.DSMT4">
                  <p:embed/>
                </p:oleObj>
              </mc:Choice>
              <mc:Fallback>
                <p:oleObj name="Equation" r:id="rId27" imgW="660240" imgH="304560" progId="Equation.DSMT4">
                  <p:embed/>
                  <p:pic>
                    <p:nvPicPr>
                      <p:cNvPr id="0" name=""/>
                      <p:cNvPicPr/>
                      <p:nvPr/>
                    </p:nvPicPr>
                    <p:blipFill>
                      <a:blip r:embed="rId28"/>
                      <a:stretch>
                        <a:fillRect/>
                      </a:stretch>
                    </p:blipFill>
                    <p:spPr>
                      <a:xfrm>
                        <a:off x="7842168" y="2379523"/>
                        <a:ext cx="660400" cy="30480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49995293"/>
              </p:ext>
            </p:extLst>
          </p:nvPr>
        </p:nvGraphicFramePr>
        <p:xfrm>
          <a:off x="3667501" y="2793334"/>
          <a:ext cx="889000" cy="304800"/>
        </p:xfrm>
        <a:graphic>
          <a:graphicData uri="http://schemas.openxmlformats.org/presentationml/2006/ole">
            <mc:AlternateContent xmlns:mc="http://schemas.openxmlformats.org/markup-compatibility/2006">
              <mc:Choice xmlns:v="urn:schemas-microsoft-com:vml" Requires="v">
                <p:oleObj name="Equation" r:id="rId29" imgW="888840" imgH="304560" progId="Equation.DSMT4">
                  <p:embed/>
                </p:oleObj>
              </mc:Choice>
              <mc:Fallback>
                <p:oleObj name="Equation" r:id="rId29" imgW="888840" imgH="304560" progId="Equation.DSMT4">
                  <p:embed/>
                  <p:pic>
                    <p:nvPicPr>
                      <p:cNvPr id="0" name=""/>
                      <p:cNvPicPr/>
                      <p:nvPr/>
                    </p:nvPicPr>
                    <p:blipFill>
                      <a:blip r:embed="rId30"/>
                      <a:stretch>
                        <a:fillRect/>
                      </a:stretch>
                    </p:blipFill>
                    <p:spPr>
                      <a:xfrm>
                        <a:off x="3667501" y="2793334"/>
                        <a:ext cx="889000" cy="304800"/>
                      </a:xfrm>
                      <a:prstGeom prst="rect">
                        <a:avLst/>
                      </a:prstGeom>
                    </p:spPr>
                  </p:pic>
                </p:oleObj>
              </mc:Fallback>
            </mc:AlternateContent>
          </a:graphicData>
        </a:graphic>
      </p:graphicFrame>
      <p:sp>
        <p:nvSpPr>
          <p:cNvPr id="4" name="Rounded Rectangle 6">
            <a:extLst>
              <a:ext uri="{FF2B5EF4-FFF2-40B4-BE49-F238E27FC236}">
                <a16:creationId xmlns:a16="http://schemas.microsoft.com/office/drawing/2014/main" id="{B2F2E1EB-769C-73AB-1B56-39F76C58C9D0}"/>
              </a:ext>
            </a:extLst>
          </p:cNvPr>
          <p:cNvSpPr/>
          <p:nvPr/>
        </p:nvSpPr>
        <p:spPr>
          <a:xfrm>
            <a:off x="7709169" y="3819540"/>
            <a:ext cx="1059274" cy="1001795"/>
          </a:xfrm>
          <a:prstGeom prst="roundRect">
            <a:avLst/>
          </a:prstGeom>
          <a:blipFill dpi="0" rotWithShape="1">
            <a:blip r:embed="rId3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18133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2257" y="1167417"/>
            <a:ext cx="4430486" cy="3108543"/>
          </a:xfrm>
          <a:prstGeom prst="rect">
            <a:avLst/>
          </a:prstGeom>
        </p:spPr>
        <p:txBody>
          <a:bodyPr wrap="square">
            <a:spAutoFit/>
          </a:bodyPr>
          <a:lstStyle/>
          <a:p>
            <a:pPr marL="514350" indent="-514350">
              <a:buAutoNum type="alphaLcParenR"/>
            </a:pPr>
            <a:r>
              <a:rPr lang="en-US" sz="2800" dirty="0">
                <a:latin typeface="Times New Roman" panose="02020603050405020304" pitchFamily="18" charset="0"/>
                <a:cs typeface="Times New Roman" panose="02020603050405020304" pitchFamily="18" charset="0"/>
              </a:rPr>
              <a:t>Xét              và               </a:t>
            </a:r>
          </a:p>
          <a:p>
            <a:r>
              <a:rPr lang="en-US" sz="2800" dirty="0">
                <a:latin typeface="Times New Roman" panose="02020603050405020304" pitchFamily="18" charset="0"/>
                <a:cs typeface="Times New Roman" panose="02020603050405020304" pitchFamily="18" charset="0"/>
              </a:rPr>
              <a:t>Ta có</a:t>
            </a:r>
          </a:p>
          <a:p>
            <a:r>
              <a:rPr lang="en-US" sz="2800" dirty="0">
                <a:latin typeface="Times New Roman" panose="02020603050405020304" pitchFamily="18" charset="0"/>
                <a:cs typeface="Times New Roman" panose="02020603050405020304" pitchFamily="18" charset="0"/>
              </a:rPr>
              <a:t>         là cạnh chung,</a:t>
            </a:r>
          </a:p>
          <a:p>
            <a:r>
              <a:rPr lang="en-US" sz="2800" dirty="0">
                <a:latin typeface="Times New Roman" panose="02020603050405020304" pitchFamily="18" charset="0"/>
                <a:cs typeface="Times New Roman" panose="02020603050405020304" pitchFamily="18" charset="0"/>
              </a:rPr>
              <a:t>                         (         là tia phân giác của góc          ),</a:t>
            </a:r>
          </a:p>
          <a:p>
            <a:r>
              <a:rPr lang="en-US" sz="2800" dirty="0">
                <a:latin typeface="Times New Roman" panose="02020603050405020304" pitchFamily="18" charset="0"/>
                <a:cs typeface="Times New Roman" panose="02020603050405020304" pitchFamily="18" charset="0"/>
              </a:rPr>
              <a:t>                 ( giả thiết).</a:t>
            </a:r>
          </a:p>
          <a:p>
            <a:r>
              <a:rPr lang="en-US" sz="2800" dirty="0">
                <a:latin typeface="Times New Roman" panose="02020603050405020304" pitchFamily="18" charset="0"/>
                <a:cs typeface="Times New Roman" panose="02020603050405020304" pitchFamily="18" charset="0"/>
              </a:rPr>
              <a:t>Suy ra </a:t>
            </a:r>
          </a:p>
        </p:txBody>
      </p:sp>
      <p:sp>
        <p:nvSpPr>
          <p:cNvPr id="6" name="TextBox 5"/>
          <p:cNvSpPr txBox="1"/>
          <p:nvPr/>
        </p:nvSpPr>
        <p:spPr>
          <a:xfrm>
            <a:off x="4403272" y="644197"/>
            <a:ext cx="2264228" cy="523220"/>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cs typeface="Times New Roman" panose="02020603050405020304" pitchFamily="18" charset="0"/>
              </a:rPr>
              <a:t>Chứng minh </a:t>
            </a:r>
          </a:p>
        </p:txBody>
      </p:sp>
      <p:graphicFrame>
        <p:nvGraphicFramePr>
          <p:cNvPr id="7" name="Object 6"/>
          <p:cNvGraphicFramePr>
            <a:graphicFrameLocks noChangeAspect="1"/>
          </p:cNvGraphicFramePr>
          <p:nvPr/>
        </p:nvGraphicFramePr>
        <p:xfrm>
          <a:off x="5557838" y="1270000"/>
          <a:ext cx="1206500" cy="317500"/>
        </p:xfrm>
        <a:graphic>
          <a:graphicData uri="http://schemas.openxmlformats.org/presentationml/2006/ole">
            <mc:AlternateContent xmlns:mc="http://schemas.openxmlformats.org/markup-compatibility/2006">
              <mc:Choice xmlns:v="urn:schemas-microsoft-com:vml" Requires="v">
                <p:oleObj name="Equation" r:id="rId2" imgW="1206360" imgH="317160" progId="Equation.DSMT4">
                  <p:embed/>
                </p:oleObj>
              </mc:Choice>
              <mc:Fallback>
                <p:oleObj name="Equation" r:id="rId2" imgW="1206360" imgH="317160" progId="Equation.DSMT4">
                  <p:embed/>
                  <p:pic>
                    <p:nvPicPr>
                      <p:cNvPr id="0" name=""/>
                      <p:cNvPicPr/>
                      <p:nvPr/>
                    </p:nvPicPr>
                    <p:blipFill>
                      <a:blip r:embed="rId3"/>
                      <a:stretch>
                        <a:fillRect/>
                      </a:stretch>
                    </p:blipFill>
                    <p:spPr>
                      <a:xfrm>
                        <a:off x="5557838" y="1270000"/>
                        <a:ext cx="1206500" cy="3175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7200900" y="1263650"/>
          <a:ext cx="1206500" cy="317500"/>
        </p:xfrm>
        <a:graphic>
          <a:graphicData uri="http://schemas.openxmlformats.org/presentationml/2006/ole">
            <mc:AlternateContent xmlns:mc="http://schemas.openxmlformats.org/markup-compatibility/2006">
              <mc:Choice xmlns:v="urn:schemas-microsoft-com:vml" Requires="v">
                <p:oleObj name="Equation" r:id="rId4" imgW="1206360" imgH="317160" progId="Equation.DSMT4">
                  <p:embed/>
                </p:oleObj>
              </mc:Choice>
              <mc:Fallback>
                <p:oleObj name="Equation" r:id="rId4" imgW="1206360" imgH="317160" progId="Equation.DSMT4">
                  <p:embed/>
                  <p:pic>
                    <p:nvPicPr>
                      <p:cNvPr id="0" name=""/>
                      <p:cNvPicPr/>
                      <p:nvPr/>
                    </p:nvPicPr>
                    <p:blipFill>
                      <a:blip r:embed="rId5"/>
                      <a:stretch>
                        <a:fillRect/>
                      </a:stretch>
                    </p:blipFill>
                    <p:spPr>
                      <a:xfrm>
                        <a:off x="7200900" y="1263650"/>
                        <a:ext cx="1206500" cy="3175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90143" y="2127712"/>
          <a:ext cx="635000" cy="304800"/>
        </p:xfrm>
        <a:graphic>
          <a:graphicData uri="http://schemas.openxmlformats.org/presentationml/2006/ole">
            <mc:AlternateContent xmlns:mc="http://schemas.openxmlformats.org/markup-compatibility/2006">
              <mc:Choice xmlns:v="urn:schemas-microsoft-com:vml" Requires="v">
                <p:oleObj name="Equation" r:id="rId6" imgW="634680" imgH="304560" progId="Equation.DSMT4">
                  <p:embed/>
                </p:oleObj>
              </mc:Choice>
              <mc:Fallback>
                <p:oleObj name="Equation" r:id="rId6" imgW="634680" imgH="304560" progId="Equation.DSMT4">
                  <p:embed/>
                  <p:pic>
                    <p:nvPicPr>
                      <p:cNvPr id="0" name=""/>
                      <p:cNvPicPr/>
                      <p:nvPr/>
                    </p:nvPicPr>
                    <p:blipFill>
                      <a:blip r:embed="rId7"/>
                      <a:stretch>
                        <a:fillRect/>
                      </a:stretch>
                    </p:blipFill>
                    <p:spPr>
                      <a:xfrm>
                        <a:off x="4590143" y="2127712"/>
                        <a:ext cx="635000" cy="3048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434794" y="2386299"/>
          <a:ext cx="2247900" cy="482600"/>
        </p:xfrm>
        <a:graphic>
          <a:graphicData uri="http://schemas.openxmlformats.org/presentationml/2006/ole">
            <mc:AlternateContent xmlns:mc="http://schemas.openxmlformats.org/markup-compatibility/2006">
              <mc:Choice xmlns:v="urn:schemas-microsoft-com:vml" Requires="v">
                <p:oleObj name="Equation" r:id="rId8" imgW="2247840" imgH="482400" progId="Equation.DSMT4">
                  <p:embed/>
                </p:oleObj>
              </mc:Choice>
              <mc:Fallback>
                <p:oleObj name="Equation" r:id="rId8" imgW="2247840" imgH="482400" progId="Equation.DSMT4">
                  <p:embed/>
                  <p:pic>
                    <p:nvPicPr>
                      <p:cNvPr id="0" name=""/>
                      <p:cNvPicPr/>
                      <p:nvPr/>
                    </p:nvPicPr>
                    <p:blipFill>
                      <a:blip r:embed="rId9"/>
                      <a:stretch>
                        <a:fillRect/>
                      </a:stretch>
                    </p:blipFill>
                    <p:spPr>
                      <a:xfrm>
                        <a:off x="4434794" y="2386299"/>
                        <a:ext cx="2247900" cy="4826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6971584" y="2557362"/>
          <a:ext cx="635000" cy="304800"/>
        </p:xfrm>
        <a:graphic>
          <a:graphicData uri="http://schemas.openxmlformats.org/presentationml/2006/ole">
            <mc:AlternateContent xmlns:mc="http://schemas.openxmlformats.org/markup-compatibility/2006">
              <mc:Choice xmlns:v="urn:schemas-microsoft-com:vml" Requires="v">
                <p:oleObj name="Equation" r:id="rId10" imgW="634680" imgH="304560" progId="Equation.DSMT4">
                  <p:embed/>
                </p:oleObj>
              </mc:Choice>
              <mc:Fallback>
                <p:oleObj name="Equation" r:id="rId10" imgW="634680" imgH="304560" progId="Equation.DSMT4">
                  <p:embed/>
                  <p:pic>
                    <p:nvPicPr>
                      <p:cNvPr id="0" name=""/>
                      <p:cNvPicPr/>
                      <p:nvPr/>
                    </p:nvPicPr>
                    <p:blipFill>
                      <a:blip r:embed="rId11"/>
                      <a:stretch>
                        <a:fillRect/>
                      </a:stretch>
                    </p:blipFill>
                    <p:spPr>
                      <a:xfrm>
                        <a:off x="6971584" y="2557362"/>
                        <a:ext cx="635000" cy="3048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200900" y="2977759"/>
          <a:ext cx="850900" cy="317500"/>
        </p:xfrm>
        <a:graphic>
          <a:graphicData uri="http://schemas.openxmlformats.org/presentationml/2006/ole">
            <mc:AlternateContent xmlns:mc="http://schemas.openxmlformats.org/markup-compatibility/2006">
              <mc:Choice xmlns:v="urn:schemas-microsoft-com:vml" Requires="v">
                <p:oleObj name="Equation" r:id="rId12" imgW="850680" imgH="317160" progId="Equation.DSMT4">
                  <p:embed/>
                </p:oleObj>
              </mc:Choice>
              <mc:Fallback>
                <p:oleObj name="Equation" r:id="rId12" imgW="850680" imgH="317160" progId="Equation.DSMT4">
                  <p:embed/>
                  <p:pic>
                    <p:nvPicPr>
                      <p:cNvPr id="0" name=""/>
                      <p:cNvPicPr/>
                      <p:nvPr/>
                    </p:nvPicPr>
                    <p:blipFill>
                      <a:blip r:embed="rId13"/>
                      <a:stretch>
                        <a:fillRect/>
                      </a:stretch>
                    </p:blipFill>
                    <p:spPr>
                      <a:xfrm>
                        <a:off x="7200900" y="2977759"/>
                        <a:ext cx="850900" cy="3175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4465637" y="3429000"/>
          <a:ext cx="1549400" cy="317500"/>
        </p:xfrm>
        <a:graphic>
          <a:graphicData uri="http://schemas.openxmlformats.org/presentationml/2006/ole">
            <mc:AlternateContent xmlns:mc="http://schemas.openxmlformats.org/markup-compatibility/2006">
              <mc:Choice xmlns:v="urn:schemas-microsoft-com:vml" Requires="v">
                <p:oleObj name="Equation" r:id="rId14" imgW="1549080" imgH="317160" progId="Equation.DSMT4">
                  <p:embed/>
                </p:oleObj>
              </mc:Choice>
              <mc:Fallback>
                <p:oleObj name="Equation" r:id="rId14" imgW="1549080" imgH="317160" progId="Equation.DSMT4">
                  <p:embed/>
                  <p:pic>
                    <p:nvPicPr>
                      <p:cNvPr id="0" name=""/>
                      <p:cNvPicPr/>
                      <p:nvPr/>
                    </p:nvPicPr>
                    <p:blipFill>
                      <a:blip r:embed="rId15"/>
                      <a:stretch>
                        <a:fillRect/>
                      </a:stretch>
                    </p:blipFill>
                    <p:spPr>
                      <a:xfrm>
                        <a:off x="4465637" y="3429000"/>
                        <a:ext cx="1549400" cy="3175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196443" y="4175659"/>
          <a:ext cx="4686300" cy="584200"/>
        </p:xfrm>
        <a:graphic>
          <a:graphicData uri="http://schemas.openxmlformats.org/presentationml/2006/ole">
            <mc:AlternateContent xmlns:mc="http://schemas.openxmlformats.org/markup-compatibility/2006">
              <mc:Choice xmlns:v="urn:schemas-microsoft-com:vml" Requires="v">
                <p:oleObj name="Equation" r:id="rId16" imgW="4686120" imgH="583920" progId="Equation.DSMT4">
                  <p:embed/>
                </p:oleObj>
              </mc:Choice>
              <mc:Fallback>
                <p:oleObj name="Equation" r:id="rId16" imgW="4686120" imgH="583920" progId="Equation.DSMT4">
                  <p:embed/>
                  <p:pic>
                    <p:nvPicPr>
                      <p:cNvPr id="0" name=""/>
                      <p:cNvPicPr/>
                      <p:nvPr/>
                    </p:nvPicPr>
                    <p:blipFill>
                      <a:blip r:embed="rId17"/>
                      <a:stretch>
                        <a:fillRect/>
                      </a:stretch>
                    </p:blipFill>
                    <p:spPr>
                      <a:xfrm>
                        <a:off x="4196443" y="4175659"/>
                        <a:ext cx="4686300" cy="584200"/>
                      </a:xfrm>
                      <a:prstGeom prst="rect">
                        <a:avLst/>
                      </a:prstGeom>
                    </p:spPr>
                  </p:pic>
                </p:oleObj>
              </mc:Fallback>
            </mc:AlternateContent>
          </a:graphicData>
        </a:graphic>
      </p:graphicFrame>
      <p:pic>
        <p:nvPicPr>
          <p:cNvPr id="3" name="Picture 2"/>
          <p:cNvPicPr>
            <a:picLocks noChangeAspect="1"/>
          </p:cNvPicPr>
          <p:nvPr/>
        </p:nvPicPr>
        <p:blipFill>
          <a:blip r:embed="rId18"/>
          <a:stretch>
            <a:fillRect/>
          </a:stretch>
        </p:blipFill>
        <p:spPr>
          <a:xfrm>
            <a:off x="253338" y="945130"/>
            <a:ext cx="3876237" cy="3586275"/>
          </a:xfrm>
          <a:prstGeom prst="rect">
            <a:avLst/>
          </a:prstGeom>
        </p:spPr>
      </p:pic>
      <p:sp>
        <p:nvSpPr>
          <p:cNvPr id="16" name="Rounded Rectangle 6">
            <a:extLst>
              <a:ext uri="{FF2B5EF4-FFF2-40B4-BE49-F238E27FC236}">
                <a16:creationId xmlns:a16="http://schemas.microsoft.com/office/drawing/2014/main" id="{F4CC5E73-03D2-0FFE-B6D2-0DA3D255BC35}"/>
              </a:ext>
            </a:extLst>
          </p:cNvPr>
          <p:cNvSpPr/>
          <p:nvPr/>
        </p:nvSpPr>
        <p:spPr>
          <a:xfrm>
            <a:off x="7754124" y="205120"/>
            <a:ext cx="1059274" cy="1001795"/>
          </a:xfrm>
          <a:prstGeom prst="roundRect">
            <a:avLst/>
          </a:prstGeom>
          <a:blipFill dpi="0" rotWithShape="1">
            <a:blip r:embed="rId1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75130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999" y="721530"/>
            <a:ext cx="8186058" cy="3970318"/>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b) Vì                                ( đcmt ) nên                      </a:t>
            </a:r>
          </a:p>
          <a:p>
            <a:r>
              <a:rPr lang="en-US" sz="2800" dirty="0">
                <a:latin typeface="Times New Roman" panose="02020603050405020304" pitchFamily="18" charset="0"/>
                <a:cs typeface="Times New Roman" panose="02020603050405020304" pitchFamily="18" charset="0"/>
              </a:rPr>
              <a:t>và  </a:t>
            </a:r>
          </a:p>
          <a:p>
            <a:r>
              <a:rPr lang="en-US" sz="2800" dirty="0">
                <a:latin typeface="Times New Roman" panose="02020603050405020304" pitchFamily="18" charset="0"/>
                <a:cs typeface="Times New Roman" panose="02020603050405020304" pitchFamily="18" charset="0"/>
              </a:rPr>
              <a:t> Xét               và              có</a:t>
            </a: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(hai góc đối đỉnh).</a:t>
            </a:r>
          </a:p>
          <a:p>
            <a:r>
              <a:rPr lang="en-US" sz="2800" dirty="0">
                <a:latin typeface="Times New Roman" panose="02020603050405020304" pitchFamily="18" charset="0"/>
                <a:cs typeface="Times New Roman" panose="02020603050405020304" pitchFamily="18" charset="0"/>
              </a:rPr>
              <a:t>Suy ra                               (g – c – g).</a:t>
            </a: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Vậy tam giác           cân tại     .</a:t>
            </a:r>
          </a:p>
        </p:txBody>
      </p:sp>
      <p:sp>
        <p:nvSpPr>
          <p:cNvPr id="3" name="Rectangle 2"/>
          <p:cNvSpPr/>
          <p:nvPr/>
        </p:nvSpPr>
        <p:spPr>
          <a:xfrm>
            <a:off x="282999" y="198310"/>
            <a:ext cx="2177199" cy="523220"/>
          </a:xfrm>
          <a:prstGeom prst="rect">
            <a:avLst/>
          </a:prstGeom>
        </p:spPr>
        <p:txBody>
          <a:bodyPr wrap="none">
            <a:spAutoFit/>
          </a:bodyPr>
          <a:lstStyle/>
          <a:p>
            <a:pPr lvl="0"/>
            <a:r>
              <a:rPr lang="en-US" sz="2800" b="1" i="1" dirty="0">
                <a:solidFill>
                  <a:srgbClr val="FF0000"/>
                </a:solidFill>
                <a:latin typeface="Times New Roman" panose="02020603050405020304" pitchFamily="18" charset="0"/>
                <a:cs typeface="Times New Roman" panose="02020603050405020304" pitchFamily="18" charset="0"/>
              </a:rPr>
              <a:t>Chứng minh </a:t>
            </a:r>
          </a:p>
        </p:txBody>
      </p:sp>
      <p:graphicFrame>
        <p:nvGraphicFramePr>
          <p:cNvPr id="4" name="Object 3"/>
          <p:cNvGraphicFramePr>
            <a:graphicFrameLocks noChangeAspect="1"/>
          </p:cNvGraphicFramePr>
          <p:nvPr>
            <p:extLst>
              <p:ext uri="{D42A27DB-BD31-4B8C-83A1-F6EECF244321}">
                <p14:modId xmlns:p14="http://schemas.microsoft.com/office/powerpoint/2010/main" val="3178697186"/>
              </p:ext>
            </p:extLst>
          </p:nvPr>
        </p:nvGraphicFramePr>
        <p:xfrm>
          <a:off x="1107593" y="825744"/>
          <a:ext cx="2857500" cy="317500"/>
        </p:xfrm>
        <a:graphic>
          <a:graphicData uri="http://schemas.openxmlformats.org/presentationml/2006/ole">
            <mc:AlternateContent xmlns:mc="http://schemas.openxmlformats.org/markup-compatibility/2006">
              <mc:Choice xmlns:v="urn:schemas-microsoft-com:vml" Requires="v">
                <p:oleObj name="Equation" r:id="rId2" imgW="2857320" imgH="317160" progId="Equation.DSMT4">
                  <p:embed/>
                </p:oleObj>
              </mc:Choice>
              <mc:Fallback>
                <p:oleObj name="Equation" r:id="rId2" imgW="2857320" imgH="317160" progId="Equation.DSMT4">
                  <p:embed/>
                  <p:pic>
                    <p:nvPicPr>
                      <p:cNvPr id="0" name=""/>
                      <p:cNvPicPr/>
                      <p:nvPr/>
                    </p:nvPicPr>
                    <p:blipFill>
                      <a:blip r:embed="rId3"/>
                      <a:stretch>
                        <a:fillRect/>
                      </a:stretch>
                    </p:blipFill>
                    <p:spPr>
                      <a:xfrm>
                        <a:off x="1107593" y="825744"/>
                        <a:ext cx="2857500" cy="317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40125677"/>
              </p:ext>
            </p:extLst>
          </p:nvPr>
        </p:nvGraphicFramePr>
        <p:xfrm>
          <a:off x="5774845" y="825416"/>
          <a:ext cx="1752600" cy="317500"/>
        </p:xfrm>
        <a:graphic>
          <a:graphicData uri="http://schemas.openxmlformats.org/presentationml/2006/ole">
            <mc:AlternateContent xmlns:mc="http://schemas.openxmlformats.org/markup-compatibility/2006">
              <mc:Choice xmlns:v="urn:schemas-microsoft-com:vml" Requires="v">
                <p:oleObj name="Equation" r:id="rId4" imgW="1752480" imgH="317160" progId="Equation.DSMT4">
                  <p:embed/>
                </p:oleObj>
              </mc:Choice>
              <mc:Fallback>
                <p:oleObj name="Equation" r:id="rId4" imgW="1752480" imgH="317160" progId="Equation.DSMT4">
                  <p:embed/>
                  <p:pic>
                    <p:nvPicPr>
                      <p:cNvPr id="0" name=""/>
                      <p:cNvPicPr/>
                      <p:nvPr/>
                    </p:nvPicPr>
                    <p:blipFill>
                      <a:blip r:embed="rId5"/>
                      <a:stretch>
                        <a:fillRect/>
                      </a:stretch>
                    </p:blipFill>
                    <p:spPr>
                      <a:xfrm>
                        <a:off x="5774845" y="825416"/>
                        <a:ext cx="1752600" cy="317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60496673"/>
              </p:ext>
            </p:extLst>
          </p:nvPr>
        </p:nvGraphicFramePr>
        <p:xfrm>
          <a:off x="762654" y="1094711"/>
          <a:ext cx="5397500" cy="495300"/>
        </p:xfrm>
        <a:graphic>
          <a:graphicData uri="http://schemas.openxmlformats.org/presentationml/2006/ole">
            <mc:AlternateContent xmlns:mc="http://schemas.openxmlformats.org/markup-compatibility/2006">
              <mc:Choice xmlns:v="urn:schemas-microsoft-com:vml" Requires="v">
                <p:oleObj name="Equation" r:id="rId6" imgW="5397480" imgH="495000" progId="Equation.DSMT4">
                  <p:embed/>
                </p:oleObj>
              </mc:Choice>
              <mc:Fallback>
                <p:oleObj name="Equation" r:id="rId6" imgW="5397480" imgH="495000" progId="Equation.DSMT4">
                  <p:embed/>
                  <p:pic>
                    <p:nvPicPr>
                      <p:cNvPr id="0" name=""/>
                      <p:cNvPicPr/>
                      <p:nvPr/>
                    </p:nvPicPr>
                    <p:blipFill>
                      <a:blip r:embed="rId7"/>
                      <a:stretch>
                        <a:fillRect/>
                      </a:stretch>
                    </p:blipFill>
                    <p:spPr>
                      <a:xfrm>
                        <a:off x="762654" y="1094711"/>
                        <a:ext cx="5397500" cy="495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38141395"/>
              </p:ext>
            </p:extLst>
          </p:nvPr>
        </p:nvGraphicFramePr>
        <p:xfrm>
          <a:off x="1084917" y="1655908"/>
          <a:ext cx="1117600" cy="317500"/>
        </p:xfrm>
        <a:graphic>
          <a:graphicData uri="http://schemas.openxmlformats.org/presentationml/2006/ole">
            <mc:AlternateContent xmlns:mc="http://schemas.openxmlformats.org/markup-compatibility/2006">
              <mc:Choice xmlns:v="urn:schemas-microsoft-com:vml" Requires="v">
                <p:oleObj name="Equation" r:id="rId8" imgW="1117440" imgH="317160" progId="Equation.DSMT4">
                  <p:embed/>
                </p:oleObj>
              </mc:Choice>
              <mc:Fallback>
                <p:oleObj name="Equation" r:id="rId8" imgW="1117440" imgH="317160" progId="Equation.DSMT4">
                  <p:embed/>
                  <p:pic>
                    <p:nvPicPr>
                      <p:cNvPr id="0" name=""/>
                      <p:cNvPicPr/>
                      <p:nvPr/>
                    </p:nvPicPr>
                    <p:blipFill>
                      <a:blip r:embed="rId9"/>
                      <a:stretch>
                        <a:fillRect/>
                      </a:stretch>
                    </p:blipFill>
                    <p:spPr>
                      <a:xfrm>
                        <a:off x="1084917" y="1655908"/>
                        <a:ext cx="1117600" cy="317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28722230"/>
              </p:ext>
            </p:extLst>
          </p:nvPr>
        </p:nvGraphicFramePr>
        <p:xfrm>
          <a:off x="2706036" y="1682438"/>
          <a:ext cx="1143000" cy="304800"/>
        </p:xfrm>
        <a:graphic>
          <a:graphicData uri="http://schemas.openxmlformats.org/presentationml/2006/ole">
            <mc:AlternateContent xmlns:mc="http://schemas.openxmlformats.org/markup-compatibility/2006">
              <mc:Choice xmlns:v="urn:schemas-microsoft-com:vml" Requires="v">
                <p:oleObj name="Equation" r:id="rId10" imgW="1143000" imgH="304560" progId="Equation.DSMT4">
                  <p:embed/>
                </p:oleObj>
              </mc:Choice>
              <mc:Fallback>
                <p:oleObj name="Equation" r:id="rId10" imgW="1143000" imgH="304560" progId="Equation.DSMT4">
                  <p:embed/>
                  <p:pic>
                    <p:nvPicPr>
                      <p:cNvPr id="0" name=""/>
                      <p:cNvPicPr/>
                      <p:nvPr/>
                    </p:nvPicPr>
                    <p:blipFill>
                      <a:blip r:embed="rId11"/>
                      <a:stretch>
                        <a:fillRect/>
                      </a:stretch>
                    </p:blipFill>
                    <p:spPr>
                      <a:xfrm>
                        <a:off x="2706036" y="1682438"/>
                        <a:ext cx="1143000" cy="304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57427281"/>
              </p:ext>
            </p:extLst>
          </p:nvPr>
        </p:nvGraphicFramePr>
        <p:xfrm>
          <a:off x="447646" y="2446355"/>
          <a:ext cx="1816100" cy="393700"/>
        </p:xfrm>
        <a:graphic>
          <a:graphicData uri="http://schemas.openxmlformats.org/presentationml/2006/ole">
            <mc:AlternateContent xmlns:mc="http://schemas.openxmlformats.org/markup-compatibility/2006">
              <mc:Choice xmlns:v="urn:schemas-microsoft-com:vml" Requires="v">
                <p:oleObj name="Equation" r:id="rId12" imgW="1815840" imgH="393480" progId="Equation.DSMT4">
                  <p:embed/>
                </p:oleObj>
              </mc:Choice>
              <mc:Fallback>
                <p:oleObj name="Equation" r:id="rId12" imgW="1815840" imgH="393480" progId="Equation.DSMT4">
                  <p:embed/>
                  <p:pic>
                    <p:nvPicPr>
                      <p:cNvPr id="0" name=""/>
                      <p:cNvPicPr/>
                      <p:nvPr/>
                    </p:nvPicPr>
                    <p:blipFill>
                      <a:blip r:embed="rId13"/>
                      <a:stretch>
                        <a:fillRect/>
                      </a:stretch>
                    </p:blipFill>
                    <p:spPr>
                      <a:xfrm>
                        <a:off x="447646" y="2446355"/>
                        <a:ext cx="1816100" cy="3937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99927145"/>
              </p:ext>
            </p:extLst>
          </p:nvPr>
        </p:nvGraphicFramePr>
        <p:xfrm>
          <a:off x="301596" y="1976681"/>
          <a:ext cx="5016500" cy="558800"/>
        </p:xfrm>
        <a:graphic>
          <a:graphicData uri="http://schemas.openxmlformats.org/presentationml/2006/ole">
            <mc:AlternateContent xmlns:mc="http://schemas.openxmlformats.org/markup-compatibility/2006">
              <mc:Choice xmlns:v="urn:schemas-microsoft-com:vml" Requires="v">
                <p:oleObj name="Equation" r:id="rId14" imgW="5016240" imgH="558720" progId="Equation.DSMT4">
                  <p:embed/>
                </p:oleObj>
              </mc:Choice>
              <mc:Fallback>
                <p:oleObj name="Equation" r:id="rId14" imgW="5016240" imgH="558720" progId="Equation.DSMT4">
                  <p:embed/>
                  <p:pic>
                    <p:nvPicPr>
                      <p:cNvPr id="0" name=""/>
                      <p:cNvPicPr/>
                      <p:nvPr/>
                    </p:nvPicPr>
                    <p:blipFill>
                      <a:blip r:embed="rId15"/>
                      <a:stretch>
                        <a:fillRect/>
                      </a:stretch>
                    </p:blipFill>
                    <p:spPr>
                      <a:xfrm>
                        <a:off x="301596" y="1976681"/>
                        <a:ext cx="5016500" cy="558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79332104"/>
              </p:ext>
            </p:extLst>
          </p:nvPr>
        </p:nvGraphicFramePr>
        <p:xfrm>
          <a:off x="348313" y="2804736"/>
          <a:ext cx="2146300" cy="482600"/>
        </p:xfrm>
        <a:graphic>
          <a:graphicData uri="http://schemas.openxmlformats.org/presentationml/2006/ole">
            <mc:AlternateContent xmlns:mc="http://schemas.openxmlformats.org/markup-compatibility/2006">
              <mc:Choice xmlns:v="urn:schemas-microsoft-com:vml" Requires="v">
                <p:oleObj name="Equation" r:id="rId16" imgW="2145960" imgH="482400" progId="Equation.DSMT4">
                  <p:embed/>
                </p:oleObj>
              </mc:Choice>
              <mc:Fallback>
                <p:oleObj name="Equation" r:id="rId16" imgW="2145960" imgH="482400" progId="Equation.DSMT4">
                  <p:embed/>
                  <p:pic>
                    <p:nvPicPr>
                      <p:cNvPr id="0" name=""/>
                      <p:cNvPicPr/>
                      <p:nvPr/>
                    </p:nvPicPr>
                    <p:blipFill>
                      <a:blip r:embed="rId17"/>
                      <a:stretch>
                        <a:fillRect/>
                      </a:stretch>
                    </p:blipFill>
                    <p:spPr>
                      <a:xfrm>
                        <a:off x="348313" y="2804736"/>
                        <a:ext cx="2146300" cy="482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75709560"/>
              </p:ext>
            </p:extLst>
          </p:nvPr>
        </p:nvGraphicFramePr>
        <p:xfrm>
          <a:off x="1356206" y="3385187"/>
          <a:ext cx="2590800" cy="317500"/>
        </p:xfrm>
        <a:graphic>
          <a:graphicData uri="http://schemas.openxmlformats.org/presentationml/2006/ole">
            <mc:AlternateContent xmlns:mc="http://schemas.openxmlformats.org/markup-compatibility/2006">
              <mc:Choice xmlns:v="urn:schemas-microsoft-com:vml" Requires="v">
                <p:oleObj name="Equation" r:id="rId18" imgW="2590560" imgH="317160" progId="Equation.DSMT4">
                  <p:embed/>
                </p:oleObj>
              </mc:Choice>
              <mc:Fallback>
                <p:oleObj name="Equation" r:id="rId18" imgW="2590560" imgH="317160" progId="Equation.DSMT4">
                  <p:embed/>
                  <p:pic>
                    <p:nvPicPr>
                      <p:cNvPr id="0" name=""/>
                      <p:cNvPicPr/>
                      <p:nvPr/>
                    </p:nvPicPr>
                    <p:blipFill>
                      <a:blip r:embed="rId19"/>
                      <a:stretch>
                        <a:fillRect/>
                      </a:stretch>
                    </p:blipFill>
                    <p:spPr>
                      <a:xfrm>
                        <a:off x="1356206" y="3385187"/>
                        <a:ext cx="2590800" cy="317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98729980"/>
              </p:ext>
            </p:extLst>
          </p:nvPr>
        </p:nvGraphicFramePr>
        <p:xfrm>
          <a:off x="399113" y="3800538"/>
          <a:ext cx="2146300" cy="317500"/>
        </p:xfrm>
        <a:graphic>
          <a:graphicData uri="http://schemas.openxmlformats.org/presentationml/2006/ole">
            <mc:AlternateContent xmlns:mc="http://schemas.openxmlformats.org/markup-compatibility/2006">
              <mc:Choice xmlns:v="urn:schemas-microsoft-com:vml" Requires="v">
                <p:oleObj name="Equation" r:id="rId20" imgW="2145960" imgH="317160" progId="Equation.DSMT4">
                  <p:embed/>
                </p:oleObj>
              </mc:Choice>
              <mc:Fallback>
                <p:oleObj name="Equation" r:id="rId20" imgW="2145960" imgH="317160" progId="Equation.DSMT4">
                  <p:embed/>
                  <p:pic>
                    <p:nvPicPr>
                      <p:cNvPr id="0" name=""/>
                      <p:cNvPicPr/>
                      <p:nvPr/>
                    </p:nvPicPr>
                    <p:blipFill>
                      <a:blip r:embed="rId21"/>
                      <a:stretch>
                        <a:fillRect/>
                      </a:stretch>
                    </p:blipFill>
                    <p:spPr>
                      <a:xfrm>
                        <a:off x="399113" y="3800538"/>
                        <a:ext cx="2146300" cy="317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49873301"/>
              </p:ext>
            </p:extLst>
          </p:nvPr>
        </p:nvGraphicFramePr>
        <p:xfrm>
          <a:off x="2334106" y="4252543"/>
          <a:ext cx="889000" cy="304800"/>
        </p:xfrm>
        <a:graphic>
          <a:graphicData uri="http://schemas.openxmlformats.org/presentationml/2006/ole">
            <mc:AlternateContent xmlns:mc="http://schemas.openxmlformats.org/markup-compatibility/2006">
              <mc:Choice xmlns:v="urn:schemas-microsoft-com:vml" Requires="v">
                <p:oleObj name="Equation" r:id="rId22" imgW="888840" imgH="304560" progId="Equation.DSMT4">
                  <p:embed/>
                </p:oleObj>
              </mc:Choice>
              <mc:Fallback>
                <p:oleObj name="Equation" r:id="rId22" imgW="888840" imgH="304560" progId="Equation.DSMT4">
                  <p:embed/>
                  <p:pic>
                    <p:nvPicPr>
                      <p:cNvPr id="0" name=""/>
                      <p:cNvPicPr/>
                      <p:nvPr/>
                    </p:nvPicPr>
                    <p:blipFill>
                      <a:blip r:embed="rId23"/>
                      <a:stretch>
                        <a:fillRect/>
                      </a:stretch>
                    </p:blipFill>
                    <p:spPr>
                      <a:xfrm>
                        <a:off x="2334106" y="4252543"/>
                        <a:ext cx="889000" cy="304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30632494"/>
              </p:ext>
            </p:extLst>
          </p:nvPr>
        </p:nvGraphicFramePr>
        <p:xfrm>
          <a:off x="4266264" y="4252543"/>
          <a:ext cx="393700" cy="304800"/>
        </p:xfrm>
        <a:graphic>
          <a:graphicData uri="http://schemas.openxmlformats.org/presentationml/2006/ole">
            <mc:AlternateContent xmlns:mc="http://schemas.openxmlformats.org/markup-compatibility/2006">
              <mc:Choice xmlns:v="urn:schemas-microsoft-com:vml" Requires="v">
                <p:oleObj name="Equation" r:id="rId24" imgW="393480" imgH="304560" progId="Equation.DSMT4">
                  <p:embed/>
                </p:oleObj>
              </mc:Choice>
              <mc:Fallback>
                <p:oleObj name="Equation" r:id="rId24" imgW="393480" imgH="304560" progId="Equation.DSMT4">
                  <p:embed/>
                  <p:pic>
                    <p:nvPicPr>
                      <p:cNvPr id="0" name=""/>
                      <p:cNvPicPr/>
                      <p:nvPr/>
                    </p:nvPicPr>
                    <p:blipFill>
                      <a:blip r:embed="rId25"/>
                      <a:stretch>
                        <a:fillRect/>
                      </a:stretch>
                    </p:blipFill>
                    <p:spPr>
                      <a:xfrm>
                        <a:off x="4266264" y="4252543"/>
                        <a:ext cx="393700" cy="304800"/>
                      </a:xfrm>
                      <a:prstGeom prst="rect">
                        <a:avLst/>
                      </a:prstGeom>
                    </p:spPr>
                  </p:pic>
                </p:oleObj>
              </mc:Fallback>
            </mc:AlternateContent>
          </a:graphicData>
        </a:graphic>
      </p:graphicFrame>
      <p:pic>
        <p:nvPicPr>
          <p:cNvPr id="20" name="Picture 19"/>
          <p:cNvPicPr>
            <a:picLocks noChangeAspect="1"/>
          </p:cNvPicPr>
          <p:nvPr/>
        </p:nvPicPr>
        <p:blipFill>
          <a:blip r:embed="rId26"/>
          <a:stretch>
            <a:fillRect/>
          </a:stretch>
        </p:blipFill>
        <p:spPr>
          <a:xfrm>
            <a:off x="5746750" y="1953878"/>
            <a:ext cx="2914650" cy="2695575"/>
          </a:xfrm>
          <a:prstGeom prst="rect">
            <a:avLst/>
          </a:prstGeom>
        </p:spPr>
      </p:pic>
      <p:sp>
        <p:nvSpPr>
          <p:cNvPr id="21" name="Rounded Rectangle 6">
            <a:extLst>
              <a:ext uri="{FF2B5EF4-FFF2-40B4-BE49-F238E27FC236}">
                <a16:creationId xmlns:a16="http://schemas.microsoft.com/office/drawing/2014/main" id="{F4CC5E73-03D2-0FFE-B6D2-0DA3D255BC35}"/>
              </a:ext>
            </a:extLst>
          </p:cNvPr>
          <p:cNvSpPr/>
          <p:nvPr/>
        </p:nvSpPr>
        <p:spPr>
          <a:xfrm>
            <a:off x="7754124" y="205120"/>
            <a:ext cx="1059274" cy="1001795"/>
          </a:xfrm>
          <a:prstGeom prst="roundRect">
            <a:avLst/>
          </a:prstGeom>
          <a:blipFill dpi="0" rotWithShape="1">
            <a:blip r:embed="rId2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9028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117" cy="5143500"/>
          </a:xfrm>
          <a:prstGeom prst="rect">
            <a:avLst/>
          </a:prstGeom>
        </p:spPr>
      </p:pic>
      <p:pic>
        <p:nvPicPr>
          <p:cNvPr id="4" name="Hình ảnh 6">
            <a:extLst>
              <a:ext uri="{FF2B5EF4-FFF2-40B4-BE49-F238E27FC236}">
                <a16:creationId xmlns:a16="http://schemas.microsoft.com/office/drawing/2014/main" id="{F85D351B-7A80-4879-BF19-55FCAF0223AB}"/>
              </a:ext>
            </a:extLst>
          </p:cNvPr>
          <p:cNvPicPr>
            <a:picLocks noChangeAspect="1"/>
          </p:cNvPicPr>
          <p:nvPr/>
        </p:nvPicPr>
        <p:blipFill rotWithShape="1">
          <a:blip r:embed="rId3"/>
          <a:srcRect b="36851"/>
          <a:stretch/>
        </p:blipFill>
        <p:spPr>
          <a:xfrm>
            <a:off x="3427273" y="391885"/>
            <a:ext cx="5258534" cy="857250"/>
          </a:xfrm>
          <a:prstGeom prst="rect">
            <a:avLst/>
          </a:prstGeom>
        </p:spPr>
      </p:pic>
      <p:sp>
        <p:nvSpPr>
          <p:cNvPr id="5" name="Rectangle 4"/>
          <p:cNvSpPr/>
          <p:nvPr/>
        </p:nvSpPr>
        <p:spPr>
          <a:xfrm>
            <a:off x="59873" y="1847213"/>
            <a:ext cx="9013370" cy="3296287"/>
          </a:xfrm>
          <a:prstGeom prst="rect">
            <a:avLst/>
          </a:prstGeom>
        </p:spPr>
        <p:txBody>
          <a:bodyPr wrap="square">
            <a:spAutoFit/>
          </a:bodyPr>
          <a:lstStyle/>
          <a:p>
            <a:pPr lvl="0" algn="just">
              <a:lnSpc>
                <a:spcPct val="115000"/>
              </a:lnSpc>
              <a:spcBef>
                <a:spcPts val="300"/>
              </a:spcBef>
              <a:spcAft>
                <a:spcPts val="300"/>
              </a:spcAft>
            </a:pPr>
            <a:r>
              <a:rPr lang="en-US" sz="2800" dirty="0">
                <a:solidFill>
                  <a:srgbClr val="ED7D31">
                    <a:lumMod val="50000"/>
                  </a:srgbClr>
                </a:solidFill>
                <a:latin typeface="Times New Roman" panose="02020603050405020304" pitchFamily="18" charset="0"/>
                <a:ea typeface="Calibri" panose="020F0502020204030204" pitchFamily="34" charset="0"/>
              </a:rPr>
              <a:t>- Xem lại các nội dung và bài tập đã làm trong tiết học.</a:t>
            </a:r>
            <a:endParaRPr lang="en-US" sz="2800" dirty="0">
              <a:solidFill>
                <a:srgbClr val="ED7D31">
                  <a:lumMod val="50000"/>
                </a:srgbClr>
              </a:solidFill>
              <a:latin typeface="Times New Roman" panose="02020603050405020304" pitchFamily="18" charset="0"/>
              <a:ea typeface="Times New Roman" panose="02020603050405020304" pitchFamily="18" charset="0"/>
            </a:endParaRPr>
          </a:p>
          <a:p>
            <a:pPr lvl="0" algn="just">
              <a:lnSpc>
                <a:spcPct val="115000"/>
              </a:lnSpc>
              <a:spcBef>
                <a:spcPts val="300"/>
              </a:spcBef>
              <a:spcAft>
                <a:spcPts val="300"/>
              </a:spcAft>
            </a:pPr>
            <a:r>
              <a:rPr lang="en-US" sz="2800" dirty="0">
                <a:solidFill>
                  <a:srgbClr val="ED7D31">
                    <a:lumMod val="50000"/>
                  </a:srgbClr>
                </a:solidFill>
                <a:latin typeface="Times New Roman" panose="02020603050405020304" pitchFamily="18" charset="0"/>
                <a:ea typeface="Calibri" panose="020F0502020204030204" pitchFamily="34" charset="0"/>
              </a:rPr>
              <a:t>- Ghi nhớ cách nhận biết hai tam giác vuông bằng nhau về cạnh góc vuông (hoặc cạnh huyền) và góc nhọn. </a:t>
            </a:r>
            <a:endParaRPr lang="en-US" sz="2800" dirty="0">
              <a:solidFill>
                <a:srgbClr val="ED7D31">
                  <a:lumMod val="50000"/>
                </a:srgbClr>
              </a:solidFill>
              <a:latin typeface="Times New Roman" panose="02020603050405020304" pitchFamily="18" charset="0"/>
              <a:ea typeface="Times New Roman" panose="02020603050405020304" pitchFamily="18" charset="0"/>
            </a:endParaRPr>
          </a:p>
          <a:p>
            <a:pPr lvl="0" algn="just">
              <a:lnSpc>
                <a:spcPct val="115000"/>
              </a:lnSpc>
              <a:spcBef>
                <a:spcPts val="300"/>
              </a:spcBef>
              <a:spcAft>
                <a:spcPts val="300"/>
              </a:spcAft>
            </a:pPr>
            <a:r>
              <a:rPr lang="en-US" sz="2800" dirty="0">
                <a:solidFill>
                  <a:srgbClr val="ED7D31">
                    <a:lumMod val="50000"/>
                  </a:srgbClr>
                </a:solidFill>
                <a:latin typeface="Times New Roman" panose="02020603050405020304" pitchFamily="18" charset="0"/>
                <a:ea typeface="Calibri" panose="020F0502020204030204" pitchFamily="34" charset="0"/>
              </a:rPr>
              <a:t>- Làm các bài tập: Bài 2, 3, 5, 6 (SGK/91,92)</a:t>
            </a:r>
            <a:endParaRPr lang="en-US" sz="2800" dirty="0">
              <a:solidFill>
                <a:srgbClr val="ED7D31">
                  <a:lumMod val="50000"/>
                </a:srgbClr>
              </a:solidFill>
              <a:latin typeface="Times New Roman" panose="02020603050405020304" pitchFamily="18" charset="0"/>
              <a:ea typeface="Times New Roman" panose="02020603050405020304" pitchFamily="18" charset="0"/>
            </a:endParaRPr>
          </a:p>
          <a:p>
            <a:pPr lvl="0" algn="just">
              <a:lnSpc>
                <a:spcPct val="115000"/>
              </a:lnSpc>
              <a:spcBef>
                <a:spcPts val="300"/>
              </a:spcBef>
              <a:spcAft>
                <a:spcPts val="300"/>
              </a:spcAft>
            </a:pPr>
            <a:r>
              <a:rPr lang="en-US" sz="2800" dirty="0">
                <a:solidFill>
                  <a:srgbClr val="ED7D31">
                    <a:lumMod val="50000"/>
                  </a:srgbClr>
                </a:solidFill>
                <a:latin typeface="Times New Roman" panose="02020603050405020304" pitchFamily="18" charset="0"/>
                <a:ea typeface="Calibri" panose="020F0502020204030204" pitchFamily="34" charset="0"/>
              </a:rPr>
              <a:t>- Các nhóm hoàn thiện Sơ đồ tư duy về “Trường hợp bằng nhau thứ ba của tam giác: góc - cạnh – góc”. </a:t>
            </a:r>
            <a:endParaRPr lang="en-US" sz="2800" dirty="0">
              <a:solidFill>
                <a:srgbClr val="ED7D31">
                  <a:lumMod val="50000"/>
                </a:srgb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75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31" y="394058"/>
            <a:ext cx="7252733" cy="308478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187" y="3864049"/>
            <a:ext cx="664762" cy="1045873"/>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9340" y="2318790"/>
            <a:ext cx="5440332" cy="273213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721" y="3819919"/>
            <a:ext cx="2923786" cy="1090002"/>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966" y="3457068"/>
            <a:ext cx="1118754" cy="988012"/>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5458" y="3343007"/>
            <a:ext cx="786106" cy="1237911"/>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492" y="3138838"/>
            <a:ext cx="2175786" cy="1885484"/>
          </a:xfrm>
          <a:prstGeom prst="rect">
            <a:avLst/>
          </a:prstGeom>
        </p:spPr>
      </p:pic>
      <p:sp>
        <p:nvSpPr>
          <p:cNvPr id="11" name="文本框 10"/>
          <p:cNvSpPr txBox="1"/>
          <p:nvPr/>
        </p:nvSpPr>
        <p:spPr>
          <a:xfrm>
            <a:off x="1906089" y="973021"/>
            <a:ext cx="5331824" cy="707886"/>
          </a:xfrm>
          <a:prstGeom prst="rect">
            <a:avLst/>
          </a:prstGeom>
          <a:noFill/>
        </p:spPr>
        <p:txBody>
          <a:bodyPr wrap="square" rtlCol="0">
            <a:spAutoFit/>
          </a:bodyPr>
          <a:lstStyle/>
          <a:p>
            <a:pPr algn="ctr"/>
            <a:r>
              <a:rPr lang="en-US" altLang="zh-CN" sz="4000" dirty="0">
                <a:solidFill>
                  <a:schemeClr val="bg1"/>
                </a:solidFill>
                <a:latin typeface="Helvetica" panose="020B0604020202030204" pitchFamily="34" charset="0"/>
                <a:ea typeface="幼圆" panose="02010509060101010101" pitchFamily="49" charset="-122"/>
              </a:rPr>
              <a:t>THANK YOU!</a:t>
            </a:r>
            <a:endParaRPr lang="zh-CN" altLang="en-US" sz="4000" dirty="0">
              <a:solidFill>
                <a:schemeClr val="bg1"/>
              </a:solidFill>
              <a:latin typeface="Helvetica" panose="020B0604020202030204" pitchFamily="34" charset="0"/>
              <a:ea typeface="幼圆" panose="02010509060101010101" pitchFamily="49" charset="-122"/>
            </a:endParaRPr>
          </a:p>
        </p:txBody>
      </p:sp>
      <p:sp>
        <p:nvSpPr>
          <p:cNvPr id="17" name="文本框 16"/>
          <p:cNvSpPr txBox="1"/>
          <p:nvPr/>
        </p:nvSpPr>
        <p:spPr>
          <a:xfrm>
            <a:off x="2016921" y="1611508"/>
            <a:ext cx="5110158" cy="461665"/>
          </a:xfrm>
          <a:prstGeom prst="rect">
            <a:avLst/>
          </a:prstGeom>
          <a:noFill/>
        </p:spPr>
        <p:txBody>
          <a:bodyPr wrap="square" rtlCol="0">
            <a:spAutoFit/>
          </a:bodyPr>
          <a:lstStyle/>
          <a:p>
            <a:pPr algn="ctr"/>
            <a:r>
              <a:rPr lang="en-US" altLang="zh-CN" sz="2400" i="1" dirty="0" err="1">
                <a:solidFill>
                  <a:schemeClr val="bg1"/>
                </a:solidFill>
                <a:latin typeface="Times New Roman" panose="02020603050405020304" pitchFamily="18" charset="0"/>
                <a:cs typeface="Times New Roman" panose="02020603050405020304" pitchFamily="18" charset="0"/>
              </a:rPr>
              <a:t>Chúc</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các</a:t>
            </a:r>
            <a:r>
              <a:rPr lang="en-US" altLang="zh-CN" sz="2400" i="1" dirty="0">
                <a:solidFill>
                  <a:schemeClr val="bg1"/>
                </a:solidFill>
                <a:latin typeface="Times New Roman" panose="02020603050405020304" pitchFamily="18" charset="0"/>
                <a:cs typeface="Times New Roman" panose="02020603050405020304" pitchFamily="18" charset="0"/>
              </a:rPr>
              <a:t> con </a:t>
            </a:r>
            <a:r>
              <a:rPr lang="en-US" altLang="zh-CN" sz="2400" i="1" dirty="0" err="1">
                <a:solidFill>
                  <a:schemeClr val="bg1"/>
                </a:solidFill>
                <a:latin typeface="Times New Roman" panose="02020603050405020304" pitchFamily="18" charset="0"/>
                <a:cs typeface="Times New Roman" panose="02020603050405020304" pitchFamily="18" charset="0"/>
              </a:rPr>
              <a:t>học</a:t>
            </a:r>
            <a:r>
              <a:rPr lang="en-US" altLang="zh-CN" sz="2400" i="1" dirty="0">
                <a:solidFill>
                  <a:schemeClr val="bg1"/>
                </a:solidFill>
                <a:latin typeface="Times New Roman" panose="02020603050405020304" pitchFamily="18" charset="0"/>
                <a:cs typeface="Times New Roman" panose="02020603050405020304" pitchFamily="18" charset="0"/>
              </a:rPr>
              <a:t> </a:t>
            </a:r>
            <a:r>
              <a:rPr lang="en-US" altLang="zh-CN" sz="2400" i="1" dirty="0" err="1">
                <a:solidFill>
                  <a:schemeClr val="bg1"/>
                </a:solidFill>
                <a:latin typeface="Times New Roman" panose="02020603050405020304" pitchFamily="18" charset="0"/>
                <a:cs typeface="Times New Roman" panose="02020603050405020304" pitchFamily="18" charset="0"/>
              </a:rPr>
              <a:t>tốt</a:t>
            </a:r>
            <a:r>
              <a:rPr lang="en-US" altLang="zh-CN" sz="2400" i="1" dirty="0">
                <a:solidFill>
                  <a:schemeClr val="bg1"/>
                </a:solidFill>
                <a:latin typeface="Times New Roman" panose="02020603050405020304" pitchFamily="18" charset="0"/>
                <a:cs typeface="Times New Roman" panose="02020603050405020304" pitchFamily="18" charset="0"/>
              </a:rPr>
              <a:t>!</a:t>
            </a:r>
            <a:endParaRPr lang="zh-CN" altLang="en-US" sz="2400" i="1" dirty="0">
              <a:solidFill>
                <a:schemeClr val="bg1"/>
              </a:solidFill>
              <a:latin typeface="Times New Roman" panose="02020603050405020304" pitchFamily="18" charset="0"/>
              <a:cs typeface="Times New Roman" panose="02020603050405020304" pitchFamily="18" charset="0"/>
            </a:endParaRPr>
          </a:p>
        </p:txBody>
      </p:sp>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25938" y="-1181779"/>
            <a:ext cx="609600" cy="609600"/>
          </a:xfrm>
          <a:prstGeom prst="rect">
            <a:avLst/>
          </a:prstGeom>
        </p:spPr>
      </p:pic>
      <p:sp>
        <p:nvSpPr>
          <p:cNvPr id="14" name="文本框 13"/>
          <p:cNvSpPr txBox="1"/>
          <p:nvPr/>
        </p:nvSpPr>
        <p:spPr>
          <a:xfrm>
            <a:off x="1588854" y="2202292"/>
            <a:ext cx="6059672" cy="600164"/>
          </a:xfrm>
          <a:prstGeom prst="rect">
            <a:avLst/>
          </a:prstGeom>
          <a:noFill/>
          <a:effectLst/>
        </p:spPr>
        <p:txBody>
          <a:bodyPr wrap="none" rtlCol="0">
            <a:spAutoFit/>
          </a:bodyPr>
          <a:lstStyle/>
          <a:p>
            <a:r>
              <a:rPr lang="en-US" altLang="zh-CN" sz="15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GVSB</a:t>
            </a:r>
            <a:r>
              <a:rPr lang="zh-CN" altLang="en-US" sz="15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15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TRẦN THỊ MỸ TIÊN</a:t>
            </a:r>
            <a:r>
              <a:rPr lang="en-US" altLang="zh-CN" sz="15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15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EMAIL</a:t>
            </a:r>
            <a:r>
              <a:rPr lang="zh-CN" altLang="en-US" sz="15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15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endParaRPr lang="zh-CN" altLang="en-US" sz="15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18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82341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drap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750"/>
                                        <p:tgtEl>
                                          <p:spTgt spid="3"/>
                                        </p:tgtEl>
                                      </p:cBhvr>
                                    </p:animEffect>
                                  </p:childTnLst>
                                </p:cTn>
                              </p:par>
                              <p:par>
                                <p:cTn id="28" presetID="10" presetClass="entr" presetSubtype="0" fill="hold"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25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childTnLst>
                                </p:cTn>
                              </p:par>
                              <p:par>
                                <p:cTn id="40" presetID="10" presetClass="entr" presetSubtype="0" fill="hold" nodeType="withEffect">
                                  <p:stCondLst>
                                    <p:cond delay="5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750"/>
                                        <p:tgtEl>
                                          <p:spTgt spid="4"/>
                                        </p:tgtEl>
                                      </p:cBhvr>
                                    </p:animEffect>
                                  </p:childTnLst>
                                </p:cTn>
                              </p:par>
                            </p:childTnLst>
                          </p:cTn>
                        </p:par>
                        <p:par>
                          <p:cTn id="43" fill="hold">
                            <p:stCondLst>
                              <p:cond delay="5250"/>
                            </p:stCondLst>
                            <p:childTnLst>
                              <p:par>
                                <p:cTn id="44" presetID="2" presetClass="entr" presetSubtype="2"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1000" fill="hold"/>
                                        <p:tgtEl>
                                          <p:spTgt spid="5"/>
                                        </p:tgtEl>
                                        <p:attrNameLst>
                                          <p:attrName>ppt_x</p:attrName>
                                        </p:attrNameLst>
                                      </p:cBhvr>
                                      <p:tavLst>
                                        <p:tav tm="0">
                                          <p:val>
                                            <p:strVal val="1+#ppt_w/2"/>
                                          </p:val>
                                        </p:tav>
                                        <p:tav tm="100000">
                                          <p:val>
                                            <p:strVal val="#ppt_x"/>
                                          </p:val>
                                        </p:tav>
                                      </p:tavLst>
                                    </p:anim>
                                    <p:anim calcmode="lin" valueType="num">
                                      <p:cBhvr additive="base">
                                        <p:cTn id="4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8" repeatCount="indefinite" fill="hold" display="0">
                  <p:stCondLst>
                    <p:cond delay="indefinite"/>
                  </p:stCondLst>
                  <p:endCondLst>
                    <p:cond evt="onStopAudio" delay="0">
                      <p:tgtEl>
                        <p:sldTgt/>
                      </p:tgtEl>
                    </p:cond>
                  </p:endCondLst>
                </p:cTn>
                <p:tgtEl>
                  <p:spTgt spid="20"/>
                </p:tgtEl>
              </p:cMediaNode>
            </p:audio>
          </p:childTnLst>
        </p:cTn>
      </p:par>
    </p:tnLst>
    <p:bldLst>
      <p:bldP spid="11" grpId="0"/>
      <p:bldP spid="17"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2677885" y="798552"/>
            <a:ext cx="4931229" cy="600164"/>
          </a:xfrm>
          <a:prstGeom prst="rect">
            <a:avLst/>
          </a:prstGeom>
        </p:spPr>
        <p:txBody>
          <a:bodyPr wrap="square">
            <a:spAutoFit/>
          </a:bodyPr>
          <a:lstStyle/>
          <a:p>
            <a:pPr lvl="0"/>
            <a:r>
              <a:rPr lang="en-US" sz="3300" b="1" spc="38" dirty="0">
                <a:ln w="0"/>
                <a:blipFill dpi="0" rotWithShape="1">
                  <a:blip r:embed="rId3">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TÀI LIỆU THAM KHẢO</a:t>
            </a:r>
          </a:p>
        </p:txBody>
      </p:sp>
      <p:sp>
        <p:nvSpPr>
          <p:cNvPr id="7" name="TextBox 6"/>
          <p:cNvSpPr txBox="1"/>
          <p:nvPr/>
        </p:nvSpPr>
        <p:spPr>
          <a:xfrm>
            <a:off x="2547786" y="1617643"/>
            <a:ext cx="4488633" cy="2246769"/>
          </a:xfrm>
          <a:prstGeom prst="rect">
            <a:avLst/>
          </a:prstGeom>
          <a:noFill/>
        </p:spPr>
        <p:txBody>
          <a:bodyPr wrap="square" rtlCol="0">
            <a:spAutoFit/>
          </a:bodyPr>
          <a:lstStyle/>
          <a:p>
            <a:pPr marL="514350" indent="-514350">
              <a:buAutoNum type="arabicPeriod"/>
            </a:pPr>
            <a:r>
              <a:rPr lang="en-US" sz="2800" dirty="0">
                <a:latin typeface="Times New Roman" panose="02020603050405020304" pitchFamily="18" charset="0"/>
                <a:cs typeface="Times New Roman" panose="02020603050405020304" pitchFamily="18" charset="0"/>
              </a:rPr>
              <a:t>Sách giáo khoa – NXB giáo dục  </a:t>
            </a:r>
          </a:p>
          <a:p>
            <a:pPr marL="514350" indent="-514350">
              <a:buAutoNum type="arabicPeriod"/>
            </a:pPr>
            <a:r>
              <a:rPr lang="en-US" sz="2800" dirty="0">
                <a:latin typeface="Times New Roman" panose="02020603050405020304" pitchFamily="18" charset="0"/>
                <a:cs typeface="Times New Roman" panose="02020603050405020304" pitchFamily="18" charset="0"/>
              </a:rPr>
              <a:t>Sách giáo viên</a:t>
            </a:r>
          </a:p>
          <a:p>
            <a:pPr marL="514350" indent="-514350">
              <a:buAutoNum type="arabicPeriod"/>
            </a:pPr>
            <a:r>
              <a:rPr lang="en-US" sz="2800" dirty="0">
                <a:latin typeface="Times New Roman" panose="02020603050405020304" pitchFamily="18" charset="0"/>
                <a:cs typeface="Times New Roman" panose="02020603050405020304" pitchFamily="18" charset="0"/>
              </a:rPr>
              <a:t>Phần mềm GeoGebra 5.0</a:t>
            </a:r>
          </a:p>
          <a:p>
            <a:pPr marL="514350" indent="-514350">
              <a:buAutoNum type="arabicPeriod"/>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2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44ED59-0F85-68F9-7AD1-586501895CEC}"/>
              </a:ext>
            </a:extLst>
          </p:cNvPr>
          <p:cNvSpPr txBox="1"/>
          <p:nvPr/>
        </p:nvSpPr>
        <p:spPr>
          <a:xfrm>
            <a:off x="404232" y="473298"/>
            <a:ext cx="8335536" cy="3970318"/>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PHẢN BIỆN 1: BÙI PHƯƠNG ANH (LẦN 2)</a:t>
            </a:r>
          </a:p>
          <a:p>
            <a:pPr>
              <a:lnSpc>
                <a:spcPct val="150000"/>
              </a:lnSpc>
            </a:pPr>
            <a:r>
              <a:rPr lang="en-US" sz="2400" b="1" dirty="0">
                <a:latin typeface="Times New Roman" panose="02020603050405020304" pitchFamily="18" charset="0"/>
                <a:cs typeface="Times New Roman" panose="02020603050405020304" pitchFamily="18" charset="0"/>
              </a:rPr>
              <a:t>Slide 8-12: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1 hyperlink quay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slide 7;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them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click</a:t>
            </a:r>
          </a:p>
          <a:p>
            <a:pPr>
              <a:lnSpc>
                <a:spcPct val="150000"/>
              </a:lnSpc>
            </a:pPr>
            <a:r>
              <a:rPr lang="en-US" sz="2400" b="1" dirty="0" err="1">
                <a:latin typeface="Times New Roman" panose="02020603050405020304" pitchFamily="18" charset="0"/>
                <a:cs typeface="Times New Roman" panose="02020603050405020304" pitchFamily="18" charset="0"/>
              </a:rPr>
              <a:t>Bổ</a:t>
            </a:r>
            <a:r>
              <a:rPr lang="en-US" sz="2400" b="1" dirty="0">
                <a:latin typeface="Times New Roman" panose="02020603050405020304" pitchFamily="18" charset="0"/>
                <a:cs typeface="Times New Roman" panose="02020603050405020304" pitchFamily="18" charset="0"/>
              </a:rPr>
              <a:t> sung </a:t>
            </a:r>
            <a:r>
              <a:rPr lang="en-US" sz="2400" dirty="0">
                <a:latin typeface="Times New Roman" panose="02020603050405020304" pitchFamily="18" charset="0"/>
                <a:cs typeface="Times New Roman" panose="02020603050405020304" pitchFamily="18" charset="0"/>
              </a:rPr>
              <a:t>1 slide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slide 12</a:t>
            </a:r>
          </a:p>
          <a:p>
            <a:pPr>
              <a:lnSpc>
                <a:spcPct val="150000"/>
              </a:lnSpc>
            </a:pPr>
            <a:r>
              <a:rPr lang="en-US" sz="2400" b="1" dirty="0">
                <a:latin typeface="Times New Roman" panose="02020603050405020304" pitchFamily="18" charset="0"/>
                <a:cs typeface="Times New Roman" panose="02020603050405020304" pitchFamily="18" charset="0"/>
              </a:rPr>
              <a:t>Slide 7: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1 hyperlink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sang slide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p>
          <a:p>
            <a:pPr>
              <a:lnSpc>
                <a:spcPct val="150000"/>
              </a:lnSpc>
            </a:pPr>
            <a:r>
              <a:rPr lang="en-US" sz="2400" b="1" dirty="0" err="1">
                <a:latin typeface="Times New Roman" panose="02020603050405020304" pitchFamily="18" charset="0"/>
                <a:cs typeface="Times New Roman" panose="02020603050405020304" pitchFamily="18" charset="0"/>
              </a:rPr>
              <a:t>Bổ</a:t>
            </a:r>
            <a:r>
              <a:rPr lang="en-US" sz="2400" b="1" dirty="0">
                <a:latin typeface="Times New Roman" panose="02020603050405020304" pitchFamily="18" charset="0"/>
                <a:cs typeface="Times New Roman" panose="02020603050405020304" pitchFamily="18" charset="0"/>
              </a:rPr>
              <a:t> sung </a:t>
            </a:r>
            <a:r>
              <a:rPr lang="en-US" sz="2400" dirty="0">
                <a:latin typeface="Times New Roman" panose="02020603050405020304" pitchFamily="18" charset="0"/>
                <a:cs typeface="Times New Roman" panose="02020603050405020304" pitchFamily="18" charset="0"/>
              </a:rPr>
              <a:t>1 slide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slide 23</a:t>
            </a:r>
          </a:p>
          <a:p>
            <a:r>
              <a:rPr lang="en-US" sz="2400" b="1" dirty="0" err="1">
                <a:latin typeface="Times New Roman" panose="02020603050405020304" pitchFamily="18" charset="0"/>
                <a:cs typeface="Times New Roman" panose="02020603050405020304" pitchFamily="18" charset="0"/>
              </a:rPr>
              <a:t>Bổ</a:t>
            </a:r>
            <a:r>
              <a:rPr lang="en-US" sz="2400" b="1" dirty="0">
                <a:latin typeface="Times New Roman" panose="02020603050405020304" pitchFamily="18" charset="0"/>
                <a:cs typeface="Times New Roman" panose="02020603050405020304" pitchFamily="18" charset="0"/>
              </a:rPr>
              <a:t> sung </a:t>
            </a:r>
            <a:r>
              <a:rPr lang="en-US" sz="2400" dirty="0">
                <a:latin typeface="Times New Roman" panose="02020603050405020304" pitchFamily="18" charset="0"/>
                <a:cs typeface="Times New Roman" panose="02020603050405020304" pitchFamily="18" charset="0"/>
              </a:rPr>
              <a:t>1 slide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slide 25</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26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43543" y="484397"/>
            <a:ext cx="1534883" cy="1815882"/>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KIẾN THỨC</a:t>
            </a:r>
          </a:p>
        </p:txBody>
      </p:sp>
      <p:sp>
        <p:nvSpPr>
          <p:cNvPr id="5" name="Rectangle 4"/>
          <p:cNvSpPr/>
          <p:nvPr/>
        </p:nvSpPr>
        <p:spPr>
          <a:xfrm>
            <a:off x="1567540" y="2343823"/>
            <a:ext cx="7576460" cy="14770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90488" algn="just">
              <a:buFontTx/>
              <a:buChar char="-"/>
            </a:pPr>
            <a:r>
              <a:rPr lang="en-US" sz="2800" dirty="0">
                <a:solidFill>
                  <a:schemeClr val="tx1"/>
                </a:solidFill>
                <a:latin typeface="Times New Roman" panose="02020603050405020304" pitchFamily="18" charset="0"/>
                <a:cs typeface="Times New Roman" panose="02020603050405020304" pitchFamily="18" charset="0"/>
              </a:rPr>
              <a:t> Sử dụng thành thạo thước thẳng, thước đo góc để vẽ hình</a:t>
            </a:r>
          </a:p>
          <a:p>
            <a:pPr marL="119063" indent="-90488" algn="just">
              <a:buFontTx/>
              <a:buChar char="-"/>
            </a:pPr>
            <a:r>
              <a:rPr lang="en-US" sz="2800" dirty="0">
                <a:solidFill>
                  <a:schemeClr val="tx1"/>
                </a:solidFill>
                <a:latin typeface="Times New Roman" panose="02020603050405020304" pitchFamily="18" charset="0"/>
                <a:cs typeface="Times New Roman" panose="02020603050405020304" pitchFamily="18" charset="0"/>
              </a:rPr>
              <a:t> Vận dụng được kiến thức đã học vào bài tập.</a:t>
            </a:r>
          </a:p>
        </p:txBody>
      </p:sp>
      <p:sp>
        <p:nvSpPr>
          <p:cNvPr id="6" name="Horizontal Scroll 5"/>
          <p:cNvSpPr/>
          <p:nvPr/>
        </p:nvSpPr>
        <p:spPr>
          <a:xfrm>
            <a:off x="21769" y="2300280"/>
            <a:ext cx="1545771" cy="1553264"/>
          </a:xfrm>
          <a:prstGeom prst="horizontalScroll">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NĂNG LỰC</a:t>
            </a:r>
          </a:p>
        </p:txBody>
      </p:sp>
      <p:sp>
        <p:nvSpPr>
          <p:cNvPr id="10" name="Rectangle 9"/>
          <p:cNvSpPr/>
          <p:nvPr/>
        </p:nvSpPr>
        <p:spPr>
          <a:xfrm>
            <a:off x="1589313" y="484397"/>
            <a:ext cx="7554687" cy="1815882"/>
          </a:xfrm>
          <a:prstGeom prst="rect">
            <a:avLst/>
          </a:prstGeom>
          <a:solidFill>
            <a:schemeClr val="accent6">
              <a:lumMod val="20000"/>
              <a:lumOff val="80000"/>
            </a:schemeClr>
          </a:solidFill>
          <a:ln>
            <a:solidFill>
              <a:schemeClr val="accent4"/>
            </a:solidFill>
          </a:ln>
        </p:spPr>
        <p:txBody>
          <a:bodyPr wrap="square">
            <a:spAutoFit/>
          </a:bodyPr>
          <a:lstStyle/>
          <a:p>
            <a:pPr algn="just">
              <a:spcBef>
                <a:spcPts val="300"/>
              </a:spcBef>
              <a:spcAft>
                <a:spcPts val="3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Vận dụng trường hợp bằng nhau góc – cạnh – góc để chứng minh trường hợp bằng nhau cạnh huyền – góc nhọn hoặc cạnh góc vuông – góc nhọn của hai tam giác vuông.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567540" y="3900611"/>
            <a:ext cx="7576460" cy="1055913"/>
          </a:xfrm>
          <a:prstGeom prst="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90488" algn="just">
              <a:buFontTx/>
              <a:buChar cha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Horizontal Scroll 13"/>
          <p:cNvSpPr/>
          <p:nvPr/>
        </p:nvSpPr>
        <p:spPr>
          <a:xfrm>
            <a:off x="10882" y="3815443"/>
            <a:ext cx="1556658" cy="1328057"/>
          </a:xfrm>
          <a:prstGeom prst="horizontalScroll">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PHẨM CHẤT</a:t>
            </a:r>
          </a:p>
        </p:txBody>
      </p:sp>
      <p:sp>
        <p:nvSpPr>
          <p:cNvPr id="16" name="Rectangle 15"/>
          <p:cNvSpPr/>
          <p:nvPr/>
        </p:nvSpPr>
        <p:spPr>
          <a:xfrm>
            <a:off x="1589313" y="4002417"/>
            <a:ext cx="7554687" cy="954107"/>
          </a:xfrm>
          <a:prstGeom prst="rect">
            <a:avLst/>
          </a:prstGeom>
        </p:spPr>
        <p:txBody>
          <a:bodyPr wrap="square">
            <a:spAutoFit/>
          </a:bodyPr>
          <a:lstStyle/>
          <a:p>
            <a:pPr algn="just">
              <a:spcBef>
                <a:spcPts val="300"/>
              </a:spcBef>
              <a:spcAft>
                <a:spcPts val="300"/>
              </a:spcAft>
            </a:pPr>
            <a:r>
              <a:rPr lang="en-US" sz="2800" dirty="0">
                <a:latin typeface="Times New Roman" panose="02020603050405020304" pitchFamily="18" charset="0"/>
                <a:ea typeface="Times New Roman" panose="02020603050405020304" pitchFamily="18" charset="0"/>
              </a:rPr>
              <a:t>- Chăm chỉ, trung thực, có trách nhiệm trong  nhiệm vụ học tập.</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EDC5E903-4C3B-CF23-3B69-532E6D439F11}"/>
              </a:ext>
            </a:extLst>
          </p:cNvPr>
          <p:cNvSpPr txBox="1"/>
          <p:nvPr/>
        </p:nvSpPr>
        <p:spPr>
          <a:xfrm>
            <a:off x="2492298" y="-6257"/>
            <a:ext cx="3997712"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MỤC TIÊU BÀI HỌC</a:t>
            </a:r>
          </a:p>
        </p:txBody>
      </p:sp>
    </p:spTree>
    <p:extLst>
      <p:ext uri="{BB962C8B-B14F-4D97-AF65-F5344CB8AC3E}">
        <p14:creationId xmlns:p14="http://schemas.microsoft.com/office/powerpoint/2010/main" val="56801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3" grpId="0" animBg="1"/>
      <p:bldP spid="1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矩形 33"/>
          <p:cNvSpPr/>
          <p:nvPr/>
        </p:nvSpPr>
        <p:spPr>
          <a:xfrm>
            <a:off x="-615204" y="1686534"/>
            <a:ext cx="494180" cy="774278"/>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426" y="2773876"/>
            <a:ext cx="3451142" cy="1286603"/>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106" y="2145695"/>
            <a:ext cx="4109772" cy="1747999"/>
          </a:xfrm>
          <a:prstGeom prst="rect">
            <a:avLst/>
          </a:prstGeom>
        </p:spPr>
      </p:pic>
      <p:sp>
        <p:nvSpPr>
          <p:cNvPr id="32" name="文本框 31"/>
          <p:cNvSpPr txBox="1"/>
          <p:nvPr/>
        </p:nvSpPr>
        <p:spPr>
          <a:xfrm>
            <a:off x="1429021" y="1514399"/>
            <a:ext cx="960519" cy="1419619"/>
          </a:xfrm>
          <a:prstGeom prst="rect">
            <a:avLst/>
          </a:prstGeom>
          <a:noFill/>
        </p:spPr>
        <p:txBody>
          <a:bodyPr wrap="none" rtlCol="0">
            <a:spAutoFit/>
          </a:bodyPr>
          <a:lstStyle/>
          <a:p>
            <a:r>
              <a:rPr lang="en-US" altLang="zh-CN" sz="8625" b="1" dirty="0">
                <a:solidFill>
                  <a:srgbClr val="2A3D52"/>
                </a:solidFill>
                <a:latin typeface="Agency FB" panose="020B0503020202020204" pitchFamily="34" charset="0"/>
                <a:ea typeface="微软雅黑" panose="020B0503020204020204" pitchFamily="34" charset="-122"/>
              </a:rPr>
              <a:t>01</a:t>
            </a:r>
            <a:endParaRPr lang="zh-CN" altLang="en-US" sz="8625"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4687304" y="2571750"/>
            <a:ext cx="2809200" cy="854080"/>
          </a:xfrm>
          <a:prstGeom prst="rect">
            <a:avLst/>
          </a:prstGeom>
          <a:noFill/>
        </p:spPr>
        <p:txBody>
          <a:bodyPr wrap="square" rtlCol="0">
            <a:spAutoFit/>
          </a:bodyPr>
          <a:lstStyle/>
          <a:p>
            <a:r>
              <a:rPr lang="en-US" altLang="zh-CN" sz="49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MỞ ĐẦU</a:t>
            </a:r>
          </a:p>
        </p:txBody>
      </p:sp>
    </p:spTree>
    <p:extLst>
      <p:ext uri="{BB962C8B-B14F-4D97-AF65-F5344CB8AC3E}">
        <p14:creationId xmlns:p14="http://schemas.microsoft.com/office/powerpoint/2010/main" val="1151355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3D71070-71A1-45C8-9C26-C4959E46F33C}"/>
              </a:ext>
            </a:extLst>
          </p:cNvPr>
          <p:cNvPicPr>
            <a:picLocks noChangeAspect="1"/>
          </p:cNvPicPr>
          <p:nvPr/>
        </p:nvPicPr>
        <p:blipFill>
          <a:blip r:embed="rId2"/>
          <a:stretch>
            <a:fillRect/>
          </a:stretch>
        </p:blipFill>
        <p:spPr>
          <a:xfrm>
            <a:off x="0" y="1"/>
            <a:ext cx="9144000" cy="5143499"/>
          </a:xfrm>
          <a:prstGeom prst="rect">
            <a:avLst/>
          </a:prstGeom>
        </p:spPr>
      </p:pic>
      <p:sp>
        <p:nvSpPr>
          <p:cNvPr id="20" name="Text 26">
            <a:extLst>
              <a:ext uri="{FF2B5EF4-FFF2-40B4-BE49-F238E27FC236}">
                <a16:creationId xmlns:a16="http://schemas.microsoft.com/office/drawing/2014/main" id="{B8DCFA29-5FD8-9448-94FE-494797748810}"/>
              </a:ext>
            </a:extLst>
          </p:cNvPr>
          <p:cNvSpPr txBox="1"/>
          <p:nvPr/>
        </p:nvSpPr>
        <p:spPr>
          <a:xfrm>
            <a:off x="1290638" y="767443"/>
            <a:ext cx="6562723" cy="3724096"/>
          </a:xfrm>
          <a:prstGeom prst="rect">
            <a:avLst/>
          </a:prstGeom>
          <a:noFill/>
        </p:spPr>
        <p:txBody>
          <a:bodyPr wrap="square" rtlCol="0">
            <a:spAutoFit/>
          </a:bodyPr>
          <a:lstStyle/>
          <a:p>
            <a:pPr algn="ctr">
              <a:defRPr/>
            </a:pPr>
            <a:r>
              <a:rPr kumimoji="1" lang="en-US" altLang="zh-CN" sz="2800" b="1" dirty="0">
                <a:solidFill>
                  <a:srgbClr val="FCDFF8"/>
                </a:solidFill>
                <a:latin typeface="Times New Roman" panose="02020603050405020304" pitchFamily="18" charset="0"/>
                <a:ea typeface="zihun7hao-wennuantongzhiti" pitchFamily="2" charset="-122"/>
                <a:cs typeface="Times New Roman" panose="02020603050405020304" pitchFamily="18" charset="0"/>
              </a:rPr>
              <a:t>LUẬT CHƠI: </a:t>
            </a:r>
          </a:p>
          <a:p>
            <a:pPr algn="just">
              <a:defRPr/>
            </a:pPr>
            <a:r>
              <a:rPr kumimoji="1" lang="en-US" altLang="zh-CN" sz="26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Chia lớp thành nhóm đôi.</a:t>
            </a:r>
          </a:p>
          <a:p>
            <a:pPr algn="just">
              <a:defRPr/>
            </a:pPr>
            <a:r>
              <a:rPr kumimoji="1" lang="en-US" altLang="zh-CN" sz="26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Có 5 câu hỏi, mỗi câu có thời gian suy nghĩ trong 10 giây, khi hết giờ nhóm nào có tín hiệu trả lời nhanh nhất sẽ được trả lời trước. Nếu sai quyền trả lời sẽ dành cho các nhóm còn lại.</a:t>
            </a:r>
          </a:p>
          <a:p>
            <a:pPr algn="just">
              <a:defRPr/>
            </a:pPr>
            <a:r>
              <a:rPr kumimoji="1" lang="en-US" altLang="zh-CN" sz="26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Nhóm giành chiến thắng sẽ là nhóm trả lời được nhiều câu nhất và trong thời gian nhanh nhất.</a:t>
            </a:r>
            <a:endParaRPr kumimoji="1" lang="zh-CN" altLang="en-US" sz="2600" dirty="0">
              <a:solidFill>
                <a:srgbClr val="FCDFF8"/>
              </a:solidFill>
              <a:latin typeface="Times New Roman" panose="02020603050405020304" pitchFamily="18" charset="0"/>
              <a:ea typeface="zihun7hao-wennuantongzhiti" pitchFamily="2" charset="-122"/>
              <a:cs typeface="Times New Roman" panose="02020603050405020304" pitchFamily="18" charset="0"/>
            </a:endParaRPr>
          </a:p>
        </p:txBody>
      </p:sp>
      <p:grpSp>
        <p:nvGrpSpPr>
          <p:cNvPr id="11" name="Nhóm 10">
            <a:extLst>
              <a:ext uri="{FF2B5EF4-FFF2-40B4-BE49-F238E27FC236}">
                <a16:creationId xmlns:a16="http://schemas.microsoft.com/office/drawing/2014/main" id="{F1D24AA7-51F6-4717-A5D5-A5E532C32693}"/>
              </a:ext>
            </a:extLst>
          </p:cNvPr>
          <p:cNvGrpSpPr/>
          <p:nvPr/>
        </p:nvGrpSpPr>
        <p:grpSpPr>
          <a:xfrm rot="17502153">
            <a:off x="-399491" y="228987"/>
            <a:ext cx="2197308" cy="1661993"/>
            <a:chOff x="14200" y="-2784668"/>
            <a:chExt cx="2929744" cy="2215990"/>
          </a:xfrm>
        </p:grpSpPr>
        <p:sp>
          <p:nvSpPr>
            <p:cNvPr id="10" name="Hình chữ nhật 9">
              <a:extLst>
                <a:ext uri="{FF2B5EF4-FFF2-40B4-BE49-F238E27FC236}">
                  <a16:creationId xmlns:a16="http://schemas.microsoft.com/office/drawing/2014/main" id="{A01C6333-0683-4BDA-8A86-0FEB0C34E264}"/>
                </a:ext>
              </a:extLst>
            </p:cNvPr>
            <p:cNvSpPr/>
            <p:nvPr/>
          </p:nvSpPr>
          <p:spPr>
            <a:xfrm>
              <a:off x="14200" y="-2784668"/>
              <a:ext cx="1313180" cy="2215990"/>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0350" b="1">
                  <a:ln/>
                  <a:solidFill>
                    <a:srgbClr val="FF0000"/>
                  </a:solidFill>
                </a:rPr>
                <a:t>G</a:t>
              </a:r>
              <a:endParaRPr lang="vi-VN" sz="10350" b="1">
                <a:ln/>
                <a:solidFill>
                  <a:srgbClr val="FF0000"/>
                </a:solidFill>
              </a:endParaRPr>
            </a:p>
          </p:txBody>
        </p:sp>
        <p:sp>
          <p:nvSpPr>
            <p:cNvPr id="21" name="Hình chữ nhật 20">
              <a:extLst>
                <a:ext uri="{FF2B5EF4-FFF2-40B4-BE49-F238E27FC236}">
                  <a16:creationId xmlns:a16="http://schemas.microsoft.com/office/drawing/2014/main" id="{33D1740E-1969-423C-9A87-D78B06B70D7D}"/>
                </a:ext>
              </a:extLst>
            </p:cNvPr>
            <p:cNvSpPr/>
            <p:nvPr/>
          </p:nvSpPr>
          <p:spPr>
            <a:xfrm>
              <a:off x="1088300" y="-2276835"/>
              <a:ext cx="744649" cy="1200328"/>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A</a:t>
              </a:r>
              <a:endParaRPr lang="vi-VN" sz="5400" b="1">
                <a:ln/>
                <a:solidFill>
                  <a:schemeClr val="accent4"/>
                </a:solidFill>
              </a:endParaRPr>
            </a:p>
          </p:txBody>
        </p:sp>
        <p:sp>
          <p:nvSpPr>
            <p:cNvPr id="23" name="Hình chữ nhật 22">
              <a:extLst>
                <a:ext uri="{FF2B5EF4-FFF2-40B4-BE49-F238E27FC236}">
                  <a16:creationId xmlns:a16="http://schemas.microsoft.com/office/drawing/2014/main" id="{F4599EA0-8789-4CA5-B87F-97C0D62E3916}"/>
                </a:ext>
              </a:extLst>
            </p:cNvPr>
            <p:cNvSpPr/>
            <p:nvPr/>
          </p:nvSpPr>
          <p:spPr>
            <a:xfrm>
              <a:off x="1563791" y="-1969091"/>
              <a:ext cx="992581" cy="1200328"/>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1"/>
                  </a:solidFill>
                </a:rPr>
                <a:t>M</a:t>
              </a:r>
              <a:endParaRPr lang="vi-VN" sz="5400" b="1">
                <a:ln/>
                <a:solidFill>
                  <a:schemeClr val="accent1"/>
                </a:solidFill>
              </a:endParaRPr>
            </a:p>
          </p:txBody>
        </p:sp>
        <p:sp>
          <p:nvSpPr>
            <p:cNvPr id="28" name="Hình chữ nhật 27">
              <a:extLst>
                <a:ext uri="{FF2B5EF4-FFF2-40B4-BE49-F238E27FC236}">
                  <a16:creationId xmlns:a16="http://schemas.microsoft.com/office/drawing/2014/main" id="{FFCC302B-D390-45EC-8922-56F0A4C4C2F6}"/>
                </a:ext>
              </a:extLst>
            </p:cNvPr>
            <p:cNvSpPr/>
            <p:nvPr/>
          </p:nvSpPr>
          <p:spPr>
            <a:xfrm>
              <a:off x="2308299" y="-2148769"/>
              <a:ext cx="635645" cy="1200328"/>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2">
                      <a:lumMod val="75000"/>
                    </a:schemeClr>
                  </a:solidFill>
                </a:rPr>
                <a:t>E</a:t>
              </a:r>
              <a:endParaRPr lang="vi-VN" sz="5400" b="1">
                <a:ln/>
                <a:solidFill>
                  <a:schemeClr val="accent2">
                    <a:lumMod val="75000"/>
                  </a:schemeClr>
                </a:solidFill>
              </a:endParaRPr>
            </a:p>
          </p:txBody>
        </p:sp>
      </p:grpSp>
    </p:spTree>
    <p:extLst>
      <p:ext uri="{BB962C8B-B14F-4D97-AF65-F5344CB8AC3E}">
        <p14:creationId xmlns:p14="http://schemas.microsoft.com/office/powerpoint/2010/main" val="139740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053" y="-1"/>
            <a:ext cx="9150053" cy="516259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 y="16558"/>
            <a:ext cx="9150053" cy="5046260"/>
          </a:xfrm>
          <a:prstGeom prst="rect">
            <a:avLst/>
          </a:prstGeom>
        </p:spPr>
      </p:pic>
      <p:pic>
        <p:nvPicPr>
          <p:cNvPr id="17" name="Picture 16">
            <a:hlinkClick r:id="rId5" action="ppaction://hlinksldjump"/>
          </p:cNvPr>
          <p:cNvPicPr>
            <a:picLocks noChangeAspect="1"/>
          </p:cNvPicPr>
          <p:nvPr/>
        </p:nvPicPr>
        <p:blipFill rotWithShape="1">
          <a:blip r:embed="rId6"/>
          <a:srcRect l="25654" t="12076" r="27518" b="13118"/>
          <a:stretch/>
        </p:blipFill>
        <p:spPr>
          <a:xfrm>
            <a:off x="2349987" y="2952083"/>
            <a:ext cx="1269569" cy="1497957"/>
          </a:xfrm>
          <a:prstGeom prst="rect">
            <a:avLst/>
          </a:prstGeom>
        </p:spPr>
      </p:pic>
      <p:pic>
        <p:nvPicPr>
          <p:cNvPr id="19" name="Picture 18">
            <a:hlinkClick r:id="rId7" action="ppaction://hlinksldjump"/>
          </p:cNvPr>
          <p:cNvPicPr>
            <a:picLocks noChangeAspect="1"/>
          </p:cNvPicPr>
          <p:nvPr/>
        </p:nvPicPr>
        <p:blipFill rotWithShape="1">
          <a:blip r:embed="rId8"/>
          <a:srcRect l="13354" t="8654" r="9561" b="10969"/>
          <a:stretch/>
        </p:blipFill>
        <p:spPr>
          <a:xfrm>
            <a:off x="5715065" y="540403"/>
            <a:ext cx="1264377" cy="1318346"/>
          </a:xfrm>
          <a:prstGeom prst="rect">
            <a:avLst/>
          </a:prstGeom>
        </p:spPr>
      </p:pic>
      <p:pic>
        <p:nvPicPr>
          <p:cNvPr id="20" name="Picture 19">
            <a:hlinkClick r:id="rId9" action="ppaction://hlinksldjump"/>
          </p:cNvPr>
          <p:cNvPicPr>
            <a:picLocks noChangeAspect="1"/>
          </p:cNvPicPr>
          <p:nvPr/>
        </p:nvPicPr>
        <p:blipFill rotWithShape="1">
          <a:blip r:embed="rId10"/>
          <a:srcRect l="9810" t="8090" r="11415" b="10072"/>
          <a:stretch/>
        </p:blipFill>
        <p:spPr>
          <a:xfrm>
            <a:off x="6456841" y="3274377"/>
            <a:ext cx="1450856" cy="1507278"/>
          </a:xfrm>
          <a:prstGeom prst="rect">
            <a:avLst/>
          </a:prstGeom>
        </p:spPr>
      </p:pic>
      <p:pic>
        <p:nvPicPr>
          <p:cNvPr id="21" name="Picture 20">
            <a:hlinkClick r:id="rId11" action="ppaction://hlinksldjump"/>
          </p:cNvPr>
          <p:cNvPicPr>
            <a:picLocks noChangeAspect="1"/>
          </p:cNvPicPr>
          <p:nvPr/>
        </p:nvPicPr>
        <p:blipFill rotWithShape="1">
          <a:blip r:embed="rId12"/>
          <a:srcRect l="11787" t="16682" r="12825" b="18377"/>
          <a:stretch/>
        </p:blipFill>
        <p:spPr>
          <a:xfrm>
            <a:off x="4135344" y="3861891"/>
            <a:ext cx="1518143" cy="1307764"/>
          </a:xfrm>
          <a:prstGeom prst="rect">
            <a:avLst/>
          </a:prstGeom>
        </p:spPr>
      </p:pic>
      <p:pic>
        <p:nvPicPr>
          <p:cNvPr id="23" name="Picture 22">
            <a:hlinkClick r:id="rId13" action="ppaction://hlinksldjump"/>
          </p:cNvPr>
          <p:cNvPicPr>
            <a:picLocks noChangeAspect="1"/>
          </p:cNvPicPr>
          <p:nvPr/>
        </p:nvPicPr>
        <p:blipFill rotWithShape="1">
          <a:blip r:embed="rId14"/>
          <a:srcRect l="2471" t="2297" r="4071" b="3908"/>
          <a:stretch/>
        </p:blipFill>
        <p:spPr>
          <a:xfrm>
            <a:off x="4573835" y="2092873"/>
            <a:ext cx="1807212" cy="1588818"/>
          </a:xfrm>
          <a:prstGeom prst="rect">
            <a:avLst/>
          </a:prstGeom>
        </p:spPr>
      </p:pic>
      <p:pic>
        <p:nvPicPr>
          <p:cNvPr id="24" name="Picture 23">
            <a:hlinkClick r:id="rId15" action="ppaction://hlinksldjump"/>
          </p:cNvPr>
          <p:cNvPicPr>
            <a:picLocks noChangeAspect="1"/>
          </p:cNvPicPr>
          <p:nvPr/>
        </p:nvPicPr>
        <p:blipFill rotWithShape="1">
          <a:blip r:embed="rId16"/>
          <a:srcRect l="15825" t="9583" r="14630" b="13475"/>
          <a:stretch/>
        </p:blipFill>
        <p:spPr>
          <a:xfrm>
            <a:off x="3276010" y="1081143"/>
            <a:ext cx="1222031" cy="1352034"/>
          </a:xfrm>
          <a:prstGeom prst="rect">
            <a:avLst/>
          </a:prstGeom>
        </p:spPr>
      </p:pic>
      <p:pic>
        <p:nvPicPr>
          <p:cNvPr id="10" name="Picture 12" descr="2019 的 Wooden Hanging With Tropical, Wood, Wood Decoration ..."/>
          <p:cNvPicPr>
            <a:picLocks noChangeAspect="1" noChangeArrowheads="1"/>
          </p:cNvPicPr>
          <p:nvPr/>
        </p:nvPicPr>
        <p:blipFill rotWithShape="1">
          <a:blip r:embed="rId17">
            <a:extLst>
              <a:ext uri="{28A0092B-C50C-407E-A947-70E740481C1C}">
                <a14:useLocalDpi xmlns:a14="http://schemas.microsoft.com/office/drawing/2010/main" val="0"/>
              </a:ext>
            </a:extLst>
          </a:blip>
          <a:srcRect l="10680" r="8421" b="22609"/>
          <a:stretch/>
        </p:blipFill>
        <p:spPr bwMode="auto">
          <a:xfrm>
            <a:off x="-53700" y="-83222"/>
            <a:ext cx="3329710" cy="297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22812" y="632223"/>
            <a:ext cx="1140377" cy="530915"/>
          </a:xfrm>
          <a:prstGeom prst="rect">
            <a:avLst/>
          </a:prstGeom>
          <a:noFill/>
        </p:spPr>
        <p:txBody>
          <a:bodyPr wrap="none" lIns="68580" tIns="34290" rIns="68580" bIns="34290">
            <a:spAutoFit/>
          </a:bodyPr>
          <a:lstStyle/>
          <a:p>
            <a:pPr algn="ctr"/>
            <a:r>
              <a:rPr lang="en-US" sz="3000" b="1" dirty="0">
                <a:ln w="22225">
                  <a:solidFill>
                    <a:schemeClr val="accent2"/>
                  </a:solidFill>
                  <a:prstDash val="solid"/>
                </a:ln>
                <a:solidFill>
                  <a:schemeClr val="accent1">
                    <a:lumMod val="75000"/>
                  </a:schemeClr>
                </a:solidFill>
              </a:rPr>
              <a:t>GAME</a:t>
            </a:r>
          </a:p>
        </p:txBody>
      </p:sp>
      <p:sp>
        <p:nvSpPr>
          <p:cNvPr id="3" name="Rectangle 2">
            <a:hlinkClick r:id="rId18" action="ppaction://hlinksldjump"/>
          </p:cNvPr>
          <p:cNvSpPr/>
          <p:nvPr/>
        </p:nvSpPr>
        <p:spPr>
          <a:xfrm>
            <a:off x="686213" y="1013871"/>
            <a:ext cx="2080506" cy="1015663"/>
          </a:xfrm>
          <a:prstGeom prst="rect">
            <a:avLst/>
          </a:prstGeom>
        </p:spPr>
        <p:txBody>
          <a:bodyPr wrap="none">
            <a:spAutoFit/>
          </a:bodyPr>
          <a:lstStyle/>
          <a:p>
            <a:pPr lvl="0" algn="ctr"/>
            <a:r>
              <a:rPr lang="en-US" sz="3000" b="1" dirty="0">
                <a:ln>
                  <a:solidFill>
                    <a:schemeClr val="accent5">
                      <a:lumMod val="60000"/>
                      <a:lumOff val="40000"/>
                    </a:schemeClr>
                  </a:solidFill>
                </a:ln>
                <a:solidFill>
                  <a:schemeClr val="accent6">
                    <a:lumMod val="20000"/>
                    <a:lumOff val="80000"/>
                  </a:schemeClr>
                </a:solidFill>
                <a:effectLst>
                  <a:glow rad="101600">
                    <a:srgbClr val="48CFAD">
                      <a:satMod val="175000"/>
                      <a:alpha val="40000"/>
                    </a:srgbClr>
                  </a:glow>
                  <a:outerShdw blurRad="63500" sx="102000" sy="102000" algn="ctr" rotWithShape="0">
                    <a:prstClr val="black">
                      <a:alpha val="40000"/>
                    </a:prstClr>
                  </a:outerShdw>
                  <a:reflection blurRad="6350" stA="60000" endA="900" endPos="58000" dir="5400000" sy="-100000" algn="bl" rotWithShape="0"/>
                </a:effectLst>
                <a:latin typeface="A3.OpenSans-San"/>
              </a:rPr>
              <a:t>HỘP QUÀ </a:t>
            </a:r>
          </a:p>
          <a:p>
            <a:pPr lvl="0" algn="ctr"/>
            <a:r>
              <a:rPr lang="en-US" sz="3000" b="1" dirty="0">
                <a:ln>
                  <a:solidFill>
                    <a:schemeClr val="accent5">
                      <a:lumMod val="60000"/>
                      <a:lumOff val="40000"/>
                    </a:schemeClr>
                  </a:solidFill>
                </a:ln>
                <a:solidFill>
                  <a:schemeClr val="accent6">
                    <a:lumMod val="20000"/>
                    <a:lumOff val="80000"/>
                  </a:schemeClr>
                </a:solidFill>
                <a:effectLst>
                  <a:glow rad="101600">
                    <a:srgbClr val="48CFAD">
                      <a:satMod val="175000"/>
                      <a:alpha val="40000"/>
                    </a:srgbClr>
                  </a:glow>
                  <a:outerShdw blurRad="63500" sx="102000" sy="102000" algn="ctr" rotWithShape="0">
                    <a:prstClr val="black">
                      <a:alpha val="40000"/>
                    </a:prstClr>
                  </a:outerShdw>
                  <a:reflection blurRad="6350" stA="60000" endA="900" endPos="58000" dir="5400000" sy="-100000" algn="bl" rotWithShape="0"/>
                </a:effectLst>
                <a:latin typeface="A3.OpenSans-San"/>
              </a:rPr>
              <a:t>MAY MẮN</a:t>
            </a:r>
          </a:p>
        </p:txBody>
      </p:sp>
      <p:sp>
        <p:nvSpPr>
          <p:cNvPr id="15" name="Teardrop 14">
            <a:extLst>
              <a:ext uri="{FF2B5EF4-FFF2-40B4-BE49-F238E27FC236}">
                <a16:creationId xmlns:a16="http://schemas.microsoft.com/office/drawing/2014/main" id="{231A7D4B-4471-D042-9FA1-7A285F189EFB}"/>
              </a:ext>
            </a:extLst>
          </p:cNvPr>
          <p:cNvSpPr/>
          <p:nvPr/>
        </p:nvSpPr>
        <p:spPr>
          <a:xfrm>
            <a:off x="7656111" y="482473"/>
            <a:ext cx="1264377" cy="1062796"/>
          </a:xfrm>
          <a:prstGeom prst="teardrop">
            <a:avLst/>
          </a:prstGeom>
          <a:blipFill dpi="0" rotWithShape="1">
            <a:blip r:embed="rId1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4276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80">
                                          <p:stCondLst>
                                            <p:cond delay="0"/>
                                          </p:stCondLst>
                                        </p:cTn>
                                        <p:tgtEl>
                                          <p:spTgt spid="23"/>
                                        </p:tgtEl>
                                      </p:cBhvr>
                                    </p:animEffect>
                                    <p:anim calcmode="lin" valueType="num">
                                      <p:cBhvr>
                                        <p:cTn id="4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5" dur="26">
                                          <p:stCondLst>
                                            <p:cond delay="650"/>
                                          </p:stCondLst>
                                        </p:cTn>
                                        <p:tgtEl>
                                          <p:spTgt spid="23"/>
                                        </p:tgtEl>
                                      </p:cBhvr>
                                      <p:to x="100000" y="60000"/>
                                    </p:animScale>
                                    <p:animScale>
                                      <p:cBhvr>
                                        <p:cTn id="46" dur="166" decel="50000">
                                          <p:stCondLst>
                                            <p:cond delay="676"/>
                                          </p:stCondLst>
                                        </p:cTn>
                                        <p:tgtEl>
                                          <p:spTgt spid="23"/>
                                        </p:tgtEl>
                                      </p:cBhvr>
                                      <p:to x="100000" y="100000"/>
                                    </p:animScale>
                                    <p:animScale>
                                      <p:cBhvr>
                                        <p:cTn id="47" dur="26">
                                          <p:stCondLst>
                                            <p:cond delay="1312"/>
                                          </p:stCondLst>
                                        </p:cTn>
                                        <p:tgtEl>
                                          <p:spTgt spid="23"/>
                                        </p:tgtEl>
                                      </p:cBhvr>
                                      <p:to x="100000" y="80000"/>
                                    </p:animScale>
                                    <p:animScale>
                                      <p:cBhvr>
                                        <p:cTn id="48" dur="166" decel="50000">
                                          <p:stCondLst>
                                            <p:cond delay="1338"/>
                                          </p:stCondLst>
                                        </p:cTn>
                                        <p:tgtEl>
                                          <p:spTgt spid="23"/>
                                        </p:tgtEl>
                                      </p:cBhvr>
                                      <p:to x="100000" y="100000"/>
                                    </p:animScale>
                                    <p:animScale>
                                      <p:cBhvr>
                                        <p:cTn id="49" dur="26">
                                          <p:stCondLst>
                                            <p:cond delay="1642"/>
                                          </p:stCondLst>
                                        </p:cTn>
                                        <p:tgtEl>
                                          <p:spTgt spid="23"/>
                                        </p:tgtEl>
                                      </p:cBhvr>
                                      <p:to x="100000" y="90000"/>
                                    </p:animScale>
                                    <p:animScale>
                                      <p:cBhvr>
                                        <p:cTn id="50" dur="166" decel="50000">
                                          <p:stCondLst>
                                            <p:cond delay="1668"/>
                                          </p:stCondLst>
                                        </p:cTn>
                                        <p:tgtEl>
                                          <p:spTgt spid="23"/>
                                        </p:tgtEl>
                                      </p:cBhvr>
                                      <p:to x="100000" y="100000"/>
                                    </p:animScale>
                                    <p:animScale>
                                      <p:cBhvr>
                                        <p:cTn id="51" dur="26">
                                          <p:stCondLst>
                                            <p:cond delay="1808"/>
                                          </p:stCondLst>
                                        </p:cTn>
                                        <p:tgtEl>
                                          <p:spTgt spid="23"/>
                                        </p:tgtEl>
                                      </p:cBhvr>
                                      <p:to x="100000" y="95000"/>
                                    </p:animScale>
                                    <p:animScale>
                                      <p:cBhvr>
                                        <p:cTn id="52" dur="166" decel="50000">
                                          <p:stCondLst>
                                            <p:cond delay="1834"/>
                                          </p:stCondLst>
                                        </p:cTn>
                                        <p:tgtEl>
                                          <p:spTgt spid="2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4"/>
                    </p:tgtEl>
                  </p:cond>
                </p:stCondLst>
                <p:endSync evt="end" delay="0">
                  <p:rtn val="all"/>
                </p:endSync>
                <p:childTnLst>
                  <p:par>
                    <p:cTn id="102" fill="hold">
                      <p:stCondLst>
                        <p:cond delay="0"/>
                      </p:stCondLst>
                      <p:childTnLst>
                        <p:par>
                          <p:cTn id="103" fill="hold">
                            <p:stCondLst>
                              <p:cond delay="0"/>
                            </p:stCondLst>
                            <p:childTnLst>
                              <p:par>
                                <p:cTn id="104" presetID="53" presetClass="exit" presetSubtype="32" fill="hold" nodeType="afterEffect">
                                  <p:stCondLst>
                                    <p:cond delay="0"/>
                                  </p:stCondLst>
                                  <p:childTnLst>
                                    <p:anim calcmode="lin" valueType="num">
                                      <p:cBhvr>
                                        <p:cTn id="105" dur="500"/>
                                        <p:tgtEl>
                                          <p:spTgt spid="24"/>
                                        </p:tgtEl>
                                        <p:attrNameLst>
                                          <p:attrName>ppt_w</p:attrName>
                                        </p:attrNameLst>
                                      </p:cBhvr>
                                      <p:tavLst>
                                        <p:tav tm="0">
                                          <p:val>
                                            <p:strVal val="ppt_w"/>
                                          </p:val>
                                        </p:tav>
                                        <p:tav tm="100000">
                                          <p:val>
                                            <p:fltVal val="0"/>
                                          </p:val>
                                        </p:tav>
                                      </p:tavLst>
                                    </p:anim>
                                    <p:anim calcmode="lin" valueType="num">
                                      <p:cBhvr>
                                        <p:cTn id="106" dur="500"/>
                                        <p:tgtEl>
                                          <p:spTgt spid="24"/>
                                        </p:tgtEl>
                                        <p:attrNameLst>
                                          <p:attrName>ppt_h</p:attrName>
                                        </p:attrNameLst>
                                      </p:cBhvr>
                                      <p:tavLst>
                                        <p:tav tm="0">
                                          <p:val>
                                            <p:strVal val="ppt_h"/>
                                          </p:val>
                                        </p:tav>
                                        <p:tav tm="100000">
                                          <p:val>
                                            <p:fltVal val="0"/>
                                          </p:val>
                                        </p:tav>
                                      </p:tavLst>
                                    </p:anim>
                                    <p:animEffect transition="out" filter="fade">
                                      <p:cBhvr>
                                        <p:cTn id="107" dur="500"/>
                                        <p:tgtEl>
                                          <p:spTgt spid="24"/>
                                        </p:tgtEl>
                                      </p:cBhvr>
                                    </p:animEffect>
                                    <p:set>
                                      <p:cBhvr>
                                        <p:cTn id="10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53" presetClass="exit" presetSubtype="32" fill="hold" nodeType="afterEffect">
                                  <p:stCondLst>
                                    <p:cond delay="0"/>
                                  </p:stCondLst>
                                  <p:childTnLst>
                                    <p:anim calcmode="lin" valueType="num">
                                      <p:cBhvr>
                                        <p:cTn id="113" dur="500"/>
                                        <p:tgtEl>
                                          <p:spTgt spid="19"/>
                                        </p:tgtEl>
                                        <p:attrNameLst>
                                          <p:attrName>ppt_w</p:attrName>
                                        </p:attrNameLst>
                                      </p:cBhvr>
                                      <p:tavLst>
                                        <p:tav tm="0">
                                          <p:val>
                                            <p:strVal val="ppt_w"/>
                                          </p:val>
                                        </p:tav>
                                        <p:tav tm="100000">
                                          <p:val>
                                            <p:fltVal val="0"/>
                                          </p:val>
                                        </p:tav>
                                      </p:tavLst>
                                    </p:anim>
                                    <p:anim calcmode="lin" valueType="num">
                                      <p:cBhvr>
                                        <p:cTn id="114" dur="500"/>
                                        <p:tgtEl>
                                          <p:spTgt spid="19"/>
                                        </p:tgtEl>
                                        <p:attrNameLst>
                                          <p:attrName>ppt_h</p:attrName>
                                        </p:attrNameLst>
                                      </p:cBhvr>
                                      <p:tavLst>
                                        <p:tav tm="0">
                                          <p:val>
                                            <p:strVal val="ppt_h"/>
                                          </p:val>
                                        </p:tav>
                                        <p:tav tm="100000">
                                          <p:val>
                                            <p:fltVal val="0"/>
                                          </p:val>
                                        </p:tav>
                                      </p:tavLst>
                                    </p:anim>
                                    <p:animEffect transition="out" filter="fade">
                                      <p:cBhvr>
                                        <p:cTn id="115" dur="500"/>
                                        <p:tgtEl>
                                          <p:spTgt spid="19"/>
                                        </p:tgtEl>
                                      </p:cBhvr>
                                    </p:animEffect>
                                    <p:set>
                                      <p:cBhvr>
                                        <p:cTn id="11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7" restart="whenNotActive" fill="hold" evtFilter="cancelBubble" nodeType="interactiveSeq">
                <p:stCondLst>
                  <p:cond evt="onClick" delay="0">
                    <p:tgtEl>
                      <p:spTgt spid="23"/>
                    </p:tgtEl>
                  </p:cond>
                </p:stCondLst>
                <p:endSync evt="end" delay="0">
                  <p:rtn val="all"/>
                </p:endSync>
                <p:childTnLst>
                  <p:par>
                    <p:cTn id="118" fill="hold">
                      <p:stCondLst>
                        <p:cond delay="0"/>
                      </p:stCondLst>
                      <p:childTnLst>
                        <p:par>
                          <p:cTn id="119" fill="hold">
                            <p:stCondLst>
                              <p:cond delay="0"/>
                            </p:stCondLst>
                            <p:childTnLst>
                              <p:par>
                                <p:cTn id="120" presetID="53" presetClass="exit" presetSubtype="32" fill="hold" nodeType="afterEffect">
                                  <p:stCondLst>
                                    <p:cond delay="0"/>
                                  </p:stCondLst>
                                  <p:childTnLst>
                                    <p:anim calcmode="lin" valueType="num">
                                      <p:cBhvr>
                                        <p:cTn id="121" dur="500"/>
                                        <p:tgtEl>
                                          <p:spTgt spid="23"/>
                                        </p:tgtEl>
                                        <p:attrNameLst>
                                          <p:attrName>ppt_w</p:attrName>
                                        </p:attrNameLst>
                                      </p:cBhvr>
                                      <p:tavLst>
                                        <p:tav tm="0">
                                          <p:val>
                                            <p:strVal val="ppt_w"/>
                                          </p:val>
                                        </p:tav>
                                        <p:tav tm="100000">
                                          <p:val>
                                            <p:fltVal val="0"/>
                                          </p:val>
                                        </p:tav>
                                      </p:tavLst>
                                    </p:anim>
                                    <p:anim calcmode="lin" valueType="num">
                                      <p:cBhvr>
                                        <p:cTn id="122" dur="500"/>
                                        <p:tgtEl>
                                          <p:spTgt spid="23"/>
                                        </p:tgtEl>
                                        <p:attrNameLst>
                                          <p:attrName>ppt_h</p:attrName>
                                        </p:attrNameLst>
                                      </p:cBhvr>
                                      <p:tavLst>
                                        <p:tav tm="0">
                                          <p:val>
                                            <p:strVal val="ppt_h"/>
                                          </p:val>
                                        </p:tav>
                                        <p:tav tm="100000">
                                          <p:val>
                                            <p:fltVal val="0"/>
                                          </p:val>
                                        </p:tav>
                                      </p:tavLst>
                                    </p:anim>
                                    <p:animEffect transition="out" filter="fade">
                                      <p:cBhvr>
                                        <p:cTn id="123" dur="500"/>
                                        <p:tgtEl>
                                          <p:spTgt spid="23"/>
                                        </p:tgtEl>
                                      </p:cBhvr>
                                    </p:animEffect>
                                    <p:set>
                                      <p:cBhvr>
                                        <p:cTn id="1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53" presetClass="exit" presetSubtype="32" fill="hold" nodeType="afterEffect">
                                  <p:stCondLst>
                                    <p:cond delay="0"/>
                                  </p:stCondLst>
                                  <p:childTnLst>
                                    <p:anim calcmode="lin" valueType="num">
                                      <p:cBhvr>
                                        <p:cTn id="129" dur="500"/>
                                        <p:tgtEl>
                                          <p:spTgt spid="17"/>
                                        </p:tgtEl>
                                        <p:attrNameLst>
                                          <p:attrName>ppt_w</p:attrName>
                                        </p:attrNameLst>
                                      </p:cBhvr>
                                      <p:tavLst>
                                        <p:tav tm="0">
                                          <p:val>
                                            <p:strVal val="ppt_w"/>
                                          </p:val>
                                        </p:tav>
                                        <p:tav tm="100000">
                                          <p:val>
                                            <p:fltVal val="0"/>
                                          </p:val>
                                        </p:tav>
                                      </p:tavLst>
                                    </p:anim>
                                    <p:anim calcmode="lin" valueType="num">
                                      <p:cBhvr>
                                        <p:cTn id="130" dur="500"/>
                                        <p:tgtEl>
                                          <p:spTgt spid="17"/>
                                        </p:tgtEl>
                                        <p:attrNameLst>
                                          <p:attrName>ppt_h</p:attrName>
                                        </p:attrNameLst>
                                      </p:cBhvr>
                                      <p:tavLst>
                                        <p:tav tm="0">
                                          <p:val>
                                            <p:strVal val="ppt_h"/>
                                          </p:val>
                                        </p:tav>
                                        <p:tav tm="100000">
                                          <p:val>
                                            <p:fltVal val="0"/>
                                          </p:val>
                                        </p:tav>
                                      </p:tavLst>
                                    </p:anim>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3" restart="whenNotActive" fill="hold" evtFilter="cancelBubble" nodeType="interactiveSeq">
                <p:stCondLst>
                  <p:cond evt="onClick" delay="0">
                    <p:tgtEl>
                      <p:spTgt spid="20"/>
                    </p:tgtEl>
                  </p:cond>
                </p:stCondLst>
                <p:endSync evt="end" delay="0">
                  <p:rtn val="all"/>
                </p:endSync>
                <p:childTnLst>
                  <p:par>
                    <p:cTn id="134" fill="hold">
                      <p:stCondLst>
                        <p:cond delay="0"/>
                      </p:stCondLst>
                      <p:childTnLst>
                        <p:par>
                          <p:cTn id="135" fill="hold">
                            <p:stCondLst>
                              <p:cond delay="0"/>
                            </p:stCondLst>
                            <p:childTnLst>
                              <p:par>
                                <p:cTn id="136" presetID="53" presetClass="exit" presetSubtype="32" fill="hold" nodeType="afterEffect">
                                  <p:stCondLst>
                                    <p:cond delay="0"/>
                                  </p:stCondLst>
                                  <p:childTnLst>
                                    <p:anim calcmode="lin" valueType="num">
                                      <p:cBhvr>
                                        <p:cTn id="137" dur="500"/>
                                        <p:tgtEl>
                                          <p:spTgt spid="20"/>
                                        </p:tgtEl>
                                        <p:attrNameLst>
                                          <p:attrName>ppt_w</p:attrName>
                                        </p:attrNameLst>
                                      </p:cBhvr>
                                      <p:tavLst>
                                        <p:tav tm="0">
                                          <p:val>
                                            <p:strVal val="ppt_w"/>
                                          </p:val>
                                        </p:tav>
                                        <p:tav tm="100000">
                                          <p:val>
                                            <p:fltVal val="0"/>
                                          </p:val>
                                        </p:tav>
                                      </p:tavLst>
                                    </p:anim>
                                    <p:anim calcmode="lin" valueType="num">
                                      <p:cBhvr>
                                        <p:cTn id="138" dur="500"/>
                                        <p:tgtEl>
                                          <p:spTgt spid="20"/>
                                        </p:tgtEl>
                                        <p:attrNameLst>
                                          <p:attrName>ppt_h</p:attrName>
                                        </p:attrNameLst>
                                      </p:cBhvr>
                                      <p:tavLst>
                                        <p:tav tm="0">
                                          <p:val>
                                            <p:strVal val="ppt_h"/>
                                          </p:val>
                                        </p:tav>
                                        <p:tav tm="100000">
                                          <p:val>
                                            <p:fltVal val="0"/>
                                          </p:val>
                                        </p:tav>
                                      </p:tavLst>
                                    </p:anim>
                                    <p:animEffect transition="out" filter="fade">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1" restart="whenNotActive" fill="hold" evtFilter="cancelBubble" nodeType="interactiveSeq">
                <p:stCondLst>
                  <p:cond evt="onClick" delay="0">
                    <p:tgtEl>
                      <p:spTgt spid="21"/>
                    </p:tgtEl>
                  </p:cond>
                </p:stCondLst>
                <p:endSync evt="end" delay="0">
                  <p:rtn val="all"/>
                </p:endSync>
                <p:childTnLst>
                  <p:par>
                    <p:cTn id="142" fill="hold">
                      <p:stCondLst>
                        <p:cond delay="0"/>
                      </p:stCondLst>
                      <p:childTnLst>
                        <p:par>
                          <p:cTn id="143" fill="hold">
                            <p:stCondLst>
                              <p:cond delay="0"/>
                            </p:stCondLst>
                            <p:childTnLst>
                              <p:par>
                                <p:cTn id="144" presetID="53" presetClass="exit" presetSubtype="32" fill="hold" nodeType="afterEffect">
                                  <p:stCondLst>
                                    <p:cond delay="0"/>
                                  </p:stCondLst>
                                  <p:childTnLst>
                                    <p:anim calcmode="lin" valueType="num">
                                      <p:cBhvr>
                                        <p:cTn id="145" dur="500"/>
                                        <p:tgtEl>
                                          <p:spTgt spid="21"/>
                                        </p:tgtEl>
                                        <p:attrNameLst>
                                          <p:attrName>ppt_w</p:attrName>
                                        </p:attrNameLst>
                                      </p:cBhvr>
                                      <p:tavLst>
                                        <p:tav tm="0">
                                          <p:val>
                                            <p:strVal val="ppt_w"/>
                                          </p:val>
                                        </p:tav>
                                        <p:tav tm="100000">
                                          <p:val>
                                            <p:fltVal val="0"/>
                                          </p:val>
                                        </p:tav>
                                      </p:tavLst>
                                    </p:anim>
                                    <p:anim calcmode="lin" valueType="num">
                                      <p:cBhvr>
                                        <p:cTn id="146" dur="500"/>
                                        <p:tgtEl>
                                          <p:spTgt spid="21"/>
                                        </p:tgtEl>
                                        <p:attrNameLst>
                                          <p:attrName>ppt_h</p:attrName>
                                        </p:attrNameLst>
                                      </p:cBhvr>
                                      <p:tavLst>
                                        <p:tav tm="0">
                                          <p:val>
                                            <p:strVal val="ppt_h"/>
                                          </p:val>
                                        </p:tav>
                                        <p:tav tm="100000">
                                          <p:val>
                                            <p:fltVal val="0"/>
                                          </p:val>
                                        </p:tav>
                                      </p:tavLst>
                                    </p:anim>
                                    <p:animEffect transition="out" filter="fade">
                                      <p:cBhvr>
                                        <p:cTn id="147" dur="500"/>
                                        <p:tgtEl>
                                          <p:spTgt spid="21"/>
                                        </p:tgtEl>
                                      </p:cBhvr>
                                    </p:animEffect>
                                    <p:set>
                                      <p:cBhvr>
                                        <p:cTn id="14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2195908" y="665262"/>
            <a:ext cx="1200970" cy="553998"/>
          </a:xfrm>
          <a:prstGeom prst="rect">
            <a:avLst/>
          </a:prstGeom>
        </p:spPr>
        <p:txBody>
          <a:bodyPr wrap="none">
            <a:spAutoFit/>
          </a:bodyPr>
          <a:lstStyle/>
          <a:p>
            <a:r>
              <a:rPr lang="en-US" sz="3000" dirty="0">
                <a:solidFill>
                  <a:srgbClr val="FF0000"/>
                </a:solidFill>
                <a:latin typeface="Times New Roman" panose="02020603050405020304" pitchFamily="18" charset="0"/>
                <a:cs typeface="Times New Roman" panose="02020603050405020304" pitchFamily="18" charset="0"/>
              </a:rPr>
              <a:t>Câu 1:</a:t>
            </a:r>
          </a:p>
        </p:txBody>
      </p:sp>
      <p:sp>
        <p:nvSpPr>
          <p:cNvPr id="4" name="Rectangle 3">
            <a:hlinkClick r:id="rId4" action="ppaction://hlinksldjump"/>
          </p:cNvPr>
          <p:cNvSpPr/>
          <p:nvPr/>
        </p:nvSpPr>
        <p:spPr>
          <a:xfrm>
            <a:off x="1317171" y="1232922"/>
            <a:ext cx="7619999" cy="1384995"/>
          </a:xfrm>
          <a:prstGeom prst="rect">
            <a:avLst/>
          </a:prstGeom>
        </p:spPr>
        <p:txBody>
          <a:bodyPr wrap="square">
            <a:spAutoFit/>
          </a:bodyPr>
          <a:lstStyle/>
          <a:p>
            <a:pPr lvl="0"/>
            <a:r>
              <a:rPr lang="vi-VN" sz="2800" dirty="0">
                <a:solidFill>
                  <a:schemeClr val="tx1">
                    <a:lumMod val="85000"/>
                    <a:lumOff val="15000"/>
                  </a:schemeClr>
                </a:solidFill>
                <a:latin typeface="Times New Roman" panose="02020603050405020304" pitchFamily="18" charset="0"/>
              </a:rPr>
              <a:t>Cho </a:t>
            </a:r>
            <a:r>
              <a:rPr lang="en-US" sz="2800" dirty="0">
                <a:solidFill>
                  <a:schemeClr val="tx1">
                    <a:lumMod val="85000"/>
                    <a:lumOff val="15000"/>
                  </a:schemeClr>
                </a:solidFill>
                <a:latin typeface="Times New Roman" panose="02020603050405020304" pitchFamily="18" charset="0"/>
              </a:rPr>
              <a:t>              </a:t>
            </a:r>
            <a:r>
              <a:rPr lang="vi-VN" sz="2800" dirty="0">
                <a:solidFill>
                  <a:schemeClr val="tx1">
                    <a:lumMod val="85000"/>
                    <a:lumOff val="15000"/>
                  </a:schemeClr>
                </a:solidFill>
                <a:latin typeface="Times New Roman" panose="02020603050405020304" pitchFamily="18" charset="0"/>
              </a:rPr>
              <a:t>và  </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  </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có</a:t>
            </a:r>
            <a:r>
              <a:rPr lang="en-US" sz="2800" dirty="0">
                <a:solidFill>
                  <a:schemeClr val="tx1">
                    <a:lumMod val="85000"/>
                    <a:lumOff val="15000"/>
                  </a:schemeClr>
                </a:solidFill>
                <a:latin typeface="Calibri Light" panose="020F0302020204030204"/>
              </a:rPr>
              <a:t>                            </a:t>
            </a:r>
          </a:p>
          <a:p>
            <a:pPr lvl="0"/>
            <a:r>
              <a:rPr lang="vi-VN" sz="2800" dirty="0">
                <a:solidFill>
                  <a:schemeClr val="tx1">
                    <a:lumMod val="85000"/>
                    <a:lumOff val="15000"/>
                  </a:schemeClr>
                </a:solidFill>
                <a:latin typeface="Times New Roman" panose="02020603050405020304" pitchFamily="18" charset="0"/>
              </a:rPr>
              <a:t>Cần thêm một</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điều</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kiện gì để </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 </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và </a:t>
            </a:r>
            <a:r>
              <a:rPr lang="en-US" sz="2800" dirty="0">
                <a:solidFill>
                  <a:schemeClr val="tx1">
                    <a:lumMod val="85000"/>
                    <a:lumOff val="15000"/>
                  </a:schemeClr>
                </a:solidFill>
                <a:latin typeface="Times New Roman" panose="02020603050405020304" pitchFamily="18" charset="0"/>
              </a:rPr>
              <a:t>         </a:t>
            </a:r>
          </a:p>
          <a:p>
            <a:pPr lvl="0"/>
            <a:r>
              <a:rPr lang="vi-VN" sz="2800" dirty="0">
                <a:solidFill>
                  <a:schemeClr val="tx1">
                    <a:lumMod val="85000"/>
                    <a:lumOff val="15000"/>
                  </a:schemeClr>
                </a:solidFill>
                <a:latin typeface="Times New Roman" panose="02020603050405020304" pitchFamily="18" charset="0"/>
              </a:rPr>
              <a:t>bằng nhau theo</a:t>
            </a:r>
            <a:r>
              <a:rPr lang="en-US" sz="2800" dirty="0">
                <a:solidFill>
                  <a:schemeClr val="tx1">
                    <a:lumMod val="85000"/>
                    <a:lumOff val="15000"/>
                  </a:schemeClr>
                </a:solidFill>
                <a:latin typeface="Calibri Light" panose="020F0302020204030204"/>
              </a:rPr>
              <a:t> </a:t>
            </a:r>
            <a:r>
              <a:rPr lang="vi-VN" sz="2800" dirty="0">
                <a:solidFill>
                  <a:schemeClr val="tx1">
                    <a:lumMod val="85000"/>
                    <a:lumOff val="15000"/>
                  </a:schemeClr>
                </a:solidFill>
                <a:latin typeface="Times New Roman" panose="02020603050405020304" pitchFamily="18" charset="0"/>
              </a:rPr>
              <a:t>trường hợp</a:t>
            </a:r>
            <a:r>
              <a:rPr lang="en-US" sz="2800" dirty="0">
                <a:solidFill>
                  <a:schemeClr val="tx1">
                    <a:lumMod val="85000"/>
                    <a:lumOff val="15000"/>
                  </a:schemeClr>
                </a:solidFill>
                <a:latin typeface="Calibri Light" panose="020F0302020204030204"/>
              </a:rPr>
              <a:t> </a:t>
            </a:r>
            <a:r>
              <a:rPr lang="vi-VN" sz="2800" b="1" dirty="0">
                <a:solidFill>
                  <a:schemeClr val="tx1">
                    <a:lumMod val="85000"/>
                    <a:lumOff val="15000"/>
                  </a:schemeClr>
                </a:solidFill>
                <a:latin typeface="Times New Roman" panose="02020603050405020304" pitchFamily="18" charset="0"/>
              </a:rPr>
              <a:t>góc - cạnh - góc</a:t>
            </a:r>
            <a:r>
              <a:rPr lang="vi-VN" sz="2800" dirty="0">
                <a:solidFill>
                  <a:schemeClr val="tx1">
                    <a:lumMod val="85000"/>
                    <a:lumOff val="15000"/>
                  </a:schemeClr>
                </a:solidFill>
                <a:latin typeface="Times New Roman" panose="02020603050405020304" pitchFamily="18" charset="0"/>
              </a:rPr>
              <a:t>?</a:t>
            </a:r>
          </a:p>
        </p:txBody>
      </p:sp>
      <p:graphicFrame>
        <p:nvGraphicFramePr>
          <p:cNvPr id="7" name="Object 6"/>
          <p:cNvGraphicFramePr>
            <a:graphicFrameLocks noChangeAspect="1"/>
          </p:cNvGraphicFramePr>
          <p:nvPr/>
        </p:nvGraphicFramePr>
        <p:xfrm>
          <a:off x="5447463" y="1205904"/>
          <a:ext cx="2552700" cy="609600"/>
        </p:xfrm>
        <a:graphic>
          <a:graphicData uri="http://schemas.openxmlformats.org/presentationml/2006/ole">
            <mc:AlternateContent xmlns:mc="http://schemas.openxmlformats.org/markup-compatibility/2006">
              <mc:Choice xmlns:v="urn:schemas-microsoft-com:vml" Requires="v">
                <p:oleObj name="Equation" r:id="rId5" imgW="2819160" imgH="672840" progId="Equation.DSMT4">
                  <p:embed/>
                </p:oleObj>
              </mc:Choice>
              <mc:Fallback>
                <p:oleObj name="Equation" r:id="rId5" imgW="2819160" imgH="672840" progId="Equation.DSMT4">
                  <p:embed/>
                  <p:pic>
                    <p:nvPicPr>
                      <p:cNvPr id="0" name=""/>
                      <p:cNvPicPr/>
                      <p:nvPr/>
                    </p:nvPicPr>
                    <p:blipFill>
                      <a:blip r:embed="rId6"/>
                      <a:stretch>
                        <a:fillRect/>
                      </a:stretch>
                    </p:blipFill>
                    <p:spPr>
                      <a:xfrm>
                        <a:off x="5447463" y="1205904"/>
                        <a:ext cx="2552700" cy="6096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2222500" y="2782888"/>
          <a:ext cx="1519238" cy="654050"/>
        </p:xfrm>
        <a:graphic>
          <a:graphicData uri="http://schemas.openxmlformats.org/presentationml/2006/ole">
            <mc:AlternateContent xmlns:mc="http://schemas.openxmlformats.org/markup-compatibility/2006">
              <mc:Choice xmlns:v="urn:schemas-microsoft-com:vml" Requires="v">
                <p:oleObj name="Equation" r:id="rId7" imgW="1562040" imgH="672840" progId="Equation.DSMT4">
                  <p:embed/>
                </p:oleObj>
              </mc:Choice>
              <mc:Fallback>
                <p:oleObj name="Equation" r:id="rId7" imgW="1562040" imgH="672840" progId="Equation.DSMT4">
                  <p:embed/>
                  <p:pic>
                    <p:nvPicPr>
                      <p:cNvPr id="0" name=""/>
                      <p:cNvPicPr/>
                      <p:nvPr/>
                    </p:nvPicPr>
                    <p:blipFill>
                      <a:blip r:embed="rId8"/>
                      <a:stretch>
                        <a:fillRect/>
                      </a:stretch>
                    </p:blipFill>
                    <p:spPr>
                      <a:xfrm>
                        <a:off x="2222500" y="2782888"/>
                        <a:ext cx="1519238" cy="65405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303838" y="2782888"/>
          <a:ext cx="1335087" cy="627062"/>
        </p:xfrm>
        <a:graphic>
          <a:graphicData uri="http://schemas.openxmlformats.org/presentationml/2006/ole">
            <mc:AlternateContent xmlns:mc="http://schemas.openxmlformats.org/markup-compatibility/2006">
              <mc:Choice xmlns:v="urn:schemas-microsoft-com:vml" Requires="v">
                <p:oleObj name="Equation" r:id="rId9" imgW="1434960" imgH="672840" progId="Equation.DSMT4">
                  <p:embed/>
                </p:oleObj>
              </mc:Choice>
              <mc:Fallback>
                <p:oleObj name="Equation" r:id="rId9" imgW="1434960" imgH="672840" progId="Equation.DSMT4">
                  <p:embed/>
                  <p:pic>
                    <p:nvPicPr>
                      <p:cNvPr id="0" name=""/>
                      <p:cNvPicPr/>
                      <p:nvPr/>
                    </p:nvPicPr>
                    <p:blipFill>
                      <a:blip r:embed="rId10"/>
                      <a:stretch>
                        <a:fillRect/>
                      </a:stretch>
                    </p:blipFill>
                    <p:spPr>
                      <a:xfrm>
                        <a:off x="5303838" y="2782888"/>
                        <a:ext cx="1335087" cy="627062"/>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5286375" y="3379788"/>
          <a:ext cx="1347788" cy="604837"/>
        </p:xfrm>
        <a:graphic>
          <a:graphicData uri="http://schemas.openxmlformats.org/presentationml/2006/ole">
            <mc:AlternateContent xmlns:mc="http://schemas.openxmlformats.org/markup-compatibility/2006">
              <mc:Choice xmlns:v="urn:schemas-microsoft-com:vml" Requires="v">
                <p:oleObj name="Equation" r:id="rId11" imgW="1498320" imgH="672840" progId="Equation.DSMT4">
                  <p:embed/>
                </p:oleObj>
              </mc:Choice>
              <mc:Fallback>
                <p:oleObj name="Equation" r:id="rId11" imgW="1498320" imgH="672840" progId="Equation.DSMT4">
                  <p:embed/>
                  <p:pic>
                    <p:nvPicPr>
                      <p:cNvPr id="0" name=""/>
                      <p:cNvPicPr/>
                      <p:nvPr/>
                    </p:nvPicPr>
                    <p:blipFill>
                      <a:blip r:embed="rId12"/>
                      <a:stretch>
                        <a:fillRect/>
                      </a:stretch>
                    </p:blipFill>
                    <p:spPr>
                      <a:xfrm>
                        <a:off x="5286375" y="3379788"/>
                        <a:ext cx="1347788" cy="604837"/>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2259013" y="3481388"/>
          <a:ext cx="1484312" cy="644525"/>
        </p:xfrm>
        <a:graphic>
          <a:graphicData uri="http://schemas.openxmlformats.org/presentationml/2006/ole">
            <mc:AlternateContent xmlns:mc="http://schemas.openxmlformats.org/markup-compatibility/2006">
              <mc:Choice xmlns:v="urn:schemas-microsoft-com:vml" Requires="v">
                <p:oleObj name="Equation" r:id="rId13" imgW="1549080" imgH="672840" progId="Equation.DSMT4">
                  <p:embed/>
                </p:oleObj>
              </mc:Choice>
              <mc:Fallback>
                <p:oleObj name="Equation" r:id="rId13" imgW="1549080" imgH="672840" progId="Equation.DSMT4">
                  <p:embed/>
                  <p:pic>
                    <p:nvPicPr>
                      <p:cNvPr id="0" name=""/>
                      <p:cNvPicPr/>
                      <p:nvPr/>
                    </p:nvPicPr>
                    <p:blipFill>
                      <a:blip r:embed="rId14"/>
                      <a:stretch>
                        <a:fillRect/>
                      </a:stretch>
                    </p:blipFill>
                    <p:spPr>
                      <a:xfrm>
                        <a:off x="2259013" y="3481388"/>
                        <a:ext cx="1484312" cy="644525"/>
                      </a:xfrm>
                      <a:prstGeom prst="rect">
                        <a:avLst/>
                      </a:prstGeom>
                    </p:spPr>
                  </p:pic>
                </p:oleObj>
              </mc:Fallback>
            </mc:AlternateContent>
          </a:graphicData>
        </a:graphic>
      </p:graphicFrame>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26765" y="3486514"/>
            <a:ext cx="404363" cy="404363"/>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59424" y="2892357"/>
            <a:ext cx="422056" cy="422056"/>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0410" y="2892357"/>
            <a:ext cx="408853" cy="408853"/>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0410" y="3594535"/>
            <a:ext cx="391465" cy="391465"/>
          </a:xfrm>
          <a:prstGeom prst="rect">
            <a:avLst/>
          </a:prstGeom>
        </p:spPr>
      </p:pic>
      <p:sp>
        <p:nvSpPr>
          <p:cNvPr id="3" name="Rectangle 2"/>
          <p:cNvSpPr/>
          <p:nvPr/>
        </p:nvSpPr>
        <p:spPr>
          <a:xfrm>
            <a:off x="3624527" y="762145"/>
            <a:ext cx="4430486" cy="35922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p:cNvSpPr/>
          <p:nvPr/>
        </p:nvSpPr>
        <p:spPr>
          <a:xfrm>
            <a:off x="3628877" y="761106"/>
            <a:ext cx="4430486" cy="359229"/>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TextBox 33"/>
          <p:cNvSpPr txBox="1"/>
          <p:nvPr/>
        </p:nvSpPr>
        <p:spPr>
          <a:xfrm>
            <a:off x="4849175" y="696040"/>
            <a:ext cx="179068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HẾT GIỜ!</a:t>
            </a:r>
          </a:p>
        </p:txBody>
      </p:sp>
      <p:graphicFrame>
        <p:nvGraphicFramePr>
          <p:cNvPr id="19" name="Object 18"/>
          <p:cNvGraphicFramePr>
            <a:graphicFrameLocks noChangeAspect="1"/>
          </p:cNvGraphicFramePr>
          <p:nvPr/>
        </p:nvGraphicFramePr>
        <p:xfrm>
          <a:off x="2060575" y="1341438"/>
          <a:ext cx="1181100" cy="508000"/>
        </p:xfrm>
        <a:graphic>
          <a:graphicData uri="http://schemas.openxmlformats.org/presentationml/2006/ole">
            <mc:AlternateContent xmlns:mc="http://schemas.openxmlformats.org/markup-compatibility/2006">
              <mc:Choice xmlns:v="urn:schemas-microsoft-com:vml" Requires="v">
                <p:oleObj name="Equation" r:id="rId18" imgW="1180800" imgH="507960" progId="Equation.DSMT4">
                  <p:embed/>
                </p:oleObj>
              </mc:Choice>
              <mc:Fallback>
                <p:oleObj name="Equation" r:id="rId18" imgW="1180800" imgH="507960" progId="Equation.DSMT4">
                  <p:embed/>
                  <p:pic>
                    <p:nvPicPr>
                      <p:cNvPr id="0" name=""/>
                      <p:cNvPicPr/>
                      <p:nvPr/>
                    </p:nvPicPr>
                    <p:blipFill>
                      <a:blip r:embed="rId19"/>
                      <a:stretch>
                        <a:fillRect/>
                      </a:stretch>
                    </p:blipFill>
                    <p:spPr>
                      <a:xfrm>
                        <a:off x="2060575" y="1341438"/>
                        <a:ext cx="1181100" cy="5080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3730625" y="1341438"/>
          <a:ext cx="1231900" cy="508000"/>
        </p:xfrm>
        <a:graphic>
          <a:graphicData uri="http://schemas.openxmlformats.org/presentationml/2006/ole">
            <mc:AlternateContent xmlns:mc="http://schemas.openxmlformats.org/markup-compatibility/2006">
              <mc:Choice xmlns:v="urn:schemas-microsoft-com:vml" Requires="v">
                <p:oleObj name="Equation" r:id="rId20" imgW="1231560" imgH="507960" progId="Equation.DSMT4">
                  <p:embed/>
                </p:oleObj>
              </mc:Choice>
              <mc:Fallback>
                <p:oleObj name="Equation" r:id="rId20" imgW="1231560" imgH="507960" progId="Equation.DSMT4">
                  <p:embed/>
                  <p:pic>
                    <p:nvPicPr>
                      <p:cNvPr id="0" name=""/>
                      <p:cNvPicPr/>
                      <p:nvPr/>
                    </p:nvPicPr>
                    <p:blipFill>
                      <a:blip r:embed="rId21"/>
                      <a:stretch>
                        <a:fillRect/>
                      </a:stretch>
                    </p:blipFill>
                    <p:spPr>
                      <a:xfrm>
                        <a:off x="3730625" y="1341438"/>
                        <a:ext cx="1231900" cy="5080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5632450" y="1754011"/>
          <a:ext cx="1231900" cy="508000"/>
        </p:xfrm>
        <a:graphic>
          <a:graphicData uri="http://schemas.openxmlformats.org/presentationml/2006/ole">
            <mc:AlternateContent xmlns:mc="http://schemas.openxmlformats.org/markup-compatibility/2006">
              <mc:Choice xmlns:v="urn:schemas-microsoft-com:vml" Requires="v">
                <p:oleObj name="Equation" r:id="rId22" imgW="1231560" imgH="507960" progId="Equation.DSMT4">
                  <p:embed/>
                </p:oleObj>
              </mc:Choice>
              <mc:Fallback>
                <p:oleObj name="Equation" r:id="rId22" imgW="1231560" imgH="507960" progId="Equation.DSMT4">
                  <p:embed/>
                  <p:pic>
                    <p:nvPicPr>
                      <p:cNvPr id="0" name=""/>
                      <p:cNvPicPr/>
                      <p:nvPr/>
                    </p:nvPicPr>
                    <p:blipFill>
                      <a:blip r:embed="rId23"/>
                      <a:stretch>
                        <a:fillRect/>
                      </a:stretch>
                    </p:blipFill>
                    <p:spPr>
                      <a:xfrm>
                        <a:off x="5632450" y="1754011"/>
                        <a:ext cx="1231900" cy="5080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7431268" y="1736725"/>
          <a:ext cx="1079500" cy="508000"/>
        </p:xfrm>
        <a:graphic>
          <a:graphicData uri="http://schemas.openxmlformats.org/presentationml/2006/ole">
            <mc:AlternateContent xmlns:mc="http://schemas.openxmlformats.org/markup-compatibility/2006">
              <mc:Choice xmlns:v="urn:schemas-microsoft-com:vml" Requires="v">
                <p:oleObj name="Equation" r:id="rId24" imgW="1079280" imgH="507960" progId="Equation.DSMT4">
                  <p:embed/>
                </p:oleObj>
              </mc:Choice>
              <mc:Fallback>
                <p:oleObj name="Equation" r:id="rId24" imgW="1079280" imgH="507960" progId="Equation.DSMT4">
                  <p:embed/>
                  <p:pic>
                    <p:nvPicPr>
                      <p:cNvPr id="0" name=""/>
                      <p:cNvPicPr/>
                      <p:nvPr/>
                    </p:nvPicPr>
                    <p:blipFill>
                      <a:blip r:embed="rId25"/>
                      <a:stretch>
                        <a:fillRect/>
                      </a:stretch>
                    </p:blipFill>
                    <p:spPr>
                      <a:xfrm>
                        <a:off x="7431268" y="1736725"/>
                        <a:ext cx="1079500" cy="508000"/>
                      </a:xfrm>
                      <a:prstGeom prst="rect">
                        <a:avLst/>
                      </a:prstGeom>
                    </p:spPr>
                  </p:pic>
                </p:oleObj>
              </mc:Fallback>
            </mc:AlternateContent>
          </a:graphicData>
        </a:graphic>
      </p:graphicFrame>
      <p:sp>
        <p:nvSpPr>
          <p:cNvPr id="24" name="Teardrop 23">
            <a:extLst>
              <a:ext uri="{FF2B5EF4-FFF2-40B4-BE49-F238E27FC236}">
                <a16:creationId xmlns:a16="http://schemas.microsoft.com/office/drawing/2014/main" id="{583308EC-72E5-CB45-78BA-48BB3FBB323F}"/>
              </a:ext>
            </a:extLst>
          </p:cNvPr>
          <p:cNvSpPr/>
          <p:nvPr/>
        </p:nvSpPr>
        <p:spPr>
          <a:xfrm>
            <a:off x="7887194" y="458944"/>
            <a:ext cx="942340" cy="858965"/>
          </a:xfrm>
          <a:prstGeom prst="teardrop">
            <a:avLst/>
          </a:prstGeom>
          <a:blipFill dpi="0" rotWithShape="1">
            <a:blip r:embed="rId2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65851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9800"/>
                                        <p:tgtEl>
                                          <p:spTgt spid="33"/>
                                        </p:tgtEl>
                                      </p:cBhvr>
                                    </p:animEffect>
                                    <p:set>
                                      <p:cBhvr>
                                        <p:cTn id="22" dur="1" fill="hold">
                                          <p:stCondLst>
                                            <p:cond delay="9799"/>
                                          </p:stCondLst>
                                        </p:cTn>
                                        <p:tgtEl>
                                          <p:spTgt spid="33"/>
                                        </p:tgtEl>
                                        <p:attrNameLst>
                                          <p:attrName>style.visibility</p:attrName>
                                        </p:attrNameLst>
                                      </p:cBhvr>
                                      <p:to>
                                        <p:strVal val="hidden"/>
                                      </p:to>
                                    </p:set>
                                  </p:childTnLst>
                                  <p:subTnLst>
                                    <p:audio>
                                      <p:cMediaNode mute="1">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par>
                          <p:cTn id="23" fill="hold">
                            <p:stCondLst>
                              <p:cond delay="9800"/>
                            </p:stCondLst>
                            <p:childTnLst>
                              <p:par>
                                <p:cTn id="24" presetID="16" presetClass="entr" presetSubtype="21"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6" presetClass="entr" presetSubtype="3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out)">
                                      <p:cBhvr>
                                        <p:cTn id="32" dur="2000"/>
                                        <p:tgtEl>
                                          <p:spTgt spid="16"/>
                                        </p:tgtEl>
                                      </p:cBhvr>
                                    </p:animEffect>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6" presetClass="entr" presetSubtype="3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out)">
                                      <p:cBhvr>
                                        <p:cTn id="38" dur="2000"/>
                                        <p:tgtEl>
                                          <p:spTgt spid="18"/>
                                        </p:tgtEl>
                                      </p:cBhvr>
                                    </p:animEffec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out)">
                                      <p:cBhvr>
                                        <p:cTn id="44" dur="2000"/>
                                        <p:tgtEl>
                                          <p:spTgt spid="17"/>
                                        </p:tgtEl>
                                      </p:cBhvr>
                                    </p:animEffec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6" presetClass="entr" presetSubtype="32"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circle(out)">
                                      <p:cBhvr>
                                        <p:cTn id="50" dur="2000"/>
                                        <p:tgtEl>
                                          <p:spTgt spid="15"/>
                                        </p:tgtEl>
                                      </p:cBhvr>
                                    </p:animEffect>
                                  </p:childTnLst>
                                </p:cTn>
                              </p:par>
                            </p:childTnLst>
                          </p:cTn>
                        </p:par>
                      </p:childTnLst>
                    </p:cTn>
                  </p:par>
                </p:childTnLst>
              </p:cTn>
              <p:nextCondLst>
                <p:cond evt="onClick" delay="0">
                  <p:tgtEl>
                    <p:spTgt spid="13"/>
                  </p:tgtEl>
                </p:cond>
              </p:nextCondLst>
            </p:seq>
          </p:childTnLst>
        </p:cTn>
      </p:par>
    </p:tnLst>
    <p:bldLst>
      <p:bldP spid="33"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p:cNvPr>
          <p:cNvSpPr/>
          <p:nvPr/>
        </p:nvSpPr>
        <p:spPr>
          <a:xfrm>
            <a:off x="2141478" y="643490"/>
            <a:ext cx="1200970" cy="553998"/>
          </a:xfrm>
          <a:prstGeom prst="rect">
            <a:avLst/>
          </a:prstGeom>
        </p:spPr>
        <p:txBody>
          <a:bodyPr wrap="none">
            <a:spAutoFit/>
          </a:bodyPr>
          <a:lstStyle/>
          <a:p>
            <a:r>
              <a:rPr lang="en-US" sz="3000" dirty="0">
                <a:solidFill>
                  <a:srgbClr val="FF0000"/>
                </a:solidFill>
                <a:latin typeface="Times New Roman" panose="02020603050405020304" pitchFamily="18" charset="0"/>
                <a:cs typeface="Times New Roman" panose="02020603050405020304" pitchFamily="18" charset="0"/>
              </a:rPr>
              <a:t>Câu 2:</a:t>
            </a:r>
          </a:p>
        </p:txBody>
      </p:sp>
      <p:sp>
        <p:nvSpPr>
          <p:cNvPr id="3" name="Rectangle 2"/>
          <p:cNvSpPr/>
          <p:nvPr/>
        </p:nvSpPr>
        <p:spPr>
          <a:xfrm>
            <a:off x="1262745" y="1197488"/>
            <a:ext cx="7636818" cy="1384995"/>
          </a:xfrm>
          <a:prstGeom prst="rect">
            <a:avLst/>
          </a:prstGeom>
        </p:spPr>
        <p:txBody>
          <a:bodyPr wrap="square">
            <a:spAutoFit/>
          </a:bodyPr>
          <a:lstStyle/>
          <a:p>
            <a:r>
              <a:rPr lang="vi-VN" sz="2800" dirty="0">
                <a:solidFill>
                  <a:schemeClr val="tx1">
                    <a:lumMod val="85000"/>
                    <a:lumOff val="15000"/>
                  </a:schemeClr>
                </a:solidFill>
                <a:latin typeface="+mj-lt"/>
              </a:rPr>
              <a:t>Cho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và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có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Cần thêm một điều kiện gì để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và </a:t>
            </a:r>
            <a:r>
              <a:rPr lang="en-US" sz="2800" dirty="0">
                <a:solidFill>
                  <a:schemeClr val="tx1">
                    <a:lumMod val="85000"/>
                    <a:lumOff val="15000"/>
                  </a:schemeClr>
                </a:solidFill>
                <a:latin typeface="+mj-lt"/>
              </a:rPr>
              <a:t>               </a:t>
            </a:r>
            <a:r>
              <a:rPr lang="vi-VN" sz="2800" dirty="0">
                <a:solidFill>
                  <a:schemeClr val="tx1">
                    <a:lumMod val="85000"/>
                    <a:lumOff val="15000"/>
                  </a:schemeClr>
                </a:solidFill>
                <a:latin typeface="+mj-lt"/>
              </a:rPr>
              <a:t>bằng nhau theo trường hợp </a:t>
            </a:r>
            <a:r>
              <a:rPr lang="vi-VN" sz="2800" b="1" dirty="0">
                <a:solidFill>
                  <a:schemeClr val="tx1">
                    <a:lumMod val="85000"/>
                    <a:lumOff val="15000"/>
                  </a:schemeClr>
                </a:solidFill>
                <a:latin typeface="+mj-lt"/>
              </a:rPr>
              <a:t>góc - cạnh - góc</a:t>
            </a:r>
            <a:r>
              <a:rPr lang="vi-VN" sz="2800" dirty="0">
                <a:solidFill>
                  <a:schemeClr val="tx1">
                    <a:lumMod val="85000"/>
                    <a:lumOff val="15000"/>
                  </a:schemeClr>
                </a:solidFill>
                <a:latin typeface="+mj-lt"/>
              </a:rPr>
              <a:t>?</a:t>
            </a:r>
          </a:p>
        </p:txBody>
      </p:sp>
      <p:graphicFrame>
        <p:nvGraphicFramePr>
          <p:cNvPr id="10" name="Object 9"/>
          <p:cNvGraphicFramePr>
            <a:graphicFrameLocks noChangeAspect="1"/>
          </p:cNvGraphicFramePr>
          <p:nvPr/>
        </p:nvGraphicFramePr>
        <p:xfrm>
          <a:off x="1627188" y="2781300"/>
          <a:ext cx="1536700" cy="701675"/>
        </p:xfrm>
        <a:graphic>
          <a:graphicData uri="http://schemas.openxmlformats.org/presentationml/2006/ole">
            <mc:AlternateContent xmlns:mc="http://schemas.openxmlformats.org/markup-compatibility/2006">
              <mc:Choice xmlns:v="urn:schemas-microsoft-com:vml" Requires="v">
                <p:oleObj name="Equation" r:id="rId5" imgW="1473120" imgH="672840" progId="Equation.DSMT4">
                  <p:embed/>
                </p:oleObj>
              </mc:Choice>
              <mc:Fallback>
                <p:oleObj name="Equation" r:id="rId5" imgW="1473120" imgH="672840" progId="Equation.DSMT4">
                  <p:embed/>
                  <p:pic>
                    <p:nvPicPr>
                      <p:cNvPr id="0" name=""/>
                      <p:cNvPicPr/>
                      <p:nvPr/>
                    </p:nvPicPr>
                    <p:blipFill>
                      <a:blip r:embed="rId6"/>
                      <a:stretch>
                        <a:fillRect/>
                      </a:stretch>
                    </p:blipFill>
                    <p:spPr>
                      <a:xfrm>
                        <a:off x="1627188" y="2781300"/>
                        <a:ext cx="1536700" cy="70167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035550" y="2747963"/>
          <a:ext cx="1479550" cy="682625"/>
        </p:xfrm>
        <a:graphic>
          <a:graphicData uri="http://schemas.openxmlformats.org/presentationml/2006/ole">
            <mc:AlternateContent xmlns:mc="http://schemas.openxmlformats.org/markup-compatibility/2006">
              <mc:Choice xmlns:v="urn:schemas-microsoft-com:vml" Requires="v">
                <p:oleObj name="Equation" r:id="rId7" imgW="1460160" imgH="672840" progId="Equation.DSMT4">
                  <p:embed/>
                </p:oleObj>
              </mc:Choice>
              <mc:Fallback>
                <p:oleObj name="Equation" r:id="rId7" imgW="1460160" imgH="672840" progId="Equation.DSMT4">
                  <p:embed/>
                  <p:pic>
                    <p:nvPicPr>
                      <p:cNvPr id="0" name=""/>
                      <p:cNvPicPr/>
                      <p:nvPr/>
                    </p:nvPicPr>
                    <p:blipFill>
                      <a:blip r:embed="rId8"/>
                      <a:stretch>
                        <a:fillRect/>
                      </a:stretch>
                    </p:blipFill>
                    <p:spPr>
                      <a:xfrm>
                        <a:off x="5035550" y="2747963"/>
                        <a:ext cx="1479550" cy="68262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677988" y="3430588"/>
          <a:ext cx="1409700" cy="649287"/>
        </p:xfrm>
        <a:graphic>
          <a:graphicData uri="http://schemas.openxmlformats.org/presentationml/2006/ole">
            <mc:AlternateContent xmlns:mc="http://schemas.openxmlformats.org/markup-compatibility/2006">
              <mc:Choice xmlns:v="urn:schemas-microsoft-com:vml" Requires="v">
                <p:oleObj name="Equation" r:id="rId9" imgW="1460160" imgH="672840" progId="Equation.DSMT4">
                  <p:embed/>
                </p:oleObj>
              </mc:Choice>
              <mc:Fallback>
                <p:oleObj name="Equation" r:id="rId9" imgW="1460160" imgH="672840" progId="Equation.DSMT4">
                  <p:embed/>
                  <p:pic>
                    <p:nvPicPr>
                      <p:cNvPr id="0" name=""/>
                      <p:cNvPicPr/>
                      <p:nvPr/>
                    </p:nvPicPr>
                    <p:blipFill>
                      <a:blip r:embed="rId10"/>
                      <a:stretch>
                        <a:fillRect/>
                      </a:stretch>
                    </p:blipFill>
                    <p:spPr>
                      <a:xfrm>
                        <a:off x="1677988" y="3430588"/>
                        <a:ext cx="1409700" cy="649287"/>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5054600" y="3486150"/>
          <a:ext cx="1438275" cy="646113"/>
        </p:xfrm>
        <a:graphic>
          <a:graphicData uri="http://schemas.openxmlformats.org/presentationml/2006/ole">
            <mc:AlternateContent xmlns:mc="http://schemas.openxmlformats.org/markup-compatibility/2006">
              <mc:Choice xmlns:v="urn:schemas-microsoft-com:vml" Requires="v">
                <p:oleObj name="Equation" r:id="rId11" imgW="1498320" imgH="672840" progId="Equation.DSMT4">
                  <p:embed/>
                </p:oleObj>
              </mc:Choice>
              <mc:Fallback>
                <p:oleObj name="Equation" r:id="rId11" imgW="1498320" imgH="672840" progId="Equation.DSMT4">
                  <p:embed/>
                  <p:pic>
                    <p:nvPicPr>
                      <p:cNvPr id="0" name=""/>
                      <p:cNvPicPr/>
                      <p:nvPr/>
                    </p:nvPicPr>
                    <p:blipFill>
                      <a:blip r:embed="rId12"/>
                      <a:stretch>
                        <a:fillRect/>
                      </a:stretch>
                    </p:blipFill>
                    <p:spPr>
                      <a:xfrm>
                        <a:off x="5054600" y="3486150"/>
                        <a:ext cx="1438275" cy="646113"/>
                      </a:xfrm>
                      <a:prstGeom prst="rect">
                        <a:avLst/>
                      </a:prstGeom>
                    </p:spPr>
                  </p:pic>
                </p:oleObj>
              </mc:Fallback>
            </mc:AlternateContent>
          </a:graphicData>
        </a:graphic>
      </p:graphicFrame>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1323" y="3595403"/>
            <a:ext cx="446732" cy="446732"/>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1322" y="2855151"/>
            <a:ext cx="439763" cy="439763"/>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8571" y="2967022"/>
            <a:ext cx="348548" cy="348548"/>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6671" y="3552214"/>
            <a:ext cx="396605" cy="396605"/>
          </a:xfrm>
          <a:prstGeom prst="rect">
            <a:avLst/>
          </a:prstGeom>
        </p:spPr>
      </p:pic>
      <p:sp>
        <p:nvSpPr>
          <p:cNvPr id="29" name="Rectangle 28"/>
          <p:cNvSpPr/>
          <p:nvPr/>
        </p:nvSpPr>
        <p:spPr>
          <a:xfrm>
            <a:off x="3624527" y="762145"/>
            <a:ext cx="4430486" cy="35922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3628877" y="760988"/>
            <a:ext cx="4430486" cy="359229"/>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TextBox 30"/>
          <p:cNvSpPr txBox="1"/>
          <p:nvPr/>
        </p:nvSpPr>
        <p:spPr>
          <a:xfrm>
            <a:off x="4849175" y="696040"/>
            <a:ext cx="179068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HẾT GIỜ!</a:t>
            </a:r>
          </a:p>
        </p:txBody>
      </p:sp>
      <p:graphicFrame>
        <p:nvGraphicFramePr>
          <p:cNvPr id="18" name="Object 17"/>
          <p:cNvGraphicFramePr>
            <a:graphicFrameLocks noChangeAspect="1"/>
          </p:cNvGraphicFramePr>
          <p:nvPr/>
        </p:nvGraphicFramePr>
        <p:xfrm>
          <a:off x="1952625" y="1298575"/>
          <a:ext cx="1181100" cy="508000"/>
        </p:xfrm>
        <a:graphic>
          <a:graphicData uri="http://schemas.openxmlformats.org/presentationml/2006/ole">
            <mc:AlternateContent xmlns:mc="http://schemas.openxmlformats.org/markup-compatibility/2006">
              <mc:Choice xmlns:v="urn:schemas-microsoft-com:vml" Requires="v">
                <p:oleObj name="Equation" r:id="rId16" imgW="1180800" imgH="507960" progId="Equation.DSMT4">
                  <p:embed/>
                </p:oleObj>
              </mc:Choice>
              <mc:Fallback>
                <p:oleObj name="Equation" r:id="rId16" imgW="1180800" imgH="507960" progId="Equation.DSMT4">
                  <p:embed/>
                  <p:pic>
                    <p:nvPicPr>
                      <p:cNvPr id="0" name=""/>
                      <p:cNvPicPr/>
                      <p:nvPr/>
                    </p:nvPicPr>
                    <p:blipFill>
                      <a:blip r:embed="rId17"/>
                      <a:stretch>
                        <a:fillRect/>
                      </a:stretch>
                    </p:blipFill>
                    <p:spPr>
                      <a:xfrm>
                        <a:off x="1952625" y="1298575"/>
                        <a:ext cx="1181100" cy="5080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3563938" y="1311275"/>
          <a:ext cx="1117600" cy="508000"/>
        </p:xfrm>
        <a:graphic>
          <a:graphicData uri="http://schemas.openxmlformats.org/presentationml/2006/ole">
            <mc:AlternateContent xmlns:mc="http://schemas.openxmlformats.org/markup-compatibility/2006">
              <mc:Choice xmlns:v="urn:schemas-microsoft-com:vml" Requires="v">
                <p:oleObj name="Equation" r:id="rId18" imgW="1117440" imgH="507960" progId="Equation.DSMT4">
                  <p:embed/>
                </p:oleObj>
              </mc:Choice>
              <mc:Fallback>
                <p:oleObj name="Equation" r:id="rId18" imgW="1117440" imgH="507960" progId="Equation.DSMT4">
                  <p:embed/>
                  <p:pic>
                    <p:nvPicPr>
                      <p:cNvPr id="0" name=""/>
                      <p:cNvPicPr/>
                      <p:nvPr/>
                    </p:nvPicPr>
                    <p:blipFill>
                      <a:blip r:embed="rId19"/>
                      <a:stretch>
                        <a:fillRect/>
                      </a:stretch>
                    </p:blipFill>
                    <p:spPr>
                      <a:xfrm>
                        <a:off x="3563938" y="1311275"/>
                        <a:ext cx="1117600" cy="5080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5216622" y="1133383"/>
          <a:ext cx="2654300" cy="673100"/>
        </p:xfrm>
        <a:graphic>
          <a:graphicData uri="http://schemas.openxmlformats.org/presentationml/2006/ole">
            <mc:AlternateContent xmlns:mc="http://schemas.openxmlformats.org/markup-compatibility/2006">
              <mc:Choice xmlns:v="urn:schemas-microsoft-com:vml" Requires="v">
                <p:oleObj name="Equation" r:id="rId20" imgW="2654280" imgH="672840" progId="Equation.DSMT4">
                  <p:embed/>
                </p:oleObj>
              </mc:Choice>
              <mc:Fallback>
                <p:oleObj name="Equation" r:id="rId20" imgW="2654280" imgH="672840" progId="Equation.DSMT4">
                  <p:embed/>
                  <p:pic>
                    <p:nvPicPr>
                      <p:cNvPr id="0" name=""/>
                      <p:cNvPicPr/>
                      <p:nvPr/>
                    </p:nvPicPr>
                    <p:blipFill>
                      <a:blip r:embed="rId21"/>
                      <a:stretch>
                        <a:fillRect/>
                      </a:stretch>
                    </p:blipFill>
                    <p:spPr>
                      <a:xfrm>
                        <a:off x="5216622" y="1133383"/>
                        <a:ext cx="2654300" cy="6731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4962525" y="1704975"/>
          <a:ext cx="1181100" cy="508000"/>
        </p:xfrm>
        <a:graphic>
          <a:graphicData uri="http://schemas.openxmlformats.org/presentationml/2006/ole">
            <mc:AlternateContent xmlns:mc="http://schemas.openxmlformats.org/markup-compatibility/2006">
              <mc:Choice xmlns:v="urn:schemas-microsoft-com:vml" Requires="v">
                <p:oleObj name="Equation" r:id="rId22" imgW="1180800" imgH="507960" progId="Equation.DSMT4">
                  <p:embed/>
                </p:oleObj>
              </mc:Choice>
              <mc:Fallback>
                <p:oleObj name="Equation" r:id="rId22" imgW="1180800" imgH="507960" progId="Equation.DSMT4">
                  <p:embed/>
                  <p:pic>
                    <p:nvPicPr>
                      <p:cNvPr id="0" name=""/>
                      <p:cNvPicPr/>
                      <p:nvPr/>
                    </p:nvPicPr>
                    <p:blipFill>
                      <a:blip r:embed="rId23"/>
                      <a:stretch>
                        <a:fillRect/>
                      </a:stretch>
                    </p:blipFill>
                    <p:spPr>
                      <a:xfrm>
                        <a:off x="4962525" y="1704975"/>
                        <a:ext cx="1181100" cy="50800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6653919" y="1711325"/>
          <a:ext cx="1117600" cy="508000"/>
        </p:xfrm>
        <a:graphic>
          <a:graphicData uri="http://schemas.openxmlformats.org/presentationml/2006/ole">
            <mc:AlternateContent xmlns:mc="http://schemas.openxmlformats.org/markup-compatibility/2006">
              <mc:Choice xmlns:v="urn:schemas-microsoft-com:vml" Requires="v">
                <p:oleObj name="Equation" r:id="rId24" imgW="1117440" imgH="507960" progId="Equation.DSMT4">
                  <p:embed/>
                </p:oleObj>
              </mc:Choice>
              <mc:Fallback>
                <p:oleObj name="Equation" r:id="rId24" imgW="1117440" imgH="507960" progId="Equation.DSMT4">
                  <p:embed/>
                  <p:pic>
                    <p:nvPicPr>
                      <p:cNvPr id="0" name=""/>
                      <p:cNvPicPr/>
                      <p:nvPr/>
                    </p:nvPicPr>
                    <p:blipFill>
                      <a:blip r:embed="rId25"/>
                      <a:stretch>
                        <a:fillRect/>
                      </a:stretch>
                    </p:blipFill>
                    <p:spPr>
                      <a:xfrm>
                        <a:off x="6653919" y="1711325"/>
                        <a:ext cx="1117600" cy="508000"/>
                      </a:xfrm>
                      <a:prstGeom prst="rect">
                        <a:avLst/>
                      </a:prstGeom>
                    </p:spPr>
                  </p:pic>
                </p:oleObj>
              </mc:Fallback>
            </mc:AlternateContent>
          </a:graphicData>
        </a:graphic>
      </p:graphicFrame>
      <p:sp>
        <p:nvSpPr>
          <p:cNvPr id="24" name="Teardrop 23">
            <a:extLst>
              <a:ext uri="{FF2B5EF4-FFF2-40B4-BE49-F238E27FC236}">
                <a16:creationId xmlns:a16="http://schemas.microsoft.com/office/drawing/2014/main" id="{583308EC-72E5-CB45-78BA-48BB3FBB323F}"/>
              </a:ext>
            </a:extLst>
          </p:cNvPr>
          <p:cNvSpPr/>
          <p:nvPr/>
        </p:nvSpPr>
        <p:spPr>
          <a:xfrm>
            <a:off x="7887194" y="458944"/>
            <a:ext cx="942340" cy="858965"/>
          </a:xfrm>
          <a:prstGeom prst="teardrop">
            <a:avLst/>
          </a:prstGeom>
          <a:blipFill dpi="0" rotWithShape="1">
            <a:blip r:embed="rId2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3861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9800"/>
                                        <p:tgtEl>
                                          <p:spTgt spid="30"/>
                                        </p:tgtEl>
                                      </p:cBhvr>
                                    </p:animEffect>
                                    <p:set>
                                      <p:cBhvr>
                                        <p:cTn id="22" dur="1" fill="hold">
                                          <p:stCondLst>
                                            <p:cond delay="9799"/>
                                          </p:stCondLst>
                                        </p:cTn>
                                        <p:tgtEl>
                                          <p:spTgt spid="30"/>
                                        </p:tgtEl>
                                        <p:attrNameLst>
                                          <p:attrName>style.visibility</p:attrName>
                                        </p:attrNameLst>
                                      </p:cBhvr>
                                      <p:to>
                                        <p:strVal val="hidden"/>
                                      </p:to>
                                    </p:set>
                                  </p:childTnLst>
                                  <p:subTnLst>
                                    <p:audio>
                                      <p:cMediaNode mute="1">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par>
                          <p:cTn id="23" fill="hold">
                            <p:stCondLst>
                              <p:cond delay="9800"/>
                            </p:stCondLst>
                            <p:childTnLst>
                              <p:par>
                                <p:cTn id="24" presetID="16" presetClass="entr" presetSubtype="21"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ircle(in)">
                                      <p:cBhvr>
                                        <p:cTn id="50" dur="2000"/>
                                        <p:tgtEl>
                                          <p:spTgt spid="14"/>
                                        </p:tgtEl>
                                      </p:cBhvr>
                                    </p:animEffect>
                                  </p:childTnLst>
                                </p:cTn>
                              </p:par>
                            </p:childTnLst>
                          </p:cTn>
                        </p:par>
                      </p:childTnLst>
                    </p:cTn>
                  </p:par>
                </p:childTnLst>
              </p:cTn>
              <p:nextCondLst>
                <p:cond evt="onClick" delay="0">
                  <p:tgtEl>
                    <p:spTgt spid="13"/>
                  </p:tgtEl>
                </p:cond>
              </p:nextCondLst>
            </p:seq>
          </p:childTnLst>
        </p:cTn>
      </p:par>
    </p:tnLst>
    <p:bldLst>
      <p:bldP spid="30" grpId="0" animBg="1"/>
      <p:bldP spid="3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emplate>Office Theme</Template>
  <TotalTime>2449</TotalTime>
  <Words>1808</Words>
  <Application>Microsoft Office PowerPoint</Application>
  <PresentationFormat>On-screen Show (16:9)</PresentationFormat>
  <Paragraphs>252</Paragraphs>
  <Slides>37</Slides>
  <Notes>26</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A3.OpenSans-San</vt:lpstr>
      <vt:lpstr>Agency FB</vt:lpstr>
      <vt:lpstr>Arial</vt:lpstr>
      <vt:lpstr>Calibri</vt:lpstr>
      <vt:lpstr>Calibri Light</vt:lpstr>
      <vt:lpstr>Helvetica</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Trung Nguyễn</dc:creator>
  <cp:lastModifiedBy>Nguyen Thuy</cp:lastModifiedBy>
  <cp:revision>275</cp:revision>
  <dcterms:created xsi:type="dcterms:W3CDTF">2022-06-16T12:38:06Z</dcterms:created>
  <dcterms:modified xsi:type="dcterms:W3CDTF">2023-06-02T14:29:06Z</dcterms:modified>
</cp:coreProperties>
</file>