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9707593965d34af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99" r:id="rId6"/>
    <p:sldId id="331" r:id="rId7"/>
    <p:sldId id="332" r:id="rId8"/>
    <p:sldId id="333" r:id="rId9"/>
    <p:sldId id="290" r:id="rId10"/>
    <p:sldId id="351" r:id="rId11"/>
    <p:sldId id="321" r:id="rId12"/>
    <p:sldId id="316" r:id="rId13"/>
    <p:sldId id="334" r:id="rId14"/>
    <p:sldId id="336" r:id="rId15"/>
    <p:sldId id="337" r:id="rId16"/>
    <p:sldId id="335" r:id="rId17"/>
    <p:sldId id="318" r:id="rId18"/>
    <p:sldId id="338" r:id="rId19"/>
    <p:sldId id="352" r:id="rId20"/>
    <p:sldId id="320" r:id="rId21"/>
    <p:sldId id="339" r:id="rId22"/>
    <p:sldId id="322" r:id="rId23"/>
    <p:sldId id="341" r:id="rId24"/>
    <p:sldId id="342" r:id="rId25"/>
    <p:sldId id="343" r:id="rId26"/>
    <p:sldId id="344" r:id="rId27"/>
    <p:sldId id="345" r:id="rId28"/>
    <p:sldId id="346" r:id="rId29"/>
    <p:sldId id="347" r:id="rId30"/>
    <p:sldId id="353" r:id="rId31"/>
    <p:sldId id="319" r:id="rId32"/>
    <p:sldId id="340" r:id="rId33"/>
    <p:sldId id="349" r:id="rId34"/>
    <p:sldId id="256" r:id="rId35"/>
    <p:sldId id="310"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48" clrIdx="0">
    <p:extLst>
      <p:ext uri="{19B8F6BF-5375-455C-9EA6-DF929625EA0E}">
        <p15:presenceInfo xmlns:p15="http://schemas.microsoft.com/office/powerpoint/2012/main" userId="8bb50c4fbaaa4737" providerId="Windows Live"/>
      </p:ext>
    </p:extLst>
  </p:cmAuthor>
  <p:cmAuthor id="2" name="Tân" initials="T" lastIdx="4" clrIdx="1">
    <p:extLst>
      <p:ext uri="{19B8F6BF-5375-455C-9EA6-DF929625EA0E}">
        <p15:presenceInfo xmlns:p15="http://schemas.microsoft.com/office/powerpoint/2012/main" userId="9775c3a4377561e2" providerId="Windows Live"/>
      </p:ext>
    </p:extLst>
  </p:cmAuthor>
  <p:cmAuthor id="3" name="Anh Phương" initials="AP" lastIdx="11" clrIdx="2">
    <p:extLst>
      <p:ext uri="{19B8F6BF-5375-455C-9EA6-DF929625EA0E}">
        <p15:presenceInfo xmlns:p15="http://schemas.microsoft.com/office/powerpoint/2012/main" userId="1b0e9e7f8fdb2c1f" providerId="Windows Live"/>
      </p:ext>
    </p:extLst>
  </p:cmAuthor>
  <p:cmAuthor id="4" name="Ha Dinh Thi Thanh" initials="HDTT" lastIdx="12" clrIdx="3">
    <p:extLst>
      <p:ext uri="{19B8F6BF-5375-455C-9EA6-DF929625EA0E}">
        <p15:presenceInfo xmlns:p15="http://schemas.microsoft.com/office/powerpoint/2012/main" userId="Ha Dinh Thi Th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62"/>
    <a:srgbClr val="FADBDD"/>
    <a:srgbClr val="F2F2F2"/>
    <a:srgbClr val="E6E6E6"/>
    <a:srgbClr val="0000FF"/>
    <a:srgbClr val="FEFEFE"/>
    <a:srgbClr val="BF6F2A"/>
    <a:srgbClr val="BD7526"/>
    <a:srgbClr val="D6ECED"/>
    <a:srgbClr val="D47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614" autoAdjust="0"/>
  </p:normalViewPr>
  <p:slideViewPr>
    <p:cSldViewPr snapToGrid="0">
      <p:cViewPr varScale="1">
        <p:scale>
          <a:sx n="72" d="100"/>
          <a:sy n="72" d="100"/>
        </p:scale>
        <p:origin x="11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05T22:47:45.577" idx="4">
    <p:pos x="202" y="743"/>
    <p:text>Màu đen của chữ trên nền xanh không làm rõ được các ý a, b, c</p:text>
    <p:extLst>
      <p:ext uri="{C676402C-5697-4E1C-873F-D02D1690AC5C}">
        <p15:threadingInfo xmlns:p15="http://schemas.microsoft.com/office/powerpoint/2012/main" timeZoneBias="-420"/>
      </p:ext>
    </p:extLst>
  </p:cm>
  <p:cm authorId="1" dt="2022-07-05T22:49:31.580" idx="5">
    <p:pos x="7182" y="2871"/>
    <p:text>Nên căn đều 2 bên sẽ đẹp hơn</p:text>
    <p:extLst>
      <p:ext uri="{C676402C-5697-4E1C-873F-D02D1690AC5C}">
        <p15:threadingInfo xmlns:p15="http://schemas.microsoft.com/office/powerpoint/2012/main" timeZoneBias="-420"/>
      </p:ext>
    </p:extLst>
  </p:cm>
  <p:cm authorId="1" dt="2022-07-05T22:50:13.818" idx="6">
    <p:pos x="10" y="10"/>
    <p:text>Có nên đưa mục KHỞI ĐỘNG ở đây không?</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7-05T23:22:03.795" idx="28">
    <p:pos x="10" y="10"/>
    <p:text>Xem lại thứ tự hiệu ứng</p:text>
    <p:extLst>
      <p:ext uri="{C676402C-5697-4E1C-873F-D02D1690AC5C}">
        <p15:threadingInfo xmlns:p15="http://schemas.microsoft.com/office/powerpoint/2012/main" timeZoneBias="-420"/>
      </p:ext>
    </p:extLst>
  </p:cm>
  <p:cm authorId="4" dt="2022-07-09T08:22:24.612" idx="5">
    <p:pos x="10" y="106"/>
    <p:text>Thứ tự slide là như nào ạ?</p:text>
    <p:extLst>
      <p:ext uri="{C676402C-5697-4E1C-873F-D02D1690AC5C}">
        <p15:threadingInfo xmlns:p15="http://schemas.microsoft.com/office/powerpoint/2012/main" timeZoneBias="-420">
          <p15:parentCm authorId="1" idx="28"/>
        </p15:threadingInfo>
      </p:ext>
    </p:extLst>
  </p:cm>
  <p:cm authorId="1" dt="2022-07-05T23:22:23.595" idx="29">
    <p:pos x="3222" y="3527"/>
    <p:text>Hai cặp cạnh tương ứng</p:text>
    <p:extLst>
      <p:ext uri="{C676402C-5697-4E1C-873F-D02D1690AC5C}">
        <p15:threadingInfo xmlns:p15="http://schemas.microsoft.com/office/powerpoint/2012/main" timeZoneBias="-420"/>
      </p:ext>
    </p:extLst>
  </p:cm>
  <p:cm authorId="4" dt="2022-07-09T08:21:18.782" idx="4">
    <p:pos x="3222" y="3623"/>
    <p:text>Hai cặp là 4 cạnh</p:text>
    <p:extLst>
      <p:ext uri="{C676402C-5697-4E1C-873F-D02D1690AC5C}">
        <p15:threadingInfo xmlns:p15="http://schemas.microsoft.com/office/powerpoint/2012/main" timeZoneBias="-420">
          <p15:parentCm authorId="1" idx="29"/>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7-05T23:24:13.531" idx="30">
    <p:pos x="1476" y="2445"/>
    <p:text>Kết luận nên để như yêu cầu bài. Chưa nên khẳng định luôn c/m 2 tam giác bằng nhau</p:text>
    <p:extLst>
      <p:ext uri="{C676402C-5697-4E1C-873F-D02D1690AC5C}">
        <p15:threadingInfo xmlns:p15="http://schemas.microsoft.com/office/powerpoint/2012/main" timeZoneBias="-420"/>
      </p:ext>
    </p:extLst>
  </p:cm>
  <p:cm authorId="3" dt="2022-07-08T23:33:02.063" idx="4">
    <p:pos x="1476" y="2541"/>
    <p:text>GVSB bổ sung dấu "?"" Vì sao" ở phần KL</p:text>
    <p:extLst>
      <p:ext uri="{C676402C-5697-4E1C-873F-D02D1690AC5C}">
        <p15:threadingInfo xmlns:p15="http://schemas.microsoft.com/office/powerpoint/2012/main" timeZoneBias="-420">
          <p15:parentCm authorId="1" idx="30"/>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7-05T23:25:52.387" idx="31">
    <p:pos x="1921" y="3335"/>
    <p:text>Theo GT và cm trên</p:text>
    <p:extLst>
      <p:ext uri="{C676402C-5697-4E1C-873F-D02D1690AC5C}">
        <p15:threadingInfo xmlns:p15="http://schemas.microsoft.com/office/powerpoint/2012/main" timeZoneBias="-420"/>
      </p:ext>
    </p:extLst>
  </p:cm>
  <p:cm authorId="3" dt="2022-07-08T23:33:35.784" idx="5">
    <p:pos x="10" y="10"/>
    <p:text>Thêm "Giải"</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2-07-05T23:27:50.492" idx="33">
    <p:pos x="1982" y="542"/>
    <p:text>Mất kí hiệu góc khi chiếu</p:text>
    <p:extLst>
      <p:ext uri="{C676402C-5697-4E1C-873F-D02D1690AC5C}">
        <p15:threadingInfo xmlns:p15="http://schemas.microsoft.com/office/powerpoint/2012/main" timeZoneBias="-420"/>
      </p:ext>
    </p:extLst>
  </p:cm>
  <p:cm authorId="4" dt="2022-07-09T08:27:26.477" idx="6">
    <p:pos x="1982" y="638"/>
    <p:text>Cô xem lại ạ. Vì mình chiếu lên vẫn có</p:text>
    <p:extLst>
      <p:ext uri="{C676402C-5697-4E1C-873F-D02D1690AC5C}">
        <p15:threadingInfo xmlns:p15="http://schemas.microsoft.com/office/powerpoint/2012/main" timeZoneBias="-420">
          <p15:parentCm authorId="1" idx="33"/>
        </p15:threadingInfo>
      </p:ext>
    </p:extLst>
  </p:cm>
  <p:cm authorId="4" dt="2022-07-27T08:12:09.120" idx="12">
    <p:pos x="1982" y="734"/>
    <p:text>Đã gửi sang máy khác trình chiếu đều có kí hiệu góc</p:text>
    <p:extLst>
      <p:ext uri="{C676402C-5697-4E1C-873F-D02D1690AC5C}">
        <p15:threadingInfo xmlns:p15="http://schemas.microsoft.com/office/powerpoint/2012/main" timeZoneBias="-420">
          <p15:parentCm authorId="1" idx="33"/>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2-07-05T23:30:11.780" idx="34">
    <p:pos x="2305" y="909"/>
    <p:text>Nên cho màu khác Đỏ để không lẫn đáp án</p:text>
    <p:extLst>
      <p:ext uri="{C676402C-5697-4E1C-873F-D02D1690AC5C}">
        <p15:threadingInfo xmlns:p15="http://schemas.microsoft.com/office/powerpoint/2012/main" timeZoneBias="-420"/>
      </p:ext>
    </p:extLst>
  </p:cm>
  <p:cm authorId="1" dt="2022-07-05T23:30:53.908" idx="35">
    <p:pos x="1546" y="2183"/>
    <p:text>Nên cho CE. HS điền AK</p:text>
    <p:extLst>
      <p:ext uri="{C676402C-5697-4E1C-873F-D02D1690AC5C}">
        <p15:threadingInfo xmlns:p15="http://schemas.microsoft.com/office/powerpoint/2012/main" timeZoneBias="-420"/>
      </p:ext>
    </p:extLst>
  </p:cm>
  <p:cm authorId="2" dt="2022-07-06T23:06:03.802" idx="3">
    <p:pos x="5379" y="2362"/>
    <p:text>Hai cạnh tương ứng</p:text>
    <p:extLst>
      <p:ext uri="{C676402C-5697-4E1C-873F-D02D1690AC5C}">
        <p15:threadingInfo xmlns:p15="http://schemas.microsoft.com/office/powerpoint/2012/main" timeZoneBias="-420"/>
      </p:ext>
    </p:extLst>
  </p:cm>
  <p:cm authorId="4" dt="2022-07-09T08:28:56.785" idx="7">
    <p:pos x="5379" y="2458"/>
    <p:text>Cặp=Hai</p:text>
    <p:extLst>
      <p:ext uri="{C676402C-5697-4E1C-873F-D02D1690AC5C}">
        <p15:threadingInfo xmlns:p15="http://schemas.microsoft.com/office/powerpoint/2012/main" timeZoneBias="-420">
          <p15:parentCm authorId="2" idx="3"/>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2-07-05T23:34:25.900" idx="37">
    <p:pos x="3335" y="2785"/>
    <p:text>Hiệu ứng hình vẽ nên có trước đáp án</p:text>
    <p:extLst>
      <p:ext uri="{C676402C-5697-4E1C-873F-D02D1690AC5C}">
        <p15:threadingInfo xmlns:p15="http://schemas.microsoft.com/office/powerpoint/2012/main" timeZoneBias="-420"/>
      </p:ext>
    </p:extLst>
  </p:cm>
  <p:cm authorId="4" dt="2022-07-09T08:31:15.215" idx="8">
    <p:pos x="3335" y="2881"/>
    <p:text>Mình chọn đáp án xem có đúng với đáp án HS chọn hay không rồi mới giải thích</p:text>
    <p:extLst>
      <p:ext uri="{C676402C-5697-4E1C-873F-D02D1690AC5C}">
        <p15:threadingInfo xmlns:p15="http://schemas.microsoft.com/office/powerpoint/2012/main" timeZoneBias="-420">
          <p15:parentCm authorId="1" idx="37"/>
        </p15:threadingInfo>
      </p:ext>
    </p:extLst>
  </p:cm>
  <p:cm authorId="1" dt="2022-07-05T23:35:50.100" idx="38">
    <p:pos x="5011" y="1764"/>
    <p:text>Nên để hiệu ứng khoanh tròn chữ D thôi cho phù hợp cách làm bài toán trắc nghiệm</p:text>
    <p:extLst>
      <p:ext uri="{C676402C-5697-4E1C-873F-D02D1690AC5C}">
        <p15:threadingInfo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2-07-05T23:41:17.083" idx="39">
    <p:pos x="1991" y="2061"/>
    <p:text>Có thể thay câu sai về TH bằng nhau c.g.c</p:text>
    <p:extLst>
      <p:ext uri="{C676402C-5697-4E1C-873F-D02D1690AC5C}">
        <p15:threadingInfo xmlns:p15="http://schemas.microsoft.com/office/powerpoint/2012/main" timeZoneBias="-420"/>
      </p:ext>
    </p:extLst>
  </p:cm>
  <p:cm authorId="4" dt="2022-07-09T08:32:43.290" idx="9">
    <p:pos x="1991" y="2157"/>
    <p:text>Câu sai mình muốn sau khi học xong cả bài mới làm. Bài này muốn nhấn mạnh cho HS cách nhận biết hai tam giác bằng nhau theo trường hợp góc cạnh góc</p:text>
    <p:extLst>
      <p:ext uri="{C676402C-5697-4E1C-873F-D02D1690AC5C}">
        <p15:threadingInfo xmlns:p15="http://schemas.microsoft.com/office/powerpoint/2012/main" timeZoneBias="-420">
          <p15:parentCm authorId="1" idx="39"/>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2-07-05T23:32:53.284" idx="36">
    <p:pos x="1694" y="2593"/>
    <p:text>Sai căn cứ</p:text>
    <p:extLst>
      <p:ext uri="{C676402C-5697-4E1C-873F-D02D1690AC5C}">
        <p15:threadingInfo xmlns:p15="http://schemas.microsoft.com/office/powerpoint/2012/main" timeZoneBias="-420"/>
      </p:ext>
    </p:extLst>
  </p:cm>
  <p:cm authorId="2" dt="2022-07-07T13:25:03.754" idx="4">
    <p:pos x="3932" y="1850"/>
    <p:text>Các ý cần được trình chiếu theo thứ tự</p:text>
    <p:extLst>
      <p:ext uri="{C676402C-5697-4E1C-873F-D02D1690AC5C}">
        <p15:threadingInfo xmlns:p15="http://schemas.microsoft.com/office/powerpoint/2012/main" timeZoneBias="-420"/>
      </p:ext>
    </p:extLst>
  </p:cm>
  <p:cm authorId="3" dt="2022-07-13T08:54:01.990" idx="11">
    <p:pos x="4533" y="1857"/>
    <p:text>Sau hiệu ứng thứ 4 bổ sung hiệu ứng xuất hiện kí hiệu 2 góc bằng nahu : góc E =góc G (trong hình vẽ)</p:text>
    <p:extLst>
      <p:ext uri="{C676402C-5697-4E1C-873F-D02D1690AC5C}">
        <p15:threadingInfo xmlns:p15="http://schemas.microsoft.com/office/powerpoint/2012/main" timeZoneBias="-4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2-07-05T23:50:43.578" idx="47">
    <p:pos x="-26" y="113"/>
    <p:text>Nên căn đều và tab đầu đoạn</p:text>
    <p:extLst>
      <p:ext uri="{C676402C-5697-4E1C-873F-D02D1690AC5C}">
        <p15:threadingInfo xmlns:p15="http://schemas.microsoft.com/office/powerpoint/2012/main" timeZoneBias="-42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2-07-05T23:42:27.299" idx="40">
    <p:pos x="1459" y="2846"/>
    <p:text>Nên để KL theo lệnh đề bài toán</p:text>
    <p:extLst>
      <p:ext uri="{C676402C-5697-4E1C-873F-D02D1690AC5C}">
        <p15:threadingInfo xmlns:p15="http://schemas.microsoft.com/office/powerpoint/2012/main" timeZoneBias="-420"/>
      </p:ext>
    </p:extLst>
  </p:cm>
  <p:cm authorId="1" dt="2022-07-05T23:42:57.896" idx="41">
    <p:pos x="1031" y="1869"/>
    <p:text>Làm hiệu ứng cho GT - KL</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05T22:53:03.202" idx="7">
    <p:pos x="2444" y="2016"/>
    <p:text>Mất kí hiệu góc khi trình chiếu</p:text>
    <p:extLst>
      <p:ext uri="{C676402C-5697-4E1C-873F-D02D1690AC5C}">
        <p15:threadingInfo xmlns:p15="http://schemas.microsoft.com/office/powerpoint/2012/main" timeZoneBias="-420"/>
      </p:ext>
    </p:extLst>
  </p:cm>
  <p:cm authorId="4" dt="2022-07-09T07:31:29.216" idx="3">
    <p:pos x="2444" y="2112"/>
    <p:text>Mình chiếu lên kí hiệu góc vẫn còn. Cô xem lại ạ</p:text>
    <p:extLst>
      <p:ext uri="{C676402C-5697-4E1C-873F-D02D1690AC5C}">
        <p15:threadingInfo xmlns:p15="http://schemas.microsoft.com/office/powerpoint/2012/main" timeZoneBias="-420">
          <p15:parentCm authorId="1" idx="7"/>
        </p15:threadingInfo>
      </p:ext>
    </p:extLst>
  </p:cm>
  <p:cm authorId="1" dt="2022-07-05T22:53:25.106" idx="8">
    <p:pos x="682" y="45"/>
    <p:text>Xem lại thứ tự trình chiếu</p:text>
    <p:extLst>
      <p:ext uri="{C676402C-5697-4E1C-873F-D02D1690AC5C}">
        <p15:threadingInfo xmlns:p15="http://schemas.microsoft.com/office/powerpoint/2012/main" timeZoneBias="-420"/>
      </p:ext>
    </p:extLst>
  </p:cm>
  <p:cm authorId="1" dt="2022-07-05T22:53:43.474" idx="9">
    <p:pos x="3945" y="3439"/>
    <p:text>Có nên cho chữa đậm và màu nổi hơn để làm rõ yêu cầu cần thực hiện không?</p:text>
    <p:extLst>
      <p:ext uri="{C676402C-5697-4E1C-873F-D02D1690AC5C}">
        <p15:threadingInfo xmlns:p15="http://schemas.microsoft.com/office/powerpoint/2012/main" timeZoneBias="-420"/>
      </p:ext>
    </p:extLst>
  </p:cm>
  <p:cm authorId="3" dt="2022-07-12T17:17:09.699" idx="6">
    <p:pos x="2489" y="555"/>
    <p:text>ĐỀ BÀI CHƯA MT (EQUATION)</p:text>
    <p:extLst>
      <p:ext uri="{C676402C-5697-4E1C-873F-D02D1690AC5C}">
        <p15:threadingInfo xmlns:p15="http://schemas.microsoft.com/office/powerpoint/2012/main" timeZoneBias="-42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2-07-05T23:47:39.724" idx="43">
    <p:pos x="33" y="-264"/>
    <p:text>Có nên cho tiêu đề đầu trang: Hình ảnh thực tế về 2 tam giác bằng nhau.</p:text>
    <p:extLst>
      <p:ext uri="{C676402C-5697-4E1C-873F-D02D1690AC5C}">
        <p15:threadingInfo xmlns:p15="http://schemas.microsoft.com/office/powerpoint/2012/main" timeZoneBias="-420"/>
      </p:ext>
    </p:extLst>
  </p:cm>
  <p:cm authorId="1" dt="2022-07-05T23:48:40.465" idx="44">
    <p:pos x="33" y="-168"/>
    <p:text>Có nên cho hiệu ứng từng hình xuất hiện</p:text>
    <p:extLst>
      <p:ext uri="{C676402C-5697-4E1C-873F-D02D1690AC5C}">
        <p15:threadingInfo xmlns:p15="http://schemas.microsoft.com/office/powerpoint/2012/main" timeZoneBias="-420">
          <p15:parentCm authorId="1" idx="43"/>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2-07-05T23:49:17.403" idx="45">
    <p:pos x="5263" y="-27"/>
    <p:text>Chữ nhỏ quá</p:text>
    <p:extLst>
      <p:ext uri="{C676402C-5697-4E1C-873F-D02D1690AC5C}">
        <p15:threadingInfo xmlns:p15="http://schemas.microsoft.com/office/powerpoint/2012/main" timeZoneBias="-420"/>
      </p:ext>
    </p:extLst>
  </p:cm>
  <p:cm authorId="1" dt="2022-07-05T23:49:32.425" idx="46">
    <p:pos x="6590" y="89"/>
    <p:text>Nét hình vẽ hơi mảnh</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7-06T22:40:38.295" idx="1">
    <p:pos x="3644" y="124"/>
    <p:text>Bổ sung thêm: Thực hiện đo Đoạn thẳng trong hình 55:</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7-05T22:56:47.850" idx="10">
    <p:pos x="3135" y="2305"/>
    <p:text>Nội dung này nên xuất hiện ngay sau yêu cầu của HĐ 1</p:text>
    <p:extLst>
      <p:ext uri="{C676402C-5697-4E1C-873F-D02D1690AC5C}">
        <p15:threadingInfo xmlns:p15="http://schemas.microsoft.com/office/powerpoint/2012/main" timeZoneBias="-420"/>
      </p:ext>
    </p:extLst>
  </p:cm>
  <p:cm authorId="1" dt="2022-07-05T22:58:32.786" idx="11">
    <p:pos x="6843" y="2279"/>
    <p:text>Hình vẽ nên cho xuất hiện cùng  yêu cầu của HĐ1</p:text>
    <p:extLst>
      <p:ext uri="{C676402C-5697-4E1C-873F-D02D1690AC5C}">
        <p15:threadingInfo xmlns:p15="http://schemas.microsoft.com/office/powerpoint/2012/main" timeZoneBias="-420"/>
      </p:ext>
    </p:extLst>
  </p:cm>
  <p:cm authorId="1" dt="2022-07-05T22:59:23.719" idx="12">
    <p:pos x="3386" y="2723"/>
    <p:text>Khi cho nội dung này ra thì xóa nội dung HDD1 trên màn chiếu</p:text>
    <p:extLst>
      <p:ext uri="{C676402C-5697-4E1C-873F-D02D1690AC5C}">
        <p15:threadingInfo xmlns:p15="http://schemas.microsoft.com/office/powerpoint/2012/main" timeZoneBias="-420"/>
      </p:ext>
    </p:extLst>
  </p:cm>
  <p:cm authorId="3" dt="2022-07-12T23:18:40.845" idx="8">
    <p:pos x="6499" y="663"/>
    <p:text>Đề mục chưa hợp lí</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2-07-12T22:56:15.848" idx="7">
    <p:pos x="1527" y="347"/>
    <p:text>Nội dung này đề mục là gi ạ? (ví dụ, Áp dụng,..)</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7-05T23:03:31.674" idx="13">
    <p:pos x="6922" y="36"/>
    <p:text>Nên có luôn, không cần hiệu ứng xuất hiện</p:text>
    <p:extLst>
      <p:ext uri="{C676402C-5697-4E1C-873F-D02D1690AC5C}">
        <p15:threadingInfo xmlns:p15="http://schemas.microsoft.com/office/powerpoint/2012/main" timeZoneBias="-420"/>
      </p:ext>
    </p:extLst>
  </p:cm>
  <p:cm authorId="1" dt="2022-07-05T23:04:09.794" idx="14">
    <p:pos x="3579" y="1634"/>
    <p:text>Chỉnh lại thứ tự hiệu ứng một số chỗ</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7-05T23:05:37.026" idx="15">
    <p:pos x="3929" y="3143"/>
    <p:text>Làm hiệu ứng cho xuất hiện sau khi HĐ 2 ra</p:text>
    <p:extLst>
      <p:ext uri="{C676402C-5697-4E1C-873F-D02D1690AC5C}">
        <p15:threadingInfo xmlns:p15="http://schemas.microsoft.com/office/powerpoint/2012/main" timeZoneBias="-420"/>
      </p:ext>
    </p:extLst>
  </p:cm>
  <p:cm authorId="4" dt="2022-07-27T08:11:25.511" idx="11">
    <p:pos x="3929" y="3239"/>
    <p:text>Đồng hồ ra sau câu hỏi và hình vẽ để học sinh trả lời phần suy luận phía dưới, ko phải để suy nghĩ làm bài.</p:text>
    <p:extLst>
      <p:ext uri="{C676402C-5697-4E1C-873F-D02D1690AC5C}">
        <p15:threadingInfo xmlns:p15="http://schemas.microsoft.com/office/powerpoint/2012/main" timeZoneBias="-420">
          <p15:parentCm authorId="1" idx="15"/>
        </p15:threadingInfo>
      </p:ext>
    </p:extLst>
  </p:cm>
  <p:cm authorId="1" dt="2022-07-05T23:06:08.906" idx="16">
    <p:pos x="669" y="2490"/>
    <p:text>Có nên cho chữ Đậm, khác màu để phân biệt lệnh đề và lời giải không?</p:text>
    <p:extLst>
      <p:ext uri="{C676402C-5697-4E1C-873F-D02D1690AC5C}">
        <p15:threadingInfo xmlns:p15="http://schemas.microsoft.com/office/powerpoint/2012/main" timeZoneBias="-420"/>
      </p:ext>
    </p:extLst>
  </p:cm>
  <p:cm authorId="1" dt="2022-07-05T23:06:49.386" idx="17">
    <p:pos x="2453" y="3299"/>
    <p:text>Nên bổ sung điều kiện bằng nhau</p:text>
    <p:extLst>
      <p:ext uri="{C676402C-5697-4E1C-873F-D02D1690AC5C}">
        <p15:threadingInfo xmlns:p15="http://schemas.microsoft.com/office/powerpoint/2012/main" timeZoneBias="-420"/>
      </p:ext>
    </p:extLst>
  </p:cm>
  <p:cm authorId="3" dt="2022-07-08T23:27:58.243" idx="3">
    <p:pos x="716" y="2644"/>
    <p:text>Đây là nội dung suy luận, chưa phải lời giải hoàn chỉnh. Cô có thể bổ sung thêm icon phù hợp</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7-05T23:12:25.627" idx="22">
    <p:pos x="2000" y="2401"/>
    <p:text>Nên đặt lần lượt đk theo thứ tự  g.c.g</p:text>
    <p:extLst>
      <p:ext uri="{C676402C-5697-4E1C-873F-D02D1690AC5C}">
        <p15:threadingInfo xmlns:p15="http://schemas.microsoft.com/office/powerpoint/2012/main" timeZoneBias="-420"/>
      </p:ext>
    </p:extLst>
  </p:cm>
  <p:cm authorId="3" dt="2022-07-12T23:25:32.337" idx="9">
    <p:pos x="622" y="814"/>
    <p:text>Thêm "Ta thừa nhận tính chất sau"</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7-05T23:13:23.115" idx="23">
    <p:pos x="10" y="10"/>
    <p:text>Hiệu ứng cả slides cần xem lại</p:text>
    <p:extLst>
      <p:ext uri="{C676402C-5697-4E1C-873F-D02D1690AC5C}">
        <p15:threadingInfo xmlns:p15="http://schemas.microsoft.com/office/powerpoint/2012/main" timeZoneBias="-420"/>
      </p:ext>
    </p:extLst>
  </p:cm>
  <p:cm authorId="1" dt="2022-07-05T23:14:14.771" idx="24">
    <p:pos x="2033" y="3316"/>
    <p:text>Nên đặt đk theo thứ tự g.c.g</p:text>
    <p:extLst>
      <p:ext uri="{C676402C-5697-4E1C-873F-D02D1690AC5C}">
        <p15:threadingInfo xmlns:p15="http://schemas.microsoft.com/office/powerpoint/2012/main" timeZoneBias="-420"/>
      </p:ext>
    </p:extLst>
  </p:cm>
  <p:cm authorId="1" dt="2022-07-05T23:14:37.443" idx="25">
    <p:pos x="6538" y="3291"/>
    <p:text>Nên đặt đk theo thứ tự g.c.g</p:text>
    <p:extLst>
      <p:ext uri="{C676402C-5697-4E1C-873F-D02D1690AC5C}">
        <p15:threadingInfo xmlns:p15="http://schemas.microsoft.com/office/powerpoint/2012/main" timeZoneBias="-420"/>
      </p:ext>
    </p:extLst>
  </p:cm>
  <p:cm authorId="1" dt="2022-07-05T23:15:25.346" idx="26">
    <p:pos x="499" y="2515"/>
    <p:text>Nên đặt thứ tự như bài c/m 2 tam giác bằng nhau để sau khi dẫn dắt từng phần sẽ được bài c/m hoàn chỉnh: Xét.. có: ... Suy ra..</p:text>
    <p:extLst>
      <p:ext uri="{C676402C-5697-4E1C-873F-D02D1690AC5C}">
        <p15:threadingInfo xmlns:p15="http://schemas.microsoft.com/office/powerpoint/2012/main" timeZoneBias="-420"/>
      </p:ext>
    </p:extLst>
  </p:cm>
  <p:cm authorId="1" dt="2022-07-05T23:21:00.275" idx="27">
    <p:pos x="4993" y="2471"/>
    <p:text>Nên đặt thứ tự như bài c/m 2 tam giác bằng nhau để sau khi dẫn dắt từng phần sẽ được bài c/m hoàn chỉnh: Xét.. có: ... Suy ra..</p:text>
    <p:extLst>
      <p:ext uri="{C676402C-5697-4E1C-873F-D02D1690AC5C}">
        <p15:threadingInfo xmlns:p15="http://schemas.microsoft.com/office/powerpoint/2012/main" timeZoneBias="-420"/>
      </p:ext>
    </p:extLst>
  </p:cm>
  <p:cm authorId="3" dt="2022-07-12T23:26:44.806" idx="10">
    <p:pos x="106" y="106"/>
    <p:text>Chưa có hình thức tổ chức hđ làm VD1&gt;&gt; bổ sung icon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27A29-1BBC-44F4-901D-0A05823E2FDF}" type="datetimeFigureOut">
              <a:rPr lang="vi-VN" smtClean="0"/>
              <a:t>02/06/2023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E0A3-731D-40B4-BBCD-A1D7D4875B0E}" type="slidenum">
              <a:rPr lang="vi-VN" smtClean="0"/>
              <a:t>‹#›</a:t>
            </a:fld>
            <a:endParaRPr lang="vi-VN"/>
          </a:p>
        </p:txBody>
      </p:sp>
    </p:spTree>
    <p:extLst>
      <p:ext uri="{BB962C8B-B14F-4D97-AF65-F5344CB8AC3E}">
        <p14:creationId xmlns:p14="http://schemas.microsoft.com/office/powerpoint/2010/main" val="18262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E69D8-B908-4072-8F4C-9FB1A7EA58D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046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4B2E0A3-731D-40B4-BBCD-A1D7D4875B0E}" type="slidenum">
              <a:rPr lang="vi-VN" smtClean="0"/>
              <a:t>10</a:t>
            </a:fld>
            <a:endParaRPr lang="vi-VN"/>
          </a:p>
        </p:txBody>
      </p:sp>
    </p:spTree>
    <p:extLst>
      <p:ext uri="{BB962C8B-B14F-4D97-AF65-F5344CB8AC3E}">
        <p14:creationId xmlns:p14="http://schemas.microsoft.com/office/powerpoint/2010/main" val="181258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31</a:t>
            </a:fld>
            <a:endParaRPr lang="zh-CN" altLang="en-US"/>
          </a:p>
        </p:txBody>
      </p:sp>
    </p:spTree>
    <p:extLst>
      <p:ext uri="{BB962C8B-B14F-4D97-AF65-F5344CB8AC3E}">
        <p14:creationId xmlns:p14="http://schemas.microsoft.com/office/powerpoint/2010/main" val="152922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9A23A6-8C44-47A6-BA76-C298369A6A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E218801-EB4A-4826-8193-94A3C1F97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E4DF77F3-72C5-4E8F-99DE-0EE2B052E3D6}"/>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2AE18C07-BBEA-4667-BE72-2133945A326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9BA1EE0-3EC9-48A1-A44C-0124B5B7DB13}"/>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87544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B618F7-7F07-488C-9B29-F4D3392D9A7C}"/>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59D759A-FAB5-4803-B71C-42BFEFB0FD1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10762BE-389B-49DA-BE8E-046FF3442479}"/>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2D2D8066-3F1F-41CC-876B-FD80CC2C5D6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C9A4C2C-46E9-4B39-9D64-F33980AB88BF}"/>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75664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9B58A1A-D6AB-4F17-AC2D-0C1FD6DF49A5}"/>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D51D233-FAF8-4B55-BD7C-3E7B954EC75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61B3BEB-827F-4A72-8B47-4E1622BF4C87}"/>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4CF83DDB-E2FD-426C-8B3D-B85B60DC742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BA712F1-CAFB-4A10-A008-46BBD8E0EF56}"/>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22104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1" y="235083"/>
            <a:ext cx="220041"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90"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1" y="196940"/>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77115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732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1400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55777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78033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658101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07485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59735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2893D6-E2D7-48A2-99FD-D2292D40F14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5C0AD3B-5A26-4348-86CA-8F463F0493C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308F2A4-5F2E-4000-8F0C-707E997A09AF}"/>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8ADBFED3-8A5B-447B-8633-B8D26D03AC8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A822AC9-36DF-4E30-A730-754BDC689C13}"/>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86496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604290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3801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735805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40654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30015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1" y="235083"/>
            <a:ext cx="220041"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90"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1" y="196940"/>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277"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935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1E39BD-90F2-4B6A-9136-6200ECA967C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1542BF0-0604-41EC-83DF-447C45C19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72CE080-553E-4C79-97B5-C0F955224E66}"/>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EC3687BB-A78A-48BA-854D-622DDA0DC47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1FFFB42-CCCF-4318-99FE-C33894F7AF2D}"/>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341491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EB8681-F96B-43E1-B6A2-5B111213E19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648F3DD-F6E7-4E5C-BC80-0F8E2339B08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DF0F28C-E9C5-4910-840C-F3BB24B18D1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F0FFF35-929B-4467-9F25-C31C67ACA69B}"/>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6" name="Chỗ dành sẵn cho Chân trang 5">
            <a:extLst>
              <a:ext uri="{FF2B5EF4-FFF2-40B4-BE49-F238E27FC236}">
                <a16:creationId xmlns:a16="http://schemas.microsoft.com/office/drawing/2014/main" id="{7A2080EB-68B4-40F6-99AB-B21EE3B83B2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0711C5A-25F1-4FE4-9080-363E767E8430}"/>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340435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529CD7-9DBA-45BF-A50B-2072630A9BFC}"/>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9535886D-633E-486C-8720-9BF968D5A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1A1D705-9881-4519-BB12-071A6E52D6F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5B4597F-9BEE-4195-9F80-71A2B6E4BA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6272874-3F4B-4B4D-AD69-DDD67F9253D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BACAA49-B31A-466D-B25B-E5307A27DD50}"/>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8" name="Chỗ dành sẵn cho Chân trang 7">
            <a:extLst>
              <a:ext uri="{FF2B5EF4-FFF2-40B4-BE49-F238E27FC236}">
                <a16:creationId xmlns:a16="http://schemas.microsoft.com/office/drawing/2014/main" id="{ED0797B2-4137-42FE-BE41-FC9F4A60708C}"/>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D6531CB5-30D4-4778-908B-F26966368FE2}"/>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05926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621C44E-0BA5-437F-91FC-B59018A3841C}"/>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1872F4B-3411-4CA1-BC48-366C267DB9F4}"/>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4" name="Chỗ dành sẵn cho Chân trang 3">
            <a:extLst>
              <a:ext uri="{FF2B5EF4-FFF2-40B4-BE49-F238E27FC236}">
                <a16:creationId xmlns:a16="http://schemas.microsoft.com/office/drawing/2014/main" id="{F2090377-764A-4D0E-BD2F-50EDC0F18668}"/>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7E309DE-C627-4A8A-BA59-BE65DB6A0488}"/>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183479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44FFDE7-4D75-40B0-AAC8-7E18A069EDAA}"/>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3" name="Chỗ dành sẵn cho Chân trang 2">
            <a:extLst>
              <a:ext uri="{FF2B5EF4-FFF2-40B4-BE49-F238E27FC236}">
                <a16:creationId xmlns:a16="http://schemas.microsoft.com/office/drawing/2014/main" id="{CB92DDC4-E824-44C7-BB1C-8A9578AE0365}"/>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61CA688-BF08-4079-BE5B-2D7BAB166CC7}"/>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245778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A118E5-6E88-4568-8DA0-3DC34E4170C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7A8FD91-48F0-4529-979C-D1AF83162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6214EC79-264B-450A-B641-6365DA250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687F68E-3A9C-4BC3-86E0-7DF237131CBE}"/>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6" name="Chỗ dành sẵn cho Chân trang 5">
            <a:extLst>
              <a:ext uri="{FF2B5EF4-FFF2-40B4-BE49-F238E27FC236}">
                <a16:creationId xmlns:a16="http://schemas.microsoft.com/office/drawing/2014/main" id="{9BD03CA1-B764-40CB-8C8B-C2DE9DB34F7F}"/>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BDD5271-F5BD-499C-9CD7-0183D992620A}"/>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15079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2E5D01-F2A9-40CB-96FB-40A1C53592A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8760D96-50CC-498A-87F9-A7399748B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4509FF9-6B77-4C3F-98B9-E012BE80D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30238A3-9767-4712-A995-FDAFA641857D}"/>
              </a:ext>
            </a:extLst>
          </p:cNvPr>
          <p:cNvSpPr>
            <a:spLocks noGrp="1"/>
          </p:cNvSpPr>
          <p:nvPr>
            <p:ph type="dt" sz="half" idx="10"/>
          </p:nvPr>
        </p:nvSpPr>
        <p:spPr/>
        <p:txBody>
          <a:bodyPr/>
          <a:lstStyle/>
          <a:p>
            <a:fld id="{75D802F3-3827-4624-B943-E6E81AB5D69C}" type="datetimeFigureOut">
              <a:rPr lang="vi-VN" smtClean="0"/>
              <a:t>02/06/2023</a:t>
            </a:fld>
            <a:endParaRPr lang="vi-VN"/>
          </a:p>
        </p:txBody>
      </p:sp>
      <p:sp>
        <p:nvSpPr>
          <p:cNvPr id="6" name="Chỗ dành sẵn cho Chân trang 5">
            <a:extLst>
              <a:ext uri="{FF2B5EF4-FFF2-40B4-BE49-F238E27FC236}">
                <a16:creationId xmlns:a16="http://schemas.microsoft.com/office/drawing/2014/main" id="{AC58B1A6-233B-4DFE-83AA-6B54D830198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7431492-9706-419C-A41C-2CD0075912DE}"/>
              </a:ext>
            </a:extLst>
          </p:cNvPr>
          <p:cNvSpPr>
            <a:spLocks noGrp="1"/>
          </p:cNvSpPr>
          <p:nvPr>
            <p:ph type="sldNum" sz="quarter" idx="12"/>
          </p:nvPr>
        </p:nvSpPr>
        <p:spPr/>
        <p:txBody>
          <a:bodyPr/>
          <a:lstStyle/>
          <a:p>
            <a:fld id="{9E7B532E-E692-4384-9F69-9D0FA5914A65}" type="slidenum">
              <a:rPr lang="vi-VN" smtClean="0"/>
              <a:t>‹#›</a:t>
            </a:fld>
            <a:endParaRPr lang="vi-VN"/>
          </a:p>
        </p:txBody>
      </p:sp>
    </p:spTree>
    <p:extLst>
      <p:ext uri="{BB962C8B-B14F-4D97-AF65-F5344CB8AC3E}">
        <p14:creationId xmlns:p14="http://schemas.microsoft.com/office/powerpoint/2010/main" val="18147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EECB08D-76B7-4EFF-B44A-4611D11B6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88F79A7F-3B4E-4CAF-B79F-41EF61322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C73F01B-EE93-4F4B-80F7-5C0940B9A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802F3-3827-4624-B943-E6E81AB5D69C}" type="datetimeFigureOut">
              <a:rPr lang="vi-VN" smtClean="0"/>
              <a:t>02/06/2023</a:t>
            </a:fld>
            <a:endParaRPr lang="vi-VN"/>
          </a:p>
        </p:txBody>
      </p:sp>
      <p:sp>
        <p:nvSpPr>
          <p:cNvPr id="5" name="Chỗ dành sẵn cho Chân trang 4">
            <a:extLst>
              <a:ext uri="{FF2B5EF4-FFF2-40B4-BE49-F238E27FC236}">
                <a16:creationId xmlns:a16="http://schemas.microsoft.com/office/drawing/2014/main" id="{10EA9DEC-86B8-4A89-A675-73CD6D604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D336879-F5BF-455F-9723-2CD5E4B94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B532E-E692-4384-9F69-9D0FA5914A65}" type="slidenum">
              <a:rPr lang="vi-VN" smtClean="0"/>
              <a:t>‹#›</a:t>
            </a:fld>
            <a:endParaRPr lang="vi-VN"/>
          </a:p>
        </p:txBody>
      </p:sp>
    </p:spTree>
    <p:extLst>
      <p:ext uri="{BB962C8B-B14F-4D97-AF65-F5344CB8AC3E}">
        <p14:creationId xmlns:p14="http://schemas.microsoft.com/office/powerpoint/2010/main" val="345968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t>2023/6/2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99252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34.png"/><Relationship Id="rId12" Type="http://schemas.openxmlformats.org/officeDocument/2006/relationships/comments" Target="../comments/comment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0.png"/><Relationship Id="rId11" Type="http://schemas.openxmlformats.org/officeDocument/2006/relationships/image" Target="../media/image23.png"/><Relationship Id="rId10" Type="http://schemas.openxmlformats.org/officeDocument/2006/relationships/image" Target="../media/image22.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2.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comments" Target="../comments/comment9.xml"/><Relationship Id="rId2" Type="http://schemas.openxmlformats.org/officeDocument/2006/relationships/image" Target="../media/image26.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6.png"/><Relationship Id="rId10" Type="http://schemas.openxmlformats.org/officeDocument/2006/relationships/image" Target="../media/image52.png"/><Relationship Id="rId9" Type="http://schemas.openxmlformats.org/officeDocument/2006/relationships/image" Target="../media/image51.png"/><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28.png"/><Relationship Id="rId7" Type="http://schemas.openxmlformats.org/officeDocument/2006/relationships/image" Target="../media/image550.png"/><Relationship Id="rId1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40.png"/><Relationship Id="rId11" Type="http://schemas.openxmlformats.org/officeDocument/2006/relationships/image" Target="../media/image59.png"/><Relationship Id="rId10" Type="http://schemas.openxmlformats.org/officeDocument/2006/relationships/image" Target="../media/image58.png"/><Relationship Id="rId4" Type="http://schemas.openxmlformats.org/officeDocument/2006/relationships/image" Target="../media/image520.png"/><Relationship Id="rId9" Type="http://schemas.openxmlformats.org/officeDocument/2006/relationships/image" Target="../media/image570.png"/><Relationship Id="rId14" Type="http://schemas.openxmlformats.org/officeDocument/2006/relationships/comments" Target="../comments/commen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9.png"/><Relationship Id="rId4" Type="http://schemas.openxmlformats.org/officeDocument/2006/relationships/image" Target="../media/image57.png"/><Relationship Id="rId9" Type="http://schemas.openxmlformats.org/officeDocument/2006/relationships/comments" Target="../comments/comment11.xml"/></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30.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comments" Target="../comments/comment12.xml"/><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720.png"/><Relationship Id="rId12" Type="http://schemas.openxmlformats.org/officeDocument/2006/relationships/image" Target="../media/image74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10.png"/><Relationship Id="rId11" Type="http://schemas.openxmlformats.org/officeDocument/2006/relationships/image" Target="../media/image76.png"/><Relationship Id="rId15" Type="http://schemas.openxmlformats.org/officeDocument/2006/relationships/comments" Target="../comments/comment13.xml"/><Relationship Id="rId10" Type="http://schemas.openxmlformats.org/officeDocument/2006/relationships/image" Target="../media/image75.png"/><Relationship Id="rId9" Type="http://schemas.openxmlformats.org/officeDocument/2006/relationships/image" Target="../media/image740.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22.xml"/><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5.emf"/><Relationship Id="rId7" Type="http://schemas.openxmlformats.org/officeDocument/2006/relationships/image" Target="../media/image81.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omments" Target="../comments/comment14.xml"/><Relationship Id="rId10" Type="http://schemas.openxmlformats.org/officeDocument/2006/relationships/image" Target="../media/image36.pn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png"/><Relationship Id="rId7" Type="http://schemas.openxmlformats.org/officeDocument/2006/relationships/image" Target="../media/image86.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850.png"/><Relationship Id="rId11" Type="http://schemas.openxmlformats.org/officeDocument/2006/relationships/image" Target="../media/image46.png"/><Relationship Id="rId10" Type="http://schemas.openxmlformats.org/officeDocument/2006/relationships/image" Target="../media/image45.png"/><Relationship Id="rId9" Type="http://schemas.openxmlformats.org/officeDocument/2006/relationships/image" Target="../media/image88.png"/><Relationship Id="rId14" Type="http://schemas.openxmlformats.org/officeDocument/2006/relationships/comments" Target="../comments/commen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bin"/><Relationship Id="rId7" Type="http://schemas.openxmlformats.org/officeDocument/2006/relationships/slide" Target="slide24.xml"/><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940.png"/><Relationship Id="rId10" Type="http://schemas.openxmlformats.org/officeDocument/2006/relationships/image" Target="../media/image74.png"/><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 Target="slide19.xml"/><Relationship Id="rId7" Type="http://schemas.openxmlformats.org/officeDocument/2006/relationships/image" Target="../media/image97.png"/><Relationship Id="rId12" Type="http://schemas.openxmlformats.org/officeDocument/2006/relationships/comments" Target="../comments/comment17.xml"/><Relationship Id="rId2" Type="http://schemas.openxmlformats.org/officeDocument/2006/relationships/image" Target="../media/image62.png"/><Relationship Id="rId1" Type="http://schemas.openxmlformats.org/officeDocument/2006/relationships/slideLayout" Target="../slideLayouts/slideLayout4.xml"/><Relationship Id="rId11" Type="http://schemas.openxmlformats.org/officeDocument/2006/relationships/image" Target="../media/image74.png"/><Relationship Id="rId5" Type="http://schemas.openxmlformats.org/officeDocument/2006/relationships/image" Target="../media/image63.wmf"/><Relationship Id="rId10" Type="http://schemas.openxmlformats.org/officeDocument/2006/relationships/image" Target="../media/image100.png"/><Relationship Id="rId4" Type="http://schemas.openxmlformats.org/officeDocument/2006/relationships/oleObject" Target="../embeddings/oleObject2.bin"/><Relationship Id="rId9" Type="http://schemas.openxmlformats.org/officeDocument/2006/relationships/image" Target="../media/image99.png"/></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comments" Target="../comments/comment19.xml"/><Relationship Id="rId5" Type="http://schemas.openxmlformats.org/officeDocument/2006/relationships/image" Target="../media/image11.png"/><Relationship Id="rId4" Type="http://schemas.openxmlformats.org/officeDocument/2006/relationships/image" Target="../media/image910.png"/></Relationships>
</file>

<file path=ppt/slides/_rels/slide28.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960.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20.xml"/><Relationship Id="rId3" Type="http://schemas.openxmlformats.org/officeDocument/2006/relationships/image" Target="../media/image79.jpeg"/><Relationship Id="rId7" Type="http://schemas.openxmlformats.org/officeDocument/2006/relationships/image" Target="../media/image89.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0.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4.svg"/><Relationship Id="rId18" Type="http://schemas.openxmlformats.org/officeDocument/2006/relationships/image" Target="../media/image109.pn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image" Target="../media/image90.png"/><Relationship Id="rId16" Type="http://schemas.openxmlformats.org/officeDocument/2006/relationships/image" Target="../media/image107.png"/><Relationship Id="rId20" Type="http://schemas.openxmlformats.org/officeDocument/2006/relationships/comments" Target="../comments/comment21.xml"/><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102.svg"/><Relationship Id="rId5" Type="http://schemas.openxmlformats.org/officeDocument/2006/relationships/image" Target="../media/image93.svg"/><Relationship Id="rId15" Type="http://schemas.openxmlformats.org/officeDocument/2006/relationships/image" Target="../media/image106.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90.png"/><Relationship Id="rId2" Type="http://schemas.openxmlformats.org/officeDocument/2006/relationships/image" Target="../media/image170.png"/><Relationship Id="rId1" Type="http://schemas.openxmlformats.org/officeDocument/2006/relationships/slideLayout" Target="../slideLayouts/slideLayout7.xml"/><Relationship Id="rId11" Type="http://schemas.openxmlformats.org/officeDocument/2006/relationships/comments" Target="../comments/comment3.xml"/><Relationship Id="rId5" Type="http://schemas.openxmlformats.org/officeDocument/2006/relationships/image" Target="../media/image180.png"/><Relationship Id="rId10"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230.pn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5.xml"/><Relationship Id="rId7"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1.png"/><Relationship Id="rId7" Type="http://schemas.openxmlformats.org/officeDocument/2006/relationships/image" Target="../media/image30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0.png"/><Relationship Id="rId4" Type="http://schemas.openxmlformats.org/officeDocument/2006/relationships/image" Target="../media/image18.png"/><Relationship Id="rId9"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07" y="525410"/>
            <a:ext cx="9670311" cy="4113049"/>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6916" y="5152065"/>
            <a:ext cx="886349" cy="13944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9120" y="3091719"/>
            <a:ext cx="7253776" cy="364284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7627" y="5093225"/>
            <a:ext cx="3898381" cy="145333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5955" y="4609424"/>
            <a:ext cx="1491672" cy="1317349"/>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3943" y="4457343"/>
            <a:ext cx="1048141" cy="1650548"/>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989" y="4185117"/>
            <a:ext cx="2901048" cy="2513979"/>
          </a:xfrm>
          <a:prstGeom prst="rect">
            <a:avLst/>
          </a:prstGeom>
        </p:spPr>
      </p:pic>
      <p:sp>
        <p:nvSpPr>
          <p:cNvPr id="11" name="文本框 10"/>
          <p:cNvSpPr txBox="1"/>
          <p:nvPr/>
        </p:nvSpPr>
        <p:spPr>
          <a:xfrm>
            <a:off x="1791131" y="1222348"/>
            <a:ext cx="8968677"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333" b="1" i="0" u="none" strike="noStrike" kern="1200" cap="none" spc="0" normalizeH="0" baseline="0" noProof="0" dirty="0" err="1">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Trường</a:t>
            </a:r>
            <a:r>
              <a:rPr kumimoji="0" lang="en-US" altLang="zh-CN" sz="5333" b="1" i="0" u="none" strike="noStrike" kern="1200" cap="none" spc="0" normalizeH="0" baseline="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 THCS </a:t>
            </a:r>
            <a:r>
              <a:rPr kumimoji="0" lang="en-US" altLang="zh-CN" sz="5333" b="1" i="0" u="none" strike="noStrike" kern="1200" cap="none" spc="0" normalizeH="0" baseline="0" noProof="0" dirty="0" err="1">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Ngọc</a:t>
            </a:r>
            <a:r>
              <a:rPr kumimoji="0" lang="en-US" altLang="zh-CN" sz="5333" b="1" i="0" u="none" strike="noStrike" kern="1200" cap="none" spc="0" normalizeH="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 </a:t>
            </a:r>
            <a:r>
              <a:rPr kumimoji="0" lang="en-US" altLang="zh-CN" sz="5333" b="1" i="0" u="none" strike="noStrike" kern="1200" cap="none" spc="0" normalizeH="0" noProof="0" dirty="0" err="1">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Thụy</a:t>
            </a:r>
            <a:endParaRPr kumimoji="0" lang="zh-CN" altLang="en-US" sz="5333" b="1" i="0" u="none" strike="noStrike" kern="1200" cap="none" spc="0" normalizeH="0" baseline="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7" name="文本框 16"/>
          <p:cNvSpPr txBox="1"/>
          <p:nvPr/>
        </p:nvSpPr>
        <p:spPr>
          <a:xfrm>
            <a:off x="2726290" y="2174763"/>
            <a:ext cx="68135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mừng</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quý</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thầy</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cô</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đến</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dự</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giờ</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thăm</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1"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lớp</a:t>
            </a:r>
            <a:r>
              <a:rPr kumimoji="0" lang="en-US" altLang="zh-CN"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800" b="0" i="1"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3285942" y="3225235"/>
            <a:ext cx="5997155" cy="892552"/>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LỚP</a:t>
            </a:r>
            <a:r>
              <a:rPr lang="zh-CN" altLang="en-US" sz="2400" dirty="0">
                <a:solidFill>
                  <a:prstClr val="white"/>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2400" dirty="0">
                <a:solidFill>
                  <a:prstClr val="white"/>
                </a:solidFill>
                <a:latin typeface="Times New Roman" panose="02020603050405020304" pitchFamily="18" charset="0"/>
                <a:ea typeface="幼圆" panose="02010509060101010101" pitchFamily="49" charset="-122"/>
                <a:cs typeface="Times New Roman" panose="02020603050405020304" pitchFamily="18" charset="0"/>
              </a:rPr>
              <a:t>7A5</a:t>
            </a:r>
            <a:r>
              <a:rPr kumimoji="0" lang="en-US" altLang="zh-CN" sz="2400" b="0" i="0" u="none" strike="noStrike" kern="1200" cap="none" spc="0" normalizeH="0" baseline="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		 GV: </a:t>
            </a:r>
            <a:r>
              <a:rPr kumimoji="0" lang="en-US" altLang="zh-CN" sz="2400" b="0" i="0" u="none" strike="noStrike" kern="1200" cap="none" spc="0" normalizeH="0" baseline="0" noProof="0" dirty="0" err="1">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Nguyễn</a:t>
            </a:r>
            <a:r>
              <a:rPr kumimoji="0" lang="en-US" altLang="zh-CN" sz="2400" b="0" i="0" u="none" strike="noStrike" kern="1200" cap="none" spc="0" normalizeH="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 </a:t>
            </a:r>
            <a:r>
              <a:rPr kumimoji="0" lang="en-US" altLang="zh-CN" sz="2400" b="0" i="0" u="none" strike="noStrike" kern="1200" cap="none" spc="0" normalizeH="0" noProof="0" dirty="0" err="1">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Thùy</a:t>
            </a:r>
            <a:r>
              <a:rPr kumimoji="0" lang="en-US" altLang="zh-CN" sz="2400" b="0" i="0" u="none" strike="noStrike" kern="1200" cap="none" spc="0" normalizeH="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rPr>
              <a:t> Linh</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37349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childTnLst>
                                </p:cTn>
                              </p:par>
                              <p:par>
                                <p:cTn id="28" presetID="10" presetClass="entr" presetSubtype="0"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750"/>
                                        <p:tgtEl>
                                          <p:spTgt spid="8"/>
                                        </p:tgtEl>
                                      </p:cBhvr>
                                    </p:animEffect>
                                  </p:childTnLst>
                                </p:cTn>
                              </p:par>
                              <p:par>
                                <p:cTn id="40" presetID="10" presetClass="entr" presetSubtype="0" fill="hold" nodeType="withEffect">
                                  <p:stCondLst>
                                    <p:cond delay="50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750"/>
                                        <p:tgtEl>
                                          <p:spTgt spid="4"/>
                                        </p:tgtEl>
                                      </p:cBhvr>
                                    </p:animEffect>
                                  </p:childTnLst>
                                </p:cTn>
                              </p:par>
                            </p:childTnLst>
                          </p:cTn>
                        </p:par>
                        <p:par>
                          <p:cTn id="43" fill="hold">
                            <p:stCondLst>
                              <p:cond delay="5250"/>
                            </p:stCondLst>
                            <p:childTnLst>
                              <p:par>
                                <p:cTn id="44" presetID="2" presetClass="entr" presetSubtype="2"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1000" fill="hold"/>
                                        <p:tgtEl>
                                          <p:spTgt spid="5"/>
                                        </p:tgtEl>
                                        <p:attrNameLst>
                                          <p:attrName>ppt_x</p:attrName>
                                        </p:attrNameLst>
                                      </p:cBhvr>
                                      <p:tavLst>
                                        <p:tav tm="0">
                                          <p:val>
                                            <p:strVal val="1+#ppt_w/2"/>
                                          </p:val>
                                        </p:tav>
                                        <p:tav tm="100000">
                                          <p:val>
                                            <p:strVal val="#ppt_x"/>
                                          </p:val>
                                        </p:tav>
                                      </p:tavLst>
                                    </p:anim>
                                    <p:anim calcmode="lin" valueType="num">
                                      <p:cBhvr additive="base">
                                        <p:cTn id="4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4E4E7D3-8ABD-4BAF-7F40-5AD7A97E2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879" y="1360312"/>
            <a:ext cx="2902131" cy="5022919"/>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E008AA1E-876F-6E1E-3214-9A190732292E}"/>
                  </a:ext>
                </a:extLst>
              </p:cNvPr>
              <p:cNvSpPr txBox="1"/>
              <p:nvPr/>
            </p:nvSpPr>
            <p:spPr>
              <a:xfrm>
                <a:off x="222090" y="586064"/>
                <a:ext cx="8845689" cy="3285708"/>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57)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60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m:t>
                    </m:r>
                    <m:r>
                      <a:rPr lang="en-US" sz="2800" i="1" dirty="0" smtClean="0">
                        <a:latin typeface="Cambria Math" panose="02040503050406030204" pitchFamily="18" charset="0"/>
                      </a:rPr>
                      <m:t>=</m:t>
                    </m:r>
                    <m:r>
                      <a:rPr lang="en-US" sz="2800" i="1" dirty="0" err="1" smtClean="0">
                        <a:latin typeface="Cambria Math" panose="02040503050406030204" pitchFamily="18" charset="0"/>
                      </a:rPr>
                      <m:t>𝐴</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𝐵</m:t>
                    </m:r>
                    <m:r>
                      <a:rPr lang="en-US" sz="2800" i="1" dirty="0" smtClean="0">
                        <a:latin typeface="Cambria Math" panose="02040503050406030204" pitchFamily="18" charset="0"/>
                      </a:rPr>
                      <m:t>’=3 </m:t>
                    </m:r>
                    <m:r>
                      <a:rPr lang="en-US" sz="2800" i="1" dirty="0" smtClean="0">
                        <a:latin typeface="Cambria Math" panose="02040503050406030204" pitchFamily="18" charset="0"/>
                      </a:rPr>
                      <m:t>𝑐𝑚</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e>
                    </m:acc>
                    <m:r>
                      <a:rPr lang="en-US" sz="2800" i="1">
                        <a:latin typeface="Cambria Math" panose="02040503050406030204" pitchFamily="18" charset="0"/>
                      </a:rPr>
                      <m:t>=</m:t>
                    </m:r>
                    <m:sSup>
                      <m:sSupPr>
                        <m:ctrlPr>
                          <a:rPr lang="en-US" sz="2800" i="1">
                            <a:latin typeface="Cambria Math" panose="02040503050406030204" pitchFamily="18" charset="0"/>
                          </a:rPr>
                        </m:ctrlPr>
                      </m:sSup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m:t>
                            </m:r>
                          </m:e>
                        </m:acc>
                      </m:e>
                      <m:sup>
                        <m:r>
                          <a:rPr lang="en-US" sz="2800" i="1">
                            <a:latin typeface="Cambria Math" panose="02040503050406030204" pitchFamily="18" charset="0"/>
                          </a:rPr>
                          <m:t>′</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45</m:t>
                        </m:r>
                      </m:e>
                      <m:sup>
                        <m:r>
                          <m:rPr>
                            <m:sty m:val="p"/>
                          </m:rPr>
                          <a:rPr lang="en-US" sz="280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 </a:t>
                </a:r>
              </a:p>
              <a:p>
                <a:pPr>
                  <a:lnSpc>
                    <a:spcPct val="150000"/>
                  </a:lnSpc>
                </a:pP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Từ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panose="02040503050406030204" pitchFamily="18" charset="0"/>
                      </a:rPr>
                      <m:t>𝐵</m:t>
                    </m:r>
                    <m:r>
                      <a:rPr lang="en-US" sz="2800" i="1" dirty="0">
                        <a:latin typeface="Cambria Math" panose="02040503050406030204" pitchFamily="18" charset="0"/>
                      </a:rPr>
                      <m:t>’</m:t>
                    </m:r>
                    <m:r>
                      <a:rPr lang="en-US" sz="2800" i="1" dirty="0">
                        <a:latin typeface="Cambria Math" panose="02040503050406030204" pitchFamily="18" charset="0"/>
                      </a:rPr>
                      <m:t>𝐶</m:t>
                    </m:r>
                    <m:r>
                      <a:rPr lang="en-US" sz="2800" i="1" dirty="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mc:Choice>
        <mc:Fallback xmlns="">
          <p:sp>
            <p:nvSpPr>
              <p:cNvPr id="4" name="Hộp Văn bản 3">
                <a:extLst>
                  <a:ext uri="{FF2B5EF4-FFF2-40B4-BE49-F238E27FC236}">
                    <a16:creationId xmlns:a16="http://schemas.microsoft.com/office/drawing/2014/main" id="{E008AA1E-876F-6E1E-3214-9A190732292E}"/>
                  </a:ext>
                </a:extLst>
              </p:cNvPr>
              <p:cNvSpPr txBox="1">
                <a:spLocks noRot="1" noChangeAspect="1" noMove="1" noResize="1" noEditPoints="1" noAdjustHandles="1" noChangeArrowheads="1" noChangeShapeType="1" noTextEdit="1"/>
              </p:cNvSpPr>
              <p:nvPr/>
            </p:nvSpPr>
            <p:spPr>
              <a:xfrm>
                <a:off x="222090" y="586064"/>
                <a:ext cx="8845689" cy="3285708"/>
              </a:xfrm>
              <a:prstGeom prst="rect">
                <a:avLst/>
              </a:prstGeom>
              <a:blipFill>
                <a:blip r:embed="rId6"/>
                <a:stretch>
                  <a:fillRect l="-1378" r="-896" b="-42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7FDCFDCF-3867-EBEB-D1A4-1AC6383DF6DC}"/>
                  </a:ext>
                </a:extLst>
              </p:cNvPr>
              <p:cNvSpPr txBox="1"/>
              <p:nvPr/>
            </p:nvSpPr>
            <p:spPr>
              <a:xfrm>
                <a:off x="1368292" y="4121148"/>
                <a:ext cx="1809750" cy="523220"/>
              </a:xfrm>
              <a:prstGeom prst="rect">
                <a:avLst/>
              </a:prstGeom>
              <a:noFill/>
            </p:spPr>
            <p:txBody>
              <a:bodyPr wrap="square">
                <a:spAutoFit/>
              </a:bodyPr>
              <a:lstStyle/>
              <a:p>
                <a14:m>
                  <m:oMath xmlns:m="http://schemas.openxmlformats.org/officeDocument/2006/math">
                    <m:r>
                      <a:rPr lang="en-US" sz="2800" b="1" i="1" dirty="0" smtClean="0">
                        <a:solidFill>
                          <a:srgbClr val="FF0000"/>
                        </a:solidFill>
                        <a:latin typeface="Cambria Math" panose="02040503050406030204" pitchFamily="18" charset="0"/>
                      </a:rPr>
                      <m:t>𝑩𝑪</m:t>
                    </m:r>
                    <m:r>
                      <a:rPr lang="en-US" sz="2800" b="1" i="0"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𝑩</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𝑪</m:t>
                    </m:r>
                    <m:r>
                      <a:rPr lang="en-US" sz="2800" b="1" i="1" dirty="0" smtClean="0">
                        <a:solidFill>
                          <a:srgbClr val="FF0000"/>
                        </a:solidFill>
                        <a:latin typeface="Cambria Math" panose="02040503050406030204" pitchFamily="18" charset="0"/>
                      </a:rPr>
                      <m:t>’</m:t>
                    </m:r>
                  </m:oMath>
                </a14:m>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endParaRPr>
              </a:p>
            </p:txBody>
          </p:sp>
        </mc:Choice>
        <mc:Fallback xmlns="">
          <p:sp>
            <p:nvSpPr>
              <p:cNvPr id="6" name="Hộp Văn bản 5">
                <a:extLst>
                  <a:ext uri="{FF2B5EF4-FFF2-40B4-BE49-F238E27FC236}">
                    <a16:creationId xmlns:a16="http://schemas.microsoft.com/office/drawing/2014/main" id="{7FDCFDCF-3867-EBEB-D1A4-1AC6383DF6DC}"/>
                  </a:ext>
                </a:extLst>
              </p:cNvPr>
              <p:cNvSpPr txBox="1">
                <a:spLocks noRot="1" noChangeAspect="1" noMove="1" noResize="1" noEditPoints="1" noAdjustHandles="1" noChangeArrowheads="1" noChangeShapeType="1" noTextEdit="1"/>
              </p:cNvSpPr>
              <p:nvPr/>
            </p:nvSpPr>
            <p:spPr>
              <a:xfrm>
                <a:off x="1368292" y="4121148"/>
                <a:ext cx="1809750" cy="523220"/>
              </a:xfrm>
              <a:prstGeom prst="rect">
                <a:avLst/>
              </a:prstGeom>
              <a:blipFill>
                <a:blip r:embed="rId7"/>
                <a:stretch>
                  <a:fillRect/>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266AC69C-7EA1-E20B-5279-902B0A4C7609}"/>
              </a:ext>
            </a:extLst>
          </p:cNvPr>
          <p:cNvSpPr txBox="1"/>
          <p:nvPr/>
        </p:nvSpPr>
        <p:spPr>
          <a:xfrm>
            <a:off x="3048000" y="4093299"/>
            <a:ext cx="609600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4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15B57C8D-2D87-41A1-69AA-0E926552A4E2}"/>
                  </a:ext>
                </a:extLst>
              </p:cNvPr>
              <p:cNvSpPr txBox="1"/>
              <p:nvPr/>
            </p:nvSpPr>
            <p:spPr>
              <a:xfrm>
                <a:off x="222089" y="5268200"/>
                <a:ext cx="6096000" cy="523220"/>
              </a:xfrm>
              <a:prstGeom prst="rect">
                <a:avLst/>
              </a:prstGeom>
              <a:noFill/>
            </p:spPr>
            <p:txBody>
              <a:bodyPr wrap="square">
                <a:spAutoFit/>
              </a:bodyPr>
              <a:lstStyle/>
              <a:p>
                <a:r>
                  <a:rPr lang="en-US" sz="2800" dirty="0" err="1">
                    <a:latin typeface="Times New Roman" panose="02020603050405020304" pitchFamily="18" charset="0"/>
                    <a:ea typeface="Cambria Math" panose="02040503050406030204" pitchFamily="18" charset="0"/>
                    <a:cs typeface="Times New Roman" panose="02020603050405020304" pitchFamily="18" charset="0"/>
                  </a:rPr>
                  <a:t>Suy</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ra</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𝐴𝐵𝐶</m:t>
                    </m:r>
                    <m:r>
                      <a:rPr lang="en-US" sz="2800" b="0" i="0" dirty="0" smtClean="0">
                        <a:latin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panose="02040503050406030204" pitchFamily="18" charset="0"/>
                      </a:rPr>
                      <m:t>𝐵</m:t>
                    </m:r>
                    <m:r>
                      <a:rPr lang="en-US" sz="2800" i="1" dirty="0">
                        <a:latin typeface="Cambria Math" panose="02040503050406030204" pitchFamily="18" charset="0"/>
                      </a:rPr>
                      <m:t>’</m:t>
                    </m:r>
                    <m:r>
                      <a:rPr lang="en-US" sz="2800" i="1" dirty="0">
                        <a:latin typeface="Cambria Math" panose="02040503050406030204" pitchFamily="18" charset="0"/>
                      </a:rPr>
                      <m:t>𝐶</m:t>
                    </m:r>
                    <m:r>
                      <a:rPr lang="en-US" sz="2800" i="1" dirty="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 </a:t>
                </a:r>
              </a:p>
            </p:txBody>
          </p:sp>
        </mc:Choice>
        <mc:Fallback xmlns="">
          <p:sp>
            <p:nvSpPr>
              <p:cNvPr id="9" name="Hộp Văn bản 8">
                <a:extLst>
                  <a:ext uri="{FF2B5EF4-FFF2-40B4-BE49-F238E27FC236}">
                    <a16:creationId xmlns:a16="http://schemas.microsoft.com/office/drawing/2014/main" id="{15B57C8D-2D87-41A1-69AA-0E926552A4E2}"/>
                  </a:ext>
                </a:extLst>
              </p:cNvPr>
              <p:cNvSpPr txBox="1">
                <a:spLocks noRot="1" noChangeAspect="1" noMove="1" noResize="1" noEditPoints="1" noAdjustHandles="1" noChangeArrowheads="1" noChangeShapeType="1" noTextEdit="1"/>
              </p:cNvSpPr>
              <p:nvPr/>
            </p:nvSpPr>
            <p:spPr>
              <a:xfrm>
                <a:off x="222089" y="5268200"/>
                <a:ext cx="6096000" cy="523220"/>
              </a:xfrm>
              <a:prstGeom prst="rect">
                <a:avLst/>
              </a:prstGeom>
              <a:blipFill>
                <a:blip r:embed="rId8"/>
                <a:stretch>
                  <a:fillRect l="-2000" t="-11628" b="-31395"/>
                </a:stretch>
              </a:blipFill>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6A336323-FA0B-F448-B2EB-B3001AB7D763}"/>
              </a:ext>
            </a:extLst>
          </p:cNvPr>
          <p:cNvPicPr>
            <a:picLocks noChangeAspect="1"/>
          </p:cNvPicPr>
          <p:nvPr/>
        </p:nvPicPr>
        <p:blipFill>
          <a:blip r:embed="rId9"/>
          <a:stretch>
            <a:fillRect/>
          </a:stretch>
        </p:blipFill>
        <p:spPr>
          <a:xfrm>
            <a:off x="222089" y="193029"/>
            <a:ext cx="984885" cy="523220"/>
          </a:xfrm>
          <a:prstGeom prst="rect">
            <a:avLst/>
          </a:prstGeom>
        </p:spPr>
      </p:pic>
      <p:cxnSp>
        <p:nvCxnSpPr>
          <p:cNvPr id="11" name="Đường nối Thẳng 10">
            <a:extLst>
              <a:ext uri="{FF2B5EF4-FFF2-40B4-BE49-F238E27FC236}">
                <a16:creationId xmlns:a16="http://schemas.microsoft.com/office/drawing/2014/main" id="{AADA5EAF-BC81-D403-57E0-8EA4432C8151}"/>
              </a:ext>
            </a:extLst>
          </p:cNvPr>
          <p:cNvCxnSpPr/>
          <p:nvPr/>
        </p:nvCxnSpPr>
        <p:spPr>
          <a:xfrm flipH="1">
            <a:off x="10709408" y="2276475"/>
            <a:ext cx="110992"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3A78EBD7-9616-6957-8604-456A5DEFAD7A}"/>
              </a:ext>
            </a:extLst>
          </p:cNvPr>
          <p:cNvCxnSpPr/>
          <p:nvPr/>
        </p:nvCxnSpPr>
        <p:spPr>
          <a:xfrm flipH="1">
            <a:off x="10823708" y="4724400"/>
            <a:ext cx="110992"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ardrop 12">
            <a:extLst>
              <a:ext uri="{FF2B5EF4-FFF2-40B4-BE49-F238E27FC236}">
                <a16:creationId xmlns:a16="http://schemas.microsoft.com/office/drawing/2014/main" id="{EDB7C331-CEBE-D9A9-868E-478FDA2F3190}"/>
              </a:ext>
            </a:extLst>
          </p:cNvPr>
          <p:cNvSpPr/>
          <p:nvPr/>
        </p:nvSpPr>
        <p:spPr>
          <a:xfrm>
            <a:off x="10288155" y="130846"/>
            <a:ext cx="1365224" cy="1229466"/>
          </a:xfrm>
          <a:prstGeom prst="teardrop">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D96B4CC-F6C7-18F5-2EF7-72AB25A252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648" y="4121103"/>
            <a:ext cx="897766" cy="897766"/>
          </a:xfrm>
          <a:prstGeom prst="rect">
            <a:avLst/>
          </a:prstGeom>
        </p:spPr>
      </p:pic>
    </p:spTree>
    <p:extLst>
      <p:ext uri="{BB962C8B-B14F-4D97-AF65-F5344CB8AC3E}">
        <p14:creationId xmlns:p14="http://schemas.microsoft.com/office/powerpoint/2010/main" val="18273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4" fill="hold"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4E4E7D3-8ABD-4BAF-7F40-5AD7A97E2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779" y="1343817"/>
            <a:ext cx="2902131" cy="5022919"/>
          </a:xfrm>
          <a:prstGeom prst="rect">
            <a:avLst/>
          </a:prstGeom>
        </p:spPr>
      </p:pic>
      <p:sp>
        <p:nvSpPr>
          <p:cNvPr id="4" name="Hộp Văn bản 3">
            <a:extLst>
              <a:ext uri="{FF2B5EF4-FFF2-40B4-BE49-F238E27FC236}">
                <a16:creationId xmlns:a16="http://schemas.microsoft.com/office/drawing/2014/main" id="{E008AA1E-876F-6E1E-3214-9A190732292E}"/>
              </a:ext>
            </a:extLst>
          </p:cNvPr>
          <p:cNvSpPr txBox="1"/>
          <p:nvPr/>
        </p:nvSpPr>
        <p:spPr>
          <a:xfrm>
            <a:off x="222089" y="808421"/>
            <a:ext cx="8845689" cy="66120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7FDCFDCF-3867-EBEB-D1A4-1AC6383DF6DC}"/>
                  </a:ext>
                </a:extLst>
              </p:cNvPr>
              <p:cNvSpPr txBox="1"/>
              <p:nvPr/>
            </p:nvSpPr>
            <p:spPr>
              <a:xfrm>
                <a:off x="222089" y="1542357"/>
                <a:ext cx="6096000" cy="523220"/>
              </a:xfrm>
              <a:prstGeom prst="rect">
                <a:avLst/>
              </a:prstGeom>
              <a:noFill/>
            </p:spPr>
            <p:txBody>
              <a:bodyPr wrap="square">
                <a:spAutoFit/>
              </a:bodyPr>
              <a:lstStyle/>
              <a:p>
                <a14:m>
                  <m:oMath xmlns:m="http://schemas.openxmlformats.org/officeDocument/2006/math">
                    <m:r>
                      <a:rPr lang="en-US" sz="2800" i="1" dirty="0" smtClean="0">
                        <a:latin typeface="Cambria Math" panose="02040503050406030204" pitchFamily="18" charset="0"/>
                      </a:rPr>
                      <m:t>𝐵𝐶</m:t>
                    </m:r>
                    <m:r>
                      <a:rPr lang="en-US" sz="2800" b="0" i="0"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endParaRPr lang="en-US" sz="2800" dirty="0"/>
              </a:p>
            </p:txBody>
          </p:sp>
        </mc:Choice>
        <mc:Fallback xmlns="">
          <p:sp>
            <p:nvSpPr>
              <p:cNvPr id="6" name="Hộp Văn bản 5">
                <a:extLst>
                  <a:ext uri="{FF2B5EF4-FFF2-40B4-BE49-F238E27FC236}">
                    <a16:creationId xmlns:a16="http://schemas.microsoft.com/office/drawing/2014/main" id="{7FDCFDCF-3867-EBEB-D1A4-1AC6383DF6DC}"/>
                  </a:ext>
                </a:extLst>
              </p:cNvPr>
              <p:cNvSpPr txBox="1">
                <a:spLocks noRot="1" noChangeAspect="1" noMove="1" noResize="1" noEditPoints="1" noAdjustHandles="1" noChangeArrowheads="1" noChangeShapeType="1" noTextEdit="1"/>
              </p:cNvSpPr>
              <p:nvPr/>
            </p:nvSpPr>
            <p:spPr>
              <a:xfrm>
                <a:off x="222089" y="1542357"/>
                <a:ext cx="6096000" cy="523220"/>
              </a:xfrm>
              <a:prstGeom prst="rect">
                <a:avLst/>
              </a:prstGeom>
              <a:blipFill>
                <a:blip r:embed="rId4"/>
                <a:stretch>
                  <a:fillRect t="-12791" b="-30233"/>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266AC69C-7EA1-E20B-5279-902B0A4C7609}"/>
              </a:ext>
            </a:extLst>
          </p:cNvPr>
          <p:cNvSpPr txBox="1"/>
          <p:nvPr/>
        </p:nvSpPr>
        <p:spPr>
          <a:xfrm>
            <a:off x="1960550" y="1509080"/>
            <a:ext cx="609600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4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15B57C8D-2D87-41A1-69AA-0E926552A4E2}"/>
                  </a:ext>
                </a:extLst>
              </p:cNvPr>
              <p:cNvSpPr txBox="1"/>
              <p:nvPr/>
            </p:nvSpPr>
            <p:spPr>
              <a:xfrm>
                <a:off x="1001797" y="5110142"/>
                <a:ext cx="6096000" cy="523220"/>
              </a:xfrm>
              <a:prstGeom prst="rect">
                <a:avLst/>
              </a:prstGeom>
              <a:noFill/>
            </p:spPr>
            <p:txBody>
              <a:bodyPr wrap="square">
                <a:spAutoFit/>
              </a:bodyPr>
              <a:lstStyle/>
              <a:p>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𝐴𝐵𝐶</m:t>
                    </m:r>
                    <m:r>
                      <a:rPr lang="en-US" sz="2800" b="0" i="0" dirty="0" smtClean="0">
                        <a:latin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panose="02040503050406030204" pitchFamily="18" charset="0"/>
                      </a:rPr>
                      <m:t>𝐵</m:t>
                    </m:r>
                    <m:r>
                      <a:rPr lang="en-US" sz="2800" i="1" dirty="0">
                        <a:latin typeface="Cambria Math" panose="02040503050406030204" pitchFamily="18" charset="0"/>
                      </a:rPr>
                      <m:t>’</m:t>
                    </m:r>
                    <m:r>
                      <a:rPr lang="en-US" sz="2800" i="1" dirty="0">
                        <a:latin typeface="Cambria Math" panose="02040503050406030204" pitchFamily="18" charset="0"/>
                      </a:rPr>
                      <m:t>𝐶</m:t>
                    </m:r>
                    <m:r>
                      <a:rPr lang="en-US" sz="2800" i="1" dirty="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endParaRPr lang="en-US" sz="2800" dirty="0"/>
              </a:p>
            </p:txBody>
          </p:sp>
        </mc:Choice>
        <mc:Fallback xmlns="">
          <p:sp>
            <p:nvSpPr>
              <p:cNvPr id="9" name="Hộp Văn bản 8">
                <a:extLst>
                  <a:ext uri="{FF2B5EF4-FFF2-40B4-BE49-F238E27FC236}">
                    <a16:creationId xmlns:a16="http://schemas.microsoft.com/office/drawing/2014/main" id="{15B57C8D-2D87-41A1-69AA-0E926552A4E2}"/>
                  </a:ext>
                </a:extLst>
              </p:cNvPr>
              <p:cNvSpPr txBox="1">
                <a:spLocks noRot="1" noChangeAspect="1" noMove="1" noResize="1" noEditPoints="1" noAdjustHandles="1" noChangeArrowheads="1" noChangeShapeType="1" noTextEdit="1"/>
              </p:cNvSpPr>
              <p:nvPr/>
            </p:nvSpPr>
            <p:spPr>
              <a:xfrm>
                <a:off x="1001797" y="5110142"/>
                <a:ext cx="6096000" cy="523220"/>
              </a:xfrm>
              <a:prstGeom prst="rect">
                <a:avLst/>
              </a:prstGeom>
              <a:blipFill>
                <a:blip r:embed="rId5"/>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F8C9608-344C-D330-B35A-1C77ED2EB5C2}"/>
                  </a:ext>
                </a:extLst>
              </p:cNvPr>
              <p:cNvSpPr txBox="1"/>
              <p:nvPr/>
            </p:nvSpPr>
            <p:spPr>
              <a:xfrm>
                <a:off x="212881" y="2645969"/>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có: </a:t>
                </a:r>
              </a:p>
            </p:txBody>
          </p:sp>
        </mc:Choice>
        <mc:Fallback xmlns="">
          <p:sp>
            <p:nvSpPr>
              <p:cNvPr id="10" name="Hộp Văn bản 9">
                <a:extLst>
                  <a:ext uri="{FF2B5EF4-FFF2-40B4-BE49-F238E27FC236}">
                    <a16:creationId xmlns:a16="http://schemas.microsoft.com/office/drawing/2014/main" id="{0F8C9608-344C-D330-B35A-1C77ED2EB5C2}"/>
                  </a:ext>
                </a:extLst>
              </p:cNvPr>
              <p:cNvSpPr txBox="1">
                <a:spLocks noRot="1" noChangeAspect="1" noMove="1" noResize="1" noEditPoints="1" noAdjustHandles="1" noChangeArrowheads="1" noChangeShapeType="1" noTextEdit="1"/>
              </p:cNvSpPr>
              <p:nvPr/>
            </p:nvSpPr>
            <p:spPr>
              <a:xfrm>
                <a:off x="212881" y="2645969"/>
                <a:ext cx="6096000" cy="523220"/>
              </a:xfrm>
              <a:prstGeom prst="rect">
                <a:avLst/>
              </a:prstGeom>
              <a:blipFill>
                <a:blip r:embed="rId6"/>
                <a:stretch>
                  <a:fillRect l="-21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DDAE49D5-B428-8757-E5D8-B508100131F5}"/>
                  </a:ext>
                </a:extLst>
              </p:cNvPr>
              <p:cNvSpPr txBox="1"/>
              <p:nvPr/>
            </p:nvSpPr>
            <p:spPr>
              <a:xfrm>
                <a:off x="949320" y="3277211"/>
                <a:ext cx="6096000" cy="523220"/>
              </a:xfrm>
              <a:prstGeom prst="rect">
                <a:avLst/>
              </a:prstGeom>
              <a:noFill/>
            </p:spPr>
            <p:txBody>
              <a:bodyPr wrap="square">
                <a:spAutoFit/>
              </a:bodyPr>
              <a:lstStyle/>
              <a:p>
                <a14:m>
                  <m:oMath xmlns:m="http://schemas.openxmlformats.org/officeDocument/2006/math">
                    <m:r>
                      <a:rPr lang="en-US" sz="2800" i="1" dirty="0" smtClean="0">
                        <a:latin typeface="Cambria Math" panose="02040503050406030204" pitchFamily="18" charset="0"/>
                      </a:rPr>
                      <m:t>𝐴𝐵</m:t>
                    </m:r>
                    <m:r>
                      <a:rPr lang="en-US" sz="2800" i="1" dirty="0" smtClean="0">
                        <a:latin typeface="Cambria Math" panose="02040503050406030204" pitchFamily="18" charset="0"/>
                      </a:rPr>
                      <m:t>=</m:t>
                    </m:r>
                    <m:r>
                      <a:rPr lang="en-US" sz="2800" i="1" dirty="0" err="1" smtClean="0">
                        <a:latin typeface="Cambria Math" panose="02040503050406030204" pitchFamily="18" charset="0"/>
                      </a:rPr>
                      <m:t>𝐴</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𝐵</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11" name="Hộp Văn bản 10">
                <a:extLst>
                  <a:ext uri="{FF2B5EF4-FFF2-40B4-BE49-F238E27FC236}">
                    <a16:creationId xmlns:a16="http://schemas.microsoft.com/office/drawing/2014/main" id="{DDAE49D5-B428-8757-E5D8-B508100131F5}"/>
                  </a:ext>
                </a:extLst>
              </p:cNvPr>
              <p:cNvSpPr txBox="1">
                <a:spLocks noRot="1" noChangeAspect="1" noMove="1" noResize="1" noEditPoints="1" noAdjustHandles="1" noChangeArrowheads="1" noChangeShapeType="1" noTextEdit="1"/>
              </p:cNvSpPr>
              <p:nvPr/>
            </p:nvSpPr>
            <p:spPr>
              <a:xfrm>
                <a:off x="949320" y="3277211"/>
                <a:ext cx="6096000" cy="523220"/>
              </a:xfrm>
              <a:prstGeom prst="rect">
                <a:avLst/>
              </a:prstGeom>
              <a:blipFill>
                <a:blip r:embed="rId7"/>
                <a:stretch>
                  <a:fillRect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2CC526B0-5817-358E-70DF-EEEE6AC7C71F}"/>
                  </a:ext>
                </a:extLst>
              </p:cNvPr>
              <p:cNvSpPr txBox="1"/>
              <p:nvPr/>
            </p:nvSpPr>
            <p:spPr>
              <a:xfrm>
                <a:off x="949320" y="3878194"/>
                <a:ext cx="6096000" cy="534762"/>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m:t>
                        </m:r>
                      </m:e>
                    </m:acc>
                    <m:r>
                      <a:rPr lang="en-US" sz="2800" i="1">
                        <a:latin typeface="Cambria Math" panose="02040503050406030204" pitchFamily="18" charset="0"/>
                      </a:rPr>
                      <m:t>=</m:t>
                    </m:r>
                    <m:sSup>
                      <m:sSupPr>
                        <m:ctrlPr>
                          <a:rPr lang="en-US" sz="2800" i="1">
                            <a:latin typeface="Cambria Math" panose="02040503050406030204" pitchFamily="18" charset="0"/>
                          </a:rPr>
                        </m:ctrlPr>
                      </m:sSup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m:t>
                            </m:r>
                          </m:e>
                        </m:acc>
                      </m:e>
                      <m:sup>
                        <m:r>
                          <a:rPr lang="en-US" sz="2800" i="1">
                            <a:latin typeface="Cambria Math" panose="02040503050406030204" pitchFamily="18" charset="0"/>
                          </a:rPr>
                          <m:t>′</m:t>
                        </m:r>
                      </m:sup>
                    </m:sSup>
                  </m:oMath>
                </a14:m>
                <a:r>
                  <a:rPr lang="en-US" sz="2800" dirty="0">
                    <a:latin typeface="Times New Roman" panose="02020603050405020304" pitchFamily="18" charset="0"/>
                    <a:cs typeface="Times New Roman" panose="02020603050405020304" pitchFamily="18" charset="0"/>
                  </a:rPr>
                  <a:t>        (theo giả thiết)</a:t>
                </a:r>
              </a:p>
            </p:txBody>
          </p:sp>
        </mc:Choice>
        <mc:Fallback xmlns="">
          <p:sp>
            <p:nvSpPr>
              <p:cNvPr id="13" name="Hộp Văn bản 12">
                <a:extLst>
                  <a:ext uri="{FF2B5EF4-FFF2-40B4-BE49-F238E27FC236}">
                    <a16:creationId xmlns:a16="http://schemas.microsoft.com/office/drawing/2014/main" id="{2CC526B0-5817-358E-70DF-EEEE6AC7C71F}"/>
                  </a:ext>
                </a:extLst>
              </p:cNvPr>
              <p:cNvSpPr txBox="1">
                <a:spLocks noRot="1" noChangeAspect="1" noMove="1" noResize="1" noEditPoints="1" noAdjustHandles="1" noChangeArrowheads="1" noChangeShapeType="1" noTextEdit="1"/>
              </p:cNvSpPr>
              <p:nvPr/>
            </p:nvSpPr>
            <p:spPr>
              <a:xfrm>
                <a:off x="949320" y="3878194"/>
                <a:ext cx="6096000" cy="534762"/>
              </a:xfrm>
              <a:prstGeom prst="rect">
                <a:avLst/>
              </a:prstGeom>
              <a:blipFill>
                <a:blip r:embed="rId8"/>
                <a:stretch>
                  <a:fillRect t="-9091" b="-30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29A99AE4-063B-B537-87FA-23D6DBBFA94E}"/>
                  </a:ext>
                </a:extLst>
              </p:cNvPr>
              <p:cNvSpPr txBox="1"/>
              <p:nvPr/>
            </p:nvSpPr>
            <p:spPr>
              <a:xfrm>
                <a:off x="917731" y="4432006"/>
                <a:ext cx="6096000" cy="523220"/>
              </a:xfrm>
              <a:prstGeom prst="rect">
                <a:avLst/>
              </a:prstGeom>
              <a:noFill/>
            </p:spPr>
            <p:txBody>
              <a:bodyPr wrap="square">
                <a:spAutoFit/>
              </a:bodyPr>
              <a:lstStyle/>
              <a:p>
                <a14:m>
                  <m:oMath xmlns:m="http://schemas.openxmlformats.org/officeDocument/2006/math">
                    <m:r>
                      <a:rPr lang="en-US" sz="2800" i="1" dirty="0" smtClean="0">
                        <a:latin typeface="Cambria Math" panose="02040503050406030204" pitchFamily="18" charset="0"/>
                      </a:rPr>
                      <m:t>𝐵𝐶</m:t>
                    </m:r>
                    <m:r>
                      <a:rPr lang="en-US" sz="2800" b="0" i="0"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endParaRPr lang="en-US" sz="2800" dirty="0"/>
              </a:p>
            </p:txBody>
          </p:sp>
        </mc:Choice>
        <mc:Fallback xmlns="">
          <p:sp>
            <p:nvSpPr>
              <p:cNvPr id="14" name="Hộp Văn bản 13">
                <a:extLst>
                  <a:ext uri="{FF2B5EF4-FFF2-40B4-BE49-F238E27FC236}">
                    <a16:creationId xmlns:a16="http://schemas.microsoft.com/office/drawing/2014/main" id="{29A99AE4-063B-B537-87FA-23D6DBBFA94E}"/>
                  </a:ext>
                </a:extLst>
              </p:cNvPr>
              <p:cNvSpPr txBox="1">
                <a:spLocks noRot="1" noChangeAspect="1" noMove="1" noResize="1" noEditPoints="1" noAdjustHandles="1" noChangeArrowheads="1" noChangeShapeType="1" noTextEdit="1"/>
              </p:cNvSpPr>
              <p:nvPr/>
            </p:nvSpPr>
            <p:spPr>
              <a:xfrm>
                <a:off x="917731" y="4432006"/>
                <a:ext cx="6096000" cy="523220"/>
              </a:xfrm>
              <a:prstGeom prst="rect">
                <a:avLst/>
              </a:prstGeom>
              <a:blipFill>
                <a:blip r:embed="rId9"/>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F549FFE3-9710-297A-55C6-A6551665D0C3}"/>
                  </a:ext>
                </a:extLst>
              </p:cNvPr>
              <p:cNvSpPr txBox="1"/>
              <p:nvPr/>
            </p:nvSpPr>
            <p:spPr>
              <a:xfrm>
                <a:off x="516980" y="5156309"/>
                <a:ext cx="4007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6" name="Hộp Văn bản 15">
                <a:extLst>
                  <a:ext uri="{FF2B5EF4-FFF2-40B4-BE49-F238E27FC236}">
                    <a16:creationId xmlns:a16="http://schemas.microsoft.com/office/drawing/2014/main" id="{F549FFE3-9710-297A-55C6-A6551665D0C3}"/>
                  </a:ext>
                </a:extLst>
              </p:cNvPr>
              <p:cNvSpPr txBox="1">
                <a:spLocks noRot="1" noChangeAspect="1" noMove="1" noResize="1" noEditPoints="1" noAdjustHandles="1" noChangeArrowheads="1" noChangeShapeType="1" noTextEdit="1"/>
              </p:cNvSpPr>
              <p:nvPr/>
            </p:nvSpPr>
            <p:spPr>
              <a:xfrm>
                <a:off x="516980" y="5156309"/>
                <a:ext cx="400751" cy="430887"/>
              </a:xfrm>
              <a:prstGeom prst="rect">
                <a:avLst/>
              </a:prstGeom>
              <a:blipFill>
                <a:blip r:embed="rId10"/>
                <a:stretch>
                  <a:fillRect/>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2BE47A68-0BBD-EE28-FF63-E2E1579512B0}"/>
              </a:ext>
            </a:extLst>
          </p:cNvPr>
          <p:cNvSpPr txBox="1"/>
          <p:nvPr/>
        </p:nvSpPr>
        <p:spPr>
          <a:xfrm>
            <a:off x="3804776" y="5144325"/>
            <a:ext cx="2130937" cy="430887"/>
          </a:xfrm>
          <a:prstGeom prst="rect">
            <a:avLst/>
          </a:prstGeom>
          <a:noFill/>
        </p:spPr>
        <p:txBody>
          <a:bodyPr wrap="square" lIns="0" tIns="0" rIns="0" bIns="0"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c.g.c</a:t>
            </a:r>
            <a:r>
              <a:rPr lang="en-US" sz="2800" dirty="0">
                <a:latin typeface="Times New Roman" panose="02020603050405020304" pitchFamily="18" charset="0"/>
                <a:cs typeface="Times New Roman" panose="02020603050405020304" pitchFamily="18" charset="0"/>
              </a:rPr>
              <a:t>)</a:t>
            </a:r>
          </a:p>
        </p:txBody>
      </p:sp>
      <p:sp>
        <p:nvSpPr>
          <p:cNvPr id="15" name="Đám mây 14">
            <a:extLst>
              <a:ext uri="{FF2B5EF4-FFF2-40B4-BE49-F238E27FC236}">
                <a16:creationId xmlns:a16="http://schemas.microsoft.com/office/drawing/2014/main" id="{6F6AE6D5-06DB-CCE6-618D-5BBE9E75E8B6}"/>
              </a:ext>
            </a:extLst>
          </p:cNvPr>
          <p:cNvSpPr/>
          <p:nvPr/>
        </p:nvSpPr>
        <p:spPr>
          <a:xfrm>
            <a:off x="1044510" y="1937500"/>
            <a:ext cx="7651468" cy="3095184"/>
          </a:xfrm>
          <a:prstGeom prst="cloud">
            <a:avLst/>
          </a:prstGeom>
          <a:solidFill>
            <a:schemeClr val="accent4">
              <a:lumMod val="60000"/>
              <a:lumOff val="40000"/>
            </a:schemeClr>
          </a:solidFill>
          <a:ln w="57150"/>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tam </a:t>
            </a:r>
            <a:r>
              <a:rPr lang="en-US" sz="3200" b="1" dirty="0" err="1">
                <a:latin typeface="Times New Roman" panose="02020603050405020304" pitchFamily="18" charset="0"/>
                <a:cs typeface="Times New Roman" panose="02020603050405020304" pitchFamily="18" charset="0"/>
              </a:rPr>
              <a:t>giác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id="{4EBF3231-2116-B9E8-3E95-29A8930585D5}"/>
              </a:ext>
            </a:extLst>
          </p:cNvPr>
          <p:cNvSpPr txBox="1"/>
          <p:nvPr/>
        </p:nvSpPr>
        <p:spPr>
          <a:xfrm>
            <a:off x="3146760" y="184668"/>
            <a:ext cx="1701120" cy="523220"/>
          </a:xfrm>
          <a:prstGeom prst="rect">
            <a:avLst/>
          </a:prstGeom>
          <a:solidFill>
            <a:srgbClr val="019362"/>
          </a:solidFill>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Giải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Teardrop 18">
            <a:extLst>
              <a:ext uri="{FF2B5EF4-FFF2-40B4-BE49-F238E27FC236}">
                <a16:creationId xmlns:a16="http://schemas.microsoft.com/office/drawing/2014/main" id="{26534FE0-8D67-A3F0-9B25-65319C1FB52F}"/>
              </a:ext>
            </a:extLst>
          </p:cNvPr>
          <p:cNvSpPr/>
          <p:nvPr/>
        </p:nvSpPr>
        <p:spPr>
          <a:xfrm>
            <a:off x="10288155" y="130846"/>
            <a:ext cx="1365224" cy="1229466"/>
          </a:xfrm>
          <a:prstGeom prst="teardrop">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3" grpId="0"/>
      <p:bldP spid="14" grpId="0"/>
      <p:bldP spid="16" grpId="0"/>
      <p:bldP spid="17"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AD152EDF-359B-F521-8B80-5CE04398219B}"/>
              </a:ext>
            </a:extLst>
          </p:cNvPr>
          <p:cNvSpPr txBox="1"/>
          <p:nvPr/>
        </p:nvSpPr>
        <p:spPr>
          <a:xfrm>
            <a:off x="495300" y="-12844"/>
            <a:ext cx="10852485" cy="530594"/>
          </a:xfrm>
          <a:prstGeom prst="rect">
            <a:avLst/>
          </a:prstGeom>
          <a:noFill/>
        </p:spPr>
        <p:txBody>
          <a:bodyPr wrap="square">
            <a:spAutoFit/>
          </a:bodyPr>
          <a:lstStyle/>
          <a:p>
            <a:pPr>
              <a:lnSpc>
                <a:spcPct val="107000"/>
              </a:lnSpc>
              <a:spcBef>
                <a:spcPts val="300"/>
              </a:spcBef>
              <a:spcAft>
                <a:spcPts val="300"/>
              </a:spcAft>
            </a:pP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Trường</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hợp</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bằng</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nhau</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thứ</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ba</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tam</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giác</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Góc</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cạnh</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góc</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Hình ảnh 6">
            <a:extLst>
              <a:ext uri="{FF2B5EF4-FFF2-40B4-BE49-F238E27FC236}">
                <a16:creationId xmlns:a16="http://schemas.microsoft.com/office/drawing/2014/main" id="{B4902A49-4956-65D5-EC14-FE3CA5B77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8381" y="3275847"/>
            <a:ext cx="5973620" cy="1985964"/>
          </a:xfrm>
          <a:prstGeom prst="rect">
            <a:avLst/>
          </a:prstGeom>
        </p:spPr>
      </p:pic>
      <mc:AlternateContent xmlns:mc="http://schemas.openxmlformats.org/markup-compatibility/2006" xmlns:a14="http://schemas.microsoft.com/office/drawing/2010/main">
        <mc:Choice Requires="a14">
          <p:graphicFrame>
            <p:nvGraphicFramePr>
              <p:cNvPr id="15" name="Bảng 15">
                <a:extLst>
                  <a:ext uri="{FF2B5EF4-FFF2-40B4-BE49-F238E27FC236}">
                    <a16:creationId xmlns:a16="http://schemas.microsoft.com/office/drawing/2014/main" id="{E5778CAF-3DD4-7BD2-736B-7364B8AA69A0}"/>
                  </a:ext>
                </a:extLst>
              </p:cNvPr>
              <p:cNvGraphicFramePr>
                <a:graphicFrameLocks noGrp="1"/>
              </p:cNvGraphicFramePr>
              <p:nvPr>
                <p:extLst>
                  <p:ext uri="{D42A27DB-BD31-4B8C-83A1-F6EECF244321}">
                    <p14:modId xmlns:p14="http://schemas.microsoft.com/office/powerpoint/2010/main" val="3793308501"/>
                  </p:ext>
                </p:extLst>
              </p:nvPr>
            </p:nvGraphicFramePr>
            <p:xfrm>
              <a:off x="495300" y="3172194"/>
              <a:ext cx="5600700" cy="2001520"/>
            </p:xfrm>
            <a:graphic>
              <a:graphicData uri="http://schemas.openxmlformats.org/drawingml/2006/table">
                <a:tbl>
                  <a:tblPr firstRow="1" bandRow="1">
                    <a:tableStyleId>{2D5ABB26-0587-4C30-8999-92F81FD0307C}</a:tableStyleId>
                  </a:tblPr>
                  <a:tblGrid>
                    <a:gridCol w="788520">
                      <a:extLst>
                        <a:ext uri="{9D8B030D-6E8A-4147-A177-3AD203B41FA5}">
                          <a16:colId xmlns:a16="http://schemas.microsoft.com/office/drawing/2014/main" val="1564568866"/>
                        </a:ext>
                      </a:extLst>
                    </a:gridCol>
                    <a:gridCol w="4812180">
                      <a:extLst>
                        <a:ext uri="{9D8B030D-6E8A-4147-A177-3AD203B41FA5}">
                          <a16:colId xmlns:a16="http://schemas.microsoft.com/office/drawing/2014/main" val="2835125921"/>
                        </a:ext>
                      </a:extLst>
                    </a:gridCol>
                  </a:tblGrid>
                  <a:tr h="256317">
                    <a:tc>
                      <a:txBody>
                        <a:bodyPr/>
                        <a:lstStyle/>
                        <a:p>
                          <a:pPr>
                            <a:lnSpc>
                              <a:spcPct val="15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lang="en-US" sz="2800" i="1" smtClean="0">
                                      <a:latin typeface="Cambria Math" panose="02040503050406030204" pitchFamily="18" charset="0"/>
                                    </a:rPr>
                                  </m:ctrlPr>
                                </m:accPr>
                                <m:e>
                                  <m:r>
                                    <a:rPr lang="en-US" sz="2800" b="0" smtClean="0">
                                      <a:latin typeface="Cambria Math" panose="02040503050406030204" pitchFamily="18" charset="0"/>
                                    </a:rPr>
                                    <m:t>𝐴</m:t>
                                  </m:r>
                                </m:e>
                              </m:acc>
                              <m:r>
                                <a:rPr lang="en-US" sz="2800" b="0"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smtClean="0">
                                      <a:latin typeface="Cambria Math" panose="02040503050406030204" pitchFamily="18" charset="0"/>
                                    </a:rPr>
                                    <m:t>𝐴</m:t>
                                  </m:r>
                                  <m:r>
                                    <a:rPr lang="en-US" sz="2800" b="0" smtClean="0">
                                      <a:latin typeface="Cambria Math" panose="02040503050406030204" pitchFamily="18" charset="0"/>
                                    </a:rPr>
                                    <m:t>′</m:t>
                                  </m:r>
                                </m:e>
                              </m:acc>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smtClean="0">
                                  <a:latin typeface="Cambria Math" panose="02040503050406030204" pitchFamily="18" charset="0"/>
                                </a:rPr>
                                <m:t>𝐴𝐵</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𝐵</m:t>
                                  </m:r>
                                </m:e>
                                <m:sup>
                                  <m:r>
                                    <a:rPr lang="en-US" sz="2800" b="0" smtClean="0">
                                      <a:latin typeface="Cambria Math" panose="02040503050406030204" pitchFamily="18" charset="0"/>
                                    </a:rPr>
                                    <m:t>′</m:t>
                                  </m:r>
                                </m:sup>
                              </m:sSup>
                            </m:oMath>
                          </a14:m>
                          <a:r>
                            <a:rPr lang="en-US" sz="2800"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800" i="1" smtClean="0">
                                      <a:latin typeface="Cambria Math" panose="02040503050406030204" pitchFamily="18" charset="0"/>
                                    </a:rPr>
                                  </m:ctrlPr>
                                </m:accPr>
                                <m:e>
                                  <m:r>
                                    <a:rPr lang="en-US" sz="2800" b="0" smtClean="0">
                                      <a:latin typeface="Cambria Math" panose="02040503050406030204" pitchFamily="18" charset="0"/>
                                    </a:rPr>
                                    <m:t>𝐵</m:t>
                                  </m:r>
                                </m:e>
                              </m:acc>
                              <m:r>
                                <a:rPr lang="en-US" sz="2800" b="0"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smtClean="0">
                                      <a:latin typeface="Cambria Math" panose="02040503050406030204" pitchFamily="18" charset="0"/>
                                    </a:rPr>
                                    <m:t>𝐵</m:t>
                                  </m:r>
                                  <m:r>
                                    <a:rPr lang="en-US" sz="2800" b="0" smtClean="0">
                                      <a:latin typeface="Cambria Math" panose="02040503050406030204" pitchFamily="18" charset="0"/>
                                    </a:rPr>
                                    <m:t>′</m:t>
                                  </m:r>
                                </m:e>
                              </m:acc>
                            </m:oMath>
                          </a14:m>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750170"/>
                      </a:ext>
                    </a:extLst>
                  </a:tr>
                  <a:tr h="370840">
                    <a:tc>
                      <a:txBody>
                        <a:bodyPr/>
                        <a:lstStyle/>
                        <a:p>
                          <a:pPr>
                            <a:lnSpc>
                              <a:spcPct val="15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170535"/>
                      </a:ext>
                    </a:extLst>
                  </a:tr>
                </a:tbl>
              </a:graphicData>
            </a:graphic>
          </p:graphicFrame>
        </mc:Choice>
        <mc:Fallback xmlns="">
          <p:graphicFrame>
            <p:nvGraphicFramePr>
              <p:cNvPr id="15" name="Bảng 15">
                <a:extLst>
                  <a:ext uri="{FF2B5EF4-FFF2-40B4-BE49-F238E27FC236}">
                    <a16:creationId xmlns:a16="http://schemas.microsoft.com/office/drawing/2014/main" id="{E5778CAF-3DD4-7BD2-736B-7364B8AA69A0}"/>
                  </a:ext>
                </a:extLst>
              </p:cNvPr>
              <p:cNvGraphicFramePr>
                <a:graphicFrameLocks noGrp="1"/>
              </p:cNvGraphicFramePr>
              <p:nvPr>
                <p:extLst>
                  <p:ext uri="{D42A27DB-BD31-4B8C-83A1-F6EECF244321}">
                    <p14:modId xmlns:p14="http://schemas.microsoft.com/office/powerpoint/2010/main" val="3793308501"/>
                  </p:ext>
                </p:extLst>
              </p:nvPr>
            </p:nvGraphicFramePr>
            <p:xfrm>
              <a:off x="495300" y="3172194"/>
              <a:ext cx="5600700" cy="2001520"/>
            </p:xfrm>
            <a:graphic>
              <a:graphicData uri="http://schemas.openxmlformats.org/drawingml/2006/table">
                <a:tbl>
                  <a:tblPr firstRow="1" bandRow="1">
                    <a:tableStyleId>{2D5ABB26-0587-4C30-8999-92F81FD0307C}</a:tableStyleId>
                  </a:tblPr>
                  <a:tblGrid>
                    <a:gridCol w="788520">
                      <a:extLst>
                        <a:ext uri="{9D8B030D-6E8A-4147-A177-3AD203B41FA5}">
                          <a16:colId xmlns:a16="http://schemas.microsoft.com/office/drawing/2014/main" val="1564568866"/>
                        </a:ext>
                      </a:extLst>
                    </a:gridCol>
                    <a:gridCol w="4812180">
                      <a:extLst>
                        <a:ext uri="{9D8B030D-6E8A-4147-A177-3AD203B41FA5}">
                          <a16:colId xmlns:a16="http://schemas.microsoft.com/office/drawing/2014/main" val="2835125921"/>
                        </a:ext>
                      </a:extLst>
                    </a:gridCol>
                  </a:tblGrid>
                  <a:tr h="1346708">
                    <a:tc>
                      <a:txBody>
                        <a:bodyPr/>
                        <a:lstStyle/>
                        <a:p>
                          <a:pPr>
                            <a:lnSpc>
                              <a:spcPct val="15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16329" r="-253" b="-61538"/>
                          </a:stretch>
                        </a:blipFill>
                      </a:tcPr>
                    </a:tc>
                    <a:extLst>
                      <a:ext uri="{0D108BD9-81ED-4DB2-BD59-A6C34878D82A}">
                        <a16:rowId xmlns:a16="http://schemas.microsoft.com/office/drawing/2014/main" val="567750170"/>
                      </a:ext>
                    </a:extLst>
                  </a:tr>
                  <a:tr h="654812">
                    <a:tc>
                      <a:txBody>
                        <a:bodyPr/>
                        <a:lstStyle/>
                        <a:p>
                          <a:pPr>
                            <a:lnSpc>
                              <a:spcPct val="15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16329" t="-204630" r="-253" b="-25926"/>
                          </a:stretch>
                        </a:blipFill>
                      </a:tcPr>
                    </a:tc>
                    <a:extLst>
                      <a:ext uri="{0D108BD9-81ED-4DB2-BD59-A6C34878D82A}">
                        <a16:rowId xmlns:a16="http://schemas.microsoft.com/office/drawing/2014/main" val="4069170535"/>
                      </a:ext>
                    </a:extLst>
                  </a:tr>
                </a:tbl>
              </a:graphicData>
            </a:graphic>
          </p:graphicFrame>
        </mc:Fallback>
      </mc:AlternateContent>
      <p:sp>
        <p:nvSpPr>
          <p:cNvPr id="3" name="Hộp Văn bản 2">
            <a:extLst>
              <a:ext uri="{FF2B5EF4-FFF2-40B4-BE49-F238E27FC236}">
                <a16:creationId xmlns:a16="http://schemas.microsoft.com/office/drawing/2014/main" id="{8FC3506D-0125-85EA-8861-A7C002CDBF2B}"/>
              </a:ext>
            </a:extLst>
          </p:cNvPr>
          <p:cNvSpPr txBox="1"/>
          <p:nvPr/>
        </p:nvSpPr>
        <p:spPr>
          <a:xfrm>
            <a:off x="641684" y="1243030"/>
            <a:ext cx="10262542" cy="1307537"/>
          </a:xfrm>
          <a:custGeom>
            <a:avLst/>
            <a:gdLst>
              <a:gd name="connsiteX0" fmla="*/ 0 w 10262542"/>
              <a:gd name="connsiteY0" fmla="*/ 0 h 1307537"/>
              <a:gd name="connsiteX1" fmla="*/ 376293 w 10262542"/>
              <a:gd name="connsiteY1" fmla="*/ 0 h 1307537"/>
              <a:gd name="connsiteX2" fmla="*/ 752586 w 10262542"/>
              <a:gd name="connsiteY2" fmla="*/ 0 h 1307537"/>
              <a:gd name="connsiteX3" fmla="*/ 1231505 w 10262542"/>
              <a:gd name="connsiteY3" fmla="*/ 0 h 1307537"/>
              <a:gd name="connsiteX4" fmla="*/ 1607798 w 10262542"/>
              <a:gd name="connsiteY4" fmla="*/ 0 h 1307537"/>
              <a:gd name="connsiteX5" fmla="*/ 2497219 w 10262542"/>
              <a:gd name="connsiteY5" fmla="*/ 0 h 1307537"/>
              <a:gd name="connsiteX6" fmla="*/ 3386639 w 10262542"/>
              <a:gd name="connsiteY6" fmla="*/ 0 h 1307537"/>
              <a:gd name="connsiteX7" fmla="*/ 4173434 w 10262542"/>
              <a:gd name="connsiteY7" fmla="*/ 0 h 1307537"/>
              <a:gd name="connsiteX8" fmla="*/ 4549727 w 10262542"/>
              <a:gd name="connsiteY8" fmla="*/ 0 h 1307537"/>
              <a:gd name="connsiteX9" fmla="*/ 5439147 w 10262542"/>
              <a:gd name="connsiteY9" fmla="*/ 0 h 1307537"/>
              <a:gd name="connsiteX10" fmla="*/ 6020691 w 10262542"/>
              <a:gd name="connsiteY10" fmla="*/ 0 h 1307537"/>
              <a:gd name="connsiteX11" fmla="*/ 6704861 w 10262542"/>
              <a:gd name="connsiteY11" fmla="*/ 0 h 1307537"/>
              <a:gd name="connsiteX12" fmla="*/ 7183779 w 10262542"/>
              <a:gd name="connsiteY12" fmla="*/ 0 h 1307537"/>
              <a:gd name="connsiteX13" fmla="*/ 7662698 w 10262542"/>
              <a:gd name="connsiteY13" fmla="*/ 0 h 1307537"/>
              <a:gd name="connsiteX14" fmla="*/ 8552118 w 10262542"/>
              <a:gd name="connsiteY14" fmla="*/ 0 h 1307537"/>
              <a:gd name="connsiteX15" fmla="*/ 9236288 w 10262542"/>
              <a:gd name="connsiteY15" fmla="*/ 0 h 1307537"/>
              <a:gd name="connsiteX16" fmla="*/ 10262542 w 10262542"/>
              <a:gd name="connsiteY16" fmla="*/ 0 h 1307537"/>
              <a:gd name="connsiteX17" fmla="*/ 10262542 w 10262542"/>
              <a:gd name="connsiteY17" fmla="*/ 614542 h 1307537"/>
              <a:gd name="connsiteX18" fmla="*/ 10262542 w 10262542"/>
              <a:gd name="connsiteY18" fmla="*/ 1307537 h 1307537"/>
              <a:gd name="connsiteX19" fmla="*/ 9578373 w 10262542"/>
              <a:gd name="connsiteY19" fmla="*/ 1307537 h 1307537"/>
              <a:gd name="connsiteX20" fmla="*/ 8688952 w 10262542"/>
              <a:gd name="connsiteY20" fmla="*/ 1307537 h 1307537"/>
              <a:gd name="connsiteX21" fmla="*/ 8004783 w 10262542"/>
              <a:gd name="connsiteY21" fmla="*/ 1307537 h 1307537"/>
              <a:gd name="connsiteX22" fmla="*/ 7320613 w 10262542"/>
              <a:gd name="connsiteY22" fmla="*/ 1307537 h 1307537"/>
              <a:gd name="connsiteX23" fmla="*/ 6533818 w 10262542"/>
              <a:gd name="connsiteY23" fmla="*/ 1307537 h 1307537"/>
              <a:gd name="connsiteX24" fmla="*/ 6054900 w 10262542"/>
              <a:gd name="connsiteY24" fmla="*/ 1307537 h 1307537"/>
              <a:gd name="connsiteX25" fmla="*/ 5268105 w 10262542"/>
              <a:gd name="connsiteY25" fmla="*/ 1307537 h 1307537"/>
              <a:gd name="connsiteX26" fmla="*/ 4481310 w 10262542"/>
              <a:gd name="connsiteY26" fmla="*/ 1307537 h 1307537"/>
              <a:gd name="connsiteX27" fmla="*/ 3694515 w 10262542"/>
              <a:gd name="connsiteY27" fmla="*/ 1307537 h 1307537"/>
              <a:gd name="connsiteX28" fmla="*/ 3318222 w 10262542"/>
              <a:gd name="connsiteY28" fmla="*/ 1307537 h 1307537"/>
              <a:gd name="connsiteX29" fmla="*/ 2428802 w 10262542"/>
              <a:gd name="connsiteY29" fmla="*/ 1307537 h 1307537"/>
              <a:gd name="connsiteX30" fmla="*/ 2052508 w 10262542"/>
              <a:gd name="connsiteY30" fmla="*/ 1307537 h 1307537"/>
              <a:gd name="connsiteX31" fmla="*/ 1368339 w 10262542"/>
              <a:gd name="connsiteY31" fmla="*/ 1307537 h 1307537"/>
              <a:gd name="connsiteX32" fmla="*/ 684169 w 10262542"/>
              <a:gd name="connsiteY32" fmla="*/ 1307537 h 1307537"/>
              <a:gd name="connsiteX33" fmla="*/ 0 w 10262542"/>
              <a:gd name="connsiteY33" fmla="*/ 1307537 h 1307537"/>
              <a:gd name="connsiteX34" fmla="*/ 0 w 10262542"/>
              <a:gd name="connsiteY34" fmla="*/ 653769 h 1307537"/>
              <a:gd name="connsiteX35" fmla="*/ 0 w 10262542"/>
              <a:gd name="connsiteY35" fmla="*/ 0 h 13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62542" h="1307537" fill="none" extrusionOk="0">
                <a:moveTo>
                  <a:pt x="0" y="0"/>
                </a:moveTo>
                <a:cubicBezTo>
                  <a:pt x="171701" y="17964"/>
                  <a:pt x="231294" y="15854"/>
                  <a:pt x="376293" y="0"/>
                </a:cubicBezTo>
                <a:cubicBezTo>
                  <a:pt x="521292" y="-15854"/>
                  <a:pt x="588513" y="-3353"/>
                  <a:pt x="752586" y="0"/>
                </a:cubicBezTo>
                <a:cubicBezTo>
                  <a:pt x="916659" y="3353"/>
                  <a:pt x="1010765" y="5742"/>
                  <a:pt x="1231505" y="0"/>
                </a:cubicBezTo>
                <a:cubicBezTo>
                  <a:pt x="1452245" y="-5742"/>
                  <a:pt x="1513790" y="10369"/>
                  <a:pt x="1607798" y="0"/>
                </a:cubicBezTo>
                <a:cubicBezTo>
                  <a:pt x="1701806" y="-10369"/>
                  <a:pt x="2180204" y="-16025"/>
                  <a:pt x="2497219" y="0"/>
                </a:cubicBezTo>
                <a:cubicBezTo>
                  <a:pt x="2814234" y="16025"/>
                  <a:pt x="3036459" y="-38545"/>
                  <a:pt x="3386639" y="0"/>
                </a:cubicBezTo>
                <a:cubicBezTo>
                  <a:pt x="3736819" y="38545"/>
                  <a:pt x="3906582" y="-1118"/>
                  <a:pt x="4173434" y="0"/>
                </a:cubicBezTo>
                <a:cubicBezTo>
                  <a:pt x="4440286" y="1118"/>
                  <a:pt x="4376797" y="-4817"/>
                  <a:pt x="4549727" y="0"/>
                </a:cubicBezTo>
                <a:cubicBezTo>
                  <a:pt x="4722657" y="4817"/>
                  <a:pt x="5178705" y="9999"/>
                  <a:pt x="5439147" y="0"/>
                </a:cubicBezTo>
                <a:cubicBezTo>
                  <a:pt x="5699589" y="-9999"/>
                  <a:pt x="5763087" y="-15441"/>
                  <a:pt x="6020691" y="0"/>
                </a:cubicBezTo>
                <a:cubicBezTo>
                  <a:pt x="6278295" y="15441"/>
                  <a:pt x="6483561" y="-14794"/>
                  <a:pt x="6704861" y="0"/>
                </a:cubicBezTo>
                <a:cubicBezTo>
                  <a:pt x="6926161" y="14794"/>
                  <a:pt x="7048285" y="-13986"/>
                  <a:pt x="7183779" y="0"/>
                </a:cubicBezTo>
                <a:cubicBezTo>
                  <a:pt x="7319273" y="13986"/>
                  <a:pt x="7553916" y="15594"/>
                  <a:pt x="7662698" y="0"/>
                </a:cubicBezTo>
                <a:cubicBezTo>
                  <a:pt x="7771480" y="-15594"/>
                  <a:pt x="8144875" y="14227"/>
                  <a:pt x="8552118" y="0"/>
                </a:cubicBezTo>
                <a:cubicBezTo>
                  <a:pt x="8959361" y="-14227"/>
                  <a:pt x="9023767" y="7909"/>
                  <a:pt x="9236288" y="0"/>
                </a:cubicBezTo>
                <a:cubicBezTo>
                  <a:pt x="9448809" y="-7909"/>
                  <a:pt x="9839797" y="-39798"/>
                  <a:pt x="10262542" y="0"/>
                </a:cubicBezTo>
                <a:cubicBezTo>
                  <a:pt x="10238096" y="204641"/>
                  <a:pt x="10236525" y="351639"/>
                  <a:pt x="10262542" y="614542"/>
                </a:cubicBezTo>
                <a:cubicBezTo>
                  <a:pt x="10288559" y="877445"/>
                  <a:pt x="10231994" y="1005438"/>
                  <a:pt x="10262542" y="1307537"/>
                </a:cubicBezTo>
                <a:cubicBezTo>
                  <a:pt x="10117583" y="1341064"/>
                  <a:pt x="9809280" y="1335211"/>
                  <a:pt x="9578373" y="1307537"/>
                </a:cubicBezTo>
                <a:cubicBezTo>
                  <a:pt x="9347466" y="1279863"/>
                  <a:pt x="8918887" y="1302001"/>
                  <a:pt x="8688952" y="1307537"/>
                </a:cubicBezTo>
                <a:cubicBezTo>
                  <a:pt x="8459017" y="1313073"/>
                  <a:pt x="8321595" y="1281693"/>
                  <a:pt x="8004783" y="1307537"/>
                </a:cubicBezTo>
                <a:cubicBezTo>
                  <a:pt x="7687971" y="1333381"/>
                  <a:pt x="7590890" y="1303144"/>
                  <a:pt x="7320613" y="1307537"/>
                </a:cubicBezTo>
                <a:cubicBezTo>
                  <a:pt x="7050336" y="1311931"/>
                  <a:pt x="6770450" y="1284481"/>
                  <a:pt x="6533818" y="1307537"/>
                </a:cubicBezTo>
                <a:cubicBezTo>
                  <a:pt x="6297187" y="1330593"/>
                  <a:pt x="6157569" y="1310779"/>
                  <a:pt x="6054900" y="1307537"/>
                </a:cubicBezTo>
                <a:cubicBezTo>
                  <a:pt x="5952231" y="1304295"/>
                  <a:pt x="5623025" y="1294621"/>
                  <a:pt x="5268105" y="1307537"/>
                </a:cubicBezTo>
                <a:cubicBezTo>
                  <a:pt x="4913186" y="1320453"/>
                  <a:pt x="4824219" y="1273582"/>
                  <a:pt x="4481310" y="1307537"/>
                </a:cubicBezTo>
                <a:cubicBezTo>
                  <a:pt x="4138402" y="1341492"/>
                  <a:pt x="4015500" y="1328572"/>
                  <a:pt x="3694515" y="1307537"/>
                </a:cubicBezTo>
                <a:cubicBezTo>
                  <a:pt x="3373531" y="1286502"/>
                  <a:pt x="3462679" y="1316596"/>
                  <a:pt x="3318222" y="1307537"/>
                </a:cubicBezTo>
                <a:cubicBezTo>
                  <a:pt x="3173765" y="1298478"/>
                  <a:pt x="2701308" y="1301522"/>
                  <a:pt x="2428802" y="1307537"/>
                </a:cubicBezTo>
                <a:cubicBezTo>
                  <a:pt x="2156296" y="1313552"/>
                  <a:pt x="2183196" y="1289375"/>
                  <a:pt x="2052508" y="1307537"/>
                </a:cubicBezTo>
                <a:cubicBezTo>
                  <a:pt x="1921820" y="1325699"/>
                  <a:pt x="1577991" y="1329778"/>
                  <a:pt x="1368339" y="1307537"/>
                </a:cubicBezTo>
                <a:cubicBezTo>
                  <a:pt x="1158687" y="1285296"/>
                  <a:pt x="950214" y="1313739"/>
                  <a:pt x="684169" y="1307537"/>
                </a:cubicBezTo>
                <a:cubicBezTo>
                  <a:pt x="418124" y="1301336"/>
                  <a:pt x="200974" y="1330202"/>
                  <a:pt x="0" y="1307537"/>
                </a:cubicBezTo>
                <a:cubicBezTo>
                  <a:pt x="14932" y="985443"/>
                  <a:pt x="-10319" y="879412"/>
                  <a:pt x="0" y="653769"/>
                </a:cubicBezTo>
                <a:cubicBezTo>
                  <a:pt x="10319" y="428126"/>
                  <a:pt x="-10665" y="269061"/>
                  <a:pt x="0" y="0"/>
                </a:cubicBezTo>
                <a:close/>
              </a:path>
              <a:path w="10262542" h="1307537" stroke="0" extrusionOk="0">
                <a:moveTo>
                  <a:pt x="0" y="0"/>
                </a:moveTo>
                <a:cubicBezTo>
                  <a:pt x="191145" y="-23453"/>
                  <a:pt x="335713" y="-7124"/>
                  <a:pt x="581544" y="0"/>
                </a:cubicBezTo>
                <a:cubicBezTo>
                  <a:pt x="827375" y="7124"/>
                  <a:pt x="999167" y="-2207"/>
                  <a:pt x="1265714" y="0"/>
                </a:cubicBezTo>
                <a:cubicBezTo>
                  <a:pt x="1532261" y="2207"/>
                  <a:pt x="1753400" y="10027"/>
                  <a:pt x="2052508" y="0"/>
                </a:cubicBezTo>
                <a:cubicBezTo>
                  <a:pt x="2351616" y="-10027"/>
                  <a:pt x="2391636" y="-2794"/>
                  <a:pt x="2531427" y="0"/>
                </a:cubicBezTo>
                <a:cubicBezTo>
                  <a:pt x="2671218" y="2794"/>
                  <a:pt x="2936175" y="16812"/>
                  <a:pt x="3318222" y="0"/>
                </a:cubicBezTo>
                <a:cubicBezTo>
                  <a:pt x="3700270" y="-16812"/>
                  <a:pt x="3683590" y="-5347"/>
                  <a:pt x="3899766" y="0"/>
                </a:cubicBezTo>
                <a:cubicBezTo>
                  <a:pt x="4115942" y="5347"/>
                  <a:pt x="4111885" y="-6321"/>
                  <a:pt x="4276059" y="0"/>
                </a:cubicBezTo>
                <a:cubicBezTo>
                  <a:pt x="4440233" y="6321"/>
                  <a:pt x="4524444" y="-4901"/>
                  <a:pt x="4652352" y="0"/>
                </a:cubicBezTo>
                <a:cubicBezTo>
                  <a:pt x="4780260" y="4901"/>
                  <a:pt x="4901320" y="-22903"/>
                  <a:pt x="5131271" y="0"/>
                </a:cubicBezTo>
                <a:cubicBezTo>
                  <a:pt x="5361222" y="22903"/>
                  <a:pt x="5474814" y="-14051"/>
                  <a:pt x="5610190" y="0"/>
                </a:cubicBezTo>
                <a:cubicBezTo>
                  <a:pt x="5745566" y="14051"/>
                  <a:pt x="6003485" y="9847"/>
                  <a:pt x="6294359" y="0"/>
                </a:cubicBezTo>
                <a:cubicBezTo>
                  <a:pt x="6585233" y="-9847"/>
                  <a:pt x="6525298" y="-14681"/>
                  <a:pt x="6670652" y="0"/>
                </a:cubicBezTo>
                <a:cubicBezTo>
                  <a:pt x="6816006" y="14681"/>
                  <a:pt x="6964143" y="-3504"/>
                  <a:pt x="7149571" y="0"/>
                </a:cubicBezTo>
                <a:cubicBezTo>
                  <a:pt x="7334999" y="3504"/>
                  <a:pt x="7653293" y="-31546"/>
                  <a:pt x="7833740" y="0"/>
                </a:cubicBezTo>
                <a:cubicBezTo>
                  <a:pt x="8014187" y="31546"/>
                  <a:pt x="8183874" y="-25552"/>
                  <a:pt x="8517910" y="0"/>
                </a:cubicBezTo>
                <a:cubicBezTo>
                  <a:pt x="8851946" y="25552"/>
                  <a:pt x="8843848" y="-4325"/>
                  <a:pt x="8996828" y="0"/>
                </a:cubicBezTo>
                <a:cubicBezTo>
                  <a:pt x="9149808" y="4325"/>
                  <a:pt x="9337405" y="26824"/>
                  <a:pt x="9578373" y="0"/>
                </a:cubicBezTo>
                <a:cubicBezTo>
                  <a:pt x="9819341" y="-26824"/>
                  <a:pt x="9998529" y="-33970"/>
                  <a:pt x="10262542" y="0"/>
                </a:cubicBezTo>
                <a:cubicBezTo>
                  <a:pt x="10277530" y="139600"/>
                  <a:pt x="10246248" y="523146"/>
                  <a:pt x="10262542" y="679919"/>
                </a:cubicBezTo>
                <a:cubicBezTo>
                  <a:pt x="10278836" y="836692"/>
                  <a:pt x="10284245" y="1026905"/>
                  <a:pt x="10262542" y="1307537"/>
                </a:cubicBezTo>
                <a:cubicBezTo>
                  <a:pt x="9942022" y="1333288"/>
                  <a:pt x="9693196" y="1330613"/>
                  <a:pt x="9475747" y="1307537"/>
                </a:cubicBezTo>
                <a:cubicBezTo>
                  <a:pt x="9258299" y="1284461"/>
                  <a:pt x="9122059" y="1282693"/>
                  <a:pt x="8791578" y="1307537"/>
                </a:cubicBezTo>
                <a:cubicBezTo>
                  <a:pt x="8461097" y="1332381"/>
                  <a:pt x="8255800" y="1285991"/>
                  <a:pt x="8107408" y="1307537"/>
                </a:cubicBezTo>
                <a:cubicBezTo>
                  <a:pt x="7959016" y="1329084"/>
                  <a:pt x="7664338" y="1326466"/>
                  <a:pt x="7525864" y="1307537"/>
                </a:cubicBezTo>
                <a:cubicBezTo>
                  <a:pt x="7387390" y="1288608"/>
                  <a:pt x="7252115" y="1289455"/>
                  <a:pt x="7046946" y="1307537"/>
                </a:cubicBezTo>
                <a:cubicBezTo>
                  <a:pt x="6841777" y="1325619"/>
                  <a:pt x="6807405" y="1290417"/>
                  <a:pt x="6670652" y="1307537"/>
                </a:cubicBezTo>
                <a:cubicBezTo>
                  <a:pt x="6533899" y="1324657"/>
                  <a:pt x="6304371" y="1325732"/>
                  <a:pt x="6089108" y="1307537"/>
                </a:cubicBezTo>
                <a:cubicBezTo>
                  <a:pt x="5873845" y="1289342"/>
                  <a:pt x="5739650" y="1335440"/>
                  <a:pt x="5507564" y="1307537"/>
                </a:cubicBezTo>
                <a:cubicBezTo>
                  <a:pt x="5275478" y="1279634"/>
                  <a:pt x="5229792" y="1325664"/>
                  <a:pt x="5131271" y="1307537"/>
                </a:cubicBezTo>
                <a:cubicBezTo>
                  <a:pt x="5032750" y="1289410"/>
                  <a:pt x="4766023" y="1328181"/>
                  <a:pt x="4652352" y="1307537"/>
                </a:cubicBezTo>
                <a:cubicBezTo>
                  <a:pt x="4538681" y="1286893"/>
                  <a:pt x="4123894" y="1282880"/>
                  <a:pt x="3865557" y="1307537"/>
                </a:cubicBezTo>
                <a:cubicBezTo>
                  <a:pt x="3607221" y="1332194"/>
                  <a:pt x="3658387" y="1314682"/>
                  <a:pt x="3489264" y="1307537"/>
                </a:cubicBezTo>
                <a:cubicBezTo>
                  <a:pt x="3320141" y="1300392"/>
                  <a:pt x="3164769" y="1319741"/>
                  <a:pt x="2907720" y="1307537"/>
                </a:cubicBezTo>
                <a:cubicBezTo>
                  <a:pt x="2650671" y="1295333"/>
                  <a:pt x="2649593" y="1323483"/>
                  <a:pt x="2428802" y="1307537"/>
                </a:cubicBezTo>
                <a:cubicBezTo>
                  <a:pt x="2208011" y="1291591"/>
                  <a:pt x="2053529" y="1284544"/>
                  <a:pt x="1949883" y="1307537"/>
                </a:cubicBezTo>
                <a:cubicBezTo>
                  <a:pt x="1846237" y="1330530"/>
                  <a:pt x="1421618" y="1329034"/>
                  <a:pt x="1265714" y="1307537"/>
                </a:cubicBezTo>
                <a:cubicBezTo>
                  <a:pt x="1109810" y="1286040"/>
                  <a:pt x="828507" y="1327057"/>
                  <a:pt x="581544" y="1307537"/>
                </a:cubicBezTo>
                <a:cubicBezTo>
                  <a:pt x="334581" y="1288018"/>
                  <a:pt x="228655" y="1330456"/>
                  <a:pt x="0" y="1307537"/>
                </a:cubicBezTo>
                <a:cubicBezTo>
                  <a:pt x="-16555" y="1175038"/>
                  <a:pt x="30832" y="976784"/>
                  <a:pt x="0" y="666844"/>
                </a:cubicBezTo>
                <a:cubicBezTo>
                  <a:pt x="-30832" y="356904"/>
                  <a:pt x="-5880" y="158436"/>
                  <a:pt x="0" y="0"/>
                </a:cubicBezTo>
                <a:close/>
              </a:path>
            </a:pathLst>
          </a:custGeom>
          <a:solidFill>
            <a:srgbClr val="019362"/>
          </a:solidFill>
          <a:ln w="38100" cap="flat" cmpd="sng" algn="ctr">
            <a:solidFill>
              <a:srgbClr val="019362"/>
            </a:solidFill>
            <a:prstDash val="solid"/>
            <a:round/>
            <a:headEnd type="none" w="med" len="med"/>
            <a:tailEnd type="none" w="med" len="med"/>
            <a:extLst>
              <a:ext uri="{C807C97D-BFC1-408E-A445-0C87EB9F89A2}">
                <ask:lineSketchStyleProps xmlns:ask="http://schemas.microsoft.com/office/drawing/2018/sketchyshapes" sd="134145464">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en-US" sz="2800" b="1" dirty="0" err="1">
                <a:solidFill>
                  <a:schemeClr val="bg1"/>
                </a:solidFill>
                <a:latin typeface="Times New Roman" panose="02020603050405020304" pitchFamily="18" charset="0"/>
                <a:cs typeface="Times New Roman" panose="02020603050405020304" pitchFamily="18" charset="0"/>
              </a:rPr>
              <a:t>Nếu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cạnh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góc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tam </a:t>
            </a:r>
            <a:r>
              <a:rPr lang="en-US" sz="2800" b="1" dirty="0" err="1">
                <a:solidFill>
                  <a:schemeClr val="bg1"/>
                </a:solidFill>
                <a:latin typeface="Times New Roman" panose="02020603050405020304" pitchFamily="18" charset="0"/>
                <a:cs typeface="Times New Roman" panose="02020603050405020304" pitchFamily="18" charset="0"/>
              </a:rPr>
              <a:t>giác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cạnh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góc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tam </a:t>
            </a:r>
            <a:r>
              <a:rPr lang="en-US" sz="2800" b="1" dirty="0" err="1">
                <a:solidFill>
                  <a:schemeClr val="bg1"/>
                </a:solidFill>
                <a:latin typeface="Times New Roman" panose="02020603050405020304" pitchFamily="18" charset="0"/>
                <a:cs typeface="Times New Roman" panose="02020603050405020304" pitchFamily="18" charset="0"/>
              </a:rPr>
              <a:t>giác</a:t>
            </a:r>
            <a:r>
              <a:rPr lang="en-US" sz="2800" b="1" dirty="0">
                <a:solidFill>
                  <a:schemeClr val="bg1"/>
                </a:solidFill>
                <a:latin typeface="Times New Roman" panose="02020603050405020304" pitchFamily="18" charset="0"/>
                <a:cs typeface="Times New Roman" panose="02020603050405020304" pitchFamily="18" charset="0"/>
              </a:rPr>
              <a:t> kia </a:t>
            </a:r>
            <a:r>
              <a:rPr lang="en-US" sz="2800" b="1" dirty="0" err="1">
                <a:solidFill>
                  <a:schemeClr val="bg1"/>
                </a:solidFill>
                <a:latin typeface="Times New Roman" panose="02020603050405020304" pitchFamily="18" charset="0"/>
                <a:cs typeface="Times New Roman" panose="02020603050405020304" pitchFamily="18" charset="0"/>
              </a:rPr>
              <a:t>thì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hai</a:t>
            </a:r>
            <a:r>
              <a:rPr lang="en-US" sz="2800" b="1" dirty="0">
                <a:solidFill>
                  <a:schemeClr val="bg1"/>
                </a:solidFill>
                <a:latin typeface="Times New Roman" panose="02020603050405020304" pitchFamily="18" charset="0"/>
                <a:cs typeface="Times New Roman" panose="02020603050405020304" pitchFamily="18" charset="0"/>
              </a:rPr>
              <a:t> tam </a:t>
            </a:r>
            <a:r>
              <a:rPr lang="en-US" sz="2800" b="1" dirty="0" err="1">
                <a:solidFill>
                  <a:schemeClr val="bg1"/>
                </a:solidFill>
                <a:latin typeface="Times New Roman" panose="02020603050405020304" pitchFamily="18" charset="0"/>
                <a:cs typeface="Times New Roman" panose="02020603050405020304" pitchFamily="18" charset="0"/>
              </a:rPr>
              <a:t>giác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nhau</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a16="http://schemas.microsoft.com/office/drawing/2014/main" id="{5F119085-976E-5E22-84FC-E4EC8C656759}"/>
              </a:ext>
            </a:extLst>
          </p:cNvPr>
          <p:cNvSpPr txBox="1"/>
          <p:nvPr/>
        </p:nvSpPr>
        <p:spPr>
          <a:xfrm>
            <a:off x="495300" y="517750"/>
            <a:ext cx="10852485" cy="530594"/>
          </a:xfrm>
          <a:prstGeom prst="rect">
            <a:avLst/>
          </a:prstGeom>
          <a:noFill/>
        </p:spPr>
        <p:txBody>
          <a:bodyPr wrap="square">
            <a:spAutoFit/>
          </a:bodyPr>
          <a:lstStyle/>
          <a:p>
            <a:pPr>
              <a:lnSpc>
                <a:spcPct val="107000"/>
              </a:lnSpc>
              <a:spcBef>
                <a:spcPts val="300"/>
              </a:spcBef>
              <a:spcAft>
                <a:spcPts val="300"/>
              </a:spcAft>
            </a:pP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Ta </a:t>
            </a:r>
            <a:r>
              <a:rPr lang="fr-FR" sz="2800" b="1" i="1" dirty="0" err="1">
                <a:effectLst/>
                <a:latin typeface="Times New Roman" panose="02020603050405020304" pitchFamily="18" charset="0"/>
                <a:ea typeface="DengXian" panose="02010600030101010101" pitchFamily="2" charset="-122"/>
                <a:cs typeface="Times New Roman" panose="02020603050405020304" pitchFamily="18" charset="0"/>
              </a:rPr>
              <a:t>thừa</a:t>
            </a: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i="1" dirty="0" err="1">
                <a:effectLst/>
                <a:latin typeface="Times New Roman" panose="02020603050405020304" pitchFamily="18" charset="0"/>
                <a:ea typeface="DengXian" panose="02010600030101010101" pitchFamily="2" charset="-122"/>
                <a:cs typeface="Times New Roman" panose="02020603050405020304" pitchFamily="18" charset="0"/>
              </a:rPr>
              <a:t>nhận</a:t>
            </a: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i="1" dirty="0" err="1">
                <a:effectLst/>
                <a:latin typeface="Times New Roman" panose="02020603050405020304" pitchFamily="18" charset="0"/>
                <a:ea typeface="DengXian" panose="02010600030101010101" pitchFamily="2" charset="-122"/>
                <a:cs typeface="Times New Roman" panose="02020603050405020304" pitchFamily="18" charset="0"/>
              </a:rPr>
              <a:t>tính</a:t>
            </a: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i="1" dirty="0" err="1">
                <a:effectLst/>
                <a:latin typeface="Times New Roman" panose="02020603050405020304" pitchFamily="18" charset="0"/>
                <a:ea typeface="DengXian" panose="02010600030101010101" pitchFamily="2" charset="-122"/>
                <a:cs typeface="Times New Roman" panose="02020603050405020304" pitchFamily="18" charset="0"/>
              </a:rPr>
              <a:t>chất</a:t>
            </a: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i="1" dirty="0" err="1">
                <a:effectLst/>
                <a:latin typeface="Times New Roman" panose="02020603050405020304" pitchFamily="18" charset="0"/>
                <a:ea typeface="DengXian" panose="02010600030101010101" pitchFamily="2" charset="-122"/>
                <a:cs typeface="Times New Roman" panose="02020603050405020304" pitchFamily="18" charset="0"/>
              </a:rPr>
              <a:t>sau</a:t>
            </a:r>
            <a:r>
              <a:rPr lang="fr-FR" sz="2800" b="1" i="1"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86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22167A5F-2891-46B0-C79A-4176C0E4052D}"/>
              </a:ext>
            </a:extLst>
          </p:cNvPr>
          <p:cNvSpPr txBox="1"/>
          <p:nvPr/>
        </p:nvSpPr>
        <p:spPr>
          <a:xfrm>
            <a:off x="97757" y="-16570"/>
            <a:ext cx="11389894" cy="1133644"/>
          </a:xfrm>
          <a:prstGeom prst="rect">
            <a:avLst/>
          </a:prstGeom>
          <a:noFill/>
        </p:spPr>
        <p:txBody>
          <a:bodyPr wrap="square">
            <a:spAutoFit/>
          </a:bodyPr>
          <a:lstStyle/>
          <a:p>
            <a:pPr algn="just">
              <a:spcBef>
                <a:spcPts val="720"/>
              </a:spcBef>
              <a:spcAft>
                <a:spcPts val="720"/>
              </a:spcAft>
            </a:pP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Ví</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dụ</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1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SGK</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Trang</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89): </a:t>
            </a:r>
          </a:p>
          <a:p>
            <a:pPr algn="just">
              <a:spcBef>
                <a:spcPts val="720"/>
              </a:spcBef>
              <a:spcAft>
                <a:spcPts val="720"/>
              </a:spcAft>
            </a:pPr>
            <a:r>
              <a:rPr lang="en-US" sz="2800" dirty="0">
                <a:effectLst/>
                <a:latin typeface="Times New Roman" panose="02020603050405020304" pitchFamily="18" charset="0"/>
                <a:ea typeface="DengXian" panose="02010600030101010101" pitchFamily="2" charset="-122"/>
              </a:rPr>
              <a:t>Quan </a:t>
            </a:r>
            <a:r>
              <a:rPr lang="en-US" sz="2800" dirty="0" err="1">
                <a:effectLst/>
                <a:latin typeface="Times New Roman" panose="02020603050405020304" pitchFamily="18" charset="0"/>
                <a:ea typeface="DengXian" panose="02010600030101010101" pitchFamily="2" charset="-122"/>
              </a:rPr>
              <a:t>sát</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Hình</a:t>
            </a:r>
            <a:r>
              <a:rPr lang="en-US" sz="2800" dirty="0">
                <a:effectLst/>
                <a:latin typeface="Times New Roman" panose="02020603050405020304" pitchFamily="18" charset="0"/>
                <a:ea typeface="DengXian" panose="02010600030101010101" pitchFamily="2" charset="-122"/>
              </a:rPr>
              <a:t> 59, </a:t>
            </a:r>
            <a:r>
              <a:rPr lang="en-US" sz="2800" dirty="0" err="1">
                <a:effectLst/>
                <a:latin typeface="Times New Roman" panose="02020603050405020304" pitchFamily="18" charset="0"/>
                <a:ea typeface="DengXian" panose="02010600030101010101" pitchFamily="2" charset="-122"/>
              </a:rPr>
              <a:t>các</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cặp</a:t>
            </a:r>
            <a:r>
              <a:rPr lang="en-US" sz="2800" dirty="0">
                <a:effectLst/>
                <a:latin typeface="Times New Roman" panose="02020603050405020304" pitchFamily="18" charset="0"/>
                <a:ea typeface="DengXian" panose="02010600030101010101" pitchFamily="2" charset="-122"/>
              </a:rPr>
              <a:t> tam </a:t>
            </a:r>
            <a:r>
              <a:rPr lang="en-US" sz="2800" dirty="0" err="1">
                <a:effectLst/>
                <a:latin typeface="Times New Roman" panose="02020603050405020304" pitchFamily="18" charset="0"/>
                <a:ea typeface="DengXian" panose="02010600030101010101" pitchFamily="2" charset="-122"/>
              </a:rPr>
              <a:t>giác</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nào</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dưới</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đây</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là</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bằng</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nhau</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Vì</a:t>
            </a:r>
            <a:r>
              <a:rPr lang="en-US" sz="2800" dirty="0">
                <a:effectLst/>
                <a:latin typeface="Times New Roman" panose="02020603050405020304" pitchFamily="18" charset="0"/>
                <a:ea typeface="DengXian" panose="02010600030101010101" pitchFamily="2" charset="-122"/>
              </a:rPr>
              <a:t> </a:t>
            </a:r>
            <a:r>
              <a:rPr lang="en-US" sz="2800" dirty="0" err="1">
                <a:effectLst/>
                <a:latin typeface="Times New Roman" panose="02020603050405020304" pitchFamily="18" charset="0"/>
                <a:ea typeface="DengXian" panose="02010600030101010101" pitchFamily="2" charset="-122"/>
              </a:rPr>
              <a:t>sao</a:t>
            </a:r>
            <a:r>
              <a:rPr lang="en-US" sz="2800" dirty="0">
                <a:effectLst/>
                <a:latin typeface="Times New Roman" panose="02020603050405020304" pitchFamily="18" charset="0"/>
                <a:ea typeface="DengXian" panose="02010600030101010101" pitchFamily="2" charset="-122"/>
              </a:rPr>
              <a:t>?</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8" name="Hình ảnh 7">
            <a:extLst>
              <a:ext uri="{FF2B5EF4-FFF2-40B4-BE49-F238E27FC236}">
                <a16:creationId xmlns:a16="http://schemas.microsoft.com/office/drawing/2014/main" id="{2BCEB509-A546-E0EE-ABA1-4A8C2E2B148B}"/>
              </a:ext>
            </a:extLst>
          </p:cNvPr>
          <p:cNvPicPr>
            <a:picLocks noChangeAspect="1"/>
          </p:cNvPicPr>
          <p:nvPr/>
        </p:nvPicPr>
        <p:blipFill>
          <a:blip r:embed="rId2"/>
          <a:stretch>
            <a:fillRect/>
          </a:stretch>
        </p:blipFill>
        <p:spPr>
          <a:xfrm>
            <a:off x="485028" y="1090890"/>
            <a:ext cx="10886242" cy="2395260"/>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9149DB93-E41F-5CA7-6FD3-6BD1F0D3D41F}"/>
                  </a:ext>
                </a:extLst>
              </p:cNvPr>
              <p:cNvSpPr txBox="1"/>
              <p:nvPr/>
            </p:nvSpPr>
            <p:spPr>
              <a:xfrm>
                <a:off x="326357" y="6136680"/>
                <a:ext cx="3959893" cy="523220"/>
              </a:xfrm>
              <a:custGeom>
                <a:avLst/>
                <a:gdLst>
                  <a:gd name="connsiteX0" fmla="*/ 0 w 3959893"/>
                  <a:gd name="connsiteY0" fmla="*/ 0 h 523220"/>
                  <a:gd name="connsiteX1" fmla="*/ 699581 w 3959893"/>
                  <a:gd name="connsiteY1" fmla="*/ 0 h 523220"/>
                  <a:gd name="connsiteX2" fmla="*/ 1359563 w 3959893"/>
                  <a:gd name="connsiteY2" fmla="*/ 0 h 523220"/>
                  <a:gd name="connsiteX3" fmla="*/ 1900749 w 3959893"/>
                  <a:gd name="connsiteY3" fmla="*/ 0 h 523220"/>
                  <a:gd name="connsiteX4" fmla="*/ 2560731 w 3959893"/>
                  <a:gd name="connsiteY4" fmla="*/ 0 h 523220"/>
                  <a:gd name="connsiteX5" fmla="*/ 3181114 w 3959893"/>
                  <a:gd name="connsiteY5" fmla="*/ 0 h 523220"/>
                  <a:gd name="connsiteX6" fmla="*/ 3959893 w 3959893"/>
                  <a:gd name="connsiteY6" fmla="*/ 0 h 523220"/>
                  <a:gd name="connsiteX7" fmla="*/ 3959893 w 3959893"/>
                  <a:gd name="connsiteY7" fmla="*/ 523220 h 523220"/>
                  <a:gd name="connsiteX8" fmla="*/ 3418708 w 3959893"/>
                  <a:gd name="connsiteY8" fmla="*/ 523220 h 523220"/>
                  <a:gd name="connsiteX9" fmla="*/ 2877522 w 3959893"/>
                  <a:gd name="connsiteY9" fmla="*/ 523220 h 523220"/>
                  <a:gd name="connsiteX10" fmla="*/ 2138342 w 3959893"/>
                  <a:gd name="connsiteY10" fmla="*/ 523220 h 523220"/>
                  <a:gd name="connsiteX11" fmla="*/ 1478360 w 3959893"/>
                  <a:gd name="connsiteY11" fmla="*/ 523220 h 523220"/>
                  <a:gd name="connsiteX12" fmla="*/ 897576 w 3959893"/>
                  <a:gd name="connsiteY12" fmla="*/ 523220 h 523220"/>
                  <a:gd name="connsiteX13" fmla="*/ 0 w 3959893"/>
                  <a:gd name="connsiteY13" fmla="*/ 523220 h 523220"/>
                  <a:gd name="connsiteX14" fmla="*/ 0 w 3959893"/>
                  <a:gd name="connsiteY1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9893" h="523220" extrusionOk="0">
                    <a:moveTo>
                      <a:pt x="0" y="0"/>
                    </a:moveTo>
                    <a:cubicBezTo>
                      <a:pt x="223147" y="11725"/>
                      <a:pt x="451938" y="-331"/>
                      <a:pt x="699581" y="0"/>
                    </a:cubicBezTo>
                    <a:cubicBezTo>
                      <a:pt x="947224" y="331"/>
                      <a:pt x="1041004" y="-305"/>
                      <a:pt x="1359563" y="0"/>
                    </a:cubicBezTo>
                    <a:cubicBezTo>
                      <a:pt x="1678122" y="305"/>
                      <a:pt x="1718983" y="-19871"/>
                      <a:pt x="1900749" y="0"/>
                    </a:cubicBezTo>
                    <a:cubicBezTo>
                      <a:pt x="2082515" y="19871"/>
                      <a:pt x="2372962" y="-24714"/>
                      <a:pt x="2560731" y="0"/>
                    </a:cubicBezTo>
                    <a:cubicBezTo>
                      <a:pt x="2748500" y="24714"/>
                      <a:pt x="3051922" y="487"/>
                      <a:pt x="3181114" y="0"/>
                    </a:cubicBezTo>
                    <a:cubicBezTo>
                      <a:pt x="3310306" y="-487"/>
                      <a:pt x="3722176" y="32027"/>
                      <a:pt x="3959893" y="0"/>
                    </a:cubicBezTo>
                    <a:cubicBezTo>
                      <a:pt x="3945254" y="171952"/>
                      <a:pt x="3980928" y="266438"/>
                      <a:pt x="3959893" y="523220"/>
                    </a:cubicBezTo>
                    <a:cubicBezTo>
                      <a:pt x="3743315" y="500293"/>
                      <a:pt x="3622777" y="518367"/>
                      <a:pt x="3418708" y="523220"/>
                    </a:cubicBezTo>
                    <a:cubicBezTo>
                      <a:pt x="3214639" y="528073"/>
                      <a:pt x="3019347" y="546118"/>
                      <a:pt x="2877522" y="523220"/>
                    </a:cubicBezTo>
                    <a:cubicBezTo>
                      <a:pt x="2735697" y="500322"/>
                      <a:pt x="2291644" y="547305"/>
                      <a:pt x="2138342" y="523220"/>
                    </a:cubicBezTo>
                    <a:cubicBezTo>
                      <a:pt x="1985040" y="499135"/>
                      <a:pt x="1767501" y="518675"/>
                      <a:pt x="1478360" y="523220"/>
                    </a:cubicBezTo>
                    <a:cubicBezTo>
                      <a:pt x="1189219" y="527765"/>
                      <a:pt x="1152073" y="535886"/>
                      <a:pt x="897576" y="523220"/>
                    </a:cubicBezTo>
                    <a:cubicBezTo>
                      <a:pt x="643079" y="510554"/>
                      <a:pt x="233741" y="478570"/>
                      <a:pt x="0" y="523220"/>
                    </a:cubicBezTo>
                    <a:cubicBezTo>
                      <a:pt x="-11023" y="295226"/>
                      <a:pt x="16030" y="249148"/>
                      <a:pt x="0" y="0"/>
                    </a:cubicBezTo>
                    <a:close/>
                  </a:path>
                </a:pathLst>
              </a:custGeom>
              <a:noFill/>
              <a:ln w="19050">
                <a:solidFill>
                  <a:srgbClr val="019362"/>
                </a:solidFill>
                <a:extLst>
                  <a:ext uri="{C807C97D-BFC1-408E-A445-0C87EB9F89A2}">
                    <ask:lineSketchStyleProps xmlns:ask="http://schemas.microsoft.com/office/drawing/2018/sketchyshapes" sd="1472492455">
                      <a:prstGeom prst="rect">
                        <a:avLst/>
                      </a:prstGeom>
                      <ask:type>
                        <ask:lineSketchFreehand/>
                      </ask:type>
                    </ask:lineSketchStyleProps>
                  </a:ext>
                </a:extLst>
              </a:ln>
            </p:spPr>
            <p:txBody>
              <a:bodyPr wrap="square">
                <a:spAutoFit/>
              </a:bodyPr>
              <a:lstStyle/>
              <a:p>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r>
                        <a:rPr lang="en-US" sz="2800" i="1">
                          <a:latin typeface="Cambria Math" panose="02040503050406030204" pitchFamily="18" charset="0"/>
                          <a:ea typeface="Cambria Math" panose="02040503050406030204" pitchFamily="18" charset="0"/>
                        </a:rPr>
                        <m:t>𝐵𝐶</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𝐷𝐸𝐺</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0" name="Hộp Văn bản 9">
                <a:extLst>
                  <a:ext uri="{FF2B5EF4-FFF2-40B4-BE49-F238E27FC236}">
                    <a16:creationId xmlns:a16="http://schemas.microsoft.com/office/drawing/2014/main" id="{9149DB93-E41F-5CA7-6FD3-6BD1F0D3D41F}"/>
                  </a:ext>
                </a:extLst>
              </p:cNvPr>
              <p:cNvSpPr txBox="1">
                <a:spLocks noRot="1" noChangeAspect="1" noMove="1" noResize="1" noEditPoints="1" noAdjustHandles="1" noChangeArrowheads="1" noChangeShapeType="1" noTextEdit="1"/>
              </p:cNvSpPr>
              <p:nvPr/>
            </p:nvSpPr>
            <p:spPr>
              <a:xfrm>
                <a:off x="326357" y="6136680"/>
                <a:ext cx="3959893" cy="523220"/>
              </a:xfrm>
              <a:prstGeom prst="rect">
                <a:avLst/>
              </a:prstGeom>
              <a:blipFill>
                <a:blip r:embed="rId5"/>
                <a:stretch>
                  <a:fillRect/>
                </a:stretch>
              </a:blipFill>
              <a:ln w="19050">
                <a:solidFill>
                  <a:srgbClr val="019362"/>
                </a:solidFill>
                <a:extLst>
                  <a:ext uri="{C807C97D-BFC1-408E-A445-0C87EB9F89A2}">
                    <ask:lineSketchStyleProps xmlns:ask="http://schemas.microsoft.com/office/drawing/2018/sketchyshapes" sd="1472492455">
                      <a:custGeom>
                        <a:avLst/>
                        <a:gdLst>
                          <a:gd name="connsiteX0" fmla="*/ 0 w 3959893"/>
                          <a:gd name="connsiteY0" fmla="*/ 0 h 523220"/>
                          <a:gd name="connsiteX1" fmla="*/ 699581 w 3959893"/>
                          <a:gd name="connsiteY1" fmla="*/ 0 h 523220"/>
                          <a:gd name="connsiteX2" fmla="*/ 1359563 w 3959893"/>
                          <a:gd name="connsiteY2" fmla="*/ 0 h 523220"/>
                          <a:gd name="connsiteX3" fmla="*/ 1900749 w 3959893"/>
                          <a:gd name="connsiteY3" fmla="*/ 0 h 523220"/>
                          <a:gd name="connsiteX4" fmla="*/ 2560731 w 3959893"/>
                          <a:gd name="connsiteY4" fmla="*/ 0 h 523220"/>
                          <a:gd name="connsiteX5" fmla="*/ 3181114 w 3959893"/>
                          <a:gd name="connsiteY5" fmla="*/ 0 h 523220"/>
                          <a:gd name="connsiteX6" fmla="*/ 3959893 w 3959893"/>
                          <a:gd name="connsiteY6" fmla="*/ 0 h 523220"/>
                          <a:gd name="connsiteX7" fmla="*/ 3959893 w 3959893"/>
                          <a:gd name="connsiteY7" fmla="*/ 523220 h 523220"/>
                          <a:gd name="connsiteX8" fmla="*/ 3418708 w 3959893"/>
                          <a:gd name="connsiteY8" fmla="*/ 523220 h 523220"/>
                          <a:gd name="connsiteX9" fmla="*/ 2877522 w 3959893"/>
                          <a:gd name="connsiteY9" fmla="*/ 523220 h 523220"/>
                          <a:gd name="connsiteX10" fmla="*/ 2138342 w 3959893"/>
                          <a:gd name="connsiteY10" fmla="*/ 523220 h 523220"/>
                          <a:gd name="connsiteX11" fmla="*/ 1478360 w 3959893"/>
                          <a:gd name="connsiteY11" fmla="*/ 523220 h 523220"/>
                          <a:gd name="connsiteX12" fmla="*/ 897576 w 3959893"/>
                          <a:gd name="connsiteY12" fmla="*/ 523220 h 523220"/>
                          <a:gd name="connsiteX13" fmla="*/ 0 w 3959893"/>
                          <a:gd name="connsiteY13" fmla="*/ 523220 h 523220"/>
                          <a:gd name="connsiteX14" fmla="*/ 0 w 3959893"/>
                          <a:gd name="connsiteY1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9893" h="523220" extrusionOk="0">
                            <a:moveTo>
                              <a:pt x="0" y="0"/>
                            </a:moveTo>
                            <a:cubicBezTo>
                              <a:pt x="223147" y="11725"/>
                              <a:pt x="451938" y="-331"/>
                              <a:pt x="699581" y="0"/>
                            </a:cubicBezTo>
                            <a:cubicBezTo>
                              <a:pt x="947224" y="331"/>
                              <a:pt x="1041004" y="-305"/>
                              <a:pt x="1359563" y="0"/>
                            </a:cubicBezTo>
                            <a:cubicBezTo>
                              <a:pt x="1678122" y="305"/>
                              <a:pt x="1718983" y="-19871"/>
                              <a:pt x="1900749" y="0"/>
                            </a:cubicBezTo>
                            <a:cubicBezTo>
                              <a:pt x="2082515" y="19871"/>
                              <a:pt x="2372962" y="-24714"/>
                              <a:pt x="2560731" y="0"/>
                            </a:cubicBezTo>
                            <a:cubicBezTo>
                              <a:pt x="2748500" y="24714"/>
                              <a:pt x="3051922" y="487"/>
                              <a:pt x="3181114" y="0"/>
                            </a:cubicBezTo>
                            <a:cubicBezTo>
                              <a:pt x="3310306" y="-487"/>
                              <a:pt x="3722176" y="32027"/>
                              <a:pt x="3959893" y="0"/>
                            </a:cubicBezTo>
                            <a:cubicBezTo>
                              <a:pt x="3945254" y="171952"/>
                              <a:pt x="3980928" y="266438"/>
                              <a:pt x="3959893" y="523220"/>
                            </a:cubicBezTo>
                            <a:cubicBezTo>
                              <a:pt x="3743315" y="500293"/>
                              <a:pt x="3622777" y="518367"/>
                              <a:pt x="3418708" y="523220"/>
                            </a:cubicBezTo>
                            <a:cubicBezTo>
                              <a:pt x="3214639" y="528073"/>
                              <a:pt x="3019347" y="546118"/>
                              <a:pt x="2877522" y="523220"/>
                            </a:cubicBezTo>
                            <a:cubicBezTo>
                              <a:pt x="2735697" y="500322"/>
                              <a:pt x="2291644" y="547305"/>
                              <a:pt x="2138342" y="523220"/>
                            </a:cubicBezTo>
                            <a:cubicBezTo>
                              <a:pt x="1985040" y="499135"/>
                              <a:pt x="1767501" y="518675"/>
                              <a:pt x="1478360" y="523220"/>
                            </a:cubicBezTo>
                            <a:cubicBezTo>
                              <a:pt x="1189219" y="527765"/>
                              <a:pt x="1152073" y="535886"/>
                              <a:pt x="897576" y="523220"/>
                            </a:cubicBezTo>
                            <a:cubicBezTo>
                              <a:pt x="643079" y="510554"/>
                              <a:pt x="233741" y="478570"/>
                              <a:pt x="0" y="523220"/>
                            </a:cubicBezTo>
                            <a:cubicBezTo>
                              <a:pt x="-11023" y="295226"/>
                              <a:pt x="16030" y="249148"/>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8227AB30-E628-1A78-AE7B-AF2E417E3D07}"/>
                  </a:ext>
                </a:extLst>
              </p:cNvPr>
              <p:cNvSpPr txBox="1"/>
              <p:nvPr/>
            </p:nvSpPr>
            <p:spPr>
              <a:xfrm>
                <a:off x="7336505" y="6103635"/>
                <a:ext cx="3959893" cy="523220"/>
              </a:xfrm>
              <a:custGeom>
                <a:avLst/>
                <a:gdLst>
                  <a:gd name="connsiteX0" fmla="*/ 0 w 3959893"/>
                  <a:gd name="connsiteY0" fmla="*/ 0 h 523220"/>
                  <a:gd name="connsiteX1" fmla="*/ 620383 w 3959893"/>
                  <a:gd name="connsiteY1" fmla="*/ 0 h 523220"/>
                  <a:gd name="connsiteX2" fmla="*/ 1319964 w 3959893"/>
                  <a:gd name="connsiteY2" fmla="*/ 0 h 523220"/>
                  <a:gd name="connsiteX3" fmla="*/ 2019545 w 3959893"/>
                  <a:gd name="connsiteY3" fmla="*/ 0 h 523220"/>
                  <a:gd name="connsiteX4" fmla="*/ 2758725 w 3959893"/>
                  <a:gd name="connsiteY4" fmla="*/ 0 h 523220"/>
                  <a:gd name="connsiteX5" fmla="*/ 3959893 w 3959893"/>
                  <a:gd name="connsiteY5" fmla="*/ 0 h 523220"/>
                  <a:gd name="connsiteX6" fmla="*/ 3959893 w 3959893"/>
                  <a:gd name="connsiteY6" fmla="*/ 523220 h 523220"/>
                  <a:gd name="connsiteX7" fmla="*/ 3339510 w 3959893"/>
                  <a:gd name="connsiteY7" fmla="*/ 523220 h 523220"/>
                  <a:gd name="connsiteX8" fmla="*/ 2639929 w 3959893"/>
                  <a:gd name="connsiteY8" fmla="*/ 523220 h 523220"/>
                  <a:gd name="connsiteX9" fmla="*/ 2019545 w 3959893"/>
                  <a:gd name="connsiteY9" fmla="*/ 523220 h 523220"/>
                  <a:gd name="connsiteX10" fmla="*/ 1359563 w 3959893"/>
                  <a:gd name="connsiteY10" fmla="*/ 523220 h 523220"/>
                  <a:gd name="connsiteX11" fmla="*/ 620383 w 3959893"/>
                  <a:gd name="connsiteY11" fmla="*/ 523220 h 523220"/>
                  <a:gd name="connsiteX12" fmla="*/ 0 w 3959893"/>
                  <a:gd name="connsiteY12" fmla="*/ 523220 h 523220"/>
                  <a:gd name="connsiteX13" fmla="*/ 0 w 3959893"/>
                  <a:gd name="connsiteY1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893" h="523220" extrusionOk="0">
                    <a:moveTo>
                      <a:pt x="0" y="0"/>
                    </a:moveTo>
                    <a:cubicBezTo>
                      <a:pt x="148936" y="-784"/>
                      <a:pt x="348499" y="-23851"/>
                      <a:pt x="620383" y="0"/>
                    </a:cubicBezTo>
                    <a:cubicBezTo>
                      <a:pt x="892267" y="23851"/>
                      <a:pt x="1173926" y="14145"/>
                      <a:pt x="1319964" y="0"/>
                    </a:cubicBezTo>
                    <a:cubicBezTo>
                      <a:pt x="1466002" y="-14145"/>
                      <a:pt x="1877603" y="8788"/>
                      <a:pt x="2019545" y="0"/>
                    </a:cubicBezTo>
                    <a:cubicBezTo>
                      <a:pt x="2161487" y="-8788"/>
                      <a:pt x="2551673" y="-27041"/>
                      <a:pt x="2758725" y="0"/>
                    </a:cubicBezTo>
                    <a:cubicBezTo>
                      <a:pt x="2965777" y="27041"/>
                      <a:pt x="3431253" y="21414"/>
                      <a:pt x="3959893" y="0"/>
                    </a:cubicBezTo>
                    <a:cubicBezTo>
                      <a:pt x="3978215" y="247461"/>
                      <a:pt x="3976966" y="286042"/>
                      <a:pt x="3959893" y="523220"/>
                    </a:cubicBezTo>
                    <a:cubicBezTo>
                      <a:pt x="3658265" y="508476"/>
                      <a:pt x="3638256" y="551549"/>
                      <a:pt x="3339510" y="523220"/>
                    </a:cubicBezTo>
                    <a:cubicBezTo>
                      <a:pt x="3040764" y="494891"/>
                      <a:pt x="2870148" y="530243"/>
                      <a:pt x="2639929" y="523220"/>
                    </a:cubicBezTo>
                    <a:cubicBezTo>
                      <a:pt x="2409710" y="516197"/>
                      <a:pt x="2314495" y="529255"/>
                      <a:pt x="2019545" y="523220"/>
                    </a:cubicBezTo>
                    <a:cubicBezTo>
                      <a:pt x="1724595" y="517185"/>
                      <a:pt x="1553635" y="521529"/>
                      <a:pt x="1359563" y="523220"/>
                    </a:cubicBezTo>
                    <a:cubicBezTo>
                      <a:pt x="1165491" y="524911"/>
                      <a:pt x="940503" y="519297"/>
                      <a:pt x="620383" y="523220"/>
                    </a:cubicBezTo>
                    <a:cubicBezTo>
                      <a:pt x="300263" y="527143"/>
                      <a:pt x="134663" y="540262"/>
                      <a:pt x="0" y="523220"/>
                    </a:cubicBezTo>
                    <a:cubicBezTo>
                      <a:pt x="-7057" y="381777"/>
                      <a:pt x="-526" y="120860"/>
                      <a:pt x="0" y="0"/>
                    </a:cubicBezTo>
                    <a:close/>
                  </a:path>
                </a:pathLst>
              </a:custGeom>
              <a:noFill/>
              <a:ln w="19050">
                <a:solidFill>
                  <a:srgbClr val="019362"/>
                </a:solidFill>
                <a:extLst>
                  <a:ext uri="{C807C97D-BFC1-408E-A445-0C87EB9F89A2}">
                    <ask:lineSketchStyleProps xmlns:ask="http://schemas.microsoft.com/office/drawing/2018/sketchyshapes" sd="2546629335">
                      <a:prstGeom prst="rect">
                        <a:avLst/>
                      </a:prstGeom>
                      <ask:type>
                        <ask:lineSketchFreehand/>
                      </ask:type>
                    </ask:lineSketchStyleProps>
                  </a:ext>
                </a:extLst>
              </a:ln>
            </p:spPr>
            <p:txBody>
              <a:bodyPr wrap="square">
                <a:spAutoFit/>
              </a:bodyPr>
              <a:lstStyle/>
              <a:p>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𝑀𝑁𝑃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𝐻𝐼𝐾</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8227AB30-E628-1A78-AE7B-AF2E417E3D07}"/>
                  </a:ext>
                </a:extLst>
              </p:cNvPr>
              <p:cNvSpPr txBox="1">
                <a:spLocks noRot="1" noChangeAspect="1" noMove="1" noResize="1" noEditPoints="1" noAdjustHandles="1" noChangeArrowheads="1" noChangeShapeType="1" noTextEdit="1"/>
              </p:cNvSpPr>
              <p:nvPr/>
            </p:nvSpPr>
            <p:spPr>
              <a:xfrm>
                <a:off x="7336505" y="6103635"/>
                <a:ext cx="3959893" cy="523220"/>
              </a:xfrm>
              <a:prstGeom prst="rect">
                <a:avLst/>
              </a:prstGeom>
              <a:blipFill>
                <a:blip r:embed="rId6"/>
                <a:stretch>
                  <a:fillRect/>
                </a:stretch>
              </a:blipFill>
              <a:ln w="19050">
                <a:solidFill>
                  <a:srgbClr val="019362"/>
                </a:solidFill>
                <a:extLst>
                  <a:ext uri="{C807C97D-BFC1-408E-A445-0C87EB9F89A2}">
                    <ask:lineSketchStyleProps xmlns:ask="http://schemas.microsoft.com/office/drawing/2018/sketchyshapes" sd="2546629335">
                      <a:custGeom>
                        <a:avLst/>
                        <a:gdLst>
                          <a:gd name="connsiteX0" fmla="*/ 0 w 3959893"/>
                          <a:gd name="connsiteY0" fmla="*/ 0 h 523220"/>
                          <a:gd name="connsiteX1" fmla="*/ 620383 w 3959893"/>
                          <a:gd name="connsiteY1" fmla="*/ 0 h 523220"/>
                          <a:gd name="connsiteX2" fmla="*/ 1319964 w 3959893"/>
                          <a:gd name="connsiteY2" fmla="*/ 0 h 523220"/>
                          <a:gd name="connsiteX3" fmla="*/ 2019545 w 3959893"/>
                          <a:gd name="connsiteY3" fmla="*/ 0 h 523220"/>
                          <a:gd name="connsiteX4" fmla="*/ 2758725 w 3959893"/>
                          <a:gd name="connsiteY4" fmla="*/ 0 h 523220"/>
                          <a:gd name="connsiteX5" fmla="*/ 3959893 w 3959893"/>
                          <a:gd name="connsiteY5" fmla="*/ 0 h 523220"/>
                          <a:gd name="connsiteX6" fmla="*/ 3959893 w 3959893"/>
                          <a:gd name="connsiteY6" fmla="*/ 523220 h 523220"/>
                          <a:gd name="connsiteX7" fmla="*/ 3339510 w 3959893"/>
                          <a:gd name="connsiteY7" fmla="*/ 523220 h 523220"/>
                          <a:gd name="connsiteX8" fmla="*/ 2639929 w 3959893"/>
                          <a:gd name="connsiteY8" fmla="*/ 523220 h 523220"/>
                          <a:gd name="connsiteX9" fmla="*/ 2019545 w 3959893"/>
                          <a:gd name="connsiteY9" fmla="*/ 523220 h 523220"/>
                          <a:gd name="connsiteX10" fmla="*/ 1359563 w 3959893"/>
                          <a:gd name="connsiteY10" fmla="*/ 523220 h 523220"/>
                          <a:gd name="connsiteX11" fmla="*/ 620383 w 3959893"/>
                          <a:gd name="connsiteY11" fmla="*/ 523220 h 523220"/>
                          <a:gd name="connsiteX12" fmla="*/ 0 w 3959893"/>
                          <a:gd name="connsiteY12" fmla="*/ 523220 h 523220"/>
                          <a:gd name="connsiteX13" fmla="*/ 0 w 3959893"/>
                          <a:gd name="connsiteY1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893" h="523220" extrusionOk="0">
                            <a:moveTo>
                              <a:pt x="0" y="0"/>
                            </a:moveTo>
                            <a:cubicBezTo>
                              <a:pt x="148936" y="-784"/>
                              <a:pt x="348499" y="-23851"/>
                              <a:pt x="620383" y="0"/>
                            </a:cubicBezTo>
                            <a:cubicBezTo>
                              <a:pt x="892267" y="23851"/>
                              <a:pt x="1173926" y="14145"/>
                              <a:pt x="1319964" y="0"/>
                            </a:cubicBezTo>
                            <a:cubicBezTo>
                              <a:pt x="1466002" y="-14145"/>
                              <a:pt x="1877603" y="8788"/>
                              <a:pt x="2019545" y="0"/>
                            </a:cubicBezTo>
                            <a:cubicBezTo>
                              <a:pt x="2161487" y="-8788"/>
                              <a:pt x="2551673" y="-27041"/>
                              <a:pt x="2758725" y="0"/>
                            </a:cubicBezTo>
                            <a:cubicBezTo>
                              <a:pt x="2965777" y="27041"/>
                              <a:pt x="3431253" y="21414"/>
                              <a:pt x="3959893" y="0"/>
                            </a:cubicBezTo>
                            <a:cubicBezTo>
                              <a:pt x="3978215" y="247461"/>
                              <a:pt x="3976966" y="286042"/>
                              <a:pt x="3959893" y="523220"/>
                            </a:cubicBezTo>
                            <a:cubicBezTo>
                              <a:pt x="3658265" y="508476"/>
                              <a:pt x="3638256" y="551549"/>
                              <a:pt x="3339510" y="523220"/>
                            </a:cubicBezTo>
                            <a:cubicBezTo>
                              <a:pt x="3040764" y="494891"/>
                              <a:pt x="2870148" y="530243"/>
                              <a:pt x="2639929" y="523220"/>
                            </a:cubicBezTo>
                            <a:cubicBezTo>
                              <a:pt x="2409710" y="516197"/>
                              <a:pt x="2314495" y="529255"/>
                              <a:pt x="2019545" y="523220"/>
                            </a:cubicBezTo>
                            <a:cubicBezTo>
                              <a:pt x="1724595" y="517185"/>
                              <a:pt x="1553635" y="521529"/>
                              <a:pt x="1359563" y="523220"/>
                            </a:cubicBezTo>
                            <a:cubicBezTo>
                              <a:pt x="1165491" y="524911"/>
                              <a:pt x="940503" y="519297"/>
                              <a:pt x="620383" y="523220"/>
                            </a:cubicBezTo>
                            <a:cubicBezTo>
                              <a:pt x="300263" y="527143"/>
                              <a:pt x="134663" y="540262"/>
                              <a:pt x="0" y="523220"/>
                            </a:cubicBezTo>
                            <a:cubicBezTo>
                              <a:pt x="-7057" y="381777"/>
                              <a:pt x="-526" y="1208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5354560A-3F9C-9EF1-90FB-819B43DECAD2}"/>
                  </a:ext>
                </a:extLst>
              </p:cNvPr>
              <p:cNvSpPr txBox="1"/>
              <p:nvPr/>
            </p:nvSpPr>
            <p:spPr>
              <a:xfrm>
                <a:off x="545431" y="4867277"/>
                <a:ext cx="3436019"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𝐵𝐶</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𝐸𝐺</m:t>
                      </m:r>
                      <m:r>
                        <a:rPr lang="en-US" sz="2800" b="0" i="1" smtClean="0">
                          <a:latin typeface="Cambria Math" panose="02040503050406030204" pitchFamily="18" charset="0"/>
                          <a:ea typeface="Cambria Math" panose="02040503050406030204" pitchFamily="18" charset="0"/>
                        </a:rPr>
                        <m:t>=3 </m:t>
                      </m:r>
                      <m:r>
                        <a:rPr lang="en-US" sz="2800"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9" name="Hộp Văn bản 8">
                <a:extLst>
                  <a:ext uri="{FF2B5EF4-FFF2-40B4-BE49-F238E27FC236}">
                    <a16:creationId xmlns:a16="http://schemas.microsoft.com/office/drawing/2014/main" id="{5354560A-3F9C-9EF1-90FB-819B43DECAD2}"/>
                  </a:ext>
                </a:extLst>
              </p:cNvPr>
              <p:cNvSpPr txBox="1">
                <a:spLocks noRot="1" noChangeAspect="1" noMove="1" noResize="1" noEditPoints="1" noAdjustHandles="1" noChangeArrowheads="1" noChangeShapeType="1" noTextEdit="1"/>
              </p:cNvSpPr>
              <p:nvPr/>
            </p:nvSpPr>
            <p:spPr>
              <a:xfrm>
                <a:off x="545431" y="4867277"/>
                <a:ext cx="3436019"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531ED7E1-00F1-6012-5BE5-615859C0A7FA}"/>
                  </a:ext>
                </a:extLst>
              </p:cNvPr>
              <p:cNvSpPr txBox="1"/>
              <p:nvPr/>
            </p:nvSpPr>
            <p:spPr>
              <a:xfrm>
                <a:off x="545431" y="4282145"/>
                <a:ext cx="3436019" cy="5375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𝐴𝐵𝐶</m:t>
                          </m:r>
                        </m:e>
                      </m:acc>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𝐷𝐸𝐺</m:t>
                          </m:r>
                        </m:e>
                      </m:acc>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70</m:t>
                          </m:r>
                        </m:e>
                        <m:sup>
                          <m:r>
                            <m:rPr>
                              <m:sty m:val="p"/>
                            </m:rPr>
                            <a:rPr lang="en-US" sz="2800" b="0" i="0" smtClean="0">
                              <a:latin typeface="Cambria Math" panose="02040503050406030204" pitchFamily="18" charset="0"/>
                              <a:ea typeface="Cambria Math" panose="02040503050406030204" pitchFamily="18" charset="0"/>
                            </a:rPr>
                            <m:t>o</m:t>
                          </m:r>
                        </m:sup>
                      </m:sSup>
                    </m:oMath>
                  </m:oMathPara>
                </a14:m>
                <a:endParaRPr lang="en-US" dirty="0"/>
              </a:p>
            </p:txBody>
          </p:sp>
        </mc:Choice>
        <mc:Fallback xmlns="">
          <p:sp>
            <p:nvSpPr>
              <p:cNvPr id="12" name="Hộp Văn bản 11">
                <a:extLst>
                  <a:ext uri="{FF2B5EF4-FFF2-40B4-BE49-F238E27FC236}">
                    <a16:creationId xmlns:a16="http://schemas.microsoft.com/office/drawing/2014/main" id="{531ED7E1-00F1-6012-5BE5-615859C0A7FA}"/>
                  </a:ext>
                </a:extLst>
              </p:cNvPr>
              <p:cNvSpPr txBox="1">
                <a:spLocks noRot="1" noChangeAspect="1" noMove="1" noResize="1" noEditPoints="1" noAdjustHandles="1" noChangeArrowheads="1" noChangeShapeType="1" noTextEdit="1"/>
              </p:cNvSpPr>
              <p:nvPr/>
            </p:nvSpPr>
            <p:spPr>
              <a:xfrm>
                <a:off x="545431" y="4282145"/>
                <a:ext cx="3436019" cy="5375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8EF4CC0F-2A37-7CF0-B916-1764063EBDAC}"/>
                  </a:ext>
                </a:extLst>
              </p:cNvPr>
              <p:cNvSpPr txBox="1"/>
              <p:nvPr/>
            </p:nvSpPr>
            <p:spPr>
              <a:xfrm>
                <a:off x="545431" y="5476222"/>
                <a:ext cx="3436019" cy="5375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𝐴𝐶𝐵</m:t>
                          </m:r>
                        </m:e>
                      </m:acc>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𝐷𝐺𝐸</m:t>
                          </m:r>
                        </m:e>
                      </m:acc>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45</m:t>
                          </m:r>
                        </m:e>
                        <m:sup>
                          <m:r>
                            <m:rPr>
                              <m:sty m:val="p"/>
                            </m:rPr>
                            <a:rPr lang="en-US" sz="2800" b="0" i="0" smtClean="0">
                              <a:latin typeface="Cambria Math" panose="02040503050406030204" pitchFamily="18" charset="0"/>
                              <a:ea typeface="Cambria Math" panose="02040503050406030204" pitchFamily="18" charset="0"/>
                            </a:rPr>
                            <m:t>o</m:t>
                          </m:r>
                        </m:sup>
                      </m:sSup>
                    </m:oMath>
                  </m:oMathPara>
                </a14:m>
                <a:endParaRPr lang="en-US" dirty="0"/>
              </a:p>
            </p:txBody>
          </p:sp>
        </mc:Choice>
        <mc:Fallback xmlns="">
          <p:sp>
            <p:nvSpPr>
              <p:cNvPr id="13" name="Hộp Văn bản 12">
                <a:extLst>
                  <a:ext uri="{FF2B5EF4-FFF2-40B4-BE49-F238E27FC236}">
                    <a16:creationId xmlns:a16="http://schemas.microsoft.com/office/drawing/2014/main" id="{8EF4CC0F-2A37-7CF0-B916-1764063EBDAC}"/>
                  </a:ext>
                </a:extLst>
              </p:cNvPr>
              <p:cNvSpPr txBox="1">
                <a:spLocks noRot="1" noChangeAspect="1" noMove="1" noResize="1" noEditPoints="1" noAdjustHandles="1" noChangeArrowheads="1" noChangeShapeType="1" noTextEdit="1"/>
              </p:cNvSpPr>
              <p:nvPr/>
            </p:nvSpPr>
            <p:spPr>
              <a:xfrm>
                <a:off x="545431" y="5476222"/>
                <a:ext cx="3436019" cy="5375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AE80AAB0-5434-8A4F-4C0F-94EB0C8A8623}"/>
                  </a:ext>
                </a:extLst>
              </p:cNvPr>
              <p:cNvSpPr txBox="1"/>
              <p:nvPr/>
            </p:nvSpPr>
            <p:spPr>
              <a:xfrm>
                <a:off x="7336505" y="4898966"/>
                <a:ext cx="3436019"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𝑀𝑁</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𝐻𝐼</m:t>
                      </m:r>
                      <m:r>
                        <a:rPr lang="en-US" sz="2800" b="0" i="1" smtClean="0">
                          <a:latin typeface="Cambria Math" panose="02040503050406030204" pitchFamily="18" charset="0"/>
                          <a:ea typeface="Cambria Math" panose="02040503050406030204" pitchFamily="18" charset="0"/>
                        </a:rPr>
                        <m:t>=2 </m:t>
                      </m:r>
                      <m:r>
                        <a:rPr lang="en-US" sz="2800"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14" name="Hộp Văn bản 13">
                <a:extLst>
                  <a:ext uri="{FF2B5EF4-FFF2-40B4-BE49-F238E27FC236}">
                    <a16:creationId xmlns:a16="http://schemas.microsoft.com/office/drawing/2014/main" id="{AE80AAB0-5434-8A4F-4C0F-94EB0C8A8623}"/>
                  </a:ext>
                </a:extLst>
              </p:cNvPr>
              <p:cNvSpPr txBox="1">
                <a:spLocks noRot="1" noChangeAspect="1" noMove="1" noResize="1" noEditPoints="1" noAdjustHandles="1" noChangeArrowheads="1" noChangeShapeType="1" noTextEdit="1"/>
              </p:cNvSpPr>
              <p:nvPr/>
            </p:nvSpPr>
            <p:spPr>
              <a:xfrm>
                <a:off x="7336505" y="4898966"/>
                <a:ext cx="3436019"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2892AA9B-E8BD-0342-ED74-E62751954559}"/>
                  </a:ext>
                </a:extLst>
              </p:cNvPr>
              <p:cNvSpPr txBox="1"/>
              <p:nvPr/>
            </p:nvSpPr>
            <p:spPr>
              <a:xfrm>
                <a:off x="7336505" y="4313279"/>
                <a:ext cx="3436019"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𝑃𝑀𝑁</m:t>
                          </m:r>
                        </m:e>
                      </m:acc>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𝐾𝐻𝐼</m:t>
                          </m:r>
                        </m:e>
                      </m:acc>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45</m:t>
                          </m:r>
                        </m:e>
                        <m:sup>
                          <m:r>
                            <m:rPr>
                              <m:sty m:val="p"/>
                            </m:rPr>
                            <a:rPr lang="en-US" sz="2800" b="0" i="0" smtClean="0">
                              <a:latin typeface="Cambria Math" panose="02040503050406030204" pitchFamily="18" charset="0"/>
                              <a:ea typeface="Cambria Math" panose="02040503050406030204" pitchFamily="18" charset="0"/>
                            </a:rPr>
                            <m:t>o</m:t>
                          </m:r>
                        </m:sup>
                      </m:sSup>
                    </m:oMath>
                  </m:oMathPara>
                </a14:m>
                <a:endParaRPr lang="en-US" dirty="0"/>
              </a:p>
            </p:txBody>
          </p:sp>
        </mc:Choice>
        <mc:Fallback xmlns="">
          <p:sp>
            <p:nvSpPr>
              <p:cNvPr id="15" name="Hộp Văn bản 14">
                <a:extLst>
                  <a:ext uri="{FF2B5EF4-FFF2-40B4-BE49-F238E27FC236}">
                    <a16:creationId xmlns:a16="http://schemas.microsoft.com/office/drawing/2014/main" id="{2892AA9B-E8BD-0342-ED74-E62751954559}"/>
                  </a:ext>
                </a:extLst>
              </p:cNvPr>
              <p:cNvSpPr txBox="1">
                <a:spLocks noRot="1" noChangeAspect="1" noMove="1" noResize="1" noEditPoints="1" noAdjustHandles="1" noChangeArrowheads="1" noChangeShapeType="1" noTextEdit="1"/>
              </p:cNvSpPr>
              <p:nvPr/>
            </p:nvSpPr>
            <p:spPr>
              <a:xfrm>
                <a:off x="7336505" y="4313279"/>
                <a:ext cx="3436019"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951D52B-78F5-DA83-749C-772B8F88CFD4}"/>
                  </a:ext>
                </a:extLst>
              </p:cNvPr>
              <p:cNvSpPr txBox="1"/>
              <p:nvPr/>
            </p:nvSpPr>
            <p:spPr>
              <a:xfrm>
                <a:off x="7365331" y="5461613"/>
                <a:ext cx="3436019" cy="553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𝑃𝑁𝑀</m:t>
                          </m:r>
                        </m:e>
                      </m:acc>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𝐾𝐼𝐻</m:t>
                          </m:r>
                        </m:e>
                      </m:acc>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100</m:t>
                          </m:r>
                        </m:e>
                        <m:sup>
                          <m:r>
                            <m:rPr>
                              <m:sty m:val="p"/>
                            </m:rPr>
                            <a:rPr lang="en-US" sz="2800" b="0" i="0" smtClean="0">
                              <a:latin typeface="Cambria Math" panose="02040503050406030204" pitchFamily="18" charset="0"/>
                              <a:ea typeface="Cambria Math" panose="02040503050406030204" pitchFamily="18" charset="0"/>
                            </a:rPr>
                            <m:t>o</m:t>
                          </m:r>
                        </m:sup>
                      </m:sSup>
                    </m:oMath>
                  </m:oMathPara>
                </a14:m>
                <a:endParaRPr lang="en-US" dirty="0"/>
              </a:p>
            </p:txBody>
          </p:sp>
        </mc:Choice>
        <mc:Fallback xmlns="">
          <p:sp>
            <p:nvSpPr>
              <p:cNvPr id="16" name="Hộp Văn bản 15">
                <a:extLst>
                  <a:ext uri="{FF2B5EF4-FFF2-40B4-BE49-F238E27FC236}">
                    <a16:creationId xmlns:a16="http://schemas.microsoft.com/office/drawing/2014/main" id="{5951D52B-78F5-DA83-749C-772B8F88CFD4}"/>
                  </a:ext>
                </a:extLst>
              </p:cNvPr>
              <p:cNvSpPr txBox="1">
                <a:spLocks noRot="1" noChangeAspect="1" noMove="1" noResize="1" noEditPoints="1" noAdjustHandles="1" noChangeArrowheads="1" noChangeShapeType="1" noTextEdit="1"/>
              </p:cNvSpPr>
              <p:nvPr/>
            </p:nvSpPr>
            <p:spPr>
              <a:xfrm>
                <a:off x="7365331" y="5461613"/>
                <a:ext cx="3436019" cy="553998"/>
              </a:xfrm>
              <a:prstGeom prst="rect">
                <a:avLst/>
              </a:prstGeom>
              <a:blipFill>
                <a:blip r:embed="rId12"/>
                <a:stretch>
                  <a:fillRect/>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AE8DDB93-5F96-F058-FCF5-E7C12091866E}"/>
              </a:ext>
            </a:extLst>
          </p:cNvPr>
          <p:cNvSpPr txBox="1"/>
          <p:nvPr/>
        </p:nvSpPr>
        <p:spPr>
          <a:xfrm>
            <a:off x="2802858" y="6132631"/>
            <a:ext cx="164782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18" name="Hộp Văn bản 17">
            <a:extLst>
              <a:ext uri="{FF2B5EF4-FFF2-40B4-BE49-F238E27FC236}">
                <a16:creationId xmlns:a16="http://schemas.microsoft.com/office/drawing/2014/main" id="{6AF8E3DC-E53C-5051-C2CB-C6487E706BEE}"/>
              </a:ext>
            </a:extLst>
          </p:cNvPr>
          <p:cNvSpPr txBox="1"/>
          <p:nvPr/>
        </p:nvSpPr>
        <p:spPr>
          <a:xfrm>
            <a:off x="9977437" y="6051905"/>
            <a:ext cx="164782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a:t>
            </a:r>
            <a:endParaRPr lang="en-US" sz="2800" dirty="0"/>
          </a:p>
        </p:txBody>
      </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28739AB6-B648-89E6-39AF-F076F47268E9}"/>
                  </a:ext>
                </a:extLst>
              </p:cNvPr>
              <p:cNvSpPr txBox="1"/>
              <p:nvPr/>
            </p:nvSpPr>
            <p:spPr>
              <a:xfrm>
                <a:off x="164339" y="3732397"/>
                <a:ext cx="6219824" cy="523220"/>
              </a:xfrm>
              <a:prstGeom prst="rect">
                <a:avLst/>
              </a:prstGeom>
              <a:no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Xét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r>
                      <a:rPr lang="en-US" sz="2800" i="1">
                        <a:latin typeface="Cambria Math" panose="02040503050406030204" pitchFamily="18" charset="0"/>
                        <a:ea typeface="Cambria Math" panose="02040503050406030204" pitchFamily="18" charset="0"/>
                      </a:rPr>
                      <m:t>𝐵𝐶</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𝐷𝐸𝐺</m:t>
                    </m:r>
                  </m:oMath>
                </a14:m>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p>
            </p:txBody>
          </p:sp>
        </mc:Choice>
        <mc:Fallback xmlns="">
          <p:sp>
            <p:nvSpPr>
              <p:cNvPr id="21" name="Hộp Văn bản 20">
                <a:extLst>
                  <a:ext uri="{FF2B5EF4-FFF2-40B4-BE49-F238E27FC236}">
                    <a16:creationId xmlns:a16="http://schemas.microsoft.com/office/drawing/2014/main" id="{28739AB6-B648-89E6-39AF-F076F47268E9}"/>
                  </a:ext>
                </a:extLst>
              </p:cNvPr>
              <p:cNvSpPr txBox="1">
                <a:spLocks noRot="1" noChangeAspect="1" noMove="1" noResize="1" noEditPoints="1" noAdjustHandles="1" noChangeArrowheads="1" noChangeShapeType="1" noTextEdit="1"/>
              </p:cNvSpPr>
              <p:nvPr/>
            </p:nvSpPr>
            <p:spPr>
              <a:xfrm>
                <a:off x="164339" y="3732397"/>
                <a:ext cx="6219824" cy="523220"/>
              </a:xfrm>
              <a:prstGeom prst="rect">
                <a:avLst/>
              </a:prstGeom>
              <a:blipFill>
                <a:blip r:embed="rId14"/>
                <a:stretch>
                  <a:fillRect l="-205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79299C5B-B36A-6DB1-E512-A127A5677C5B}"/>
                  </a:ext>
                </a:extLst>
              </p:cNvPr>
              <p:cNvSpPr txBox="1"/>
              <p:nvPr/>
            </p:nvSpPr>
            <p:spPr>
              <a:xfrm>
                <a:off x="6774689" y="3732397"/>
                <a:ext cx="6219824" cy="523220"/>
              </a:xfrm>
              <a:prstGeom prst="rect">
                <a:avLst/>
              </a:prstGeom>
              <a:no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Xét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𝑀𝑁𝑃</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𝐻𝐼𝐾</m:t>
                    </m:r>
                  </m:oMath>
                </a14:m>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p>
            </p:txBody>
          </p:sp>
        </mc:Choice>
        <mc:Fallback xmlns="">
          <p:sp>
            <p:nvSpPr>
              <p:cNvPr id="22" name="Hộp Văn bản 21">
                <a:extLst>
                  <a:ext uri="{FF2B5EF4-FFF2-40B4-BE49-F238E27FC236}">
                    <a16:creationId xmlns:a16="http://schemas.microsoft.com/office/drawing/2014/main" id="{79299C5B-B36A-6DB1-E512-A127A5677C5B}"/>
                  </a:ext>
                </a:extLst>
              </p:cNvPr>
              <p:cNvSpPr txBox="1">
                <a:spLocks noRot="1" noChangeAspect="1" noMove="1" noResize="1" noEditPoints="1" noAdjustHandles="1" noChangeArrowheads="1" noChangeShapeType="1" noTextEdit="1"/>
              </p:cNvSpPr>
              <p:nvPr/>
            </p:nvSpPr>
            <p:spPr>
              <a:xfrm>
                <a:off x="6774689" y="3732397"/>
                <a:ext cx="6219824" cy="523220"/>
              </a:xfrm>
              <a:prstGeom prst="rect">
                <a:avLst/>
              </a:prstGeom>
              <a:blipFill>
                <a:blip r:embed="rId15"/>
                <a:stretch>
                  <a:fillRect l="-1959" t="-11628" b="-31395"/>
                </a:stretch>
              </a:blipFill>
            </p:spPr>
            <p:txBody>
              <a:bodyPr/>
              <a:lstStyle/>
              <a:p>
                <a:r>
                  <a:rPr lang="en-US">
                    <a:noFill/>
                  </a:rPr>
                  <a:t> </a:t>
                </a:r>
              </a:p>
            </p:txBody>
          </p:sp>
        </mc:Fallback>
      </mc:AlternateContent>
      <p:sp>
        <p:nvSpPr>
          <p:cNvPr id="19" name="Oval 13">
            <a:extLst>
              <a:ext uri="{FF2B5EF4-FFF2-40B4-BE49-F238E27FC236}">
                <a16:creationId xmlns:a16="http://schemas.microsoft.com/office/drawing/2014/main" id="{BDB3DB12-9D29-25BF-BF3E-D2B12B7634BB}"/>
              </a:ext>
            </a:extLst>
          </p:cNvPr>
          <p:cNvSpPr/>
          <p:nvPr/>
        </p:nvSpPr>
        <p:spPr>
          <a:xfrm>
            <a:off x="10906884" y="71082"/>
            <a:ext cx="1187359" cy="1097722"/>
          </a:xfrm>
          <a:prstGeom prst="ellipse">
            <a:avLst/>
          </a:prstGeom>
          <a:blipFill dpi="0" rotWithShape="1">
            <a:blip r:embed="rId1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2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9" grpId="0"/>
      <p:bldP spid="12" grpId="0"/>
      <p:bldP spid="13" grpId="0"/>
      <p:bldP spid="14" grpId="0"/>
      <p:bldP spid="15" grpId="0"/>
      <p:bldP spid="16" grpId="0"/>
      <p:bldP spid="17" grpId="0"/>
      <p:bldP spid="18"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636698E1-0D08-282C-C482-DE378F6CF3A2}"/>
                  </a:ext>
                </a:extLst>
              </p:cNvPr>
              <p:cNvSpPr txBox="1"/>
              <p:nvPr/>
            </p:nvSpPr>
            <p:spPr>
              <a:xfrm>
                <a:off x="144378" y="39924"/>
                <a:ext cx="11373853" cy="1329082"/>
              </a:xfrm>
              <a:prstGeom prst="rect">
                <a:avLst/>
              </a:prstGeom>
              <a:noFill/>
            </p:spPr>
            <p:txBody>
              <a:bodyPr wrap="square">
                <a:spAutoFit/>
              </a:bodyPr>
              <a:lstStyle/>
              <a:p>
                <a:pPr>
                  <a:lnSpc>
                    <a:spcPct val="150000"/>
                  </a:lnSpc>
                </a:pP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Ví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dụ</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2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SGK</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Trang</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89): </a:t>
                </a:r>
              </a:p>
              <a:p>
                <a:pPr>
                  <a:lnSpc>
                    <a:spcPct val="150000"/>
                  </a:lnSpc>
                </a:pP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Cho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Hình</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60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DengXian" panose="02010600030101010101" pitchFamily="2" charset="-122"/>
                      </a:rPr>
                      <m:t>𝑂𝐹</m:t>
                    </m:r>
                    <m:r>
                      <a:rPr lang="en-US" sz="2800" b="0" i="1" smtClean="0">
                        <a:effectLst/>
                        <a:latin typeface="Cambria Math" panose="02040503050406030204" pitchFamily="18" charset="0"/>
                        <a:ea typeface="DengXian" panose="02010600030101010101" pitchFamily="2" charset="-122"/>
                      </a:rPr>
                      <m:t>=</m:t>
                    </m:r>
                    <m:r>
                      <a:rPr lang="en-US" sz="2800" b="0" i="1" smtClean="0">
                        <a:effectLst/>
                        <a:latin typeface="Cambria Math" panose="02040503050406030204" pitchFamily="18" charset="0"/>
                        <a:ea typeface="DengXian" panose="02010600030101010101" pitchFamily="2" charset="-122"/>
                      </a:rPr>
                      <m:t>𝑂𝐺</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𝐺</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𝑂𝐸</m:t>
                    </m:r>
                    <m:r>
                      <a:rPr lang="en-US" sz="2800" b="0" i="1" smtClean="0">
                        <a:latin typeface="Cambria Math" panose="02040503050406030204" pitchFamily="18" charset="0"/>
                      </a:rPr>
                      <m:t>=</m:t>
                    </m:r>
                    <m:r>
                      <a:rPr lang="en-US" sz="2800" b="0" i="1" smtClean="0">
                        <a:latin typeface="Cambria Math" panose="02040503050406030204" pitchFamily="18" charset="0"/>
                      </a:rPr>
                      <m:t>𝑂𝐻</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𝐸𝐹</m:t>
                    </m:r>
                    <m:r>
                      <a:rPr lang="en-US" sz="2800" b="0" i="1" smtClean="0">
                        <a:latin typeface="Cambria Math" panose="02040503050406030204" pitchFamily="18" charset="0"/>
                      </a:rPr>
                      <m:t>=</m:t>
                    </m:r>
                    <m:r>
                      <a:rPr lang="en-US" sz="2800" b="0" i="1" smtClean="0">
                        <a:latin typeface="Cambria Math" panose="02040503050406030204" pitchFamily="18" charset="0"/>
                      </a:rPr>
                      <m:t>𝐻𝐺</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3" name="Hộp Văn bản 2">
                <a:extLst>
                  <a:ext uri="{FF2B5EF4-FFF2-40B4-BE49-F238E27FC236}">
                    <a16:creationId xmlns:a16="http://schemas.microsoft.com/office/drawing/2014/main" id="{636698E1-0D08-282C-C482-DE378F6CF3A2}"/>
                  </a:ext>
                </a:extLst>
              </p:cNvPr>
              <p:cNvSpPr txBox="1">
                <a:spLocks noRot="1" noChangeAspect="1" noMove="1" noResize="1" noEditPoints="1" noAdjustHandles="1" noChangeArrowheads="1" noChangeShapeType="1" noTextEdit="1"/>
              </p:cNvSpPr>
              <p:nvPr/>
            </p:nvSpPr>
            <p:spPr>
              <a:xfrm>
                <a:off x="144378" y="39924"/>
                <a:ext cx="11373853" cy="1329082"/>
              </a:xfrm>
              <a:prstGeom prst="rect">
                <a:avLst/>
              </a:prstGeom>
              <a:blipFill>
                <a:blip r:embed="rId4"/>
                <a:stretch>
                  <a:fillRect l="-1126" b="-11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583A1B71-B494-D358-1143-358630A47589}"/>
                  </a:ext>
                </a:extLst>
              </p:cNvPr>
              <p:cNvSpPr txBox="1"/>
              <p:nvPr/>
            </p:nvSpPr>
            <p:spPr>
              <a:xfrm>
                <a:off x="144378" y="2245062"/>
                <a:ext cx="6096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Xét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𝑂𝐸𝐹</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smtClean="0">
                        <a:latin typeface="Cambria Math" panose="02040503050406030204" pitchFamily="18" charset="0"/>
                        <a:ea typeface="Cambria Math" panose="02040503050406030204" pitchFamily="18" charset="0"/>
                      </a:rPr>
                      <m:t>𝑂</m:t>
                    </m:r>
                    <m:r>
                      <a:rPr lang="en-US" sz="2800" b="0" i="1" smtClean="0">
                        <a:latin typeface="Cambria Math" panose="02040503050406030204" pitchFamily="18" charset="0"/>
                        <a:ea typeface="Cambria Math" panose="02040503050406030204" pitchFamily="18" charset="0"/>
                      </a:rPr>
                      <m:t>𝐻𝐺</m:t>
                    </m:r>
                    <m:r>
                      <a:rPr lang="en-US" sz="2800" b="0" i="0"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ta có: </a:t>
                </a:r>
              </a:p>
            </p:txBody>
          </p:sp>
        </mc:Choice>
        <mc:Fallback xmlns="">
          <p:sp>
            <p:nvSpPr>
              <p:cNvPr id="5" name="Hộp Văn bản 4">
                <a:extLst>
                  <a:ext uri="{FF2B5EF4-FFF2-40B4-BE49-F238E27FC236}">
                    <a16:creationId xmlns:a16="http://schemas.microsoft.com/office/drawing/2014/main" id="{583A1B71-B494-D358-1143-358630A47589}"/>
                  </a:ext>
                </a:extLst>
              </p:cNvPr>
              <p:cNvSpPr txBox="1">
                <a:spLocks noRot="1" noChangeAspect="1" noMove="1" noResize="1" noEditPoints="1" noAdjustHandles="1" noChangeArrowheads="1" noChangeShapeType="1" noTextEdit="1"/>
              </p:cNvSpPr>
              <p:nvPr/>
            </p:nvSpPr>
            <p:spPr>
              <a:xfrm>
                <a:off x="144378" y="2245062"/>
                <a:ext cx="6096000" cy="523220"/>
              </a:xfrm>
              <a:prstGeom prst="rect">
                <a:avLst/>
              </a:prstGeom>
              <a:blipFill>
                <a:blip r:embed="rId6"/>
                <a:stretch>
                  <a:fillRect l="-21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AB2C34E0-F183-0780-4669-375752CD4739}"/>
                  </a:ext>
                </a:extLst>
              </p:cNvPr>
              <p:cNvSpPr txBox="1"/>
              <p:nvPr/>
            </p:nvSpPr>
            <p:spPr>
              <a:xfrm>
                <a:off x="705849" y="2842033"/>
                <a:ext cx="6096000" cy="53758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𝐹</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𝐺</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6" name="Hộp Văn bản 5">
                <a:extLst>
                  <a:ext uri="{FF2B5EF4-FFF2-40B4-BE49-F238E27FC236}">
                    <a16:creationId xmlns:a16="http://schemas.microsoft.com/office/drawing/2014/main" id="{AB2C34E0-F183-0780-4669-375752CD4739}"/>
                  </a:ext>
                </a:extLst>
              </p:cNvPr>
              <p:cNvSpPr txBox="1">
                <a:spLocks noRot="1" noChangeAspect="1" noMove="1" noResize="1" noEditPoints="1" noAdjustHandles="1" noChangeArrowheads="1" noChangeShapeType="1" noTextEdit="1"/>
              </p:cNvSpPr>
              <p:nvPr/>
            </p:nvSpPr>
            <p:spPr>
              <a:xfrm>
                <a:off x="705849" y="2842033"/>
                <a:ext cx="6096000" cy="537583"/>
              </a:xfrm>
              <a:prstGeom prst="rect">
                <a:avLst/>
              </a:prstGeom>
              <a:blipFill>
                <a:blip r:embed="rId7"/>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AB52919A-38EB-6723-2541-501BED052030}"/>
                  </a:ext>
                </a:extLst>
              </p:cNvPr>
              <p:cNvSpPr txBox="1"/>
              <p:nvPr/>
            </p:nvSpPr>
            <p:spPr>
              <a:xfrm>
                <a:off x="705849" y="3527937"/>
                <a:ext cx="6096000" cy="537583"/>
              </a:xfrm>
              <a:prstGeom prst="rect">
                <a:avLst/>
              </a:prstGeom>
              <a:noFill/>
            </p:spPr>
            <p:txBody>
              <a:bodyPr wrap="square">
                <a:spAutoFit/>
              </a:bodyPr>
              <a:lstStyle/>
              <a:p>
                <a14:m>
                  <m:oMath xmlns:m="http://schemas.openxmlformats.org/officeDocument/2006/math">
                    <m:r>
                      <a:rPr lang="en-US" sz="2800" i="1" dirty="0" smtClean="0">
                        <a:latin typeface="Cambria Math" panose="02040503050406030204" pitchFamily="18" charset="0"/>
                        <a:cs typeface="Times New Roman" panose="02020603050405020304" pitchFamily="18" charset="0"/>
                      </a:rPr>
                      <m:t>𝑂𝐹</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𝑂𝐺</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AB52919A-38EB-6723-2541-501BED052030}"/>
                  </a:ext>
                </a:extLst>
              </p:cNvPr>
              <p:cNvSpPr txBox="1">
                <a:spLocks noRot="1" noChangeAspect="1" noMove="1" noResize="1" noEditPoints="1" noAdjustHandles="1" noChangeArrowheads="1" noChangeShapeType="1" noTextEdit="1"/>
              </p:cNvSpPr>
              <p:nvPr/>
            </p:nvSpPr>
            <p:spPr>
              <a:xfrm>
                <a:off x="705849" y="3527937"/>
                <a:ext cx="6096000" cy="537583"/>
              </a:xfrm>
              <a:prstGeom prst="rect">
                <a:avLst/>
              </a:prstGeom>
              <a:blipFill>
                <a:blip r:embed="rId8"/>
                <a:stretch>
                  <a:fillRect t="-12500"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987728EC-1923-B6AE-114A-8BD5CAC73C91}"/>
                  </a:ext>
                </a:extLst>
              </p:cNvPr>
              <p:cNvSpPr txBox="1"/>
              <p:nvPr/>
            </p:nvSpPr>
            <p:spPr>
              <a:xfrm>
                <a:off x="705849" y="4213841"/>
                <a:ext cx="6096000" cy="53758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𝐸𝑂𝐹</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𝐻𝑂𝐺</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mc:Choice>
        <mc:Fallback xmlns="">
          <p:sp>
            <p:nvSpPr>
              <p:cNvPr id="8" name="Hộp Văn bản 7">
                <a:extLst>
                  <a:ext uri="{FF2B5EF4-FFF2-40B4-BE49-F238E27FC236}">
                    <a16:creationId xmlns:a16="http://schemas.microsoft.com/office/drawing/2014/main" id="{987728EC-1923-B6AE-114A-8BD5CAC73C91}"/>
                  </a:ext>
                </a:extLst>
              </p:cNvPr>
              <p:cNvSpPr txBox="1">
                <a:spLocks noRot="1" noChangeAspect="1" noMove="1" noResize="1" noEditPoints="1" noAdjustHandles="1" noChangeArrowheads="1" noChangeShapeType="1" noTextEdit="1"/>
              </p:cNvSpPr>
              <p:nvPr/>
            </p:nvSpPr>
            <p:spPr>
              <a:xfrm>
                <a:off x="705849" y="4213841"/>
                <a:ext cx="6096000" cy="537583"/>
              </a:xfrm>
              <a:prstGeom prst="rect">
                <a:avLst/>
              </a:prstGeom>
              <a:blipFill>
                <a:blip r:embed="rId9"/>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8458194D-8A7C-376B-F6CC-17BF3EE503BB}"/>
                  </a:ext>
                </a:extLst>
              </p:cNvPr>
              <p:cNvSpPr txBox="1"/>
              <p:nvPr/>
            </p:nvSpPr>
            <p:spPr>
              <a:xfrm>
                <a:off x="144378" y="4899745"/>
                <a:ext cx="6096000" cy="537135"/>
              </a:xfrm>
              <a:prstGeom prst="rect">
                <a:avLst/>
              </a:prstGeom>
              <a:no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Suy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ra</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𝑂𝐸𝐹</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𝑂𝐻𝐺</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 </a:t>
                </a:r>
              </a:p>
            </p:txBody>
          </p:sp>
        </mc:Choice>
        <mc:Fallback xmlns="">
          <p:sp>
            <p:nvSpPr>
              <p:cNvPr id="9" name="Hộp Văn bản 8">
                <a:extLst>
                  <a:ext uri="{FF2B5EF4-FFF2-40B4-BE49-F238E27FC236}">
                    <a16:creationId xmlns:a16="http://schemas.microsoft.com/office/drawing/2014/main" id="{8458194D-8A7C-376B-F6CC-17BF3EE503BB}"/>
                  </a:ext>
                </a:extLst>
              </p:cNvPr>
              <p:cNvSpPr txBox="1">
                <a:spLocks noRot="1" noChangeAspect="1" noMove="1" noResize="1" noEditPoints="1" noAdjustHandles="1" noChangeArrowheads="1" noChangeShapeType="1" noTextEdit="1"/>
              </p:cNvSpPr>
              <p:nvPr/>
            </p:nvSpPr>
            <p:spPr>
              <a:xfrm>
                <a:off x="144378" y="4899745"/>
                <a:ext cx="6096000" cy="537135"/>
              </a:xfrm>
              <a:prstGeom prst="rect">
                <a:avLst/>
              </a:prstGeom>
              <a:blipFill>
                <a:blip r:embed="rId10"/>
                <a:stretch>
                  <a:fillRect l="-2100" t="-12500"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34BB0808-EDEA-9725-0BBA-5C7194CA1DE4}"/>
                  </a:ext>
                </a:extLst>
              </p:cNvPr>
              <p:cNvSpPr txBox="1"/>
              <p:nvPr/>
            </p:nvSpPr>
            <p:spPr>
              <a:xfrm>
                <a:off x="144378" y="5659848"/>
                <a:ext cx="9352548" cy="523220"/>
              </a:xfrm>
              <a:prstGeom prst="rect">
                <a:avLst/>
              </a:prstGeom>
              <a:no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Do đó </a:t>
                </a:r>
                <a14:m>
                  <m:oMath xmlns:m="http://schemas.openxmlformats.org/officeDocument/2006/math">
                    <m:r>
                      <a:rPr lang="en-US" sz="2800" b="0" i="1" smtClean="0">
                        <a:latin typeface="Cambria Math" panose="02040503050406030204" pitchFamily="18" charset="0"/>
                        <a:ea typeface="Cambria Math" panose="02040503050406030204" pitchFamily="18" charset="0"/>
                      </a:rPr>
                      <m:t>𝑂𝐸</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𝐸𝐹</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𝐻𝐺</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a:t>
                </a:r>
              </a:p>
            </p:txBody>
          </p:sp>
        </mc:Choice>
        <mc:Fallback xmlns="">
          <p:sp>
            <p:nvSpPr>
              <p:cNvPr id="10" name="Hộp Văn bản 9">
                <a:extLst>
                  <a:ext uri="{FF2B5EF4-FFF2-40B4-BE49-F238E27FC236}">
                    <a16:creationId xmlns:a16="http://schemas.microsoft.com/office/drawing/2014/main" id="{34BB0808-EDEA-9725-0BBA-5C7194CA1DE4}"/>
                  </a:ext>
                </a:extLst>
              </p:cNvPr>
              <p:cNvSpPr txBox="1">
                <a:spLocks noRot="1" noChangeAspect="1" noMove="1" noResize="1" noEditPoints="1" noAdjustHandles="1" noChangeArrowheads="1" noChangeShapeType="1" noTextEdit="1"/>
              </p:cNvSpPr>
              <p:nvPr/>
            </p:nvSpPr>
            <p:spPr>
              <a:xfrm>
                <a:off x="144378" y="5659848"/>
                <a:ext cx="9352548" cy="523220"/>
              </a:xfrm>
              <a:prstGeom prst="rect">
                <a:avLst/>
              </a:prstGeom>
              <a:blipFill>
                <a:blip r:embed="rId11"/>
                <a:stretch>
                  <a:fillRect l="-1369" t="-11628" b="-31395"/>
                </a:stretch>
              </a:blipFill>
            </p:spPr>
            <p:txBody>
              <a:bodyPr/>
              <a:lstStyle/>
              <a:p>
                <a:r>
                  <a:rPr lang="en-US">
                    <a:noFill/>
                  </a:rPr>
                  <a:t> </a:t>
                </a:r>
              </a:p>
            </p:txBody>
          </p:sp>
        </mc:Fallback>
      </mc:AlternateContent>
      <p:sp>
        <p:nvSpPr>
          <p:cNvPr id="11" name="Hộp Văn bản 10">
            <a:extLst>
              <a:ext uri="{FF2B5EF4-FFF2-40B4-BE49-F238E27FC236}">
                <a16:creationId xmlns:a16="http://schemas.microsoft.com/office/drawing/2014/main" id="{7FAF9B78-8250-8E46-5396-FDDE069338BA}"/>
              </a:ext>
            </a:extLst>
          </p:cNvPr>
          <p:cNvSpPr txBox="1"/>
          <p:nvPr/>
        </p:nvSpPr>
        <p:spPr>
          <a:xfrm>
            <a:off x="1090206" y="1485407"/>
            <a:ext cx="1701120" cy="523220"/>
          </a:xfrm>
          <a:prstGeom prst="rect">
            <a:avLst/>
          </a:prstGeom>
          <a:solidFill>
            <a:srgbClr val="019362"/>
          </a:solidFill>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Giải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29772314-5A20-665B-0F70-930CB2989CA5}"/>
              </a:ext>
            </a:extLst>
          </p:cNvPr>
          <p:cNvSpPr/>
          <p:nvPr/>
        </p:nvSpPr>
        <p:spPr>
          <a:xfrm>
            <a:off x="10714490" y="359229"/>
            <a:ext cx="1187359" cy="1097722"/>
          </a:xfrm>
          <a:prstGeom prst="ellipse">
            <a:avLst/>
          </a:prstGeom>
          <a:blipFill dpi="0" rotWithShape="1">
            <a:blip r:embed="rId1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Hình ảnh 1">
            <a:extLst>
              <a:ext uri="{FF2B5EF4-FFF2-40B4-BE49-F238E27FC236}">
                <a16:creationId xmlns:a16="http://schemas.microsoft.com/office/drawing/2014/main" id="{089321B0-40D8-F02C-D3D2-EC9DAB6766B0}"/>
              </a:ext>
            </a:extLst>
          </p:cNvPr>
          <p:cNvPicPr>
            <a:picLocks noChangeAspect="1"/>
          </p:cNvPicPr>
          <p:nvPr/>
        </p:nvPicPr>
        <p:blipFill>
          <a:blip r:embed="rId13"/>
          <a:stretch>
            <a:fillRect/>
          </a:stretch>
        </p:blipFill>
        <p:spPr>
          <a:xfrm>
            <a:off x="8294113" y="1770281"/>
            <a:ext cx="3077004" cy="3086531"/>
          </a:xfrm>
          <a:prstGeom prst="rect">
            <a:avLst/>
          </a:prstGeom>
        </p:spPr>
      </p:pic>
    </p:spTree>
    <p:extLst>
      <p:ext uri="{BB962C8B-B14F-4D97-AF65-F5344CB8AC3E}">
        <p14:creationId xmlns:p14="http://schemas.microsoft.com/office/powerpoint/2010/main" val="90600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3">
            <a:extLst>
              <a:ext uri="{FF2B5EF4-FFF2-40B4-BE49-F238E27FC236}">
                <a16:creationId xmlns:a16="http://schemas.microsoft.com/office/drawing/2014/main" id="{A2796C52-31BF-C5AE-175F-A401A15B3625}"/>
              </a:ext>
            </a:extLst>
          </p:cNvPr>
          <p:cNvGrpSpPr/>
          <p:nvPr/>
        </p:nvGrpSpPr>
        <p:grpSpPr>
          <a:xfrm>
            <a:off x="8464077" y="-104939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5" name="同心圆 74">
              <a:extLst>
                <a:ext uri="{FF2B5EF4-FFF2-40B4-BE49-F238E27FC236}">
                  <a16:creationId xmlns:a16="http://schemas.microsoft.com/office/drawing/2014/main" id="{54375447-B8D3-E2BB-08F3-AB4F3DABA98A}"/>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 name="椭圆 75">
              <a:extLst>
                <a:ext uri="{FF2B5EF4-FFF2-40B4-BE49-F238E27FC236}">
                  <a16:creationId xmlns:a16="http://schemas.microsoft.com/office/drawing/2014/main" id="{4B7F6619-BB2F-DF18-2C53-7193E4E0021F}"/>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7" name="组合 76">
            <a:extLst>
              <a:ext uri="{FF2B5EF4-FFF2-40B4-BE49-F238E27FC236}">
                <a16:creationId xmlns:a16="http://schemas.microsoft.com/office/drawing/2014/main" id="{BCA1D9B7-EC74-EDD1-80C5-BC8FBDC52E94}"/>
              </a:ext>
            </a:extLst>
          </p:cNvPr>
          <p:cNvGrpSpPr/>
          <p:nvPr/>
        </p:nvGrpSpPr>
        <p:grpSpPr>
          <a:xfrm>
            <a:off x="5741014" y="-510936"/>
            <a:ext cx="840307" cy="840307"/>
            <a:chOff x="304800" y="673100"/>
            <a:chExt cx="4000500" cy="4000500"/>
          </a:xfrm>
          <a:effectLst>
            <a:outerShdw blurRad="444500" dist="254000" dir="8100000" algn="tr" rotWithShape="0">
              <a:prstClr val="black">
                <a:alpha val="50000"/>
              </a:prstClr>
            </a:outerShdw>
          </a:effectLst>
        </p:grpSpPr>
        <p:sp>
          <p:nvSpPr>
            <p:cNvPr id="8" name="同心圆 77">
              <a:extLst>
                <a:ext uri="{FF2B5EF4-FFF2-40B4-BE49-F238E27FC236}">
                  <a16:creationId xmlns:a16="http://schemas.microsoft.com/office/drawing/2014/main" id="{0DAD398C-70E1-317F-8479-D3C1877387F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椭圆 78">
              <a:extLst>
                <a:ext uri="{FF2B5EF4-FFF2-40B4-BE49-F238E27FC236}">
                  <a16:creationId xmlns:a16="http://schemas.microsoft.com/office/drawing/2014/main" id="{9A9E647E-F8A7-DBB3-9731-91D1FF7F4840}"/>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 name="组合 79">
            <a:extLst>
              <a:ext uri="{FF2B5EF4-FFF2-40B4-BE49-F238E27FC236}">
                <a16:creationId xmlns:a16="http://schemas.microsoft.com/office/drawing/2014/main" id="{D2EA2466-6EA9-5B4A-C72F-A44C9E83517E}"/>
              </a:ext>
            </a:extLst>
          </p:cNvPr>
          <p:cNvGrpSpPr/>
          <p:nvPr/>
        </p:nvGrpSpPr>
        <p:grpSpPr>
          <a:xfrm>
            <a:off x="6709191" y="-37164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11" name="同心圆 80">
              <a:extLst>
                <a:ext uri="{FF2B5EF4-FFF2-40B4-BE49-F238E27FC236}">
                  <a16:creationId xmlns:a16="http://schemas.microsoft.com/office/drawing/2014/main" id="{E7B8FA48-3CEC-46C6-B77D-FB398FFC7663}"/>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椭圆 81">
              <a:extLst>
                <a:ext uri="{FF2B5EF4-FFF2-40B4-BE49-F238E27FC236}">
                  <a16:creationId xmlns:a16="http://schemas.microsoft.com/office/drawing/2014/main" id="{63554618-3564-3FFE-F554-8D5A2B4FF871}"/>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3" name="组合 82">
            <a:extLst>
              <a:ext uri="{FF2B5EF4-FFF2-40B4-BE49-F238E27FC236}">
                <a16:creationId xmlns:a16="http://schemas.microsoft.com/office/drawing/2014/main" id="{F580F776-08A2-AA0B-E56D-6C861DB63529}"/>
              </a:ext>
            </a:extLst>
          </p:cNvPr>
          <p:cNvGrpSpPr/>
          <p:nvPr/>
        </p:nvGrpSpPr>
        <p:grpSpPr>
          <a:xfrm>
            <a:off x="10131072" y="-235168"/>
            <a:ext cx="914400" cy="914400"/>
            <a:chOff x="304800" y="673100"/>
            <a:chExt cx="4000500" cy="4000500"/>
          </a:xfrm>
          <a:effectLst>
            <a:outerShdw blurRad="444500" dist="254000" dir="8100000" algn="tr" rotWithShape="0">
              <a:prstClr val="black">
                <a:alpha val="50000"/>
              </a:prstClr>
            </a:outerShdw>
          </a:effectLst>
        </p:grpSpPr>
        <p:sp>
          <p:nvSpPr>
            <p:cNvPr id="14" name="同心圆 83">
              <a:extLst>
                <a:ext uri="{FF2B5EF4-FFF2-40B4-BE49-F238E27FC236}">
                  <a16:creationId xmlns:a16="http://schemas.microsoft.com/office/drawing/2014/main" id="{53851E43-3E09-847F-9B50-6DA9AD56C97B}"/>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椭圆 84">
              <a:extLst>
                <a:ext uri="{FF2B5EF4-FFF2-40B4-BE49-F238E27FC236}">
                  <a16:creationId xmlns:a16="http://schemas.microsoft.com/office/drawing/2014/main" id="{F1B994A5-1A25-E786-9063-7831CA58C6B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6" name="组合 85">
            <a:extLst>
              <a:ext uri="{FF2B5EF4-FFF2-40B4-BE49-F238E27FC236}">
                <a16:creationId xmlns:a16="http://schemas.microsoft.com/office/drawing/2014/main" id="{979012F6-FF06-E512-20E2-F2B8A3D174AD}"/>
              </a:ext>
            </a:extLst>
          </p:cNvPr>
          <p:cNvGrpSpPr/>
          <p:nvPr/>
        </p:nvGrpSpPr>
        <p:grpSpPr>
          <a:xfrm>
            <a:off x="1022696" y="7057533"/>
            <a:ext cx="785143" cy="785143"/>
            <a:chOff x="304800" y="673100"/>
            <a:chExt cx="4000500" cy="4000500"/>
          </a:xfrm>
          <a:effectLst>
            <a:outerShdw blurRad="444500" dist="254000" dir="8100000" algn="tr" rotWithShape="0">
              <a:prstClr val="black">
                <a:alpha val="50000"/>
              </a:prstClr>
            </a:outerShdw>
          </a:effectLst>
        </p:grpSpPr>
        <p:sp>
          <p:nvSpPr>
            <p:cNvPr id="17" name="同心圆 86">
              <a:extLst>
                <a:ext uri="{FF2B5EF4-FFF2-40B4-BE49-F238E27FC236}">
                  <a16:creationId xmlns:a16="http://schemas.microsoft.com/office/drawing/2014/main" id="{8DA8BE0D-4DA5-D7E3-9DCF-36E5B15C990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椭圆 87">
              <a:extLst>
                <a:ext uri="{FF2B5EF4-FFF2-40B4-BE49-F238E27FC236}">
                  <a16:creationId xmlns:a16="http://schemas.microsoft.com/office/drawing/2014/main" id="{55ACB815-0721-FA89-5F12-29672242E3C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2" name="组合 94">
            <a:extLst>
              <a:ext uri="{FF2B5EF4-FFF2-40B4-BE49-F238E27FC236}">
                <a16:creationId xmlns:a16="http://schemas.microsoft.com/office/drawing/2014/main" id="{0993825A-515B-2067-C7D4-F29F3A753019}"/>
              </a:ext>
            </a:extLst>
          </p:cNvPr>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23" name="同心圆 95">
              <a:extLst>
                <a:ext uri="{FF2B5EF4-FFF2-40B4-BE49-F238E27FC236}">
                  <a16:creationId xmlns:a16="http://schemas.microsoft.com/office/drawing/2014/main" id="{A553144D-83CF-8C24-5EB7-587C530D9E2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4" name="椭圆 96">
              <a:extLst>
                <a:ext uri="{FF2B5EF4-FFF2-40B4-BE49-F238E27FC236}">
                  <a16:creationId xmlns:a16="http://schemas.microsoft.com/office/drawing/2014/main" id="{A6DEA66D-8DEF-B170-7E78-80FEEE153258}"/>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5" name="组合 97">
            <a:extLst>
              <a:ext uri="{FF2B5EF4-FFF2-40B4-BE49-F238E27FC236}">
                <a16:creationId xmlns:a16="http://schemas.microsoft.com/office/drawing/2014/main" id="{9590B5F1-04E9-09A1-82F6-F596E40D36A8}"/>
              </a:ext>
            </a:extLst>
          </p:cNvPr>
          <p:cNvGrpSpPr/>
          <p:nvPr/>
        </p:nvGrpSpPr>
        <p:grpSpPr>
          <a:xfrm>
            <a:off x="11337240" y="121258"/>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26" name="同心圆 98">
              <a:extLst>
                <a:ext uri="{FF2B5EF4-FFF2-40B4-BE49-F238E27FC236}">
                  <a16:creationId xmlns:a16="http://schemas.microsoft.com/office/drawing/2014/main" id="{4E2F1175-601C-682A-806A-4F54FE60DA81}"/>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椭圆 99">
              <a:extLst>
                <a:ext uri="{FF2B5EF4-FFF2-40B4-BE49-F238E27FC236}">
                  <a16:creationId xmlns:a16="http://schemas.microsoft.com/office/drawing/2014/main" id="{809CBEA8-B866-B02E-CFD2-F3E6C5B4EF7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8" name="组合 100">
            <a:extLst>
              <a:ext uri="{FF2B5EF4-FFF2-40B4-BE49-F238E27FC236}">
                <a16:creationId xmlns:a16="http://schemas.microsoft.com/office/drawing/2014/main" id="{F07DC33C-A6EF-CA15-213F-35568055BA8D}"/>
              </a:ext>
            </a:extLst>
          </p:cNvPr>
          <p:cNvGrpSpPr/>
          <p:nvPr/>
        </p:nvGrpSpPr>
        <p:grpSpPr>
          <a:xfrm>
            <a:off x="2697720" y="6535542"/>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29" name="同心圆 101">
              <a:extLst>
                <a:ext uri="{FF2B5EF4-FFF2-40B4-BE49-F238E27FC236}">
                  <a16:creationId xmlns:a16="http://schemas.microsoft.com/office/drawing/2014/main" id="{B7311646-0880-992F-BFD5-D4D7DF728196}"/>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0" name="椭圆 102">
              <a:extLst>
                <a:ext uri="{FF2B5EF4-FFF2-40B4-BE49-F238E27FC236}">
                  <a16:creationId xmlns:a16="http://schemas.microsoft.com/office/drawing/2014/main" id="{2602BB95-B224-36D1-137A-F0923C2C58C8}"/>
                </a:ext>
              </a:extLst>
            </p:cNvPr>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31" name="组合 103">
            <a:extLst>
              <a:ext uri="{FF2B5EF4-FFF2-40B4-BE49-F238E27FC236}">
                <a16:creationId xmlns:a16="http://schemas.microsoft.com/office/drawing/2014/main" id="{902B808A-DABF-A2A8-7FB6-720197A41347}"/>
              </a:ext>
            </a:extLst>
          </p:cNvPr>
          <p:cNvGrpSpPr/>
          <p:nvPr/>
        </p:nvGrpSpPr>
        <p:grpSpPr>
          <a:xfrm>
            <a:off x="1701155" y="6479075"/>
            <a:ext cx="693589" cy="693589"/>
            <a:chOff x="304800" y="673100"/>
            <a:chExt cx="4000500" cy="4000500"/>
          </a:xfrm>
          <a:solidFill>
            <a:srgbClr val="019362"/>
          </a:solidFill>
          <a:effectLst>
            <a:outerShdw blurRad="444500" dist="254000" dir="8100000" algn="tr" rotWithShape="0">
              <a:prstClr val="black">
                <a:alpha val="50000"/>
              </a:prstClr>
            </a:outerShdw>
          </a:effectLst>
        </p:grpSpPr>
        <p:sp>
          <p:nvSpPr>
            <p:cNvPr id="32" name="同心圆 104">
              <a:extLst>
                <a:ext uri="{FF2B5EF4-FFF2-40B4-BE49-F238E27FC236}">
                  <a16:creationId xmlns:a16="http://schemas.microsoft.com/office/drawing/2014/main" id="{E54DA572-6805-BAE3-5CE3-99A6B3A865C0}"/>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椭圆 105">
              <a:extLst>
                <a:ext uri="{FF2B5EF4-FFF2-40B4-BE49-F238E27FC236}">
                  <a16:creationId xmlns:a16="http://schemas.microsoft.com/office/drawing/2014/main" id="{AF798403-51B5-F1D1-BDE0-CE7BB6E8D1BC}"/>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4" name="组合 106">
            <a:extLst>
              <a:ext uri="{FF2B5EF4-FFF2-40B4-BE49-F238E27FC236}">
                <a16:creationId xmlns:a16="http://schemas.microsoft.com/office/drawing/2014/main" id="{7CBDE479-4D55-ABE1-EADD-DA412D3A93A6}"/>
              </a:ext>
            </a:extLst>
          </p:cNvPr>
          <p:cNvGrpSpPr/>
          <p:nvPr/>
        </p:nvGrpSpPr>
        <p:grpSpPr>
          <a:xfrm>
            <a:off x="388771" y="6899227"/>
            <a:ext cx="422503" cy="422503"/>
            <a:chOff x="304800" y="673100"/>
            <a:chExt cx="4000500" cy="4000500"/>
          </a:xfrm>
          <a:effectLst>
            <a:outerShdw blurRad="444500" dist="254000" dir="8100000" algn="tr" rotWithShape="0">
              <a:prstClr val="black">
                <a:alpha val="50000"/>
              </a:prstClr>
            </a:outerShdw>
          </a:effectLst>
        </p:grpSpPr>
        <p:sp>
          <p:nvSpPr>
            <p:cNvPr id="35" name="同心圆 107">
              <a:extLst>
                <a:ext uri="{FF2B5EF4-FFF2-40B4-BE49-F238E27FC236}">
                  <a16:creationId xmlns:a16="http://schemas.microsoft.com/office/drawing/2014/main" id="{21CC36BB-DE46-0D2F-EB44-115EC8F33FE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椭圆 108">
              <a:extLst>
                <a:ext uri="{FF2B5EF4-FFF2-40B4-BE49-F238E27FC236}">
                  <a16:creationId xmlns:a16="http://schemas.microsoft.com/office/drawing/2014/main" id="{952E6B63-1565-A201-5AAC-7A0770D8BA4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7" name="组合 109">
            <a:extLst>
              <a:ext uri="{FF2B5EF4-FFF2-40B4-BE49-F238E27FC236}">
                <a16:creationId xmlns:a16="http://schemas.microsoft.com/office/drawing/2014/main" id="{9E7B76D5-443D-E592-C671-D66ED2F6188A}"/>
              </a:ext>
            </a:extLst>
          </p:cNvPr>
          <p:cNvGrpSpPr/>
          <p:nvPr/>
        </p:nvGrpSpPr>
        <p:grpSpPr>
          <a:xfrm>
            <a:off x="156819" y="6654818"/>
            <a:ext cx="211251" cy="211251"/>
            <a:chOff x="304800" y="673100"/>
            <a:chExt cx="4000500" cy="4000500"/>
          </a:xfrm>
          <a:solidFill>
            <a:srgbClr val="019362"/>
          </a:solidFill>
          <a:effectLst>
            <a:outerShdw blurRad="444500" dist="254000" dir="8100000" algn="tr" rotWithShape="0">
              <a:prstClr val="black">
                <a:alpha val="50000"/>
              </a:prstClr>
            </a:outerShdw>
          </a:effectLst>
        </p:grpSpPr>
        <p:sp>
          <p:nvSpPr>
            <p:cNvPr id="38" name="同心圆 110">
              <a:extLst>
                <a:ext uri="{FF2B5EF4-FFF2-40B4-BE49-F238E27FC236}">
                  <a16:creationId xmlns:a16="http://schemas.microsoft.com/office/drawing/2014/main" id="{BF519846-855A-6357-7F42-3DCF15473742}"/>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9" name="椭圆 111">
              <a:extLst>
                <a:ext uri="{FF2B5EF4-FFF2-40B4-BE49-F238E27FC236}">
                  <a16:creationId xmlns:a16="http://schemas.microsoft.com/office/drawing/2014/main" id="{61185C6A-09DB-27BA-7A53-38334B8111DB}"/>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41" name="AutoShape 78">
            <a:extLst>
              <a:ext uri="{FF2B5EF4-FFF2-40B4-BE49-F238E27FC236}">
                <a16:creationId xmlns:a16="http://schemas.microsoft.com/office/drawing/2014/main" id="{81C82335-85D1-07F1-8B1A-40D0ED30F351}"/>
              </a:ext>
            </a:extLst>
          </p:cNvPr>
          <p:cNvSpPr>
            <a:spLocks noChangeArrowheads="1"/>
          </p:cNvSpPr>
          <p:nvPr/>
        </p:nvSpPr>
        <p:spPr bwMode="auto">
          <a:xfrm>
            <a:off x="1419926" y="2273674"/>
            <a:ext cx="9482481" cy="2676351"/>
          </a:xfrm>
          <a:prstGeom prst="flowChartAlternateProcess">
            <a:avLst/>
          </a:prstGeom>
          <a:solidFill>
            <a:srgbClr val="019362"/>
          </a:solidFill>
          <a:ln w="38100">
            <a:solidFill>
              <a:schemeClr val="bg1"/>
            </a:solidFill>
            <a:miter lim="800000"/>
            <a:headEnd/>
            <a:tailEnd/>
          </a:ln>
          <a:effectLst/>
        </p:spPr>
        <p:txBody>
          <a:bodyPr wrap="none" anchor="ctr"/>
          <a:lstStyle/>
          <a:p>
            <a:pPr algn="ctr"/>
            <a:r>
              <a:rPr lang="en-US" sz="11500" b="1" dirty="0" err="1">
                <a:ln/>
                <a:solidFill>
                  <a:schemeClr val="bg1"/>
                </a:solidFill>
                <a:latin typeface="Times New Roman" panose="02020603050405020304" pitchFamily="18" charset="0"/>
                <a:cs typeface="Times New Roman" panose="02020603050405020304" pitchFamily="18" charset="0"/>
              </a:rPr>
              <a:t>LUYỆN</a:t>
            </a:r>
            <a:r>
              <a:rPr lang="en-US" sz="11500" b="1" dirty="0">
                <a:ln/>
                <a:solidFill>
                  <a:schemeClr val="bg1"/>
                </a:solidFill>
                <a:latin typeface="Times New Roman" panose="02020603050405020304" pitchFamily="18" charset="0"/>
                <a:cs typeface="Times New Roman" panose="02020603050405020304" pitchFamily="18" charset="0"/>
              </a:rPr>
              <a:t> </a:t>
            </a:r>
            <a:r>
              <a:rPr lang="en-US" sz="11500" b="1" dirty="0" err="1">
                <a:ln/>
                <a:solidFill>
                  <a:schemeClr val="bg1"/>
                </a:solidFill>
                <a:latin typeface="Times New Roman" panose="02020603050405020304" pitchFamily="18" charset="0"/>
                <a:cs typeface="Times New Roman" panose="02020603050405020304" pitchFamily="18" charset="0"/>
              </a:rPr>
              <a:t>TẬP</a:t>
            </a:r>
            <a:endParaRPr lang="vi-VN" sz="11500" b="1" dirty="0">
              <a:ln/>
              <a:solidFill>
                <a:schemeClr val="bg1"/>
              </a:solidFill>
              <a:latin typeface="Times New Roman" panose="02020603050405020304" pitchFamily="18" charset="0"/>
              <a:cs typeface="Times New Roman" panose="02020603050405020304" pitchFamily="18" charset="0"/>
            </a:endParaRPr>
          </a:p>
        </p:txBody>
      </p:sp>
      <p:grpSp>
        <p:nvGrpSpPr>
          <p:cNvPr id="48" name="组合 76">
            <a:extLst>
              <a:ext uri="{FF2B5EF4-FFF2-40B4-BE49-F238E27FC236}">
                <a16:creationId xmlns:a16="http://schemas.microsoft.com/office/drawing/2014/main" id="{C1D0D950-E330-63E7-25B3-86369A1A7E19}"/>
              </a:ext>
            </a:extLst>
          </p:cNvPr>
          <p:cNvGrpSpPr/>
          <p:nvPr/>
        </p:nvGrpSpPr>
        <p:grpSpPr>
          <a:xfrm>
            <a:off x="557872" y="6194490"/>
            <a:ext cx="840307" cy="840307"/>
            <a:chOff x="304800" y="673100"/>
            <a:chExt cx="4000500" cy="4000500"/>
          </a:xfrm>
          <a:effectLst>
            <a:outerShdw blurRad="444500" dist="254000" dir="8100000" algn="tr" rotWithShape="0">
              <a:prstClr val="black">
                <a:alpha val="50000"/>
              </a:prstClr>
            </a:outerShdw>
          </a:effectLst>
        </p:grpSpPr>
        <p:sp>
          <p:nvSpPr>
            <p:cNvPr id="49" name="同心圆 77">
              <a:extLst>
                <a:ext uri="{FF2B5EF4-FFF2-40B4-BE49-F238E27FC236}">
                  <a16:creationId xmlns:a16="http://schemas.microsoft.com/office/drawing/2014/main" id="{29FD8290-45F3-99A2-F7D6-7F836668616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0" name="椭圆 78">
              <a:extLst>
                <a:ext uri="{FF2B5EF4-FFF2-40B4-BE49-F238E27FC236}">
                  <a16:creationId xmlns:a16="http://schemas.microsoft.com/office/drawing/2014/main" id="{6FC4AA16-03B4-5FF7-9BC3-8B02DE8D548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930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5" presetClass="entr" presetSubtype="0" fill="hold" grpId="0" nodeType="withEffect">
                                  <p:stCondLst>
                                    <p:cond delay="0"/>
                                  </p:stCondLst>
                                  <p:iterate type="lt">
                                    <p:tmPct val="0"/>
                                  </p:iterate>
                                  <p:childTnLst>
                                    <p:set>
                                      <p:cBhvr>
                                        <p:cTn id="61" dur="1" fill="hold">
                                          <p:stCondLst>
                                            <p:cond delay="0"/>
                                          </p:stCondLst>
                                        </p:cTn>
                                        <p:tgtEl>
                                          <p:spTgt spid="41"/>
                                        </p:tgtEl>
                                        <p:attrNameLst>
                                          <p:attrName>style.visibility</p:attrName>
                                        </p:attrNameLst>
                                      </p:cBhvr>
                                      <p:to>
                                        <p:strVal val="visible"/>
                                      </p:to>
                                    </p:set>
                                    <p:anim calcmode="lin" valueType="num">
                                      <p:cBhvr>
                                        <p:cTn id="62" dur="1000" fill="hold"/>
                                        <p:tgtEl>
                                          <p:spTgt spid="41"/>
                                        </p:tgtEl>
                                        <p:attrNameLst>
                                          <p:attrName>ppt_w</p:attrName>
                                        </p:attrNameLst>
                                      </p:cBhvr>
                                      <p:tavLst>
                                        <p:tav tm="0">
                                          <p:val>
                                            <p:strVal val="#ppt_w*0.70"/>
                                          </p:val>
                                        </p:tav>
                                        <p:tav tm="100000">
                                          <p:val>
                                            <p:strVal val="#ppt_w"/>
                                          </p:val>
                                        </p:tav>
                                      </p:tavLst>
                                    </p:anim>
                                    <p:anim calcmode="lin" valueType="num">
                                      <p:cBhvr>
                                        <p:cTn id="63" dur="1000" fill="hold"/>
                                        <p:tgtEl>
                                          <p:spTgt spid="41"/>
                                        </p:tgtEl>
                                        <p:attrNameLst>
                                          <p:attrName>ppt_h</p:attrName>
                                        </p:attrNameLst>
                                      </p:cBhvr>
                                      <p:tavLst>
                                        <p:tav tm="0">
                                          <p:val>
                                            <p:strVal val="#ppt_h"/>
                                          </p:val>
                                        </p:tav>
                                        <p:tav tm="100000">
                                          <p:val>
                                            <p:strVal val="#ppt_h"/>
                                          </p:val>
                                        </p:tav>
                                      </p:tavLst>
                                    </p:anim>
                                    <p:animEffect transition="in" filter="fade">
                                      <p:cBhvr>
                                        <p:cTn id="64" dur="1000"/>
                                        <p:tgtEl>
                                          <p:spTgt spid="41"/>
                                        </p:tgtEl>
                                      </p:cBhvr>
                                    </p:animEffect>
                                  </p:childTnLst>
                                </p:cTn>
                              </p:par>
                              <p:par>
                                <p:cTn id="65" presetID="53" presetClass="entr" presetSubtype="16"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E737EC51-5B03-3064-DEA8-B1A9C931D4B1}"/>
                  </a:ext>
                </a:extLst>
              </p:cNvPr>
              <p:cNvSpPr txBox="1"/>
              <p:nvPr/>
            </p:nvSpPr>
            <p:spPr>
              <a:xfrm>
                <a:off x="1901371" y="229278"/>
                <a:ext cx="9971316" cy="1695464"/>
              </a:xfrm>
              <a:prstGeom prst="rect">
                <a:avLst/>
              </a:prstGeom>
              <a:noFill/>
            </p:spPr>
            <p:txBody>
              <a:bodyPr wrap="square">
                <a:spAutoFit/>
              </a:bodyPr>
              <a:lstStyle/>
              <a:p>
                <a:pPr algn="just">
                  <a:lnSpc>
                    <a:spcPct val="107000"/>
                  </a:lnSpc>
                  <a:spcBef>
                    <a:spcPts val="720"/>
                  </a:spcBef>
                  <a:spcAft>
                    <a:spcPts val="720"/>
                  </a:spcAft>
                </a:pPr>
                <a:r>
                  <a:rPr lang="fr-FR" sz="3200" b="1" dirty="0">
                    <a:effectLst/>
                    <a:latin typeface="Times New Roman" panose="02020603050405020304" pitchFamily="18" charset="0"/>
                    <a:ea typeface="DengXian" panose="02010600030101010101" pitchFamily="2" charset="-122"/>
                    <a:cs typeface="Times New Roman" panose="02020603050405020304" pitchFamily="18" charset="0"/>
                  </a:rPr>
                  <a:t>Luyện </a:t>
                </a:r>
                <a:r>
                  <a:rPr lang="fr-FR" sz="3200" b="1" dirty="0" err="1">
                    <a:effectLst/>
                    <a:latin typeface="Times New Roman" panose="02020603050405020304" pitchFamily="18" charset="0"/>
                    <a:ea typeface="DengXian" panose="02010600030101010101" pitchFamily="2" charset="-122"/>
                    <a:cs typeface="Times New Roman" panose="02020603050405020304" pitchFamily="18" charset="0"/>
                  </a:rPr>
                  <a:t>tập</a:t>
                </a:r>
                <a:r>
                  <a:rPr lang="fr-FR" sz="3200" b="1" dirty="0">
                    <a:effectLst/>
                    <a:latin typeface="Times New Roman" panose="02020603050405020304" pitchFamily="18" charset="0"/>
                    <a:ea typeface="DengXian" panose="02010600030101010101" pitchFamily="2" charset="-122"/>
                    <a:cs typeface="Times New Roman" panose="02020603050405020304" pitchFamily="18" charset="0"/>
                  </a:rPr>
                  <a:t> 1: </a:t>
                </a:r>
                <a:r>
                  <a:rPr lang="fr-FR" sz="3200" dirty="0">
                    <a:effectLst/>
                    <a:latin typeface="Times New Roman" panose="02020603050405020304" pitchFamily="18" charset="0"/>
                    <a:ea typeface="DengXian" panose="02010600030101010101" pitchFamily="2" charset="-122"/>
                    <a:cs typeface="Times New Roman" panose="02020603050405020304" pitchFamily="18" charset="0"/>
                  </a:rPr>
                  <a:t>Cho </a:t>
                </a:r>
                <a:r>
                  <a:rPr lang="fr-FR" sz="3200" dirty="0" err="1">
                    <a:effectLst/>
                    <a:latin typeface="Times New Roman" panose="02020603050405020304" pitchFamily="18" charset="0"/>
                    <a:ea typeface="DengXian" panose="02010600030101010101" pitchFamily="2" charset="-122"/>
                    <a:cs typeface="Times New Roman" panose="02020603050405020304" pitchFamily="18" charset="0"/>
                  </a:rPr>
                  <a:t>hai</a:t>
                </a:r>
                <a:r>
                  <a:rPr lang="fr-FR"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3200" dirty="0" err="1">
                    <a:effectLst/>
                    <a:latin typeface="Times New Roman" panose="02020603050405020304" pitchFamily="18" charset="0"/>
                    <a:ea typeface="DengXian" panose="02010600030101010101" pitchFamily="2" charset="-122"/>
                    <a:cs typeface="Times New Roman" panose="02020603050405020304" pitchFamily="18" charset="0"/>
                  </a:rPr>
                  <a:t>tam</a:t>
                </a:r>
                <a:r>
                  <a:rPr lang="fr-FR"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3200" dirty="0" err="1">
                    <a:effectLst/>
                    <a:latin typeface="Times New Roman" panose="02020603050405020304" pitchFamily="18" charset="0"/>
                    <a:ea typeface="DengXian" panose="02010600030101010101" pitchFamily="2" charset="-122"/>
                    <a:cs typeface="Times New Roman" panose="02020603050405020304" pitchFamily="18" charset="0"/>
                  </a:rPr>
                  <a:t>giác</a:t>
                </a:r>
                <a:r>
                  <a:rPr lang="fr-FR" sz="32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𝐴𝐵𝐶</m:t>
                    </m:r>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và </a:t>
                </a:r>
                <a14:m>
                  <m:oMath xmlns:m="http://schemas.openxmlformats.org/officeDocument/2006/math">
                    <m:sSup>
                      <m:sSupPr>
                        <m:ctrlPr>
                          <a:rPr lang="en-US" sz="3200" b="0" i="1" smtClean="0">
                            <a:latin typeface="Cambria Math" panose="02040503050406030204" pitchFamily="18" charset="0"/>
                            <a:ea typeface="DengXian" panose="02010600030101010101" pitchFamily="2" charset="-122"/>
                            <a:cs typeface="Times New Roman" panose="02020603050405020304" pitchFamily="18" charset="0"/>
                          </a:rPr>
                        </m:ctrlPr>
                      </m:sSupPr>
                      <m:e>
                        <m:r>
                          <a:rPr lang="en-US" sz="3200" i="1">
                            <a:latin typeface="Cambria Math" panose="02040503050406030204" pitchFamily="18" charset="0"/>
                            <a:ea typeface="DengXian" panose="02010600030101010101" pitchFamily="2" charset="-122"/>
                            <a:cs typeface="Times New Roman" panose="02020603050405020304" pitchFamily="18" charset="0"/>
                          </a:rPr>
                          <m:t>𝐴</m:t>
                        </m:r>
                      </m:e>
                      <m:sup>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sup>
                    </m:sSup>
                    <m:sSup>
                      <m:sSupPr>
                        <m:ctrlPr>
                          <a:rPr lang="en-US" sz="3200" b="0" i="1" smtClean="0">
                            <a:latin typeface="Cambria Math" panose="02040503050406030204" pitchFamily="18" charset="0"/>
                            <a:ea typeface="DengXian" panose="02010600030101010101" pitchFamily="2" charset="-122"/>
                            <a:cs typeface="Times New Roman" panose="02020603050405020304" pitchFamily="18" charset="0"/>
                          </a:rPr>
                        </m:ctrlPr>
                      </m:sSupPr>
                      <m:e>
                        <m:r>
                          <a:rPr lang="en-US" sz="3200" i="1">
                            <a:latin typeface="Cambria Math" panose="02040503050406030204" pitchFamily="18" charset="0"/>
                            <a:ea typeface="DengXian" panose="02010600030101010101" pitchFamily="2" charset="-122"/>
                            <a:cs typeface="Times New Roman" panose="02020603050405020304" pitchFamily="18" charset="0"/>
                          </a:rPr>
                          <m:t>𝐵</m:t>
                        </m:r>
                      </m:e>
                      <m:sup>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sup>
                    </m:sSup>
                    <m:r>
                      <a:rPr lang="en-US" sz="3200" i="1">
                        <a:latin typeface="Cambria Math" panose="02040503050406030204" pitchFamily="18" charset="0"/>
                        <a:ea typeface="DengXian" panose="02010600030101010101" pitchFamily="2" charset="-122"/>
                        <a:cs typeface="Times New Roman" panose="02020603050405020304" pitchFamily="18" charset="0"/>
                      </a:rPr>
                      <m:t>𝐶</m:t>
                    </m:r>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thỏa</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mãn</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3200" i="1">
                        <a:latin typeface="Cambria Math" panose="02040503050406030204" pitchFamily="18" charset="0"/>
                        <a:ea typeface="DengXian" panose="02010600030101010101" pitchFamily="2" charset="-122"/>
                        <a:cs typeface="Times New Roman" panose="02020603050405020304" pitchFamily="18" charset="0"/>
                      </a:rPr>
                      <m:t>𝐵</m:t>
                    </m:r>
                    <m:r>
                      <a:rPr lang="en-US" sz="3200" b="0" i="1" smtClean="0">
                        <a:latin typeface="Cambria Math" panose="02040503050406030204" pitchFamily="18" charset="0"/>
                        <a:ea typeface="DengXian" panose="02010600030101010101" pitchFamily="2" charset="-122"/>
                        <a:cs typeface="Times New Roman" panose="02020603050405020304" pitchFamily="18" charset="0"/>
                      </a:rPr>
                      <m:t>𝐶</m:t>
                    </m:r>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3200" b="0" i="1" smtClean="0">
                            <a:latin typeface="Cambria Math" panose="02040503050406030204" pitchFamily="18" charset="0"/>
                            <a:ea typeface="DengXian" panose="02010600030101010101" pitchFamily="2" charset="-122"/>
                            <a:cs typeface="Times New Roman" panose="02020603050405020304" pitchFamily="18" charset="0"/>
                          </a:rPr>
                        </m:ctrlPr>
                      </m:sSup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𝐵</m:t>
                        </m:r>
                      </m:e>
                      <m:sup>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sup>
                    </m:sSup>
                    <m:sSup>
                      <m:sSupPr>
                        <m:ctrlPr>
                          <a:rPr lang="en-US" sz="3200" b="0" i="1" smtClean="0">
                            <a:latin typeface="Cambria Math" panose="02040503050406030204" pitchFamily="18" charset="0"/>
                            <a:ea typeface="DengXian" panose="02010600030101010101" pitchFamily="2" charset="-122"/>
                            <a:cs typeface="Times New Roman" panose="02020603050405020304" pitchFamily="18" charset="0"/>
                          </a:rPr>
                        </m:ctrlPr>
                      </m:sSup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𝐶</m:t>
                        </m:r>
                      </m:e>
                      <m:sup>
                        <m:r>
                          <a:rPr lang="en-US" sz="3200" b="0" i="1" smtClean="0">
                            <a:latin typeface="Cambria Math" panose="02040503050406030204" pitchFamily="18" charset="0"/>
                            <a:ea typeface="DengXian" panose="02010600030101010101" pitchFamily="2" charset="-122"/>
                            <a:cs typeface="Times New Roman" panose="02020603050405020304" pitchFamily="18" charset="0"/>
                          </a:rPr>
                          <m:t>′</m:t>
                        </m:r>
                      </m:sup>
                    </m:sSup>
                    <m:r>
                      <a:rPr lang="en-US" sz="3200" b="0" i="1" smtClean="0">
                        <a:latin typeface="Cambria Math" panose="02040503050406030204" pitchFamily="18" charset="0"/>
                        <a:ea typeface="DengXian" panose="02010600030101010101" pitchFamily="2" charset="-122"/>
                        <a:cs typeface="Times New Roman" panose="02020603050405020304" pitchFamily="18" charset="0"/>
                      </a:rPr>
                      <m:t>=3 </m:t>
                    </m:r>
                    <m:r>
                      <a:rPr lang="en-US" sz="3200" b="0" i="1" smtClean="0">
                        <a:latin typeface="Cambria Math" panose="02040503050406030204" pitchFamily="18" charset="0"/>
                        <a:ea typeface="DengXian" panose="02010600030101010101" pitchFamily="2" charset="-122"/>
                        <a:cs typeface="Times New Roman" panose="02020603050405020304" pitchFamily="18" charset="0"/>
                      </a:rPr>
                      <m:t>𝑐𝑚</m:t>
                    </m:r>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 </a:t>
                </a:r>
                <a14:m>
                  <m:oMath xmlns:m="http://schemas.openxmlformats.org/officeDocument/2006/math">
                    <m:acc>
                      <m:accPr>
                        <m:chr m:val="̂"/>
                        <m:ctrlPr>
                          <a:rPr lang="en-US" sz="3200" i="1" smtClean="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𝐵</m:t>
                        </m:r>
                      </m:e>
                    </m:acc>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𝐵</m:t>
                        </m:r>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m:t>
                        </m:r>
                      </m:e>
                    </m:acc>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ctrlPr>
                      </m:sSupPr>
                      <m:e>
                        <m:r>
                          <a:rPr lang="en-US" sz="3200" b="0" i="1" smtClean="0">
                            <a:effectLst/>
                            <a:latin typeface="Cambria Math" panose="02040503050406030204" pitchFamily="18" charset="0"/>
                            <a:ea typeface="DengXian" panose="02010600030101010101" pitchFamily="2" charset="-122"/>
                            <a:cs typeface="Times New Roman" panose="02020603050405020304" pitchFamily="18" charset="0"/>
                          </a:rPr>
                          <m:t>60</m:t>
                        </m:r>
                      </m:e>
                      <m:sup>
                        <m:r>
                          <m:rPr>
                            <m:sty m:val="p"/>
                          </m:rPr>
                          <a:rPr lang="en-US" sz="3200" b="0" i="0" smtClean="0">
                            <a:effectLst/>
                            <a:latin typeface="Cambria Math" panose="02040503050406030204" pitchFamily="18" charset="0"/>
                            <a:ea typeface="DengXian" panose="02010600030101010101" pitchFamily="2" charset="-122"/>
                            <a:cs typeface="Times New Roman" panose="02020603050405020304" pitchFamily="18" charset="0"/>
                          </a:rPr>
                          <m:t>o</m:t>
                        </m:r>
                      </m:sup>
                    </m:sSup>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𝐶</m:t>
                        </m:r>
                      </m:e>
                    </m:acc>
                    <m:r>
                      <a:rPr lang="en-US" sz="32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3200" i="1">
                            <a:latin typeface="Cambria Math" panose="02040503050406030204" pitchFamily="18" charset="0"/>
                            <a:ea typeface="DengXian" panose="02010600030101010101" pitchFamily="2" charset="-122"/>
                            <a:cs typeface="Times New Roman" panose="02020603050405020304" pitchFamily="18" charset="0"/>
                          </a:rPr>
                        </m:ctrlPr>
                      </m:sSup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5</m:t>
                        </m:r>
                        <m:r>
                          <a:rPr lang="en-US" sz="3200" i="1">
                            <a:latin typeface="Cambria Math" panose="02040503050406030204" pitchFamily="18" charset="0"/>
                            <a:ea typeface="DengXian" panose="02010600030101010101" pitchFamily="2" charset="-122"/>
                            <a:cs typeface="Times New Roman" panose="02020603050405020304" pitchFamily="18" charset="0"/>
                          </a:rPr>
                          <m:t>0</m:t>
                        </m:r>
                      </m:e>
                      <m:sup>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m:t>
                        </m:r>
                      </m:sup>
                    </m:sSup>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𝐴</m:t>
                        </m:r>
                        <m:r>
                          <a:rPr lang="en-US" sz="3200" i="1">
                            <a:latin typeface="Cambria Math" panose="02040503050406030204" pitchFamily="18" charset="0"/>
                            <a:ea typeface="DengXian" panose="02010600030101010101" pitchFamily="2" charset="-122"/>
                            <a:cs typeface="Times New Roman" panose="02020603050405020304" pitchFamily="18" charset="0"/>
                          </a:rPr>
                          <m:t>′</m:t>
                        </m:r>
                      </m:e>
                    </m:acc>
                    <m:r>
                      <a:rPr lang="en-US" sz="32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3200" i="1">
                            <a:latin typeface="Cambria Math" panose="02040503050406030204" pitchFamily="18" charset="0"/>
                            <a:ea typeface="DengXian" panose="02010600030101010101" pitchFamily="2" charset="-122"/>
                            <a:cs typeface="Times New Roman" panose="02020603050405020304" pitchFamily="18" charset="0"/>
                          </a:rPr>
                        </m:ctrlPr>
                      </m:sSupPr>
                      <m:e>
                        <m:r>
                          <a:rPr lang="en-US" sz="3200" b="0" i="1" smtClean="0">
                            <a:latin typeface="Cambria Math" panose="02040503050406030204" pitchFamily="18" charset="0"/>
                            <a:ea typeface="DengXian" panose="02010600030101010101" pitchFamily="2" charset="-122"/>
                            <a:cs typeface="Times New Roman" panose="02020603050405020304" pitchFamily="18" charset="0"/>
                          </a:rPr>
                          <m:t>7</m:t>
                        </m:r>
                        <m:r>
                          <a:rPr lang="en-US" sz="3200" i="1">
                            <a:latin typeface="Cambria Math" panose="02040503050406030204" pitchFamily="18" charset="0"/>
                            <a:ea typeface="DengXian" panose="02010600030101010101" pitchFamily="2" charset="-122"/>
                            <a:cs typeface="Times New Roman" panose="02020603050405020304" pitchFamily="18" charset="0"/>
                          </a:rPr>
                          <m:t>0</m:t>
                        </m:r>
                      </m:e>
                      <m:sup>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m:t>
                        </m:r>
                      </m:sup>
                    </m:sSup>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Hai tam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giác</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3200" i="1">
                        <a:latin typeface="Cambria Math" panose="02040503050406030204" pitchFamily="18" charset="0"/>
                        <a:ea typeface="DengXian" panose="02010600030101010101" pitchFamily="2" charset="-122"/>
                        <a:cs typeface="Times New Roman" panose="02020603050405020304" pitchFamily="18" charset="0"/>
                      </a:rPr>
                      <m:t>𝐴𝐵𝐶</m:t>
                    </m:r>
                  </m:oMath>
                </a14:m>
                <a:r>
                  <a:rPr lang="en-US" sz="3200" dirty="0">
                    <a:latin typeface="Times New Roman" panose="02020603050405020304" pitchFamily="18" charset="0"/>
                    <a:ea typeface="DengXian" panose="02010600030101010101" pitchFamily="2" charset="-122"/>
                    <a:cs typeface="Times New Roman" panose="02020603050405020304" pitchFamily="18" charset="0"/>
                  </a:rPr>
                  <a:t> và </a:t>
                </a:r>
                <a14:m>
                  <m:oMath xmlns:m="http://schemas.openxmlformats.org/officeDocument/2006/math">
                    <m:sSup>
                      <m:sSupPr>
                        <m:ctrlPr>
                          <a:rPr lang="en-US" sz="3200" i="1">
                            <a:latin typeface="Cambria Math" panose="02040503050406030204" pitchFamily="18" charset="0"/>
                            <a:ea typeface="DengXian" panose="02010600030101010101" pitchFamily="2" charset="-122"/>
                            <a:cs typeface="Times New Roman" panose="02020603050405020304" pitchFamily="18" charset="0"/>
                          </a:rPr>
                        </m:ctrlPr>
                      </m:sSupPr>
                      <m:e>
                        <m:r>
                          <a:rPr lang="en-US" sz="3200" i="1">
                            <a:latin typeface="Cambria Math" panose="02040503050406030204" pitchFamily="18" charset="0"/>
                            <a:ea typeface="DengXian" panose="02010600030101010101" pitchFamily="2" charset="-122"/>
                            <a:cs typeface="Times New Roman" panose="02020603050405020304" pitchFamily="18" charset="0"/>
                          </a:rPr>
                          <m:t>𝐴</m:t>
                        </m:r>
                      </m:e>
                      <m:sup>
                        <m:r>
                          <a:rPr lang="en-US" sz="3200" i="1">
                            <a:latin typeface="Cambria Math" panose="02040503050406030204" pitchFamily="18" charset="0"/>
                            <a:ea typeface="DengXian" panose="02010600030101010101" pitchFamily="2" charset="-122"/>
                            <a:cs typeface="Times New Roman" panose="02020603050405020304" pitchFamily="18" charset="0"/>
                          </a:rPr>
                          <m:t>′</m:t>
                        </m:r>
                      </m:sup>
                    </m:sSup>
                    <m:sSup>
                      <m:sSupPr>
                        <m:ctrlPr>
                          <a:rPr lang="en-US" sz="3200" i="1">
                            <a:latin typeface="Cambria Math" panose="02040503050406030204" pitchFamily="18" charset="0"/>
                            <a:ea typeface="DengXian" panose="02010600030101010101" pitchFamily="2" charset="-122"/>
                            <a:cs typeface="Times New Roman" panose="02020603050405020304" pitchFamily="18" charset="0"/>
                          </a:rPr>
                        </m:ctrlPr>
                      </m:sSupPr>
                      <m:e>
                        <m:r>
                          <a:rPr lang="en-US" sz="3200" i="1">
                            <a:latin typeface="Cambria Math" panose="02040503050406030204" pitchFamily="18" charset="0"/>
                            <a:ea typeface="DengXian" panose="02010600030101010101" pitchFamily="2" charset="-122"/>
                            <a:cs typeface="Times New Roman" panose="02020603050405020304" pitchFamily="18" charset="0"/>
                          </a:rPr>
                          <m:t>𝐵</m:t>
                        </m:r>
                      </m:e>
                      <m:sup>
                        <m:r>
                          <a:rPr lang="en-US" sz="3200" i="1">
                            <a:latin typeface="Cambria Math" panose="02040503050406030204" pitchFamily="18" charset="0"/>
                            <a:ea typeface="DengXian" panose="02010600030101010101" pitchFamily="2" charset="-122"/>
                            <a:cs typeface="Times New Roman" panose="02020603050405020304" pitchFamily="18" charset="0"/>
                          </a:rPr>
                          <m:t>′</m:t>
                        </m:r>
                      </m:sup>
                    </m:sSup>
                    <m:r>
                      <a:rPr lang="en-US" sz="3200" i="1">
                        <a:latin typeface="Cambria Math" panose="02040503050406030204" pitchFamily="18" charset="0"/>
                        <a:ea typeface="DengXian" panose="02010600030101010101" pitchFamily="2" charset="-122"/>
                        <a:cs typeface="Times New Roman" panose="02020603050405020304" pitchFamily="18" charset="0"/>
                      </a:rPr>
                      <m:t>𝐶</m:t>
                    </m:r>
                    <m:r>
                      <a:rPr lang="en-US" sz="3200" i="1">
                        <a:latin typeface="Cambria Math" panose="02040503050406030204" pitchFamily="18" charset="0"/>
                        <a:ea typeface="DengXian" panose="02010600030101010101" pitchFamily="2" charset="-122"/>
                        <a:cs typeface="Times New Roman" panose="02020603050405020304" pitchFamily="18" charset="0"/>
                      </a:rPr>
                      <m:t>′</m:t>
                    </m:r>
                  </m:oMath>
                </a14:m>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bằng</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nhau</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Vì</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DengXian" panose="02010600030101010101" pitchFamily="2" charset="-122"/>
                    <a:cs typeface="Times New Roman" panose="02020603050405020304" pitchFamily="18" charset="0"/>
                  </a:rPr>
                  <a:t>sao</a:t>
                </a:r>
                <a:r>
                  <a:rPr lang="en-US" sz="32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mc:Choice>
        <mc:Fallback xmlns="">
          <p:sp>
            <p:nvSpPr>
              <p:cNvPr id="9" name="Hộp Văn bản 8">
                <a:extLst>
                  <a:ext uri="{FF2B5EF4-FFF2-40B4-BE49-F238E27FC236}">
                    <a16:creationId xmlns:a16="http://schemas.microsoft.com/office/drawing/2014/main" id="{E737EC51-5B03-3064-DEA8-B1A9C931D4B1}"/>
                  </a:ext>
                </a:extLst>
              </p:cNvPr>
              <p:cNvSpPr txBox="1">
                <a:spLocks noRot="1" noChangeAspect="1" noMove="1" noResize="1" noEditPoints="1" noAdjustHandles="1" noChangeArrowheads="1" noChangeShapeType="1" noTextEdit="1"/>
              </p:cNvSpPr>
              <p:nvPr/>
            </p:nvSpPr>
            <p:spPr>
              <a:xfrm>
                <a:off x="1901371" y="229278"/>
                <a:ext cx="9971316" cy="1695464"/>
              </a:xfrm>
              <a:prstGeom prst="rect">
                <a:avLst/>
              </a:prstGeom>
              <a:blipFill>
                <a:blip r:embed="rId4"/>
                <a:stretch>
                  <a:fillRect l="-1589" t="-5036" r="-1467" b="-10791"/>
                </a:stretch>
              </a:blipFill>
            </p:spPr>
            <p:txBody>
              <a:bodyPr/>
              <a:lstStyle/>
              <a:p>
                <a:r>
                  <a:rPr lang="en-US">
                    <a:noFill/>
                  </a:rPr>
                  <a:t> </a:t>
                </a:r>
              </a:p>
            </p:txBody>
          </p:sp>
        </mc:Fallback>
      </mc:AlternateContent>
      <p:pic>
        <p:nvPicPr>
          <p:cNvPr id="10" name="Hình ảnh 9">
            <a:extLst>
              <a:ext uri="{FF2B5EF4-FFF2-40B4-BE49-F238E27FC236}">
                <a16:creationId xmlns:a16="http://schemas.microsoft.com/office/drawing/2014/main" id="{9C4FE216-01C4-5259-E9A5-1C1B1029FFA7}"/>
              </a:ext>
            </a:extLst>
          </p:cNvPr>
          <p:cNvPicPr>
            <a:picLocks noChangeAspect="1"/>
          </p:cNvPicPr>
          <p:nvPr/>
        </p:nvPicPr>
        <p:blipFill>
          <a:blip r:embed="rId5"/>
          <a:stretch>
            <a:fillRect/>
          </a:stretch>
        </p:blipFill>
        <p:spPr>
          <a:xfrm>
            <a:off x="5224476" y="2464535"/>
            <a:ext cx="6880547" cy="2638256"/>
          </a:xfrm>
          <a:prstGeom prst="rect">
            <a:avLst/>
          </a:prstGeom>
        </p:spPr>
      </p:pic>
      <mc:AlternateContent xmlns:mc="http://schemas.openxmlformats.org/markup-compatibility/2006" xmlns:a14="http://schemas.microsoft.com/office/drawing/2010/main">
        <mc:Choice Requires="a14">
          <p:graphicFrame>
            <p:nvGraphicFramePr>
              <p:cNvPr id="11" name="Bảng 15">
                <a:extLst>
                  <a:ext uri="{FF2B5EF4-FFF2-40B4-BE49-F238E27FC236}">
                    <a16:creationId xmlns:a16="http://schemas.microsoft.com/office/drawing/2014/main" id="{244A365B-1C23-CE65-A6CA-D516DE030293}"/>
                  </a:ext>
                </a:extLst>
              </p:cNvPr>
              <p:cNvGraphicFramePr>
                <a:graphicFrameLocks noGrp="1"/>
              </p:cNvGraphicFramePr>
              <p:nvPr>
                <p:extLst>
                  <p:ext uri="{D42A27DB-BD31-4B8C-83A1-F6EECF244321}">
                    <p14:modId xmlns:p14="http://schemas.microsoft.com/office/powerpoint/2010/main" val="1613351253"/>
                  </p:ext>
                </p:extLst>
              </p:nvPr>
            </p:nvGraphicFramePr>
            <p:xfrm>
              <a:off x="403152" y="2292115"/>
              <a:ext cx="4569512" cy="3377350"/>
            </p:xfrm>
            <a:graphic>
              <a:graphicData uri="http://schemas.openxmlformats.org/drawingml/2006/table">
                <a:tbl>
                  <a:tblPr firstRow="1" bandRow="1">
                    <a:tableStyleId>{2D5ABB26-0587-4C30-8999-92F81FD0307C}</a:tableStyleId>
                  </a:tblPr>
                  <a:tblGrid>
                    <a:gridCol w="834851">
                      <a:extLst>
                        <a:ext uri="{9D8B030D-6E8A-4147-A177-3AD203B41FA5}">
                          <a16:colId xmlns:a16="http://schemas.microsoft.com/office/drawing/2014/main" val="1564568866"/>
                        </a:ext>
                      </a:extLst>
                    </a:gridCol>
                    <a:gridCol w="3734661">
                      <a:extLst>
                        <a:ext uri="{9D8B030D-6E8A-4147-A177-3AD203B41FA5}">
                          <a16:colId xmlns:a16="http://schemas.microsoft.com/office/drawing/2014/main" val="2835125921"/>
                        </a:ext>
                      </a:extLst>
                    </a:gridCol>
                  </a:tblGrid>
                  <a:tr h="2310550">
                    <a:tc>
                      <a:txBody>
                        <a:bodyPr/>
                        <a:lstStyle/>
                        <a:p>
                          <a:pPr>
                            <a:lnSpc>
                              <a:spcPct val="100000"/>
                            </a:lnSpc>
                          </a:pPr>
                          <a:r>
                            <a:rPr lang="en-US" sz="32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0000"/>
                            </a:lnSpc>
                          </a:pPr>
                          <a14:m>
                            <m:oMath xmlns:m="http://schemas.openxmlformats.org/officeDocument/2006/math">
                              <m:r>
                                <a:rPr lang="en-US" sz="3200" smtClean="0">
                                  <a:latin typeface="Cambria Math" panose="02040503050406030204" pitchFamily="18" charset="0"/>
                                </a:rPr>
                                <m:t>∆</m:t>
                              </m:r>
                              <m:r>
                                <a:rPr lang="en-US" sz="3200" b="0" smtClean="0">
                                  <a:latin typeface="Cambria Math" panose="02040503050406030204" pitchFamily="18" charset="0"/>
                                </a:rPr>
                                <m:t>𝐴𝐵𝐶</m:t>
                              </m:r>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smtClean="0">
                                      <a:latin typeface="Cambria Math" panose="02040503050406030204" pitchFamily="18" charset="0"/>
                                    </a:rPr>
                                    <m:t>𝐴</m:t>
                                  </m:r>
                                </m:e>
                                <m:sup>
                                  <m:r>
                                    <a:rPr lang="en-US" sz="3200" b="0" smtClean="0">
                                      <a:latin typeface="Cambria Math" panose="02040503050406030204" pitchFamily="18" charset="0"/>
                                    </a:rPr>
                                    <m:t>′</m:t>
                                  </m:r>
                                </m:sup>
                              </m:sSup>
                              <m:r>
                                <a:rPr lang="en-US" sz="3200" b="0" smtClean="0">
                                  <a:latin typeface="Cambria Math" panose="02040503050406030204" pitchFamily="18" charset="0"/>
                                </a:rPr>
                                <m:t>𝐵</m:t>
                              </m:r>
                              <m:r>
                                <a:rPr lang="en-US" sz="3200" b="0" smtClean="0">
                                  <a:latin typeface="Cambria Math" panose="02040503050406030204" pitchFamily="18" charset="0"/>
                                </a:rPr>
                                <m:t>′</m:t>
                              </m:r>
                              <m:r>
                                <a:rPr lang="en-US" sz="3200" b="0" smtClean="0">
                                  <a:latin typeface="Cambria Math" panose="02040503050406030204" pitchFamily="18" charset="0"/>
                                </a:rPr>
                                <m:t>𝐶</m:t>
                              </m:r>
                              <m:r>
                                <a:rPr lang="en-US" sz="3200" b="0" smtClean="0">
                                  <a:latin typeface="Cambria Math" panose="02040503050406030204" pitchFamily="18" charset="0"/>
                                </a:rPr>
                                <m:t>′</m:t>
                              </m:r>
                            </m:oMath>
                          </a14:m>
                          <a:endParaRPr lang="en-US" sz="3200" dirty="0">
                            <a:latin typeface="Times New Roman" panose="02020603050405020304" pitchFamily="18" charset="0"/>
                            <a:cs typeface="Times New Roman" panose="02020603050405020304" pitchFamily="18" charset="0"/>
                          </a:endParaRPr>
                        </a:p>
                        <a:p>
                          <a:pPr>
                            <a:lnSpc>
                              <a:spcPct val="100000"/>
                            </a:lnSpc>
                          </a:pPr>
                          <a14:m>
                            <m:oMath xmlns:m="http://schemas.openxmlformats.org/officeDocument/2006/math">
                              <m:r>
                                <a:rPr lang="en-US" sz="3200" b="0" smtClean="0">
                                  <a:latin typeface="Cambria Math" panose="02040503050406030204" pitchFamily="18" charset="0"/>
                                </a:rPr>
                                <m:t>𝐵𝐶</m:t>
                              </m:r>
                              <m:r>
                                <a:rPr lang="en-US" sz="3200" b="0"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smtClean="0">
                                      <a:latin typeface="Cambria Math" panose="02040503050406030204" pitchFamily="18" charset="0"/>
                                    </a:rPr>
                                    <m:t>𝐵</m:t>
                                  </m:r>
                                </m:e>
                                <m:sup>
                                  <m:r>
                                    <a:rPr lang="en-US" sz="3200" b="0" smtClean="0">
                                      <a:latin typeface="Cambria Math" panose="02040503050406030204" pitchFamily="18" charset="0"/>
                                    </a:rPr>
                                    <m:t>′</m:t>
                                  </m:r>
                                </m:sup>
                              </m:sSup>
                              <m:sSup>
                                <m:sSupPr>
                                  <m:ctrlPr>
                                    <a:rPr lang="en-US" sz="3200" b="0" i="1" smtClean="0">
                                      <a:latin typeface="Cambria Math" panose="02040503050406030204" pitchFamily="18" charset="0"/>
                                    </a:rPr>
                                  </m:ctrlPr>
                                </m:sSupPr>
                                <m:e>
                                  <m:r>
                                    <a:rPr lang="en-US" sz="3200" b="0" smtClean="0">
                                      <a:latin typeface="Cambria Math" panose="02040503050406030204" pitchFamily="18" charset="0"/>
                                    </a:rPr>
                                    <m:t>𝐶</m:t>
                                  </m:r>
                                </m:e>
                                <m:sup>
                                  <m:r>
                                    <a:rPr lang="en-US" sz="3200" b="0" smtClean="0">
                                      <a:latin typeface="Cambria Math" panose="02040503050406030204" pitchFamily="18" charset="0"/>
                                    </a:rPr>
                                    <m:t>′</m:t>
                                  </m:r>
                                </m:sup>
                              </m:sSup>
                              <m:r>
                                <a:rPr lang="en-US" sz="3200" b="0" smtClean="0">
                                  <a:latin typeface="Cambria Math" panose="02040503050406030204" pitchFamily="18" charset="0"/>
                                </a:rPr>
                                <m:t>=3 </m:t>
                              </m:r>
                              <m:r>
                                <a:rPr lang="en-US" sz="3200" b="0" smtClean="0">
                                  <a:latin typeface="Cambria Math" panose="02040503050406030204" pitchFamily="18" charset="0"/>
                                </a:rPr>
                                <m:t>𝑐𝑚</m:t>
                              </m:r>
                            </m:oMath>
                          </a14:m>
                          <a:r>
                            <a:rPr lang="en-US" sz="3200" dirty="0">
                              <a:latin typeface="Times New Roman" panose="02020603050405020304" pitchFamily="18" charset="0"/>
                              <a:cs typeface="Times New Roman" panose="02020603050405020304" pitchFamily="18" charset="0"/>
                            </a:rPr>
                            <a:t> </a:t>
                          </a:r>
                        </a:p>
                        <a:p>
                          <a:pPr>
                            <a:lnSpc>
                              <a:spcPct val="100000"/>
                            </a:lnSpc>
                          </a:pPr>
                          <a14:m>
                            <m:oMath xmlns:m="http://schemas.openxmlformats.org/officeDocument/2006/math">
                              <m:acc>
                                <m:accPr>
                                  <m:chr m:val="̂"/>
                                  <m:ctrlPr>
                                    <a:rPr lang="en-US" sz="3200" i="1" smtClean="0">
                                      <a:effectLst/>
                                      <a:latin typeface="Cambria Math" panose="02040503050406030204" pitchFamily="18" charset="0"/>
                                    </a:rPr>
                                  </m:ctrlPr>
                                </m:accPr>
                                <m:e>
                                  <m:r>
                                    <a:rPr lang="en-US" sz="3200" b="0" smtClean="0">
                                      <a:effectLst/>
                                      <a:latin typeface="Cambria Math" panose="02040503050406030204" pitchFamily="18" charset="0"/>
                                    </a:rPr>
                                    <m:t>𝐵</m:t>
                                  </m:r>
                                </m:e>
                              </m:acc>
                              <m:r>
                                <a:rPr lang="en-US" sz="3200" b="0" smtClean="0">
                                  <a:effectLst/>
                                  <a:latin typeface="Cambria Math" panose="02040503050406030204" pitchFamily="18" charset="0"/>
                                </a:rPr>
                                <m:t>=</m:t>
                              </m:r>
                              <m:acc>
                                <m:accPr>
                                  <m:chr m:val="̂"/>
                                  <m:ctrlPr>
                                    <a:rPr lang="en-US" sz="3200" b="0" i="1" smtClean="0">
                                      <a:effectLst/>
                                      <a:latin typeface="Cambria Math" panose="02040503050406030204" pitchFamily="18" charset="0"/>
                                    </a:rPr>
                                  </m:ctrlPr>
                                </m:accPr>
                                <m:e>
                                  <m:r>
                                    <a:rPr lang="en-US" sz="3200" b="0" smtClean="0">
                                      <a:effectLst/>
                                      <a:latin typeface="Cambria Math" panose="02040503050406030204" pitchFamily="18" charset="0"/>
                                    </a:rPr>
                                    <m:t>𝐵</m:t>
                                  </m:r>
                                  <m:r>
                                    <a:rPr lang="en-US" sz="3200" b="0" smtClean="0">
                                      <a:effectLst/>
                                      <a:latin typeface="Cambria Math" panose="02040503050406030204" pitchFamily="18" charset="0"/>
                                    </a:rPr>
                                    <m:t>′</m:t>
                                  </m:r>
                                </m:e>
                              </m:acc>
                              <m:r>
                                <a:rPr lang="en-US" sz="3200" b="0" smtClean="0">
                                  <a:effectLst/>
                                  <a:latin typeface="Cambria Math" panose="02040503050406030204" pitchFamily="18" charset="0"/>
                                </a:rPr>
                                <m:t>=</m:t>
                              </m:r>
                              <m:sSup>
                                <m:sSupPr>
                                  <m:ctrlPr>
                                    <a:rPr lang="en-US" sz="3200" b="0" i="1" smtClean="0">
                                      <a:effectLst/>
                                      <a:latin typeface="Cambria Math" panose="02040503050406030204" pitchFamily="18" charset="0"/>
                                    </a:rPr>
                                  </m:ctrlPr>
                                </m:sSupPr>
                                <m:e>
                                  <m:r>
                                    <a:rPr lang="en-US" sz="3200" b="0" smtClean="0">
                                      <a:effectLst/>
                                      <a:latin typeface="Cambria Math" panose="02040503050406030204" pitchFamily="18" charset="0"/>
                                    </a:rPr>
                                    <m:t>60</m:t>
                                  </m:r>
                                </m:e>
                                <m:sup>
                                  <m:r>
                                    <m:rPr>
                                      <m:sty m:val="p"/>
                                    </m:rPr>
                                    <a:rPr lang="en-US" sz="3200" b="0" smtClean="0">
                                      <a:effectLst/>
                                      <a:latin typeface="Cambria Math" panose="02040503050406030204" pitchFamily="18" charset="0"/>
                                    </a:rPr>
                                    <m:t>o</m:t>
                                  </m:r>
                                </m:sup>
                              </m:sSup>
                            </m:oMath>
                          </a14:m>
                          <a:r>
                            <a:rPr lang="en-US" sz="3200" dirty="0">
                              <a:latin typeface="Times New Roman" panose="02020603050405020304" pitchFamily="18" charset="0"/>
                              <a:cs typeface="Times New Roman" panose="02020603050405020304" pitchFamily="18" charset="0"/>
                            </a:rPr>
                            <a:t>;</a:t>
                          </a:r>
                        </a:p>
                        <a:p>
                          <a:pPr>
                            <a:lnSpc>
                              <a:spcPct val="100000"/>
                            </a:lnSpc>
                          </a:pPr>
                          <a14:m>
                            <m:oMath xmlns:m="http://schemas.openxmlformats.org/officeDocument/2006/math">
                              <m:acc>
                                <m:accPr>
                                  <m:chr m:val="̂"/>
                                  <m:ctrlPr>
                                    <a:rPr lang="en-US" sz="3200" i="1" smtClean="0">
                                      <a:latin typeface="Cambria Math" panose="02040503050406030204" pitchFamily="18" charset="0"/>
                                    </a:rPr>
                                  </m:ctrlPr>
                                </m:accPr>
                                <m:e>
                                  <m:r>
                                    <a:rPr lang="en-US" sz="3200" b="0" smtClean="0">
                                      <a:latin typeface="Cambria Math" panose="02040503050406030204" pitchFamily="18" charset="0"/>
                                    </a:rPr>
                                    <m:t>𝐶</m:t>
                                  </m:r>
                                </m:e>
                              </m:acc>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0" smtClean="0">
                                      <a:latin typeface="Cambria Math" panose="02040503050406030204" pitchFamily="18" charset="0"/>
                                    </a:rPr>
                                    <m:t>5</m:t>
                                  </m:r>
                                  <m:r>
                                    <a:rPr lang="en-US" sz="3200">
                                      <a:latin typeface="Cambria Math" panose="02040503050406030204" pitchFamily="18" charset="0"/>
                                    </a:rPr>
                                    <m:t>0</m:t>
                                  </m:r>
                                </m:e>
                                <m:sup>
                                  <m:r>
                                    <m:rPr>
                                      <m:sty m:val="p"/>
                                    </m:rPr>
                                    <a:rPr lang="en-US" sz="3200">
                                      <a:latin typeface="Cambria Math" panose="02040503050406030204" pitchFamily="18" charset="0"/>
                                    </a:rPr>
                                    <m:t>o</m:t>
                                  </m:r>
                                </m:sup>
                              </m:sSup>
                            </m:oMath>
                          </a14:m>
                          <a:r>
                            <a:rPr lang="en-US" sz="32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latin typeface="Cambria Math" panose="02040503050406030204" pitchFamily="18" charset="0"/>
                                    </a:rPr>
                                  </m:ctrlPr>
                                </m:accPr>
                                <m:e>
                                  <m:r>
                                    <a:rPr lang="en-US" sz="3200" b="0" smtClean="0">
                                      <a:latin typeface="Cambria Math" panose="02040503050406030204" pitchFamily="18" charset="0"/>
                                    </a:rPr>
                                    <m:t>𝐴</m:t>
                                  </m:r>
                                  <m:r>
                                    <a:rPr lang="en-US" sz="3200">
                                      <a:latin typeface="Cambria Math" panose="02040503050406030204" pitchFamily="18" charset="0"/>
                                    </a:rPr>
                                    <m:t>′</m:t>
                                  </m:r>
                                </m:e>
                              </m:acc>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b="0" smtClean="0">
                                      <a:latin typeface="Cambria Math" panose="02040503050406030204" pitchFamily="18" charset="0"/>
                                    </a:rPr>
                                    <m:t>7</m:t>
                                  </m:r>
                                  <m:r>
                                    <a:rPr lang="en-US" sz="3200">
                                      <a:latin typeface="Cambria Math" panose="02040503050406030204" pitchFamily="18" charset="0"/>
                                    </a:rPr>
                                    <m:t>0</m:t>
                                  </m:r>
                                </m:e>
                                <m:sup>
                                  <m:r>
                                    <m:rPr>
                                      <m:sty m:val="p"/>
                                    </m:rPr>
                                    <a:rPr lang="en-US" sz="3200">
                                      <a:latin typeface="Cambria Math" panose="02040503050406030204" pitchFamily="18" charset="0"/>
                                    </a:rPr>
                                    <m:t>o</m:t>
                                  </m:r>
                                </m:sup>
                              </m:sSup>
                            </m:oMath>
                          </a14:m>
                          <a:r>
                            <a:rPr lang="en-US" sz="32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750170"/>
                      </a:ext>
                    </a:extLst>
                  </a:tr>
                  <a:tr h="622591">
                    <a:tc>
                      <a:txBody>
                        <a:bodyPr/>
                        <a:lstStyle/>
                        <a:p>
                          <a:pPr>
                            <a:lnSpc>
                              <a:spcPct val="100000"/>
                            </a:lnSpc>
                          </a:pPr>
                          <a:r>
                            <a:rPr lang="en-US" sz="32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200" smtClean="0">
                                  <a:latin typeface="Cambria Math" panose="02040503050406030204" pitchFamily="18" charset="0"/>
                                </a:rPr>
                                <m:t>∆</m:t>
                              </m:r>
                              <m:r>
                                <a:rPr lang="en-US" sz="3200" b="0" smtClean="0">
                                  <a:latin typeface="Cambria Math" panose="02040503050406030204" pitchFamily="18" charset="0"/>
                                </a:rPr>
                                <m:t>𝐴𝐵𝐶</m:t>
                              </m:r>
                              <m:r>
                                <a:rPr lang="en-US" sz="3200" b="0"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smtClean="0">
                                      <a:latin typeface="Cambria Math" panose="02040503050406030204" pitchFamily="18" charset="0"/>
                                    </a:rPr>
                                    <m:t>𝐴</m:t>
                                  </m:r>
                                </m:e>
                                <m:sup>
                                  <m:r>
                                    <a:rPr lang="en-US" sz="3200" b="0" smtClean="0">
                                      <a:latin typeface="Cambria Math" panose="02040503050406030204" pitchFamily="18" charset="0"/>
                                    </a:rPr>
                                    <m:t>′</m:t>
                                  </m:r>
                                </m:sup>
                              </m:sSup>
                              <m:r>
                                <a:rPr lang="en-US" sz="3200" b="0" smtClean="0">
                                  <a:latin typeface="Cambria Math" panose="02040503050406030204" pitchFamily="18" charset="0"/>
                                </a:rPr>
                                <m:t>𝐵</m:t>
                              </m:r>
                              <m:r>
                                <a:rPr lang="en-US" sz="3200" b="0" smtClean="0">
                                  <a:latin typeface="Cambria Math" panose="02040503050406030204" pitchFamily="18" charset="0"/>
                                </a:rPr>
                                <m:t>′</m:t>
                              </m:r>
                              <m:r>
                                <a:rPr lang="en-US" sz="3200" b="0" smtClean="0">
                                  <a:latin typeface="Cambria Math" panose="02040503050406030204" pitchFamily="18" charset="0"/>
                                </a:rPr>
                                <m:t>𝐶</m:t>
                              </m:r>
                              <m:r>
                                <a:rPr lang="en-US" sz="3200" b="0" smtClean="0">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Vì</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sao</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170535"/>
                      </a:ext>
                    </a:extLst>
                  </a:tr>
                </a:tbl>
              </a:graphicData>
            </a:graphic>
          </p:graphicFrame>
        </mc:Choice>
        <mc:Fallback xmlns="">
          <p:graphicFrame>
            <p:nvGraphicFramePr>
              <p:cNvPr id="11" name="Bảng 15">
                <a:extLst>
                  <a:ext uri="{FF2B5EF4-FFF2-40B4-BE49-F238E27FC236}">
                    <a16:creationId xmlns:a16="http://schemas.microsoft.com/office/drawing/2014/main" id="{244A365B-1C23-CE65-A6CA-D516DE030293}"/>
                  </a:ext>
                </a:extLst>
              </p:cNvPr>
              <p:cNvGraphicFramePr>
                <a:graphicFrameLocks noGrp="1"/>
              </p:cNvGraphicFramePr>
              <p:nvPr>
                <p:extLst>
                  <p:ext uri="{D42A27DB-BD31-4B8C-83A1-F6EECF244321}">
                    <p14:modId xmlns:p14="http://schemas.microsoft.com/office/powerpoint/2010/main" val="1613351253"/>
                  </p:ext>
                </p:extLst>
              </p:nvPr>
            </p:nvGraphicFramePr>
            <p:xfrm>
              <a:off x="403152" y="2292115"/>
              <a:ext cx="4569512" cy="3377350"/>
            </p:xfrm>
            <a:graphic>
              <a:graphicData uri="http://schemas.openxmlformats.org/drawingml/2006/table">
                <a:tbl>
                  <a:tblPr firstRow="1" bandRow="1">
                    <a:tableStyleId>{2D5ABB26-0587-4C30-8999-92F81FD0307C}</a:tableStyleId>
                  </a:tblPr>
                  <a:tblGrid>
                    <a:gridCol w="834851">
                      <a:extLst>
                        <a:ext uri="{9D8B030D-6E8A-4147-A177-3AD203B41FA5}">
                          <a16:colId xmlns:a16="http://schemas.microsoft.com/office/drawing/2014/main" val="1564568866"/>
                        </a:ext>
                      </a:extLst>
                    </a:gridCol>
                    <a:gridCol w="3734661">
                      <a:extLst>
                        <a:ext uri="{9D8B030D-6E8A-4147-A177-3AD203B41FA5}">
                          <a16:colId xmlns:a16="http://schemas.microsoft.com/office/drawing/2014/main" val="2835125921"/>
                        </a:ext>
                      </a:extLst>
                    </a:gridCol>
                  </a:tblGrid>
                  <a:tr h="2310550">
                    <a:tc>
                      <a:txBody>
                        <a:bodyPr/>
                        <a:lstStyle/>
                        <a:p>
                          <a:pPr>
                            <a:lnSpc>
                              <a:spcPct val="100000"/>
                            </a:lnSpc>
                          </a:pPr>
                          <a:r>
                            <a:rPr lang="en-US" sz="32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6"/>
                          <a:stretch>
                            <a:fillRect l="-22349" t="-263" r="-163" b="-54211"/>
                          </a:stretch>
                        </a:blipFill>
                      </a:tcPr>
                    </a:tc>
                    <a:extLst>
                      <a:ext uri="{0D108BD9-81ED-4DB2-BD59-A6C34878D82A}">
                        <a16:rowId xmlns:a16="http://schemas.microsoft.com/office/drawing/2014/main" val="567750170"/>
                      </a:ext>
                    </a:extLst>
                  </a:tr>
                  <a:tr h="1066800">
                    <a:tc>
                      <a:txBody>
                        <a:bodyPr/>
                        <a:lstStyle/>
                        <a:p>
                          <a:pPr>
                            <a:lnSpc>
                              <a:spcPct val="100000"/>
                            </a:lnSpc>
                          </a:pPr>
                          <a:r>
                            <a:rPr lang="en-US" sz="32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6"/>
                          <a:stretch>
                            <a:fillRect l="-22349" t="-217714" r="-163" b="-17714"/>
                          </a:stretch>
                        </a:blipFill>
                      </a:tcPr>
                    </a:tc>
                    <a:extLst>
                      <a:ext uri="{0D108BD9-81ED-4DB2-BD59-A6C34878D82A}">
                        <a16:rowId xmlns:a16="http://schemas.microsoft.com/office/drawing/2014/main" val="4069170535"/>
                      </a:ext>
                    </a:extLst>
                  </a:tr>
                </a:tbl>
              </a:graphicData>
            </a:graphic>
          </p:graphicFrame>
        </mc:Fallback>
      </mc:AlternateContent>
      <p:sp>
        <p:nvSpPr>
          <p:cNvPr id="7" name="Rounded Rectangle 6">
            <a:extLst>
              <a:ext uri="{FF2B5EF4-FFF2-40B4-BE49-F238E27FC236}">
                <a16:creationId xmlns:a16="http://schemas.microsoft.com/office/drawing/2014/main" id="{DFC2D451-68C6-1605-897F-4CB2DCCF0CBD}"/>
              </a:ext>
            </a:extLst>
          </p:cNvPr>
          <p:cNvSpPr/>
          <p:nvPr/>
        </p:nvSpPr>
        <p:spPr>
          <a:xfrm>
            <a:off x="7536699" y="5451517"/>
            <a:ext cx="1353175" cy="1313979"/>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505607A-F490-9537-2380-9C16B9E5C7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56" y="410101"/>
            <a:ext cx="1379198" cy="1379198"/>
          </a:xfrm>
          <a:prstGeom prst="rect">
            <a:avLst/>
          </a:prstGeom>
        </p:spPr>
      </p:pic>
    </p:spTree>
    <p:extLst>
      <p:ext uri="{BB962C8B-B14F-4D97-AF65-F5344CB8AC3E}">
        <p14:creationId xmlns:p14="http://schemas.microsoft.com/office/powerpoint/2010/main" val="39895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E65CAA9-5F64-1052-5D35-2D2719B24011}"/>
              </a:ext>
            </a:extLst>
          </p:cNvPr>
          <p:cNvPicPr>
            <a:picLocks noChangeAspect="1"/>
          </p:cNvPicPr>
          <p:nvPr/>
        </p:nvPicPr>
        <p:blipFill>
          <a:blip r:embed="rId2"/>
          <a:stretch>
            <a:fillRect/>
          </a:stretch>
        </p:blipFill>
        <p:spPr>
          <a:xfrm>
            <a:off x="5200721" y="718011"/>
            <a:ext cx="6910997" cy="2649932"/>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86ECE047-8186-F56B-1E84-B390EA89C072}"/>
                  </a:ext>
                </a:extLst>
              </p:cNvPr>
              <p:cNvSpPr txBox="1"/>
              <p:nvPr/>
            </p:nvSpPr>
            <p:spPr>
              <a:xfrm>
                <a:off x="489248" y="1234499"/>
                <a:ext cx="5172195" cy="143218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𝐴</m:t>
                        </m:r>
                      </m:e>
                      <m:sup>
                        <m:r>
                          <a:rPr lang="en-US" sz="2800" b="0" i="1" smtClean="0">
                            <a:latin typeface="Cambria Math" panose="02040503050406030204" pitchFamily="18" charset="0"/>
                            <a:ea typeface="Cambria Math" panose="02040503050406030204" pitchFamily="18" charset="0"/>
                          </a:rPr>
                          <m:t>′</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𝐵</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r>
                          <a:rPr lang="en-US" sz="2800" b="0" i="1" smtClean="0">
                            <a:latin typeface="Cambria Math" panose="02040503050406030204" pitchFamily="18" charset="0"/>
                          </a:rPr>
                          <m:t>′</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𝐵</m:t>
                        </m:r>
                        <m:r>
                          <a:rPr lang="en-US" sz="2800" b="0" i="1" smtClean="0">
                            <a:latin typeface="Cambria Math" panose="02040503050406030204" pitchFamily="18" charset="0"/>
                          </a:rPr>
                          <m:t>′</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r>
                          <a:rPr lang="en-US" sz="2800" b="0" i="1" smtClean="0">
                            <a:latin typeface="Cambria Math" panose="02040503050406030204" pitchFamily="18" charset="0"/>
                          </a:rPr>
                          <m:t>′</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180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a:t>
                </a:r>
              </a:p>
            </p:txBody>
          </p:sp>
        </mc:Choice>
        <mc:Fallback xmlns="">
          <p:sp>
            <p:nvSpPr>
              <p:cNvPr id="4" name="Hộp Văn bản 3">
                <a:extLst>
                  <a:ext uri="{FF2B5EF4-FFF2-40B4-BE49-F238E27FC236}">
                    <a16:creationId xmlns:a16="http://schemas.microsoft.com/office/drawing/2014/main" id="{86ECE047-8186-F56B-1E84-B390EA89C072}"/>
                  </a:ext>
                </a:extLst>
              </p:cNvPr>
              <p:cNvSpPr txBox="1">
                <a:spLocks noRot="1" noChangeAspect="1" noMove="1" noResize="1" noEditPoints="1" noAdjustHandles="1" noChangeArrowheads="1" noChangeShapeType="1" noTextEdit="1"/>
              </p:cNvSpPr>
              <p:nvPr/>
            </p:nvSpPr>
            <p:spPr>
              <a:xfrm>
                <a:off x="489248" y="1234499"/>
                <a:ext cx="5172195" cy="1432187"/>
              </a:xfrm>
              <a:prstGeom prst="rect">
                <a:avLst/>
              </a:prstGeom>
              <a:blipFill>
                <a:blip r:embed="rId3"/>
                <a:stretch>
                  <a:fillRect l="-2356" t="-4701" r="-236"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E2D9121-BEDD-B3B0-CEED-6C3B5FCE78FC}"/>
                  </a:ext>
                </a:extLst>
              </p:cNvPr>
              <p:cNvSpPr txBox="1"/>
              <p:nvPr/>
            </p:nvSpPr>
            <p:spPr>
              <a:xfrm>
                <a:off x="478826" y="2679230"/>
                <a:ext cx="6096000" cy="5704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7</m:t>
                          </m:r>
                          <m:r>
                            <a:rPr lang="en-US" sz="2800" i="1">
                              <a:latin typeface="Cambria Math" panose="02040503050406030204" pitchFamily="18" charset="0"/>
                            </a:rPr>
                            <m:t>0</m:t>
                          </m:r>
                        </m:e>
                        <m:sup>
                          <m:r>
                            <m:rPr>
                              <m:sty m:val="p"/>
                            </m:rPr>
                            <a:rPr lang="en-US" sz="2800">
                              <a:latin typeface="Cambria Math" panose="02040503050406030204" pitchFamily="18" charset="0"/>
                            </a:rPr>
                            <m:t>o</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6</m:t>
                          </m:r>
                          <m:r>
                            <a:rPr lang="en-US" sz="2800" i="1">
                              <a:latin typeface="Cambria Math" panose="02040503050406030204" pitchFamily="18" charset="0"/>
                            </a:rPr>
                            <m:t>0</m:t>
                          </m:r>
                        </m:e>
                        <m:sup>
                          <m:r>
                            <m:rPr>
                              <m:sty m:val="p"/>
                            </m:rPr>
                            <a:rPr lang="en-US" sz="2800">
                              <a:latin typeface="Cambria Math" panose="02040503050406030204" pitchFamily="18" charset="0"/>
                            </a:rPr>
                            <m:t>o</m:t>
                          </m:r>
                        </m:sup>
                      </m:sSup>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r>
                            <a:rPr lang="en-US" sz="2800" b="0" i="1" smtClean="0">
                              <a:latin typeface="Cambria Math" panose="02040503050406030204" pitchFamily="18" charset="0"/>
                            </a:rPr>
                            <m:t>′</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180</m:t>
                          </m:r>
                        </m:e>
                        <m:sup>
                          <m:r>
                            <m:rPr>
                              <m:sty m:val="p"/>
                            </m:rPr>
                            <a:rPr lang="en-US" sz="2800" b="0" i="0" smtClean="0">
                              <a:latin typeface="Cambria Math" panose="02040503050406030204" pitchFamily="18" charset="0"/>
                            </a:rPr>
                            <m:t>o</m:t>
                          </m:r>
                        </m:sup>
                      </m:sSup>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4E2D9121-BEDD-B3B0-CEED-6C3B5FCE78FC}"/>
                  </a:ext>
                </a:extLst>
              </p:cNvPr>
              <p:cNvSpPr txBox="1">
                <a:spLocks noRot="1" noChangeAspect="1" noMove="1" noResize="1" noEditPoints="1" noAdjustHandles="1" noChangeArrowheads="1" noChangeShapeType="1" noTextEdit="1"/>
              </p:cNvSpPr>
              <p:nvPr/>
            </p:nvSpPr>
            <p:spPr>
              <a:xfrm>
                <a:off x="478826" y="2679230"/>
                <a:ext cx="6096000" cy="5704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65FFE9F1-6743-A6A9-79FE-108AC2EC7831}"/>
                  </a:ext>
                </a:extLst>
              </p:cNvPr>
              <p:cNvSpPr txBox="1"/>
              <p:nvPr/>
            </p:nvSpPr>
            <p:spPr>
              <a:xfrm>
                <a:off x="478826" y="3286362"/>
                <a:ext cx="2120067" cy="570413"/>
              </a:xfrm>
              <a:prstGeom prst="rect">
                <a:avLst/>
              </a:prstGeom>
              <a:noFill/>
            </p:spPr>
            <p:txBody>
              <a:bodyPr wrap="squar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r>
                          <a:rPr lang="en-US" sz="2800" b="0" i="1" smtClean="0">
                            <a:latin typeface="Cambria Math" panose="02040503050406030204" pitchFamily="18" charset="0"/>
                          </a:rPr>
                          <m:t>′</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a:t>
                </a:r>
              </a:p>
            </p:txBody>
          </p:sp>
        </mc:Choice>
        <mc:Fallback xmlns="">
          <p:sp>
            <p:nvSpPr>
              <p:cNvPr id="6" name="Hộp Văn bản 5">
                <a:extLst>
                  <a:ext uri="{FF2B5EF4-FFF2-40B4-BE49-F238E27FC236}">
                    <a16:creationId xmlns:a16="http://schemas.microsoft.com/office/drawing/2014/main" id="{65FFE9F1-6743-A6A9-79FE-108AC2EC7831}"/>
                  </a:ext>
                </a:extLst>
              </p:cNvPr>
              <p:cNvSpPr txBox="1">
                <a:spLocks noRot="1" noChangeAspect="1" noMove="1" noResize="1" noEditPoints="1" noAdjustHandles="1" noChangeArrowheads="1" noChangeShapeType="1" noTextEdit="1"/>
              </p:cNvSpPr>
              <p:nvPr/>
            </p:nvSpPr>
            <p:spPr>
              <a:xfrm>
                <a:off x="478826" y="3286362"/>
                <a:ext cx="2120067" cy="570413"/>
              </a:xfrm>
              <a:prstGeom prst="rect">
                <a:avLst/>
              </a:prstGeom>
              <a:blipFill>
                <a:blip r:embed="rId5"/>
                <a:stretch>
                  <a:fillRect t="-2128" r="-865" b="-28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0D0E7B6B-76F7-3061-C064-700CE94E3F03}"/>
                  </a:ext>
                </a:extLst>
              </p:cNvPr>
              <p:cNvSpPr txBox="1"/>
              <p:nvPr/>
            </p:nvSpPr>
            <p:spPr>
              <a:xfrm>
                <a:off x="478826" y="4032059"/>
                <a:ext cx="6096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𝐴</m:t>
                        </m:r>
                      </m:e>
                      <m:sup>
                        <m:r>
                          <a:rPr lang="en-US" sz="2800" b="0" i="1" smtClean="0">
                            <a:latin typeface="Cambria Math" panose="02040503050406030204" pitchFamily="18" charset="0"/>
                            <a:ea typeface="Cambria Math" panose="02040503050406030204" pitchFamily="18" charset="0"/>
                          </a:rPr>
                          <m:t>′</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𝐵</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có: </a:t>
                </a:r>
              </a:p>
            </p:txBody>
          </p:sp>
        </mc:Choice>
        <mc:Fallback xmlns="">
          <p:sp>
            <p:nvSpPr>
              <p:cNvPr id="8" name="Hộp Văn bản 7">
                <a:extLst>
                  <a:ext uri="{FF2B5EF4-FFF2-40B4-BE49-F238E27FC236}">
                    <a16:creationId xmlns:a16="http://schemas.microsoft.com/office/drawing/2014/main" id="{0D0E7B6B-76F7-3061-C064-700CE94E3F03}"/>
                  </a:ext>
                </a:extLst>
              </p:cNvPr>
              <p:cNvSpPr txBox="1">
                <a:spLocks noRot="1" noChangeAspect="1" noMove="1" noResize="1" noEditPoints="1" noAdjustHandles="1" noChangeArrowheads="1" noChangeShapeType="1" noTextEdit="1"/>
              </p:cNvSpPr>
              <p:nvPr/>
            </p:nvSpPr>
            <p:spPr>
              <a:xfrm>
                <a:off x="478826" y="4032059"/>
                <a:ext cx="6096000" cy="523220"/>
              </a:xfrm>
              <a:prstGeom prst="rect">
                <a:avLst/>
              </a:prstGeom>
              <a:blipFill>
                <a:blip r:embed="rId6"/>
                <a:stretch>
                  <a:fillRect l="-21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240E50A8-2943-6132-0F83-4E2B76CE0022}"/>
                  </a:ext>
                </a:extLst>
              </p:cNvPr>
              <p:cNvSpPr txBox="1"/>
              <p:nvPr/>
            </p:nvSpPr>
            <p:spPr>
              <a:xfrm>
                <a:off x="945732" y="4552194"/>
                <a:ext cx="6096000" cy="57041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i="1">
                            <a:latin typeface="Cambria Math" panose="02040503050406030204" pitchFamily="18" charset="0"/>
                            <a:ea typeface="DengXian" panose="02010600030101010101" pitchFamily="2" charset="-122"/>
                            <a:cs typeface="Times New Roman" panose="02020603050405020304" pitchFamily="18" charset="0"/>
                          </a:rPr>
                          <m:t>𝐵</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i="1">
                            <a:latin typeface="Cambria Math" panose="02040503050406030204" pitchFamily="18" charset="0"/>
                            <a:ea typeface="DengXian" panose="02010600030101010101" pitchFamily="2" charset="-122"/>
                            <a:cs typeface="Times New Roman" panose="02020603050405020304" pitchFamily="18" charset="0"/>
                          </a:rPr>
                          <m:t>𝐵</m:t>
                        </m:r>
                        <m:r>
                          <a:rPr lang="en-US" sz="2800" i="1">
                            <a:latin typeface="Cambria Math" panose="02040503050406030204" pitchFamily="18" charset="0"/>
                            <a:ea typeface="DengXian" panose="02010600030101010101" pitchFamily="2" charset="-122"/>
                            <a:cs typeface="Times New Roman" panose="02020603050405020304" pitchFamily="18" charset="0"/>
                          </a:rPr>
                          <m:t>′</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p>
            </p:txBody>
          </p:sp>
        </mc:Choice>
        <mc:Fallback xmlns="">
          <p:sp>
            <p:nvSpPr>
              <p:cNvPr id="9" name="Hộp Văn bản 8">
                <a:extLst>
                  <a:ext uri="{FF2B5EF4-FFF2-40B4-BE49-F238E27FC236}">
                    <a16:creationId xmlns:a16="http://schemas.microsoft.com/office/drawing/2014/main" id="{240E50A8-2943-6132-0F83-4E2B76CE0022}"/>
                  </a:ext>
                </a:extLst>
              </p:cNvPr>
              <p:cNvSpPr txBox="1">
                <a:spLocks noRot="1" noChangeAspect="1" noMove="1" noResize="1" noEditPoints="1" noAdjustHandles="1" noChangeArrowheads="1" noChangeShapeType="1" noTextEdit="1"/>
              </p:cNvSpPr>
              <p:nvPr/>
            </p:nvSpPr>
            <p:spPr>
              <a:xfrm>
                <a:off x="945732" y="4552194"/>
                <a:ext cx="6096000" cy="570413"/>
              </a:xfrm>
              <a:prstGeom prst="rect">
                <a:avLst/>
              </a:prstGeom>
              <a:blipFill>
                <a:blip r:embed="rId7"/>
                <a:stretch>
                  <a:fillRect t="-3226" b="-30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04BE3EE4-7725-0F1E-115B-F6D21DFA0DC5}"/>
                  </a:ext>
                </a:extLst>
              </p:cNvPr>
              <p:cNvSpPr txBox="1"/>
              <p:nvPr/>
            </p:nvSpPr>
            <p:spPr>
              <a:xfrm>
                <a:off x="945732" y="5133807"/>
                <a:ext cx="6096000" cy="523220"/>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rPr>
                      <m:t>𝐵𝐶</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oMath>
                </a14:m>
                <a:r>
                  <a:rPr lang="en-US" sz="2800" dirty="0">
                    <a:latin typeface="Times New Roman" panose="02020603050405020304" pitchFamily="18" charset="0"/>
                    <a:cs typeface="Times New Roman" panose="02020603050405020304" pitchFamily="18" charset="0"/>
                  </a:rPr>
                  <a:t> (giả thiết)</a:t>
                </a:r>
              </a:p>
            </p:txBody>
          </p:sp>
        </mc:Choice>
        <mc:Fallback xmlns="">
          <p:sp>
            <p:nvSpPr>
              <p:cNvPr id="11" name="Hộp Văn bản 10">
                <a:extLst>
                  <a:ext uri="{FF2B5EF4-FFF2-40B4-BE49-F238E27FC236}">
                    <a16:creationId xmlns:a16="http://schemas.microsoft.com/office/drawing/2014/main" id="{04BE3EE4-7725-0F1E-115B-F6D21DFA0DC5}"/>
                  </a:ext>
                </a:extLst>
              </p:cNvPr>
              <p:cNvSpPr txBox="1">
                <a:spLocks noRot="1" noChangeAspect="1" noMove="1" noResize="1" noEditPoints="1" noAdjustHandles="1" noChangeArrowheads="1" noChangeShapeType="1" noTextEdit="1"/>
              </p:cNvSpPr>
              <p:nvPr/>
            </p:nvSpPr>
            <p:spPr>
              <a:xfrm>
                <a:off x="945732" y="5133807"/>
                <a:ext cx="6096000" cy="523220"/>
              </a:xfrm>
              <a:prstGeom prst="rect">
                <a:avLst/>
              </a:prstGeom>
              <a:blipFill>
                <a:blip r:embed="rId8"/>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0B0DE72-BE32-C681-D1FD-5222115B5D8C}"/>
                  </a:ext>
                </a:extLst>
              </p:cNvPr>
              <p:cNvSpPr txBox="1"/>
              <p:nvPr/>
            </p:nvSpPr>
            <p:spPr>
              <a:xfrm>
                <a:off x="945732" y="5665560"/>
                <a:ext cx="6096000" cy="538674"/>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𝐶</m:t>
                        </m:r>
                      </m:e>
                    </m:acc>
                    <m:r>
                      <a:rPr lang="en-US" sz="2800" b="0" i="1" smtClean="0">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sSup>
                          <m:sSupPr>
                            <m:ctrlPr>
                              <a:rPr lang="en-US" sz="2800" b="0" i="1" smtClean="0">
                                <a:latin typeface="Cambria Math" panose="02040503050406030204" pitchFamily="18" charset="0"/>
                                <a:ea typeface="DengXian" panose="02010600030101010101" pitchFamily="2" charset="-122"/>
                                <a:cs typeface="Times New Roman" panose="02020603050405020304" pitchFamily="18" charset="0"/>
                              </a:rPr>
                            </m:ctrlPr>
                          </m:sSupPr>
                          <m:e>
                            <m:r>
                              <a:rPr lang="en-US" sz="2800" i="1">
                                <a:latin typeface="Cambria Math" panose="02040503050406030204" pitchFamily="18" charset="0"/>
                                <a:ea typeface="DengXian" panose="02010600030101010101" pitchFamily="2" charset="-122"/>
                                <a:cs typeface="Times New Roman" panose="02020603050405020304" pitchFamily="18" charset="0"/>
                              </a:rPr>
                              <m:t>𝐶</m:t>
                            </m:r>
                          </m:e>
                          <m:sup>
                            <m:r>
                              <a:rPr lang="en-US" sz="2800" b="0" i="1" smtClean="0">
                                <a:latin typeface="Cambria Math" panose="02040503050406030204" pitchFamily="18" charset="0"/>
                                <a:ea typeface="DengXian" panose="02010600030101010101" pitchFamily="2" charset="-122"/>
                                <a:cs typeface="Times New Roman" panose="02020603050405020304" pitchFamily="18" charset="0"/>
                              </a:rPr>
                              <m:t>′</m:t>
                            </m:r>
                          </m:sup>
                        </m:sSup>
                      </m:e>
                    </m:acc>
                    <m:d>
                      <m:dPr>
                        <m:ctrlPr>
                          <a:rPr lang="en-US" sz="28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8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2800" i="1">
                                <a:latin typeface="Cambria Math" panose="02040503050406030204" pitchFamily="18" charset="0"/>
                                <a:ea typeface="DengXian" panose="02010600030101010101" pitchFamily="2" charset="-122"/>
                                <a:cs typeface="Times New Roman" panose="02020603050405020304" pitchFamily="18" charset="0"/>
                              </a:rPr>
                            </m:ctrlPr>
                          </m:sSupPr>
                          <m:e>
                            <m:r>
                              <a:rPr lang="en-US" sz="2800" i="1">
                                <a:latin typeface="Cambria Math" panose="02040503050406030204" pitchFamily="18" charset="0"/>
                                <a:ea typeface="DengXian" panose="02010600030101010101" pitchFamily="2" charset="-122"/>
                                <a:cs typeface="Times New Roman" panose="02020603050405020304" pitchFamily="18" charset="0"/>
                              </a:rPr>
                              <m:t>50</m:t>
                            </m:r>
                          </m:e>
                          <m:sup>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m:t>
                            </m:r>
                          </m:sup>
                        </m:sSup>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mc:Choice>
        <mc:Fallback xmlns="">
          <p:sp>
            <p:nvSpPr>
              <p:cNvPr id="13" name="Hộp Văn bản 12">
                <a:extLst>
                  <a:ext uri="{FF2B5EF4-FFF2-40B4-BE49-F238E27FC236}">
                    <a16:creationId xmlns:a16="http://schemas.microsoft.com/office/drawing/2014/main" id="{90B0DE72-BE32-C681-D1FD-5222115B5D8C}"/>
                  </a:ext>
                </a:extLst>
              </p:cNvPr>
              <p:cNvSpPr txBox="1">
                <a:spLocks noRot="1" noChangeAspect="1" noMove="1" noResize="1" noEditPoints="1" noAdjustHandles="1" noChangeArrowheads="1" noChangeShapeType="1" noTextEdit="1"/>
              </p:cNvSpPr>
              <p:nvPr/>
            </p:nvSpPr>
            <p:spPr>
              <a:xfrm>
                <a:off x="945732" y="5665560"/>
                <a:ext cx="6096000" cy="538674"/>
              </a:xfrm>
              <a:prstGeom prst="rect">
                <a:avLst/>
              </a:prstGeom>
              <a:blipFill>
                <a:blip r:embed="rId9"/>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042D05AD-A2E6-DB49-6229-BD75BE71B1E4}"/>
                  </a:ext>
                </a:extLst>
              </p:cNvPr>
              <p:cNvSpPr txBox="1"/>
              <p:nvPr/>
            </p:nvSpPr>
            <p:spPr>
              <a:xfrm>
                <a:off x="489248" y="6212767"/>
                <a:ext cx="6096000" cy="523220"/>
              </a:xfrm>
              <a:prstGeom prst="rect">
                <a:avLst/>
              </a:prstGeom>
              <a:noFill/>
            </p:spPr>
            <p:txBody>
              <a:bodyPr wrap="squar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𝐴𝐵𝐶</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𝐴</m:t>
                        </m:r>
                      </m:e>
                      <m:sup>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𝐵</m:t>
                        </m:r>
                      </m:e>
                      <m:sup>
                        <m:r>
                          <a:rPr lang="en-US" sz="2800" i="1">
                            <a:latin typeface="Cambria Math" panose="02040503050406030204" pitchFamily="18" charset="0"/>
                            <a:ea typeface="Cambria Math" panose="02040503050406030204" pitchFamily="18" charset="0"/>
                          </a:rPr>
                          <m:t>′</m:t>
                        </m:r>
                      </m:sup>
                    </m:sSup>
                    <m:r>
                      <a:rPr lang="en-US" sz="2800" i="1">
                        <a:latin typeface="Cambria Math" panose="02040503050406030204" pitchFamily="18" charset="0"/>
                        <a:ea typeface="Cambria Math" panose="02040503050406030204" pitchFamily="18" charset="0"/>
                      </a:rPr>
                      <m:t>𝐶</m:t>
                    </m:r>
                    <m:r>
                      <a:rPr lang="en-US" sz="2800" i="1">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 </a:t>
                </a:r>
              </a:p>
            </p:txBody>
          </p:sp>
        </mc:Choice>
        <mc:Fallback xmlns="">
          <p:sp>
            <p:nvSpPr>
              <p:cNvPr id="15" name="Hộp Văn bản 14">
                <a:extLst>
                  <a:ext uri="{FF2B5EF4-FFF2-40B4-BE49-F238E27FC236}">
                    <a16:creationId xmlns:a16="http://schemas.microsoft.com/office/drawing/2014/main" id="{042D05AD-A2E6-DB49-6229-BD75BE71B1E4}"/>
                  </a:ext>
                </a:extLst>
              </p:cNvPr>
              <p:cNvSpPr txBox="1">
                <a:spLocks noRot="1" noChangeAspect="1" noMove="1" noResize="1" noEditPoints="1" noAdjustHandles="1" noChangeArrowheads="1" noChangeShapeType="1" noTextEdit="1"/>
              </p:cNvSpPr>
              <p:nvPr/>
            </p:nvSpPr>
            <p:spPr>
              <a:xfrm>
                <a:off x="489248" y="6212767"/>
                <a:ext cx="6096000" cy="523220"/>
              </a:xfrm>
              <a:prstGeom prst="rect">
                <a:avLst/>
              </a:prstGeom>
              <a:blipFill>
                <a:blip r:embed="rId10"/>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83EA9A6D-CD39-3AD8-BB0C-EF28D0CC8177}"/>
                  </a:ext>
                </a:extLst>
              </p:cNvPr>
              <p:cNvSpPr txBox="1"/>
              <p:nvPr/>
            </p:nvSpPr>
            <p:spPr>
              <a:xfrm>
                <a:off x="2560220" y="3302680"/>
                <a:ext cx="8963025" cy="537776"/>
              </a:xfrm>
              <a:prstGeom prst="rect">
                <a:avLst/>
              </a:prstGeom>
              <a:noFill/>
            </p:spPr>
            <p:txBody>
              <a:bodyPr wrap="square">
                <a:spAutoFit/>
              </a:bodyPr>
              <a:lstStyle/>
              <a:p>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14" name="Hộp Văn bản 13">
                <a:extLst>
                  <a:ext uri="{FF2B5EF4-FFF2-40B4-BE49-F238E27FC236}">
                    <a16:creationId xmlns:a16="http://schemas.microsoft.com/office/drawing/2014/main" id="{83EA9A6D-CD39-3AD8-BB0C-EF28D0CC8177}"/>
                  </a:ext>
                </a:extLst>
              </p:cNvPr>
              <p:cNvSpPr txBox="1">
                <a:spLocks noRot="1" noChangeAspect="1" noMove="1" noResize="1" noEditPoints="1" noAdjustHandles="1" noChangeArrowheads="1" noChangeShapeType="1" noTextEdit="1"/>
              </p:cNvSpPr>
              <p:nvPr/>
            </p:nvSpPr>
            <p:spPr>
              <a:xfrm>
                <a:off x="2560220" y="3302680"/>
                <a:ext cx="8963025" cy="537776"/>
              </a:xfrm>
              <a:prstGeom prst="rect">
                <a:avLst/>
              </a:prstGeom>
              <a:blipFill>
                <a:blip r:embed="rId11"/>
                <a:stretch>
                  <a:fillRect l="-1429"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7E79559-3371-5EC8-520D-6474B03A3574}"/>
                  </a:ext>
                </a:extLst>
              </p:cNvPr>
              <p:cNvSpPr txBox="1"/>
              <p:nvPr/>
            </p:nvSpPr>
            <p:spPr>
              <a:xfrm>
                <a:off x="5955130" y="3303691"/>
                <a:ext cx="3676650" cy="570413"/>
              </a:xfrm>
              <a:prstGeom prst="rect">
                <a:avLst/>
              </a:prstGeom>
              <a:noFill/>
            </p:spPr>
            <p:txBody>
              <a:bodyPr wrap="squar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r>
                          <a:rPr lang="en-US" sz="2800" b="0" i="1" smtClean="0">
                            <a:latin typeface="Cambria Math" panose="02040503050406030204" pitchFamily="18" charset="0"/>
                          </a:rPr>
                          <m:t>′</m:t>
                        </m:r>
                      </m:e>
                    </m:acc>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a:t>
                </a:r>
              </a:p>
            </p:txBody>
          </p:sp>
        </mc:Choice>
        <mc:Fallback xmlns="">
          <p:sp>
            <p:nvSpPr>
              <p:cNvPr id="16" name="Hộp Văn bản 15">
                <a:extLst>
                  <a:ext uri="{FF2B5EF4-FFF2-40B4-BE49-F238E27FC236}">
                    <a16:creationId xmlns:a16="http://schemas.microsoft.com/office/drawing/2014/main" id="{67E79559-3371-5EC8-520D-6474B03A3574}"/>
                  </a:ext>
                </a:extLst>
              </p:cNvPr>
              <p:cNvSpPr txBox="1">
                <a:spLocks noRot="1" noChangeAspect="1" noMove="1" noResize="1" noEditPoints="1" noAdjustHandles="1" noChangeArrowheads="1" noChangeShapeType="1" noTextEdit="1"/>
              </p:cNvSpPr>
              <p:nvPr/>
            </p:nvSpPr>
            <p:spPr>
              <a:xfrm>
                <a:off x="5955130" y="3303691"/>
                <a:ext cx="3676650" cy="570413"/>
              </a:xfrm>
              <a:prstGeom prst="rect">
                <a:avLst/>
              </a:prstGeom>
              <a:blipFill>
                <a:blip r:embed="rId12"/>
                <a:stretch>
                  <a:fillRect t="-3191" b="-28723"/>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E932D475-E820-B7C3-65A5-95666E6A494B}"/>
              </a:ext>
            </a:extLst>
          </p:cNvPr>
          <p:cNvSpPr txBox="1"/>
          <p:nvPr/>
        </p:nvSpPr>
        <p:spPr>
          <a:xfrm>
            <a:off x="1326506" y="413528"/>
            <a:ext cx="1701120" cy="523220"/>
          </a:xfrm>
          <a:prstGeom prst="rect">
            <a:avLst/>
          </a:prstGeom>
          <a:solidFill>
            <a:srgbClr val="019362"/>
          </a:solidFill>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Giải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Rounded Rectangle 6">
            <a:extLst>
              <a:ext uri="{FF2B5EF4-FFF2-40B4-BE49-F238E27FC236}">
                <a16:creationId xmlns:a16="http://schemas.microsoft.com/office/drawing/2014/main" id="{8B5DCF6E-5EA1-0E55-7570-0E35C044BCA9}"/>
              </a:ext>
            </a:extLst>
          </p:cNvPr>
          <p:cNvSpPr/>
          <p:nvPr/>
        </p:nvSpPr>
        <p:spPr>
          <a:xfrm>
            <a:off x="10006785" y="4947342"/>
            <a:ext cx="1516460" cy="1419370"/>
          </a:xfrm>
          <a:prstGeom prst="roundRect">
            <a:avLst/>
          </a:prstGeom>
          <a:blipFill dpi="0" rotWithShape="1">
            <a:blip r:embed="rId1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C41386-54B1-3566-1285-69AFFB14EA8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4589" y="157867"/>
            <a:ext cx="872516" cy="872516"/>
          </a:xfrm>
          <a:prstGeom prst="rect">
            <a:avLst/>
          </a:prstGeom>
        </p:spPr>
      </p:pic>
    </p:spTree>
    <p:extLst>
      <p:ext uri="{BB962C8B-B14F-4D97-AF65-F5344CB8AC3E}">
        <p14:creationId xmlns:p14="http://schemas.microsoft.com/office/powerpoint/2010/main" val="4737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3" grpId="0"/>
      <p:bldP spid="15" grpId="0"/>
      <p:bldP spid="14"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F2C4C0CE-E6DD-067D-F86D-9A40C611FAB7}"/>
              </a:ext>
            </a:extLst>
          </p:cNvPr>
          <p:cNvSpPr txBox="1"/>
          <p:nvPr/>
        </p:nvSpPr>
        <p:spPr>
          <a:xfrm>
            <a:off x="2117558" y="197297"/>
            <a:ext cx="7956883" cy="530594"/>
          </a:xfrm>
          <a:prstGeom prst="rect">
            <a:avLst/>
          </a:prstGeom>
          <a:noFill/>
        </p:spPr>
        <p:txBody>
          <a:bodyPr wrap="square">
            <a:spAutoFit/>
          </a:bodyPr>
          <a:lstStyle/>
          <a:p>
            <a:pPr>
              <a:lnSpc>
                <a:spcPct val="107000"/>
              </a:lnSpc>
              <a:spcBef>
                <a:spcPts val="300"/>
              </a:spcBef>
              <a:spcAft>
                <a:spcPts val="300"/>
              </a:spcAft>
            </a:pP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Luyện</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b="1" dirty="0" err="1">
                <a:effectLst/>
                <a:latin typeface="Times New Roman" panose="02020603050405020304" pitchFamily="18" charset="0"/>
                <a:ea typeface="DengXian" panose="02010600030101010101" pitchFamily="2" charset="-122"/>
                <a:cs typeface="Times New Roman" panose="02020603050405020304" pitchFamily="18" charset="0"/>
              </a:rPr>
              <a:t>tập</a:t>
            </a:r>
            <a:r>
              <a:rPr lang="fr-FR" sz="2800" b="1" dirty="0">
                <a:effectLst/>
                <a:latin typeface="Times New Roman" panose="02020603050405020304" pitchFamily="18" charset="0"/>
                <a:ea typeface="DengXian" panose="02010600030101010101" pitchFamily="2" charset="-122"/>
                <a:cs typeface="Times New Roman" panose="02020603050405020304" pitchFamily="18" charset="0"/>
              </a:rPr>
              <a:t> 2: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Giải</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thích</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bài</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toán</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ở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phần</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mở</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dirty="0" err="1">
                <a:effectLst/>
                <a:latin typeface="Times New Roman" panose="02020603050405020304" pitchFamily="18" charset="0"/>
                <a:ea typeface="DengXian" panose="02010600030101010101" pitchFamily="2" charset="-122"/>
                <a:cs typeface="Times New Roman" panose="02020603050405020304" pitchFamily="18" charset="0"/>
              </a:rPr>
              <a:t>đầu</a:t>
            </a:r>
            <a:r>
              <a:rPr lang="en-US" sz="28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pic>
        <p:nvPicPr>
          <p:cNvPr id="17" name="Hình ảnh 16">
            <a:extLst>
              <a:ext uri="{FF2B5EF4-FFF2-40B4-BE49-F238E27FC236}">
                <a16:creationId xmlns:a16="http://schemas.microsoft.com/office/drawing/2014/main" id="{659DB98F-81BD-0B41-E9E3-223AC732BBB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769481" y="1939620"/>
            <a:ext cx="3922661" cy="4538428"/>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10A5BDE6-EF56-A453-E541-C76C47413D65}"/>
                  </a:ext>
                </a:extLst>
              </p:cNvPr>
              <p:cNvSpPr txBox="1"/>
              <p:nvPr/>
            </p:nvSpPr>
            <p:spPr>
              <a:xfrm>
                <a:off x="400892" y="3250202"/>
                <a:ext cx="6096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𝐴𝐵𝐷</m:t>
                    </m:r>
                  </m:oMath>
                </a14:m>
                <a:r>
                  <a:rPr lang="en-US" sz="2800" dirty="0">
                    <a:latin typeface="Times New Roman" panose="02020603050405020304" pitchFamily="18" charset="0"/>
                    <a:cs typeface="Times New Roman" panose="02020603050405020304" pitchFamily="18" charset="0"/>
                  </a:rPr>
                  <a:t> có: </a:t>
                </a:r>
              </a:p>
            </p:txBody>
          </p:sp>
        </mc:Choice>
        <mc:Fallback xmlns="">
          <p:sp>
            <p:nvSpPr>
              <p:cNvPr id="18" name="Hộp Văn bản 17">
                <a:extLst>
                  <a:ext uri="{FF2B5EF4-FFF2-40B4-BE49-F238E27FC236}">
                    <a16:creationId xmlns:a16="http://schemas.microsoft.com/office/drawing/2014/main" id="{10A5BDE6-EF56-A453-E541-C76C47413D65}"/>
                  </a:ext>
                </a:extLst>
              </p:cNvPr>
              <p:cNvSpPr txBox="1">
                <a:spLocks noRot="1" noChangeAspect="1" noMove="1" noResize="1" noEditPoints="1" noAdjustHandles="1" noChangeArrowheads="1" noChangeShapeType="1" noTextEdit="1"/>
              </p:cNvSpPr>
              <p:nvPr/>
            </p:nvSpPr>
            <p:spPr>
              <a:xfrm>
                <a:off x="400892" y="3250202"/>
                <a:ext cx="6096000" cy="523220"/>
              </a:xfrm>
              <a:prstGeom prst="rect">
                <a:avLst/>
              </a:prstGeom>
              <a:blipFill>
                <a:blip r:embed="rId6"/>
                <a:stretch>
                  <a:fillRect l="-21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CEEFF6EF-E0B5-6028-737A-6E1CEF80461E}"/>
                  </a:ext>
                </a:extLst>
              </p:cNvPr>
              <p:cNvSpPr txBox="1"/>
              <p:nvPr/>
            </p:nvSpPr>
            <p:spPr>
              <a:xfrm>
                <a:off x="898355" y="3837519"/>
                <a:ext cx="6096000" cy="5375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𝐶𝐴𝐵</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𝐷𝐴𝐵</m:t>
                          </m:r>
                        </m:e>
                      </m:acc>
                      <m:r>
                        <a:rPr lang="en-US" sz="2800" b="0" i="1" smtClean="0">
                          <a:latin typeface="Cambria Math" panose="02040503050406030204" pitchFamily="18" charset="0"/>
                          <a:ea typeface="DengXian" panose="02010600030101010101" pitchFamily="2" charset="-122"/>
                          <a:cs typeface="Times New Roman" panose="02020603050405020304" pitchFamily="18" charset="0"/>
                        </a:rPr>
                        <m:t> </m:t>
                      </m:r>
                      <m:d>
                        <m:dPr>
                          <m:ctrlPr>
                            <a:rPr lang="en-US" sz="2800" i="1">
                              <a:latin typeface="Cambria Math" panose="02040503050406030204" pitchFamily="18" charset="0"/>
                              <a:ea typeface="DengXian" panose="02010600030101010101" pitchFamily="2" charset="-122"/>
                              <a:cs typeface="Times New Roman" panose="02020603050405020304" pitchFamily="18" charset="0"/>
                            </a:rPr>
                          </m:ctrlPr>
                        </m:dPr>
                        <m:e>
                          <m:r>
                            <a:rPr lang="en-US" sz="28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2800" i="1">
                                  <a:latin typeface="Cambria Math" panose="02040503050406030204" pitchFamily="18" charset="0"/>
                                  <a:ea typeface="DengXian" panose="02010600030101010101" pitchFamily="2" charset="-122"/>
                                  <a:cs typeface="Times New Roman" panose="02020603050405020304" pitchFamily="18" charset="0"/>
                                </a:rPr>
                              </m:ctrlPr>
                            </m:sSup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6</m:t>
                              </m:r>
                              <m:r>
                                <a:rPr lang="en-US" sz="2800" i="1">
                                  <a:latin typeface="Cambria Math" panose="02040503050406030204" pitchFamily="18" charset="0"/>
                                  <a:ea typeface="DengXian" panose="02010600030101010101" pitchFamily="2" charset="-122"/>
                                  <a:cs typeface="Times New Roman" panose="02020603050405020304" pitchFamily="18" charset="0"/>
                                </a:rPr>
                                <m:t>0</m:t>
                              </m:r>
                            </m:e>
                            <m:sup>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m:t>
                              </m:r>
                            </m:sup>
                          </m:sSup>
                        </m:e>
                      </m:d>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9" name="Hộp Văn bản 18">
                <a:extLst>
                  <a:ext uri="{FF2B5EF4-FFF2-40B4-BE49-F238E27FC236}">
                    <a16:creationId xmlns:a16="http://schemas.microsoft.com/office/drawing/2014/main" id="{CEEFF6EF-E0B5-6028-737A-6E1CEF80461E}"/>
                  </a:ext>
                </a:extLst>
              </p:cNvPr>
              <p:cNvSpPr txBox="1">
                <a:spLocks noRot="1" noChangeAspect="1" noMove="1" noResize="1" noEditPoints="1" noAdjustHandles="1" noChangeArrowheads="1" noChangeShapeType="1" noTextEdit="1"/>
              </p:cNvSpPr>
              <p:nvPr/>
            </p:nvSpPr>
            <p:spPr>
              <a:xfrm>
                <a:off x="898355" y="3837519"/>
                <a:ext cx="6096000" cy="5375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BCBF1C8F-D6FC-AE00-E574-4EBF511BAEAD}"/>
                  </a:ext>
                </a:extLst>
              </p:cNvPr>
              <p:cNvSpPr txBox="1"/>
              <p:nvPr/>
            </p:nvSpPr>
            <p:spPr>
              <a:xfrm>
                <a:off x="898355" y="4402458"/>
                <a:ext cx="6096000" cy="537583"/>
              </a:xfrm>
              <a:prstGeom prst="rect">
                <a:avLst/>
              </a:prstGeom>
              <a:noFill/>
            </p:spPr>
            <p:txBody>
              <a:bodyPr wrap="square">
                <a:spAutoFit/>
              </a:bodyPr>
              <a:lstStyle/>
              <a:p>
                <a:r>
                  <a:rPr lang="en-US" sz="2800" b="0" dirty="0" err="1">
                    <a:latin typeface="Times New Roman" panose="02020603050405020304" pitchFamily="18" charset="0"/>
                    <a:cs typeface="Times New Roman" panose="02020603050405020304" pitchFamily="18" charset="0"/>
                  </a:rPr>
                  <a:t>Cạnh</a:t>
                </a:r>
                <a:r>
                  <a:rPr lang="en-US" sz="2800" b="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𝐴𝐵</m:t>
                    </m:r>
                  </m:oMath>
                </a14:m>
                <a:r>
                  <a:rPr lang="en-US" sz="2800" dirty="0">
                    <a:latin typeface="Times New Roman" panose="02020603050405020304" pitchFamily="18" charset="0"/>
                    <a:cs typeface="Times New Roman" panose="02020603050405020304" pitchFamily="18" charset="0"/>
                  </a:rPr>
                  <a:t> chung</a:t>
                </a:r>
              </a:p>
            </p:txBody>
          </p:sp>
        </mc:Choice>
        <mc:Fallback xmlns="">
          <p:sp>
            <p:nvSpPr>
              <p:cNvPr id="20" name="Hộp Văn bản 19">
                <a:extLst>
                  <a:ext uri="{FF2B5EF4-FFF2-40B4-BE49-F238E27FC236}">
                    <a16:creationId xmlns:a16="http://schemas.microsoft.com/office/drawing/2014/main" id="{BCBF1C8F-D6FC-AE00-E574-4EBF511BAEAD}"/>
                  </a:ext>
                </a:extLst>
              </p:cNvPr>
              <p:cNvSpPr txBox="1">
                <a:spLocks noRot="1" noChangeAspect="1" noMove="1" noResize="1" noEditPoints="1" noAdjustHandles="1" noChangeArrowheads="1" noChangeShapeType="1" noTextEdit="1"/>
              </p:cNvSpPr>
              <p:nvPr/>
            </p:nvSpPr>
            <p:spPr>
              <a:xfrm>
                <a:off x="898355" y="4402458"/>
                <a:ext cx="6096000" cy="537583"/>
              </a:xfrm>
              <a:prstGeom prst="rect">
                <a:avLst/>
              </a:prstGeom>
              <a:blipFill>
                <a:blip r:embed="rId8"/>
                <a:stretch>
                  <a:fillRect l="-2000" t="-11364"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AA720863-6B40-F5EA-51B6-07BCC83B716C}"/>
                  </a:ext>
                </a:extLst>
              </p:cNvPr>
              <p:cNvSpPr txBox="1"/>
              <p:nvPr/>
            </p:nvSpPr>
            <p:spPr>
              <a:xfrm>
                <a:off x="898355" y="4963238"/>
                <a:ext cx="6096000" cy="5375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𝐶𝐵𝐴</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𝐷𝐵𝐴</m:t>
                          </m:r>
                        </m:e>
                      </m:acc>
                      <m:r>
                        <a:rPr lang="en-US" sz="2800" b="0" i="1" smtClean="0">
                          <a:latin typeface="Cambria Math" panose="02040503050406030204" pitchFamily="18" charset="0"/>
                          <a:ea typeface="DengXian" panose="02010600030101010101" pitchFamily="2" charset="-122"/>
                          <a:cs typeface="Times New Roman" panose="02020603050405020304" pitchFamily="18" charset="0"/>
                        </a:rPr>
                        <m:t> </m:t>
                      </m:r>
                      <m:d>
                        <m:dPr>
                          <m:ctrlPr>
                            <a:rPr lang="en-US" sz="2800" i="1">
                              <a:latin typeface="Cambria Math" panose="02040503050406030204" pitchFamily="18" charset="0"/>
                              <a:ea typeface="DengXian" panose="02010600030101010101" pitchFamily="2" charset="-122"/>
                              <a:cs typeface="Times New Roman" panose="02020603050405020304" pitchFamily="18" charset="0"/>
                            </a:rPr>
                          </m:ctrlPr>
                        </m:dPr>
                        <m:e>
                          <m:r>
                            <a:rPr lang="en-US" sz="28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2800" i="1">
                                  <a:latin typeface="Cambria Math" panose="02040503050406030204" pitchFamily="18" charset="0"/>
                                  <a:ea typeface="DengXian" panose="02010600030101010101" pitchFamily="2" charset="-122"/>
                                  <a:cs typeface="Times New Roman" panose="02020603050405020304" pitchFamily="18" charset="0"/>
                                </a:rPr>
                              </m:ctrlPr>
                            </m:sSup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45</m:t>
                              </m:r>
                            </m:e>
                            <m:sup>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m:t>
                              </m:r>
                            </m:sup>
                          </m:sSup>
                        </m:e>
                      </m:d>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21" name="Hộp Văn bản 20">
                <a:extLst>
                  <a:ext uri="{FF2B5EF4-FFF2-40B4-BE49-F238E27FC236}">
                    <a16:creationId xmlns:a16="http://schemas.microsoft.com/office/drawing/2014/main" id="{AA720863-6B40-F5EA-51B6-07BCC83B716C}"/>
                  </a:ext>
                </a:extLst>
              </p:cNvPr>
              <p:cNvSpPr txBox="1">
                <a:spLocks noRot="1" noChangeAspect="1" noMove="1" noResize="1" noEditPoints="1" noAdjustHandles="1" noChangeArrowheads="1" noChangeShapeType="1" noTextEdit="1"/>
              </p:cNvSpPr>
              <p:nvPr/>
            </p:nvSpPr>
            <p:spPr>
              <a:xfrm>
                <a:off x="898355" y="4963238"/>
                <a:ext cx="6096000" cy="5375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17DEC6C7-AE93-6CA6-33D1-89449650FFE2}"/>
                  </a:ext>
                </a:extLst>
              </p:cNvPr>
              <p:cNvSpPr txBox="1"/>
              <p:nvPr/>
            </p:nvSpPr>
            <p:spPr>
              <a:xfrm>
                <a:off x="400892" y="5615559"/>
                <a:ext cx="6096000" cy="523220"/>
              </a:xfrm>
              <a:prstGeom prst="rect">
                <a:avLst/>
              </a:prstGeom>
              <a:noFill/>
            </p:spPr>
            <p:txBody>
              <a:bodyPr wrap="squar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𝐴𝐵𝐶</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𝐴𝐵𝐷</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 </a:t>
                </a:r>
              </a:p>
            </p:txBody>
          </p:sp>
        </mc:Choice>
        <mc:Fallback xmlns="">
          <p:sp>
            <p:nvSpPr>
              <p:cNvPr id="22" name="Hộp Văn bản 21">
                <a:extLst>
                  <a:ext uri="{FF2B5EF4-FFF2-40B4-BE49-F238E27FC236}">
                    <a16:creationId xmlns:a16="http://schemas.microsoft.com/office/drawing/2014/main" id="{17DEC6C7-AE93-6CA6-33D1-89449650FFE2}"/>
                  </a:ext>
                </a:extLst>
              </p:cNvPr>
              <p:cNvSpPr txBox="1">
                <a:spLocks noRot="1" noChangeAspect="1" noMove="1" noResize="1" noEditPoints="1" noAdjustHandles="1" noChangeArrowheads="1" noChangeShapeType="1" noTextEdit="1"/>
              </p:cNvSpPr>
              <p:nvPr/>
            </p:nvSpPr>
            <p:spPr>
              <a:xfrm>
                <a:off x="400892" y="5615559"/>
                <a:ext cx="6096000" cy="523220"/>
              </a:xfrm>
              <a:prstGeom prst="rect">
                <a:avLst/>
              </a:prstGeom>
              <a:blipFill>
                <a:blip r:embed="rId10"/>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Hộp Văn bản 22">
                <a:extLst>
                  <a:ext uri="{FF2B5EF4-FFF2-40B4-BE49-F238E27FC236}">
                    <a16:creationId xmlns:a16="http://schemas.microsoft.com/office/drawing/2014/main" id="{7C642313-BB7E-B94F-9A0B-59B02BA7CDD3}"/>
                  </a:ext>
                </a:extLst>
              </p:cNvPr>
              <p:cNvSpPr txBox="1"/>
              <p:nvPr/>
            </p:nvSpPr>
            <p:spPr>
              <a:xfrm>
                <a:off x="336884" y="6151770"/>
                <a:ext cx="8566484" cy="523220"/>
              </a:xfrm>
              <a:prstGeom prst="rect">
                <a:avLst/>
              </a:prstGeom>
              <a:noFill/>
            </p:spPr>
            <p:txBody>
              <a:bodyPr wrap="square">
                <a:spAutoFit/>
              </a:bodyPr>
              <a:lstStyle/>
              <a:p>
                <a:r>
                  <a:rPr lang="en-US" sz="2800" dirty="0">
                    <a:latin typeface="Times New Roman" panose="02020603050405020304" pitchFamily="18" charset="0"/>
                    <a:ea typeface="Cambria Math" panose="02040503050406030204" pitchFamily="18" charset="0"/>
                    <a:cs typeface="Times New Roman" panose="02020603050405020304" pitchFamily="18" charset="0"/>
                  </a:rPr>
                  <a:t>Do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đó</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𝐴𝐶</m:t>
                    </m:r>
                    <m:r>
                      <a:rPr lang="en-US" sz="2800" b="0" i="0"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𝐴𝐷</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b="0" i="1" smtClean="0">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𝐶</m:t>
                    </m:r>
                    <m:r>
                      <a:rPr lang="en-US" sz="280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𝐷</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a:t>
                </a:r>
              </a:p>
            </p:txBody>
          </p:sp>
        </mc:Choice>
        <mc:Fallback xmlns="">
          <p:sp>
            <p:nvSpPr>
              <p:cNvPr id="23" name="Hộp Văn bản 22">
                <a:extLst>
                  <a:ext uri="{FF2B5EF4-FFF2-40B4-BE49-F238E27FC236}">
                    <a16:creationId xmlns:a16="http://schemas.microsoft.com/office/drawing/2014/main" id="{7C642313-BB7E-B94F-9A0B-59B02BA7CDD3}"/>
                  </a:ext>
                </a:extLst>
              </p:cNvPr>
              <p:cNvSpPr txBox="1">
                <a:spLocks noRot="1" noChangeAspect="1" noMove="1" noResize="1" noEditPoints="1" noAdjustHandles="1" noChangeArrowheads="1" noChangeShapeType="1" noTextEdit="1"/>
              </p:cNvSpPr>
              <p:nvPr/>
            </p:nvSpPr>
            <p:spPr>
              <a:xfrm>
                <a:off x="336884" y="6151770"/>
                <a:ext cx="8566484" cy="523220"/>
              </a:xfrm>
              <a:prstGeom prst="rect">
                <a:avLst/>
              </a:prstGeom>
              <a:blipFill>
                <a:blip r:embed="rId11"/>
                <a:stretch>
                  <a:fillRect l="-1422" t="-11628" b="-31395"/>
                </a:stretch>
              </a:blipFill>
            </p:spPr>
            <p:txBody>
              <a:bodyPr/>
              <a:lstStyle/>
              <a:p>
                <a:r>
                  <a:rPr lang="en-US">
                    <a:noFill/>
                  </a:rPr>
                  <a:t> </a:t>
                </a:r>
              </a:p>
            </p:txBody>
          </p:sp>
        </mc:Fallback>
      </mc:AlternateContent>
      <p:sp>
        <p:nvSpPr>
          <p:cNvPr id="25" name="Hộp Văn bản 24">
            <a:extLst>
              <a:ext uri="{FF2B5EF4-FFF2-40B4-BE49-F238E27FC236}">
                <a16:creationId xmlns:a16="http://schemas.microsoft.com/office/drawing/2014/main" id="{EAA0EFA8-6461-E479-8677-D46BCB307830}"/>
              </a:ext>
            </a:extLst>
          </p:cNvPr>
          <p:cNvSpPr txBox="1"/>
          <p:nvPr/>
        </p:nvSpPr>
        <p:spPr>
          <a:xfrm>
            <a:off x="416438" y="2516479"/>
            <a:ext cx="1701120" cy="523220"/>
          </a:xfrm>
          <a:prstGeom prst="rect">
            <a:avLst/>
          </a:prstGeom>
          <a:solidFill>
            <a:srgbClr val="019362"/>
          </a:solidFill>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Giải</a:t>
            </a:r>
            <a:endParaRPr lang="en-US" sz="2800"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 name="Bảng 15">
                <a:extLst>
                  <a:ext uri="{FF2B5EF4-FFF2-40B4-BE49-F238E27FC236}">
                    <a16:creationId xmlns:a16="http://schemas.microsoft.com/office/drawing/2014/main" id="{5B905DD9-84F1-F6AA-7E83-907452F3536D}"/>
                  </a:ext>
                </a:extLst>
              </p:cNvPr>
              <p:cNvGraphicFramePr>
                <a:graphicFrameLocks noGrp="1"/>
              </p:cNvGraphicFramePr>
              <p:nvPr>
                <p:extLst>
                  <p:ext uri="{D42A27DB-BD31-4B8C-83A1-F6EECF244321}">
                    <p14:modId xmlns:p14="http://schemas.microsoft.com/office/powerpoint/2010/main" val="3085036394"/>
                  </p:ext>
                </p:extLst>
              </p:nvPr>
            </p:nvGraphicFramePr>
            <p:xfrm>
              <a:off x="2117558" y="653227"/>
              <a:ext cx="7452702" cy="1892619"/>
            </p:xfrm>
            <a:graphic>
              <a:graphicData uri="http://schemas.openxmlformats.org/drawingml/2006/table">
                <a:tbl>
                  <a:tblPr firstRow="1" bandRow="1">
                    <a:tableStyleId>{2D5ABB26-0587-4C30-8999-92F81FD0307C}</a:tableStyleId>
                  </a:tblPr>
                  <a:tblGrid>
                    <a:gridCol w="1060226">
                      <a:extLst>
                        <a:ext uri="{9D8B030D-6E8A-4147-A177-3AD203B41FA5}">
                          <a16:colId xmlns:a16="http://schemas.microsoft.com/office/drawing/2014/main" val="1564568866"/>
                        </a:ext>
                      </a:extLst>
                    </a:gridCol>
                    <a:gridCol w="6392476">
                      <a:extLst>
                        <a:ext uri="{9D8B030D-6E8A-4147-A177-3AD203B41FA5}">
                          <a16:colId xmlns:a16="http://schemas.microsoft.com/office/drawing/2014/main" val="2835125921"/>
                        </a:ext>
                      </a:extLst>
                    </a:gridCol>
                  </a:tblGrid>
                  <a:tr h="1062893">
                    <a:tc>
                      <a:txBody>
                        <a:bodyPr/>
                        <a:lstStyle/>
                        <a:p>
                          <a:pPr algn="ct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smtClean="0">
                                  <a:latin typeface="Cambria Math" panose="02040503050406030204" pitchFamily="18" charset="0"/>
                                </a:rPr>
                                <m:t>∆</m:t>
                              </m:r>
                              <m:r>
                                <a:rPr lang="en-US" sz="2800" b="0" i="1" smtClean="0">
                                  <a:latin typeface="Cambria Math" panose="02040503050406030204" pitchFamily="18" charset="0"/>
                                </a:rPr>
                                <m:t>𝐴𝐵𝐷</m:t>
                              </m:r>
                            </m:oMath>
                          </a14:m>
                          <a:endParaRPr lang="en-US" sz="2800"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𝐴𝐵𝐶</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𝐴𝐵𝐷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effectLst/>
                                      <a:latin typeface="Cambria Math" panose="02040503050406030204" pitchFamily="18" charset="0"/>
                                    </a:rPr>
                                  </m:ctrlPr>
                                </m:sSupPr>
                                <m:e>
                                  <m:r>
                                    <a:rPr lang="en-US" sz="2800" b="0" i="1" smtClean="0">
                                      <a:effectLst/>
                                      <a:latin typeface="Cambria Math" panose="02040503050406030204" pitchFamily="18" charset="0"/>
                                    </a:rPr>
                                    <m:t>45</m:t>
                                  </m:r>
                                </m:e>
                                <m:sup>
                                  <m:r>
                                    <m:rPr>
                                      <m:sty m:val="p"/>
                                    </m:rPr>
                                    <a:rPr lang="en-US" sz="2800" b="0" smtClean="0">
                                      <a:effectLst/>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a:t>
                          </a:r>
                          <a:r>
                            <a:rPr lang="en-US" sz="2800" dirty="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𝐶𝐴𝐵</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𝐷𝐴𝐵</m:t>
                                  </m:r>
                                </m:e>
                              </m:acc>
                              <m:r>
                                <a:rPr lang="en-US" sz="2800" b="0" i="1" smtClean="0">
                                  <a:latin typeface="Cambria Math" panose="02040503050406030204" pitchFamily="18" charset="0"/>
                                  <a:cs typeface="Times New Roman" panose="02020603050405020304" pitchFamily="18" charset="0"/>
                                </a:rPr>
                                <m:t>=</m:t>
                              </m:r>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6</m:t>
                                  </m:r>
                                  <m:r>
                                    <a:rPr lang="en-US" sz="2800">
                                      <a:latin typeface="Cambria Math" panose="02040503050406030204" pitchFamily="18" charset="0"/>
                                    </a:rPr>
                                    <m:t>0</m:t>
                                  </m:r>
                                </m:e>
                                <m:sup>
                                  <m:r>
                                    <m:rPr>
                                      <m:sty m:val="p"/>
                                    </m:rPr>
                                    <a:rPr lang="en-US" sz="280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750170"/>
                      </a:ext>
                    </a:extLst>
                  </a:tr>
                  <a:tr h="574232">
                    <a:tc>
                      <a:txBody>
                        <a:bodyPr/>
                        <a:lstStyle/>
                        <a:p>
                          <a:pPr algn="ct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r>
                                  <a:rPr lang="en-US" sz="2800" b="0" smtClean="0">
                                    <a:latin typeface="Cambria Math" panose="02040503050406030204" pitchFamily="18" charset="0"/>
                                  </a:rPr>
                                  <m:t>=∆</m:t>
                                </m:r>
                                <m:r>
                                  <a:rPr lang="en-US" sz="2800" b="0" i="1" smtClean="0">
                                    <a:latin typeface="Cambria Math" panose="02040503050406030204" pitchFamily="18" charset="0"/>
                                  </a:rPr>
                                  <m:t>𝐴𝐵𝐷</m:t>
                                </m:r>
                              </m:oMath>
                            </m:oMathPara>
                          </a14:m>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170535"/>
                      </a:ext>
                    </a:extLst>
                  </a:tr>
                </a:tbl>
              </a:graphicData>
            </a:graphic>
          </p:graphicFrame>
        </mc:Choice>
        <mc:Fallback xmlns="">
          <p:graphicFrame>
            <p:nvGraphicFramePr>
              <p:cNvPr id="11" name="Bảng 15">
                <a:extLst>
                  <a:ext uri="{FF2B5EF4-FFF2-40B4-BE49-F238E27FC236}">
                    <a16:creationId xmlns:a16="http://schemas.microsoft.com/office/drawing/2014/main" id="{5B905DD9-84F1-F6AA-7E83-907452F3536D}"/>
                  </a:ext>
                </a:extLst>
              </p:cNvPr>
              <p:cNvGraphicFramePr>
                <a:graphicFrameLocks noGrp="1"/>
              </p:cNvGraphicFramePr>
              <p:nvPr>
                <p:extLst>
                  <p:ext uri="{D42A27DB-BD31-4B8C-83A1-F6EECF244321}">
                    <p14:modId xmlns:p14="http://schemas.microsoft.com/office/powerpoint/2010/main" val="3085036394"/>
                  </p:ext>
                </p:extLst>
              </p:nvPr>
            </p:nvGraphicFramePr>
            <p:xfrm>
              <a:off x="2117558" y="653227"/>
              <a:ext cx="7452702" cy="1892619"/>
            </p:xfrm>
            <a:graphic>
              <a:graphicData uri="http://schemas.openxmlformats.org/drawingml/2006/table">
                <a:tbl>
                  <a:tblPr firstRow="1" bandRow="1">
                    <a:tableStyleId>{2D5ABB26-0587-4C30-8999-92F81FD0307C}</a:tableStyleId>
                  </a:tblPr>
                  <a:tblGrid>
                    <a:gridCol w="1060226">
                      <a:extLst>
                        <a:ext uri="{9D8B030D-6E8A-4147-A177-3AD203B41FA5}">
                          <a16:colId xmlns:a16="http://schemas.microsoft.com/office/drawing/2014/main" val="1564568866"/>
                        </a:ext>
                      </a:extLst>
                    </a:gridCol>
                    <a:gridCol w="6392476">
                      <a:extLst>
                        <a:ext uri="{9D8B030D-6E8A-4147-A177-3AD203B41FA5}">
                          <a16:colId xmlns:a16="http://schemas.microsoft.com/office/drawing/2014/main" val="2835125921"/>
                        </a:ext>
                      </a:extLst>
                    </a:gridCol>
                  </a:tblGrid>
                  <a:tr h="1318387">
                    <a:tc>
                      <a:txBody>
                        <a:bodyPr/>
                        <a:lstStyle/>
                        <a:p>
                          <a:pPr algn="ct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12"/>
                          <a:stretch>
                            <a:fillRect l="-16587" r="-95" b="-53917"/>
                          </a:stretch>
                        </a:blipFill>
                      </a:tcPr>
                    </a:tc>
                    <a:extLst>
                      <a:ext uri="{0D108BD9-81ED-4DB2-BD59-A6C34878D82A}">
                        <a16:rowId xmlns:a16="http://schemas.microsoft.com/office/drawing/2014/main" val="567750170"/>
                      </a:ext>
                    </a:extLst>
                  </a:tr>
                  <a:tr h="574232">
                    <a:tc>
                      <a:txBody>
                        <a:bodyPr/>
                        <a:lstStyle/>
                        <a:p>
                          <a:pPr algn="ct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12"/>
                          <a:stretch>
                            <a:fillRect l="-16587" t="-230851" r="-95" b="-24468"/>
                          </a:stretch>
                        </a:blipFill>
                      </a:tcPr>
                    </a:tc>
                    <a:extLst>
                      <a:ext uri="{0D108BD9-81ED-4DB2-BD59-A6C34878D82A}">
                        <a16:rowId xmlns:a16="http://schemas.microsoft.com/office/drawing/2014/main" val="4069170535"/>
                      </a:ext>
                    </a:extLst>
                  </a:tr>
                </a:tbl>
              </a:graphicData>
            </a:graphic>
          </p:graphicFrame>
        </mc:Fallback>
      </mc:AlternateContent>
      <p:pic>
        <p:nvPicPr>
          <p:cNvPr id="3" name="Picture 2">
            <a:extLst>
              <a:ext uri="{FF2B5EF4-FFF2-40B4-BE49-F238E27FC236}">
                <a16:creationId xmlns:a16="http://schemas.microsoft.com/office/drawing/2014/main" id="{4505E27B-A1F0-F541-37E2-1EB665BA2E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756" y="109428"/>
            <a:ext cx="1379198" cy="1379198"/>
          </a:xfrm>
          <a:prstGeom prst="rect">
            <a:avLst/>
          </a:prstGeom>
        </p:spPr>
      </p:pic>
      <p:sp>
        <p:nvSpPr>
          <p:cNvPr id="4" name="Rounded Rectangle 6">
            <a:extLst>
              <a:ext uri="{FF2B5EF4-FFF2-40B4-BE49-F238E27FC236}">
                <a16:creationId xmlns:a16="http://schemas.microsoft.com/office/drawing/2014/main" id="{23F28D5F-9EAA-AE9B-C884-F4516D57A3F7}"/>
              </a:ext>
            </a:extLst>
          </p:cNvPr>
          <p:cNvSpPr/>
          <p:nvPr/>
        </p:nvSpPr>
        <p:spPr>
          <a:xfrm>
            <a:off x="10924340" y="109428"/>
            <a:ext cx="1140186" cy="1127055"/>
          </a:xfrm>
          <a:prstGeom prst="roundRect">
            <a:avLst/>
          </a:prstGeom>
          <a:blipFill dpi="0" rotWithShape="1">
            <a:blip r:embed="rId1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6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2" grpId="0"/>
      <p:bldP spid="23"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1138293_dieu_binh_23_7273_1430352718_8087_1430352780_490x294.jpg"/>
          <p:cNvPicPr>
            <a:picLocks noGrp="1" noChangeAspect="1"/>
          </p:cNvPicPr>
          <p:nvPr>
            <p:ph sz="half" idx="1"/>
          </p:nvPr>
        </p:nvPicPr>
        <p:blipFill>
          <a:blip r:embed="rId2" cstate="print"/>
          <a:stretch>
            <a:fillRect/>
          </a:stretch>
        </p:blipFill>
        <p:spPr>
          <a:xfrm>
            <a:off x="1544577" y="1133441"/>
            <a:ext cx="9102846" cy="5461708"/>
          </a:xfrm>
        </p:spPr>
      </p:pic>
      <p:sp>
        <p:nvSpPr>
          <p:cNvPr id="12" name="Rectangle 11"/>
          <p:cNvSpPr/>
          <p:nvPr/>
        </p:nvSpPr>
        <p:spPr>
          <a:xfrm>
            <a:off x="2877651" y="114180"/>
            <a:ext cx="6436698"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rgbClr val="019362"/>
                </a:solidFill>
                <a:latin typeface="Times New Roman" pitchFamily="18" charset="0"/>
                <a:cs typeface="Times New Roman" pitchFamily="18" charset="0"/>
              </a:rPr>
              <a:t>BỨC TRANH BÍ ẨN</a:t>
            </a:r>
          </a:p>
        </p:txBody>
      </p:sp>
      <p:sp>
        <p:nvSpPr>
          <p:cNvPr id="13" name="Action Button: Home 12">
            <a:hlinkClick r:id="rId3" action="ppaction://hlinksldjump" highlightClick="1"/>
          </p:cNvPr>
          <p:cNvSpPr/>
          <p:nvPr/>
        </p:nvSpPr>
        <p:spPr>
          <a:xfrm>
            <a:off x="11529427" y="6318590"/>
            <a:ext cx="662573" cy="5531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544576" y="1133441"/>
            <a:ext cx="4665723" cy="2723932"/>
          </a:xfrm>
          <a:prstGeom prst="rect">
            <a:avLst/>
          </a:prstGeom>
          <a:solidFill>
            <a:srgbClr val="FADBDD"/>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u="sng" dirty="0">
                <a:solidFill>
                  <a:srgbClr val="FF0000"/>
                </a:solidFill>
                <a:latin typeface="Times New Roman" panose="02020603050405020304" pitchFamily="18" charset="0"/>
                <a:cs typeface="Times New Roman" panose="02020603050405020304" pitchFamily="18" charset="0"/>
                <a:hlinkClick r:id="rId4" action="ppaction://hlinksldjump"/>
              </a:rPr>
              <a:t>1</a:t>
            </a:r>
            <a:endParaRPr lang="en-US" sz="8000" b="1" u="sng" dirty="0">
              <a:solidFill>
                <a:srgbClr val="FF0000"/>
              </a:solidFill>
              <a:latin typeface="Times New Roman" panose="02020603050405020304" pitchFamily="18" charset="0"/>
              <a:cs typeface="Times New Roman" panose="02020603050405020304" pitchFamily="18" charset="0"/>
            </a:endParaRPr>
          </a:p>
        </p:txBody>
      </p:sp>
      <p:sp>
        <p:nvSpPr>
          <p:cNvPr id="20" name="Rectangle 19">
            <a:hlinkClick r:id="rId5" action="ppaction://hlinksldjump"/>
          </p:cNvPr>
          <p:cNvSpPr/>
          <p:nvPr/>
        </p:nvSpPr>
        <p:spPr>
          <a:xfrm>
            <a:off x="6210299" y="1133441"/>
            <a:ext cx="4416974" cy="2723932"/>
          </a:xfrm>
          <a:prstGeom prst="rect">
            <a:avLst/>
          </a:prstGeom>
          <a:solidFill>
            <a:schemeClr val="accent4">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u="sng" dirty="0">
                <a:solidFill>
                  <a:srgbClr val="FF0000"/>
                </a:solidFill>
                <a:latin typeface="Times New Roman" panose="02020603050405020304" pitchFamily="18" charset="0"/>
                <a:cs typeface="Times New Roman" panose="02020603050405020304" pitchFamily="18" charset="0"/>
                <a:hlinkClick r:id="rId5" action="ppaction://hlinksldjump"/>
              </a:rPr>
              <a:t>2</a:t>
            </a:r>
            <a:endParaRPr lang="en-US" sz="8000" b="1" u="sng"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210299" y="3871217"/>
            <a:ext cx="4416973" cy="272393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u="sng" dirty="0">
                <a:solidFill>
                  <a:srgbClr val="FF0000"/>
                </a:solidFill>
                <a:latin typeface="Times New Roman" panose="02020603050405020304" pitchFamily="18" charset="0"/>
                <a:cs typeface="Times New Roman" panose="02020603050405020304" pitchFamily="18" charset="0"/>
                <a:hlinkClick r:id="rId6" action="ppaction://hlinksldjump"/>
              </a:rPr>
              <a:t>4</a:t>
            </a:r>
            <a:endParaRPr lang="en-US" sz="8800" b="1" u="sng"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544576" y="3857373"/>
            <a:ext cx="4665723" cy="273777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u="sng" dirty="0">
                <a:solidFill>
                  <a:srgbClr val="FF0000"/>
                </a:solidFill>
                <a:latin typeface="Times New Roman" panose="02020603050405020304" pitchFamily="18" charset="0"/>
                <a:cs typeface="Times New Roman" panose="02020603050405020304" pitchFamily="18" charset="0"/>
                <a:hlinkClick r:id="rId7" action="ppaction://hlinksldjump"/>
              </a:rPr>
              <a:t>3</a:t>
            </a:r>
            <a:endParaRPr lang="en-US" sz="8800" b="1" u="sng"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1738110" y="1506249"/>
            <a:ext cx="8715779" cy="4305192"/>
          </a:xfrm>
          <a:prstGeom prst="cloudCallout">
            <a:avLst/>
          </a:prstGeom>
          <a:solidFill>
            <a:srgbClr val="019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LUẬT CHƠI</a:t>
            </a:r>
          </a:p>
          <a:p>
            <a:pPr algn="ct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688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8" presetClass="exit" presetSubtype="16" fill="hold" grpId="0" nodeType="clickEffect">
                                  <p:stCondLst>
                                    <p:cond delay="0"/>
                                  </p:stCondLst>
                                  <p:childTnLst>
                                    <p:animEffect transition="out" filter="diamond(in)">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5" presetClass="exit" presetSubtype="10" fill="hold" grpId="0" nodeType="clickEffect">
                                  <p:stCondLst>
                                    <p:cond delay="0"/>
                                  </p:stCondLst>
                                  <p:childTnLst>
                                    <p:animEffect transition="out" filter="checkerboard(across)">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20" grpId="0" animBg="1"/>
      <p:bldP spid="21" grpId="0" animBg="1"/>
      <p:bldP spid="22"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82">
            <a:extLst>
              <a:ext uri="{FF2B5EF4-FFF2-40B4-BE49-F238E27FC236}">
                <a16:creationId xmlns:a16="http://schemas.microsoft.com/office/drawing/2014/main" id="{F694DF74-EDBC-7708-52DD-A4CD28D0C9B1}"/>
              </a:ext>
            </a:extLst>
          </p:cNvPr>
          <p:cNvGrpSpPr/>
          <p:nvPr/>
        </p:nvGrpSpPr>
        <p:grpSpPr>
          <a:xfrm>
            <a:off x="-143816" y="4648369"/>
            <a:ext cx="914400" cy="914400"/>
            <a:chOff x="304800" y="673100"/>
            <a:chExt cx="4000500" cy="4000500"/>
          </a:xfrm>
          <a:effectLst>
            <a:outerShdw blurRad="444500" dist="254000" dir="8100000" algn="tr" rotWithShape="0">
              <a:prstClr val="black">
                <a:alpha val="50000"/>
              </a:prstClr>
            </a:outerShdw>
          </a:effectLst>
        </p:grpSpPr>
        <p:sp>
          <p:nvSpPr>
            <p:cNvPr id="57" name="同心圆 83">
              <a:extLst>
                <a:ext uri="{FF2B5EF4-FFF2-40B4-BE49-F238E27FC236}">
                  <a16:creationId xmlns:a16="http://schemas.microsoft.com/office/drawing/2014/main" id="{FAEE2DC7-0A5C-AB6B-358B-FD2F2D412D2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8" name="椭圆 84">
              <a:extLst>
                <a:ext uri="{FF2B5EF4-FFF2-40B4-BE49-F238E27FC236}">
                  <a16:creationId xmlns:a16="http://schemas.microsoft.com/office/drawing/2014/main" id="{33DF1BE2-BA6A-9DA6-A23E-CDADD31612DA}"/>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47" name="组合 82">
            <a:extLst>
              <a:ext uri="{FF2B5EF4-FFF2-40B4-BE49-F238E27FC236}">
                <a16:creationId xmlns:a16="http://schemas.microsoft.com/office/drawing/2014/main" id="{61F29381-C497-5336-C2EC-9ECE94828164}"/>
              </a:ext>
            </a:extLst>
          </p:cNvPr>
          <p:cNvGrpSpPr/>
          <p:nvPr/>
        </p:nvGrpSpPr>
        <p:grpSpPr>
          <a:xfrm>
            <a:off x="-100516" y="2517851"/>
            <a:ext cx="914400" cy="914400"/>
            <a:chOff x="304800" y="673100"/>
            <a:chExt cx="4000500" cy="4000500"/>
          </a:xfrm>
          <a:effectLst>
            <a:outerShdw blurRad="444500" dist="254000" dir="8100000" algn="tr" rotWithShape="0">
              <a:prstClr val="black">
                <a:alpha val="50000"/>
              </a:prstClr>
            </a:outerShdw>
          </a:effectLst>
        </p:grpSpPr>
        <p:sp>
          <p:nvSpPr>
            <p:cNvPr id="48" name="同心圆 83">
              <a:extLst>
                <a:ext uri="{FF2B5EF4-FFF2-40B4-BE49-F238E27FC236}">
                  <a16:creationId xmlns:a16="http://schemas.microsoft.com/office/drawing/2014/main" id="{5EB3CF11-678B-CB85-D86B-52BBB30D793A}"/>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9" name="椭圆 84">
              <a:extLst>
                <a:ext uri="{FF2B5EF4-FFF2-40B4-BE49-F238E27FC236}">
                  <a16:creationId xmlns:a16="http://schemas.microsoft.com/office/drawing/2014/main" id="{B0E10A7F-6F18-FA11-A062-529A23BBC58F}"/>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44" name="组合 82">
            <a:extLst>
              <a:ext uri="{FF2B5EF4-FFF2-40B4-BE49-F238E27FC236}">
                <a16:creationId xmlns:a16="http://schemas.microsoft.com/office/drawing/2014/main" id="{2349B2F6-9493-01E3-C376-7D1FA36136E0}"/>
              </a:ext>
            </a:extLst>
          </p:cNvPr>
          <p:cNvGrpSpPr/>
          <p:nvPr/>
        </p:nvGrpSpPr>
        <p:grpSpPr>
          <a:xfrm>
            <a:off x="-120473" y="1090255"/>
            <a:ext cx="914400" cy="914400"/>
            <a:chOff x="304800" y="673100"/>
            <a:chExt cx="4000500" cy="4000500"/>
          </a:xfrm>
          <a:effectLst>
            <a:outerShdw blurRad="444500" dist="254000" dir="8100000" algn="tr" rotWithShape="0">
              <a:prstClr val="black">
                <a:alpha val="50000"/>
              </a:prstClr>
            </a:outerShdw>
          </a:effectLst>
        </p:grpSpPr>
        <p:sp>
          <p:nvSpPr>
            <p:cNvPr id="45" name="同心圆 83">
              <a:extLst>
                <a:ext uri="{FF2B5EF4-FFF2-40B4-BE49-F238E27FC236}">
                  <a16:creationId xmlns:a16="http://schemas.microsoft.com/office/drawing/2014/main" id="{0FD9D1DE-546B-40BC-C282-45AD0B4A664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6" name="椭圆 84">
              <a:extLst>
                <a:ext uri="{FF2B5EF4-FFF2-40B4-BE49-F238E27FC236}">
                  <a16:creationId xmlns:a16="http://schemas.microsoft.com/office/drawing/2014/main" id="{848D0483-6CE6-D0C3-B068-A991D7448385}"/>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 name="组合 73">
            <a:extLst>
              <a:ext uri="{FF2B5EF4-FFF2-40B4-BE49-F238E27FC236}">
                <a16:creationId xmlns:a16="http://schemas.microsoft.com/office/drawing/2014/main" id="{5E8E6BE0-89A5-FF70-35D1-41E5F985F4DB}"/>
              </a:ext>
            </a:extLst>
          </p:cNvPr>
          <p:cNvGrpSpPr/>
          <p:nvPr/>
        </p:nvGrpSpPr>
        <p:grpSpPr>
          <a:xfrm>
            <a:off x="8464077" y="-139991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3" name="同心圆 74">
              <a:extLst>
                <a:ext uri="{FF2B5EF4-FFF2-40B4-BE49-F238E27FC236}">
                  <a16:creationId xmlns:a16="http://schemas.microsoft.com/office/drawing/2014/main" id="{173B6FE6-7ED1-B75E-E3DC-A22C4B2AE655}"/>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椭圆 75">
              <a:extLst>
                <a:ext uri="{FF2B5EF4-FFF2-40B4-BE49-F238E27FC236}">
                  <a16:creationId xmlns:a16="http://schemas.microsoft.com/office/drawing/2014/main" id="{4521ED1D-44A2-0374-9C3D-E95252007207}"/>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5" name="组合 76">
            <a:extLst>
              <a:ext uri="{FF2B5EF4-FFF2-40B4-BE49-F238E27FC236}">
                <a16:creationId xmlns:a16="http://schemas.microsoft.com/office/drawing/2014/main" id="{71D9AB21-4FA6-5A77-1246-E65327689606}"/>
              </a:ext>
            </a:extLst>
          </p:cNvPr>
          <p:cNvGrpSpPr/>
          <p:nvPr/>
        </p:nvGrpSpPr>
        <p:grpSpPr>
          <a:xfrm>
            <a:off x="5741014" y="-861456"/>
            <a:ext cx="840307" cy="840307"/>
            <a:chOff x="304800" y="673100"/>
            <a:chExt cx="4000500" cy="4000500"/>
          </a:xfrm>
          <a:effectLst>
            <a:outerShdw blurRad="444500" dist="254000" dir="8100000" algn="tr" rotWithShape="0">
              <a:prstClr val="black">
                <a:alpha val="50000"/>
              </a:prstClr>
            </a:outerShdw>
          </a:effectLst>
        </p:grpSpPr>
        <p:sp>
          <p:nvSpPr>
            <p:cNvPr id="6" name="同心圆 77">
              <a:extLst>
                <a:ext uri="{FF2B5EF4-FFF2-40B4-BE49-F238E27FC236}">
                  <a16:creationId xmlns:a16="http://schemas.microsoft.com/office/drawing/2014/main" id="{33C2F8BC-98F6-AC5B-F432-E6150C6D0F2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椭圆 78">
              <a:extLst>
                <a:ext uri="{FF2B5EF4-FFF2-40B4-BE49-F238E27FC236}">
                  <a16:creationId xmlns:a16="http://schemas.microsoft.com/office/drawing/2014/main" id="{7075A355-C5F3-D419-1955-55A016CAB857}"/>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 name="组合 79">
            <a:extLst>
              <a:ext uri="{FF2B5EF4-FFF2-40B4-BE49-F238E27FC236}">
                <a16:creationId xmlns:a16="http://schemas.microsoft.com/office/drawing/2014/main" id="{4EE322AC-FC4B-DDD3-3B11-18220F7A55CB}"/>
              </a:ext>
            </a:extLst>
          </p:cNvPr>
          <p:cNvGrpSpPr/>
          <p:nvPr/>
        </p:nvGrpSpPr>
        <p:grpSpPr>
          <a:xfrm>
            <a:off x="6709191" y="-72216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9" name="同心圆 80">
              <a:extLst>
                <a:ext uri="{FF2B5EF4-FFF2-40B4-BE49-F238E27FC236}">
                  <a16:creationId xmlns:a16="http://schemas.microsoft.com/office/drawing/2014/main" id="{2E041831-7A01-C651-A594-1FAE5213FE32}"/>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椭圆 81">
              <a:extLst>
                <a:ext uri="{FF2B5EF4-FFF2-40B4-BE49-F238E27FC236}">
                  <a16:creationId xmlns:a16="http://schemas.microsoft.com/office/drawing/2014/main" id="{5F110072-0B7B-3585-C8BA-9BBC5E18A8A2}"/>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1" name="组合 82">
            <a:extLst>
              <a:ext uri="{FF2B5EF4-FFF2-40B4-BE49-F238E27FC236}">
                <a16:creationId xmlns:a16="http://schemas.microsoft.com/office/drawing/2014/main" id="{15CFFA73-5CE4-4F34-6184-51DE4D9F0E02}"/>
              </a:ext>
            </a:extLst>
          </p:cNvPr>
          <p:cNvGrpSpPr/>
          <p:nvPr/>
        </p:nvGrpSpPr>
        <p:grpSpPr>
          <a:xfrm>
            <a:off x="10131072" y="-585688"/>
            <a:ext cx="914400" cy="914400"/>
            <a:chOff x="304800" y="673100"/>
            <a:chExt cx="4000500" cy="4000500"/>
          </a:xfrm>
          <a:effectLst>
            <a:outerShdw blurRad="444500" dist="254000" dir="8100000" algn="tr" rotWithShape="0">
              <a:prstClr val="black">
                <a:alpha val="50000"/>
              </a:prstClr>
            </a:outerShdw>
          </a:effectLst>
        </p:grpSpPr>
        <p:sp>
          <p:nvSpPr>
            <p:cNvPr id="12" name="同心圆 83">
              <a:extLst>
                <a:ext uri="{FF2B5EF4-FFF2-40B4-BE49-F238E27FC236}">
                  <a16:creationId xmlns:a16="http://schemas.microsoft.com/office/drawing/2014/main" id="{E55B7806-1CA9-D1A7-B13F-830596B095C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椭圆 84">
              <a:extLst>
                <a:ext uri="{FF2B5EF4-FFF2-40B4-BE49-F238E27FC236}">
                  <a16:creationId xmlns:a16="http://schemas.microsoft.com/office/drawing/2014/main" id="{878E8F6D-7E9A-AECF-2BBA-775F54B7571F}"/>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7" name="组合 94">
            <a:extLst>
              <a:ext uri="{FF2B5EF4-FFF2-40B4-BE49-F238E27FC236}">
                <a16:creationId xmlns:a16="http://schemas.microsoft.com/office/drawing/2014/main" id="{053E28CD-548B-F9FE-69E5-04CF7775B13A}"/>
              </a:ext>
            </a:extLst>
          </p:cNvPr>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18" name="同心圆 95">
              <a:extLst>
                <a:ext uri="{FF2B5EF4-FFF2-40B4-BE49-F238E27FC236}">
                  <a16:creationId xmlns:a16="http://schemas.microsoft.com/office/drawing/2014/main" id="{F301BB0B-D04F-6FC5-779B-351A601E66BE}"/>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9" name="椭圆 96">
              <a:extLst>
                <a:ext uri="{FF2B5EF4-FFF2-40B4-BE49-F238E27FC236}">
                  <a16:creationId xmlns:a16="http://schemas.microsoft.com/office/drawing/2014/main" id="{64F03D65-38B0-DC1A-2806-EF713DD4AD0A}"/>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0" name="组合 97">
            <a:extLst>
              <a:ext uri="{FF2B5EF4-FFF2-40B4-BE49-F238E27FC236}">
                <a16:creationId xmlns:a16="http://schemas.microsoft.com/office/drawing/2014/main" id="{FDD8448A-FDEE-DF90-C811-8D9B2D33EB42}"/>
              </a:ext>
            </a:extLst>
          </p:cNvPr>
          <p:cNvGrpSpPr/>
          <p:nvPr/>
        </p:nvGrpSpPr>
        <p:grpSpPr>
          <a:xfrm>
            <a:off x="11337240" y="-229262"/>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21" name="同心圆 98">
              <a:extLst>
                <a:ext uri="{FF2B5EF4-FFF2-40B4-BE49-F238E27FC236}">
                  <a16:creationId xmlns:a16="http://schemas.microsoft.com/office/drawing/2014/main" id="{E4E16414-342B-D67D-BFC7-7CAEA853916E}"/>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2" name="椭圆 99">
              <a:extLst>
                <a:ext uri="{FF2B5EF4-FFF2-40B4-BE49-F238E27FC236}">
                  <a16:creationId xmlns:a16="http://schemas.microsoft.com/office/drawing/2014/main" id="{3707399A-131D-FFB4-2F7E-C17AF42CB58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35" name="AutoShape 78">
            <a:extLst>
              <a:ext uri="{FF2B5EF4-FFF2-40B4-BE49-F238E27FC236}">
                <a16:creationId xmlns:a16="http://schemas.microsoft.com/office/drawing/2014/main" id="{BD330BE3-BA39-6249-86A6-6B8588998CA6}"/>
              </a:ext>
            </a:extLst>
          </p:cNvPr>
          <p:cNvSpPr>
            <a:spLocks noChangeArrowheads="1"/>
          </p:cNvSpPr>
          <p:nvPr/>
        </p:nvSpPr>
        <p:spPr bwMode="auto">
          <a:xfrm>
            <a:off x="178466" y="421515"/>
            <a:ext cx="11940229" cy="627498"/>
          </a:xfrm>
          <a:prstGeom prst="flowChartAlternateProcess">
            <a:avLst/>
          </a:prstGeom>
          <a:solidFill>
            <a:srgbClr val="019362"/>
          </a:solidFill>
          <a:ln w="38100">
            <a:solidFill>
              <a:schemeClr val="bg1"/>
            </a:solidFill>
            <a:miter lim="800000"/>
            <a:headEnd/>
            <a:tailEnd/>
          </a:ln>
          <a:effectLst/>
        </p:spPr>
        <p:txBody>
          <a:bodyPr wrap="none" anchor="ctr"/>
          <a:lstStyle/>
          <a:p>
            <a:pPr algn="ctr"/>
            <a:r>
              <a:rPr lang="en-US" sz="3200" b="1" dirty="0" err="1">
                <a:ln/>
                <a:solidFill>
                  <a:schemeClr val="bg1"/>
                </a:solidFill>
                <a:latin typeface="Times New Roman" panose="02020603050405020304" pitchFamily="18" charset="0"/>
                <a:cs typeface="Times New Roman" panose="02020603050405020304" pitchFamily="18" charset="0"/>
              </a:rPr>
              <a:t>Bài</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tập</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Điền</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vào</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dấu</a:t>
            </a:r>
            <a:r>
              <a:rPr lang="en-US" sz="3200" b="1" dirty="0">
                <a:ln/>
                <a:solidFill>
                  <a:schemeClr val="bg1"/>
                </a:solidFill>
                <a:latin typeface="Times New Roman" panose="02020603050405020304" pitchFamily="18" charset="0"/>
                <a:cs typeface="Times New Roman" panose="02020603050405020304" pitchFamily="18" charset="0"/>
              </a:rPr>
              <a:t> “…” </a:t>
            </a:r>
            <a:r>
              <a:rPr lang="en-US" sz="3200" b="1" dirty="0" err="1">
                <a:ln/>
                <a:solidFill>
                  <a:schemeClr val="bg1"/>
                </a:solidFill>
                <a:latin typeface="Times New Roman" panose="02020603050405020304" pitchFamily="18" charset="0"/>
                <a:cs typeface="Times New Roman" panose="02020603050405020304" pitchFamily="18" charset="0"/>
              </a:rPr>
              <a:t>để</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được</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khẳng</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định</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đúng</a:t>
            </a:r>
            <a:endParaRPr lang="vi-VN" sz="3200" b="1" dirty="0">
              <a:ln/>
              <a:solidFill>
                <a:schemeClr val="bg1"/>
              </a:solidFill>
              <a:latin typeface="Times New Roman" panose="02020603050405020304" pitchFamily="18"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3611B14C-EB56-9864-86BD-D33E758F47E6}"/>
              </a:ext>
            </a:extLst>
          </p:cNvPr>
          <p:cNvSpPr txBox="1">
            <a:spLocks/>
          </p:cNvSpPr>
          <p:nvPr/>
        </p:nvSpPr>
        <p:spPr>
          <a:xfrm>
            <a:off x="178465" y="1090255"/>
            <a:ext cx="11547941" cy="5688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50000"/>
              </a:lnSpc>
              <a:spcBef>
                <a:spcPts val="600"/>
              </a:spcBef>
              <a:buFont typeface="Arial" panose="020B0604020202020204" pitchFamily="34" charset="0"/>
              <a:buAutoNum type="alphaLcParenR"/>
            </a:pP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kia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a:t>
            </a:r>
          </a:p>
          <a:p>
            <a:pPr marL="514350" indent="-514350" algn="just">
              <a:lnSpc>
                <a:spcPct val="150000"/>
              </a:lnSpc>
              <a:spcBef>
                <a:spcPts val="600"/>
              </a:spcBef>
              <a:buFont typeface="Arial" panose="020B0604020202020204" pitchFamily="34" charset="0"/>
              <a:buAutoNum type="alphaLcParenR"/>
            </a:pP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kia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cạnh</a:t>
            </a:r>
            <a:endParaRPr lang="en-US" sz="3000" dirty="0">
              <a:latin typeface="Times New Roman" pitchFamily="18" charset="0"/>
              <a:cs typeface="Times New Roman" pitchFamily="18" charset="0"/>
            </a:endParaRPr>
          </a:p>
          <a:p>
            <a:pPr marL="514350" indent="-514350" algn="just">
              <a:lnSpc>
                <a:spcPct val="150000"/>
              </a:lnSpc>
              <a:spcBef>
                <a:spcPts val="600"/>
              </a:spcBef>
              <a:buFont typeface="Arial" panose="020B0604020202020204" pitchFamily="34" charset="0"/>
              <a:buAutoNum type="alphaLcParenR"/>
            </a:pP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vuông</a:t>
            </a:r>
            <a:r>
              <a:rPr lang="en-US" sz="3000" dirty="0">
                <a:latin typeface="Times New Roman" pitchFamily="18" charset="0"/>
                <a:cs typeface="Times New Roman" pitchFamily="18" charset="0"/>
              </a:rPr>
              <a:t> kia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tam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a:t>
            </a:r>
          </a:p>
        </p:txBody>
      </p:sp>
      <p:sp>
        <p:nvSpPr>
          <p:cNvPr id="43" name="TextBox 9">
            <a:extLst>
              <a:ext uri="{FF2B5EF4-FFF2-40B4-BE49-F238E27FC236}">
                <a16:creationId xmlns:a16="http://schemas.microsoft.com/office/drawing/2014/main" id="{D3587332-FA27-6B8B-11F8-537862296EE6}"/>
              </a:ext>
            </a:extLst>
          </p:cNvPr>
          <p:cNvSpPr txBox="1"/>
          <p:nvPr/>
        </p:nvSpPr>
        <p:spPr>
          <a:xfrm>
            <a:off x="1501944" y="1201744"/>
            <a:ext cx="1667976"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ba cạnh</a:t>
            </a:r>
          </a:p>
        </p:txBody>
      </p:sp>
      <p:sp>
        <p:nvSpPr>
          <p:cNvPr id="50" name="TextBox 7">
            <a:extLst>
              <a:ext uri="{FF2B5EF4-FFF2-40B4-BE49-F238E27FC236}">
                <a16:creationId xmlns:a16="http://schemas.microsoft.com/office/drawing/2014/main" id="{93BA468C-F516-F40E-0CA2-879DF2100A72}"/>
              </a:ext>
            </a:extLst>
          </p:cNvPr>
          <p:cNvSpPr txBox="1"/>
          <p:nvPr/>
        </p:nvSpPr>
        <p:spPr>
          <a:xfrm>
            <a:off x="6492883" y="1214678"/>
            <a:ext cx="2008469"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ba cạnh</a:t>
            </a:r>
          </a:p>
        </p:txBody>
      </p:sp>
      <p:sp>
        <p:nvSpPr>
          <p:cNvPr id="51" name="TextBox 10">
            <a:extLst>
              <a:ext uri="{FF2B5EF4-FFF2-40B4-BE49-F238E27FC236}">
                <a16:creationId xmlns:a16="http://schemas.microsoft.com/office/drawing/2014/main" id="{89C6F103-DCE1-4A6E-400D-4B7F4FB797BA}"/>
              </a:ext>
            </a:extLst>
          </p:cNvPr>
          <p:cNvSpPr txBox="1"/>
          <p:nvPr/>
        </p:nvSpPr>
        <p:spPr>
          <a:xfrm>
            <a:off x="1455408" y="2636311"/>
            <a:ext cx="1714512"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hai cạnh</a:t>
            </a:r>
          </a:p>
        </p:txBody>
      </p:sp>
      <p:sp>
        <p:nvSpPr>
          <p:cNvPr id="52" name="TextBox 11">
            <a:extLst>
              <a:ext uri="{FF2B5EF4-FFF2-40B4-BE49-F238E27FC236}">
                <a16:creationId xmlns:a16="http://schemas.microsoft.com/office/drawing/2014/main" id="{BA1E4C4F-1E17-C11D-4D4A-366FD7DBBB4E}"/>
              </a:ext>
            </a:extLst>
          </p:cNvPr>
          <p:cNvSpPr txBox="1"/>
          <p:nvPr/>
        </p:nvSpPr>
        <p:spPr>
          <a:xfrm>
            <a:off x="3523543" y="2617261"/>
            <a:ext cx="2428892"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góc xen giữa</a:t>
            </a:r>
          </a:p>
        </p:txBody>
      </p:sp>
      <p:sp>
        <p:nvSpPr>
          <p:cNvPr id="53" name="TextBox 12">
            <a:extLst>
              <a:ext uri="{FF2B5EF4-FFF2-40B4-BE49-F238E27FC236}">
                <a16:creationId xmlns:a16="http://schemas.microsoft.com/office/drawing/2014/main" id="{67582CCF-7AED-96BB-29FE-E4042B9C64B7}"/>
              </a:ext>
            </a:extLst>
          </p:cNvPr>
          <p:cNvSpPr txBox="1"/>
          <p:nvPr/>
        </p:nvSpPr>
        <p:spPr>
          <a:xfrm>
            <a:off x="9564589" y="2682812"/>
            <a:ext cx="163355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hai cạnh</a:t>
            </a:r>
          </a:p>
        </p:txBody>
      </p:sp>
      <p:sp>
        <p:nvSpPr>
          <p:cNvPr id="54" name="TextBox 13">
            <a:extLst>
              <a:ext uri="{FF2B5EF4-FFF2-40B4-BE49-F238E27FC236}">
                <a16:creationId xmlns:a16="http://schemas.microsoft.com/office/drawing/2014/main" id="{0570D362-606F-3FE7-B3D2-184974EFB1F5}"/>
              </a:ext>
            </a:extLst>
          </p:cNvPr>
          <p:cNvSpPr txBox="1"/>
          <p:nvPr/>
        </p:nvSpPr>
        <p:spPr>
          <a:xfrm>
            <a:off x="793926" y="3304569"/>
            <a:ext cx="2428892"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góc xen giữa</a:t>
            </a:r>
          </a:p>
        </p:txBody>
      </p:sp>
      <p:sp>
        <p:nvSpPr>
          <p:cNvPr id="55" name="TextBox 14">
            <a:extLst>
              <a:ext uri="{FF2B5EF4-FFF2-40B4-BE49-F238E27FC236}">
                <a16:creationId xmlns:a16="http://schemas.microsoft.com/office/drawing/2014/main" id="{D76B1FAC-EEF8-DDB3-A7E0-D2057E8BC642}"/>
              </a:ext>
            </a:extLst>
          </p:cNvPr>
          <p:cNvSpPr txBox="1"/>
          <p:nvPr/>
        </p:nvSpPr>
        <p:spPr>
          <a:xfrm>
            <a:off x="897013" y="5490746"/>
            <a:ext cx="3336170" cy="553998"/>
          </a:xfrm>
          <a:prstGeom prst="rect">
            <a:avLst/>
          </a:prstGeom>
          <a:noFill/>
        </p:spPr>
        <p:txBody>
          <a:bodyPr wrap="none" rtlCol="0">
            <a:spAutoFit/>
          </a:bodyPr>
          <a:lstStyle/>
          <a:p>
            <a:r>
              <a:rPr lang="en-US" sz="3000" b="1" dirty="0">
                <a:solidFill>
                  <a:srgbClr val="FF0000"/>
                </a:solidFill>
                <a:latin typeface="Times New Roman" pitchFamily="18" charset="0"/>
                <a:cs typeface="Times New Roman" pitchFamily="18" charset="0"/>
              </a:rPr>
              <a:t>hai cạnh góc vuông</a:t>
            </a:r>
          </a:p>
        </p:txBody>
      </p:sp>
    </p:spTree>
    <p:extLst>
      <p:ext uri="{BB962C8B-B14F-4D97-AF65-F5344CB8AC3E}">
        <p14:creationId xmlns:p14="http://schemas.microsoft.com/office/powerpoint/2010/main" val="1903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16"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par>
                                <p:cTn id="45" presetID="53" presetClass="entr" presetSubtype="16"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5" presetClass="entr" presetSubtype="0" fill="hold" grpId="0" nodeType="withEffect">
                                  <p:stCondLst>
                                    <p:cond delay="0"/>
                                  </p:stCondLst>
                                  <p:iterate type="lt">
                                    <p:tmPct val="0"/>
                                  </p:iterate>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strVal val="#ppt_w*0.70"/>
                                          </p:val>
                                        </p:tav>
                                        <p:tav tm="100000">
                                          <p:val>
                                            <p:strVal val="#ppt_w"/>
                                          </p:val>
                                        </p:tav>
                                      </p:tavLst>
                                    </p:anim>
                                    <p:anim calcmode="lin" valueType="num">
                                      <p:cBhvr>
                                        <p:cTn id="53" dur="1000" fill="hold"/>
                                        <p:tgtEl>
                                          <p:spTgt spid="35"/>
                                        </p:tgtEl>
                                        <p:attrNameLst>
                                          <p:attrName>ppt_h</p:attrName>
                                        </p:attrNameLst>
                                      </p:cBhvr>
                                      <p:tavLst>
                                        <p:tav tm="0">
                                          <p:val>
                                            <p:strVal val="#ppt_h"/>
                                          </p:val>
                                        </p:tav>
                                        <p:tav tm="100000">
                                          <p:val>
                                            <p:strVal val="#ppt_h"/>
                                          </p:val>
                                        </p:tav>
                                      </p:tavLst>
                                    </p:anim>
                                    <p:animEffect transition="in" filter="fade">
                                      <p:cBhvr>
                                        <p:cTn id="54" dur="10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linds(horizontal)">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linds(horizontal)">
                                      <p:cBhvr>
                                        <p:cTn id="64" dur="500"/>
                                        <p:tgtEl>
                                          <p:spTgt spid="5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linds(horizontal)">
                                      <p:cBhvr>
                                        <p:cTn id="69" dur="500"/>
                                        <p:tgtEl>
                                          <p:spTgt spid="5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linds(horizont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linds(horizont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linds(horizont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linds(horizont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p:bldP spid="50" grpId="0"/>
      <p:bldP spid="51" grpId="0"/>
      <p:bldP spid="52"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ome 5">
            <a:hlinkClick r:id="rId2" action="ppaction://hlinksldjump" highlightClick="1"/>
          </p:cNvPr>
          <p:cNvSpPr/>
          <p:nvPr/>
        </p:nvSpPr>
        <p:spPr>
          <a:xfrm>
            <a:off x="115824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a:latin typeface="Times New Roman" panose="02020603050405020304" pitchFamily="18" charset="0"/>
              <a:cs typeface="Times New Roman" panose="02020603050405020304" pitchFamily="18" charset="0"/>
            </a:endParaRPr>
          </a:p>
        </p:txBody>
      </p:sp>
      <p:sp>
        <p:nvSpPr>
          <p:cNvPr id="10" name="TextBox 9"/>
          <p:cNvSpPr txBox="1"/>
          <p:nvPr/>
        </p:nvSpPr>
        <p:spPr>
          <a:xfrm>
            <a:off x="2537397" y="860107"/>
            <a:ext cx="3714776" cy="523220"/>
          </a:xfrm>
          <a:prstGeom prst="rect">
            <a:avLst/>
          </a:prstGeom>
          <a:solidFill>
            <a:srgbClr val="019362"/>
          </a:solidFill>
        </p:spPr>
        <p:txBody>
          <a:bodyPr wrap="square" rtlCol="0">
            <a:spAutoFit/>
          </a:bodyPr>
          <a:lstStyle/>
          <a:p>
            <a:r>
              <a:rPr lang="en-US" sz="2800" b="1" dirty="0">
                <a:solidFill>
                  <a:schemeClr val="bg1"/>
                </a:solidFill>
                <a:latin typeface="Times New Roman" panose="02020603050405020304" pitchFamily="18" charset="0"/>
                <a:cs typeface="Times New Roman" pitchFamily="18" charset="0"/>
              </a:rPr>
              <a:t>Cho hình vẽ sau:</a:t>
            </a:r>
          </a:p>
        </p:txBody>
      </p:sp>
      <p:pic>
        <p:nvPicPr>
          <p:cNvPr id="2050" name="Picture 2"/>
          <p:cNvPicPr>
            <a:picLocks noChangeAspect="1" noChangeArrowheads="1"/>
          </p:cNvPicPr>
          <p:nvPr/>
        </p:nvPicPr>
        <p:blipFill>
          <a:blip r:embed="rId3" cstate="print"/>
          <a:srcRect/>
          <a:stretch>
            <a:fillRect/>
          </a:stretch>
        </p:blipFill>
        <p:spPr bwMode="auto">
          <a:xfrm>
            <a:off x="7829961" y="605165"/>
            <a:ext cx="4017968" cy="3742894"/>
          </a:xfrm>
          <a:prstGeom prst="rect">
            <a:avLst/>
          </a:prstGeom>
          <a:noFill/>
          <a:ln w="9525">
            <a:noFill/>
            <a:miter lim="800000"/>
            <a:headEnd/>
            <a:tailEnd/>
          </a:ln>
          <a:effectLst/>
        </p:spPr>
      </p:pic>
      <p:sp>
        <p:nvSpPr>
          <p:cNvPr id="14" name="TextBox 13"/>
          <p:cNvSpPr txBox="1"/>
          <p:nvPr/>
        </p:nvSpPr>
        <p:spPr>
          <a:xfrm>
            <a:off x="344071" y="1709238"/>
            <a:ext cx="7133054" cy="523220"/>
          </a:xfrm>
          <a:prstGeom prst="rect">
            <a:avLst/>
          </a:prstGeom>
          <a:solidFill>
            <a:srgbClr val="019362"/>
          </a:solidFill>
        </p:spPr>
        <p:txBody>
          <a:bodyPr wrap="square" rtlCol="0">
            <a:spAutoFit/>
          </a:bodyPr>
          <a:lstStyle/>
          <a:p>
            <a:r>
              <a:rPr lang="en-US" sz="2800" b="1" dirty="0">
                <a:solidFill>
                  <a:schemeClr val="bg1"/>
                </a:solidFill>
                <a:latin typeface="Times New Roman" panose="02020603050405020304" pitchFamily="18" charset="0"/>
                <a:cs typeface="Times New Roman" pitchFamily="18" charset="0"/>
              </a:rPr>
              <a:t>Điền vào chỗ “...” để được khẳng định đúng:</a:t>
            </a:r>
          </a:p>
        </p:txBody>
      </p:sp>
      <p:sp>
        <p:nvSpPr>
          <p:cNvPr id="2052" name="Rectangle 4"/>
          <p:cNvSpPr>
            <a:spLocks noChangeArrowheads="1"/>
          </p:cNvSpPr>
          <p:nvPr/>
        </p:nvSpPr>
        <p:spPr bwMode="auto">
          <a:xfrm>
            <a:off x="1485901" y="353998"/>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800" b="1">
              <a:latin typeface="Times New Roman" panose="02020603050405020304" pitchFamily="18" charset="0"/>
              <a:cs typeface="Times New Roman" panose="02020603050405020304" pitchFamily="18" charset="0"/>
            </a:endParaRPr>
          </a:p>
        </p:txBody>
      </p:sp>
      <p:sp>
        <p:nvSpPr>
          <p:cNvPr id="2053" name="Rectangle 5"/>
          <p:cNvSpPr>
            <a:spLocks noChangeArrowheads="1"/>
          </p:cNvSpPr>
          <p:nvPr/>
        </p:nvSpPr>
        <p:spPr bwMode="auto">
          <a:xfrm>
            <a:off x="1485901" y="992173"/>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b="1">
              <a:latin typeface="Times New Roman" panose="02020603050405020304" pitchFamily="18" charset="0"/>
              <a:cs typeface="Times New Roman" panose="02020603050405020304" pitchFamily="18" charset="0"/>
            </a:endParaRPr>
          </a:p>
        </p:txBody>
      </p:sp>
      <p:sp>
        <p:nvSpPr>
          <p:cNvPr id="2055" name="Rectangle 7"/>
          <p:cNvSpPr>
            <a:spLocks noChangeArrowheads="1"/>
          </p:cNvSpPr>
          <p:nvPr/>
        </p:nvSpPr>
        <p:spPr bwMode="auto">
          <a:xfrm>
            <a:off x="1485901" y="353998"/>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800" b="1">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1485901" y="992173"/>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b="1">
              <a:latin typeface="Times New Roman" panose="02020603050405020304" pitchFamily="18" charset="0"/>
              <a:cs typeface="Times New Roman" panose="02020603050405020304" pitchFamily="18" charset="0"/>
            </a:endParaRPr>
          </a:p>
        </p:txBody>
      </p:sp>
      <p:sp>
        <p:nvSpPr>
          <p:cNvPr id="21" name="TextBox 20"/>
          <p:cNvSpPr txBox="1"/>
          <p:nvPr/>
        </p:nvSpPr>
        <p:spPr>
          <a:xfrm>
            <a:off x="4854625" y="2508740"/>
            <a:ext cx="92869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itchFamily="18" charset="0"/>
              </a:rPr>
              <a:t>g.c.g</a:t>
            </a:r>
          </a:p>
        </p:txBody>
      </p:sp>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A4152C34-A395-2D2F-9D9B-121DA7E7F7E8}"/>
                  </a:ext>
                </a:extLst>
              </p:cNvPr>
              <p:cNvSpPr txBox="1"/>
              <p:nvPr/>
            </p:nvSpPr>
            <p:spPr>
              <a:xfrm>
                <a:off x="801972" y="2576406"/>
                <a:ext cx="5453481" cy="430887"/>
              </a:xfrm>
              <a:prstGeom prst="rect">
                <a:avLst/>
              </a:prstGeom>
              <a:noFill/>
            </p:spPr>
            <p:txBody>
              <a:bodyPr wrap="none" lIns="0" tIns="0" rIns="0" bIns="0" rtlCol="0">
                <a:spAutoFit/>
              </a:bodyPr>
              <a:lstStyle/>
              <a:p>
                <a14:m>
                  <m:oMath xmlns:m="http://schemas.openxmlformats.org/officeDocument/2006/math">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𝑨𝑩𝑲</m:t>
                    </m:r>
                    <m:r>
                      <a:rPr lang="en-US" sz="2800" b="0" i="1" smtClean="0">
                        <a:latin typeface="Cambria Math" panose="02040503050406030204" pitchFamily="18" charset="0"/>
                        <a:ea typeface="Cambria Math" panose="02040503050406030204" pitchFamily="18" charset="0"/>
                      </a:rPr>
                      <m:t>=</m:t>
                    </m:r>
                  </m:oMath>
                </a14:m>
                <a:r>
                  <a:rPr lang="en-US" sz="2800" i="1" dirty="0">
                    <a:latin typeface="Times New Roman" panose="02020603050405020304" pitchFamily="18" charset="0"/>
                    <a:cs typeface="Times New Roman" panose="02020603050405020304" pitchFamily="18" charset="0"/>
                  </a:rPr>
                  <a:t>  ……………     (…………….)</a:t>
                </a:r>
              </a:p>
            </p:txBody>
          </p:sp>
        </mc:Choice>
        <mc:Fallback xmlns="">
          <p:sp>
            <p:nvSpPr>
              <p:cNvPr id="3" name="Hộp Văn bản 2">
                <a:extLst>
                  <a:ext uri="{FF2B5EF4-FFF2-40B4-BE49-F238E27FC236}">
                    <a16:creationId xmlns:a16="http://schemas.microsoft.com/office/drawing/2014/main" id="{A4152C34-A395-2D2F-9D9B-121DA7E7F7E8}"/>
                  </a:ext>
                </a:extLst>
              </p:cNvPr>
              <p:cNvSpPr txBox="1">
                <a:spLocks noRot="1" noChangeAspect="1" noMove="1" noResize="1" noEditPoints="1" noAdjustHandles="1" noChangeArrowheads="1" noChangeShapeType="1" noTextEdit="1"/>
              </p:cNvSpPr>
              <p:nvPr/>
            </p:nvSpPr>
            <p:spPr>
              <a:xfrm>
                <a:off x="801972" y="2576406"/>
                <a:ext cx="5453481" cy="430887"/>
              </a:xfrm>
              <a:prstGeom prst="rect">
                <a:avLst/>
              </a:prstGeom>
              <a:blipFill>
                <a:blip r:embed="rId6"/>
                <a:stretch>
                  <a:fillRect t="-25714" r="-380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1F96FFB4-3947-0777-5310-EE408D9C6470}"/>
                  </a:ext>
                </a:extLst>
              </p:cNvPr>
              <p:cNvSpPr txBox="1"/>
              <p:nvPr/>
            </p:nvSpPr>
            <p:spPr>
              <a:xfrm>
                <a:off x="2568569" y="2498443"/>
                <a:ext cx="1605954"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𝑪𝑫𝑬</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Hộp Văn bản 17">
                <a:extLst>
                  <a:ext uri="{FF2B5EF4-FFF2-40B4-BE49-F238E27FC236}">
                    <a16:creationId xmlns:a16="http://schemas.microsoft.com/office/drawing/2014/main" id="{1F96FFB4-3947-0777-5310-EE408D9C6470}"/>
                  </a:ext>
                </a:extLst>
              </p:cNvPr>
              <p:cNvSpPr txBox="1">
                <a:spLocks noRot="1" noChangeAspect="1" noMove="1" noResize="1" noEditPoints="1" noAdjustHandles="1" noChangeArrowheads="1" noChangeShapeType="1" noTextEdit="1"/>
              </p:cNvSpPr>
              <p:nvPr/>
            </p:nvSpPr>
            <p:spPr>
              <a:xfrm>
                <a:off x="2568569" y="2498443"/>
                <a:ext cx="160595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A3746B50-3904-6DB4-22C0-19E48DAAD772}"/>
                  </a:ext>
                </a:extLst>
              </p:cNvPr>
              <p:cNvSpPr txBox="1"/>
              <p:nvPr/>
            </p:nvSpPr>
            <p:spPr>
              <a:xfrm>
                <a:off x="693495" y="3379211"/>
                <a:ext cx="8564805" cy="954107"/>
              </a:xfrm>
              <a:prstGeom prst="rect">
                <a:avLst/>
              </a:prstGeom>
              <a:noFill/>
            </p:spPr>
            <p:txBody>
              <a:bodyPr wrap="square">
                <a:spAutoFit/>
              </a:bodyPr>
              <a:lstStyle/>
              <a:p>
                <a:r>
                  <a:rPr lang="en-US" sz="2800" b="1" dirty="0">
                    <a:latin typeface="Times New Roman" panose="02020603050405020304" pitchFamily="18" charset="0"/>
                    <a:ea typeface="Cambria Math" panose="02040503050406030204" pitchFamily="18" charset="0"/>
                    <a:cs typeface="Times New Roman" panose="02020603050405020304" pitchFamily="18" charset="0"/>
                  </a:rPr>
                  <a:t>Suy </a:t>
                </a:r>
                <a:r>
                  <a:rPr lang="en-US" sz="2800" b="1" dirty="0" err="1">
                    <a:latin typeface="Times New Roman" panose="02020603050405020304" pitchFamily="18" charset="0"/>
                    <a:ea typeface="Cambria Math" panose="02040503050406030204" pitchFamily="18" charset="0"/>
                    <a:cs typeface="Times New Roman" panose="02020603050405020304" pitchFamily="18" charset="0"/>
                  </a:rPr>
                  <a:t>ra</a:t>
                </a:r>
                <a:r>
                  <a:rPr lang="en-US" sz="2800" b="1"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ea typeface="Cambria Math" panose="02040503050406030204" pitchFamily="18" charset="0"/>
                      </a:rPr>
                      <m:t>𝑨𝑲</m:t>
                    </m:r>
                    <m:r>
                      <a:rPr lang="en-US" sz="2800" b="1"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20" name="Hộp Văn bản 19">
                <a:extLst>
                  <a:ext uri="{FF2B5EF4-FFF2-40B4-BE49-F238E27FC236}">
                    <a16:creationId xmlns:a16="http://schemas.microsoft.com/office/drawing/2014/main" id="{A3746B50-3904-6DB4-22C0-19E48DAAD772}"/>
                  </a:ext>
                </a:extLst>
              </p:cNvPr>
              <p:cNvSpPr txBox="1">
                <a:spLocks noRot="1" noChangeAspect="1" noMove="1" noResize="1" noEditPoints="1" noAdjustHandles="1" noChangeArrowheads="1" noChangeShapeType="1" noTextEdit="1"/>
              </p:cNvSpPr>
              <p:nvPr/>
            </p:nvSpPr>
            <p:spPr>
              <a:xfrm>
                <a:off x="693495" y="3379211"/>
                <a:ext cx="8564805" cy="954107"/>
              </a:xfrm>
              <a:prstGeom prst="rect">
                <a:avLst/>
              </a:prstGeom>
              <a:blipFill>
                <a:blip r:embed="rId8"/>
                <a:stretch>
                  <a:fillRect l="-1495" t="-6369"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1FE797B8-7808-C5B8-6DD7-0EFED00F6FAD}"/>
                  </a:ext>
                </a:extLst>
              </p:cNvPr>
              <p:cNvSpPr txBox="1"/>
              <p:nvPr/>
            </p:nvSpPr>
            <p:spPr>
              <a:xfrm>
                <a:off x="2130723" y="3778014"/>
                <a:ext cx="1605954"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ea typeface="Cambria Math" panose="02040503050406030204" pitchFamily="18" charset="0"/>
                        </a:rPr>
                        <m:t>𝑪𝑬</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Hộp Văn bản 14">
                <a:extLst>
                  <a:ext uri="{FF2B5EF4-FFF2-40B4-BE49-F238E27FC236}">
                    <a16:creationId xmlns:a16="http://schemas.microsoft.com/office/drawing/2014/main" id="{1FE797B8-7808-C5B8-6DD7-0EFED00F6FAD}"/>
                  </a:ext>
                </a:extLst>
              </p:cNvPr>
              <p:cNvSpPr txBox="1">
                <a:spLocks noRot="1" noChangeAspect="1" noMove="1" noResize="1" noEditPoints="1" noAdjustHandles="1" noChangeArrowheads="1" noChangeShapeType="1" noTextEdit="1"/>
              </p:cNvSpPr>
              <p:nvPr/>
            </p:nvSpPr>
            <p:spPr>
              <a:xfrm>
                <a:off x="2130723" y="3778014"/>
                <a:ext cx="1605954" cy="523220"/>
              </a:xfrm>
              <a:prstGeom prst="rect">
                <a:avLst/>
              </a:prstGeom>
              <a:blipFill>
                <a:blip r:embed="rId9"/>
                <a:stretch>
                  <a:fillRect/>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7F5341EA-375F-FA9E-C1EE-BFA64A9E3AAD}"/>
              </a:ext>
            </a:extLst>
          </p:cNvPr>
          <p:cNvSpPr txBox="1"/>
          <p:nvPr/>
        </p:nvSpPr>
        <p:spPr>
          <a:xfrm>
            <a:off x="3971996" y="3749349"/>
            <a:ext cx="4566914"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ứng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1416F26-0855-165C-946C-D4F1EFF906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436" y="353998"/>
            <a:ext cx="1114287" cy="1114287"/>
          </a:xfrm>
          <a:prstGeom prst="rect">
            <a:avLst/>
          </a:prstGeom>
        </p:spPr>
      </p:pic>
    </p:spTree>
    <p:extLst>
      <p:ext uri="{BB962C8B-B14F-4D97-AF65-F5344CB8AC3E}">
        <p14:creationId xmlns:p14="http://schemas.microsoft.com/office/powerpoint/2010/main" val="38037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5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5000"/>
                                  </p:iterate>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5000"/>
                                  </p:iterate>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5000"/>
                                  </p:iterate>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tion Button: Home 12">
            <a:hlinkClick r:id="rId2" action="ppaction://hlinksldjump" highlightClick="1"/>
          </p:cNvPr>
          <p:cNvSpPr/>
          <p:nvPr/>
        </p:nvSpPr>
        <p:spPr>
          <a:xfrm>
            <a:off x="115824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a14="http://schemas.microsoft.com/office/drawing/2010/main">
        <mc:Choice Requires="a14">
          <p:sp>
            <p:nvSpPr>
              <p:cNvPr id="14" name="TextBox 13"/>
              <p:cNvSpPr txBox="1"/>
              <p:nvPr/>
            </p:nvSpPr>
            <p:spPr>
              <a:xfrm>
                <a:off x="1306057" y="2287305"/>
                <a:ext cx="2383627" cy="537583"/>
              </a:xfrm>
              <a:prstGeom prst="rect">
                <a:avLst/>
              </a:prstGeom>
              <a:noFill/>
            </p:spPr>
            <p:txBody>
              <a:bodyPr wrap="square" rtlCol="0">
                <a:spAutoFit/>
              </a:bodyPr>
              <a:lstStyle/>
              <a:p>
                <a:r>
                  <a:rPr lang="en-US" sz="2800" b="1" dirty="0">
                    <a:solidFill>
                      <a:schemeClr val="tx1"/>
                    </a:solidFill>
                    <a:latin typeface="Times New Roman" pitchFamily="18" charset="0"/>
                    <a:cs typeface="Times New Roman" pitchFamily="18" charset="0"/>
                  </a:rPr>
                  <a:t>A. </a:t>
                </a:r>
                <a14:m>
                  <m:oMath xmlns:m="http://schemas.openxmlformats.org/officeDocument/2006/math">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𝑪</m:t>
                        </m:r>
                      </m:e>
                    </m:acc>
                    <m:r>
                      <a:rPr lang="en-US" sz="2800" b="1" i="1" smtClean="0">
                        <a:solidFill>
                          <a:schemeClr val="tx1"/>
                        </a:solidFill>
                        <a:latin typeface="Cambria Math" panose="02040503050406030204" pitchFamily="18" charset="0"/>
                        <a:cs typeface="Times New Roman" pitchFamily="18" charset="0"/>
                      </a:rPr>
                      <m:t>=</m:t>
                    </m:r>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𝑫</m:t>
                        </m:r>
                      </m:e>
                    </m:acc>
                  </m:oMath>
                </a14:m>
                <a:r>
                  <a:rPr lang="en-US" sz="2800" b="1" dirty="0">
                    <a:solidFill>
                      <a:schemeClr val="tx1"/>
                    </a:solidFill>
                    <a:latin typeface="Times New Roman" pitchFamily="18" charset="0"/>
                    <a:cs typeface="Times New Roman" pitchFamily="18" charset="0"/>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1306057" y="2287305"/>
                <a:ext cx="2383627" cy="537583"/>
              </a:xfrm>
              <a:prstGeom prst="rect">
                <a:avLst/>
              </a:prstGeom>
              <a:blipFill>
                <a:blip r:embed="rId6"/>
                <a:stretch>
                  <a:fillRect l="-5115"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86986" y="3234180"/>
                <a:ext cx="2133599" cy="536044"/>
              </a:xfrm>
              <a:prstGeom prst="rect">
                <a:avLst/>
              </a:prstGeom>
              <a:noFill/>
            </p:spPr>
            <p:txBody>
              <a:bodyPr wrap="square" rtlCol="0">
                <a:spAutoFit/>
              </a:bodyPr>
              <a:lstStyle/>
              <a:p>
                <a:r>
                  <a:rPr lang="en-US" sz="2800" b="1" dirty="0">
                    <a:solidFill>
                      <a:schemeClr val="tx1"/>
                    </a:solidFill>
                    <a:latin typeface="Times New Roman" pitchFamily="18" charset="0"/>
                    <a:cs typeface="Times New Roman" pitchFamily="18" charset="0"/>
                  </a:rPr>
                  <a:t>B. </a:t>
                </a:r>
                <a14:m>
                  <m:oMath xmlns:m="http://schemas.openxmlformats.org/officeDocument/2006/math">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𝑨</m:t>
                        </m:r>
                      </m:e>
                    </m:acc>
                    <m:r>
                      <a:rPr lang="en-US" sz="2800" b="1" i="1" smtClean="0">
                        <a:solidFill>
                          <a:schemeClr val="tx1"/>
                        </a:solidFill>
                        <a:latin typeface="Cambria Math" panose="02040503050406030204" pitchFamily="18" charset="0"/>
                        <a:cs typeface="Times New Roman" pitchFamily="18" charset="0"/>
                      </a:rPr>
                      <m:t>=</m:t>
                    </m:r>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𝑬</m:t>
                        </m:r>
                      </m:e>
                    </m:acc>
                  </m:oMath>
                </a14:m>
                <a:endParaRPr lang="en-US" sz="2800" b="1" dirty="0">
                  <a:solidFill>
                    <a:schemeClr val="tx1"/>
                  </a:solidFill>
                  <a:latin typeface="Times New Roman" pitchFamily="18" charset="0"/>
                  <a:cs typeface="Times New Roman"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286986" y="3234180"/>
                <a:ext cx="2133599" cy="536044"/>
              </a:xfrm>
              <a:prstGeom prst="rect">
                <a:avLst/>
              </a:prstGeom>
              <a:blipFill>
                <a:blip r:embed="rId7"/>
                <a:stretch>
                  <a:fillRect l="-5714" t="-91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509586" y="3234180"/>
                <a:ext cx="1971297" cy="536044"/>
              </a:xfrm>
              <a:prstGeom prst="rect">
                <a:avLst/>
              </a:prstGeom>
              <a:noFill/>
            </p:spPr>
            <p:txBody>
              <a:bodyPr wrap="square" rtlCol="0">
                <a:spAutoFit/>
              </a:bodyPr>
              <a:lstStyle/>
              <a:p>
                <a:r>
                  <a:rPr lang="en-US" sz="2800" b="1" dirty="0">
                    <a:solidFill>
                      <a:schemeClr val="tx1"/>
                    </a:solidFill>
                    <a:latin typeface="Times New Roman" pitchFamily="18" charset="0"/>
                    <a:cs typeface="Times New Roman" pitchFamily="18" charset="0"/>
                  </a:rPr>
                  <a:t>D. </a:t>
                </a:r>
                <a14:m>
                  <m:oMath xmlns:m="http://schemas.openxmlformats.org/officeDocument/2006/math">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𝑨</m:t>
                        </m:r>
                      </m:e>
                    </m:acc>
                    <m:r>
                      <a:rPr lang="en-US" sz="2800" b="1" i="1" smtClean="0">
                        <a:solidFill>
                          <a:schemeClr val="tx1"/>
                        </a:solidFill>
                        <a:latin typeface="Cambria Math" panose="02040503050406030204" pitchFamily="18" charset="0"/>
                        <a:cs typeface="Times New Roman" pitchFamily="18" charset="0"/>
                      </a:rPr>
                      <m:t>=</m:t>
                    </m:r>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𝑭</m:t>
                        </m:r>
                      </m:e>
                    </m:acc>
                  </m:oMath>
                </a14:m>
                <a:endParaRPr lang="en-US" sz="2800" b="1" dirty="0">
                  <a:solidFill>
                    <a:schemeClr val="tx1"/>
                  </a:solidFill>
                  <a:latin typeface="Times New Roman" pitchFamily="18" charset="0"/>
                  <a:cs typeface="Times New Roman"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509586" y="3234180"/>
                <a:ext cx="1971297" cy="536044"/>
              </a:xfrm>
              <a:prstGeom prst="rect">
                <a:avLst/>
              </a:prstGeom>
              <a:blipFill>
                <a:blip r:embed="rId8"/>
                <a:stretch>
                  <a:fillRect l="-6502" t="-9195" b="-33333"/>
                </a:stretch>
              </a:blipFill>
            </p:spPr>
            <p:txBody>
              <a:bodyPr/>
              <a:lstStyle/>
              <a:p>
                <a:r>
                  <a:rPr lang="en-US">
                    <a:noFill/>
                  </a:rPr>
                  <a:t> </a:t>
                </a:r>
              </a:p>
            </p:txBody>
          </p:sp>
        </mc:Fallback>
      </mc:AlternateContent>
      <p:sp>
        <p:nvSpPr>
          <p:cNvPr id="7172"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3" name="Rectangle 5"/>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175" name="Rectangle 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178"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9" name="Rectangle 11"/>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181" name="Rectangle 1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2" name="Rectangle 14"/>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15">
                <a:extLst>
                  <a:ext uri="{FF2B5EF4-FFF2-40B4-BE49-F238E27FC236}">
                    <a16:creationId xmlns:a16="http://schemas.microsoft.com/office/drawing/2014/main" id="{488687C5-073F-DA60-6081-345C6997DB9F}"/>
                  </a:ext>
                </a:extLst>
              </p:cNvPr>
              <p:cNvSpPr txBox="1"/>
              <p:nvPr/>
            </p:nvSpPr>
            <p:spPr>
              <a:xfrm>
                <a:off x="7509586" y="2287305"/>
                <a:ext cx="1971298" cy="537583"/>
              </a:xfrm>
              <a:prstGeom prst="rect">
                <a:avLst/>
              </a:prstGeom>
              <a:noFill/>
            </p:spPr>
            <p:txBody>
              <a:bodyPr wrap="square" rtlCol="0">
                <a:spAutoFit/>
              </a:bodyPr>
              <a:lstStyle/>
              <a:p>
                <a:r>
                  <a:rPr lang="en-US" sz="2800" b="1" dirty="0">
                    <a:solidFill>
                      <a:schemeClr val="tx1"/>
                    </a:solidFill>
                    <a:latin typeface="Times New Roman" pitchFamily="18" charset="0"/>
                    <a:cs typeface="Times New Roman" pitchFamily="18" charset="0"/>
                  </a:rPr>
                  <a:t>C. </a:t>
                </a:r>
                <a14:m>
                  <m:oMath xmlns:m="http://schemas.openxmlformats.org/officeDocument/2006/math">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𝑪</m:t>
                        </m:r>
                      </m:e>
                    </m:acc>
                    <m:r>
                      <a:rPr lang="en-US" sz="2800" b="1" i="1" smtClean="0">
                        <a:solidFill>
                          <a:schemeClr val="tx1"/>
                        </a:solidFill>
                        <a:latin typeface="Cambria Math" panose="02040503050406030204" pitchFamily="18" charset="0"/>
                        <a:cs typeface="Times New Roman" pitchFamily="18" charset="0"/>
                      </a:rPr>
                      <m:t>=</m:t>
                    </m:r>
                    <m:acc>
                      <m:accPr>
                        <m:chr m:val="̂"/>
                        <m:ctrlPr>
                          <a:rPr lang="en-US" sz="2800" b="1" i="1" smtClean="0">
                            <a:solidFill>
                              <a:schemeClr val="tx1"/>
                            </a:solidFill>
                            <a:latin typeface="Cambria Math" panose="02040503050406030204" pitchFamily="18" charset="0"/>
                            <a:cs typeface="Times New Roman" pitchFamily="18" charset="0"/>
                          </a:rPr>
                        </m:ctrlPr>
                      </m:accPr>
                      <m:e>
                        <m:r>
                          <a:rPr lang="en-US" sz="2800" b="1" i="1" smtClean="0">
                            <a:solidFill>
                              <a:schemeClr val="tx1"/>
                            </a:solidFill>
                            <a:latin typeface="Cambria Math" panose="02040503050406030204" pitchFamily="18" charset="0"/>
                            <a:cs typeface="Times New Roman" pitchFamily="18" charset="0"/>
                          </a:rPr>
                          <m:t>𝑬</m:t>
                        </m:r>
                      </m:e>
                    </m:acc>
                  </m:oMath>
                </a14:m>
                <a:endParaRPr lang="en-US" sz="2800" b="1" dirty="0">
                  <a:solidFill>
                    <a:schemeClr val="tx1"/>
                  </a:solidFill>
                  <a:latin typeface="Times New Roman" pitchFamily="18" charset="0"/>
                  <a:cs typeface="Times New Roman" pitchFamily="18" charset="0"/>
                </a:endParaRPr>
              </a:p>
            </p:txBody>
          </p:sp>
        </mc:Choice>
        <mc:Fallback xmlns="">
          <p:sp>
            <p:nvSpPr>
              <p:cNvPr id="23" name="TextBox 15">
                <a:extLst>
                  <a:ext uri="{FF2B5EF4-FFF2-40B4-BE49-F238E27FC236}">
                    <a16:creationId xmlns:a16="http://schemas.microsoft.com/office/drawing/2014/main" id="{488687C5-073F-DA60-6081-345C6997DB9F}"/>
                  </a:ext>
                </a:extLst>
              </p:cNvPr>
              <p:cNvSpPr txBox="1">
                <a:spLocks noRot="1" noChangeAspect="1" noMove="1" noResize="1" noEditPoints="1" noAdjustHandles="1" noChangeArrowheads="1" noChangeShapeType="1" noTextEdit="1"/>
              </p:cNvSpPr>
              <p:nvPr/>
            </p:nvSpPr>
            <p:spPr>
              <a:xfrm>
                <a:off x="7509586" y="2287305"/>
                <a:ext cx="1971298" cy="537583"/>
              </a:xfrm>
              <a:prstGeom prst="rect">
                <a:avLst/>
              </a:prstGeom>
              <a:blipFill>
                <a:blip r:embed="rId9"/>
                <a:stretch>
                  <a:fillRect l="-6502" t="-7955" b="-31818"/>
                </a:stretch>
              </a:blipFill>
            </p:spPr>
            <p:txBody>
              <a:bodyPr/>
              <a:lstStyle/>
              <a:p>
                <a:r>
                  <a:rPr lang="en-US">
                    <a:noFill/>
                  </a:rPr>
                  <a:t> </a:t>
                </a:r>
              </a:p>
            </p:txBody>
          </p:sp>
        </mc:Fallback>
      </mc:AlternateContent>
      <p:sp>
        <p:nvSpPr>
          <p:cNvPr id="2" name="Hình Bầu dục 1">
            <a:extLst>
              <a:ext uri="{FF2B5EF4-FFF2-40B4-BE49-F238E27FC236}">
                <a16:creationId xmlns:a16="http://schemas.microsoft.com/office/drawing/2014/main" id="{1EBF93FA-5F41-091F-6162-D7C598C9CECA}"/>
              </a:ext>
            </a:extLst>
          </p:cNvPr>
          <p:cNvSpPr/>
          <p:nvPr/>
        </p:nvSpPr>
        <p:spPr>
          <a:xfrm>
            <a:off x="7416466" y="3185554"/>
            <a:ext cx="594059" cy="59060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Hình ảnh 2">
            <a:extLst>
              <a:ext uri="{FF2B5EF4-FFF2-40B4-BE49-F238E27FC236}">
                <a16:creationId xmlns:a16="http://schemas.microsoft.com/office/drawing/2014/main" id="{61E8E957-84CA-3D37-7F8F-43072A95ADD6}"/>
              </a:ext>
            </a:extLst>
          </p:cNvPr>
          <p:cNvPicPr>
            <a:picLocks noChangeAspect="1"/>
          </p:cNvPicPr>
          <p:nvPr/>
        </p:nvPicPr>
        <p:blipFill>
          <a:blip r:embed="rId10"/>
          <a:stretch>
            <a:fillRect/>
          </a:stretch>
        </p:blipFill>
        <p:spPr>
          <a:xfrm>
            <a:off x="4241347" y="4179516"/>
            <a:ext cx="5512963" cy="2054647"/>
          </a:xfrm>
          <a:prstGeom prst="rect">
            <a:avLst/>
          </a:prstGeom>
        </p:spPr>
      </p:pic>
      <p:pic>
        <p:nvPicPr>
          <p:cNvPr id="6" name="Picture 5">
            <a:extLst>
              <a:ext uri="{FF2B5EF4-FFF2-40B4-BE49-F238E27FC236}">
                <a16:creationId xmlns:a16="http://schemas.microsoft.com/office/drawing/2014/main" id="{DBB9D75C-A798-3B34-2A0F-304F99E6B0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199" y="335088"/>
            <a:ext cx="1499533" cy="1499533"/>
          </a:xfrm>
          <a:prstGeom prst="rect">
            <a:avLst/>
          </a:prstGeom>
        </p:spPr>
      </p:pic>
      <mc:AlternateContent xmlns:mc="http://schemas.openxmlformats.org/markup-compatibility/2006" xmlns:a14="http://schemas.microsoft.com/office/drawing/2010/main">
        <mc:Choice Requires="a14">
          <p:sp>
            <p:nvSpPr>
              <p:cNvPr id="7" name="Hình chữ nhật: Góc Tròn 1">
                <a:extLst>
                  <a:ext uri="{FF2B5EF4-FFF2-40B4-BE49-F238E27FC236}">
                    <a16:creationId xmlns:a16="http://schemas.microsoft.com/office/drawing/2014/main" id="{00FC5C3F-4697-2243-AB30-B135B998DCBF}"/>
                  </a:ext>
                </a:extLst>
              </p:cNvPr>
              <p:cNvSpPr/>
              <p:nvPr/>
            </p:nvSpPr>
            <p:spPr>
              <a:xfrm>
                <a:off x="1708732" y="466473"/>
                <a:ext cx="10030768" cy="1477108"/>
              </a:xfrm>
              <a:custGeom>
                <a:avLst/>
                <a:gdLst>
                  <a:gd name="connsiteX0" fmla="*/ 0 w 10030768"/>
                  <a:gd name="connsiteY0" fmla="*/ 246190 h 1477108"/>
                  <a:gd name="connsiteX1" fmla="*/ 246190 w 10030768"/>
                  <a:gd name="connsiteY1" fmla="*/ 0 h 1477108"/>
                  <a:gd name="connsiteX2" fmla="*/ 9784578 w 10030768"/>
                  <a:gd name="connsiteY2" fmla="*/ 0 h 1477108"/>
                  <a:gd name="connsiteX3" fmla="*/ 10030768 w 10030768"/>
                  <a:gd name="connsiteY3" fmla="*/ 246190 h 1477108"/>
                  <a:gd name="connsiteX4" fmla="*/ 10030768 w 10030768"/>
                  <a:gd name="connsiteY4" fmla="*/ 1230918 h 1477108"/>
                  <a:gd name="connsiteX5" fmla="*/ 9784578 w 10030768"/>
                  <a:gd name="connsiteY5" fmla="*/ 1477108 h 1477108"/>
                  <a:gd name="connsiteX6" fmla="*/ 246190 w 10030768"/>
                  <a:gd name="connsiteY6" fmla="*/ 1477108 h 1477108"/>
                  <a:gd name="connsiteX7" fmla="*/ 0 w 10030768"/>
                  <a:gd name="connsiteY7" fmla="*/ 1230918 h 1477108"/>
                  <a:gd name="connsiteX8" fmla="*/ 0 w 10030768"/>
                  <a:gd name="connsiteY8" fmla="*/ 246190 h 14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0768" h="1477108" fill="none" extrusionOk="0">
                    <a:moveTo>
                      <a:pt x="0" y="246190"/>
                    </a:moveTo>
                    <a:cubicBezTo>
                      <a:pt x="-14989" y="120192"/>
                      <a:pt x="132461" y="-11731"/>
                      <a:pt x="246190" y="0"/>
                    </a:cubicBezTo>
                    <a:cubicBezTo>
                      <a:pt x="3195687" y="-66849"/>
                      <a:pt x="7304501" y="-131319"/>
                      <a:pt x="9784578" y="0"/>
                    </a:cubicBezTo>
                    <a:cubicBezTo>
                      <a:pt x="9916773" y="17402"/>
                      <a:pt x="10028683" y="125616"/>
                      <a:pt x="10030768" y="246190"/>
                    </a:cubicBezTo>
                    <a:cubicBezTo>
                      <a:pt x="10111492" y="732782"/>
                      <a:pt x="9985662" y="849108"/>
                      <a:pt x="10030768" y="1230918"/>
                    </a:cubicBezTo>
                    <a:cubicBezTo>
                      <a:pt x="10021067" y="1355361"/>
                      <a:pt x="9934801" y="1477625"/>
                      <a:pt x="9784578" y="1477108"/>
                    </a:cubicBezTo>
                    <a:cubicBezTo>
                      <a:pt x="6103333" y="1343568"/>
                      <a:pt x="2732328" y="1436404"/>
                      <a:pt x="246190" y="1477108"/>
                    </a:cubicBezTo>
                    <a:cubicBezTo>
                      <a:pt x="131395" y="1482742"/>
                      <a:pt x="-12464" y="1385175"/>
                      <a:pt x="0" y="1230918"/>
                    </a:cubicBezTo>
                    <a:cubicBezTo>
                      <a:pt x="20051" y="940372"/>
                      <a:pt x="-17536" y="561968"/>
                      <a:pt x="0" y="246190"/>
                    </a:cubicBezTo>
                    <a:close/>
                  </a:path>
                  <a:path w="10030768" h="1477108" stroke="0" extrusionOk="0">
                    <a:moveTo>
                      <a:pt x="0" y="246190"/>
                    </a:moveTo>
                    <a:cubicBezTo>
                      <a:pt x="-8425" y="117512"/>
                      <a:pt x="107223" y="6636"/>
                      <a:pt x="246190" y="0"/>
                    </a:cubicBezTo>
                    <a:cubicBezTo>
                      <a:pt x="2648326" y="-27095"/>
                      <a:pt x="8531341" y="19916"/>
                      <a:pt x="9784578" y="0"/>
                    </a:cubicBezTo>
                    <a:cubicBezTo>
                      <a:pt x="9941550" y="-4054"/>
                      <a:pt x="10018589" y="93015"/>
                      <a:pt x="10030768" y="246190"/>
                    </a:cubicBezTo>
                    <a:cubicBezTo>
                      <a:pt x="10015303" y="486499"/>
                      <a:pt x="9944603" y="832647"/>
                      <a:pt x="10030768" y="1230918"/>
                    </a:cubicBezTo>
                    <a:cubicBezTo>
                      <a:pt x="10035054" y="1357114"/>
                      <a:pt x="9916980" y="1482342"/>
                      <a:pt x="9784578" y="1477108"/>
                    </a:cubicBezTo>
                    <a:cubicBezTo>
                      <a:pt x="7395557" y="1612297"/>
                      <a:pt x="1776924" y="1503255"/>
                      <a:pt x="246190" y="1477108"/>
                    </a:cubicBezTo>
                    <a:cubicBezTo>
                      <a:pt x="116513" y="1483967"/>
                      <a:pt x="18611" y="1350768"/>
                      <a:pt x="0" y="1230918"/>
                    </a:cubicBezTo>
                    <a:cubicBezTo>
                      <a:pt x="-22323" y="1004883"/>
                      <a:pt x="-42870" y="375336"/>
                      <a:pt x="0" y="246190"/>
                    </a:cubicBezTo>
                    <a:close/>
                  </a:path>
                </a:pathLst>
              </a:custGeom>
              <a:ln w="28575">
                <a:solidFill>
                  <a:srgbClr val="019362"/>
                </a:solidFill>
                <a:extLst>
                  <a:ext uri="{C807C97D-BFC1-408E-A445-0C87EB9F89A2}">
                    <ask:lineSketchStyleProps xmlns:ask="http://schemas.microsoft.com/office/drawing/2018/sketchyshapes" sd="1432296394">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Cho </a:t>
                </a:r>
                <a14:m>
                  <m:oMath xmlns:m="http://schemas.openxmlformats.org/officeDocument/2006/math">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𝐴𝐵𝐶</m:t>
                    </m:r>
                  </m:oMath>
                </a14:m>
                <a:r>
                  <a:rPr lang="en-US" sz="3200" dirty="0">
                    <a:solidFill>
                      <a:schemeClr val="tx1"/>
                    </a:solidFill>
                    <a:latin typeface="Times New Roman" pitchFamily="18" charset="0"/>
                    <a:cs typeface="Times New Roman" pitchFamily="18" charset="0"/>
                  </a:rPr>
                  <a:t> và </a:t>
                </a:r>
                <a14:m>
                  <m:oMath xmlns:m="http://schemas.openxmlformats.org/officeDocument/2006/math">
                    <m:r>
                      <a:rPr lang="en-US" sz="3200" b="0" i="1">
                        <a:solidFill>
                          <a:schemeClr val="tx1"/>
                        </a:solidFill>
                        <a:latin typeface="Cambria Math" panose="02040503050406030204" pitchFamily="18" charset="0"/>
                        <a:ea typeface="Cambria Math" panose="02040503050406030204" pitchFamily="18" charset="0"/>
                        <a:cs typeface="Times New Roman"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𝐷𝐸𝐹</m:t>
                    </m:r>
                  </m:oMath>
                </a14:m>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Biết</a:t>
                </a:r>
                <a:r>
                  <a:rPr lang="en-US" sz="3200" dirty="0">
                    <a:solidFill>
                      <a:schemeClr val="tx1"/>
                    </a:solidFill>
                    <a:latin typeface="Times New Roman" pitchFamily="18" charset="0"/>
                    <a:cs typeface="Times New Roman" pitchFamily="18" charset="0"/>
                  </a:rPr>
                  <a:t> </a:t>
                </a:r>
                <a14:m>
                  <m:oMath xmlns:m="http://schemas.openxmlformats.org/officeDocument/2006/math">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𝐴𝐵</m:t>
                    </m:r>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𝐷𝐹</m:t>
                    </m:r>
                  </m:oMath>
                </a14:m>
                <a:r>
                  <a:rPr lang="en-US" sz="3200" dirty="0">
                    <a:solidFill>
                      <a:schemeClr val="tx1"/>
                    </a:solidFill>
                    <a:latin typeface="Times New Roman" pitchFamily="18" charset="0"/>
                    <a:cs typeface="Times New Roman" pitchFamily="18" charset="0"/>
                  </a:rPr>
                  <a:t>, </a:t>
                </a:r>
                <a14:m>
                  <m:oMath xmlns:m="http://schemas.openxmlformats.org/officeDocument/2006/math">
                    <m:acc>
                      <m:accPr>
                        <m:chr m:val="̂"/>
                        <m:ctrlPr>
                          <a:rPr lang="en-US" sz="3200" i="1" smtClean="0">
                            <a:solidFill>
                              <a:schemeClr val="tx1"/>
                            </a:solidFill>
                            <a:latin typeface="Cambria Math" panose="02040503050406030204" pitchFamily="18" charset="0"/>
                            <a:cs typeface="Times New Roman" pitchFamily="18" charset="0"/>
                          </a:rPr>
                        </m:ctrlPr>
                      </m:accPr>
                      <m:e>
                        <m:r>
                          <a:rPr lang="en-US" sz="3200" b="0" i="1" smtClean="0">
                            <a:solidFill>
                              <a:schemeClr val="tx1"/>
                            </a:solidFill>
                            <a:latin typeface="Cambria Math" panose="02040503050406030204" pitchFamily="18" charset="0"/>
                            <a:cs typeface="Times New Roman" pitchFamily="18" charset="0"/>
                          </a:rPr>
                          <m:t>𝐵</m:t>
                        </m:r>
                      </m:e>
                    </m:acc>
                    <m:r>
                      <a:rPr lang="en-US" sz="3200" b="0" i="1" smtClean="0">
                        <a:solidFill>
                          <a:schemeClr val="tx1"/>
                        </a:solidFill>
                        <a:latin typeface="Cambria Math" panose="02040503050406030204" pitchFamily="18" charset="0"/>
                        <a:cs typeface="Times New Roman" pitchFamily="18" charset="0"/>
                      </a:rPr>
                      <m:t>=</m:t>
                    </m:r>
                    <m:acc>
                      <m:accPr>
                        <m:chr m:val="̂"/>
                        <m:ctrlPr>
                          <a:rPr lang="en-US" sz="3200" i="1" smtClean="0">
                            <a:solidFill>
                              <a:schemeClr val="tx1"/>
                            </a:solidFill>
                            <a:latin typeface="Cambria Math" panose="02040503050406030204" pitchFamily="18" charset="0"/>
                            <a:cs typeface="Times New Roman" pitchFamily="18" charset="0"/>
                          </a:rPr>
                        </m:ctrlPr>
                      </m:accPr>
                      <m:e>
                        <m:r>
                          <a:rPr lang="en-US" sz="3200" b="0" i="1" smtClean="0">
                            <a:solidFill>
                              <a:schemeClr val="tx1"/>
                            </a:solidFill>
                            <a:latin typeface="Cambria Math" panose="02040503050406030204" pitchFamily="18" charset="0"/>
                            <a:cs typeface="Times New Roman" pitchFamily="18" charset="0"/>
                          </a:rPr>
                          <m:t>𝐷</m:t>
                        </m:r>
                      </m:e>
                    </m:acc>
                  </m:oMath>
                </a14:m>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thêm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sau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đây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tam </a:t>
                </a:r>
                <a:r>
                  <a:rPr lang="en-US" sz="3200" dirty="0" err="1">
                    <a:solidFill>
                      <a:schemeClr val="tx1"/>
                    </a:solidFill>
                    <a:latin typeface="Times New Roman" pitchFamily="18" charset="0"/>
                    <a:cs typeface="Times New Roman" pitchFamily="18" charset="0"/>
                  </a:rPr>
                  <a:t>giác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bằng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nhau</a:t>
                </a:r>
                <a:r>
                  <a:rPr lang="en-US" sz="3200" dirty="0">
                    <a:solidFill>
                      <a:schemeClr val="tx1"/>
                    </a:solidFill>
                    <a:latin typeface="Times New Roman" pitchFamily="18" charset="0"/>
                    <a:cs typeface="Times New Roman" pitchFamily="18" charset="0"/>
                  </a:rPr>
                  <a:t>.</a:t>
                </a:r>
              </a:p>
            </p:txBody>
          </p:sp>
        </mc:Choice>
        <mc:Fallback xmlns="">
          <p:sp>
            <p:nvSpPr>
              <p:cNvPr id="7" name="Hình chữ nhật: Góc Tròn 1">
                <a:extLst>
                  <a:ext uri="{FF2B5EF4-FFF2-40B4-BE49-F238E27FC236}">
                    <a16:creationId xmlns:a16="http://schemas.microsoft.com/office/drawing/2014/main" id="{00FC5C3F-4697-2243-AB30-B135B998DCBF}"/>
                  </a:ext>
                </a:extLst>
              </p:cNvPr>
              <p:cNvSpPr>
                <a:spLocks noRot="1" noChangeAspect="1" noMove="1" noResize="1" noEditPoints="1" noAdjustHandles="1" noChangeArrowheads="1" noChangeShapeType="1" noTextEdit="1"/>
              </p:cNvSpPr>
              <p:nvPr/>
            </p:nvSpPr>
            <p:spPr>
              <a:xfrm>
                <a:off x="1708732" y="466473"/>
                <a:ext cx="10030768" cy="1477108"/>
              </a:xfrm>
              <a:prstGeom prst="roundRect">
                <a:avLst/>
              </a:prstGeom>
              <a:blipFill>
                <a:blip r:embed="rId13"/>
                <a:stretch>
                  <a:fillRect l="-543"/>
                </a:stretch>
              </a:blipFill>
              <a:ln w="28575">
                <a:solidFill>
                  <a:srgbClr val="019362"/>
                </a:solidFill>
                <a:extLst>
                  <a:ext uri="{C807C97D-BFC1-408E-A445-0C87EB9F89A2}">
                    <ask:lineSketchStyleProps xmlns:ask="http://schemas.microsoft.com/office/drawing/2018/sketchyshapes" sd="1432296394">
                      <a:custGeom>
                        <a:avLst/>
                        <a:gdLst>
                          <a:gd name="connsiteX0" fmla="*/ 0 w 10030768"/>
                          <a:gd name="connsiteY0" fmla="*/ 246190 h 1477108"/>
                          <a:gd name="connsiteX1" fmla="*/ 246190 w 10030768"/>
                          <a:gd name="connsiteY1" fmla="*/ 0 h 1477108"/>
                          <a:gd name="connsiteX2" fmla="*/ 9784578 w 10030768"/>
                          <a:gd name="connsiteY2" fmla="*/ 0 h 1477108"/>
                          <a:gd name="connsiteX3" fmla="*/ 10030768 w 10030768"/>
                          <a:gd name="connsiteY3" fmla="*/ 246190 h 1477108"/>
                          <a:gd name="connsiteX4" fmla="*/ 10030768 w 10030768"/>
                          <a:gd name="connsiteY4" fmla="*/ 1230918 h 1477108"/>
                          <a:gd name="connsiteX5" fmla="*/ 9784578 w 10030768"/>
                          <a:gd name="connsiteY5" fmla="*/ 1477108 h 1477108"/>
                          <a:gd name="connsiteX6" fmla="*/ 246190 w 10030768"/>
                          <a:gd name="connsiteY6" fmla="*/ 1477108 h 1477108"/>
                          <a:gd name="connsiteX7" fmla="*/ 0 w 10030768"/>
                          <a:gd name="connsiteY7" fmla="*/ 1230918 h 1477108"/>
                          <a:gd name="connsiteX8" fmla="*/ 0 w 10030768"/>
                          <a:gd name="connsiteY8" fmla="*/ 246190 h 14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0768" h="1477108" fill="none" extrusionOk="0">
                            <a:moveTo>
                              <a:pt x="0" y="246190"/>
                            </a:moveTo>
                            <a:cubicBezTo>
                              <a:pt x="-14989" y="120192"/>
                              <a:pt x="132461" y="-11731"/>
                              <a:pt x="246190" y="0"/>
                            </a:cubicBezTo>
                            <a:cubicBezTo>
                              <a:pt x="3195687" y="-66849"/>
                              <a:pt x="7304501" y="-131319"/>
                              <a:pt x="9784578" y="0"/>
                            </a:cubicBezTo>
                            <a:cubicBezTo>
                              <a:pt x="9916773" y="17402"/>
                              <a:pt x="10028683" y="125616"/>
                              <a:pt x="10030768" y="246190"/>
                            </a:cubicBezTo>
                            <a:cubicBezTo>
                              <a:pt x="10111492" y="732782"/>
                              <a:pt x="9985662" y="849108"/>
                              <a:pt x="10030768" y="1230918"/>
                            </a:cubicBezTo>
                            <a:cubicBezTo>
                              <a:pt x="10021067" y="1355361"/>
                              <a:pt x="9934801" y="1477625"/>
                              <a:pt x="9784578" y="1477108"/>
                            </a:cubicBezTo>
                            <a:cubicBezTo>
                              <a:pt x="6103333" y="1343568"/>
                              <a:pt x="2732328" y="1436404"/>
                              <a:pt x="246190" y="1477108"/>
                            </a:cubicBezTo>
                            <a:cubicBezTo>
                              <a:pt x="131395" y="1482742"/>
                              <a:pt x="-12464" y="1385175"/>
                              <a:pt x="0" y="1230918"/>
                            </a:cubicBezTo>
                            <a:cubicBezTo>
                              <a:pt x="20051" y="940372"/>
                              <a:pt x="-17536" y="561968"/>
                              <a:pt x="0" y="246190"/>
                            </a:cubicBezTo>
                            <a:close/>
                          </a:path>
                          <a:path w="10030768" h="1477108" stroke="0" extrusionOk="0">
                            <a:moveTo>
                              <a:pt x="0" y="246190"/>
                            </a:moveTo>
                            <a:cubicBezTo>
                              <a:pt x="-8425" y="117512"/>
                              <a:pt x="107223" y="6636"/>
                              <a:pt x="246190" y="0"/>
                            </a:cubicBezTo>
                            <a:cubicBezTo>
                              <a:pt x="2648326" y="-27095"/>
                              <a:pt x="8531341" y="19916"/>
                              <a:pt x="9784578" y="0"/>
                            </a:cubicBezTo>
                            <a:cubicBezTo>
                              <a:pt x="9941550" y="-4054"/>
                              <a:pt x="10018589" y="93015"/>
                              <a:pt x="10030768" y="246190"/>
                            </a:cubicBezTo>
                            <a:cubicBezTo>
                              <a:pt x="10015303" y="486499"/>
                              <a:pt x="9944603" y="832647"/>
                              <a:pt x="10030768" y="1230918"/>
                            </a:cubicBezTo>
                            <a:cubicBezTo>
                              <a:pt x="10035054" y="1357114"/>
                              <a:pt x="9916980" y="1482342"/>
                              <a:pt x="9784578" y="1477108"/>
                            </a:cubicBezTo>
                            <a:cubicBezTo>
                              <a:pt x="7395557" y="1612297"/>
                              <a:pt x="1776924" y="1503255"/>
                              <a:pt x="246190" y="1477108"/>
                            </a:cubicBezTo>
                            <a:cubicBezTo>
                              <a:pt x="116513" y="1483967"/>
                              <a:pt x="18611" y="1350768"/>
                              <a:pt x="0" y="1230918"/>
                            </a:cubicBezTo>
                            <a:cubicBezTo>
                              <a:pt x="-22323" y="1004883"/>
                              <a:pt x="-42870" y="375336"/>
                              <a:pt x="0" y="246190"/>
                            </a:cubicBezTo>
                            <a:close/>
                          </a:path>
                        </a:pathLst>
                      </a:custGeom>
                      <ask:type>
                        <ask:lineSketchCurved/>
                      </ask:type>
                    </ask:lineSketchStyleProps>
                  </a:ext>
                </a:extLst>
              </a:ln>
            </p:spPr>
            <p:txBody>
              <a:bodyPr/>
              <a:lstStyle/>
              <a:p>
                <a:r>
                  <a:rPr lang="en-US">
                    <a:noFill/>
                  </a:rPr>
                  <a:t> </a:t>
                </a:r>
              </a:p>
            </p:txBody>
          </p:sp>
        </mc:Fallback>
      </mc:AlternateContent>
    </p:spTree>
    <p:extLst>
      <p:ext uri="{BB962C8B-B14F-4D97-AF65-F5344CB8AC3E}">
        <p14:creationId xmlns:p14="http://schemas.microsoft.com/office/powerpoint/2010/main" val="11830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52600" y="2209800"/>
            <a:ext cx="8915400" cy="1371600"/>
          </a:xfrm>
          <a:prstGeom prst="rect">
            <a:avLst/>
          </a:prstGeom>
          <a:noFill/>
          <a:ln w="9525">
            <a:noFill/>
            <a:miter lim="800000"/>
            <a:headEnd/>
            <a:tailEnd/>
          </a:ln>
        </p:spPr>
        <p:txBody>
          <a:bodyPr/>
          <a:lstStyle/>
          <a:p>
            <a:pPr eaLnBrk="0" hangingPunct="0">
              <a:lnSpc>
                <a:spcPct val="150000"/>
              </a:lnSpc>
              <a:spcBef>
                <a:spcPct val="20000"/>
              </a:spcBef>
              <a:defRPr/>
            </a:pPr>
            <a:endParaRPr lang="en-US" sz="2800" kern="0" dirty="0">
              <a:latin typeface="Times New Roman" pitchFamily="18" charset="0"/>
              <a:cs typeface="Times New Roman" pitchFamily="18" charset="0"/>
            </a:endParaRPr>
          </a:p>
        </p:txBody>
      </p:sp>
      <p:sp>
        <p:nvSpPr>
          <p:cNvPr id="18435" name="Title 1"/>
          <p:cNvSpPr>
            <a:spLocks noGrp="1"/>
          </p:cNvSpPr>
          <p:nvPr>
            <p:ph type="title"/>
          </p:nvPr>
        </p:nvSpPr>
        <p:spPr>
          <a:xfrm>
            <a:off x="1752600" y="412486"/>
            <a:ext cx="8308975" cy="792162"/>
          </a:xfrm>
        </p:spPr>
        <p:txBody>
          <a:bodyPr>
            <a:normAutofit/>
          </a:bodyPr>
          <a:lstStyle/>
          <a:p>
            <a:r>
              <a:rPr lang="en-US" sz="3200" b="1" i="1" dirty="0">
                <a:solidFill>
                  <a:srgbClr val="FF0000"/>
                </a:solidFill>
                <a:latin typeface="Times New Roman" pitchFamily="18" charset="0"/>
                <a:cs typeface="Times New Roman" pitchFamily="18" charset="0"/>
              </a:rPr>
              <a:t>Chọn khẳng định đúng:</a:t>
            </a:r>
          </a:p>
        </p:txBody>
      </p:sp>
      <p:sp>
        <p:nvSpPr>
          <p:cNvPr id="12" name="Action Button: Home 11">
            <a:hlinkClick r:id="rId2" action="ppaction://hlinksldjump" highlightClick="1"/>
          </p:cNvPr>
          <p:cNvSpPr/>
          <p:nvPr/>
        </p:nvSpPr>
        <p:spPr>
          <a:xfrm>
            <a:off x="115824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0" name="TextBox 9"/>
          <p:cNvSpPr txBox="1"/>
          <p:nvPr/>
        </p:nvSpPr>
        <p:spPr>
          <a:xfrm>
            <a:off x="1292225" y="2143518"/>
            <a:ext cx="9375775" cy="2677656"/>
          </a:xfrm>
          <a:prstGeom prst="rect">
            <a:avLst/>
          </a:prstGeom>
          <a:noFill/>
        </p:spPr>
        <p:txBody>
          <a:bodyPr wrap="square" rtlCol="0">
            <a:spAutoFit/>
          </a:bodyPr>
          <a:lstStyle/>
          <a:p>
            <a:pPr marL="342900" indent="-342900">
              <a:buAutoNum type="alphaUcPeriod"/>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cạnh và hai góc của tam giác này bằng một cạnh và hai góc của tam giác kia.</a:t>
            </a:r>
          </a:p>
          <a:p>
            <a:pPr marL="342900" indent="-342900">
              <a:buAutoNum type="alphaUcPeriod"/>
            </a:pPr>
            <a:endParaRPr lang="en-US" sz="2800" dirty="0">
              <a:latin typeface="Times New Roman" pitchFamily="18" charset="0"/>
              <a:cs typeface="Times New Roman" pitchFamily="18" charset="0"/>
            </a:endParaRPr>
          </a:p>
          <a:p>
            <a:pPr marL="342900" indent="-342900">
              <a:buAutoNum type="alphaUcPeriod"/>
            </a:pPr>
            <a:r>
              <a:rPr lang="en-US" sz="2800" dirty="0">
                <a:latin typeface="Times New Roman" pitchFamily="18" charset="0"/>
                <a:cs typeface="Times New Roman" pitchFamily="18" charset="0"/>
              </a:rPr>
              <a:t> Ba góc của tam giác này bằng ba góc của tam giác kia.</a:t>
            </a:r>
          </a:p>
          <a:p>
            <a:pPr marL="342900" indent="-342900">
              <a:buAutoNum type="alphaUcPeriod"/>
            </a:pPr>
            <a:endParaRPr lang="en-US" sz="2800" dirty="0">
              <a:latin typeface="Times New Roman" pitchFamily="18" charset="0"/>
              <a:cs typeface="Times New Roman" pitchFamily="18" charset="0"/>
            </a:endParaRPr>
          </a:p>
          <a:p>
            <a:pPr marL="342900" indent="-342900">
              <a:buAutoNum type="alphaUcPeriod"/>
            </a:pPr>
            <a:r>
              <a:rPr lang="en-US" sz="2800" dirty="0">
                <a:latin typeface="Times New Roman" pitchFamily="18" charset="0"/>
                <a:cs typeface="Times New Roman" pitchFamily="18" charset="0"/>
              </a:rPr>
              <a:t> Ba cạnh của tam giác này bằng ba cạnh của tam giác kia.</a:t>
            </a:r>
          </a:p>
        </p:txBody>
      </p:sp>
      <p:sp>
        <p:nvSpPr>
          <p:cNvPr id="13" name="Oval 12"/>
          <p:cNvSpPr/>
          <p:nvPr/>
        </p:nvSpPr>
        <p:spPr>
          <a:xfrm>
            <a:off x="1191000" y="4268289"/>
            <a:ext cx="666000" cy="588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TextBox 13"/>
          <p:cNvSpPr txBox="1"/>
          <p:nvPr/>
        </p:nvSpPr>
        <p:spPr>
          <a:xfrm>
            <a:off x="2121089" y="1231677"/>
            <a:ext cx="5786478" cy="523220"/>
          </a:xfrm>
          <a:prstGeom prst="rect">
            <a:avLst/>
          </a:prstGeom>
          <a:noFill/>
        </p:spPr>
        <p:txBody>
          <a:bodyPr wrap="square" rtlCol="0">
            <a:spAutoFit/>
          </a:bodyPr>
          <a:lstStyle/>
          <a:p>
            <a:r>
              <a:rPr lang="en-US" sz="2800" b="1" i="1" dirty="0">
                <a:latin typeface="Times New Roman" pitchFamily="18" charset="0"/>
                <a:cs typeface="Times New Roman" pitchFamily="18" charset="0"/>
              </a:rPr>
              <a:t>Hai tam giác bằng nhau nếu:</a:t>
            </a:r>
          </a:p>
        </p:txBody>
      </p:sp>
      <p:pic>
        <p:nvPicPr>
          <p:cNvPr id="2" name="Picture 1">
            <a:extLst>
              <a:ext uri="{FF2B5EF4-FFF2-40B4-BE49-F238E27FC236}">
                <a16:creationId xmlns:a16="http://schemas.microsoft.com/office/drawing/2014/main" id="{E2998A49-7279-E024-DA09-5D95F89DE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85" y="325524"/>
            <a:ext cx="1546555" cy="1546555"/>
          </a:xfrm>
          <a:prstGeom prst="rect">
            <a:avLst/>
          </a:prstGeom>
        </p:spPr>
      </p:pic>
    </p:spTree>
    <p:extLst>
      <p:ext uri="{BB962C8B-B14F-4D97-AF65-F5344CB8AC3E}">
        <p14:creationId xmlns:p14="http://schemas.microsoft.com/office/powerpoint/2010/main" val="23031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7273787" y="688862"/>
            <a:ext cx="4290865" cy="339846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768218" y="1679165"/>
                <a:ext cx="6840760" cy="393171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Xét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rPr>
                      <m:t>∆</m:t>
                    </m:r>
                    <m:r>
                      <a:rPr lang="en-US" sz="2800" b="0" i="1" smtClean="0">
                        <a:latin typeface="Cambria Math" panose="02040503050406030204" pitchFamily="18" charset="0"/>
                        <a:ea typeface="Cambria Math" panose="02040503050406030204" pitchFamily="18" charset="0"/>
                        <a:cs typeface="Times New Roman" pitchFamily="18" charset="0"/>
                      </a:rPr>
                      <m:t>𝑂𝐸𝐹</m:t>
                    </m:r>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và</a:t>
                </a:r>
                <a:r>
                  <a:rPr lang="en-US" sz="2800" dirty="0">
                    <a:latin typeface="Times New Roman" pitchFamily="18" charset="0"/>
                    <a:cs typeface="Times New Roman" pitchFamily="18" charset="0"/>
                    <a:sym typeface="Symbol"/>
                  </a:rPr>
                  <a: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𝑂𝐺𝐻</m:t>
                    </m:r>
                  </m:oMath>
                </a14:m>
                <a:r>
                  <a:rPr lang="en-US" sz="2800" dirty="0">
                    <a:latin typeface="Times New Roman" pitchFamily="18" charset="0"/>
                    <a:cs typeface="Times New Roman" pitchFamily="18" charset="0"/>
                    <a:sym typeface="Symbol"/>
                  </a:rPr>
                  <a:t> có:</a:t>
                </a:r>
              </a:p>
              <a:p>
                <a:pPr>
                  <a:lnSpc>
                    <a:spcPct val="150000"/>
                  </a:lnSpc>
                </a:pPr>
                <a:r>
                  <a:rPr lang="en-US" sz="2800" dirty="0">
                    <a:cs typeface="Times New Roman" pitchFamily="18" charset="0"/>
                    <a:sym typeface="Symbol"/>
                  </a:rPr>
                  <a:t>        </a:t>
                </a:r>
                <a14:m>
                  <m:oMath xmlns:m="http://schemas.openxmlformats.org/officeDocument/2006/math">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𝐸𝑂𝐹</m:t>
                        </m:r>
                      </m:e>
                    </m:acc>
                    <m:r>
                      <a:rPr lang="en-US" sz="2800" b="0" i="1" smtClean="0">
                        <a:latin typeface="Cambria Math" panose="02040503050406030204" pitchFamily="18" charset="0"/>
                        <a:cs typeface="Times New Roman" pitchFamily="18" charset="0"/>
                        <a:sym typeface="Symbol"/>
                      </a:rPr>
                      <m:t>=</m:t>
                    </m:r>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𝐺𝑂𝐻</m:t>
                        </m:r>
                      </m:e>
                    </m:acc>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đối</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đỉnh</a:t>
                </a:r>
                <a:r>
                  <a:rPr lang="en-US" sz="2800" dirty="0">
                    <a:latin typeface="Times New Roman" pitchFamily="18" charset="0"/>
                    <a:cs typeface="Times New Roman" pitchFamily="18" charset="0"/>
                    <a:sym typeface="Symbol"/>
                  </a:rPr>
                  <a:t>)</a:t>
                </a:r>
              </a:p>
              <a:p>
                <a:pPr>
                  <a:lnSpc>
                    <a:spcPct val="150000"/>
                  </a:lnSpc>
                </a:pPr>
                <a:r>
                  <a:rPr lang="en-US" sz="2800" b="0" dirty="0">
                    <a:cs typeface="Times New Roman" pitchFamily="18" charset="0"/>
                    <a:sym typeface="Symbol"/>
                  </a:rPr>
                  <a:t>        </a:t>
                </a:r>
                <a14:m>
                  <m:oMath xmlns:m="http://schemas.openxmlformats.org/officeDocument/2006/math">
                    <m:r>
                      <a:rPr lang="en-US" sz="2800" b="0" i="1" smtClean="0">
                        <a:latin typeface="Cambria Math" panose="02040503050406030204" pitchFamily="18" charset="0"/>
                        <a:cs typeface="Times New Roman" pitchFamily="18" charset="0"/>
                        <a:sym typeface="Symbol"/>
                      </a:rPr>
                      <m:t>𝐸𝐹</m:t>
                    </m:r>
                    <m:r>
                      <a:rPr lang="en-US" sz="2800" b="0" i="1" smtClean="0">
                        <a:latin typeface="Cambria Math" panose="02040503050406030204" pitchFamily="18" charset="0"/>
                        <a:cs typeface="Times New Roman" pitchFamily="18" charset="0"/>
                        <a:sym typeface="Symbol"/>
                      </a:rPr>
                      <m:t>=</m:t>
                    </m:r>
                    <m:r>
                      <a:rPr lang="en-US" sz="2800" b="0" i="1" smtClean="0">
                        <a:latin typeface="Cambria Math" panose="02040503050406030204" pitchFamily="18" charset="0"/>
                        <a:cs typeface="Times New Roman" pitchFamily="18" charset="0"/>
                        <a:sym typeface="Symbol"/>
                      </a:rPr>
                      <m:t>𝐺𝐻</m:t>
                    </m:r>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giả</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thiết</a:t>
                </a:r>
                <a:r>
                  <a:rPr lang="en-US" sz="2800" dirty="0">
                    <a:latin typeface="Times New Roman" pitchFamily="18" charset="0"/>
                    <a:cs typeface="Times New Roman" pitchFamily="18" charset="0"/>
                    <a:sym typeface="Symbol"/>
                  </a:rPr>
                  <a:t>)</a:t>
                </a:r>
              </a:p>
              <a:p>
                <a:pPr>
                  <a:lnSpc>
                    <a:spcPct val="150000"/>
                  </a:lnSpc>
                </a:pPr>
                <a:r>
                  <a:rPr lang="en-US" sz="2800" dirty="0">
                    <a:cs typeface="Times New Roman" pitchFamily="18" charset="0"/>
                    <a:sym typeface="Symbol"/>
                  </a:rPr>
                  <a:t>        </a:t>
                </a:r>
                <a14:m>
                  <m:oMath xmlns:m="http://schemas.openxmlformats.org/officeDocument/2006/math">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𝐹</m:t>
                        </m:r>
                      </m:e>
                    </m:acc>
                    <m:r>
                      <a:rPr lang="en-US" sz="2800" b="0" i="1" smtClean="0">
                        <a:latin typeface="Cambria Math" panose="02040503050406030204" pitchFamily="18" charset="0"/>
                        <a:cs typeface="Times New Roman" pitchFamily="18" charset="0"/>
                        <a:sym typeface="Symbol"/>
                      </a:rPr>
                      <m:t>=</m:t>
                    </m:r>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𝐻</m:t>
                        </m:r>
                      </m:e>
                    </m:acc>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giả</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thiết</a:t>
                </a:r>
                <a:r>
                  <a:rPr lang="en-US" sz="2800" dirty="0">
                    <a:latin typeface="Times New Roman" pitchFamily="18" charset="0"/>
                    <a:cs typeface="Times New Roman" pitchFamily="18" charset="0"/>
                    <a:sym typeface="Symbol"/>
                  </a:rPr>
                  <a:t>)</a:t>
                </a:r>
              </a:p>
              <a:p>
                <a:pPr>
                  <a:lnSpc>
                    <a:spcPct val="150000"/>
                  </a:lnSpc>
                </a:pP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𝑂𝐸𝐹</m:t>
                    </m:r>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𝑂𝐺𝐻</m:t>
                    </m:r>
                  </m:oMath>
                </a14:m>
                <a:r>
                  <a:rPr lang="en-US" sz="2800" dirty="0">
                    <a:latin typeface="Times New Roman" pitchFamily="18" charset="0"/>
                    <a:cs typeface="Times New Roman" pitchFamily="18" charset="0"/>
                    <a:sym typeface="Symbol"/>
                  </a:rPr>
                  <a:t> (g-c-g)</a:t>
                </a:r>
              </a:p>
              <a:p>
                <a:pPr>
                  <a:lnSpc>
                    <a:spcPct val="150000"/>
                  </a:lnSpc>
                </a:pPr>
                <a:r>
                  <a:rPr lang="en-US" sz="2800" dirty="0">
                    <a:latin typeface="Times New Roman" pitchFamily="18" charset="0"/>
                    <a:cs typeface="Times New Roman" pitchFamily="18" charset="0"/>
                    <a:sym typeface="Symbol"/>
                  </a:rPr>
                  <a:t>    </a:t>
                </a:r>
                <a:endParaRPr lang="en-US" sz="28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8218" y="1679165"/>
                <a:ext cx="6840760" cy="3931717"/>
              </a:xfrm>
              <a:prstGeom prst="rect">
                <a:avLst/>
              </a:prstGeom>
              <a:blipFill>
                <a:blip r:embed="rId6"/>
                <a:stretch>
                  <a:fillRect l="-1783" b="-3411"/>
                </a:stretch>
              </a:blipFill>
            </p:spPr>
            <p:txBody>
              <a:bodyPr/>
              <a:lstStyle/>
              <a:p>
                <a:r>
                  <a:rPr lang="en-US">
                    <a:noFill/>
                  </a:rPr>
                  <a:t> </a:t>
                </a:r>
              </a:p>
            </p:txBody>
          </p:sp>
        </mc:Fallback>
      </mc:AlternateContent>
      <p:sp>
        <p:nvSpPr>
          <p:cNvPr id="5" name="TextBox 4"/>
          <p:cNvSpPr txBox="1"/>
          <p:nvPr/>
        </p:nvSpPr>
        <p:spPr>
          <a:xfrm>
            <a:off x="2614309" y="468986"/>
            <a:ext cx="4896544"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itchFamily="18" charset="0"/>
              </a:rPr>
              <a:t>Bài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sau</a:t>
            </a:r>
            <a:r>
              <a:rPr lang="en-US" sz="2800" b="1" i="1" dirty="0">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đúng</a:t>
            </a:r>
            <a:r>
              <a:rPr lang="en-US" sz="2800" b="1" i="1" dirty="0">
                <a:latin typeface="Times New Roman" pitchFamily="18" charset="0"/>
                <a:cs typeface="Times New Roman" pitchFamily="18" charset="0"/>
              </a:rPr>
              <a:t> hay </a:t>
            </a:r>
            <a:r>
              <a:rPr lang="en-US" sz="2800" b="1" i="1" dirty="0" err="1">
                <a:solidFill>
                  <a:srgbClr val="FF0000"/>
                </a:solidFill>
                <a:latin typeface="Times New Roman" pitchFamily="18" charset="0"/>
                <a:cs typeface="Times New Roman" pitchFamily="18" charset="0"/>
              </a:rPr>
              <a:t>sai</a:t>
            </a:r>
            <a:r>
              <a:rPr lang="en-US" sz="2800" b="1" i="1" dirty="0">
                <a:latin typeface="Times New Roman" pitchFamily="18" charset="0"/>
                <a:cs typeface="Times New Roman" pitchFamily="18" charset="0"/>
              </a:rPr>
              <a:t>?</a:t>
            </a:r>
          </a:p>
        </p:txBody>
      </p:sp>
      <p:sp>
        <p:nvSpPr>
          <p:cNvPr id="7" name="Action Button: Home 6">
            <a:hlinkClick r:id="rId7" action="ppaction://hlinksldjump"/>
          </p:cNvPr>
          <p:cNvSpPr/>
          <p:nvPr/>
        </p:nvSpPr>
        <p:spPr>
          <a:xfrm>
            <a:off x="11566358" y="6404458"/>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13D4FA3D-CEF5-4CA5-90EC-9A93FDC56876}"/>
              </a:ext>
            </a:extLst>
          </p:cNvPr>
          <p:cNvGraphicFramePr>
            <a:graphicFrameLocks noChangeAspect="1"/>
          </p:cNvGraphicFramePr>
          <p:nvPr>
            <p:extLst>
              <p:ext uri="{D42A27DB-BD31-4B8C-83A1-F6EECF244321}">
                <p14:modId xmlns:p14="http://schemas.microsoft.com/office/powerpoint/2010/main" val="2778268751"/>
              </p:ext>
            </p:extLst>
          </p:nvPr>
        </p:nvGraphicFramePr>
        <p:xfrm>
          <a:off x="6851650" y="2681288"/>
          <a:ext cx="114300" cy="177800"/>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4" name="Object 3">
                        <a:extLst>
                          <a:ext uri="{FF2B5EF4-FFF2-40B4-BE49-F238E27FC236}">
                            <a16:creationId xmlns:a16="http://schemas.microsoft.com/office/drawing/2014/main" id="{13D4FA3D-CEF5-4CA5-90EC-9A93FDC56876}"/>
                          </a:ext>
                        </a:extLst>
                      </p:cNvPr>
                      <p:cNvPicPr/>
                      <p:nvPr/>
                    </p:nvPicPr>
                    <p:blipFill>
                      <a:blip r:embed="rId9"/>
                      <a:stretch>
                        <a:fillRect/>
                      </a:stretch>
                    </p:blipFill>
                    <p:spPr>
                      <a:xfrm>
                        <a:off x="6851650" y="2681288"/>
                        <a:ext cx="114300" cy="177800"/>
                      </a:xfrm>
                      <a:prstGeom prst="rect">
                        <a:avLst/>
                      </a:prstGeom>
                    </p:spPr>
                  </p:pic>
                </p:oleObj>
              </mc:Fallback>
            </mc:AlternateContent>
          </a:graphicData>
        </a:graphic>
      </p:graphicFrame>
      <p:sp>
        <p:nvSpPr>
          <p:cNvPr id="8" name="Cloud 7">
            <a:extLst>
              <a:ext uri="{FF2B5EF4-FFF2-40B4-BE49-F238E27FC236}">
                <a16:creationId xmlns:a16="http://schemas.microsoft.com/office/drawing/2014/main" id="{DC1A74AF-1B7C-4578-9155-4B27190D5E2D}"/>
              </a:ext>
            </a:extLst>
          </p:cNvPr>
          <p:cNvSpPr/>
          <p:nvPr/>
        </p:nvSpPr>
        <p:spPr>
          <a:xfrm>
            <a:off x="6536939" y="4297360"/>
            <a:ext cx="2882280" cy="1584176"/>
          </a:xfrm>
          <a:prstGeom prst="cloud">
            <a:avLst/>
          </a:prstGeom>
          <a:solidFill>
            <a:srgbClr val="019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Sai</a:t>
            </a:r>
            <a:endParaRPr lang="vi-VN" sz="4400" b="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138DB40-72A6-0DFF-5A79-AB5DD8103B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991" y="373661"/>
            <a:ext cx="1374481" cy="1374481"/>
          </a:xfrm>
          <a:prstGeom prst="rect">
            <a:avLst/>
          </a:prstGeom>
        </p:spPr>
      </p:pic>
    </p:spTree>
    <p:extLst>
      <p:ext uri="{BB962C8B-B14F-4D97-AF65-F5344CB8AC3E}">
        <p14:creationId xmlns:p14="http://schemas.microsoft.com/office/powerpoint/2010/main" val="23657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6867028" y="2837018"/>
            <a:ext cx="5095017" cy="4035369"/>
          </a:xfrm>
          <a:prstGeom prst="rect">
            <a:avLst/>
          </a:prstGeom>
          <a:noFill/>
          <a:ln w="9525">
            <a:noFill/>
            <a:miter lim="800000"/>
            <a:headEnd/>
            <a:tailEnd/>
          </a:ln>
        </p:spPr>
      </p:pic>
      <p:sp>
        <p:nvSpPr>
          <p:cNvPr id="7" name="Action Button: Home 6">
            <a:hlinkClick r:id="rId3" action="ppaction://hlinksldjump"/>
          </p:cNvPr>
          <p:cNvSpPr/>
          <p:nvPr/>
        </p:nvSpPr>
        <p:spPr>
          <a:xfrm>
            <a:off x="11565350" y="6390991"/>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13D4FA3D-CEF5-4CA5-90EC-9A93FDC56876}"/>
              </a:ext>
            </a:extLst>
          </p:cNvPr>
          <p:cNvGraphicFramePr>
            <a:graphicFrameLocks noChangeAspect="1"/>
          </p:cNvGraphicFramePr>
          <p:nvPr/>
        </p:nvGraphicFramePr>
        <p:xfrm>
          <a:off x="6851650" y="2681288"/>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Equation.DSMT4">
                  <p:embed/>
                </p:oleObj>
              </mc:Choice>
              <mc:Fallback>
                <p:oleObj name="Equation" r:id="rId4" imgW="114120" imgH="177480" progId="Equation.DSMT4">
                  <p:embed/>
                  <p:pic>
                    <p:nvPicPr>
                      <p:cNvPr id="4" name="Object 3">
                        <a:extLst>
                          <a:ext uri="{FF2B5EF4-FFF2-40B4-BE49-F238E27FC236}">
                            <a16:creationId xmlns:a16="http://schemas.microsoft.com/office/drawing/2014/main" id="{13D4FA3D-CEF5-4CA5-90EC-9A93FDC56876}"/>
                          </a:ext>
                        </a:extLst>
                      </p:cNvPr>
                      <p:cNvPicPr/>
                      <p:nvPr/>
                    </p:nvPicPr>
                    <p:blipFill>
                      <a:blip r:embed="rId5"/>
                      <a:stretch>
                        <a:fillRect/>
                      </a:stretch>
                    </p:blipFill>
                    <p:spPr>
                      <a:xfrm>
                        <a:off x="6851650" y="2681288"/>
                        <a:ext cx="114300" cy="1778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4C7FB97E-82BA-431A-9AFA-28DB782D9EA4}"/>
              </a:ext>
            </a:extLst>
          </p:cNvPr>
          <p:cNvSpPr txBox="1"/>
          <p:nvPr/>
        </p:nvSpPr>
        <p:spPr>
          <a:xfrm>
            <a:off x="1494359" y="1606283"/>
            <a:ext cx="503161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so le trong </a:t>
            </a:r>
            <a:endParaRPr lang="vi-VN"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5389176-E58F-44B9-8DA7-1F7E2EAAE04F}"/>
                  </a:ext>
                </a:extLst>
              </p:cNvPr>
              <p:cNvSpPr txBox="1"/>
              <p:nvPr/>
            </p:nvSpPr>
            <p:spPr>
              <a:xfrm>
                <a:off x="1100729" y="2245263"/>
                <a:ext cx="9175077"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𝐸𝐹</m:t>
                    </m:r>
                    <m:r>
                      <a:rPr lang="en-US" sz="2800" b="0" i="1" dirty="0" smtClean="0">
                        <a:latin typeface="Cambria Math" panose="02040503050406030204" pitchFamily="18" charset="0"/>
                        <a:cs typeface="Times New Roman" panose="02020603050405020304" pitchFamily="18" charset="0"/>
                      </a:rPr>
                      <m:t>//</m:t>
                    </m:r>
                    <m:r>
                      <a:rPr lang="en-US" sz="2800" b="0" i="1" dirty="0" smtClean="0">
                        <a:latin typeface="Cambria Math" panose="02040503050406030204" pitchFamily="18" charset="0"/>
                        <a:cs typeface="Times New Roman" panose="02020603050405020304" pitchFamily="18" charset="0"/>
                      </a:rPr>
                      <m:t>𝐺𝐻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song song)</a:t>
                </a:r>
                <a:endParaRPr lang="vi-VN" sz="2800" dirty="0">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45389176-E58F-44B9-8DA7-1F7E2EAAE04F}"/>
                  </a:ext>
                </a:extLst>
              </p:cNvPr>
              <p:cNvSpPr txBox="1">
                <a:spLocks noRot="1" noChangeAspect="1" noMove="1" noResize="1" noEditPoints="1" noAdjustHandles="1" noChangeArrowheads="1" noChangeShapeType="1" noTextEdit="1"/>
              </p:cNvSpPr>
              <p:nvPr/>
            </p:nvSpPr>
            <p:spPr>
              <a:xfrm>
                <a:off x="1100729" y="2245263"/>
                <a:ext cx="9175077" cy="523220"/>
              </a:xfrm>
              <a:prstGeom prst="rect">
                <a:avLst/>
              </a:prstGeom>
              <a:blipFill>
                <a:blip r:embed="rId7"/>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C6C6F4B8-6864-748B-062F-1DBE2157E1FD}"/>
                  </a:ext>
                </a:extLst>
              </p:cNvPr>
              <p:cNvSpPr txBox="1"/>
              <p:nvPr/>
            </p:nvSpPr>
            <p:spPr>
              <a:xfrm>
                <a:off x="1494359" y="907691"/>
                <a:ext cx="5690072" cy="53476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𝐹</m:t>
                        </m:r>
                      </m:e>
                    </m:acc>
                    <m:r>
                      <a:rPr lang="en-US" sz="2800" b="0" i="1" smtClean="0">
                        <a:latin typeface="Cambria Math" panose="02040503050406030204" pitchFamily="18" charset="0"/>
                        <a:cs typeface="Times New Roman" pitchFamily="18" charset="0"/>
                        <a:sym typeface="Symbol"/>
                      </a:rPr>
                      <m:t>=</m:t>
                    </m:r>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𝐻</m:t>
                        </m:r>
                      </m:e>
                    </m:acc>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giả</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thiết</a:t>
                </a:r>
                <a:r>
                  <a:rPr lang="en-US" sz="2800" dirty="0">
                    <a:latin typeface="Times New Roman" pitchFamily="18" charset="0"/>
                    <a:cs typeface="Times New Roman" pitchFamily="18" charset="0"/>
                    <a:sym typeface="Symbol"/>
                  </a:rPr>
                  <a:t>)</a:t>
                </a:r>
              </a:p>
            </p:txBody>
          </p:sp>
        </mc:Choice>
        <mc:Fallback xmlns="">
          <p:sp>
            <p:nvSpPr>
              <p:cNvPr id="2" name="Hộp Văn bản 1">
                <a:extLst>
                  <a:ext uri="{FF2B5EF4-FFF2-40B4-BE49-F238E27FC236}">
                    <a16:creationId xmlns:a16="http://schemas.microsoft.com/office/drawing/2014/main" id="{C6C6F4B8-6864-748B-062F-1DBE2157E1FD}"/>
                  </a:ext>
                </a:extLst>
              </p:cNvPr>
              <p:cNvSpPr txBox="1">
                <a:spLocks noRot="1" noChangeAspect="1" noMove="1" noResize="1" noEditPoints="1" noAdjustHandles="1" noChangeArrowheads="1" noChangeShapeType="1" noTextEdit="1"/>
              </p:cNvSpPr>
              <p:nvPr/>
            </p:nvSpPr>
            <p:spPr>
              <a:xfrm>
                <a:off x="1494359" y="907691"/>
                <a:ext cx="5690072" cy="534762"/>
              </a:xfrm>
              <a:prstGeom prst="rect">
                <a:avLst/>
              </a:prstGeom>
              <a:blipFill>
                <a:blip r:embed="rId8"/>
                <a:stretch>
                  <a:fillRect l="-2141" t="-10227" b="-30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C95EE90A-B685-29A0-8CD1-2B29C2786459}"/>
                  </a:ext>
                </a:extLst>
              </p:cNvPr>
              <p:cNvSpPr txBox="1"/>
              <p:nvPr/>
            </p:nvSpPr>
            <p:spPr>
              <a:xfrm>
                <a:off x="1100729" y="2948646"/>
                <a:ext cx="6096000" cy="537583"/>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800" i="1">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𝐸</m:t>
                        </m:r>
                      </m:e>
                    </m:acc>
                    <m:r>
                      <a:rPr lang="en-US" sz="2800" b="0" i="1">
                        <a:latin typeface="Cambria Math" panose="02040503050406030204" pitchFamily="18" charset="0"/>
                        <a:cs typeface="Times New Roman" pitchFamily="18" charset="0"/>
                        <a:sym typeface="Symbol"/>
                      </a:rPr>
                      <m:t>=</m:t>
                    </m:r>
                    <m:acc>
                      <m:accPr>
                        <m:chr m:val="̂"/>
                        <m:ctrlPr>
                          <a:rPr lang="en-US" sz="2800" i="1">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𝐺</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so le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a:t>
                </a:r>
              </a:p>
            </p:txBody>
          </p:sp>
        </mc:Choice>
        <mc:Fallback xmlns="">
          <p:sp>
            <p:nvSpPr>
              <p:cNvPr id="20" name="Hộp Văn bản 19">
                <a:extLst>
                  <a:ext uri="{FF2B5EF4-FFF2-40B4-BE49-F238E27FC236}">
                    <a16:creationId xmlns:a16="http://schemas.microsoft.com/office/drawing/2014/main" id="{C95EE90A-B685-29A0-8CD1-2B29C2786459}"/>
                  </a:ext>
                </a:extLst>
              </p:cNvPr>
              <p:cNvSpPr txBox="1">
                <a:spLocks noRot="1" noChangeAspect="1" noMove="1" noResize="1" noEditPoints="1" noAdjustHandles="1" noChangeArrowheads="1" noChangeShapeType="1" noTextEdit="1"/>
              </p:cNvSpPr>
              <p:nvPr/>
            </p:nvSpPr>
            <p:spPr>
              <a:xfrm>
                <a:off x="1100729" y="2948646"/>
                <a:ext cx="6096000" cy="537583"/>
              </a:xfrm>
              <a:prstGeom prst="rect">
                <a:avLst/>
              </a:prstGeom>
              <a:blipFill>
                <a:blip r:embed="rId9"/>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
                <a:extLst>
                  <a:ext uri="{FF2B5EF4-FFF2-40B4-BE49-F238E27FC236}">
                    <a16:creationId xmlns:a16="http://schemas.microsoft.com/office/drawing/2014/main" id="{E5DC10B1-55C0-F9B0-4AB1-60A2CA0D727E}"/>
                  </a:ext>
                </a:extLst>
              </p:cNvPr>
              <p:cNvSpPr txBox="1"/>
              <p:nvPr/>
            </p:nvSpPr>
            <p:spPr>
              <a:xfrm>
                <a:off x="1494359" y="3492279"/>
                <a:ext cx="4824554" cy="393171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itchFamily="18" charset="0"/>
                  </a:rPr>
                  <a:t>Xét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rPr>
                      <m:t>∆</m:t>
                    </m:r>
                    <m:r>
                      <a:rPr lang="en-US" sz="2800" b="0" i="1" smtClean="0">
                        <a:latin typeface="Cambria Math" panose="02040503050406030204" pitchFamily="18" charset="0"/>
                        <a:ea typeface="Cambria Math" panose="02040503050406030204" pitchFamily="18" charset="0"/>
                        <a:cs typeface="Times New Roman" pitchFamily="18" charset="0"/>
                      </a:rPr>
                      <m:t>𝑂𝐸𝐹</m:t>
                    </m:r>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và</a:t>
                </a:r>
                <a:r>
                  <a:rPr lang="en-US" sz="2800" dirty="0">
                    <a:latin typeface="Times New Roman" pitchFamily="18" charset="0"/>
                    <a:cs typeface="Times New Roman" pitchFamily="18" charset="0"/>
                    <a:sym typeface="Symbol"/>
                  </a:rPr>
                  <a:t> </a:t>
                </a: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𝑂𝐺𝐻</m:t>
                    </m:r>
                  </m:oMath>
                </a14:m>
                <a:r>
                  <a:rPr lang="en-US" sz="2800" dirty="0">
                    <a:latin typeface="Times New Roman" pitchFamily="18" charset="0"/>
                    <a:cs typeface="Times New Roman" pitchFamily="18" charset="0"/>
                    <a:sym typeface="Symbol"/>
                  </a:rPr>
                  <a:t> có:</a:t>
                </a:r>
              </a:p>
              <a:p>
                <a:pPr>
                  <a:lnSpc>
                    <a:spcPct val="150000"/>
                  </a:lnSpc>
                </a:pPr>
                <a14:m>
                  <m:oMath xmlns:m="http://schemas.openxmlformats.org/officeDocument/2006/math">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𝐸</m:t>
                        </m:r>
                      </m:e>
                    </m:acc>
                    <m:r>
                      <a:rPr lang="en-US" sz="2800" b="0" i="1" smtClean="0">
                        <a:latin typeface="Cambria Math" panose="02040503050406030204" pitchFamily="18" charset="0"/>
                        <a:cs typeface="Times New Roman" pitchFamily="18" charset="0"/>
                        <a:sym typeface="Symbol"/>
                      </a:rPr>
                      <m:t>=</m:t>
                    </m:r>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𝐺</m:t>
                        </m:r>
                      </m:e>
                    </m:acc>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chứng</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minh</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trên</a:t>
                </a:r>
                <a:r>
                  <a:rPr lang="en-US" sz="2800" dirty="0">
                    <a:latin typeface="Times New Roman" pitchFamily="18" charset="0"/>
                    <a:cs typeface="Times New Roman" pitchFamily="18" charset="0"/>
                    <a:sym typeface="Symbol"/>
                  </a:rPr>
                  <a:t>)</a:t>
                </a:r>
              </a:p>
              <a:p>
                <a:pPr>
                  <a:lnSpc>
                    <a:spcPct val="150000"/>
                  </a:lnSpc>
                </a:pPr>
                <a14:m>
                  <m:oMath xmlns:m="http://schemas.openxmlformats.org/officeDocument/2006/math">
                    <m:r>
                      <a:rPr lang="en-US" sz="2800" b="0" i="1" smtClean="0">
                        <a:latin typeface="Cambria Math" panose="02040503050406030204" pitchFamily="18" charset="0"/>
                        <a:cs typeface="Times New Roman" pitchFamily="18" charset="0"/>
                        <a:sym typeface="Symbol"/>
                      </a:rPr>
                      <m:t>𝐸𝐹</m:t>
                    </m:r>
                    <m:r>
                      <a:rPr lang="en-US" sz="2800" b="0" i="1" smtClean="0">
                        <a:latin typeface="Cambria Math" panose="02040503050406030204" pitchFamily="18" charset="0"/>
                        <a:cs typeface="Times New Roman" pitchFamily="18" charset="0"/>
                        <a:sym typeface="Symbol"/>
                      </a:rPr>
                      <m:t>=</m:t>
                    </m:r>
                    <m:r>
                      <a:rPr lang="en-US" sz="2800" b="0" i="1" smtClean="0">
                        <a:latin typeface="Cambria Math" panose="02040503050406030204" pitchFamily="18" charset="0"/>
                        <a:cs typeface="Times New Roman" pitchFamily="18" charset="0"/>
                        <a:sym typeface="Symbol"/>
                      </a:rPr>
                      <m:t>𝐺𝐻</m:t>
                    </m:r>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giả</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thiết</a:t>
                </a:r>
                <a:r>
                  <a:rPr lang="en-US" sz="2800" dirty="0">
                    <a:latin typeface="Times New Roman" pitchFamily="18" charset="0"/>
                    <a:cs typeface="Times New Roman" pitchFamily="18" charset="0"/>
                    <a:sym typeface="Symbol"/>
                  </a:rPr>
                  <a:t>)</a:t>
                </a:r>
              </a:p>
              <a:p>
                <a:pPr>
                  <a:lnSpc>
                    <a:spcPct val="150000"/>
                  </a:lnSpc>
                </a:pPr>
                <a14:m>
                  <m:oMath xmlns:m="http://schemas.openxmlformats.org/officeDocument/2006/math">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𝐹</m:t>
                        </m:r>
                      </m:e>
                    </m:acc>
                    <m:r>
                      <a:rPr lang="en-US" sz="2800" b="0" i="1" smtClean="0">
                        <a:latin typeface="Cambria Math" panose="02040503050406030204" pitchFamily="18" charset="0"/>
                        <a:cs typeface="Times New Roman" pitchFamily="18" charset="0"/>
                        <a:sym typeface="Symbol"/>
                      </a:rPr>
                      <m:t>=</m:t>
                    </m:r>
                    <m:acc>
                      <m:accPr>
                        <m:chr m:val="̂"/>
                        <m:ctrlPr>
                          <a:rPr lang="en-US" sz="2800" i="1" smtClean="0">
                            <a:latin typeface="Cambria Math" panose="02040503050406030204" pitchFamily="18" charset="0"/>
                            <a:cs typeface="Times New Roman" pitchFamily="18" charset="0"/>
                            <a:sym typeface="Symbol"/>
                          </a:rPr>
                        </m:ctrlPr>
                      </m:accPr>
                      <m:e>
                        <m:r>
                          <a:rPr lang="en-US" sz="2800" b="0" i="1" smtClean="0">
                            <a:latin typeface="Cambria Math" panose="02040503050406030204" pitchFamily="18" charset="0"/>
                            <a:cs typeface="Times New Roman" pitchFamily="18" charset="0"/>
                            <a:sym typeface="Symbol"/>
                          </a:rPr>
                          <m:t>𝐻</m:t>
                        </m:r>
                      </m:e>
                    </m:acc>
                  </m:oMath>
                </a14:m>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giả</a:t>
                </a:r>
                <a:r>
                  <a:rPr lang="en-US" sz="2800" dirty="0">
                    <a:latin typeface="Times New Roman" pitchFamily="18" charset="0"/>
                    <a:cs typeface="Times New Roman" pitchFamily="18" charset="0"/>
                    <a:sym typeface="Symbol"/>
                  </a:rPr>
                  <a:t> </a:t>
                </a:r>
                <a:r>
                  <a:rPr lang="en-US" sz="2800" dirty="0" err="1">
                    <a:latin typeface="Times New Roman" pitchFamily="18" charset="0"/>
                    <a:cs typeface="Times New Roman" pitchFamily="18" charset="0"/>
                    <a:sym typeface="Symbol"/>
                  </a:rPr>
                  <a:t>thiết</a:t>
                </a:r>
                <a:r>
                  <a:rPr lang="en-US" sz="2800" dirty="0">
                    <a:latin typeface="Times New Roman" pitchFamily="18" charset="0"/>
                    <a:cs typeface="Times New Roman" pitchFamily="18" charset="0"/>
                    <a:sym typeface="Symbol"/>
                  </a:rPr>
                  <a:t>)</a:t>
                </a:r>
              </a:p>
              <a:p>
                <a:pPr>
                  <a:lnSpc>
                    <a:spcPct val="150000"/>
                  </a:lnSpc>
                </a:pPr>
                <a14:m>
                  <m:oMath xmlns:m="http://schemas.openxmlformats.org/officeDocument/2006/math">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𝑂𝐸𝐹</m:t>
                    </m:r>
                    <m:r>
                      <a:rPr lang="en-US" sz="2800" b="0" i="1" smtClean="0">
                        <a:latin typeface="Cambria Math" panose="02040503050406030204" pitchFamily="18" charset="0"/>
                        <a:ea typeface="Cambria Math" panose="02040503050406030204" pitchFamily="18" charset="0"/>
                        <a:cs typeface="Times New Roman" pitchFamily="18" charset="0"/>
                        <a:sym typeface="Symbol"/>
                      </a:rPr>
                      <m:t>=∆</m:t>
                    </m:r>
                    <m:r>
                      <a:rPr lang="en-US" sz="2800" b="0" i="1" smtClean="0">
                        <a:latin typeface="Cambria Math" panose="02040503050406030204" pitchFamily="18" charset="0"/>
                        <a:ea typeface="Cambria Math" panose="02040503050406030204" pitchFamily="18" charset="0"/>
                        <a:cs typeface="Times New Roman" pitchFamily="18" charset="0"/>
                        <a:sym typeface="Symbol"/>
                      </a:rPr>
                      <m:t>𝑂𝐺𝐻</m:t>
                    </m:r>
                  </m:oMath>
                </a14:m>
                <a:r>
                  <a:rPr lang="en-US" sz="2800" dirty="0">
                    <a:latin typeface="Times New Roman" pitchFamily="18" charset="0"/>
                    <a:cs typeface="Times New Roman" pitchFamily="18" charset="0"/>
                    <a:sym typeface="Symbol"/>
                  </a:rPr>
                  <a:t> (g-c-g)</a:t>
                </a:r>
              </a:p>
              <a:p>
                <a:pPr>
                  <a:lnSpc>
                    <a:spcPct val="150000"/>
                  </a:lnSpc>
                </a:pPr>
                <a:r>
                  <a:rPr lang="en-US" sz="2800" dirty="0">
                    <a:latin typeface="Times New Roman" pitchFamily="18" charset="0"/>
                    <a:cs typeface="Times New Roman" pitchFamily="18" charset="0"/>
                    <a:sym typeface="Symbol"/>
                  </a:rPr>
                  <a:t>    </a:t>
                </a:r>
                <a:endParaRPr lang="en-US" sz="2800" dirty="0">
                  <a:latin typeface="Times New Roman" pitchFamily="18" charset="0"/>
                  <a:cs typeface="Times New Roman" pitchFamily="18" charset="0"/>
                </a:endParaRPr>
              </a:p>
            </p:txBody>
          </p:sp>
        </mc:Choice>
        <mc:Fallback xmlns="">
          <p:sp>
            <p:nvSpPr>
              <p:cNvPr id="21" name="TextBox 2">
                <a:extLst>
                  <a:ext uri="{FF2B5EF4-FFF2-40B4-BE49-F238E27FC236}">
                    <a16:creationId xmlns:a16="http://schemas.microsoft.com/office/drawing/2014/main" id="{E5DC10B1-55C0-F9B0-4AB1-60A2CA0D727E}"/>
                  </a:ext>
                </a:extLst>
              </p:cNvPr>
              <p:cNvSpPr txBox="1">
                <a:spLocks noRot="1" noChangeAspect="1" noMove="1" noResize="1" noEditPoints="1" noAdjustHandles="1" noChangeArrowheads="1" noChangeShapeType="1" noTextEdit="1"/>
              </p:cNvSpPr>
              <p:nvPr/>
            </p:nvSpPr>
            <p:spPr>
              <a:xfrm>
                <a:off x="1494359" y="3492279"/>
                <a:ext cx="4824554" cy="3931717"/>
              </a:xfrm>
              <a:prstGeom prst="rect">
                <a:avLst/>
              </a:prstGeom>
              <a:blipFill>
                <a:blip r:embed="rId10"/>
                <a:stretch>
                  <a:fillRect l="-2525" b="-341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C5BD315-9E16-416C-8707-A4D8736E5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4336"/>
            <a:ext cx="1374481" cy="1374481"/>
          </a:xfrm>
          <a:prstGeom prst="rect">
            <a:avLst/>
          </a:prstGeom>
        </p:spPr>
      </p:pic>
      <p:sp>
        <p:nvSpPr>
          <p:cNvPr id="13" name="Hộp Văn bản 10">
            <a:extLst>
              <a:ext uri="{FF2B5EF4-FFF2-40B4-BE49-F238E27FC236}">
                <a16:creationId xmlns:a16="http://schemas.microsoft.com/office/drawing/2014/main" id="{4F4F5DA3-CF8E-7291-5A74-ED6D1905158C}"/>
              </a:ext>
            </a:extLst>
          </p:cNvPr>
          <p:cNvSpPr txBox="1"/>
          <p:nvPr/>
        </p:nvSpPr>
        <p:spPr>
          <a:xfrm>
            <a:off x="1786242" y="302556"/>
            <a:ext cx="1701120" cy="523220"/>
          </a:xfrm>
          <a:prstGeom prst="rect">
            <a:avLst/>
          </a:prstGeom>
          <a:solidFill>
            <a:srgbClr val="019362"/>
          </a:solidFill>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Giải</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10" name="Nhóm 9">
            <a:extLst>
              <a:ext uri="{FF2B5EF4-FFF2-40B4-BE49-F238E27FC236}">
                <a16:creationId xmlns:a16="http://schemas.microsoft.com/office/drawing/2014/main" id="{2C887670-49CF-3531-5CD5-0D0A6289535F}"/>
              </a:ext>
            </a:extLst>
          </p:cNvPr>
          <p:cNvGrpSpPr/>
          <p:nvPr/>
        </p:nvGrpSpPr>
        <p:grpSpPr>
          <a:xfrm>
            <a:off x="8398564" y="3202245"/>
            <a:ext cx="427384" cy="800704"/>
            <a:chOff x="8398564" y="3202245"/>
            <a:chExt cx="427384" cy="800704"/>
          </a:xfrm>
        </p:grpSpPr>
        <p:sp>
          <p:nvSpPr>
            <p:cNvPr id="6" name="Cung 5">
              <a:extLst>
                <a:ext uri="{FF2B5EF4-FFF2-40B4-BE49-F238E27FC236}">
                  <a16:creationId xmlns:a16="http://schemas.microsoft.com/office/drawing/2014/main" id="{BE46FA91-241C-AAE1-0E9C-9BD53DFBFF2E}"/>
                </a:ext>
              </a:extLst>
            </p:cNvPr>
            <p:cNvSpPr/>
            <p:nvPr/>
          </p:nvSpPr>
          <p:spPr>
            <a:xfrm rot="2362062">
              <a:off x="8398564" y="3202245"/>
              <a:ext cx="238539" cy="800704"/>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Đường nối Thẳng 8">
              <a:extLst>
                <a:ext uri="{FF2B5EF4-FFF2-40B4-BE49-F238E27FC236}">
                  <a16:creationId xmlns:a16="http://schemas.microsoft.com/office/drawing/2014/main" id="{C1711D02-6909-B80A-B559-1E54142A13AA}"/>
                </a:ext>
              </a:extLst>
            </p:cNvPr>
            <p:cNvCxnSpPr/>
            <p:nvPr/>
          </p:nvCxnSpPr>
          <p:spPr>
            <a:xfrm>
              <a:off x="8627165" y="3429000"/>
              <a:ext cx="198783" cy="14229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Nhóm 16">
            <a:extLst>
              <a:ext uri="{FF2B5EF4-FFF2-40B4-BE49-F238E27FC236}">
                <a16:creationId xmlns:a16="http://schemas.microsoft.com/office/drawing/2014/main" id="{2F52AEB3-FDC7-3042-E59B-51C60E4FC912}"/>
              </a:ext>
            </a:extLst>
          </p:cNvPr>
          <p:cNvGrpSpPr/>
          <p:nvPr/>
        </p:nvGrpSpPr>
        <p:grpSpPr>
          <a:xfrm rot="11216895">
            <a:off x="9380816" y="5362350"/>
            <a:ext cx="427384" cy="800704"/>
            <a:chOff x="8398564" y="3202245"/>
            <a:chExt cx="427384" cy="800704"/>
          </a:xfrm>
        </p:grpSpPr>
        <p:sp>
          <p:nvSpPr>
            <p:cNvPr id="18" name="Cung 17">
              <a:extLst>
                <a:ext uri="{FF2B5EF4-FFF2-40B4-BE49-F238E27FC236}">
                  <a16:creationId xmlns:a16="http://schemas.microsoft.com/office/drawing/2014/main" id="{EFCC2261-896C-2A47-6E95-B9CABFF183CD}"/>
                </a:ext>
              </a:extLst>
            </p:cNvPr>
            <p:cNvSpPr/>
            <p:nvPr/>
          </p:nvSpPr>
          <p:spPr>
            <a:xfrm rot="2362062">
              <a:off x="8398564" y="3202245"/>
              <a:ext cx="238539" cy="800704"/>
            </a:xfrm>
            <a:prstGeom prst="arc">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Đường nối Thẳng 18">
              <a:extLst>
                <a:ext uri="{FF2B5EF4-FFF2-40B4-BE49-F238E27FC236}">
                  <a16:creationId xmlns:a16="http://schemas.microsoft.com/office/drawing/2014/main" id="{F145D374-18F0-A88D-6E17-A26A69AB69C4}"/>
                </a:ext>
              </a:extLst>
            </p:cNvPr>
            <p:cNvCxnSpPr/>
            <p:nvPr/>
          </p:nvCxnSpPr>
          <p:spPr>
            <a:xfrm>
              <a:off x="8627165" y="3429000"/>
              <a:ext cx="198783" cy="14229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88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 grpId="0"/>
      <p:bldP spid="20" grpId="0"/>
      <p:bldP spid="2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rgbClr val="019362"/>
          </a:solidFill>
        </p:spPr>
        <p:txBody>
          <a:bodyPr>
            <a:noAutofit/>
          </a:bodyPr>
          <a:lstStyle/>
          <a:p>
            <a:pPr algn="ctr">
              <a:buNone/>
            </a:pPr>
            <a:r>
              <a:rPr lang="en-US" b="1" dirty="0">
                <a:solidFill>
                  <a:srgbClr val="FFFF00"/>
                </a:solidFill>
                <a:latin typeface="Times New Roman" panose="02020603050405020304" pitchFamily="18" charset="0"/>
                <a:cs typeface="Times New Roman" panose="02020603050405020304" pitchFamily="18" charset="0"/>
              </a:rPr>
              <a:t>Ý NGHĨA NGÀY 22-12</a:t>
            </a:r>
          </a:p>
          <a:p>
            <a:pPr algn="just">
              <a:buNone/>
            </a:pPr>
            <a:r>
              <a:rPr lang="en-US" dirty="0">
                <a:solidFill>
                  <a:schemeClr val="bg1"/>
                </a:solidFill>
                <a:latin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cs typeface="Times New Roman" panose="02020603050405020304" pitchFamily="18" charset="0"/>
              </a:rPr>
              <a:t>22</a:t>
            </a:r>
            <a:r>
              <a:rPr lang="en-US" dirty="0">
                <a:solidFill>
                  <a:schemeClr val="bg1"/>
                </a:solidFill>
                <a:latin typeface="Times New Roman" panose="02020603050405020304" pitchFamily="18" charset="0"/>
                <a:cs typeface="Times New Roman" panose="02020603050405020304" pitchFamily="18" charset="0"/>
              </a:rPr>
              <a:t>-</a:t>
            </a:r>
            <a:r>
              <a:rPr lang="vi-VN" dirty="0">
                <a:solidFill>
                  <a:schemeClr val="bg1"/>
                </a:solidFill>
                <a:latin typeface="Times New Roman" panose="02020603050405020304" pitchFamily="18" charset="0"/>
                <a:cs typeface="Times New Roman" panose="02020603050405020304" pitchFamily="18" charset="0"/>
              </a:rPr>
              <a:t>12 không chỉ là ngày thành lập Quân đội nhân dân Việt Nam mà đã</a:t>
            </a:r>
            <a:r>
              <a:rPr lang="en-US" dirty="0">
                <a:solidFill>
                  <a:schemeClr val="bg1"/>
                </a:solidFill>
                <a:latin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cs typeface="Times New Roman" panose="02020603050405020304" pitchFamily="18" charset="0"/>
              </a:rPr>
              <a:t>trở thành</a:t>
            </a:r>
            <a:r>
              <a:rPr lang="en-US" dirty="0">
                <a:solidFill>
                  <a:schemeClr val="bg1"/>
                </a:solidFill>
                <a:latin typeface="Times New Roman" panose="02020603050405020304" pitchFamily="18" charset="0"/>
                <a:cs typeface="Times New Roman" panose="02020603050405020304" pitchFamily="18" charset="0"/>
              </a:rPr>
              <a:t> </a:t>
            </a:r>
            <a:r>
              <a:rPr lang="vi-VN" dirty="0" err="1">
                <a:solidFill>
                  <a:schemeClr val="bg1"/>
                </a:solidFill>
                <a:latin typeface="Times New Roman" panose="02020603050405020304" pitchFamily="18" charset="0"/>
                <a:cs typeface="Times New Roman" panose="02020603050405020304" pitchFamily="18" charset="0"/>
              </a:rPr>
              <a:t>Ngày</a:t>
            </a:r>
            <a:r>
              <a:rPr lang="vi-VN" dirty="0">
                <a:solidFill>
                  <a:schemeClr val="bg1"/>
                </a:solidFill>
                <a:latin typeface="Times New Roman" panose="02020603050405020304" pitchFamily="18" charset="0"/>
                <a:cs typeface="Times New Roman" panose="02020603050405020304" pitchFamily="18" charset="0"/>
              </a:rPr>
              <a:t> hội Quốc phòng toàn dân - Một ngày kỷ niệm đầy ý nghĩa đối với toàn thể nhân dân Việt Nam.</a:t>
            </a:r>
            <a:endParaRPr lang="en-US" dirty="0">
              <a:solidFill>
                <a:schemeClr val="bg1"/>
              </a:solidFill>
              <a:latin typeface="Times New Roman" panose="02020603050405020304" pitchFamily="18" charset="0"/>
              <a:cs typeface="Times New Roman" panose="02020603050405020304" pitchFamily="18" charset="0"/>
            </a:endParaRPr>
          </a:p>
          <a:p>
            <a:pPr algn="just">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gọi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do </a:t>
            </a:r>
            <a:r>
              <a:rPr lang="en-US" dirty="0" err="1">
                <a:solidFill>
                  <a:schemeClr val="bg1"/>
                </a:solidFill>
                <a:latin typeface="Times New Roman" panose="02020603050405020304" pitchFamily="18" charset="0"/>
                <a:cs typeface="Times New Roman" panose="02020603050405020304" pitchFamily="18" charset="0"/>
              </a:rPr>
              <a:t>Chủ</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tích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Hồ</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Chí</a:t>
            </a:r>
            <a:r>
              <a:rPr lang="en-US" dirty="0">
                <a:solidFill>
                  <a:schemeClr val="bg1"/>
                </a:solidFill>
                <a:latin typeface="Times New Roman" panose="02020603050405020304" pitchFamily="18" charset="0"/>
                <a:cs typeface="Times New Roman" panose="02020603050405020304" pitchFamily="18" charset="0"/>
              </a:rPr>
              <a:t> Minh </a:t>
            </a:r>
            <a:r>
              <a:rPr lang="en-US" dirty="0" err="1">
                <a:solidFill>
                  <a:schemeClr val="bg1"/>
                </a:solidFill>
                <a:latin typeface="Times New Roman" panose="02020603050405020304" pitchFamily="18" charset="0"/>
                <a:cs typeface="Times New Roman" panose="02020603050405020304" pitchFamily="18" charset="0"/>
              </a:rPr>
              <a:t>đặt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với</a:t>
            </a:r>
            <a:r>
              <a:rPr lang="en-US" dirty="0">
                <a:solidFill>
                  <a:schemeClr val="bg1"/>
                </a:solidFill>
                <a:latin typeface="Times New Roman" panose="02020603050405020304" pitchFamily="18" charset="0"/>
                <a:cs typeface="Times New Roman" panose="02020603050405020304" pitchFamily="18" charset="0"/>
              </a:rPr>
              <a:t> ý </a:t>
            </a:r>
            <a:r>
              <a:rPr lang="en-US" dirty="0" err="1">
                <a:solidFill>
                  <a:schemeClr val="bg1"/>
                </a:solidFill>
                <a:latin typeface="Times New Roman" panose="02020603050405020304" pitchFamily="18" charset="0"/>
                <a:cs typeface="Times New Roman" panose="02020603050405020304" pitchFamily="18" charset="0"/>
              </a:rPr>
              <a:t>nghĩa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từ</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vì</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phục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vụ</a:t>
            </a:r>
            <a:r>
              <a:rPr lang="en-US" dirty="0">
                <a:solidFill>
                  <a:schemeClr val="bg1"/>
                </a:solidFill>
                <a:latin typeface="Times New Roman" panose="02020603050405020304" pitchFamily="18" charset="0"/>
                <a:cs typeface="Times New Roman" panose="02020603050405020304" pitchFamily="18" charset="0"/>
              </a:rPr>
              <a:t>”.</a:t>
            </a:r>
          </a:p>
          <a:p>
            <a:pPr algn="just">
              <a:buNone/>
            </a:pPr>
            <a:r>
              <a:rPr lang="en-US" dirty="0">
                <a:solidFill>
                  <a:schemeClr val="bg1"/>
                </a:solidFill>
                <a:latin typeface="Times New Roman" panose="02020603050405020304" pitchFamily="18" charset="0"/>
                <a:cs typeface="Times New Roman" panose="02020603050405020304" pitchFamily="18" charset="0"/>
              </a:rPr>
              <a:t>		</a:t>
            </a:r>
            <a:r>
              <a:rPr lang="vi-VN" dirty="0" err="1">
                <a:solidFill>
                  <a:schemeClr val="bg1"/>
                </a:solidFill>
                <a:latin typeface="Times New Roman" panose="02020603050405020304" pitchFamily="18" charset="0"/>
                <a:cs typeface="Times New Roman" panose="02020603050405020304" pitchFamily="18" charset="0"/>
              </a:rPr>
              <a:t>Tháng</a:t>
            </a:r>
            <a:r>
              <a:rPr lang="vi-VN" dirty="0">
                <a:solidFill>
                  <a:schemeClr val="bg1"/>
                </a:solidFill>
                <a:latin typeface="Times New Roman" panose="02020603050405020304" pitchFamily="18" charset="0"/>
                <a:cs typeface="Times New Roman" panose="02020603050405020304" pitchFamily="18" charset="0"/>
              </a:rPr>
              <a:t> 12-1944, lãnh tụ Hồ Chí Minh ra chỉ thị thành lập Đội Việt Nam Tuyên truyền Giải phóng quân. Chỉ thị nhấn mạnh: "Tên Đội Việt Nam Tuyên truyền Giải phóng quân nghĩa là chính trị quan trọng hơn quân sự. Nó là đội tuyên truyền..., đồng thời nó là khởi điểm của giải phóng quân, nó có thể đi suốt từ Nam chí Bắc...</a:t>
            </a:r>
            <a:r>
              <a:rPr lang="en-US" dirty="0">
                <a:solidFill>
                  <a:schemeClr val="bg1"/>
                </a:solidFill>
                <a:latin typeface="Times New Roman" panose="02020603050405020304" pitchFamily="18" charset="0"/>
                <a:cs typeface="Times New Roman" panose="02020603050405020304" pitchFamily="18" charset="0"/>
              </a:rPr>
              <a:t>”</a:t>
            </a:r>
          </a:p>
          <a:p>
            <a:pPr algn="just">
              <a:buNone/>
            </a:pPr>
            <a:r>
              <a:rPr lang="en-US" dirty="0">
                <a:solidFill>
                  <a:schemeClr val="bg1"/>
                </a:solidFill>
                <a:latin typeface="Times New Roman" panose="02020603050405020304" pitchFamily="18" charset="0"/>
                <a:cs typeface="Times New Roman" panose="02020603050405020304" pitchFamily="18" charset="0"/>
              </a:rPr>
              <a:t>		</a:t>
            </a:r>
            <a:r>
              <a:rPr lang="vi-VN" dirty="0" err="1">
                <a:solidFill>
                  <a:schemeClr val="bg1"/>
                </a:solidFill>
                <a:latin typeface="Times New Roman" panose="02020603050405020304" pitchFamily="18" charset="0"/>
                <a:cs typeface="Times New Roman" panose="02020603050405020304" pitchFamily="18" charset="0"/>
              </a:rPr>
              <a:t>Ngày</a:t>
            </a:r>
            <a:r>
              <a:rPr lang="vi-VN" dirty="0">
                <a:solidFill>
                  <a:schemeClr val="bg1"/>
                </a:solidFill>
                <a:latin typeface="Times New Roman" panose="02020603050405020304" pitchFamily="18" charset="0"/>
                <a:cs typeface="Times New Roman" panose="02020603050405020304" pitchFamily="18" charset="0"/>
              </a:rPr>
              <a:t> 22-12-1944, tại khu rừng thuộc huyện Nguyên Bình (Cao Bằng), Đội Việt Nam Tuyên truyền Giải phóng quân đã chính thức làm lễ thành lập, gồm 3 tiểu đội với 34 chiến sĩ được lựa chọn từ những chiến sĩ Cao-Bắc-Lạng, do đồng chí Võ Nguyên Giáp trực tiếp chỉ huy. Đây là đơn vị chủ lực đầu tiên của lực lượng vũ trang cách mạng và là tiền thân của Quân đội nhân dân Việt Nam.</a:t>
            </a:r>
            <a:r>
              <a:rPr lang="en-US"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801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3">
            <a:extLst>
              <a:ext uri="{FF2B5EF4-FFF2-40B4-BE49-F238E27FC236}">
                <a16:creationId xmlns:a16="http://schemas.microsoft.com/office/drawing/2014/main" id="{A2796C52-31BF-C5AE-175F-A401A15B3625}"/>
              </a:ext>
            </a:extLst>
          </p:cNvPr>
          <p:cNvGrpSpPr/>
          <p:nvPr/>
        </p:nvGrpSpPr>
        <p:grpSpPr>
          <a:xfrm>
            <a:off x="8464077" y="-104939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5" name="同心圆 74">
              <a:extLst>
                <a:ext uri="{FF2B5EF4-FFF2-40B4-BE49-F238E27FC236}">
                  <a16:creationId xmlns:a16="http://schemas.microsoft.com/office/drawing/2014/main" id="{54375447-B8D3-E2BB-08F3-AB4F3DABA98A}"/>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 name="椭圆 75">
              <a:extLst>
                <a:ext uri="{FF2B5EF4-FFF2-40B4-BE49-F238E27FC236}">
                  <a16:creationId xmlns:a16="http://schemas.microsoft.com/office/drawing/2014/main" id="{4B7F6619-BB2F-DF18-2C53-7193E4E0021F}"/>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7" name="组合 76">
            <a:extLst>
              <a:ext uri="{FF2B5EF4-FFF2-40B4-BE49-F238E27FC236}">
                <a16:creationId xmlns:a16="http://schemas.microsoft.com/office/drawing/2014/main" id="{BCA1D9B7-EC74-EDD1-80C5-BC8FBDC52E94}"/>
              </a:ext>
            </a:extLst>
          </p:cNvPr>
          <p:cNvGrpSpPr/>
          <p:nvPr/>
        </p:nvGrpSpPr>
        <p:grpSpPr>
          <a:xfrm>
            <a:off x="5741014" y="-510936"/>
            <a:ext cx="840307" cy="840307"/>
            <a:chOff x="304800" y="673100"/>
            <a:chExt cx="4000500" cy="4000500"/>
          </a:xfrm>
          <a:effectLst>
            <a:outerShdw blurRad="444500" dist="254000" dir="8100000" algn="tr" rotWithShape="0">
              <a:prstClr val="black">
                <a:alpha val="50000"/>
              </a:prstClr>
            </a:outerShdw>
          </a:effectLst>
        </p:grpSpPr>
        <p:sp>
          <p:nvSpPr>
            <p:cNvPr id="8" name="同心圆 77">
              <a:extLst>
                <a:ext uri="{FF2B5EF4-FFF2-40B4-BE49-F238E27FC236}">
                  <a16:creationId xmlns:a16="http://schemas.microsoft.com/office/drawing/2014/main" id="{0DAD398C-70E1-317F-8479-D3C1877387F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椭圆 78">
              <a:extLst>
                <a:ext uri="{FF2B5EF4-FFF2-40B4-BE49-F238E27FC236}">
                  <a16:creationId xmlns:a16="http://schemas.microsoft.com/office/drawing/2014/main" id="{9A9E647E-F8A7-DBB3-9731-91D1FF7F4840}"/>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 name="组合 79">
            <a:extLst>
              <a:ext uri="{FF2B5EF4-FFF2-40B4-BE49-F238E27FC236}">
                <a16:creationId xmlns:a16="http://schemas.microsoft.com/office/drawing/2014/main" id="{D2EA2466-6EA9-5B4A-C72F-A44C9E83517E}"/>
              </a:ext>
            </a:extLst>
          </p:cNvPr>
          <p:cNvGrpSpPr/>
          <p:nvPr/>
        </p:nvGrpSpPr>
        <p:grpSpPr>
          <a:xfrm>
            <a:off x="6709191" y="-37164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11" name="同心圆 80">
              <a:extLst>
                <a:ext uri="{FF2B5EF4-FFF2-40B4-BE49-F238E27FC236}">
                  <a16:creationId xmlns:a16="http://schemas.microsoft.com/office/drawing/2014/main" id="{E7B8FA48-3CEC-46C6-B77D-FB398FFC7663}"/>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椭圆 81">
              <a:extLst>
                <a:ext uri="{FF2B5EF4-FFF2-40B4-BE49-F238E27FC236}">
                  <a16:creationId xmlns:a16="http://schemas.microsoft.com/office/drawing/2014/main" id="{63554618-3564-3FFE-F554-8D5A2B4FF871}"/>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3" name="组合 82">
            <a:extLst>
              <a:ext uri="{FF2B5EF4-FFF2-40B4-BE49-F238E27FC236}">
                <a16:creationId xmlns:a16="http://schemas.microsoft.com/office/drawing/2014/main" id="{F580F776-08A2-AA0B-E56D-6C861DB63529}"/>
              </a:ext>
            </a:extLst>
          </p:cNvPr>
          <p:cNvGrpSpPr/>
          <p:nvPr/>
        </p:nvGrpSpPr>
        <p:grpSpPr>
          <a:xfrm>
            <a:off x="10131072" y="-235168"/>
            <a:ext cx="914400" cy="914400"/>
            <a:chOff x="304800" y="673100"/>
            <a:chExt cx="4000500" cy="4000500"/>
          </a:xfrm>
          <a:effectLst>
            <a:outerShdw blurRad="444500" dist="254000" dir="8100000" algn="tr" rotWithShape="0">
              <a:prstClr val="black">
                <a:alpha val="50000"/>
              </a:prstClr>
            </a:outerShdw>
          </a:effectLst>
        </p:grpSpPr>
        <p:sp>
          <p:nvSpPr>
            <p:cNvPr id="14" name="同心圆 83">
              <a:extLst>
                <a:ext uri="{FF2B5EF4-FFF2-40B4-BE49-F238E27FC236}">
                  <a16:creationId xmlns:a16="http://schemas.microsoft.com/office/drawing/2014/main" id="{53851E43-3E09-847F-9B50-6DA9AD56C97B}"/>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椭圆 84">
              <a:extLst>
                <a:ext uri="{FF2B5EF4-FFF2-40B4-BE49-F238E27FC236}">
                  <a16:creationId xmlns:a16="http://schemas.microsoft.com/office/drawing/2014/main" id="{F1B994A5-1A25-E786-9063-7831CA58C6B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6" name="组合 85">
            <a:extLst>
              <a:ext uri="{FF2B5EF4-FFF2-40B4-BE49-F238E27FC236}">
                <a16:creationId xmlns:a16="http://schemas.microsoft.com/office/drawing/2014/main" id="{979012F6-FF06-E512-20E2-F2B8A3D174AD}"/>
              </a:ext>
            </a:extLst>
          </p:cNvPr>
          <p:cNvGrpSpPr/>
          <p:nvPr/>
        </p:nvGrpSpPr>
        <p:grpSpPr>
          <a:xfrm>
            <a:off x="1022696" y="7057533"/>
            <a:ext cx="785143" cy="785143"/>
            <a:chOff x="304800" y="673100"/>
            <a:chExt cx="4000500" cy="4000500"/>
          </a:xfrm>
          <a:effectLst>
            <a:outerShdw blurRad="444500" dist="254000" dir="8100000" algn="tr" rotWithShape="0">
              <a:prstClr val="black">
                <a:alpha val="50000"/>
              </a:prstClr>
            </a:outerShdw>
          </a:effectLst>
        </p:grpSpPr>
        <p:sp>
          <p:nvSpPr>
            <p:cNvPr id="17" name="同心圆 86">
              <a:extLst>
                <a:ext uri="{FF2B5EF4-FFF2-40B4-BE49-F238E27FC236}">
                  <a16:creationId xmlns:a16="http://schemas.microsoft.com/office/drawing/2014/main" id="{8DA8BE0D-4DA5-D7E3-9DCF-36E5B15C990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椭圆 87">
              <a:extLst>
                <a:ext uri="{FF2B5EF4-FFF2-40B4-BE49-F238E27FC236}">
                  <a16:creationId xmlns:a16="http://schemas.microsoft.com/office/drawing/2014/main" id="{55ACB815-0721-FA89-5F12-29672242E3C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2" name="组合 94">
            <a:extLst>
              <a:ext uri="{FF2B5EF4-FFF2-40B4-BE49-F238E27FC236}">
                <a16:creationId xmlns:a16="http://schemas.microsoft.com/office/drawing/2014/main" id="{0993825A-515B-2067-C7D4-F29F3A753019}"/>
              </a:ext>
            </a:extLst>
          </p:cNvPr>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23" name="同心圆 95">
              <a:extLst>
                <a:ext uri="{FF2B5EF4-FFF2-40B4-BE49-F238E27FC236}">
                  <a16:creationId xmlns:a16="http://schemas.microsoft.com/office/drawing/2014/main" id="{A553144D-83CF-8C24-5EB7-587C530D9E2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4" name="椭圆 96">
              <a:extLst>
                <a:ext uri="{FF2B5EF4-FFF2-40B4-BE49-F238E27FC236}">
                  <a16:creationId xmlns:a16="http://schemas.microsoft.com/office/drawing/2014/main" id="{A6DEA66D-8DEF-B170-7E78-80FEEE153258}"/>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5" name="组合 97">
            <a:extLst>
              <a:ext uri="{FF2B5EF4-FFF2-40B4-BE49-F238E27FC236}">
                <a16:creationId xmlns:a16="http://schemas.microsoft.com/office/drawing/2014/main" id="{9590B5F1-04E9-09A1-82F6-F596E40D36A8}"/>
              </a:ext>
            </a:extLst>
          </p:cNvPr>
          <p:cNvGrpSpPr/>
          <p:nvPr/>
        </p:nvGrpSpPr>
        <p:grpSpPr>
          <a:xfrm>
            <a:off x="11337240" y="121258"/>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26" name="同心圆 98">
              <a:extLst>
                <a:ext uri="{FF2B5EF4-FFF2-40B4-BE49-F238E27FC236}">
                  <a16:creationId xmlns:a16="http://schemas.microsoft.com/office/drawing/2014/main" id="{4E2F1175-601C-682A-806A-4F54FE60DA81}"/>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椭圆 99">
              <a:extLst>
                <a:ext uri="{FF2B5EF4-FFF2-40B4-BE49-F238E27FC236}">
                  <a16:creationId xmlns:a16="http://schemas.microsoft.com/office/drawing/2014/main" id="{809CBEA8-B866-B02E-CFD2-F3E6C5B4EF7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8" name="组合 100">
            <a:extLst>
              <a:ext uri="{FF2B5EF4-FFF2-40B4-BE49-F238E27FC236}">
                <a16:creationId xmlns:a16="http://schemas.microsoft.com/office/drawing/2014/main" id="{F07DC33C-A6EF-CA15-213F-35568055BA8D}"/>
              </a:ext>
            </a:extLst>
          </p:cNvPr>
          <p:cNvGrpSpPr/>
          <p:nvPr/>
        </p:nvGrpSpPr>
        <p:grpSpPr>
          <a:xfrm>
            <a:off x="2697720" y="6535542"/>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29" name="同心圆 101">
              <a:extLst>
                <a:ext uri="{FF2B5EF4-FFF2-40B4-BE49-F238E27FC236}">
                  <a16:creationId xmlns:a16="http://schemas.microsoft.com/office/drawing/2014/main" id="{B7311646-0880-992F-BFD5-D4D7DF728196}"/>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0" name="椭圆 102">
              <a:extLst>
                <a:ext uri="{FF2B5EF4-FFF2-40B4-BE49-F238E27FC236}">
                  <a16:creationId xmlns:a16="http://schemas.microsoft.com/office/drawing/2014/main" id="{2602BB95-B224-36D1-137A-F0923C2C58C8}"/>
                </a:ext>
              </a:extLst>
            </p:cNvPr>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31" name="组合 103">
            <a:extLst>
              <a:ext uri="{FF2B5EF4-FFF2-40B4-BE49-F238E27FC236}">
                <a16:creationId xmlns:a16="http://schemas.microsoft.com/office/drawing/2014/main" id="{902B808A-DABF-A2A8-7FB6-720197A41347}"/>
              </a:ext>
            </a:extLst>
          </p:cNvPr>
          <p:cNvGrpSpPr/>
          <p:nvPr/>
        </p:nvGrpSpPr>
        <p:grpSpPr>
          <a:xfrm>
            <a:off x="1701155" y="6479075"/>
            <a:ext cx="693589" cy="693589"/>
            <a:chOff x="304800" y="673100"/>
            <a:chExt cx="4000500" cy="4000500"/>
          </a:xfrm>
          <a:solidFill>
            <a:srgbClr val="019362"/>
          </a:solidFill>
          <a:effectLst>
            <a:outerShdw blurRad="444500" dist="254000" dir="8100000" algn="tr" rotWithShape="0">
              <a:prstClr val="black">
                <a:alpha val="50000"/>
              </a:prstClr>
            </a:outerShdw>
          </a:effectLst>
        </p:grpSpPr>
        <p:sp>
          <p:nvSpPr>
            <p:cNvPr id="32" name="同心圆 104">
              <a:extLst>
                <a:ext uri="{FF2B5EF4-FFF2-40B4-BE49-F238E27FC236}">
                  <a16:creationId xmlns:a16="http://schemas.microsoft.com/office/drawing/2014/main" id="{E54DA572-6805-BAE3-5CE3-99A6B3A865C0}"/>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椭圆 105">
              <a:extLst>
                <a:ext uri="{FF2B5EF4-FFF2-40B4-BE49-F238E27FC236}">
                  <a16:creationId xmlns:a16="http://schemas.microsoft.com/office/drawing/2014/main" id="{AF798403-51B5-F1D1-BDE0-CE7BB6E8D1BC}"/>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4" name="组合 106">
            <a:extLst>
              <a:ext uri="{FF2B5EF4-FFF2-40B4-BE49-F238E27FC236}">
                <a16:creationId xmlns:a16="http://schemas.microsoft.com/office/drawing/2014/main" id="{7CBDE479-4D55-ABE1-EADD-DA412D3A93A6}"/>
              </a:ext>
            </a:extLst>
          </p:cNvPr>
          <p:cNvGrpSpPr/>
          <p:nvPr/>
        </p:nvGrpSpPr>
        <p:grpSpPr>
          <a:xfrm>
            <a:off x="388771" y="6899227"/>
            <a:ext cx="422503" cy="422503"/>
            <a:chOff x="304800" y="673100"/>
            <a:chExt cx="4000500" cy="4000500"/>
          </a:xfrm>
          <a:effectLst>
            <a:outerShdw blurRad="444500" dist="254000" dir="8100000" algn="tr" rotWithShape="0">
              <a:prstClr val="black">
                <a:alpha val="50000"/>
              </a:prstClr>
            </a:outerShdw>
          </a:effectLst>
        </p:grpSpPr>
        <p:sp>
          <p:nvSpPr>
            <p:cNvPr id="35" name="同心圆 107">
              <a:extLst>
                <a:ext uri="{FF2B5EF4-FFF2-40B4-BE49-F238E27FC236}">
                  <a16:creationId xmlns:a16="http://schemas.microsoft.com/office/drawing/2014/main" id="{21CC36BB-DE46-0D2F-EB44-115EC8F33FE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椭圆 108">
              <a:extLst>
                <a:ext uri="{FF2B5EF4-FFF2-40B4-BE49-F238E27FC236}">
                  <a16:creationId xmlns:a16="http://schemas.microsoft.com/office/drawing/2014/main" id="{952E6B63-1565-A201-5AAC-7A0770D8BA4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7" name="组合 109">
            <a:extLst>
              <a:ext uri="{FF2B5EF4-FFF2-40B4-BE49-F238E27FC236}">
                <a16:creationId xmlns:a16="http://schemas.microsoft.com/office/drawing/2014/main" id="{9E7B76D5-443D-E592-C671-D66ED2F6188A}"/>
              </a:ext>
            </a:extLst>
          </p:cNvPr>
          <p:cNvGrpSpPr/>
          <p:nvPr/>
        </p:nvGrpSpPr>
        <p:grpSpPr>
          <a:xfrm>
            <a:off x="156819" y="6654818"/>
            <a:ext cx="211251" cy="211251"/>
            <a:chOff x="304800" y="673100"/>
            <a:chExt cx="4000500" cy="4000500"/>
          </a:xfrm>
          <a:solidFill>
            <a:srgbClr val="019362"/>
          </a:solidFill>
          <a:effectLst>
            <a:outerShdw blurRad="444500" dist="254000" dir="8100000" algn="tr" rotWithShape="0">
              <a:prstClr val="black">
                <a:alpha val="50000"/>
              </a:prstClr>
            </a:outerShdw>
          </a:effectLst>
        </p:grpSpPr>
        <p:sp>
          <p:nvSpPr>
            <p:cNvPr id="38" name="同心圆 110">
              <a:extLst>
                <a:ext uri="{FF2B5EF4-FFF2-40B4-BE49-F238E27FC236}">
                  <a16:creationId xmlns:a16="http://schemas.microsoft.com/office/drawing/2014/main" id="{BF519846-855A-6357-7F42-3DCF15473742}"/>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9" name="椭圆 111">
              <a:extLst>
                <a:ext uri="{FF2B5EF4-FFF2-40B4-BE49-F238E27FC236}">
                  <a16:creationId xmlns:a16="http://schemas.microsoft.com/office/drawing/2014/main" id="{61185C6A-09DB-27BA-7A53-38334B8111DB}"/>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41" name="AutoShape 78">
            <a:extLst>
              <a:ext uri="{FF2B5EF4-FFF2-40B4-BE49-F238E27FC236}">
                <a16:creationId xmlns:a16="http://schemas.microsoft.com/office/drawing/2014/main" id="{81C82335-85D1-07F1-8B1A-40D0ED30F351}"/>
              </a:ext>
            </a:extLst>
          </p:cNvPr>
          <p:cNvSpPr>
            <a:spLocks noChangeArrowheads="1"/>
          </p:cNvSpPr>
          <p:nvPr/>
        </p:nvSpPr>
        <p:spPr bwMode="auto">
          <a:xfrm>
            <a:off x="1419926" y="2273674"/>
            <a:ext cx="9482481" cy="2676351"/>
          </a:xfrm>
          <a:prstGeom prst="flowChartAlternateProcess">
            <a:avLst/>
          </a:prstGeom>
          <a:solidFill>
            <a:srgbClr val="019362"/>
          </a:solidFill>
          <a:ln w="38100">
            <a:solidFill>
              <a:schemeClr val="bg1"/>
            </a:solidFill>
            <a:miter lim="800000"/>
            <a:headEnd/>
            <a:tailEnd/>
          </a:ln>
          <a:effectLst/>
        </p:spPr>
        <p:txBody>
          <a:bodyPr wrap="none" anchor="ctr"/>
          <a:lstStyle/>
          <a:p>
            <a:pPr algn="ctr"/>
            <a:r>
              <a:rPr lang="en-US" sz="11500" b="1" dirty="0" err="1">
                <a:ln/>
                <a:solidFill>
                  <a:schemeClr val="bg1"/>
                </a:solidFill>
                <a:latin typeface="Times New Roman" panose="02020603050405020304" pitchFamily="18" charset="0"/>
                <a:cs typeface="Times New Roman" panose="02020603050405020304" pitchFamily="18" charset="0"/>
              </a:rPr>
              <a:t>VẬN</a:t>
            </a:r>
            <a:r>
              <a:rPr lang="en-US" sz="11500" b="1" dirty="0">
                <a:ln/>
                <a:solidFill>
                  <a:schemeClr val="bg1"/>
                </a:solidFill>
                <a:latin typeface="Times New Roman" panose="02020603050405020304" pitchFamily="18" charset="0"/>
                <a:cs typeface="Times New Roman" panose="02020603050405020304" pitchFamily="18" charset="0"/>
              </a:rPr>
              <a:t> </a:t>
            </a:r>
            <a:r>
              <a:rPr lang="en-US" sz="11500" b="1" dirty="0" err="1">
                <a:ln/>
                <a:solidFill>
                  <a:schemeClr val="bg1"/>
                </a:solidFill>
                <a:latin typeface="Times New Roman" panose="02020603050405020304" pitchFamily="18" charset="0"/>
                <a:cs typeface="Times New Roman" panose="02020603050405020304" pitchFamily="18" charset="0"/>
              </a:rPr>
              <a:t>DỤNG</a:t>
            </a:r>
            <a:endParaRPr lang="vi-VN" sz="11500" b="1" dirty="0">
              <a:ln/>
              <a:solidFill>
                <a:schemeClr val="bg1"/>
              </a:solidFill>
              <a:latin typeface="Times New Roman" panose="02020603050405020304" pitchFamily="18" charset="0"/>
              <a:cs typeface="Times New Roman" panose="02020603050405020304" pitchFamily="18" charset="0"/>
            </a:endParaRPr>
          </a:p>
        </p:txBody>
      </p:sp>
      <p:grpSp>
        <p:nvGrpSpPr>
          <p:cNvPr id="48" name="组合 76">
            <a:extLst>
              <a:ext uri="{FF2B5EF4-FFF2-40B4-BE49-F238E27FC236}">
                <a16:creationId xmlns:a16="http://schemas.microsoft.com/office/drawing/2014/main" id="{C1D0D950-E330-63E7-25B3-86369A1A7E19}"/>
              </a:ext>
            </a:extLst>
          </p:cNvPr>
          <p:cNvGrpSpPr/>
          <p:nvPr/>
        </p:nvGrpSpPr>
        <p:grpSpPr>
          <a:xfrm>
            <a:off x="557872" y="6194490"/>
            <a:ext cx="840307" cy="840307"/>
            <a:chOff x="304800" y="673100"/>
            <a:chExt cx="4000500" cy="4000500"/>
          </a:xfrm>
          <a:effectLst>
            <a:outerShdw blurRad="444500" dist="254000" dir="8100000" algn="tr" rotWithShape="0">
              <a:prstClr val="black">
                <a:alpha val="50000"/>
              </a:prstClr>
            </a:outerShdw>
          </a:effectLst>
        </p:grpSpPr>
        <p:sp>
          <p:nvSpPr>
            <p:cNvPr id="49" name="同心圆 77">
              <a:extLst>
                <a:ext uri="{FF2B5EF4-FFF2-40B4-BE49-F238E27FC236}">
                  <a16:creationId xmlns:a16="http://schemas.microsoft.com/office/drawing/2014/main" id="{29FD8290-45F3-99A2-F7D6-7F836668616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0" name="椭圆 78">
              <a:extLst>
                <a:ext uri="{FF2B5EF4-FFF2-40B4-BE49-F238E27FC236}">
                  <a16:creationId xmlns:a16="http://schemas.microsoft.com/office/drawing/2014/main" id="{6FC4AA16-03B4-5FF7-9BC3-8B02DE8D548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875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5" presetClass="entr" presetSubtype="0" fill="hold" grpId="0" nodeType="withEffect">
                                  <p:stCondLst>
                                    <p:cond delay="0"/>
                                  </p:stCondLst>
                                  <p:iterate type="lt">
                                    <p:tmPct val="0"/>
                                  </p:iterate>
                                  <p:childTnLst>
                                    <p:set>
                                      <p:cBhvr>
                                        <p:cTn id="61" dur="1" fill="hold">
                                          <p:stCondLst>
                                            <p:cond delay="0"/>
                                          </p:stCondLst>
                                        </p:cTn>
                                        <p:tgtEl>
                                          <p:spTgt spid="41"/>
                                        </p:tgtEl>
                                        <p:attrNameLst>
                                          <p:attrName>style.visibility</p:attrName>
                                        </p:attrNameLst>
                                      </p:cBhvr>
                                      <p:to>
                                        <p:strVal val="visible"/>
                                      </p:to>
                                    </p:set>
                                    <p:anim calcmode="lin" valueType="num">
                                      <p:cBhvr>
                                        <p:cTn id="62" dur="1000" fill="hold"/>
                                        <p:tgtEl>
                                          <p:spTgt spid="41"/>
                                        </p:tgtEl>
                                        <p:attrNameLst>
                                          <p:attrName>ppt_w</p:attrName>
                                        </p:attrNameLst>
                                      </p:cBhvr>
                                      <p:tavLst>
                                        <p:tav tm="0">
                                          <p:val>
                                            <p:strVal val="#ppt_w*0.70"/>
                                          </p:val>
                                        </p:tav>
                                        <p:tav tm="100000">
                                          <p:val>
                                            <p:strVal val="#ppt_w"/>
                                          </p:val>
                                        </p:tav>
                                      </p:tavLst>
                                    </p:anim>
                                    <p:anim calcmode="lin" valueType="num">
                                      <p:cBhvr>
                                        <p:cTn id="63" dur="1000" fill="hold"/>
                                        <p:tgtEl>
                                          <p:spTgt spid="41"/>
                                        </p:tgtEl>
                                        <p:attrNameLst>
                                          <p:attrName>ppt_h</p:attrName>
                                        </p:attrNameLst>
                                      </p:cBhvr>
                                      <p:tavLst>
                                        <p:tav tm="0">
                                          <p:val>
                                            <p:strVal val="#ppt_h"/>
                                          </p:val>
                                        </p:tav>
                                        <p:tav tm="100000">
                                          <p:val>
                                            <p:strVal val="#ppt_h"/>
                                          </p:val>
                                        </p:tav>
                                      </p:tavLst>
                                    </p:anim>
                                    <p:animEffect transition="in" filter="fade">
                                      <p:cBhvr>
                                        <p:cTn id="64" dur="1000"/>
                                        <p:tgtEl>
                                          <p:spTgt spid="41"/>
                                        </p:tgtEl>
                                      </p:cBhvr>
                                    </p:animEffect>
                                  </p:childTnLst>
                                </p:cTn>
                              </p:par>
                              <p:par>
                                <p:cTn id="65" presetID="53" presetClass="entr" presetSubtype="16"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C54A7C-3C64-D25F-681A-EE09553C2B8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Hình ảnh 12">
            <a:extLst>
              <a:ext uri="{FF2B5EF4-FFF2-40B4-BE49-F238E27FC236}">
                <a16:creationId xmlns:a16="http://schemas.microsoft.com/office/drawing/2014/main" id="{365E2A89-52C0-39D4-0298-C4ACE9F1D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643" y="3481936"/>
            <a:ext cx="6285988" cy="2381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0E2529-D5C3-F9D2-CF9A-9E7859824945}"/>
              </a:ext>
            </a:extLst>
          </p:cNvPr>
          <p:cNvSpPr>
            <a:spLocks noChangeArrowheads="1"/>
          </p:cNvSpPr>
          <p:nvPr/>
        </p:nvSpPr>
        <p:spPr bwMode="auto">
          <a:xfrm>
            <a:off x="224590" y="228600"/>
            <a:ext cx="4325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Bài</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1 :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SGK</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Trang</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91</a:t>
            </a:r>
            <a:endParaRPr kumimoji="0" lang="fr-FR"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Bảng 15">
                <a:extLst>
                  <a:ext uri="{FF2B5EF4-FFF2-40B4-BE49-F238E27FC236}">
                    <a16:creationId xmlns:a16="http://schemas.microsoft.com/office/drawing/2014/main" id="{9B1676B9-3840-2015-91FB-0403AB28F97A}"/>
                  </a:ext>
                </a:extLst>
              </p:cNvPr>
              <p:cNvGraphicFramePr>
                <a:graphicFrameLocks noGrp="1"/>
              </p:cNvGraphicFramePr>
              <p:nvPr>
                <p:extLst>
                  <p:ext uri="{D42A27DB-BD31-4B8C-83A1-F6EECF244321}">
                    <p14:modId xmlns:p14="http://schemas.microsoft.com/office/powerpoint/2010/main" val="385318197"/>
                  </p:ext>
                </p:extLst>
              </p:nvPr>
            </p:nvGraphicFramePr>
            <p:xfrm>
              <a:off x="224590" y="3248703"/>
              <a:ext cx="5465693" cy="2613011"/>
            </p:xfrm>
            <a:graphic>
              <a:graphicData uri="http://schemas.openxmlformats.org/drawingml/2006/table">
                <a:tbl>
                  <a:tblPr firstRow="1" bandRow="1">
                    <a:tableStyleId>{2D5ABB26-0587-4C30-8999-92F81FD0307C}</a:tableStyleId>
                  </a:tblPr>
                  <a:tblGrid>
                    <a:gridCol w="769512">
                      <a:extLst>
                        <a:ext uri="{9D8B030D-6E8A-4147-A177-3AD203B41FA5}">
                          <a16:colId xmlns:a16="http://schemas.microsoft.com/office/drawing/2014/main" val="1564568866"/>
                        </a:ext>
                      </a:extLst>
                    </a:gridCol>
                    <a:gridCol w="4696181">
                      <a:extLst>
                        <a:ext uri="{9D8B030D-6E8A-4147-A177-3AD203B41FA5}">
                          <a16:colId xmlns:a16="http://schemas.microsoft.com/office/drawing/2014/main" val="2835125921"/>
                        </a:ext>
                      </a:extLst>
                    </a:gridCol>
                  </a:tblGrid>
                  <a:tr h="1913832">
                    <a:tc>
                      <a:txBody>
                        <a:bodyPr/>
                        <a:lstStyle/>
                        <a:p>
                          <a:pP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0000"/>
                            </a:lnSpc>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a:p>
                          <a:pPr>
                            <a:lnSpc>
                              <a:spcPct val="100000"/>
                            </a:lnSpc>
                          </a:pPr>
                          <a14:m>
                            <m:oMath xmlns:m="http://schemas.openxmlformats.org/officeDocument/2006/math">
                              <m:r>
                                <a:rPr lang="en-US" sz="2800" b="0" smtClean="0">
                                  <a:latin typeface="Cambria Math" panose="02040503050406030204" pitchFamily="18" charset="0"/>
                                </a:rPr>
                                <m:t>𝐴𝐵</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r>
                                    <a:rPr lang="en-US" sz="2800" b="0" smtClean="0">
                                      <a:latin typeface="Cambria Math" panose="02040503050406030204" pitchFamily="18" charset="0"/>
                                    </a:rPr>
                                    <m:t>′</m:t>
                                  </m:r>
                                  <m:r>
                                    <a:rPr lang="en-US" sz="2800" b="0" smtClean="0">
                                      <a:latin typeface="Cambria Math" panose="02040503050406030204" pitchFamily="18" charset="0"/>
                                    </a:rPr>
                                    <m:t>𝐵</m:t>
                                  </m:r>
                                </m:e>
                                <m:sup>
                                  <m:r>
                                    <a:rPr lang="en-US" sz="2800" b="0" smtClean="0">
                                      <a:latin typeface="Cambria Math" panose="02040503050406030204" pitchFamily="18" charset="0"/>
                                    </a:rPr>
                                    <m:t>′</m:t>
                                  </m:r>
                                </m:sup>
                              </m:sSup>
                            </m:oMath>
                          </a14:m>
                          <a:r>
                            <a:rPr lang="en-US" sz="2800" dirty="0">
                              <a:latin typeface="Times New Roman" panose="02020603050405020304" pitchFamily="18" charset="0"/>
                              <a:cs typeface="Times New Roman" panose="02020603050405020304" pitchFamily="18" charset="0"/>
                            </a:rPr>
                            <a:t> </a:t>
                          </a:r>
                        </a:p>
                        <a:p>
                          <a:pPr>
                            <a:lnSpc>
                              <a:spcPct val="100000"/>
                            </a:lnSpc>
                          </a:pPr>
                          <a14:m>
                            <m:oMath xmlns:m="http://schemas.openxmlformats.org/officeDocument/2006/math">
                              <m:acc>
                                <m:accPr>
                                  <m:chr m:val="̂"/>
                                  <m:ctrlPr>
                                    <a:rPr lang="en-US" sz="2800" i="1" smtClean="0">
                                      <a:effectLst/>
                                      <a:latin typeface="Cambria Math" panose="02040503050406030204" pitchFamily="18" charset="0"/>
                                    </a:rPr>
                                  </m:ctrlPr>
                                </m:accPr>
                                <m:e>
                                  <m:r>
                                    <a:rPr lang="en-US" sz="2800" b="0" smtClean="0">
                                      <a:effectLst/>
                                      <a:latin typeface="Cambria Math" panose="02040503050406030204" pitchFamily="18" charset="0"/>
                                    </a:rPr>
                                    <m:t>𝐴</m:t>
                                  </m:r>
                                </m:e>
                              </m:acc>
                              <m:r>
                                <a:rPr lang="en-US" sz="2800" b="0" smtClean="0">
                                  <a:effectLst/>
                                  <a:latin typeface="Cambria Math" panose="02040503050406030204" pitchFamily="18" charset="0"/>
                                </a:rPr>
                                <m:t>=</m:t>
                              </m:r>
                              <m:acc>
                                <m:accPr>
                                  <m:chr m:val="̂"/>
                                  <m:ctrlPr>
                                    <a:rPr lang="en-US" sz="2800" b="0" i="1" smtClean="0">
                                      <a:effectLst/>
                                      <a:latin typeface="Cambria Math" panose="02040503050406030204" pitchFamily="18" charset="0"/>
                                    </a:rPr>
                                  </m:ctrlPr>
                                </m:accPr>
                                <m:e>
                                  <m:r>
                                    <a:rPr lang="en-US" sz="2800" b="0" smtClean="0">
                                      <a:effectLst/>
                                      <a:latin typeface="Cambria Math" panose="02040503050406030204" pitchFamily="18" charset="0"/>
                                    </a:rPr>
                                    <m:t>𝐴</m:t>
                                  </m:r>
                                  <m:r>
                                    <a:rPr lang="en-US" sz="2800" b="0" smtClean="0">
                                      <a:effectLst/>
                                      <a:latin typeface="Cambria Math" panose="02040503050406030204" pitchFamily="18" charset="0"/>
                                    </a:rPr>
                                    <m:t>′</m:t>
                                  </m:r>
                                </m:e>
                              </m:acc>
                            </m:oMath>
                          </a14:m>
                          <a:r>
                            <a:rPr lang="en-US" sz="2800" dirty="0">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effectLst/>
                                      <a:latin typeface="Cambria Math" panose="02040503050406030204" pitchFamily="18" charset="0"/>
                                    </a:rPr>
                                  </m:ctrlPr>
                                </m:accPr>
                                <m:e>
                                  <m:r>
                                    <a:rPr lang="en-US" sz="2800" b="0" smtClean="0">
                                      <a:effectLst/>
                                      <a:latin typeface="Cambria Math" panose="02040503050406030204" pitchFamily="18" charset="0"/>
                                    </a:rPr>
                                    <m:t>𝐶</m:t>
                                  </m:r>
                                </m:e>
                              </m:acc>
                              <m:r>
                                <a:rPr lang="en-US" sz="2800" b="0" smtClean="0">
                                  <a:effectLst/>
                                  <a:latin typeface="Cambria Math" panose="02040503050406030204" pitchFamily="18" charset="0"/>
                                </a:rPr>
                                <m:t>=</m:t>
                              </m:r>
                              <m:acc>
                                <m:accPr>
                                  <m:chr m:val="̂"/>
                                  <m:ctrlPr>
                                    <a:rPr lang="en-US" sz="2800" b="0" i="1" smtClean="0">
                                      <a:effectLst/>
                                      <a:latin typeface="Cambria Math" panose="02040503050406030204" pitchFamily="18" charset="0"/>
                                    </a:rPr>
                                  </m:ctrlPr>
                                </m:accPr>
                                <m:e>
                                  <m:r>
                                    <a:rPr lang="en-US" sz="2800" b="0" smtClean="0">
                                      <a:effectLst/>
                                      <a:latin typeface="Cambria Math" panose="02040503050406030204" pitchFamily="18" charset="0"/>
                                    </a:rPr>
                                    <m:t>𝐶</m:t>
                                  </m:r>
                                  <m:r>
                                    <a:rPr lang="en-US" sz="2800" b="0" smtClean="0">
                                      <a:effectLst/>
                                      <a:latin typeface="Cambria Math" panose="02040503050406030204" pitchFamily="18" charset="0"/>
                                    </a:rPr>
                                    <m:t>′</m:t>
                                  </m:r>
                                </m:e>
                              </m:acc>
                            </m:oMath>
                          </a14:m>
                          <a:r>
                            <a:rPr lang="en-US" sz="2800" dirty="0">
                              <a:effectLst/>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750170"/>
                      </a:ext>
                    </a:extLst>
                  </a:tr>
                  <a:tr h="699179">
                    <a:tc>
                      <a:txBody>
                        <a:bodyPr/>
                        <a:lstStyle/>
                        <a:p>
                          <a:pP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sao</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170535"/>
                      </a:ext>
                    </a:extLst>
                  </a:tr>
                </a:tbl>
              </a:graphicData>
            </a:graphic>
          </p:graphicFrame>
        </mc:Choice>
        <mc:Fallback xmlns="">
          <p:graphicFrame>
            <p:nvGraphicFramePr>
              <p:cNvPr id="8" name="Bảng 15">
                <a:extLst>
                  <a:ext uri="{FF2B5EF4-FFF2-40B4-BE49-F238E27FC236}">
                    <a16:creationId xmlns:a16="http://schemas.microsoft.com/office/drawing/2014/main" id="{9B1676B9-3840-2015-91FB-0403AB28F97A}"/>
                  </a:ext>
                </a:extLst>
              </p:cNvPr>
              <p:cNvGraphicFramePr>
                <a:graphicFrameLocks noGrp="1"/>
              </p:cNvGraphicFramePr>
              <p:nvPr>
                <p:extLst>
                  <p:ext uri="{D42A27DB-BD31-4B8C-83A1-F6EECF244321}">
                    <p14:modId xmlns:p14="http://schemas.microsoft.com/office/powerpoint/2010/main" val="385318197"/>
                  </p:ext>
                </p:extLst>
              </p:nvPr>
            </p:nvGraphicFramePr>
            <p:xfrm>
              <a:off x="224590" y="3248703"/>
              <a:ext cx="5465693" cy="2613011"/>
            </p:xfrm>
            <a:graphic>
              <a:graphicData uri="http://schemas.openxmlformats.org/drawingml/2006/table">
                <a:tbl>
                  <a:tblPr firstRow="1" bandRow="1">
                    <a:tableStyleId>{2D5ABB26-0587-4C30-8999-92F81FD0307C}</a:tableStyleId>
                  </a:tblPr>
                  <a:tblGrid>
                    <a:gridCol w="769512">
                      <a:extLst>
                        <a:ext uri="{9D8B030D-6E8A-4147-A177-3AD203B41FA5}">
                          <a16:colId xmlns:a16="http://schemas.microsoft.com/office/drawing/2014/main" val="1564568866"/>
                        </a:ext>
                      </a:extLst>
                    </a:gridCol>
                    <a:gridCol w="4696181">
                      <a:extLst>
                        <a:ext uri="{9D8B030D-6E8A-4147-A177-3AD203B41FA5}">
                          <a16:colId xmlns:a16="http://schemas.microsoft.com/office/drawing/2014/main" val="2835125921"/>
                        </a:ext>
                      </a:extLst>
                    </a:gridCol>
                  </a:tblGrid>
                  <a:tr h="1913832">
                    <a:tc>
                      <a:txBody>
                        <a:bodyPr/>
                        <a:lstStyle/>
                        <a:p>
                          <a:pP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16321" r="-130" b="-40635"/>
                          </a:stretch>
                        </a:blipFill>
                      </a:tcPr>
                    </a:tc>
                    <a:extLst>
                      <a:ext uri="{0D108BD9-81ED-4DB2-BD59-A6C34878D82A}">
                        <a16:rowId xmlns:a16="http://schemas.microsoft.com/office/drawing/2014/main" val="567750170"/>
                      </a:ext>
                    </a:extLst>
                  </a:tr>
                  <a:tr h="699179">
                    <a:tc>
                      <a:txBody>
                        <a:bodyPr/>
                        <a:lstStyle/>
                        <a:p>
                          <a:pP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16321" t="-273913" r="-130" b="-11304"/>
                          </a:stretch>
                        </a:blipFill>
                      </a:tcPr>
                    </a:tc>
                    <a:extLst>
                      <a:ext uri="{0D108BD9-81ED-4DB2-BD59-A6C34878D82A}">
                        <a16:rowId xmlns:a16="http://schemas.microsoft.com/office/drawing/2014/main" val="4069170535"/>
                      </a:ext>
                    </a:extLst>
                  </a:tr>
                </a:tbl>
              </a:graphicData>
            </a:graphic>
          </p:graphicFrame>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B31172BB-8F13-D841-226A-DE0ADE55FE6C}"/>
                  </a:ext>
                </a:extLst>
              </p:cNvPr>
              <p:cNvSpPr txBox="1"/>
              <p:nvPr/>
            </p:nvSpPr>
            <p:spPr>
              <a:xfrm>
                <a:off x="1929650" y="976253"/>
                <a:ext cx="9829800" cy="1623714"/>
              </a:xfrm>
              <a:custGeom>
                <a:avLst/>
                <a:gdLst>
                  <a:gd name="connsiteX0" fmla="*/ 0 w 9829800"/>
                  <a:gd name="connsiteY0" fmla="*/ 0 h 1623714"/>
                  <a:gd name="connsiteX1" fmla="*/ 9829800 w 9829800"/>
                  <a:gd name="connsiteY1" fmla="*/ 0 h 1623714"/>
                  <a:gd name="connsiteX2" fmla="*/ 9829800 w 9829800"/>
                  <a:gd name="connsiteY2" fmla="*/ 1623714 h 1623714"/>
                  <a:gd name="connsiteX3" fmla="*/ 0 w 9829800"/>
                  <a:gd name="connsiteY3" fmla="*/ 1623714 h 1623714"/>
                  <a:gd name="connsiteX4" fmla="*/ 0 w 9829800"/>
                  <a:gd name="connsiteY4" fmla="*/ 0 h 162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1623714" extrusionOk="0">
                    <a:moveTo>
                      <a:pt x="0" y="0"/>
                    </a:moveTo>
                    <a:cubicBezTo>
                      <a:pt x="2720574" y="-115015"/>
                      <a:pt x="6409330" y="78049"/>
                      <a:pt x="9829800" y="0"/>
                    </a:cubicBezTo>
                    <a:cubicBezTo>
                      <a:pt x="9789079" y="755296"/>
                      <a:pt x="9840913" y="999066"/>
                      <a:pt x="9829800" y="1623714"/>
                    </a:cubicBezTo>
                    <a:cubicBezTo>
                      <a:pt x="7441876" y="1758086"/>
                      <a:pt x="3980324" y="1475391"/>
                      <a:pt x="0" y="1623714"/>
                    </a:cubicBezTo>
                    <a:cubicBezTo>
                      <a:pt x="83723" y="1456983"/>
                      <a:pt x="117564" y="340481"/>
                      <a:pt x="0" y="0"/>
                    </a:cubicBezTo>
                    <a:close/>
                  </a:path>
                </a:pathLst>
              </a:custGeom>
              <a:noFill/>
              <a:ln>
                <a:solidFill>
                  <a:srgbClr val="019362"/>
                </a:solidFill>
                <a:extLst>
                  <a:ext uri="{C807C97D-BFC1-408E-A445-0C87EB9F89A2}">
                    <ask:lineSketchStyleProps xmlns:ask="http://schemas.microsoft.com/office/drawing/2018/sketchyshapes" sd="1031568002">
                      <a:prstGeom prst="rect">
                        <a:avLst/>
                      </a:prstGeom>
                      <ask:type>
                        <ask:lineSketchCurved/>
                      </ask:type>
                    </ask:lineSketchStyleProps>
                  </a:ext>
                </a:extLst>
              </a:ln>
            </p:spPr>
            <p:txBody>
              <a:bodyPr wrap="square" rtlCol="0">
                <a:spAutoFit/>
              </a:bodyPr>
              <a:lstStyle/>
              <a:p>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latin typeface="Cambria Math" panose="02040503050406030204" pitchFamily="18" charset="0"/>
                        <a:ea typeface="Cambria Math" panose="02040503050406030204" pitchFamily="18" charset="0"/>
                      </a:rPr>
                      <m:t>𝐴𝐵𝐶</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𝐴</m:t>
                        </m:r>
                      </m:e>
                      <m:sup>
                        <m:r>
                          <a:rPr lang="en-US" sz="3200" b="0" i="1" smtClean="0">
                            <a:latin typeface="Cambria Math" panose="02040503050406030204" pitchFamily="18" charset="0"/>
                            <a:ea typeface="Cambria Math" panose="02040503050406030204" pitchFamily="18" charset="0"/>
                          </a:rPr>
                          <m:t>′</m:t>
                        </m:r>
                      </m:sup>
                    </m:sSup>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𝐵</m:t>
                        </m:r>
                      </m:e>
                      <m:sup>
                        <m:r>
                          <a:rPr lang="en-US" sz="3200" b="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ea typeface="Cambria Math" panose="02040503050406030204" pitchFamily="18" charset="0"/>
                      </a:rPr>
                      <m:t>𝐶</m:t>
                    </m:r>
                    <m:r>
                      <a:rPr lang="en-US" sz="3200" b="0" i="1" smtClean="0">
                        <a:latin typeface="Cambria Math" panose="02040503050406030204" pitchFamily="18" charset="0"/>
                        <a:ea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thỏa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mãn</a:t>
                </a:r>
                <a:r>
                  <a:rPr lang="en-US" sz="3200" dirty="0">
                    <a:latin typeface="Times New Roman" panose="02020603050405020304" pitchFamily="18" charset="0"/>
                    <a:cs typeface="Times New Roman" panose="02020603050405020304" pitchFamily="18" charset="0"/>
                  </a:rPr>
                  <a:t>: </a:t>
                </a:r>
                <a:endParaRPr lang="en-US" sz="3200" i="1" dirty="0">
                  <a:latin typeface="Cambria Math" panose="02040503050406030204" pitchFamily="18" charset="0"/>
                </a:endParaRPr>
              </a:p>
              <a:p>
                <a:pPr algn="ctr"/>
                <a14:m>
                  <m:oMath xmlns:m="http://schemas.openxmlformats.org/officeDocument/2006/math">
                    <m:r>
                      <a:rPr lang="en-US" sz="3200" i="1">
                        <a:latin typeface="Cambria Math" panose="02040503050406030204" pitchFamily="18" charset="0"/>
                      </a:rPr>
                      <m:t>𝐴𝐵</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𝐴</m:t>
                        </m:r>
                        <m:r>
                          <a:rPr lang="en-US" sz="3200" i="1">
                            <a:latin typeface="Cambria Math" panose="02040503050406030204" pitchFamily="18" charset="0"/>
                          </a:rPr>
                          <m:t>′</m:t>
                        </m:r>
                        <m:r>
                          <a:rPr lang="en-US" sz="3200" i="1">
                            <a:latin typeface="Cambria Math" panose="02040503050406030204" pitchFamily="18" charset="0"/>
                          </a:rPr>
                          <m:t>𝐵</m:t>
                        </m:r>
                      </m:e>
                      <m:sup>
                        <m:r>
                          <a:rPr lang="en-US" sz="3200" i="1">
                            <a:latin typeface="Cambria Math" panose="02040503050406030204" pitchFamily="18" charset="0"/>
                          </a:rPr>
                          <m:t>′</m:t>
                        </m:r>
                      </m:sup>
                    </m:sSup>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i="1">
                            <a:latin typeface="Cambria Math" panose="02040503050406030204" pitchFamily="18" charset="0"/>
                            <a:ea typeface="DengXian" panose="02010600030101010101" pitchFamily="2" charset="-122"/>
                            <a:cs typeface="Times New Roman" panose="02020603050405020304" pitchFamily="18" charset="0"/>
                          </a:rPr>
                          <m:t>𝐴</m:t>
                        </m:r>
                      </m:e>
                    </m:acc>
                    <m:r>
                      <a:rPr lang="en-US" sz="32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i="1">
                            <a:latin typeface="Cambria Math" panose="02040503050406030204" pitchFamily="18" charset="0"/>
                            <a:ea typeface="DengXian" panose="02010600030101010101" pitchFamily="2" charset="-122"/>
                            <a:cs typeface="Times New Roman" panose="02020603050405020304" pitchFamily="18" charset="0"/>
                          </a:rPr>
                          <m:t>𝐴</m:t>
                        </m:r>
                        <m:r>
                          <a:rPr lang="en-US" sz="3200" i="1">
                            <a:latin typeface="Cambria Math" panose="02040503050406030204" pitchFamily="18" charset="0"/>
                            <a:ea typeface="DengXian" panose="02010600030101010101" pitchFamily="2" charset="-122"/>
                            <a:cs typeface="Times New Roman" panose="02020603050405020304" pitchFamily="18" charset="0"/>
                          </a:rPr>
                          <m:t>′</m:t>
                        </m:r>
                      </m:e>
                    </m:acc>
                  </m:oMath>
                </a14:m>
                <a:r>
                  <a:rPr lang="en-US"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i="1">
                            <a:latin typeface="Cambria Math" panose="02040503050406030204" pitchFamily="18" charset="0"/>
                            <a:ea typeface="DengXian" panose="02010600030101010101" pitchFamily="2" charset="-122"/>
                            <a:cs typeface="Times New Roman" panose="02020603050405020304" pitchFamily="18" charset="0"/>
                          </a:rPr>
                          <m:t>𝐶</m:t>
                        </m:r>
                      </m:e>
                    </m:acc>
                    <m:r>
                      <a:rPr lang="en-US" sz="32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3200" i="1">
                            <a:latin typeface="Cambria Math" panose="02040503050406030204" pitchFamily="18" charset="0"/>
                            <a:ea typeface="DengXian" panose="02010600030101010101" pitchFamily="2" charset="-122"/>
                            <a:cs typeface="Times New Roman" panose="02020603050405020304" pitchFamily="18" charset="0"/>
                          </a:rPr>
                        </m:ctrlPr>
                      </m:accPr>
                      <m:e>
                        <m:r>
                          <a:rPr lang="en-US" sz="3200" i="1">
                            <a:latin typeface="Cambria Math" panose="02040503050406030204" pitchFamily="18" charset="0"/>
                            <a:ea typeface="DengXian" panose="02010600030101010101" pitchFamily="2" charset="-122"/>
                            <a:cs typeface="Times New Roman" panose="02020603050405020304" pitchFamily="18" charset="0"/>
                          </a:rPr>
                          <m:t>𝐶</m:t>
                        </m:r>
                        <m:r>
                          <a:rPr lang="en-US" sz="3200" i="1">
                            <a:latin typeface="Cambria Math" panose="02040503050406030204" pitchFamily="18" charset="0"/>
                            <a:ea typeface="DengXian" panose="02010600030101010101" pitchFamily="2" charset="-122"/>
                            <a:cs typeface="Times New Roman" panose="02020603050405020304" pitchFamily="18" charset="0"/>
                          </a:rPr>
                          <m:t>′</m:t>
                        </m:r>
                      </m:e>
                    </m:acc>
                  </m:oMath>
                </a14:m>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Hai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𝐴𝐵𝐶</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𝐴</m:t>
                        </m:r>
                      </m:e>
                      <m:sup>
                        <m:r>
                          <a:rPr lang="en-US" sz="3200" i="1">
                            <a:latin typeface="Cambria Math" panose="02040503050406030204" pitchFamily="18" charset="0"/>
                            <a:ea typeface="Cambria Math" panose="02040503050406030204" pitchFamily="18" charset="0"/>
                          </a:rPr>
                          <m:t>′</m:t>
                        </m:r>
                      </m:sup>
                    </m:sSup>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𝐵</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𝐶</m:t>
                    </m:r>
                    <m:r>
                      <a:rPr lang="en-US" sz="3200" i="1">
                        <a:latin typeface="Cambria Math" panose="02040503050406030204" pitchFamily="18" charset="0"/>
                        <a:ea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p>
            </p:txBody>
          </p:sp>
        </mc:Choice>
        <mc:Fallback xmlns="">
          <p:sp>
            <p:nvSpPr>
              <p:cNvPr id="5" name="Hộp Văn bản 4">
                <a:extLst>
                  <a:ext uri="{FF2B5EF4-FFF2-40B4-BE49-F238E27FC236}">
                    <a16:creationId xmlns:a16="http://schemas.microsoft.com/office/drawing/2014/main" id="{B31172BB-8F13-D841-226A-DE0ADE55FE6C}"/>
                  </a:ext>
                </a:extLst>
              </p:cNvPr>
              <p:cNvSpPr txBox="1">
                <a:spLocks noRot="1" noChangeAspect="1" noMove="1" noResize="1" noEditPoints="1" noAdjustHandles="1" noChangeArrowheads="1" noChangeShapeType="1" noTextEdit="1"/>
              </p:cNvSpPr>
              <p:nvPr/>
            </p:nvSpPr>
            <p:spPr>
              <a:xfrm>
                <a:off x="1929650" y="976253"/>
                <a:ext cx="9829800" cy="1623714"/>
              </a:xfrm>
              <a:prstGeom prst="rect">
                <a:avLst/>
              </a:prstGeom>
              <a:blipFill>
                <a:blip r:embed="rId4"/>
                <a:stretch>
                  <a:fillRect l="-1548" t="-2120" r="-3839" b="-7420"/>
                </a:stretch>
              </a:blipFill>
              <a:ln>
                <a:solidFill>
                  <a:srgbClr val="019362"/>
                </a:solidFill>
                <a:extLst>
                  <a:ext uri="{C807C97D-BFC1-408E-A445-0C87EB9F89A2}">
                    <ask:lineSketchStyleProps xmlns:ask="http://schemas.microsoft.com/office/drawing/2018/sketchyshapes" sd="1031568002">
                      <a:custGeom>
                        <a:avLst/>
                        <a:gdLst>
                          <a:gd name="connsiteX0" fmla="*/ 0 w 9829800"/>
                          <a:gd name="connsiteY0" fmla="*/ 0 h 1623714"/>
                          <a:gd name="connsiteX1" fmla="*/ 9829800 w 9829800"/>
                          <a:gd name="connsiteY1" fmla="*/ 0 h 1623714"/>
                          <a:gd name="connsiteX2" fmla="*/ 9829800 w 9829800"/>
                          <a:gd name="connsiteY2" fmla="*/ 1623714 h 1623714"/>
                          <a:gd name="connsiteX3" fmla="*/ 0 w 9829800"/>
                          <a:gd name="connsiteY3" fmla="*/ 1623714 h 1623714"/>
                          <a:gd name="connsiteX4" fmla="*/ 0 w 9829800"/>
                          <a:gd name="connsiteY4" fmla="*/ 0 h 162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1623714" extrusionOk="0">
                            <a:moveTo>
                              <a:pt x="0" y="0"/>
                            </a:moveTo>
                            <a:cubicBezTo>
                              <a:pt x="2720574" y="-115015"/>
                              <a:pt x="6409330" y="78049"/>
                              <a:pt x="9829800" y="0"/>
                            </a:cubicBezTo>
                            <a:cubicBezTo>
                              <a:pt x="9789079" y="755296"/>
                              <a:pt x="9840913" y="999066"/>
                              <a:pt x="9829800" y="1623714"/>
                            </a:cubicBezTo>
                            <a:cubicBezTo>
                              <a:pt x="7441876" y="1758086"/>
                              <a:pt x="3980324" y="1475391"/>
                              <a:pt x="0" y="1623714"/>
                            </a:cubicBezTo>
                            <a:cubicBezTo>
                              <a:pt x="83723" y="1456983"/>
                              <a:pt x="117564" y="340481"/>
                              <a:pt x="0" y="0"/>
                            </a:cubicBezTo>
                            <a:close/>
                          </a:path>
                        </a:pathLst>
                      </a:custGeom>
                      <ask:type>
                        <ask:lineSketchCurved/>
                      </ask:type>
                    </ask:lineSketchStyleProps>
                  </a:ext>
                </a:extLst>
              </a:ln>
            </p:spPr>
            <p:txBody>
              <a:bodyPr/>
              <a:lstStyle/>
              <a:p>
                <a:r>
                  <a:rPr lang="en-US">
                    <a:noFill/>
                  </a:rPr>
                  <a:t> </a:t>
                </a:r>
              </a:p>
            </p:txBody>
          </p:sp>
        </mc:Fallback>
      </mc:AlternateContent>
      <p:sp>
        <p:nvSpPr>
          <p:cNvPr id="9" name="Oval 8">
            <a:extLst>
              <a:ext uri="{FF2B5EF4-FFF2-40B4-BE49-F238E27FC236}">
                <a16:creationId xmlns:a16="http://schemas.microsoft.com/office/drawing/2014/main" id="{304CFCD3-7F68-45BB-5582-F5A9CB80045A}"/>
              </a:ext>
            </a:extLst>
          </p:cNvPr>
          <p:cNvSpPr/>
          <p:nvPr/>
        </p:nvSpPr>
        <p:spPr>
          <a:xfrm>
            <a:off x="520906" y="1183576"/>
            <a:ext cx="1275236" cy="12090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wipe(down)">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 presetClass="entr" presetSubtype="4" fill="hold" grpId="0" nodeType="withEffect">
                                  <p:stCondLst>
                                    <p:cond delay="1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C54A7C-3C64-D25F-681A-EE09553C2B88}"/>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pic>
        <p:nvPicPr>
          <p:cNvPr id="5121" name="Hình ảnh 12">
            <a:extLst>
              <a:ext uri="{FF2B5EF4-FFF2-40B4-BE49-F238E27FC236}">
                <a16:creationId xmlns:a16="http://schemas.microsoft.com/office/drawing/2014/main" id="{365E2A89-52C0-39D4-0298-C4ACE9F1D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688" y="3727342"/>
            <a:ext cx="5327978" cy="1933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0E2529-D5C3-F9D2-CF9A-9E7859824945}"/>
              </a:ext>
            </a:extLst>
          </p:cNvPr>
          <p:cNvSpPr>
            <a:spLocks noChangeArrowheads="1"/>
          </p:cNvSpPr>
          <p:nvPr/>
        </p:nvSpPr>
        <p:spPr bwMode="auto">
          <a:xfrm>
            <a:off x="224590" y="67846"/>
            <a:ext cx="4325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Bài</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1 :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SGK</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 </a:t>
            </a:r>
            <a:r>
              <a:rPr kumimoji="0" lang="fr-FR" altLang="en-US" sz="2800" b="1" i="0" u="none" strike="noStrike" cap="none" normalizeH="0" baseline="0" dirty="0" err="1">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Trang</a:t>
            </a:r>
            <a:r>
              <a:rPr kumimoji="0" lang="fr-FR" altLang="en-US" sz="2800" b="1"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91</a:t>
            </a:r>
            <a:endParaRPr kumimoji="0" lang="fr-FR"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C002EB1-33F9-5C05-22F9-A04952D4BB1B}"/>
                  </a:ext>
                </a:extLst>
              </p:cNvPr>
              <p:cNvSpPr txBox="1"/>
              <p:nvPr/>
            </p:nvSpPr>
            <p:spPr>
              <a:xfrm>
                <a:off x="224590" y="591066"/>
                <a:ext cx="6096000" cy="954107"/>
              </a:xfrm>
              <a:prstGeom prst="rect">
                <a:avLst/>
              </a:prstGeom>
              <a:noFill/>
            </p:spPr>
            <p:txBody>
              <a:bodyPr wrap="square">
                <a:spAutoFit/>
              </a:bodyPr>
              <a:lstStyle/>
              <a:p>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Áp</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dụng</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tổng</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ba</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góc</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một</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tam</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giác</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vào</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a14:m>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fr-FR" sz="2800" dirty="0">
                    <a:effectLst/>
                    <a:latin typeface="Times New Roman" panose="02020603050405020304" pitchFamily="18" charset="0"/>
                    <a:ea typeface="DengXian" panose="02010600030101010101" pitchFamily="2" charset="-122"/>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𝐴</m:t>
                        </m:r>
                      </m:e>
                      <m:sup>
                        <m:r>
                          <a:rPr lang="en-US" sz="2800" i="1">
                            <a:latin typeface="Cambria Math" panose="02040503050406030204" pitchFamily="18" charset="0"/>
                            <a:ea typeface="Cambria Math" panose="02040503050406030204" pitchFamily="18" charset="0"/>
                          </a:rPr>
                          <m:t>′</m:t>
                        </m:r>
                      </m:sup>
                    </m:sSup>
                    <m:r>
                      <a:rPr lang="en-US" sz="2800" i="1">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r>
                      <a:rPr lang="en-US" sz="2800" i="1">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p:txBody>
          </p:sp>
        </mc:Choice>
        <mc:Fallback xmlns="">
          <p:sp>
            <p:nvSpPr>
              <p:cNvPr id="9" name="Hộp Văn bản 8">
                <a:extLst>
                  <a:ext uri="{FF2B5EF4-FFF2-40B4-BE49-F238E27FC236}">
                    <a16:creationId xmlns:a16="http://schemas.microsoft.com/office/drawing/2014/main" id="{FC002EB1-33F9-5C05-22F9-A04952D4BB1B}"/>
                  </a:ext>
                </a:extLst>
              </p:cNvPr>
              <p:cNvSpPr txBox="1">
                <a:spLocks noRot="1" noChangeAspect="1" noMove="1" noResize="1" noEditPoints="1" noAdjustHandles="1" noChangeArrowheads="1" noChangeShapeType="1" noTextEdit="1"/>
              </p:cNvSpPr>
              <p:nvPr/>
            </p:nvSpPr>
            <p:spPr>
              <a:xfrm>
                <a:off x="224590" y="591066"/>
                <a:ext cx="6096000" cy="954107"/>
              </a:xfrm>
              <a:prstGeom prst="rect">
                <a:avLst/>
              </a:prstGeom>
              <a:blipFill>
                <a:blip r:embed="rId3"/>
                <a:stretch>
                  <a:fillRect l="-2100" t="-7051"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2805A7A9-1917-9DE2-F87C-45E879338717}"/>
                  </a:ext>
                </a:extLst>
              </p:cNvPr>
              <p:cNvSpPr txBox="1"/>
              <p:nvPr/>
            </p:nvSpPr>
            <p:spPr>
              <a:xfrm>
                <a:off x="768022" y="2126113"/>
                <a:ext cx="6096000" cy="57041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r>
                          <a:rPr lang="en-US" sz="2800" b="0" i="1" smtClean="0">
                            <a:latin typeface="Cambria Math" panose="02040503050406030204" pitchFamily="18" charset="0"/>
                          </a:rPr>
                          <m:t>′</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𝐵</m:t>
                        </m:r>
                        <m:r>
                          <a:rPr lang="en-US" sz="2800" b="0" i="1" smtClean="0">
                            <a:latin typeface="Cambria Math" panose="02040503050406030204" pitchFamily="18" charset="0"/>
                          </a:rPr>
                          <m:t>′</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r>
                          <a:rPr lang="en-US" sz="2800" b="0" i="1" smtClean="0">
                            <a:latin typeface="Cambria Math" panose="02040503050406030204" pitchFamily="18" charset="0"/>
                          </a:rPr>
                          <m:t>′</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180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0" name="Hộp Văn bản 9">
                <a:extLst>
                  <a:ext uri="{FF2B5EF4-FFF2-40B4-BE49-F238E27FC236}">
                    <a16:creationId xmlns:a16="http://schemas.microsoft.com/office/drawing/2014/main" id="{2805A7A9-1917-9DE2-F87C-45E879338717}"/>
                  </a:ext>
                </a:extLst>
              </p:cNvPr>
              <p:cNvSpPr txBox="1">
                <a:spLocks noRot="1" noChangeAspect="1" noMove="1" noResize="1" noEditPoints="1" noAdjustHandles="1" noChangeArrowheads="1" noChangeShapeType="1" noTextEdit="1"/>
              </p:cNvSpPr>
              <p:nvPr/>
            </p:nvSpPr>
            <p:spPr>
              <a:xfrm>
                <a:off x="768022" y="2126113"/>
                <a:ext cx="6096000" cy="5704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0080CEF-6558-7691-3E1D-6961B46D1E4D}"/>
                  </a:ext>
                </a:extLst>
              </p:cNvPr>
              <p:cNvSpPr txBox="1"/>
              <p:nvPr/>
            </p:nvSpPr>
            <p:spPr>
              <a:xfrm>
                <a:off x="768022" y="1538974"/>
                <a:ext cx="6096000" cy="537776"/>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𝐵</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180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1" name="Hộp Văn bản 10">
                <a:extLst>
                  <a:ext uri="{FF2B5EF4-FFF2-40B4-BE49-F238E27FC236}">
                    <a16:creationId xmlns:a16="http://schemas.microsoft.com/office/drawing/2014/main" id="{40080CEF-6558-7691-3E1D-6961B46D1E4D}"/>
                  </a:ext>
                </a:extLst>
              </p:cNvPr>
              <p:cNvSpPr txBox="1">
                <a:spLocks noRot="1" noChangeAspect="1" noMove="1" noResize="1" noEditPoints="1" noAdjustHandles="1" noChangeArrowheads="1" noChangeShapeType="1" noTextEdit="1"/>
              </p:cNvSpPr>
              <p:nvPr/>
            </p:nvSpPr>
            <p:spPr>
              <a:xfrm>
                <a:off x="768022" y="1538974"/>
                <a:ext cx="6096000" cy="537776"/>
              </a:xfrm>
              <a:prstGeom prst="rect">
                <a:avLst/>
              </a:prstGeom>
              <a:blipFill>
                <a:blip r:embed="rId5"/>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FFDAECA0-840D-AD1F-77AB-3D64FCE0D9EA}"/>
                  </a:ext>
                </a:extLst>
              </p:cNvPr>
              <p:cNvSpPr txBox="1"/>
              <p:nvPr/>
            </p:nvSpPr>
            <p:spPr>
              <a:xfrm>
                <a:off x="224590" y="2755947"/>
                <a:ext cx="6096000" cy="57041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m:t>
                        </m:r>
                        <m:r>
                          <a:rPr lang="en-US" sz="2800" b="0" i="1" smtClean="0">
                            <a:latin typeface="Cambria Math" panose="02040503050406030204" pitchFamily="18" charset="0"/>
                          </a:rPr>
                          <m:t>′</m:t>
                        </m:r>
                      </m:e>
                    </m:acc>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𝐶</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𝐶</m:t>
                        </m:r>
                        <m:r>
                          <a:rPr lang="en-US" sz="2800" i="1">
                            <a:latin typeface="Cambria Math" panose="02040503050406030204" pitchFamily="18" charset="0"/>
                          </a:rPr>
                          <m:t>′</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12" name="Hộp Văn bản 11">
                <a:extLst>
                  <a:ext uri="{FF2B5EF4-FFF2-40B4-BE49-F238E27FC236}">
                    <a16:creationId xmlns:a16="http://schemas.microsoft.com/office/drawing/2014/main" id="{FFDAECA0-840D-AD1F-77AB-3D64FCE0D9EA}"/>
                  </a:ext>
                </a:extLst>
              </p:cNvPr>
              <p:cNvSpPr txBox="1">
                <a:spLocks noRot="1" noChangeAspect="1" noMove="1" noResize="1" noEditPoints="1" noAdjustHandles="1" noChangeArrowheads="1" noChangeShapeType="1" noTextEdit="1"/>
              </p:cNvSpPr>
              <p:nvPr/>
            </p:nvSpPr>
            <p:spPr>
              <a:xfrm>
                <a:off x="224590" y="2755947"/>
                <a:ext cx="6096000" cy="570413"/>
              </a:xfrm>
              <a:prstGeom prst="rect">
                <a:avLst/>
              </a:prstGeom>
              <a:blipFill>
                <a:blip r:embed="rId6"/>
                <a:stretch>
                  <a:fillRect l="-2100" t="-2128" b="-28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E8EEE2A-8963-2E23-71F8-BBE08EAEB1C0}"/>
                  </a:ext>
                </a:extLst>
              </p:cNvPr>
              <p:cNvSpPr txBox="1"/>
              <p:nvPr/>
            </p:nvSpPr>
            <p:spPr>
              <a:xfrm>
                <a:off x="4549813" y="2776763"/>
                <a:ext cx="6096000" cy="5704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𝐵</m:t>
                          </m:r>
                        </m:e>
                      </m:acc>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r>
                            <a:rPr lang="en-US" sz="2800" i="1">
                              <a:latin typeface="Cambria Math" panose="02040503050406030204" pitchFamily="18" charset="0"/>
                            </a:rPr>
                            <m:t>′</m:t>
                          </m:r>
                        </m:e>
                      </m:acc>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3" name="Hộp Văn bản 12">
                <a:extLst>
                  <a:ext uri="{FF2B5EF4-FFF2-40B4-BE49-F238E27FC236}">
                    <a16:creationId xmlns:a16="http://schemas.microsoft.com/office/drawing/2014/main" id="{7E8EEE2A-8963-2E23-71F8-BBE08EAEB1C0}"/>
                  </a:ext>
                </a:extLst>
              </p:cNvPr>
              <p:cNvSpPr txBox="1">
                <a:spLocks noRot="1" noChangeAspect="1" noMove="1" noResize="1" noEditPoints="1" noAdjustHandles="1" noChangeArrowheads="1" noChangeShapeType="1" noTextEdit="1"/>
              </p:cNvSpPr>
              <p:nvPr/>
            </p:nvSpPr>
            <p:spPr>
              <a:xfrm>
                <a:off x="4549813" y="2776763"/>
                <a:ext cx="6096000" cy="5704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AE522243-8B92-918D-4C2E-42B60E7484A8}"/>
                  </a:ext>
                </a:extLst>
              </p:cNvPr>
              <p:cNvSpPr txBox="1"/>
              <p:nvPr/>
            </p:nvSpPr>
            <p:spPr>
              <a:xfrm>
                <a:off x="224590" y="3549609"/>
                <a:ext cx="6096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Xét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𝐴</m:t>
                        </m:r>
                      </m:e>
                      <m:sup>
                        <m:r>
                          <a:rPr lang="en-US" sz="2800" b="0" i="1" smtClean="0">
                            <a:latin typeface="Cambria Math" panose="02040503050406030204" pitchFamily="18" charset="0"/>
                            <a:ea typeface="Cambria Math" panose="02040503050406030204" pitchFamily="18" charset="0"/>
                          </a:rPr>
                          <m:t>′</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𝐵</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có: </a:t>
                </a:r>
              </a:p>
            </p:txBody>
          </p:sp>
        </mc:Choice>
        <mc:Fallback xmlns="">
          <p:sp>
            <p:nvSpPr>
              <p:cNvPr id="14" name="Hộp Văn bản 13">
                <a:extLst>
                  <a:ext uri="{FF2B5EF4-FFF2-40B4-BE49-F238E27FC236}">
                    <a16:creationId xmlns:a16="http://schemas.microsoft.com/office/drawing/2014/main" id="{AE522243-8B92-918D-4C2E-42B60E7484A8}"/>
                  </a:ext>
                </a:extLst>
              </p:cNvPr>
              <p:cNvSpPr txBox="1">
                <a:spLocks noRot="1" noChangeAspect="1" noMove="1" noResize="1" noEditPoints="1" noAdjustHandles="1" noChangeArrowheads="1" noChangeShapeType="1" noTextEdit="1"/>
              </p:cNvSpPr>
              <p:nvPr/>
            </p:nvSpPr>
            <p:spPr>
              <a:xfrm>
                <a:off x="224590" y="3549609"/>
                <a:ext cx="6096000" cy="523220"/>
              </a:xfrm>
              <a:prstGeom prst="rect">
                <a:avLst/>
              </a:prstGeom>
              <a:blipFill>
                <a:blip r:embed="rId8"/>
                <a:stretch>
                  <a:fillRect l="-21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27CFAC-95C4-2568-C149-223079EC1022}"/>
                  </a:ext>
                </a:extLst>
              </p:cNvPr>
              <p:cNvSpPr txBox="1"/>
              <p:nvPr/>
            </p:nvSpPr>
            <p:spPr>
              <a:xfrm>
                <a:off x="768022" y="4119302"/>
                <a:ext cx="6096000" cy="57041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𝐵</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𝐵</m:t>
                        </m:r>
                        <m:r>
                          <a:rPr lang="en-US" sz="2800" b="0" i="1" smtClean="0">
                            <a:latin typeface="Cambria Math" panose="02040503050406030204" pitchFamily="18" charset="0"/>
                            <a:ea typeface="DengXian" panose="02010600030101010101" pitchFamily="2" charset="-122"/>
                            <a:cs typeface="Times New Roman" panose="02020603050405020304" pitchFamily="18" charset="0"/>
                          </a:rPr>
                          <m:t>′</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mc:Choice>
        <mc:Fallback xmlns="">
          <p:sp>
            <p:nvSpPr>
              <p:cNvPr id="15" name="Hộp Văn bản 14">
                <a:extLst>
                  <a:ext uri="{FF2B5EF4-FFF2-40B4-BE49-F238E27FC236}">
                    <a16:creationId xmlns:a16="http://schemas.microsoft.com/office/drawing/2014/main" id="{9727CFAC-95C4-2568-C149-223079EC1022}"/>
                  </a:ext>
                </a:extLst>
              </p:cNvPr>
              <p:cNvSpPr txBox="1">
                <a:spLocks noRot="1" noChangeAspect="1" noMove="1" noResize="1" noEditPoints="1" noAdjustHandles="1" noChangeArrowheads="1" noChangeShapeType="1" noTextEdit="1"/>
              </p:cNvSpPr>
              <p:nvPr/>
            </p:nvSpPr>
            <p:spPr>
              <a:xfrm>
                <a:off x="768022" y="4119302"/>
                <a:ext cx="6096000" cy="570413"/>
              </a:xfrm>
              <a:prstGeom prst="rect">
                <a:avLst/>
              </a:prstGeom>
              <a:blipFill>
                <a:blip r:embed="rId9"/>
                <a:stretch>
                  <a:fillRect t="-3226" b="-30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D011AF38-3AB6-40AF-36D2-EBEB864705F2}"/>
                  </a:ext>
                </a:extLst>
              </p:cNvPr>
              <p:cNvSpPr txBox="1"/>
              <p:nvPr/>
            </p:nvSpPr>
            <p:spPr>
              <a:xfrm>
                <a:off x="768022" y="4791321"/>
                <a:ext cx="6096000" cy="537583"/>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cs typeface="Times New Roman" panose="02020603050405020304" pitchFamily="18" charset="0"/>
                      </a:rPr>
                      <m:t>𝐴𝐵</m:t>
                    </m:r>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𝐵</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16" name="Hộp Văn bản 15">
                <a:extLst>
                  <a:ext uri="{FF2B5EF4-FFF2-40B4-BE49-F238E27FC236}">
                    <a16:creationId xmlns:a16="http://schemas.microsoft.com/office/drawing/2014/main" id="{D011AF38-3AB6-40AF-36D2-EBEB864705F2}"/>
                  </a:ext>
                </a:extLst>
              </p:cNvPr>
              <p:cNvSpPr txBox="1">
                <a:spLocks noRot="1" noChangeAspect="1" noMove="1" noResize="1" noEditPoints="1" noAdjustHandles="1" noChangeArrowheads="1" noChangeShapeType="1" noTextEdit="1"/>
              </p:cNvSpPr>
              <p:nvPr/>
            </p:nvSpPr>
            <p:spPr>
              <a:xfrm>
                <a:off x="768022" y="4791321"/>
                <a:ext cx="6096000" cy="537583"/>
              </a:xfrm>
              <a:prstGeom prst="rect">
                <a:avLst/>
              </a:prstGeom>
              <a:blipFill>
                <a:blip r:embed="rId10"/>
                <a:stretch>
                  <a:fillRect t="-12500"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3F20B2F2-BBCE-F8EF-F2E5-9CF522779799}"/>
                  </a:ext>
                </a:extLst>
              </p:cNvPr>
              <p:cNvSpPr txBox="1"/>
              <p:nvPr/>
            </p:nvSpPr>
            <p:spPr>
              <a:xfrm>
                <a:off x="768022" y="5375377"/>
                <a:ext cx="6096000" cy="570413"/>
              </a:xfrm>
              <a:prstGeom prst="rect">
                <a:avLst/>
              </a:prstGeom>
              <a:noFill/>
            </p:spPr>
            <p:txBody>
              <a:bodyPr wrap="square">
                <a:spAutoFit/>
              </a:bodyPr>
              <a:lstStyle/>
              <a:p>
                <a14:m>
                  <m:oMath xmlns:m="http://schemas.openxmlformats.org/officeDocument/2006/math">
                    <m:acc>
                      <m:accPr>
                        <m:chr m:val="̂"/>
                        <m:ctrlPr>
                          <a:rPr lang="en-US" sz="2800" i="1" smtClean="0">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𝐴</m:t>
                        </m:r>
                      </m:e>
                    </m:acc>
                    <m:r>
                      <a:rPr lang="en-US" sz="28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2800" i="1">
                            <a:latin typeface="Cambria Math" panose="02040503050406030204" pitchFamily="18" charset="0"/>
                            <a:ea typeface="DengXian" panose="02010600030101010101" pitchFamily="2" charset="-122"/>
                            <a:cs typeface="Times New Roman" panose="02020603050405020304" pitchFamily="18" charset="0"/>
                          </a:rPr>
                        </m:ctrlPr>
                      </m:accPr>
                      <m:e>
                        <m:r>
                          <a:rPr lang="en-US" sz="2800" b="0" i="1" smtClean="0">
                            <a:latin typeface="Cambria Math" panose="02040503050406030204" pitchFamily="18" charset="0"/>
                            <a:ea typeface="DengXian" panose="02010600030101010101" pitchFamily="2" charset="-122"/>
                            <a:cs typeface="Times New Roman" panose="02020603050405020304" pitchFamily="18" charset="0"/>
                          </a:rPr>
                          <m:t>𝐴</m:t>
                        </m:r>
                        <m:r>
                          <a:rPr lang="en-US" sz="2800" b="0" i="1" smtClean="0">
                            <a:latin typeface="Cambria Math" panose="02040503050406030204" pitchFamily="18" charset="0"/>
                            <a:ea typeface="DengXian" panose="02010600030101010101" pitchFamily="2" charset="-122"/>
                            <a:cs typeface="Times New Roman" panose="02020603050405020304" pitchFamily="18" charset="0"/>
                          </a:rPr>
                          <m:t>′</m:t>
                        </m:r>
                      </m:e>
                    </m:acc>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a:t>
                </a:r>
              </a:p>
            </p:txBody>
          </p:sp>
        </mc:Choice>
        <mc:Fallback xmlns="">
          <p:sp>
            <p:nvSpPr>
              <p:cNvPr id="17" name="Hộp Văn bản 16">
                <a:extLst>
                  <a:ext uri="{FF2B5EF4-FFF2-40B4-BE49-F238E27FC236}">
                    <a16:creationId xmlns:a16="http://schemas.microsoft.com/office/drawing/2014/main" id="{3F20B2F2-BBCE-F8EF-F2E5-9CF522779799}"/>
                  </a:ext>
                </a:extLst>
              </p:cNvPr>
              <p:cNvSpPr txBox="1">
                <a:spLocks noRot="1" noChangeAspect="1" noMove="1" noResize="1" noEditPoints="1" noAdjustHandles="1" noChangeArrowheads="1" noChangeShapeType="1" noTextEdit="1"/>
              </p:cNvSpPr>
              <p:nvPr/>
            </p:nvSpPr>
            <p:spPr>
              <a:xfrm>
                <a:off x="768022" y="5375377"/>
                <a:ext cx="6096000" cy="570413"/>
              </a:xfrm>
              <a:prstGeom prst="rect">
                <a:avLst/>
              </a:prstGeom>
              <a:blipFill>
                <a:blip r:embed="rId11"/>
                <a:stretch>
                  <a:fillRect t="-3226" b="-30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0F0D19A-8593-92CA-C5CC-1A2CAFE88755}"/>
                  </a:ext>
                </a:extLst>
              </p:cNvPr>
              <p:cNvSpPr txBox="1"/>
              <p:nvPr/>
            </p:nvSpPr>
            <p:spPr>
              <a:xfrm>
                <a:off x="206551" y="6038735"/>
                <a:ext cx="6096000" cy="523220"/>
              </a:xfrm>
              <a:prstGeom prst="rect">
                <a:avLst/>
              </a:prstGeom>
              <a:noFill/>
            </p:spPr>
            <p:txBody>
              <a:bodyPr wrap="squar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𝐴𝐵𝐶</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𝐴</m:t>
                        </m:r>
                      </m:e>
                      <m:sup>
                        <m:r>
                          <a:rPr lang="en-US" sz="2800" b="0" i="1" smtClean="0">
                            <a:latin typeface="Cambria Math" panose="02040503050406030204" pitchFamily="18" charset="0"/>
                            <a:ea typeface="Cambria Math" panose="02040503050406030204" pitchFamily="18" charset="0"/>
                          </a:rPr>
                          <m:t>′</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𝐵</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 </a:t>
                </a:r>
              </a:p>
            </p:txBody>
          </p:sp>
        </mc:Choice>
        <mc:Fallback xmlns="">
          <p:sp>
            <p:nvSpPr>
              <p:cNvPr id="18" name="Hộp Văn bản 17">
                <a:extLst>
                  <a:ext uri="{FF2B5EF4-FFF2-40B4-BE49-F238E27FC236}">
                    <a16:creationId xmlns:a16="http://schemas.microsoft.com/office/drawing/2014/main" id="{90F0D19A-8593-92CA-C5CC-1A2CAFE88755}"/>
                  </a:ext>
                </a:extLst>
              </p:cNvPr>
              <p:cNvSpPr txBox="1">
                <a:spLocks noRot="1" noChangeAspect="1" noMove="1" noResize="1" noEditPoints="1" noAdjustHandles="1" noChangeArrowheads="1" noChangeShapeType="1" noTextEdit="1"/>
              </p:cNvSpPr>
              <p:nvPr/>
            </p:nvSpPr>
            <p:spPr>
              <a:xfrm>
                <a:off x="206551" y="6038735"/>
                <a:ext cx="6096000" cy="523220"/>
              </a:xfrm>
              <a:prstGeom prst="rect">
                <a:avLst/>
              </a:prstGeom>
              <a:blipFill>
                <a:blip r:embed="rId12"/>
                <a:stretch>
                  <a:fillRect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Bảng 15">
                <a:extLst>
                  <a:ext uri="{FF2B5EF4-FFF2-40B4-BE49-F238E27FC236}">
                    <a16:creationId xmlns:a16="http://schemas.microsoft.com/office/drawing/2014/main" id="{1F3C0E21-E101-50F5-D58F-50E7C5BF94A8}"/>
                  </a:ext>
                </a:extLst>
              </p:cNvPr>
              <p:cNvGraphicFramePr>
                <a:graphicFrameLocks noGrp="1"/>
              </p:cNvGraphicFramePr>
              <p:nvPr>
                <p:extLst>
                  <p:ext uri="{D42A27DB-BD31-4B8C-83A1-F6EECF244321}">
                    <p14:modId xmlns:p14="http://schemas.microsoft.com/office/powerpoint/2010/main" val="984650111"/>
                  </p:ext>
                </p:extLst>
              </p:nvPr>
            </p:nvGraphicFramePr>
            <p:xfrm>
              <a:off x="6320590" y="550535"/>
              <a:ext cx="5465693" cy="2613011"/>
            </p:xfrm>
            <a:graphic>
              <a:graphicData uri="http://schemas.openxmlformats.org/drawingml/2006/table">
                <a:tbl>
                  <a:tblPr firstRow="1" bandRow="1">
                    <a:tableStyleId>{2D5ABB26-0587-4C30-8999-92F81FD0307C}</a:tableStyleId>
                  </a:tblPr>
                  <a:tblGrid>
                    <a:gridCol w="769512">
                      <a:extLst>
                        <a:ext uri="{9D8B030D-6E8A-4147-A177-3AD203B41FA5}">
                          <a16:colId xmlns:a16="http://schemas.microsoft.com/office/drawing/2014/main" val="1564568866"/>
                        </a:ext>
                      </a:extLst>
                    </a:gridCol>
                    <a:gridCol w="4696181">
                      <a:extLst>
                        <a:ext uri="{9D8B030D-6E8A-4147-A177-3AD203B41FA5}">
                          <a16:colId xmlns:a16="http://schemas.microsoft.com/office/drawing/2014/main" val="2835125921"/>
                        </a:ext>
                      </a:extLst>
                    </a:gridCol>
                  </a:tblGrid>
                  <a:tr h="1913832">
                    <a:tc>
                      <a:txBody>
                        <a:bodyPr/>
                        <a:lstStyle/>
                        <a:p>
                          <a:pP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0000"/>
                            </a:lnSpc>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a:p>
                          <a:pPr>
                            <a:lnSpc>
                              <a:spcPct val="100000"/>
                            </a:lnSpc>
                          </a:pPr>
                          <a14:m>
                            <m:oMath xmlns:m="http://schemas.openxmlformats.org/officeDocument/2006/math">
                              <m:r>
                                <a:rPr lang="en-US" sz="2800" b="0" smtClean="0">
                                  <a:latin typeface="Cambria Math" panose="02040503050406030204" pitchFamily="18" charset="0"/>
                                </a:rPr>
                                <m:t>𝐴𝐵</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r>
                                    <a:rPr lang="en-US" sz="2800" b="0" smtClean="0">
                                      <a:latin typeface="Cambria Math" panose="02040503050406030204" pitchFamily="18" charset="0"/>
                                    </a:rPr>
                                    <m:t>′</m:t>
                                  </m:r>
                                  <m:r>
                                    <a:rPr lang="en-US" sz="2800" b="0" smtClean="0">
                                      <a:latin typeface="Cambria Math" panose="02040503050406030204" pitchFamily="18" charset="0"/>
                                    </a:rPr>
                                    <m:t>𝐵</m:t>
                                  </m:r>
                                </m:e>
                                <m:sup>
                                  <m:r>
                                    <a:rPr lang="en-US" sz="2800" b="0" smtClean="0">
                                      <a:latin typeface="Cambria Math" panose="02040503050406030204" pitchFamily="18" charset="0"/>
                                    </a:rPr>
                                    <m:t>′</m:t>
                                  </m:r>
                                </m:sup>
                              </m:sSup>
                            </m:oMath>
                          </a14:m>
                          <a:r>
                            <a:rPr lang="en-US" sz="2800" dirty="0">
                              <a:latin typeface="Times New Roman" panose="02020603050405020304" pitchFamily="18" charset="0"/>
                              <a:cs typeface="Times New Roman" panose="02020603050405020304" pitchFamily="18" charset="0"/>
                            </a:rPr>
                            <a:t> </a:t>
                          </a:r>
                        </a:p>
                        <a:p>
                          <a:pPr>
                            <a:lnSpc>
                              <a:spcPct val="100000"/>
                            </a:lnSpc>
                          </a:pPr>
                          <a14:m>
                            <m:oMath xmlns:m="http://schemas.openxmlformats.org/officeDocument/2006/math">
                              <m:acc>
                                <m:accPr>
                                  <m:chr m:val="̂"/>
                                  <m:ctrlPr>
                                    <a:rPr lang="en-US" sz="2800" i="1" smtClean="0">
                                      <a:effectLst/>
                                      <a:latin typeface="Cambria Math" panose="02040503050406030204" pitchFamily="18" charset="0"/>
                                    </a:rPr>
                                  </m:ctrlPr>
                                </m:accPr>
                                <m:e>
                                  <m:r>
                                    <a:rPr lang="en-US" sz="2800" b="0" smtClean="0">
                                      <a:effectLst/>
                                      <a:latin typeface="Cambria Math" panose="02040503050406030204" pitchFamily="18" charset="0"/>
                                    </a:rPr>
                                    <m:t>𝐴</m:t>
                                  </m:r>
                                </m:e>
                              </m:acc>
                              <m:r>
                                <a:rPr lang="en-US" sz="2800" b="0" smtClean="0">
                                  <a:effectLst/>
                                  <a:latin typeface="Cambria Math" panose="02040503050406030204" pitchFamily="18" charset="0"/>
                                </a:rPr>
                                <m:t>=</m:t>
                              </m:r>
                              <m:acc>
                                <m:accPr>
                                  <m:chr m:val="̂"/>
                                  <m:ctrlPr>
                                    <a:rPr lang="en-US" sz="2800" b="0" i="1" smtClean="0">
                                      <a:effectLst/>
                                      <a:latin typeface="Cambria Math" panose="02040503050406030204" pitchFamily="18" charset="0"/>
                                    </a:rPr>
                                  </m:ctrlPr>
                                </m:accPr>
                                <m:e>
                                  <m:r>
                                    <a:rPr lang="en-US" sz="2800" b="0" smtClean="0">
                                      <a:effectLst/>
                                      <a:latin typeface="Cambria Math" panose="02040503050406030204" pitchFamily="18" charset="0"/>
                                    </a:rPr>
                                    <m:t>𝐴</m:t>
                                  </m:r>
                                  <m:r>
                                    <a:rPr lang="en-US" sz="2800" b="0" smtClean="0">
                                      <a:effectLst/>
                                      <a:latin typeface="Cambria Math" panose="02040503050406030204" pitchFamily="18" charset="0"/>
                                    </a:rPr>
                                    <m:t>′</m:t>
                                  </m:r>
                                </m:e>
                              </m:acc>
                            </m:oMath>
                          </a14:m>
                          <a:r>
                            <a:rPr lang="en-US" sz="2800" dirty="0">
                              <a:latin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effectLst/>
                                      <a:latin typeface="Cambria Math" panose="02040503050406030204" pitchFamily="18" charset="0"/>
                                    </a:rPr>
                                  </m:ctrlPr>
                                </m:accPr>
                                <m:e>
                                  <m:r>
                                    <a:rPr lang="en-US" sz="2800" b="0" smtClean="0">
                                      <a:effectLst/>
                                      <a:latin typeface="Cambria Math" panose="02040503050406030204" pitchFamily="18" charset="0"/>
                                    </a:rPr>
                                    <m:t>𝐶</m:t>
                                  </m:r>
                                </m:e>
                              </m:acc>
                              <m:r>
                                <a:rPr lang="en-US" sz="2800" b="0" smtClean="0">
                                  <a:effectLst/>
                                  <a:latin typeface="Cambria Math" panose="02040503050406030204" pitchFamily="18" charset="0"/>
                                </a:rPr>
                                <m:t>=</m:t>
                              </m:r>
                              <m:acc>
                                <m:accPr>
                                  <m:chr m:val="̂"/>
                                  <m:ctrlPr>
                                    <a:rPr lang="en-US" sz="2800" b="0" i="1" smtClean="0">
                                      <a:effectLst/>
                                      <a:latin typeface="Cambria Math" panose="02040503050406030204" pitchFamily="18" charset="0"/>
                                    </a:rPr>
                                  </m:ctrlPr>
                                </m:accPr>
                                <m:e>
                                  <m:r>
                                    <a:rPr lang="en-US" sz="2800" b="0" smtClean="0">
                                      <a:effectLst/>
                                      <a:latin typeface="Cambria Math" panose="02040503050406030204" pitchFamily="18" charset="0"/>
                                    </a:rPr>
                                    <m:t>𝐶</m:t>
                                  </m:r>
                                  <m:r>
                                    <a:rPr lang="en-US" sz="2800" b="0" smtClean="0">
                                      <a:effectLst/>
                                      <a:latin typeface="Cambria Math" panose="02040503050406030204" pitchFamily="18" charset="0"/>
                                    </a:rPr>
                                    <m:t>′</m:t>
                                  </m:r>
                                </m:e>
                              </m:acc>
                            </m:oMath>
                          </a14:m>
                          <a:r>
                            <a:rPr lang="en-US" sz="2800" dirty="0">
                              <a:effectLst/>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750170"/>
                      </a:ext>
                    </a:extLst>
                  </a:tr>
                  <a:tr h="699179">
                    <a:tc>
                      <a:txBody>
                        <a:bodyPr/>
                        <a:lstStyle/>
                        <a:p>
                          <a:pP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b="0" smtClean="0">
                                  <a:latin typeface="Cambria Math" panose="02040503050406030204" pitchFamily="18" charset="0"/>
                                </a:rPr>
                                <m:t>𝐴𝐵𝐶</m:t>
                              </m:r>
                              <m:r>
                                <a:rPr lang="en-US" sz="2800" b="0"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smtClean="0">
                                      <a:latin typeface="Cambria Math" panose="02040503050406030204" pitchFamily="18" charset="0"/>
                                    </a:rPr>
                                    <m:t>𝐴</m:t>
                                  </m:r>
                                </m:e>
                                <m:sup>
                                  <m:r>
                                    <a:rPr lang="en-US" sz="2800" b="0" smtClean="0">
                                      <a:latin typeface="Cambria Math" panose="02040503050406030204" pitchFamily="18" charset="0"/>
                                    </a:rPr>
                                    <m:t>′</m:t>
                                  </m:r>
                                </m:sup>
                              </m:sSup>
                              <m:r>
                                <a:rPr lang="en-US" sz="2800" b="0" smtClean="0">
                                  <a:latin typeface="Cambria Math" panose="02040503050406030204" pitchFamily="18" charset="0"/>
                                </a:rPr>
                                <m:t>𝐵</m:t>
                              </m:r>
                              <m:r>
                                <a:rPr lang="en-US" sz="2800" b="0" smtClean="0">
                                  <a:latin typeface="Cambria Math" panose="02040503050406030204" pitchFamily="18" charset="0"/>
                                </a:rPr>
                                <m:t>′</m:t>
                              </m:r>
                              <m:r>
                                <a:rPr lang="en-US" sz="2800" b="0" smtClean="0">
                                  <a:latin typeface="Cambria Math" panose="02040503050406030204" pitchFamily="18" charset="0"/>
                                </a:rPr>
                                <m:t>𝐶</m:t>
                              </m:r>
                              <m:r>
                                <a:rPr lang="en-US" sz="2800" b="0"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sao</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170535"/>
                      </a:ext>
                    </a:extLst>
                  </a:tr>
                </a:tbl>
              </a:graphicData>
            </a:graphic>
          </p:graphicFrame>
        </mc:Choice>
        <mc:Fallback xmlns="">
          <p:graphicFrame>
            <p:nvGraphicFramePr>
              <p:cNvPr id="19" name="Bảng 15">
                <a:extLst>
                  <a:ext uri="{FF2B5EF4-FFF2-40B4-BE49-F238E27FC236}">
                    <a16:creationId xmlns:a16="http://schemas.microsoft.com/office/drawing/2014/main" id="{1F3C0E21-E101-50F5-D58F-50E7C5BF94A8}"/>
                  </a:ext>
                </a:extLst>
              </p:cNvPr>
              <p:cNvGraphicFramePr>
                <a:graphicFrameLocks noGrp="1"/>
              </p:cNvGraphicFramePr>
              <p:nvPr>
                <p:extLst>
                  <p:ext uri="{D42A27DB-BD31-4B8C-83A1-F6EECF244321}">
                    <p14:modId xmlns:p14="http://schemas.microsoft.com/office/powerpoint/2010/main" val="984650111"/>
                  </p:ext>
                </p:extLst>
              </p:nvPr>
            </p:nvGraphicFramePr>
            <p:xfrm>
              <a:off x="6320590" y="550535"/>
              <a:ext cx="5465693" cy="2613011"/>
            </p:xfrm>
            <a:graphic>
              <a:graphicData uri="http://schemas.openxmlformats.org/drawingml/2006/table">
                <a:tbl>
                  <a:tblPr firstRow="1" bandRow="1">
                    <a:tableStyleId>{2D5ABB26-0587-4C30-8999-92F81FD0307C}</a:tableStyleId>
                  </a:tblPr>
                  <a:tblGrid>
                    <a:gridCol w="769512">
                      <a:extLst>
                        <a:ext uri="{9D8B030D-6E8A-4147-A177-3AD203B41FA5}">
                          <a16:colId xmlns:a16="http://schemas.microsoft.com/office/drawing/2014/main" val="1564568866"/>
                        </a:ext>
                      </a:extLst>
                    </a:gridCol>
                    <a:gridCol w="4696181">
                      <a:extLst>
                        <a:ext uri="{9D8B030D-6E8A-4147-A177-3AD203B41FA5}">
                          <a16:colId xmlns:a16="http://schemas.microsoft.com/office/drawing/2014/main" val="2835125921"/>
                        </a:ext>
                      </a:extLst>
                    </a:gridCol>
                  </a:tblGrid>
                  <a:tr h="1913832">
                    <a:tc>
                      <a:txBody>
                        <a:bodyPr/>
                        <a:lstStyle/>
                        <a:p>
                          <a:pPr>
                            <a:lnSpc>
                              <a:spcPct val="100000"/>
                            </a:lnSpc>
                          </a:pPr>
                          <a:r>
                            <a:rPr lang="en-US" sz="2800" dirty="0">
                              <a:latin typeface="Times New Roman" panose="02020603050405020304" pitchFamily="18" charset="0"/>
                              <a:cs typeface="Times New Roman" panose="02020603050405020304" pitchFamily="18" charset="0"/>
                            </a:rPr>
                            <a:t>GT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13"/>
                          <a:stretch>
                            <a:fillRect l="-16321" r="-130" b="-40764"/>
                          </a:stretch>
                        </a:blipFill>
                      </a:tcPr>
                    </a:tc>
                    <a:extLst>
                      <a:ext uri="{0D108BD9-81ED-4DB2-BD59-A6C34878D82A}">
                        <a16:rowId xmlns:a16="http://schemas.microsoft.com/office/drawing/2014/main" val="567750170"/>
                      </a:ext>
                    </a:extLst>
                  </a:tr>
                  <a:tr h="699179">
                    <a:tc>
                      <a:txBody>
                        <a:bodyPr/>
                        <a:lstStyle/>
                        <a:p>
                          <a:pPr>
                            <a:lnSpc>
                              <a:spcPct val="100000"/>
                            </a:lnSpc>
                          </a:pPr>
                          <a:r>
                            <a:rPr lang="en-US" sz="2800" dirty="0">
                              <a:latin typeface="Times New Roman" panose="02020603050405020304" pitchFamily="18" charset="0"/>
                              <a:cs typeface="Times New Roman" panose="02020603050405020304" pitchFamily="18" charset="0"/>
                            </a:rPr>
                            <a:t>KL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13"/>
                          <a:stretch>
                            <a:fillRect l="-16321" t="-273043" r="-130" b="-11304"/>
                          </a:stretch>
                        </a:blipFill>
                      </a:tcPr>
                    </a:tc>
                    <a:extLst>
                      <a:ext uri="{0D108BD9-81ED-4DB2-BD59-A6C34878D82A}">
                        <a16:rowId xmlns:a16="http://schemas.microsoft.com/office/drawing/2014/main" val="4069170535"/>
                      </a:ext>
                    </a:extLst>
                  </a:tr>
                </a:tbl>
              </a:graphicData>
            </a:graphic>
          </p:graphicFrame>
        </mc:Fallback>
      </mc:AlternateContent>
    </p:spTree>
    <p:extLst>
      <p:ext uri="{BB962C8B-B14F-4D97-AF65-F5344CB8AC3E}">
        <p14:creationId xmlns:p14="http://schemas.microsoft.com/office/powerpoint/2010/main" val="224164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C:\Users\Administrator\Desktop\images716974_a.jpg">
            <a:extLst>
              <a:ext uri="{FF2B5EF4-FFF2-40B4-BE49-F238E27FC236}">
                <a16:creationId xmlns:a16="http://schemas.microsoft.com/office/drawing/2014/main" id="{0F34D6D7-A0EB-20E2-06B8-A76536CECD70}"/>
              </a:ext>
            </a:extLst>
          </p:cNvPr>
          <p:cNvPicPr>
            <a:picLocks noChangeAspect="1" noChangeArrowheads="1"/>
          </p:cNvPicPr>
          <p:nvPr/>
        </p:nvPicPr>
        <p:blipFill>
          <a:blip r:embed="rId2" cstate="print"/>
          <a:srcRect/>
          <a:stretch>
            <a:fillRect/>
          </a:stretch>
        </p:blipFill>
        <p:spPr bwMode="auto">
          <a:xfrm>
            <a:off x="2140772" y="162862"/>
            <a:ext cx="2971800" cy="3168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31" descr="01-pyramid-B">
            <a:extLst>
              <a:ext uri="{FF2B5EF4-FFF2-40B4-BE49-F238E27FC236}">
                <a16:creationId xmlns:a16="http://schemas.microsoft.com/office/drawing/2014/main" id="{7BCB0034-0C58-6EF5-0C43-AC39B89DEAA9}"/>
              </a:ext>
            </a:extLst>
          </p:cNvPr>
          <p:cNvPicPr>
            <a:picLocks noChangeAspect="1" noChangeArrowheads="1"/>
          </p:cNvPicPr>
          <p:nvPr/>
        </p:nvPicPr>
        <p:blipFill>
          <a:blip r:embed="rId3" cstate="print"/>
          <a:srcRect/>
          <a:stretch>
            <a:fillRect/>
          </a:stretch>
        </p:blipFill>
        <p:spPr bwMode="auto">
          <a:xfrm>
            <a:off x="5479275" y="118710"/>
            <a:ext cx="3149167" cy="3210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18" descr="C:\Users\Administrator\Desktop\6b6a64b9c41b81f2f11855df8716ccf8.png">
            <a:extLst>
              <a:ext uri="{FF2B5EF4-FFF2-40B4-BE49-F238E27FC236}">
                <a16:creationId xmlns:a16="http://schemas.microsoft.com/office/drawing/2014/main" id="{7B7B3616-8564-6C58-7C50-E2DB368F87A8}"/>
              </a:ext>
            </a:extLst>
          </p:cNvPr>
          <p:cNvPicPr>
            <a:picLocks noChangeAspect="1" noChangeArrowheads="1"/>
          </p:cNvPicPr>
          <p:nvPr/>
        </p:nvPicPr>
        <p:blipFill>
          <a:blip r:embed="rId4" cstate="print"/>
          <a:srcRect/>
          <a:stretch>
            <a:fillRect/>
          </a:stretch>
        </p:blipFill>
        <p:spPr bwMode="auto">
          <a:xfrm>
            <a:off x="8995145" y="118710"/>
            <a:ext cx="3007084" cy="32003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9" name="Nhóm 8">
            <a:extLst>
              <a:ext uri="{FF2B5EF4-FFF2-40B4-BE49-F238E27FC236}">
                <a16:creationId xmlns:a16="http://schemas.microsoft.com/office/drawing/2014/main" id="{30C63637-450B-7246-EA46-9BA3BD3737F2}"/>
              </a:ext>
            </a:extLst>
          </p:cNvPr>
          <p:cNvGrpSpPr/>
          <p:nvPr/>
        </p:nvGrpSpPr>
        <p:grpSpPr>
          <a:xfrm>
            <a:off x="2168764" y="3629018"/>
            <a:ext cx="2915816" cy="3124200"/>
            <a:chOff x="315146" y="3579086"/>
            <a:chExt cx="2915816" cy="3124200"/>
          </a:xfrm>
        </p:grpSpPr>
        <p:pic>
          <p:nvPicPr>
            <p:cNvPr id="5" name="Picture 37" descr="ANd9GcQT_jg1OaajSLnm4AuTV0Y4ykoFiF-wpcLOmLaYsM8y_u-wOGsZrA">
              <a:extLst>
                <a:ext uri="{FF2B5EF4-FFF2-40B4-BE49-F238E27FC236}">
                  <a16:creationId xmlns:a16="http://schemas.microsoft.com/office/drawing/2014/main" id="{5B6B9FA0-AD66-1ECE-B926-136288DF23A7}"/>
                </a:ext>
              </a:extLst>
            </p:cNvPr>
            <p:cNvPicPr>
              <a:picLocks noChangeAspect="1" noChangeArrowheads="1"/>
            </p:cNvPicPr>
            <p:nvPr/>
          </p:nvPicPr>
          <p:blipFill>
            <a:blip r:embed="rId5" cstate="print"/>
            <a:srcRect/>
            <a:stretch>
              <a:fillRect/>
            </a:stretch>
          </p:blipFill>
          <p:spPr bwMode="auto">
            <a:xfrm>
              <a:off x="315146" y="3579086"/>
              <a:ext cx="2915816"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AutoShape 9">
              <a:extLst>
                <a:ext uri="{FF2B5EF4-FFF2-40B4-BE49-F238E27FC236}">
                  <a16:creationId xmlns:a16="http://schemas.microsoft.com/office/drawing/2014/main" id="{2F01715E-721B-97F0-601B-12DDFF2B7AFC}"/>
                </a:ext>
              </a:extLst>
            </p:cNvPr>
            <p:cNvSpPr>
              <a:spLocks noChangeArrowheads="1"/>
            </p:cNvSpPr>
            <p:nvPr/>
          </p:nvSpPr>
          <p:spPr bwMode="auto">
            <a:xfrm>
              <a:off x="972954" y="4455386"/>
              <a:ext cx="1600200" cy="1371600"/>
            </a:xfrm>
            <a:prstGeom prst="sun">
              <a:avLst>
                <a:gd name="adj" fmla="val 25000"/>
              </a:avLst>
            </a:prstGeom>
            <a:solidFill>
              <a:srgbClr val="CCCC00"/>
            </a:solidFill>
            <a:ln w="9525">
              <a:solidFill>
                <a:srgbClr val="FF0066"/>
              </a:solidFill>
              <a:miter lim="800000"/>
              <a:headEnd/>
              <a:tailEnd/>
            </a:ln>
            <a:effectLst/>
          </p:spPr>
          <p:txBody>
            <a:bodyPr wrap="none" anchor="ctr"/>
            <a:lstStyle/>
            <a:p>
              <a:endParaRPr lang="en-US">
                <a:latin typeface=".VnTime" pitchFamily="34" charset="0"/>
              </a:endParaRPr>
            </a:p>
          </p:txBody>
        </p:sp>
      </p:grpSp>
      <p:pic>
        <p:nvPicPr>
          <p:cNvPr id="7" name="Picture 35" descr="ANd9GcQRH9SkRNr-JKtNMX06_2aADKpwDSxKIrn-aRRiMs5Tib1Wgg5n">
            <a:extLst>
              <a:ext uri="{FF2B5EF4-FFF2-40B4-BE49-F238E27FC236}">
                <a16:creationId xmlns:a16="http://schemas.microsoft.com/office/drawing/2014/main" id="{804618BB-3D97-D829-0830-BC33DFE4736B}"/>
              </a:ext>
            </a:extLst>
          </p:cNvPr>
          <p:cNvPicPr>
            <a:picLocks noChangeAspect="1" noChangeArrowheads="1"/>
          </p:cNvPicPr>
          <p:nvPr/>
        </p:nvPicPr>
        <p:blipFill>
          <a:blip r:embed="rId6" cstate="print"/>
          <a:srcRect/>
          <a:stretch>
            <a:fillRect/>
          </a:stretch>
        </p:blipFill>
        <p:spPr bwMode="auto">
          <a:xfrm>
            <a:off x="5479275" y="3642946"/>
            <a:ext cx="3200400" cy="3096344"/>
          </a:xfrm>
          <a:prstGeom prst="rect">
            <a:avLst/>
          </a:prstGeom>
          <a:noFill/>
        </p:spPr>
      </p:pic>
      <p:pic>
        <p:nvPicPr>
          <p:cNvPr id="8" name="Picture 10">
            <a:hlinkClick r:id="" action="ppaction://noaction"/>
            <a:extLst>
              <a:ext uri="{FF2B5EF4-FFF2-40B4-BE49-F238E27FC236}">
                <a16:creationId xmlns:a16="http://schemas.microsoft.com/office/drawing/2014/main" id="{4F73EE06-ECE5-4499-05B8-2DD719B14C75}"/>
              </a:ext>
            </a:extLst>
          </p:cNvPr>
          <p:cNvPicPr>
            <a:picLocks noChangeAspect="1" noChangeArrowheads="1"/>
          </p:cNvPicPr>
          <p:nvPr/>
        </p:nvPicPr>
        <p:blipFill>
          <a:blip r:embed="rId7" cstate="print"/>
          <a:srcRect/>
          <a:stretch>
            <a:fillRect/>
          </a:stretch>
        </p:blipFill>
        <p:spPr bwMode="auto">
          <a:xfrm>
            <a:off x="8995145" y="3589051"/>
            <a:ext cx="3007084" cy="3168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Hộp Văn bản 9">
            <a:extLst>
              <a:ext uri="{FF2B5EF4-FFF2-40B4-BE49-F238E27FC236}">
                <a16:creationId xmlns:a16="http://schemas.microsoft.com/office/drawing/2014/main" id="{B9185F80-6740-1D21-3160-4A0E557B6EB4}"/>
              </a:ext>
            </a:extLst>
          </p:cNvPr>
          <p:cNvSpPr txBox="1"/>
          <p:nvPr/>
        </p:nvSpPr>
        <p:spPr>
          <a:xfrm>
            <a:off x="336377" y="329946"/>
            <a:ext cx="1285875" cy="6198107"/>
          </a:xfrm>
          <a:prstGeom prst="rect">
            <a:avLst/>
          </a:prstGeom>
          <a:solidFill>
            <a:srgbClr val="019362"/>
          </a:solidFill>
          <a:effectLst>
            <a:innerShdw blurRad="114300">
              <a:prstClr val="black"/>
            </a:innerShdw>
          </a:effectLst>
        </p:spPr>
        <p:txBody>
          <a:bodyPr wrap="square" rtlCol="0">
            <a:spAutoFit/>
          </a:bodyPr>
          <a:lstStyle/>
          <a:p>
            <a:pPr algn="ctr">
              <a:lnSpc>
                <a:spcPct val="130000"/>
              </a:lnSpc>
            </a:pP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ẢNH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TẾ</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HAI TAM </a:t>
            </a:r>
            <a:r>
              <a:rPr lang="en-US" sz="2800" b="1" dirty="0" err="1">
                <a:solidFill>
                  <a:schemeClr val="bg1"/>
                </a:solidFill>
                <a:latin typeface="Times New Roman" panose="02020603050405020304" pitchFamily="18" charset="0"/>
                <a:cs typeface="Times New Roman" panose="02020603050405020304" pitchFamily="18" charset="0"/>
              </a:rPr>
              <a:t>GIÁC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NHAU</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4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3">
            <a:extLst>
              <a:ext uri="{FF2B5EF4-FFF2-40B4-BE49-F238E27FC236}">
                <a16:creationId xmlns:a16="http://schemas.microsoft.com/office/drawing/2014/main" id="{5E8E6BE0-89A5-FF70-35D1-41E5F985F4DB}"/>
              </a:ext>
            </a:extLst>
          </p:cNvPr>
          <p:cNvGrpSpPr/>
          <p:nvPr/>
        </p:nvGrpSpPr>
        <p:grpSpPr>
          <a:xfrm>
            <a:off x="8464077" y="-139991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3" name="同心圆 74">
              <a:extLst>
                <a:ext uri="{FF2B5EF4-FFF2-40B4-BE49-F238E27FC236}">
                  <a16:creationId xmlns:a16="http://schemas.microsoft.com/office/drawing/2014/main" id="{173B6FE6-7ED1-B75E-E3DC-A22C4B2AE655}"/>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椭圆 75">
              <a:extLst>
                <a:ext uri="{FF2B5EF4-FFF2-40B4-BE49-F238E27FC236}">
                  <a16:creationId xmlns:a16="http://schemas.microsoft.com/office/drawing/2014/main" id="{4521ED1D-44A2-0374-9C3D-E95252007207}"/>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5" name="组合 76">
            <a:extLst>
              <a:ext uri="{FF2B5EF4-FFF2-40B4-BE49-F238E27FC236}">
                <a16:creationId xmlns:a16="http://schemas.microsoft.com/office/drawing/2014/main" id="{71D9AB21-4FA6-5A77-1246-E65327689606}"/>
              </a:ext>
            </a:extLst>
          </p:cNvPr>
          <p:cNvGrpSpPr/>
          <p:nvPr/>
        </p:nvGrpSpPr>
        <p:grpSpPr>
          <a:xfrm>
            <a:off x="5741014" y="-861456"/>
            <a:ext cx="840307" cy="840307"/>
            <a:chOff x="304800" y="673100"/>
            <a:chExt cx="4000500" cy="4000500"/>
          </a:xfrm>
          <a:effectLst>
            <a:outerShdw blurRad="444500" dist="254000" dir="8100000" algn="tr" rotWithShape="0">
              <a:prstClr val="black">
                <a:alpha val="50000"/>
              </a:prstClr>
            </a:outerShdw>
          </a:effectLst>
        </p:grpSpPr>
        <p:sp>
          <p:nvSpPr>
            <p:cNvPr id="6" name="同心圆 77">
              <a:extLst>
                <a:ext uri="{FF2B5EF4-FFF2-40B4-BE49-F238E27FC236}">
                  <a16:creationId xmlns:a16="http://schemas.microsoft.com/office/drawing/2014/main" id="{33C2F8BC-98F6-AC5B-F432-E6150C6D0F2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椭圆 78">
              <a:extLst>
                <a:ext uri="{FF2B5EF4-FFF2-40B4-BE49-F238E27FC236}">
                  <a16:creationId xmlns:a16="http://schemas.microsoft.com/office/drawing/2014/main" id="{7075A355-C5F3-D419-1955-55A016CAB857}"/>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8" name="组合 79">
            <a:extLst>
              <a:ext uri="{FF2B5EF4-FFF2-40B4-BE49-F238E27FC236}">
                <a16:creationId xmlns:a16="http://schemas.microsoft.com/office/drawing/2014/main" id="{4EE322AC-FC4B-DDD3-3B11-18220F7A55CB}"/>
              </a:ext>
            </a:extLst>
          </p:cNvPr>
          <p:cNvGrpSpPr/>
          <p:nvPr/>
        </p:nvGrpSpPr>
        <p:grpSpPr>
          <a:xfrm>
            <a:off x="6709191" y="-72216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9" name="同心圆 80">
              <a:extLst>
                <a:ext uri="{FF2B5EF4-FFF2-40B4-BE49-F238E27FC236}">
                  <a16:creationId xmlns:a16="http://schemas.microsoft.com/office/drawing/2014/main" id="{2E041831-7A01-C651-A594-1FAE5213FE32}"/>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椭圆 81">
              <a:extLst>
                <a:ext uri="{FF2B5EF4-FFF2-40B4-BE49-F238E27FC236}">
                  <a16:creationId xmlns:a16="http://schemas.microsoft.com/office/drawing/2014/main" id="{5F110072-0B7B-3585-C8BA-9BBC5E18A8A2}"/>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1" name="组合 82">
            <a:extLst>
              <a:ext uri="{FF2B5EF4-FFF2-40B4-BE49-F238E27FC236}">
                <a16:creationId xmlns:a16="http://schemas.microsoft.com/office/drawing/2014/main" id="{15CFFA73-5CE4-4F34-6184-51DE4D9F0E02}"/>
              </a:ext>
            </a:extLst>
          </p:cNvPr>
          <p:cNvGrpSpPr/>
          <p:nvPr/>
        </p:nvGrpSpPr>
        <p:grpSpPr>
          <a:xfrm>
            <a:off x="10131072" y="-585688"/>
            <a:ext cx="914400" cy="914400"/>
            <a:chOff x="304800" y="673100"/>
            <a:chExt cx="4000500" cy="4000500"/>
          </a:xfrm>
          <a:effectLst>
            <a:outerShdw blurRad="444500" dist="254000" dir="8100000" algn="tr" rotWithShape="0">
              <a:prstClr val="black">
                <a:alpha val="50000"/>
              </a:prstClr>
            </a:outerShdw>
          </a:effectLst>
        </p:grpSpPr>
        <p:sp>
          <p:nvSpPr>
            <p:cNvPr id="12" name="同心圆 83">
              <a:extLst>
                <a:ext uri="{FF2B5EF4-FFF2-40B4-BE49-F238E27FC236}">
                  <a16:creationId xmlns:a16="http://schemas.microsoft.com/office/drawing/2014/main" id="{E55B7806-1CA9-D1A7-B13F-830596B095C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椭圆 84">
              <a:extLst>
                <a:ext uri="{FF2B5EF4-FFF2-40B4-BE49-F238E27FC236}">
                  <a16:creationId xmlns:a16="http://schemas.microsoft.com/office/drawing/2014/main" id="{878E8F6D-7E9A-AECF-2BBA-775F54B7571F}"/>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7" name="组合 94">
            <a:extLst>
              <a:ext uri="{FF2B5EF4-FFF2-40B4-BE49-F238E27FC236}">
                <a16:creationId xmlns:a16="http://schemas.microsoft.com/office/drawing/2014/main" id="{053E28CD-548B-F9FE-69E5-04CF7775B13A}"/>
              </a:ext>
            </a:extLst>
          </p:cNvPr>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18" name="同心圆 95">
              <a:extLst>
                <a:ext uri="{FF2B5EF4-FFF2-40B4-BE49-F238E27FC236}">
                  <a16:creationId xmlns:a16="http://schemas.microsoft.com/office/drawing/2014/main" id="{F301BB0B-D04F-6FC5-779B-351A601E66BE}"/>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9" name="椭圆 96">
              <a:extLst>
                <a:ext uri="{FF2B5EF4-FFF2-40B4-BE49-F238E27FC236}">
                  <a16:creationId xmlns:a16="http://schemas.microsoft.com/office/drawing/2014/main" id="{64F03D65-38B0-DC1A-2806-EF713DD4AD0A}"/>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0" name="组合 97">
            <a:extLst>
              <a:ext uri="{FF2B5EF4-FFF2-40B4-BE49-F238E27FC236}">
                <a16:creationId xmlns:a16="http://schemas.microsoft.com/office/drawing/2014/main" id="{FDD8448A-FDEE-DF90-C811-8D9B2D33EB42}"/>
              </a:ext>
            </a:extLst>
          </p:cNvPr>
          <p:cNvGrpSpPr/>
          <p:nvPr/>
        </p:nvGrpSpPr>
        <p:grpSpPr>
          <a:xfrm>
            <a:off x="11337240" y="-229262"/>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21" name="同心圆 98">
              <a:extLst>
                <a:ext uri="{FF2B5EF4-FFF2-40B4-BE49-F238E27FC236}">
                  <a16:creationId xmlns:a16="http://schemas.microsoft.com/office/drawing/2014/main" id="{E4E16414-342B-D67D-BFC7-7CAEA853916E}"/>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2" name="椭圆 99">
              <a:extLst>
                <a:ext uri="{FF2B5EF4-FFF2-40B4-BE49-F238E27FC236}">
                  <a16:creationId xmlns:a16="http://schemas.microsoft.com/office/drawing/2014/main" id="{3707399A-131D-FFB4-2F7E-C17AF42CB58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4" name="Hình chữ nhật: Góc Tròn 13">
                <a:extLst>
                  <a:ext uri="{FF2B5EF4-FFF2-40B4-BE49-F238E27FC236}">
                    <a16:creationId xmlns:a16="http://schemas.microsoft.com/office/drawing/2014/main" id="{3926AD13-9B31-78EC-E6F1-2110D6F7FB65}"/>
                  </a:ext>
                </a:extLst>
              </p:cNvPr>
              <p:cNvSpPr/>
              <p:nvPr/>
            </p:nvSpPr>
            <p:spPr>
              <a:xfrm>
                <a:off x="197168" y="164025"/>
                <a:ext cx="6842760" cy="5322375"/>
              </a:xfrm>
              <a:prstGeom prst="roundRect">
                <a:avLst/>
              </a:prstGeom>
              <a:solidFill>
                <a:srgbClr val="019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chemeClr val="bg1"/>
                    </a:solidFill>
                    <a:latin typeface="Times New Roman" panose="02020603050405020304" pitchFamily="18" charset="0"/>
                    <a:cs typeface="Times New Roman" panose="02020603050405020304" pitchFamily="18" charset="0"/>
                  </a:rPr>
                  <a:t>Có </a:t>
                </a:r>
                <a:r>
                  <a:rPr lang="en-US" sz="2800" b="1" dirty="0" err="1">
                    <a:ln/>
                    <a:solidFill>
                      <a:schemeClr val="bg1"/>
                    </a:solidFill>
                    <a:latin typeface="Times New Roman" panose="02020603050405020304" pitchFamily="18" charset="0"/>
                    <a:cs typeface="Times New Roman" panose="02020603050405020304" pitchFamily="18" charset="0"/>
                  </a:rPr>
                  <a:t>hai</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trạm</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quan</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sát</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𝑨</m:t>
                    </m:r>
                  </m:oMath>
                </a14:m>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𝑩</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và</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một</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trạm</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quan</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sát</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𝑪</m:t>
                    </m:r>
                  </m:oMath>
                </a14:m>
                <a:r>
                  <a:rPr lang="en-US" sz="2800" b="1" dirty="0">
                    <a:ln/>
                    <a:solidFill>
                      <a:schemeClr val="bg1"/>
                    </a:solidFill>
                    <a:latin typeface="Times New Roman" panose="02020603050405020304" pitchFamily="18" charset="0"/>
                    <a:cs typeface="Times New Roman" panose="02020603050405020304" pitchFamily="18" charset="0"/>
                  </a:rPr>
                  <a:t> ở </a:t>
                </a:r>
                <a:r>
                  <a:rPr lang="en-US" sz="2800" b="1" dirty="0" err="1">
                    <a:ln/>
                    <a:solidFill>
                      <a:schemeClr val="bg1"/>
                    </a:solidFill>
                    <a:latin typeface="Times New Roman" panose="02020603050405020304" pitchFamily="18" charset="0"/>
                    <a:cs typeface="Times New Roman" panose="02020603050405020304" pitchFamily="18" charset="0"/>
                  </a:rPr>
                  <a:t>giữa</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hồ</a:t>
                </a:r>
                <a:r>
                  <a:rPr lang="en-US" sz="2800" b="1" dirty="0">
                    <a:ln/>
                    <a:solidFill>
                      <a:schemeClr val="bg1"/>
                    </a:solidFill>
                    <a:latin typeface="Times New Roman" panose="02020603050405020304" pitchFamily="18" charset="0"/>
                    <a:cs typeface="Times New Roman" panose="02020603050405020304" pitchFamily="18" charset="0"/>
                  </a:rPr>
                  <a:t>. </a:t>
                </a:r>
              </a:p>
              <a:p>
                <a:r>
                  <a:rPr lang="en-US" sz="2800" b="1" dirty="0">
                    <a:ln/>
                    <a:solidFill>
                      <a:schemeClr val="bg1"/>
                    </a:solidFill>
                    <a:latin typeface="Times New Roman" panose="02020603050405020304" pitchFamily="18" charset="0"/>
                    <a:cs typeface="Times New Roman" panose="02020603050405020304" pitchFamily="18" charset="0"/>
                  </a:rPr>
                  <a:t>Do </a:t>
                </a:r>
                <a:r>
                  <a:rPr lang="en-US" sz="2800" b="1" dirty="0" err="1">
                    <a:ln/>
                    <a:solidFill>
                      <a:schemeClr val="bg1"/>
                    </a:solidFill>
                    <a:latin typeface="Times New Roman" panose="02020603050405020304" pitchFamily="18" charset="0"/>
                    <a:cs typeface="Times New Roman" panose="02020603050405020304" pitchFamily="18" charset="0"/>
                  </a:rPr>
                  <a:t>không</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thể</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trực</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tiếp</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được</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khoảng</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cách</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từ</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𝑨</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và</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từ</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a:ln/>
                        <a:solidFill>
                          <a:schemeClr val="bg1"/>
                        </a:solidFill>
                        <a:latin typeface="Cambria Math" panose="02040503050406030204" pitchFamily="18" charset="0"/>
                        <a:cs typeface="Times New Roman" panose="02020603050405020304" pitchFamily="18" charset="0"/>
                      </a:rPr>
                      <m:t>𝑩</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đến</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a:ln/>
                        <a:solidFill>
                          <a:schemeClr val="bg1"/>
                        </a:solidFill>
                        <a:latin typeface="Cambria Math" panose="02040503050406030204" pitchFamily="18" charset="0"/>
                        <a:cs typeface="Times New Roman" panose="02020603050405020304" pitchFamily="18" charset="0"/>
                      </a:rPr>
                      <m:t>𝑪</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nên</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người</a:t>
                </a:r>
                <a:r>
                  <a:rPr lang="en-US" sz="2800" b="1" dirty="0">
                    <a:ln/>
                    <a:solidFill>
                      <a:schemeClr val="bg1"/>
                    </a:solidFill>
                    <a:latin typeface="Times New Roman" panose="02020603050405020304" pitchFamily="18" charset="0"/>
                    <a:cs typeface="Times New Roman" panose="02020603050405020304" pitchFamily="18" charset="0"/>
                  </a:rPr>
                  <a:t> ta </a:t>
                </a:r>
                <a:r>
                  <a:rPr lang="en-US" sz="2800" b="1" dirty="0" err="1">
                    <a:ln/>
                    <a:solidFill>
                      <a:schemeClr val="bg1"/>
                    </a:solidFill>
                    <a:latin typeface="Times New Roman" panose="02020603050405020304" pitchFamily="18" charset="0"/>
                    <a:cs typeface="Times New Roman" panose="02020603050405020304" pitchFamily="18" charset="0"/>
                  </a:rPr>
                  <a:t>làm</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như</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sau</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Hình</a:t>
                </a:r>
                <a:r>
                  <a:rPr lang="en-US" sz="2800" b="1" dirty="0">
                    <a:ln/>
                    <a:solidFill>
                      <a:schemeClr val="bg1"/>
                    </a:solidFill>
                    <a:latin typeface="Times New Roman" panose="02020603050405020304" pitchFamily="18" charset="0"/>
                    <a:cs typeface="Times New Roman" panose="02020603050405020304" pitchFamily="18" charset="0"/>
                  </a:rPr>
                  <a:t> 55):</a:t>
                </a:r>
              </a:p>
              <a:p>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góc</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𝑩𝑨𝑪</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được</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smtClean="0">
                            <a:ln/>
                            <a:solidFill>
                              <a:schemeClr val="bg1"/>
                            </a:solidFill>
                            <a:latin typeface="Cambria Math" panose="02040503050406030204" pitchFamily="18" charset="0"/>
                            <a:cs typeface="Times New Roman" panose="02020603050405020304" pitchFamily="18" charset="0"/>
                          </a:rPr>
                        </m:ctrlPr>
                      </m:sSupPr>
                      <m:e>
                        <m:r>
                          <a:rPr lang="en-US" sz="2800" b="1" i="0" smtClean="0">
                            <a:ln/>
                            <a:solidFill>
                              <a:schemeClr val="bg1"/>
                            </a:solidFill>
                            <a:latin typeface="Cambria Math" panose="02040503050406030204" pitchFamily="18" charset="0"/>
                            <a:cs typeface="Times New Roman" panose="02020603050405020304" pitchFamily="18" charset="0"/>
                          </a:rPr>
                          <m:t>𝟔𝟎</m:t>
                        </m:r>
                      </m:e>
                      <m:sup>
                        <m:r>
                          <a:rPr lang="en-US" sz="2800" b="1" i="0" smtClean="0">
                            <a:ln/>
                            <a:solidFill>
                              <a:schemeClr val="bg1"/>
                            </a:solidFill>
                            <a:latin typeface="Cambria Math" panose="02040503050406030204" pitchFamily="18" charset="0"/>
                            <a:cs typeface="Times New Roman" panose="02020603050405020304" pitchFamily="18" charset="0"/>
                          </a:rPr>
                          <m:t>𝐨</m:t>
                        </m:r>
                      </m:sup>
                    </m:sSup>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góc</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𝑨𝑩𝑪</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được</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ln/>
                            <a:solidFill>
                              <a:schemeClr val="bg1"/>
                            </a:solidFill>
                            <a:latin typeface="Cambria Math" panose="02040503050406030204" pitchFamily="18" charset="0"/>
                            <a:cs typeface="Times New Roman" panose="02020603050405020304" pitchFamily="18" charset="0"/>
                          </a:rPr>
                        </m:ctrlPr>
                      </m:sSupPr>
                      <m:e>
                        <m:r>
                          <a:rPr lang="en-US" sz="2800" b="1" i="0" smtClean="0">
                            <a:ln/>
                            <a:solidFill>
                              <a:schemeClr val="bg1"/>
                            </a:solidFill>
                            <a:latin typeface="Cambria Math" panose="02040503050406030204" pitchFamily="18" charset="0"/>
                            <a:cs typeface="Times New Roman" panose="02020603050405020304" pitchFamily="18" charset="0"/>
                          </a:rPr>
                          <m:t>𝟒𝟓</m:t>
                        </m:r>
                      </m:e>
                      <m:sup>
                        <m:r>
                          <a:rPr lang="en-US" sz="2800" b="1" i="0">
                            <a:ln/>
                            <a:solidFill>
                              <a:schemeClr val="bg1"/>
                            </a:solidFill>
                            <a:latin typeface="Cambria Math" panose="02040503050406030204" pitchFamily="18" charset="0"/>
                            <a:cs typeface="Times New Roman" panose="02020603050405020304" pitchFamily="18" charset="0"/>
                          </a:rPr>
                          <m:t>𝐨</m:t>
                        </m:r>
                      </m:sup>
                    </m:sSup>
                  </m:oMath>
                </a14:m>
                <a:endParaRPr lang="en-US" sz="2800" b="1" dirty="0">
                  <a:ln/>
                  <a:solidFill>
                    <a:schemeClr val="bg1"/>
                  </a:solidFill>
                  <a:latin typeface="Times New Roman" panose="02020603050405020304" pitchFamily="18" charset="0"/>
                  <a:cs typeface="Times New Roman" panose="02020603050405020304" pitchFamily="18" charset="0"/>
                </a:endParaRPr>
              </a:p>
              <a:p>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Kẻ</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tia</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𝑨𝒙</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sao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cho</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ln/>
                            <a:solidFill>
                              <a:schemeClr val="bg1"/>
                            </a:solidFill>
                            <a:latin typeface="Cambria Math" panose="02040503050406030204" pitchFamily="18" charset="0"/>
                            <a:cs typeface="Times New Roman" panose="02020603050405020304" pitchFamily="18" charset="0"/>
                          </a:rPr>
                        </m:ctrlPr>
                      </m:sSupPr>
                      <m:e>
                        <m:acc>
                          <m:accPr>
                            <m:chr m:val="̂"/>
                            <m:ctrlPr>
                              <a:rPr lang="en-US" sz="2800" b="1" i="1" smtClean="0">
                                <a:ln/>
                                <a:solidFill>
                                  <a:schemeClr val="bg1"/>
                                </a:solidFill>
                                <a:latin typeface="Cambria Math" panose="02040503050406030204" pitchFamily="18" charset="0"/>
                                <a:cs typeface="Times New Roman" panose="02020603050405020304" pitchFamily="18" charset="0"/>
                              </a:rPr>
                            </m:ctrlPr>
                          </m:accPr>
                          <m:e>
                            <m:r>
                              <a:rPr lang="en-US" sz="2800" b="1" i="1" smtClean="0">
                                <a:ln/>
                                <a:solidFill>
                                  <a:schemeClr val="bg1"/>
                                </a:solidFill>
                                <a:latin typeface="Cambria Math" panose="02040503050406030204" pitchFamily="18" charset="0"/>
                                <a:cs typeface="Times New Roman" panose="02020603050405020304" pitchFamily="18" charset="0"/>
                              </a:rPr>
                              <m:t>𝑩𝑨𝒙</m:t>
                            </m:r>
                          </m:e>
                        </m:acc>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a:ln/>
                            <a:solidFill>
                              <a:schemeClr val="bg1"/>
                            </a:solidFill>
                            <a:latin typeface="Cambria Math" panose="02040503050406030204" pitchFamily="18" charset="0"/>
                            <a:cs typeface="Times New Roman" panose="02020603050405020304" pitchFamily="18" charset="0"/>
                          </a:rPr>
                          <m:t>𝟔𝟎</m:t>
                        </m:r>
                      </m:e>
                      <m:sup>
                        <m:r>
                          <a:rPr lang="en-US" sz="2800" b="1" i="1">
                            <a:ln/>
                            <a:solidFill>
                              <a:schemeClr val="bg1"/>
                            </a:solidFill>
                            <a:latin typeface="Cambria Math" panose="02040503050406030204" pitchFamily="18" charset="0"/>
                            <a:cs typeface="Times New Roman" panose="02020603050405020304" pitchFamily="18" charset="0"/>
                          </a:rPr>
                          <m:t>𝒐</m:t>
                        </m:r>
                      </m:sup>
                    </m:sSup>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kẻ</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tia</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𝑩𝒚</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sao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cho</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ln/>
                            <a:solidFill>
                              <a:schemeClr val="bg1"/>
                            </a:solidFill>
                            <a:latin typeface="Cambria Math" panose="02040503050406030204" pitchFamily="18" charset="0"/>
                            <a:cs typeface="Times New Roman" panose="02020603050405020304" pitchFamily="18" charset="0"/>
                          </a:rPr>
                        </m:ctrlPr>
                      </m:sSupPr>
                      <m:e>
                        <m:acc>
                          <m:accPr>
                            <m:chr m:val="̂"/>
                            <m:ctrlPr>
                              <a:rPr lang="en-US" sz="2800" b="1" i="1">
                                <a:ln/>
                                <a:solidFill>
                                  <a:schemeClr val="bg1"/>
                                </a:solidFill>
                                <a:latin typeface="Cambria Math" panose="02040503050406030204" pitchFamily="18" charset="0"/>
                                <a:cs typeface="Times New Roman" panose="02020603050405020304" pitchFamily="18" charset="0"/>
                              </a:rPr>
                            </m:ctrlPr>
                          </m:accPr>
                          <m:e>
                            <m:r>
                              <a:rPr lang="en-US" sz="2800" b="1" i="1">
                                <a:ln/>
                                <a:solidFill>
                                  <a:schemeClr val="bg1"/>
                                </a:solidFill>
                                <a:latin typeface="Cambria Math" panose="02040503050406030204" pitchFamily="18" charset="0"/>
                                <a:cs typeface="Times New Roman" panose="02020603050405020304" pitchFamily="18" charset="0"/>
                              </a:rPr>
                              <m:t>𝑩𝑨</m:t>
                            </m:r>
                            <m:r>
                              <a:rPr lang="en-US" sz="2800" b="1" i="1" smtClean="0">
                                <a:ln/>
                                <a:solidFill>
                                  <a:schemeClr val="bg1"/>
                                </a:solidFill>
                                <a:latin typeface="Cambria Math" panose="02040503050406030204" pitchFamily="18" charset="0"/>
                                <a:cs typeface="Times New Roman" panose="02020603050405020304" pitchFamily="18" charset="0"/>
                              </a:rPr>
                              <m:t>𝒚</m:t>
                            </m:r>
                          </m:e>
                        </m:acc>
                        <m:r>
                          <a:rPr lang="en-US" sz="2800" b="1" i="1">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𝟒𝟓</m:t>
                        </m:r>
                      </m:e>
                      <m:sup>
                        <m:r>
                          <a:rPr lang="en-US" sz="2800" b="1" i="1">
                            <a:ln/>
                            <a:solidFill>
                              <a:schemeClr val="bg1"/>
                            </a:solidFill>
                            <a:latin typeface="Cambria Math" panose="02040503050406030204" pitchFamily="18" charset="0"/>
                            <a:cs typeface="Times New Roman" panose="02020603050405020304" pitchFamily="18" charset="0"/>
                          </a:rPr>
                          <m:t>𝒐</m:t>
                        </m:r>
                      </m:sup>
                    </m:sSup>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xác</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định</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giao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điểm</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𝑫</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của</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hai</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tia</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đó</a:t>
                </a:r>
                <a:r>
                  <a:rPr lang="en-US" sz="2800" b="1" dirty="0">
                    <a:ln/>
                    <a:solidFill>
                      <a:schemeClr val="bg1"/>
                    </a:solidFill>
                    <a:latin typeface="Times New Roman" panose="02020603050405020304" pitchFamily="18" charset="0"/>
                    <a:cs typeface="Times New Roman" panose="02020603050405020304" pitchFamily="18" charset="0"/>
                  </a:rPr>
                  <a:t>.</a:t>
                </a:r>
              </a:p>
              <a:p>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khoảng</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cách</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𝑨𝑫</m:t>
                    </m:r>
                  </m:oMath>
                </a14:m>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và</a:t>
                </a:r>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n/>
                        <a:solidFill>
                          <a:schemeClr val="bg1"/>
                        </a:solidFill>
                        <a:latin typeface="Cambria Math" panose="02040503050406030204" pitchFamily="18" charset="0"/>
                        <a:cs typeface="Times New Roman" panose="02020603050405020304" pitchFamily="18" charset="0"/>
                      </a:rPr>
                      <m:t>𝑩𝑫</m:t>
                    </m:r>
                  </m:oMath>
                </a14:m>
                <a:endParaRPr lang="vi-VN" sz="2800" b="1" dirty="0">
                  <a:ln/>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Hình chữ nhật: Góc Tròn 13">
                <a:extLst>
                  <a:ext uri="{FF2B5EF4-FFF2-40B4-BE49-F238E27FC236}">
                    <a16:creationId xmlns:a16="http://schemas.microsoft.com/office/drawing/2014/main" id="{3926AD13-9B31-78EC-E6F1-2110D6F7FB65}"/>
                  </a:ext>
                </a:extLst>
              </p:cNvPr>
              <p:cNvSpPr>
                <a:spLocks noRot="1" noChangeAspect="1" noMove="1" noResize="1" noEditPoints="1" noAdjustHandles="1" noChangeArrowheads="1" noChangeShapeType="1" noTextEdit="1"/>
              </p:cNvSpPr>
              <p:nvPr/>
            </p:nvSpPr>
            <p:spPr>
              <a:xfrm>
                <a:off x="197168" y="164025"/>
                <a:ext cx="6842760" cy="5322375"/>
              </a:xfrm>
              <a:prstGeom prst="roundRect">
                <a:avLst/>
              </a:prstGeom>
              <a:blipFill>
                <a:blip r:embed="rId2"/>
                <a:stretch>
                  <a:fillRect/>
                </a:stretch>
              </a:blipFill>
            </p:spPr>
            <p:txBody>
              <a:bodyPr/>
              <a:lstStyle/>
              <a:p>
                <a:r>
                  <a:rPr lang="en-US">
                    <a:noFill/>
                  </a:rPr>
                  <a:t> </a:t>
                </a:r>
              </a:p>
            </p:txBody>
          </p:sp>
        </mc:Fallback>
      </mc:AlternateContent>
      <p:pic>
        <p:nvPicPr>
          <p:cNvPr id="15" name="Hình ảnh 14">
            <a:extLst>
              <a:ext uri="{FF2B5EF4-FFF2-40B4-BE49-F238E27FC236}">
                <a16:creationId xmlns:a16="http://schemas.microsoft.com/office/drawing/2014/main" id="{E0FA064D-0BFC-19AC-CB04-1CEEEA1FD1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870635" y="897456"/>
            <a:ext cx="3669601" cy="4245643"/>
          </a:xfrm>
          <a:prstGeom prst="rect">
            <a:avLst/>
          </a:prstGeom>
        </p:spPr>
      </p:pic>
      <p:pic>
        <p:nvPicPr>
          <p:cNvPr id="26" name="Hình ảnh 25">
            <a:extLst>
              <a:ext uri="{FF2B5EF4-FFF2-40B4-BE49-F238E27FC236}">
                <a16:creationId xmlns:a16="http://schemas.microsoft.com/office/drawing/2014/main" id="{FA5AC776-B634-8376-C5AC-8151B5A080E8}"/>
              </a:ext>
            </a:extLst>
          </p:cNvPr>
          <p:cNvPicPr>
            <a:picLocks noChangeAspect="1"/>
          </p:cNvPicPr>
          <p:nvPr/>
        </p:nvPicPr>
        <p:blipFill>
          <a:blip r:embed="rId5"/>
          <a:stretch>
            <a:fillRect/>
          </a:stretch>
        </p:blipFill>
        <p:spPr>
          <a:xfrm>
            <a:off x="11006947" y="5285625"/>
            <a:ext cx="1002173" cy="1572375"/>
          </a:xfrm>
          <a:prstGeom prst="rect">
            <a:avLst/>
          </a:prstGeom>
        </p:spPr>
      </p:pic>
      <mc:AlternateContent xmlns:mc="http://schemas.openxmlformats.org/markup-compatibility/2006" xmlns:a14="http://schemas.microsoft.com/office/drawing/2010/main">
        <mc:Choice Requires="a14">
          <p:sp>
            <p:nvSpPr>
              <p:cNvPr id="27" name="Bong bóng Ý nghĩ: Hình đám mây 26">
                <a:extLst>
                  <a:ext uri="{FF2B5EF4-FFF2-40B4-BE49-F238E27FC236}">
                    <a16:creationId xmlns:a16="http://schemas.microsoft.com/office/drawing/2014/main" id="{0C63E188-99FD-595C-ABB4-751D6D9A54C0}"/>
                  </a:ext>
                </a:extLst>
              </p:cNvPr>
              <p:cNvSpPr/>
              <p:nvPr/>
            </p:nvSpPr>
            <p:spPr>
              <a:xfrm>
                <a:off x="1014984" y="5285625"/>
                <a:ext cx="8987150" cy="1328026"/>
              </a:xfrm>
              <a:prstGeom prst="cloudCallout">
                <a:avLst>
                  <a:gd name="adj1" fmla="val 64347"/>
                  <a:gd name="adj2" fmla="val 14532"/>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1" dirty="0">
                    <a:solidFill>
                      <a:srgbClr val="FF0000"/>
                    </a:solidFill>
                    <a:latin typeface="Times New Roman" panose="02020603050405020304" pitchFamily="18" charset="0"/>
                    <a:cs typeface="Times New Roman" panose="02020603050405020304" pitchFamily="18" charset="0"/>
                  </a:rPr>
                  <a:t>Tại </a:t>
                </a:r>
                <a:r>
                  <a:rPr lang="en-US" sz="2800" b="1" i="1" dirty="0" err="1">
                    <a:solidFill>
                      <a:srgbClr val="FF0000"/>
                    </a:solidFill>
                    <a:latin typeface="Times New Roman" panose="020206030504050203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solidFill>
                          <a:srgbClr val="FF0000"/>
                        </a:solidFill>
                        <a:latin typeface="Cambria Math" panose="02040503050406030204" pitchFamily="18" charset="0"/>
                        <a:cs typeface="Times New Roman" panose="02020603050405020304" pitchFamily="18" charset="0"/>
                      </a:rPr>
                      <m:t>𝑨𝑪</m:t>
                    </m:r>
                    <m:r>
                      <a:rPr lang="en-US" sz="2800" b="1" i="1" dirty="0" smtClean="0">
                        <a:solidFill>
                          <a:srgbClr val="FF0000"/>
                        </a:solidFill>
                        <a:latin typeface="Cambria Math" panose="02040503050406030204" pitchFamily="18" charset="0"/>
                        <a:cs typeface="Times New Roman" panose="02020603050405020304" pitchFamily="18" charset="0"/>
                      </a:rPr>
                      <m:t>=</m:t>
                    </m:r>
                    <m:r>
                      <a:rPr lang="en-US" sz="2800" b="1" i="1" dirty="0" smtClean="0">
                        <a:solidFill>
                          <a:srgbClr val="FF0000"/>
                        </a:solidFill>
                        <a:latin typeface="Cambria Math" panose="02040503050406030204" pitchFamily="18" charset="0"/>
                        <a:cs typeface="Times New Roman" panose="02020603050405020304" pitchFamily="18" charset="0"/>
                      </a:rPr>
                      <m:t>𝑨𝑫</m:t>
                    </m:r>
                    <m:r>
                      <a:rPr lang="en-US" sz="2800" b="1" i="1" dirty="0" smtClean="0">
                        <a:solidFill>
                          <a:srgbClr val="FF0000"/>
                        </a:solidFill>
                        <a:latin typeface="Cambria Math" panose="02040503050406030204" pitchFamily="18" charset="0"/>
                        <a:cs typeface="Times New Roman" panose="02020603050405020304" pitchFamily="18" charset="0"/>
                      </a:rPr>
                      <m:t> </m:t>
                    </m:r>
                  </m:oMath>
                </a14:m>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solidFill>
                          <a:srgbClr val="FF0000"/>
                        </a:solidFill>
                        <a:latin typeface="Cambria Math" panose="02040503050406030204" pitchFamily="18" charset="0"/>
                        <a:cs typeface="Times New Roman" panose="02020603050405020304" pitchFamily="18" charset="0"/>
                      </a:rPr>
                      <m:t>𝑩𝑪</m:t>
                    </m:r>
                    <m:r>
                      <a:rPr lang="en-US" sz="2800" b="1" i="1" dirty="0" smtClean="0">
                        <a:solidFill>
                          <a:srgbClr val="FF0000"/>
                        </a:solidFill>
                        <a:latin typeface="Cambria Math" panose="02040503050406030204" pitchFamily="18" charset="0"/>
                        <a:cs typeface="Times New Roman" panose="02020603050405020304" pitchFamily="18" charset="0"/>
                      </a:rPr>
                      <m:t>=</m:t>
                    </m:r>
                    <m:r>
                      <a:rPr lang="en-US" sz="2800" b="1" i="1" dirty="0" smtClean="0">
                        <a:solidFill>
                          <a:srgbClr val="FF0000"/>
                        </a:solidFill>
                        <a:latin typeface="Cambria Math" panose="02040503050406030204" pitchFamily="18" charset="0"/>
                        <a:cs typeface="Times New Roman" panose="02020603050405020304" pitchFamily="18" charset="0"/>
                      </a:rPr>
                      <m:t>𝑩𝑫</m:t>
                    </m:r>
                  </m:oMath>
                </a14:m>
                <a:r>
                  <a:rPr lang="en-US" sz="2800" b="1" i="1"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27" name="Bong bóng Ý nghĩ: Hình đám mây 26">
                <a:extLst>
                  <a:ext uri="{FF2B5EF4-FFF2-40B4-BE49-F238E27FC236}">
                    <a16:creationId xmlns:a16="http://schemas.microsoft.com/office/drawing/2014/main" id="{0C63E188-99FD-595C-ABB4-751D6D9A54C0}"/>
                  </a:ext>
                </a:extLst>
              </p:cNvPr>
              <p:cNvSpPr>
                <a:spLocks noRot="1" noChangeAspect="1" noMove="1" noResize="1" noEditPoints="1" noAdjustHandles="1" noChangeArrowheads="1" noChangeShapeType="1" noTextEdit="1"/>
              </p:cNvSpPr>
              <p:nvPr/>
            </p:nvSpPr>
            <p:spPr>
              <a:xfrm>
                <a:off x="1014984" y="5285625"/>
                <a:ext cx="8987150" cy="1328026"/>
              </a:xfrm>
              <a:prstGeom prst="cloudCallout">
                <a:avLst>
                  <a:gd name="adj1" fmla="val 64347"/>
                  <a:gd name="adj2" fmla="val 14532"/>
                </a:avLst>
              </a:prstGeom>
              <a:blipFill>
                <a:blip r:embed="rId6"/>
                <a:stretch>
                  <a:fillRect/>
                </a:stretch>
              </a:blipFill>
              <a:ln w="28575">
                <a:noFill/>
              </a:ln>
              <a:effectLst>
                <a:outerShdw blurRad="107950" dist="12700" dir="5400000" algn="ctr">
                  <a:srgbClr val="000000"/>
                </a:outerShdw>
              </a:effectLst>
            </p:spPr>
            <p:txBody>
              <a:bodyPr/>
              <a:lstStyle/>
              <a:p>
                <a:r>
                  <a:rPr lang="en-US">
                    <a:noFill/>
                  </a:rPr>
                  <a:t> </a:t>
                </a:r>
              </a:p>
            </p:txBody>
          </p:sp>
        </mc:Fallback>
      </mc:AlternateContent>
      <p:sp>
        <p:nvSpPr>
          <p:cNvPr id="25" name="Oval 24">
            <a:extLst>
              <a:ext uri="{FF2B5EF4-FFF2-40B4-BE49-F238E27FC236}">
                <a16:creationId xmlns:a16="http://schemas.microsoft.com/office/drawing/2014/main" id="{376A544D-BB99-D848-76DD-C98F9BE8EB60}"/>
              </a:ext>
            </a:extLst>
          </p:cNvPr>
          <p:cNvSpPr/>
          <p:nvPr/>
        </p:nvSpPr>
        <p:spPr>
          <a:xfrm>
            <a:off x="10714490" y="322529"/>
            <a:ext cx="1187359" cy="113442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1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569"/>
          <a:stretch>
            <a:fillRect/>
          </a:stretch>
        </p:blipFill>
        <p:spPr>
          <a:xfrm rot="-4094905" flipH="1">
            <a:off x="3193103" y="3057589"/>
            <a:ext cx="591244" cy="1250753"/>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569"/>
          <a:stretch>
            <a:fillRect/>
          </a:stretch>
        </p:blipFill>
        <p:spPr>
          <a:xfrm rot="-1507442" flipH="1">
            <a:off x="1626832" y="3746754"/>
            <a:ext cx="998643" cy="211259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8948076" flipV="1">
            <a:off x="5415423" y="5471301"/>
            <a:ext cx="770534" cy="94892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8977155">
            <a:off x="5559695" y="4989866"/>
            <a:ext cx="655887" cy="807735"/>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9540778" flipV="1">
            <a:off x="5599746" y="1013635"/>
            <a:ext cx="770534" cy="94892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8977155">
            <a:off x="5771065" y="235623"/>
            <a:ext cx="655887" cy="807735"/>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8977155">
            <a:off x="6807621" y="2833913"/>
            <a:ext cx="655887" cy="807735"/>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745"/>
          <a:stretch>
            <a:fillRect/>
          </a:stretch>
        </p:blipFill>
        <p:spPr>
          <a:xfrm rot="8948076" flipV="1">
            <a:off x="6801316" y="3647962"/>
            <a:ext cx="770534" cy="948925"/>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569"/>
          <a:stretch>
            <a:fillRect/>
          </a:stretch>
        </p:blipFill>
        <p:spPr>
          <a:xfrm rot="302418" flipH="1" flipV="1">
            <a:off x="1849365" y="1286742"/>
            <a:ext cx="933945" cy="1975722"/>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59760" y="5783567"/>
            <a:ext cx="2758245" cy="2743200"/>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44430" y="6172200"/>
            <a:ext cx="3460459" cy="2743200"/>
          </a:xfrm>
          <a:prstGeom prst="rect">
            <a:avLst/>
          </a:prstGeom>
        </p:spPr>
      </p:pic>
      <p:grpSp>
        <p:nvGrpSpPr>
          <p:cNvPr id="33" name="Nhóm 32">
            <a:extLst>
              <a:ext uri="{FF2B5EF4-FFF2-40B4-BE49-F238E27FC236}">
                <a16:creationId xmlns:a16="http://schemas.microsoft.com/office/drawing/2014/main" id="{2B2D6197-C901-C4B7-253E-928F3B6EC4C7}"/>
              </a:ext>
            </a:extLst>
          </p:cNvPr>
          <p:cNvGrpSpPr/>
          <p:nvPr/>
        </p:nvGrpSpPr>
        <p:grpSpPr>
          <a:xfrm>
            <a:off x="360659" y="3042625"/>
            <a:ext cx="3065609" cy="1230023"/>
            <a:chOff x="360659" y="3042625"/>
            <a:chExt cx="3065609" cy="1230023"/>
          </a:xfrm>
        </p:grpSpPr>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659" y="3042625"/>
              <a:ext cx="1798279" cy="122367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456"/>
            <a:stretch>
              <a:fillRect/>
            </a:stretch>
          </p:blipFill>
          <p:spPr>
            <a:xfrm>
              <a:off x="1959892" y="3042625"/>
              <a:ext cx="1466376" cy="1230023"/>
            </a:xfrm>
            <a:prstGeom prst="rect">
              <a:avLst/>
            </a:prstGeom>
          </p:spPr>
        </p:pic>
        <p:sp>
          <p:nvSpPr>
            <p:cNvPr id="23" name="TextBox 23"/>
            <p:cNvSpPr txBox="1"/>
            <p:nvPr/>
          </p:nvSpPr>
          <p:spPr>
            <a:xfrm>
              <a:off x="433115" y="3188683"/>
              <a:ext cx="2705406" cy="1001043"/>
            </a:xfrm>
            <a:prstGeom prst="rect">
              <a:avLst/>
            </a:prstGeom>
          </p:spPr>
          <p:txBody>
            <a:bodyPr lIns="0" tIns="0" rIns="0" bIns="0" rtlCol="0" anchor="t">
              <a:spAutoFit/>
            </a:bodyPr>
            <a:lstStyle/>
            <a:p>
              <a:pPr algn="ctr">
                <a:lnSpc>
                  <a:spcPts val="2613"/>
                </a:lnSpc>
              </a:pPr>
              <a:r>
                <a:rPr lang="en-US" sz="2800" spc="93" dirty="0">
                  <a:solidFill>
                    <a:srgbClr val="4B3624"/>
                  </a:solidFill>
                  <a:latin typeface="Times New Roman" panose="02020603050405020304" pitchFamily="18" charset="0"/>
                  <a:cs typeface="Times New Roman" panose="02020603050405020304" pitchFamily="18" charset="0"/>
                </a:rPr>
                <a:t>Ba </a:t>
              </a:r>
              <a:r>
                <a:rPr lang="en-US" sz="2800" spc="93" dirty="0" err="1">
                  <a:solidFill>
                    <a:srgbClr val="4B3624"/>
                  </a:solidFill>
                  <a:latin typeface="Times New Roman" panose="02020603050405020304" pitchFamily="18" charset="0"/>
                  <a:cs typeface="Times New Roman" panose="02020603050405020304" pitchFamily="18" charset="0"/>
                </a:rPr>
                <a:t>trường</a:t>
              </a:r>
              <a:r>
                <a:rPr lang="en-US" sz="2800" spc="93" dirty="0">
                  <a:solidFill>
                    <a:srgbClr val="4B3624"/>
                  </a:solidFill>
                  <a:latin typeface="Times New Roman" panose="02020603050405020304" pitchFamily="18" charset="0"/>
                  <a:cs typeface="Times New Roman" panose="02020603050405020304" pitchFamily="18" charset="0"/>
                </a:rPr>
                <a:t> </a:t>
              </a:r>
              <a:r>
                <a:rPr lang="en-US" sz="2800" spc="93" dirty="0" err="1">
                  <a:solidFill>
                    <a:srgbClr val="4B3624"/>
                  </a:solidFill>
                  <a:latin typeface="Times New Roman" panose="02020603050405020304" pitchFamily="18" charset="0"/>
                  <a:cs typeface="Times New Roman" panose="02020603050405020304" pitchFamily="18" charset="0"/>
                </a:rPr>
                <a:t>hợp</a:t>
              </a:r>
              <a:r>
                <a:rPr lang="en-US" sz="2800" spc="93" dirty="0">
                  <a:solidFill>
                    <a:srgbClr val="4B3624"/>
                  </a:solidFill>
                  <a:latin typeface="Times New Roman" panose="02020603050405020304" pitchFamily="18" charset="0"/>
                  <a:cs typeface="Times New Roman" panose="02020603050405020304" pitchFamily="18" charset="0"/>
                </a:rPr>
                <a:t> </a:t>
              </a:r>
              <a:r>
                <a:rPr lang="en-US" sz="2800" spc="93" dirty="0" err="1">
                  <a:solidFill>
                    <a:srgbClr val="4B3624"/>
                  </a:solidFill>
                  <a:latin typeface="Times New Roman" panose="02020603050405020304" pitchFamily="18" charset="0"/>
                  <a:cs typeface="Times New Roman" panose="02020603050405020304" pitchFamily="18" charset="0"/>
                </a:rPr>
                <a:t>bằng</a:t>
              </a:r>
              <a:r>
                <a:rPr lang="en-US" sz="2800" spc="93" dirty="0">
                  <a:solidFill>
                    <a:srgbClr val="4B3624"/>
                  </a:solidFill>
                  <a:latin typeface="Times New Roman" panose="02020603050405020304" pitchFamily="18" charset="0"/>
                  <a:cs typeface="Times New Roman" panose="02020603050405020304" pitchFamily="18" charset="0"/>
                </a:rPr>
                <a:t> </a:t>
              </a:r>
              <a:r>
                <a:rPr lang="en-US" sz="2800" spc="93" dirty="0" err="1">
                  <a:solidFill>
                    <a:srgbClr val="4B3624"/>
                  </a:solidFill>
                  <a:latin typeface="Times New Roman" panose="02020603050405020304" pitchFamily="18" charset="0"/>
                  <a:cs typeface="Times New Roman" panose="02020603050405020304" pitchFamily="18" charset="0"/>
                </a:rPr>
                <a:t>nhau</a:t>
              </a:r>
              <a:r>
                <a:rPr lang="en-US" sz="2800" spc="93" dirty="0">
                  <a:solidFill>
                    <a:srgbClr val="4B3624"/>
                  </a:solidFill>
                  <a:latin typeface="Times New Roman" panose="02020603050405020304" pitchFamily="18" charset="0"/>
                  <a:cs typeface="Times New Roman" panose="02020603050405020304" pitchFamily="18" charset="0"/>
                </a:rPr>
                <a:t> </a:t>
              </a:r>
              <a:r>
                <a:rPr lang="en-US" sz="2800" spc="93" dirty="0" err="1">
                  <a:solidFill>
                    <a:srgbClr val="4B3624"/>
                  </a:solidFill>
                  <a:latin typeface="Times New Roman" panose="02020603050405020304" pitchFamily="18" charset="0"/>
                  <a:cs typeface="Times New Roman" panose="02020603050405020304" pitchFamily="18" charset="0"/>
                </a:rPr>
                <a:t>của</a:t>
              </a:r>
              <a:r>
                <a:rPr lang="en-US" sz="2800" spc="93" dirty="0">
                  <a:solidFill>
                    <a:srgbClr val="4B3624"/>
                  </a:solidFill>
                  <a:latin typeface="Times New Roman" panose="02020603050405020304" pitchFamily="18" charset="0"/>
                  <a:cs typeface="Times New Roman" panose="02020603050405020304" pitchFamily="18" charset="0"/>
                </a:rPr>
                <a:t> tam </a:t>
              </a:r>
              <a:r>
                <a:rPr lang="en-US" sz="2800" spc="93" dirty="0" err="1">
                  <a:solidFill>
                    <a:srgbClr val="4B3624"/>
                  </a:solidFill>
                  <a:latin typeface="Times New Roman" panose="02020603050405020304" pitchFamily="18" charset="0"/>
                  <a:cs typeface="Times New Roman" panose="02020603050405020304" pitchFamily="18" charset="0"/>
                </a:rPr>
                <a:t>giác</a:t>
              </a:r>
              <a:endParaRPr lang="en-US" sz="2800" spc="93" dirty="0">
                <a:solidFill>
                  <a:srgbClr val="4B3624"/>
                </a:solidFill>
                <a:latin typeface="Times New Roman" panose="02020603050405020304" pitchFamily="18" charset="0"/>
                <a:cs typeface="Times New Roman" panose="02020603050405020304" pitchFamily="18" charset="0"/>
              </a:endParaRPr>
            </a:p>
          </p:txBody>
        </p:sp>
      </p:grpSp>
      <p:grpSp>
        <p:nvGrpSpPr>
          <p:cNvPr id="36" name="Nhóm 35">
            <a:extLst>
              <a:ext uri="{FF2B5EF4-FFF2-40B4-BE49-F238E27FC236}">
                <a16:creationId xmlns:a16="http://schemas.microsoft.com/office/drawing/2014/main" id="{F3D61197-B2D1-15BD-C4C5-70FEA901BD29}"/>
              </a:ext>
            </a:extLst>
          </p:cNvPr>
          <p:cNvGrpSpPr/>
          <p:nvPr/>
        </p:nvGrpSpPr>
        <p:grpSpPr>
          <a:xfrm>
            <a:off x="3016385" y="5160784"/>
            <a:ext cx="2800813" cy="944914"/>
            <a:chOff x="3571236" y="5123020"/>
            <a:chExt cx="2800813" cy="944914"/>
          </a:xfrm>
        </p:grpSpPr>
        <p:pic>
          <p:nvPicPr>
            <p:cNvPr id="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71236" y="5123020"/>
              <a:ext cx="1798279" cy="9449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8456"/>
            <a:stretch>
              <a:fillRect/>
            </a:stretch>
          </p:blipFill>
          <p:spPr>
            <a:xfrm>
              <a:off x="4905673" y="5123020"/>
              <a:ext cx="1466376" cy="944914"/>
            </a:xfrm>
            <a:prstGeom prst="rect">
              <a:avLst/>
            </a:prstGeom>
          </p:spPr>
        </p:pic>
        <p:sp>
          <p:nvSpPr>
            <p:cNvPr id="24" name="TextBox 24"/>
            <p:cNvSpPr txBox="1"/>
            <p:nvPr/>
          </p:nvSpPr>
          <p:spPr>
            <a:xfrm>
              <a:off x="3571236" y="5424581"/>
              <a:ext cx="2705406" cy="334194"/>
            </a:xfrm>
            <a:prstGeom prst="rect">
              <a:avLst/>
            </a:prstGeom>
          </p:spPr>
          <p:txBody>
            <a:bodyPr lIns="0" tIns="0" rIns="0" bIns="0" rtlCol="0" anchor="t">
              <a:spAutoFit/>
            </a:bodyPr>
            <a:lstStyle/>
            <a:p>
              <a:pPr algn="ctr">
                <a:lnSpc>
                  <a:spcPts val="2613"/>
                </a:lnSpc>
              </a:pPr>
              <a:r>
                <a:rPr lang="en-US" sz="2800" spc="93" dirty="0" err="1">
                  <a:solidFill>
                    <a:srgbClr val="4B3624"/>
                  </a:solidFill>
                  <a:latin typeface="Times New Roman" panose="02020603050405020304" pitchFamily="18" charset="0"/>
                  <a:cs typeface="Times New Roman" panose="02020603050405020304" pitchFamily="18" charset="0"/>
                </a:rPr>
                <a:t>Góc</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cạnh</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góc</a:t>
              </a:r>
              <a:endParaRPr lang="en-US" sz="2800" spc="93" dirty="0">
                <a:solidFill>
                  <a:srgbClr val="4B3624"/>
                </a:solidFill>
                <a:latin typeface="Times New Roman" panose="02020603050405020304" pitchFamily="18" charset="0"/>
                <a:cs typeface="Times New Roman" panose="02020603050405020304" pitchFamily="18" charset="0"/>
              </a:endParaRPr>
            </a:p>
          </p:txBody>
        </p:sp>
      </p:grpSp>
      <p:sp>
        <p:nvSpPr>
          <p:cNvPr id="25" name="TextBox 25"/>
          <p:cNvSpPr txBox="1"/>
          <p:nvPr/>
        </p:nvSpPr>
        <p:spPr>
          <a:xfrm>
            <a:off x="6588849" y="253112"/>
            <a:ext cx="1466375" cy="334194"/>
          </a:xfrm>
          <a:prstGeom prst="rect">
            <a:avLst/>
          </a:prstGeom>
        </p:spPr>
        <p:txBody>
          <a:bodyPr wrap="square" lIns="0" tIns="0" rIns="0" bIns="0" rtlCol="0" anchor="t">
            <a:spAutoFit/>
          </a:bodyPr>
          <a:lstStyle/>
          <a:p>
            <a:pPr>
              <a:lnSpc>
                <a:spcPts val="2613"/>
              </a:lnSpc>
            </a:pPr>
            <a:r>
              <a:rPr lang="en-US" sz="2800" dirty="0" err="1">
                <a:solidFill>
                  <a:srgbClr val="4B3624"/>
                </a:solidFill>
                <a:latin typeface="Times New Roman" panose="02020603050405020304" pitchFamily="18" charset="0"/>
                <a:cs typeface="Times New Roman" panose="02020603050405020304" pitchFamily="18" charset="0"/>
              </a:rPr>
              <a:t>Tính</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chất</a:t>
            </a:r>
            <a:endParaRPr lang="en-US" sz="2800" dirty="0">
              <a:solidFill>
                <a:srgbClr val="4B3624"/>
              </a:solidFill>
              <a:latin typeface="Times New Roman" panose="02020603050405020304" pitchFamily="18" charset="0"/>
              <a:cs typeface="Times New Roman" panose="02020603050405020304" pitchFamily="18" charset="0"/>
            </a:endParaRPr>
          </a:p>
        </p:txBody>
      </p:sp>
      <p:sp>
        <p:nvSpPr>
          <p:cNvPr id="26" name="TextBox 26"/>
          <p:cNvSpPr txBox="1"/>
          <p:nvPr/>
        </p:nvSpPr>
        <p:spPr>
          <a:xfrm>
            <a:off x="6612469" y="1470836"/>
            <a:ext cx="1660784" cy="859979"/>
          </a:xfrm>
          <a:prstGeom prst="rect">
            <a:avLst/>
          </a:prstGeom>
        </p:spPr>
        <p:txBody>
          <a:bodyPr wrap="square" lIns="0" tIns="0" rIns="0" bIns="0" rtlCol="0" anchor="t">
            <a:spAutoFit/>
          </a:bodyPr>
          <a:lstStyle/>
          <a:p>
            <a:pPr>
              <a:lnSpc>
                <a:spcPts val="2239"/>
              </a:lnSpc>
            </a:pPr>
            <a:r>
              <a:rPr lang="en-US" sz="2800" dirty="0" err="1">
                <a:solidFill>
                  <a:srgbClr val="4B3624"/>
                </a:solidFill>
                <a:latin typeface="Times New Roman" panose="02020603050405020304" pitchFamily="18" charset="0"/>
                <a:cs typeface="Times New Roman" panose="02020603050405020304" pitchFamily="18" charset="0"/>
              </a:rPr>
              <a:t>Áp</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dụng</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vào</a:t>
            </a:r>
            <a:r>
              <a:rPr lang="en-US" sz="2800" dirty="0">
                <a:solidFill>
                  <a:srgbClr val="4B3624"/>
                </a:solidFill>
                <a:latin typeface="Times New Roman" panose="02020603050405020304" pitchFamily="18" charset="0"/>
                <a:cs typeface="Times New Roman" panose="02020603050405020304" pitchFamily="18" charset="0"/>
              </a:rPr>
              <a:t> tam </a:t>
            </a:r>
            <a:r>
              <a:rPr lang="en-US" sz="2800" dirty="0" err="1">
                <a:solidFill>
                  <a:srgbClr val="4B3624"/>
                </a:solidFill>
                <a:latin typeface="Times New Roman" panose="02020603050405020304" pitchFamily="18" charset="0"/>
                <a:cs typeface="Times New Roman" panose="02020603050405020304" pitchFamily="18" charset="0"/>
              </a:rPr>
              <a:t>giác</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vuông</a:t>
            </a:r>
            <a:endParaRPr lang="en-US" sz="2800" dirty="0">
              <a:solidFill>
                <a:srgbClr val="4B3624"/>
              </a:solidFill>
              <a:latin typeface="Times New Roman" panose="02020603050405020304" pitchFamily="18" charset="0"/>
              <a:cs typeface="Times New Roman" panose="02020603050405020304" pitchFamily="18" charset="0"/>
            </a:endParaRPr>
          </a:p>
        </p:txBody>
      </p:sp>
      <p:grpSp>
        <p:nvGrpSpPr>
          <p:cNvPr id="34" name="Nhóm 33">
            <a:extLst>
              <a:ext uri="{FF2B5EF4-FFF2-40B4-BE49-F238E27FC236}">
                <a16:creationId xmlns:a16="http://schemas.microsoft.com/office/drawing/2014/main" id="{1FE1A203-C1C1-5C80-EC56-3E82372D97DC}"/>
              </a:ext>
            </a:extLst>
          </p:cNvPr>
          <p:cNvGrpSpPr/>
          <p:nvPr/>
        </p:nvGrpSpPr>
        <p:grpSpPr>
          <a:xfrm>
            <a:off x="2840570" y="623123"/>
            <a:ext cx="3145876" cy="951264"/>
            <a:chOff x="3734791" y="585015"/>
            <a:chExt cx="3145876" cy="951264"/>
          </a:xfrm>
        </p:grpSpPr>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34791" y="585015"/>
              <a:ext cx="1798279" cy="94491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8456"/>
            <a:stretch>
              <a:fillRect/>
            </a:stretch>
          </p:blipFill>
          <p:spPr>
            <a:xfrm>
              <a:off x="5414291" y="591365"/>
              <a:ext cx="1466376" cy="944914"/>
            </a:xfrm>
            <a:prstGeom prst="rect">
              <a:avLst/>
            </a:prstGeom>
          </p:spPr>
        </p:pic>
        <p:sp>
          <p:nvSpPr>
            <p:cNvPr id="27" name="TextBox 27"/>
            <p:cNvSpPr txBox="1"/>
            <p:nvPr/>
          </p:nvSpPr>
          <p:spPr>
            <a:xfrm>
              <a:off x="3741359" y="883776"/>
              <a:ext cx="3139308" cy="334194"/>
            </a:xfrm>
            <a:prstGeom prst="rect">
              <a:avLst/>
            </a:prstGeom>
          </p:spPr>
          <p:txBody>
            <a:bodyPr wrap="square" lIns="0" tIns="0" rIns="0" bIns="0" rtlCol="0" anchor="t">
              <a:spAutoFit/>
            </a:bodyPr>
            <a:lstStyle/>
            <a:p>
              <a:pPr algn="ctr">
                <a:lnSpc>
                  <a:spcPts val="2613"/>
                </a:lnSpc>
              </a:pPr>
              <a:r>
                <a:rPr lang="en-US" sz="2800" spc="93" dirty="0" err="1">
                  <a:solidFill>
                    <a:srgbClr val="4B3624"/>
                  </a:solidFill>
                  <a:latin typeface="Times New Roman" panose="02020603050405020304" pitchFamily="18" charset="0"/>
                  <a:cs typeface="Times New Roman" panose="02020603050405020304" pitchFamily="18" charset="0"/>
                </a:rPr>
                <a:t>Cạnh</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cạnh</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cạnh</a:t>
              </a:r>
              <a:endParaRPr lang="en-US" sz="2800" spc="93" dirty="0">
                <a:solidFill>
                  <a:srgbClr val="4B3624"/>
                </a:solidFill>
                <a:latin typeface="Times New Roman" panose="02020603050405020304" pitchFamily="18" charset="0"/>
                <a:cs typeface="Times New Roman" panose="02020603050405020304" pitchFamily="18" charset="0"/>
              </a:endParaRPr>
            </a:p>
          </p:txBody>
        </p:sp>
      </p:grpSp>
      <p:grpSp>
        <p:nvGrpSpPr>
          <p:cNvPr id="35" name="Nhóm 34">
            <a:extLst>
              <a:ext uri="{FF2B5EF4-FFF2-40B4-BE49-F238E27FC236}">
                <a16:creationId xmlns:a16="http://schemas.microsoft.com/office/drawing/2014/main" id="{1DA869F5-DAE1-F1F5-BDCF-17822EDFCDF3}"/>
              </a:ext>
            </a:extLst>
          </p:cNvPr>
          <p:cNvGrpSpPr/>
          <p:nvPr/>
        </p:nvGrpSpPr>
        <p:grpSpPr>
          <a:xfrm>
            <a:off x="4167301" y="3205702"/>
            <a:ext cx="3092001" cy="944914"/>
            <a:chOff x="4470375" y="3274394"/>
            <a:chExt cx="3092001" cy="944914"/>
          </a:xfrm>
        </p:grpSpPr>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470375" y="3274394"/>
              <a:ext cx="1798279" cy="944914"/>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8456"/>
            <a:stretch>
              <a:fillRect/>
            </a:stretch>
          </p:blipFill>
          <p:spPr>
            <a:xfrm>
              <a:off x="6096000" y="3274394"/>
              <a:ext cx="1466376" cy="944914"/>
            </a:xfrm>
            <a:prstGeom prst="rect">
              <a:avLst/>
            </a:prstGeom>
          </p:spPr>
        </p:pic>
        <p:sp>
          <p:nvSpPr>
            <p:cNvPr id="28" name="TextBox 28"/>
            <p:cNvSpPr txBox="1"/>
            <p:nvPr/>
          </p:nvSpPr>
          <p:spPr>
            <a:xfrm>
              <a:off x="4473845" y="3564900"/>
              <a:ext cx="3014191" cy="334194"/>
            </a:xfrm>
            <a:prstGeom prst="rect">
              <a:avLst/>
            </a:prstGeom>
          </p:spPr>
          <p:txBody>
            <a:bodyPr wrap="square" lIns="0" tIns="0" rIns="0" bIns="0" rtlCol="0" anchor="t">
              <a:spAutoFit/>
            </a:bodyPr>
            <a:lstStyle/>
            <a:p>
              <a:pPr algn="ctr">
                <a:lnSpc>
                  <a:spcPts val="2613"/>
                </a:lnSpc>
              </a:pPr>
              <a:r>
                <a:rPr lang="en-US" sz="2800" spc="93" dirty="0" err="1">
                  <a:solidFill>
                    <a:srgbClr val="4B3624"/>
                  </a:solidFill>
                  <a:latin typeface="Times New Roman" panose="02020603050405020304" pitchFamily="18" charset="0"/>
                  <a:cs typeface="Times New Roman" panose="02020603050405020304" pitchFamily="18" charset="0"/>
                </a:rPr>
                <a:t>Cạnh</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góc</a:t>
              </a:r>
              <a:r>
                <a:rPr lang="en-US" sz="2800" spc="93" dirty="0">
                  <a:solidFill>
                    <a:srgbClr val="4B3624"/>
                  </a:solidFill>
                  <a:latin typeface="Times New Roman" panose="02020603050405020304" pitchFamily="18" charset="0"/>
                  <a:cs typeface="Times New Roman" panose="02020603050405020304" pitchFamily="18" charset="0"/>
                </a:rPr>
                <a:t> - </a:t>
              </a:r>
              <a:r>
                <a:rPr lang="en-US" sz="2800" spc="93" dirty="0" err="1">
                  <a:solidFill>
                    <a:srgbClr val="4B3624"/>
                  </a:solidFill>
                  <a:latin typeface="Times New Roman" panose="02020603050405020304" pitchFamily="18" charset="0"/>
                  <a:cs typeface="Times New Roman" panose="02020603050405020304" pitchFamily="18" charset="0"/>
                </a:rPr>
                <a:t>cạnh</a:t>
              </a:r>
              <a:endParaRPr lang="en-US" sz="2800" spc="93" dirty="0">
                <a:solidFill>
                  <a:srgbClr val="4B3624"/>
                </a:solidFill>
                <a:latin typeface="Times New Roman" panose="02020603050405020304" pitchFamily="18" charset="0"/>
                <a:cs typeface="Times New Roman" panose="02020603050405020304" pitchFamily="18" charset="0"/>
              </a:endParaRPr>
            </a:p>
          </p:txBody>
        </p:sp>
      </p:grpSp>
      <p:sp>
        <p:nvSpPr>
          <p:cNvPr id="29" name="TextBox 29"/>
          <p:cNvSpPr txBox="1"/>
          <p:nvPr/>
        </p:nvSpPr>
        <p:spPr>
          <a:xfrm>
            <a:off x="7682906" y="2851597"/>
            <a:ext cx="1304358" cy="667619"/>
          </a:xfrm>
          <a:prstGeom prst="rect">
            <a:avLst/>
          </a:prstGeom>
        </p:spPr>
        <p:txBody>
          <a:bodyPr lIns="0" tIns="0" rIns="0" bIns="0" rtlCol="0" anchor="t">
            <a:spAutoFit/>
          </a:bodyPr>
          <a:lstStyle/>
          <a:p>
            <a:pPr>
              <a:lnSpc>
                <a:spcPts val="2613"/>
              </a:lnSpc>
            </a:pPr>
            <a:r>
              <a:rPr lang="en-US" sz="2800" dirty="0" err="1">
                <a:solidFill>
                  <a:srgbClr val="4B3624"/>
                </a:solidFill>
                <a:latin typeface="Times New Roman" panose="02020603050405020304" pitchFamily="18" charset="0"/>
                <a:cs typeface="Times New Roman" panose="02020603050405020304" pitchFamily="18" charset="0"/>
              </a:rPr>
              <a:t>Tính</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chất</a:t>
            </a:r>
            <a:endParaRPr lang="en-US" sz="2800" dirty="0">
              <a:solidFill>
                <a:srgbClr val="4B3624"/>
              </a:solidFill>
              <a:latin typeface="Times New Roman" panose="02020603050405020304" pitchFamily="18" charset="0"/>
              <a:cs typeface="Times New Roman" panose="02020603050405020304" pitchFamily="18" charset="0"/>
            </a:endParaRPr>
          </a:p>
        </p:txBody>
      </p:sp>
      <p:sp>
        <p:nvSpPr>
          <p:cNvPr id="30" name="TextBox 30"/>
          <p:cNvSpPr txBox="1"/>
          <p:nvPr/>
        </p:nvSpPr>
        <p:spPr>
          <a:xfrm>
            <a:off x="7775420" y="3818546"/>
            <a:ext cx="1641711" cy="859979"/>
          </a:xfrm>
          <a:prstGeom prst="rect">
            <a:avLst/>
          </a:prstGeom>
        </p:spPr>
        <p:txBody>
          <a:bodyPr wrap="square" lIns="0" tIns="0" rIns="0" bIns="0" rtlCol="0" anchor="t">
            <a:spAutoFit/>
          </a:bodyPr>
          <a:lstStyle/>
          <a:p>
            <a:pPr>
              <a:lnSpc>
                <a:spcPts val="2239"/>
              </a:lnSpc>
            </a:pPr>
            <a:r>
              <a:rPr lang="en-US" sz="2800" dirty="0" err="1">
                <a:solidFill>
                  <a:srgbClr val="4B3624"/>
                </a:solidFill>
                <a:latin typeface="Times New Roman" panose="02020603050405020304" pitchFamily="18" charset="0"/>
                <a:cs typeface="Times New Roman" panose="02020603050405020304" pitchFamily="18" charset="0"/>
              </a:rPr>
              <a:t>Áp</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dụng</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vào</a:t>
            </a:r>
            <a:r>
              <a:rPr lang="en-US" sz="2800" dirty="0">
                <a:solidFill>
                  <a:srgbClr val="4B3624"/>
                </a:solidFill>
                <a:latin typeface="Times New Roman" panose="02020603050405020304" pitchFamily="18" charset="0"/>
                <a:cs typeface="Times New Roman" panose="02020603050405020304" pitchFamily="18" charset="0"/>
              </a:rPr>
              <a:t> tam </a:t>
            </a:r>
            <a:r>
              <a:rPr lang="en-US" sz="2800" dirty="0" err="1">
                <a:solidFill>
                  <a:srgbClr val="4B3624"/>
                </a:solidFill>
                <a:latin typeface="Times New Roman" panose="02020603050405020304" pitchFamily="18" charset="0"/>
                <a:cs typeface="Times New Roman" panose="02020603050405020304" pitchFamily="18" charset="0"/>
              </a:rPr>
              <a:t>giác</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vuông</a:t>
            </a:r>
            <a:endParaRPr lang="en-US" sz="2800" dirty="0">
              <a:solidFill>
                <a:srgbClr val="4B3624"/>
              </a:solidFill>
              <a:latin typeface="Times New Roman" panose="02020603050405020304" pitchFamily="18" charset="0"/>
              <a:cs typeface="Times New Roman" panose="02020603050405020304" pitchFamily="18" charset="0"/>
            </a:endParaRPr>
          </a:p>
        </p:txBody>
      </p:sp>
      <p:sp>
        <p:nvSpPr>
          <p:cNvPr id="31" name="TextBox 31"/>
          <p:cNvSpPr txBox="1"/>
          <p:nvPr/>
        </p:nvSpPr>
        <p:spPr>
          <a:xfrm>
            <a:off x="6429118" y="5051991"/>
            <a:ext cx="1304358" cy="667619"/>
          </a:xfrm>
          <a:prstGeom prst="rect">
            <a:avLst/>
          </a:prstGeom>
        </p:spPr>
        <p:txBody>
          <a:bodyPr lIns="0" tIns="0" rIns="0" bIns="0" rtlCol="0" anchor="t">
            <a:spAutoFit/>
          </a:bodyPr>
          <a:lstStyle/>
          <a:p>
            <a:pPr>
              <a:lnSpc>
                <a:spcPts val="2613"/>
              </a:lnSpc>
            </a:pPr>
            <a:r>
              <a:rPr lang="en-US" sz="2800" dirty="0" err="1">
                <a:solidFill>
                  <a:srgbClr val="4B3624"/>
                </a:solidFill>
                <a:latin typeface="Times New Roman" panose="02020603050405020304" pitchFamily="18" charset="0"/>
                <a:cs typeface="Times New Roman" panose="02020603050405020304" pitchFamily="18" charset="0"/>
              </a:rPr>
              <a:t>Tính</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chất</a:t>
            </a:r>
            <a:endParaRPr lang="en-US" sz="2800" dirty="0">
              <a:solidFill>
                <a:srgbClr val="4B3624"/>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6429703" y="5890071"/>
            <a:ext cx="1641710" cy="859979"/>
          </a:xfrm>
          <a:prstGeom prst="rect">
            <a:avLst/>
          </a:prstGeom>
        </p:spPr>
        <p:txBody>
          <a:bodyPr wrap="square" lIns="0" tIns="0" rIns="0" bIns="0" rtlCol="0" anchor="t">
            <a:spAutoFit/>
          </a:bodyPr>
          <a:lstStyle/>
          <a:p>
            <a:pPr>
              <a:lnSpc>
                <a:spcPts val="2239"/>
              </a:lnSpc>
            </a:pPr>
            <a:r>
              <a:rPr lang="en-US" sz="2800" dirty="0" err="1">
                <a:solidFill>
                  <a:srgbClr val="4B3624"/>
                </a:solidFill>
                <a:latin typeface="Times New Roman" panose="02020603050405020304" pitchFamily="18" charset="0"/>
                <a:cs typeface="Times New Roman" panose="02020603050405020304" pitchFamily="18" charset="0"/>
              </a:rPr>
              <a:t>Áp</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dụng</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vào</a:t>
            </a:r>
            <a:r>
              <a:rPr lang="en-US" sz="2800" dirty="0">
                <a:solidFill>
                  <a:srgbClr val="4B3624"/>
                </a:solidFill>
                <a:latin typeface="Times New Roman" panose="02020603050405020304" pitchFamily="18" charset="0"/>
                <a:cs typeface="Times New Roman" panose="02020603050405020304" pitchFamily="18" charset="0"/>
              </a:rPr>
              <a:t> tam </a:t>
            </a:r>
            <a:r>
              <a:rPr lang="en-US" sz="2800" dirty="0" err="1">
                <a:solidFill>
                  <a:srgbClr val="4B3624"/>
                </a:solidFill>
                <a:latin typeface="Times New Roman" panose="02020603050405020304" pitchFamily="18" charset="0"/>
                <a:cs typeface="Times New Roman" panose="02020603050405020304" pitchFamily="18" charset="0"/>
              </a:rPr>
              <a:t>giác</a:t>
            </a:r>
            <a:r>
              <a:rPr lang="en-US" sz="2800" dirty="0">
                <a:solidFill>
                  <a:srgbClr val="4B3624"/>
                </a:solidFill>
                <a:latin typeface="Times New Roman" panose="02020603050405020304" pitchFamily="18" charset="0"/>
                <a:cs typeface="Times New Roman" panose="02020603050405020304" pitchFamily="18" charset="0"/>
              </a:rPr>
              <a:t> </a:t>
            </a:r>
            <a:r>
              <a:rPr lang="en-US" sz="2800" dirty="0" err="1">
                <a:solidFill>
                  <a:srgbClr val="4B3624"/>
                </a:solidFill>
                <a:latin typeface="Times New Roman" panose="02020603050405020304" pitchFamily="18" charset="0"/>
                <a:cs typeface="Times New Roman" panose="02020603050405020304" pitchFamily="18" charset="0"/>
              </a:rPr>
              <a:t>vuông</a:t>
            </a:r>
            <a:endParaRPr lang="en-US" sz="2800" dirty="0">
              <a:solidFill>
                <a:srgbClr val="4B3624"/>
              </a:solidFill>
              <a:latin typeface="Times New Roman" panose="02020603050405020304" pitchFamily="18" charset="0"/>
              <a:cs typeface="Times New Roman" panose="02020603050405020304" pitchFamily="18" charset="0"/>
            </a:endParaRPr>
          </a:p>
        </p:txBody>
      </p:sp>
      <p:sp>
        <p:nvSpPr>
          <p:cNvPr id="43" name="Hình chữ nhật 42">
            <a:extLst>
              <a:ext uri="{FF2B5EF4-FFF2-40B4-BE49-F238E27FC236}">
                <a16:creationId xmlns:a16="http://schemas.microsoft.com/office/drawing/2014/main" id="{BCBCF163-74DC-1EA4-5F3F-F10479FFF0F2}"/>
              </a:ext>
            </a:extLst>
          </p:cNvPr>
          <p:cNvSpPr/>
          <p:nvPr/>
        </p:nvSpPr>
        <p:spPr>
          <a:xfrm>
            <a:off x="9105347" y="5817403"/>
            <a:ext cx="50526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t>
            </a:r>
            <a:endParaRPr lang="vi-VN" sz="5400" b="0" cap="none" spc="0" dirty="0">
              <a:ln w="0"/>
              <a:solidFill>
                <a:schemeClr val="accent1"/>
              </a:solidFill>
              <a:effectLst>
                <a:outerShdw blurRad="38100" dist="25400" dir="5400000" algn="ctr" rotWithShape="0">
                  <a:srgbClr val="6E747A">
                    <a:alpha val="43000"/>
                  </a:srgbClr>
                </a:outerShdw>
              </a:effectLst>
            </a:endParaRPr>
          </a:p>
        </p:txBody>
      </p:sp>
      <p:pic>
        <p:nvPicPr>
          <p:cNvPr id="41" name="Hình ảnh 40">
            <a:extLst>
              <a:ext uri="{FF2B5EF4-FFF2-40B4-BE49-F238E27FC236}">
                <a16:creationId xmlns:a16="http://schemas.microsoft.com/office/drawing/2014/main" id="{09EF8F28-09CB-7049-D2CF-F89BDA016DE0}"/>
              </a:ext>
            </a:extLst>
          </p:cNvPr>
          <p:cNvPicPr>
            <a:picLocks noChangeAspect="1"/>
          </p:cNvPicPr>
          <p:nvPr/>
        </p:nvPicPr>
        <p:blipFill>
          <a:blip r:embed="rId14"/>
          <a:stretch>
            <a:fillRect/>
          </a:stretch>
        </p:blipFill>
        <p:spPr>
          <a:xfrm>
            <a:off x="8987264" y="-76972"/>
            <a:ext cx="2446473" cy="998856"/>
          </a:xfrm>
          <a:prstGeom prst="rect">
            <a:avLst/>
          </a:prstGeom>
        </p:spPr>
      </p:pic>
      <p:pic>
        <p:nvPicPr>
          <p:cNvPr id="44" name="Hình ảnh 43">
            <a:extLst>
              <a:ext uri="{FF2B5EF4-FFF2-40B4-BE49-F238E27FC236}">
                <a16:creationId xmlns:a16="http://schemas.microsoft.com/office/drawing/2014/main" id="{CE972B30-A347-32C5-2D0E-79264A830C5A}"/>
              </a:ext>
            </a:extLst>
          </p:cNvPr>
          <p:cNvPicPr>
            <a:picLocks noChangeAspect="1"/>
          </p:cNvPicPr>
          <p:nvPr/>
        </p:nvPicPr>
        <p:blipFill>
          <a:blip r:embed="rId15"/>
          <a:stretch>
            <a:fillRect/>
          </a:stretch>
        </p:blipFill>
        <p:spPr>
          <a:xfrm>
            <a:off x="8725012" y="2308202"/>
            <a:ext cx="3014191" cy="1086790"/>
          </a:xfrm>
          <a:prstGeom prst="rect">
            <a:avLst/>
          </a:prstGeom>
        </p:spPr>
      </p:pic>
      <p:pic>
        <p:nvPicPr>
          <p:cNvPr id="45" name="Hình ảnh 44">
            <a:extLst>
              <a:ext uri="{FF2B5EF4-FFF2-40B4-BE49-F238E27FC236}">
                <a16:creationId xmlns:a16="http://schemas.microsoft.com/office/drawing/2014/main" id="{CBB3580D-FFE4-A181-0CC7-FD2A6A2A1020}"/>
              </a:ext>
            </a:extLst>
          </p:cNvPr>
          <p:cNvPicPr>
            <a:picLocks noChangeAspect="1"/>
          </p:cNvPicPr>
          <p:nvPr/>
        </p:nvPicPr>
        <p:blipFill>
          <a:blip r:embed="rId16"/>
          <a:stretch>
            <a:fillRect/>
          </a:stretch>
        </p:blipFill>
        <p:spPr>
          <a:xfrm>
            <a:off x="7895752" y="4747576"/>
            <a:ext cx="2924455" cy="1086394"/>
          </a:xfrm>
          <a:prstGeom prst="rect">
            <a:avLst/>
          </a:prstGeom>
        </p:spPr>
      </p:pic>
      <p:pic>
        <p:nvPicPr>
          <p:cNvPr id="46" name="Hình ảnh 45">
            <a:extLst>
              <a:ext uri="{FF2B5EF4-FFF2-40B4-BE49-F238E27FC236}">
                <a16:creationId xmlns:a16="http://schemas.microsoft.com/office/drawing/2014/main" id="{AA9DF39E-28EC-F718-1366-AD616A239B54}"/>
              </a:ext>
            </a:extLst>
          </p:cNvPr>
          <p:cNvPicPr>
            <a:picLocks noChangeAspect="1"/>
          </p:cNvPicPr>
          <p:nvPr/>
        </p:nvPicPr>
        <p:blipFill>
          <a:blip r:embed="rId17"/>
          <a:stretch>
            <a:fillRect/>
          </a:stretch>
        </p:blipFill>
        <p:spPr>
          <a:xfrm>
            <a:off x="8907062" y="1036464"/>
            <a:ext cx="3104687" cy="1194715"/>
          </a:xfrm>
          <a:prstGeom prst="rect">
            <a:avLst/>
          </a:prstGeom>
        </p:spPr>
      </p:pic>
      <p:pic>
        <p:nvPicPr>
          <p:cNvPr id="47" name="Hình ảnh 46">
            <a:extLst>
              <a:ext uri="{FF2B5EF4-FFF2-40B4-BE49-F238E27FC236}">
                <a16:creationId xmlns:a16="http://schemas.microsoft.com/office/drawing/2014/main" id="{28A3EA58-D40A-2363-D447-911F2627D90E}"/>
              </a:ext>
            </a:extLst>
          </p:cNvPr>
          <p:cNvPicPr>
            <a:picLocks noChangeAspect="1"/>
          </p:cNvPicPr>
          <p:nvPr/>
        </p:nvPicPr>
        <p:blipFill>
          <a:blip r:embed="rId18"/>
          <a:stretch>
            <a:fillRect/>
          </a:stretch>
        </p:blipFill>
        <p:spPr>
          <a:xfrm>
            <a:off x="9393676" y="3634687"/>
            <a:ext cx="2756351" cy="1017307"/>
          </a:xfrm>
          <a:prstGeom prst="rect">
            <a:avLst/>
          </a:prstGeom>
        </p:spPr>
      </p:pic>
      <p:pic>
        <p:nvPicPr>
          <p:cNvPr id="22" name="Picture 21">
            <a:extLst>
              <a:ext uri="{FF2B5EF4-FFF2-40B4-BE49-F238E27FC236}">
                <a16:creationId xmlns:a16="http://schemas.microsoft.com/office/drawing/2014/main" id="{ED1FD712-6C8B-FD4B-25EA-AD494711588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0945" y="71552"/>
            <a:ext cx="1050538" cy="1050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par>
                                <p:cTn id="51" presetID="22" presetClass="entr" presetSubtype="4"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500"/>
                                        <p:tgtEl>
                                          <p:spTgt spid="30"/>
                                        </p:tgtEl>
                                      </p:cBhvr>
                                    </p:animEffect>
                                  </p:childTnLst>
                                </p:cTn>
                              </p:par>
                              <p:par>
                                <p:cTn id="73" presetID="22" presetClass="entr" presetSubtype="4"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down)">
                                      <p:cBhvr>
                                        <p:cTn id="83" dur="500"/>
                                        <p:tgtEl>
                                          <p:spTgt spid="31"/>
                                        </p:tgtEl>
                                      </p:cBhvr>
                                    </p:animEffect>
                                  </p:childTnLst>
                                </p:cTn>
                              </p:par>
                              <p:par>
                                <p:cTn id="84" presetID="22" presetClass="entr" presetSubtype="4"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1" grpId="0"/>
      <p:bldP spid="32"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18563" y="1436832"/>
            <a:ext cx="4266555" cy="2035321"/>
            <a:chOff x="304800" y="673100"/>
            <a:chExt cx="4000500" cy="4000500"/>
          </a:xfrm>
          <a:effectLst>
            <a:outerShdw blurRad="444500" dist="254000" dir="8100000" algn="tr" rotWithShape="0">
              <a:prstClr val="black">
                <a:alpha val="50000"/>
              </a:prstClr>
            </a:outerShdw>
          </a:effectLst>
        </p:grpSpPr>
        <p:sp>
          <p:nvSpPr>
            <p:cNvPr id="36"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tx1"/>
                </a:solidFill>
              </a:endParaRPr>
            </a:p>
          </p:txBody>
        </p:sp>
        <p:sp>
          <p:nvSpPr>
            <p:cNvPr id="37"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solidFill>
                  <a:schemeClr val="tx1"/>
                </a:solidFill>
              </a:endParaRPr>
            </a:p>
          </p:txBody>
        </p:sp>
      </p:grpSp>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2198700" y="3780877"/>
            <a:ext cx="2120858" cy="2285734"/>
          </a:xfrm>
          <a:prstGeom prst="rect">
            <a:avLst/>
          </a:prstGeom>
        </p:spPr>
      </p:pic>
      <p:grpSp>
        <p:nvGrpSpPr>
          <p:cNvPr id="40" name="组合 39"/>
          <p:cNvGrpSpPr/>
          <p:nvPr/>
        </p:nvGrpSpPr>
        <p:grpSpPr>
          <a:xfrm>
            <a:off x="6176654" y="550006"/>
            <a:ext cx="1108811" cy="1109613"/>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99" b="1">
                <a:solidFill>
                  <a:srgbClr val="C00000"/>
                </a:solidFill>
                <a:latin typeface="微软雅黑" pitchFamily="34" charset="-122"/>
                <a:ea typeface="微软雅黑"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99" b="1" dirty="0">
                  <a:solidFill>
                    <a:schemeClr val="accent1"/>
                  </a:solidFill>
                  <a:latin typeface="微软雅黑" pitchFamily="34" charset="-122"/>
                  <a:ea typeface="微软雅黑" pitchFamily="34" charset="-122"/>
                </a:rPr>
                <a:t>1</a:t>
              </a:r>
              <a:endParaRPr lang="zh-CN" altLang="en-US" sz="4399" b="1" dirty="0">
                <a:solidFill>
                  <a:schemeClr val="accent1"/>
                </a:solidFill>
                <a:latin typeface="微软雅黑" pitchFamily="34" charset="-122"/>
                <a:ea typeface="微软雅黑" pitchFamily="34" charset="-122"/>
              </a:endParaRPr>
            </a:p>
          </p:txBody>
        </p:sp>
      </p:grpSp>
      <p:grpSp>
        <p:nvGrpSpPr>
          <p:cNvPr id="43" name="组合 42"/>
          <p:cNvGrpSpPr/>
          <p:nvPr/>
        </p:nvGrpSpPr>
        <p:grpSpPr>
          <a:xfrm>
            <a:off x="6666459" y="2400573"/>
            <a:ext cx="1108811" cy="1109613"/>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99" b="1">
                <a:solidFill>
                  <a:srgbClr val="C00000"/>
                </a:solidFill>
                <a:latin typeface="微软雅黑" pitchFamily="34" charset="-122"/>
                <a:ea typeface="微软雅黑" pitchFamily="34" charset="-122"/>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99" b="1" dirty="0">
                  <a:solidFill>
                    <a:schemeClr val="accent1"/>
                  </a:solidFill>
                  <a:latin typeface="微软雅黑" pitchFamily="34" charset="-122"/>
                  <a:ea typeface="微软雅黑" pitchFamily="34" charset="-122"/>
                </a:rPr>
                <a:t>2</a:t>
              </a:r>
              <a:endParaRPr lang="zh-CN" altLang="en-US" sz="4399" b="1" dirty="0">
                <a:solidFill>
                  <a:schemeClr val="accent1"/>
                </a:solidFill>
                <a:latin typeface="微软雅黑" pitchFamily="34" charset="-122"/>
                <a:ea typeface="微软雅黑" pitchFamily="34" charset="-122"/>
              </a:endParaRPr>
            </a:p>
          </p:txBody>
        </p:sp>
      </p:grpSp>
      <p:grpSp>
        <p:nvGrpSpPr>
          <p:cNvPr id="46" name="组合 45"/>
          <p:cNvGrpSpPr/>
          <p:nvPr/>
        </p:nvGrpSpPr>
        <p:grpSpPr>
          <a:xfrm>
            <a:off x="5541594" y="4368934"/>
            <a:ext cx="1108811" cy="1109613"/>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99" b="1">
                <a:solidFill>
                  <a:srgbClr val="C00000"/>
                </a:solidFill>
                <a:latin typeface="微软雅黑" pitchFamily="34" charset="-122"/>
                <a:ea typeface="微软雅黑"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99" b="1" dirty="0">
                  <a:solidFill>
                    <a:schemeClr val="accent1"/>
                  </a:solidFill>
                  <a:latin typeface="微软雅黑" pitchFamily="34" charset="-122"/>
                  <a:ea typeface="微软雅黑" pitchFamily="34" charset="-122"/>
                </a:rPr>
                <a:t>3</a:t>
              </a:r>
              <a:endParaRPr lang="zh-CN" altLang="en-US" sz="4399" b="1" dirty="0">
                <a:solidFill>
                  <a:schemeClr val="accent1"/>
                </a:solidFill>
                <a:latin typeface="微软雅黑" pitchFamily="34" charset="-122"/>
                <a:ea typeface="微软雅黑" pitchFamily="34" charset="-122"/>
              </a:endParaRPr>
            </a:p>
          </p:txBody>
        </p:sp>
      </p:grpSp>
      <p:sp>
        <p:nvSpPr>
          <p:cNvPr id="49" name="TextBox 48"/>
          <p:cNvSpPr txBox="1"/>
          <p:nvPr/>
        </p:nvSpPr>
        <p:spPr>
          <a:xfrm>
            <a:off x="7679162" y="423231"/>
            <a:ext cx="4729843" cy="1242615"/>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algn="l" fontAlgn="base">
              <a:lnSpc>
                <a:spcPct val="100000"/>
              </a:lnSpc>
              <a:spcBef>
                <a:spcPct val="50000"/>
              </a:spcBef>
              <a:spcAft>
                <a:spcPct val="0"/>
              </a:spcAft>
            </a:pPr>
            <a:r>
              <a:rPr lang="en-US" sz="2800" b="0" dirty="0" err="1">
                <a:solidFill>
                  <a:schemeClr val="tx2"/>
                </a:solidFill>
                <a:latin typeface="Times New Roman" panose="02020603050405020304" pitchFamily="18" charset="0"/>
                <a:cs typeface="Times New Roman" panose="02020603050405020304" pitchFamily="18" charset="0"/>
              </a:rPr>
              <a:t>Học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thuộc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tính</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chất</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về</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trường</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hợp</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bằng</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nhau</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thứ</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ba</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của</a:t>
            </a:r>
            <a:r>
              <a:rPr lang="en-US" sz="2800" b="0" dirty="0">
                <a:solidFill>
                  <a:schemeClr val="tx2"/>
                </a:solidFill>
                <a:latin typeface="Times New Roman" panose="02020603050405020304" pitchFamily="18" charset="0"/>
                <a:cs typeface="Times New Roman" panose="02020603050405020304" pitchFamily="18" charset="0"/>
              </a:rPr>
              <a:t> tam </a:t>
            </a:r>
            <a:r>
              <a:rPr lang="en-US" sz="2800" b="0" dirty="0" err="1">
                <a:solidFill>
                  <a:schemeClr val="tx2"/>
                </a:solidFill>
                <a:latin typeface="Times New Roman" panose="02020603050405020304" pitchFamily="18" charset="0"/>
                <a:cs typeface="Times New Roman" panose="02020603050405020304" pitchFamily="18" charset="0"/>
              </a:rPr>
              <a:t>giác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góc</a:t>
            </a:r>
            <a:r>
              <a:rPr lang="en-US" sz="2800" b="0" dirty="0">
                <a:solidFill>
                  <a:schemeClr val="tx2"/>
                </a:solidFill>
                <a:latin typeface="Times New Roman" panose="02020603050405020304" pitchFamily="18" charset="0"/>
                <a:cs typeface="Times New Roman" panose="02020603050405020304" pitchFamily="18" charset="0"/>
              </a:rPr>
              <a:t> – </a:t>
            </a:r>
            <a:r>
              <a:rPr lang="en-US" sz="2800" b="0" dirty="0" err="1">
                <a:solidFill>
                  <a:schemeClr val="tx2"/>
                </a:solidFill>
                <a:latin typeface="Times New Roman" panose="02020603050405020304" pitchFamily="18" charset="0"/>
                <a:cs typeface="Times New Roman" panose="02020603050405020304" pitchFamily="18" charset="0"/>
              </a:rPr>
              <a:t>cạnh</a:t>
            </a:r>
            <a:r>
              <a:rPr lang="en-US" sz="2800" b="0" dirty="0">
                <a:solidFill>
                  <a:schemeClr val="tx2"/>
                </a:solidFill>
                <a:latin typeface="Times New Roman" panose="02020603050405020304" pitchFamily="18" charset="0"/>
                <a:cs typeface="Times New Roman" panose="02020603050405020304" pitchFamily="18" charset="0"/>
              </a:rPr>
              <a:t> – </a:t>
            </a:r>
            <a:r>
              <a:rPr lang="en-US" sz="2800" b="0" dirty="0" err="1">
                <a:solidFill>
                  <a:schemeClr val="tx2"/>
                </a:solidFill>
                <a:latin typeface="Times New Roman" panose="02020603050405020304" pitchFamily="18" charset="0"/>
                <a:cs typeface="Times New Roman" panose="02020603050405020304" pitchFamily="18" charset="0"/>
              </a:rPr>
              <a:t>góc</a:t>
            </a:r>
            <a:r>
              <a:rPr lang="en-US" sz="2800" b="0" dirty="0">
                <a:solidFill>
                  <a:schemeClr val="tx2"/>
                </a:solidFill>
                <a:latin typeface="Times New Roman" panose="02020603050405020304" pitchFamily="18" charset="0"/>
                <a:cs typeface="Times New Roman" panose="02020603050405020304" pitchFamily="18" charset="0"/>
              </a:rPr>
              <a:t>.</a:t>
            </a:r>
          </a:p>
        </p:txBody>
      </p:sp>
      <p:sp>
        <p:nvSpPr>
          <p:cNvPr id="51" name="TextBox 50"/>
          <p:cNvSpPr txBox="1"/>
          <p:nvPr/>
        </p:nvSpPr>
        <p:spPr>
          <a:xfrm>
            <a:off x="6406629" y="4244913"/>
            <a:ext cx="5525541" cy="1728097"/>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lvl="1"/>
            <a:r>
              <a:rPr lang="en-US" sz="2800" dirty="0" err="1">
                <a:solidFill>
                  <a:schemeClr val="tx2"/>
                </a:solidFill>
                <a:latin typeface="Times New Roman" panose="02020603050405020304" pitchFamily="18" charset="0"/>
                <a:cs typeface="Times New Roman" panose="02020603050405020304" pitchFamily="18" charset="0"/>
              </a:rPr>
              <a:t>Đọc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trước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mục</a:t>
            </a:r>
            <a:r>
              <a:rPr lang="en-US" sz="2800" dirty="0">
                <a:solidFill>
                  <a:schemeClr val="tx2"/>
                </a:solidFill>
                <a:latin typeface="Times New Roman" panose="02020603050405020304" pitchFamily="18" charset="0"/>
                <a:cs typeface="Times New Roman" panose="02020603050405020304" pitchFamily="18" charset="0"/>
              </a:rPr>
              <a:t> II. </a:t>
            </a:r>
            <a:r>
              <a:rPr lang="en-US" sz="2800" dirty="0" err="1">
                <a:solidFill>
                  <a:schemeClr val="tx2"/>
                </a:solidFill>
                <a:latin typeface="Times New Roman" panose="02020603050405020304" pitchFamily="18" charset="0"/>
                <a:cs typeface="Times New Roman" panose="02020603050405020304" pitchFamily="18" charset="0"/>
              </a:rPr>
              <a:t>Áp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dụng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trường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hợp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bằng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nhau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cạnh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góc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vuông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hoặc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cạnh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huyền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góc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nhọn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tam </a:t>
            </a:r>
            <a:r>
              <a:rPr lang="en-US" sz="2800" dirty="0" err="1">
                <a:solidFill>
                  <a:schemeClr val="tx2"/>
                </a:solidFill>
                <a:latin typeface="Times New Roman" panose="02020603050405020304" pitchFamily="18" charset="0"/>
                <a:cs typeface="Times New Roman" panose="02020603050405020304" pitchFamily="18" charset="0"/>
              </a:rPr>
              <a:t>giác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vuông</a:t>
            </a:r>
            <a:r>
              <a:rPr lang="en-US" sz="2800" dirty="0">
                <a:solidFill>
                  <a:schemeClr val="tx2"/>
                </a:solidFill>
                <a:latin typeface="Times New Roman" panose="02020603050405020304" pitchFamily="18" charset="0"/>
                <a:cs typeface="Times New Roman" panose="02020603050405020304" pitchFamily="18" charset="0"/>
              </a:rPr>
              <a:t>.</a:t>
            </a:r>
            <a:endParaRPr lang="pt-BR" sz="2800" dirty="0">
              <a:solidFill>
                <a:schemeClr val="tx2"/>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1503985" y="303799"/>
            <a:ext cx="3706720" cy="500906"/>
          </a:xfrm>
          <a:prstGeom prst="rect">
            <a:avLst/>
          </a:prstGeom>
          <a:noFill/>
        </p:spPr>
        <p:txBody>
          <a:bodyPr wrap="none" rtlCol="0">
            <a:spAutoFit/>
          </a:bodyPr>
          <a:lstStyle/>
          <a:p>
            <a:r>
              <a:rPr lang="en-US" altLang="zh-CN" sz="2655" b="1" dirty="0">
                <a:solidFill>
                  <a:schemeClr val="accent2"/>
                </a:solidFill>
                <a:latin typeface="Times New Roman" panose="02020603050405020304" pitchFamily="18" charset="0"/>
                <a:ea typeface="华康海报体W12" pitchFamily="81" charset="-122"/>
                <a:cs typeface="Times New Roman" panose="02020603050405020304" pitchFamily="18" charset="0"/>
              </a:rPr>
              <a:t>HƯỚNG DẪN VỀ NHÀ</a:t>
            </a:r>
            <a:endParaRPr lang="zh-CN" altLang="en-US" sz="2655" b="1" dirty="0">
              <a:solidFill>
                <a:schemeClr val="accent2"/>
              </a:solidFill>
              <a:latin typeface="Times New Roman" panose="02020603050405020304" pitchFamily="18" charset="0"/>
              <a:ea typeface="华康海报体W12" pitchFamily="81" charset="-122"/>
              <a:cs typeface="Times New Roman" panose="02020603050405020304" pitchFamily="18" charset="0"/>
            </a:endParaRPr>
          </a:p>
        </p:txBody>
      </p:sp>
      <p:sp>
        <p:nvSpPr>
          <p:cNvPr id="53" name="TextBox 52"/>
          <p:cNvSpPr txBox="1"/>
          <p:nvPr/>
        </p:nvSpPr>
        <p:spPr>
          <a:xfrm>
            <a:off x="2198700" y="2069794"/>
            <a:ext cx="2106282" cy="769313"/>
          </a:xfrm>
          <a:prstGeom prst="rect">
            <a:avLst/>
          </a:prstGeom>
          <a:noFill/>
        </p:spPr>
        <p:txBody>
          <a:bodyPr wrap="none" rtlCol="0">
            <a:spAutoFit/>
          </a:bodyPr>
          <a:lstStyle/>
          <a:p>
            <a:pPr algn="ctr"/>
            <a:r>
              <a:rPr lang="en-US" altLang="zh-CN" sz="4399" b="1" dirty="0">
                <a:solidFill>
                  <a:srgbClr val="EE6060"/>
                </a:solidFill>
                <a:effectLst>
                  <a:innerShdw blurRad="63500" dist="50800" dir="5400000">
                    <a:prstClr val="black">
                      <a:alpha val="50000"/>
                    </a:prstClr>
                  </a:innerShdw>
                </a:effectLst>
              </a:rPr>
              <a:t>DẶN DÒ</a:t>
            </a:r>
            <a:endParaRPr lang="zh-CN" altLang="en-US" sz="4399" b="1" dirty="0">
              <a:solidFill>
                <a:srgbClr val="EE6060"/>
              </a:solidFill>
              <a:effectLst>
                <a:innerShdw blurRad="63500" dist="50800" dir="5400000">
                  <a:prstClr val="black">
                    <a:alpha val="50000"/>
                  </a:prstClr>
                </a:innerShdw>
              </a:effectLst>
            </a:endParaRPr>
          </a:p>
        </p:txBody>
      </p:sp>
      <p:sp>
        <p:nvSpPr>
          <p:cNvPr id="21" name="TextBox 20"/>
          <p:cNvSpPr txBox="1"/>
          <p:nvPr/>
        </p:nvSpPr>
        <p:spPr>
          <a:xfrm>
            <a:off x="8155998" y="2538262"/>
            <a:ext cx="3776172" cy="1242615"/>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algn="l" fontAlgn="base">
              <a:lnSpc>
                <a:spcPct val="100000"/>
              </a:lnSpc>
              <a:spcBef>
                <a:spcPct val="50000"/>
              </a:spcBef>
              <a:spcAft>
                <a:spcPct val="0"/>
              </a:spcAft>
            </a:pPr>
            <a:r>
              <a:rPr lang="en-US" sz="2800" b="0" dirty="0" err="1">
                <a:solidFill>
                  <a:schemeClr val="tx2"/>
                </a:solidFill>
                <a:latin typeface="Times New Roman" panose="02020603050405020304" pitchFamily="18" charset="0"/>
                <a:cs typeface="Times New Roman" panose="02020603050405020304" pitchFamily="18" charset="0"/>
              </a:rPr>
              <a:t>Hoàn</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thiện</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bài</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tập</a:t>
            </a:r>
            <a:r>
              <a:rPr lang="en-US" sz="2800" b="0" dirty="0">
                <a:solidFill>
                  <a:schemeClr val="tx2"/>
                </a:solidFill>
                <a:latin typeface="Times New Roman" panose="02020603050405020304" pitchFamily="18" charset="0"/>
                <a:cs typeface="Times New Roman" panose="02020603050405020304" pitchFamily="18" charset="0"/>
              </a:rPr>
              <a:t> 1; 2 (SGK – Trang 91)</a:t>
            </a:r>
          </a:p>
          <a:p>
            <a:pPr algn="l">
              <a:lnSpc>
                <a:spcPct val="100000"/>
              </a:lnSpc>
            </a:pPr>
            <a:endParaRPr lang="en-US" altLang="zh-CN" sz="2800" b="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562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anim calcmode="lin" valueType="num">
                                      <p:cBhvr>
                                        <p:cTn id="12" dur="500" fill="hold"/>
                                        <p:tgtEl>
                                          <p:spTgt spid="38"/>
                                        </p:tgtEl>
                                        <p:attrNameLst>
                                          <p:attrName>ppt_x</p:attrName>
                                        </p:attrNameLst>
                                      </p:cBhvr>
                                      <p:tavLst>
                                        <p:tav tm="0">
                                          <p:val>
                                            <p:strVal val="#ppt_x"/>
                                          </p:val>
                                        </p:tav>
                                        <p:tav tm="100000">
                                          <p:val>
                                            <p:strVal val="#ppt_x"/>
                                          </p:val>
                                        </p:tav>
                                      </p:tavLst>
                                    </p:anim>
                                    <p:anim calcmode="lin" valueType="num">
                                      <p:cBhvr>
                                        <p:cTn id="13" dur="5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3" presetClass="entr" presetSubtype="272"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750" fill="hold"/>
                                        <p:tgtEl>
                                          <p:spTgt spid="35"/>
                                        </p:tgtEl>
                                        <p:attrNameLst>
                                          <p:attrName>ppt_w</p:attrName>
                                        </p:attrNameLst>
                                      </p:cBhvr>
                                      <p:tavLst>
                                        <p:tav tm="0">
                                          <p:val>
                                            <p:strVal val="2/3*#ppt_w"/>
                                          </p:val>
                                        </p:tav>
                                        <p:tav tm="100000">
                                          <p:val>
                                            <p:strVal val="#ppt_w"/>
                                          </p:val>
                                        </p:tav>
                                      </p:tavLst>
                                    </p:anim>
                                    <p:anim calcmode="lin" valueType="num">
                                      <p:cBhvr>
                                        <p:cTn id="18" dur="750" fill="hold"/>
                                        <p:tgtEl>
                                          <p:spTgt spid="35"/>
                                        </p:tgtEl>
                                        <p:attrNameLst>
                                          <p:attrName>ppt_h</p:attrName>
                                        </p:attrNameLst>
                                      </p:cBhvr>
                                      <p:tavLst>
                                        <p:tav tm="0">
                                          <p:val>
                                            <p:strVal val="2/3*#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1750"/>
                            </p:stCondLst>
                            <p:childTnLst>
                              <p:par>
                                <p:cTn id="25" presetID="52"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Scale>
                                      <p:cBhvr>
                                        <p:cTn id="27" dur="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40"/>
                                        </p:tgtEl>
                                        <p:attrNameLst>
                                          <p:attrName>ppt_x</p:attrName>
                                          <p:attrName>ppt_y</p:attrName>
                                        </p:attrNameLst>
                                      </p:cBhvr>
                                    </p:animMotion>
                                    <p:animEffect transition="in" filter="fade">
                                      <p:cBhvr>
                                        <p:cTn id="29" dur="500"/>
                                        <p:tgtEl>
                                          <p:spTgt spid="40"/>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2500"/>
                            </p:stCondLst>
                            <p:childTnLst>
                              <p:par>
                                <p:cTn id="34" presetID="52"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Scale>
                                      <p:cBhvr>
                                        <p:cTn id="36"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43"/>
                                        </p:tgtEl>
                                        <p:attrNameLst>
                                          <p:attrName>ppt_x</p:attrName>
                                          <p:attrName>ppt_y</p:attrName>
                                        </p:attrNameLst>
                                      </p:cBhvr>
                                    </p:animMotion>
                                    <p:animEffect transition="in" filter="fade">
                                      <p:cBhvr>
                                        <p:cTn id="38" dur="500"/>
                                        <p:tgtEl>
                                          <p:spTgt spid="43"/>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Scale>
                                      <p:cBhvr>
                                        <p:cTn id="45" dur="5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46"/>
                                        </p:tgtEl>
                                        <p:attrNameLst>
                                          <p:attrName>ppt_x</p:attrName>
                                          <p:attrName>ppt_y</p:attrName>
                                        </p:attrNameLst>
                                      </p:cBhvr>
                                    </p:animMotion>
                                    <p:animEffect transition="in" filter="fade">
                                      <p:cBhvr>
                                        <p:cTn id="47" dur="500"/>
                                        <p:tgtEl>
                                          <p:spTgt spid="46"/>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Hình chữ nhật: Góc Tròn 13">
                <a:extLst>
                  <a:ext uri="{FF2B5EF4-FFF2-40B4-BE49-F238E27FC236}">
                    <a16:creationId xmlns:a16="http://schemas.microsoft.com/office/drawing/2014/main" id="{3926AD13-9B31-78EC-E6F1-2110D6F7FB65}"/>
                  </a:ext>
                </a:extLst>
              </p:cNvPr>
              <p:cNvSpPr/>
              <p:nvPr/>
            </p:nvSpPr>
            <p:spPr>
              <a:xfrm>
                <a:off x="409576" y="333375"/>
                <a:ext cx="6705600" cy="2637883"/>
              </a:xfrm>
              <a:prstGeom prst="roundRect">
                <a:avLst/>
              </a:prstGeom>
              <a:solidFill>
                <a:srgbClr val="019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n/>
                    <a:solidFill>
                      <a:schemeClr val="bg1"/>
                    </a:solidFill>
                    <a:latin typeface="Times New Roman" panose="02020603050405020304" pitchFamily="18" charset="0"/>
                    <a:cs typeface="Times New Roman" panose="02020603050405020304" pitchFamily="18" charset="0"/>
                  </a:rPr>
                  <a:t>Thực</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hiện</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đoạn</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thẳng</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trong</a:t>
                </a:r>
                <a:r>
                  <a:rPr lang="en-US" sz="2800" b="1" dirty="0">
                    <a:ln/>
                    <a:solidFill>
                      <a:schemeClr val="bg1"/>
                    </a:solidFill>
                    <a:latin typeface="Times New Roman" panose="02020603050405020304" pitchFamily="18" charset="0"/>
                    <a:cs typeface="Times New Roman" panose="02020603050405020304" pitchFamily="18" charset="0"/>
                  </a:rPr>
                  <a:t> </a:t>
                </a:r>
                <a:r>
                  <a:rPr lang="en-US" sz="2800" b="1" dirty="0" err="1">
                    <a:ln/>
                    <a:solidFill>
                      <a:schemeClr val="bg1"/>
                    </a:solidFill>
                    <a:latin typeface="Times New Roman" panose="02020603050405020304" pitchFamily="18" charset="0"/>
                    <a:cs typeface="Times New Roman" panose="02020603050405020304" pitchFamily="18" charset="0"/>
                  </a:rPr>
                  <a:t>hình</a:t>
                </a:r>
                <a:r>
                  <a:rPr lang="en-US" sz="2800" b="1" dirty="0">
                    <a:ln/>
                    <a:solidFill>
                      <a:schemeClr val="bg1"/>
                    </a:solidFill>
                    <a:latin typeface="Times New Roman" panose="02020603050405020304" pitchFamily="18" charset="0"/>
                    <a:cs typeface="Times New Roman" panose="02020603050405020304" pitchFamily="18" charset="0"/>
                  </a:rPr>
                  <a:t> 55, ta </a:t>
                </a:r>
                <a:r>
                  <a:rPr lang="en-US" sz="2800" b="1" dirty="0" err="1">
                    <a:ln/>
                    <a:solidFill>
                      <a:schemeClr val="bg1"/>
                    </a:solidFill>
                    <a:latin typeface="Times New Roman" panose="02020603050405020304" pitchFamily="18" charset="0"/>
                    <a:cs typeface="Times New Roman" panose="02020603050405020304" pitchFamily="18" charset="0"/>
                  </a:rPr>
                  <a:t>được</a:t>
                </a:r>
                <a:r>
                  <a:rPr lang="en-US" sz="2800" b="1" dirty="0">
                    <a:ln/>
                    <a:solidFill>
                      <a:schemeClr val="bg1"/>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𝑨𝑫</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𝟏</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𝟕</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oMath>
                  </m:oMathPara>
                </a14:m>
                <a:endParaRPr lang="en-US" sz="2800" b="1" dirty="0">
                  <a:ln/>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𝑨𝑪</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𝟏</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𝟕</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oMath>
                  </m:oMathPara>
                </a14:m>
                <a:endParaRPr lang="en-US" sz="2800" b="1" dirty="0">
                  <a:ln/>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𝑩𝑪</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𝟐</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oMath>
                  </m:oMathPara>
                </a14:m>
                <a:endParaRPr lang="en-US" sz="2800" b="1" dirty="0">
                  <a:ln/>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𝑩𝑫</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𝟐</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oMath>
                  </m:oMathPara>
                </a14:m>
                <a:endParaRPr lang="vi-VN" sz="2800" b="1" dirty="0">
                  <a:ln/>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Hình chữ nhật: Góc Tròn 13">
                <a:extLst>
                  <a:ext uri="{FF2B5EF4-FFF2-40B4-BE49-F238E27FC236}">
                    <a16:creationId xmlns:a16="http://schemas.microsoft.com/office/drawing/2014/main" id="{3926AD13-9B31-78EC-E6F1-2110D6F7FB65}"/>
                  </a:ext>
                </a:extLst>
              </p:cNvPr>
              <p:cNvSpPr>
                <a:spLocks noRot="1" noChangeAspect="1" noMove="1" noResize="1" noEditPoints="1" noAdjustHandles="1" noChangeArrowheads="1" noChangeShapeType="1" noTextEdit="1"/>
              </p:cNvSpPr>
              <p:nvPr/>
            </p:nvSpPr>
            <p:spPr>
              <a:xfrm>
                <a:off x="409576" y="333375"/>
                <a:ext cx="6705600" cy="2637883"/>
              </a:xfrm>
              <a:prstGeom prst="roundRect">
                <a:avLst/>
              </a:prstGeom>
              <a:blipFill>
                <a:blip r:embed="rId2"/>
                <a:stretch>
                  <a:fillRect t="-2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ình chữ nhật: Góc Tròn 23">
                <a:extLst>
                  <a:ext uri="{FF2B5EF4-FFF2-40B4-BE49-F238E27FC236}">
                    <a16:creationId xmlns:a16="http://schemas.microsoft.com/office/drawing/2014/main" id="{3CFF2CB4-1D0E-B0ED-234D-C03F20B10D49}"/>
                  </a:ext>
                </a:extLst>
              </p:cNvPr>
              <p:cNvSpPr/>
              <p:nvPr/>
            </p:nvSpPr>
            <p:spPr>
              <a:xfrm>
                <a:off x="409576" y="3076948"/>
                <a:ext cx="6705600" cy="1753457"/>
              </a:xfrm>
              <a:prstGeom prst="roundRect">
                <a:avLst/>
              </a:prstGeom>
              <a:solidFill>
                <a:srgbClr val="019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chemeClr val="bg1"/>
                    </a:solidFill>
                    <a:latin typeface="Times New Roman" panose="02020603050405020304" pitchFamily="18" charset="0"/>
                    <a:cs typeface="Times New Roman" panose="02020603050405020304" pitchFamily="18" charset="0"/>
                  </a:rPr>
                  <a:t>Vậy</a:t>
                </a:r>
              </a:p>
              <a:p>
                <a:r>
                  <a:rPr lang="en-US" sz="2800" b="1" dirty="0">
                    <a:ln/>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𝑨𝑪</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𝑨𝑫</m:t>
                    </m:r>
                    <m:r>
                      <a:rPr lang="en-US" sz="2800" b="1" i="1" smtClean="0">
                        <a:ln/>
                        <a:solidFill>
                          <a:schemeClr val="bg1"/>
                        </a:solidFill>
                        <a:latin typeface="Cambria Math" panose="02040503050406030204" pitchFamily="18" charset="0"/>
                        <a:cs typeface="Times New Roman" panose="02020603050405020304" pitchFamily="18" charset="0"/>
                      </a:rPr>
                      <m:t> </m:t>
                    </m:r>
                    <m:d>
                      <m:dPr>
                        <m:ctrlPr>
                          <a:rPr lang="en-US" sz="2800" b="1" i="1" smtClean="0">
                            <a:ln/>
                            <a:solidFill>
                              <a:schemeClr val="bg1"/>
                            </a:solidFill>
                            <a:latin typeface="Cambria Math" panose="02040503050406030204" pitchFamily="18" charset="0"/>
                            <a:cs typeface="Times New Roman" panose="02020603050405020304" pitchFamily="18" charset="0"/>
                          </a:rPr>
                        </m:ctrlPr>
                      </m:dPr>
                      <m:e>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𝟏</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𝟕</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e>
                    </m:d>
                  </m:oMath>
                </a14:m>
                <a:r>
                  <a:rPr lang="en-US" sz="2800" b="1" dirty="0">
                    <a:ln/>
                    <a:solidFill>
                      <a:schemeClr val="bg1"/>
                    </a:solidFill>
                    <a:latin typeface="Times New Roman" panose="02020603050405020304" pitchFamily="18" charset="0"/>
                    <a:cs typeface="Times New Roman" panose="02020603050405020304" pitchFamily="18" charset="0"/>
                  </a:rPr>
                  <a:t> </a:t>
                </a:r>
              </a:p>
              <a:p>
                <a:pPr/>
                <a14:m>
                  <m:oMathPara xmlns:m="http://schemas.openxmlformats.org/officeDocument/2006/math">
                    <m:oMathParaPr>
                      <m:jc m:val="left"/>
                    </m:oMathParaPr>
                    <m:oMath xmlns:m="http://schemas.openxmlformats.org/officeDocument/2006/math">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𝑩𝑪</m:t>
                      </m:r>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𝑩𝑫</m:t>
                      </m:r>
                      <m:r>
                        <a:rPr lang="en-US" sz="2800" b="1" i="1" smtClean="0">
                          <a:ln/>
                          <a:solidFill>
                            <a:schemeClr val="bg1"/>
                          </a:solidFill>
                          <a:latin typeface="Cambria Math" panose="02040503050406030204" pitchFamily="18" charset="0"/>
                          <a:cs typeface="Times New Roman" panose="02020603050405020304" pitchFamily="18" charset="0"/>
                        </a:rPr>
                        <m:t> </m:t>
                      </m:r>
                      <m:d>
                        <m:dPr>
                          <m:ctrlPr>
                            <a:rPr lang="en-US" sz="2800" b="1" i="1" smtClean="0">
                              <a:ln/>
                              <a:solidFill>
                                <a:schemeClr val="bg1"/>
                              </a:solidFill>
                              <a:latin typeface="Cambria Math" panose="02040503050406030204" pitchFamily="18" charset="0"/>
                              <a:cs typeface="Times New Roman" panose="02020603050405020304" pitchFamily="18" charset="0"/>
                            </a:rPr>
                          </m:ctrlPr>
                        </m:dPr>
                        <m:e>
                          <m:r>
                            <a:rPr lang="en-US" sz="2800" b="1" i="1" smtClean="0">
                              <a:ln/>
                              <a:solidFill>
                                <a:schemeClr val="bg1"/>
                              </a:solidFill>
                              <a:latin typeface="Cambria Math" panose="02040503050406030204" pitchFamily="18" charset="0"/>
                              <a:cs typeface="Times New Roman" panose="02020603050405020304" pitchFamily="18" charset="0"/>
                            </a:rPr>
                            <m:t>=</m:t>
                          </m:r>
                          <m:r>
                            <a:rPr lang="en-US" sz="2800" b="1" i="1" smtClean="0">
                              <a:ln/>
                              <a:solidFill>
                                <a:schemeClr val="bg1"/>
                              </a:solidFill>
                              <a:latin typeface="Cambria Math" panose="02040503050406030204" pitchFamily="18" charset="0"/>
                              <a:cs typeface="Times New Roman" panose="02020603050405020304" pitchFamily="18" charset="0"/>
                            </a:rPr>
                            <m:t>𝟐</m:t>
                          </m:r>
                          <m:r>
                            <a:rPr lang="en-US" sz="2800" b="1" i="1" smtClean="0">
                              <a:ln/>
                              <a:solidFill>
                                <a:schemeClr val="bg1"/>
                              </a:solidFill>
                              <a:latin typeface="Cambria Math" panose="02040503050406030204" pitchFamily="18" charset="0"/>
                              <a:cs typeface="Times New Roman" panose="02020603050405020304" pitchFamily="18" charset="0"/>
                            </a:rPr>
                            <m:t> </m:t>
                          </m:r>
                          <m:r>
                            <a:rPr lang="en-US" sz="2800" b="1" i="1" smtClean="0">
                              <a:ln/>
                              <a:solidFill>
                                <a:schemeClr val="bg1"/>
                              </a:solidFill>
                              <a:latin typeface="Cambria Math" panose="02040503050406030204" pitchFamily="18" charset="0"/>
                              <a:cs typeface="Times New Roman" panose="02020603050405020304" pitchFamily="18" charset="0"/>
                            </a:rPr>
                            <m:t>𝒄𝒎</m:t>
                          </m:r>
                        </m:e>
                      </m:d>
                    </m:oMath>
                  </m:oMathPara>
                </a14:m>
                <a:endParaRPr lang="vi-VN" sz="2800" b="1" dirty="0">
                  <a:ln/>
                  <a:solidFill>
                    <a:schemeClr val="bg1"/>
                  </a:solidFill>
                  <a:latin typeface="Times New Roman" panose="02020603050405020304" pitchFamily="18" charset="0"/>
                  <a:cs typeface="Times New Roman" panose="02020603050405020304" pitchFamily="18" charset="0"/>
                </a:endParaRPr>
              </a:p>
            </p:txBody>
          </p:sp>
        </mc:Choice>
        <mc:Fallback xmlns="">
          <p:sp>
            <p:nvSpPr>
              <p:cNvPr id="24" name="Hình chữ nhật: Góc Tròn 23">
                <a:extLst>
                  <a:ext uri="{FF2B5EF4-FFF2-40B4-BE49-F238E27FC236}">
                    <a16:creationId xmlns:a16="http://schemas.microsoft.com/office/drawing/2014/main" id="{3CFF2CB4-1D0E-B0ED-234D-C03F20B10D49}"/>
                  </a:ext>
                </a:extLst>
              </p:cNvPr>
              <p:cNvSpPr>
                <a:spLocks noRot="1" noChangeAspect="1" noMove="1" noResize="1" noEditPoints="1" noAdjustHandles="1" noChangeArrowheads="1" noChangeShapeType="1" noTextEdit="1"/>
              </p:cNvSpPr>
              <p:nvPr/>
            </p:nvSpPr>
            <p:spPr>
              <a:xfrm>
                <a:off x="409576" y="3076948"/>
                <a:ext cx="6705600" cy="1753457"/>
              </a:xfrm>
              <a:prstGeom prst="roundRect">
                <a:avLst/>
              </a:prstGeom>
              <a:blipFill>
                <a:blip r:embed="rId5"/>
                <a:stretch>
                  <a:fillRect l="-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Bong bóng Ý nghĩ: Hình đám mây 27">
                <a:extLst>
                  <a:ext uri="{FF2B5EF4-FFF2-40B4-BE49-F238E27FC236}">
                    <a16:creationId xmlns:a16="http://schemas.microsoft.com/office/drawing/2014/main" id="{5A1734F5-DF2A-3EA1-EE95-5BDB6AC9E009}"/>
                  </a:ext>
                </a:extLst>
              </p:cNvPr>
              <p:cNvSpPr/>
              <p:nvPr/>
            </p:nvSpPr>
            <p:spPr>
              <a:xfrm>
                <a:off x="960120" y="5041785"/>
                <a:ext cx="8774805" cy="1763009"/>
              </a:xfrm>
              <a:prstGeom prst="cloudCallout">
                <a:avLst>
                  <a:gd name="adj1" fmla="val 64347"/>
                  <a:gd name="adj2" fmla="val 14532"/>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Từ </a:t>
                </a:r>
                <a:r>
                  <a:rPr lang="en-US" sz="2800" b="1" i="1" dirty="0" err="1">
                    <a:latin typeface="Times New Roman" panose="02020603050405020304" pitchFamily="18" charset="0"/>
                    <a:cs typeface="Times New Roman" panose="02020603050405020304" pitchFamily="18" charset="0"/>
                  </a:rPr>
                  <a:t>kết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xét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p>
              <a:p>
                <a:pPr algn="ctr"/>
                <a:r>
                  <a:rPr lang="en-US" sz="2800" b="1" i="1" dirty="0" err="1">
                    <a:latin typeface="Times New Roman" panose="02020603050405020304" pitchFamily="18" charset="0"/>
                    <a:cs typeface="Times New Roman" panose="02020603050405020304" pitchFamily="18" charset="0"/>
                  </a:rPr>
                  <a:t>hai</a:t>
                </a:r>
                <a:r>
                  <a:rPr lang="en-US" sz="2800" b="1" i="1" dirty="0">
                    <a:latin typeface="Times New Roman" panose="02020603050405020304" pitchFamily="18" charset="0"/>
                    <a:cs typeface="Times New Roman" panose="02020603050405020304" pitchFamily="18" charset="0"/>
                  </a:rPr>
                  <a:t> tam </a:t>
                </a:r>
                <a:r>
                  <a:rPr lang="en-US" sz="2800" b="1" i="1" dirty="0" err="1">
                    <a:latin typeface="Times New Roman" panose="02020603050405020304" pitchFamily="18" charset="0"/>
                    <a:cs typeface="Times New Roman" panose="02020603050405020304" pitchFamily="18" charset="0"/>
                  </a:rPr>
                  <a:t>giác</a:t>
                </a:r>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𝑨𝑪𝑩</m:t>
                    </m:r>
                  </m:oMath>
                </a14:m>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𝑨𝑫𝑩</m:t>
                    </m:r>
                  </m:oMath>
                </a14:m>
                <a:r>
                  <a:rPr lang="en-US" sz="2800" b="1" i="1" dirty="0">
                    <a:latin typeface="Times New Roman" panose="02020603050405020304" pitchFamily="18" charset="0"/>
                    <a:cs typeface="Times New Roman" panose="02020603050405020304" pitchFamily="18" charset="0"/>
                  </a:rPr>
                  <a:t> ?</a:t>
                </a:r>
              </a:p>
            </p:txBody>
          </p:sp>
        </mc:Choice>
        <mc:Fallback xmlns="">
          <p:sp>
            <p:nvSpPr>
              <p:cNvPr id="28" name="Bong bóng Ý nghĩ: Hình đám mây 27">
                <a:extLst>
                  <a:ext uri="{FF2B5EF4-FFF2-40B4-BE49-F238E27FC236}">
                    <a16:creationId xmlns:a16="http://schemas.microsoft.com/office/drawing/2014/main" id="{5A1734F5-DF2A-3EA1-EE95-5BDB6AC9E009}"/>
                  </a:ext>
                </a:extLst>
              </p:cNvPr>
              <p:cNvSpPr>
                <a:spLocks noRot="1" noChangeAspect="1" noMove="1" noResize="1" noEditPoints="1" noAdjustHandles="1" noChangeArrowheads="1" noChangeShapeType="1" noTextEdit="1"/>
              </p:cNvSpPr>
              <p:nvPr/>
            </p:nvSpPr>
            <p:spPr>
              <a:xfrm>
                <a:off x="960120" y="5041785"/>
                <a:ext cx="8774805" cy="1763009"/>
              </a:xfrm>
              <a:prstGeom prst="cloudCallout">
                <a:avLst>
                  <a:gd name="adj1" fmla="val 64347"/>
                  <a:gd name="adj2" fmla="val 14532"/>
                </a:avLst>
              </a:prstGeom>
              <a:blipFill>
                <a:blip r:embed="rId7"/>
                <a:stretch>
                  <a:fillRect/>
                </a:stretch>
              </a:blipFill>
              <a:ln w="28575">
                <a:noFill/>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Bong bóng Ý nghĩ: Hình đám mây 28">
                <a:extLst>
                  <a:ext uri="{FF2B5EF4-FFF2-40B4-BE49-F238E27FC236}">
                    <a16:creationId xmlns:a16="http://schemas.microsoft.com/office/drawing/2014/main" id="{6FD13902-FD3C-5B54-997D-CA0583DC65C7}"/>
                  </a:ext>
                </a:extLst>
              </p:cNvPr>
              <p:cNvSpPr/>
              <p:nvPr/>
            </p:nvSpPr>
            <p:spPr>
              <a:xfrm>
                <a:off x="960119" y="5060970"/>
                <a:ext cx="8774805" cy="1753457"/>
              </a:xfrm>
              <a:prstGeom prst="cloudCallout">
                <a:avLst>
                  <a:gd name="adj1" fmla="val 64347"/>
                  <a:gd name="adj2" fmla="val 14532"/>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𝑨𝑪𝑩</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𝑨𝑫𝑩</m:t>
                      </m:r>
                      <m:r>
                        <a:rPr lang="en-US" sz="2800" b="1" i="1" dirty="0" smtClean="0">
                          <a:latin typeface="Cambria Math" panose="02040503050406030204" pitchFamily="18" charset="0"/>
                          <a:cs typeface="Times New Roman" panose="02020603050405020304" pitchFamily="18" charset="0"/>
                        </a:rPr>
                        <m:t> (</m:t>
                      </m:r>
                      <m:r>
                        <a:rPr lang="en-US" sz="2800" b="1" i="1" dirty="0" smtClean="0">
                          <a:latin typeface="Cambria Math" panose="02040503050406030204" pitchFamily="18" charset="0"/>
                          <a:cs typeface="Times New Roman" panose="02020603050405020304" pitchFamily="18" charset="0"/>
                        </a:rPr>
                        <m:t>𝒄</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𝒄</m:t>
                      </m:r>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𝒄</m:t>
                      </m:r>
                      <m:r>
                        <a:rPr lang="en-US" sz="2800" b="1" i="1" dirty="0" smtClean="0">
                          <a:latin typeface="Cambria Math" panose="02040503050406030204" pitchFamily="18" charset="0"/>
                          <a:cs typeface="Times New Roman" panose="02020603050405020304" pitchFamily="18" charset="0"/>
                        </a:rPr>
                        <m:t>)</m:t>
                      </m:r>
                    </m:oMath>
                  </m:oMathPara>
                </a14:m>
                <a:endParaRPr lang="en-US" sz="2800" b="1" i="1" dirty="0">
                  <a:latin typeface="Times New Roman" panose="02020603050405020304" pitchFamily="18" charset="0"/>
                  <a:cs typeface="Times New Roman" panose="02020603050405020304" pitchFamily="18" charset="0"/>
                </a:endParaRPr>
              </a:p>
            </p:txBody>
          </p:sp>
        </mc:Choice>
        <mc:Fallback xmlns="">
          <p:sp>
            <p:nvSpPr>
              <p:cNvPr id="29" name="Bong bóng Ý nghĩ: Hình đám mây 28">
                <a:extLst>
                  <a:ext uri="{FF2B5EF4-FFF2-40B4-BE49-F238E27FC236}">
                    <a16:creationId xmlns:a16="http://schemas.microsoft.com/office/drawing/2014/main" id="{6FD13902-FD3C-5B54-997D-CA0583DC65C7}"/>
                  </a:ext>
                </a:extLst>
              </p:cNvPr>
              <p:cNvSpPr>
                <a:spLocks noRot="1" noChangeAspect="1" noMove="1" noResize="1" noEditPoints="1" noAdjustHandles="1" noChangeArrowheads="1" noChangeShapeType="1" noTextEdit="1"/>
              </p:cNvSpPr>
              <p:nvPr/>
            </p:nvSpPr>
            <p:spPr>
              <a:xfrm>
                <a:off x="960119" y="5060970"/>
                <a:ext cx="8774805" cy="1753457"/>
              </a:xfrm>
              <a:prstGeom prst="cloudCallout">
                <a:avLst>
                  <a:gd name="adj1" fmla="val 64347"/>
                  <a:gd name="adj2" fmla="val 14532"/>
                </a:avLst>
              </a:prstGeom>
              <a:blipFill>
                <a:blip r:embed="rId8"/>
                <a:stretch>
                  <a:fillRect/>
                </a:stretch>
              </a:blipFill>
              <a:ln w="28575">
                <a:noFill/>
              </a:ln>
              <a:effectLst>
                <a:outerShdw blurRad="107950" dist="12700" dir="5400000" algn="ctr">
                  <a:srgbClr val="000000"/>
                </a:outerShdw>
              </a:effectLst>
            </p:spPr>
            <p:txBody>
              <a:bodyPr/>
              <a:lstStyle/>
              <a:p>
                <a:r>
                  <a:rPr lang="en-US">
                    <a:noFill/>
                  </a:rPr>
                  <a:t> </a:t>
                </a:r>
              </a:p>
            </p:txBody>
          </p:sp>
        </mc:Fallback>
      </mc:AlternateContent>
      <p:pic>
        <p:nvPicPr>
          <p:cNvPr id="2" name="Hình ảnh 14">
            <a:extLst>
              <a:ext uri="{FF2B5EF4-FFF2-40B4-BE49-F238E27FC236}">
                <a16:creationId xmlns:a16="http://schemas.microsoft.com/office/drawing/2014/main" id="{33F9108D-7BDC-B7F9-032D-57ED3405D75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7802396" y="441146"/>
            <a:ext cx="3669601" cy="4245643"/>
          </a:xfrm>
          <a:prstGeom prst="rect">
            <a:avLst/>
          </a:prstGeom>
        </p:spPr>
      </p:pic>
    </p:spTree>
    <p:extLst>
      <p:ext uri="{BB962C8B-B14F-4D97-AF65-F5344CB8AC3E}">
        <p14:creationId xmlns:p14="http://schemas.microsoft.com/office/powerpoint/2010/main" val="23689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8" grpId="0" animBg="1"/>
      <p:bldP spid="28" grpId="1"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2">
            <a:extLst>
              <a:ext uri="{FF2B5EF4-FFF2-40B4-BE49-F238E27FC236}">
                <a16:creationId xmlns:a16="http://schemas.microsoft.com/office/drawing/2014/main" id="{2B6A29C8-EA95-4C74-A2C3-3F1B11EF42D7}"/>
              </a:ext>
            </a:extLst>
          </p:cNvPr>
          <p:cNvSpPr/>
          <p:nvPr/>
        </p:nvSpPr>
        <p:spPr bwMode="auto">
          <a:xfrm>
            <a:off x="8424" y="3285020"/>
            <a:ext cx="12192000" cy="2475699"/>
          </a:xfrm>
          <a:prstGeom prst="rect">
            <a:avLst/>
          </a:prstGeom>
          <a:solidFill>
            <a:srgbClr val="01936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0"/>
          <a:lstStyle/>
          <a:p>
            <a:pPr algn="ctr">
              <a:lnSpc>
                <a:spcPct val="150000"/>
              </a:lnSpc>
            </a:pPr>
            <a:r>
              <a:rPr lang="en-US" sz="4000" b="1">
                <a:solidFill>
                  <a:schemeClr val="bg1"/>
                </a:solidFill>
                <a:latin typeface="Times New Roman" panose="02020603050405020304" pitchFamily="18" charset="0"/>
                <a:cs typeface="Times New Roman" panose="02020603050405020304" pitchFamily="18" charset="0"/>
              </a:rPr>
              <a:t>TIẾT 91</a:t>
            </a:r>
          </a:p>
          <a:p>
            <a:pPr algn="ctr">
              <a:lnSpc>
                <a:spcPct val="150000"/>
              </a:lnSpc>
            </a:pPr>
            <a:r>
              <a:rPr lang="en-US" sz="4000" b="1" dirty="0">
                <a:solidFill>
                  <a:schemeClr val="bg1"/>
                </a:solidFill>
                <a:latin typeface="Times New Roman" panose="02020603050405020304" pitchFamily="18" charset="0"/>
                <a:cs typeface="Times New Roman" panose="02020603050405020304" pitchFamily="18" charset="0"/>
              </a:rPr>
              <a:t>TRƯỜNG HỢP BẰNG NHAU THỨ BA </a:t>
            </a:r>
          </a:p>
          <a:p>
            <a:pPr algn="ctr">
              <a:lnSpc>
                <a:spcPct val="150000"/>
              </a:lnSpc>
            </a:pPr>
            <a:r>
              <a:rPr lang="en-US" sz="4000" b="1" dirty="0">
                <a:solidFill>
                  <a:schemeClr val="bg1"/>
                </a:solidFill>
                <a:latin typeface="Times New Roman" panose="02020603050405020304" pitchFamily="18" charset="0"/>
                <a:cs typeface="Times New Roman" panose="02020603050405020304" pitchFamily="18" charset="0"/>
              </a:rPr>
              <a:t>CỦA TAM GIÁC: GÓC - CẠNH – GÓC</a:t>
            </a:r>
          </a:p>
        </p:txBody>
      </p:sp>
      <p:cxnSp>
        <p:nvCxnSpPr>
          <p:cNvPr id="6" name="直接连接符 56">
            <a:extLst>
              <a:ext uri="{FF2B5EF4-FFF2-40B4-BE49-F238E27FC236}">
                <a16:creationId xmlns:a16="http://schemas.microsoft.com/office/drawing/2014/main" id="{AF5EB778-4185-492E-B135-A03086AAD6A4}"/>
              </a:ext>
            </a:extLst>
          </p:cNvPr>
          <p:cNvCxnSpPr>
            <a:cxnSpLocks/>
          </p:cNvCxnSpPr>
          <p:nvPr/>
        </p:nvCxnSpPr>
        <p:spPr bwMode="auto">
          <a:xfrm flipH="1">
            <a:off x="-59460" y="5931038"/>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组合 10">
            <a:extLst>
              <a:ext uri="{FF2B5EF4-FFF2-40B4-BE49-F238E27FC236}">
                <a16:creationId xmlns:a16="http://schemas.microsoft.com/office/drawing/2014/main" id="{B435E1A6-D7AB-49A4-9C6F-1D8FD35A20AE}"/>
              </a:ext>
            </a:extLst>
          </p:cNvPr>
          <p:cNvGrpSpPr/>
          <p:nvPr/>
        </p:nvGrpSpPr>
        <p:grpSpPr>
          <a:xfrm>
            <a:off x="4999990" y="-584287"/>
            <a:ext cx="2490470" cy="2490470"/>
            <a:chOff x="304800" y="673100"/>
            <a:chExt cx="4000500" cy="4000500"/>
          </a:xfrm>
          <a:effectLst>
            <a:outerShdw blurRad="317500" dist="190500" dir="8100000" algn="tr" rotWithShape="0">
              <a:prstClr val="black">
                <a:alpha val="50000"/>
              </a:prstClr>
            </a:outerShdw>
          </a:effectLst>
        </p:grpSpPr>
        <p:sp>
          <p:nvSpPr>
            <p:cNvPr id="42" name="同心圆 11">
              <a:extLst>
                <a:ext uri="{FF2B5EF4-FFF2-40B4-BE49-F238E27FC236}">
                  <a16:creationId xmlns:a16="http://schemas.microsoft.com/office/drawing/2014/main" id="{E99DCB01-0864-4561-BC51-27320B24E7F5}"/>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43" name="椭圆 12">
              <a:extLst>
                <a:ext uri="{FF2B5EF4-FFF2-40B4-BE49-F238E27FC236}">
                  <a16:creationId xmlns:a16="http://schemas.microsoft.com/office/drawing/2014/main" id="{D2D24213-92D2-419A-9783-9E7F3315DAA8}"/>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44" name="椭圆 14">
            <a:extLst>
              <a:ext uri="{FF2B5EF4-FFF2-40B4-BE49-F238E27FC236}">
                <a16:creationId xmlns:a16="http://schemas.microsoft.com/office/drawing/2014/main" id="{F6BD4E32-D44F-41A1-A665-E1E48FEDD2F3}"/>
              </a:ext>
            </a:extLst>
          </p:cNvPr>
          <p:cNvSpPr/>
          <p:nvPr/>
        </p:nvSpPr>
        <p:spPr>
          <a:xfrm>
            <a:off x="8221416" y="1350169"/>
            <a:ext cx="667712" cy="667712"/>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5" name="椭圆 15">
            <a:extLst>
              <a:ext uri="{FF2B5EF4-FFF2-40B4-BE49-F238E27FC236}">
                <a16:creationId xmlns:a16="http://schemas.microsoft.com/office/drawing/2014/main" id="{53F224D3-75F9-47F9-B4D2-B52C95C7775F}"/>
              </a:ext>
            </a:extLst>
          </p:cNvPr>
          <p:cNvSpPr/>
          <p:nvPr/>
        </p:nvSpPr>
        <p:spPr>
          <a:xfrm>
            <a:off x="7674195" y="201154"/>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46" name="组合 16">
            <a:extLst>
              <a:ext uri="{FF2B5EF4-FFF2-40B4-BE49-F238E27FC236}">
                <a16:creationId xmlns:a16="http://schemas.microsoft.com/office/drawing/2014/main" id="{91171CC2-3FA6-49AF-8481-7F1F54F5F595}"/>
              </a:ext>
            </a:extLst>
          </p:cNvPr>
          <p:cNvGrpSpPr/>
          <p:nvPr/>
        </p:nvGrpSpPr>
        <p:grpSpPr>
          <a:xfrm>
            <a:off x="7661434" y="1854007"/>
            <a:ext cx="292964" cy="292964"/>
            <a:chOff x="304800" y="673100"/>
            <a:chExt cx="4000500" cy="4000500"/>
          </a:xfrm>
          <a:effectLst>
            <a:outerShdw blurRad="381000" dist="152400" dir="8100000" algn="tr" rotWithShape="0">
              <a:prstClr val="black">
                <a:alpha val="70000"/>
              </a:prstClr>
            </a:outerShdw>
          </a:effectLst>
        </p:grpSpPr>
        <p:sp>
          <p:nvSpPr>
            <p:cNvPr id="47" name="同心圆 17">
              <a:extLst>
                <a:ext uri="{FF2B5EF4-FFF2-40B4-BE49-F238E27FC236}">
                  <a16:creationId xmlns:a16="http://schemas.microsoft.com/office/drawing/2014/main" id="{C45D01EE-85C3-4671-B1CB-C0418DA1BB5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48" name="椭圆 18">
              <a:extLst>
                <a:ext uri="{FF2B5EF4-FFF2-40B4-BE49-F238E27FC236}">
                  <a16:creationId xmlns:a16="http://schemas.microsoft.com/office/drawing/2014/main" id="{60553161-F5C7-4879-B3F1-72D3D18D13C2}"/>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49" name="组合 21">
            <a:extLst>
              <a:ext uri="{FF2B5EF4-FFF2-40B4-BE49-F238E27FC236}">
                <a16:creationId xmlns:a16="http://schemas.microsoft.com/office/drawing/2014/main" id="{9FBFDB23-3940-4A76-86AD-5CAAD07FAD82}"/>
              </a:ext>
            </a:extLst>
          </p:cNvPr>
          <p:cNvGrpSpPr/>
          <p:nvPr/>
        </p:nvGrpSpPr>
        <p:grpSpPr>
          <a:xfrm>
            <a:off x="7837734" y="966093"/>
            <a:ext cx="383797" cy="383797"/>
            <a:chOff x="304800" y="673100"/>
            <a:chExt cx="4000500" cy="4000500"/>
          </a:xfrm>
          <a:effectLst>
            <a:outerShdw blurRad="381000" dist="152400" dir="8100000" algn="tr" rotWithShape="0">
              <a:prstClr val="black">
                <a:alpha val="70000"/>
              </a:prstClr>
            </a:outerShdw>
          </a:effectLst>
        </p:grpSpPr>
        <p:sp>
          <p:nvSpPr>
            <p:cNvPr id="50" name="同心圆 22">
              <a:extLst>
                <a:ext uri="{FF2B5EF4-FFF2-40B4-BE49-F238E27FC236}">
                  <a16:creationId xmlns:a16="http://schemas.microsoft.com/office/drawing/2014/main" id="{D8DA204D-E4A9-4169-9E3B-DF7EE919066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1" name="椭圆 23">
              <a:extLst>
                <a:ext uri="{FF2B5EF4-FFF2-40B4-BE49-F238E27FC236}">
                  <a16:creationId xmlns:a16="http://schemas.microsoft.com/office/drawing/2014/main" id="{27DB6C5A-B94F-40CD-86CB-B45CBD8F91E3}"/>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52" name="组合 24">
            <a:extLst>
              <a:ext uri="{FF2B5EF4-FFF2-40B4-BE49-F238E27FC236}">
                <a16:creationId xmlns:a16="http://schemas.microsoft.com/office/drawing/2014/main" id="{8376E536-C026-4A73-B333-5AF52DDAE9ED}"/>
              </a:ext>
            </a:extLst>
          </p:cNvPr>
          <p:cNvGrpSpPr/>
          <p:nvPr/>
        </p:nvGrpSpPr>
        <p:grpSpPr>
          <a:xfrm>
            <a:off x="8415625" y="555780"/>
            <a:ext cx="544368" cy="544368"/>
            <a:chOff x="304800" y="673100"/>
            <a:chExt cx="4000500" cy="4000500"/>
          </a:xfrm>
          <a:effectLst>
            <a:outerShdw blurRad="317500" dist="190500" dir="8100000" algn="tr" rotWithShape="0">
              <a:prstClr val="black">
                <a:alpha val="50000"/>
              </a:prstClr>
            </a:outerShdw>
          </a:effectLst>
        </p:grpSpPr>
        <p:sp>
          <p:nvSpPr>
            <p:cNvPr id="53" name="同心圆 25">
              <a:extLst>
                <a:ext uri="{FF2B5EF4-FFF2-40B4-BE49-F238E27FC236}">
                  <a16:creationId xmlns:a16="http://schemas.microsoft.com/office/drawing/2014/main" id="{ECA5E2C7-1126-4030-B082-2D7F2C04C4F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54" name="椭圆 26">
              <a:extLst>
                <a:ext uri="{FF2B5EF4-FFF2-40B4-BE49-F238E27FC236}">
                  <a16:creationId xmlns:a16="http://schemas.microsoft.com/office/drawing/2014/main" id="{97338FFC-F491-4F19-90BD-60031CD6EDA9}"/>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5" name="椭圆 27">
            <a:extLst>
              <a:ext uri="{FF2B5EF4-FFF2-40B4-BE49-F238E27FC236}">
                <a16:creationId xmlns:a16="http://schemas.microsoft.com/office/drawing/2014/main" id="{FE685FE5-A698-4EA1-86A3-C2B775644795}"/>
              </a:ext>
            </a:extLst>
          </p:cNvPr>
          <p:cNvSpPr/>
          <p:nvPr/>
        </p:nvSpPr>
        <p:spPr>
          <a:xfrm>
            <a:off x="6922630" y="1780692"/>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6" name="椭圆 28">
            <a:extLst>
              <a:ext uri="{FF2B5EF4-FFF2-40B4-BE49-F238E27FC236}">
                <a16:creationId xmlns:a16="http://schemas.microsoft.com/office/drawing/2014/main" id="{856AA943-278C-4780-B0EC-61B373466A3B}"/>
              </a:ext>
            </a:extLst>
          </p:cNvPr>
          <p:cNvSpPr/>
          <p:nvPr/>
        </p:nvSpPr>
        <p:spPr>
          <a:xfrm>
            <a:off x="9274405" y="1511177"/>
            <a:ext cx="183140" cy="183140"/>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57" name="图片 13" descr="1">
            <a:extLst>
              <a:ext uri="{FF2B5EF4-FFF2-40B4-BE49-F238E27FC236}">
                <a16:creationId xmlns:a16="http://schemas.microsoft.com/office/drawing/2014/main" id="{F4AE376A-C92F-49C1-A44F-E7BE2CA36636}"/>
              </a:ext>
            </a:extLst>
          </p:cNvPr>
          <p:cNvPicPr>
            <a:picLocks noChangeAspect="1"/>
          </p:cNvPicPr>
          <p:nvPr/>
        </p:nvPicPr>
        <p:blipFill>
          <a:blip r:embed="rId2"/>
          <a:stretch>
            <a:fillRect/>
          </a:stretch>
        </p:blipFill>
        <p:spPr>
          <a:xfrm>
            <a:off x="5212080" y="-371562"/>
            <a:ext cx="2065655" cy="2065655"/>
          </a:xfrm>
          <a:prstGeom prst="rect">
            <a:avLst/>
          </a:prstGeom>
          <a:effectLst>
            <a:outerShdw blurRad="50800" dist="38100" dir="2700000" algn="tl" rotWithShape="0">
              <a:prstClr val="black">
                <a:alpha val="40000"/>
              </a:prstClr>
            </a:outerShdw>
          </a:effectLst>
        </p:spPr>
      </p:pic>
      <p:sp>
        <p:nvSpPr>
          <p:cNvPr id="58" name="椭圆 29">
            <a:extLst>
              <a:ext uri="{FF2B5EF4-FFF2-40B4-BE49-F238E27FC236}">
                <a16:creationId xmlns:a16="http://schemas.microsoft.com/office/drawing/2014/main" id="{B8C43312-5282-4620-BAE0-723D972A1E43}"/>
              </a:ext>
            </a:extLst>
          </p:cNvPr>
          <p:cNvSpPr/>
          <p:nvPr/>
        </p:nvSpPr>
        <p:spPr>
          <a:xfrm>
            <a:off x="4234886" y="1503839"/>
            <a:ext cx="667712" cy="667712"/>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59" name="椭圆 30">
            <a:extLst>
              <a:ext uri="{FF2B5EF4-FFF2-40B4-BE49-F238E27FC236}">
                <a16:creationId xmlns:a16="http://schemas.microsoft.com/office/drawing/2014/main" id="{74ACD893-6A0C-4052-821B-AB1FBBE922D4}"/>
              </a:ext>
            </a:extLst>
          </p:cNvPr>
          <p:cNvSpPr/>
          <p:nvPr/>
        </p:nvSpPr>
        <p:spPr>
          <a:xfrm>
            <a:off x="4327110" y="349744"/>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60" name="组合 31">
            <a:extLst>
              <a:ext uri="{FF2B5EF4-FFF2-40B4-BE49-F238E27FC236}">
                <a16:creationId xmlns:a16="http://schemas.microsoft.com/office/drawing/2014/main" id="{D0C98430-7C6D-4A07-A512-FCEF28F65541}"/>
              </a:ext>
            </a:extLst>
          </p:cNvPr>
          <p:cNvGrpSpPr/>
          <p:nvPr/>
        </p:nvGrpSpPr>
        <p:grpSpPr>
          <a:xfrm>
            <a:off x="3810794" y="1737802"/>
            <a:ext cx="292964" cy="292964"/>
            <a:chOff x="304800" y="673100"/>
            <a:chExt cx="4000500" cy="4000500"/>
          </a:xfrm>
          <a:effectLst>
            <a:outerShdw blurRad="381000" dist="152400" dir="8100000" algn="tr" rotWithShape="0">
              <a:prstClr val="black">
                <a:alpha val="70000"/>
              </a:prstClr>
            </a:outerShdw>
          </a:effectLst>
        </p:grpSpPr>
        <p:sp>
          <p:nvSpPr>
            <p:cNvPr id="61" name="同心圆 32">
              <a:extLst>
                <a:ext uri="{FF2B5EF4-FFF2-40B4-BE49-F238E27FC236}">
                  <a16:creationId xmlns:a16="http://schemas.microsoft.com/office/drawing/2014/main" id="{55520E26-B586-4B9A-A11F-718AE480423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2" name="椭圆 33">
              <a:extLst>
                <a:ext uri="{FF2B5EF4-FFF2-40B4-BE49-F238E27FC236}">
                  <a16:creationId xmlns:a16="http://schemas.microsoft.com/office/drawing/2014/main" id="{3AF7CDEE-CA26-4500-BAEA-B2B552D6B6C0}"/>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3" name="组合 34">
            <a:extLst>
              <a:ext uri="{FF2B5EF4-FFF2-40B4-BE49-F238E27FC236}">
                <a16:creationId xmlns:a16="http://schemas.microsoft.com/office/drawing/2014/main" id="{50900772-5C41-4695-B6EF-3CA22FAF5D24}"/>
              </a:ext>
            </a:extLst>
          </p:cNvPr>
          <p:cNvGrpSpPr/>
          <p:nvPr/>
        </p:nvGrpSpPr>
        <p:grpSpPr>
          <a:xfrm>
            <a:off x="3723569" y="965458"/>
            <a:ext cx="383797" cy="383797"/>
            <a:chOff x="304800" y="673100"/>
            <a:chExt cx="4000500" cy="4000500"/>
          </a:xfrm>
          <a:effectLst>
            <a:outerShdw blurRad="381000" dist="152400" dir="8100000" algn="tr" rotWithShape="0">
              <a:prstClr val="black">
                <a:alpha val="70000"/>
              </a:prstClr>
            </a:outerShdw>
          </a:effectLst>
        </p:grpSpPr>
        <p:sp>
          <p:nvSpPr>
            <p:cNvPr id="64" name="同心圆 35">
              <a:extLst>
                <a:ext uri="{FF2B5EF4-FFF2-40B4-BE49-F238E27FC236}">
                  <a16:creationId xmlns:a16="http://schemas.microsoft.com/office/drawing/2014/main" id="{5C3B5AAF-AC28-4364-A56D-8CED00A03EF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5" name="椭圆 36">
              <a:extLst>
                <a:ext uri="{FF2B5EF4-FFF2-40B4-BE49-F238E27FC236}">
                  <a16:creationId xmlns:a16="http://schemas.microsoft.com/office/drawing/2014/main" id="{62384AEF-E0BF-4DBB-858F-006DED3D17C4}"/>
                </a:ext>
              </a:extLst>
            </p:cNvPr>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6" name="组合 37">
            <a:extLst>
              <a:ext uri="{FF2B5EF4-FFF2-40B4-BE49-F238E27FC236}">
                <a16:creationId xmlns:a16="http://schemas.microsoft.com/office/drawing/2014/main" id="{D954E401-0A43-4F0D-BF3E-B60633B2ABE1}"/>
              </a:ext>
            </a:extLst>
          </p:cNvPr>
          <p:cNvGrpSpPr/>
          <p:nvPr/>
        </p:nvGrpSpPr>
        <p:grpSpPr>
          <a:xfrm>
            <a:off x="4467195" y="885345"/>
            <a:ext cx="544368" cy="544368"/>
            <a:chOff x="304800" y="673100"/>
            <a:chExt cx="4000500" cy="4000500"/>
          </a:xfrm>
          <a:effectLst>
            <a:outerShdw blurRad="317500" dist="190500" dir="8100000" algn="tr" rotWithShape="0">
              <a:prstClr val="black">
                <a:alpha val="50000"/>
              </a:prstClr>
            </a:outerShdw>
          </a:effectLst>
        </p:grpSpPr>
        <p:sp>
          <p:nvSpPr>
            <p:cNvPr id="67" name="同心圆 38">
              <a:extLst>
                <a:ext uri="{FF2B5EF4-FFF2-40B4-BE49-F238E27FC236}">
                  <a16:creationId xmlns:a16="http://schemas.microsoft.com/office/drawing/2014/main" id="{4CE6C85A-9972-4724-AE39-F28AAEE2F4E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68" name="椭圆 39">
              <a:extLst>
                <a:ext uri="{FF2B5EF4-FFF2-40B4-BE49-F238E27FC236}">
                  <a16:creationId xmlns:a16="http://schemas.microsoft.com/office/drawing/2014/main" id="{440BFB7B-6BA0-42DD-A5D5-60152E67504C}"/>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69" name="椭圆 40">
            <a:extLst>
              <a:ext uri="{FF2B5EF4-FFF2-40B4-BE49-F238E27FC236}">
                <a16:creationId xmlns:a16="http://schemas.microsoft.com/office/drawing/2014/main" id="{75B5B463-774E-4A94-9384-9074C99CD9E3}"/>
              </a:ext>
            </a:extLst>
          </p:cNvPr>
          <p:cNvSpPr/>
          <p:nvPr/>
        </p:nvSpPr>
        <p:spPr>
          <a:xfrm>
            <a:off x="3200895" y="1429537"/>
            <a:ext cx="366279" cy="366279"/>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0" name="椭圆 41">
            <a:extLst>
              <a:ext uri="{FF2B5EF4-FFF2-40B4-BE49-F238E27FC236}">
                <a16:creationId xmlns:a16="http://schemas.microsoft.com/office/drawing/2014/main" id="{A9D991EF-4F82-449D-A3BD-25FBC3C1758E}"/>
              </a:ext>
            </a:extLst>
          </p:cNvPr>
          <p:cNvSpPr/>
          <p:nvPr/>
        </p:nvSpPr>
        <p:spPr>
          <a:xfrm>
            <a:off x="5228820" y="1926467"/>
            <a:ext cx="183140" cy="183140"/>
          </a:xfrm>
          <a:prstGeom prst="ellipse">
            <a:avLst/>
          </a:prstGeom>
          <a:solidFill>
            <a:srgbClr val="01936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72" name="直接连接符 55">
            <a:extLst>
              <a:ext uri="{FF2B5EF4-FFF2-40B4-BE49-F238E27FC236}">
                <a16:creationId xmlns:a16="http://schemas.microsoft.com/office/drawing/2014/main" id="{8B969A14-7D04-4772-AF6F-17FDE188B975}"/>
              </a:ext>
            </a:extLst>
          </p:cNvPr>
          <p:cNvCxnSpPr>
            <a:cxnSpLocks/>
          </p:cNvCxnSpPr>
          <p:nvPr/>
        </p:nvCxnSpPr>
        <p:spPr bwMode="auto">
          <a:xfrm flipH="1">
            <a:off x="0" y="3160889"/>
            <a:ext cx="12187767" cy="0"/>
          </a:xfrm>
          <a:prstGeom prst="line">
            <a:avLst/>
          </a:prstGeom>
          <a:solidFill>
            <a:srgbClr val="4F81BD"/>
          </a:solidFill>
          <a:ln w="38100" cap="flat" cmpd="sng" algn="ctr">
            <a:solidFill>
              <a:srgbClr val="0193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341788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Effect transition="in" filter="fade">
                                      <p:cBhvr>
                                        <p:cTn id="9" dur="10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Effect transition="in" filter="fade">
                                      <p:cBhvr>
                                        <p:cTn id="14" dur="10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fltVal val="0"/>
                                          </p:val>
                                        </p:tav>
                                        <p:tav tm="100000">
                                          <p:val>
                                            <p:strVal val="#ppt_w"/>
                                          </p:val>
                                        </p:tav>
                                      </p:tavLst>
                                    </p:anim>
                                    <p:anim calcmode="lin" valueType="num">
                                      <p:cBhvr>
                                        <p:cTn id="18" dur="1000" fill="hold"/>
                                        <p:tgtEl>
                                          <p:spTgt spid="45"/>
                                        </p:tgtEl>
                                        <p:attrNameLst>
                                          <p:attrName>ppt_h</p:attrName>
                                        </p:attrNameLst>
                                      </p:cBhvr>
                                      <p:tavLst>
                                        <p:tav tm="0">
                                          <p:val>
                                            <p:fltVal val="0"/>
                                          </p:val>
                                        </p:tav>
                                        <p:tav tm="100000">
                                          <p:val>
                                            <p:strVal val="#ppt_h"/>
                                          </p:val>
                                        </p:tav>
                                      </p:tavLst>
                                    </p:anim>
                                    <p:animEffect transition="in" filter="fade">
                                      <p:cBhvr>
                                        <p:cTn id="19" dur="10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fltVal val="0"/>
                                          </p:val>
                                        </p:tav>
                                        <p:tav tm="100000">
                                          <p:val>
                                            <p:strVal val="#ppt_w"/>
                                          </p:val>
                                        </p:tav>
                                      </p:tavLst>
                                    </p:anim>
                                    <p:anim calcmode="lin" valueType="num">
                                      <p:cBhvr>
                                        <p:cTn id="23" dur="1000" fill="hold"/>
                                        <p:tgtEl>
                                          <p:spTgt spid="46"/>
                                        </p:tgtEl>
                                        <p:attrNameLst>
                                          <p:attrName>ppt_h</p:attrName>
                                        </p:attrNameLst>
                                      </p:cBhvr>
                                      <p:tavLst>
                                        <p:tav tm="0">
                                          <p:val>
                                            <p:fltVal val="0"/>
                                          </p:val>
                                        </p:tav>
                                        <p:tav tm="100000">
                                          <p:val>
                                            <p:strVal val="#ppt_h"/>
                                          </p:val>
                                        </p:tav>
                                      </p:tavLst>
                                    </p:anim>
                                    <p:animEffect transition="in" filter="fade">
                                      <p:cBhvr>
                                        <p:cTn id="24" dur="1000"/>
                                        <p:tgtEl>
                                          <p:spTgt spid="46"/>
                                        </p:tgtEl>
                                      </p:cBhvr>
                                    </p:animEffect>
                                  </p:childTnLst>
                                </p:cTn>
                              </p:par>
                              <p:par>
                                <p:cTn id="25" presetID="53" presetClass="entr" presetSubtype="1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par>
                                <p:cTn id="30" presetID="53" presetClass="entr" presetSubtype="16"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1000" fill="hold"/>
                                        <p:tgtEl>
                                          <p:spTgt spid="52"/>
                                        </p:tgtEl>
                                        <p:attrNameLst>
                                          <p:attrName>ppt_w</p:attrName>
                                        </p:attrNameLst>
                                      </p:cBhvr>
                                      <p:tavLst>
                                        <p:tav tm="0">
                                          <p:val>
                                            <p:fltVal val="0"/>
                                          </p:val>
                                        </p:tav>
                                        <p:tav tm="100000">
                                          <p:val>
                                            <p:strVal val="#ppt_w"/>
                                          </p:val>
                                        </p:tav>
                                      </p:tavLst>
                                    </p:anim>
                                    <p:anim calcmode="lin" valueType="num">
                                      <p:cBhvr>
                                        <p:cTn id="33" dur="1000" fill="hold"/>
                                        <p:tgtEl>
                                          <p:spTgt spid="52"/>
                                        </p:tgtEl>
                                        <p:attrNameLst>
                                          <p:attrName>ppt_h</p:attrName>
                                        </p:attrNameLst>
                                      </p:cBhvr>
                                      <p:tavLst>
                                        <p:tav tm="0">
                                          <p:val>
                                            <p:fltVal val="0"/>
                                          </p:val>
                                        </p:tav>
                                        <p:tav tm="100000">
                                          <p:val>
                                            <p:strVal val="#ppt_h"/>
                                          </p:val>
                                        </p:tav>
                                      </p:tavLst>
                                    </p:anim>
                                    <p:animEffect transition="in" filter="fade">
                                      <p:cBhvr>
                                        <p:cTn id="34" dur="10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1000" fill="hold"/>
                                        <p:tgtEl>
                                          <p:spTgt spid="55"/>
                                        </p:tgtEl>
                                        <p:attrNameLst>
                                          <p:attrName>ppt_w</p:attrName>
                                        </p:attrNameLst>
                                      </p:cBhvr>
                                      <p:tavLst>
                                        <p:tav tm="0">
                                          <p:val>
                                            <p:fltVal val="0"/>
                                          </p:val>
                                        </p:tav>
                                        <p:tav tm="100000">
                                          <p:val>
                                            <p:strVal val="#ppt_w"/>
                                          </p:val>
                                        </p:tav>
                                      </p:tavLst>
                                    </p:anim>
                                    <p:anim calcmode="lin" valueType="num">
                                      <p:cBhvr>
                                        <p:cTn id="38" dur="1000" fill="hold"/>
                                        <p:tgtEl>
                                          <p:spTgt spid="55"/>
                                        </p:tgtEl>
                                        <p:attrNameLst>
                                          <p:attrName>ppt_h</p:attrName>
                                        </p:attrNameLst>
                                      </p:cBhvr>
                                      <p:tavLst>
                                        <p:tav tm="0">
                                          <p:val>
                                            <p:fltVal val="0"/>
                                          </p:val>
                                        </p:tav>
                                        <p:tav tm="100000">
                                          <p:val>
                                            <p:strVal val="#ppt_h"/>
                                          </p:val>
                                        </p:tav>
                                      </p:tavLst>
                                    </p:anim>
                                    <p:animEffect transition="in" filter="fade">
                                      <p:cBhvr>
                                        <p:cTn id="39" dur="1000"/>
                                        <p:tgtEl>
                                          <p:spTgt spid="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Effect transition="in" filter="fade">
                                      <p:cBhvr>
                                        <p:cTn id="44" dur="1000"/>
                                        <p:tgtEl>
                                          <p:spTgt spid="56"/>
                                        </p:tgtEl>
                                      </p:cBhvr>
                                    </p:animEffect>
                                  </p:childTnLst>
                                </p:cTn>
                              </p:par>
                              <p:par>
                                <p:cTn id="45" presetID="53" presetClass="entr" presetSubtype="16"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1000" fill="hold"/>
                                        <p:tgtEl>
                                          <p:spTgt spid="58"/>
                                        </p:tgtEl>
                                        <p:attrNameLst>
                                          <p:attrName>ppt_w</p:attrName>
                                        </p:attrNameLst>
                                      </p:cBhvr>
                                      <p:tavLst>
                                        <p:tav tm="0">
                                          <p:val>
                                            <p:fltVal val="0"/>
                                          </p:val>
                                        </p:tav>
                                        <p:tav tm="100000">
                                          <p:val>
                                            <p:strVal val="#ppt_w"/>
                                          </p:val>
                                        </p:tav>
                                      </p:tavLst>
                                    </p:anim>
                                    <p:anim calcmode="lin" valueType="num">
                                      <p:cBhvr>
                                        <p:cTn id="53" dur="1000" fill="hold"/>
                                        <p:tgtEl>
                                          <p:spTgt spid="58"/>
                                        </p:tgtEl>
                                        <p:attrNameLst>
                                          <p:attrName>ppt_h</p:attrName>
                                        </p:attrNameLst>
                                      </p:cBhvr>
                                      <p:tavLst>
                                        <p:tav tm="0">
                                          <p:val>
                                            <p:fltVal val="0"/>
                                          </p:val>
                                        </p:tav>
                                        <p:tav tm="100000">
                                          <p:val>
                                            <p:strVal val="#ppt_h"/>
                                          </p:val>
                                        </p:tav>
                                      </p:tavLst>
                                    </p:anim>
                                    <p:animEffect transition="in" filter="fade">
                                      <p:cBhvr>
                                        <p:cTn id="54" dur="1000"/>
                                        <p:tgtEl>
                                          <p:spTgt spid="5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1000" fill="hold"/>
                                        <p:tgtEl>
                                          <p:spTgt spid="59"/>
                                        </p:tgtEl>
                                        <p:attrNameLst>
                                          <p:attrName>ppt_w</p:attrName>
                                        </p:attrNameLst>
                                      </p:cBhvr>
                                      <p:tavLst>
                                        <p:tav tm="0">
                                          <p:val>
                                            <p:fltVal val="0"/>
                                          </p:val>
                                        </p:tav>
                                        <p:tav tm="100000">
                                          <p:val>
                                            <p:strVal val="#ppt_w"/>
                                          </p:val>
                                        </p:tav>
                                      </p:tavLst>
                                    </p:anim>
                                    <p:anim calcmode="lin" valueType="num">
                                      <p:cBhvr>
                                        <p:cTn id="58" dur="1000" fill="hold"/>
                                        <p:tgtEl>
                                          <p:spTgt spid="59"/>
                                        </p:tgtEl>
                                        <p:attrNameLst>
                                          <p:attrName>ppt_h</p:attrName>
                                        </p:attrNameLst>
                                      </p:cBhvr>
                                      <p:tavLst>
                                        <p:tav tm="0">
                                          <p:val>
                                            <p:fltVal val="0"/>
                                          </p:val>
                                        </p:tav>
                                        <p:tav tm="100000">
                                          <p:val>
                                            <p:strVal val="#ppt_h"/>
                                          </p:val>
                                        </p:tav>
                                      </p:tavLst>
                                    </p:anim>
                                    <p:animEffect transition="in" filter="fade">
                                      <p:cBhvr>
                                        <p:cTn id="59" dur="10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1000" fill="hold"/>
                                        <p:tgtEl>
                                          <p:spTgt spid="60"/>
                                        </p:tgtEl>
                                        <p:attrNameLst>
                                          <p:attrName>ppt_w</p:attrName>
                                        </p:attrNameLst>
                                      </p:cBhvr>
                                      <p:tavLst>
                                        <p:tav tm="0">
                                          <p:val>
                                            <p:fltVal val="0"/>
                                          </p:val>
                                        </p:tav>
                                        <p:tav tm="100000">
                                          <p:val>
                                            <p:strVal val="#ppt_w"/>
                                          </p:val>
                                        </p:tav>
                                      </p:tavLst>
                                    </p:anim>
                                    <p:anim calcmode="lin" valueType="num">
                                      <p:cBhvr>
                                        <p:cTn id="63" dur="1000" fill="hold"/>
                                        <p:tgtEl>
                                          <p:spTgt spid="60"/>
                                        </p:tgtEl>
                                        <p:attrNameLst>
                                          <p:attrName>ppt_h</p:attrName>
                                        </p:attrNameLst>
                                      </p:cBhvr>
                                      <p:tavLst>
                                        <p:tav tm="0">
                                          <p:val>
                                            <p:fltVal val="0"/>
                                          </p:val>
                                        </p:tav>
                                        <p:tav tm="100000">
                                          <p:val>
                                            <p:strVal val="#ppt_h"/>
                                          </p:val>
                                        </p:tav>
                                      </p:tavLst>
                                    </p:anim>
                                    <p:animEffect transition="in" filter="fade">
                                      <p:cBhvr>
                                        <p:cTn id="64" dur="1000"/>
                                        <p:tgtEl>
                                          <p:spTgt spid="60"/>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Effect transition="in" filter="fade">
                                      <p:cBhvr>
                                        <p:cTn id="69" dur="1000"/>
                                        <p:tgtEl>
                                          <p:spTgt spid="63"/>
                                        </p:tgtEl>
                                      </p:cBhvr>
                                    </p:animEffect>
                                  </p:childTnLst>
                                </p:cTn>
                              </p:par>
                              <p:par>
                                <p:cTn id="70" presetID="53" presetClass="entr" presetSubtype="16"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1000" fill="hold"/>
                                        <p:tgtEl>
                                          <p:spTgt spid="66"/>
                                        </p:tgtEl>
                                        <p:attrNameLst>
                                          <p:attrName>ppt_w</p:attrName>
                                        </p:attrNameLst>
                                      </p:cBhvr>
                                      <p:tavLst>
                                        <p:tav tm="0">
                                          <p:val>
                                            <p:fltVal val="0"/>
                                          </p:val>
                                        </p:tav>
                                        <p:tav tm="100000">
                                          <p:val>
                                            <p:strVal val="#ppt_w"/>
                                          </p:val>
                                        </p:tav>
                                      </p:tavLst>
                                    </p:anim>
                                    <p:anim calcmode="lin" valueType="num">
                                      <p:cBhvr>
                                        <p:cTn id="73" dur="1000" fill="hold"/>
                                        <p:tgtEl>
                                          <p:spTgt spid="66"/>
                                        </p:tgtEl>
                                        <p:attrNameLst>
                                          <p:attrName>ppt_h</p:attrName>
                                        </p:attrNameLst>
                                      </p:cBhvr>
                                      <p:tavLst>
                                        <p:tav tm="0">
                                          <p:val>
                                            <p:fltVal val="0"/>
                                          </p:val>
                                        </p:tav>
                                        <p:tav tm="100000">
                                          <p:val>
                                            <p:strVal val="#ppt_h"/>
                                          </p:val>
                                        </p:tav>
                                      </p:tavLst>
                                    </p:anim>
                                    <p:animEffect transition="in" filter="fade">
                                      <p:cBhvr>
                                        <p:cTn id="74" dur="1000"/>
                                        <p:tgtEl>
                                          <p:spTgt spid="6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1000" fill="hold"/>
                                        <p:tgtEl>
                                          <p:spTgt spid="69"/>
                                        </p:tgtEl>
                                        <p:attrNameLst>
                                          <p:attrName>ppt_w</p:attrName>
                                        </p:attrNameLst>
                                      </p:cBhvr>
                                      <p:tavLst>
                                        <p:tav tm="0">
                                          <p:val>
                                            <p:fltVal val="0"/>
                                          </p:val>
                                        </p:tav>
                                        <p:tav tm="100000">
                                          <p:val>
                                            <p:strVal val="#ppt_w"/>
                                          </p:val>
                                        </p:tav>
                                      </p:tavLst>
                                    </p:anim>
                                    <p:anim calcmode="lin" valueType="num">
                                      <p:cBhvr>
                                        <p:cTn id="78" dur="1000" fill="hold"/>
                                        <p:tgtEl>
                                          <p:spTgt spid="69"/>
                                        </p:tgtEl>
                                        <p:attrNameLst>
                                          <p:attrName>ppt_h</p:attrName>
                                        </p:attrNameLst>
                                      </p:cBhvr>
                                      <p:tavLst>
                                        <p:tav tm="0">
                                          <p:val>
                                            <p:fltVal val="0"/>
                                          </p:val>
                                        </p:tav>
                                        <p:tav tm="100000">
                                          <p:val>
                                            <p:strVal val="#ppt_h"/>
                                          </p:val>
                                        </p:tav>
                                      </p:tavLst>
                                    </p:anim>
                                    <p:animEffect transition="in" filter="fade">
                                      <p:cBhvr>
                                        <p:cTn id="79" dur="1000"/>
                                        <p:tgtEl>
                                          <p:spTgt spid="6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1000" fill="hold"/>
                                        <p:tgtEl>
                                          <p:spTgt spid="70"/>
                                        </p:tgtEl>
                                        <p:attrNameLst>
                                          <p:attrName>ppt_w</p:attrName>
                                        </p:attrNameLst>
                                      </p:cBhvr>
                                      <p:tavLst>
                                        <p:tav tm="0">
                                          <p:val>
                                            <p:fltVal val="0"/>
                                          </p:val>
                                        </p:tav>
                                        <p:tav tm="100000">
                                          <p:val>
                                            <p:strVal val="#ppt_w"/>
                                          </p:val>
                                        </p:tav>
                                      </p:tavLst>
                                    </p:anim>
                                    <p:anim calcmode="lin" valueType="num">
                                      <p:cBhvr>
                                        <p:cTn id="83" dur="1000" fill="hold"/>
                                        <p:tgtEl>
                                          <p:spTgt spid="70"/>
                                        </p:tgtEl>
                                        <p:attrNameLst>
                                          <p:attrName>ppt_h</p:attrName>
                                        </p:attrNameLst>
                                      </p:cBhvr>
                                      <p:tavLst>
                                        <p:tav tm="0">
                                          <p:val>
                                            <p:fltVal val="0"/>
                                          </p:val>
                                        </p:tav>
                                        <p:tav tm="100000">
                                          <p:val>
                                            <p:strVal val="#ppt_h"/>
                                          </p:val>
                                        </p:tav>
                                      </p:tavLst>
                                    </p:anim>
                                    <p:animEffect transition="in" filter="fade">
                                      <p:cBhvr>
                                        <p:cTn id="84" dur="10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right)">
                                      <p:cBhvr>
                                        <p:cTn id="89" dur="500"/>
                                        <p:tgtEl>
                                          <p:spTgt spid="4"/>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left)">
                                      <p:cBhvr>
                                        <p:cTn id="93" dur="500"/>
                                        <p:tgtEl>
                                          <p:spTgt spid="72"/>
                                        </p:tgtEl>
                                      </p:cBhvr>
                                    </p:animEffect>
                                  </p:childTnLst>
                                </p:cTn>
                              </p:par>
                            </p:childTnLst>
                          </p:cTn>
                        </p:par>
                        <p:par>
                          <p:cTn id="94" fill="hold">
                            <p:stCondLst>
                              <p:cond delay="1000"/>
                            </p:stCondLst>
                            <p:childTnLst>
                              <p:par>
                                <p:cTn id="95" presetID="22" presetClass="entr" presetSubtype="2" fill="hold"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right)">
                                      <p:cBhvr>
                                        <p:cTn id="9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4" grpId="0" animBg="1"/>
      <p:bldP spid="45" grpId="0" animBg="1"/>
      <p:bldP spid="55" grpId="0" animBg="1"/>
      <p:bldP spid="56" grpId="0" animBg="1"/>
      <p:bldP spid="58" grpId="0" animBg="1"/>
      <p:bldP spid="59"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3">
            <a:extLst>
              <a:ext uri="{FF2B5EF4-FFF2-40B4-BE49-F238E27FC236}">
                <a16:creationId xmlns:a16="http://schemas.microsoft.com/office/drawing/2014/main" id="{A2796C52-31BF-C5AE-175F-A401A15B3625}"/>
              </a:ext>
            </a:extLst>
          </p:cNvPr>
          <p:cNvGrpSpPr/>
          <p:nvPr/>
        </p:nvGrpSpPr>
        <p:grpSpPr>
          <a:xfrm>
            <a:off x="8464077" y="-1049399"/>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5" name="同心圆 74">
              <a:extLst>
                <a:ext uri="{FF2B5EF4-FFF2-40B4-BE49-F238E27FC236}">
                  <a16:creationId xmlns:a16="http://schemas.microsoft.com/office/drawing/2014/main" id="{54375447-B8D3-E2BB-08F3-AB4F3DABA98A}"/>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 name="椭圆 75">
              <a:extLst>
                <a:ext uri="{FF2B5EF4-FFF2-40B4-BE49-F238E27FC236}">
                  <a16:creationId xmlns:a16="http://schemas.microsoft.com/office/drawing/2014/main" id="{4B7F6619-BB2F-DF18-2C53-7193E4E0021F}"/>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7" name="组合 76">
            <a:extLst>
              <a:ext uri="{FF2B5EF4-FFF2-40B4-BE49-F238E27FC236}">
                <a16:creationId xmlns:a16="http://schemas.microsoft.com/office/drawing/2014/main" id="{BCA1D9B7-EC74-EDD1-80C5-BC8FBDC52E94}"/>
              </a:ext>
            </a:extLst>
          </p:cNvPr>
          <p:cNvGrpSpPr/>
          <p:nvPr/>
        </p:nvGrpSpPr>
        <p:grpSpPr>
          <a:xfrm>
            <a:off x="5741014" y="-510936"/>
            <a:ext cx="840307" cy="840307"/>
            <a:chOff x="304800" y="673100"/>
            <a:chExt cx="4000500" cy="4000500"/>
          </a:xfrm>
          <a:effectLst>
            <a:outerShdw blurRad="444500" dist="254000" dir="8100000" algn="tr" rotWithShape="0">
              <a:prstClr val="black">
                <a:alpha val="50000"/>
              </a:prstClr>
            </a:outerShdw>
          </a:effectLst>
        </p:grpSpPr>
        <p:sp>
          <p:nvSpPr>
            <p:cNvPr id="8" name="同心圆 77">
              <a:extLst>
                <a:ext uri="{FF2B5EF4-FFF2-40B4-BE49-F238E27FC236}">
                  <a16:creationId xmlns:a16="http://schemas.microsoft.com/office/drawing/2014/main" id="{0DAD398C-70E1-317F-8479-D3C1877387F9}"/>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椭圆 78">
              <a:extLst>
                <a:ext uri="{FF2B5EF4-FFF2-40B4-BE49-F238E27FC236}">
                  <a16:creationId xmlns:a16="http://schemas.microsoft.com/office/drawing/2014/main" id="{9A9E647E-F8A7-DBB3-9731-91D1FF7F4840}"/>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0" name="组合 79">
            <a:extLst>
              <a:ext uri="{FF2B5EF4-FFF2-40B4-BE49-F238E27FC236}">
                <a16:creationId xmlns:a16="http://schemas.microsoft.com/office/drawing/2014/main" id="{D2EA2466-6EA9-5B4A-C72F-A44C9E83517E}"/>
              </a:ext>
            </a:extLst>
          </p:cNvPr>
          <p:cNvGrpSpPr/>
          <p:nvPr/>
        </p:nvGrpSpPr>
        <p:grpSpPr>
          <a:xfrm>
            <a:off x="6709191" y="-371647"/>
            <a:ext cx="1187359" cy="1187359"/>
            <a:chOff x="304800" y="673100"/>
            <a:chExt cx="4000500" cy="4000500"/>
          </a:xfrm>
          <a:solidFill>
            <a:srgbClr val="019362"/>
          </a:solidFill>
          <a:effectLst>
            <a:outerShdw blurRad="444500" dist="254000" dir="8100000" algn="tr" rotWithShape="0">
              <a:prstClr val="black">
                <a:alpha val="50000"/>
              </a:prstClr>
            </a:outerShdw>
          </a:effectLst>
        </p:grpSpPr>
        <p:sp>
          <p:nvSpPr>
            <p:cNvPr id="11" name="同心圆 80">
              <a:extLst>
                <a:ext uri="{FF2B5EF4-FFF2-40B4-BE49-F238E27FC236}">
                  <a16:creationId xmlns:a16="http://schemas.microsoft.com/office/drawing/2014/main" id="{E7B8FA48-3CEC-46C6-B77D-FB398FFC7663}"/>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椭圆 81">
              <a:extLst>
                <a:ext uri="{FF2B5EF4-FFF2-40B4-BE49-F238E27FC236}">
                  <a16:creationId xmlns:a16="http://schemas.microsoft.com/office/drawing/2014/main" id="{63554618-3564-3FFE-F554-8D5A2B4FF871}"/>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13" name="组合 82">
            <a:extLst>
              <a:ext uri="{FF2B5EF4-FFF2-40B4-BE49-F238E27FC236}">
                <a16:creationId xmlns:a16="http://schemas.microsoft.com/office/drawing/2014/main" id="{F580F776-08A2-AA0B-E56D-6C861DB63529}"/>
              </a:ext>
            </a:extLst>
          </p:cNvPr>
          <p:cNvGrpSpPr/>
          <p:nvPr/>
        </p:nvGrpSpPr>
        <p:grpSpPr>
          <a:xfrm>
            <a:off x="10131072" y="-235168"/>
            <a:ext cx="914400" cy="914400"/>
            <a:chOff x="304800" y="673100"/>
            <a:chExt cx="4000500" cy="4000500"/>
          </a:xfrm>
          <a:effectLst>
            <a:outerShdw blurRad="444500" dist="254000" dir="8100000" algn="tr" rotWithShape="0">
              <a:prstClr val="black">
                <a:alpha val="50000"/>
              </a:prstClr>
            </a:outerShdw>
          </a:effectLst>
        </p:grpSpPr>
        <p:sp>
          <p:nvSpPr>
            <p:cNvPr id="14" name="同心圆 83">
              <a:extLst>
                <a:ext uri="{FF2B5EF4-FFF2-40B4-BE49-F238E27FC236}">
                  <a16:creationId xmlns:a16="http://schemas.microsoft.com/office/drawing/2014/main" id="{53851E43-3E09-847F-9B50-6DA9AD56C97B}"/>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椭圆 84">
              <a:extLst>
                <a:ext uri="{FF2B5EF4-FFF2-40B4-BE49-F238E27FC236}">
                  <a16:creationId xmlns:a16="http://schemas.microsoft.com/office/drawing/2014/main" id="{F1B994A5-1A25-E786-9063-7831CA58C6B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16" name="组合 85">
            <a:extLst>
              <a:ext uri="{FF2B5EF4-FFF2-40B4-BE49-F238E27FC236}">
                <a16:creationId xmlns:a16="http://schemas.microsoft.com/office/drawing/2014/main" id="{979012F6-FF06-E512-20E2-F2B8A3D174AD}"/>
              </a:ext>
            </a:extLst>
          </p:cNvPr>
          <p:cNvGrpSpPr/>
          <p:nvPr/>
        </p:nvGrpSpPr>
        <p:grpSpPr>
          <a:xfrm>
            <a:off x="1022696" y="7057533"/>
            <a:ext cx="785143" cy="785143"/>
            <a:chOff x="304800" y="673100"/>
            <a:chExt cx="4000500" cy="4000500"/>
          </a:xfrm>
          <a:effectLst>
            <a:outerShdw blurRad="444500" dist="254000" dir="8100000" algn="tr" rotWithShape="0">
              <a:prstClr val="black">
                <a:alpha val="50000"/>
              </a:prstClr>
            </a:outerShdw>
          </a:effectLst>
        </p:grpSpPr>
        <p:sp>
          <p:nvSpPr>
            <p:cNvPr id="17" name="同心圆 86">
              <a:extLst>
                <a:ext uri="{FF2B5EF4-FFF2-40B4-BE49-F238E27FC236}">
                  <a16:creationId xmlns:a16="http://schemas.microsoft.com/office/drawing/2014/main" id="{8DA8BE0D-4DA5-D7E3-9DCF-36E5B15C990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椭圆 87">
              <a:extLst>
                <a:ext uri="{FF2B5EF4-FFF2-40B4-BE49-F238E27FC236}">
                  <a16:creationId xmlns:a16="http://schemas.microsoft.com/office/drawing/2014/main" id="{55ACB815-0721-FA89-5F12-29672242E3C1}"/>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2" name="组合 94">
            <a:extLst>
              <a:ext uri="{FF2B5EF4-FFF2-40B4-BE49-F238E27FC236}">
                <a16:creationId xmlns:a16="http://schemas.microsoft.com/office/drawing/2014/main" id="{0993825A-515B-2067-C7D4-F29F3A753019}"/>
              </a:ext>
            </a:extLst>
          </p:cNvPr>
          <p:cNvGrpSpPr/>
          <p:nvPr/>
        </p:nvGrpSpPr>
        <p:grpSpPr>
          <a:xfrm>
            <a:off x="11505918" y="-1411776"/>
            <a:ext cx="1572375" cy="1572375"/>
            <a:chOff x="304800" y="673100"/>
            <a:chExt cx="4000500" cy="4000500"/>
          </a:xfrm>
          <a:effectLst>
            <a:outerShdw blurRad="444500" dist="254000" dir="8100000" algn="tr" rotWithShape="0">
              <a:prstClr val="black">
                <a:alpha val="50000"/>
              </a:prstClr>
            </a:outerShdw>
          </a:effectLst>
        </p:grpSpPr>
        <p:sp>
          <p:nvSpPr>
            <p:cNvPr id="23" name="同心圆 95">
              <a:extLst>
                <a:ext uri="{FF2B5EF4-FFF2-40B4-BE49-F238E27FC236}">
                  <a16:creationId xmlns:a16="http://schemas.microsoft.com/office/drawing/2014/main" id="{A553144D-83CF-8C24-5EB7-587C530D9E2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4" name="椭圆 96">
              <a:extLst>
                <a:ext uri="{FF2B5EF4-FFF2-40B4-BE49-F238E27FC236}">
                  <a16:creationId xmlns:a16="http://schemas.microsoft.com/office/drawing/2014/main" id="{A6DEA66D-8DEF-B170-7E78-80FEEE153258}"/>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25" name="组合 97">
            <a:extLst>
              <a:ext uri="{FF2B5EF4-FFF2-40B4-BE49-F238E27FC236}">
                <a16:creationId xmlns:a16="http://schemas.microsoft.com/office/drawing/2014/main" id="{9590B5F1-04E9-09A1-82F6-F596E40D36A8}"/>
              </a:ext>
            </a:extLst>
          </p:cNvPr>
          <p:cNvGrpSpPr/>
          <p:nvPr/>
        </p:nvGrpSpPr>
        <p:grpSpPr>
          <a:xfrm>
            <a:off x="11337240" y="121258"/>
            <a:ext cx="297440" cy="297440"/>
            <a:chOff x="304800" y="673100"/>
            <a:chExt cx="4000500" cy="4000500"/>
          </a:xfrm>
          <a:solidFill>
            <a:srgbClr val="019362"/>
          </a:solidFill>
          <a:effectLst>
            <a:outerShdw blurRad="444500" dist="254000" dir="8100000" algn="tr" rotWithShape="0">
              <a:prstClr val="black">
                <a:alpha val="50000"/>
              </a:prstClr>
            </a:outerShdw>
          </a:effectLst>
        </p:grpSpPr>
        <p:sp>
          <p:nvSpPr>
            <p:cNvPr id="26" name="同心圆 98">
              <a:extLst>
                <a:ext uri="{FF2B5EF4-FFF2-40B4-BE49-F238E27FC236}">
                  <a16:creationId xmlns:a16="http://schemas.microsoft.com/office/drawing/2014/main" id="{4E2F1175-601C-682A-806A-4F54FE60DA81}"/>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椭圆 99">
              <a:extLst>
                <a:ext uri="{FF2B5EF4-FFF2-40B4-BE49-F238E27FC236}">
                  <a16:creationId xmlns:a16="http://schemas.microsoft.com/office/drawing/2014/main" id="{809CBEA8-B866-B02E-CFD2-F3E6C5B4EF79}"/>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28" name="组合 100">
            <a:extLst>
              <a:ext uri="{FF2B5EF4-FFF2-40B4-BE49-F238E27FC236}">
                <a16:creationId xmlns:a16="http://schemas.microsoft.com/office/drawing/2014/main" id="{F07DC33C-A6EF-CA15-213F-35568055BA8D}"/>
              </a:ext>
            </a:extLst>
          </p:cNvPr>
          <p:cNvGrpSpPr/>
          <p:nvPr/>
        </p:nvGrpSpPr>
        <p:grpSpPr>
          <a:xfrm>
            <a:off x="2697720" y="6535542"/>
            <a:ext cx="1572375" cy="1572375"/>
            <a:chOff x="304800" y="673100"/>
            <a:chExt cx="4000500" cy="4000500"/>
          </a:xfrm>
          <a:solidFill>
            <a:srgbClr val="019362"/>
          </a:solidFill>
          <a:effectLst>
            <a:outerShdw blurRad="444500" dist="254000" dir="8100000" algn="tr" rotWithShape="0">
              <a:prstClr val="black">
                <a:alpha val="50000"/>
              </a:prstClr>
            </a:outerShdw>
          </a:effectLst>
        </p:grpSpPr>
        <p:sp>
          <p:nvSpPr>
            <p:cNvPr id="29" name="同心圆 101">
              <a:extLst>
                <a:ext uri="{FF2B5EF4-FFF2-40B4-BE49-F238E27FC236}">
                  <a16:creationId xmlns:a16="http://schemas.microsoft.com/office/drawing/2014/main" id="{B7311646-0880-992F-BFD5-D4D7DF728196}"/>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0" name="椭圆 102">
              <a:extLst>
                <a:ext uri="{FF2B5EF4-FFF2-40B4-BE49-F238E27FC236}">
                  <a16:creationId xmlns:a16="http://schemas.microsoft.com/office/drawing/2014/main" id="{2602BB95-B224-36D1-137A-F0923C2C58C8}"/>
                </a:ext>
              </a:extLst>
            </p:cNvPr>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31" name="组合 103">
            <a:extLst>
              <a:ext uri="{FF2B5EF4-FFF2-40B4-BE49-F238E27FC236}">
                <a16:creationId xmlns:a16="http://schemas.microsoft.com/office/drawing/2014/main" id="{902B808A-DABF-A2A8-7FB6-720197A41347}"/>
              </a:ext>
            </a:extLst>
          </p:cNvPr>
          <p:cNvGrpSpPr/>
          <p:nvPr/>
        </p:nvGrpSpPr>
        <p:grpSpPr>
          <a:xfrm>
            <a:off x="1701155" y="6479075"/>
            <a:ext cx="693589" cy="693589"/>
            <a:chOff x="304800" y="673100"/>
            <a:chExt cx="4000500" cy="4000500"/>
          </a:xfrm>
          <a:solidFill>
            <a:srgbClr val="019362"/>
          </a:solidFill>
          <a:effectLst>
            <a:outerShdw blurRad="444500" dist="254000" dir="8100000" algn="tr" rotWithShape="0">
              <a:prstClr val="black">
                <a:alpha val="50000"/>
              </a:prstClr>
            </a:outerShdw>
          </a:effectLst>
        </p:grpSpPr>
        <p:sp>
          <p:nvSpPr>
            <p:cNvPr id="32" name="同心圆 104">
              <a:extLst>
                <a:ext uri="{FF2B5EF4-FFF2-40B4-BE49-F238E27FC236}">
                  <a16:creationId xmlns:a16="http://schemas.microsoft.com/office/drawing/2014/main" id="{E54DA572-6805-BAE3-5CE3-99A6B3A865C0}"/>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椭圆 105">
              <a:extLst>
                <a:ext uri="{FF2B5EF4-FFF2-40B4-BE49-F238E27FC236}">
                  <a16:creationId xmlns:a16="http://schemas.microsoft.com/office/drawing/2014/main" id="{AF798403-51B5-F1D1-BDE0-CE7BB6E8D1BC}"/>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4" name="组合 106">
            <a:extLst>
              <a:ext uri="{FF2B5EF4-FFF2-40B4-BE49-F238E27FC236}">
                <a16:creationId xmlns:a16="http://schemas.microsoft.com/office/drawing/2014/main" id="{7CBDE479-4D55-ABE1-EADD-DA412D3A93A6}"/>
              </a:ext>
            </a:extLst>
          </p:cNvPr>
          <p:cNvGrpSpPr/>
          <p:nvPr/>
        </p:nvGrpSpPr>
        <p:grpSpPr>
          <a:xfrm>
            <a:off x="388771" y="6899227"/>
            <a:ext cx="422503" cy="422503"/>
            <a:chOff x="304800" y="673100"/>
            <a:chExt cx="4000500" cy="4000500"/>
          </a:xfrm>
          <a:effectLst>
            <a:outerShdw blurRad="444500" dist="254000" dir="8100000" algn="tr" rotWithShape="0">
              <a:prstClr val="black">
                <a:alpha val="50000"/>
              </a:prstClr>
            </a:outerShdw>
          </a:effectLst>
        </p:grpSpPr>
        <p:sp>
          <p:nvSpPr>
            <p:cNvPr id="35" name="同心圆 107">
              <a:extLst>
                <a:ext uri="{FF2B5EF4-FFF2-40B4-BE49-F238E27FC236}">
                  <a16:creationId xmlns:a16="http://schemas.microsoft.com/office/drawing/2014/main" id="{21CC36BB-DE46-0D2F-EB44-115EC8F33FE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椭圆 108">
              <a:extLst>
                <a:ext uri="{FF2B5EF4-FFF2-40B4-BE49-F238E27FC236}">
                  <a16:creationId xmlns:a16="http://schemas.microsoft.com/office/drawing/2014/main" id="{952E6B63-1565-A201-5AAC-7A0770D8BA4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7" name="组合 109">
            <a:extLst>
              <a:ext uri="{FF2B5EF4-FFF2-40B4-BE49-F238E27FC236}">
                <a16:creationId xmlns:a16="http://schemas.microsoft.com/office/drawing/2014/main" id="{9E7B76D5-443D-E592-C671-D66ED2F6188A}"/>
              </a:ext>
            </a:extLst>
          </p:cNvPr>
          <p:cNvGrpSpPr/>
          <p:nvPr/>
        </p:nvGrpSpPr>
        <p:grpSpPr>
          <a:xfrm>
            <a:off x="156819" y="6654818"/>
            <a:ext cx="211251" cy="211251"/>
            <a:chOff x="304800" y="673100"/>
            <a:chExt cx="4000500" cy="4000500"/>
          </a:xfrm>
          <a:solidFill>
            <a:srgbClr val="019362"/>
          </a:solidFill>
          <a:effectLst>
            <a:outerShdw blurRad="444500" dist="254000" dir="8100000" algn="tr" rotWithShape="0">
              <a:prstClr val="black">
                <a:alpha val="50000"/>
              </a:prstClr>
            </a:outerShdw>
          </a:effectLst>
        </p:grpSpPr>
        <p:sp>
          <p:nvSpPr>
            <p:cNvPr id="38" name="同心圆 110">
              <a:extLst>
                <a:ext uri="{FF2B5EF4-FFF2-40B4-BE49-F238E27FC236}">
                  <a16:creationId xmlns:a16="http://schemas.microsoft.com/office/drawing/2014/main" id="{BF519846-855A-6357-7F42-3DCF15473742}"/>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9" name="椭圆 111">
              <a:extLst>
                <a:ext uri="{FF2B5EF4-FFF2-40B4-BE49-F238E27FC236}">
                  <a16:creationId xmlns:a16="http://schemas.microsoft.com/office/drawing/2014/main" id="{61185C6A-09DB-27BA-7A53-38334B8111DB}"/>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
        <p:nvSpPr>
          <p:cNvPr id="41" name="AutoShape 78">
            <a:extLst>
              <a:ext uri="{FF2B5EF4-FFF2-40B4-BE49-F238E27FC236}">
                <a16:creationId xmlns:a16="http://schemas.microsoft.com/office/drawing/2014/main" id="{81C82335-85D1-07F1-8B1A-40D0ED30F351}"/>
              </a:ext>
            </a:extLst>
          </p:cNvPr>
          <p:cNvSpPr>
            <a:spLocks noChangeArrowheads="1"/>
          </p:cNvSpPr>
          <p:nvPr/>
        </p:nvSpPr>
        <p:spPr bwMode="auto">
          <a:xfrm>
            <a:off x="1419926" y="2273674"/>
            <a:ext cx="9482481" cy="2676351"/>
          </a:xfrm>
          <a:prstGeom prst="flowChartAlternateProcess">
            <a:avLst/>
          </a:prstGeom>
          <a:solidFill>
            <a:srgbClr val="019362"/>
          </a:solidFill>
          <a:ln w="38100">
            <a:solidFill>
              <a:schemeClr val="bg1"/>
            </a:solidFill>
            <a:miter lim="800000"/>
            <a:headEnd/>
            <a:tailEnd/>
          </a:ln>
          <a:effectLst/>
        </p:spPr>
        <p:txBody>
          <a:bodyPr wrap="none" anchor="ctr"/>
          <a:lstStyle/>
          <a:p>
            <a:pPr algn="ctr"/>
            <a:r>
              <a:rPr lang="en-US" sz="5400" b="1" dirty="0" err="1">
                <a:ln/>
                <a:solidFill>
                  <a:schemeClr val="bg1"/>
                </a:solidFill>
                <a:latin typeface="Times New Roman" panose="02020603050405020304" pitchFamily="18" charset="0"/>
                <a:cs typeface="Times New Roman" panose="02020603050405020304" pitchFamily="18" charset="0"/>
              </a:rPr>
              <a:t>HÌNH</a:t>
            </a:r>
            <a:r>
              <a:rPr lang="en-US" sz="5400" b="1" dirty="0">
                <a:ln/>
                <a:solidFill>
                  <a:schemeClr val="bg1"/>
                </a:solidFill>
                <a:latin typeface="Times New Roman" panose="02020603050405020304" pitchFamily="18" charset="0"/>
                <a:cs typeface="Times New Roman" panose="02020603050405020304" pitchFamily="18" charset="0"/>
              </a:rPr>
              <a:t> </a:t>
            </a:r>
            <a:r>
              <a:rPr lang="en-US" sz="5400" b="1" dirty="0" err="1">
                <a:ln/>
                <a:solidFill>
                  <a:schemeClr val="bg1"/>
                </a:solidFill>
                <a:latin typeface="Times New Roman" panose="02020603050405020304" pitchFamily="18" charset="0"/>
                <a:cs typeface="Times New Roman" panose="02020603050405020304" pitchFamily="18" charset="0"/>
              </a:rPr>
              <a:t>THÀNH</a:t>
            </a:r>
            <a:r>
              <a:rPr lang="en-US" sz="5400" b="1" dirty="0">
                <a:ln/>
                <a:solidFill>
                  <a:schemeClr val="bg1"/>
                </a:solidFill>
                <a:latin typeface="Times New Roman" panose="02020603050405020304" pitchFamily="18" charset="0"/>
                <a:cs typeface="Times New Roman" panose="02020603050405020304" pitchFamily="18" charset="0"/>
              </a:rPr>
              <a:t> </a:t>
            </a:r>
            <a:r>
              <a:rPr lang="en-US" sz="5400" b="1" dirty="0" err="1">
                <a:ln/>
                <a:solidFill>
                  <a:schemeClr val="bg1"/>
                </a:solidFill>
                <a:latin typeface="Times New Roman" panose="02020603050405020304" pitchFamily="18" charset="0"/>
                <a:cs typeface="Times New Roman" panose="02020603050405020304" pitchFamily="18" charset="0"/>
              </a:rPr>
              <a:t>KIẾN</a:t>
            </a:r>
            <a:r>
              <a:rPr lang="en-US" sz="5400" b="1" dirty="0">
                <a:ln/>
                <a:solidFill>
                  <a:schemeClr val="bg1"/>
                </a:solidFill>
                <a:latin typeface="Times New Roman" panose="02020603050405020304" pitchFamily="18" charset="0"/>
                <a:cs typeface="Times New Roman" panose="02020603050405020304" pitchFamily="18" charset="0"/>
              </a:rPr>
              <a:t> </a:t>
            </a:r>
            <a:r>
              <a:rPr lang="en-US" sz="5400" b="1" dirty="0" err="1">
                <a:ln/>
                <a:solidFill>
                  <a:schemeClr val="bg1"/>
                </a:solidFill>
                <a:latin typeface="Times New Roman" panose="02020603050405020304" pitchFamily="18" charset="0"/>
                <a:cs typeface="Times New Roman" panose="02020603050405020304" pitchFamily="18" charset="0"/>
              </a:rPr>
              <a:t>THỨC</a:t>
            </a:r>
            <a:endParaRPr lang="vi-VN" sz="5400" b="1" dirty="0">
              <a:ln/>
              <a:solidFill>
                <a:schemeClr val="bg1"/>
              </a:solidFill>
              <a:latin typeface="Times New Roman" panose="02020603050405020304" pitchFamily="18" charset="0"/>
              <a:cs typeface="Times New Roman" panose="02020603050405020304" pitchFamily="18" charset="0"/>
            </a:endParaRPr>
          </a:p>
        </p:txBody>
      </p:sp>
      <p:grpSp>
        <p:nvGrpSpPr>
          <p:cNvPr id="48" name="组合 76">
            <a:extLst>
              <a:ext uri="{FF2B5EF4-FFF2-40B4-BE49-F238E27FC236}">
                <a16:creationId xmlns:a16="http://schemas.microsoft.com/office/drawing/2014/main" id="{C1D0D950-E330-63E7-25B3-86369A1A7E19}"/>
              </a:ext>
            </a:extLst>
          </p:cNvPr>
          <p:cNvGrpSpPr/>
          <p:nvPr/>
        </p:nvGrpSpPr>
        <p:grpSpPr>
          <a:xfrm>
            <a:off x="557872" y="6194490"/>
            <a:ext cx="840307" cy="840307"/>
            <a:chOff x="304800" y="673100"/>
            <a:chExt cx="4000500" cy="4000500"/>
          </a:xfrm>
          <a:effectLst>
            <a:outerShdw blurRad="444500" dist="254000" dir="8100000" algn="tr" rotWithShape="0">
              <a:prstClr val="black">
                <a:alpha val="50000"/>
              </a:prstClr>
            </a:outerShdw>
          </a:effectLst>
        </p:grpSpPr>
        <p:sp>
          <p:nvSpPr>
            <p:cNvPr id="49" name="同心圆 77">
              <a:extLst>
                <a:ext uri="{FF2B5EF4-FFF2-40B4-BE49-F238E27FC236}">
                  <a16:creationId xmlns:a16="http://schemas.microsoft.com/office/drawing/2014/main" id="{29FD8290-45F3-99A2-F7D6-7F836668616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0" name="椭圆 78">
              <a:extLst>
                <a:ext uri="{FF2B5EF4-FFF2-40B4-BE49-F238E27FC236}">
                  <a16:creationId xmlns:a16="http://schemas.microsoft.com/office/drawing/2014/main" id="{6FC4AA16-03B4-5FF7-9BC3-8B02DE8D548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17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5" presetClass="entr" presetSubtype="0" fill="hold" grpId="0" nodeType="withEffect">
                                  <p:stCondLst>
                                    <p:cond delay="0"/>
                                  </p:stCondLst>
                                  <p:iterate type="lt">
                                    <p:tmPct val="0"/>
                                  </p:iterate>
                                  <p:childTnLst>
                                    <p:set>
                                      <p:cBhvr>
                                        <p:cTn id="61" dur="1" fill="hold">
                                          <p:stCondLst>
                                            <p:cond delay="0"/>
                                          </p:stCondLst>
                                        </p:cTn>
                                        <p:tgtEl>
                                          <p:spTgt spid="41"/>
                                        </p:tgtEl>
                                        <p:attrNameLst>
                                          <p:attrName>style.visibility</p:attrName>
                                        </p:attrNameLst>
                                      </p:cBhvr>
                                      <p:to>
                                        <p:strVal val="visible"/>
                                      </p:to>
                                    </p:set>
                                    <p:anim calcmode="lin" valueType="num">
                                      <p:cBhvr>
                                        <p:cTn id="62" dur="1000" fill="hold"/>
                                        <p:tgtEl>
                                          <p:spTgt spid="41"/>
                                        </p:tgtEl>
                                        <p:attrNameLst>
                                          <p:attrName>ppt_w</p:attrName>
                                        </p:attrNameLst>
                                      </p:cBhvr>
                                      <p:tavLst>
                                        <p:tav tm="0">
                                          <p:val>
                                            <p:strVal val="#ppt_w*0.70"/>
                                          </p:val>
                                        </p:tav>
                                        <p:tav tm="100000">
                                          <p:val>
                                            <p:strVal val="#ppt_w"/>
                                          </p:val>
                                        </p:tav>
                                      </p:tavLst>
                                    </p:anim>
                                    <p:anim calcmode="lin" valueType="num">
                                      <p:cBhvr>
                                        <p:cTn id="63" dur="1000" fill="hold"/>
                                        <p:tgtEl>
                                          <p:spTgt spid="41"/>
                                        </p:tgtEl>
                                        <p:attrNameLst>
                                          <p:attrName>ppt_h</p:attrName>
                                        </p:attrNameLst>
                                      </p:cBhvr>
                                      <p:tavLst>
                                        <p:tav tm="0">
                                          <p:val>
                                            <p:strVal val="#ppt_h"/>
                                          </p:val>
                                        </p:tav>
                                        <p:tav tm="100000">
                                          <p:val>
                                            <p:strVal val="#ppt_h"/>
                                          </p:val>
                                        </p:tav>
                                      </p:tavLst>
                                    </p:anim>
                                    <p:animEffect transition="in" filter="fade">
                                      <p:cBhvr>
                                        <p:cTn id="64" dur="1000"/>
                                        <p:tgtEl>
                                          <p:spTgt spid="41"/>
                                        </p:tgtEl>
                                      </p:cBhvr>
                                    </p:animEffect>
                                  </p:childTnLst>
                                </p:cTn>
                              </p:par>
                              <p:par>
                                <p:cTn id="65" presetID="53" presetClass="entr" presetSubtype="16"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581BB46-CFE1-3961-7D97-0980E9C00F2A}"/>
              </a:ext>
            </a:extLst>
          </p:cNvPr>
          <p:cNvPicPr>
            <a:picLocks noChangeAspect="1"/>
          </p:cNvPicPr>
          <p:nvPr/>
        </p:nvPicPr>
        <p:blipFill>
          <a:blip r:embed="rId2"/>
          <a:stretch>
            <a:fillRect/>
          </a:stretch>
        </p:blipFill>
        <p:spPr>
          <a:xfrm>
            <a:off x="9071354" y="2943158"/>
            <a:ext cx="2886478" cy="2476846"/>
          </a:xfrm>
          <a:prstGeom prst="rect">
            <a:avLst/>
          </a:prstGeom>
        </p:spPr>
      </p:pic>
      <p:sp>
        <p:nvSpPr>
          <p:cNvPr id="2" name="AutoShape 78">
            <a:extLst>
              <a:ext uri="{FF2B5EF4-FFF2-40B4-BE49-F238E27FC236}">
                <a16:creationId xmlns:a16="http://schemas.microsoft.com/office/drawing/2014/main" id="{BE3BAB45-C4D1-456A-86D4-9423A2CCCB61}"/>
              </a:ext>
            </a:extLst>
          </p:cNvPr>
          <p:cNvSpPr>
            <a:spLocks noChangeArrowheads="1"/>
          </p:cNvSpPr>
          <p:nvPr/>
        </p:nvSpPr>
        <p:spPr bwMode="auto">
          <a:xfrm>
            <a:off x="45720" y="48058"/>
            <a:ext cx="9570720" cy="851102"/>
          </a:xfrm>
          <a:prstGeom prst="flowChartAlternateProcess">
            <a:avLst/>
          </a:prstGeom>
          <a:solidFill>
            <a:srgbClr val="019362"/>
          </a:solidFill>
          <a:ln w="38100">
            <a:solidFill>
              <a:schemeClr val="bg1"/>
            </a:solidFill>
            <a:miter lim="800000"/>
            <a:headEnd/>
            <a:tailEnd/>
          </a:ln>
          <a:effectLst/>
        </p:spPr>
        <p:txBody>
          <a:bodyPr wrap="none" anchor="ctr"/>
          <a:lstStyle/>
          <a:p>
            <a:r>
              <a:rPr lang="en-US" altLang="vi-VN" sz="3200" b="1" dirty="0">
                <a:solidFill>
                  <a:schemeClr val="bg1"/>
                </a:solidFill>
                <a:latin typeface="Times New Roman" panose="02020603050405020304" pitchFamily="18" charset="0"/>
                <a:cs typeface="Times New Roman" panose="02020603050405020304" pitchFamily="18" charset="0"/>
              </a:rPr>
              <a:t>I. </a:t>
            </a:r>
            <a:r>
              <a:rPr lang="en-US" altLang="vi-VN" sz="3200" b="1" dirty="0" err="1">
                <a:solidFill>
                  <a:schemeClr val="bg1"/>
                </a:solidFill>
                <a:latin typeface="Times New Roman" panose="02020603050405020304" pitchFamily="18" charset="0"/>
                <a:cs typeface="Times New Roman" panose="02020603050405020304" pitchFamily="18" charset="0"/>
              </a:rPr>
              <a:t>Trường</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hợp</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bằng</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nhau</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góc</a:t>
            </a:r>
            <a:r>
              <a:rPr lang="en-US" altLang="vi-VN" sz="3200" b="1" dirty="0">
                <a:solidFill>
                  <a:schemeClr val="bg1"/>
                </a:solidFill>
                <a:latin typeface="Times New Roman" panose="02020603050405020304" pitchFamily="18" charset="0"/>
                <a:cs typeface="Times New Roman" panose="02020603050405020304" pitchFamily="18" charset="0"/>
              </a:rPr>
              <a:t> – </a:t>
            </a:r>
            <a:r>
              <a:rPr lang="en-US" altLang="vi-VN" sz="3200" b="1" dirty="0" err="1">
                <a:solidFill>
                  <a:schemeClr val="bg1"/>
                </a:solidFill>
                <a:latin typeface="Times New Roman" panose="02020603050405020304" pitchFamily="18" charset="0"/>
                <a:cs typeface="Times New Roman" panose="02020603050405020304" pitchFamily="18" charset="0"/>
              </a:rPr>
              <a:t>cạnh</a:t>
            </a:r>
            <a:r>
              <a:rPr lang="en-US" altLang="vi-VN" sz="3200" b="1" dirty="0">
                <a:solidFill>
                  <a:schemeClr val="bg1"/>
                </a:solidFill>
                <a:latin typeface="Times New Roman" panose="02020603050405020304" pitchFamily="18" charset="0"/>
                <a:cs typeface="Times New Roman" panose="02020603050405020304" pitchFamily="18" charset="0"/>
              </a:rPr>
              <a:t> – </a:t>
            </a:r>
            <a:r>
              <a:rPr lang="en-US" altLang="vi-VN" sz="3200" b="1" dirty="0" err="1">
                <a:solidFill>
                  <a:schemeClr val="bg1"/>
                </a:solidFill>
                <a:latin typeface="Times New Roman" panose="02020603050405020304" pitchFamily="18" charset="0"/>
                <a:cs typeface="Times New Roman" panose="02020603050405020304" pitchFamily="18" charset="0"/>
              </a:rPr>
              <a:t>góc</a:t>
            </a:r>
            <a:r>
              <a:rPr lang="en-US" altLang="vi-VN" sz="3200" b="1" dirty="0">
                <a:solidFill>
                  <a:schemeClr val="bg1"/>
                </a:solidFill>
                <a:latin typeface="Times New Roman" panose="02020603050405020304" pitchFamily="18" charset="0"/>
                <a:cs typeface="Times New Roman" panose="02020603050405020304" pitchFamily="18" charset="0"/>
              </a:rPr>
              <a:t> (</a:t>
            </a:r>
            <a:r>
              <a:rPr lang="en-US" altLang="vi-VN" sz="3200" b="1" dirty="0" err="1">
                <a:solidFill>
                  <a:schemeClr val="bg1"/>
                </a:solidFill>
                <a:latin typeface="Times New Roman" panose="02020603050405020304" pitchFamily="18" charset="0"/>
                <a:cs typeface="Times New Roman" panose="02020603050405020304" pitchFamily="18" charset="0"/>
              </a:rPr>
              <a:t>g.c.g</a:t>
            </a:r>
            <a:r>
              <a:rPr lang="en-US" altLang="vi-VN" sz="3200" b="1" dirty="0">
                <a:solidFill>
                  <a:schemeClr val="bg1"/>
                </a:solidFill>
                <a:latin typeface="Times New Roman" panose="02020603050405020304" pitchFamily="18" charset="0"/>
                <a:cs typeface="Times New Roman" panose="02020603050405020304" pitchFamily="18" charset="0"/>
              </a:rPr>
              <a:t>)</a:t>
            </a:r>
          </a:p>
        </p:txBody>
      </p:sp>
      <p:pic>
        <p:nvPicPr>
          <p:cNvPr id="6" name="Hình ảnh 5">
            <a:extLst>
              <a:ext uri="{FF2B5EF4-FFF2-40B4-BE49-F238E27FC236}">
                <a16:creationId xmlns:a16="http://schemas.microsoft.com/office/drawing/2014/main" id="{BEA09657-ED2A-E53F-55EF-E395AA34680A}"/>
              </a:ext>
            </a:extLst>
          </p:cNvPr>
          <p:cNvPicPr>
            <a:picLocks noChangeAspect="1"/>
          </p:cNvPicPr>
          <p:nvPr/>
        </p:nvPicPr>
        <p:blipFill>
          <a:blip r:embed="rId3"/>
          <a:stretch>
            <a:fillRect/>
          </a:stretch>
        </p:blipFill>
        <p:spPr>
          <a:xfrm>
            <a:off x="45720" y="1789796"/>
            <a:ext cx="1004199" cy="588668"/>
          </a:xfrm>
          <a:prstGeom prst="rect">
            <a:avLst/>
          </a:prstGeom>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2042BBF6-725B-8C5E-DA48-A6696B516A1B}"/>
                  </a:ext>
                </a:extLst>
              </p:cNvPr>
              <p:cNvSpPr txBox="1"/>
              <p:nvPr/>
            </p:nvSpPr>
            <p:spPr>
              <a:xfrm>
                <a:off x="1049919" y="1700480"/>
                <a:ext cx="10822041" cy="130753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56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2042BBF6-725B-8C5E-DA48-A6696B516A1B}"/>
                  </a:ext>
                </a:extLst>
              </p:cNvPr>
              <p:cNvSpPr txBox="1">
                <a:spLocks noRot="1" noChangeAspect="1" noMove="1" noResize="1" noEditPoints="1" noAdjustHandles="1" noChangeArrowheads="1" noChangeShapeType="1" noTextEdit="1"/>
              </p:cNvSpPr>
              <p:nvPr/>
            </p:nvSpPr>
            <p:spPr>
              <a:xfrm>
                <a:off x="1049919" y="1700480"/>
                <a:ext cx="10822041" cy="1307537"/>
              </a:xfrm>
              <a:prstGeom prst="rect">
                <a:avLst/>
              </a:prstGeom>
              <a:blipFill>
                <a:blip r:embed="rId4"/>
                <a:stretch>
                  <a:fillRect l="-1126" b="-12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C1C31946-77B3-1BCB-A6DE-439C7D132F50}"/>
                  </a:ext>
                </a:extLst>
              </p:cNvPr>
              <p:cNvSpPr txBox="1"/>
              <p:nvPr/>
            </p:nvSpPr>
            <p:spPr>
              <a:xfrm>
                <a:off x="1086386" y="3015454"/>
                <a:ext cx="8749401" cy="2600199"/>
              </a:xfrm>
              <a:prstGeom prst="rect">
                <a:avLst/>
              </a:prstGeom>
              <a:noFill/>
            </p:spPr>
            <p:txBody>
              <a:bodyPr wrap="square" rtlCol="0">
                <a:spAutoFit/>
              </a:bodyPr>
              <a:lstStyle/>
              <a:p>
                <a:pPr>
                  <a:lnSpc>
                    <a:spcPct val="150000"/>
                  </a:lnSpc>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𝐵</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m:t>
                    </m:r>
                  </m:oMath>
                </a14:m>
                <a:r>
                  <a:rPr lang="en-US" sz="28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𝐴𝐶</m:t>
                    </m:r>
                  </m:oMath>
                </a14:m>
                <a:r>
                  <a:rPr lang="en-US" sz="28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𝐵</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𝐵𝐶</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17" name="Hộp Văn bản 16">
                <a:extLst>
                  <a:ext uri="{FF2B5EF4-FFF2-40B4-BE49-F238E27FC236}">
                    <a16:creationId xmlns:a16="http://schemas.microsoft.com/office/drawing/2014/main" id="{C1C31946-77B3-1BCB-A6DE-439C7D132F50}"/>
                  </a:ext>
                </a:extLst>
              </p:cNvPr>
              <p:cNvSpPr txBox="1">
                <a:spLocks noRot="1" noChangeAspect="1" noMove="1" noResize="1" noEditPoints="1" noAdjustHandles="1" noChangeArrowheads="1" noChangeShapeType="1" noTextEdit="1"/>
              </p:cNvSpPr>
              <p:nvPr/>
            </p:nvSpPr>
            <p:spPr>
              <a:xfrm>
                <a:off x="1086386" y="3015454"/>
                <a:ext cx="8749401" cy="2600199"/>
              </a:xfrm>
              <a:prstGeom prst="rect">
                <a:avLst/>
              </a:prstGeom>
              <a:blipFill>
                <a:blip r:embed="rId5"/>
                <a:stretch>
                  <a:fillRect l="-1394" b="-5869"/>
                </a:stretch>
              </a:blipFill>
            </p:spPr>
            <p:txBody>
              <a:bodyPr/>
              <a:lstStyle/>
              <a:p>
                <a:r>
                  <a:rPr lang="en-US">
                    <a:noFill/>
                  </a:rPr>
                  <a:t> </a:t>
                </a:r>
              </a:p>
            </p:txBody>
          </p:sp>
        </mc:Fallback>
      </mc:AlternateContent>
      <p:sp>
        <p:nvSpPr>
          <p:cNvPr id="18" name="Cung 17">
            <a:extLst>
              <a:ext uri="{FF2B5EF4-FFF2-40B4-BE49-F238E27FC236}">
                <a16:creationId xmlns:a16="http://schemas.microsoft.com/office/drawing/2014/main" id="{F1902A7E-34A2-4492-240F-1E9C41633F49}"/>
              </a:ext>
            </a:extLst>
          </p:cNvPr>
          <p:cNvSpPr/>
          <p:nvPr/>
        </p:nvSpPr>
        <p:spPr>
          <a:xfrm rot="9783029">
            <a:off x="9997673" y="3488107"/>
            <a:ext cx="608602" cy="45719"/>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ung 18">
            <a:extLst>
              <a:ext uri="{FF2B5EF4-FFF2-40B4-BE49-F238E27FC236}">
                <a16:creationId xmlns:a16="http://schemas.microsoft.com/office/drawing/2014/main" id="{D3B4E18F-FF1D-96C8-5325-9498F87800FE}"/>
              </a:ext>
            </a:extLst>
          </p:cNvPr>
          <p:cNvSpPr/>
          <p:nvPr/>
        </p:nvSpPr>
        <p:spPr>
          <a:xfrm>
            <a:off x="8961120" y="4532226"/>
            <a:ext cx="903387" cy="954107"/>
          </a:xfrm>
          <a:prstGeom prst="arc">
            <a:avLst>
              <a:gd name="adj1" fmla="val 17467052"/>
              <a:gd name="adj2" fmla="val 20693693"/>
            </a:avLst>
          </a:prstGeom>
          <a:ln w="57150" cmpd="dbl">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ộp Văn bản 19">
            <a:extLst>
              <a:ext uri="{FF2B5EF4-FFF2-40B4-BE49-F238E27FC236}">
                <a16:creationId xmlns:a16="http://schemas.microsoft.com/office/drawing/2014/main" id="{29C4B81F-C705-4B33-CCA1-3951B94DEEDF}"/>
              </a:ext>
            </a:extLst>
          </p:cNvPr>
          <p:cNvSpPr txBox="1"/>
          <p:nvPr/>
        </p:nvSpPr>
        <p:spPr>
          <a:xfrm>
            <a:off x="211719" y="1053157"/>
            <a:ext cx="1010576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endParaRPr lang="en-US" sz="2800" b="1" dirty="0">
              <a:latin typeface="Times New Roman" panose="02020603050405020304" pitchFamily="18" charset="0"/>
              <a:cs typeface="Times New Roman" panose="02020603050405020304" pitchFamily="18" charset="0"/>
            </a:endParaRPr>
          </a:p>
        </p:txBody>
      </p:sp>
      <p:cxnSp>
        <p:nvCxnSpPr>
          <p:cNvPr id="4" name="Đường nối Thẳng 3">
            <a:extLst>
              <a:ext uri="{FF2B5EF4-FFF2-40B4-BE49-F238E27FC236}">
                <a16:creationId xmlns:a16="http://schemas.microsoft.com/office/drawing/2014/main" id="{A86DCB8C-C342-5BD1-81EE-3B3E5C0B2D8B}"/>
              </a:ext>
            </a:extLst>
          </p:cNvPr>
          <p:cNvCxnSpPr>
            <a:cxnSpLocks/>
          </p:cNvCxnSpPr>
          <p:nvPr/>
        </p:nvCxnSpPr>
        <p:spPr>
          <a:xfrm flipH="1">
            <a:off x="9441792" y="3279722"/>
            <a:ext cx="676243" cy="16099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4D1E6A1-B70C-4667-F433-69CB4C3F4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168" y="2896575"/>
            <a:ext cx="746417" cy="746417"/>
          </a:xfrm>
          <a:prstGeom prst="rect">
            <a:avLst/>
          </a:prstGeom>
        </p:spPr>
      </p:pic>
      <p:sp>
        <p:nvSpPr>
          <p:cNvPr id="21" name="Oval 20">
            <a:extLst>
              <a:ext uri="{FF2B5EF4-FFF2-40B4-BE49-F238E27FC236}">
                <a16:creationId xmlns:a16="http://schemas.microsoft.com/office/drawing/2014/main" id="{50AA82C5-717A-E322-CCC1-78DDD73D3932}"/>
              </a:ext>
            </a:extLst>
          </p:cNvPr>
          <p:cNvSpPr/>
          <p:nvPr/>
        </p:nvSpPr>
        <p:spPr>
          <a:xfrm>
            <a:off x="10714490" y="359229"/>
            <a:ext cx="1187359" cy="109772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down)">
                                      <p:cBhvr>
                                        <p:cTn id="50" dur="500"/>
                                        <p:tgtEl>
                                          <p:spTgt spid="17">
                                            <p:txEl>
                                              <p:pRg st="0" end="0"/>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wipe(down)">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Effect transition="in" filter="wipe(down)">
                                      <p:cBhvr>
                                        <p:cTn id="58" dur="500"/>
                                        <p:tgtEl>
                                          <p:spTgt spid="17">
                                            <p:txEl>
                                              <p:pRg st="2" end="2"/>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7">
                                            <p:txEl>
                                              <p:pRg st="3" end="3"/>
                                            </p:txEl>
                                          </p:spTgt>
                                        </p:tgtEl>
                                        <p:attrNameLst>
                                          <p:attrName>style.visibility</p:attrName>
                                        </p:attrNameLst>
                                      </p:cBhvr>
                                      <p:to>
                                        <p:strVal val="visible"/>
                                      </p:to>
                                    </p:set>
                                    <p:animEffect transition="in" filter="wipe(down)">
                                      <p:cBhvr>
                                        <p:cTn id="61" dur="500"/>
                                        <p:tgtEl>
                                          <p:spTgt spid="17">
                                            <p:txEl>
                                              <p:pRg st="3" end="3"/>
                                            </p:txEl>
                                          </p:spTgt>
                                        </p:tgtEl>
                                      </p:cBhvr>
                                    </p:animEffec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42" presetClass="path" presetSubtype="0" accel="50000" decel="50000" fill="hold" grpId="0" nodeType="withEffect">
                                  <p:stCondLst>
                                    <p:cond delay="0"/>
                                  </p:stCondLst>
                                  <p:childTnLst>
                                    <p:animMotion origin="layout" path="M 2.91667E-6 -4.07407E-6 L 0.1237 -0.17384 " pathEditMode="relative" rAng="0" ptsTypes="AA">
                                      <p:cBhvr>
                                        <p:cTn id="74" dur="2000" fill="hold"/>
                                        <p:tgtEl>
                                          <p:spTgt spid="17">
                                            <p:txEl>
                                              <p:pRg st="0" end="0"/>
                                            </p:txEl>
                                          </p:spTgt>
                                        </p:tgtEl>
                                        <p:attrNameLst>
                                          <p:attrName>ppt_x</p:attrName>
                                          <p:attrName>ppt_y</p:attrName>
                                        </p:attrNameLst>
                                      </p:cBhvr>
                                      <p:rCtr x="6185" y="-8704"/>
                                    </p:animMotion>
                                  </p:childTnLst>
                                </p:cTn>
                              </p:par>
                              <p:par>
                                <p:cTn id="75" presetID="42" presetClass="path" presetSubtype="0" accel="50000" decel="50000" fill="hold" grpId="0" nodeType="withEffect">
                                  <p:stCondLst>
                                    <p:cond delay="0"/>
                                  </p:stCondLst>
                                  <p:childTnLst>
                                    <p:animMotion origin="layout" path="M 4.58333E-6 -1.11111E-6 L 0.0707 -0.15764 " pathEditMode="relative" rAng="0" ptsTypes="AA">
                                      <p:cBhvr>
                                        <p:cTn id="76" dur="2000" fill="hold"/>
                                        <p:tgtEl>
                                          <p:spTgt spid="17">
                                            <p:txEl>
                                              <p:pRg st="1" end="1"/>
                                            </p:txEl>
                                          </p:spTgt>
                                        </p:tgtEl>
                                        <p:attrNameLst>
                                          <p:attrName>ppt_x</p:attrName>
                                          <p:attrName>ppt_y</p:attrName>
                                        </p:attrNameLst>
                                      </p:cBhvr>
                                      <p:rCtr x="3529" y="-7894"/>
                                    </p:animMotion>
                                  </p:childTnLst>
                                </p:cTn>
                              </p:par>
                              <p:par>
                                <p:cTn id="77" presetID="42" presetClass="path" presetSubtype="0" accel="50000" decel="50000" fill="hold" grpId="0" nodeType="withEffect">
                                  <p:stCondLst>
                                    <p:cond delay="0"/>
                                  </p:stCondLst>
                                  <p:childTnLst>
                                    <p:animMotion origin="layout" path="M -3.54167E-6 1.85185E-6 L 0.07409 -0.14815 " pathEditMode="relative" rAng="0" ptsTypes="AA">
                                      <p:cBhvr>
                                        <p:cTn id="78" dur="2000" fill="hold"/>
                                        <p:tgtEl>
                                          <p:spTgt spid="17">
                                            <p:txEl>
                                              <p:pRg st="2" end="2"/>
                                            </p:txEl>
                                          </p:spTgt>
                                        </p:tgtEl>
                                        <p:attrNameLst>
                                          <p:attrName>ppt_x</p:attrName>
                                          <p:attrName>ppt_y</p:attrName>
                                        </p:attrNameLst>
                                      </p:cBhvr>
                                      <p:rCtr x="3698" y="-7407"/>
                                    </p:animMotion>
                                  </p:childTnLst>
                                </p:cTn>
                              </p:par>
                              <p:par>
                                <p:cTn id="79" presetID="42" presetClass="path" presetSubtype="0" accel="50000" decel="50000" fill="hold" grpId="0" nodeType="withEffect">
                                  <p:stCondLst>
                                    <p:cond delay="0"/>
                                  </p:stCondLst>
                                  <p:childTnLst>
                                    <p:animMotion origin="layout" path="M 5E-6 3.7037E-7 L 0.07409 -0.13912 " pathEditMode="relative" rAng="0" ptsTypes="AA">
                                      <p:cBhvr>
                                        <p:cTn id="80" dur="2000" fill="hold"/>
                                        <p:tgtEl>
                                          <p:spTgt spid="17">
                                            <p:txEl>
                                              <p:pRg st="3" end="3"/>
                                            </p:txEl>
                                          </p:spTgt>
                                        </p:tgtEl>
                                        <p:attrNameLst>
                                          <p:attrName>ppt_x</p:attrName>
                                          <p:attrName>ppt_y</p:attrName>
                                        </p:attrNameLst>
                                      </p:cBhvr>
                                      <p:rCtr x="3698"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17" grpId="0" uiExpand="1" build="allAtOnce"/>
      <p:bldP spid="18" grpId="0" animBg="1"/>
      <p:bldP spid="19" grpId="0" animBg="1"/>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Góc Tròn 1">
                <a:extLst>
                  <a:ext uri="{FF2B5EF4-FFF2-40B4-BE49-F238E27FC236}">
                    <a16:creationId xmlns:a16="http://schemas.microsoft.com/office/drawing/2014/main" id="{36C38819-7611-7875-1319-29AE8592BE29}"/>
                  </a:ext>
                </a:extLst>
              </p:cNvPr>
              <p:cNvSpPr/>
              <p:nvPr/>
            </p:nvSpPr>
            <p:spPr>
              <a:xfrm>
                <a:off x="2689977" y="322529"/>
                <a:ext cx="8432611" cy="1477108"/>
              </a:xfrm>
              <a:custGeom>
                <a:avLst/>
                <a:gdLst>
                  <a:gd name="connsiteX0" fmla="*/ 0 w 8432611"/>
                  <a:gd name="connsiteY0" fmla="*/ 246190 h 1477108"/>
                  <a:gd name="connsiteX1" fmla="*/ 246190 w 8432611"/>
                  <a:gd name="connsiteY1" fmla="*/ 0 h 1477108"/>
                  <a:gd name="connsiteX2" fmla="*/ 8186421 w 8432611"/>
                  <a:gd name="connsiteY2" fmla="*/ 0 h 1477108"/>
                  <a:gd name="connsiteX3" fmla="*/ 8432611 w 8432611"/>
                  <a:gd name="connsiteY3" fmla="*/ 246190 h 1477108"/>
                  <a:gd name="connsiteX4" fmla="*/ 8432611 w 8432611"/>
                  <a:gd name="connsiteY4" fmla="*/ 1230918 h 1477108"/>
                  <a:gd name="connsiteX5" fmla="*/ 8186421 w 8432611"/>
                  <a:gd name="connsiteY5" fmla="*/ 1477108 h 1477108"/>
                  <a:gd name="connsiteX6" fmla="*/ 246190 w 8432611"/>
                  <a:gd name="connsiteY6" fmla="*/ 1477108 h 1477108"/>
                  <a:gd name="connsiteX7" fmla="*/ 0 w 8432611"/>
                  <a:gd name="connsiteY7" fmla="*/ 1230918 h 1477108"/>
                  <a:gd name="connsiteX8" fmla="*/ 0 w 8432611"/>
                  <a:gd name="connsiteY8" fmla="*/ 246190 h 14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611" h="1477108" fill="none" extrusionOk="0">
                    <a:moveTo>
                      <a:pt x="0" y="246190"/>
                    </a:moveTo>
                    <a:cubicBezTo>
                      <a:pt x="-14989" y="120192"/>
                      <a:pt x="132461" y="-11731"/>
                      <a:pt x="246190" y="0"/>
                    </a:cubicBezTo>
                    <a:cubicBezTo>
                      <a:pt x="2273826" y="-66849"/>
                      <a:pt x="4217576" y="-131319"/>
                      <a:pt x="8186421" y="0"/>
                    </a:cubicBezTo>
                    <a:cubicBezTo>
                      <a:pt x="8318616" y="17402"/>
                      <a:pt x="8430526" y="125616"/>
                      <a:pt x="8432611" y="246190"/>
                    </a:cubicBezTo>
                    <a:cubicBezTo>
                      <a:pt x="8513335" y="732782"/>
                      <a:pt x="8387505" y="849108"/>
                      <a:pt x="8432611" y="1230918"/>
                    </a:cubicBezTo>
                    <a:cubicBezTo>
                      <a:pt x="8422910" y="1355361"/>
                      <a:pt x="8336644" y="1477625"/>
                      <a:pt x="8186421" y="1477108"/>
                    </a:cubicBezTo>
                    <a:cubicBezTo>
                      <a:pt x="4881081" y="1343568"/>
                      <a:pt x="2430968" y="1436404"/>
                      <a:pt x="246190" y="1477108"/>
                    </a:cubicBezTo>
                    <a:cubicBezTo>
                      <a:pt x="131395" y="1482742"/>
                      <a:pt x="-12464" y="1385175"/>
                      <a:pt x="0" y="1230918"/>
                    </a:cubicBezTo>
                    <a:cubicBezTo>
                      <a:pt x="20051" y="940372"/>
                      <a:pt x="-17536" y="561968"/>
                      <a:pt x="0" y="246190"/>
                    </a:cubicBezTo>
                    <a:close/>
                  </a:path>
                  <a:path w="8432611" h="1477108" stroke="0" extrusionOk="0">
                    <a:moveTo>
                      <a:pt x="0" y="246190"/>
                    </a:moveTo>
                    <a:cubicBezTo>
                      <a:pt x="-8425" y="117512"/>
                      <a:pt x="107223" y="6636"/>
                      <a:pt x="246190" y="0"/>
                    </a:cubicBezTo>
                    <a:cubicBezTo>
                      <a:pt x="1673600" y="-27095"/>
                      <a:pt x="6044697" y="19916"/>
                      <a:pt x="8186421" y="0"/>
                    </a:cubicBezTo>
                    <a:cubicBezTo>
                      <a:pt x="8343393" y="-4054"/>
                      <a:pt x="8420432" y="93015"/>
                      <a:pt x="8432611" y="246190"/>
                    </a:cubicBezTo>
                    <a:cubicBezTo>
                      <a:pt x="8417146" y="486499"/>
                      <a:pt x="8346446" y="832647"/>
                      <a:pt x="8432611" y="1230918"/>
                    </a:cubicBezTo>
                    <a:cubicBezTo>
                      <a:pt x="8436897" y="1357114"/>
                      <a:pt x="8318823" y="1482342"/>
                      <a:pt x="8186421" y="1477108"/>
                    </a:cubicBezTo>
                    <a:cubicBezTo>
                      <a:pt x="5104781" y="1612297"/>
                      <a:pt x="4021650" y="1503255"/>
                      <a:pt x="246190" y="1477108"/>
                    </a:cubicBezTo>
                    <a:cubicBezTo>
                      <a:pt x="116513" y="1483967"/>
                      <a:pt x="18611" y="1350768"/>
                      <a:pt x="0" y="1230918"/>
                    </a:cubicBezTo>
                    <a:cubicBezTo>
                      <a:pt x="-22323" y="1004883"/>
                      <a:pt x="-42870" y="375336"/>
                      <a:pt x="0" y="246190"/>
                    </a:cubicBezTo>
                    <a:close/>
                  </a:path>
                </a:pathLst>
              </a:custGeom>
              <a:ln w="28575">
                <a:solidFill>
                  <a:srgbClr val="019362"/>
                </a:solidFill>
                <a:extLst>
                  <a:ext uri="{C807C97D-BFC1-408E-A445-0C87EB9F89A2}">
                    <ask:lineSketchStyleProps xmlns:ask="http://schemas.microsoft.com/office/drawing/2018/sketchyshapes" sd="1432296394">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Vẽ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a:t>
                </a:r>
              </a:p>
              <a:p>
                <a:pPr algn="ct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r>
                      <a:rPr lang="en-US" sz="2800" b="0" i="1" smtClean="0">
                        <a:latin typeface="Cambria Math" panose="02040503050406030204" pitchFamily="18" charset="0"/>
                      </a:rPr>
                      <m:t>=3 </m:t>
                    </m:r>
                    <m:r>
                      <a:rPr lang="en-US" sz="2800" b="0" i="1" smtClean="0">
                        <a:latin typeface="Cambria Math" panose="02040503050406030204" pitchFamily="18" charset="0"/>
                      </a:rPr>
                      <m:t>𝑐𝑚</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60</m:t>
                        </m:r>
                      </m:e>
                      <m:sup>
                        <m:r>
                          <m:rPr>
                            <m:sty m:val="p"/>
                          </m:rPr>
                          <a:rPr lang="en-US" sz="2800" b="0" i="0" smtClean="0">
                            <a:latin typeface="Cambria Math" panose="02040503050406030204" pitchFamily="18" charset="0"/>
                          </a:rPr>
                          <m:t>o</m:t>
                        </m:r>
                      </m:sup>
                    </m:sSup>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e>
                    </m:acc>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45</m:t>
                        </m:r>
                      </m:e>
                      <m:sup>
                        <m:r>
                          <m:rPr>
                            <m:sty m:val="p"/>
                          </m:rPr>
                          <a:rPr lang="en-US" sz="2800">
                            <a:latin typeface="Cambria Math" panose="02040503050406030204" pitchFamily="18" charset="0"/>
                          </a:rPr>
                          <m:t>o</m:t>
                        </m:r>
                      </m:sup>
                    </m:sSup>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 name="Hình chữ nhật: Góc Tròn 1">
                <a:extLst>
                  <a:ext uri="{FF2B5EF4-FFF2-40B4-BE49-F238E27FC236}">
                    <a16:creationId xmlns:a16="http://schemas.microsoft.com/office/drawing/2014/main" id="{36C38819-7611-7875-1319-29AE8592BE29}"/>
                  </a:ext>
                </a:extLst>
              </p:cNvPr>
              <p:cNvSpPr>
                <a:spLocks noRot="1" noChangeAspect="1" noMove="1" noResize="1" noEditPoints="1" noAdjustHandles="1" noChangeArrowheads="1" noChangeShapeType="1" noTextEdit="1"/>
              </p:cNvSpPr>
              <p:nvPr/>
            </p:nvSpPr>
            <p:spPr>
              <a:xfrm>
                <a:off x="2689977" y="322529"/>
                <a:ext cx="8432611" cy="1477108"/>
              </a:xfrm>
              <a:prstGeom prst="roundRect">
                <a:avLst/>
              </a:prstGeom>
              <a:blipFill>
                <a:blip r:embed="rId4"/>
                <a:stretch>
                  <a:fillRect/>
                </a:stretch>
              </a:blipFill>
              <a:ln w="28575">
                <a:solidFill>
                  <a:srgbClr val="019362"/>
                </a:solidFill>
                <a:extLst>
                  <a:ext uri="{C807C97D-BFC1-408E-A445-0C87EB9F89A2}">
                    <ask:lineSketchStyleProps xmlns:ask="http://schemas.microsoft.com/office/drawing/2018/sketchyshapes" sd="1432296394">
                      <a:custGeom>
                        <a:avLst/>
                        <a:gdLst>
                          <a:gd name="connsiteX0" fmla="*/ 0 w 8432611"/>
                          <a:gd name="connsiteY0" fmla="*/ 246190 h 1477108"/>
                          <a:gd name="connsiteX1" fmla="*/ 246190 w 8432611"/>
                          <a:gd name="connsiteY1" fmla="*/ 0 h 1477108"/>
                          <a:gd name="connsiteX2" fmla="*/ 8186421 w 8432611"/>
                          <a:gd name="connsiteY2" fmla="*/ 0 h 1477108"/>
                          <a:gd name="connsiteX3" fmla="*/ 8432611 w 8432611"/>
                          <a:gd name="connsiteY3" fmla="*/ 246190 h 1477108"/>
                          <a:gd name="connsiteX4" fmla="*/ 8432611 w 8432611"/>
                          <a:gd name="connsiteY4" fmla="*/ 1230918 h 1477108"/>
                          <a:gd name="connsiteX5" fmla="*/ 8186421 w 8432611"/>
                          <a:gd name="connsiteY5" fmla="*/ 1477108 h 1477108"/>
                          <a:gd name="connsiteX6" fmla="*/ 246190 w 8432611"/>
                          <a:gd name="connsiteY6" fmla="*/ 1477108 h 1477108"/>
                          <a:gd name="connsiteX7" fmla="*/ 0 w 8432611"/>
                          <a:gd name="connsiteY7" fmla="*/ 1230918 h 1477108"/>
                          <a:gd name="connsiteX8" fmla="*/ 0 w 8432611"/>
                          <a:gd name="connsiteY8" fmla="*/ 246190 h 14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611" h="1477108" fill="none" extrusionOk="0">
                            <a:moveTo>
                              <a:pt x="0" y="246190"/>
                            </a:moveTo>
                            <a:cubicBezTo>
                              <a:pt x="-14989" y="120192"/>
                              <a:pt x="132461" y="-11731"/>
                              <a:pt x="246190" y="0"/>
                            </a:cubicBezTo>
                            <a:cubicBezTo>
                              <a:pt x="2273826" y="-66849"/>
                              <a:pt x="4217576" y="-131319"/>
                              <a:pt x="8186421" y="0"/>
                            </a:cubicBezTo>
                            <a:cubicBezTo>
                              <a:pt x="8318616" y="17402"/>
                              <a:pt x="8430526" y="125616"/>
                              <a:pt x="8432611" y="246190"/>
                            </a:cubicBezTo>
                            <a:cubicBezTo>
                              <a:pt x="8513335" y="732782"/>
                              <a:pt x="8387505" y="849108"/>
                              <a:pt x="8432611" y="1230918"/>
                            </a:cubicBezTo>
                            <a:cubicBezTo>
                              <a:pt x="8422910" y="1355361"/>
                              <a:pt x="8336644" y="1477625"/>
                              <a:pt x="8186421" y="1477108"/>
                            </a:cubicBezTo>
                            <a:cubicBezTo>
                              <a:pt x="4881081" y="1343568"/>
                              <a:pt x="2430968" y="1436404"/>
                              <a:pt x="246190" y="1477108"/>
                            </a:cubicBezTo>
                            <a:cubicBezTo>
                              <a:pt x="131395" y="1482742"/>
                              <a:pt x="-12464" y="1385175"/>
                              <a:pt x="0" y="1230918"/>
                            </a:cubicBezTo>
                            <a:cubicBezTo>
                              <a:pt x="20051" y="940372"/>
                              <a:pt x="-17536" y="561968"/>
                              <a:pt x="0" y="246190"/>
                            </a:cubicBezTo>
                            <a:close/>
                          </a:path>
                          <a:path w="8432611" h="1477108" stroke="0" extrusionOk="0">
                            <a:moveTo>
                              <a:pt x="0" y="246190"/>
                            </a:moveTo>
                            <a:cubicBezTo>
                              <a:pt x="-8425" y="117512"/>
                              <a:pt x="107223" y="6636"/>
                              <a:pt x="246190" y="0"/>
                            </a:cubicBezTo>
                            <a:cubicBezTo>
                              <a:pt x="1673600" y="-27095"/>
                              <a:pt x="6044697" y="19916"/>
                              <a:pt x="8186421" y="0"/>
                            </a:cubicBezTo>
                            <a:cubicBezTo>
                              <a:pt x="8343393" y="-4054"/>
                              <a:pt x="8420432" y="93015"/>
                              <a:pt x="8432611" y="246190"/>
                            </a:cubicBezTo>
                            <a:cubicBezTo>
                              <a:pt x="8417146" y="486499"/>
                              <a:pt x="8346446" y="832647"/>
                              <a:pt x="8432611" y="1230918"/>
                            </a:cubicBezTo>
                            <a:cubicBezTo>
                              <a:pt x="8436897" y="1357114"/>
                              <a:pt x="8318823" y="1482342"/>
                              <a:pt x="8186421" y="1477108"/>
                            </a:cubicBezTo>
                            <a:cubicBezTo>
                              <a:pt x="5104781" y="1612297"/>
                              <a:pt x="4021650" y="1503255"/>
                              <a:pt x="246190" y="1477108"/>
                            </a:cubicBezTo>
                            <a:cubicBezTo>
                              <a:pt x="116513" y="1483967"/>
                              <a:pt x="18611" y="1350768"/>
                              <a:pt x="0" y="1230918"/>
                            </a:cubicBezTo>
                            <a:cubicBezTo>
                              <a:pt x="-22323" y="1004883"/>
                              <a:pt x="-42870" y="375336"/>
                              <a:pt x="0" y="246190"/>
                            </a:cubicBezTo>
                            <a:close/>
                          </a:path>
                        </a:pathLst>
                      </a:custGeom>
                      <ask:type>
                        <ask:lineSketchCurved/>
                      </ask:type>
                    </ask:lineSketchStyleProps>
                  </a:ext>
                </a:extLst>
              </a:ln>
            </p:spPr>
            <p:txBody>
              <a:bodyPr/>
              <a:lstStyle/>
              <a:p>
                <a:r>
                  <a:rPr lang="en-US">
                    <a:noFill/>
                  </a:rPr>
                  <a:t> </a:t>
                </a:r>
              </a:p>
            </p:txBody>
          </p:sp>
        </mc:Fallback>
      </mc:AlternateContent>
      <p:pic>
        <p:nvPicPr>
          <p:cNvPr id="5" name="Hình ảnh 4">
            <a:extLst>
              <a:ext uri="{FF2B5EF4-FFF2-40B4-BE49-F238E27FC236}">
                <a16:creationId xmlns:a16="http://schemas.microsoft.com/office/drawing/2014/main" id="{CC7E6743-6865-D2DF-2C51-E7A4B93D3920}"/>
              </a:ext>
            </a:extLst>
          </p:cNvPr>
          <p:cNvPicPr>
            <a:picLocks noChangeAspect="1"/>
          </p:cNvPicPr>
          <p:nvPr/>
        </p:nvPicPr>
        <p:blipFill>
          <a:blip r:embed="rId5"/>
          <a:stretch>
            <a:fillRect/>
          </a:stretch>
        </p:blipFill>
        <p:spPr>
          <a:xfrm>
            <a:off x="3385759" y="3761943"/>
            <a:ext cx="5420481" cy="3096057"/>
          </a:xfrm>
          <a:prstGeom prst="rect">
            <a:avLst/>
          </a:prstGeom>
        </p:spPr>
      </p:pic>
      <p:pic>
        <p:nvPicPr>
          <p:cNvPr id="7" name="Hình ảnh 6">
            <a:extLst>
              <a:ext uri="{FF2B5EF4-FFF2-40B4-BE49-F238E27FC236}">
                <a16:creationId xmlns:a16="http://schemas.microsoft.com/office/drawing/2014/main" id="{600C8309-A3D2-DF5D-62DD-DB859CAF4456}"/>
              </a:ext>
            </a:extLst>
          </p:cNvPr>
          <p:cNvPicPr>
            <a:picLocks noChangeAspect="1"/>
          </p:cNvPicPr>
          <p:nvPr/>
        </p:nvPicPr>
        <p:blipFill>
          <a:blip r:embed="rId6"/>
          <a:stretch>
            <a:fillRect/>
          </a:stretch>
        </p:blipFill>
        <p:spPr>
          <a:xfrm>
            <a:off x="2559504" y="2285840"/>
            <a:ext cx="7072990" cy="1476103"/>
          </a:xfrm>
          <a:prstGeom prst="rect">
            <a:avLst/>
          </a:prstGeom>
        </p:spPr>
      </p:pic>
      <p:sp>
        <p:nvSpPr>
          <p:cNvPr id="8" name="Oval 7">
            <a:extLst>
              <a:ext uri="{FF2B5EF4-FFF2-40B4-BE49-F238E27FC236}">
                <a16:creationId xmlns:a16="http://schemas.microsoft.com/office/drawing/2014/main" id="{7AB9D87C-38EE-3CAA-16CE-99C47D36F38E}"/>
              </a:ext>
            </a:extLst>
          </p:cNvPr>
          <p:cNvSpPr/>
          <p:nvPr/>
        </p:nvSpPr>
        <p:spPr>
          <a:xfrm>
            <a:off x="10714490" y="322529"/>
            <a:ext cx="1187359" cy="113442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Đám mây 5">
            <a:extLst>
              <a:ext uri="{FF2B5EF4-FFF2-40B4-BE49-F238E27FC236}">
                <a16:creationId xmlns:a16="http://schemas.microsoft.com/office/drawing/2014/main" id="{B8217556-8082-1E5E-3E2D-5F89C787FDAC}"/>
              </a:ext>
            </a:extLst>
          </p:cNvPr>
          <p:cNvSpPr/>
          <p:nvPr/>
        </p:nvSpPr>
        <p:spPr>
          <a:xfrm>
            <a:off x="159026" y="322529"/>
            <a:ext cx="2256183" cy="147710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0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98DF724F-B4FA-6FDF-3075-2A473F2692B9}"/>
              </a:ext>
            </a:extLst>
          </p:cNvPr>
          <p:cNvPicPr>
            <a:picLocks noChangeAspect="1"/>
          </p:cNvPicPr>
          <p:nvPr/>
        </p:nvPicPr>
        <p:blipFill>
          <a:blip r:embed="rId2"/>
          <a:stretch>
            <a:fillRect/>
          </a:stretch>
        </p:blipFill>
        <p:spPr>
          <a:xfrm>
            <a:off x="2865059" y="2595958"/>
            <a:ext cx="5420481" cy="3096057"/>
          </a:xfrm>
          <a:prstGeom prst="rect">
            <a:avLst/>
          </a:prstGeom>
        </p:spPr>
      </p:pic>
      <p:pic>
        <p:nvPicPr>
          <p:cNvPr id="5" name="Hình ảnh 4">
            <a:extLst>
              <a:ext uri="{FF2B5EF4-FFF2-40B4-BE49-F238E27FC236}">
                <a16:creationId xmlns:a16="http://schemas.microsoft.com/office/drawing/2014/main" id="{CC7E6743-6865-D2DF-2C51-E7A4B93D3920}"/>
              </a:ext>
            </a:extLst>
          </p:cNvPr>
          <p:cNvPicPr>
            <a:picLocks noChangeAspect="1"/>
          </p:cNvPicPr>
          <p:nvPr/>
        </p:nvPicPr>
        <p:blipFill>
          <a:blip r:embed="rId2"/>
          <a:stretch>
            <a:fillRect/>
          </a:stretch>
        </p:blipFill>
        <p:spPr>
          <a:xfrm>
            <a:off x="261559" y="2593439"/>
            <a:ext cx="5420481" cy="3096057"/>
          </a:xfrm>
          <a:prstGeom prst="rect">
            <a:avLst/>
          </a:prstGeom>
        </p:spPr>
      </p:pic>
      <mc:AlternateContent xmlns:mc="http://schemas.openxmlformats.org/markup-compatibility/2006" xmlns:a14="http://schemas.microsoft.com/office/drawing/2010/main">
        <mc:Choice Requires="a14">
          <p:sp>
            <p:nvSpPr>
              <p:cNvPr id="2" name="Hình chữ nhật: Góc Tròn 1">
                <a:extLst>
                  <a:ext uri="{FF2B5EF4-FFF2-40B4-BE49-F238E27FC236}">
                    <a16:creationId xmlns:a16="http://schemas.microsoft.com/office/drawing/2014/main" id="{36C38819-7611-7875-1319-29AE8592BE29}"/>
                  </a:ext>
                </a:extLst>
              </p:cNvPr>
              <p:cNvSpPr/>
              <p:nvPr/>
            </p:nvSpPr>
            <p:spPr>
              <a:xfrm>
                <a:off x="855784" y="337519"/>
                <a:ext cx="10339753" cy="14771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Vẽ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kề</a:t>
                </a:r>
                <a:r>
                  <a:rPr lang="en-US" sz="3200" dirty="0">
                    <a:latin typeface="Times New Roman" panose="02020603050405020304" pitchFamily="18" charset="0"/>
                    <a:cs typeface="Times New Roman" panose="02020603050405020304" pitchFamily="18" charset="0"/>
                  </a:rPr>
                  <a:t>:</a:t>
                </a:r>
              </a:p>
              <a:p>
                <a:pPr algn="ct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latin typeface="Cambria Math" panose="02040503050406030204" pitchFamily="18" charset="0"/>
                        <a:cs typeface="Times New Roman" panose="02020603050405020304" pitchFamily="18" charset="0"/>
                      </a:rPr>
                      <m:t>𝐴𝐵𝐶</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latin typeface="Cambria Math" panose="02040503050406030204" pitchFamily="18" charset="0"/>
                      </a:rPr>
                      <m:t>𝐴𝐵</m:t>
                    </m:r>
                    <m:r>
                      <a:rPr lang="en-US" sz="3200" b="0" i="1" smtClean="0">
                        <a:latin typeface="Cambria Math" panose="02040503050406030204" pitchFamily="18" charset="0"/>
                      </a:rPr>
                      <m:t>=3 </m:t>
                    </m:r>
                    <m:r>
                      <a:rPr lang="en-US" sz="3200" b="0" i="1" smtClean="0">
                        <a:latin typeface="Cambria Math" panose="02040503050406030204" pitchFamily="18" charset="0"/>
                      </a:rPr>
                      <m:t>𝑐𝑚</m:t>
                    </m:r>
                    <m:r>
                      <a:rPr lang="en-US" sz="3200" b="0" i="1" smtClean="0">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𝐴</m:t>
                        </m:r>
                      </m:e>
                    </m:acc>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60</m:t>
                        </m:r>
                      </m:e>
                      <m:sup>
                        <m:r>
                          <m:rPr>
                            <m:sty m:val="p"/>
                          </m:rPr>
                          <a:rPr lang="en-US" sz="3200" b="0" i="0" smtClean="0">
                            <a:latin typeface="Cambria Math" panose="02040503050406030204" pitchFamily="18" charset="0"/>
                          </a:rPr>
                          <m:t>o</m:t>
                        </m:r>
                      </m:sup>
                    </m:sSup>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b="0" i="1" smtClean="0">
                            <a:latin typeface="Cambria Math" panose="02040503050406030204" pitchFamily="18" charset="0"/>
                          </a:rPr>
                          <m:t>𝐵</m:t>
                        </m:r>
                      </m:e>
                    </m:acc>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b="0" i="1" smtClean="0">
                            <a:latin typeface="Cambria Math" panose="02040503050406030204" pitchFamily="18" charset="0"/>
                          </a:rPr>
                          <m:t>45</m:t>
                        </m:r>
                      </m:e>
                      <m:sup>
                        <m:r>
                          <m:rPr>
                            <m:sty m:val="p"/>
                          </m:rPr>
                          <a:rPr lang="en-US" sz="3200">
                            <a:latin typeface="Cambria Math" panose="02040503050406030204" pitchFamily="18" charset="0"/>
                          </a:rPr>
                          <m:t>o</m:t>
                        </m:r>
                      </m:sup>
                    </m:sSup>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 name="Hình chữ nhật: Góc Tròn 1">
                <a:extLst>
                  <a:ext uri="{FF2B5EF4-FFF2-40B4-BE49-F238E27FC236}">
                    <a16:creationId xmlns:a16="http://schemas.microsoft.com/office/drawing/2014/main" id="{36C38819-7611-7875-1319-29AE8592BE29}"/>
                  </a:ext>
                </a:extLst>
              </p:cNvPr>
              <p:cNvSpPr>
                <a:spLocks noRot="1" noChangeAspect="1" noMove="1" noResize="1" noEditPoints="1" noAdjustHandles="1" noChangeArrowheads="1" noChangeShapeType="1" noTextEdit="1"/>
              </p:cNvSpPr>
              <p:nvPr/>
            </p:nvSpPr>
            <p:spPr>
              <a:xfrm>
                <a:off x="855784" y="337519"/>
                <a:ext cx="10339753" cy="1477108"/>
              </a:xfrm>
              <a:prstGeom prst="roundRect">
                <a:avLst/>
              </a:prstGeom>
              <a:blipFill>
                <a:blip r:embed="rId3"/>
                <a:stretch>
                  <a:fillRect/>
                </a:stretch>
              </a:blipFill>
            </p:spPr>
            <p:txBody>
              <a:bodyPr/>
              <a:lstStyle/>
              <a:p>
                <a:r>
                  <a:rPr lang="en-US">
                    <a:noFill/>
                  </a:rPr>
                  <a:t> </a:t>
                </a:r>
              </a:p>
            </p:txBody>
          </p:sp>
        </mc:Fallback>
      </mc:AlternateContent>
      <p:pic>
        <p:nvPicPr>
          <p:cNvPr id="7" name="Hình ảnh 6">
            <a:extLst>
              <a:ext uri="{FF2B5EF4-FFF2-40B4-BE49-F238E27FC236}">
                <a16:creationId xmlns:a16="http://schemas.microsoft.com/office/drawing/2014/main" id="{600C8309-A3D2-DF5D-62DD-DB859CAF4456}"/>
              </a:ext>
            </a:extLst>
          </p:cNvPr>
          <p:cNvPicPr>
            <a:picLocks noChangeAspect="1"/>
          </p:cNvPicPr>
          <p:nvPr/>
        </p:nvPicPr>
        <p:blipFill>
          <a:blip r:embed="rId4"/>
          <a:stretch>
            <a:fillRect/>
          </a:stretch>
        </p:blipFill>
        <p:spPr>
          <a:xfrm>
            <a:off x="2483304" y="4899436"/>
            <a:ext cx="10650241" cy="2222660"/>
          </a:xfrm>
          <a:prstGeom prst="rect">
            <a:avLst/>
          </a:prstGeom>
        </p:spPr>
      </p:pic>
      <p:cxnSp>
        <p:nvCxnSpPr>
          <p:cNvPr id="6" name="Đường nối Thẳng 5">
            <a:extLst>
              <a:ext uri="{FF2B5EF4-FFF2-40B4-BE49-F238E27FC236}">
                <a16:creationId xmlns:a16="http://schemas.microsoft.com/office/drawing/2014/main" id="{94E20976-664A-5A91-4DBD-CA3CBF95B289}"/>
              </a:ext>
            </a:extLst>
          </p:cNvPr>
          <p:cNvCxnSpPr>
            <a:cxnSpLocks/>
          </p:cNvCxnSpPr>
          <p:nvPr/>
        </p:nvCxnSpPr>
        <p:spPr>
          <a:xfrm>
            <a:off x="2959100" y="5270500"/>
            <a:ext cx="261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A3FEB0CA-A5B7-C8B4-F05E-9CA22DDE78AC}"/>
              </a:ext>
            </a:extLst>
          </p:cNvPr>
          <p:cNvSpPr txBox="1"/>
          <p:nvPr/>
        </p:nvSpPr>
        <p:spPr>
          <a:xfrm>
            <a:off x="2654300" y="5253651"/>
            <a:ext cx="609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p>
        </p:txBody>
      </p:sp>
      <p:sp>
        <p:nvSpPr>
          <p:cNvPr id="10" name="Hộp Văn bản 9">
            <a:extLst>
              <a:ext uri="{FF2B5EF4-FFF2-40B4-BE49-F238E27FC236}">
                <a16:creationId xmlns:a16="http://schemas.microsoft.com/office/drawing/2014/main" id="{ABCF9E57-8976-4451-F81D-AB6C13660613}"/>
              </a:ext>
            </a:extLst>
          </p:cNvPr>
          <p:cNvSpPr txBox="1"/>
          <p:nvPr/>
        </p:nvSpPr>
        <p:spPr>
          <a:xfrm>
            <a:off x="5416061" y="5252471"/>
            <a:ext cx="609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p>
        </p:txBody>
      </p:sp>
      <p:cxnSp>
        <p:nvCxnSpPr>
          <p:cNvPr id="12" name="Đường nối Thẳng 11">
            <a:extLst>
              <a:ext uri="{FF2B5EF4-FFF2-40B4-BE49-F238E27FC236}">
                <a16:creationId xmlns:a16="http://schemas.microsoft.com/office/drawing/2014/main" id="{DB275416-F5F6-B709-BC07-2C1FA76A81E3}"/>
              </a:ext>
            </a:extLst>
          </p:cNvPr>
          <p:cNvCxnSpPr>
            <a:cxnSpLocks/>
          </p:cNvCxnSpPr>
          <p:nvPr/>
        </p:nvCxnSpPr>
        <p:spPr>
          <a:xfrm flipV="1">
            <a:off x="2971800" y="2387600"/>
            <a:ext cx="1689100" cy="2866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F618733A-44E6-0320-5815-0539F8FFBD75}"/>
              </a:ext>
            </a:extLst>
          </p:cNvPr>
          <p:cNvCxnSpPr/>
          <p:nvPr/>
        </p:nvCxnSpPr>
        <p:spPr>
          <a:xfrm flipH="1" flipV="1">
            <a:off x="3149600" y="2819400"/>
            <a:ext cx="2425700" cy="2451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5F727290-0234-08A6-D426-DD5D78D395AF}"/>
              </a:ext>
            </a:extLst>
          </p:cNvPr>
          <p:cNvSpPr txBox="1"/>
          <p:nvPr/>
        </p:nvSpPr>
        <p:spPr>
          <a:xfrm>
            <a:off x="3657600" y="2905780"/>
            <a:ext cx="609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D162D72A-C66F-18B4-4C83-2C3299A0848C}"/>
                  </a:ext>
                </a:extLst>
              </p:cNvPr>
              <p:cNvSpPr txBox="1"/>
              <p:nvPr/>
            </p:nvSpPr>
            <p:spPr>
              <a:xfrm>
                <a:off x="3470953" y="5287349"/>
                <a:ext cx="147796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3 </m:t>
                      </m:r>
                      <m:r>
                        <a:rPr lang="en-US" sz="2800" b="0" i="1" smtClean="0">
                          <a:latin typeface="Cambria Math" panose="02040503050406030204" pitchFamily="18" charset="0"/>
                        </a:rPr>
                        <m:t>𝑐𝑚</m:t>
                      </m:r>
                    </m:oMath>
                  </m:oMathPara>
                </a14:m>
                <a:endParaRPr lang="en-US" sz="2800" dirty="0"/>
              </a:p>
            </p:txBody>
          </p:sp>
        </mc:Choice>
        <mc:Fallback xmlns="">
          <p:sp>
            <p:nvSpPr>
              <p:cNvPr id="15" name="Hộp Văn bản 14">
                <a:extLst>
                  <a:ext uri="{FF2B5EF4-FFF2-40B4-BE49-F238E27FC236}">
                    <a16:creationId xmlns:a16="http://schemas.microsoft.com/office/drawing/2014/main" id="{D162D72A-C66F-18B4-4C83-2C3299A0848C}"/>
                  </a:ext>
                </a:extLst>
              </p:cNvPr>
              <p:cNvSpPr txBox="1">
                <a:spLocks noRot="1" noChangeAspect="1" noMove="1" noResize="1" noEditPoints="1" noAdjustHandles="1" noChangeArrowheads="1" noChangeShapeType="1" noTextEdit="1"/>
              </p:cNvSpPr>
              <p:nvPr/>
            </p:nvSpPr>
            <p:spPr>
              <a:xfrm>
                <a:off x="3470953" y="5287349"/>
                <a:ext cx="147796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7661AFB7-784E-0B65-8844-67FE2903500A}"/>
                  </a:ext>
                </a:extLst>
              </p:cNvPr>
              <p:cNvSpPr txBox="1"/>
              <p:nvPr/>
            </p:nvSpPr>
            <p:spPr>
              <a:xfrm>
                <a:off x="2805979" y="4772269"/>
                <a:ext cx="142621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60</m:t>
                          </m:r>
                        </m:e>
                        <m:sup>
                          <m:r>
                            <m:rPr>
                              <m:sty m:val="p"/>
                            </m:rPr>
                            <a:rPr lang="en-US" sz="2800" b="0" i="0" smtClean="0">
                              <a:latin typeface="Cambria Math" panose="02040503050406030204" pitchFamily="18" charset="0"/>
                            </a:rPr>
                            <m:t>o</m:t>
                          </m:r>
                        </m:sup>
                      </m:sSup>
                    </m:oMath>
                  </m:oMathPara>
                </a14:m>
                <a:endParaRPr lang="en-US" sz="2800" dirty="0"/>
              </a:p>
            </p:txBody>
          </p:sp>
        </mc:Choice>
        <mc:Fallback xmlns="">
          <p:sp>
            <p:nvSpPr>
              <p:cNvPr id="18" name="Hộp Văn bản 17">
                <a:extLst>
                  <a:ext uri="{FF2B5EF4-FFF2-40B4-BE49-F238E27FC236}">
                    <a16:creationId xmlns:a16="http://schemas.microsoft.com/office/drawing/2014/main" id="{7661AFB7-784E-0B65-8844-67FE2903500A}"/>
                  </a:ext>
                </a:extLst>
              </p:cNvPr>
              <p:cNvSpPr txBox="1">
                <a:spLocks noRot="1" noChangeAspect="1" noMove="1" noResize="1" noEditPoints="1" noAdjustHandles="1" noChangeArrowheads="1" noChangeShapeType="1" noTextEdit="1"/>
              </p:cNvSpPr>
              <p:nvPr/>
            </p:nvSpPr>
            <p:spPr>
              <a:xfrm>
                <a:off x="2805979" y="4772269"/>
                <a:ext cx="142621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BAFC58B2-D71A-BAA2-AA39-CB6C1CED72FC}"/>
                  </a:ext>
                </a:extLst>
              </p:cNvPr>
              <p:cNvSpPr txBox="1"/>
              <p:nvPr/>
            </p:nvSpPr>
            <p:spPr>
              <a:xfrm>
                <a:off x="4277870" y="4817130"/>
                <a:ext cx="142621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45</m:t>
                          </m:r>
                        </m:e>
                        <m:sup>
                          <m:r>
                            <m:rPr>
                              <m:sty m:val="p"/>
                            </m:rPr>
                            <a:rPr lang="en-US" sz="2800">
                              <a:latin typeface="Cambria Math" panose="02040503050406030204" pitchFamily="18" charset="0"/>
                            </a:rPr>
                            <m:t>o</m:t>
                          </m:r>
                        </m:sup>
                      </m:sSup>
                    </m:oMath>
                  </m:oMathPara>
                </a14:m>
                <a:endParaRPr lang="en-US" sz="2800" dirty="0"/>
              </a:p>
            </p:txBody>
          </p:sp>
        </mc:Choice>
        <mc:Fallback xmlns="">
          <p:sp>
            <p:nvSpPr>
              <p:cNvPr id="19" name="Hộp Văn bản 18">
                <a:extLst>
                  <a:ext uri="{FF2B5EF4-FFF2-40B4-BE49-F238E27FC236}">
                    <a16:creationId xmlns:a16="http://schemas.microsoft.com/office/drawing/2014/main" id="{BAFC58B2-D71A-BAA2-AA39-CB6C1CED72FC}"/>
                  </a:ext>
                </a:extLst>
              </p:cNvPr>
              <p:cNvSpPr txBox="1">
                <a:spLocks noRot="1" noChangeAspect="1" noMove="1" noResize="1" noEditPoints="1" noAdjustHandles="1" noChangeArrowheads="1" noChangeShapeType="1" noTextEdit="1"/>
              </p:cNvSpPr>
              <p:nvPr/>
            </p:nvSpPr>
            <p:spPr>
              <a:xfrm>
                <a:off x="4277870" y="4817130"/>
                <a:ext cx="1426210"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41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5" grpId="0"/>
      <p:bldP spid="18" grpId="0"/>
      <p:bldP spid="19"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8f9e030e-1049-4e35-97c4-29327fd2f0ea" xsi:nil="true"/>
    <Has_Teacher_Only_SectionGroup xmlns="8f9e030e-1049-4e35-97c4-29327fd2f0ea" xsi:nil="true"/>
    <NotebookType xmlns="8f9e030e-1049-4e35-97c4-29327fd2f0ea" xsi:nil="true"/>
    <TeamsChannelId xmlns="8f9e030e-1049-4e35-97c4-29327fd2f0ea" xsi:nil="true"/>
    <Is_Collaboration_Space_Locked xmlns="8f9e030e-1049-4e35-97c4-29327fd2f0ea" xsi:nil="true"/>
    <Self_Registration_Enabled xmlns="8f9e030e-1049-4e35-97c4-29327fd2f0ea" xsi:nil="true"/>
    <Teachers xmlns="8f9e030e-1049-4e35-97c4-29327fd2f0ea">
      <UserInfo>
        <DisplayName/>
        <AccountId xsi:nil="true"/>
        <AccountType/>
      </UserInfo>
    </Teachers>
    <Invited_Teachers xmlns="8f9e030e-1049-4e35-97c4-29327fd2f0ea" xsi:nil="true"/>
    <Invited_Students xmlns="8f9e030e-1049-4e35-97c4-29327fd2f0ea" xsi:nil="true"/>
    <IsNotebookLocked xmlns="8f9e030e-1049-4e35-97c4-29327fd2f0ea" xsi:nil="true"/>
    <DefaultSectionNames xmlns="8f9e030e-1049-4e35-97c4-29327fd2f0ea" xsi:nil="true"/>
    <CultureName xmlns="8f9e030e-1049-4e35-97c4-29327fd2f0ea" xsi:nil="true"/>
    <Templates xmlns="8f9e030e-1049-4e35-97c4-29327fd2f0ea" xsi:nil="true"/>
    <FolderType xmlns="8f9e030e-1049-4e35-97c4-29327fd2f0ea" xsi:nil="true"/>
    <Students xmlns="8f9e030e-1049-4e35-97c4-29327fd2f0ea">
      <UserInfo>
        <DisplayName/>
        <AccountId xsi:nil="true"/>
        <AccountType/>
      </UserInfo>
    </Students>
    <LMS_Mappings xmlns="8f9e030e-1049-4e35-97c4-29327fd2f0ea" xsi:nil="true"/>
    <Math_Settings xmlns="8f9e030e-1049-4e35-97c4-29327fd2f0ea" xsi:nil="true"/>
    <Owner xmlns="8f9e030e-1049-4e35-97c4-29327fd2f0ea">
      <UserInfo>
        <DisplayName/>
        <AccountId xsi:nil="true"/>
        <AccountType/>
      </UserInfo>
    </Owner>
    <Student_Groups xmlns="8f9e030e-1049-4e35-97c4-29327fd2f0ea">
      <UserInfo>
        <DisplayName/>
        <AccountId xsi:nil="true"/>
        <AccountType/>
      </UserInfo>
    </Student_Groups>
    <Distribution_Groups xmlns="8f9e030e-1049-4e35-97c4-29327fd2f0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0CF750D4E094D9CC08165A5434B44" ma:contentTypeVersion="27" ma:contentTypeDescription="Create a new document." ma:contentTypeScope="" ma:versionID="26ba29350921b909fe06401ec75b6414">
  <xsd:schema xmlns:xsd="http://www.w3.org/2001/XMLSchema" xmlns:xs="http://www.w3.org/2001/XMLSchema" xmlns:p="http://schemas.microsoft.com/office/2006/metadata/properties" xmlns:ns3="8f9e030e-1049-4e35-97c4-29327fd2f0ea" xmlns:ns4="fe337b5e-17e8-47c2-9b4d-60dac15ff898" targetNamespace="http://schemas.microsoft.com/office/2006/metadata/properties" ma:root="true" ma:fieldsID="4642ff522a61c6c95b9f62fab0b66f77" ns3:_="" ns4:_="">
    <xsd:import namespace="8f9e030e-1049-4e35-97c4-29327fd2f0ea"/>
    <xsd:import namespace="fe337b5e-17e8-47c2-9b4d-60dac15ff898"/>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e030e-1049-4e35-97c4-29327fd2f0e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337b5e-17e8-47c2-9b4d-60dac15ff898"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03D5EA-BC60-4AC2-A7C0-76CC7BDC26DC}">
  <ds:schemaRef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8f9e030e-1049-4e35-97c4-29327fd2f0ea"/>
    <ds:schemaRef ds:uri="fe337b5e-17e8-47c2-9b4d-60dac15ff898"/>
    <ds:schemaRef ds:uri="http://purl.org/dc/terms/"/>
    <ds:schemaRef ds:uri="http://purl.org/dc/elements/1.1/"/>
  </ds:schemaRefs>
</ds:datastoreItem>
</file>

<file path=customXml/itemProps2.xml><?xml version="1.0" encoding="utf-8"?>
<ds:datastoreItem xmlns:ds="http://schemas.openxmlformats.org/officeDocument/2006/customXml" ds:itemID="{812B3D89-6A21-4EA8-A830-8B7E2005721E}">
  <ds:schemaRefs>
    <ds:schemaRef ds:uri="http://schemas.microsoft.com/sharepoint/v3/contenttype/forms"/>
  </ds:schemaRefs>
</ds:datastoreItem>
</file>

<file path=customXml/itemProps3.xml><?xml version="1.0" encoding="utf-8"?>
<ds:datastoreItem xmlns:ds="http://schemas.openxmlformats.org/officeDocument/2006/customXml" ds:itemID="{C908A450-AB75-4290-810B-6416A7CFE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e030e-1049-4e35-97c4-29327fd2f0ea"/>
    <ds:schemaRef ds:uri="fe337b5e-17e8-47c2-9b4d-60dac15ff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2633</TotalTime>
  <Words>2238</Words>
  <Application>Microsoft Office PowerPoint</Application>
  <PresentationFormat>Widescreen</PresentationFormat>
  <Paragraphs>239</Paragraphs>
  <Slides>31</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微软雅黑</vt:lpstr>
      <vt:lpstr>.VnTime</vt:lpstr>
      <vt:lpstr>Arial</vt:lpstr>
      <vt:lpstr>Calibri</vt:lpstr>
      <vt:lpstr>Calibri Light</vt:lpstr>
      <vt:lpstr>Cambria Math</vt:lpstr>
      <vt:lpstr>Times New Roman</vt:lpstr>
      <vt:lpstr>Chủ đề Office</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khẳng định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Ha Dinh Thi Thanh</dc:creator>
  <cp:lastModifiedBy>Nguyen Thuy</cp:lastModifiedBy>
  <cp:revision>111</cp:revision>
  <cp:lastPrinted>2021-03-24T07:45:20Z</cp:lastPrinted>
  <dcterms:created xsi:type="dcterms:W3CDTF">2021-03-24T04:46:50Z</dcterms:created>
  <dcterms:modified xsi:type="dcterms:W3CDTF">2023-06-02T14:29:38Z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0x0101001670CF750D4E094D9CC08165A5434B44</vt:lpwstr>
  </property>
</Properties>
</file>