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c83ee88ec1f4625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28"/>
  </p:notesMasterIdLst>
  <p:sldIdLst>
    <p:sldId id="280" r:id="rId4"/>
    <p:sldId id="288" r:id="rId5"/>
    <p:sldId id="290" r:id="rId6"/>
    <p:sldId id="291" r:id="rId7"/>
    <p:sldId id="292" r:id="rId8"/>
    <p:sldId id="289" r:id="rId9"/>
    <p:sldId id="293" r:id="rId10"/>
    <p:sldId id="296" r:id="rId11"/>
    <p:sldId id="294" r:id="rId12"/>
    <p:sldId id="309" r:id="rId13"/>
    <p:sldId id="299" r:id="rId14"/>
    <p:sldId id="310" r:id="rId15"/>
    <p:sldId id="298" r:id="rId16"/>
    <p:sldId id="300" r:id="rId17"/>
    <p:sldId id="301" r:id="rId18"/>
    <p:sldId id="302" r:id="rId19"/>
    <p:sldId id="303" r:id="rId20"/>
    <p:sldId id="305" r:id="rId21"/>
    <p:sldId id="304" r:id="rId22"/>
    <p:sldId id="295" r:id="rId23"/>
    <p:sldId id="307" r:id="rId24"/>
    <p:sldId id="308" r:id="rId25"/>
    <p:sldId id="281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F6B455-0094-4D4E-9CAB-8BD0E603F25E}">
          <p14:sldIdLst>
            <p14:sldId id="280"/>
            <p14:sldId id="288"/>
            <p14:sldId id="290"/>
            <p14:sldId id="291"/>
            <p14:sldId id="292"/>
            <p14:sldId id="289"/>
            <p14:sldId id="293"/>
            <p14:sldId id="296"/>
            <p14:sldId id="294"/>
            <p14:sldId id="309"/>
            <p14:sldId id="299"/>
            <p14:sldId id="310"/>
            <p14:sldId id="298"/>
            <p14:sldId id="300"/>
            <p14:sldId id="301"/>
            <p14:sldId id="302"/>
            <p14:sldId id="303"/>
            <p14:sldId id="305"/>
            <p14:sldId id="304"/>
          </p14:sldIdLst>
        </p14:section>
        <p14:section name="Untitled Section" id="{B18299A1-AA20-4045-8351-01FA1DFF4607}">
          <p14:sldIdLst>
            <p14:sldId id="295"/>
            <p14:sldId id="307"/>
            <p14:sldId id="308"/>
            <p14:sldId id="28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49E4-7BE4-4C7C-976E-A4A49867FC3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B3504-F756-4424-A9D1-F21731AC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B5A1D-DDF5-4401-A143-07CC3D09FF6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0A16F6-AAFA-4D72-B15C-DDAAE1EBCE5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1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29050"/>
            <a:ext cx="7772400" cy="528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514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970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53430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00" y="1543050"/>
            <a:ext cx="33528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724400" y="1543050"/>
            <a:ext cx="33528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7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94189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5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72137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115050" y="777478"/>
            <a:ext cx="1962150" cy="413742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28600" y="777478"/>
            <a:ext cx="5734050" cy="413742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7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8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66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6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4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3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99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3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000">
              <a:srgbClr val="85C2FF"/>
            </a:gs>
            <a:gs pos="98000">
              <a:srgbClr val="C4D6EB">
                <a:lumMod val="0"/>
                <a:lumOff val="100000"/>
                <a:alpha val="7000"/>
              </a:srgbClr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C5A0-DBD4-4062-8C47-D427D6148B5F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A80E-723E-4AFC-B6FE-45C8DE3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77478"/>
            <a:ext cx="7543800" cy="5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3050"/>
            <a:ext cx="6858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7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slide" Target="slide16.xml"/><Relationship Id="rId18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openxmlformats.org/officeDocument/2006/relationships/image" Target="../media/image57.gif"/><Relationship Id="rId12" Type="http://schemas.microsoft.com/office/2007/relationships/hdphoto" Target="../media/hdphoto3.wdp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gif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slide" Target="slide13.xml"/><Relationship Id="rId10" Type="http://schemas.openxmlformats.org/officeDocument/2006/relationships/slide" Target="slide14.xml"/><Relationship Id="rId19" Type="http://schemas.openxmlformats.org/officeDocument/2006/relationships/image" Target="../media/image61.png"/><Relationship Id="rId4" Type="http://schemas.openxmlformats.org/officeDocument/2006/relationships/audio" Target="../media/audio2.wav"/><Relationship Id="rId9" Type="http://schemas.openxmlformats.org/officeDocument/2006/relationships/image" Target="../media/image59.jpeg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9.png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image" Target="../media/image66.wmf"/><Relationship Id="rId17" Type="http://schemas.openxmlformats.org/officeDocument/2006/relationships/slide" Target="slide12.xml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19" Type="http://schemas.microsoft.com/office/2007/relationships/hdphoto" Target="../media/hdphoto4.wdp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5.wmf"/><Relationship Id="rId14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5.wmf"/><Relationship Id="rId18" Type="http://schemas.microsoft.com/office/2007/relationships/hdphoto" Target="../media/hdphoto4.wdp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69.png"/><Relationship Id="rId2" Type="http://schemas.openxmlformats.org/officeDocument/2006/relationships/oleObject" Target="../embeddings/oleObject44.bin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69.png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0.wmf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12" Type="http://schemas.microsoft.com/office/2007/relationships/hdphoto" Target="../media/hdphoto4.wdp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9.png"/><Relationship Id="rId5" Type="http://schemas.openxmlformats.org/officeDocument/2006/relationships/image" Target="../media/image84.wmf"/><Relationship Id="rId10" Type="http://schemas.openxmlformats.org/officeDocument/2006/relationships/slide" Target="slide12.xml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8.wmf"/><Relationship Id="rId10" Type="http://schemas.microsoft.com/office/2007/relationships/hdphoto" Target="../media/hdphoto4.wdp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94.wmf"/><Relationship Id="rId18" Type="http://schemas.microsoft.com/office/2007/relationships/hdphoto" Target="../media/hdphoto4.wdp"/><Relationship Id="rId3" Type="http://schemas.openxmlformats.org/officeDocument/2006/relationships/image" Target="../media/image62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9.png"/><Relationship Id="rId2" Type="http://schemas.openxmlformats.org/officeDocument/2006/relationships/oleObject" Target="../embeddings/oleObject64.bin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slide" Target="slide12.xml"/><Relationship Id="rId3" Type="http://schemas.openxmlformats.org/officeDocument/2006/relationships/image" Target="../media/image96.wmf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00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97.wmf"/><Relationship Id="rId15" Type="http://schemas.microsoft.com/office/2007/relationships/hdphoto" Target="../media/hdphoto4.wdp"/><Relationship Id="rId10" Type="http://schemas.openxmlformats.org/officeDocument/2006/relationships/image" Target="../media/image99.wmf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6.jpeg"/><Relationship Id="rId5" Type="http://schemas.openxmlformats.org/officeDocument/2006/relationships/image" Target="../media/image102.wmf"/><Relationship Id="rId10" Type="http://schemas.openxmlformats.org/officeDocument/2006/relationships/image" Target="../media/image105.e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114.wmf"/><Relationship Id="rId26" Type="http://schemas.openxmlformats.org/officeDocument/2006/relationships/image" Target="../media/image118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0.bin"/><Relationship Id="rId34" Type="http://schemas.openxmlformats.org/officeDocument/2006/relationships/image" Target="../media/image121.wmf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33" Type="http://schemas.openxmlformats.org/officeDocument/2006/relationships/oleObject" Target="../embeddings/oleObject97.bin"/><Relationship Id="rId2" Type="http://schemas.openxmlformats.org/officeDocument/2006/relationships/image" Target="../media/image105.emf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117.wmf"/><Relationship Id="rId32" Type="http://schemas.openxmlformats.org/officeDocument/2006/relationships/image" Target="../media/image120.wmf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28" Type="http://schemas.openxmlformats.org/officeDocument/2006/relationships/oleObject" Target="../embeddings/oleObject94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1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30.wmf"/><Relationship Id="rId26" Type="http://schemas.openxmlformats.org/officeDocument/2006/relationships/oleObject" Target="../embeddings/oleObject110.bin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image" Target="../media/image122.emf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1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33.wmf"/><Relationship Id="rId32" Type="http://schemas.openxmlformats.org/officeDocument/2006/relationships/oleObject" Target="../embeddings/oleObject114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134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06.bin"/><Relationship Id="rId31" Type="http://schemas.openxmlformats.org/officeDocument/2006/relationships/image" Target="../media/image13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11.bin"/><Relationship Id="rId30" Type="http://schemas.openxmlformats.org/officeDocument/2006/relationships/oleObject" Target="../embeddings/oleObject11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7.wmf"/><Relationship Id="rId3" Type="http://schemas.openxmlformats.org/officeDocument/2006/relationships/image" Target="../media/image29.emf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28.gif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40.jpeg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9.w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8.gif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0721" y="1417685"/>
            <a:ext cx="9011324" cy="3642688"/>
            <a:chOff x="1514" y="1446"/>
            <a:chExt cx="3670" cy="2106"/>
          </a:xfrm>
        </p:grpSpPr>
        <p:sp>
          <p:nvSpPr>
            <p:cNvPr id="4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CC99">
                    <a:gamma/>
                    <a:shade val="46275"/>
                    <a:invGamma/>
                  </a:srgbClr>
                </a:gs>
                <a:gs pos="5000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2055 w 1786"/>
                <a:gd name="T1" fmla="*/ 409 h 284"/>
                <a:gd name="T2" fmla="*/ 0 w 1786"/>
                <a:gd name="T3" fmla="*/ 409 h 284"/>
                <a:gd name="T4" fmla="*/ 620 w 1786"/>
                <a:gd name="T5" fmla="*/ 0 h 284"/>
                <a:gd name="T6" fmla="*/ 2483 w 1786"/>
                <a:gd name="T7" fmla="*/ 0 h 284"/>
                <a:gd name="T8" fmla="*/ 2055 w 1786"/>
                <a:gd name="T9" fmla="*/ 409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173F1">
                    <a:gamma/>
                    <a:shade val="46275"/>
                    <a:invGamma/>
                  </a:srgbClr>
                </a:gs>
                <a:gs pos="50000">
                  <a:srgbClr val="4173F1"/>
                </a:gs>
                <a:gs pos="100000">
                  <a:srgbClr val="4173F1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2242 w 1920"/>
                <a:gd name="T1" fmla="*/ 407 h 284"/>
                <a:gd name="T2" fmla="*/ 0 w 1920"/>
                <a:gd name="T3" fmla="*/ 407 h 284"/>
                <a:gd name="T4" fmla="*/ 620 w 1920"/>
                <a:gd name="T5" fmla="*/ 0 h 284"/>
                <a:gd name="T6" fmla="*/ 2670 w 1920"/>
                <a:gd name="T7" fmla="*/ 0 h 284"/>
                <a:gd name="T8" fmla="*/ 2242 w 1920"/>
                <a:gd name="T9" fmla="*/ 40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417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A982CA">
                    <a:gamma/>
                    <a:shade val="46275"/>
                    <a:invGamma/>
                  </a:srgbClr>
                </a:gs>
                <a:gs pos="50000">
                  <a:srgbClr val="A982CA"/>
                </a:gs>
                <a:gs pos="100000">
                  <a:srgbClr val="A982C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0B3191">
                    <a:gamma/>
                    <a:shade val="46275"/>
                    <a:invGamma/>
                  </a:srgbClr>
                </a:gs>
                <a:gs pos="50000">
                  <a:srgbClr val="0B3191"/>
                </a:gs>
                <a:gs pos="100000">
                  <a:srgbClr val="0B3191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2604 w 2180"/>
                <a:gd name="T1" fmla="*/ 407 h 284"/>
                <a:gd name="T2" fmla="*/ 0 w 2180"/>
                <a:gd name="T3" fmla="*/ 407 h 284"/>
                <a:gd name="T4" fmla="*/ 620 w 2180"/>
                <a:gd name="T5" fmla="*/ 0 h 284"/>
                <a:gd name="T6" fmla="*/ 3032 w 2180"/>
                <a:gd name="T7" fmla="*/ 0 h 284"/>
                <a:gd name="T8" fmla="*/ 2604 w 2180"/>
                <a:gd name="T9" fmla="*/ 40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0B3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rgbClr val="00CC99">
                    <a:gamma/>
                    <a:shade val="72549"/>
                    <a:invGamma/>
                  </a:srgbClr>
                </a:gs>
                <a:gs pos="50000">
                  <a:srgbClr val="00CC99"/>
                </a:gs>
                <a:gs pos="100000">
                  <a:srgbClr val="00CC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 ĐỘNG MỞ ĐẦU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2547" y="2318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4173F1">
                    <a:gamma/>
                    <a:shade val="72549"/>
                    <a:invGamma/>
                  </a:srgbClr>
                </a:gs>
                <a:gs pos="50000">
                  <a:srgbClr val="4173F1"/>
                </a:gs>
                <a:gs pos="100000">
                  <a:srgbClr val="4173F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HÌNH THÀNH KIẾN THỨC</a:t>
              </a: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2422 w 2048"/>
                <a:gd name="T1" fmla="*/ 411 h 286"/>
                <a:gd name="T2" fmla="*/ 0 w 2048"/>
                <a:gd name="T3" fmla="*/ 411 h 286"/>
                <a:gd name="T4" fmla="*/ 620 w 2048"/>
                <a:gd name="T5" fmla="*/ 0 h 286"/>
                <a:gd name="T6" fmla="*/ 2848 w 2048"/>
                <a:gd name="T7" fmla="*/ 0 h 286"/>
                <a:gd name="T8" fmla="*/ 2422 w 2048"/>
                <a:gd name="T9" fmla="*/ 411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A9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rgbClr val="A982CA">
                    <a:gamma/>
                    <a:shade val="72549"/>
                    <a:invGamma/>
                  </a:srgbClr>
                </a:gs>
                <a:gs pos="50000">
                  <a:srgbClr val="A982CA"/>
                </a:gs>
                <a:gs pos="100000">
                  <a:srgbClr val="A982C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 ĐỘNG LUYỆN TẬP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rgbClr val="0B3191">
                    <a:gamma/>
                    <a:shade val="72549"/>
                    <a:invGamma/>
                  </a:srgbClr>
                </a:gs>
                <a:gs pos="50000">
                  <a:srgbClr val="0B3191"/>
                </a:gs>
                <a:gs pos="100000">
                  <a:srgbClr val="0B31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 ĐỘNG VẬN DỤNG, TÌM TÒI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gray">
            <a:xfrm>
              <a:off x="3953" y="1446"/>
              <a:ext cx="388" cy="341"/>
            </a:xfrm>
            <a:prstGeom prst="rect">
              <a:avLst/>
            </a:prstGeom>
            <a:gradFill rotWithShape="1">
              <a:gsLst>
                <a:gs pos="0">
                  <a:srgbClr val="00CC99">
                    <a:gamma/>
                    <a:shade val="72549"/>
                    <a:invGamma/>
                  </a:srgbClr>
                </a:gs>
                <a:gs pos="50000">
                  <a:srgbClr val="00CC99"/>
                </a:gs>
                <a:gs pos="100000">
                  <a:srgbClr val="00CC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1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gray">
            <a:xfrm>
              <a:off x="3378" y="1979"/>
              <a:ext cx="349" cy="339"/>
            </a:xfrm>
            <a:prstGeom prst="rect">
              <a:avLst/>
            </a:prstGeom>
            <a:gradFill rotWithShape="1">
              <a:gsLst>
                <a:gs pos="0">
                  <a:srgbClr val="4173F1">
                    <a:gamma/>
                    <a:shade val="72549"/>
                    <a:invGamma/>
                  </a:srgbClr>
                </a:gs>
                <a:gs pos="50000">
                  <a:srgbClr val="4173F1"/>
                </a:gs>
                <a:gs pos="100000">
                  <a:srgbClr val="4173F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2</a:t>
              </a: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gray">
            <a:xfrm>
              <a:off x="2870" y="2494"/>
              <a:ext cx="424" cy="367"/>
            </a:xfrm>
            <a:prstGeom prst="rect">
              <a:avLst/>
            </a:prstGeom>
            <a:gradFill rotWithShape="1">
              <a:gsLst>
                <a:gs pos="0">
                  <a:srgbClr val="A982CA">
                    <a:gamma/>
                    <a:shade val="72549"/>
                    <a:invGamma/>
                  </a:srgbClr>
                </a:gs>
                <a:gs pos="50000">
                  <a:srgbClr val="A982CA"/>
                </a:gs>
                <a:gs pos="100000">
                  <a:srgbClr val="A982C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3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gray">
            <a:xfrm>
              <a:off x="2325" y="3019"/>
              <a:ext cx="443" cy="344"/>
            </a:xfrm>
            <a:prstGeom prst="rect">
              <a:avLst/>
            </a:prstGeom>
            <a:gradFill rotWithShape="1">
              <a:gsLst>
                <a:gs pos="0">
                  <a:srgbClr val="0B3191">
                    <a:gamma/>
                    <a:shade val="72549"/>
                    <a:invGamma/>
                  </a:srgbClr>
                </a:gs>
                <a:gs pos="50000">
                  <a:srgbClr val="0B3191"/>
                </a:gs>
                <a:gs pos="100000">
                  <a:srgbClr val="0B31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4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132676" y="0"/>
            <a:ext cx="89351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79</a:t>
            </a:r>
            <a:r>
              <a:rPr lang="en-US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HỢP BẰNG NHAU THỨ HAI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CỦA TAM GIÁC CẠNH – GÓC – CẠNH.</a:t>
            </a:r>
          </a:p>
        </p:txBody>
      </p:sp>
    </p:spTree>
    <p:extLst>
      <p:ext uri="{BB962C8B-B14F-4D97-AF65-F5344CB8AC3E}">
        <p14:creationId xmlns:p14="http://schemas.microsoft.com/office/powerpoint/2010/main" val="31602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Ảnh Rùa Và Thỏ Hoạt Hình Đơn Giản, Cute, Ngộ Nghĩnh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68"/>
            <a:ext cx="9144000" cy="51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17123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651" y="34099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0"/>
            <a:ext cx="6781800" cy="4381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ĐUA GIỮA THỎ VÀ RÙA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14351"/>
            <a:ext cx="9144000" cy="5096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di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THỎ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RÙA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THỎ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ADMIN\Desktop\Tai nguyen thiet ke tro choi\Bảng gỗ\bat dau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94043"/>
            <a:ext cx="2014537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245081" y="2686858"/>
            <a:ext cx="3367903" cy="210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XUẤT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PHÁT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2187" y="-949636"/>
            <a:ext cx="4816211" cy="4783759"/>
            <a:chOff x="2117458" y="-3758507"/>
            <a:chExt cx="4816211" cy="4783759"/>
          </a:xfrm>
        </p:grpSpPr>
        <p:pic>
          <p:nvPicPr>
            <p:cNvPr id="24" name="Picture 4" descr="Hình ảnh có liên qua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169" y="-3758506"/>
              <a:ext cx="4762500" cy="46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ình ảnh có liên qua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58" y="-3641999"/>
              <a:ext cx="4762500" cy="46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ình ảnh có liên qua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167" y="-3662632"/>
              <a:ext cx="4762500" cy="46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ình ảnh có liên qua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458" y="-3556437"/>
              <a:ext cx="4762500" cy="426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ình ảnh có liên qua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458" y="-3758507"/>
              <a:ext cx="4762500" cy="46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Kết quả hình ảnh cho FIREWORK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154" y="-2747321"/>
              <a:ext cx="2939313" cy="285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Kết quả hình ảnh cho FIREWORK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761" y="-2690796"/>
              <a:ext cx="2939313" cy="285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Kết quả hình ảnh cho FIREWORK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762" y="-2630336"/>
              <a:ext cx="2939313" cy="285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Kết quả hình ảnh cho FIREWORK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62" y="-2630335"/>
              <a:ext cx="2939313" cy="285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Cute little bunny driving a car 1967163 Vector Art at Vecteez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" y="1667501"/>
            <a:ext cx="984821" cy="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ùa Lái Xe Ô Tô Hình ảnh Sẵn có - Tải xuống Hình ảnh Ngay bây giờ - iStoc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 r="3158" b="9580"/>
          <a:stretch/>
        </p:blipFill>
        <p:spPr bwMode="auto">
          <a:xfrm>
            <a:off x="34021" y="3562349"/>
            <a:ext cx="998416" cy="5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918328" y="3605196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Hình ảnh có liên qua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5061434" y="3602395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255938" y="360676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887436" y="1673722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5030542" y="1670921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225046" y="1675286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6200000">
            <a:off x="8308376" y="2599615"/>
            <a:ext cx="833065" cy="210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ĐÍCH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7812" y="-7147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3794" name="Picture 2" descr="Đố vui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3" y="2410338"/>
            <a:ext cx="916166" cy="6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20" action="ppaction://hlinksldjump"/>
          </p:cNvPr>
          <p:cNvSpPr/>
          <p:nvPr/>
        </p:nvSpPr>
        <p:spPr>
          <a:xfrm>
            <a:off x="304800" y="2647950"/>
            <a:ext cx="1233012" cy="26473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 0.00556 L 0.2493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0.00556 L 0.48264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64 0.00556 L 0.7243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3 0.00556 L 0.85764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7 0.00217 L 0.25 -4.4163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554E-6 L 0.5 3.755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4.41631E-6 L 0.72517 0.002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517 0.00217 L 0.85851 0.002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 0.00556 L 2.22222E-6 1.8777E-6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1631E-6 L 0.10017 0.002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634093"/>
            <a:ext cx="8991600" cy="155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29382"/>
              </p:ext>
            </p:extLst>
          </p:nvPr>
        </p:nvGraphicFramePr>
        <p:xfrm>
          <a:off x="844729" y="671105"/>
          <a:ext cx="786823" cy="3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190440" progId="Equation.DSMT4">
                  <p:embed/>
                </p:oleObj>
              </mc:Choice>
              <mc:Fallback>
                <p:oleObj name="Equation" r:id="rId2" imgW="4950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729" y="671105"/>
                        <a:ext cx="786823" cy="30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422637"/>
              </p:ext>
            </p:extLst>
          </p:nvPr>
        </p:nvGraphicFramePr>
        <p:xfrm>
          <a:off x="2231570" y="663702"/>
          <a:ext cx="790304" cy="27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248" imgH="177646" progId="Equation.DSMT4">
                  <p:embed/>
                </p:oleObj>
              </mc:Choice>
              <mc:Fallback>
                <p:oleObj name="Equation" r:id="rId4" imgW="520248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570" y="663702"/>
                        <a:ext cx="790304" cy="273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687654"/>
              </p:ext>
            </p:extLst>
          </p:nvPr>
        </p:nvGraphicFramePr>
        <p:xfrm>
          <a:off x="3577049" y="662600"/>
          <a:ext cx="2214151" cy="33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15640" progId="Equation.DSMT4">
                  <p:embed/>
                </p:oleObj>
              </mc:Choice>
              <mc:Fallback>
                <p:oleObj name="Equation" r:id="rId6" imgW="1447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7049" y="662600"/>
                        <a:ext cx="2214151" cy="330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46692"/>
              </p:ext>
            </p:extLst>
          </p:nvPr>
        </p:nvGraphicFramePr>
        <p:xfrm>
          <a:off x="2895600" y="1109797"/>
          <a:ext cx="786823" cy="3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190440" progId="Equation.DSMT4">
                  <p:embed/>
                </p:oleObj>
              </mc:Choice>
              <mc:Fallback>
                <p:oleObj name="Equation" r:id="rId8" imgW="495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09797"/>
                        <a:ext cx="786823" cy="30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702051"/>
              </p:ext>
            </p:extLst>
          </p:nvPr>
        </p:nvGraphicFramePr>
        <p:xfrm>
          <a:off x="4267200" y="1113065"/>
          <a:ext cx="762572" cy="26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248" imgH="177646" progId="Equation.DSMT4">
                  <p:embed/>
                </p:oleObj>
              </mc:Choice>
              <mc:Fallback>
                <p:oleObj name="Equation" r:id="rId10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13065"/>
                        <a:ext cx="762572" cy="263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68586"/>
              </p:ext>
            </p:extLst>
          </p:nvPr>
        </p:nvGraphicFramePr>
        <p:xfrm>
          <a:off x="533400" y="2123257"/>
          <a:ext cx="838200" cy="4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391" imgH="241195" progId="Equation.DSMT4">
                  <p:embed/>
                </p:oleObj>
              </mc:Choice>
              <mc:Fallback>
                <p:oleObj name="Equation" r:id="rId11" imgW="482391" imgH="24119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23257"/>
                        <a:ext cx="838200" cy="43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20990"/>
              </p:ext>
            </p:extLst>
          </p:nvPr>
        </p:nvGraphicFramePr>
        <p:xfrm>
          <a:off x="533400" y="2928798"/>
          <a:ext cx="902682" cy="47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241200" progId="Equation.DSMT4">
                  <p:embed/>
                </p:oleObj>
              </mc:Choice>
              <mc:Fallback>
                <p:oleObj name="Equation" r:id="rId13" imgW="4572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28798"/>
                        <a:ext cx="902682" cy="478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53545"/>
              </p:ext>
            </p:extLst>
          </p:nvPr>
        </p:nvGraphicFramePr>
        <p:xfrm>
          <a:off x="468084" y="3688187"/>
          <a:ext cx="1055916" cy="54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391" imgH="253890" progId="Equation.DSMT4">
                  <p:embed/>
                </p:oleObj>
              </mc:Choice>
              <mc:Fallback>
                <p:oleObj name="Equation" r:id="rId15" imgW="482391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84" y="3688187"/>
                        <a:ext cx="1055916" cy="549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 descr="C:\Users\ADMIN\Desktop\Tai nguyen thiet ke tro choi\Bảng gỗ\1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0" y="295927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0" y="372128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00215"/>
              </p:ext>
            </p:extLst>
          </p:nvPr>
        </p:nvGraphicFramePr>
        <p:xfrm>
          <a:off x="721587" y="784545"/>
          <a:ext cx="825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177480" progId="Equation.DSMT4">
                  <p:embed/>
                </p:oleObj>
              </mc:Choice>
              <mc:Fallback>
                <p:oleObj name="Equation" r:id="rId2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87" y="784545"/>
                        <a:ext cx="825500" cy="282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45210"/>
              </p:ext>
            </p:extLst>
          </p:nvPr>
        </p:nvGraphicFramePr>
        <p:xfrm>
          <a:off x="1965098" y="769076"/>
          <a:ext cx="916582" cy="33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190440" progId="Equation.DSMT4">
                  <p:embed/>
                </p:oleObj>
              </mc:Choice>
              <mc:Fallback>
                <p:oleObj name="Equation" r:id="rId4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98" y="769076"/>
                        <a:ext cx="916582" cy="331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263528"/>
              </p:ext>
            </p:extLst>
          </p:nvPr>
        </p:nvGraphicFramePr>
        <p:xfrm>
          <a:off x="3311433" y="736965"/>
          <a:ext cx="2952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266400" progId="Equation.DSMT4">
                  <p:embed/>
                </p:oleObj>
              </mc:Choice>
              <mc:Fallback>
                <p:oleObj name="Equation" r:id="rId6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1433" y="736965"/>
                        <a:ext cx="29527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68273"/>
              </p:ext>
            </p:extLst>
          </p:nvPr>
        </p:nvGraphicFramePr>
        <p:xfrm>
          <a:off x="709613" y="2133600"/>
          <a:ext cx="484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228600" progId="Equation.DSMT4">
                  <p:embed/>
                </p:oleObj>
              </mc:Choice>
              <mc:Fallback>
                <p:oleObj name="Equation" r:id="rId8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133600"/>
                        <a:ext cx="484187" cy="41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66279"/>
              </p:ext>
            </p:extLst>
          </p:nvPr>
        </p:nvGraphicFramePr>
        <p:xfrm>
          <a:off x="720725" y="2941638"/>
          <a:ext cx="527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941638"/>
                        <a:ext cx="527050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40054"/>
              </p:ext>
            </p:extLst>
          </p:nvPr>
        </p:nvGraphicFramePr>
        <p:xfrm>
          <a:off x="690563" y="3719879"/>
          <a:ext cx="604837" cy="48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228600" progId="Equation.DSMT4">
                  <p:embed/>
                </p:oleObj>
              </mc:Choice>
              <mc:Fallback>
                <p:oleObj name="Equation" r:id="rId12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3719879"/>
                        <a:ext cx="604837" cy="488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866384"/>
              </p:ext>
            </p:extLst>
          </p:nvPr>
        </p:nvGraphicFramePr>
        <p:xfrm>
          <a:off x="7075714" y="723351"/>
          <a:ext cx="849085" cy="35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241200" progId="Equation.DSMT4">
                  <p:embed/>
                </p:oleObj>
              </mc:Choice>
              <mc:Fallback>
                <p:oleObj name="Equation" r:id="rId14" imgW="583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75714" y="723351"/>
                        <a:ext cx="849085" cy="350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 descr="C:\Users\ADMIN\Desktop\Tai nguyen thiet ke tro choi\Bảng gỗ\1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949" y="372128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949" y="29941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74177"/>
              </p:ext>
            </p:extLst>
          </p:nvPr>
        </p:nvGraphicFramePr>
        <p:xfrm>
          <a:off x="753288" y="1010743"/>
          <a:ext cx="786823" cy="3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190440" progId="Equation.DSMT4">
                  <p:embed/>
                </p:oleObj>
              </mc:Choice>
              <mc:Fallback>
                <p:oleObj name="Equation" r:id="rId2" imgW="495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88" y="1010743"/>
                        <a:ext cx="786823" cy="30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371649"/>
              </p:ext>
            </p:extLst>
          </p:nvPr>
        </p:nvGraphicFramePr>
        <p:xfrm>
          <a:off x="2058988" y="997270"/>
          <a:ext cx="8397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177480" progId="Equation.DSMT4">
                  <p:embed/>
                </p:oleObj>
              </mc:Choice>
              <mc:Fallback>
                <p:oleObj name="Equation" r:id="rId4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997270"/>
                        <a:ext cx="839787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17467"/>
              </p:ext>
            </p:extLst>
          </p:nvPr>
        </p:nvGraphicFramePr>
        <p:xfrm>
          <a:off x="3446463" y="923020"/>
          <a:ext cx="31178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66400" progId="Equation.DSMT4">
                  <p:embed/>
                </p:oleObj>
              </mc:Choice>
              <mc:Fallback>
                <p:oleObj name="Equation" r:id="rId6" imgW="1930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6463" y="923020"/>
                        <a:ext cx="3117850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45873"/>
              </p:ext>
            </p:extLst>
          </p:nvPr>
        </p:nvGraphicFramePr>
        <p:xfrm>
          <a:off x="457200" y="2201635"/>
          <a:ext cx="220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190500" progId="Equation.DSMT4">
                  <p:embed/>
                </p:oleObj>
              </mc:Choice>
              <mc:Fallback>
                <p:oleObj name="Equation" r:id="rId8" imgW="1143000" imgH="190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1635"/>
                        <a:ext cx="22098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24216"/>
              </p:ext>
            </p:extLst>
          </p:nvPr>
        </p:nvGraphicFramePr>
        <p:xfrm>
          <a:off x="457199" y="3036022"/>
          <a:ext cx="2152123" cy="35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190500" progId="Equation.DSMT4">
                  <p:embed/>
                </p:oleObj>
              </mc:Choice>
              <mc:Fallback>
                <p:oleObj name="Equation" r:id="rId10" imgW="1143000" imgH="190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036022"/>
                        <a:ext cx="2152123" cy="35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11135"/>
              </p:ext>
            </p:extLst>
          </p:nvPr>
        </p:nvGraphicFramePr>
        <p:xfrm>
          <a:off x="457200" y="3803648"/>
          <a:ext cx="220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190500" progId="Equation.DSMT4">
                  <p:embed/>
                </p:oleObj>
              </mc:Choice>
              <mc:Fallback>
                <p:oleObj name="Equation" r:id="rId12" imgW="1143000" imgH="1905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03648"/>
                        <a:ext cx="22098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C:\Users\ADMIN\Desktop\Tai nguyen thiet ke tro choi\Bảng gỗ\1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" y="302895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949" y="372128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5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? </a:t>
            </a:r>
          </a:p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2615"/>
              </p:ext>
            </p:extLst>
          </p:nvPr>
        </p:nvGraphicFramePr>
        <p:xfrm>
          <a:off x="23949" y="1159734"/>
          <a:ext cx="4329081" cy="42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215640" progId="Equation.DSMT4">
                  <p:embed/>
                </p:oleObj>
              </mc:Choice>
              <mc:Fallback>
                <p:oleObj name="Equation" r:id="rId2" imgW="2158920" imgH="215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9" y="1159734"/>
                        <a:ext cx="4329081" cy="421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19991"/>
              </p:ext>
            </p:extLst>
          </p:nvPr>
        </p:nvGraphicFramePr>
        <p:xfrm>
          <a:off x="520337" y="2226821"/>
          <a:ext cx="1970858" cy="33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9810" imgH="190417" progId="Equation.DSMT4">
                  <p:embed/>
                </p:oleObj>
              </mc:Choice>
              <mc:Fallback>
                <p:oleObj name="Equation" r:id="rId4" imgW="1129810" imgH="190417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37" y="2226821"/>
                        <a:ext cx="1970858" cy="334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71294"/>
              </p:ext>
            </p:extLst>
          </p:nvPr>
        </p:nvGraphicFramePr>
        <p:xfrm>
          <a:off x="505097" y="3041649"/>
          <a:ext cx="1295400" cy="3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190417" progId="Equation.DSMT4">
                  <p:embed/>
                </p:oleObj>
              </mc:Choice>
              <mc:Fallback>
                <p:oleObj name="Equation" r:id="rId6" imgW="710891" imgH="190417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97" y="3041649"/>
                        <a:ext cx="1295400" cy="345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15302"/>
              </p:ext>
            </p:extLst>
          </p:nvPr>
        </p:nvGraphicFramePr>
        <p:xfrm>
          <a:off x="529043" y="3780065"/>
          <a:ext cx="1222405" cy="33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190500" progId="Equation.DSMT4">
                  <p:embed/>
                </p:oleObj>
              </mc:Choice>
              <mc:Fallback>
                <p:oleObj name="Equation" r:id="rId8" imgW="698500" imgH="1905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43" y="3780065"/>
                        <a:ext cx="1222405" cy="330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C:\Users\ADMIN\Desktop\Tai nguyen thiet ke tro choi\Bảng gỗ\1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480" y="302895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949" y="372128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5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949" y="617948"/>
            <a:ext cx="8967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A, C,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B, D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OA = OB; OC = OD (A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C; B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D).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94882"/>
              </p:ext>
            </p:extLst>
          </p:nvPr>
        </p:nvGraphicFramePr>
        <p:xfrm>
          <a:off x="556395" y="2205991"/>
          <a:ext cx="2143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190417" progId="Equation.DSMT4">
                  <p:embed/>
                </p:oleObj>
              </mc:Choice>
              <mc:Fallback>
                <p:oleObj name="Equation" r:id="rId2" imgW="1180588" imgH="19041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95" y="2205991"/>
                        <a:ext cx="21431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37775"/>
              </p:ext>
            </p:extLst>
          </p:nvPr>
        </p:nvGraphicFramePr>
        <p:xfrm>
          <a:off x="505367" y="3037657"/>
          <a:ext cx="2187979" cy="35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190500" progId="Equation.DSMT4">
                  <p:embed/>
                </p:oleObj>
              </mc:Choice>
              <mc:Fallback>
                <p:oleObj name="Equation" r:id="rId4" imgW="1168400" imgH="1905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67" y="3037657"/>
                        <a:ext cx="2187979" cy="358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35245"/>
              </p:ext>
            </p:extLst>
          </p:nvPr>
        </p:nvGraphicFramePr>
        <p:xfrm>
          <a:off x="513803" y="3793128"/>
          <a:ext cx="2015318" cy="33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400" imgH="190500" progId="Equation.DSMT4">
                  <p:embed/>
                </p:oleObj>
              </mc:Choice>
              <mc:Fallback>
                <p:oleObj name="Equation" r:id="rId6" imgW="1168400" imgH="1905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03" y="3793128"/>
                        <a:ext cx="2015318" cy="330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C:\Users\ADMIN\Desktop\Tai nguyen thiet ke tro choi\Bảng gỗ\1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480" y="302895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949" y="372128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3" grpId="0" animBg="1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3" y="2038349"/>
            <a:ext cx="1867988" cy="65314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(           ).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65854"/>
              </p:ext>
            </p:extLst>
          </p:nvPr>
        </p:nvGraphicFramePr>
        <p:xfrm>
          <a:off x="758296" y="579655"/>
          <a:ext cx="786823" cy="3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190440" progId="Equation.DSMT4">
                  <p:embed/>
                </p:oleObj>
              </mc:Choice>
              <mc:Fallback>
                <p:oleObj name="Equation" r:id="rId2" imgW="495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96" y="579655"/>
                        <a:ext cx="786823" cy="30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49" y="2959279"/>
            <a:ext cx="2255519" cy="526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" y="3623309"/>
            <a:ext cx="4558937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19050"/>
            <a:ext cx="510540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11016"/>
              </p:ext>
            </p:extLst>
          </p:nvPr>
        </p:nvGraphicFramePr>
        <p:xfrm>
          <a:off x="1981200" y="489373"/>
          <a:ext cx="961524" cy="40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41200" progId="Equation.DSMT4">
                  <p:embed/>
                </p:oleObj>
              </mc:Choice>
              <mc:Fallback>
                <p:oleObj name="Equation" r:id="rId4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89373"/>
                        <a:ext cx="961524" cy="40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08566"/>
              </p:ext>
            </p:extLst>
          </p:nvPr>
        </p:nvGraphicFramePr>
        <p:xfrm>
          <a:off x="7086599" y="566602"/>
          <a:ext cx="972093" cy="31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190440" progId="Equation.DSMT4">
                  <p:embed/>
                </p:oleObj>
              </mc:Choice>
              <mc:Fallback>
                <p:oleObj name="Equation" r:id="rId6" imgW="596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599" y="566602"/>
                        <a:ext cx="972093" cy="310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35109"/>
              </p:ext>
            </p:extLst>
          </p:nvPr>
        </p:nvGraphicFramePr>
        <p:xfrm>
          <a:off x="4924696" y="1019447"/>
          <a:ext cx="106680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516" imgH="177646" progId="Equation.DSMT4">
                  <p:embed/>
                </p:oleObj>
              </mc:Choice>
              <mc:Fallback>
                <p:oleObj name="Equation" r:id="rId8" imgW="672516" imgH="177646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696" y="1019447"/>
                        <a:ext cx="1066800" cy="28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42241"/>
              </p:ext>
            </p:extLst>
          </p:nvPr>
        </p:nvGraphicFramePr>
        <p:xfrm>
          <a:off x="533400" y="2127398"/>
          <a:ext cx="1219200" cy="42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0" imgH="279400" progId="Equation.DSMT4">
                  <p:embed/>
                </p:oleObj>
              </mc:Choice>
              <mc:Fallback>
                <p:oleObj name="Equation" r:id="rId10" imgW="825500" imgH="279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27398"/>
                        <a:ext cx="1219200" cy="425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43422"/>
              </p:ext>
            </p:extLst>
          </p:nvPr>
        </p:nvGraphicFramePr>
        <p:xfrm>
          <a:off x="533400" y="2903252"/>
          <a:ext cx="1371600" cy="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200" imgH="279400" progId="Equation.DSMT4">
                  <p:embed/>
                </p:oleObj>
              </mc:Choice>
              <mc:Fallback>
                <p:oleObj name="Equation" r:id="rId12" imgW="838200" imgH="279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3252"/>
                        <a:ext cx="1371600" cy="46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40979"/>
              </p:ext>
            </p:extLst>
          </p:nvPr>
        </p:nvGraphicFramePr>
        <p:xfrm>
          <a:off x="457200" y="3630418"/>
          <a:ext cx="1371600" cy="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200" imgH="279400" progId="Equation.DSMT4">
                  <p:embed/>
                </p:oleObj>
              </mc:Choice>
              <mc:Fallback>
                <p:oleObj name="Equation" r:id="rId14" imgW="838200" imgH="2794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30418"/>
                        <a:ext cx="1371600" cy="46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" descr="C:\Users\ADMIN\Desktop\Tai nguyen thiet ke tro choi\Bảng gỗ\1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30480" y="216081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480" y="302895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949" y="372128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31916"/>
            <a:ext cx="8991600" cy="1406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00400" y="2038349"/>
            <a:ext cx="5943599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" y="-19050"/>
            <a:ext cx="167640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 :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72606"/>
              </p:ext>
            </p:extLst>
          </p:nvPr>
        </p:nvGraphicFramePr>
        <p:xfrm>
          <a:off x="2667000" y="567523"/>
          <a:ext cx="838200" cy="32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85" imgH="190417" progId="Equation.DSMT4">
                  <p:embed/>
                </p:oleObj>
              </mc:Choice>
              <mc:Fallback>
                <p:oleObj name="Equation" r:id="rId2" imgW="495085" imgH="190417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7523"/>
                        <a:ext cx="838200" cy="32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14009"/>
              </p:ext>
            </p:extLst>
          </p:nvPr>
        </p:nvGraphicFramePr>
        <p:xfrm>
          <a:off x="3971925" y="560863"/>
          <a:ext cx="904875" cy="32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190417" progId="Equation.DSMT4">
                  <p:embed/>
                </p:oleObj>
              </mc:Choice>
              <mc:Fallback>
                <p:oleObj name="Equation" r:id="rId4" imgW="520474" imgH="190417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560863"/>
                        <a:ext cx="904875" cy="329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60" y="1402714"/>
            <a:ext cx="3352800" cy="29978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18456"/>
              </p:ext>
            </p:extLst>
          </p:nvPr>
        </p:nvGraphicFramePr>
        <p:xfrm>
          <a:off x="3890547" y="1885950"/>
          <a:ext cx="838200" cy="34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85" imgH="190417" progId="Equation.DSMT4">
                  <p:embed/>
                </p:oleObj>
              </mc:Choice>
              <mc:Fallback>
                <p:oleObj name="Equation" r:id="rId7" imgW="495085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547" y="1885950"/>
                        <a:ext cx="838200" cy="342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25252"/>
              </p:ext>
            </p:extLst>
          </p:nvPr>
        </p:nvGraphicFramePr>
        <p:xfrm>
          <a:off x="5257790" y="1899555"/>
          <a:ext cx="904875" cy="32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190417" progId="Equation.DSMT4">
                  <p:embed/>
                </p:oleObj>
              </mc:Choice>
              <mc:Fallback>
                <p:oleObj name="Equation" r:id="rId8" imgW="52047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790" y="1899555"/>
                        <a:ext cx="904875" cy="329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25923"/>
              </p:ext>
            </p:extLst>
          </p:nvPr>
        </p:nvGraphicFramePr>
        <p:xfrm>
          <a:off x="3320140" y="2201635"/>
          <a:ext cx="3354983" cy="48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81080" imgH="279360" progId="Equation.DSMT4">
                  <p:embed/>
                </p:oleObj>
              </mc:Choice>
              <mc:Fallback>
                <p:oleObj name="Equation" r:id="rId9" imgW="1981080" imgH="2793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140" y="2201635"/>
                        <a:ext cx="3354983" cy="483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61558"/>
              </p:ext>
            </p:extLst>
          </p:nvPr>
        </p:nvGraphicFramePr>
        <p:xfrm>
          <a:off x="4490186" y="2736352"/>
          <a:ext cx="27305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800" imgH="228600" progId="Equation.DSMT4">
                  <p:embed/>
                </p:oleObj>
              </mc:Choice>
              <mc:Fallback>
                <p:oleObj name="Equation" r:id="rId11" imgW="16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186" y="2736352"/>
                        <a:ext cx="2730500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C:\Users\ADMIN\Desktop\Tai nguyen thiet ke tro choi\Bảng gỗ\1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0" y="4276311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6" y="3291872"/>
            <a:ext cx="5606144" cy="173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9144000" cy="2721166"/>
            <a:chOff x="0" y="0"/>
            <a:chExt cx="9144000" cy="237298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3729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ABC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A’B’C’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ABC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A’B’C’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just"/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21772"/>
                </p:ext>
              </p:extLst>
            </p:nvPr>
          </p:nvGraphicFramePr>
          <p:xfrm>
            <a:off x="1898446" y="554664"/>
            <a:ext cx="4349954" cy="327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889160" imgH="368280" progId="Equation.DSMT4">
                    <p:embed/>
                  </p:oleObj>
                </mc:Choice>
                <mc:Fallback>
                  <p:oleObj name="Equation" r:id="rId2" imgW="48891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8446" y="554664"/>
                          <a:ext cx="4349954" cy="3276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46" y="1265145"/>
            <a:ext cx="6299835" cy="1475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80909"/>
              </p:ext>
            </p:extLst>
          </p:nvPr>
        </p:nvGraphicFramePr>
        <p:xfrm>
          <a:off x="304800" y="3793553"/>
          <a:ext cx="488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89160" imgH="368280" progId="Equation.DSMT4">
                  <p:embed/>
                </p:oleObj>
              </mc:Choice>
              <mc:Fallback>
                <p:oleObj name="Equation" r:id="rId5" imgW="4889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793553"/>
                        <a:ext cx="4889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57366"/>
              </p:ext>
            </p:extLst>
          </p:nvPr>
        </p:nvGraphicFramePr>
        <p:xfrm>
          <a:off x="1473200" y="4249738"/>
          <a:ext cx="340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393480" progId="Equation.DSMT4">
                  <p:embed/>
                </p:oleObj>
              </mc:Choice>
              <mc:Fallback>
                <p:oleObj name="Equation" r:id="rId6" imgW="340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3200" y="4249738"/>
                        <a:ext cx="3403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39" y="1400617"/>
            <a:ext cx="1426443" cy="120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33" descr="Digit 12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1" y="2721166"/>
            <a:ext cx="2076996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93355"/>
              </p:ext>
            </p:extLst>
          </p:nvPr>
        </p:nvGraphicFramePr>
        <p:xfrm>
          <a:off x="762000" y="3409470"/>
          <a:ext cx="939800" cy="2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317160" progId="Equation.DSMT4">
                  <p:embed/>
                </p:oleObj>
              </mc:Choice>
              <mc:Fallback>
                <p:oleObj name="Equation" r:id="rId10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" y="3409470"/>
                        <a:ext cx="939800" cy="270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65244"/>
              </p:ext>
            </p:extLst>
          </p:nvPr>
        </p:nvGraphicFramePr>
        <p:xfrm>
          <a:off x="2209800" y="3409950"/>
          <a:ext cx="1270000" cy="2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317160" progId="Equation.DSMT4">
                  <p:embed/>
                </p:oleObj>
              </mc:Choice>
              <mc:Fallback>
                <p:oleObj name="Equation" r:id="rId12" imgW="1269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09800" y="3409950"/>
                        <a:ext cx="1270000" cy="270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-19050"/>
            <a:ext cx="297180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8" y="615043"/>
            <a:ext cx="9141822" cy="2109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AB=AC.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AE=AF.</a:t>
            </a:r>
          </a:p>
          <a:p>
            <a:pPr marL="514350" indent="-514350" algn="l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minh: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>
              <a:buAutoNum type="alphaL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IE=IF. </a:t>
            </a: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minh: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25586"/>
              </p:ext>
            </p:extLst>
          </p:nvPr>
        </p:nvGraphicFramePr>
        <p:xfrm>
          <a:off x="735874" y="677634"/>
          <a:ext cx="838200" cy="32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190440" progId="Equation.DSMT4">
                  <p:embed/>
                </p:oleObj>
              </mc:Choice>
              <mc:Fallback>
                <p:oleObj name="Equation" r:id="rId2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5874" y="677634"/>
                        <a:ext cx="838200" cy="322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06865"/>
              </p:ext>
            </p:extLst>
          </p:nvPr>
        </p:nvGraphicFramePr>
        <p:xfrm>
          <a:off x="2534192" y="1556201"/>
          <a:ext cx="1143000" cy="3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190500" progId="Equation.DSMT4">
                  <p:embed/>
                </p:oleObj>
              </mc:Choice>
              <mc:Fallback>
                <p:oleObj name="Equation" r:id="rId4" imgW="6858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192" y="1556201"/>
                        <a:ext cx="1143000" cy="31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54414"/>
              </p:ext>
            </p:extLst>
          </p:nvPr>
        </p:nvGraphicFramePr>
        <p:xfrm>
          <a:off x="4134392" y="1570265"/>
          <a:ext cx="1848354" cy="31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190500" progId="Equation.DSMT4">
                  <p:embed/>
                </p:oleObj>
              </mc:Choice>
              <mc:Fallback>
                <p:oleObj name="Equation" r:id="rId6" imgW="11176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392" y="1570265"/>
                        <a:ext cx="1848354" cy="315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48181"/>
              </p:ext>
            </p:extLst>
          </p:nvPr>
        </p:nvGraphicFramePr>
        <p:xfrm>
          <a:off x="2039982" y="2377409"/>
          <a:ext cx="1676400" cy="32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170" imgH="190417" progId="Equation.DSMT4">
                  <p:embed/>
                </p:oleObj>
              </mc:Choice>
              <mc:Fallback>
                <p:oleObj name="Equation" r:id="rId8" imgW="990170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82" y="2377409"/>
                        <a:ext cx="1676400" cy="325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41986"/>
            <a:ext cx="3733800" cy="318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xplosion 2 13"/>
          <p:cNvSpPr/>
          <p:nvPr/>
        </p:nvSpPr>
        <p:spPr>
          <a:xfrm>
            <a:off x="56603" y="2668483"/>
            <a:ext cx="5105400" cy="2078234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ình ảnh Thảo Luận Nhóm Học Cuộc Sống Cuộc Sống Học Tập, Dạy Học, Trường  Học, Sinh Viên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78" y="4103701"/>
            <a:ext cx="1292225" cy="9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584" y="133350"/>
            <a:ext cx="3810015" cy="480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c.g.c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   (1)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    (2) </a:t>
            </a:r>
          </a:p>
          <a:p>
            <a:pPr algn="l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1" y="28846"/>
            <a:ext cx="2778038" cy="271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94409"/>
              </p:ext>
            </p:extLst>
          </p:nvPr>
        </p:nvGraphicFramePr>
        <p:xfrm>
          <a:off x="2769311" y="714646"/>
          <a:ext cx="1219200" cy="32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190417" progId="Equation.DSMT4">
                  <p:embed/>
                </p:oleObj>
              </mc:Choice>
              <mc:Fallback>
                <p:oleObj name="Equation" r:id="rId3" imgW="723586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311" y="714646"/>
                        <a:ext cx="1219200" cy="32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18123"/>
              </p:ext>
            </p:extLst>
          </p:nvPr>
        </p:nvGraphicFramePr>
        <p:xfrm>
          <a:off x="2758426" y="1008561"/>
          <a:ext cx="302622" cy="41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646" imgH="241091" progId="Equation.DSMT4">
                  <p:embed/>
                </p:oleObj>
              </mc:Choice>
              <mc:Fallback>
                <p:oleObj name="Equation" r:id="rId5" imgW="177646" imgH="2410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426" y="1008561"/>
                        <a:ext cx="302622" cy="414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40288"/>
              </p:ext>
            </p:extLst>
          </p:nvPr>
        </p:nvGraphicFramePr>
        <p:xfrm>
          <a:off x="2743185" y="1553800"/>
          <a:ext cx="1191882" cy="30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177723" progId="Equation.DSMT4">
                  <p:embed/>
                </p:oleObj>
              </mc:Choice>
              <mc:Fallback>
                <p:oleObj name="Equation" r:id="rId7" imgW="698197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185" y="1553800"/>
                        <a:ext cx="1191882" cy="306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01419"/>
              </p:ext>
            </p:extLst>
          </p:nvPr>
        </p:nvGraphicFramePr>
        <p:xfrm>
          <a:off x="3187322" y="277565"/>
          <a:ext cx="762000" cy="27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4870" imgH="177646" progId="Equation.DSMT4">
                  <p:embed/>
                </p:oleObj>
              </mc:Choice>
              <mc:Fallback>
                <p:oleObj name="Equation" r:id="rId9" imgW="494870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322" y="277565"/>
                        <a:ext cx="762000" cy="278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23521"/>
              </p:ext>
            </p:extLst>
          </p:nvPr>
        </p:nvGraphicFramePr>
        <p:xfrm>
          <a:off x="4445711" y="288400"/>
          <a:ext cx="838200" cy="31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190500" progId="Equation.DSMT4">
                  <p:embed/>
                </p:oleObj>
              </mc:Choice>
              <mc:Fallback>
                <p:oleObj name="Equation" r:id="rId11" imgW="508000" imgH="190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711" y="288400"/>
                        <a:ext cx="838200" cy="316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79994"/>
              </p:ext>
            </p:extLst>
          </p:nvPr>
        </p:nvGraphicFramePr>
        <p:xfrm>
          <a:off x="3304883" y="1983113"/>
          <a:ext cx="1981201" cy="33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040" imgH="190440" progId="Equation.DSMT4">
                  <p:embed/>
                </p:oleObj>
              </mc:Choice>
              <mc:Fallback>
                <p:oleObj name="Equation" r:id="rId13" imgW="1130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4883" y="1983113"/>
                        <a:ext cx="1981201" cy="333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94489"/>
              </p:ext>
            </p:extLst>
          </p:nvPr>
        </p:nvGraphicFramePr>
        <p:xfrm>
          <a:off x="3696774" y="2420788"/>
          <a:ext cx="1143000" cy="31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190500" progId="Equation.DSMT4">
                  <p:embed/>
                </p:oleObj>
              </mc:Choice>
              <mc:Fallback>
                <p:oleObj name="Equation" r:id="rId15" imgW="685800" imgH="190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774" y="2420788"/>
                        <a:ext cx="1143000" cy="313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932"/>
              </p:ext>
            </p:extLst>
          </p:nvPr>
        </p:nvGraphicFramePr>
        <p:xfrm>
          <a:off x="3581386" y="2852603"/>
          <a:ext cx="1752599" cy="28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17115" imgH="177723" progId="Equation.DSMT4">
                  <p:embed/>
                </p:oleObj>
              </mc:Choice>
              <mc:Fallback>
                <p:oleObj name="Equation" r:id="rId17" imgW="1117115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386" y="2852603"/>
                        <a:ext cx="1752599" cy="284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61072"/>
              </p:ext>
            </p:extLst>
          </p:nvPr>
        </p:nvGraphicFramePr>
        <p:xfrm>
          <a:off x="3579206" y="3257550"/>
          <a:ext cx="1932000" cy="33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04900" imgH="190500" progId="Equation.DSMT4">
                  <p:embed/>
                </p:oleObj>
              </mc:Choice>
              <mc:Fallback>
                <p:oleObj name="Equation" r:id="rId19" imgW="1104900" imgH="190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206" y="3257550"/>
                        <a:ext cx="1932000" cy="333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31325"/>
              </p:ext>
            </p:extLst>
          </p:nvPr>
        </p:nvGraphicFramePr>
        <p:xfrm>
          <a:off x="3614045" y="3708221"/>
          <a:ext cx="1191327" cy="31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586" imgH="190417" progId="Equation.DSMT4">
                  <p:embed/>
                </p:oleObj>
              </mc:Choice>
              <mc:Fallback>
                <p:oleObj name="Equation" r:id="rId21" imgW="723586" imgH="19041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045" y="3708221"/>
                        <a:ext cx="1191327" cy="31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21888"/>
              </p:ext>
            </p:extLst>
          </p:nvPr>
        </p:nvGraphicFramePr>
        <p:xfrm>
          <a:off x="3577033" y="4145354"/>
          <a:ext cx="1132125" cy="29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177480" progId="Equation.DSMT4">
                  <p:embed/>
                </p:oleObj>
              </mc:Choice>
              <mc:Fallback>
                <p:oleObj name="Equation" r:id="rId23" imgW="68580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033" y="4145354"/>
                        <a:ext cx="1132125" cy="29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07437"/>
              </p:ext>
            </p:extLst>
          </p:nvPr>
        </p:nvGraphicFramePr>
        <p:xfrm>
          <a:off x="3775152" y="4532272"/>
          <a:ext cx="1143000" cy="32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08" imgH="190417" progId="Equation.DSMT4">
                  <p:embed/>
                </p:oleObj>
              </mc:Choice>
              <mc:Fallback>
                <p:oleObj name="Equation" r:id="rId25" imgW="672808" imgH="190417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152" y="4532272"/>
                        <a:ext cx="1143000" cy="32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"/>
          <p:cNvSpPr txBox="1">
            <a:spLocks/>
          </p:cNvSpPr>
          <p:nvPr/>
        </p:nvSpPr>
        <p:spPr>
          <a:xfrm>
            <a:off x="5562600" y="2876550"/>
            <a:ext cx="3581400" cy="2256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4126"/>
              </p:ext>
            </p:extLst>
          </p:nvPr>
        </p:nvGraphicFramePr>
        <p:xfrm>
          <a:off x="6629400" y="3261901"/>
          <a:ext cx="1143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190500" progId="Equation.DSMT4">
                  <p:embed/>
                </p:oleObj>
              </mc:Choice>
              <mc:Fallback>
                <p:oleObj name="Equation" r:id="rId27" imgW="685800" imgH="1905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61901"/>
                        <a:ext cx="11430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49008"/>
              </p:ext>
            </p:extLst>
          </p:nvPr>
        </p:nvGraphicFramePr>
        <p:xfrm>
          <a:off x="6629400" y="3681841"/>
          <a:ext cx="1143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72808" imgH="190417" progId="Equation.DSMT4">
                  <p:embed/>
                </p:oleObj>
              </mc:Choice>
              <mc:Fallback>
                <p:oleObj name="Equation" r:id="rId28" imgW="672808" imgH="190417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81841"/>
                        <a:ext cx="1143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31028"/>
              </p:ext>
            </p:extLst>
          </p:nvPr>
        </p:nvGraphicFramePr>
        <p:xfrm>
          <a:off x="6272347" y="2826474"/>
          <a:ext cx="838200" cy="32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95085" imgH="190417" progId="Equation.DSMT4">
                  <p:embed/>
                </p:oleObj>
              </mc:Choice>
              <mc:Fallback>
                <p:oleObj name="Equation" r:id="rId29" imgW="495085" imgH="19041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347" y="2826474"/>
                        <a:ext cx="838200" cy="322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21256"/>
              </p:ext>
            </p:extLst>
          </p:nvPr>
        </p:nvGraphicFramePr>
        <p:xfrm>
          <a:off x="7513318" y="2804158"/>
          <a:ext cx="857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82391" imgH="190417" progId="Equation.DSMT4">
                  <p:embed/>
                </p:oleObj>
              </mc:Choice>
              <mc:Fallback>
                <p:oleObj name="Equation" r:id="rId31" imgW="482391" imgH="190417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318" y="2804158"/>
                        <a:ext cx="8572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74945"/>
              </p:ext>
            </p:extLst>
          </p:nvPr>
        </p:nvGraphicFramePr>
        <p:xfrm>
          <a:off x="6400800" y="4501785"/>
          <a:ext cx="258233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49080" imgH="228600" progId="Equation.DSMT4">
                  <p:embed/>
                </p:oleObj>
              </mc:Choice>
              <mc:Fallback>
                <p:oleObj name="Equation" r:id="rId33" imgW="1549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400800" y="4501785"/>
                        <a:ext cx="258233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562600" y="287655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85" y="2647951"/>
            <a:ext cx="3189515" cy="22097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             (3)</a:t>
            </a:r>
          </a:p>
          <a:p>
            <a:pPr algn="l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3097" y="133350"/>
            <a:ext cx="3838304" cy="2109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-99060"/>
            <a:ext cx="3577046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55036"/>
              </p:ext>
            </p:extLst>
          </p:nvPr>
        </p:nvGraphicFramePr>
        <p:xfrm>
          <a:off x="1030877" y="2744832"/>
          <a:ext cx="1524000" cy="28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4781" imgH="177723" progId="Equation.DSMT4">
                  <p:embed/>
                </p:oleObj>
              </mc:Choice>
              <mc:Fallback>
                <p:oleObj name="Equation" r:id="rId3" imgW="964781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877" y="2744832"/>
                        <a:ext cx="1524000" cy="283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852"/>
              </p:ext>
            </p:extLst>
          </p:nvPr>
        </p:nvGraphicFramePr>
        <p:xfrm>
          <a:off x="1034143" y="3155224"/>
          <a:ext cx="156971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190417" progId="Equation.DSMT4">
                  <p:embed/>
                </p:oleObj>
              </mc:Choice>
              <mc:Fallback>
                <p:oleObj name="Equation" r:id="rId5" imgW="990170" imgH="19041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143" y="3155224"/>
                        <a:ext cx="1569719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59321"/>
              </p:ext>
            </p:extLst>
          </p:nvPr>
        </p:nvGraphicFramePr>
        <p:xfrm>
          <a:off x="1600200" y="3621859"/>
          <a:ext cx="1104900" cy="30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190500" progId="Equation.DSMT4">
                  <p:embed/>
                </p:oleObj>
              </mc:Choice>
              <mc:Fallback>
                <p:oleObj name="Equation" r:id="rId7" imgW="685800" imgH="190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21859"/>
                        <a:ext cx="1104900" cy="30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50700"/>
              </p:ext>
            </p:extLst>
          </p:nvPr>
        </p:nvGraphicFramePr>
        <p:xfrm>
          <a:off x="1631768" y="4068264"/>
          <a:ext cx="914400" cy="29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768" y="4068264"/>
                        <a:ext cx="914400" cy="294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94784"/>
              </p:ext>
            </p:extLst>
          </p:nvPr>
        </p:nvGraphicFramePr>
        <p:xfrm>
          <a:off x="1224643" y="4472888"/>
          <a:ext cx="990600" cy="3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190417" progId="Equation.DSMT4">
                  <p:embed/>
                </p:oleObj>
              </mc:Choice>
              <mc:Fallback>
                <p:oleObj name="Equation" r:id="rId11" imgW="583947" imgH="190417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643" y="4472888"/>
                        <a:ext cx="990600" cy="31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3860"/>
              </p:ext>
            </p:extLst>
          </p:nvPr>
        </p:nvGraphicFramePr>
        <p:xfrm>
          <a:off x="4191000" y="189488"/>
          <a:ext cx="685800" cy="27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114" imgH="177646" progId="Equation.DSMT4">
                  <p:embed/>
                </p:oleObj>
              </mc:Choice>
              <mc:Fallback>
                <p:oleObj name="Equation" r:id="rId13" imgW="444114" imgH="17764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9488"/>
                        <a:ext cx="685800" cy="27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80907"/>
              </p:ext>
            </p:extLst>
          </p:nvPr>
        </p:nvGraphicFramePr>
        <p:xfrm>
          <a:off x="5334000" y="178076"/>
          <a:ext cx="685800" cy="29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13" imgH="190417" progId="Equation.DSMT4">
                  <p:embed/>
                </p:oleObj>
              </mc:Choice>
              <mc:Fallback>
                <p:oleObj name="Equation" r:id="rId15" imgW="431613" imgH="190417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8076"/>
                        <a:ext cx="685800" cy="298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29253"/>
              </p:ext>
            </p:extLst>
          </p:nvPr>
        </p:nvGraphicFramePr>
        <p:xfrm>
          <a:off x="3886200" y="617589"/>
          <a:ext cx="990600" cy="3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47" imgH="190417" progId="Equation.DSMT4">
                  <p:embed/>
                </p:oleObj>
              </mc:Choice>
              <mc:Fallback>
                <p:oleObj name="Equation" r:id="rId17" imgW="583947" imgH="19041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17589"/>
                        <a:ext cx="990600" cy="31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11844"/>
              </p:ext>
            </p:extLst>
          </p:nvPr>
        </p:nvGraphicFramePr>
        <p:xfrm>
          <a:off x="3938180" y="1047750"/>
          <a:ext cx="1087353" cy="31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08" imgH="190417" progId="Equation.DSMT4">
                  <p:embed/>
                </p:oleObj>
              </mc:Choice>
              <mc:Fallback>
                <p:oleObj name="Equation" r:id="rId19" imgW="672808" imgH="19041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180" y="1047750"/>
                        <a:ext cx="1087353" cy="310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24476"/>
              </p:ext>
            </p:extLst>
          </p:nvPr>
        </p:nvGraphicFramePr>
        <p:xfrm>
          <a:off x="4000093" y="1444490"/>
          <a:ext cx="952907" cy="31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45626" imgH="177646" progId="Equation.DSMT4">
                  <p:embed/>
                </p:oleObj>
              </mc:Choice>
              <mc:Fallback>
                <p:oleObj name="Equation" r:id="rId21" imgW="545626" imgH="17764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093" y="1444490"/>
                        <a:ext cx="952907" cy="317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788250"/>
              </p:ext>
            </p:extLst>
          </p:nvPr>
        </p:nvGraphicFramePr>
        <p:xfrm>
          <a:off x="4419600" y="1938202"/>
          <a:ext cx="2277684" cy="35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60160" imgH="228600" progId="Equation.DSMT4">
                  <p:embed/>
                </p:oleObj>
              </mc:Choice>
              <mc:Fallback>
                <p:oleObj name="Equation" r:id="rId23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19600" y="1938202"/>
                        <a:ext cx="2277684" cy="35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3553096" y="2556508"/>
            <a:ext cx="3838306" cy="2109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43663"/>
              </p:ext>
            </p:extLst>
          </p:nvPr>
        </p:nvGraphicFramePr>
        <p:xfrm>
          <a:off x="4229100" y="2658465"/>
          <a:ext cx="685800" cy="27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114" imgH="177646" progId="Equation.DSMT4">
                  <p:embed/>
                </p:oleObj>
              </mc:Choice>
              <mc:Fallback>
                <p:oleObj name="Equation" r:id="rId25" imgW="444114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658465"/>
                        <a:ext cx="685800" cy="27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48334"/>
              </p:ext>
            </p:extLst>
          </p:nvPr>
        </p:nvGraphicFramePr>
        <p:xfrm>
          <a:off x="5334000" y="2661060"/>
          <a:ext cx="685800" cy="29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1613" imgH="190417" progId="Equation.DSMT4">
                  <p:embed/>
                </p:oleObj>
              </mc:Choice>
              <mc:Fallback>
                <p:oleObj name="Equation" r:id="rId26" imgW="431613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1060"/>
                        <a:ext cx="685800" cy="298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30534"/>
              </p:ext>
            </p:extLst>
          </p:nvPr>
        </p:nvGraphicFramePr>
        <p:xfrm>
          <a:off x="3829590" y="3367832"/>
          <a:ext cx="1210495" cy="38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74364" imgH="253890" progId="Equation.DSMT4">
                  <p:embed/>
                </p:oleObj>
              </mc:Choice>
              <mc:Fallback>
                <p:oleObj name="Equation" r:id="rId27" imgW="774364" imgH="25389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590" y="3367832"/>
                        <a:ext cx="1210495" cy="388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29253"/>
              </p:ext>
            </p:extLst>
          </p:nvPr>
        </p:nvGraphicFramePr>
        <p:xfrm>
          <a:off x="3810000" y="3028950"/>
          <a:ext cx="990600" cy="3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947" imgH="190417" progId="Equation.DSMT4">
                  <p:embed/>
                </p:oleObj>
              </mc:Choice>
              <mc:Fallback>
                <p:oleObj name="Equation" r:id="rId29" imgW="58394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28950"/>
                        <a:ext cx="990600" cy="31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04067"/>
              </p:ext>
            </p:extLst>
          </p:nvPr>
        </p:nvGraphicFramePr>
        <p:xfrm>
          <a:off x="3882521" y="3901754"/>
          <a:ext cx="876712" cy="2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45626" imgH="177646" progId="Equation.DSMT4">
                  <p:embed/>
                </p:oleObj>
              </mc:Choice>
              <mc:Fallback>
                <p:oleObj name="Equation" r:id="rId30" imgW="545626" imgH="177646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521" y="3901754"/>
                        <a:ext cx="876712" cy="29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74462"/>
              </p:ext>
            </p:extLst>
          </p:nvPr>
        </p:nvGraphicFramePr>
        <p:xfrm>
          <a:off x="4419600" y="4350476"/>
          <a:ext cx="2277684" cy="35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60160" imgH="228600" progId="Equation.DSMT4">
                  <p:embed/>
                </p:oleObj>
              </mc:Choice>
              <mc:Fallback>
                <p:oleObj name="Equation" r:id="rId32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19600" y="4350476"/>
                        <a:ext cx="2277684" cy="35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Flowchart: Alternate Process 44"/>
          <p:cNvSpPr/>
          <p:nvPr/>
        </p:nvSpPr>
        <p:spPr>
          <a:xfrm>
            <a:off x="7741920" y="18505"/>
            <a:ext cx="1371600" cy="6096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6" name="Flowchart: Alternate Process 45"/>
          <p:cNvSpPr/>
          <p:nvPr/>
        </p:nvSpPr>
        <p:spPr>
          <a:xfrm>
            <a:off x="7741920" y="2567940"/>
            <a:ext cx="1371600" cy="6096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19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"/>
          <p:cNvGrpSpPr>
            <a:grpSpLocks/>
          </p:cNvGrpSpPr>
          <p:nvPr/>
        </p:nvGrpSpPr>
        <p:grpSpPr bwMode="auto">
          <a:xfrm>
            <a:off x="88944" y="1252265"/>
            <a:ext cx="3073357" cy="2206175"/>
            <a:chOff x="1146065" y="1735880"/>
            <a:chExt cx="3994719" cy="3945680"/>
          </a:xfrm>
        </p:grpSpPr>
        <p:sp>
          <p:nvSpPr>
            <p:cNvPr id="3" name="Cube 2"/>
            <p:cNvSpPr/>
            <p:nvPr/>
          </p:nvSpPr>
          <p:spPr>
            <a:xfrm>
              <a:off x="1146065" y="362416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VỀ</a:t>
              </a:r>
            </a:p>
          </p:txBody>
        </p:sp>
        <p:sp>
          <p:nvSpPr>
            <p:cNvPr id="4" name="Cube 3"/>
            <p:cNvSpPr/>
            <p:nvPr/>
          </p:nvSpPr>
          <p:spPr>
            <a:xfrm>
              <a:off x="3054130" y="3586992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800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NHÀ</a:t>
              </a:r>
              <a:endParaRPr lang="en-PH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1170537" y="1752599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HƯỚNG</a:t>
              </a:r>
            </a:p>
          </p:txBody>
        </p:sp>
        <p:sp>
          <p:nvSpPr>
            <p:cNvPr id="6" name="Cube 5"/>
            <p:cNvSpPr/>
            <p:nvPr/>
          </p:nvSpPr>
          <p:spPr>
            <a:xfrm>
              <a:off x="3083384" y="173588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DẪN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314701" y="1261900"/>
            <a:ext cx="5791200" cy="2185214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 1,2 – SGK – Tr87.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675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Nhóm 4"/>
          <p:cNvGrpSpPr>
            <a:grpSpLocks/>
          </p:cNvGrpSpPr>
          <p:nvPr/>
        </p:nvGrpSpPr>
        <p:grpSpPr bwMode="auto">
          <a:xfrm>
            <a:off x="2209800" y="401565"/>
            <a:ext cx="6034088" cy="2332435"/>
            <a:chOff x="2301086" y="1803472"/>
            <a:chExt cx="6526700" cy="3363967"/>
          </a:xfrm>
        </p:grpSpPr>
        <p:sp>
          <p:nvSpPr>
            <p:cNvPr id="2" name="Hình chữ nhật 1"/>
            <p:cNvSpPr/>
            <p:nvPr/>
          </p:nvSpPr>
          <p:spPr bwMode="auto">
            <a:xfrm rot="21122553">
              <a:off x="2301086" y="1803472"/>
              <a:ext cx="6526700" cy="33639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127000" dir="186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2" name="Hình chữ nhật 41"/>
            <p:cNvSpPr/>
            <p:nvPr/>
          </p:nvSpPr>
          <p:spPr bwMode="auto">
            <a:xfrm rot="21122553">
              <a:off x="2465928" y="1995797"/>
              <a:ext cx="6200451" cy="29741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dash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4D4D4D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8202" name="WordArt 3"/>
            <p:cNvSpPr>
              <a:spLocks noChangeArrowheads="1" noChangeShapeType="1" noTextEdit="1"/>
            </p:cNvSpPr>
            <p:nvPr/>
          </p:nvSpPr>
          <p:spPr bwMode="gray">
            <a:xfrm rot="156345">
              <a:off x="2804727" y="2768896"/>
              <a:ext cx="5522850" cy="142796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Cảm ơn</a:t>
              </a:r>
              <a:r>
                <a:rPr lang="en-US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 </a:t>
              </a:r>
              <a:r>
                <a:rPr lang="en-US" sz="5400" b="1" kern="10" dirty="0" err="1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quý</a:t>
              </a:r>
              <a:r>
                <a:rPr lang="en-US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 </a:t>
              </a:r>
              <a:r>
                <a:rPr lang="en-US" sz="5400" b="1" kern="10" dirty="0" err="1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thầy</a:t>
              </a:r>
              <a:r>
                <a:rPr lang="en-US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 </a:t>
              </a:r>
              <a:r>
                <a:rPr lang="en-US" sz="5400" b="1" kern="10" dirty="0" err="1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cô</a:t>
              </a:r>
              <a:r>
                <a:rPr lang="en-US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 </a:t>
              </a:r>
              <a:r>
                <a:rPr lang="en-US" sz="5400" b="1" kern="10" dirty="0" err="1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giáo</a:t>
              </a:r>
              <a:r>
                <a:rPr lang="vi-VN" sz="5400" b="1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rgbClr val="DD6705">
                        <a:alpha val="50000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!</a:t>
              </a:r>
              <a:endParaRPr lang="en-US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4D86"/>
                </a:solidFill>
                <a:effectLst>
                  <a:outerShdw dist="71842" dir="2700000" algn="ctr" rotWithShape="0">
                    <a:srgbClr val="DD6705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78282"/>
            <a:ext cx="5105400" cy="2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24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590"/>
            <a:ext cx="4114800" cy="6096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545" r="4251" b="14909"/>
          <a:stretch/>
        </p:blipFill>
        <p:spPr bwMode="auto">
          <a:xfrm>
            <a:off x="2438400" y="1047750"/>
            <a:ext cx="41148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3562350"/>
            <a:ext cx="8763001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7386"/>
              </p:ext>
            </p:extLst>
          </p:nvPr>
        </p:nvGraphicFramePr>
        <p:xfrm>
          <a:off x="2529841" y="3708400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317160" progId="Equation.DSMT4">
                  <p:embed/>
                </p:oleObj>
              </mc:Choice>
              <mc:Fallback>
                <p:oleObj name="Equation" r:id="rId3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9841" y="3708400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08265"/>
              </p:ext>
            </p:extLst>
          </p:nvPr>
        </p:nvGraphicFramePr>
        <p:xfrm>
          <a:off x="4038600" y="37084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317160" progId="Equation.DSMT4">
                  <p:embed/>
                </p:oleObj>
              </mc:Choice>
              <mc:Fallback>
                <p:oleObj name="Equation" r:id="rId5" imgW="1269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708400"/>
                        <a:ext cx="1270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33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igit 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1791788"/>
            <a:ext cx="1901825" cy="10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031"/>
            <a:ext cx="8915400" cy="1324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TRƯỜNG HỢP BẰNG NHAU CẠNH-GÓC-CẠNH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c.g.c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1569725"/>
            <a:ext cx="3048000" cy="22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56708" y="1545232"/>
            <a:ext cx="5858691" cy="3388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</a:t>
            </a:r>
          </a:p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CB</a:t>
            </a:r>
          </a:p>
        </p:txBody>
      </p:sp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97030"/>
            <a:ext cx="8915400" cy="1307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li,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37011"/>
              </p:ext>
            </p:extLst>
          </p:nvPr>
        </p:nvGraphicFramePr>
        <p:xfrm>
          <a:off x="274318" y="956309"/>
          <a:ext cx="457200" cy="27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317160" progId="Equation.DSMT4">
                  <p:embed/>
                </p:oleObj>
              </mc:Choice>
              <mc:Fallback>
                <p:oleObj name="Equation" r:id="rId2" imgW="520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18" y="956309"/>
                        <a:ext cx="457200" cy="27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9111"/>
              </p:ext>
            </p:extLst>
          </p:nvPr>
        </p:nvGraphicFramePr>
        <p:xfrm>
          <a:off x="1256201" y="971550"/>
          <a:ext cx="7239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317160" progId="Equation.DSMT4">
                  <p:embed/>
                </p:oleObj>
              </mc:Choice>
              <mc:Fallback>
                <p:oleObj name="Equation" r:id="rId4" imgW="723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201" y="971550"/>
                        <a:ext cx="72390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6"/>
          <a:srcRect l="8761" t="27916" r="57724" b="16799"/>
          <a:stretch/>
        </p:blipFill>
        <p:spPr bwMode="auto">
          <a:xfrm>
            <a:off x="1143000" y="1545232"/>
            <a:ext cx="2133600" cy="3388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91200" y="1545232"/>
            <a:ext cx="3124200" cy="3388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29746" y="2190750"/>
            <a:ext cx="2252254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12851"/>
              </p:ext>
            </p:extLst>
          </p:nvPr>
        </p:nvGraphicFramePr>
        <p:xfrm>
          <a:off x="6019800" y="2419350"/>
          <a:ext cx="254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9800" imgH="317160" progId="Equation.DSMT4">
                  <p:embed/>
                </p:oleObj>
              </mc:Choice>
              <mc:Fallback>
                <p:oleObj name="Equation" r:id="rId7" imgW="2539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2419350"/>
                        <a:ext cx="2540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42335"/>
              </p:ext>
            </p:extLst>
          </p:nvPr>
        </p:nvGraphicFramePr>
        <p:xfrm>
          <a:off x="6496050" y="1862138"/>
          <a:ext cx="158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7240" imgH="317160" progId="Equation.DSMT4">
                  <p:embed/>
                </p:oleObj>
              </mc:Choice>
              <mc:Fallback>
                <p:oleObj name="Equation" r:id="rId9" imgW="1587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6050" y="1862138"/>
                        <a:ext cx="158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874956"/>
            <a:ext cx="5418909" cy="21218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188" y="86284"/>
            <a:ext cx="2872739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572000" y="1100837"/>
            <a:ext cx="4419600" cy="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46762" y="28575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37014" y="229977"/>
            <a:ext cx="72281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797" y="1104904"/>
            <a:ext cx="72281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66919"/>
              </p:ext>
            </p:extLst>
          </p:nvPr>
        </p:nvGraphicFramePr>
        <p:xfrm>
          <a:off x="5582194" y="658953"/>
          <a:ext cx="3409406" cy="43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5369" imgH="266584" progId="Equation.DSMT4">
                  <p:embed/>
                </p:oleObj>
              </mc:Choice>
              <mc:Fallback>
                <p:oleObj name="Equation" r:id="rId3" imgW="2145369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194" y="658953"/>
                        <a:ext cx="3409406" cy="439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23597"/>
              </p:ext>
            </p:extLst>
          </p:nvPr>
        </p:nvGraphicFramePr>
        <p:xfrm>
          <a:off x="5593078" y="1216337"/>
          <a:ext cx="2407922" cy="35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190500" progId="Equation.DSMT4">
                  <p:embed/>
                </p:oleObj>
              </mc:Choice>
              <mc:Fallback>
                <p:oleObj name="Equation" r:id="rId5" imgW="12954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78" y="1216337"/>
                        <a:ext cx="2407922" cy="354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08856" y="3291872"/>
            <a:ext cx="5606144" cy="173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63120"/>
              </p:ext>
            </p:extLst>
          </p:nvPr>
        </p:nvGraphicFramePr>
        <p:xfrm>
          <a:off x="712289" y="3409950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317160" progId="Equation.DSMT4">
                  <p:embed/>
                </p:oleObj>
              </mc:Choice>
              <mc:Fallback>
                <p:oleObj name="Equation" r:id="rId7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2289" y="3409950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42909"/>
              </p:ext>
            </p:extLst>
          </p:nvPr>
        </p:nvGraphicFramePr>
        <p:xfrm>
          <a:off x="2133600" y="340995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317160" progId="Equation.DSMT4">
                  <p:embed/>
                </p:oleObj>
              </mc:Choice>
              <mc:Fallback>
                <p:oleObj name="Equation" r:id="rId9" imgW="1269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3409950"/>
                        <a:ext cx="1270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2214"/>
              </p:ext>
            </p:extLst>
          </p:nvPr>
        </p:nvGraphicFramePr>
        <p:xfrm>
          <a:off x="197030" y="3790950"/>
          <a:ext cx="3409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45369" imgH="266584" progId="Equation.DSMT4">
                  <p:embed/>
                </p:oleObj>
              </mc:Choice>
              <mc:Fallback>
                <p:oleObj name="Equation" r:id="rId11" imgW="214536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30" y="3790950"/>
                        <a:ext cx="34099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19320"/>
              </p:ext>
            </p:extLst>
          </p:nvPr>
        </p:nvGraphicFramePr>
        <p:xfrm>
          <a:off x="1312863" y="4253294"/>
          <a:ext cx="32591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480" imgH="228600" progId="Equation.DSMT4">
                  <p:embed/>
                </p:oleObj>
              </mc:Choice>
              <mc:Fallback>
                <p:oleObj name="Equation" r:id="rId12" imgW="17524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253294"/>
                        <a:ext cx="32591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159824" y="229977"/>
            <a:ext cx="398417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</a:p>
        </p:txBody>
      </p:sp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496"/>
            <a:ext cx="1409700" cy="7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89" y="86284"/>
            <a:ext cx="1561011" cy="6096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199" y="86284"/>
            <a:ext cx="7529945" cy="1024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" y="1020118"/>
            <a:ext cx="4151811" cy="187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5" y="1020115"/>
            <a:ext cx="5181600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8856" y="3291872"/>
            <a:ext cx="4310744" cy="173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1372" y="3291872"/>
            <a:ext cx="4667795" cy="173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77277"/>
              </p:ext>
            </p:extLst>
          </p:nvPr>
        </p:nvGraphicFramePr>
        <p:xfrm>
          <a:off x="767442" y="3383824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17160" progId="Equation.DSMT4">
                  <p:embed/>
                </p:oleObj>
              </mc:Choice>
              <mc:Fallback>
                <p:oleObj name="Equation" r:id="rId5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442" y="3383824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50710"/>
              </p:ext>
            </p:extLst>
          </p:nvPr>
        </p:nvGraphicFramePr>
        <p:xfrm>
          <a:off x="2262051" y="340995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291960" progId="Equation.DSMT4">
                  <p:embed/>
                </p:oleObj>
              </mc:Choice>
              <mc:Fallback>
                <p:oleObj name="Equation" r:id="rId7" imgW="977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2051" y="3409950"/>
                        <a:ext cx="977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43267"/>
              </p:ext>
            </p:extLst>
          </p:nvPr>
        </p:nvGraphicFramePr>
        <p:xfrm>
          <a:off x="4394200" y="23622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336960" progId="Equation.DSMT4">
                  <p:embed/>
                </p:oleObj>
              </mc:Choice>
              <mc:Fallback>
                <p:oleObj name="Equation" r:id="rId9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9100"/>
              </p:ext>
            </p:extLst>
          </p:nvPr>
        </p:nvGraphicFramePr>
        <p:xfrm>
          <a:off x="184694" y="3748377"/>
          <a:ext cx="386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60640" imgH="444240" progId="Equation.DSMT4">
                  <p:embed/>
                </p:oleObj>
              </mc:Choice>
              <mc:Fallback>
                <p:oleObj name="Equation" r:id="rId11" imgW="3860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694" y="3748377"/>
                        <a:ext cx="3860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266851"/>
              </p:ext>
            </p:extLst>
          </p:nvPr>
        </p:nvGraphicFramePr>
        <p:xfrm>
          <a:off x="1171488" y="4254500"/>
          <a:ext cx="3175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4840" imgH="393480" progId="Equation.DSMT4">
                  <p:embed/>
                </p:oleObj>
              </mc:Choice>
              <mc:Fallback>
                <p:oleObj name="Equation" r:id="rId13" imgW="317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71488" y="4254500"/>
                        <a:ext cx="3175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24905"/>
              </p:ext>
            </p:extLst>
          </p:nvPr>
        </p:nvGraphicFramePr>
        <p:xfrm>
          <a:off x="5030652" y="3364048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120" imgH="304560" progId="Equation.DSMT4">
                  <p:embed/>
                </p:oleObj>
              </mc:Choice>
              <mc:Fallback>
                <p:oleObj name="Equation" r:id="rId15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30652" y="3364048"/>
                        <a:ext cx="1041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3734"/>
              </p:ext>
            </p:extLst>
          </p:nvPr>
        </p:nvGraphicFramePr>
        <p:xfrm>
          <a:off x="6484938" y="334645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393480" progId="Equation.DSMT4">
                  <p:embed/>
                </p:oleObj>
              </mc:Choice>
              <mc:Fallback>
                <p:oleObj name="Equation" r:id="rId17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84938" y="3346450"/>
                        <a:ext cx="914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18942"/>
              </p:ext>
            </p:extLst>
          </p:nvPr>
        </p:nvGraphicFramePr>
        <p:xfrm>
          <a:off x="4591050" y="3744913"/>
          <a:ext cx="372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720960" imgH="469800" progId="Equation.DSMT4">
                  <p:embed/>
                </p:oleObj>
              </mc:Choice>
              <mc:Fallback>
                <p:oleObj name="Equation" r:id="rId19" imgW="3720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91050" y="3744913"/>
                        <a:ext cx="372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7569"/>
              </p:ext>
            </p:extLst>
          </p:nvPr>
        </p:nvGraphicFramePr>
        <p:xfrm>
          <a:off x="5572130" y="4231414"/>
          <a:ext cx="320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200400" imgH="393480" progId="Equation.DSMT4">
                  <p:embed/>
                </p:oleObj>
              </mc:Choice>
              <mc:Fallback>
                <p:oleObj name="Equation" r:id="rId21" imgW="32004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0" y="4231414"/>
                        <a:ext cx="3200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8" descr="Think, Pair, Share – phương pháp học tốt cho nhóm trẻ - CTH EDU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03" y="695884"/>
            <a:ext cx="940538" cy="9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189" y="86283"/>
                <a:ext cx="9104811" cy="24646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ốc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ốc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MN khoảng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</a:p>
              <a:p>
                <a:pPr algn="just"/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" y="86283"/>
                <a:ext cx="9104811" cy="2464633"/>
              </a:xfrm>
              <a:prstGeom prst="rect">
                <a:avLst/>
              </a:prstGeom>
              <a:blipFill rotWithShape="1">
                <a:blip r:embed="rId3"/>
                <a:stretch>
                  <a:fillRect l="-1202" r="-1268" b="-1716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93771" y="2657401"/>
            <a:ext cx="4386151" cy="1505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MN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MN, AB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265395"/>
              </p:ext>
            </p:extLst>
          </p:nvPr>
        </p:nvGraphicFramePr>
        <p:xfrm>
          <a:off x="6019800" y="1581150"/>
          <a:ext cx="166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317160" progId="Equation.DSMT4">
                  <p:embed/>
                </p:oleObj>
              </mc:Choice>
              <mc:Fallback>
                <p:oleObj name="Equation" r:id="rId4" imgW="1663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1581150"/>
                        <a:ext cx="1663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0916"/>
            <a:ext cx="4572000" cy="24592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4591594" y="4365717"/>
            <a:ext cx="4386151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11257"/>
              </p:ext>
            </p:extLst>
          </p:nvPr>
        </p:nvGraphicFramePr>
        <p:xfrm>
          <a:off x="5029200" y="4113532"/>
          <a:ext cx="1079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317160" progId="Equation.DSMT4">
                  <p:embed/>
                </p:oleObj>
              </mc:Choice>
              <mc:Fallback>
                <p:oleObj name="Equation" r:id="rId7" imgW="10792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4113532"/>
                        <a:ext cx="1079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96835"/>
              </p:ext>
            </p:extLst>
          </p:nvPr>
        </p:nvGraphicFramePr>
        <p:xfrm>
          <a:off x="6666411" y="4113532"/>
          <a:ext cx="952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317160" progId="Equation.DSMT4">
                  <p:embed/>
                </p:oleObj>
              </mc:Choice>
              <mc:Fallback>
                <p:oleObj name="Equation" r:id="rId9" imgW="952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6411" y="4113532"/>
                        <a:ext cx="952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9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82"/>
            <a:ext cx="3657600" cy="21752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86201" y="209550"/>
            <a:ext cx="5054534" cy="335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(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MN=AB=700m</a:t>
            </a:r>
          </a:p>
          <a:p>
            <a:endParaRPr lang="en-GB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07410"/>
              </p:ext>
            </p:extLst>
          </p:nvPr>
        </p:nvGraphicFramePr>
        <p:xfrm>
          <a:off x="4655087" y="244383"/>
          <a:ext cx="952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17160" progId="Equation.DSMT4">
                  <p:embed/>
                </p:oleObj>
              </mc:Choice>
              <mc:Fallback>
                <p:oleObj name="Equation" r:id="rId3" imgW="952200" imgH="3171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087" y="244383"/>
                        <a:ext cx="952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8634"/>
              </p:ext>
            </p:extLst>
          </p:nvPr>
        </p:nvGraphicFramePr>
        <p:xfrm>
          <a:off x="6197866" y="257945"/>
          <a:ext cx="1079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17160" progId="Equation.DSMT4">
                  <p:embed/>
                </p:oleObj>
              </mc:Choice>
              <mc:Fallback>
                <p:oleObj name="Equation" r:id="rId5" imgW="1079280" imgH="31716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866" y="257945"/>
                        <a:ext cx="1079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84769"/>
              </p:ext>
            </p:extLst>
          </p:nvPr>
        </p:nvGraphicFramePr>
        <p:xfrm>
          <a:off x="4221429" y="690698"/>
          <a:ext cx="1549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317160" progId="Equation.DSMT4">
                  <p:embed/>
                </p:oleObj>
              </mc:Choice>
              <mc:Fallback>
                <p:oleObj name="Equation" r:id="rId7" imgW="146016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429" y="690698"/>
                        <a:ext cx="1549400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64862"/>
              </p:ext>
            </p:extLst>
          </p:nvPr>
        </p:nvGraphicFramePr>
        <p:xfrm>
          <a:off x="4047722" y="958395"/>
          <a:ext cx="2085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253800" progId="Equation.DSMT4">
                  <p:embed/>
                </p:oleObj>
              </mc:Choice>
              <mc:Fallback>
                <p:oleObj name="Equation" r:id="rId9" imgW="10159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722" y="958395"/>
                        <a:ext cx="2085975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71635"/>
              </p:ext>
            </p:extLst>
          </p:nvPr>
        </p:nvGraphicFramePr>
        <p:xfrm>
          <a:off x="4143777" y="1545272"/>
          <a:ext cx="14811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317160" progId="Equation.DSMT4">
                  <p:embed/>
                </p:oleObj>
              </mc:Choice>
              <mc:Fallback>
                <p:oleObj name="Equation" r:id="rId11" imgW="139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777" y="1545272"/>
                        <a:ext cx="1481137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97750"/>
              </p:ext>
            </p:extLst>
          </p:nvPr>
        </p:nvGraphicFramePr>
        <p:xfrm>
          <a:off x="4782931" y="1936024"/>
          <a:ext cx="3276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76360" imgH="393480" progId="Equation.DSMT4">
                  <p:embed/>
                </p:oleObj>
              </mc:Choice>
              <mc:Fallback>
                <p:oleObj name="Equation" r:id="rId13" imgW="327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931" y="1936024"/>
                        <a:ext cx="3276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xplosion 2 14"/>
          <p:cNvSpPr/>
          <p:nvPr/>
        </p:nvSpPr>
        <p:spPr>
          <a:xfrm>
            <a:off x="304800" y="2550916"/>
            <a:ext cx="5105400" cy="2078234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3" descr="Digit 120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1" y="3891426"/>
            <a:ext cx="2076996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EB8B09"/>
      </a:accent1>
      <a:accent2>
        <a:srgbClr val="F5A437"/>
      </a:accent2>
      <a:accent3>
        <a:srgbClr val="FFFFFF"/>
      </a:accent3>
      <a:accent4>
        <a:srgbClr val="404040"/>
      </a:accent4>
      <a:accent5>
        <a:srgbClr val="F3C4AA"/>
      </a:accent5>
      <a:accent6>
        <a:srgbClr val="DE9431"/>
      </a:accent6>
      <a:hlink>
        <a:srgbClr val="FAB55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42C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E90D0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1099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B7ED2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1011</Words>
  <Application>Microsoft Office PowerPoint</Application>
  <PresentationFormat>On-screen Show (16:9)</PresentationFormat>
  <Paragraphs>193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Microsoft Sans Serif</vt:lpstr>
      <vt:lpstr>Times New Roman</vt:lpstr>
      <vt:lpstr>Verdana</vt:lpstr>
      <vt:lpstr>Office Theme</vt:lpstr>
      <vt:lpstr>powerpoint-template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</vt:lpstr>
      <vt:lpstr>a. </vt:lpstr>
      <vt:lpstr>a. </vt:lpstr>
      <vt:lpstr>a. </vt:lpstr>
      <vt:lpstr>a. </vt:lpstr>
      <vt:lpstr>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Nguyen Thuy</cp:lastModifiedBy>
  <cp:revision>221</cp:revision>
  <dcterms:created xsi:type="dcterms:W3CDTF">2021-08-15T01:59:40Z</dcterms:created>
  <dcterms:modified xsi:type="dcterms:W3CDTF">2023-06-02T14:23:13Z</dcterms:modified>
</cp:coreProperties>
</file>