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ce4f39dd15624f0c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81" r:id="rId3"/>
    <p:sldId id="282" r:id="rId4"/>
    <p:sldId id="497" r:id="rId5"/>
    <p:sldId id="456" r:id="rId6"/>
    <p:sldId id="580" r:id="rId7"/>
    <p:sldId id="258" r:id="rId8"/>
    <p:sldId id="326" r:id="rId9"/>
    <p:sldId id="483" r:id="rId10"/>
    <p:sldId id="256" r:id="rId11"/>
    <p:sldId id="581" r:id="rId12"/>
    <p:sldId id="260" r:id="rId13"/>
    <p:sldId id="261" r:id="rId14"/>
    <p:sldId id="262" r:id="rId15"/>
    <p:sldId id="263" r:id="rId16"/>
    <p:sldId id="264" r:id="rId17"/>
    <p:sldId id="266" r:id="rId18"/>
    <p:sldId id="267" r:id="rId19"/>
    <p:sldId id="265" r:id="rId20"/>
    <p:sldId id="268" r:id="rId21"/>
    <p:sldId id="484" r:id="rId22"/>
    <p:sldId id="583" r:id="rId23"/>
    <p:sldId id="300" r:id="rId24"/>
    <p:sldId id="301" r:id="rId25"/>
    <p:sldId id="302" r:id="rId26"/>
    <p:sldId id="303" r:id="rId27"/>
    <p:sldId id="582" r:id="rId28"/>
    <p:sldId id="494" r:id="rId29"/>
    <p:sldId id="270" r:id="rId30"/>
    <p:sldId id="271" r:id="rId31"/>
    <p:sldId id="269" r:id="rId32"/>
    <p:sldId id="304" r:id="rId33"/>
    <p:sldId id="257" r:id="rId34"/>
    <p:sldId id="34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E6"/>
    <a:srgbClr val="1199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ê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ke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soi.</a:t>
          </a:r>
          <a:endParaRPr lang="en-US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dirty="0"/>
        </a:p>
      </dgm:t>
    </dgm:pt>
    <dgm:pt modelId="{340B0917-AE02-47E8-991A-57C2FEF6B492}" type="parTrans" cxnId="{949833C7-880F-431F-9337-C36D09FD7E69}">
      <dgm:prSet/>
      <dgm:spPr/>
    </dgm:pt>
    <dgm:pt modelId="{EEA8AB36-2CE6-4B2C-BE03-742C9EF0AE15}" type="sibTrans" cxnId="{949833C7-880F-431F-9337-C36D09FD7E69}">
      <dgm:prSet/>
      <dgm:spPr/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33026"/>
          <a:ext cx="6096000" cy="7195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000" kern="1200" dirty="0"/>
        </a:p>
      </dsp:txBody>
      <dsp:txXfrm>
        <a:off x="35125" y="68151"/>
        <a:ext cx="6025750" cy="649299"/>
      </dsp:txXfrm>
    </dsp:sp>
    <dsp:sp modelId="{0DFB8EA2-E9F4-4E7D-B5BF-ABC527E44C63}">
      <dsp:nvSpPr>
        <dsp:cNvPr id="0" name=""/>
        <dsp:cNvSpPr/>
      </dsp:nvSpPr>
      <dsp:spPr>
        <a:xfrm>
          <a:off x="0" y="743424"/>
          <a:ext cx="6096000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ê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ke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soi.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743424"/>
        <a:ext cx="6096000" cy="1490400"/>
      </dsp:txXfrm>
    </dsp:sp>
    <dsp:sp modelId="{D2408717-B530-41AC-B5CE-E14FAEC5B062}">
      <dsp:nvSpPr>
        <dsp:cNvPr id="0" name=""/>
        <dsp:cNvSpPr/>
      </dsp:nvSpPr>
      <dsp:spPr>
        <a:xfrm>
          <a:off x="0" y="2121411"/>
          <a:ext cx="6096000" cy="7195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000" kern="1200" dirty="0"/>
        </a:p>
      </dsp:txBody>
      <dsp:txXfrm>
        <a:off x="35125" y="2156536"/>
        <a:ext cx="6025750" cy="649299"/>
      </dsp:txXfrm>
    </dsp:sp>
    <dsp:sp modelId="{8F3B6D51-6576-4847-95F8-097004C88A78}">
      <dsp:nvSpPr>
        <dsp:cNvPr id="0" name=""/>
        <dsp:cNvSpPr/>
      </dsp:nvSpPr>
      <dsp:spPr>
        <a:xfrm>
          <a:off x="0" y="2953375"/>
          <a:ext cx="6096000" cy="108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>
            <a:latin typeface="+mj-lt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53375"/>
        <a:ext cx="6096000" cy="108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HS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(1 HS </a:t>
            </a:r>
            <a:r>
              <a:rPr lang="en-US" baseline="0" dirty="0" err="1"/>
              <a:t>viết</a:t>
            </a:r>
            <a:r>
              <a:rPr lang="en-US" baseline="0" dirty="0"/>
              <a:t>, 1 HS </a:t>
            </a:r>
            <a:r>
              <a:rPr lang="en-US" baseline="0" dirty="0" err="1"/>
              <a:t>soát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2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8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GT, KL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(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).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5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PHT.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3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3 </a:t>
            </a:r>
            <a:r>
              <a:rPr lang="en-US" baseline="0" dirty="0" err="1"/>
              <a:t>trong</a:t>
            </a:r>
            <a:r>
              <a:rPr lang="en-US" baseline="0" dirty="0"/>
              <a:t> PHT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trong</a:t>
            </a:r>
            <a:r>
              <a:rPr lang="en-US" baseline="0" dirty="0"/>
              <a:t> 3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1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soi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8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phút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4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1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16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3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gợi</a:t>
            </a:r>
            <a:r>
              <a:rPr lang="en-US" baseline="0" dirty="0"/>
              <a:t> ý: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b, </a:t>
            </a:r>
            <a:r>
              <a:rPr lang="en-US" baseline="0" dirty="0" err="1"/>
              <a:t>để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(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thước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)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2 HS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(1 HS </a:t>
            </a:r>
            <a:r>
              <a:rPr lang="en-US" baseline="0" dirty="0" err="1"/>
              <a:t>viết</a:t>
            </a:r>
            <a:r>
              <a:rPr lang="en-US" baseline="0" dirty="0"/>
              <a:t>, 1 HS </a:t>
            </a:r>
            <a:r>
              <a:rPr lang="en-US" baseline="0" dirty="0" err="1"/>
              <a:t>soát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khuyết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8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GT, KL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(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).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giúp</a:t>
            </a:r>
            <a:r>
              <a:rPr lang="en-US" baseline="0" dirty="0"/>
              <a:t> HS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ở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Qua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dễ</a:t>
            </a:r>
            <a:r>
              <a:rPr lang="en-US" baseline="0" dirty="0"/>
              <a:t> </a:t>
            </a:r>
            <a:r>
              <a:rPr lang="en-US" baseline="0" dirty="0" err="1"/>
              <a:t>dàng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ở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thước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,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1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1 ta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1 tam </a:t>
            </a:r>
            <a:r>
              <a:rPr lang="en-US" baseline="0" dirty="0" err="1"/>
              <a:t>giác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trag</a:t>
            </a:r>
            <a:r>
              <a:rPr lang="en-US" baseline="0" dirty="0"/>
              <a:t> 74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1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16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74.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D1B6-53A6-4AAB-9736-F235D93CD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9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2.w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4.png"/><Relationship Id="rId9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8.xml"/><Relationship Id="rId7" Type="http://schemas.openxmlformats.org/officeDocument/2006/relationships/slide" Target="slide26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oleObject" Target="../embeddings/oleObject7.bin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1.wm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openxmlformats.org/officeDocument/2006/relationships/image" Target="../media/image50.wmf"/><Relationship Id="rId4" Type="http://schemas.openxmlformats.org/officeDocument/2006/relationships/slide" Target="slide23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slide" Target="slide2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6.wmf"/><Relationship Id="rId17" Type="http://schemas.openxmlformats.org/officeDocument/2006/relationships/image" Target="../media/image58.emf"/><Relationship Id="rId2" Type="http://schemas.microsoft.com/office/2007/relationships/media" Target="../media/media3.mp4"/><Relationship Id="rId16" Type="http://schemas.openxmlformats.org/officeDocument/2006/relationships/image" Target="../media/image48.png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11" Type="http://schemas.openxmlformats.org/officeDocument/2006/relationships/oleObject" Target="../embeddings/oleObject10.bin"/><Relationship Id="rId15" Type="http://schemas.openxmlformats.org/officeDocument/2006/relationships/slide" Target="slide23.xml"/><Relationship Id="rId10" Type="http://schemas.openxmlformats.org/officeDocument/2006/relationships/image" Target="../media/image55.w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53.png"/><Relationship Id="rId5" Type="http://schemas.openxmlformats.org/officeDocument/2006/relationships/image" Target="../media/image64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531835" y="622704"/>
            <a:ext cx="495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THỤY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945721" y="3712882"/>
            <a:ext cx="4881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THÙY LINH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192903" y="2931540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23176" y="4248085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11" y="203091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4568" y="1266951"/>
                <a:ext cx="590408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16):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68" y="1266951"/>
                <a:ext cx="5904089" cy="1815882"/>
              </a:xfrm>
              <a:prstGeom prst="rect">
                <a:avLst/>
              </a:prstGeom>
              <a:blipFill>
                <a:blip r:embed="rId3"/>
                <a:stretch>
                  <a:fillRect l="-2169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ud Callout 5"/>
              <p:cNvSpPr/>
              <p:nvPr/>
            </p:nvSpPr>
            <p:spPr>
              <a:xfrm>
                <a:off x="1447800" y="3409950"/>
                <a:ext cx="6934200" cy="1530459"/>
              </a:xfrm>
              <a:prstGeom prst="cloudCallout">
                <a:avLst>
                  <a:gd name="adj1" fmla="val 23612"/>
                  <a:gd name="adj2" fmla="val -5994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Cloud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409950"/>
                <a:ext cx="6934200" cy="1530459"/>
              </a:xfrm>
              <a:prstGeom prst="cloudCallout">
                <a:avLst>
                  <a:gd name="adj1" fmla="val 23612"/>
                  <a:gd name="adj2" fmla="val -59944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480A5B79-52E5-3560-F0C1-BC4F298B6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20" y="836083"/>
            <a:ext cx="3248780" cy="258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8564A9B-8684-29E4-9A3B-9274F276D4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48600" y="3526367"/>
            <a:ext cx="1562099" cy="15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142" y="21412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28071" y="826647"/>
                <a:ext cx="6172200" cy="198120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" y="826647"/>
                <a:ext cx="6172200" cy="19812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1600" y="3156366"/>
                <a:ext cx="5943600" cy="139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17)</a:t>
                </a: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156366"/>
                <a:ext cx="5943600" cy="1399550"/>
              </a:xfrm>
              <a:prstGeom prst="rect">
                <a:avLst/>
              </a:prstGeom>
              <a:blipFill>
                <a:blip r:embed="rId7"/>
                <a:stretch>
                  <a:fillRect l="-2051" t="-4803" b="-1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8853" y="3650529"/>
            <a:ext cx="8645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6886" y="4480519"/>
            <a:ext cx="158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1AD5D9B-E6A2-C35F-5688-9ED64A01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8907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03F4F13-15A2-C2A3-07E4-0A5200AE9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258830"/>
              </p:ext>
            </p:extLst>
          </p:nvPr>
        </p:nvGraphicFramePr>
        <p:xfrm>
          <a:off x="6400800" y="795304"/>
          <a:ext cx="2743200" cy="236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553056" imgH="2161905" progId="Paint.Picture.1">
                  <p:embed/>
                </p:oleObj>
              </mc:Choice>
              <mc:Fallback>
                <p:oleObj name="Bitmap Image" r:id="rId8" imgW="2553056" imgH="2161905" progId="Paint.Picture.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795304"/>
                        <a:ext cx="2743200" cy="2361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06D177-DCAC-DD97-5290-7434954A3716}"/>
              </a:ext>
            </a:extLst>
          </p:cNvPr>
          <p:cNvSpPr txBox="1"/>
          <p:nvPr/>
        </p:nvSpPr>
        <p:spPr>
          <a:xfrm>
            <a:off x="7162800" y="303800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pic>
        <p:nvPicPr>
          <p:cNvPr id="10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29C788-DE00-DE60-DCE3-E88D5C4EE9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30" y="-187255"/>
            <a:ext cx="1325970" cy="1325970"/>
          </a:xfrm>
          <a:prstGeom prst="rect">
            <a:avLst/>
          </a:prstGeom>
        </p:spPr>
      </p:pic>
      <p:pic>
        <p:nvPicPr>
          <p:cNvPr id="1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40EB4C30-8A6E-0264-376D-D0C37EC72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0625" y="121916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1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5802E-6 L -0.01823 -0.385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-192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/>
      <p:bldP spid="9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585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477493"/>
                  </p:ext>
                </p:extLst>
              </p:nvPr>
            </p:nvGraphicFramePr>
            <p:xfrm>
              <a:off x="4572000" y="2604430"/>
              <a:ext cx="3810000" cy="1464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32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𝐴𝐵𝐶</m:t>
                              </m:r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2800" b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2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477493"/>
                  </p:ext>
                </p:extLst>
              </p:nvPr>
            </p:nvGraphicFramePr>
            <p:xfrm>
              <a:off x="4572000" y="2604430"/>
              <a:ext cx="3810000" cy="14644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32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63" t="-6536" r="-440" b="-738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63" t="-185227" r="-440" b="-284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1752600" y="972990"/>
            <a:ext cx="51054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3D32C9-CB37-374F-1072-C7E2B636A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3495"/>
            <a:ext cx="3130544" cy="248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67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095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0" y="7327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</m:t>
                    </m:r>
                    <m:r>
                      <a:rPr lang="en-US" sz="2800" b="0" i="1" smtClean="0">
                        <a:latin typeface="Cambria Math"/>
                      </a:rPr>
                      <m:t>=4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</a:rPr>
                      <m:t>𝑁𝑃</m:t>
                    </m:r>
                    <m:r>
                      <a:rPr lang="en-US" sz="2800" b="0" i="1" smtClean="0">
                        <a:latin typeface="Cambria Math"/>
                      </a:rPr>
                      <m:t>=5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</a:rPr>
                      <m:t>𝑀𝑃</m:t>
                    </m:r>
                    <m:r>
                      <a:rPr lang="en-US" sz="2800" b="0" i="1" smtClean="0">
                        <a:latin typeface="Cambria Math"/>
                      </a:rPr>
                      <m:t>=6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2771"/>
                <a:ext cx="9220200" cy="116960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1171" y="2155045"/>
                <a:ext cx="8839200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𝑁𝑃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𝑀𝑃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4 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&lt;5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&lt;6 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𝑁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71" y="2155045"/>
                <a:ext cx="8839200" cy="2258311"/>
              </a:xfrm>
              <a:prstGeom prst="rect">
                <a:avLst/>
              </a:prstGeom>
              <a:blipFill>
                <a:blip r:embed="rId6"/>
                <a:stretch>
                  <a:fillRect l="-1379" t="-2973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4">
            <a:extLst>
              <a:ext uri="{FF2B5EF4-FFF2-40B4-BE49-F238E27FC236}">
                <a16:creationId xmlns:a16="http://schemas.microsoft.com/office/drawing/2014/main" id="{3670511C-70B3-EF03-D9DC-6750E4A5A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11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52278D4E-CC25-6D8C-047A-0B20210DA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4409822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1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8575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239857"/>
                <a:ext cx="57912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18):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39857"/>
                <a:ext cx="5791200" cy="1815882"/>
              </a:xfrm>
              <a:prstGeom prst="rect">
                <a:avLst/>
              </a:prstGeom>
              <a:blipFill>
                <a:blip r:embed="rId3"/>
                <a:stretch>
                  <a:fillRect l="-2211" t="-3356" r="-42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ud Callout 5"/>
              <p:cNvSpPr/>
              <p:nvPr/>
            </p:nvSpPr>
            <p:spPr>
              <a:xfrm>
                <a:off x="1143000" y="3269675"/>
                <a:ext cx="7726496" cy="1530459"/>
              </a:xfrm>
              <a:prstGeom prst="cloudCallout">
                <a:avLst>
                  <a:gd name="adj1" fmla="val 20077"/>
                  <a:gd name="adj2" fmla="val -6437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AC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Cloud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269675"/>
                <a:ext cx="7726496" cy="1530459"/>
              </a:xfrm>
              <a:prstGeom prst="cloudCallout">
                <a:avLst>
                  <a:gd name="adj1" fmla="val 20077"/>
                  <a:gd name="adj2" fmla="val -64370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82A922AE-826B-4656-0211-CB8DCD22A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59" y="762803"/>
            <a:ext cx="3310741" cy="262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810B54F0-8CEF-B325-2D51-5F1A057775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48600" y="3526367"/>
            <a:ext cx="1562099" cy="15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6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713" y="2857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29255" y="808971"/>
                <a:ext cx="6297058" cy="198120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55" y="808971"/>
                <a:ext cx="6297058" cy="19812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0456" y="3174801"/>
                <a:ext cx="5943600" cy="139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19)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</a:rPr>
                      <m:t>𝐴𝐵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456" y="3174801"/>
                <a:ext cx="5943600" cy="1399550"/>
              </a:xfrm>
              <a:prstGeom prst="rect">
                <a:avLst/>
              </a:prstGeom>
              <a:blipFill>
                <a:blip r:embed="rId7"/>
                <a:stretch>
                  <a:fillRect l="-2154" t="-4803" b="-1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2713" y="3386238"/>
            <a:ext cx="8583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113" y="4193600"/>
            <a:ext cx="163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52DD15-CACE-D4A2-A0E8-C203C2C3F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EF85FAF-73F6-D6FB-F6CE-88A2D5AC5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390994"/>
              </p:ext>
            </p:extLst>
          </p:nvPr>
        </p:nvGraphicFramePr>
        <p:xfrm>
          <a:off x="6631620" y="540120"/>
          <a:ext cx="2380186" cy="198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161905" imgH="1819529" progId="Paint.Picture.1">
                  <p:embed/>
                </p:oleObj>
              </mc:Choice>
              <mc:Fallback>
                <p:oleObj name="Bitmap Image" r:id="rId8" imgW="2161905" imgH="1819529" progId="Paint.Picture.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620" y="540120"/>
                        <a:ext cx="2380186" cy="1981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AB1F62-755B-E402-B2A3-B01D449DD6C2}"/>
              </a:ext>
            </a:extLst>
          </p:cNvPr>
          <p:cNvSpPr txBox="1"/>
          <p:nvPr/>
        </p:nvSpPr>
        <p:spPr>
          <a:xfrm>
            <a:off x="7135913" y="260533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pic>
        <p:nvPicPr>
          <p:cNvPr id="12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EF944C-2621-7341-1365-7B275D48C1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30" y="-187255"/>
            <a:ext cx="1325970" cy="1325970"/>
          </a:xfrm>
          <a:prstGeom prst="rect">
            <a:avLst/>
          </a:prstGeom>
        </p:spPr>
      </p:pic>
      <p:pic>
        <p:nvPicPr>
          <p:cNvPr id="1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0F152CE-ADAA-E185-AD93-9993FB38B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0625" y="121916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1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-0.03229 -0.43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21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45471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416408"/>
                  </p:ext>
                </p:extLst>
              </p:nvPr>
            </p:nvGraphicFramePr>
            <p:xfrm>
              <a:off x="4743450" y="2985332"/>
              <a:ext cx="3810000" cy="10505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2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2800" b="0" smtClean="0">
                                    <a:latin typeface="Cambria Math"/>
                                  </a:rPr>
                                  <m:t>&gt;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𝐶</m:t>
                                    </m:r>
                                    <m:r>
                                      <a:rPr lang="en-US" sz="2800" b="0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𝐴𝐶</m:t>
                              </m:r>
                              <m:r>
                                <a:rPr lang="en-US" sz="2800" b="0" smtClean="0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416408"/>
                  </p:ext>
                </p:extLst>
              </p:nvPr>
            </p:nvGraphicFramePr>
            <p:xfrm>
              <a:off x="4743450" y="2985332"/>
              <a:ext cx="3810000" cy="10505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55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44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281" t="-11364" r="-219" b="-1284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281" t="-113953" r="-219" b="-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1981200" y="940430"/>
            <a:ext cx="55245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710444-60BC-5DF3-4FEA-81231FBC8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49776"/>
            <a:ext cx="3030887" cy="2399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0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45" y="116473"/>
            <a:ext cx="89181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0342" y="139661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180067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3418" y="224524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5498" y="310515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3962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0DF07381-6D75-7B82-92EA-6B3B86120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1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674863F-5D32-1B05-56F3-33D21AA41E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103" y="4361281"/>
            <a:ext cx="1194837" cy="6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2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09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7081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46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971" y="2857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-79829" y="8089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829" y="808971"/>
                <a:ext cx="9220200" cy="116960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966" y="2163240"/>
                <a:ext cx="88392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góc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/>
                  <a:buChar char="Þ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Symbol"/>
                  <a:buChar char="Þ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66" y="2163240"/>
                <a:ext cx="8839200" cy="1815882"/>
              </a:xfrm>
              <a:prstGeom prst="rect">
                <a:avLst/>
              </a:prstGeom>
              <a:blipFill>
                <a:blip r:embed="rId6"/>
                <a:stretch>
                  <a:fillRect l="-1448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4">
            <a:extLst>
              <a:ext uri="{FF2B5EF4-FFF2-40B4-BE49-F238E27FC236}">
                <a16:creationId xmlns:a16="http://schemas.microsoft.com/office/drawing/2014/main" id="{EE47D244-F38E-4F52-53B2-ABD90F19C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70" y="3973899"/>
            <a:ext cx="1169602" cy="1169602"/>
          </a:xfrm>
          <a:prstGeom prst="rect">
            <a:avLst/>
          </a:prstGeom>
        </p:spPr>
      </p:pic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FA1393CD-67EB-7C17-B967-9401E6174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6197" y="2581634"/>
            <a:ext cx="1194837" cy="6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37350887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57" y="2095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-18143" y="732771"/>
                <a:ext cx="9220200" cy="116960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𝐷𝐺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 algn="just">
                  <a:buAutoNum type="alphaLcParenR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732771"/>
                <a:ext cx="9220200" cy="116960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14802" y="2115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457" y="2083192"/>
                <a:ext cx="5065006" cy="280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59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" y="2083192"/>
                <a:ext cx="5065006" cy="2804742"/>
              </a:xfrm>
              <a:prstGeom prst="rect">
                <a:avLst/>
              </a:prstGeom>
              <a:blipFill rotWithShape="1">
                <a:blip r:embed="rId5"/>
                <a:stretch>
                  <a:fillRect l="-2527" t="-2174" r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39657" y="2087040"/>
                <a:ext cx="3810000" cy="3120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2800" i="1" dirty="0">
                  <a:latin typeface="Cambria Math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56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59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𝑁𝑃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𝑀𝑁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b="0" i="1" smtClean="0">
                          <a:latin typeface="Cambria Math"/>
                          <a:cs typeface="Times New Roman" panose="02020603050405020304" pitchFamily="18" charset="0"/>
                        </a:rPr>
                        <m:t>𝑀𝑃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NP,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MP.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657" y="2087040"/>
                <a:ext cx="3810000" cy="3120085"/>
              </a:xfrm>
              <a:prstGeom prst="rect">
                <a:avLst/>
              </a:prstGeom>
              <a:blipFill rotWithShape="1">
                <a:blip r:embed="rId6"/>
                <a:stretch>
                  <a:fillRect l="-3360" t="-1953" b="-4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047E3CDA-96FC-E0A1-4D01-BDE21EEBCF2E}"/>
              </a:ext>
            </a:extLst>
          </p:cNvPr>
          <p:cNvCxnSpPr/>
          <p:nvPr/>
        </p:nvCxnSpPr>
        <p:spPr>
          <a:xfrm>
            <a:off x="5130798" y="2170276"/>
            <a:ext cx="0" cy="28047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>
            <a:extLst>
              <a:ext uri="{FF2B5EF4-FFF2-40B4-BE49-F238E27FC236}">
                <a16:creationId xmlns:a16="http://schemas.microsoft.com/office/drawing/2014/main" id="{C42144E3-A240-CD10-674A-D17096CDA7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09" y="-122521"/>
            <a:ext cx="855291" cy="85529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259490"/>
              </p:ext>
            </p:extLst>
          </p:nvPr>
        </p:nvGraphicFramePr>
        <p:xfrm>
          <a:off x="286657" y="4400550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253800" progId="Equation.DSMT4">
                  <p:embed/>
                </p:oleObj>
              </mc:Choice>
              <mc:Fallback>
                <p:oleObj name="Equation" r:id="rId8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6657" y="4400550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98902"/>
              </p:ext>
            </p:extLst>
          </p:nvPr>
        </p:nvGraphicFramePr>
        <p:xfrm>
          <a:off x="5436507" y="3520082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8280" imgH="254160" progId="Equation.DSMT4">
                  <p:embed/>
                </p:oleObj>
              </mc:Choice>
              <mc:Fallback>
                <p:oleObj name="Equation" r:id="rId10" imgW="368280" imgH="254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36507" y="3520082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6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ACD9DCBA-FEFF-8A44-91F7-A53F1236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67892"/>
            <a:ext cx="5386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 CHƠI TOÁN HỌC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37E2133-913E-E177-EBE2-5F2A26FF8276}"/>
              </a:ext>
            </a:extLst>
          </p:cNvPr>
          <p:cNvSpPr txBox="1"/>
          <p:nvPr/>
        </p:nvSpPr>
        <p:spPr>
          <a:xfrm>
            <a:off x="838200" y="1448365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61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sun18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73" y="5360"/>
            <a:ext cx="1425179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257300" y="285753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TRÒ CHƠI TOÁN HỌC 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200150" y="267892"/>
            <a:ext cx="5386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 CHƠI TOÁN HỌC </a:t>
            </a:r>
          </a:p>
        </p:txBody>
      </p:sp>
      <p:pic>
        <p:nvPicPr>
          <p:cNvPr id="143365" name="Picture 6" descr="Nex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69621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86643" y="1251415"/>
            <a:ext cx="2775498" cy="163604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3368" name="Rectangl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970480" y="1249912"/>
            <a:ext cx="2775498" cy="163604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3369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88908" y="2896309"/>
            <a:ext cx="2775498" cy="1640439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370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962142" y="2900426"/>
            <a:ext cx="2775498" cy="1640439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775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23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3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3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70"/>
                  </p:tgtEl>
                </p:cond>
              </p:nextCondLst>
            </p:seq>
          </p:childTnLst>
        </p:cTn>
      </p:par>
    </p:tnLst>
    <p:bldLst>
      <p:bldP spid="143367" grpId="0" animBg="1"/>
      <p:bldP spid="143368" grpId="0" animBg="1"/>
      <p:bldP spid="143369" grpId="0" animBg="1"/>
      <p:bldP spid="143369" grpId="1" animBg="1"/>
      <p:bldP spid="143370" grpId="0" animBg="1"/>
      <p:bldP spid="14337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Nex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69621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600075" y="458471"/>
            <a:ext cx="3257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5430" name="Picture 22" descr="Cau-h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3" y="420021"/>
            <a:ext cx="571500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4395" name="Rectangle 11"/>
              <p:cNvSpPr>
                <a:spLocks noChangeArrowheads="1"/>
              </p:cNvSpPr>
              <p:nvPr/>
            </p:nvSpPr>
            <p:spPr bwMode="auto">
              <a:xfrm>
                <a:off x="228600" y="1086984"/>
                <a:ext cx="6572250" cy="800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DF9A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eaLnBrk="0" hangingPunct="0"/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44395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086984"/>
                <a:ext cx="6572250" cy="800100"/>
              </a:xfrm>
              <a:prstGeom prst="rect">
                <a:avLst/>
              </a:prstGeom>
              <a:blipFill>
                <a:blip r:embed="rId8"/>
                <a:stretch>
                  <a:fillRect l="-1948" t="-16667" r="-35529" b="-295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DF9A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439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108721"/>
              </p:ext>
            </p:extLst>
          </p:nvPr>
        </p:nvGraphicFramePr>
        <p:xfrm>
          <a:off x="1931988" y="1962150"/>
          <a:ext cx="19288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38080" imgH="228600" progId="Equation.DSMT4">
                  <p:embed/>
                </p:oleObj>
              </mc:Choice>
              <mc:Fallback>
                <p:oleObj name="Equation" r:id="rId9" imgW="838080" imgH="228600" progId="Equation.DSMT4">
                  <p:embed/>
                  <p:pic>
                    <p:nvPicPr>
                      <p:cNvPr id="14439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1988" y="1962150"/>
                        <a:ext cx="19288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9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051296"/>
              </p:ext>
            </p:extLst>
          </p:nvPr>
        </p:nvGraphicFramePr>
        <p:xfrm>
          <a:off x="1910453" y="2682566"/>
          <a:ext cx="1936286" cy="52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38080" imgH="228600" progId="Equation.DSMT4">
                  <p:embed/>
                </p:oleObj>
              </mc:Choice>
              <mc:Fallback>
                <p:oleObj name="Equation" r:id="rId11" imgW="838080" imgH="228600" progId="Equation.DSMT4">
                  <p:embed/>
                  <p:pic>
                    <p:nvPicPr>
                      <p:cNvPr id="14439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453" y="2682566"/>
                        <a:ext cx="1936286" cy="52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0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274999"/>
              </p:ext>
            </p:extLst>
          </p:nvPr>
        </p:nvGraphicFramePr>
        <p:xfrm>
          <a:off x="1967596" y="3404401"/>
          <a:ext cx="1747096" cy="48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480" imgH="228600" progId="Equation.DSMT4">
                  <p:embed/>
                </p:oleObj>
              </mc:Choice>
              <mc:Fallback>
                <p:oleObj name="Equation" r:id="rId13" imgW="825480" imgH="228600" progId="Equation.DSMT4">
                  <p:embed/>
                  <p:pic>
                    <p:nvPicPr>
                      <p:cNvPr id="14440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596" y="3404401"/>
                        <a:ext cx="1747096" cy="485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2" name="Oval 18"/>
          <p:cNvSpPr>
            <a:spLocks noChangeArrowheads="1"/>
          </p:cNvSpPr>
          <p:nvPr/>
        </p:nvSpPr>
        <p:spPr bwMode="auto">
          <a:xfrm>
            <a:off x="1854494" y="2756178"/>
            <a:ext cx="479392" cy="50107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F5E0565C-7EFB-AC6E-525A-28DC6F3E15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5429" grpId="0"/>
      <p:bldP spid="144395" grpId="0"/>
      <p:bldP spid="1444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7" name="Text Box 12"/>
          <p:cNvSpPr txBox="1">
            <a:spLocks noChangeArrowheads="1"/>
          </p:cNvSpPr>
          <p:nvPr/>
        </p:nvSpPr>
        <p:spPr bwMode="auto">
          <a:xfrm>
            <a:off x="914400" y="636888"/>
            <a:ext cx="8000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45430" name="Picture 22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7" y="710804"/>
            <a:ext cx="571500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2343150" y="2332435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2343150" y="1714503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2343150" y="2971803"/>
            <a:ext cx="2571750" cy="52322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22" name="Oval 14"/>
          <p:cNvSpPr>
            <a:spLocks noChangeArrowheads="1"/>
          </p:cNvSpPr>
          <p:nvPr/>
        </p:nvSpPr>
        <p:spPr bwMode="auto">
          <a:xfrm>
            <a:off x="2264569" y="1818085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7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Nex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06" y="4290429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60AE9433-E89D-AC16-E323-85C57E7598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0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5417" grpId="0"/>
      <p:bldP spid="145419" grpId="0"/>
      <p:bldP spid="145420" grpId="0"/>
      <p:bldP spid="145421" grpId="0"/>
      <p:bldP spid="1454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5" name="Picture 9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36"/>
            <a:ext cx="743284" cy="5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6462" name="Text Box 30"/>
              <p:cNvSpPr txBox="1">
                <a:spLocks noChangeArrowheads="1"/>
              </p:cNvSpPr>
              <p:nvPr/>
            </p:nvSpPr>
            <p:spPr bwMode="auto">
              <a:xfrm>
                <a:off x="776156" y="654636"/>
                <a:ext cx="7986844" cy="95410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46462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156" y="654636"/>
                <a:ext cx="7986844" cy="954107"/>
              </a:xfrm>
              <a:prstGeom prst="rect">
                <a:avLst/>
              </a:prstGeom>
              <a:blipFill>
                <a:blip r:embed="rId6"/>
                <a:stretch>
                  <a:fillRect l="-1382" t="-6369" b="-16561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6463" name="Object 31"/>
          <p:cNvGraphicFramePr>
            <a:graphicFrameLocks noChangeAspect="1"/>
          </p:cNvGraphicFramePr>
          <p:nvPr/>
        </p:nvGraphicFramePr>
        <p:xfrm>
          <a:off x="4738688" y="150256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4646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502569"/>
                        <a:ext cx="85725" cy="13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63947"/>
              </p:ext>
            </p:extLst>
          </p:nvPr>
        </p:nvGraphicFramePr>
        <p:xfrm>
          <a:off x="1590550" y="3043149"/>
          <a:ext cx="1550367" cy="606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28600" progId="Equation.DSMT4">
                  <p:embed/>
                </p:oleObj>
              </mc:Choice>
              <mc:Fallback>
                <p:oleObj name="Equation" r:id="rId9" imgW="583920" imgH="228600" progId="Equation.DSMT4">
                  <p:embed/>
                  <p:pic>
                    <p:nvPicPr>
                      <p:cNvPr id="14646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550" y="3043149"/>
                        <a:ext cx="1550367" cy="606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57461"/>
              </p:ext>
            </p:extLst>
          </p:nvPr>
        </p:nvGraphicFramePr>
        <p:xfrm>
          <a:off x="1593130" y="1678079"/>
          <a:ext cx="1594166" cy="610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28600" progId="Equation.DSMT4">
                  <p:embed/>
                </p:oleObj>
              </mc:Choice>
              <mc:Fallback>
                <p:oleObj name="Equation" r:id="rId11" imgW="596880" imgH="228600" progId="Equation.DSMT4">
                  <p:embed/>
                  <p:pic>
                    <p:nvPicPr>
                      <p:cNvPr id="14646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130" y="1678079"/>
                        <a:ext cx="1594166" cy="610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999813"/>
              </p:ext>
            </p:extLst>
          </p:nvPr>
        </p:nvGraphicFramePr>
        <p:xfrm>
          <a:off x="1593188" y="2389588"/>
          <a:ext cx="1609103" cy="59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22080" imgH="228600" progId="Equation.DSMT4">
                  <p:embed/>
                </p:oleObj>
              </mc:Choice>
              <mc:Fallback>
                <p:oleObj name="Equation" r:id="rId13" imgW="622080" imgH="228600" progId="Equation.DSMT4">
                  <p:embed/>
                  <p:pic>
                    <p:nvPicPr>
                      <p:cNvPr id="146469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188" y="2389588"/>
                        <a:ext cx="1609103" cy="59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70" name="Oval 38"/>
          <p:cNvSpPr>
            <a:spLocks noChangeArrowheads="1"/>
          </p:cNvSpPr>
          <p:nvPr/>
        </p:nvSpPr>
        <p:spPr bwMode="auto">
          <a:xfrm>
            <a:off x="1536952" y="2591542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 descr="Nex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26" y="4672678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574A360-F067-497D-9D37-389DA1B716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53" y="1953894"/>
            <a:ext cx="4080273" cy="234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EE077A52-25CC-C448-4757-BDF9535125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95483" y="2288611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03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46462" grpId="0"/>
      <p:bldP spid="1464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9" name="Picture 9" descr="Cau-h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8" y="665225"/>
            <a:ext cx="696398" cy="59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7467" name="Text Box 11"/>
              <p:cNvSpPr txBox="1">
                <a:spLocks noChangeArrowheads="1"/>
              </p:cNvSpPr>
              <p:nvPr/>
            </p:nvSpPr>
            <p:spPr bwMode="auto">
              <a:xfrm>
                <a:off x="991547" y="697607"/>
                <a:ext cx="7921085" cy="536044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:r>
                  <a:rPr lang="en-US" sz="28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74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547" y="697607"/>
                <a:ext cx="7921085" cy="536044"/>
              </a:xfrm>
              <a:prstGeom prst="rect">
                <a:avLst/>
              </a:prstGeom>
              <a:blipFill>
                <a:blip r:embed="rId5"/>
                <a:stretch>
                  <a:fillRect l="-1526" t="-7955" b="-31818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69" name="Text Box 13"/>
              <p:cNvSpPr txBox="1">
                <a:spLocks noChangeArrowheads="1"/>
              </p:cNvSpPr>
              <p:nvPr/>
            </p:nvSpPr>
            <p:spPr bwMode="auto">
              <a:xfrm>
                <a:off x="2343149" y="1992538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6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1992538"/>
                <a:ext cx="3345618" cy="523220"/>
              </a:xfrm>
              <a:prstGeom prst="rect">
                <a:avLst/>
              </a:prstGeom>
              <a:blipFill>
                <a:blip r:embed="rId6"/>
                <a:stretch>
                  <a:fillRect l="-3205" t="-12791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70" name="Text Box 14"/>
              <p:cNvSpPr txBox="1">
                <a:spLocks noChangeArrowheads="1"/>
              </p:cNvSpPr>
              <p:nvPr/>
            </p:nvSpPr>
            <p:spPr bwMode="auto">
              <a:xfrm>
                <a:off x="2343149" y="1374602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70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1374602"/>
                <a:ext cx="3345618" cy="523220"/>
              </a:xfrm>
              <a:prstGeom prst="rect">
                <a:avLst/>
              </a:prstGeom>
              <a:blipFill>
                <a:blip r:embed="rId7"/>
                <a:stretch>
                  <a:fillRect l="-3205" t="-11628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471" name="Text Box 15"/>
              <p:cNvSpPr txBox="1">
                <a:spLocks noChangeArrowheads="1"/>
              </p:cNvSpPr>
              <p:nvPr/>
            </p:nvSpPr>
            <p:spPr bwMode="auto">
              <a:xfrm>
                <a:off x="2343149" y="2631902"/>
                <a:ext cx="3345618" cy="52322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7471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3149" y="2631902"/>
                <a:ext cx="3345618" cy="523220"/>
              </a:xfrm>
              <a:prstGeom prst="rect">
                <a:avLst/>
              </a:prstGeom>
              <a:blipFill>
                <a:blip r:embed="rId8"/>
                <a:stretch>
                  <a:fillRect l="-3205" t="-12791" b="-31395"/>
                </a:stretch>
              </a:blipFill>
              <a:ln>
                <a:noFill/>
              </a:ln>
              <a:effectLst>
                <a:prstShdw prst="shdw12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472" name="Oval 16"/>
          <p:cNvSpPr>
            <a:spLocks noChangeArrowheads="1"/>
          </p:cNvSpPr>
          <p:nvPr/>
        </p:nvSpPr>
        <p:spPr bwMode="auto">
          <a:xfrm>
            <a:off x="2343149" y="2727583"/>
            <a:ext cx="4572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Nex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06" y="4290429"/>
            <a:ext cx="37028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8A88B387-A9EB-382C-8A37-2BC8046540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12769" y="2325428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47467" grpId="0"/>
      <p:bldP spid="147469" grpId="0"/>
      <p:bldP spid="147470" grpId="0"/>
      <p:bldP spid="147471" grpId="0"/>
      <p:bldP spid="1474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45" y="116473"/>
                <a:ext cx="899435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 HỌC TẬP </a:t>
                </a:r>
              </a:p>
              <a:p>
                <a:pPr algn="just"/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5" y="116473"/>
                <a:ext cx="8994355" cy="1384995"/>
              </a:xfrm>
              <a:prstGeom prst="rect">
                <a:avLst/>
              </a:prstGeom>
              <a:blipFill>
                <a:blip r:embed="rId5"/>
                <a:stretch>
                  <a:fillRect l="-1355" t="-4405" r="-2439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 descr="Ảnh có chứa văn bản, thể thao&#10;&#10;Mô tả được tạo tự động">
            <a:extLst>
              <a:ext uri="{FF2B5EF4-FFF2-40B4-BE49-F238E27FC236}">
                <a16:creationId xmlns:a16="http://schemas.microsoft.com/office/drawing/2014/main" id="{7FEE116A-F539-D1AD-E17A-1236A1387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50" y="1657350"/>
            <a:ext cx="4767943" cy="321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0FD0018-B9F4-6A1C-5A09-225E6DB46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53" y="3377353"/>
            <a:ext cx="1766147" cy="1766147"/>
          </a:xfrm>
          <a:prstGeom prst="rect">
            <a:avLst/>
          </a:prstGeom>
        </p:spPr>
      </p:pic>
      <p:pic>
        <p:nvPicPr>
          <p:cNvPr id="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20FC15E-568F-A55A-E16A-28C67882A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590" y="1774371"/>
            <a:ext cx="1422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thể thao&#10;&#10;Mô tả được tạo tự động">
            <a:extLst>
              <a:ext uri="{FF2B5EF4-FFF2-40B4-BE49-F238E27FC236}">
                <a16:creationId xmlns:a16="http://schemas.microsoft.com/office/drawing/2014/main" id="{40A0BF05-6901-0310-B527-C14A80762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68" y="1514474"/>
            <a:ext cx="3144216" cy="21145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4F93A03-9943-B941-7DD3-3A97FA40A257}"/>
                  </a:ext>
                </a:extLst>
              </p:cNvPr>
              <p:cNvSpPr txBox="1"/>
              <p:nvPr/>
            </p:nvSpPr>
            <p:spPr>
              <a:xfrm>
                <a:off x="134316" y="334464"/>
                <a:ext cx="6019800" cy="480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𝐷𝐶𝐸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𝐷𝐸𝐶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𝐶𝐷𝐸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𝐷𝐸𝐶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𝐷𝐵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𝐵𝐷𝐶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𝐷𝐴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</a:t>
                </a: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𝐷𝐶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4F93A03-9943-B941-7DD3-3A97FA40A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6" y="334464"/>
                <a:ext cx="6019800" cy="4801892"/>
              </a:xfrm>
              <a:prstGeom prst="rect">
                <a:avLst/>
              </a:prstGeom>
              <a:blipFill rotWithShape="1">
                <a:blip r:embed="rId4"/>
                <a:stretch>
                  <a:fillRect l="-1012" t="-635" b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457086"/>
              </p:ext>
            </p:extLst>
          </p:nvPr>
        </p:nvGraphicFramePr>
        <p:xfrm>
          <a:off x="1873900" y="4474512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8280" imgH="253800" progId="Equation.DSMT4">
                  <p:embed/>
                </p:oleObj>
              </mc:Choice>
              <mc:Fallback>
                <p:oleObj name="Equation" r:id="rId5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3900" y="4474512"/>
                        <a:ext cx="368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1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38150"/>
            <a:ext cx="792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76; 4, 5, 6,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2092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133475"/>
            <a:ext cx="5962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3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818692" y="1057544"/>
              <a:ext cx="2648471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6"/>
            <a:ext cx="2271617" cy="113273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51435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THƯỚC ĐO ĐỘ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097AC91-932F-FED9-D7C0-9027771BC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72400" y="3257550"/>
            <a:ext cx="1752600" cy="1752600"/>
          </a:xfrm>
          <a:prstGeom prst="rect">
            <a:avLst/>
          </a:prstGeom>
        </p:spPr>
      </p:pic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D10421C-0141-5460-3A10-5639E0119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3" y="55218"/>
            <a:ext cx="1124697" cy="6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1428750"/>
            <a:ext cx="7543800" cy="23416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9674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-152400" y="1837540"/>
            <a:ext cx="5791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 HỆ GIỮA GÓC VÀ CẠNH ĐỐI DIỆN TRONG TAM GIÁC. BẤT ĐẲNG THỨC TAM GIÁC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1881" y="1196949"/>
            <a:ext cx="2626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 62-BÀI 2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970077" y="636342"/>
            <a:ext cx="233621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TAM GIÁC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37331" y="111167"/>
            <a:ext cx="2395528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 VII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81125" y="4277612"/>
            <a:ext cx="16642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2191</Words>
  <Application>Microsoft Office PowerPoint</Application>
  <PresentationFormat>On-screen Show (16:9)</PresentationFormat>
  <Paragraphs>220</Paragraphs>
  <Slides>34</Slides>
  <Notes>16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Nguyen Thuy</cp:lastModifiedBy>
  <cp:revision>206</cp:revision>
  <dcterms:created xsi:type="dcterms:W3CDTF">2021-07-22T17:31:00Z</dcterms:created>
  <dcterms:modified xsi:type="dcterms:W3CDTF">2023-06-02T13:58:16Z</dcterms:modified>
</cp:coreProperties>
</file>