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c3348464077642c8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9" r:id="rId2"/>
    <p:sldId id="281" r:id="rId3"/>
    <p:sldId id="282" r:id="rId4"/>
    <p:sldId id="497" r:id="rId5"/>
    <p:sldId id="326" r:id="rId6"/>
    <p:sldId id="456" r:id="rId7"/>
    <p:sldId id="583" r:id="rId8"/>
    <p:sldId id="483" r:id="rId9"/>
    <p:sldId id="584" r:id="rId10"/>
    <p:sldId id="585" r:id="rId11"/>
    <p:sldId id="586" r:id="rId12"/>
    <p:sldId id="587" r:id="rId13"/>
    <p:sldId id="484" r:id="rId14"/>
    <p:sldId id="588" r:id="rId15"/>
    <p:sldId id="599" r:id="rId16"/>
    <p:sldId id="589" r:id="rId17"/>
    <p:sldId id="581" r:id="rId18"/>
    <p:sldId id="598" r:id="rId19"/>
    <p:sldId id="597" r:id="rId20"/>
    <p:sldId id="494" r:id="rId21"/>
    <p:sldId id="590" r:id="rId22"/>
    <p:sldId id="591" r:id="rId23"/>
    <p:sldId id="592" r:id="rId24"/>
    <p:sldId id="593" r:id="rId25"/>
    <p:sldId id="594" r:id="rId26"/>
    <p:sldId id="595" r:id="rId27"/>
    <p:sldId id="596" r:id="rId28"/>
    <p:sldId id="304" r:id="rId29"/>
    <p:sldId id="325" r:id="rId30"/>
    <p:sldId id="257" r:id="rId31"/>
    <p:sldId id="344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vi-VN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V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ở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ghi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sách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giáo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khoa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sách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bài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tập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bút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thước</a:t>
          </a:r>
          <a:r>
            <a: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eke.</a:t>
          </a:r>
          <a:endParaRPr lang="en-US" sz="280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500" dirty="0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iáo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án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sách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giáo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khoa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sách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bài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tập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máy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chiếu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eke,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phấn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phiếu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học</a:t>
          </a:r>
          <a:r>
            <a: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tập</a:t>
          </a:r>
          <a:endParaRPr lang="en-US" sz="2800" dirty="0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2442"/>
          <a:ext cx="6096000" cy="79150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3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3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3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3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300" kern="1200" dirty="0"/>
        </a:p>
      </dsp:txBody>
      <dsp:txXfrm>
        <a:off x="38638" y="51080"/>
        <a:ext cx="6018724" cy="714229"/>
      </dsp:txXfrm>
    </dsp:sp>
    <dsp:sp modelId="{0DFB8EA2-E9F4-4E7D-B5BF-ABC527E44C63}">
      <dsp:nvSpPr>
        <dsp:cNvPr id="0" name=""/>
        <dsp:cNvSpPr/>
      </dsp:nvSpPr>
      <dsp:spPr>
        <a:xfrm>
          <a:off x="0" y="793881"/>
          <a:ext cx="6096000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iáo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án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sách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giáo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khoa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sách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bài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chiếu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eke,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phấn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phiếu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học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tập</a:t>
          </a:r>
          <a:endParaRPr lang="en-US" sz="28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500" kern="1200" dirty="0"/>
        </a:p>
      </dsp:txBody>
      <dsp:txXfrm>
        <a:off x="0" y="793881"/>
        <a:ext cx="6096000" cy="1639440"/>
      </dsp:txXfrm>
    </dsp:sp>
    <dsp:sp modelId="{D2408717-B530-41AC-B5CE-E14FAEC5B062}">
      <dsp:nvSpPr>
        <dsp:cNvPr id="0" name=""/>
        <dsp:cNvSpPr/>
      </dsp:nvSpPr>
      <dsp:spPr>
        <a:xfrm>
          <a:off x="0" y="2346762"/>
          <a:ext cx="6096000" cy="79150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3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3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300" kern="1200" dirty="0"/>
        </a:p>
      </dsp:txBody>
      <dsp:txXfrm>
        <a:off x="38638" y="2385400"/>
        <a:ext cx="6018724" cy="714229"/>
      </dsp:txXfrm>
    </dsp:sp>
    <dsp:sp modelId="{8F3B6D51-6576-4847-95F8-097004C88A78}">
      <dsp:nvSpPr>
        <dsp:cNvPr id="0" name=""/>
        <dsp:cNvSpPr/>
      </dsp:nvSpPr>
      <dsp:spPr>
        <a:xfrm>
          <a:off x="0" y="3224826"/>
          <a:ext cx="6096000" cy="83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V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ở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ghi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sách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giáo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khoa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sách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bài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tập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bút</a:t>
          </a:r>
          <a:r>
            <a:rPr lang="en-US" sz="2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thước</a:t>
          </a:r>
          <a:r>
            <a:rPr lang="en-US" sz="2800" kern="12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eke.</a:t>
          </a:r>
          <a:endParaRPr lang="en-US" sz="2800" kern="1200" dirty="0">
            <a:latin typeface="+mj-lt"/>
          </a:endParaRPr>
        </a:p>
      </dsp:txBody>
      <dsp:txXfrm>
        <a:off x="0" y="3224826"/>
        <a:ext cx="6096000" cy="836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400350" y="1326373"/>
            <a:ext cx="675000" cy="324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54147" y="656772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000329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7" Type="http://schemas.openxmlformats.org/officeDocument/2006/relationships/oleObject" Target="../embeddings/oleObject8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41.wmf"/><Relationship Id="rId26" Type="http://schemas.openxmlformats.org/officeDocument/2006/relationships/image" Target="../media/image48.png"/><Relationship Id="rId3" Type="http://schemas.openxmlformats.org/officeDocument/2006/relationships/oleObject" Target="../embeddings/oleObject9.bin"/><Relationship Id="rId21" Type="http://schemas.openxmlformats.org/officeDocument/2006/relationships/oleObject" Target="../embeddings/oleObject17.bin"/><Relationship Id="rId12" Type="http://schemas.openxmlformats.org/officeDocument/2006/relationships/image" Target="../media/image38.emf"/><Relationship Id="rId17" Type="http://schemas.openxmlformats.org/officeDocument/2006/relationships/oleObject" Target="../embeddings/oleObject15.bin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emf"/><Relationship Id="rId20" Type="http://schemas.openxmlformats.org/officeDocument/2006/relationships/image" Target="../media/image4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46.png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4.bin"/><Relationship Id="rId23" Type="http://schemas.openxmlformats.org/officeDocument/2006/relationships/image" Target="../media/image45.png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9.wmf"/><Relationship Id="rId22" Type="http://schemas.openxmlformats.org/officeDocument/2006/relationships/image" Target="../media/image43.wmf"/><Relationship Id="rId27" Type="http://schemas.openxmlformats.org/officeDocument/2006/relationships/image" Target="../media/image4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2.png"/><Relationship Id="rId3" Type="http://schemas.openxmlformats.org/officeDocument/2006/relationships/image" Target="../media/image50.wmf"/><Relationship Id="rId7" Type="http://schemas.openxmlformats.org/officeDocument/2006/relationships/image" Target="../media/image51.wmf"/><Relationship Id="rId12" Type="http://schemas.openxmlformats.org/officeDocument/2006/relationships/image" Target="../media/image18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3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9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1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wmf"/><Relationship Id="rId7" Type="http://schemas.openxmlformats.org/officeDocument/2006/relationships/image" Target="../media/image63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74.png"/><Relationship Id="rId3" Type="http://schemas.openxmlformats.org/officeDocument/2006/relationships/image" Target="../media/image68.wmf"/><Relationship Id="rId7" Type="http://schemas.openxmlformats.org/officeDocument/2006/relationships/image" Target="../media/image70.emf"/><Relationship Id="rId12" Type="http://schemas.openxmlformats.org/officeDocument/2006/relationships/image" Target="../media/image73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72.e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1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68.wmf"/><Relationship Id="rId26" Type="http://schemas.openxmlformats.org/officeDocument/2006/relationships/image" Target="../media/image820.png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80.emf"/><Relationship Id="rId17" Type="http://schemas.openxmlformats.org/officeDocument/2006/relationships/oleObject" Target="../embeddings/oleObject37.bin"/><Relationship Id="rId25" Type="http://schemas.openxmlformats.org/officeDocument/2006/relationships/image" Target="../media/image810.png"/><Relationship Id="rId2" Type="http://schemas.openxmlformats.org/officeDocument/2006/relationships/image" Target="../media/image75.png"/><Relationship Id="rId16" Type="http://schemas.openxmlformats.org/officeDocument/2006/relationships/image" Target="../media/image82.emf"/><Relationship Id="rId20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34.bin"/><Relationship Id="rId24" Type="http://schemas.openxmlformats.org/officeDocument/2006/relationships/image" Target="../media/image800.png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23" Type="http://schemas.openxmlformats.org/officeDocument/2006/relationships/image" Target="../media/image790.png"/><Relationship Id="rId10" Type="http://schemas.openxmlformats.org/officeDocument/2006/relationships/image" Target="../media/image79.emf"/><Relationship Id="rId19" Type="http://schemas.openxmlformats.org/officeDocument/2006/relationships/oleObject" Target="../embeddings/oleObject38.bin"/><Relationship Id="rId4" Type="http://schemas.openxmlformats.org/officeDocument/2006/relationships/image" Target="../media/image76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81.emf"/><Relationship Id="rId22" Type="http://schemas.openxmlformats.org/officeDocument/2006/relationships/image" Target="../media/image780.png"/><Relationship Id="rId27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90.emf"/><Relationship Id="rId26" Type="http://schemas.openxmlformats.org/officeDocument/2006/relationships/image" Target="../media/image94.png"/><Relationship Id="rId3" Type="http://schemas.openxmlformats.org/officeDocument/2006/relationships/oleObject" Target="../embeddings/oleObject39.bin"/><Relationship Id="rId21" Type="http://schemas.openxmlformats.org/officeDocument/2006/relationships/oleObject" Target="../embeddings/oleObject48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87.emf"/><Relationship Id="rId17" Type="http://schemas.openxmlformats.org/officeDocument/2006/relationships/oleObject" Target="../embeddings/oleObject46.bin"/><Relationship Id="rId2" Type="http://schemas.openxmlformats.org/officeDocument/2006/relationships/image" Target="../media/image75.png"/><Relationship Id="rId16" Type="http://schemas.openxmlformats.org/officeDocument/2006/relationships/image" Target="../media/image89.emf"/><Relationship Id="rId20" Type="http://schemas.openxmlformats.org/officeDocument/2006/relationships/image" Target="../media/image9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11" Type="http://schemas.openxmlformats.org/officeDocument/2006/relationships/oleObject" Target="../embeddings/oleObject43.bin"/><Relationship Id="rId24" Type="http://schemas.openxmlformats.org/officeDocument/2006/relationships/image" Target="../media/image92.wmf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23" Type="http://schemas.openxmlformats.org/officeDocument/2006/relationships/oleObject" Target="../embeddings/oleObject50.bin"/><Relationship Id="rId10" Type="http://schemas.openxmlformats.org/officeDocument/2006/relationships/image" Target="../media/image86.emf"/><Relationship Id="rId19" Type="http://schemas.openxmlformats.org/officeDocument/2006/relationships/oleObject" Target="../embeddings/oleObject47.bin"/><Relationship Id="rId4" Type="http://schemas.openxmlformats.org/officeDocument/2006/relationships/image" Target="../media/image83.w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88.emf"/><Relationship Id="rId22" Type="http://schemas.openxmlformats.org/officeDocument/2006/relationships/oleObject" Target="../embeddings/oleObject49.bin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7.xml"/><Relationship Id="rId12" Type="http://schemas.openxmlformats.org/officeDocument/2006/relationships/slide" Target="slide25.xml"/><Relationship Id="rId2" Type="http://schemas.openxmlformats.org/officeDocument/2006/relationships/audio" Target="../media/media1.mp3"/><Relationship Id="rId16" Type="http://schemas.openxmlformats.org/officeDocument/2006/relationships/image" Target="../media/image106.png"/><Relationship Id="rId1" Type="http://schemas.microsoft.com/office/2007/relationships/media" Target="../media/media1.mp3"/><Relationship Id="rId6" Type="http://schemas.openxmlformats.org/officeDocument/2006/relationships/image" Target="../media/image102.png"/><Relationship Id="rId11" Type="http://schemas.microsoft.com/office/2007/relationships/hdphoto" Target="../media/hdphoto2.wdp"/><Relationship Id="rId5" Type="http://schemas.openxmlformats.org/officeDocument/2006/relationships/image" Target="../media/image101.png"/><Relationship Id="rId15" Type="http://schemas.openxmlformats.org/officeDocument/2006/relationships/slide" Target="slide26.xml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slide" Target="slide24.xml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12" Type="http://schemas.openxmlformats.org/officeDocument/2006/relationships/image" Target="../media/image1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8.png"/><Relationship Id="rId5" Type="http://schemas.openxmlformats.org/officeDocument/2006/relationships/image" Target="../media/image107.wmf"/><Relationship Id="rId10" Type="http://schemas.microsoft.com/office/2007/relationships/hdphoto" Target="../media/hdphoto3.wdp"/><Relationship Id="rId4" Type="http://schemas.openxmlformats.org/officeDocument/2006/relationships/oleObject" Target="../embeddings/oleObject51.bin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wmf"/><Relationship Id="rId18" Type="http://schemas.openxmlformats.org/officeDocument/2006/relationships/oleObject" Target="../embeddings/oleObject54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12" Type="http://schemas.openxmlformats.org/officeDocument/2006/relationships/oleObject" Target="../embeddings/oleObject580.bin"/><Relationship Id="rId17" Type="http://schemas.openxmlformats.org/officeDocument/2006/relationships/oleObject" Target="../embeddings/oleObject590.bin"/><Relationship Id="rId2" Type="http://schemas.openxmlformats.org/officeDocument/2006/relationships/audio" Target="../media/media2.mp3"/><Relationship Id="rId16" Type="http://schemas.openxmlformats.org/officeDocument/2006/relationships/oleObject" Target="../embeddings/oleObject53.bin"/><Relationship Id="rId1" Type="http://schemas.microsoft.com/office/2007/relationships/media" Target="../media/media2.mp3"/><Relationship Id="rId6" Type="http://schemas.openxmlformats.org/officeDocument/2006/relationships/image" Target="../media/image113.png"/><Relationship Id="rId11" Type="http://schemas.openxmlformats.org/officeDocument/2006/relationships/image" Target="../media/image107.wmf"/><Relationship Id="rId5" Type="http://schemas.openxmlformats.org/officeDocument/2006/relationships/slide" Target="slide23.xml"/><Relationship Id="rId15" Type="http://schemas.openxmlformats.org/officeDocument/2006/relationships/image" Target="../media/image1070.png"/><Relationship Id="rId10" Type="http://schemas.openxmlformats.org/officeDocument/2006/relationships/oleObject" Target="../embeddings/oleObject52.bin"/><Relationship Id="rId19" Type="http://schemas.openxmlformats.org/officeDocument/2006/relationships/image" Target="../media/image115.wmf"/><Relationship Id="rId4" Type="http://schemas.openxmlformats.org/officeDocument/2006/relationships/image" Target="../media/image109.png"/><Relationship Id="rId9" Type="http://schemas.openxmlformats.org/officeDocument/2006/relationships/image" Target="../media/image1050.png"/><Relationship Id="rId1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0.bin"/><Relationship Id="rId13" Type="http://schemas.openxmlformats.org/officeDocument/2006/relationships/image" Target="../media/image116.wmf"/><Relationship Id="rId18" Type="http://schemas.openxmlformats.org/officeDocument/2006/relationships/image" Target="../media/image118.wmf"/><Relationship Id="rId26" Type="http://schemas.openxmlformats.org/officeDocument/2006/relationships/image" Target="../media/image119.wmf"/><Relationship Id="rId39" Type="http://schemas.openxmlformats.org/officeDocument/2006/relationships/oleObject" Target="../embeddings/oleObject63.bin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9.wmf"/><Relationship Id="rId34" Type="http://schemas.openxmlformats.org/officeDocument/2006/relationships/oleObject" Target="../embeddings/oleObject61.bin"/><Relationship Id="rId42" Type="http://schemas.openxmlformats.org/officeDocument/2006/relationships/image" Target="../media/image122.wmf"/><Relationship Id="rId47" Type="http://schemas.openxmlformats.org/officeDocument/2006/relationships/oleObject" Target="../embeddings/oleObject66.bin"/><Relationship Id="rId7" Type="http://schemas.openxmlformats.org/officeDocument/2006/relationships/image" Target="../media/image107.wmf"/><Relationship Id="rId12" Type="http://schemas.openxmlformats.org/officeDocument/2006/relationships/oleObject" Target="../embeddings/oleObject620.bin"/><Relationship Id="rId17" Type="http://schemas.openxmlformats.org/officeDocument/2006/relationships/oleObject" Target="../embeddings/oleObject57.bin"/><Relationship Id="rId25" Type="http://schemas.openxmlformats.org/officeDocument/2006/relationships/oleObject" Target="../embeddings/oleObject591.bin"/><Relationship Id="rId33" Type="http://schemas.openxmlformats.org/officeDocument/2006/relationships/oleObject" Target="../embeddings/oleObject61.bin"/><Relationship Id="rId38" Type="http://schemas.openxmlformats.org/officeDocument/2006/relationships/image" Target="../media/image121.wmf"/><Relationship Id="rId46" Type="http://schemas.openxmlformats.org/officeDocument/2006/relationships/image" Target="../media/image124.wmf"/><Relationship Id="rId2" Type="http://schemas.openxmlformats.org/officeDocument/2006/relationships/audio" Target="../media/media2.mp3"/><Relationship Id="rId16" Type="http://schemas.openxmlformats.org/officeDocument/2006/relationships/image" Target="../media/image112.png"/><Relationship Id="rId20" Type="http://schemas.openxmlformats.org/officeDocument/2006/relationships/oleObject" Target="../embeddings/oleObject58.bin"/><Relationship Id="rId29" Type="http://schemas.openxmlformats.org/officeDocument/2006/relationships/oleObject" Target="../embeddings/oleObject600.bin"/><Relationship Id="rId41" Type="http://schemas.openxmlformats.org/officeDocument/2006/relationships/oleObject" Target="../embeddings/oleObject63.bin"/><Relationship Id="rId1" Type="http://schemas.microsoft.com/office/2007/relationships/media" Target="../media/media2.mp3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116.wmf"/><Relationship Id="rId32" Type="http://schemas.openxmlformats.org/officeDocument/2006/relationships/oleObject" Target="../embeddings/oleObject60.bin"/><Relationship Id="rId37" Type="http://schemas.openxmlformats.org/officeDocument/2006/relationships/oleObject" Target="../embeddings/oleObject62.bin"/><Relationship Id="rId40" Type="http://schemas.openxmlformats.org/officeDocument/2006/relationships/image" Target="../media/image122.wmf"/><Relationship Id="rId45" Type="http://schemas.openxmlformats.org/officeDocument/2006/relationships/oleObject" Target="../embeddings/oleObject65.bin"/><Relationship Id="rId5" Type="http://schemas.openxmlformats.org/officeDocument/2006/relationships/image" Target="../media/image1100.png"/><Relationship Id="rId15" Type="http://schemas.openxmlformats.org/officeDocument/2006/relationships/image" Target="../media/image109.png"/><Relationship Id="rId28" Type="http://schemas.openxmlformats.org/officeDocument/2006/relationships/image" Target="../media/image120.wmf"/><Relationship Id="rId36" Type="http://schemas.openxmlformats.org/officeDocument/2006/relationships/image" Target="../media/image121.wmf"/><Relationship Id="rId10" Type="http://schemas.openxmlformats.org/officeDocument/2006/relationships/oleObject" Target="../embeddings/oleObject56.bin"/><Relationship Id="rId19" Type="http://schemas.openxmlformats.org/officeDocument/2006/relationships/image" Target="../media/image125.png"/><Relationship Id="rId31" Type="http://schemas.openxmlformats.org/officeDocument/2006/relationships/oleObject" Target="../embeddings/oleObject60.bin"/><Relationship Id="rId44" Type="http://schemas.openxmlformats.org/officeDocument/2006/relationships/image" Target="../media/image123.wmf"/><Relationship Id="rId9" Type="http://schemas.openxmlformats.org/officeDocument/2006/relationships/image" Target="../media/image107.wmf"/><Relationship Id="rId14" Type="http://schemas.openxmlformats.org/officeDocument/2006/relationships/image" Target="../media/image117.png"/><Relationship Id="rId27" Type="http://schemas.openxmlformats.org/officeDocument/2006/relationships/oleObject" Target="../embeddings/oleObject59.bin"/><Relationship Id="rId30" Type="http://schemas.openxmlformats.org/officeDocument/2006/relationships/image" Target="../media/image120.wmf"/><Relationship Id="rId35" Type="http://schemas.openxmlformats.org/officeDocument/2006/relationships/oleObject" Target="../embeddings/oleObject62.bin"/><Relationship Id="rId43" Type="http://schemas.openxmlformats.org/officeDocument/2006/relationships/oleObject" Target="../embeddings/oleObject6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5.png"/><Relationship Id="rId5" Type="http://schemas.openxmlformats.org/officeDocument/2006/relationships/image" Target="../media/image270.png"/><Relationship Id="rId10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1749914" y="364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602583" y="646564"/>
            <a:ext cx="495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NGỌC THỤY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2945721" y="3712882"/>
            <a:ext cx="48810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THÙY LINH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685800" y="1270197"/>
            <a:ext cx="7900817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DIỀU)</a:t>
            </a:r>
          </a:p>
          <a:p>
            <a:pPr algn="ctr"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129</a:t>
            </a:r>
          </a:p>
          <a:p>
            <a:pPr algn="ctr"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 BA ĐƯỜNG CAO CỦA TAM GIÁC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306172" y="4151192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688082" y="644851"/>
            <a:ext cx="4036318" cy="4226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68E731-D71C-179F-5F99-A8F4DF5BC0AE}"/>
              </a:ext>
            </a:extLst>
          </p:cNvPr>
          <p:cNvGrpSpPr/>
          <p:nvPr/>
        </p:nvGrpSpPr>
        <p:grpSpPr>
          <a:xfrm>
            <a:off x="1063536" y="1274784"/>
            <a:ext cx="6914605" cy="1479847"/>
            <a:chOff x="1025914" y="1420851"/>
            <a:chExt cx="13348643" cy="4220104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7E6FAE8D-04E8-DFE6-E517-6233AA7330D5}"/>
                </a:ext>
              </a:extLst>
            </p:cNvPr>
            <p:cNvGrpSpPr/>
            <p:nvPr/>
          </p:nvGrpSpPr>
          <p:grpSpPr>
            <a:xfrm>
              <a:off x="1025914" y="1420851"/>
              <a:ext cx="13348643" cy="4220104"/>
              <a:chOff x="-206803" y="115569"/>
              <a:chExt cx="2190755" cy="2034246"/>
            </a:xfrm>
            <a:solidFill>
              <a:srgbClr val="CCFF99"/>
            </a:solidFill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53FE63FF-E2C8-E4A0-FF4A-C1AA12B0BDB9}"/>
                  </a:ext>
                </a:extLst>
              </p:cNvPr>
              <p:cNvSpPr/>
              <p:nvPr/>
            </p:nvSpPr>
            <p:spPr>
              <a:xfrm>
                <a:off x="-206803" y="115569"/>
                <a:ext cx="2190755" cy="2034246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grpFill/>
            </p:spPr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A04036-CE99-4FB6-73B1-EFFFD27E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2993" y="1443936"/>
              <a:ext cx="854009" cy="61646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4B16F9-3850-FEC9-5C72-0D03702FA17F}"/>
              </a:ext>
            </a:extLst>
          </p:cNvPr>
          <p:cNvSpPr txBox="1"/>
          <p:nvPr/>
        </p:nvSpPr>
        <p:spPr>
          <a:xfrm>
            <a:off x="1526713" y="1404825"/>
            <a:ext cx="58287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1 tam giác,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thẳng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tam giác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4D1428-29DD-151D-E25A-8B1644B7F9B3}"/>
                  </a:ext>
                </a:extLst>
              </p:cNvPr>
              <p:cNvSpPr txBox="1"/>
              <p:nvPr/>
            </p:nvSpPr>
            <p:spPr>
              <a:xfrm>
                <a:off x="1191121" y="2929191"/>
                <a:ext cx="467627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Hình 134,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𝐴𝑀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04D1428-29DD-151D-E25A-8B1644B7F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21" y="2929191"/>
                <a:ext cx="4676279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1953" t="-3113" r="-3646" b="-81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794CB0E-6EDE-7F08-216E-A4E28B470B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926070"/>
              </p:ext>
            </p:extLst>
          </p:nvPr>
        </p:nvGraphicFramePr>
        <p:xfrm>
          <a:off x="3343708" y="3380679"/>
          <a:ext cx="846963" cy="325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5000" imgH="190440" progId="Equation.DSMT4">
                  <p:embed/>
                </p:oleObj>
              </mc:Choice>
              <mc:Fallback>
                <p:oleObj name="Equation" r:id="rId5" imgW="495000" imgH="1904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E794CB0E-6EDE-7F08-216E-A4E28B470B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3708" y="3380679"/>
                        <a:ext cx="846963" cy="325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068D862-80AA-0AC3-B378-231DFA22C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688763"/>
              </p:ext>
            </p:extLst>
          </p:nvPr>
        </p:nvGraphicFramePr>
        <p:xfrm>
          <a:off x="3126155" y="4095750"/>
          <a:ext cx="847725" cy="32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29517" imgH="434422" progId="Equation.DSMT4">
                  <p:embed/>
                </p:oleObj>
              </mc:Choice>
              <mc:Fallback>
                <p:oleObj name="Equation" r:id="rId7" imgW="1129517" imgH="434422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068D862-80AA-0AC3-B378-231DFA22C6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26155" y="4095750"/>
                        <a:ext cx="847725" cy="32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48575" y="8670"/>
            <a:ext cx="904685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2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…, Bài 13. TÍNH CHẤT BA ĐƯỜNG CAO CỦA TAM GIÁC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E56641-40BA-4AAC-A106-3CDD34D110C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5960266" y="2754631"/>
            <a:ext cx="2421734" cy="1798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F6CC1-5336-4206-BC1C-E3AC43FAF692}"/>
              </a:ext>
            </a:extLst>
          </p:cNvPr>
          <p:cNvSpPr txBox="1"/>
          <p:nvPr/>
        </p:nvSpPr>
        <p:spPr>
          <a:xfrm>
            <a:off x="6858000" y="435289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134</a:t>
            </a:r>
          </a:p>
        </p:txBody>
      </p:sp>
    </p:spTree>
    <p:extLst>
      <p:ext uri="{BB962C8B-B14F-4D97-AF65-F5344CB8AC3E}">
        <p14:creationId xmlns:p14="http://schemas.microsoft.com/office/powerpoint/2010/main" val="242079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519036" y="485700"/>
            <a:ext cx="4353471" cy="40754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22FD3-4A67-3FC3-6005-47E5F04DD6F0}"/>
              </a:ext>
            </a:extLst>
          </p:cNvPr>
          <p:cNvSpPr txBox="1"/>
          <p:nvPr/>
        </p:nvSpPr>
        <p:spPr>
          <a:xfrm>
            <a:off x="373689" y="854417"/>
            <a:ext cx="7586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1: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thẳng    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          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46FF52D-B46D-4954-95E5-DF0CFC77E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809930"/>
              </p:ext>
            </p:extLst>
          </p:nvPr>
        </p:nvGraphicFramePr>
        <p:xfrm>
          <a:off x="4147506" y="951841"/>
          <a:ext cx="1767539" cy="39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65160" imgH="215640" progId="Equation.DSMT4">
                  <p:embed/>
                </p:oleObj>
              </mc:Choice>
              <mc:Fallback>
                <p:oleObj name="Equation" r:id="rId3" imgW="965160" imgH="2156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46FF52D-B46D-4954-95E5-DF0CFC77E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7506" y="951841"/>
                        <a:ext cx="1767539" cy="395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B31DB89-3126-57EF-FB15-B2FD71AB1E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128324"/>
              </p:ext>
            </p:extLst>
          </p:nvPr>
        </p:nvGraphicFramePr>
        <p:xfrm>
          <a:off x="3485387" y="1387913"/>
          <a:ext cx="911535" cy="350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5000" imgH="190440" progId="Equation.DSMT4">
                  <p:embed/>
                </p:oleObj>
              </mc:Choice>
              <mc:Fallback>
                <p:oleObj name="Equation" r:id="rId5" imgW="495000" imgH="1904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B31DB89-3126-57EF-FB15-B2FD71AB1E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85387" y="1387913"/>
                        <a:ext cx="911535" cy="350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D0025B6-E78F-42D6-FC80-93D145EE2F12}"/>
              </a:ext>
            </a:extLst>
          </p:cNvPr>
          <p:cNvSpPr txBox="1"/>
          <p:nvPr/>
        </p:nvSpPr>
        <p:spPr>
          <a:xfrm>
            <a:off x="382812" y="1715912"/>
            <a:ext cx="107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29DEE3-A9F4-1406-199C-E96CE013EED5}"/>
                  </a:ext>
                </a:extLst>
              </p:cNvPr>
              <p:cNvSpPr txBox="1"/>
              <p:nvPr/>
            </p:nvSpPr>
            <p:spPr>
              <a:xfrm>
                <a:off x="523329" y="3812442"/>
                <a:ext cx="785867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 thẳng      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𝑁</m:t>
                    </m:r>
                    <m:r>
                      <a:rPr lang="vi-VN" sz="2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429DEE3-A9F4-1406-199C-E96CE013E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29" y="3812442"/>
                <a:ext cx="7858671" cy="954107"/>
              </a:xfrm>
              <a:prstGeom prst="rect">
                <a:avLst/>
              </a:prstGeom>
              <a:blipFill rotWithShape="1">
                <a:blip r:embed="rId8"/>
                <a:stretch>
                  <a:fillRect l="-1629" t="-6369" r="-4267" b="-165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A23F026-E99A-0649-0482-AAC1A633A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470572"/>
              </p:ext>
            </p:extLst>
          </p:nvPr>
        </p:nvGraphicFramePr>
        <p:xfrm>
          <a:off x="2326444" y="2280322"/>
          <a:ext cx="885902" cy="340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95000" imgH="190440" progId="Equation.DSMT4">
                  <p:embed/>
                </p:oleObj>
              </mc:Choice>
              <mc:Fallback>
                <p:oleObj name="Equation" r:id="rId9" imgW="495000" imgH="1904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A23F026-E99A-0649-0482-AAC1A633A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26444" y="2280322"/>
                        <a:ext cx="885902" cy="340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FFB27C7-F553-FD85-B344-3832FDD83C0E}"/>
              </a:ext>
            </a:extLst>
          </p:cNvPr>
          <p:cNvSpPr txBox="1"/>
          <p:nvPr/>
        </p:nvSpPr>
        <p:spPr>
          <a:xfrm>
            <a:off x="6781458" y="2755488"/>
            <a:ext cx="136745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135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60C9A87-F364-D2D2-D08D-2CAA0ECFF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261041"/>
              </p:ext>
            </p:extLst>
          </p:nvPr>
        </p:nvGraphicFramePr>
        <p:xfrm>
          <a:off x="3124200" y="1841825"/>
          <a:ext cx="574369" cy="32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60980" imgH="314010" progId="Equation.DSMT4">
                  <p:embed/>
                </p:oleObj>
              </mc:Choice>
              <mc:Fallback>
                <p:oleObj name="Equation" r:id="rId11" imgW="560980" imgH="31401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60C9A87-F364-D2D2-D08D-2CAA0ECFFB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24200" y="1841825"/>
                        <a:ext cx="574369" cy="32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C172A289-CF14-1821-FE02-45B0825716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889401"/>
              </p:ext>
            </p:extLst>
          </p:nvPr>
        </p:nvGraphicFramePr>
        <p:xfrm>
          <a:off x="3624716" y="2273078"/>
          <a:ext cx="316439" cy="340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4880" imgH="177480" progId="Equation.DSMT4">
                  <p:embed/>
                </p:oleObj>
              </mc:Choice>
              <mc:Fallback>
                <p:oleObj name="Equation" r:id="rId13" imgW="164880" imgH="177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C172A289-CF14-1821-FE02-45B0825716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24716" y="2273078"/>
                        <a:ext cx="316439" cy="340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C3BE701D-8932-E1BA-C558-7C21942DC3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438614"/>
              </p:ext>
            </p:extLst>
          </p:nvPr>
        </p:nvGraphicFramePr>
        <p:xfrm>
          <a:off x="5582723" y="2268730"/>
          <a:ext cx="867936" cy="333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5926" imgH="359795" progId="Equation.DSMT4">
                  <p:embed/>
                </p:oleObj>
              </mc:Choice>
              <mc:Fallback>
                <p:oleObj name="Equation" r:id="rId15" imgW="935926" imgH="359795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C3BE701D-8932-E1BA-C558-7C21942DC3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82723" y="2268730"/>
                        <a:ext cx="867936" cy="333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610A6DE-9F00-8AD2-FF1C-BAF8ADFABF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007670"/>
              </p:ext>
            </p:extLst>
          </p:nvPr>
        </p:nvGraphicFramePr>
        <p:xfrm>
          <a:off x="1729654" y="2691714"/>
          <a:ext cx="608513" cy="340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17160" imgH="177480" progId="Equation.DSMT4">
                  <p:embed/>
                </p:oleObj>
              </mc:Choice>
              <mc:Fallback>
                <p:oleObj name="Equation" r:id="rId17" imgW="31716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610A6DE-9F00-8AD2-FF1C-BAF8ADFABF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29654" y="2691714"/>
                        <a:ext cx="608513" cy="340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5D80C3A0-0F11-0AD8-28BC-F95E75686C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466040"/>
              </p:ext>
            </p:extLst>
          </p:nvPr>
        </p:nvGraphicFramePr>
        <p:xfrm>
          <a:off x="5435304" y="2711221"/>
          <a:ext cx="528597" cy="334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91960" imgH="190440" progId="Equation.DSMT4">
                  <p:embed/>
                </p:oleObj>
              </mc:Choice>
              <mc:Fallback>
                <p:oleObj name="Equation" r:id="rId19" imgW="291960" imgH="1904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5D80C3A0-0F11-0AD8-28BC-F95E75686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35304" y="2711221"/>
                        <a:ext cx="528597" cy="334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47F970A-00BF-4AAF-6912-46D47D115A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937932"/>
              </p:ext>
            </p:extLst>
          </p:nvPr>
        </p:nvGraphicFramePr>
        <p:xfrm>
          <a:off x="2361620" y="3925519"/>
          <a:ext cx="574806" cy="344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17160" imgH="190440" progId="Equation.DSMT4">
                  <p:embed/>
                </p:oleObj>
              </mc:Choice>
              <mc:Fallback>
                <p:oleObj name="Equation" r:id="rId21" imgW="317160" imgH="1904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47F970A-00BF-4AAF-6912-46D47D115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361620" y="3925519"/>
                        <a:ext cx="574806" cy="344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68769" y="1250"/>
            <a:ext cx="904685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2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…, Bài 13. TÍNH CHẤT BA ĐƯỜNG CAO CỦA TAM GIÁC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1737607"/>
            <a:ext cx="5431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      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      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5986" y="3015555"/>
                <a:ext cx="796137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 thẳng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𝐵𝐾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vì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𝐵𝐾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86" y="3015555"/>
                <a:ext cx="7961370" cy="954107"/>
              </a:xfrm>
              <a:prstGeom prst="rect">
                <a:avLst/>
              </a:prstGeom>
              <a:blipFill rotWithShape="1">
                <a:blip r:embed="rId23"/>
                <a:stretch>
                  <a:fillRect l="-1531" t="-6410" r="-77" b="-179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/>
          <p:nvPr/>
        </p:nvPicPr>
        <p:blipFill>
          <a:blip r:embed="rId24"/>
          <a:stretch>
            <a:fillRect/>
          </a:stretch>
        </p:blipFill>
        <p:spPr>
          <a:xfrm>
            <a:off x="6384701" y="1317656"/>
            <a:ext cx="2502705" cy="1540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450" y="3257550"/>
            <a:ext cx="1270750" cy="14409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57757" y="3374460"/>
            <a:ext cx="1071560" cy="1071560"/>
          </a:xfrm>
          <a:prstGeom prst="rect">
            <a:avLst/>
          </a:prstGeom>
        </p:spPr>
      </p:pic>
      <p:pic>
        <p:nvPicPr>
          <p:cNvPr id="30" name="Picture 29" descr="Digit 120"/>
          <p:cNvPicPr>
            <a:picLocks noChangeAspect="1" noChangeArrowheads="1" noCrop="1"/>
          </p:cNvPicPr>
          <p:nvPr/>
        </p:nvPicPr>
        <p:blipFill>
          <a:blip r:embed="rId27" cstate="print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0550"/>
            <a:ext cx="1078308" cy="59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541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6" grpId="0"/>
      <p:bldP spid="3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545178" y="544882"/>
            <a:ext cx="4240575" cy="4226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22FD3-4A67-3FC3-6005-47E5F04DD6F0}"/>
              </a:ext>
            </a:extLst>
          </p:cNvPr>
          <p:cNvSpPr txBox="1"/>
          <p:nvPr/>
        </p:nvSpPr>
        <p:spPr>
          <a:xfrm>
            <a:off x="624568" y="1009508"/>
            <a:ext cx="7892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46FF52D-B46D-4954-95E5-DF0CFC77E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816835"/>
              </p:ext>
            </p:extLst>
          </p:nvPr>
        </p:nvGraphicFramePr>
        <p:xfrm>
          <a:off x="2578349" y="1101074"/>
          <a:ext cx="957172" cy="367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00" imgH="190440" progId="Equation.DSMT4">
                  <p:embed/>
                </p:oleObj>
              </mc:Choice>
              <mc:Fallback>
                <p:oleObj name="Equation" r:id="rId2" imgW="495000" imgH="1904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46FF52D-B46D-4954-95E5-DF0CFC77E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8349" y="1101074"/>
                        <a:ext cx="957172" cy="367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B31DB89-3126-57EF-FB15-B2FD71AB1E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047769"/>
              </p:ext>
            </p:extLst>
          </p:nvPr>
        </p:nvGraphicFramePr>
        <p:xfrm>
          <a:off x="2803086" y="1512061"/>
          <a:ext cx="1006914" cy="387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5000" imgH="190440" progId="Equation.DSMT4">
                  <p:embed/>
                </p:oleObj>
              </mc:Choice>
              <mc:Fallback>
                <p:oleObj name="Equation" r:id="rId4" imgW="495000" imgH="1904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B31DB89-3126-57EF-FB15-B2FD71AB1E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086" y="1512061"/>
                        <a:ext cx="1006914" cy="387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D0025B6-E78F-42D6-FC80-93D145EE2F12}"/>
              </a:ext>
            </a:extLst>
          </p:cNvPr>
          <p:cNvSpPr txBox="1"/>
          <p:nvPr/>
        </p:nvSpPr>
        <p:spPr>
          <a:xfrm>
            <a:off x="538034" y="1758196"/>
            <a:ext cx="113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B27C7-F553-FD85-B344-3832FDD83C0E}"/>
              </a:ext>
            </a:extLst>
          </p:cNvPr>
          <p:cNvSpPr txBox="1"/>
          <p:nvPr/>
        </p:nvSpPr>
        <p:spPr>
          <a:xfrm>
            <a:off x="6781800" y="3486150"/>
            <a:ext cx="136745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136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47F970A-00BF-4AAF-6912-46D47D115A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189204"/>
              </p:ext>
            </p:extLst>
          </p:nvPr>
        </p:nvGraphicFramePr>
        <p:xfrm>
          <a:off x="3810000" y="1899336"/>
          <a:ext cx="662591" cy="343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720" imgH="177480" progId="Equation.DSMT4">
                  <p:embed/>
                </p:oleObj>
              </mc:Choice>
              <mc:Fallback>
                <p:oleObj name="Equation" r:id="rId6" imgW="34272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47F970A-00BF-4AAF-6912-46D47D115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0" y="1899336"/>
                        <a:ext cx="662591" cy="343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A03E2A2-6258-AE52-9267-7FC286E8D9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903061"/>
              </p:ext>
            </p:extLst>
          </p:nvPr>
        </p:nvGraphicFramePr>
        <p:xfrm>
          <a:off x="2824763" y="2690792"/>
          <a:ext cx="1143909" cy="435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3920" imgH="215640" progId="Equation.DSMT4">
                  <p:embed/>
                </p:oleObj>
              </mc:Choice>
              <mc:Fallback>
                <p:oleObj name="Equation" r:id="rId8" imgW="583920" imgH="2156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A03E2A2-6258-AE52-9267-7FC286E8D9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24763" y="2690792"/>
                        <a:ext cx="1143909" cy="435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F8AF9E0-6B2A-00EF-3848-67B2306187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912164"/>
              </p:ext>
            </p:extLst>
          </p:nvPr>
        </p:nvGraphicFramePr>
        <p:xfrm>
          <a:off x="5103697" y="1870864"/>
          <a:ext cx="992303" cy="38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95000" imgH="190440" progId="Equation.DSMT4">
                  <p:embed/>
                </p:oleObj>
              </mc:Choice>
              <mc:Fallback>
                <p:oleObj name="Equation" r:id="rId10" imgW="495000" imgH="1904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F8AF9E0-6B2A-00EF-3848-67B2306187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03697" y="1870864"/>
                        <a:ext cx="992303" cy="381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4678E869-3F54-DDA8-6205-49B2B1F395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600" y="1458911"/>
            <a:ext cx="2219277" cy="20209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0B7631-A6F5-9014-0C09-73C3C9D58193}"/>
              </a:ext>
            </a:extLst>
          </p:cNvPr>
          <p:cNvSpPr txBox="1"/>
          <p:nvPr/>
        </p:nvSpPr>
        <p:spPr>
          <a:xfrm>
            <a:off x="1297859" y="1800965"/>
            <a:ext cx="5674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            (Hình 136).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7FB73D-1020-671D-A95D-B6B7732AA5C4}"/>
              </a:ext>
            </a:extLst>
          </p:cNvPr>
          <p:cNvGrpSpPr/>
          <p:nvPr/>
        </p:nvGrpSpPr>
        <p:grpSpPr>
          <a:xfrm>
            <a:off x="528036" y="3507722"/>
            <a:ext cx="6253764" cy="1502428"/>
            <a:chOff x="1025914" y="1420851"/>
            <a:chExt cx="13348643" cy="4220104"/>
          </a:xfrm>
        </p:grpSpPr>
        <p:grpSp>
          <p:nvGrpSpPr>
            <p:cNvPr id="36" name="Group 2">
              <a:extLst>
                <a:ext uri="{FF2B5EF4-FFF2-40B4-BE49-F238E27FC236}">
                  <a16:creationId xmlns:a16="http://schemas.microsoft.com/office/drawing/2014/main" id="{169452BF-A7D1-9DF7-0098-CE133105DB6A}"/>
                </a:ext>
              </a:extLst>
            </p:cNvPr>
            <p:cNvGrpSpPr/>
            <p:nvPr/>
          </p:nvGrpSpPr>
          <p:grpSpPr>
            <a:xfrm>
              <a:off x="1025914" y="1420851"/>
              <a:ext cx="13348643" cy="4220104"/>
              <a:chOff x="-206803" y="115569"/>
              <a:chExt cx="2190755" cy="2034246"/>
            </a:xfrm>
            <a:solidFill>
              <a:srgbClr val="CCFF99"/>
            </a:solidFill>
          </p:grpSpPr>
          <p:sp>
            <p:nvSpPr>
              <p:cNvPr id="38" name="Freeform 3">
                <a:extLst>
                  <a:ext uri="{FF2B5EF4-FFF2-40B4-BE49-F238E27FC236}">
                    <a16:creationId xmlns:a16="http://schemas.microsoft.com/office/drawing/2014/main" id="{A5D9B7D2-F2EA-43EA-68D8-E200E630985D}"/>
                  </a:ext>
                </a:extLst>
              </p:cNvPr>
              <p:cNvSpPr/>
              <p:nvPr/>
            </p:nvSpPr>
            <p:spPr>
              <a:xfrm>
                <a:off x="-206803" y="115569"/>
                <a:ext cx="2190755" cy="2034246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grpFill/>
            </p:spPr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479AF95-A2CF-2FCC-A587-08F390149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02993" y="1443936"/>
              <a:ext cx="854009" cy="61646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1341EC1-5BF0-ABFC-E394-1E62C799CE8D}"/>
              </a:ext>
            </a:extLst>
          </p:cNvPr>
          <p:cNvSpPr txBox="1"/>
          <p:nvPr/>
        </p:nvSpPr>
        <p:spPr>
          <a:xfrm>
            <a:off x="398962" y="3043976"/>
            <a:ext cx="242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07D70-E891-CCE4-7096-40A95FF42CDE}"/>
              </a:ext>
            </a:extLst>
          </p:cNvPr>
          <p:cNvSpPr txBox="1"/>
          <p:nvPr/>
        </p:nvSpPr>
        <p:spPr>
          <a:xfrm>
            <a:off x="604236" y="3479894"/>
            <a:ext cx="6253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48575" y="8670"/>
            <a:ext cx="904685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2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…, Bài 13. TÍNH CHẤT BA ĐƯỜNG CAO CỦA TAM GIÁC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484" y="2624505"/>
            <a:ext cx="606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657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  <p:bldP spid="22" grpId="0"/>
      <p:bldP spid="43" grpId="0"/>
      <p:bldP spid="2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4FA6FB-FCB1-4D03-9093-3D0085560EE6}"/>
              </a:ext>
            </a:extLst>
          </p:cNvPr>
          <p:cNvSpPr/>
          <p:nvPr/>
        </p:nvSpPr>
        <p:spPr>
          <a:xfrm>
            <a:off x="304801" y="105642"/>
            <a:ext cx="6429773" cy="584775"/>
          </a:xfrm>
          <a:prstGeom prst="rect">
            <a:avLst/>
          </a:prstGeom>
          <a:solidFill>
            <a:srgbClr val="07C7F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r>
              <a:rPr lang="fr-F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– </a:t>
            </a:r>
            <a:r>
              <a:rPr lang="fr-F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1/ SGK </a:t>
            </a:r>
            <a:r>
              <a:rPr lang="fr-F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117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0E94019-C645-46E0-BC01-6F7BAAE01890}"/>
                  </a:ext>
                </a:extLst>
              </p:cNvPr>
              <p:cNvSpPr/>
              <p:nvPr/>
            </p:nvSpPr>
            <p:spPr>
              <a:xfrm>
                <a:off x="239485" y="1333102"/>
                <a:ext cx="518160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Tên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đi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  <a:ea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/>
                        <a:ea typeface="Calibri" panose="020F0502020204030204" pitchFamily="34" charset="0"/>
                      </a:rPr>
                      <m:t>A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/>
                        <a:ea typeface="Calibri" panose="020F0502020204030204" pitchFamily="34" charset="0"/>
                      </a:rPr>
                      <m:t>𝐵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70E94019-C645-46E0-BC01-6F7BAAE01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" y="1333102"/>
                <a:ext cx="5181601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2941" t="-15625" r="-4118" b="-34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35A5DF7-B33B-47BF-A7AC-B9E85654B1C5}"/>
                  </a:ext>
                </a:extLst>
              </p:cNvPr>
              <p:cNvSpPr/>
              <p:nvPr/>
            </p:nvSpPr>
            <p:spPr>
              <a:xfrm>
                <a:off x="228599" y="1885950"/>
                <a:ext cx="52637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Tên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đi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  <a:ea typeface="Calibri" panose="020F0502020204030204" pitchFamily="34" charset="0"/>
                      </a:rPr>
                      <m:t>𝐶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  <a:ea typeface="Calibri" panose="020F0502020204030204" pitchFamily="34" charset="0"/>
                      </a:rPr>
                      <m:t>𝐴𝐶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B35A5DF7-B33B-47BF-A7AC-B9E85654B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1885950"/>
                <a:ext cx="5263749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2894" t="-15625" r="-3704" b="-34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17065C8-2B63-4508-9DFE-34A2D834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186" y="1047750"/>
            <a:ext cx="3777688" cy="1955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650" y="3925746"/>
            <a:ext cx="1073350" cy="1225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105" y="4072480"/>
            <a:ext cx="932439" cy="932439"/>
          </a:xfrm>
          <a:prstGeom prst="rect">
            <a:avLst/>
          </a:prstGeom>
        </p:spPr>
      </p:pic>
      <p:pic>
        <p:nvPicPr>
          <p:cNvPr id="8" name="Picture 7" descr="Digit 120"/>
          <p:cNvPicPr>
            <a:picLocks noChangeAspect="1" noChangeArrowheads="1" noCrop="1"/>
          </p:cNvPicPr>
          <p:nvPr/>
        </p:nvPicPr>
        <p:blipFill>
          <a:blip r:embed="rId7" cstate="print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32959"/>
            <a:ext cx="1275961" cy="7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204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395958"/>
              </p:ext>
            </p:extLst>
          </p:nvPr>
        </p:nvGraphicFramePr>
        <p:xfrm>
          <a:off x="5161207" y="101886"/>
          <a:ext cx="990601" cy="38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85" imgH="190417" progId="Equation.DSMT4">
                  <p:embed/>
                </p:oleObj>
              </mc:Choice>
              <mc:Fallback>
                <p:oleObj name="Equation" r:id="rId2" imgW="495085" imgH="19041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207" y="101886"/>
                        <a:ext cx="990601" cy="3810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515000"/>
              </p:ext>
            </p:extLst>
          </p:nvPr>
        </p:nvGraphicFramePr>
        <p:xfrm>
          <a:off x="838200" y="1022927"/>
          <a:ext cx="7772400" cy="3505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1240255375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670455895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895889086"/>
                    </a:ext>
                  </a:extLst>
                </a:gridCol>
              </a:tblGrid>
              <a:tr h="2463223">
                <a:tc>
                  <a:txBody>
                    <a:bodyPr/>
                    <a:lstStyle/>
                    <a:p>
                      <a:r>
                        <a:rPr lang="vi-VN" sz="2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a)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b)</a:t>
                      </a:r>
                    </a:p>
                    <a:p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c)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390909"/>
                  </a:ext>
                </a:extLst>
              </a:tr>
              <a:tr h="1041795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781986"/>
                  </a:ext>
                </a:extLst>
              </a:tr>
            </a:tbl>
          </a:graphicData>
        </a:graphic>
      </p:graphicFrame>
      <p:pic>
        <p:nvPicPr>
          <p:cNvPr id="20" name="Pictur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04950"/>
            <a:ext cx="2209800" cy="189865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5"/>
          <a:stretch>
            <a:fillRect/>
          </a:stretch>
        </p:blipFill>
        <p:spPr>
          <a:xfrm>
            <a:off x="3657601" y="1504950"/>
            <a:ext cx="2209800" cy="1898650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6"/>
          <a:stretch>
            <a:fillRect/>
          </a:stretch>
        </p:blipFill>
        <p:spPr>
          <a:xfrm>
            <a:off x="6167907" y="1544955"/>
            <a:ext cx="2092817" cy="18586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5FC0B82-D889-4CD7-9CA8-77EBE7482CBD}"/>
              </a:ext>
            </a:extLst>
          </p:cNvPr>
          <p:cNvSpPr/>
          <p:nvPr/>
        </p:nvSpPr>
        <p:spPr>
          <a:xfrm>
            <a:off x="-76200" y="0"/>
            <a:ext cx="1192204" cy="584775"/>
          </a:xfrm>
          <a:prstGeom prst="rect">
            <a:avLst/>
          </a:prstGeom>
          <a:solidFill>
            <a:srgbClr val="07C7F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4590" y="268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850186"/>
            <a:ext cx="1158340" cy="13107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7592" y="4000484"/>
            <a:ext cx="969348" cy="975445"/>
          </a:xfrm>
          <a:prstGeom prst="rect">
            <a:avLst/>
          </a:prstGeom>
        </p:spPr>
      </p:pic>
      <p:pic>
        <p:nvPicPr>
          <p:cNvPr id="11" name="Picture 10" descr="Digit 120"/>
          <p:cNvPicPr>
            <a:picLocks noChangeAspect="1" noChangeArrowheads="1" noCrop="1"/>
          </p:cNvPicPr>
          <p:nvPr/>
        </p:nvPicPr>
        <p:blipFill>
          <a:blip r:embed="rId9" cstate="print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22879"/>
            <a:ext cx="1356260" cy="7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D27B40-4CDA-4D62-A482-93E840E303B5}"/>
              </a:ext>
            </a:extLst>
          </p:cNvPr>
          <p:cNvGrpSpPr/>
          <p:nvPr/>
        </p:nvGrpSpPr>
        <p:grpSpPr>
          <a:xfrm>
            <a:off x="152400" y="1047750"/>
            <a:ext cx="2739392" cy="2824364"/>
            <a:chOff x="180569" y="1076035"/>
            <a:chExt cx="3652522" cy="37658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DBE8E2-2353-45B7-B37A-8CB87A93731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0569" y="1076035"/>
              <a:ext cx="3652522" cy="287712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FD8BBF-EA26-448A-BA97-19CFA6650876}"/>
                </a:ext>
              </a:extLst>
            </p:cNvPr>
            <p:cNvSpPr/>
            <p:nvPr/>
          </p:nvSpPr>
          <p:spPr>
            <a:xfrm>
              <a:off x="1142511" y="4145509"/>
              <a:ext cx="645904" cy="6963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75"/>
                </a:spcBef>
                <a:spcAft>
                  <a:spcPts val="180"/>
                </a:spcAft>
              </a:pPr>
              <a:r>
                <a:rPr lang="fr-FR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D7622F-C2CA-448D-962D-A076CB570FCA}"/>
              </a:ext>
            </a:extLst>
          </p:cNvPr>
          <p:cNvGrpSpPr/>
          <p:nvPr/>
        </p:nvGrpSpPr>
        <p:grpSpPr>
          <a:xfrm>
            <a:off x="3270428" y="1123949"/>
            <a:ext cx="2673172" cy="2699201"/>
            <a:chOff x="3833091" y="491836"/>
            <a:chExt cx="4267200" cy="4318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8884EE-CA54-4D7D-8741-A71E64046FC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833091" y="491836"/>
              <a:ext cx="4267200" cy="326505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2E90AD-4908-4381-A517-6A5EBB19EA54}"/>
                </a:ext>
              </a:extLst>
            </p:cNvPr>
            <p:cNvSpPr/>
            <p:nvPr/>
          </p:nvSpPr>
          <p:spPr>
            <a:xfrm>
              <a:off x="5692720" y="3975095"/>
              <a:ext cx="806561" cy="8356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75"/>
                </a:spcBef>
                <a:spcAft>
                  <a:spcPts val="180"/>
                </a:spcAft>
              </a:pPr>
              <a:r>
                <a:rPr lang="fr-FR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endPara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D0F61A-ADD0-4CC1-ACA9-88B3D10D02CE}"/>
              </a:ext>
            </a:extLst>
          </p:cNvPr>
          <p:cNvGrpSpPr/>
          <p:nvPr/>
        </p:nvGrpSpPr>
        <p:grpSpPr>
          <a:xfrm>
            <a:off x="6433629" y="827758"/>
            <a:ext cx="2416929" cy="3098769"/>
            <a:chOff x="8530241" y="528782"/>
            <a:chExt cx="3222572" cy="41316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CB284E-B1BA-4393-AA62-13EE9194A1D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30241" y="528782"/>
              <a:ext cx="3222572" cy="364709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46E08B-F704-4FC0-BE6E-CD6B259726A2}"/>
                </a:ext>
              </a:extLst>
            </p:cNvPr>
            <p:cNvSpPr/>
            <p:nvPr/>
          </p:nvSpPr>
          <p:spPr>
            <a:xfrm>
              <a:off x="9643957" y="3964128"/>
              <a:ext cx="618117" cy="6963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75"/>
                </a:spcBef>
                <a:spcAft>
                  <a:spcPts val="180"/>
                </a:spcAft>
              </a:pPr>
              <a:r>
                <a:rPr lang="fr-FR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c)</a:t>
              </a:r>
              <a:endPara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C0B82-D889-4CD7-9CA8-77EBE7482CBD}"/>
              </a:ext>
            </a:extLst>
          </p:cNvPr>
          <p:cNvSpPr/>
          <p:nvPr/>
        </p:nvSpPr>
        <p:spPr>
          <a:xfrm>
            <a:off x="0" y="102401"/>
            <a:ext cx="1192204" cy="584775"/>
          </a:xfrm>
          <a:prstGeom prst="rect">
            <a:avLst/>
          </a:prstGeom>
          <a:solidFill>
            <a:srgbClr val="07C7F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7570" y="97828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396424"/>
              </p:ext>
            </p:extLst>
          </p:nvPr>
        </p:nvGraphicFramePr>
        <p:xfrm>
          <a:off x="5334000" y="199714"/>
          <a:ext cx="990601" cy="38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5085" imgH="190417" progId="Equation.DSMT4">
                  <p:embed/>
                </p:oleObj>
              </mc:Choice>
              <mc:Fallback>
                <p:oleObj name="Equation" r:id="rId5" imgW="495085" imgH="190417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9714"/>
                        <a:ext cx="990601" cy="3810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270428" y="580715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Bài làm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45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48575" y="8670"/>
            <a:ext cx="90468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2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…, Bài 13. TÍNH CHẤT BA ĐƯỜNG CAO CỦA TAM GIÁC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33401" y="895350"/>
            <a:ext cx="739139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800" dirty="0"/>
              <a:t>               Cho   </a:t>
            </a:r>
            <a:r>
              <a:rPr lang="en-US" sz="2800" i="1" dirty="0"/>
              <a:t>ABC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i="1" dirty="0"/>
              <a:t>AB = AC</a:t>
            </a:r>
            <a:r>
              <a:rPr lang="en-US" sz="2800" dirty="0"/>
              <a:t>, </a:t>
            </a:r>
            <a:r>
              <a:rPr lang="en-US" sz="2800" i="1" dirty="0"/>
              <a:t>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i="1" dirty="0"/>
              <a:t>BC</a:t>
            </a:r>
            <a:r>
              <a:rPr lang="en-US" sz="2800" dirty="0"/>
              <a:t>. </a:t>
            </a:r>
          </a:p>
          <a:p>
            <a:pPr marL="514350" indent="-514350" algn="just">
              <a:buAutoNum type="alphaLcParenR"/>
            </a:pPr>
            <a:r>
              <a:rPr lang="en-US" sz="2800" dirty="0" err="1"/>
              <a:t>Chứng</a:t>
            </a:r>
            <a:r>
              <a:rPr lang="en-US" sz="2800" dirty="0"/>
              <a:t> </a:t>
            </a:r>
            <a:r>
              <a:rPr lang="en-US" sz="2800" dirty="0" err="1"/>
              <a:t>minh</a:t>
            </a:r>
            <a:r>
              <a:rPr lang="en-US" sz="2800" dirty="0"/>
              <a:t> </a:t>
            </a:r>
            <a:r>
              <a:rPr lang="en-US" sz="2800" i="1" dirty="0"/>
              <a:t>AH</a:t>
            </a:r>
            <a:r>
              <a:rPr lang="en-US" sz="2800" dirty="0"/>
              <a:t> </a:t>
            </a:r>
            <a:r>
              <a:rPr lang="en-US" sz="2800" dirty="0">
                <a:sym typeface="Lamsymbol" panose="05010101010101010101" pitchFamily="2" charset="2"/>
              </a:rPr>
              <a:t>  </a:t>
            </a:r>
            <a:r>
              <a:rPr lang="en-US" sz="2800" i="1" dirty="0">
                <a:sym typeface="Lamsymbol" panose="05010101010101010101" pitchFamily="2" charset="2"/>
              </a:rPr>
              <a:t>BC</a:t>
            </a:r>
            <a:r>
              <a:rPr lang="en-US" sz="2800" dirty="0">
                <a:sym typeface="Lamsymbol" panose="05010101010101010101" pitchFamily="2" charset="2"/>
              </a:rPr>
              <a:t>.</a:t>
            </a:r>
          </a:p>
          <a:p>
            <a:pPr marL="514350" indent="-514350" algn="just">
              <a:buAutoNum type="alphaLcParenR"/>
            </a:pPr>
            <a:r>
              <a:rPr lang="en-US" sz="2800" dirty="0">
                <a:sym typeface="Lamsymbol" panose="05010101010101010101" pitchFamily="2" charset="2"/>
              </a:rPr>
              <a:t>Cho </a:t>
            </a:r>
            <a:r>
              <a:rPr lang="en-US" sz="2800" i="1" dirty="0">
                <a:sym typeface="Lamsymbol" panose="05010101010101010101" pitchFamily="2" charset="2"/>
              </a:rPr>
              <a:t>MH</a:t>
            </a:r>
            <a:r>
              <a:rPr lang="en-US" sz="2800" dirty="0">
                <a:sym typeface="Lamsymbol" panose="05010101010101010101" pitchFamily="2" charset="2"/>
              </a:rPr>
              <a:t>   </a:t>
            </a:r>
            <a:r>
              <a:rPr lang="en-US" sz="2800" i="1" dirty="0">
                <a:sym typeface="Lamsymbol" panose="05010101010101010101" pitchFamily="2" charset="2"/>
              </a:rPr>
              <a:t>AB </a:t>
            </a:r>
            <a:r>
              <a:rPr lang="en-US" sz="2800" dirty="0">
                <a:sym typeface="Lamsymbol" panose="05010101010101010101" pitchFamily="2" charset="2"/>
              </a:rPr>
              <a:t>(</a:t>
            </a:r>
            <a:r>
              <a:rPr lang="en-US" sz="2800" i="1" dirty="0">
                <a:sym typeface="Lamsymbol" panose="05010101010101010101" pitchFamily="2" charset="2"/>
              </a:rPr>
              <a:t>M  AB</a:t>
            </a:r>
            <a:r>
              <a:rPr lang="en-US" sz="2800" dirty="0">
                <a:sym typeface="Lamsymbol" panose="05010101010101010101" pitchFamily="2" charset="2"/>
              </a:rPr>
              <a:t>), </a:t>
            </a:r>
            <a:r>
              <a:rPr lang="en-US" sz="2800" dirty="0" err="1">
                <a:sym typeface="Lamsymbol" panose="05010101010101010101" pitchFamily="2" charset="2"/>
              </a:rPr>
              <a:t>trên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i="1" dirty="0">
                <a:sym typeface="Lamsymbol" panose="05010101010101010101" pitchFamily="2" charset="2"/>
              </a:rPr>
              <a:t>AC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dirty="0" err="1">
                <a:sym typeface="Lamsymbol" panose="05010101010101010101" pitchFamily="2" charset="2"/>
              </a:rPr>
              <a:t>lấy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dirty="0" err="1">
                <a:sym typeface="Lamsymbol" panose="05010101010101010101" pitchFamily="2" charset="2"/>
              </a:rPr>
              <a:t>điểm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i="1" dirty="0">
                <a:sym typeface="Lamsymbol" panose="05010101010101010101" pitchFamily="2" charset="2"/>
              </a:rPr>
              <a:t>N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dirty="0" err="1">
                <a:sym typeface="Lamsymbol" panose="05010101010101010101" pitchFamily="2" charset="2"/>
              </a:rPr>
              <a:t>sao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dirty="0" err="1">
                <a:sym typeface="Lamsymbol" panose="05010101010101010101" pitchFamily="2" charset="2"/>
              </a:rPr>
              <a:t>cho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i="1" dirty="0">
                <a:sym typeface="Lamsymbol" panose="05010101010101010101" pitchFamily="2" charset="2"/>
              </a:rPr>
              <a:t>AM</a:t>
            </a:r>
            <a:r>
              <a:rPr lang="en-US" sz="2800" dirty="0">
                <a:sym typeface="Lamsymbol" panose="05010101010101010101" pitchFamily="2" charset="2"/>
              </a:rPr>
              <a:t> = </a:t>
            </a:r>
            <a:r>
              <a:rPr lang="en-US" sz="2800" i="1" dirty="0">
                <a:sym typeface="Lamsymbol" panose="05010101010101010101" pitchFamily="2" charset="2"/>
              </a:rPr>
              <a:t>AN</a:t>
            </a:r>
            <a:r>
              <a:rPr lang="en-US" sz="2800" dirty="0">
                <a:sym typeface="Lamsymbol" panose="05010101010101010101" pitchFamily="2" charset="2"/>
              </a:rPr>
              <a:t>.</a:t>
            </a:r>
          </a:p>
          <a:p>
            <a:pPr algn="just"/>
            <a:r>
              <a:rPr lang="en-US" sz="2800" dirty="0" err="1">
                <a:sym typeface="Lamsymbol" panose="05010101010101010101" pitchFamily="2" charset="2"/>
              </a:rPr>
              <a:t>Chứng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dirty="0" err="1">
                <a:sym typeface="Lamsymbol" panose="05010101010101010101" pitchFamily="2" charset="2"/>
              </a:rPr>
              <a:t>minh</a:t>
            </a:r>
            <a:r>
              <a:rPr lang="en-US" sz="2800" dirty="0">
                <a:sym typeface="Lamsymbol" panose="05010101010101010101" pitchFamily="2" charset="2"/>
              </a:rPr>
              <a:t> </a:t>
            </a:r>
            <a:r>
              <a:rPr lang="en-US" sz="2800" i="1" dirty="0">
                <a:sym typeface="Lamsymbol" panose="05010101010101010101" pitchFamily="2" charset="2"/>
              </a:rPr>
              <a:t>HN</a:t>
            </a:r>
            <a:r>
              <a:rPr lang="en-US" sz="2800" dirty="0">
                <a:sym typeface="Lamsymbol" panose="05010101010101010101" pitchFamily="2" charset="2"/>
              </a:rPr>
              <a:t>   </a:t>
            </a:r>
            <a:r>
              <a:rPr lang="en-US" sz="2800" i="1" dirty="0">
                <a:sym typeface="Lamsymbol" panose="05010101010101010101" pitchFamily="2" charset="2"/>
              </a:rPr>
              <a:t>AC</a:t>
            </a:r>
            <a:r>
              <a:rPr lang="en-US" sz="2800" dirty="0">
                <a:sym typeface="Lamsymbol" panose="05010101010101010101" pitchFamily="2" charset="2"/>
              </a:rPr>
              <a:t>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3401" y="742950"/>
            <a:ext cx="1221809" cy="584775"/>
          </a:xfrm>
          <a:prstGeom prst="rect">
            <a:avLst/>
          </a:prstGeom>
          <a:solidFill>
            <a:srgbClr val="07C7F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5983E3B-D931-474A-8FDA-183564E2BE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553464"/>
              </p:ext>
            </p:extLst>
          </p:nvPr>
        </p:nvGraphicFramePr>
        <p:xfrm>
          <a:off x="2590800" y="1047750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600" imgH="266400" progId="Equation.DSMT4">
                  <p:embed/>
                </p:oleObj>
              </mc:Choice>
              <mc:Fallback>
                <p:oleObj name="Equation" r:id="rId2" imgW="228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90800" y="1047750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6960F89-DCA2-4013-B66C-F096AB36D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681631"/>
              </p:ext>
            </p:extLst>
          </p:nvPr>
        </p:nvGraphicFramePr>
        <p:xfrm>
          <a:off x="3498850" y="1885950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00" imgH="266400" progId="Equation.DSMT4">
                  <p:embed/>
                </p:oleObj>
              </mc:Choice>
              <mc:Fallback>
                <p:oleObj name="Equation" r:id="rId4" imgW="241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8850" y="1885950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38B5FE9-8013-4758-B4D4-0AEA21198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344604"/>
              </p:ext>
            </p:extLst>
          </p:nvPr>
        </p:nvGraphicFramePr>
        <p:xfrm>
          <a:off x="2358086" y="2313560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088" imgH="266782" progId="Equation.DSMT4">
                  <p:embed/>
                </p:oleObj>
              </mc:Choice>
              <mc:Fallback>
                <p:oleObj name="Equation" r:id="rId6" imgW="241088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58086" y="2313560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F3EEBBD-3A10-4C7C-98C5-D67EAC0B2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71010"/>
              </p:ext>
            </p:extLst>
          </p:nvPr>
        </p:nvGraphicFramePr>
        <p:xfrm>
          <a:off x="3549650" y="2389760"/>
          <a:ext cx="1905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190440" progId="Equation.DSMT4">
                  <p:embed/>
                </p:oleObj>
              </mc:Choice>
              <mc:Fallback>
                <p:oleObj name="Equation" r:id="rId8" imgW="1904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49650" y="2389760"/>
                        <a:ext cx="1905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5E23B11-D8BE-4ABA-8C5C-F2F150766C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513938"/>
              </p:ext>
            </p:extLst>
          </p:nvPr>
        </p:nvGraphicFramePr>
        <p:xfrm>
          <a:off x="2971800" y="3181350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1088" imgH="266782" progId="Equation.DSMT4">
                  <p:embed/>
                </p:oleObj>
              </mc:Choice>
              <mc:Fallback>
                <p:oleObj name="Equation" r:id="rId10" imgW="241088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71800" y="3181350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2929" y="4019550"/>
            <a:ext cx="1001071" cy="1143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2656" y="4171950"/>
            <a:ext cx="93276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48575" y="8670"/>
            <a:ext cx="90468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50" normalizeH="0" baseline="0" noProof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…, Bài 13. TÍNH CHẤT BA ĐƯỜNG CAO CỦA TAM GIÁC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1972" y="1167140"/>
            <a:ext cx="1491114" cy="52322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37" y="1649643"/>
            <a:ext cx="2381126" cy="28069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119608" y="3888943"/>
            <a:ext cx="2729519" cy="947455"/>
            <a:chOff x="4038600" y="3289378"/>
            <a:chExt cx="2729519" cy="947455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1241220"/>
                </p:ext>
              </p:extLst>
            </p:nvPr>
          </p:nvGraphicFramePr>
          <p:xfrm>
            <a:off x="4052119" y="3289378"/>
            <a:ext cx="2716000" cy="50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31560" imgH="228600" progId="Equation.DSMT4">
                    <p:embed/>
                  </p:oleObj>
                </mc:Choice>
                <mc:Fallback>
                  <p:oleObj name="Equation" r:id="rId3" imgW="1231560" imgH="22860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052119" y="3289378"/>
                          <a:ext cx="2716000" cy="504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2406262"/>
                </p:ext>
              </p:extLst>
            </p:nvPr>
          </p:nvGraphicFramePr>
          <p:xfrm>
            <a:off x="4038600" y="3732833"/>
            <a:ext cx="2632000" cy="50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93760" imgH="228600" progId="Equation.DSMT4">
                    <p:embed/>
                  </p:oleObj>
                </mc:Choice>
                <mc:Fallback>
                  <p:oleObj name="Equation" r:id="rId5" imgW="1193760" imgH="22860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038600" y="3732833"/>
                          <a:ext cx="2632000" cy="504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E870176-62DB-4BF0-B46E-2829519224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61700"/>
              </p:ext>
            </p:extLst>
          </p:nvPr>
        </p:nvGraphicFramePr>
        <p:xfrm>
          <a:off x="4243299" y="1613871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8854" imgH="266782" progId="Equation.DSMT4">
                  <p:embed/>
                </p:oleObj>
              </mc:Choice>
              <mc:Fallback>
                <p:oleObj name="Equation" r:id="rId7" imgW="228854" imgH="266782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E870176-62DB-4BF0-B46E-2829519224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43299" y="1613871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EAAE73B-2787-47E5-8EEA-E87B9F1E28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931562"/>
              </p:ext>
            </p:extLst>
          </p:nvPr>
        </p:nvGraphicFramePr>
        <p:xfrm>
          <a:off x="5667197" y="1614754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854" imgH="266782" progId="Equation.DSMT4">
                  <p:embed/>
                </p:oleObj>
              </mc:Choice>
              <mc:Fallback>
                <p:oleObj name="Equation" r:id="rId9" imgW="228854" imgH="266782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EAAE73B-2787-47E5-8EEA-E87B9F1E28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67197" y="1614754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4DAB837-9F88-4A79-9A79-6A2FF0CB14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380307"/>
              </p:ext>
            </p:extLst>
          </p:nvPr>
        </p:nvGraphicFramePr>
        <p:xfrm>
          <a:off x="3759711" y="3203737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854" imgH="266782" progId="Equation.DSMT4">
                  <p:embed/>
                </p:oleObj>
              </mc:Choice>
              <mc:Fallback>
                <p:oleObj name="Equation" r:id="rId11" imgW="228854" imgH="266782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4DAB837-9F88-4A79-9A79-6A2FF0CB14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59711" y="3203737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CB688A0-F862-4EBA-BD3A-08EFE0614B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569494"/>
              </p:ext>
            </p:extLst>
          </p:nvPr>
        </p:nvGraphicFramePr>
        <p:xfrm>
          <a:off x="5097424" y="3203737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28854" imgH="266782" progId="Equation.DSMT4">
                  <p:embed/>
                </p:oleObj>
              </mc:Choice>
              <mc:Fallback>
                <p:oleObj name="Equation" r:id="rId13" imgW="228854" imgH="266782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CB688A0-F862-4EBA-BD3A-08EFE0614B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97424" y="3203737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8B88635-D150-4E4D-918C-CD8E85360F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685027"/>
              </p:ext>
            </p:extLst>
          </p:nvPr>
        </p:nvGraphicFramePr>
        <p:xfrm>
          <a:off x="7707275" y="4483071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41088" imgH="266782" progId="Equation.DSMT4">
                  <p:embed/>
                </p:oleObj>
              </mc:Choice>
              <mc:Fallback>
                <p:oleObj name="Equation" r:id="rId15" imgW="241088" imgH="266782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8B88635-D150-4E4D-918C-CD8E85360F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707275" y="4483071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9DD6FA8-BEC4-4028-8224-0FEC07E37BB8}"/>
              </a:ext>
            </a:extLst>
          </p:cNvPr>
          <p:cNvSpPr/>
          <p:nvPr/>
        </p:nvSpPr>
        <p:spPr>
          <a:xfrm>
            <a:off x="141972" y="566872"/>
            <a:ext cx="1099685" cy="523220"/>
          </a:xfrm>
          <a:prstGeom prst="rect">
            <a:avLst/>
          </a:prstGeom>
          <a:solidFill>
            <a:srgbClr val="07C7F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B71D65-7895-4733-A042-530D12967D45}"/>
              </a:ext>
            </a:extLst>
          </p:cNvPr>
          <p:cNvSpPr/>
          <p:nvPr/>
        </p:nvSpPr>
        <p:spPr>
          <a:xfrm>
            <a:off x="1255637" y="484720"/>
            <a:ext cx="7492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amsymbol" panose="05010101010101010101" pitchFamily="2" charset="2"/>
              </a:rPr>
              <a:t>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amsymbol" panose="05010101010101010101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amsymbol" panose="05010101010101010101" pitchFamily="2" charset="2"/>
              </a:rPr>
              <a:t>BC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amsymbol" panose="05010101010101010101" pitchFamily="2" charset="2"/>
              </a:rPr>
              <a:t>.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7C91574-FA7F-4A60-AF6B-3C527B2F4A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3923" y="625386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28600" imgH="266400" progId="Equation.DSMT4">
                  <p:embed/>
                </p:oleObj>
              </mc:Choice>
              <mc:Fallback>
                <p:oleObj name="Equation" r:id="rId17" imgW="228600" imgH="266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7C91574-FA7F-4A60-AF6B-3C527B2F4A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63923" y="625386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A5840A4-9B97-41DB-8487-4601D92C83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1044486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41200" imgH="266400" progId="Equation.DSMT4">
                  <p:embed/>
                </p:oleObj>
              </mc:Choice>
              <mc:Fallback>
                <p:oleObj name="Equation" r:id="rId19" imgW="241200" imgH="2664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A5840A4-9B97-41DB-8487-4601D92C8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267200" y="1044486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01924" y="1463732"/>
            <a:ext cx="4705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sym typeface="Lamsymbol" panose="05010101010101010101" pitchFamily="2" charset="2"/>
              </a:rPr>
              <a:t>Xét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sym typeface="Lamsymbol" panose="05010101010101010101" pitchFamily="2" charset="2"/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sym typeface="Lamsymbol" panose="05010101010101010101" pitchFamily="2" charset="2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</a:rPr>
              <a:t>ABH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 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sym typeface="Lamsymbol" panose="05010101010101010101" pitchFamily="2" charset="2"/>
              </a:rPr>
              <a:t>  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</a:rPr>
              <a:t>ACH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có: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8186" y="3502855"/>
            <a:ext cx="347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(2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4011" y="1790796"/>
            <a:ext cx="3975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</a:rPr>
              <a:t>AH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chung</a:t>
            </a:r>
            <a:endParaRPr lang="en-US" sz="2800" dirty="0">
              <a:solidFill>
                <a:prstClr val="black"/>
              </a:solidFill>
              <a:latin typeface="Times New Roman" pitchFamily="18" charset="0"/>
            </a:endParaRPr>
          </a:p>
          <a:p>
            <a:pPr lvl="0">
              <a:defRPr/>
            </a:pP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</a:rPr>
              <a:t>AB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</a:rPr>
              <a:t>AC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gt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lvl="0">
              <a:defRPr/>
            </a:pP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</a:rPr>
              <a:t>BH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</a:rPr>
              <a:t>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(t/c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58551" y="3051987"/>
                <a:ext cx="44905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Lamsymbol" panose="05010101010101010101" pitchFamily="2" charset="2"/>
                      </a:rPr>
                      <m:t>⇒</m:t>
                    </m:r>
                    <m:r>
                      <a:rPr lang="vi-VN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Lamsymbol" panose="05010101010101010101" pitchFamily="2" charset="2"/>
                      </a:rPr>
                      <m:t>   </m:t>
                    </m:r>
                  </m:oMath>
                </a14:m>
                <a:r>
                  <a:rPr lang="en-US" sz="2800" i="1" dirty="0">
                    <a:solidFill>
                      <a:prstClr val="black"/>
                    </a:solidFill>
                    <a:latin typeface="Times New Roman" pitchFamily="18" charset="0"/>
                  </a:rPr>
                  <a:t>ABH</a:t>
                </a:r>
                <a:r>
                  <a:rPr lang="vi-VN" sz="2800" i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>
                    <a:solidFill>
                      <a:prstClr val="black"/>
                    </a:solidFill>
                    <a:latin typeface="Times New Roman" pitchFamily="18" charset="0"/>
                  </a:rPr>
                  <a:t>  </a:t>
                </a:r>
                <a:r>
                  <a:rPr lang="vi-VN" sz="2800" i="1" dirty="0">
                    <a:solidFill>
                      <a:prstClr val="black"/>
                    </a:solidFill>
                    <a:latin typeface="Times New Roman" pitchFamily="18" charset="0"/>
                  </a:rPr>
                  <a:t>ACH</a:t>
                </a:r>
                <a:r>
                  <a:rPr lang="vi-VN" sz="2800" dirty="0">
                    <a:solidFill>
                      <a:prstClr val="black"/>
                    </a:solidFill>
                    <a:latin typeface="Times New Roman" pitchFamily="18" charset="0"/>
                  </a:rPr>
                  <a:t>(c-c-c)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551" y="3051987"/>
                <a:ext cx="4490560" cy="523220"/>
              </a:xfrm>
              <a:prstGeom prst="rect">
                <a:avLst/>
              </a:prstGeom>
              <a:blipFill>
                <a:blip r:embed="rId22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011841" y="3526662"/>
                <a:ext cx="2187330" cy="5375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𝐴𝐻𝐵</m:t>
                          </m:r>
                        </m:e>
                      </m:acc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𝐴𝐻𝐶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841" y="3526662"/>
                <a:ext cx="2187330" cy="53758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538150" y="3936712"/>
            <a:ext cx="698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Có: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538150" y="3566831"/>
                <a:ext cx="57740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Lamsymbol" panose="05010101010101010101" pitchFamily="2" charset="2"/>
                        </a:rPr>
                        <m:t>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150" y="3566831"/>
                <a:ext cx="577401" cy="52322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611854" y="4386555"/>
                <a:ext cx="57740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Lamsymbol" panose="05010101010101010101" pitchFamily="2" charset="2"/>
                        </a:rPr>
                        <m:t>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854" y="4386555"/>
                <a:ext cx="577401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9740205"/>
                  </p:ext>
                </p:extLst>
              </p:nvPr>
            </p:nvGraphicFramePr>
            <p:xfrm>
              <a:off x="2652627" y="1511961"/>
              <a:ext cx="6096000" cy="2316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38200">
                      <a:extLst>
                        <a:ext uri="{9D8B030D-6E8A-4147-A177-3AD203B41FA5}">
                          <a16:colId xmlns:a16="http://schemas.microsoft.com/office/drawing/2014/main" val="4087790977"/>
                        </a:ext>
                      </a:extLst>
                    </a:gridCol>
                    <a:gridCol w="5257800">
                      <a:extLst>
                        <a:ext uri="{9D8B030D-6E8A-4147-A177-3AD203B41FA5}">
                          <a16:colId xmlns:a16="http://schemas.microsoft.com/office/drawing/2014/main" val="39473870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vi-VN" sz="2800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GT</a:t>
                          </a:r>
                          <a:endParaRPr lang="en-US" sz="2800" b="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vi-VN" sz="280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ABC</m:t>
                              </m:r>
                            </m:oMath>
                          </a14:m>
                          <a:r>
                            <a:rPr lang="vi-VN" sz="2800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,</a:t>
                          </a:r>
                          <a:r>
                            <a:rPr lang="vi-VN" sz="280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dirty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  <m:r>
                                <a:rPr lang="vi-VN" sz="2800" b="0" i="1" dirty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vi-VN" sz="2800" b="0" i="1" dirty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𝐴𝐶</m:t>
                              </m:r>
                            </m:oMath>
                          </a14:m>
                          <a:r>
                            <a:rPr lang="vi-VN" sz="2800" b="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, HB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vi-VN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𝐻𝐶</m:t>
                              </m:r>
                            </m:oMath>
                          </a14:m>
                          <a:r>
                            <a:rPr lang="vi-VN" sz="2800" b="0" i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(</a:t>
                          </a:r>
                          <a:r>
                            <a:rPr lang="vi-VN" sz="2800" b="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H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dirty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vi-VN" sz="2800" b="0" i="1" dirty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𝐵𝐶</m:t>
                              </m:r>
                            </m:oMath>
                          </a14:m>
                          <a:r>
                            <a:rPr lang="vi-VN" sz="2800" b="0" i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)</a:t>
                          </a:r>
                        </a:p>
                        <a:p>
                          <a:r>
                            <a:rPr lang="vi-VN" sz="2800" b="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MH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vi-VN" sz="2800" b="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AB </a:t>
                          </a:r>
                          <a:r>
                            <a:rPr lang="vi-VN" sz="2800" b="0" i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( </a:t>
                          </a:r>
                          <a:r>
                            <a:rPr lang="vi-VN" sz="2800" b="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oMath>
                          </a14:m>
                          <a:r>
                            <a:rPr lang="vi-VN" sz="2800" b="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AB</a:t>
                          </a:r>
                          <a:r>
                            <a:rPr lang="vi-VN" sz="2800" b="0" i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), </a:t>
                          </a:r>
                        </a:p>
                        <a:p>
                          <a:r>
                            <a:rPr lang="vi-VN" sz="2800" b="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AM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vi-VN" sz="2800" b="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AN</a:t>
                          </a:r>
                          <a:r>
                            <a:rPr lang="vi-VN" sz="2800" b="0" i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+mn-cs"/>
                            </a:rPr>
                            <a:t>( </a:t>
                          </a:r>
                          <a:r>
                            <a:rPr kumimoji="0" lang="vi-VN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+mn-cs"/>
                            </a:rPr>
                            <a:t>N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𝜖</m:t>
                              </m:r>
                            </m:oMath>
                          </a14:m>
                          <a:r>
                            <a:rPr kumimoji="0" lang="vi-VN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+mn-cs"/>
                            </a:rPr>
                            <a:t>AB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+mn-cs"/>
                            </a:rPr>
                            <a:t>), </a:t>
                          </a:r>
                          <a:endParaRPr lang="vi-VN" sz="2800" b="0" i="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8782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vi-VN" sz="2800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KL</a:t>
                          </a:r>
                          <a:endParaRPr lang="en-US" sz="2800" b="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514350" indent="-514350">
                            <a:buAutoNum type="alphaLcParenR"/>
                          </a:pPr>
                          <a:r>
                            <a:rPr lang="vi-VN" sz="28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AH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vi-VN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vi-VN" sz="28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BC   </a:t>
                          </a:r>
                        </a:p>
                        <a:p>
                          <a:pPr marL="514350" indent="-514350">
                            <a:buAutoNum type="alphaLcParenR"/>
                          </a:pPr>
                          <a:r>
                            <a:rPr lang="vi-VN" sz="28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HN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vi-VN" sz="28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AC</a:t>
                          </a:r>
                          <a:endParaRPr lang="en-US" sz="28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53800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9740205"/>
                  </p:ext>
                </p:extLst>
              </p:nvPr>
            </p:nvGraphicFramePr>
            <p:xfrm>
              <a:off x="2652627" y="1511961"/>
              <a:ext cx="6096000" cy="2316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38200">
                      <a:extLst>
                        <a:ext uri="{9D8B030D-6E8A-4147-A177-3AD203B41FA5}">
                          <a16:colId xmlns:a16="http://schemas.microsoft.com/office/drawing/2014/main" val="4087790977"/>
                        </a:ext>
                      </a:extLst>
                    </a:gridCol>
                    <a:gridCol w="5257800">
                      <a:extLst>
                        <a:ext uri="{9D8B030D-6E8A-4147-A177-3AD203B41FA5}">
                          <a16:colId xmlns:a16="http://schemas.microsoft.com/office/drawing/2014/main" val="3947387065"/>
                        </a:ext>
                      </a:extLst>
                    </a:gridCol>
                  </a:tblGrid>
                  <a:tr h="1371600">
                    <a:tc>
                      <a:txBody>
                        <a:bodyPr/>
                        <a:lstStyle/>
                        <a:p>
                          <a:r>
                            <a:rPr lang="vi-VN" sz="2800" b="0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GT</a:t>
                          </a:r>
                          <a:endParaRPr lang="en-US" sz="2800" b="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6"/>
                          <a:stretch>
                            <a:fillRect l="-16107" t="-4867" r="-232" b="-800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8782534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vi-VN" sz="2800" b="0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+mj-lt"/>
                            </a:rPr>
                            <a:t>KL</a:t>
                          </a:r>
                          <a:endParaRPr lang="en-US" sz="2800" b="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6"/>
                          <a:stretch>
                            <a:fillRect l="-16107" t="-152903" r="-232" b="-16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53800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495894" y="4344721"/>
                <a:ext cx="2252733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Lamsymbol" panose="05010101010101010101" pitchFamily="2" charset="2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AH</m:t>
                      </m:r>
                      <m:r>
                        <m:rPr>
                          <m:nor/>
                        </m:rP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Lamsymbol" panose="05010101010101010101" pitchFamily="2" charset="2"/>
                        </a:rPr>
                        <m:t>  </m:t>
                      </m:r>
                      <m:r>
                        <m:rPr>
                          <m:nor/>
                        </m:rPr>
                        <a:rPr lang="vi-VN" sz="2800" b="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Lamsymbol" panose="05010101010101010101" pitchFamily="2" charset="2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Lamsymbol" panose="05010101010101010101" pitchFamily="2" charset="2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Lamsymbol" panose="05010101010101010101" pitchFamily="2" charset="2"/>
                        </a:rPr>
                        <m:t>.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Lamsymbol" panose="05010101010101010101" pitchFamily="2" charset="2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894" y="4344721"/>
                <a:ext cx="2252733" cy="80021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207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48575" y="8670"/>
            <a:ext cx="90468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2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…, Bài 13. TÍNH CHẤT BA ĐƯỜNG CAO CỦA TAM GIÁC</a:t>
            </a:r>
          </a:p>
        </p:txBody>
      </p:sp>
      <p:sp>
        <p:nvSpPr>
          <p:cNvPr id="5" name="Rectangle 4"/>
          <p:cNvSpPr/>
          <p:nvPr/>
        </p:nvSpPr>
        <p:spPr>
          <a:xfrm>
            <a:off x="5076753" y="459477"/>
            <a:ext cx="1491114" cy="52322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68" y="1238250"/>
            <a:ext cx="2658420" cy="31337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76617" y="3205298"/>
            <a:ext cx="5334000" cy="1815882"/>
            <a:chOff x="3047248" y="3029042"/>
            <a:chExt cx="4960261" cy="1815882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047248" y="3029042"/>
              <a:ext cx="4960261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457200" indent="-457200">
                <a:buFont typeface="Symbol" panose="05050102010706020507" pitchFamily="18" charset="2"/>
                <a:buChar char="Þ"/>
              </a:pPr>
              <a:r>
                <a:rPr lang="en-US" sz="2800" dirty="0">
                  <a:solidFill>
                    <a:prstClr val="black"/>
                  </a:solidFill>
                  <a:latin typeface="Calibri"/>
                  <a:sym typeface="Lamsymbol" panose="05010101010101010101" pitchFamily="2" charset="2"/>
                </a:rPr>
                <a:t> </a:t>
              </a:r>
              <a:r>
                <a:rPr lang="vi-VN" sz="2800" dirty="0">
                  <a:solidFill>
                    <a:prstClr val="black"/>
                  </a:solidFill>
                  <a:latin typeface="Calibri"/>
                  <a:sym typeface="Lamsymbol" panose="05010101010101010101" pitchFamily="2" charset="2"/>
                </a:rPr>
                <a:t> </a:t>
              </a:r>
              <a:r>
                <a:rPr lang="en-US" sz="280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AHM</a:t>
              </a:r>
              <a:r>
                <a:rPr lang="vi-VN" sz="280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prstClr val="black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</a:t>
              </a: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sym typeface="Lamsymbol" panose="05010101010101010101" pitchFamily="2" charset="2"/>
                </a:rPr>
                <a:t>  </a:t>
              </a:r>
              <a:r>
                <a:rPr lang="en-US" sz="280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AHN</a:t>
              </a: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c.g.c</a:t>
              </a:r>
              <a:r>
                <a:rPr lang="en-US" sz="28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)</a:t>
              </a:r>
              <a:endParaRPr lang="vi-VN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  <a:p>
              <a:pPr marL="457200" indent="-457200">
                <a:buFont typeface="Symbol" panose="05050102010706020507" pitchFamily="18" charset="2"/>
                <a:buChar char="Þ"/>
              </a:pPr>
              <a:r>
                <a:rPr lang="en-US" sz="2800" dirty="0"/>
                <a:t>                      (2 </a:t>
              </a:r>
              <a:r>
                <a:rPr lang="en-US" sz="2800" dirty="0" err="1"/>
                <a:t>góc</a:t>
              </a:r>
              <a:r>
                <a:rPr lang="en-US" sz="2800" dirty="0"/>
                <a:t> </a:t>
              </a:r>
              <a:r>
                <a:rPr lang="en-US" sz="2800" dirty="0" err="1"/>
                <a:t>tương</a:t>
              </a:r>
              <a:r>
                <a:rPr lang="en-US" sz="2800" dirty="0"/>
                <a:t> </a:t>
              </a:r>
              <a:r>
                <a:rPr lang="en-US" sz="2800" dirty="0" err="1"/>
                <a:t>ứng</a:t>
              </a:r>
              <a:r>
                <a:rPr lang="en-US" sz="2800" dirty="0"/>
                <a:t>)</a:t>
              </a:r>
            </a:p>
            <a:p>
              <a:r>
                <a:rPr lang="en-US" sz="2800" dirty="0" err="1"/>
                <a:t>Mà</a:t>
              </a:r>
              <a:r>
                <a:rPr lang="en-US" sz="2800" dirty="0"/>
                <a:t>                    </a:t>
              </a:r>
              <a:r>
                <a:rPr lang="vi-VN" sz="2800" dirty="0"/>
                <a:t>suy ra </a:t>
              </a:r>
              <a:endParaRPr lang="en-US" sz="2800" dirty="0"/>
            </a:p>
            <a:p>
              <a:r>
                <a:rPr lang="en-US" sz="2800" dirty="0">
                  <a:sym typeface="Lamsymbol" panose="05010101010101010101" pitchFamily="2" charset="2"/>
                </a:rPr>
                <a:t>=&gt; </a:t>
              </a:r>
              <a:r>
                <a:rPr lang="en-US" sz="2800" i="1" dirty="0">
                  <a:sym typeface="Lamsymbol" panose="05010101010101010101" pitchFamily="2" charset="2"/>
                </a:rPr>
                <a:t>HN    AC</a:t>
              </a:r>
              <a:r>
                <a:rPr lang="en-US" sz="2800" dirty="0">
                  <a:sym typeface="Lamsymbol" panose="05010101010101010101" pitchFamily="2" charset="2"/>
                </a:rPr>
                <a:t>.</a:t>
              </a:r>
              <a:endParaRPr lang="en-US" sz="2800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1377180"/>
                </p:ext>
              </p:extLst>
            </p:nvPr>
          </p:nvGraphicFramePr>
          <p:xfrm>
            <a:off x="6045521" y="3835167"/>
            <a:ext cx="1624013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36560" imgH="228600" progId="Equation.DSMT4">
                    <p:embed/>
                  </p:oleObj>
                </mc:Choice>
                <mc:Fallback>
                  <p:oleObj name="Equation" r:id="rId3" imgW="736560" imgH="22860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045521" y="3835167"/>
                          <a:ext cx="1624013" cy="503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27EA5E5-EC73-4E4A-96A1-089B16F13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913408"/>
              </p:ext>
            </p:extLst>
          </p:nvPr>
        </p:nvGraphicFramePr>
        <p:xfrm>
          <a:off x="5190459" y="944025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854" imgH="266782" progId="Equation.DSMT4">
                  <p:embed/>
                </p:oleObj>
              </mc:Choice>
              <mc:Fallback>
                <p:oleObj name="Equation" r:id="rId5" imgW="228854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0459" y="944025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717CE0A-F991-4841-817A-2EAB6CFA3A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423697"/>
              </p:ext>
            </p:extLst>
          </p:nvPr>
        </p:nvGraphicFramePr>
        <p:xfrm>
          <a:off x="4038599" y="1758447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8854" imgH="266782" progId="Equation.DSMT4">
                  <p:embed/>
                </p:oleObj>
              </mc:Choice>
              <mc:Fallback>
                <p:oleObj name="Equation" r:id="rId7" imgW="228854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8599" y="1758447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7D76DDC-029E-4BCE-ABDB-E1EFA0578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800189"/>
              </p:ext>
            </p:extLst>
          </p:nvPr>
        </p:nvGraphicFramePr>
        <p:xfrm>
          <a:off x="3817143" y="952004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854" imgH="266782" progId="Equation.DSMT4">
                  <p:embed/>
                </p:oleObj>
              </mc:Choice>
              <mc:Fallback>
                <p:oleObj name="Equation" r:id="rId9" imgW="228854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17143" y="952004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5FFCBC1-D099-441C-A938-EA136890DD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690639"/>
              </p:ext>
            </p:extLst>
          </p:nvPr>
        </p:nvGraphicFramePr>
        <p:xfrm>
          <a:off x="5045203" y="3355362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854" imgH="266782" progId="Equation.DSMT4">
                  <p:embed/>
                </p:oleObj>
              </mc:Choice>
              <mc:Fallback>
                <p:oleObj name="Equation" r:id="rId11" imgW="228854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45203" y="3355362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6F0E0F3-C2C4-47C9-BE25-D885CE035A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18795"/>
              </p:ext>
            </p:extLst>
          </p:nvPr>
        </p:nvGraphicFramePr>
        <p:xfrm>
          <a:off x="3649021" y="3359378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28854" imgH="266782" progId="Equation.DSMT4">
                  <p:embed/>
                </p:oleObj>
              </mc:Choice>
              <mc:Fallback>
                <p:oleObj name="Equation" r:id="rId13" imgW="228854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49021" y="3359378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802343B-D6CB-42C0-AE47-A44C29D729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386655"/>
              </p:ext>
            </p:extLst>
          </p:nvPr>
        </p:nvGraphicFramePr>
        <p:xfrm>
          <a:off x="4305299" y="4640197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41088" imgH="266782" progId="Equation.DSMT4">
                  <p:embed/>
                </p:oleObj>
              </mc:Choice>
              <mc:Fallback>
                <p:oleObj name="Equation" r:id="rId15" imgW="241088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05299" y="4640197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AAA9BFC-62B5-4ED9-8225-65B1C9E2CD86}"/>
              </a:ext>
            </a:extLst>
          </p:cNvPr>
          <p:cNvSpPr/>
          <p:nvPr/>
        </p:nvSpPr>
        <p:spPr>
          <a:xfrm>
            <a:off x="180462" y="608481"/>
            <a:ext cx="3858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 minh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HN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AC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422EF574-469C-4C38-A333-5BFDB64A6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973129"/>
              </p:ext>
            </p:extLst>
          </p:nvPr>
        </p:nvGraphicFramePr>
        <p:xfrm>
          <a:off x="2639915" y="707775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41088" imgH="266782" progId="Equation.DSMT4">
                  <p:embed/>
                </p:oleObj>
              </mc:Choice>
              <mc:Fallback>
                <p:oleObj name="Equation" r:id="rId17" imgW="241088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639915" y="707775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352800" y="805740"/>
            <a:ext cx="5286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Vì  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 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lvl="0" indent="-457200">
              <a:buFont typeface="Symbol" panose="05050102010706020507" pitchFamily="18" charset="2"/>
              <a:buChar char="Þ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376855"/>
              </p:ext>
            </p:extLst>
          </p:nvPr>
        </p:nvGraphicFramePr>
        <p:xfrm>
          <a:off x="3784752" y="1225283"/>
          <a:ext cx="1848000" cy="5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38080" imgH="228600" progId="Equation.DSMT4">
                  <p:embed/>
                </p:oleObj>
              </mc:Choice>
              <mc:Fallback>
                <p:oleObj name="Equation" r:id="rId19" imgW="8380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784752" y="1225283"/>
                        <a:ext cx="1848000" cy="50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352800" y="160467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Xét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AHM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có: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5FFCBC1-D099-441C-A938-EA136890DD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303"/>
              </p:ext>
            </p:extLst>
          </p:nvPr>
        </p:nvGraphicFramePr>
        <p:xfrm>
          <a:off x="5615017" y="1742444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28854" imgH="266782" progId="Equation.DSMT4">
                  <p:embed/>
                </p:oleObj>
              </mc:Choice>
              <mc:Fallback>
                <p:oleObj name="Equation" r:id="rId21" imgW="228854" imgH="266782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5FFCBC1-D099-441C-A938-EA136890DD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15017" y="1742444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657600" y="1976904"/>
            <a:ext cx="325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(cmt)</a:t>
            </a:r>
          </a:p>
          <a:p>
            <a:pPr lvl="0"/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(gt)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945704"/>
              </p:ext>
            </p:extLst>
          </p:nvPr>
        </p:nvGraphicFramePr>
        <p:xfrm>
          <a:off x="3667125" y="2374195"/>
          <a:ext cx="1848000" cy="5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838080" imgH="228600" progId="Equation.DSMT4">
                  <p:embed/>
                </p:oleObj>
              </mc:Choice>
              <mc:Fallback>
                <p:oleObj name="Equation" r:id="rId22" imgW="838080" imgH="228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667125" y="2374195"/>
                        <a:ext cx="1848000" cy="50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537192"/>
              </p:ext>
            </p:extLst>
          </p:nvPr>
        </p:nvGraphicFramePr>
        <p:xfrm>
          <a:off x="3763321" y="4024506"/>
          <a:ext cx="17081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774360" imgH="228600" progId="Equation.DSMT4">
                  <p:embed/>
                </p:oleObj>
              </mc:Choice>
              <mc:Fallback>
                <p:oleObj name="Equation" r:id="rId23" imgW="774360" imgH="2286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63321" y="4024506"/>
                        <a:ext cx="170815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542025" y="3653956"/>
                <a:ext cx="2301592" cy="5375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𝐴𝑀𝐻</m:t>
                          </m:r>
                        </m:e>
                      </m:acc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𝐴𝑁𝐻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025" y="3653956"/>
                <a:ext cx="2301592" cy="53758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807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11385510"/>
              </p:ext>
            </p:extLst>
          </p:nvPr>
        </p:nvGraphicFramePr>
        <p:xfrm>
          <a:off x="2423936" y="628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2-Point Star 2"/>
          <p:cNvSpPr/>
          <p:nvPr/>
        </p:nvSpPr>
        <p:spPr>
          <a:xfrm>
            <a:off x="533400" y="0"/>
            <a:ext cx="8382000" cy="5400000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2708176" y="1080000"/>
            <a:ext cx="4032448" cy="324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8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6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4328" y="1"/>
            <a:ext cx="1512168" cy="130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731524"/>
            <a:ext cx="2566088" cy="249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59649"/>
            <a:ext cx="2770008" cy="243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3956606"/>
            <a:ext cx="1224136" cy="1116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3360" y="-29607"/>
            <a:ext cx="6975768" cy="1368152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914378"/>
            <a:r>
              <a:rPr lang="en-US" sz="6600" b="1" dirty="0" err="1">
                <a:ln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600" b="1" dirty="0">
                <a:ln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6600" b="1" dirty="0">
                <a:ln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6600" b="1" dirty="0">
                <a:ln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6600" b="1" dirty="0">
              <a:ln>
                <a:solidFill>
                  <a:prstClr val="black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-634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23457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96" y="3374876"/>
            <a:ext cx="1920769" cy="169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3400415"/>
            <a:ext cx="1833855" cy="178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4396611"/>
            <a:ext cx="1724932" cy="95832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1"/>
            <a:ext cx="1008112" cy="1028451"/>
          </a:xfrm>
          <a:prstGeom prst="rect">
            <a:avLst/>
          </a:prstGeom>
        </p:spPr>
      </p:pic>
      <p:pic>
        <p:nvPicPr>
          <p:cNvPr id="6" name="Picture chuoi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975" y="4322495"/>
            <a:ext cx="1345673" cy="553276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612620"/>
            <a:ext cx="1458004" cy="968206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40122" y="1348212"/>
            <a:ext cx="2745154" cy="1691688"/>
          </a:xfrm>
          <a:prstGeom prst="cloudCallout">
            <a:avLst>
              <a:gd name="adj1" fmla="val -32635"/>
              <a:gd name="adj2" fmla="val 7615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687810" y="404864"/>
            <a:ext cx="3316391" cy="2166886"/>
          </a:xfrm>
          <a:prstGeom prst="cloudCallout">
            <a:avLst>
              <a:gd name="adj1" fmla="val -6224"/>
              <a:gd name="adj2" fmla="val 9624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pic>
        <p:nvPicPr>
          <p:cNvPr id="31" name="Picture kinh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92" y="3171401"/>
            <a:ext cx="1852605" cy="92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7B386E-309F-4693-BD40-1744B2107A90}"/>
              </a:ext>
            </a:extLst>
          </p:cNvPr>
          <p:cNvSpPr txBox="1"/>
          <p:nvPr/>
        </p:nvSpPr>
        <p:spPr>
          <a:xfrm>
            <a:off x="4558269" y="97696"/>
            <a:ext cx="4291135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8430983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34B381-E27D-44D9-A87F-977C03E72E92}"/>
              </a:ext>
            </a:extLst>
          </p:cNvPr>
          <p:cNvGrpSpPr/>
          <p:nvPr/>
        </p:nvGrpSpPr>
        <p:grpSpPr>
          <a:xfrm>
            <a:off x="555594" y="1619630"/>
            <a:ext cx="4644345" cy="1052852"/>
            <a:chOff x="2174421" y="1589479"/>
            <a:chExt cx="4158208" cy="9511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5960E1-34FD-4871-B151-39338C01BEE3}"/>
                </a:ext>
              </a:extLst>
            </p:cNvPr>
            <p:cNvSpPr/>
            <p:nvPr/>
          </p:nvSpPr>
          <p:spPr>
            <a:xfrm>
              <a:off x="2174421" y="1589479"/>
              <a:ext cx="4158208" cy="9511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914378">
                <a:lnSpc>
                  <a:spcPct val="107000"/>
                </a:lnSpc>
                <a:spcBef>
                  <a:spcPts val="100"/>
                </a:spcBef>
                <a:spcAft>
                  <a:spcPts val="240"/>
                </a:spcAft>
              </a:pPr>
              <a:r>
                <a:rPr lang="fr-FR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 </a:t>
              </a:r>
              <a:r>
                <a:rPr lang="fr-FR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fr-FR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lang="fr-FR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fr-FR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điền</a:t>
              </a:r>
              <a:r>
                <a:rPr lang="fr-FR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fr-FR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…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defTabSz="914378">
                <a:lnSpc>
                  <a:spcPct val="107000"/>
                </a:lnSpc>
                <a:spcBef>
                  <a:spcPts val="100"/>
                </a:spcBef>
                <a:spcAft>
                  <a:spcPts val="240"/>
                </a:spcAft>
              </a:pPr>
              <a:r>
                <a:rPr lang="fr-FR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… là 1 </a:t>
              </a:r>
              <a:r>
                <a:rPr lang="fr-FR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fr-FR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fr-FR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cao</a:t>
              </a:r>
              <a:r>
                <a:rPr lang="fr-FR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fr-FR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endParaRPr 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4B2A5A29-7B15-4F99-BF73-74E683061C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9057991"/>
                </p:ext>
              </p:extLst>
            </p:nvPr>
          </p:nvGraphicFramePr>
          <p:xfrm>
            <a:off x="5093194" y="2143709"/>
            <a:ext cx="795420" cy="3059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85" imgH="190417" progId="Equation.DSMT4">
                    <p:embed/>
                  </p:oleObj>
                </mc:Choice>
                <mc:Fallback>
                  <p:oleObj name="Equation" r:id="rId4" imgW="495085" imgH="190417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4B2A5A29-7B15-4F99-BF73-74E683061CA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3194" y="2143709"/>
                          <a:ext cx="795420" cy="3059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5EFAAE-EC4C-4070-B324-D919BDA6DD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205058" y="1646504"/>
            <a:ext cx="3715460" cy="275350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12" y="4400006"/>
            <a:ext cx="1808324" cy="743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555594" y="2944313"/>
                <a:ext cx="4644345" cy="846637"/>
              </a:xfrm>
              <a:prstGeom prst="snip2Diag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𝑨𝑯</m:t>
                      </m:r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94" y="2944313"/>
                <a:ext cx="4644345" cy="846637"/>
              </a:xfrm>
              <a:prstGeom prst="snip2DiagRect">
                <a:avLst/>
              </a:prstGeom>
              <a:blipFill rotWithShape="1">
                <a:blip r:embed="rId12"/>
                <a:stretch>
                  <a:fillRect b="-125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4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0DB301D-CA15-49A2-832D-3CF7BF6B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-425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2F3212C-3AE2-47DB-B598-69E74FAD9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8466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87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94" y="3867894"/>
            <a:ext cx="2141433" cy="142204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4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0648E6-E217-40E7-B388-7C5A9CA6D3A5}"/>
              </a:ext>
            </a:extLst>
          </p:cNvPr>
          <p:cNvGrpSpPr/>
          <p:nvPr/>
        </p:nvGrpSpPr>
        <p:grpSpPr>
          <a:xfrm>
            <a:off x="467544" y="1430479"/>
            <a:ext cx="7615507" cy="1513876"/>
            <a:chOff x="62466" y="1463008"/>
            <a:chExt cx="7297119" cy="15138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AC4E6BC-3C35-4349-8A43-7D92FAD99C85}"/>
                    </a:ext>
                  </a:extLst>
                </p:cNvPr>
                <p:cNvSpPr/>
                <p:nvPr/>
              </p:nvSpPr>
              <p:spPr>
                <a:xfrm>
                  <a:off x="62466" y="1463008"/>
                  <a:ext cx="7297119" cy="15138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914378">
                    <a:lnSpc>
                      <a:spcPct val="107000"/>
                    </a:lnSpc>
                    <a:spcBef>
                      <a:spcPts val="100"/>
                    </a:spcBef>
                    <a:spcAft>
                      <a:spcPts val="240"/>
                    </a:spcAft>
                  </a:pPr>
                  <a:r>
                    <a:rPr lang="fr-FR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fr-FR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fr-FR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vẽ</a:t>
                  </a:r>
                  <a:r>
                    <a:rPr lang="fr-FR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sau</a:t>
                  </a:r>
                  <a:r>
                    <a:rPr lang="fr-FR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fr-FR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điền</a:t>
                  </a:r>
                  <a:r>
                    <a:rPr lang="fr-FR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vào</a:t>
                  </a:r>
                  <a:r>
                    <a:rPr lang="fr-FR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…</a:t>
                  </a:r>
                </a:p>
                <a:p>
                  <a:pPr algn="just" defTabSz="914378">
                    <a:lnSpc>
                      <a:spcPct val="107000"/>
                    </a:lnSpc>
                    <a:spcBef>
                      <a:spcPts val="100"/>
                    </a:spcBef>
                    <a:spcAft>
                      <a:spcPts val="240"/>
                    </a:spcAft>
                  </a:pP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         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</m:t>
                      </m:r>
                    </m:oMath>
                  </a14:m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𝐴𝑀</m:t>
                      </m:r>
                    </m:oMath>
                  </a14:m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là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𝐴𝑀</m:t>
                      </m:r>
                    </m:oMath>
                  </a14:m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là …</a:t>
                  </a:r>
                  <a:endPara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4AC4E6BC-3C35-4349-8A43-7D92FAD99C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6" y="1463008"/>
                  <a:ext cx="7297119" cy="1513876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1681" t="-4032" r="-2882" b="-846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Object 7">
                  <a:extLst>
                    <a:ext uri="{FF2B5EF4-FFF2-40B4-BE49-F238E27FC236}">
                      <a16:creationId xmlns:a16="http://schemas.microsoft.com/office/drawing/2014/main" id="{60D87D92-A7D4-4CD6-8D84-5230F849A61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13068893"/>
                    </p:ext>
                  </p:extLst>
                </p:nvPr>
              </p:nvGraphicFramePr>
              <p:xfrm>
                <a:off x="782697" y="2076245"/>
                <a:ext cx="824232" cy="338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495085" imgH="190417" progId="Equation.DSMT4">
                        <p:embed/>
                      </p:oleObj>
                    </mc:Choice>
                    <mc:Fallback>
                      <p:oleObj name="Equation" r:id="rId10" imgW="495085" imgH="190417" progId="Equation.DSMT4">
                        <p:embed/>
                        <p:pic>
                          <p:nvPicPr>
                            <p:cNvPr id="8" name="Object 7">
                              <a:extLst>
                                <a:ext uri="{FF2B5EF4-FFF2-40B4-BE49-F238E27FC236}">
                                  <a16:creationId xmlns:a16="http://schemas.microsoft.com/office/drawing/2014/main" id="{60D87D92-A7D4-4CD6-8D84-5230F849A61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82697" y="2076245"/>
                              <a:ext cx="824232" cy="33863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8" name="Object 7">
                  <a:extLst>
                    <a:ext uri="{FF2B5EF4-FFF2-40B4-BE49-F238E27FC236}">
                      <a16:creationId xmlns:a16="http://schemas.microsoft.com/office/drawing/2014/main" xmlns="" id="{60D87D92-A7D4-4CD6-8D84-5230F849A61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13068893"/>
                    </p:ext>
                  </p:extLst>
                </p:nvPr>
              </p:nvGraphicFramePr>
              <p:xfrm>
                <a:off x="782697" y="2076245"/>
                <a:ext cx="824232" cy="338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227" name="Equation" r:id="rId12" imgW="495085" imgH="190417" progId="Equation.DSMT4">
                        <p:embed/>
                      </p:oleObj>
                    </mc:Choice>
                    <mc:Fallback>
                      <p:oleObj name="Equation" r:id="rId12" imgW="495085" imgH="190417" progId="Equation.DSMT4">
                        <p:embed/>
                        <p:pic>
                          <p:nvPicPr>
                            <p:cNvPr id="8" name="Object 7">
                              <a:extLst>
                                <a:ext uri="{FF2B5EF4-FFF2-40B4-BE49-F238E27FC236}">
                                  <a16:creationId xmlns:a16="http://schemas.microsoft.com/office/drawing/2014/main" xmlns="" id="{60D87D92-A7D4-4CD6-8D84-5230F849A61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82697" y="2076245"/>
                              <a:ext cx="824232" cy="33863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4107981-DC57-4220-A433-816E855F43D6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6712556" y="2719554"/>
            <a:ext cx="2408380" cy="22966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394D37-AAB4-4AAC-9DF8-CA25A95A158D}"/>
              </a:ext>
            </a:extLst>
          </p:cNvPr>
          <p:cNvGrpSpPr/>
          <p:nvPr/>
        </p:nvGrpSpPr>
        <p:grpSpPr>
          <a:xfrm>
            <a:off x="404673" y="2862997"/>
            <a:ext cx="6453326" cy="1845226"/>
            <a:chOff x="-23458" y="3026843"/>
            <a:chExt cx="8920781" cy="2362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Snip Diagonal Corner Rectangle 2"/>
                <p:cNvSpPr/>
                <p:nvPr/>
              </p:nvSpPr>
              <p:spPr>
                <a:xfrm>
                  <a:off x="-23458" y="3026843"/>
                  <a:ext cx="8920781" cy="2362379"/>
                </a:xfrm>
                <a:prstGeom prst="snip2Diag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8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𝐴𝑀</m:t>
                      </m:r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vi-VN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là đường cao </a:t>
                  </a:r>
                  <a:r>
                    <a:rPr lang="vi-VN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hoặc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𝐴𝑀</m:t>
                      </m:r>
                    </m:oMath>
                  </a14:m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là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phân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giác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hoặc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là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đường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trung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trực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fr-FR" sz="2800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fr-FR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endParaRPr lang="en-US" sz="6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" name="Snip Diagonal Corner 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458" y="3026843"/>
                  <a:ext cx="8920781" cy="2362379"/>
                </a:xfrm>
                <a:prstGeom prst="snip2Diag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id="{9154EAC2-5DEE-4FBA-B6B2-F27AAEE4B5B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01551236"/>
                    </p:ext>
                  </p:extLst>
                </p:nvPr>
              </p:nvGraphicFramePr>
              <p:xfrm>
                <a:off x="4789245" y="3494157"/>
                <a:ext cx="1109693" cy="45592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6" imgW="495085" imgH="190417" progId="Equation.DSMT4">
                        <p:embed/>
                      </p:oleObj>
                    </mc:Choice>
                    <mc:Fallback>
                      <p:oleObj name="Equation" r:id="rId16" imgW="495085" imgH="190417" progId="Equation.DSMT4">
                        <p:embed/>
                        <p:pic>
                          <p:nvPicPr>
                            <p:cNvPr id="11" name="Object 10">
                              <a:extLst>
                                <a:ext uri="{FF2B5EF4-FFF2-40B4-BE49-F238E27FC236}">
                                  <a16:creationId xmlns:a16="http://schemas.microsoft.com/office/drawing/2014/main" id="{9154EAC2-5DEE-4FBA-B6B2-F27AAEE4B5B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89245" y="3494157"/>
                              <a:ext cx="1109693" cy="4559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xmlns="" id="{9154EAC2-5DEE-4FBA-B6B2-F27AAEE4B5B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01551236"/>
                    </p:ext>
                  </p:extLst>
                </p:nvPr>
              </p:nvGraphicFramePr>
              <p:xfrm>
                <a:off x="4789245" y="3494157"/>
                <a:ext cx="1109693" cy="45592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228" name="Equation" r:id="rId17" imgW="495085" imgH="190417" progId="Equation.DSMT4">
                        <p:embed/>
                      </p:oleObj>
                    </mc:Choice>
                    <mc:Fallback>
                      <p:oleObj name="Equation" r:id="rId17" imgW="495085" imgH="190417" progId="Equation.DSMT4">
                        <p:embed/>
                        <p:pic>
                          <p:nvPicPr>
                            <p:cNvPr id="11" name="Object 10">
                              <a:extLst>
                                <a:ext uri="{FF2B5EF4-FFF2-40B4-BE49-F238E27FC236}">
                                  <a16:creationId xmlns:a16="http://schemas.microsoft.com/office/drawing/2014/main" xmlns="" id="{9154EAC2-5DEE-4FBA-B6B2-F27AAEE4B5B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89245" y="3494157"/>
                              <a:ext cx="1109693" cy="4559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87389EFF-2777-4CDF-948E-D0EA1372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8466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C9705E3-B8EA-4865-8C68-4F5E21C53F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542533"/>
              </p:ext>
            </p:extLst>
          </p:nvPr>
        </p:nvGraphicFramePr>
        <p:xfrm>
          <a:off x="3443492" y="3573476"/>
          <a:ext cx="671308" cy="424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93529" imgH="253890" progId="Equation.DSMT4">
                  <p:embed/>
                </p:oleObj>
              </mc:Choice>
              <mc:Fallback>
                <p:oleObj name="Equation" r:id="rId18" imgW="393529" imgH="25389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C9705E3-B8EA-4865-8C68-4F5E21C53F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3492" y="3573476"/>
                        <a:ext cx="671308" cy="4242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00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9D24783-483C-4500-A7D2-C51B396F431E}"/>
              </a:ext>
            </a:extLst>
          </p:cNvPr>
          <p:cNvGrpSpPr/>
          <p:nvPr/>
        </p:nvGrpSpPr>
        <p:grpSpPr>
          <a:xfrm>
            <a:off x="452392" y="971550"/>
            <a:ext cx="8392597" cy="1815882"/>
            <a:chOff x="1277481" y="1540859"/>
            <a:chExt cx="8392597" cy="18158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5002138-1181-439A-B007-A2BEF353DFC5}"/>
                    </a:ext>
                  </a:extLst>
                </p:cNvPr>
                <p:cNvSpPr/>
                <p:nvPr/>
              </p:nvSpPr>
              <p:spPr>
                <a:xfrm>
                  <a:off x="1277481" y="1540859"/>
                  <a:ext cx="8392597" cy="1815882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defTabSz="914378"/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         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2800" b="0" i="0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AB</m:t>
                          </m:r>
                          <m:r>
                            <a:rPr lang="en-US" sz="2800" b="0" i="0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&lt;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AC</m:t>
                          </m:r>
                        </m:e>
                      </m:d>
                      <m:r>
                        <a:rPr lang="en-US" sz="2800" b="0" i="0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𝐴𝐷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tia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.</a:t>
                  </a:r>
                </a:p>
                <a:p>
                  <a:pPr defTabSz="914378"/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𝐴𝐶</m:t>
                      </m:r>
                    </m:oMath>
                  </a14:m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lấy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𝐼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sao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𝐴𝐼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thì                 là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đúng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hay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sai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Vì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sao</a:t>
                  </a:r>
                  <a:r>
                    <a: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 </a:t>
                  </a:r>
                  <a:endPara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A5002138-1181-439A-B007-A2BEF353DF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7481" y="1540859"/>
                  <a:ext cx="8392597" cy="181588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303" t="-2658" b="-797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C7A4D9DB-61EE-401F-9810-5CACBC7D93C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50317571"/>
                    </p:ext>
                  </p:extLst>
                </p:nvPr>
              </p:nvGraphicFramePr>
              <p:xfrm>
                <a:off x="1986364" y="1628199"/>
                <a:ext cx="936001" cy="360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6" imgW="495085" imgH="190417" progId="Equation.DSMT4">
                        <p:embed/>
                      </p:oleObj>
                    </mc:Choice>
                    <mc:Fallback>
                      <p:oleObj name="Equation" r:id="rId6" imgW="495085" imgH="190417" progId="Equation.DSMT4">
                        <p:embed/>
                        <p:pic>
                          <p:nvPicPr>
                            <p:cNvPr id="9" name="Object 8">
                              <a:extLst>
                                <a:ext uri="{FF2B5EF4-FFF2-40B4-BE49-F238E27FC236}">
                                  <a16:creationId xmlns:a16="http://schemas.microsoft.com/office/drawing/2014/main" id="{C7A4D9DB-61EE-401F-9810-5CACBC7D93C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6364" y="1628199"/>
                              <a:ext cx="936001" cy="3600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xmlns="" id="{C7A4D9DB-61EE-401F-9810-5CACBC7D93C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50317571"/>
                    </p:ext>
                  </p:extLst>
                </p:nvPr>
              </p:nvGraphicFramePr>
              <p:xfrm>
                <a:off x="1986364" y="1628199"/>
                <a:ext cx="936001" cy="360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271" name="Equation" r:id="rId8" imgW="495085" imgH="190417" progId="Equation.DSMT4">
                        <p:embed/>
                      </p:oleObj>
                    </mc:Choice>
                    <mc:Fallback>
                      <p:oleObj name="Equation" r:id="rId8" imgW="495085" imgH="190417" progId="Equation.DSMT4">
                        <p:embed/>
                        <p:pic>
                          <p:nvPicPr>
                            <p:cNvPr id="9" name="Object 8">
                              <a:extLst>
                                <a:ext uri="{FF2B5EF4-FFF2-40B4-BE49-F238E27FC236}">
                                  <a16:creationId xmlns:a16="http://schemas.microsoft.com/office/drawing/2014/main" xmlns="" id="{C7A4D9DB-61EE-401F-9810-5CACBC7D93C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6364" y="1628199"/>
                              <a:ext cx="936001" cy="3600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C7E5FD9F-8877-4EAE-B70A-93A1007F958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78209299"/>
                    </p:ext>
                  </p:extLst>
                </p:nvPr>
              </p:nvGraphicFramePr>
              <p:xfrm>
                <a:off x="7235273" y="2498007"/>
                <a:ext cx="1353007" cy="360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710891" imgH="190417" progId="Equation.DSMT4">
                        <p:embed/>
                      </p:oleObj>
                    </mc:Choice>
                    <mc:Fallback>
                      <p:oleObj name="Equation" r:id="rId10" imgW="710891" imgH="190417" progId="Equation.DSMT4">
                        <p:embed/>
                        <p:pic>
                          <p:nvPicPr>
                            <p:cNvPr id="15" name="Object 14">
                              <a:extLst>
                                <a:ext uri="{FF2B5EF4-FFF2-40B4-BE49-F238E27FC236}">
                                  <a16:creationId xmlns:a16="http://schemas.microsoft.com/office/drawing/2014/main" id="{C7E5FD9F-8877-4EAE-B70A-93A1007F958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235273" y="2498007"/>
                              <a:ext cx="1353007" cy="3600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xmlns="" id="{C7E5FD9F-8877-4EAE-B70A-93A1007F958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78209299"/>
                    </p:ext>
                  </p:extLst>
                </p:nvPr>
              </p:nvGraphicFramePr>
              <p:xfrm>
                <a:off x="7235273" y="2498007"/>
                <a:ext cx="1353007" cy="360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272" name="Equation" r:id="rId12" imgW="710891" imgH="190417" progId="Equation.DSMT4">
                        <p:embed/>
                      </p:oleObj>
                    </mc:Choice>
                    <mc:Fallback>
                      <p:oleObj name="Equation" r:id="rId12" imgW="710891" imgH="190417" progId="Equation.DSMT4">
                        <p:embed/>
                        <p:pic>
                          <p:nvPicPr>
                            <p:cNvPr id="15" name="Object 14">
                              <a:extLst>
                                <a:ext uri="{FF2B5EF4-FFF2-40B4-BE49-F238E27FC236}">
                                  <a16:creationId xmlns:a16="http://schemas.microsoft.com/office/drawing/2014/main" xmlns="" id="{C7E5FD9F-8877-4EAE-B70A-93A1007F958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235273" y="2498007"/>
                              <a:ext cx="1353007" cy="3600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02A2046-AF45-41EB-824A-F6A617F84CE9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6705600" y="2800350"/>
            <a:ext cx="2362200" cy="1600200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467544" y="-19050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1037051" y="2821883"/>
            <a:ext cx="4191116" cy="588067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4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D72E358-F7FA-4CCA-8CE0-BD821630E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620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EC8D317-B96E-4E23-AF07-9C4A2B81C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8466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9B72952-6296-43F2-9B07-9D16FA787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437" y="155037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5042578-13E6-4375-9AC6-E2CBD524E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673107"/>
              </p:ext>
            </p:extLst>
          </p:nvPr>
        </p:nvGraphicFramePr>
        <p:xfrm>
          <a:off x="1747162" y="1426294"/>
          <a:ext cx="683542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93529" imgH="253890" progId="Equation.DSMT4">
                  <p:embed/>
                </p:oleObj>
              </mc:Choice>
              <mc:Fallback>
                <p:oleObj name="Equation" r:id="rId17" imgW="393529" imgH="25389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15042578-13E6-4375-9AC6-E2CBD524EE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162" y="1426294"/>
                        <a:ext cx="683542" cy="43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>
            <a:extLst>
              <a:ext uri="{FF2B5EF4-FFF2-40B4-BE49-F238E27FC236}">
                <a16:creationId xmlns:a16="http://schemas.microsoft.com/office/drawing/2014/main" id="{109CF7D2-DCF3-4AC2-880C-3DA8B3FCA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91286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Nhóm 27"/>
          <p:cNvGrpSpPr/>
          <p:nvPr/>
        </p:nvGrpSpPr>
        <p:grpSpPr>
          <a:xfrm>
            <a:off x="457200" y="1123950"/>
            <a:ext cx="6324601" cy="3108543"/>
            <a:chOff x="838200" y="3257549"/>
            <a:chExt cx="5583420" cy="3108543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69D24783-483C-4500-A7D2-C51B396F431E}"/>
                </a:ext>
              </a:extLst>
            </p:cNvPr>
            <p:cNvGrpSpPr/>
            <p:nvPr/>
          </p:nvGrpSpPr>
          <p:grpSpPr>
            <a:xfrm>
              <a:off x="838200" y="3257549"/>
              <a:ext cx="5490640" cy="3108543"/>
              <a:chOff x="1277480" y="1540859"/>
              <a:chExt cx="9565803" cy="31085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6">
                    <a:extLst>
                      <a:ext uri="{FF2B5EF4-FFF2-40B4-BE49-F238E27FC236}">
                        <a16:creationId xmlns:a16="http://schemas.microsoft.com/office/drawing/2014/main" id="{A5002138-1181-439A-B007-A2BEF353DFC5}"/>
                      </a:ext>
                    </a:extLst>
                  </p:cNvPr>
                  <p:cNvSpPr/>
                  <p:nvPr/>
                </p:nvSpPr>
                <p:spPr>
                  <a:xfrm>
                    <a:off x="1277480" y="1540859"/>
                    <a:ext cx="9565803" cy="3108543"/>
                  </a:xfrm>
                  <a:prstGeom prst="rect">
                    <a:avLst/>
                  </a:prstGeom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defTabSz="914378"/>
                    <a:r>
                      <a:rPr lang="en-US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Xét </a:t>
                    </a:r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𝐴𝐵𝐷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a14:m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và </a:t>
                    </a:r>
                    <a14:m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𝐴𝐼𝐷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a14:m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có:</a:t>
                    </a:r>
                  </a:p>
                  <a:p>
                    <a:pPr defTabSz="914378"/>
                    <a14:m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𝐴𝐼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a14:m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(gt)</a:t>
                    </a:r>
                  </a:p>
                  <a:p>
                    <a:pPr defTabSz="914378"/>
                    <a:endPara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defTabSz="914378"/>
                    <a14:m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𝐴𝐷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a14:m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là </a:t>
                    </a:r>
                    <a:r>
                      <a:rPr lang="fr-FR" sz="280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cạnh</a:t>
                    </a:r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FR" sz="280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chung</a:t>
                    </a:r>
                    <a:endParaRPr lang="fr-FR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defTabSz="914378"/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</a:t>
                    </a:r>
                    <a14:m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𝐴𝐵𝐷</m:t>
                        </m:r>
                      </m:oMath>
                    </a14:m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= </a:t>
                    </a:r>
                    <a14:m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𝐴𝐼𝐷</m:t>
                        </m:r>
                      </m:oMath>
                    </a14:m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fr-FR" sz="280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c.g.c</a:t>
                    </a:r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</a:p>
                  <a:p>
                    <a:pPr defTabSz="914378"/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                (2 </a:t>
                    </a:r>
                    <a:r>
                      <a:rPr lang="fr-FR" sz="280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góc</a:t>
                    </a:r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FR" sz="280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tương</a:t>
                    </a:r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FR" sz="280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ứng</a:t>
                    </a:r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</a:p>
                  <a:p>
                    <a:pPr defTabSz="914378"/>
                    <a:r>
                      <a:rPr lang="fr-FR" sz="280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Mà</a:t>
                    </a:r>
                    <a:r>
                      <a:rPr lang="fr-FR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9" name="Rectangle 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A5002138-1181-439A-B007-A2BEF353DF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7480" y="1540859"/>
                    <a:ext cx="9565803" cy="3108543"/>
                  </a:xfrm>
                  <a:prstGeom prst="rect">
                    <a:avLst/>
                  </a:prstGeom>
                  <a:blipFill rotWithShape="1">
                    <a:blip r:embed="rId19"/>
                    <a:stretch>
                      <a:fillRect l="-1758" t="-1556" b="-408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3" name="Object 14">
                    <a:extLst>
                      <a:ext uri="{FF2B5EF4-FFF2-40B4-BE49-F238E27FC236}">
                        <a16:creationId xmlns:a16="http://schemas.microsoft.com/office/drawing/2014/main" id="{C7E5FD9F-8877-4EAE-B70A-93A1007F9583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46574005"/>
                      </p:ext>
                    </p:extLst>
                  </p:nvPr>
                </p:nvGraphicFramePr>
                <p:xfrm>
                  <a:off x="1540894" y="3341817"/>
                  <a:ext cx="591870" cy="3127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20" imgW="215640" imgH="164880" progId="Equation.DSMT4">
                          <p:embed/>
                        </p:oleObj>
                      </mc:Choice>
                      <mc:Fallback>
                        <p:oleObj name="Equation" r:id="rId20" imgW="215640" imgH="164880" progId="Equation.DSMT4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1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540894" y="3341817"/>
                                <a:ext cx="591870" cy="31273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23" name="Object 14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C7E5FD9F-8877-4EAE-B70A-93A1007F9583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46574005"/>
                      </p:ext>
                    </p:extLst>
                  </p:nvPr>
                </p:nvGraphicFramePr>
                <p:xfrm>
                  <a:off x="1540894" y="3341817"/>
                  <a:ext cx="591870" cy="3127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383" name="Equation" r:id="rId25" imgW="215640" imgH="164880" progId="Equation.DSMT4">
                          <p:embed/>
                        </p:oleObj>
                      </mc:Choice>
                      <mc:Fallback>
                        <p:oleObj name="Equation" r:id="rId25" imgW="215640" imgH="164880" progId="Equation.DSMT4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6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540894" y="3341817"/>
                                <a:ext cx="591870" cy="31273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2" name="Object 12">
                  <a:extLst>
                    <a:ext uri="{FF2B5EF4-FFF2-40B4-BE49-F238E27FC236}">
                      <a16:creationId xmlns:a16="http://schemas.microsoft.com/office/drawing/2014/main" id="{15042578-13E6-4375-9AC6-E2CBD524EE9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3966836"/>
                    </p:ext>
                  </p:extLst>
                </p:nvPr>
              </p:nvGraphicFramePr>
              <p:xfrm>
                <a:off x="910160" y="4145657"/>
                <a:ext cx="2030413" cy="4968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7" imgW="1168200" imgH="291960" progId="Equation.DSMT4">
                        <p:embed/>
                      </p:oleObj>
                    </mc:Choice>
                    <mc:Fallback>
                      <p:oleObj name="Equation" r:id="rId27" imgW="1168200" imgH="2919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10160" y="4145657"/>
                              <a:ext cx="2030413" cy="49688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2" name="Object 12">
                  <a:extLst>
                    <a:ext uri="{FF2B5EF4-FFF2-40B4-BE49-F238E27FC236}">
                      <a16:creationId xmlns:a16="http://schemas.microsoft.com/office/drawing/2014/main" xmlns="" id="{15042578-13E6-4375-9AC6-E2CBD524EE9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3966836"/>
                    </p:ext>
                  </p:extLst>
                </p:nvPr>
              </p:nvGraphicFramePr>
              <p:xfrm>
                <a:off x="910160" y="4145657"/>
                <a:ext cx="2030413" cy="4968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384" name="Equation" r:id="rId29" imgW="1168200" imgH="291960" progId="Equation.DSMT4">
                        <p:embed/>
                      </p:oleObj>
                    </mc:Choice>
                    <mc:Fallback>
                      <p:oleObj name="Equation" r:id="rId29" imgW="1168200" imgH="2919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10160" y="4145657"/>
                              <a:ext cx="2030413" cy="49688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4" name="Object 14">
                  <a:extLst>
                    <a:ext uri="{FF2B5EF4-FFF2-40B4-BE49-F238E27FC236}">
                      <a16:creationId xmlns:a16="http://schemas.microsoft.com/office/drawing/2014/main" id="{C7E5FD9F-8877-4EAE-B70A-93A1007F958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31520978"/>
                    </p:ext>
                  </p:extLst>
                </p:nvPr>
              </p:nvGraphicFramePr>
              <p:xfrm>
                <a:off x="1045858" y="5527609"/>
                <a:ext cx="339725" cy="31273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31" imgW="215640" imgH="164880" progId="Equation.DSMT4">
                        <p:embed/>
                      </p:oleObj>
                    </mc:Choice>
                    <mc:Fallback>
                      <p:oleObj name="Equation" r:id="rId31" imgW="215640" imgH="1648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45858" y="5527609"/>
                              <a:ext cx="339725" cy="312737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4" name="Object 1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7E5FD9F-8877-4EAE-B70A-93A1007F958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31520978"/>
                    </p:ext>
                  </p:extLst>
                </p:nvPr>
              </p:nvGraphicFramePr>
              <p:xfrm>
                <a:off x="1045858" y="5527609"/>
                <a:ext cx="339725" cy="31273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492" name="Equation" r:id="rId32" imgW="215640" imgH="164880" progId="Equation.DSMT4">
                        <p:embed/>
                      </p:oleObj>
                    </mc:Choice>
                    <mc:Fallback>
                      <p:oleObj name="Equation" r:id="rId32" imgW="215640" imgH="1648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45858" y="5527609"/>
                              <a:ext cx="339725" cy="312737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" name="Đối tượng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55161950"/>
                    </p:ext>
                  </p:extLst>
                </p:nvPr>
              </p:nvGraphicFramePr>
              <p:xfrm>
                <a:off x="5050020" y="5955208"/>
                <a:ext cx="1371600" cy="35992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33" imgW="901440" imgH="241200" progId="Equation.DSMT4">
                        <p:embed/>
                      </p:oleObj>
                    </mc:Choice>
                    <mc:Fallback>
                      <p:oleObj name="Equation" r:id="rId33" imgW="901440" imgH="241200" progId="Equation.DSMT4">
                        <p:embed/>
                        <p:pic>
                          <p:nvPicPr>
                            <p:cNvPr id="0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50020" y="5955208"/>
                              <a:ext cx="1371600" cy="3599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" name="Đối tượng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55161950"/>
                    </p:ext>
                  </p:extLst>
                </p:nvPr>
              </p:nvGraphicFramePr>
              <p:xfrm>
                <a:off x="5050020" y="5955208"/>
                <a:ext cx="1371600" cy="35992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493" name="Equation" r:id="rId34" imgW="901440" imgH="241200" progId="Equation.DSMT4">
                        <p:embed/>
                      </p:oleObj>
                    </mc:Choice>
                    <mc:Fallback>
                      <p:oleObj name="Equation" r:id="rId34" imgW="901440" imgH="241200" progId="Equation.DSMT4">
                        <p:embed/>
                        <p:pic>
                          <p:nvPicPr>
                            <p:cNvPr id="0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50020" y="5955208"/>
                              <a:ext cx="1371600" cy="3599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Đối tượng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85293838"/>
                    </p:ext>
                  </p:extLst>
                </p:nvPr>
              </p:nvGraphicFramePr>
              <p:xfrm>
                <a:off x="1376361" y="5861502"/>
                <a:ext cx="1920875" cy="4984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35" imgW="1104840" imgH="291960" progId="Equation.DSMT4">
                        <p:embed/>
                      </p:oleObj>
                    </mc:Choice>
                    <mc:Fallback>
                      <p:oleObj name="Equation" r:id="rId35" imgW="1104840" imgH="291960" progId="Equation.DSMT4">
                        <p:embed/>
                        <p:pic>
                          <p:nvPicPr>
                            <p:cNvPr id="0" name="Đối tượng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76361" y="5861502"/>
                              <a:ext cx="1920875" cy="4984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Đối tượng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85293838"/>
                    </p:ext>
                  </p:extLst>
                </p:nvPr>
              </p:nvGraphicFramePr>
              <p:xfrm>
                <a:off x="1376361" y="5861502"/>
                <a:ext cx="1920875" cy="4984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494" name="Equation" r:id="rId37" imgW="1104840" imgH="291960" progId="Equation.DSMT4">
                        <p:embed/>
                      </p:oleObj>
                    </mc:Choice>
                    <mc:Fallback>
                      <p:oleObj name="Equation" r:id="rId37" imgW="1104840" imgH="291960" progId="Equation.DSMT4">
                        <p:embed/>
                        <p:pic>
                          <p:nvPicPr>
                            <p:cNvPr id="0" name="Đối tượng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76361" y="5861502"/>
                              <a:ext cx="1920875" cy="4984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6" name="Đối tượng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17458614"/>
                    </p:ext>
                  </p:extLst>
                </p:nvPr>
              </p:nvGraphicFramePr>
              <p:xfrm>
                <a:off x="3219298" y="5991229"/>
                <a:ext cx="527447" cy="3453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39" imgW="761760" imgH="253800" progId="Equation.DSMT4">
                        <p:embed/>
                      </p:oleObj>
                    </mc:Choice>
                    <mc:Fallback>
                      <p:oleObj name="Equation" r:id="rId39" imgW="761760" imgH="253800" progId="Equation.DSMT4">
                        <p:embed/>
                        <p:pic>
                          <p:nvPicPr>
                            <p:cNvPr id="0" name="Đối tượng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19298" y="5991229"/>
                              <a:ext cx="527447" cy="3453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6" name="Đối tượng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17458614"/>
                    </p:ext>
                  </p:extLst>
                </p:nvPr>
              </p:nvGraphicFramePr>
              <p:xfrm>
                <a:off x="3219298" y="5991229"/>
                <a:ext cx="527447" cy="3453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495" name="Equation" r:id="rId41" imgW="761760" imgH="253800" progId="Equation.DSMT4">
                        <p:embed/>
                      </p:oleObj>
                    </mc:Choice>
                    <mc:Fallback>
                      <p:oleObj name="Equation" r:id="rId41" imgW="761760" imgH="253800" progId="Equation.DSMT4">
                        <p:embed/>
                        <p:pic>
                          <p:nvPicPr>
                            <p:cNvPr id="0" name="Đối tượng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19298" y="5991229"/>
                              <a:ext cx="527447" cy="3453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aphicFrame>
        <p:nvGraphicFramePr>
          <p:cNvPr id="29" name="Đối tượng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490662"/>
              </p:ext>
            </p:extLst>
          </p:nvPr>
        </p:nvGraphicFramePr>
        <p:xfrm>
          <a:off x="1094013" y="3268434"/>
          <a:ext cx="15684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901440" imgH="241200" progId="Equation.DSMT4">
                  <p:embed/>
                </p:oleObj>
              </mc:Choice>
              <mc:Fallback>
                <p:oleObj name="Equation" r:id="rId43" imgW="901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4013" y="3268434"/>
                        <a:ext cx="15684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Đối tượng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294044"/>
              </p:ext>
            </p:extLst>
          </p:nvPr>
        </p:nvGraphicFramePr>
        <p:xfrm>
          <a:off x="3577838" y="3737226"/>
          <a:ext cx="132397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5" imgW="761760" imgH="253800" progId="Equation.DSMT4">
                  <p:embed/>
                </p:oleObj>
              </mc:Choice>
              <mc:Fallback>
                <p:oleObj name="Equation" r:id="rId45" imgW="761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838" y="3737226"/>
                        <a:ext cx="1323975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4">
            <a:extLst>
              <a:ext uri="{FF2B5EF4-FFF2-40B4-BE49-F238E27FC236}">
                <a16:creationId xmlns:a16="http://schemas.microsoft.com/office/drawing/2014/main" id="{C7E5FD9F-8877-4EAE-B70A-93A1007F9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243245"/>
              </p:ext>
            </p:extLst>
          </p:nvPr>
        </p:nvGraphicFramePr>
        <p:xfrm>
          <a:off x="4876800" y="3884423"/>
          <a:ext cx="339725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7" imgW="215640" imgH="164880" progId="Equation.DSMT4">
                  <p:embed/>
                </p:oleObj>
              </mc:Choice>
              <mc:Fallback>
                <p:oleObj name="Equation" r:id="rId47" imgW="21564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884423"/>
                        <a:ext cx="339725" cy="312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08764"/>
            <a:ext cx="2280809" cy="2008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54069"/>
            <a:ext cx="2376498" cy="231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46" y="4004336"/>
            <a:ext cx="1717421" cy="113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1"/>
            <a:ext cx="1008112" cy="1028451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267200" y="1028452"/>
            <a:ext cx="3503808" cy="2016224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Yeah!!!</a:t>
            </a:r>
          </a:p>
          <a:p>
            <a:pPr algn="ctr" defTabSz="914378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 biển đẹp quá!</a:t>
            </a:r>
          </a:p>
        </p:txBody>
      </p:sp>
    </p:spTree>
    <p:extLst>
      <p:ext uri="{BB962C8B-B14F-4D97-AF65-F5344CB8AC3E}">
        <p14:creationId xmlns:p14="http://schemas.microsoft.com/office/powerpoint/2010/main" val="4214022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133475"/>
            <a:ext cx="59626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3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685800" y="-19050"/>
            <a:ext cx="7981950" cy="513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2593" y="3257550"/>
            <a:ext cx="2191407" cy="18859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03220" y="539175"/>
            <a:ext cx="3547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247775" y="1123950"/>
            <a:ext cx="510540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2400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lại, ghi nhớ</a:t>
            </a:r>
            <a:r>
              <a:rPr lang="en-GB" altLang="en-US"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khái niệm đường cao của tam giác, cách vẽ ba đường cao trong tam giác nhọn.</a:t>
            </a:r>
          </a:p>
          <a:p>
            <a:pPr>
              <a:lnSpc>
                <a:spcPct val="150000"/>
              </a:lnSpc>
            </a:pPr>
            <a:r>
              <a:rPr lang="en-GB" altLang="en-US" sz="2400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tập:</a:t>
            </a:r>
            <a:r>
              <a:rPr lang="en-GB" altLang="en-US"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phiếu bài tập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33384"/>
            <a:ext cx="8064325" cy="33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1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11497" y="4358151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1353" y="2033102"/>
              <a:ext cx="1842813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5" y="1"/>
            <a:ext cx="2593025" cy="136664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105191" y="1144627"/>
              <a:ext cx="2553567" cy="988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534994" y="1269622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445399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410200" y="2428276"/>
            <a:ext cx="2400306" cy="1521996"/>
            <a:chOff x="6997439" y="2348815"/>
            <a:chExt cx="3028822" cy="142159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346676" y="2879243"/>
              <a:ext cx="2323499" cy="891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395126" y="1786216"/>
            <a:ext cx="50362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TÍNH CHẤT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 ĐƯỜNG CAO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CỦA TAM GIÁC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46144" y="1264967"/>
            <a:ext cx="30945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 129-BÀI 13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375879" y="596350"/>
            <a:ext cx="228928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TAM GIÁC</a:t>
            </a:r>
            <a:endParaRPr lang="en-US" sz="4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42396" y="111167"/>
            <a:ext cx="238539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CHƯƠNG VII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081125" y="4277612"/>
            <a:ext cx="166423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</a:t>
            </a:r>
            <a:r>
              <a:rPr lang="en-US" sz="4050" b="1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Tiết</a:t>
            </a:r>
            <a:r>
              <a:rPr lang="en-US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6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728DA53-8A71-B47B-F84D-19B86E9A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218" y="531890"/>
            <a:ext cx="2924389" cy="266364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2365699-43FB-B897-61F3-19A318D2306B}"/>
              </a:ext>
            </a:extLst>
          </p:cNvPr>
          <p:cNvSpPr txBox="1"/>
          <p:nvPr/>
        </p:nvSpPr>
        <p:spPr>
          <a:xfrm>
            <a:off x="457199" y="578485"/>
            <a:ext cx="571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thẳng      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thẳng ? </a:t>
            </a:r>
          </a:p>
        </p:txBody>
      </p:sp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A3E4F599-FCD0-1BE4-DE6E-0A5BAE41EB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503707"/>
              </p:ext>
            </p:extLst>
          </p:nvPr>
        </p:nvGraphicFramePr>
        <p:xfrm>
          <a:off x="1181016" y="698530"/>
          <a:ext cx="876385" cy="301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12520" imgH="279360" progId="Equation.DSMT4">
                  <p:embed/>
                </p:oleObj>
              </mc:Choice>
              <mc:Fallback>
                <p:oleObj name="Equation" r:id="rId3" imgW="812520" imgH="279360" progId="Equation.DSMT4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A3E4F599-FCD0-1BE4-DE6E-0A5BAE41EB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1016" y="698530"/>
                        <a:ext cx="876385" cy="301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846D2A84-108F-65FE-A0FD-B3FF4BA774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700274"/>
              </p:ext>
            </p:extLst>
          </p:nvPr>
        </p:nvGraphicFramePr>
        <p:xfrm>
          <a:off x="2743200" y="676437"/>
          <a:ext cx="1143001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09480" imgH="215640" progId="Equation.DSMT4">
                  <p:embed/>
                </p:oleObj>
              </mc:Choice>
              <mc:Fallback>
                <p:oleObj name="Equation" r:id="rId5" imgW="609480" imgH="215640" progId="Equation.DSMT4">
                  <p:embed/>
                  <p:pic>
                    <p:nvPicPr>
                      <p:cNvPr id="58" name="Object 57">
                        <a:extLst>
                          <a:ext uri="{FF2B5EF4-FFF2-40B4-BE49-F238E27FC236}">
                            <a16:creationId xmlns:a16="http://schemas.microsoft.com/office/drawing/2014/main" id="{846D2A84-108F-65FE-A0FD-B3FF4BA774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3200" y="676437"/>
                        <a:ext cx="1143001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BD5DF74D-D59B-D5DE-19DF-F02A3C24F9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38551"/>
              </p:ext>
            </p:extLst>
          </p:nvPr>
        </p:nvGraphicFramePr>
        <p:xfrm>
          <a:off x="470547" y="1539800"/>
          <a:ext cx="1586854" cy="39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80" imgH="215640" progId="Equation.DSMT4">
                  <p:embed/>
                </p:oleObj>
              </mc:Choice>
              <mc:Fallback>
                <p:oleObj name="Equation" r:id="rId7" imgW="863280" imgH="21564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BD5DF74D-D59B-D5DE-19DF-F02A3C24F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547" y="1539800"/>
                        <a:ext cx="1586854" cy="39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4B7237C2-3739-A4A9-65DB-A77406E1A3B8}"/>
              </a:ext>
            </a:extLst>
          </p:cNvPr>
          <p:cNvSpPr txBox="1"/>
          <p:nvPr/>
        </p:nvSpPr>
        <p:spPr>
          <a:xfrm>
            <a:off x="470547" y="2574886"/>
            <a:ext cx="51682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thẳng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thẳng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B3169C2A-F408-6FD6-1203-A4E842950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2803"/>
              </p:ext>
            </p:extLst>
          </p:nvPr>
        </p:nvGraphicFramePr>
        <p:xfrm>
          <a:off x="2743199" y="2669688"/>
          <a:ext cx="1676401" cy="385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600" imgH="215640" progId="Equation.DSMT4">
                  <p:embed/>
                </p:oleObj>
              </mc:Choice>
              <mc:Fallback>
                <p:oleObj name="Equation" r:id="rId9" imgW="939600" imgH="215640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B3169C2A-F408-6FD6-1203-A4E842950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43199" y="2669688"/>
                        <a:ext cx="1676401" cy="385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56E348F1-A363-08E3-2C31-80F373BF5A00}"/>
              </a:ext>
            </a:extLst>
          </p:cNvPr>
          <p:cNvSpPr txBox="1"/>
          <p:nvPr/>
        </p:nvSpPr>
        <p:spPr>
          <a:xfrm>
            <a:off x="2420724" y="2153029"/>
            <a:ext cx="135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48575" y="8670"/>
            <a:ext cx="904685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Tiết…, Bài 13. TÍNH CHẤT BA ĐƯỜNG CAO CỦA TAM GIÁC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E503DF0-E645-40C1-8D50-A8F79B2C93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144251"/>
              </p:ext>
            </p:extLst>
          </p:nvPr>
        </p:nvGraphicFramePr>
        <p:xfrm>
          <a:off x="1950571" y="1127845"/>
          <a:ext cx="940306" cy="367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76240" imgH="342720" progId="Equation.DSMT4">
                  <p:embed/>
                </p:oleObj>
              </mc:Choice>
              <mc:Fallback>
                <p:oleObj name="Equation" r:id="rId11" imgW="876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50571" y="1127845"/>
                        <a:ext cx="940306" cy="367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0571" y="3400491"/>
            <a:ext cx="1203681" cy="1370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530" y="3427705"/>
            <a:ext cx="1206270" cy="12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77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656683" y="671107"/>
            <a:ext cx="4143917" cy="4226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9AE9767-8202-D203-BC68-2ADDE50926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AFB"/>
              </a:clrFrom>
              <a:clrTo>
                <a:srgbClr val="F4FA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023" y1="73333" x2="54023" y2="73333"/>
                        <a14:foregroundMark x1="58621" y1="73333" x2="58621" y2="73333"/>
                        <a14:foregroundMark x1="68966" y1="73333" x2="80460" y2="31111"/>
                        <a14:foregroundMark x1="66667" y1="40000" x2="66667" y2="40000"/>
                        <a14:foregroundMark x1="86207" y1="55556" x2="86207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408" y="1342382"/>
            <a:ext cx="758669" cy="392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BF332B-4B48-6972-8984-E02500410612}"/>
                  </a:ext>
                </a:extLst>
              </p:cNvPr>
              <p:cNvSpPr txBox="1"/>
              <p:nvPr/>
            </p:nvSpPr>
            <p:spPr>
              <a:xfrm flipH="1">
                <a:off x="1692076" y="1342383"/>
                <a:ext cx="6023174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             (hình 133).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ê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6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6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8BF332B-4B48-6972-8984-E02500410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692076" y="1342383"/>
                <a:ext cx="6023174" cy="1292662"/>
              </a:xfrm>
              <a:prstGeom prst="rect">
                <a:avLst/>
              </a:prstGeom>
              <a:blipFill rotWithShape="1">
                <a:blip r:embed="rId5"/>
                <a:stretch>
                  <a:fillRect l="-1822" t="-4245" r="-3239" b="-10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A69222F7-5307-3858-766B-5BCCC641D4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946443"/>
              </p:ext>
            </p:extLst>
          </p:nvPr>
        </p:nvGraphicFramePr>
        <p:xfrm>
          <a:off x="2429112" y="1428467"/>
          <a:ext cx="931139" cy="318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279360" progId="Equation.DSMT4">
                  <p:embed/>
                </p:oleObj>
              </mc:Choice>
              <mc:Fallback>
                <p:oleObj name="Equation" r:id="rId6" imgW="812520" imgH="27936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A69222F7-5307-3858-766B-5BCCC641D4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29112" y="1428467"/>
                        <a:ext cx="931139" cy="318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F963FFE2-3B14-773A-D029-BBEE19ADD3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8622" y="2141618"/>
            <a:ext cx="2207932" cy="20791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B23080-B034-EB2A-E180-AEAE3EB6F3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8622" y="2141618"/>
            <a:ext cx="2207931" cy="21013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48575" y="8670"/>
            <a:ext cx="904685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2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…, Bài 13. TÍNH CHẤT BA ĐƯỜNG CAO CỦA TAM GIÁC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5789" y="3106908"/>
            <a:ext cx="984081" cy="1123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7002" y="3105150"/>
            <a:ext cx="1049680" cy="10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7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1113</Words>
  <Application>Microsoft Office PowerPoint</Application>
  <PresentationFormat>On-screen Show (16:9)</PresentationFormat>
  <Paragraphs>153</Paragraphs>
  <Slides>31</Slides>
  <Notes>5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Symbol</vt:lpstr>
      <vt:lpstr>Times New Roman</vt:lpstr>
      <vt:lpstr>思源黑体 Heavy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Nguyen Thuy</cp:lastModifiedBy>
  <cp:revision>272</cp:revision>
  <dcterms:created xsi:type="dcterms:W3CDTF">2021-07-22T17:31:00Z</dcterms:created>
  <dcterms:modified xsi:type="dcterms:W3CDTF">2023-06-05T20:01:16Z</dcterms:modified>
</cp:coreProperties>
</file>