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05f3e245ed9c4f38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317" r:id="rId4"/>
    <p:sldId id="261" r:id="rId5"/>
    <p:sldId id="273" r:id="rId6"/>
    <p:sldId id="1160" r:id="rId7"/>
    <p:sldId id="275" r:id="rId8"/>
    <p:sldId id="1161" r:id="rId9"/>
    <p:sldId id="289" r:id="rId10"/>
    <p:sldId id="1162" r:id="rId11"/>
    <p:sldId id="1163" r:id="rId12"/>
    <p:sldId id="1164" r:id="rId13"/>
    <p:sldId id="1165" r:id="rId14"/>
    <p:sldId id="1166" r:id="rId15"/>
    <p:sldId id="338" r:id="rId16"/>
    <p:sldId id="1167" r:id="rId17"/>
    <p:sldId id="1168" r:id="rId18"/>
    <p:sldId id="56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  <a:srgbClr val="274A3A"/>
    <a:srgbClr val="ABB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5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5FEDE-BB97-453D-83EA-C3D6EA52C17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BA626-FF73-47CB-AFAE-07C214EC0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09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4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55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2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16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92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35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565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35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14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image" Target="../media/image29.png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2.wmf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6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6.emf"/><Relationship Id="rId5" Type="http://schemas.openxmlformats.org/officeDocument/2006/relationships/image" Target="../media/image30.png"/><Relationship Id="rId15" Type="http://schemas.openxmlformats.org/officeDocument/2006/relationships/image" Target="../media/image48.emf"/><Relationship Id="rId10" Type="http://schemas.openxmlformats.org/officeDocument/2006/relationships/image" Target="../media/image45.wmf"/><Relationship Id="rId19" Type="http://schemas.openxmlformats.org/officeDocument/2006/relationships/image" Target="../media/image50.e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1.emf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10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6.emf"/><Relationship Id="rId5" Type="http://schemas.openxmlformats.org/officeDocument/2006/relationships/image" Target="../media/image30.png"/><Relationship Id="rId15" Type="http://schemas.openxmlformats.org/officeDocument/2006/relationships/image" Target="../media/image52.emf"/><Relationship Id="rId10" Type="http://schemas.openxmlformats.org/officeDocument/2006/relationships/image" Target="../media/image45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H7%20-%20TIET%20%2017.gs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.png"/><Relationship Id="rId2" Type="http://schemas.openxmlformats.org/officeDocument/2006/relationships/image" Target="../media/image4.png"/><Relationship Id="rId16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2.jpeg"/><Relationship Id="rId5" Type="http://schemas.openxmlformats.org/officeDocument/2006/relationships/image" Target="../media/image19.png"/><Relationship Id="rId10" Type="http://schemas.openxmlformats.org/officeDocument/2006/relationships/hyperlink" Target="https://thuocdantoc.vn/benh/me-an-gi-de-con-khong-bi-tao-bon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3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61D44C7B-3F55-490F-A9AC-18E1060A2AC0}"/>
              </a:ext>
            </a:extLst>
          </p:cNvPr>
          <p:cNvSpPr txBox="1"/>
          <p:nvPr/>
        </p:nvSpPr>
        <p:spPr>
          <a:xfrm>
            <a:off x="7238" y="1524000"/>
            <a:ext cx="12184762" cy="2064679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BE569-1847-4D36-B3EE-79CC1293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720" y="208598"/>
            <a:ext cx="9144000" cy="83788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US" sz="2800" b="1" dirty="0"/>
              <a:t>PHÒNG GD&amp;ĐT QUẬN LONG BIÊN</a:t>
            </a:r>
          </a:p>
          <a:p>
            <a:r>
              <a:rPr lang="en-US" sz="2800" b="1" dirty="0"/>
              <a:t>TRƯỜNG THCS NGỌC THỤY</a:t>
            </a:r>
          </a:p>
        </p:txBody>
      </p:sp>
      <p:grpSp>
        <p:nvGrpSpPr>
          <p:cNvPr id="4" name="Google Shape;469;p28">
            <a:extLst>
              <a:ext uri="{FF2B5EF4-FFF2-40B4-BE49-F238E27FC236}">
                <a16:creationId xmlns:a16="http://schemas.microsoft.com/office/drawing/2014/main" id="{95A0A1AC-E322-40AE-A337-5FA76480A2D4}"/>
              </a:ext>
            </a:extLst>
          </p:cNvPr>
          <p:cNvGrpSpPr/>
          <p:nvPr/>
        </p:nvGrpSpPr>
        <p:grpSpPr>
          <a:xfrm>
            <a:off x="0" y="4409440"/>
            <a:ext cx="3220720" cy="2381652"/>
            <a:chOff x="737679" y="1507623"/>
            <a:chExt cx="3750562" cy="2939296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" name="Google Shape;470;p28">
              <a:extLst>
                <a:ext uri="{FF2B5EF4-FFF2-40B4-BE49-F238E27FC236}">
                  <a16:creationId xmlns:a16="http://schemas.microsoft.com/office/drawing/2014/main" id="{F9B39E71-FDEC-4F00-8E1B-AC00DF3D01C5}"/>
                </a:ext>
              </a:extLst>
            </p:cNvPr>
            <p:cNvSpPr/>
            <p:nvPr/>
          </p:nvSpPr>
          <p:spPr>
            <a:xfrm flipH="1">
              <a:off x="1673042" y="3592496"/>
              <a:ext cx="1485581" cy="74982"/>
            </a:xfrm>
            <a:custGeom>
              <a:avLst/>
              <a:gdLst/>
              <a:ahLst/>
              <a:cxnLst/>
              <a:rect l="l" t="t" r="r" b="b"/>
              <a:pathLst>
                <a:path w="18505" h="934" extrusionOk="0">
                  <a:moveTo>
                    <a:pt x="1" y="1"/>
                  </a:moveTo>
                  <a:lnTo>
                    <a:pt x="1" y="933"/>
                  </a:lnTo>
                  <a:lnTo>
                    <a:pt x="18505" y="933"/>
                  </a:lnTo>
                  <a:lnTo>
                    <a:pt x="1850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471;p28">
              <a:extLst>
                <a:ext uri="{FF2B5EF4-FFF2-40B4-BE49-F238E27FC236}">
                  <a16:creationId xmlns:a16="http://schemas.microsoft.com/office/drawing/2014/main" id="{12D695E7-6B15-4296-BB2B-299FB876FD15}"/>
                </a:ext>
              </a:extLst>
            </p:cNvPr>
            <p:cNvSpPr/>
            <p:nvPr/>
          </p:nvSpPr>
          <p:spPr>
            <a:xfrm flipH="1">
              <a:off x="2444047" y="2459252"/>
              <a:ext cx="398992" cy="1177627"/>
            </a:xfrm>
            <a:custGeom>
              <a:avLst/>
              <a:gdLst/>
              <a:ahLst/>
              <a:cxnLst/>
              <a:rect l="l" t="t" r="r" b="b"/>
              <a:pathLst>
                <a:path w="4970" h="14669" extrusionOk="0">
                  <a:moveTo>
                    <a:pt x="4722" y="1"/>
                  </a:moveTo>
                  <a:lnTo>
                    <a:pt x="1" y="14507"/>
                  </a:lnTo>
                  <a:lnTo>
                    <a:pt x="1200" y="14669"/>
                  </a:lnTo>
                  <a:lnTo>
                    <a:pt x="4969" y="96"/>
                  </a:lnTo>
                  <a:cubicBezTo>
                    <a:pt x="4884" y="77"/>
                    <a:pt x="4798" y="48"/>
                    <a:pt x="472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472;p28">
              <a:extLst>
                <a:ext uri="{FF2B5EF4-FFF2-40B4-BE49-F238E27FC236}">
                  <a16:creationId xmlns:a16="http://schemas.microsoft.com/office/drawing/2014/main" id="{E50C09F3-1C09-4C1F-AD20-64CF0E9FD97F}"/>
                </a:ext>
              </a:extLst>
            </p:cNvPr>
            <p:cNvSpPr/>
            <p:nvPr/>
          </p:nvSpPr>
          <p:spPr>
            <a:xfrm flipH="1">
              <a:off x="1987889" y="2453873"/>
              <a:ext cx="400437" cy="1183006"/>
            </a:xfrm>
            <a:custGeom>
              <a:avLst/>
              <a:gdLst/>
              <a:ahLst/>
              <a:cxnLst/>
              <a:rect l="l" t="t" r="r" b="b"/>
              <a:pathLst>
                <a:path w="4988" h="14736" extrusionOk="0">
                  <a:moveTo>
                    <a:pt x="238" y="1"/>
                  </a:moveTo>
                  <a:cubicBezTo>
                    <a:pt x="162" y="49"/>
                    <a:pt x="86" y="87"/>
                    <a:pt x="0" y="115"/>
                  </a:cubicBezTo>
                  <a:lnTo>
                    <a:pt x="3874" y="14736"/>
                  </a:lnTo>
                  <a:lnTo>
                    <a:pt x="4988" y="14574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73;p28">
              <a:extLst>
                <a:ext uri="{FF2B5EF4-FFF2-40B4-BE49-F238E27FC236}">
                  <a16:creationId xmlns:a16="http://schemas.microsoft.com/office/drawing/2014/main" id="{0C911902-8FE6-4FE4-9762-284F818FCB0B}"/>
                </a:ext>
              </a:extLst>
            </p:cNvPr>
            <p:cNvSpPr/>
            <p:nvPr/>
          </p:nvSpPr>
          <p:spPr>
            <a:xfrm flipH="1">
              <a:off x="2474634" y="1891505"/>
              <a:ext cx="398189" cy="395861"/>
            </a:xfrm>
            <a:custGeom>
              <a:avLst/>
              <a:gdLst/>
              <a:ahLst/>
              <a:cxnLst/>
              <a:rect l="l" t="t" r="r" b="b"/>
              <a:pathLst>
                <a:path w="4960" h="4931" extrusionOk="0">
                  <a:moveTo>
                    <a:pt x="191" y="0"/>
                  </a:moveTo>
                  <a:lnTo>
                    <a:pt x="0" y="191"/>
                  </a:lnTo>
                  <a:lnTo>
                    <a:pt x="4750" y="4931"/>
                  </a:lnTo>
                  <a:cubicBezTo>
                    <a:pt x="4807" y="4864"/>
                    <a:pt x="4883" y="4817"/>
                    <a:pt x="4960" y="476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74;p28">
              <a:extLst>
                <a:ext uri="{FF2B5EF4-FFF2-40B4-BE49-F238E27FC236}">
                  <a16:creationId xmlns:a16="http://schemas.microsoft.com/office/drawing/2014/main" id="{6FE89767-C4F4-4763-B101-DAB81F8572E3}"/>
                </a:ext>
              </a:extLst>
            </p:cNvPr>
            <p:cNvSpPr/>
            <p:nvPr/>
          </p:nvSpPr>
          <p:spPr>
            <a:xfrm flipH="1">
              <a:off x="1944296" y="1906759"/>
              <a:ext cx="398189" cy="400517"/>
            </a:xfrm>
            <a:custGeom>
              <a:avLst/>
              <a:gdLst/>
              <a:ahLst/>
              <a:cxnLst/>
              <a:rect l="l" t="t" r="r" b="b"/>
              <a:pathLst>
                <a:path w="4960" h="4989" extrusionOk="0">
                  <a:moveTo>
                    <a:pt x="4779" y="1"/>
                  </a:moveTo>
                  <a:lnTo>
                    <a:pt x="0" y="4779"/>
                  </a:lnTo>
                  <a:cubicBezTo>
                    <a:pt x="57" y="4846"/>
                    <a:pt x="105" y="4912"/>
                    <a:pt x="153" y="4988"/>
                  </a:cubicBezTo>
                  <a:lnTo>
                    <a:pt x="4959" y="182"/>
                  </a:lnTo>
                  <a:lnTo>
                    <a:pt x="4779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75;p28">
              <a:extLst>
                <a:ext uri="{FF2B5EF4-FFF2-40B4-BE49-F238E27FC236}">
                  <a16:creationId xmlns:a16="http://schemas.microsoft.com/office/drawing/2014/main" id="{1BDBA924-2B6C-4CB3-B5E7-50B5BFC96D8F}"/>
                </a:ext>
              </a:extLst>
            </p:cNvPr>
            <p:cNvSpPr/>
            <p:nvPr/>
          </p:nvSpPr>
          <p:spPr>
            <a:xfrm flipH="1">
              <a:off x="2520477" y="2342363"/>
              <a:ext cx="541087" cy="20712"/>
            </a:xfrm>
            <a:custGeom>
              <a:avLst/>
              <a:gdLst/>
              <a:ahLst/>
              <a:cxnLst/>
              <a:rect l="l" t="t" r="r" b="b"/>
              <a:pathLst>
                <a:path w="6740" h="258" extrusionOk="0">
                  <a:moveTo>
                    <a:pt x="0" y="0"/>
                  </a:moveTo>
                  <a:lnTo>
                    <a:pt x="0" y="257"/>
                  </a:lnTo>
                  <a:lnTo>
                    <a:pt x="6730" y="257"/>
                  </a:lnTo>
                  <a:cubicBezTo>
                    <a:pt x="6730" y="248"/>
                    <a:pt x="6720" y="229"/>
                    <a:pt x="6720" y="210"/>
                  </a:cubicBezTo>
                  <a:cubicBezTo>
                    <a:pt x="6720" y="143"/>
                    <a:pt x="6730" y="67"/>
                    <a:pt x="6740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76;p28">
              <a:extLst>
                <a:ext uri="{FF2B5EF4-FFF2-40B4-BE49-F238E27FC236}">
                  <a16:creationId xmlns:a16="http://schemas.microsoft.com/office/drawing/2014/main" id="{13514139-2E20-4BB5-8549-6837B63D7E0E}"/>
                </a:ext>
              </a:extLst>
            </p:cNvPr>
            <p:cNvSpPr/>
            <p:nvPr/>
          </p:nvSpPr>
          <p:spPr>
            <a:xfrm flipH="1">
              <a:off x="2394347" y="1717296"/>
              <a:ext cx="21515" cy="543335"/>
            </a:xfrm>
            <a:custGeom>
              <a:avLst/>
              <a:gdLst/>
              <a:ahLst/>
              <a:cxnLst/>
              <a:rect l="l" t="t" r="r" b="b"/>
              <a:pathLst>
                <a:path w="268" h="6768" extrusionOk="0">
                  <a:moveTo>
                    <a:pt x="1" y="0"/>
                  </a:moveTo>
                  <a:lnTo>
                    <a:pt x="1" y="6739"/>
                  </a:lnTo>
                  <a:cubicBezTo>
                    <a:pt x="86" y="6739"/>
                    <a:pt x="181" y="6749"/>
                    <a:pt x="267" y="6768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77;p28">
              <a:extLst>
                <a:ext uri="{FF2B5EF4-FFF2-40B4-BE49-F238E27FC236}">
                  <a16:creationId xmlns:a16="http://schemas.microsoft.com/office/drawing/2014/main" id="{75866B39-90A4-48EB-B132-C04B165A5686}"/>
                </a:ext>
              </a:extLst>
            </p:cNvPr>
            <p:cNvSpPr/>
            <p:nvPr/>
          </p:nvSpPr>
          <p:spPr>
            <a:xfrm flipH="1">
              <a:off x="1958827" y="2432518"/>
              <a:ext cx="405093" cy="402765"/>
            </a:xfrm>
            <a:custGeom>
              <a:avLst/>
              <a:gdLst/>
              <a:ahLst/>
              <a:cxnLst/>
              <a:rect l="l" t="t" r="r" b="b"/>
              <a:pathLst>
                <a:path w="5046" h="5017" extrusionOk="0">
                  <a:moveTo>
                    <a:pt x="210" y="0"/>
                  </a:moveTo>
                  <a:cubicBezTo>
                    <a:pt x="153" y="58"/>
                    <a:pt x="77" y="115"/>
                    <a:pt x="1" y="162"/>
                  </a:cubicBezTo>
                  <a:lnTo>
                    <a:pt x="4855" y="5017"/>
                  </a:lnTo>
                  <a:lnTo>
                    <a:pt x="5046" y="4826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78;p28">
              <a:extLst>
                <a:ext uri="{FF2B5EF4-FFF2-40B4-BE49-F238E27FC236}">
                  <a16:creationId xmlns:a16="http://schemas.microsoft.com/office/drawing/2014/main" id="{340977E0-AA1E-47B7-8B39-3F17E141F598}"/>
                </a:ext>
              </a:extLst>
            </p:cNvPr>
            <p:cNvSpPr/>
            <p:nvPr/>
          </p:nvSpPr>
          <p:spPr>
            <a:xfrm flipH="1">
              <a:off x="2487639" y="2419513"/>
              <a:ext cx="399714" cy="400517"/>
            </a:xfrm>
            <a:custGeom>
              <a:avLst/>
              <a:gdLst/>
              <a:ahLst/>
              <a:cxnLst/>
              <a:rect l="l" t="t" r="r" b="b"/>
              <a:pathLst>
                <a:path w="4979" h="4989" extrusionOk="0">
                  <a:moveTo>
                    <a:pt x="4807" y="1"/>
                  </a:moveTo>
                  <a:lnTo>
                    <a:pt x="1" y="4807"/>
                  </a:lnTo>
                  <a:lnTo>
                    <a:pt x="181" y="4988"/>
                  </a:lnTo>
                  <a:lnTo>
                    <a:pt x="4979" y="191"/>
                  </a:lnTo>
                  <a:cubicBezTo>
                    <a:pt x="4960" y="181"/>
                    <a:pt x="4941" y="162"/>
                    <a:pt x="4922" y="143"/>
                  </a:cubicBezTo>
                  <a:cubicBezTo>
                    <a:pt x="4884" y="96"/>
                    <a:pt x="4836" y="48"/>
                    <a:pt x="480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79;p28">
              <a:extLst>
                <a:ext uri="{FF2B5EF4-FFF2-40B4-BE49-F238E27FC236}">
                  <a16:creationId xmlns:a16="http://schemas.microsoft.com/office/drawing/2014/main" id="{D16C1818-C92B-4D95-87A8-16FD2920790A}"/>
                </a:ext>
              </a:extLst>
            </p:cNvPr>
            <p:cNvSpPr/>
            <p:nvPr/>
          </p:nvSpPr>
          <p:spPr>
            <a:xfrm flipH="1">
              <a:off x="1770089" y="2362995"/>
              <a:ext cx="548714" cy="21435"/>
            </a:xfrm>
            <a:custGeom>
              <a:avLst/>
              <a:gdLst/>
              <a:ahLst/>
              <a:cxnLst/>
              <a:rect l="l" t="t" r="r" b="b"/>
              <a:pathLst>
                <a:path w="6835" h="267" extrusionOk="0">
                  <a:moveTo>
                    <a:pt x="38" y="0"/>
                  </a:moveTo>
                  <a:cubicBezTo>
                    <a:pt x="38" y="95"/>
                    <a:pt x="19" y="181"/>
                    <a:pt x="0" y="267"/>
                  </a:cubicBezTo>
                  <a:lnTo>
                    <a:pt x="6835" y="267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80;p28">
              <a:extLst>
                <a:ext uri="{FF2B5EF4-FFF2-40B4-BE49-F238E27FC236}">
                  <a16:creationId xmlns:a16="http://schemas.microsoft.com/office/drawing/2014/main" id="{38C2D4DB-32E9-476E-A702-016055AF760F}"/>
                </a:ext>
              </a:extLst>
            </p:cNvPr>
            <p:cNvSpPr/>
            <p:nvPr/>
          </p:nvSpPr>
          <p:spPr>
            <a:xfrm flipH="1">
              <a:off x="2415782" y="2459252"/>
              <a:ext cx="20712" cy="550239"/>
            </a:xfrm>
            <a:custGeom>
              <a:avLst/>
              <a:gdLst/>
              <a:ahLst/>
              <a:cxnLst/>
              <a:rect l="l" t="t" r="r" b="b"/>
              <a:pathLst>
                <a:path w="258" h="6854" extrusionOk="0">
                  <a:moveTo>
                    <a:pt x="1" y="1"/>
                  </a:moveTo>
                  <a:lnTo>
                    <a:pt x="1" y="6854"/>
                  </a:lnTo>
                  <a:lnTo>
                    <a:pt x="258" y="6854"/>
                  </a:lnTo>
                  <a:lnTo>
                    <a:pt x="258" y="20"/>
                  </a:lnTo>
                  <a:lnTo>
                    <a:pt x="200" y="20"/>
                  </a:lnTo>
                  <a:cubicBezTo>
                    <a:pt x="134" y="20"/>
                    <a:pt x="67" y="10"/>
                    <a:pt x="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81;p28">
              <a:extLst>
                <a:ext uri="{FF2B5EF4-FFF2-40B4-BE49-F238E27FC236}">
                  <a16:creationId xmlns:a16="http://schemas.microsoft.com/office/drawing/2014/main" id="{49540724-6815-4260-BBC3-367E2C71776B}"/>
                </a:ext>
              </a:extLst>
            </p:cNvPr>
            <p:cNvSpPr/>
            <p:nvPr/>
          </p:nvSpPr>
          <p:spPr>
            <a:xfrm flipH="1">
              <a:off x="2308770" y="2256783"/>
              <a:ext cx="214107" cy="213224"/>
            </a:xfrm>
            <a:custGeom>
              <a:avLst/>
              <a:gdLst/>
              <a:ahLst/>
              <a:cxnLst/>
              <a:rect l="l" t="t" r="r" b="b"/>
              <a:pathLst>
                <a:path w="2667" h="2656" fill="none" extrusionOk="0">
                  <a:moveTo>
                    <a:pt x="2666" y="1323"/>
                  </a:moveTo>
                  <a:cubicBezTo>
                    <a:pt x="2666" y="2056"/>
                    <a:pt x="2066" y="2656"/>
                    <a:pt x="1334" y="2656"/>
                  </a:cubicBezTo>
                  <a:cubicBezTo>
                    <a:pt x="601" y="2656"/>
                    <a:pt x="1" y="2056"/>
                    <a:pt x="1" y="1323"/>
                  </a:cubicBezTo>
                  <a:cubicBezTo>
                    <a:pt x="1" y="590"/>
                    <a:pt x="601" y="0"/>
                    <a:pt x="1334" y="0"/>
                  </a:cubicBezTo>
                  <a:cubicBezTo>
                    <a:pt x="2066" y="0"/>
                    <a:pt x="2666" y="590"/>
                    <a:pt x="2666" y="1323"/>
                  </a:cubicBezTo>
                  <a:close/>
                </a:path>
              </a:pathLst>
            </a:custGeom>
            <a:noFill/>
            <a:ln w="9050" cap="flat" cmpd="sng">
              <a:noFill/>
              <a:prstDash val="solid"/>
              <a:miter lim="9518"/>
              <a:headEnd type="none" w="sm" len="sm"/>
              <a:tailEnd type="none" w="sm" len="sm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82;p28">
              <a:extLst>
                <a:ext uri="{FF2B5EF4-FFF2-40B4-BE49-F238E27FC236}">
                  <a16:creationId xmlns:a16="http://schemas.microsoft.com/office/drawing/2014/main" id="{4A4EBABF-F494-4BA5-9EC3-623411CE1E84}"/>
                </a:ext>
              </a:extLst>
            </p:cNvPr>
            <p:cNvSpPr/>
            <p:nvPr/>
          </p:nvSpPr>
          <p:spPr>
            <a:xfrm flipH="1">
              <a:off x="1759422" y="1706538"/>
              <a:ext cx="1312819" cy="1312899"/>
            </a:xfrm>
            <a:custGeom>
              <a:avLst/>
              <a:gdLst/>
              <a:ahLst/>
              <a:cxnLst/>
              <a:rect l="l" t="t" r="r" b="b"/>
              <a:pathLst>
                <a:path w="16353" h="16354" extrusionOk="0">
                  <a:moveTo>
                    <a:pt x="8177" y="267"/>
                  </a:moveTo>
                  <a:cubicBezTo>
                    <a:pt x="12546" y="267"/>
                    <a:pt x="16096" y="3818"/>
                    <a:pt x="16096" y="8177"/>
                  </a:cubicBezTo>
                  <a:cubicBezTo>
                    <a:pt x="16096" y="12546"/>
                    <a:pt x="12546" y="16097"/>
                    <a:pt x="8177" y="16097"/>
                  </a:cubicBezTo>
                  <a:cubicBezTo>
                    <a:pt x="3817" y="16097"/>
                    <a:pt x="267" y="12546"/>
                    <a:pt x="267" y="8177"/>
                  </a:cubicBezTo>
                  <a:cubicBezTo>
                    <a:pt x="267" y="3818"/>
                    <a:pt x="3817" y="267"/>
                    <a:pt x="8177" y="267"/>
                  </a:cubicBezTo>
                  <a:close/>
                  <a:moveTo>
                    <a:pt x="8177" y="1"/>
                  </a:moveTo>
                  <a:cubicBezTo>
                    <a:pt x="3665" y="1"/>
                    <a:pt x="0" y="3675"/>
                    <a:pt x="0" y="8177"/>
                  </a:cubicBezTo>
                  <a:cubicBezTo>
                    <a:pt x="0" y="12689"/>
                    <a:pt x="3665" y="16354"/>
                    <a:pt x="8177" y="16354"/>
                  </a:cubicBezTo>
                  <a:cubicBezTo>
                    <a:pt x="12688" y="16354"/>
                    <a:pt x="16353" y="12689"/>
                    <a:pt x="16353" y="8177"/>
                  </a:cubicBezTo>
                  <a:cubicBezTo>
                    <a:pt x="16353" y="3675"/>
                    <a:pt x="12688" y="1"/>
                    <a:pt x="8177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83;p28">
              <a:extLst>
                <a:ext uri="{FF2B5EF4-FFF2-40B4-BE49-F238E27FC236}">
                  <a16:creationId xmlns:a16="http://schemas.microsoft.com/office/drawing/2014/main" id="{CABF705F-73AB-4AF4-BC7D-F23CE8352FB0}"/>
                </a:ext>
              </a:extLst>
            </p:cNvPr>
            <p:cNvSpPr/>
            <p:nvPr/>
          </p:nvSpPr>
          <p:spPr>
            <a:xfrm flipH="1">
              <a:off x="1647835" y="1595751"/>
              <a:ext cx="1535997" cy="1535275"/>
            </a:xfrm>
            <a:custGeom>
              <a:avLst/>
              <a:gdLst/>
              <a:ahLst/>
              <a:cxnLst/>
              <a:rect l="l" t="t" r="r" b="b"/>
              <a:pathLst>
                <a:path w="19133" h="19124" fill="none" extrusionOk="0">
                  <a:moveTo>
                    <a:pt x="19133" y="9557"/>
                  </a:moveTo>
                  <a:cubicBezTo>
                    <a:pt x="19133" y="14840"/>
                    <a:pt x="14849" y="19123"/>
                    <a:pt x="9567" y="19123"/>
                  </a:cubicBezTo>
                  <a:cubicBezTo>
                    <a:pt x="4284" y="19123"/>
                    <a:pt x="0" y="14840"/>
                    <a:pt x="0" y="9557"/>
                  </a:cubicBezTo>
                  <a:cubicBezTo>
                    <a:pt x="0" y="4274"/>
                    <a:pt x="4284" y="1"/>
                    <a:pt x="9567" y="1"/>
                  </a:cubicBezTo>
                  <a:cubicBezTo>
                    <a:pt x="14849" y="1"/>
                    <a:pt x="19133" y="4274"/>
                    <a:pt x="19133" y="9557"/>
                  </a:cubicBezTo>
                  <a:close/>
                </a:path>
              </a:pathLst>
            </a:custGeom>
            <a:noFill/>
            <a:ln w="9050" cap="flat" cmpd="sng">
              <a:noFill/>
              <a:prstDash val="solid"/>
              <a:miter lim="9518"/>
              <a:headEnd type="none" w="sm" len="sm"/>
              <a:tailEnd type="none" w="sm" len="sm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84;p28">
              <a:extLst>
                <a:ext uri="{FF2B5EF4-FFF2-40B4-BE49-F238E27FC236}">
                  <a16:creationId xmlns:a16="http://schemas.microsoft.com/office/drawing/2014/main" id="{3FA4D131-F4A0-4E60-B3F0-DCAD9548F1D9}"/>
                </a:ext>
              </a:extLst>
            </p:cNvPr>
            <p:cNvSpPr/>
            <p:nvPr/>
          </p:nvSpPr>
          <p:spPr>
            <a:xfrm flipH="1">
              <a:off x="2318725" y="3055337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10" y="0"/>
                  </a:moveTo>
                  <a:cubicBezTo>
                    <a:pt x="543" y="0"/>
                    <a:pt x="1" y="428"/>
                    <a:pt x="1" y="942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2"/>
                  </a:cubicBezTo>
                  <a:cubicBezTo>
                    <a:pt x="2418" y="428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85;p28">
              <a:extLst>
                <a:ext uri="{FF2B5EF4-FFF2-40B4-BE49-F238E27FC236}">
                  <a16:creationId xmlns:a16="http://schemas.microsoft.com/office/drawing/2014/main" id="{FC0937A3-6FE3-4729-93CB-6BDC6A9B2B09}"/>
                </a:ext>
              </a:extLst>
            </p:cNvPr>
            <p:cNvSpPr/>
            <p:nvPr/>
          </p:nvSpPr>
          <p:spPr>
            <a:xfrm flipH="1">
              <a:off x="1550755" y="2308725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86;p28">
              <a:extLst>
                <a:ext uri="{FF2B5EF4-FFF2-40B4-BE49-F238E27FC236}">
                  <a16:creationId xmlns:a16="http://schemas.microsoft.com/office/drawing/2014/main" id="{80307926-744C-4EE0-BBE9-0ED48E203CF9}"/>
                </a:ext>
              </a:extLst>
            </p:cNvPr>
            <p:cNvSpPr/>
            <p:nvPr/>
          </p:nvSpPr>
          <p:spPr>
            <a:xfrm flipH="1" flipV="1">
              <a:off x="3113430" y="2460134"/>
              <a:ext cx="166660" cy="626593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199" y="0"/>
                  </a:moveTo>
                  <a:cubicBezTo>
                    <a:pt x="533" y="0"/>
                    <a:pt x="0" y="419"/>
                    <a:pt x="0" y="943"/>
                  </a:cubicBezTo>
                  <a:cubicBezTo>
                    <a:pt x="0" y="1466"/>
                    <a:pt x="533" y="1885"/>
                    <a:pt x="1199" y="1885"/>
                  </a:cubicBezTo>
                  <a:cubicBezTo>
                    <a:pt x="1866" y="1885"/>
                    <a:pt x="2408" y="1466"/>
                    <a:pt x="2408" y="943"/>
                  </a:cubicBezTo>
                  <a:cubicBezTo>
                    <a:pt x="2408" y="419"/>
                    <a:pt x="1866" y="0"/>
                    <a:pt x="119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87;p28">
              <a:extLst>
                <a:ext uri="{FF2B5EF4-FFF2-40B4-BE49-F238E27FC236}">
                  <a16:creationId xmlns:a16="http://schemas.microsoft.com/office/drawing/2014/main" id="{F7A23F18-4DE1-4B20-BB11-186C9F96C115}"/>
                </a:ext>
              </a:extLst>
            </p:cNvPr>
            <p:cNvSpPr/>
            <p:nvPr/>
          </p:nvSpPr>
          <p:spPr>
            <a:xfrm flipH="1">
              <a:off x="2928541" y="1815801"/>
              <a:ext cx="193395" cy="151408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200" y="1"/>
                  </a:moveTo>
                  <a:cubicBezTo>
                    <a:pt x="534" y="1"/>
                    <a:pt x="0" y="420"/>
                    <a:pt x="0" y="943"/>
                  </a:cubicBezTo>
                  <a:cubicBezTo>
                    <a:pt x="0" y="1467"/>
                    <a:pt x="534" y="1886"/>
                    <a:pt x="1200" y="1886"/>
                  </a:cubicBezTo>
                  <a:cubicBezTo>
                    <a:pt x="1866" y="1886"/>
                    <a:pt x="2409" y="1467"/>
                    <a:pt x="2409" y="943"/>
                  </a:cubicBezTo>
                  <a:cubicBezTo>
                    <a:pt x="2409" y="420"/>
                    <a:pt x="1866" y="1"/>
                    <a:pt x="12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88;p28">
              <a:extLst>
                <a:ext uri="{FF2B5EF4-FFF2-40B4-BE49-F238E27FC236}">
                  <a16:creationId xmlns:a16="http://schemas.microsoft.com/office/drawing/2014/main" id="{D80DB06E-855F-44BF-BCB0-CB835C401887}"/>
                </a:ext>
              </a:extLst>
            </p:cNvPr>
            <p:cNvSpPr/>
            <p:nvPr/>
          </p:nvSpPr>
          <p:spPr>
            <a:xfrm flipH="1">
              <a:off x="1704333" y="1815801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09" y="1"/>
                  </a:moveTo>
                  <a:cubicBezTo>
                    <a:pt x="543" y="1"/>
                    <a:pt x="1" y="420"/>
                    <a:pt x="1" y="943"/>
                  </a:cubicBezTo>
                  <a:cubicBezTo>
                    <a:pt x="1" y="1467"/>
                    <a:pt x="543" y="1886"/>
                    <a:pt x="1209" y="1886"/>
                  </a:cubicBezTo>
                  <a:cubicBezTo>
                    <a:pt x="1876" y="1886"/>
                    <a:pt x="2418" y="1467"/>
                    <a:pt x="2418" y="943"/>
                  </a:cubicBezTo>
                  <a:cubicBezTo>
                    <a:pt x="2418" y="420"/>
                    <a:pt x="1876" y="1"/>
                    <a:pt x="1209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89;p28">
              <a:extLst>
                <a:ext uri="{FF2B5EF4-FFF2-40B4-BE49-F238E27FC236}">
                  <a16:creationId xmlns:a16="http://schemas.microsoft.com/office/drawing/2014/main" id="{34ABFBF7-55C4-4E25-876B-B72218B0C1E7}"/>
                </a:ext>
              </a:extLst>
            </p:cNvPr>
            <p:cNvSpPr/>
            <p:nvPr/>
          </p:nvSpPr>
          <p:spPr>
            <a:xfrm flipH="1">
              <a:off x="2928541" y="2759582"/>
              <a:ext cx="193395" cy="151328"/>
            </a:xfrm>
            <a:custGeom>
              <a:avLst/>
              <a:gdLst/>
              <a:ahLst/>
              <a:cxnLst/>
              <a:rect l="l" t="t" r="r" b="b"/>
              <a:pathLst>
                <a:path w="2409" h="1885" extrusionOk="0">
                  <a:moveTo>
                    <a:pt x="1200" y="0"/>
                  </a:moveTo>
                  <a:cubicBezTo>
                    <a:pt x="534" y="0"/>
                    <a:pt x="0" y="419"/>
                    <a:pt x="0" y="943"/>
                  </a:cubicBezTo>
                  <a:cubicBezTo>
                    <a:pt x="0" y="1457"/>
                    <a:pt x="534" y="1885"/>
                    <a:pt x="1200" y="1885"/>
                  </a:cubicBezTo>
                  <a:cubicBezTo>
                    <a:pt x="1866" y="1885"/>
                    <a:pt x="2409" y="1457"/>
                    <a:pt x="2409" y="943"/>
                  </a:cubicBezTo>
                  <a:cubicBezTo>
                    <a:pt x="2409" y="419"/>
                    <a:pt x="1866" y="0"/>
                    <a:pt x="120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0;p28">
              <a:extLst>
                <a:ext uri="{FF2B5EF4-FFF2-40B4-BE49-F238E27FC236}">
                  <a16:creationId xmlns:a16="http://schemas.microsoft.com/office/drawing/2014/main" id="{68E5F41E-534F-4F95-BF52-3A136BBD2904}"/>
                </a:ext>
              </a:extLst>
            </p:cNvPr>
            <p:cNvSpPr/>
            <p:nvPr/>
          </p:nvSpPr>
          <p:spPr>
            <a:xfrm flipH="1">
              <a:off x="1704333" y="2759582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09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57"/>
                    <a:pt x="543" y="1885"/>
                    <a:pt x="1209" y="1885"/>
                  </a:cubicBezTo>
                  <a:cubicBezTo>
                    <a:pt x="1876" y="1885"/>
                    <a:pt x="2418" y="1457"/>
                    <a:pt x="2418" y="943"/>
                  </a:cubicBezTo>
                  <a:cubicBezTo>
                    <a:pt x="2418" y="419"/>
                    <a:pt x="1876" y="0"/>
                    <a:pt x="120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1;p28">
              <a:extLst>
                <a:ext uri="{FF2B5EF4-FFF2-40B4-BE49-F238E27FC236}">
                  <a16:creationId xmlns:a16="http://schemas.microsoft.com/office/drawing/2014/main" id="{284913B1-93A3-4EE7-AD15-DE24F309C4C1}"/>
                </a:ext>
              </a:extLst>
            </p:cNvPr>
            <p:cNvSpPr/>
            <p:nvPr/>
          </p:nvSpPr>
          <p:spPr>
            <a:xfrm flipH="1">
              <a:off x="2359988" y="2307200"/>
              <a:ext cx="111669" cy="11166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696" y="0"/>
                  </a:moveTo>
                  <a:cubicBezTo>
                    <a:pt x="315" y="0"/>
                    <a:pt x="1" y="314"/>
                    <a:pt x="1" y="695"/>
                  </a:cubicBezTo>
                  <a:cubicBezTo>
                    <a:pt x="1" y="1085"/>
                    <a:pt x="315" y="1390"/>
                    <a:pt x="696" y="1390"/>
                  </a:cubicBezTo>
                  <a:cubicBezTo>
                    <a:pt x="1076" y="1390"/>
                    <a:pt x="1390" y="1085"/>
                    <a:pt x="1390" y="695"/>
                  </a:cubicBezTo>
                  <a:cubicBezTo>
                    <a:pt x="1390" y="314"/>
                    <a:pt x="1076" y="0"/>
                    <a:pt x="69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2;p28">
              <a:extLst>
                <a:ext uri="{FF2B5EF4-FFF2-40B4-BE49-F238E27FC236}">
                  <a16:creationId xmlns:a16="http://schemas.microsoft.com/office/drawing/2014/main" id="{B54B3EA6-51D4-461A-8DF4-D194AAAFE2B0}"/>
                </a:ext>
              </a:extLst>
            </p:cNvPr>
            <p:cNvSpPr/>
            <p:nvPr/>
          </p:nvSpPr>
          <p:spPr>
            <a:xfrm flipH="1">
              <a:off x="4303998" y="3727769"/>
              <a:ext cx="184243" cy="198773"/>
            </a:xfrm>
            <a:custGeom>
              <a:avLst/>
              <a:gdLst/>
              <a:ahLst/>
              <a:cxnLst/>
              <a:rect l="l" t="t" r="r" b="b"/>
              <a:pathLst>
                <a:path w="2295" h="2476" extrusionOk="0">
                  <a:moveTo>
                    <a:pt x="1152" y="0"/>
                  </a:moveTo>
                  <a:cubicBezTo>
                    <a:pt x="514" y="0"/>
                    <a:pt x="0" y="552"/>
                    <a:pt x="0" y="1238"/>
                  </a:cubicBezTo>
                  <a:cubicBezTo>
                    <a:pt x="0" y="1923"/>
                    <a:pt x="514" y="2475"/>
                    <a:pt x="1152" y="2475"/>
                  </a:cubicBezTo>
                  <a:cubicBezTo>
                    <a:pt x="1780" y="2475"/>
                    <a:pt x="2294" y="1923"/>
                    <a:pt x="2294" y="1238"/>
                  </a:cubicBezTo>
                  <a:cubicBezTo>
                    <a:pt x="2294" y="552"/>
                    <a:pt x="1780" y="0"/>
                    <a:pt x="1152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3;p28">
              <a:extLst>
                <a:ext uri="{FF2B5EF4-FFF2-40B4-BE49-F238E27FC236}">
                  <a16:creationId xmlns:a16="http://schemas.microsoft.com/office/drawing/2014/main" id="{E86F0247-A5E0-4372-B2F8-32E984027526}"/>
                </a:ext>
              </a:extLst>
            </p:cNvPr>
            <p:cNvSpPr/>
            <p:nvPr/>
          </p:nvSpPr>
          <p:spPr>
            <a:xfrm flipH="1">
              <a:off x="4334584" y="3979129"/>
              <a:ext cx="120821" cy="100189"/>
            </a:xfrm>
            <a:custGeom>
              <a:avLst/>
              <a:gdLst/>
              <a:ahLst/>
              <a:cxnLst/>
              <a:rect l="l" t="t" r="r" b="b"/>
              <a:pathLst>
                <a:path w="1505" h="1248" extrusionOk="0">
                  <a:moveTo>
                    <a:pt x="753" y="1"/>
                  </a:moveTo>
                  <a:cubicBezTo>
                    <a:pt x="334" y="1"/>
                    <a:pt x="1" y="286"/>
                    <a:pt x="1" y="629"/>
                  </a:cubicBezTo>
                  <a:cubicBezTo>
                    <a:pt x="1" y="972"/>
                    <a:pt x="334" y="1248"/>
                    <a:pt x="753" y="1248"/>
                  </a:cubicBezTo>
                  <a:cubicBezTo>
                    <a:pt x="1171" y="1248"/>
                    <a:pt x="1505" y="972"/>
                    <a:pt x="1505" y="629"/>
                  </a:cubicBezTo>
                  <a:cubicBezTo>
                    <a:pt x="1505" y="286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4;p28">
              <a:extLst>
                <a:ext uri="{FF2B5EF4-FFF2-40B4-BE49-F238E27FC236}">
                  <a16:creationId xmlns:a16="http://schemas.microsoft.com/office/drawing/2014/main" id="{77E0A95F-DA17-4382-8931-9F372C4FB35A}"/>
                </a:ext>
              </a:extLst>
            </p:cNvPr>
            <p:cNvSpPr/>
            <p:nvPr/>
          </p:nvSpPr>
          <p:spPr>
            <a:xfrm flipH="1">
              <a:off x="1345278" y="2655378"/>
              <a:ext cx="3090298" cy="1511833"/>
            </a:xfrm>
            <a:custGeom>
              <a:avLst/>
              <a:gdLst/>
              <a:ahLst/>
              <a:cxnLst/>
              <a:rect l="l" t="t" r="r" b="b"/>
              <a:pathLst>
                <a:path w="38494" h="18832" extrusionOk="0">
                  <a:moveTo>
                    <a:pt x="35000" y="1"/>
                  </a:moveTo>
                  <a:cubicBezTo>
                    <a:pt x="34927" y="1"/>
                    <a:pt x="34886" y="4"/>
                    <a:pt x="34886" y="4"/>
                  </a:cubicBezTo>
                  <a:cubicBezTo>
                    <a:pt x="34886" y="4"/>
                    <a:pt x="25072" y="21"/>
                    <a:pt x="17279" y="21"/>
                  </a:cubicBezTo>
                  <a:cubicBezTo>
                    <a:pt x="13383" y="21"/>
                    <a:pt x="9992" y="17"/>
                    <a:pt x="8587" y="4"/>
                  </a:cubicBezTo>
                  <a:cubicBezTo>
                    <a:pt x="8568" y="4"/>
                    <a:pt x="8550" y="4"/>
                    <a:pt x="8532" y="4"/>
                  </a:cubicBezTo>
                  <a:cubicBezTo>
                    <a:pt x="4365" y="4"/>
                    <a:pt x="4894" y="4306"/>
                    <a:pt x="4894" y="4306"/>
                  </a:cubicBezTo>
                  <a:lnTo>
                    <a:pt x="4894" y="11788"/>
                  </a:lnTo>
                  <a:cubicBezTo>
                    <a:pt x="4479" y="11739"/>
                    <a:pt x="4101" y="11717"/>
                    <a:pt x="3758" y="11717"/>
                  </a:cubicBezTo>
                  <a:cubicBezTo>
                    <a:pt x="0" y="11717"/>
                    <a:pt x="344" y="14386"/>
                    <a:pt x="344" y="14386"/>
                  </a:cubicBezTo>
                  <a:lnTo>
                    <a:pt x="344" y="18831"/>
                  </a:lnTo>
                  <a:lnTo>
                    <a:pt x="3656" y="18831"/>
                  </a:lnTo>
                  <a:cubicBezTo>
                    <a:pt x="3761" y="16642"/>
                    <a:pt x="5570" y="14900"/>
                    <a:pt x="7787" y="14900"/>
                  </a:cubicBezTo>
                  <a:cubicBezTo>
                    <a:pt x="10005" y="14900"/>
                    <a:pt x="11814" y="16642"/>
                    <a:pt x="11928" y="18831"/>
                  </a:cubicBezTo>
                  <a:lnTo>
                    <a:pt x="25025" y="18831"/>
                  </a:lnTo>
                  <a:cubicBezTo>
                    <a:pt x="25140" y="16642"/>
                    <a:pt x="26948" y="14900"/>
                    <a:pt x="29166" y="14900"/>
                  </a:cubicBezTo>
                  <a:cubicBezTo>
                    <a:pt x="31384" y="14900"/>
                    <a:pt x="33192" y="16642"/>
                    <a:pt x="33306" y="18831"/>
                  </a:cubicBezTo>
                  <a:lnTo>
                    <a:pt x="38494" y="18831"/>
                  </a:lnTo>
                  <a:cubicBezTo>
                    <a:pt x="38494" y="18784"/>
                    <a:pt x="38494" y="18736"/>
                    <a:pt x="38494" y="18689"/>
                  </a:cubicBezTo>
                  <a:lnTo>
                    <a:pt x="38494" y="4201"/>
                  </a:lnTo>
                  <a:cubicBezTo>
                    <a:pt x="38494" y="4116"/>
                    <a:pt x="38494" y="4040"/>
                    <a:pt x="38494" y="3964"/>
                  </a:cubicBezTo>
                  <a:cubicBezTo>
                    <a:pt x="38341" y="205"/>
                    <a:pt x="35595" y="1"/>
                    <a:pt x="350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5;p28">
              <a:extLst>
                <a:ext uri="{FF2B5EF4-FFF2-40B4-BE49-F238E27FC236}">
                  <a16:creationId xmlns:a16="http://schemas.microsoft.com/office/drawing/2014/main" id="{0FC088F0-EE95-4D56-9A81-4AABB67D093C}"/>
                </a:ext>
              </a:extLst>
            </p:cNvPr>
            <p:cNvSpPr/>
            <p:nvPr/>
          </p:nvSpPr>
          <p:spPr>
            <a:xfrm flipH="1">
              <a:off x="1309307" y="3341056"/>
              <a:ext cx="2762435" cy="89512"/>
            </a:xfrm>
            <a:custGeom>
              <a:avLst/>
              <a:gdLst/>
              <a:ahLst/>
              <a:cxnLst/>
              <a:rect l="l" t="t" r="r" b="b"/>
              <a:pathLst>
                <a:path w="34410" h="1115" extrusionOk="0">
                  <a:moveTo>
                    <a:pt x="562" y="1"/>
                  </a:moveTo>
                  <a:cubicBezTo>
                    <a:pt x="257" y="1"/>
                    <a:pt x="0" y="248"/>
                    <a:pt x="0" y="553"/>
                  </a:cubicBezTo>
                  <a:cubicBezTo>
                    <a:pt x="0" y="858"/>
                    <a:pt x="257" y="1115"/>
                    <a:pt x="562" y="1115"/>
                  </a:cubicBezTo>
                  <a:lnTo>
                    <a:pt x="33857" y="1115"/>
                  </a:lnTo>
                  <a:cubicBezTo>
                    <a:pt x="34162" y="1115"/>
                    <a:pt x="34409" y="858"/>
                    <a:pt x="34409" y="553"/>
                  </a:cubicBezTo>
                  <a:cubicBezTo>
                    <a:pt x="34409" y="248"/>
                    <a:pt x="34162" y="1"/>
                    <a:pt x="33857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6;p28">
              <a:extLst>
                <a:ext uri="{FF2B5EF4-FFF2-40B4-BE49-F238E27FC236}">
                  <a16:creationId xmlns:a16="http://schemas.microsoft.com/office/drawing/2014/main" id="{14CE5C3F-B1D7-4AF6-811A-51D5727257C4}"/>
                </a:ext>
              </a:extLst>
            </p:cNvPr>
            <p:cNvSpPr/>
            <p:nvPr/>
          </p:nvSpPr>
          <p:spPr>
            <a:xfrm flipH="1">
              <a:off x="1472112" y="3062964"/>
              <a:ext cx="2411691" cy="211698"/>
            </a:xfrm>
            <a:custGeom>
              <a:avLst/>
              <a:gdLst/>
              <a:ahLst/>
              <a:cxnLst/>
              <a:rect l="l" t="t" r="r" b="b"/>
              <a:pathLst>
                <a:path w="30041" h="2637" extrusionOk="0">
                  <a:moveTo>
                    <a:pt x="676" y="0"/>
                  </a:moveTo>
                  <a:cubicBezTo>
                    <a:pt x="305" y="0"/>
                    <a:pt x="1" y="305"/>
                    <a:pt x="1" y="666"/>
                  </a:cubicBezTo>
                  <a:lnTo>
                    <a:pt x="1" y="1971"/>
                  </a:lnTo>
                  <a:cubicBezTo>
                    <a:pt x="1" y="2342"/>
                    <a:pt x="305" y="2637"/>
                    <a:pt x="676" y="2637"/>
                  </a:cubicBezTo>
                  <a:lnTo>
                    <a:pt x="29365" y="2637"/>
                  </a:lnTo>
                  <a:cubicBezTo>
                    <a:pt x="29736" y="2637"/>
                    <a:pt x="30041" y="2342"/>
                    <a:pt x="30041" y="1971"/>
                  </a:cubicBezTo>
                  <a:lnTo>
                    <a:pt x="30041" y="666"/>
                  </a:lnTo>
                  <a:cubicBezTo>
                    <a:pt x="30041" y="305"/>
                    <a:pt x="29736" y="0"/>
                    <a:pt x="29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7;p28">
              <a:extLst>
                <a:ext uri="{FF2B5EF4-FFF2-40B4-BE49-F238E27FC236}">
                  <a16:creationId xmlns:a16="http://schemas.microsoft.com/office/drawing/2014/main" id="{5A345677-D0B4-469B-A13B-CB31697100E5}"/>
                </a:ext>
              </a:extLst>
            </p:cNvPr>
            <p:cNvSpPr/>
            <p:nvPr/>
          </p:nvSpPr>
          <p:spPr>
            <a:xfrm flipH="1">
              <a:off x="3938717" y="3036230"/>
              <a:ext cx="104043" cy="225426"/>
            </a:xfrm>
            <a:custGeom>
              <a:avLst/>
              <a:gdLst/>
              <a:ahLst/>
              <a:cxnLst/>
              <a:rect l="l" t="t" r="r" b="b"/>
              <a:pathLst>
                <a:path w="1296" h="2808" extrusionOk="0">
                  <a:moveTo>
                    <a:pt x="1" y="0"/>
                  </a:moveTo>
                  <a:lnTo>
                    <a:pt x="1" y="2808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98;p28">
              <a:extLst>
                <a:ext uri="{FF2B5EF4-FFF2-40B4-BE49-F238E27FC236}">
                  <a16:creationId xmlns:a16="http://schemas.microsoft.com/office/drawing/2014/main" id="{A8D1738E-9B74-4A3B-95A6-77B89CCDB6D3}"/>
                </a:ext>
              </a:extLst>
            </p:cNvPr>
            <p:cNvSpPr/>
            <p:nvPr/>
          </p:nvSpPr>
          <p:spPr>
            <a:xfrm flipH="1">
              <a:off x="3344243" y="2765684"/>
              <a:ext cx="625943" cy="222456"/>
            </a:xfrm>
            <a:custGeom>
              <a:avLst/>
              <a:gdLst/>
              <a:ahLst/>
              <a:cxnLst/>
              <a:rect l="l" t="t" r="r" b="b"/>
              <a:pathLst>
                <a:path w="7797" h="2771" extrusionOk="0">
                  <a:moveTo>
                    <a:pt x="1181" y="0"/>
                  </a:moveTo>
                  <a:cubicBezTo>
                    <a:pt x="877" y="0"/>
                    <a:pt x="610" y="200"/>
                    <a:pt x="524" y="495"/>
                  </a:cubicBezTo>
                  <a:lnTo>
                    <a:pt x="125" y="1904"/>
                  </a:lnTo>
                  <a:cubicBezTo>
                    <a:pt x="1" y="2333"/>
                    <a:pt x="325" y="2770"/>
                    <a:pt x="781" y="2770"/>
                  </a:cubicBezTo>
                  <a:lnTo>
                    <a:pt x="7121" y="2770"/>
                  </a:lnTo>
                  <a:cubicBezTo>
                    <a:pt x="7492" y="2770"/>
                    <a:pt x="7797" y="2466"/>
                    <a:pt x="7797" y="2085"/>
                  </a:cubicBezTo>
                  <a:lnTo>
                    <a:pt x="7797" y="686"/>
                  </a:lnTo>
                  <a:cubicBezTo>
                    <a:pt x="7797" y="305"/>
                    <a:pt x="7492" y="0"/>
                    <a:pt x="712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99;p28">
              <a:extLst>
                <a:ext uri="{FF2B5EF4-FFF2-40B4-BE49-F238E27FC236}">
                  <a16:creationId xmlns:a16="http://schemas.microsoft.com/office/drawing/2014/main" id="{3E6A9F0C-C92C-4CEB-9A37-874B3729D810}"/>
                </a:ext>
              </a:extLst>
            </p:cNvPr>
            <p:cNvSpPr/>
            <p:nvPr/>
          </p:nvSpPr>
          <p:spPr>
            <a:xfrm flipH="1">
              <a:off x="2682484" y="2765684"/>
              <a:ext cx="572396" cy="222456"/>
            </a:xfrm>
            <a:custGeom>
              <a:avLst/>
              <a:gdLst/>
              <a:ahLst/>
              <a:cxnLst/>
              <a:rect l="l" t="t" r="r" b="b"/>
              <a:pathLst>
                <a:path w="7130" h="2771" extrusionOk="0">
                  <a:moveTo>
                    <a:pt x="819" y="0"/>
                  </a:moveTo>
                  <a:cubicBezTo>
                    <a:pt x="362" y="0"/>
                    <a:pt x="0" y="372"/>
                    <a:pt x="0" y="819"/>
                  </a:cubicBezTo>
                  <a:lnTo>
                    <a:pt x="0" y="1952"/>
                  </a:lnTo>
                  <a:cubicBezTo>
                    <a:pt x="0" y="2399"/>
                    <a:pt x="362" y="2770"/>
                    <a:pt x="819" y="2770"/>
                  </a:cubicBezTo>
                  <a:lnTo>
                    <a:pt x="6311" y="2770"/>
                  </a:lnTo>
                  <a:cubicBezTo>
                    <a:pt x="675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5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;p28">
              <a:extLst>
                <a:ext uri="{FF2B5EF4-FFF2-40B4-BE49-F238E27FC236}">
                  <a16:creationId xmlns:a16="http://schemas.microsoft.com/office/drawing/2014/main" id="{0D4FF73C-BEB2-4086-9952-214E10F57245}"/>
                </a:ext>
              </a:extLst>
            </p:cNvPr>
            <p:cNvSpPr/>
            <p:nvPr/>
          </p:nvSpPr>
          <p:spPr>
            <a:xfrm flipH="1">
              <a:off x="2021449" y="2765684"/>
              <a:ext cx="572477" cy="222456"/>
            </a:xfrm>
            <a:custGeom>
              <a:avLst/>
              <a:gdLst/>
              <a:ahLst/>
              <a:cxnLst/>
              <a:rect l="l" t="t" r="r" b="b"/>
              <a:pathLst>
                <a:path w="7131" h="2771" extrusionOk="0">
                  <a:moveTo>
                    <a:pt x="819" y="0"/>
                  </a:moveTo>
                  <a:cubicBezTo>
                    <a:pt x="372" y="0"/>
                    <a:pt x="1" y="372"/>
                    <a:pt x="1" y="819"/>
                  </a:cubicBezTo>
                  <a:lnTo>
                    <a:pt x="1" y="1952"/>
                  </a:lnTo>
                  <a:cubicBezTo>
                    <a:pt x="1" y="2399"/>
                    <a:pt x="372" y="2770"/>
                    <a:pt x="819" y="2770"/>
                  </a:cubicBezTo>
                  <a:lnTo>
                    <a:pt x="6311" y="2770"/>
                  </a:lnTo>
                  <a:cubicBezTo>
                    <a:pt x="676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6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1;p28">
              <a:extLst>
                <a:ext uri="{FF2B5EF4-FFF2-40B4-BE49-F238E27FC236}">
                  <a16:creationId xmlns:a16="http://schemas.microsoft.com/office/drawing/2014/main" id="{B7B5AB14-66F5-49B0-8F80-F26CE68B3186}"/>
                </a:ext>
              </a:extLst>
            </p:cNvPr>
            <p:cNvSpPr/>
            <p:nvPr/>
          </p:nvSpPr>
          <p:spPr>
            <a:xfrm flipH="1">
              <a:off x="1444547" y="2773310"/>
              <a:ext cx="487621" cy="214829"/>
            </a:xfrm>
            <a:custGeom>
              <a:avLst/>
              <a:gdLst/>
              <a:ahLst/>
              <a:cxnLst/>
              <a:rect l="l" t="t" r="r" b="b"/>
              <a:pathLst>
                <a:path w="6074" h="2676" extrusionOk="0">
                  <a:moveTo>
                    <a:pt x="677" y="1"/>
                  </a:moveTo>
                  <a:cubicBezTo>
                    <a:pt x="305" y="1"/>
                    <a:pt x="1" y="305"/>
                    <a:pt x="1" y="676"/>
                  </a:cubicBezTo>
                  <a:lnTo>
                    <a:pt x="1" y="1990"/>
                  </a:lnTo>
                  <a:cubicBezTo>
                    <a:pt x="1" y="2371"/>
                    <a:pt x="305" y="2675"/>
                    <a:pt x="677" y="2675"/>
                  </a:cubicBezTo>
                  <a:lnTo>
                    <a:pt x="5274" y="2675"/>
                  </a:lnTo>
                  <a:cubicBezTo>
                    <a:pt x="5740" y="2675"/>
                    <a:pt x="6074" y="2199"/>
                    <a:pt x="5902" y="1762"/>
                  </a:cubicBezTo>
                  <a:lnTo>
                    <a:pt x="5417" y="439"/>
                  </a:lnTo>
                  <a:cubicBezTo>
                    <a:pt x="5322" y="172"/>
                    <a:pt x="5065" y="1"/>
                    <a:pt x="478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2;p28">
              <a:extLst>
                <a:ext uri="{FF2B5EF4-FFF2-40B4-BE49-F238E27FC236}">
                  <a16:creationId xmlns:a16="http://schemas.microsoft.com/office/drawing/2014/main" id="{B5DF4DA5-3FB6-4061-A223-910284551DC9}"/>
                </a:ext>
              </a:extLst>
            </p:cNvPr>
            <p:cNvSpPr/>
            <p:nvPr/>
          </p:nvSpPr>
          <p:spPr>
            <a:xfrm flipH="1">
              <a:off x="3377881" y="3493911"/>
              <a:ext cx="615988" cy="301933"/>
            </a:xfrm>
            <a:custGeom>
              <a:avLst/>
              <a:gdLst/>
              <a:ahLst/>
              <a:cxnLst/>
              <a:rect l="l" t="t" r="r" b="b"/>
              <a:pathLst>
                <a:path w="7673" h="3761" extrusionOk="0">
                  <a:moveTo>
                    <a:pt x="1391" y="1"/>
                  </a:moveTo>
                  <a:cubicBezTo>
                    <a:pt x="981" y="1"/>
                    <a:pt x="620" y="286"/>
                    <a:pt x="543" y="686"/>
                  </a:cubicBezTo>
                  <a:lnTo>
                    <a:pt x="115" y="2713"/>
                  </a:lnTo>
                  <a:cubicBezTo>
                    <a:pt x="1" y="3256"/>
                    <a:pt x="410" y="3760"/>
                    <a:pt x="962" y="3760"/>
                  </a:cubicBezTo>
                  <a:lnTo>
                    <a:pt x="6807" y="3760"/>
                  </a:lnTo>
                  <a:cubicBezTo>
                    <a:pt x="7283" y="3760"/>
                    <a:pt x="7673" y="3370"/>
                    <a:pt x="7673" y="2894"/>
                  </a:cubicBezTo>
                  <a:lnTo>
                    <a:pt x="7673" y="867"/>
                  </a:lnTo>
                  <a:cubicBezTo>
                    <a:pt x="7673" y="391"/>
                    <a:pt x="7283" y="1"/>
                    <a:pt x="6807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3;p28">
              <a:extLst>
                <a:ext uri="{FF2B5EF4-FFF2-40B4-BE49-F238E27FC236}">
                  <a16:creationId xmlns:a16="http://schemas.microsoft.com/office/drawing/2014/main" id="{A7518303-B90F-49FC-B21A-5412381F0B8E}"/>
                </a:ext>
              </a:extLst>
            </p:cNvPr>
            <p:cNvSpPr/>
            <p:nvPr/>
          </p:nvSpPr>
          <p:spPr>
            <a:xfrm flipH="1">
              <a:off x="2810130" y="3493911"/>
              <a:ext cx="492116" cy="673308"/>
            </a:xfrm>
            <a:custGeom>
              <a:avLst/>
              <a:gdLst/>
              <a:ahLst/>
              <a:cxnLst/>
              <a:rect l="l" t="t" r="r" b="b"/>
              <a:pathLst>
                <a:path w="6130" h="8387" extrusionOk="0">
                  <a:moveTo>
                    <a:pt x="866" y="1"/>
                  </a:moveTo>
                  <a:cubicBezTo>
                    <a:pt x="381" y="1"/>
                    <a:pt x="0" y="391"/>
                    <a:pt x="0" y="867"/>
                  </a:cubicBezTo>
                  <a:lnTo>
                    <a:pt x="0" y="8386"/>
                  </a:lnTo>
                  <a:lnTo>
                    <a:pt x="6130" y="8386"/>
                  </a:lnTo>
                  <a:lnTo>
                    <a:pt x="6130" y="867"/>
                  </a:lnTo>
                  <a:cubicBezTo>
                    <a:pt x="6130" y="391"/>
                    <a:pt x="5740" y="1"/>
                    <a:pt x="5264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4;p28">
              <a:extLst>
                <a:ext uri="{FF2B5EF4-FFF2-40B4-BE49-F238E27FC236}">
                  <a16:creationId xmlns:a16="http://schemas.microsoft.com/office/drawing/2014/main" id="{106C8F70-E410-465B-A1FA-4E4D6B64826D}"/>
                </a:ext>
              </a:extLst>
            </p:cNvPr>
            <p:cNvSpPr/>
            <p:nvPr/>
          </p:nvSpPr>
          <p:spPr>
            <a:xfrm flipH="1">
              <a:off x="2104781" y="3493911"/>
              <a:ext cx="561719" cy="301933"/>
            </a:xfrm>
            <a:custGeom>
              <a:avLst/>
              <a:gdLst/>
              <a:ahLst/>
              <a:cxnLst/>
              <a:rect l="l" t="t" r="r" b="b"/>
              <a:pathLst>
                <a:path w="6997" h="3761" extrusionOk="0">
                  <a:moveTo>
                    <a:pt x="1048" y="1"/>
                  </a:moveTo>
                  <a:cubicBezTo>
                    <a:pt x="476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76" y="3760"/>
                    <a:pt x="1048" y="3760"/>
                  </a:cubicBezTo>
                  <a:lnTo>
                    <a:pt x="5950" y="3760"/>
                  </a:lnTo>
                  <a:cubicBezTo>
                    <a:pt x="6521" y="3760"/>
                    <a:pt x="6997" y="3294"/>
                    <a:pt x="6997" y="2713"/>
                  </a:cubicBezTo>
                  <a:lnTo>
                    <a:pt x="6997" y="1048"/>
                  </a:lnTo>
                  <a:cubicBezTo>
                    <a:pt x="6997" y="467"/>
                    <a:pt x="6521" y="1"/>
                    <a:pt x="595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5;p28">
              <a:extLst>
                <a:ext uri="{FF2B5EF4-FFF2-40B4-BE49-F238E27FC236}">
                  <a16:creationId xmlns:a16="http://schemas.microsoft.com/office/drawing/2014/main" id="{93C1DDE3-3A85-4BB2-8E80-28CA529E4200}"/>
                </a:ext>
              </a:extLst>
            </p:cNvPr>
            <p:cNvSpPr/>
            <p:nvPr/>
          </p:nvSpPr>
          <p:spPr>
            <a:xfrm flipH="1">
              <a:off x="1469034" y="3493911"/>
              <a:ext cx="560916" cy="301933"/>
            </a:xfrm>
            <a:custGeom>
              <a:avLst/>
              <a:gdLst/>
              <a:ahLst/>
              <a:cxnLst/>
              <a:rect l="l" t="t" r="r" b="b"/>
              <a:pathLst>
                <a:path w="6987" h="3761" extrusionOk="0">
                  <a:moveTo>
                    <a:pt x="1047" y="1"/>
                  </a:moveTo>
                  <a:cubicBezTo>
                    <a:pt x="467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67" y="3760"/>
                    <a:pt x="1047" y="3760"/>
                  </a:cubicBezTo>
                  <a:lnTo>
                    <a:pt x="5949" y="3760"/>
                  </a:lnTo>
                  <a:cubicBezTo>
                    <a:pt x="6521" y="3760"/>
                    <a:pt x="6987" y="3294"/>
                    <a:pt x="6987" y="2713"/>
                  </a:cubicBezTo>
                  <a:lnTo>
                    <a:pt x="6987" y="1048"/>
                  </a:lnTo>
                  <a:cubicBezTo>
                    <a:pt x="6987" y="467"/>
                    <a:pt x="6521" y="1"/>
                    <a:pt x="594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6;p28">
              <a:extLst>
                <a:ext uri="{FF2B5EF4-FFF2-40B4-BE49-F238E27FC236}">
                  <a16:creationId xmlns:a16="http://schemas.microsoft.com/office/drawing/2014/main" id="{55609E81-D1F8-4E15-ABF3-CB8BE48EF8AD}"/>
                </a:ext>
              </a:extLst>
            </p:cNvPr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7;p28">
              <a:extLst>
                <a:ext uri="{FF2B5EF4-FFF2-40B4-BE49-F238E27FC236}">
                  <a16:creationId xmlns:a16="http://schemas.microsoft.com/office/drawing/2014/main" id="{93F57F0F-D40A-4FFB-B437-EF36992E84D7}"/>
                </a:ext>
              </a:extLst>
            </p:cNvPr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fill="none" extrusionOk="0">
                  <a:moveTo>
                    <a:pt x="3532" y="1771"/>
                  </a:moveTo>
                  <a:cubicBezTo>
                    <a:pt x="3532" y="2742"/>
                    <a:pt x="2742" y="3532"/>
                    <a:pt x="1761" y="3532"/>
                  </a:cubicBezTo>
                  <a:cubicBezTo>
                    <a:pt x="790" y="3532"/>
                    <a:pt x="0" y="2742"/>
                    <a:pt x="0" y="1771"/>
                  </a:cubicBezTo>
                  <a:cubicBezTo>
                    <a:pt x="0" y="791"/>
                    <a:pt x="790" y="1"/>
                    <a:pt x="1761" y="1"/>
                  </a:cubicBezTo>
                  <a:cubicBezTo>
                    <a:pt x="2742" y="1"/>
                    <a:pt x="3532" y="791"/>
                    <a:pt x="3532" y="1771"/>
                  </a:cubicBezTo>
                  <a:close/>
                </a:path>
              </a:pathLst>
            </a:custGeom>
            <a:noFill/>
            <a:ln w="3100" cap="flat" cmpd="sng">
              <a:noFill/>
              <a:prstDash val="solid"/>
              <a:miter lim="9518"/>
              <a:headEnd type="none" w="sm" len="sm"/>
              <a:tailEnd type="none" w="sm" len="sm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8;p28">
              <a:extLst>
                <a:ext uri="{FF2B5EF4-FFF2-40B4-BE49-F238E27FC236}">
                  <a16:creationId xmlns:a16="http://schemas.microsoft.com/office/drawing/2014/main" id="{97DC8F9E-FA44-40A1-82F6-357C384CD51B}"/>
                </a:ext>
              </a:extLst>
            </p:cNvPr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fill="none" extrusionOk="0">
                  <a:moveTo>
                    <a:pt x="1476" y="743"/>
                  </a:moveTo>
                  <a:cubicBezTo>
                    <a:pt x="1476" y="1153"/>
                    <a:pt x="1143" y="1476"/>
                    <a:pt x="733" y="1476"/>
                  </a:cubicBezTo>
                  <a:cubicBezTo>
                    <a:pt x="324" y="1476"/>
                    <a:pt x="0" y="1153"/>
                    <a:pt x="0" y="743"/>
                  </a:cubicBezTo>
                  <a:cubicBezTo>
                    <a:pt x="0" y="334"/>
                    <a:pt x="324" y="1"/>
                    <a:pt x="733" y="1"/>
                  </a:cubicBezTo>
                  <a:cubicBezTo>
                    <a:pt x="1143" y="1"/>
                    <a:pt x="1476" y="334"/>
                    <a:pt x="1476" y="743"/>
                  </a:cubicBezTo>
                  <a:close/>
                </a:path>
              </a:pathLst>
            </a:custGeom>
            <a:noFill/>
            <a:ln w="3100" cap="flat" cmpd="sng">
              <a:noFill/>
              <a:prstDash val="solid"/>
              <a:miter lim="9518"/>
              <a:headEnd type="none" w="sm" len="sm"/>
              <a:tailEnd type="none" w="sm" len="sm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9;p28">
              <a:extLst>
                <a:ext uri="{FF2B5EF4-FFF2-40B4-BE49-F238E27FC236}">
                  <a16:creationId xmlns:a16="http://schemas.microsoft.com/office/drawing/2014/main" id="{327E54F1-3B84-44D7-BF0A-CB9384432766}"/>
                </a:ext>
              </a:extLst>
            </p:cNvPr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10;p28">
              <a:extLst>
                <a:ext uri="{FF2B5EF4-FFF2-40B4-BE49-F238E27FC236}">
                  <a16:creationId xmlns:a16="http://schemas.microsoft.com/office/drawing/2014/main" id="{FDD746CA-1C6B-4A54-B385-CA4D1BA61EDF}"/>
                </a:ext>
              </a:extLst>
            </p:cNvPr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2" y="3532"/>
                    <a:pt x="3532" y="2742"/>
                    <a:pt x="3532" y="1771"/>
                  </a:cubicBezTo>
                  <a:cubicBezTo>
                    <a:pt x="3532" y="791"/>
                    <a:pt x="2742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11;p28">
              <a:extLst>
                <a:ext uri="{FF2B5EF4-FFF2-40B4-BE49-F238E27FC236}">
                  <a16:creationId xmlns:a16="http://schemas.microsoft.com/office/drawing/2014/main" id="{CC036B38-D005-4FAC-AD0A-5B0B039DEFA0}"/>
                </a:ext>
              </a:extLst>
            </p:cNvPr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3" y="1476"/>
                    <a:pt x="1476" y="1153"/>
                    <a:pt x="1476" y="743"/>
                  </a:cubicBezTo>
                  <a:cubicBezTo>
                    <a:pt x="1476" y="334"/>
                    <a:pt x="1143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12;p28">
              <a:extLst>
                <a:ext uri="{FF2B5EF4-FFF2-40B4-BE49-F238E27FC236}">
                  <a16:creationId xmlns:a16="http://schemas.microsoft.com/office/drawing/2014/main" id="{759B4433-BA22-4DF8-889A-D646AE89EC56}"/>
                </a:ext>
              </a:extLst>
            </p:cNvPr>
            <p:cNvSpPr/>
            <p:nvPr/>
          </p:nvSpPr>
          <p:spPr>
            <a:xfrm flipH="1">
              <a:off x="1825081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3" y="6540"/>
                    <a:pt x="6539" y="5074"/>
                    <a:pt x="6539" y="3275"/>
                  </a:cubicBezTo>
                  <a:cubicBezTo>
                    <a:pt x="6539" y="1467"/>
                    <a:pt x="5073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13;p28">
              <a:extLst>
                <a:ext uri="{FF2B5EF4-FFF2-40B4-BE49-F238E27FC236}">
                  <a16:creationId xmlns:a16="http://schemas.microsoft.com/office/drawing/2014/main" id="{B6C26E52-1A39-4A54-BED6-62F2AA7ED00C}"/>
                </a:ext>
              </a:extLst>
            </p:cNvPr>
            <p:cNvSpPr/>
            <p:nvPr/>
          </p:nvSpPr>
          <p:spPr>
            <a:xfrm flipH="1">
              <a:off x="1945820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1" y="3532"/>
                    <a:pt x="3531" y="2742"/>
                    <a:pt x="3531" y="1771"/>
                  </a:cubicBezTo>
                  <a:cubicBezTo>
                    <a:pt x="3531" y="791"/>
                    <a:pt x="2741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14;p28">
              <a:extLst>
                <a:ext uri="{FF2B5EF4-FFF2-40B4-BE49-F238E27FC236}">
                  <a16:creationId xmlns:a16="http://schemas.microsoft.com/office/drawing/2014/main" id="{A6DCCDA0-3226-4779-BE02-012ACCA5021F}"/>
                </a:ext>
              </a:extLst>
            </p:cNvPr>
            <p:cNvSpPr/>
            <p:nvPr/>
          </p:nvSpPr>
          <p:spPr>
            <a:xfrm flipH="1">
              <a:off x="2028347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2" y="1476"/>
                    <a:pt x="1475" y="1153"/>
                    <a:pt x="1475" y="743"/>
                  </a:cubicBezTo>
                  <a:cubicBezTo>
                    <a:pt x="1475" y="334"/>
                    <a:pt x="1142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15;p28">
              <a:extLst>
                <a:ext uri="{FF2B5EF4-FFF2-40B4-BE49-F238E27FC236}">
                  <a16:creationId xmlns:a16="http://schemas.microsoft.com/office/drawing/2014/main" id="{F17ED667-092E-4196-9165-49C46EC4405B}"/>
                </a:ext>
              </a:extLst>
            </p:cNvPr>
            <p:cNvSpPr/>
            <p:nvPr/>
          </p:nvSpPr>
          <p:spPr>
            <a:xfrm flipH="1">
              <a:off x="792750" y="2091726"/>
              <a:ext cx="858916" cy="213224"/>
            </a:xfrm>
            <a:custGeom>
              <a:avLst/>
              <a:gdLst/>
              <a:ahLst/>
              <a:cxnLst/>
              <a:rect l="l" t="t" r="r" b="b"/>
              <a:pathLst>
                <a:path w="10699" h="2656" extrusionOk="0">
                  <a:moveTo>
                    <a:pt x="0" y="0"/>
                  </a:moveTo>
                  <a:lnTo>
                    <a:pt x="0" y="2656"/>
                  </a:lnTo>
                  <a:lnTo>
                    <a:pt x="10699" y="2656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6;p28">
              <a:extLst>
                <a:ext uri="{FF2B5EF4-FFF2-40B4-BE49-F238E27FC236}">
                  <a16:creationId xmlns:a16="http://schemas.microsoft.com/office/drawing/2014/main" id="{93B7CB58-5298-4914-B2BA-10F9E7962270}"/>
                </a:ext>
              </a:extLst>
            </p:cNvPr>
            <p:cNvSpPr/>
            <p:nvPr/>
          </p:nvSpPr>
          <p:spPr>
            <a:xfrm flipH="1">
              <a:off x="787371" y="2341560"/>
              <a:ext cx="870476" cy="1775954"/>
            </a:xfrm>
            <a:custGeom>
              <a:avLst/>
              <a:gdLst/>
              <a:ahLst/>
              <a:cxnLst/>
              <a:rect l="l" t="t" r="r" b="b"/>
              <a:pathLst>
                <a:path w="10843" h="22122" extrusionOk="0">
                  <a:moveTo>
                    <a:pt x="10738" y="105"/>
                  </a:moveTo>
                  <a:lnTo>
                    <a:pt x="10738" y="22008"/>
                  </a:lnTo>
                  <a:lnTo>
                    <a:pt x="115" y="22008"/>
                  </a:lnTo>
                  <a:lnTo>
                    <a:pt x="115" y="105"/>
                  </a:lnTo>
                  <a:close/>
                  <a:moveTo>
                    <a:pt x="1" y="1"/>
                  </a:moveTo>
                  <a:lnTo>
                    <a:pt x="1" y="22122"/>
                  </a:lnTo>
                  <a:lnTo>
                    <a:pt x="10842" y="22122"/>
                  </a:lnTo>
                  <a:lnTo>
                    <a:pt x="10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17;p28">
              <a:extLst>
                <a:ext uri="{FF2B5EF4-FFF2-40B4-BE49-F238E27FC236}">
                  <a16:creationId xmlns:a16="http://schemas.microsoft.com/office/drawing/2014/main" id="{5637E2F8-8AED-4812-A8A2-500C2434CAA1}"/>
                </a:ext>
              </a:extLst>
            </p:cNvPr>
            <p:cNvSpPr/>
            <p:nvPr/>
          </p:nvSpPr>
          <p:spPr>
            <a:xfrm flipH="1">
              <a:off x="746108" y="2303346"/>
              <a:ext cx="953004" cy="2116020"/>
            </a:xfrm>
            <a:custGeom>
              <a:avLst/>
              <a:gdLst/>
              <a:ahLst/>
              <a:cxnLst/>
              <a:rect l="l" t="t" r="r" b="b"/>
              <a:pathLst>
                <a:path w="11871" h="26358" extrusionOk="0">
                  <a:moveTo>
                    <a:pt x="353" y="1"/>
                  </a:moveTo>
                  <a:cubicBezTo>
                    <a:pt x="163" y="1"/>
                    <a:pt x="1" y="163"/>
                    <a:pt x="1" y="353"/>
                  </a:cubicBezTo>
                  <a:lnTo>
                    <a:pt x="1" y="26358"/>
                  </a:lnTo>
                  <a:lnTo>
                    <a:pt x="11870" y="26358"/>
                  </a:lnTo>
                  <a:lnTo>
                    <a:pt x="11870" y="353"/>
                  </a:lnTo>
                  <a:cubicBezTo>
                    <a:pt x="11870" y="163"/>
                    <a:pt x="11718" y="1"/>
                    <a:pt x="11518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18;p28">
              <a:extLst>
                <a:ext uri="{FF2B5EF4-FFF2-40B4-BE49-F238E27FC236}">
                  <a16:creationId xmlns:a16="http://schemas.microsoft.com/office/drawing/2014/main" id="{1F0416A8-A38B-4DE3-9367-26ABD74FBD5E}"/>
                </a:ext>
              </a:extLst>
            </p:cNvPr>
            <p:cNvSpPr/>
            <p:nvPr/>
          </p:nvSpPr>
          <p:spPr>
            <a:xfrm flipH="1">
              <a:off x="866045" y="2427139"/>
              <a:ext cx="712324" cy="1580392"/>
            </a:xfrm>
            <a:custGeom>
              <a:avLst/>
              <a:gdLst/>
              <a:ahLst/>
              <a:cxnLst/>
              <a:rect l="l" t="t" r="r" b="b"/>
              <a:pathLst>
                <a:path w="8873" h="19686" extrusionOk="0">
                  <a:moveTo>
                    <a:pt x="8805" y="67"/>
                  </a:moveTo>
                  <a:lnTo>
                    <a:pt x="8805" y="19618"/>
                  </a:lnTo>
                  <a:lnTo>
                    <a:pt x="67" y="19618"/>
                  </a:lnTo>
                  <a:lnTo>
                    <a:pt x="67" y="67"/>
                  </a:lnTo>
                  <a:close/>
                  <a:moveTo>
                    <a:pt x="1" y="1"/>
                  </a:moveTo>
                  <a:lnTo>
                    <a:pt x="1" y="19685"/>
                  </a:lnTo>
                  <a:lnTo>
                    <a:pt x="8872" y="19685"/>
                  </a:lnTo>
                  <a:lnTo>
                    <a:pt x="88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19;p28">
              <a:extLst>
                <a:ext uri="{FF2B5EF4-FFF2-40B4-BE49-F238E27FC236}">
                  <a16:creationId xmlns:a16="http://schemas.microsoft.com/office/drawing/2014/main" id="{76974409-69DA-46A2-96E6-E24B1CDAB5B5}"/>
                </a:ext>
              </a:extLst>
            </p:cNvPr>
            <p:cNvSpPr/>
            <p:nvPr/>
          </p:nvSpPr>
          <p:spPr>
            <a:xfrm flipH="1">
              <a:off x="792750" y="2072619"/>
              <a:ext cx="858916" cy="26011"/>
            </a:xfrm>
            <a:custGeom>
              <a:avLst/>
              <a:gdLst/>
              <a:ahLst/>
              <a:cxnLst/>
              <a:rect l="l" t="t" r="r" b="b"/>
              <a:pathLst>
                <a:path w="10699" h="324" extrusionOk="0">
                  <a:moveTo>
                    <a:pt x="0" y="0"/>
                  </a:moveTo>
                  <a:lnTo>
                    <a:pt x="0" y="324"/>
                  </a:lnTo>
                  <a:lnTo>
                    <a:pt x="10699" y="324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20;p28">
              <a:extLst>
                <a:ext uri="{FF2B5EF4-FFF2-40B4-BE49-F238E27FC236}">
                  <a16:creationId xmlns:a16="http://schemas.microsoft.com/office/drawing/2014/main" id="{CFEE6CDA-E17B-4EA9-8BDB-813EE3EAE7E7}"/>
                </a:ext>
              </a:extLst>
            </p:cNvPr>
            <p:cNvSpPr/>
            <p:nvPr/>
          </p:nvSpPr>
          <p:spPr>
            <a:xfrm flipH="1">
              <a:off x="850069" y="2126889"/>
              <a:ext cx="745079" cy="152131"/>
            </a:xfrm>
            <a:custGeom>
              <a:avLst/>
              <a:gdLst/>
              <a:ahLst/>
              <a:cxnLst/>
              <a:rect l="l" t="t" r="r" b="b"/>
              <a:pathLst>
                <a:path w="9281" h="1895" extrusionOk="0">
                  <a:moveTo>
                    <a:pt x="9233" y="57"/>
                  </a:moveTo>
                  <a:lnTo>
                    <a:pt x="9233" y="1847"/>
                  </a:lnTo>
                  <a:lnTo>
                    <a:pt x="57" y="1847"/>
                  </a:lnTo>
                  <a:lnTo>
                    <a:pt x="57" y="57"/>
                  </a:lnTo>
                  <a:close/>
                  <a:moveTo>
                    <a:pt x="0" y="0"/>
                  </a:moveTo>
                  <a:lnTo>
                    <a:pt x="0" y="1894"/>
                  </a:lnTo>
                  <a:lnTo>
                    <a:pt x="9281" y="1894"/>
                  </a:lnTo>
                  <a:lnTo>
                    <a:pt x="928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21;p28">
              <a:extLst>
                <a:ext uri="{FF2B5EF4-FFF2-40B4-BE49-F238E27FC236}">
                  <a16:creationId xmlns:a16="http://schemas.microsoft.com/office/drawing/2014/main" id="{EF1A4666-BC27-4C1E-A0F8-F032876C80DA}"/>
                </a:ext>
              </a:extLst>
            </p:cNvPr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1" y="1"/>
                  </a:moveTo>
                  <a:lnTo>
                    <a:pt x="1" y="17639"/>
                  </a:lnTo>
                  <a:lnTo>
                    <a:pt x="6806" y="17639"/>
                  </a:lnTo>
                  <a:lnTo>
                    <a:pt x="6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22;p28">
              <a:extLst>
                <a:ext uri="{FF2B5EF4-FFF2-40B4-BE49-F238E27FC236}">
                  <a16:creationId xmlns:a16="http://schemas.microsoft.com/office/drawing/2014/main" id="{1E460C11-BDB7-46D9-8B4F-3D6EAC8AA352}"/>
                </a:ext>
              </a:extLst>
            </p:cNvPr>
            <p:cNvSpPr/>
            <p:nvPr/>
          </p:nvSpPr>
          <p:spPr>
            <a:xfrm flipH="1">
              <a:off x="878327" y="4171000"/>
              <a:ext cx="675556" cy="180389"/>
            </a:xfrm>
            <a:custGeom>
              <a:avLst/>
              <a:gdLst/>
              <a:ahLst/>
              <a:cxnLst/>
              <a:rect l="l" t="t" r="r" b="b"/>
              <a:pathLst>
                <a:path w="8415" h="2247" extrusionOk="0">
                  <a:moveTo>
                    <a:pt x="7996" y="57"/>
                  </a:moveTo>
                  <a:cubicBezTo>
                    <a:pt x="8186" y="57"/>
                    <a:pt x="8348" y="219"/>
                    <a:pt x="8348" y="409"/>
                  </a:cubicBezTo>
                  <a:lnTo>
                    <a:pt x="8348" y="1837"/>
                  </a:lnTo>
                  <a:cubicBezTo>
                    <a:pt x="8348" y="2027"/>
                    <a:pt x="8186" y="2189"/>
                    <a:pt x="7996" y="2189"/>
                  </a:cubicBezTo>
                  <a:lnTo>
                    <a:pt x="410" y="2189"/>
                  </a:lnTo>
                  <a:cubicBezTo>
                    <a:pt x="219" y="2189"/>
                    <a:pt x="67" y="2027"/>
                    <a:pt x="67" y="1837"/>
                  </a:cubicBezTo>
                  <a:lnTo>
                    <a:pt x="67" y="409"/>
                  </a:lnTo>
                  <a:cubicBezTo>
                    <a:pt x="67" y="219"/>
                    <a:pt x="219" y="57"/>
                    <a:pt x="410" y="57"/>
                  </a:cubicBezTo>
                  <a:close/>
                  <a:moveTo>
                    <a:pt x="410" y="0"/>
                  </a:moveTo>
                  <a:cubicBezTo>
                    <a:pt x="181" y="0"/>
                    <a:pt x="0" y="181"/>
                    <a:pt x="0" y="409"/>
                  </a:cubicBezTo>
                  <a:lnTo>
                    <a:pt x="0" y="1837"/>
                  </a:lnTo>
                  <a:cubicBezTo>
                    <a:pt x="0" y="2066"/>
                    <a:pt x="181" y="2246"/>
                    <a:pt x="410" y="2246"/>
                  </a:cubicBezTo>
                  <a:lnTo>
                    <a:pt x="7996" y="2246"/>
                  </a:lnTo>
                  <a:cubicBezTo>
                    <a:pt x="8224" y="2246"/>
                    <a:pt x="8415" y="2066"/>
                    <a:pt x="8415" y="1837"/>
                  </a:cubicBezTo>
                  <a:lnTo>
                    <a:pt x="8415" y="409"/>
                  </a:lnTo>
                  <a:cubicBezTo>
                    <a:pt x="8415" y="181"/>
                    <a:pt x="8224" y="0"/>
                    <a:pt x="7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23;p28">
              <a:extLst>
                <a:ext uri="{FF2B5EF4-FFF2-40B4-BE49-F238E27FC236}">
                  <a16:creationId xmlns:a16="http://schemas.microsoft.com/office/drawing/2014/main" id="{27147FF0-1399-4E35-A5A0-5109C9E0EFD1}"/>
                </a:ext>
              </a:extLst>
            </p:cNvPr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4465" y="3342"/>
                  </a:moveTo>
                  <a:lnTo>
                    <a:pt x="4465" y="5874"/>
                  </a:lnTo>
                  <a:lnTo>
                    <a:pt x="2352" y="5874"/>
                  </a:lnTo>
                  <a:lnTo>
                    <a:pt x="2352" y="3342"/>
                  </a:lnTo>
                  <a:close/>
                  <a:moveTo>
                    <a:pt x="4465" y="6140"/>
                  </a:moveTo>
                  <a:lnTo>
                    <a:pt x="4465" y="8663"/>
                  </a:lnTo>
                  <a:lnTo>
                    <a:pt x="2352" y="8663"/>
                  </a:lnTo>
                  <a:lnTo>
                    <a:pt x="2352" y="6140"/>
                  </a:lnTo>
                  <a:close/>
                  <a:moveTo>
                    <a:pt x="4465" y="8929"/>
                  </a:moveTo>
                  <a:lnTo>
                    <a:pt x="4465" y="11452"/>
                  </a:lnTo>
                  <a:lnTo>
                    <a:pt x="2352" y="11452"/>
                  </a:lnTo>
                  <a:lnTo>
                    <a:pt x="2352" y="8929"/>
                  </a:lnTo>
                  <a:close/>
                  <a:moveTo>
                    <a:pt x="4465" y="11718"/>
                  </a:moveTo>
                  <a:lnTo>
                    <a:pt x="4465" y="14250"/>
                  </a:lnTo>
                  <a:lnTo>
                    <a:pt x="2352" y="14250"/>
                  </a:lnTo>
                  <a:lnTo>
                    <a:pt x="2352" y="11718"/>
                  </a:lnTo>
                  <a:close/>
                  <a:moveTo>
                    <a:pt x="2085" y="1"/>
                  </a:moveTo>
                  <a:lnTo>
                    <a:pt x="2085" y="3075"/>
                  </a:lnTo>
                  <a:lnTo>
                    <a:pt x="1" y="3075"/>
                  </a:lnTo>
                  <a:lnTo>
                    <a:pt x="1" y="3342"/>
                  </a:lnTo>
                  <a:lnTo>
                    <a:pt x="2085" y="3342"/>
                  </a:lnTo>
                  <a:lnTo>
                    <a:pt x="2085" y="5874"/>
                  </a:lnTo>
                  <a:lnTo>
                    <a:pt x="1" y="5874"/>
                  </a:lnTo>
                  <a:lnTo>
                    <a:pt x="1" y="6140"/>
                  </a:lnTo>
                  <a:lnTo>
                    <a:pt x="2085" y="6140"/>
                  </a:lnTo>
                  <a:lnTo>
                    <a:pt x="2085" y="8663"/>
                  </a:lnTo>
                  <a:lnTo>
                    <a:pt x="1" y="8663"/>
                  </a:lnTo>
                  <a:lnTo>
                    <a:pt x="1" y="8929"/>
                  </a:lnTo>
                  <a:lnTo>
                    <a:pt x="2085" y="8929"/>
                  </a:lnTo>
                  <a:lnTo>
                    <a:pt x="2085" y="11452"/>
                  </a:lnTo>
                  <a:lnTo>
                    <a:pt x="1" y="11452"/>
                  </a:lnTo>
                  <a:lnTo>
                    <a:pt x="1" y="11718"/>
                  </a:lnTo>
                  <a:lnTo>
                    <a:pt x="2085" y="11718"/>
                  </a:lnTo>
                  <a:lnTo>
                    <a:pt x="2085" y="14250"/>
                  </a:lnTo>
                  <a:lnTo>
                    <a:pt x="1" y="14250"/>
                  </a:lnTo>
                  <a:lnTo>
                    <a:pt x="1" y="14517"/>
                  </a:lnTo>
                  <a:lnTo>
                    <a:pt x="2085" y="14517"/>
                  </a:lnTo>
                  <a:lnTo>
                    <a:pt x="2085" y="17639"/>
                  </a:lnTo>
                  <a:lnTo>
                    <a:pt x="2352" y="17639"/>
                  </a:lnTo>
                  <a:lnTo>
                    <a:pt x="2352" y="14517"/>
                  </a:lnTo>
                  <a:lnTo>
                    <a:pt x="4465" y="14517"/>
                  </a:lnTo>
                  <a:lnTo>
                    <a:pt x="4465" y="17639"/>
                  </a:lnTo>
                  <a:lnTo>
                    <a:pt x="4731" y="17639"/>
                  </a:lnTo>
                  <a:lnTo>
                    <a:pt x="4731" y="14517"/>
                  </a:lnTo>
                  <a:lnTo>
                    <a:pt x="6806" y="14517"/>
                  </a:lnTo>
                  <a:lnTo>
                    <a:pt x="6806" y="14250"/>
                  </a:lnTo>
                  <a:lnTo>
                    <a:pt x="4731" y="14250"/>
                  </a:lnTo>
                  <a:lnTo>
                    <a:pt x="4731" y="11718"/>
                  </a:lnTo>
                  <a:lnTo>
                    <a:pt x="6806" y="11718"/>
                  </a:lnTo>
                  <a:lnTo>
                    <a:pt x="6806" y="11452"/>
                  </a:lnTo>
                  <a:lnTo>
                    <a:pt x="4731" y="11452"/>
                  </a:lnTo>
                  <a:lnTo>
                    <a:pt x="4731" y="8929"/>
                  </a:lnTo>
                  <a:lnTo>
                    <a:pt x="6806" y="8929"/>
                  </a:lnTo>
                  <a:lnTo>
                    <a:pt x="6806" y="8663"/>
                  </a:lnTo>
                  <a:lnTo>
                    <a:pt x="4731" y="8663"/>
                  </a:lnTo>
                  <a:lnTo>
                    <a:pt x="4731" y="6140"/>
                  </a:lnTo>
                  <a:lnTo>
                    <a:pt x="6806" y="6140"/>
                  </a:lnTo>
                  <a:lnTo>
                    <a:pt x="6806" y="5874"/>
                  </a:lnTo>
                  <a:lnTo>
                    <a:pt x="4731" y="5874"/>
                  </a:lnTo>
                  <a:lnTo>
                    <a:pt x="4731" y="3342"/>
                  </a:lnTo>
                  <a:lnTo>
                    <a:pt x="6806" y="3342"/>
                  </a:lnTo>
                  <a:lnTo>
                    <a:pt x="6806" y="3075"/>
                  </a:lnTo>
                  <a:lnTo>
                    <a:pt x="4731" y="3075"/>
                  </a:lnTo>
                  <a:lnTo>
                    <a:pt x="4731" y="1"/>
                  </a:lnTo>
                  <a:lnTo>
                    <a:pt x="4465" y="1"/>
                  </a:lnTo>
                  <a:lnTo>
                    <a:pt x="4465" y="3075"/>
                  </a:lnTo>
                  <a:lnTo>
                    <a:pt x="2352" y="3075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24;p28">
              <a:extLst>
                <a:ext uri="{FF2B5EF4-FFF2-40B4-BE49-F238E27FC236}">
                  <a16:creationId xmlns:a16="http://schemas.microsoft.com/office/drawing/2014/main" id="{8E6A2051-EFAD-42FA-B8F1-055E9E8052E1}"/>
                </a:ext>
              </a:extLst>
            </p:cNvPr>
            <p:cNvSpPr/>
            <p:nvPr/>
          </p:nvSpPr>
          <p:spPr>
            <a:xfrm flipH="1">
              <a:off x="737679" y="1766910"/>
              <a:ext cx="969060" cy="308837"/>
            </a:xfrm>
            <a:custGeom>
              <a:avLst/>
              <a:gdLst/>
              <a:ahLst/>
              <a:cxnLst/>
              <a:rect l="l" t="t" r="r" b="b"/>
              <a:pathLst>
                <a:path w="12071" h="3847" extrusionOk="0">
                  <a:moveTo>
                    <a:pt x="5972" y="1"/>
                  </a:moveTo>
                  <a:cubicBezTo>
                    <a:pt x="1951" y="1"/>
                    <a:pt x="1" y="2714"/>
                    <a:pt x="1" y="2714"/>
                  </a:cubicBezTo>
                  <a:lnTo>
                    <a:pt x="1" y="3846"/>
                  </a:lnTo>
                  <a:lnTo>
                    <a:pt x="1809" y="3846"/>
                  </a:lnTo>
                  <a:lnTo>
                    <a:pt x="6035" y="3827"/>
                  </a:lnTo>
                  <a:lnTo>
                    <a:pt x="10262" y="3846"/>
                  </a:lnTo>
                  <a:lnTo>
                    <a:pt x="12070" y="3846"/>
                  </a:lnTo>
                  <a:lnTo>
                    <a:pt x="12070" y="2714"/>
                  </a:lnTo>
                  <a:cubicBezTo>
                    <a:pt x="12070" y="2714"/>
                    <a:pt x="10111" y="1"/>
                    <a:pt x="6098" y="1"/>
                  </a:cubicBezTo>
                  <a:cubicBezTo>
                    <a:pt x="6077" y="1"/>
                    <a:pt x="6056" y="1"/>
                    <a:pt x="6035" y="1"/>
                  </a:cubicBezTo>
                  <a:cubicBezTo>
                    <a:pt x="6014" y="1"/>
                    <a:pt x="5993" y="1"/>
                    <a:pt x="5972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25;p28">
              <a:extLst>
                <a:ext uri="{FF2B5EF4-FFF2-40B4-BE49-F238E27FC236}">
                  <a16:creationId xmlns:a16="http://schemas.microsoft.com/office/drawing/2014/main" id="{D1C6B8EB-9D58-4E53-8327-4ECE7BCDD52C}"/>
                </a:ext>
              </a:extLst>
            </p:cNvPr>
            <p:cNvSpPr/>
            <p:nvPr/>
          </p:nvSpPr>
          <p:spPr>
            <a:xfrm flipH="1">
              <a:off x="768265" y="1803598"/>
              <a:ext cx="908689" cy="243891"/>
            </a:xfrm>
            <a:custGeom>
              <a:avLst/>
              <a:gdLst/>
              <a:ahLst/>
              <a:cxnLst/>
              <a:rect l="l" t="t" r="r" b="b"/>
              <a:pathLst>
                <a:path w="11319" h="3038" extrusionOk="0">
                  <a:moveTo>
                    <a:pt x="5864" y="105"/>
                  </a:moveTo>
                  <a:cubicBezTo>
                    <a:pt x="8834" y="105"/>
                    <a:pt x="10976" y="2190"/>
                    <a:pt x="11204" y="2428"/>
                  </a:cubicBezTo>
                  <a:cubicBezTo>
                    <a:pt x="11214" y="2428"/>
                    <a:pt x="11214" y="2437"/>
                    <a:pt x="11214" y="2447"/>
                  </a:cubicBezTo>
                  <a:lnTo>
                    <a:pt x="11214" y="2894"/>
                  </a:lnTo>
                  <a:cubicBezTo>
                    <a:pt x="11214" y="2913"/>
                    <a:pt x="11204" y="2923"/>
                    <a:pt x="11185" y="2923"/>
                  </a:cubicBezTo>
                  <a:lnTo>
                    <a:pt x="9158" y="2923"/>
                  </a:lnTo>
                  <a:lnTo>
                    <a:pt x="5826" y="2913"/>
                  </a:lnTo>
                  <a:lnTo>
                    <a:pt x="5560" y="2913"/>
                  </a:lnTo>
                  <a:lnTo>
                    <a:pt x="2162" y="2923"/>
                  </a:lnTo>
                  <a:lnTo>
                    <a:pt x="144" y="2923"/>
                  </a:lnTo>
                  <a:cubicBezTo>
                    <a:pt x="125" y="2923"/>
                    <a:pt x="106" y="2913"/>
                    <a:pt x="106" y="2894"/>
                  </a:cubicBezTo>
                  <a:lnTo>
                    <a:pt x="106" y="2447"/>
                  </a:lnTo>
                  <a:cubicBezTo>
                    <a:pt x="106" y="2437"/>
                    <a:pt x="115" y="2428"/>
                    <a:pt x="115" y="2428"/>
                  </a:cubicBezTo>
                  <a:cubicBezTo>
                    <a:pt x="353" y="2190"/>
                    <a:pt x="2495" y="105"/>
                    <a:pt x="5465" y="105"/>
                  </a:cubicBezTo>
                  <a:close/>
                  <a:moveTo>
                    <a:pt x="5465" y="1"/>
                  </a:moveTo>
                  <a:cubicBezTo>
                    <a:pt x="2447" y="1"/>
                    <a:pt x="277" y="2114"/>
                    <a:pt x="39" y="2352"/>
                  </a:cubicBezTo>
                  <a:cubicBezTo>
                    <a:pt x="20" y="2380"/>
                    <a:pt x="1" y="2409"/>
                    <a:pt x="1" y="2447"/>
                  </a:cubicBezTo>
                  <a:lnTo>
                    <a:pt x="1" y="2894"/>
                  </a:lnTo>
                  <a:cubicBezTo>
                    <a:pt x="1" y="2970"/>
                    <a:pt x="68" y="3037"/>
                    <a:pt x="144" y="3037"/>
                  </a:cubicBezTo>
                  <a:lnTo>
                    <a:pt x="2162" y="3037"/>
                  </a:lnTo>
                  <a:lnTo>
                    <a:pt x="5445" y="3018"/>
                  </a:lnTo>
                  <a:lnTo>
                    <a:pt x="5874" y="3018"/>
                  </a:lnTo>
                  <a:lnTo>
                    <a:pt x="9158" y="3037"/>
                  </a:lnTo>
                  <a:lnTo>
                    <a:pt x="11185" y="3037"/>
                  </a:lnTo>
                  <a:cubicBezTo>
                    <a:pt x="11261" y="3037"/>
                    <a:pt x="11318" y="2970"/>
                    <a:pt x="11318" y="2894"/>
                  </a:cubicBezTo>
                  <a:lnTo>
                    <a:pt x="11318" y="2447"/>
                  </a:lnTo>
                  <a:cubicBezTo>
                    <a:pt x="11318" y="2409"/>
                    <a:pt x="11309" y="2380"/>
                    <a:pt x="11280" y="2352"/>
                  </a:cubicBezTo>
                  <a:cubicBezTo>
                    <a:pt x="11042" y="2114"/>
                    <a:pt x="8882" y="1"/>
                    <a:pt x="5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26;p28">
              <a:extLst>
                <a:ext uri="{FF2B5EF4-FFF2-40B4-BE49-F238E27FC236}">
                  <a16:creationId xmlns:a16="http://schemas.microsoft.com/office/drawing/2014/main" id="{8C65D4E9-8FBA-4AE3-A4BC-86F19D421F50}"/>
                </a:ext>
              </a:extLst>
            </p:cNvPr>
            <p:cNvSpPr/>
            <p:nvPr/>
          </p:nvSpPr>
          <p:spPr>
            <a:xfrm flipH="1">
              <a:off x="2294929" y="1507623"/>
              <a:ext cx="211457" cy="164865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1"/>
                  </a:moveTo>
                  <a:cubicBezTo>
                    <a:pt x="543" y="1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1"/>
                    <a:pt x="121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03B875A9-58CC-49F0-B988-2DC50803033B}"/>
              </a:ext>
            </a:extLst>
          </p:cNvPr>
          <p:cNvSpPr/>
          <p:nvPr/>
        </p:nvSpPr>
        <p:spPr>
          <a:xfrm>
            <a:off x="1382016" y="1683612"/>
            <a:ext cx="97388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LỚP 7A5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B54CF1E-4D7A-4E54-8A47-3B725CA46776}"/>
              </a:ext>
            </a:extLst>
          </p:cNvPr>
          <p:cNvSpPr/>
          <p:nvPr/>
        </p:nvSpPr>
        <p:spPr>
          <a:xfrm>
            <a:off x="2885608" y="3892659"/>
            <a:ext cx="673165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  <a:endParaRPr lang="en-US" sz="40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99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4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C6123578-CB2F-B482-C71A-C59B7F660954}"/>
              </a:ext>
            </a:extLst>
          </p:cNvPr>
          <p:cNvSpPr/>
          <p:nvPr/>
        </p:nvSpPr>
        <p:spPr>
          <a:xfrm>
            <a:off x="808382" y="14288"/>
            <a:ext cx="11383618" cy="90170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A8FE7BE-85B6-41E9-B296-5FB219E98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80975"/>
            <a:ext cx="103616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BA ĐƯỜNG PHÂN GIÁC CỦA TAM GIÁC</a:t>
            </a:r>
          </a:p>
        </p:txBody>
      </p:sp>
      <p:pic>
        <p:nvPicPr>
          <p:cNvPr id="44036" name="Picture 27" descr="Rose-03-june">
            <a:extLst>
              <a:ext uri="{FF2B5EF4-FFF2-40B4-BE49-F238E27FC236}">
                <a16:creationId xmlns:a16="http://schemas.microsoft.com/office/drawing/2014/main" id="{E2DA3AE0-686A-44AE-9C79-20588BCA4A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7" y="18256"/>
            <a:ext cx="609600" cy="909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07C2D236-CFFD-4521-24F3-B5969528A669}"/>
              </a:ext>
            </a:extLst>
          </p:cNvPr>
          <p:cNvSpPr/>
          <p:nvPr/>
        </p:nvSpPr>
        <p:spPr>
          <a:xfrm rot="5400000">
            <a:off x="-2539753" y="3491609"/>
            <a:ext cx="5911850" cy="78442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7EA2783-2F6E-0C8B-8F38-BCCBC626385E}"/>
              </a:ext>
            </a:extLst>
          </p:cNvPr>
          <p:cNvSpPr txBox="1">
            <a:spLocks noChangeArrowheads="1"/>
          </p:cNvSpPr>
          <p:nvPr/>
        </p:nvSpPr>
        <p:spPr>
          <a:xfrm>
            <a:off x="1028700" y="1030288"/>
            <a:ext cx="2209800" cy="5635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64CB618-DC58-DDBF-15DF-B9A8305C3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4724400"/>
            <a:ext cx="106299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một tam giác cân, đường phân giác xuất phát từ đỉnh đối diện với đáy đồng thời là đường trung tuyến ứng với cạnh đáy.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836D0-940D-4BFF-DB2F-664C8B32E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49" y="1025864"/>
            <a:ext cx="3663947" cy="358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4" y="160472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31" y="224306"/>
            <a:ext cx="675801" cy="1063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4A56C-72D4-4F44-B3DB-461194C13901}"/>
              </a:ext>
            </a:extLst>
          </p:cNvPr>
          <p:cNvSpPr txBox="1"/>
          <p:nvPr/>
        </p:nvSpPr>
        <p:spPr>
          <a:xfrm>
            <a:off x="-1" y="1287547"/>
            <a:ext cx="11025809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Ví dụ 3: Cho tam giác ABC, vẽ các đường phân giác của tam giác đó.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4E113-C55B-BBAF-A7B2-B7BA6FDFD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729" y="2313794"/>
            <a:ext cx="4874302" cy="325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utoShape 7">
            <a:extLst>
              <a:ext uri="{FF2B5EF4-FFF2-40B4-BE49-F238E27FC236}">
                <a16:creationId xmlns:a16="http://schemas.microsoft.com/office/drawing/2014/main" id="{71D6ACD9-946C-50A2-A7A5-AD93B053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9" y="2212901"/>
            <a:ext cx="6450494" cy="1836739"/>
          </a:xfrm>
          <a:prstGeom prst="cloudCallout">
            <a:avLst>
              <a:gd name="adj1" fmla="val -29425"/>
              <a:gd name="adj2" fmla="val 76814"/>
            </a:avLst>
          </a:prstGeom>
          <a:solidFill>
            <a:schemeClr val="accent3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Mỗi tam giác có bao nhiêu đường phân giác?</a:t>
            </a:r>
          </a:p>
        </p:txBody>
      </p:sp>
      <p:pic>
        <p:nvPicPr>
          <p:cNvPr id="15" name="Picture 3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40A5354-42DD-EA6B-37FB-51AB638A6A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" y="5021191"/>
            <a:ext cx="183673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9">
            <a:extLst>
              <a:ext uri="{FF2B5EF4-FFF2-40B4-BE49-F238E27FC236}">
                <a16:creationId xmlns:a16="http://schemas.microsoft.com/office/drawing/2014/main" id="{61673303-22E5-1C3A-265F-81284BA6C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913" y="5939560"/>
            <a:ext cx="7391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tam giác có ba đường phân giác.</a:t>
            </a:r>
          </a:p>
        </p:txBody>
      </p:sp>
    </p:spTree>
    <p:extLst>
      <p:ext uri="{BB962C8B-B14F-4D97-AF65-F5344CB8AC3E}">
        <p14:creationId xmlns:p14="http://schemas.microsoft.com/office/powerpoint/2010/main" val="53465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3">
            <a:extLst>
              <a:ext uri="{FF2B5EF4-FFF2-40B4-BE49-F238E27FC236}">
                <a16:creationId xmlns:a16="http://schemas.microsoft.com/office/drawing/2014/main" id="{4B5747F3-294F-158E-1BF9-14F87F643081}"/>
              </a:ext>
            </a:extLst>
          </p:cNvPr>
          <p:cNvSpPr/>
          <p:nvPr/>
        </p:nvSpPr>
        <p:spPr>
          <a:xfrm>
            <a:off x="808382" y="14288"/>
            <a:ext cx="11383618" cy="90170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9B0C40C6-525D-4E31-9DE1-7369B9701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vi-VN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13F9FF02-F191-423E-82E2-D12145E07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928688"/>
            <a:ext cx="8587409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Tính chất ba đường phân giác của tam giác.</a:t>
            </a:r>
          </a:p>
        </p:txBody>
      </p:sp>
      <p:pic>
        <p:nvPicPr>
          <p:cNvPr id="27718" name="Picture 70" descr="gu1">
            <a:extLst>
              <a:ext uri="{FF2B5EF4-FFF2-40B4-BE49-F238E27FC236}">
                <a16:creationId xmlns:a16="http://schemas.microsoft.com/office/drawing/2014/main" id="{A7D09F37-9A07-4C0A-A743-87D60134A8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563" y="5556250"/>
            <a:ext cx="838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6">
            <a:extLst>
              <a:ext uri="{FF2B5EF4-FFF2-40B4-BE49-F238E27FC236}">
                <a16:creationId xmlns:a16="http://schemas.microsoft.com/office/drawing/2014/main" id="{65234550-7328-4787-BDAB-8ABDBA93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80975"/>
            <a:ext cx="10361612" cy="584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BA ĐƯỜNG PHÂN GIÁC CỦA TAM GIÁC</a:t>
            </a:r>
          </a:p>
        </p:txBody>
      </p:sp>
      <p:pic>
        <p:nvPicPr>
          <p:cNvPr id="40987" name="Picture 27" descr="Rose-03-june">
            <a:extLst>
              <a:ext uri="{FF2B5EF4-FFF2-40B4-BE49-F238E27FC236}">
                <a16:creationId xmlns:a16="http://schemas.microsoft.com/office/drawing/2014/main" id="{4BD62CE5-07E3-4C3D-8E2C-70AF67080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2863"/>
            <a:ext cx="60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3">
            <a:extLst>
              <a:ext uri="{FF2B5EF4-FFF2-40B4-BE49-F238E27FC236}">
                <a16:creationId xmlns:a16="http://schemas.microsoft.com/office/drawing/2014/main" id="{5AA65E28-54F7-AD8F-8823-369006684559}"/>
              </a:ext>
            </a:extLst>
          </p:cNvPr>
          <p:cNvSpPr/>
          <p:nvPr/>
        </p:nvSpPr>
        <p:spPr>
          <a:xfrm rot="5400000">
            <a:off x="-2562338" y="3478326"/>
            <a:ext cx="5933058" cy="808382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C23DEC6C-3A9C-8FEF-D0F0-6F76A270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55" y="1513463"/>
            <a:ext cx="10164418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lý:  Ba đường phân giác của tam giác cùng đi qua 1 điểm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4AA654E-58DA-E3D6-0D41-2C79D4CF59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729" y="2313794"/>
            <a:ext cx="4874302" cy="32566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" name="Group 140">
            <a:extLst>
              <a:ext uri="{FF2B5EF4-FFF2-40B4-BE49-F238E27FC236}">
                <a16:creationId xmlns:a16="http://schemas.microsoft.com/office/drawing/2014/main" id="{A08B51AA-99BE-B472-CEE4-1804449BEE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001545"/>
              </p:ext>
            </p:extLst>
          </p:nvPr>
        </p:nvGraphicFramePr>
        <p:xfrm>
          <a:off x="1892300" y="2379045"/>
          <a:ext cx="3517900" cy="2557459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0346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ABC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AD,BE, CF là phân giác 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11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AD,BE,CF đi qua 1 điểm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23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4" y="160472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31" y="224306"/>
            <a:ext cx="675801" cy="1063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4A56C-72D4-4F44-B3DB-461194C13901}"/>
              </a:ext>
            </a:extLst>
          </p:cNvPr>
          <p:cNvSpPr txBox="1"/>
          <p:nvPr/>
        </p:nvSpPr>
        <p:spPr>
          <a:xfrm>
            <a:off x="132519" y="1287547"/>
            <a:ext cx="11025809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Ví dụ 4: Cho tam giác ABC, có hai đường phân giác BE và CK cắt nhau tại I, điểm I có nằm trên tia phân giác của góc BAC không?</a:t>
            </a:r>
          </a:p>
        </p:txBody>
      </p:sp>
      <p:pic>
        <p:nvPicPr>
          <p:cNvPr id="15" name="Picture 3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40A5354-42DD-EA6B-37FB-51AB638A6A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" y="5021191"/>
            <a:ext cx="183673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73">
            <a:extLst>
              <a:ext uri="{FF2B5EF4-FFF2-40B4-BE49-F238E27FC236}">
                <a16:creationId xmlns:a16="http://schemas.microsoft.com/office/drawing/2014/main" id="{E6DAB6F8-469F-D0D3-9A46-4F4438BE3CEC}"/>
              </a:ext>
            </a:extLst>
          </p:cNvPr>
          <p:cNvGrpSpPr>
            <a:grpSpLocks/>
          </p:cNvGrpSpPr>
          <p:nvPr/>
        </p:nvGrpSpPr>
        <p:grpSpPr bwMode="auto">
          <a:xfrm>
            <a:off x="8194291" y="2764896"/>
            <a:ext cx="4354512" cy="2603500"/>
            <a:chOff x="3341" y="1048"/>
            <a:chExt cx="2743" cy="1640"/>
          </a:xfrm>
        </p:grpSpPr>
        <p:graphicFrame>
          <p:nvGraphicFramePr>
            <p:cNvPr id="18" name="Object 144">
              <a:extLst>
                <a:ext uri="{FF2B5EF4-FFF2-40B4-BE49-F238E27FC236}">
                  <a16:creationId xmlns:a16="http://schemas.microsoft.com/office/drawing/2014/main" id="{1E99BA96-372F-A0BD-D676-AF44C460E3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05" y="1048"/>
            <a:ext cx="72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14201" imgH="304536" progId="Equation.3">
                    <p:embed/>
                  </p:oleObj>
                </mc:Choice>
                <mc:Fallback>
                  <p:oleObj name="Equation" r:id="rId10" imgW="114201" imgH="304536" progId="Equation.3">
                    <p:embed/>
                    <p:pic>
                      <p:nvPicPr>
                        <p:cNvPr id="50194" name="Object 144">
                          <a:extLst>
                            <a:ext uri="{FF2B5EF4-FFF2-40B4-BE49-F238E27FC236}">
                              <a16:creationId xmlns:a16="http://schemas.microsoft.com/office/drawing/2014/main" id="{C7191155-7D1B-404D-98FD-9E86278FA4B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5" y="1048"/>
                          <a:ext cx="72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145">
              <a:extLst>
                <a:ext uri="{FF2B5EF4-FFF2-40B4-BE49-F238E27FC236}">
                  <a16:creationId xmlns:a16="http://schemas.microsoft.com/office/drawing/2014/main" id="{0C4A69DF-241E-482D-584B-ADAF32E487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2" y="1344"/>
              <a:ext cx="432" cy="1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146">
              <a:extLst>
                <a:ext uri="{FF2B5EF4-FFF2-40B4-BE49-F238E27FC236}">
                  <a16:creationId xmlns:a16="http://schemas.microsoft.com/office/drawing/2014/main" id="{1821C305-0D3A-9217-F3C5-14C013E09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448"/>
              <a:ext cx="1968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Line 147">
              <a:extLst>
                <a:ext uri="{FF2B5EF4-FFF2-40B4-BE49-F238E27FC236}">
                  <a16:creationId xmlns:a16="http://schemas.microsoft.com/office/drawing/2014/main" id="{4CC0CB18-EFF0-D9C5-0587-7403BD8EB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44"/>
              <a:ext cx="1536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Line 148">
              <a:extLst>
                <a:ext uri="{FF2B5EF4-FFF2-40B4-BE49-F238E27FC236}">
                  <a16:creationId xmlns:a16="http://schemas.microsoft.com/office/drawing/2014/main" id="{75C86E9F-FB22-8FC8-B38B-BDE994EFDF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44"/>
              <a:ext cx="336" cy="1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149">
              <a:extLst>
                <a:ext uri="{FF2B5EF4-FFF2-40B4-BE49-F238E27FC236}">
                  <a16:creationId xmlns:a16="http://schemas.microsoft.com/office/drawing/2014/main" id="{CB441270-4E2F-EE50-10B4-8118C8083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1872"/>
              <a:ext cx="172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Line 150">
              <a:extLst>
                <a:ext uri="{FF2B5EF4-FFF2-40B4-BE49-F238E27FC236}">
                  <a16:creationId xmlns:a16="http://schemas.microsoft.com/office/drawing/2014/main" id="{A4D0DF52-A655-C8DA-C568-3D3EE9860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1776"/>
              <a:ext cx="100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Line 160">
              <a:extLst>
                <a:ext uri="{FF2B5EF4-FFF2-40B4-BE49-F238E27FC236}">
                  <a16:creationId xmlns:a16="http://schemas.microsoft.com/office/drawing/2014/main" id="{173B97F4-FAB0-3D96-0086-F41B62BE27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4" y="240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164">
              <a:extLst>
                <a:ext uri="{FF2B5EF4-FFF2-40B4-BE49-F238E27FC236}">
                  <a16:creationId xmlns:a16="http://schemas.microsoft.com/office/drawing/2014/main" id="{97CD64F1-F238-7981-4103-6728EDA0A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2" y="1087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3" name="Text Box 165">
              <a:extLst>
                <a:ext uri="{FF2B5EF4-FFF2-40B4-BE49-F238E27FC236}">
                  <a16:creationId xmlns:a16="http://schemas.microsoft.com/office/drawing/2014/main" id="{AC7E1F2F-8A21-05F7-09DB-427AD3276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2" y="240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5" name="Text Box 166">
              <a:extLst>
                <a:ext uri="{FF2B5EF4-FFF2-40B4-BE49-F238E27FC236}">
                  <a16:creationId xmlns:a16="http://schemas.microsoft.com/office/drawing/2014/main" id="{615285A3-5D91-7D53-BA27-5766F0D25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1" y="2379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" name="Text Box 168">
              <a:extLst>
                <a:ext uri="{FF2B5EF4-FFF2-40B4-BE49-F238E27FC236}">
                  <a16:creationId xmlns:a16="http://schemas.microsoft.com/office/drawing/2014/main" id="{A3BEB123-282E-6670-17B8-10DE177E4D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64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39" name="Text Box 170">
              <a:extLst>
                <a:ext uri="{FF2B5EF4-FFF2-40B4-BE49-F238E27FC236}">
                  <a16:creationId xmlns:a16="http://schemas.microsoft.com/office/drawing/2014/main" id="{9B34A8BF-C767-40BD-7975-7BDC8A9CB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9" y="1593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1" name="Text Box 172">
              <a:extLst>
                <a:ext uri="{FF2B5EF4-FFF2-40B4-BE49-F238E27FC236}">
                  <a16:creationId xmlns:a16="http://schemas.microsoft.com/office/drawing/2014/main" id="{43A0BB5B-EC25-63E2-E869-8009C81DF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1968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5C742B6-3D01-218A-637F-666404513842}"/>
              </a:ext>
            </a:extLst>
          </p:cNvPr>
          <p:cNvSpPr txBox="1"/>
          <p:nvPr/>
        </p:nvSpPr>
        <p:spPr>
          <a:xfrm>
            <a:off x="143435" y="2578963"/>
            <a:ext cx="7507631" cy="26776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làm: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3 đường phân giác của tam giác ABC cùng đi qua 1 điểm nên giao điểm I của hai đường phân giác BE và CK cũng thuộc đường phân giác xuất phát từ A. Vậy điểm I nằm trên tia phân giác của góc BAC.</a:t>
            </a:r>
          </a:p>
        </p:txBody>
      </p:sp>
    </p:spTree>
    <p:extLst>
      <p:ext uri="{BB962C8B-B14F-4D97-AF65-F5344CB8AC3E}">
        <p14:creationId xmlns:p14="http://schemas.microsoft.com/office/powerpoint/2010/main" val="563566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4" y="160472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31" y="224306"/>
            <a:ext cx="675801" cy="1063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4A56C-72D4-4F44-B3DB-461194C13901}"/>
              </a:ext>
            </a:extLst>
          </p:cNvPr>
          <p:cNvSpPr txBox="1"/>
          <p:nvPr/>
        </p:nvSpPr>
        <p:spPr>
          <a:xfrm>
            <a:off x="0" y="1287547"/>
            <a:ext cx="12145932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Cho tam giác ABC cân tại A, trung tuyến BM và CN cắt nhau tại G. Chứng minh AG là đường phân giác của tam giác ABC.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FF5830-5819-425E-005B-65B1D86D12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87" y="2241654"/>
            <a:ext cx="3646244" cy="31558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FAFFA8-A845-8A13-6457-5DBE0B67EF02}"/>
              </a:ext>
            </a:extLst>
          </p:cNvPr>
          <p:cNvSpPr txBox="1"/>
          <p:nvPr/>
        </p:nvSpPr>
        <p:spPr>
          <a:xfrm>
            <a:off x="8156" y="3281082"/>
            <a:ext cx="6963508" cy="22467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ABC có trung tuyến BM và CN cắt nhau tại G (gt)  G là trọng tâm của tam giác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AG là trung tuyến xuất phát từ đỉnh A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Mà ABC cân tại A (gt)  AG là đường phân giác của tam giác.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85D510-969D-620E-4C83-87FBF56469A0}"/>
              </a:ext>
            </a:extLst>
          </p:cNvPr>
          <p:cNvSpPr txBox="1"/>
          <p:nvPr/>
        </p:nvSpPr>
        <p:spPr>
          <a:xfrm>
            <a:off x="0" y="2220199"/>
            <a:ext cx="155050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làm: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">
            <a:extLst>
              <a:ext uri="{FF2B5EF4-FFF2-40B4-BE49-F238E27FC236}">
                <a16:creationId xmlns:a16="http://schemas.microsoft.com/office/drawing/2014/main" id="{BEEEC38F-BC44-4CAB-9949-EC18F34D0CB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312650" cy="6858000"/>
            <a:chOff x="0" y="0"/>
            <a:chExt cx="12312656" cy="6858000"/>
          </a:xfrm>
        </p:grpSpPr>
        <p:pic>
          <p:nvPicPr>
            <p:cNvPr id="62469" name="Picture 3">
              <a:extLst>
                <a:ext uri="{FF2B5EF4-FFF2-40B4-BE49-F238E27FC236}">
                  <a16:creationId xmlns:a16="http://schemas.microsoft.com/office/drawing/2014/main" id="{913747FB-B88B-4030-A8BB-78E5FDBC5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82345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0" name="Picture 4">
              <a:extLst>
                <a:ext uri="{FF2B5EF4-FFF2-40B4-BE49-F238E27FC236}">
                  <a16:creationId xmlns:a16="http://schemas.microsoft.com/office/drawing/2014/main" id="{1F4FEF75-B8C9-45A9-AF23-5E2CB4995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/>
            <a:stretch>
              <a:fillRect/>
            </a:stretch>
          </p:blipFill>
          <p:spPr bwMode="auto">
            <a:xfrm>
              <a:off x="5372100" y="0"/>
              <a:ext cx="694055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DA0382D-97E3-4E61-A589-01720E72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541588"/>
            <a:ext cx="53308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Vận dụng, tìm tòi</a:t>
            </a:r>
            <a:endParaRPr lang="en-US" altLang="en-US" sz="4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CCA08DB1-4C55-465B-BB23-2D66927586FA}"/>
              </a:ext>
            </a:extLst>
          </p:cNvPr>
          <p:cNvSpPr/>
          <p:nvPr/>
        </p:nvSpPr>
        <p:spPr>
          <a:xfrm>
            <a:off x="1905000" y="8382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4" y="160472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31" y="224306"/>
            <a:ext cx="675801" cy="1063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4A56C-72D4-4F44-B3DB-461194C13901}"/>
              </a:ext>
            </a:extLst>
          </p:cNvPr>
          <p:cNvSpPr txBox="1"/>
          <p:nvPr/>
        </p:nvSpPr>
        <p:spPr>
          <a:xfrm>
            <a:off x="0" y="1287547"/>
            <a:ext cx="12145932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Cho tam giác ABC có 3 đường phân giác cắt nhau tại I và AB &lt; AC</a:t>
            </a:r>
          </a:p>
          <a:p>
            <a:pPr marL="514350" indent="-514350">
              <a:buAutoNum type="alphaLcParenR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</a:t>
            </a:r>
          </a:p>
          <a:p>
            <a:pPr marL="514350" indent="-514350">
              <a:buAutoNum type="alphaLcParenR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IB và 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AFFA8-A845-8A13-6457-5DBE0B67EF02}"/>
              </a:ext>
            </a:extLst>
          </p:cNvPr>
          <p:cNvSpPr txBox="1"/>
          <p:nvPr/>
        </p:nvSpPr>
        <p:spPr>
          <a:xfrm>
            <a:off x="150446" y="3271470"/>
            <a:ext cx="6963508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ABC có AB &lt; AC 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85D510-969D-620E-4C83-87FBF56469A0}"/>
              </a:ext>
            </a:extLst>
          </p:cNvPr>
          <p:cNvSpPr txBox="1"/>
          <p:nvPr/>
        </p:nvSpPr>
        <p:spPr>
          <a:xfrm>
            <a:off x="8156" y="2666103"/>
            <a:ext cx="155050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làm: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27">
            <a:extLst>
              <a:ext uri="{FF2B5EF4-FFF2-40B4-BE49-F238E27FC236}">
                <a16:creationId xmlns:a16="http://schemas.microsoft.com/office/drawing/2014/main" id="{96D21F2A-CDE8-CFC4-1782-1431DA09B4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35084"/>
              </p:ext>
            </p:extLst>
          </p:nvPr>
        </p:nvGraphicFramePr>
        <p:xfrm>
          <a:off x="2470150" y="1701800"/>
          <a:ext cx="16002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2520" imgH="253800" progId="Equation.DSMT4">
                  <p:embed/>
                </p:oleObj>
              </mc:Choice>
              <mc:Fallback>
                <p:oleObj name="Equation" r:id="rId9" imgW="812520" imgH="253800" progId="Equation.DSMT4">
                  <p:embed/>
                  <p:pic>
                    <p:nvPicPr>
                      <p:cNvPr id="43036" name="Object 27">
                        <a:extLst>
                          <a:ext uri="{FF2B5EF4-FFF2-40B4-BE49-F238E27FC236}">
                            <a16:creationId xmlns:a16="http://schemas.microsoft.com/office/drawing/2014/main" id="{3A7DE1BA-FAC8-48FA-AD0E-A83BA62388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701800"/>
                        <a:ext cx="16002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AB873EF-95D2-F31B-4E03-FD465D59C6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97" y="4386925"/>
            <a:ext cx="3906003" cy="2246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107EBCB-F92F-D4E6-4EAD-C69219AC60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213232"/>
              </p:ext>
            </p:extLst>
          </p:nvPr>
        </p:nvGraphicFramePr>
        <p:xfrm>
          <a:off x="3625849" y="2981325"/>
          <a:ext cx="427355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20760" imgH="495000" progId="Equation.DSMT4">
                  <p:embed/>
                </p:oleObj>
              </mc:Choice>
              <mc:Fallback>
                <p:oleObj name="Equation" r:id="rId12" imgW="21207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25849" y="2981325"/>
                        <a:ext cx="4273550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E7A9D9C-9524-3433-47F0-8DD25A2FB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137121"/>
              </p:ext>
            </p:extLst>
          </p:nvPr>
        </p:nvGraphicFramePr>
        <p:xfrm>
          <a:off x="3663551" y="4830690"/>
          <a:ext cx="3004536" cy="981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0158" imgH="496150" progId="Equation.DSMT4">
                  <p:embed/>
                </p:oleObj>
              </mc:Choice>
              <mc:Fallback>
                <p:oleObj name="Equation" r:id="rId14" imgW="1520158" imgH="4961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63551" y="4830690"/>
                        <a:ext cx="3004536" cy="981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7E76906-27EC-2935-3CC7-A777C7419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269462"/>
              </p:ext>
            </p:extLst>
          </p:nvPr>
        </p:nvGraphicFramePr>
        <p:xfrm>
          <a:off x="3632200" y="3857569"/>
          <a:ext cx="2895209" cy="95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10821" imgH="496150" progId="Equation.DSMT4">
                  <p:embed/>
                </p:oleObj>
              </mc:Choice>
              <mc:Fallback>
                <p:oleObj name="Equation" r:id="rId16" imgW="1510821" imgH="4961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32200" y="3857569"/>
                        <a:ext cx="2895209" cy="95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AECD54C-6DB0-5BDF-96B4-9ED41A99C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987159"/>
              </p:ext>
            </p:extLst>
          </p:nvPr>
        </p:nvGraphicFramePr>
        <p:xfrm>
          <a:off x="1457744" y="5812338"/>
          <a:ext cx="1624232" cy="499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36033" imgH="257450" progId="Equation.DSMT4">
                  <p:embed/>
                </p:oleObj>
              </mc:Choice>
              <mc:Fallback>
                <p:oleObj name="Equation" r:id="rId18" imgW="836033" imgH="2574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57744" y="5812338"/>
                        <a:ext cx="1624232" cy="499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B91B8E0-A3D0-8E8E-F457-99E54D5F8148}"/>
              </a:ext>
            </a:extLst>
          </p:cNvPr>
          <p:cNvSpPr txBox="1"/>
          <p:nvPr/>
        </p:nvSpPr>
        <p:spPr>
          <a:xfrm>
            <a:off x="159385" y="4107290"/>
            <a:ext cx="6963508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Mà BI là phân giác của 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4DFB0E-76A4-AA6D-41F1-6ED3603564F8}"/>
              </a:ext>
            </a:extLst>
          </p:cNvPr>
          <p:cNvSpPr txBox="1"/>
          <p:nvPr/>
        </p:nvSpPr>
        <p:spPr>
          <a:xfrm>
            <a:off x="181797" y="5103595"/>
            <a:ext cx="6963508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Mà CI là phân giác của 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44F1FB-0D14-05B3-2C16-07BC9B419F06}"/>
              </a:ext>
            </a:extLst>
          </p:cNvPr>
          <p:cNvSpPr txBox="1"/>
          <p:nvPr/>
        </p:nvSpPr>
        <p:spPr>
          <a:xfrm>
            <a:off x="239305" y="5798266"/>
            <a:ext cx="6963508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Suy ra 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6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4" y="160472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31" y="224306"/>
            <a:ext cx="675801" cy="1063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4A56C-72D4-4F44-B3DB-461194C13901}"/>
              </a:ext>
            </a:extLst>
          </p:cNvPr>
          <p:cNvSpPr txBox="1"/>
          <p:nvPr/>
        </p:nvSpPr>
        <p:spPr>
          <a:xfrm>
            <a:off x="0" y="1287547"/>
            <a:ext cx="12145932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Cho tam giác ABC có 3 đường phân giác cắt nhau tại I và AB &lt; AC</a:t>
            </a:r>
          </a:p>
          <a:p>
            <a:pPr marL="514350" indent="-514350">
              <a:buAutoNum type="alphaLcParenR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</a:t>
            </a:r>
          </a:p>
          <a:p>
            <a:pPr marL="514350" indent="-514350">
              <a:buAutoNum type="alphaLcParenR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IB và 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AFFA8-A845-8A13-6457-5DBE0B67EF02}"/>
              </a:ext>
            </a:extLst>
          </p:cNvPr>
          <p:cNvSpPr txBox="1"/>
          <p:nvPr/>
        </p:nvSpPr>
        <p:spPr>
          <a:xfrm>
            <a:off x="34604" y="4090825"/>
            <a:ext cx="6963508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IBC có 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85D510-969D-620E-4C83-87FBF56469A0}"/>
              </a:ext>
            </a:extLst>
          </p:cNvPr>
          <p:cNvSpPr txBox="1"/>
          <p:nvPr/>
        </p:nvSpPr>
        <p:spPr>
          <a:xfrm>
            <a:off x="8156" y="2666103"/>
            <a:ext cx="155050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làm: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27">
            <a:extLst>
              <a:ext uri="{FF2B5EF4-FFF2-40B4-BE49-F238E27FC236}">
                <a16:creationId xmlns:a16="http://schemas.microsoft.com/office/drawing/2014/main" id="{96D21F2A-CDE8-CFC4-1782-1431DA09B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0150" y="1701800"/>
          <a:ext cx="16002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2520" imgH="253800" progId="Equation.DSMT4">
                  <p:embed/>
                </p:oleObj>
              </mc:Choice>
              <mc:Fallback>
                <p:oleObj name="Equation" r:id="rId9" imgW="812520" imgH="253800" progId="Equation.DSMT4">
                  <p:embed/>
                  <p:pic>
                    <p:nvPicPr>
                      <p:cNvPr id="16" name="Object 27">
                        <a:extLst>
                          <a:ext uri="{FF2B5EF4-FFF2-40B4-BE49-F238E27FC236}">
                            <a16:creationId xmlns:a16="http://schemas.microsoft.com/office/drawing/2014/main" id="{96D21F2A-CDE8-CFC4-1782-1431DA09B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701800"/>
                        <a:ext cx="16002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AB873EF-95D2-F31B-4E03-FD465D59C6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2" y="1708982"/>
            <a:ext cx="3906003" cy="2246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7347A70-E408-7E1B-F4D9-4AB9D460DF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02551"/>
              </p:ext>
            </p:extLst>
          </p:nvPr>
        </p:nvGraphicFramePr>
        <p:xfrm>
          <a:off x="1103621" y="3337435"/>
          <a:ext cx="324653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71738" imgH="257450" progId="Equation.DSMT4">
                  <p:embed/>
                </p:oleObj>
              </mc:Choice>
              <mc:Fallback>
                <p:oleObj name="Equation" r:id="rId12" imgW="1871738" imgH="2574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03621" y="3337435"/>
                        <a:ext cx="3246530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E62084D-47C6-27C9-A766-85831338FB37}"/>
              </a:ext>
            </a:extLst>
          </p:cNvPr>
          <p:cNvSpPr txBox="1"/>
          <p:nvPr/>
        </p:nvSpPr>
        <p:spPr>
          <a:xfrm>
            <a:off x="34604" y="3318618"/>
            <a:ext cx="1667587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Ta có 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7B7ABC4-E9F5-98BB-EA1F-F31176EA9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555467"/>
              </p:ext>
            </p:extLst>
          </p:nvPr>
        </p:nvGraphicFramePr>
        <p:xfrm>
          <a:off x="1459686" y="4121740"/>
          <a:ext cx="3060780" cy="48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24662" imgH="257450" progId="Equation.DSMT4">
                  <p:embed/>
                </p:oleObj>
              </mc:Choice>
              <mc:Fallback>
                <p:oleObj name="Equation" r:id="rId14" imgW="1624662" imgH="2574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59686" y="4121740"/>
                        <a:ext cx="3060780" cy="484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B6EFFB5-EB03-97AA-0B14-C6B49711C9BD}"/>
              </a:ext>
            </a:extLst>
          </p:cNvPr>
          <p:cNvSpPr txBox="1"/>
          <p:nvPr/>
        </p:nvSpPr>
        <p:spPr>
          <a:xfrm>
            <a:off x="4439344" y="4115333"/>
            <a:ext cx="6963508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(quan hệ góc cạnh đối diện trong tam giác)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09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4" y="160472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31" y="224306"/>
            <a:ext cx="675801" cy="10632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8" y="5413928"/>
            <a:ext cx="1376289" cy="13762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594ABCE9-6B79-42C1-8E5A-ED2E0A3F0270}"/>
              </a:ext>
            </a:extLst>
          </p:cNvPr>
          <p:cNvSpPr txBox="1"/>
          <p:nvPr/>
        </p:nvSpPr>
        <p:spPr>
          <a:xfrm>
            <a:off x="3759971" y="135322"/>
            <a:ext cx="4438010" cy="5847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3C3476-DD39-427D-AD84-522357C961C6}"/>
              </a:ext>
            </a:extLst>
          </p:cNvPr>
          <p:cNvSpPr txBox="1"/>
          <p:nvPr/>
        </p:nvSpPr>
        <p:spPr>
          <a:xfrm>
            <a:off x="1133571" y="2804028"/>
            <a:ext cx="10936244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Ghi nhớ lý thuyết, xem lại các dạng bài đã chữa.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mục 2</a:t>
            </a:r>
          </a:p>
        </p:txBody>
      </p:sp>
    </p:spTree>
    <p:extLst>
      <p:ext uri="{BB962C8B-B14F-4D97-AF65-F5344CB8AC3E}">
        <p14:creationId xmlns:p14="http://schemas.microsoft.com/office/powerpoint/2010/main" val="260071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29BEAE4-5A4D-437D-AF37-E27E3498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0" y="-268318"/>
            <a:ext cx="12936921" cy="7330965"/>
          </a:xfrm>
          <a:prstGeom prst="rect">
            <a:avLst/>
          </a:prstGeom>
        </p:spPr>
      </p:pic>
      <p:pic>
        <p:nvPicPr>
          <p:cNvPr id="55" name="Picture 2" descr="Bảng mã màu dành cho dân thiết kế đồ họa - Kho Đồ Họa">
            <a:extLst>
              <a:ext uri="{FF2B5EF4-FFF2-40B4-BE49-F238E27FC236}">
                <a16:creationId xmlns:a16="http://schemas.microsoft.com/office/drawing/2014/main" id="{DC3EEC3B-36FF-48BA-BBAD-DF4604F5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480" y="-3068853"/>
            <a:ext cx="4978400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Hình ảnh 56">
            <a:hlinkClick r:id="rId4" action="ppaction://hlinkfile"/>
            <a:extLst>
              <a:ext uri="{FF2B5EF4-FFF2-40B4-BE49-F238E27FC236}">
                <a16:creationId xmlns:a16="http://schemas.microsoft.com/office/drawing/2014/main" id="{3C8124C3-4DE4-41FF-A2AB-3783F228C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42" y="682695"/>
            <a:ext cx="1268078" cy="661474"/>
          </a:xfrm>
          <a:prstGeom prst="rect">
            <a:avLst/>
          </a:prstGeom>
        </p:spPr>
      </p:pic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281E36CB-29EE-4366-89A4-5BE0826D56D5}"/>
              </a:ext>
            </a:extLst>
          </p:cNvPr>
          <p:cNvSpPr/>
          <p:nvPr/>
        </p:nvSpPr>
        <p:spPr>
          <a:xfrm>
            <a:off x="1026745" y="574728"/>
            <a:ext cx="3784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chemeClr val="bg1"/>
                </a:solidFill>
                <a:effectLst/>
              </a:rPr>
              <a:t>1</a:t>
            </a:r>
            <a:endParaRPr lang="vi-VN" sz="4400" b="1" cap="none" spc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7D9C7D6B-C3A7-425E-84B9-157701D7F933}"/>
              </a:ext>
            </a:extLst>
          </p:cNvPr>
          <p:cNvSpPr txBox="1"/>
          <p:nvPr/>
        </p:nvSpPr>
        <p:spPr>
          <a:xfrm>
            <a:off x="1605920" y="574728"/>
            <a:ext cx="10142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tấm bìa hình tam giác để được nếp gấp là tia phân giác các góc. 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nhận xét về vị trí của các nếp gấp</a:t>
            </a: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8A5F1D01-218F-2A7F-277E-E72CFC8B1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170" y="3429000"/>
            <a:ext cx="3748088" cy="2362200"/>
          </a:xfrm>
          <a:prstGeom prst="triangle">
            <a:avLst>
              <a:gd name="adj" fmla="val 26333"/>
            </a:avLst>
          </a:prstGeom>
          <a:solidFill>
            <a:srgbClr val="0066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vi-VN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B55340-F898-598E-475F-CC788A96B14B}"/>
              </a:ext>
            </a:extLst>
          </p:cNvPr>
          <p:cNvSpPr/>
          <p:nvPr/>
        </p:nvSpPr>
        <p:spPr>
          <a:xfrm>
            <a:off x="8197258" y="-81886"/>
            <a:ext cx="3994742" cy="3745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>
            <a:extLst>
              <a:ext uri="{FF2B5EF4-FFF2-40B4-BE49-F238E27FC236}">
                <a16:creationId xmlns:a16="http://schemas.microsoft.com/office/drawing/2014/main" id="{C2E7B0B3-FAE5-4B03-AE25-BA8E451FA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66875"/>
            <a:ext cx="42386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>
            <a:extLst>
              <a:ext uri="{FF2B5EF4-FFF2-40B4-BE49-F238E27FC236}">
                <a16:creationId xmlns:a16="http://schemas.microsoft.com/office/drawing/2014/main" id="{B36F47B6-4356-4D2E-9570-8A2AC37D0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743075"/>
            <a:ext cx="40957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>
            <a:extLst>
              <a:ext uri="{FF2B5EF4-FFF2-40B4-BE49-F238E27FC236}">
                <a16:creationId xmlns:a16="http://schemas.microsoft.com/office/drawing/2014/main" id="{5D9A79CB-B69C-416E-8534-5B0CB9BD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847850"/>
            <a:ext cx="3962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0" name="Picture 22">
            <a:extLst>
              <a:ext uri="{FF2B5EF4-FFF2-40B4-BE49-F238E27FC236}">
                <a16:creationId xmlns:a16="http://schemas.microsoft.com/office/drawing/2014/main" id="{CB16B4D0-63FB-41BE-81F8-95AC4002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362075"/>
            <a:ext cx="50006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1" name="Picture 23">
            <a:extLst>
              <a:ext uri="{FF2B5EF4-FFF2-40B4-BE49-F238E27FC236}">
                <a16:creationId xmlns:a16="http://schemas.microsoft.com/office/drawing/2014/main" id="{4B41415A-5DB6-4CAF-8C43-5F9B77F2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524000"/>
            <a:ext cx="48196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2" name="Picture 24">
            <a:extLst>
              <a:ext uri="{FF2B5EF4-FFF2-40B4-BE49-F238E27FC236}">
                <a16:creationId xmlns:a16="http://schemas.microsoft.com/office/drawing/2014/main" id="{6D84183E-6D87-4829-BB0F-3924E174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628775"/>
            <a:ext cx="51625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3" name="Picture 25">
            <a:extLst>
              <a:ext uri="{FF2B5EF4-FFF2-40B4-BE49-F238E27FC236}">
                <a16:creationId xmlns:a16="http://schemas.microsoft.com/office/drawing/2014/main" id="{EC204143-E3C5-4D5D-A673-EE088B86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1890713"/>
            <a:ext cx="39433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4" name="Picture 26">
            <a:extLst>
              <a:ext uri="{FF2B5EF4-FFF2-40B4-BE49-F238E27FC236}">
                <a16:creationId xmlns:a16="http://schemas.microsoft.com/office/drawing/2014/main" id="{7115A217-BB96-411E-920B-F85343E01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690688"/>
            <a:ext cx="37528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5" name="Picture 27">
            <a:extLst>
              <a:ext uri="{FF2B5EF4-FFF2-40B4-BE49-F238E27FC236}">
                <a16:creationId xmlns:a16="http://schemas.microsoft.com/office/drawing/2014/main" id="{739A3444-135E-423E-9301-31038AA0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9713"/>
            <a:ext cx="34956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6" name="Picture 28">
            <a:extLst>
              <a:ext uri="{FF2B5EF4-FFF2-40B4-BE49-F238E27FC236}">
                <a16:creationId xmlns:a16="http://schemas.microsoft.com/office/drawing/2014/main" id="{A10BAA0B-DD38-4A06-B36E-88ABB3B0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947863"/>
            <a:ext cx="3676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7" name="Picture 29">
            <a:extLst>
              <a:ext uri="{FF2B5EF4-FFF2-40B4-BE49-F238E27FC236}">
                <a16:creationId xmlns:a16="http://schemas.microsoft.com/office/drawing/2014/main" id="{1E25D6EF-574F-400A-8F7F-A24E00E7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1890713"/>
            <a:ext cx="40671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8" name="Picture 30">
            <a:extLst>
              <a:ext uri="{FF2B5EF4-FFF2-40B4-BE49-F238E27FC236}">
                <a16:creationId xmlns:a16="http://schemas.microsoft.com/office/drawing/2014/main" id="{19570354-25D0-4FF8-98EA-F8C2E2F10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728788"/>
            <a:ext cx="37052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9" name="Picture 31">
            <a:extLst>
              <a:ext uri="{FF2B5EF4-FFF2-40B4-BE49-F238E27FC236}">
                <a16:creationId xmlns:a16="http://schemas.microsoft.com/office/drawing/2014/main" id="{80DFEDA9-81F8-4AE4-8859-AD9DA1C4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824038"/>
            <a:ext cx="39338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20" name="Picture 32">
            <a:extLst>
              <a:ext uri="{FF2B5EF4-FFF2-40B4-BE49-F238E27FC236}">
                <a16:creationId xmlns:a16="http://schemas.microsoft.com/office/drawing/2014/main" id="{CDEBFBB7-169D-4F50-8C60-E8F1468E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1633538"/>
            <a:ext cx="46101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23" name="Line 35">
            <a:extLst>
              <a:ext uri="{FF2B5EF4-FFF2-40B4-BE49-F238E27FC236}">
                <a16:creationId xmlns:a16="http://schemas.microsoft.com/office/drawing/2014/main" id="{16A76386-7803-48C9-8758-B75D86FFBF20}"/>
              </a:ext>
            </a:extLst>
          </p:cNvPr>
          <p:cNvSpPr>
            <a:spLocks noChangeShapeType="1"/>
          </p:cNvSpPr>
          <p:nvPr/>
        </p:nvSpPr>
        <p:spPr bwMode="auto">
          <a:xfrm rot="1200000" flipV="1">
            <a:off x="4649788" y="4125913"/>
            <a:ext cx="3427412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9124" name="Line 36">
            <a:extLst>
              <a:ext uri="{FF2B5EF4-FFF2-40B4-BE49-F238E27FC236}">
                <a16:creationId xmlns:a16="http://schemas.microsoft.com/office/drawing/2014/main" id="{19C0B517-837A-4119-8F66-E37333CF8555}"/>
              </a:ext>
            </a:extLst>
          </p:cNvPr>
          <p:cNvSpPr>
            <a:spLocks noChangeShapeType="1"/>
          </p:cNvSpPr>
          <p:nvPr/>
        </p:nvSpPr>
        <p:spPr bwMode="auto">
          <a:xfrm rot="19680000">
            <a:off x="4048125" y="4038600"/>
            <a:ext cx="2559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" name="Hình ảnh 56">
            <a:hlinkClick r:id="rId16" action="ppaction://hlinkfile"/>
            <a:extLst>
              <a:ext uri="{FF2B5EF4-FFF2-40B4-BE49-F238E27FC236}">
                <a16:creationId xmlns:a16="http://schemas.microsoft.com/office/drawing/2014/main" id="{39C0BF52-E50D-A55D-5994-1DD1D0ED27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800" y="142338"/>
            <a:ext cx="1268078" cy="661474"/>
          </a:xfrm>
          <a:prstGeom prst="rect">
            <a:avLst/>
          </a:prstGeom>
        </p:spPr>
      </p:pic>
      <p:sp>
        <p:nvSpPr>
          <p:cNvPr id="22" name="Hộp Văn bản 59">
            <a:extLst>
              <a:ext uri="{FF2B5EF4-FFF2-40B4-BE49-F238E27FC236}">
                <a16:creationId xmlns:a16="http://schemas.microsoft.com/office/drawing/2014/main" id="{F565FC00-1F7D-40FE-3CEA-13AA285DE171}"/>
              </a:ext>
            </a:extLst>
          </p:cNvPr>
          <p:cNvSpPr txBox="1"/>
          <p:nvPr/>
        </p:nvSpPr>
        <p:spPr>
          <a:xfrm>
            <a:off x="1662952" y="45215"/>
            <a:ext cx="10142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tấm bìa hình tam giác để được nếp gấp là tia phân giác các góc. 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nhận xét về vị trí của các nếp gấp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77515-06FB-D989-DB6F-F39F4426B6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9424" y="5059054"/>
            <a:ext cx="6746599" cy="177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9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8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8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683DA3E-0400-40CA-B90E-F82E4ED0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CA284665-EFBC-4BC5-8C0A-222AB35C940A}"/>
              </a:ext>
            </a:extLst>
          </p:cNvPr>
          <p:cNvSpPr/>
          <p:nvPr/>
        </p:nvSpPr>
        <p:spPr>
          <a:xfrm>
            <a:off x="866590" y="538611"/>
            <a:ext cx="10222689" cy="3694505"/>
          </a:xfrm>
          <a:custGeom>
            <a:avLst/>
            <a:gdLst>
              <a:gd name="connsiteX0" fmla="*/ 836950 w 10222689"/>
              <a:gd name="connsiteY0" fmla="*/ 2091855 h 3694505"/>
              <a:gd name="connsiteX1" fmla="*/ 4870331 w 10222689"/>
              <a:gd name="connsiteY1" fmla="*/ 8 h 3694505"/>
              <a:gd name="connsiteX2" fmla="*/ 9993476 w 10222689"/>
              <a:gd name="connsiteY2" fmla="*/ 2066803 h 3694505"/>
              <a:gd name="connsiteX3" fmla="*/ 8452774 w 10222689"/>
              <a:gd name="connsiteY3" fmla="*/ 3507296 h 3694505"/>
              <a:gd name="connsiteX4" fmla="*/ 699163 w 10222689"/>
              <a:gd name="connsiteY4" fmla="*/ 3519822 h 3694505"/>
              <a:gd name="connsiteX5" fmla="*/ 836950 w 10222689"/>
              <a:gd name="connsiteY5" fmla="*/ 2091855 h 369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689" h="3694505">
                <a:moveTo>
                  <a:pt x="836950" y="2091855"/>
                </a:moveTo>
                <a:cubicBezTo>
                  <a:pt x="1532145" y="1505219"/>
                  <a:pt x="3344243" y="4183"/>
                  <a:pt x="4870331" y="8"/>
                </a:cubicBezTo>
                <a:cubicBezTo>
                  <a:pt x="6396419" y="-4167"/>
                  <a:pt x="9396402" y="1482255"/>
                  <a:pt x="9993476" y="2066803"/>
                </a:cubicBezTo>
                <a:cubicBezTo>
                  <a:pt x="10590550" y="2651351"/>
                  <a:pt x="10001826" y="3265126"/>
                  <a:pt x="8452774" y="3507296"/>
                </a:cubicBezTo>
                <a:cubicBezTo>
                  <a:pt x="6903722" y="3749466"/>
                  <a:pt x="1966379" y="3759904"/>
                  <a:pt x="699163" y="3519822"/>
                </a:cubicBezTo>
                <a:cubicBezTo>
                  <a:pt x="-568053" y="3279740"/>
                  <a:pt x="141755" y="2678491"/>
                  <a:pt x="836950" y="2091855"/>
                </a:cubicBezTo>
                <a:close/>
              </a:path>
            </a:pathLst>
          </a:custGeom>
          <a:solidFill>
            <a:srgbClr val="FCDFF8"/>
          </a:solidFill>
          <a:ln>
            <a:solidFill>
              <a:srgbClr val="FE0048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64670" y="375736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 rot="18623729">
            <a:off x="-493896" y="874677"/>
            <a:ext cx="315221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CHƯƠNG VII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86" y="1"/>
            <a:ext cx="2235015" cy="240568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BA728DF-65D0-47CE-910A-7022149C9E23}"/>
              </a:ext>
            </a:extLst>
          </p:cNvPr>
          <p:cNvSpPr txBox="1"/>
          <p:nvPr/>
        </p:nvSpPr>
        <p:spPr>
          <a:xfrm>
            <a:off x="880238" y="610683"/>
            <a:ext cx="10611732" cy="298543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 120</a:t>
            </a:r>
          </a:p>
          <a:p>
            <a:pPr algn="ctr"/>
            <a:r>
              <a:rPr lang="en-US" altLang="zh-CN" sz="6400" b="1" dirty="0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§11.</a:t>
            </a:r>
            <a:r>
              <a:rPr lang="en-US" altLang="zh-CN" sz="6000" b="1" dirty="0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BA ĐƯỜNG PHÂN GIÁC CỦA TAM GIÁC.</a:t>
            </a:r>
            <a:endParaRPr lang="zh-CN" altLang="en-US" sz="6000" b="1" dirty="0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Bảng mã màu dành cho dân thiết kế đồ họa - Kho Đồ Họa">
            <a:extLst>
              <a:ext uri="{FF2B5EF4-FFF2-40B4-BE49-F238E27FC236}">
                <a16:creationId xmlns:a16="http://schemas.microsoft.com/office/drawing/2014/main" id="{0BA815DA-B9FB-4EA3-B14F-6F76E844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7496" y="725586"/>
            <a:ext cx="4978400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6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3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3">
            <a:extLst>
              <a:ext uri="{FF2B5EF4-FFF2-40B4-BE49-F238E27FC236}">
                <a16:creationId xmlns:a16="http://schemas.microsoft.com/office/drawing/2014/main" id="{4B5747F3-294F-158E-1BF9-14F87F643081}"/>
              </a:ext>
            </a:extLst>
          </p:cNvPr>
          <p:cNvSpPr/>
          <p:nvPr/>
        </p:nvSpPr>
        <p:spPr>
          <a:xfrm>
            <a:off x="808382" y="14288"/>
            <a:ext cx="11383618" cy="90170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699" name="Group 51">
            <a:extLst>
              <a:ext uri="{FF2B5EF4-FFF2-40B4-BE49-F238E27FC236}">
                <a16:creationId xmlns:a16="http://schemas.microsoft.com/office/drawing/2014/main" id="{D9EF2F4F-2AE4-42E2-B201-5BD4D508F95D}"/>
              </a:ext>
            </a:extLst>
          </p:cNvPr>
          <p:cNvGrpSpPr>
            <a:grpSpLocks/>
          </p:cNvGrpSpPr>
          <p:nvPr/>
        </p:nvGrpSpPr>
        <p:grpSpPr bwMode="auto">
          <a:xfrm>
            <a:off x="3214688" y="2081213"/>
            <a:ext cx="3695700" cy="1957387"/>
            <a:chOff x="3708" y="828"/>
            <a:chExt cx="2328" cy="1233"/>
          </a:xfrm>
        </p:grpSpPr>
        <p:grpSp>
          <p:nvGrpSpPr>
            <p:cNvPr id="40994" name="Group 49">
              <a:extLst>
                <a:ext uri="{FF2B5EF4-FFF2-40B4-BE49-F238E27FC236}">
                  <a16:creationId xmlns:a16="http://schemas.microsoft.com/office/drawing/2014/main" id="{2888659B-5A7B-4A75-873A-1E7616092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6" y="839"/>
              <a:ext cx="2301" cy="1206"/>
              <a:chOff x="3696" y="839"/>
              <a:chExt cx="2301" cy="1206"/>
            </a:xfrm>
          </p:grpSpPr>
          <p:sp>
            <p:nvSpPr>
              <p:cNvPr id="27691" name="Line 43">
                <a:extLst>
                  <a:ext uri="{FF2B5EF4-FFF2-40B4-BE49-F238E27FC236}">
                    <a16:creationId xmlns:a16="http://schemas.microsoft.com/office/drawing/2014/main" id="{985D333D-FEE3-41AB-B0E9-844CAB55C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96" y="839"/>
                <a:ext cx="465" cy="119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vi-VN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7692" name="Line 44">
                <a:extLst>
                  <a:ext uri="{FF2B5EF4-FFF2-40B4-BE49-F238E27FC236}">
                    <a16:creationId xmlns:a16="http://schemas.microsoft.com/office/drawing/2014/main" id="{76F78EFD-6291-4410-B293-CBE1A559D3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034"/>
                <a:ext cx="2301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vi-VN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7693" name="Line 45">
                <a:extLst>
                  <a:ext uri="{FF2B5EF4-FFF2-40B4-BE49-F238E27FC236}">
                    <a16:creationId xmlns:a16="http://schemas.microsoft.com/office/drawing/2014/main" id="{5483BBF1-18FD-4D02-BAF7-200C3DABB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1" y="839"/>
                <a:ext cx="1836" cy="120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vi-VN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27694" name="Oval 46">
              <a:extLst>
                <a:ext uri="{FF2B5EF4-FFF2-40B4-BE49-F238E27FC236}">
                  <a16:creationId xmlns:a16="http://schemas.microsoft.com/office/drawing/2014/main" id="{71AA430B-0E38-47BE-A2E7-67C772509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828"/>
              <a:ext cx="27" cy="2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695" name="Oval 47">
              <a:extLst>
                <a:ext uri="{FF2B5EF4-FFF2-40B4-BE49-F238E27FC236}">
                  <a16:creationId xmlns:a16="http://schemas.microsoft.com/office/drawing/2014/main" id="{9E3F2589-A6E4-461F-BF2A-CCE31FC92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" y="2023"/>
              <a:ext cx="27" cy="2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696" name="Oval 48">
              <a:extLst>
                <a:ext uri="{FF2B5EF4-FFF2-40B4-BE49-F238E27FC236}">
                  <a16:creationId xmlns:a16="http://schemas.microsoft.com/office/drawing/2014/main" id="{62EC22D3-3969-40A1-AE78-869E2815E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9" y="2034"/>
              <a:ext cx="27" cy="2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27700" name="Group 52">
            <a:extLst>
              <a:ext uri="{FF2B5EF4-FFF2-40B4-BE49-F238E27FC236}">
                <a16:creationId xmlns:a16="http://schemas.microsoft.com/office/drawing/2014/main" id="{44E997F6-F6BF-4EC9-B716-95C7A3993469}"/>
              </a:ext>
            </a:extLst>
          </p:cNvPr>
          <p:cNvGrpSpPr>
            <a:grpSpLocks/>
          </p:cNvGrpSpPr>
          <p:nvPr/>
        </p:nvGrpSpPr>
        <p:grpSpPr bwMode="auto">
          <a:xfrm rot="6659410">
            <a:off x="936625" y="3359150"/>
            <a:ext cx="5651500" cy="762000"/>
            <a:chOff x="1008" y="2448"/>
            <a:chExt cx="4182" cy="576"/>
          </a:xfrm>
        </p:grpSpPr>
        <p:pic>
          <p:nvPicPr>
            <p:cNvPr id="40992" name="Picture 53" descr="Picture1">
              <a:extLst>
                <a:ext uri="{FF2B5EF4-FFF2-40B4-BE49-F238E27FC236}">
                  <a16:creationId xmlns:a16="http://schemas.microsoft.com/office/drawing/2014/main" id="{689E054E-A23A-42A5-BCA1-B9124D47D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70">
              <a:off x="1008" y="2448"/>
              <a:ext cx="418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3" name="Text Box 54">
              <a:extLst>
                <a:ext uri="{FF2B5EF4-FFF2-40B4-BE49-F238E27FC236}">
                  <a16:creationId xmlns:a16="http://schemas.microsoft.com/office/drawing/2014/main" id="{05BCE558-16CE-4804-8F5E-C26D2CD6F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270">
              <a:off x="1039" y="2605"/>
              <a:ext cx="332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1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40964" name="Text Box 4">
            <a:extLst>
              <a:ext uri="{FF2B5EF4-FFF2-40B4-BE49-F238E27FC236}">
                <a16:creationId xmlns:a16="http://schemas.microsoft.com/office/drawing/2014/main" id="{9B0C40C6-525D-4E31-9DE1-7369B9701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vi-VN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13F9FF02-F191-423E-82E2-D12145E07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28688"/>
            <a:ext cx="6629400" cy="584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Đường phân giác của tam giác.</a:t>
            </a:r>
          </a:p>
        </p:txBody>
      </p:sp>
      <p:sp>
        <p:nvSpPr>
          <p:cNvPr id="27662" name="Line 14">
            <a:extLst>
              <a:ext uri="{FF2B5EF4-FFF2-40B4-BE49-F238E27FC236}">
                <a16:creationId xmlns:a16="http://schemas.microsoft.com/office/drawing/2014/main" id="{29AF44D4-FEF5-49E5-9EDA-1229177497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7800" y="2109788"/>
            <a:ext cx="596900" cy="1870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65" name="Text Box 17">
            <a:extLst>
              <a:ext uri="{FF2B5EF4-FFF2-40B4-BE49-F238E27FC236}">
                <a16:creationId xmlns:a16="http://schemas.microsoft.com/office/drawing/2014/main" id="{4ABB1D49-3300-4104-9C8A-EA8AB146A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950" y="16795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666" name="Text Box 18">
            <a:extLst>
              <a:ext uri="{FF2B5EF4-FFF2-40B4-BE49-F238E27FC236}">
                <a16:creationId xmlns:a16="http://schemas.microsoft.com/office/drawing/2014/main" id="{F1556718-A063-4439-92FF-A5010882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38131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7667" name="Text Box 19">
            <a:extLst>
              <a:ext uri="{FF2B5EF4-FFF2-40B4-BE49-F238E27FC236}">
                <a16:creationId xmlns:a16="http://schemas.microsoft.com/office/drawing/2014/main" id="{A88A8BDE-A48E-4DEB-BD0A-F45D4657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9719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27668" name="Text Box 20">
            <a:extLst>
              <a:ext uri="{FF2B5EF4-FFF2-40B4-BE49-F238E27FC236}">
                <a16:creationId xmlns:a16="http://schemas.microsoft.com/office/drawing/2014/main" id="{B06BA8E1-38D5-4A4A-BD54-9372A42CE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950" y="37369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</a:p>
        </p:txBody>
      </p:sp>
      <p:pic>
        <p:nvPicPr>
          <p:cNvPr id="27670" name="Picture 22" descr="Image_7">
            <a:extLst>
              <a:ext uri="{FF2B5EF4-FFF2-40B4-BE49-F238E27FC236}">
                <a16:creationId xmlns:a16="http://schemas.microsoft.com/office/drawing/2014/main" id="{433A82D7-7A05-4938-9C58-38A57360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7820">
            <a:off x="4953000" y="1362075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2" name="Line 24">
            <a:extLst>
              <a:ext uri="{FF2B5EF4-FFF2-40B4-BE49-F238E27FC236}">
                <a16:creationId xmlns:a16="http://schemas.microsoft.com/office/drawing/2014/main" id="{DF31D7F4-502A-4E49-BDD2-D43C9390F0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7750" y="2136775"/>
            <a:ext cx="1219200" cy="3124200"/>
          </a:xfrm>
          <a:prstGeom prst="line">
            <a:avLst/>
          </a:prstGeom>
          <a:noFill/>
          <a:ln w="63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73" name="Line 25">
            <a:extLst>
              <a:ext uri="{FF2B5EF4-FFF2-40B4-BE49-F238E27FC236}">
                <a16:creationId xmlns:a16="http://schemas.microsoft.com/office/drawing/2014/main" id="{A80AB871-D11F-43A4-83A2-18FD39555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2455863"/>
            <a:ext cx="3124200" cy="2057400"/>
          </a:xfrm>
          <a:prstGeom prst="line">
            <a:avLst/>
          </a:prstGeom>
          <a:noFill/>
          <a:ln w="63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78" name="Line 30">
            <a:extLst>
              <a:ext uri="{FF2B5EF4-FFF2-40B4-BE49-F238E27FC236}">
                <a16:creationId xmlns:a16="http://schemas.microsoft.com/office/drawing/2014/main" id="{4D1A985E-E894-4A6E-99C8-C5BB5DA13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3038" y="2089150"/>
            <a:ext cx="1066800" cy="32766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80" name="Arc 32">
            <a:extLst>
              <a:ext uri="{FF2B5EF4-FFF2-40B4-BE49-F238E27FC236}">
                <a16:creationId xmlns:a16="http://schemas.microsoft.com/office/drawing/2014/main" id="{B14BC481-DBF4-4AFE-9560-75580860FCE6}"/>
              </a:ext>
            </a:extLst>
          </p:cNvPr>
          <p:cNvSpPr>
            <a:spLocks/>
          </p:cNvSpPr>
          <p:nvPr/>
        </p:nvSpPr>
        <p:spPr bwMode="auto">
          <a:xfrm flipV="1">
            <a:off x="3892550" y="2289175"/>
            <a:ext cx="152400" cy="76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81" name="Arc 33">
            <a:extLst>
              <a:ext uri="{FF2B5EF4-FFF2-40B4-BE49-F238E27FC236}">
                <a16:creationId xmlns:a16="http://schemas.microsoft.com/office/drawing/2014/main" id="{14394E77-C9A3-4418-A542-72D7AC42EF60}"/>
              </a:ext>
            </a:extLst>
          </p:cNvPr>
          <p:cNvSpPr>
            <a:spLocks/>
          </p:cNvSpPr>
          <p:nvPr/>
        </p:nvSpPr>
        <p:spPr bwMode="auto">
          <a:xfrm flipV="1">
            <a:off x="4044950" y="2241550"/>
            <a:ext cx="152400" cy="76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82" name="Text Box 34">
            <a:extLst>
              <a:ext uri="{FF2B5EF4-FFF2-40B4-BE49-F238E27FC236}">
                <a16:creationId xmlns:a16="http://schemas.microsoft.com/office/drawing/2014/main" id="{65E1D04B-E408-444D-ADC0-CCFAEE11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0"/>
            <a:ext cx="10287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Trong tam giác ABC, tia phân giác của góc A cắt cạnh BC tại điểm D. Đoạn thẳng AD được gọi là đường phân giác của tam giác ABC.</a:t>
            </a:r>
          </a:p>
        </p:txBody>
      </p:sp>
      <p:sp>
        <p:nvSpPr>
          <p:cNvPr id="27685" name="Text Box 37">
            <a:extLst>
              <a:ext uri="{FF2B5EF4-FFF2-40B4-BE49-F238E27FC236}">
                <a16:creationId xmlns:a16="http://schemas.microsoft.com/office/drawing/2014/main" id="{F2F0F7CE-3C6D-47A8-B645-924895EC5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88" y="3519488"/>
            <a:ext cx="38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0">
                <a:solidFill>
                  <a:srgbClr val="FF3300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27703" name="Group 55">
            <a:extLst>
              <a:ext uri="{FF2B5EF4-FFF2-40B4-BE49-F238E27FC236}">
                <a16:creationId xmlns:a16="http://schemas.microsoft.com/office/drawing/2014/main" id="{A0FB666E-2A29-4856-927A-C1133427F451}"/>
              </a:ext>
            </a:extLst>
          </p:cNvPr>
          <p:cNvGrpSpPr>
            <a:grpSpLocks/>
          </p:cNvGrpSpPr>
          <p:nvPr/>
        </p:nvGrpSpPr>
        <p:grpSpPr bwMode="auto">
          <a:xfrm rot="4301136">
            <a:off x="1455738" y="3892550"/>
            <a:ext cx="5651500" cy="762000"/>
            <a:chOff x="1008" y="2448"/>
            <a:chExt cx="4182" cy="576"/>
          </a:xfrm>
        </p:grpSpPr>
        <p:pic>
          <p:nvPicPr>
            <p:cNvPr id="40990" name="Picture 56" descr="Picture1">
              <a:extLst>
                <a:ext uri="{FF2B5EF4-FFF2-40B4-BE49-F238E27FC236}">
                  <a16:creationId xmlns:a16="http://schemas.microsoft.com/office/drawing/2014/main" id="{B2456C84-33D5-4D5D-BCDF-565C776BD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70">
              <a:off x="1008" y="2448"/>
              <a:ext cx="418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1" name="Text Box 57">
              <a:extLst>
                <a:ext uri="{FF2B5EF4-FFF2-40B4-BE49-F238E27FC236}">
                  <a16:creationId xmlns:a16="http://schemas.microsoft.com/office/drawing/2014/main" id="{DFD963E7-C91B-4B9F-BC9F-66D073451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270">
              <a:off x="1039" y="2605"/>
              <a:ext cx="332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1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27706" name="Group 58">
            <a:extLst>
              <a:ext uri="{FF2B5EF4-FFF2-40B4-BE49-F238E27FC236}">
                <a16:creationId xmlns:a16="http://schemas.microsoft.com/office/drawing/2014/main" id="{6E632C14-0471-4054-819A-FF586AA647C7}"/>
              </a:ext>
            </a:extLst>
          </p:cNvPr>
          <p:cNvGrpSpPr>
            <a:grpSpLocks/>
          </p:cNvGrpSpPr>
          <p:nvPr/>
        </p:nvGrpSpPr>
        <p:grpSpPr bwMode="auto">
          <a:xfrm rot="2014314">
            <a:off x="2286000" y="2909888"/>
            <a:ext cx="5651500" cy="762000"/>
            <a:chOff x="1008" y="2448"/>
            <a:chExt cx="4182" cy="576"/>
          </a:xfrm>
        </p:grpSpPr>
        <p:pic>
          <p:nvPicPr>
            <p:cNvPr id="40988" name="Picture 59" descr="Picture1">
              <a:extLst>
                <a:ext uri="{FF2B5EF4-FFF2-40B4-BE49-F238E27FC236}">
                  <a16:creationId xmlns:a16="http://schemas.microsoft.com/office/drawing/2014/main" id="{3005924A-6D7C-45BB-939C-7486C6F3C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70">
              <a:off x="1008" y="2448"/>
              <a:ext cx="418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9" name="Text Box 60">
              <a:extLst>
                <a:ext uri="{FF2B5EF4-FFF2-40B4-BE49-F238E27FC236}">
                  <a16:creationId xmlns:a16="http://schemas.microsoft.com/office/drawing/2014/main" id="{015E4BCA-C16E-42C5-AC74-A6AF3EB02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270">
              <a:off x="1039" y="2605"/>
              <a:ext cx="332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1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pic>
        <p:nvPicPr>
          <p:cNvPr id="27674" name="Picture 26" descr="Image_7">
            <a:extLst>
              <a:ext uri="{FF2B5EF4-FFF2-40B4-BE49-F238E27FC236}">
                <a16:creationId xmlns:a16="http://schemas.microsoft.com/office/drawing/2014/main" id="{676C1CD4-3972-4DA2-9D8A-D6E6B336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766">
            <a:off x="3267075" y="1614488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7" name="Picture 29" descr="Image_7">
            <a:extLst>
              <a:ext uri="{FF2B5EF4-FFF2-40B4-BE49-F238E27FC236}">
                <a16:creationId xmlns:a16="http://schemas.microsoft.com/office/drawing/2014/main" id="{BFB9CA8E-BD9D-4704-ACCF-2CF2098F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766">
            <a:off x="4114800" y="1295400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09" name="Text Box 61">
            <a:extLst>
              <a:ext uri="{FF2B5EF4-FFF2-40B4-BE49-F238E27FC236}">
                <a16:creationId xmlns:a16="http://schemas.microsoft.com/office/drawing/2014/main" id="{B7189B82-1964-4F48-92E5-3B398EF58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2752725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4000" b="0">
                <a:solidFill>
                  <a:srgbClr val="FF00FF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7710" name="Picture 62" descr="Image_7">
            <a:extLst>
              <a:ext uri="{FF2B5EF4-FFF2-40B4-BE49-F238E27FC236}">
                <a16:creationId xmlns:a16="http://schemas.microsoft.com/office/drawing/2014/main" id="{8121A5EA-910F-475B-9E89-6B128D57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061">
            <a:off x="4495800" y="2238375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8" name="Picture 70" descr="gu1">
            <a:extLst>
              <a:ext uri="{FF2B5EF4-FFF2-40B4-BE49-F238E27FC236}">
                <a16:creationId xmlns:a16="http://schemas.microsoft.com/office/drawing/2014/main" id="{A7D09F37-9A07-4C0A-A743-87D60134A8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563" y="5556250"/>
            <a:ext cx="838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6">
            <a:extLst>
              <a:ext uri="{FF2B5EF4-FFF2-40B4-BE49-F238E27FC236}">
                <a16:creationId xmlns:a16="http://schemas.microsoft.com/office/drawing/2014/main" id="{65234550-7328-4787-BDAB-8ABDBA93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80975"/>
            <a:ext cx="10361612" cy="584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BA ĐƯỜNG PHÂN GIÁC CỦA TAM GIÁC</a:t>
            </a:r>
          </a:p>
        </p:txBody>
      </p:sp>
      <p:pic>
        <p:nvPicPr>
          <p:cNvPr id="40987" name="Picture 27" descr="Rose-03-june">
            <a:extLst>
              <a:ext uri="{FF2B5EF4-FFF2-40B4-BE49-F238E27FC236}">
                <a16:creationId xmlns:a16="http://schemas.microsoft.com/office/drawing/2014/main" id="{4BD62CE5-07E3-4C3D-8E2C-70AF67080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2863"/>
            <a:ext cx="60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3">
            <a:extLst>
              <a:ext uri="{FF2B5EF4-FFF2-40B4-BE49-F238E27FC236}">
                <a16:creationId xmlns:a16="http://schemas.microsoft.com/office/drawing/2014/main" id="{5AA65E28-54F7-AD8F-8823-369006684559}"/>
              </a:ext>
            </a:extLst>
          </p:cNvPr>
          <p:cNvSpPr/>
          <p:nvPr/>
        </p:nvSpPr>
        <p:spPr>
          <a:xfrm rot="5400000">
            <a:off x="-2562340" y="3487282"/>
            <a:ext cx="5933058" cy="808382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09895 0.450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2599 0.305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09024 0.4759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2300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27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1" dur="2000"/>
                                        <p:tgtEl>
                                          <p:spTgt spid="27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65" grpId="0"/>
      <p:bldP spid="27666" grpId="0"/>
      <p:bldP spid="27668" grpId="0"/>
      <p:bldP spid="27709" grpId="0"/>
      <p:bldP spid="2770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034" y="160472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31" y="224306"/>
            <a:ext cx="675801" cy="1063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4A56C-72D4-4F44-B3DB-461194C13901}"/>
              </a:ext>
            </a:extLst>
          </p:cNvPr>
          <p:cNvSpPr txBox="1"/>
          <p:nvPr/>
        </p:nvSpPr>
        <p:spPr>
          <a:xfrm>
            <a:off x="0" y="1287547"/>
            <a:ext cx="8332106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Ví dụ 1: Quan sát hình 111 và cho biết trong hai đoạn thẳng AD và BE đoạn thẳng nào là đường phân giác của tam giác ABC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F25C7-CA5D-48BA-93B4-6C7F4047D672}"/>
              </a:ext>
            </a:extLst>
          </p:cNvPr>
          <p:cNvSpPr txBox="1"/>
          <p:nvPr/>
        </p:nvSpPr>
        <p:spPr>
          <a:xfrm>
            <a:off x="0" y="4611231"/>
            <a:ext cx="10898951" cy="22467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AD là đường phân giác của tam giác ABC vì D là giao điểm tia phân giác của góc A và cạnh đối diện BC.</a:t>
            </a:r>
          </a:p>
          <a:p>
            <a:pPr marL="457200" indent="-45720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BE là đường phân giác của tam giác ABC vì BE không là tia phân giác của góc B.</a:t>
            </a:r>
          </a:p>
          <a:p>
            <a:pPr marL="457200" indent="-457200">
              <a:buFontTx/>
              <a:buChar char="-"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F8343C-A93C-A6C3-EBE5-59A0AA818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9539" y="1334464"/>
            <a:ext cx="3652461" cy="28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4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">
            <a:extLst>
              <a:ext uri="{FF2B5EF4-FFF2-40B4-BE49-F238E27FC236}">
                <a16:creationId xmlns:a16="http://schemas.microsoft.com/office/drawing/2014/main" id="{1622A405-9662-485B-A038-CC3CB735BDA2}"/>
              </a:ext>
            </a:extLst>
          </p:cNvPr>
          <p:cNvSpPr/>
          <p:nvPr/>
        </p:nvSpPr>
        <p:spPr>
          <a:xfrm>
            <a:off x="808382" y="14288"/>
            <a:ext cx="11383618" cy="90170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9DF68F61-3F0D-4D3F-BFF0-47089A02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868363"/>
            <a:ext cx="9982200" cy="9461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cân tại A. Vẽ đường trung tuyến AD. Chứng minh AD cũng là đường phân giác của tam giác đó.</a:t>
            </a:r>
          </a:p>
        </p:txBody>
      </p:sp>
      <p:grpSp>
        <p:nvGrpSpPr>
          <p:cNvPr id="36901" name="Group 37">
            <a:extLst>
              <a:ext uri="{FF2B5EF4-FFF2-40B4-BE49-F238E27FC236}">
                <a16:creationId xmlns:a16="http://schemas.microsoft.com/office/drawing/2014/main" id="{CAAACEBE-DFB1-4CC9-8B8C-898023A0F3AC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1905000"/>
            <a:ext cx="6513513" cy="4832351"/>
            <a:chOff x="384" y="1329"/>
            <a:chExt cx="4103" cy="3044"/>
          </a:xfrm>
        </p:grpSpPr>
        <p:sp>
          <p:nvSpPr>
            <p:cNvPr id="43035" name="Text Box 25">
              <a:extLst>
                <a:ext uri="{FF2B5EF4-FFF2-40B4-BE49-F238E27FC236}">
                  <a16:creationId xmlns:a16="http://schemas.microsoft.com/office/drawing/2014/main" id="{AE61BF48-B845-4F62-A0BE-6949B041E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329"/>
              <a:ext cx="4103" cy="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 minh: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 </a:t>
              </a: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ADB và ADC có: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AB = AC (gt)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BD = CD (gt)            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AD chung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ADB = ADC (c.c.c) 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                           (góc tương ứng) suy ra AD là đường phân giác của tam giác ABC</a:t>
              </a:r>
            </a:p>
          </p:txBody>
        </p:sp>
        <p:graphicFrame>
          <p:nvGraphicFramePr>
            <p:cNvPr id="43036" name="Object 27">
              <a:extLst>
                <a:ext uri="{FF2B5EF4-FFF2-40B4-BE49-F238E27FC236}">
                  <a16:creationId xmlns:a16="http://schemas.microsoft.com/office/drawing/2014/main" id="{3A7DE1BA-FAC8-48FA-AD0E-A83BA62388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4670315"/>
                </p:ext>
              </p:extLst>
            </p:nvPr>
          </p:nvGraphicFramePr>
          <p:xfrm>
            <a:off x="689" y="3688"/>
            <a:ext cx="1346" cy="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65160" imgH="253800" progId="Equation.DSMT4">
                    <p:embed/>
                  </p:oleObj>
                </mc:Choice>
                <mc:Fallback>
                  <p:oleObj name="Equation" r:id="rId3" imgW="965160" imgH="253800" progId="Equation.DSMT4">
                    <p:embed/>
                    <p:pic>
                      <p:nvPicPr>
                        <p:cNvPr id="43036" name="Object 27">
                          <a:extLst>
                            <a:ext uri="{FF2B5EF4-FFF2-40B4-BE49-F238E27FC236}">
                              <a16:creationId xmlns:a16="http://schemas.microsoft.com/office/drawing/2014/main" id="{3A7DE1BA-FAC8-48FA-AD0E-A83BA62388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" y="3688"/>
                          <a:ext cx="1346" cy="3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92" name="AutoShape 28">
              <a:extLst>
                <a:ext uri="{FF2B5EF4-FFF2-40B4-BE49-F238E27FC236}">
                  <a16:creationId xmlns:a16="http://schemas.microsoft.com/office/drawing/2014/main" id="{23C7E5AC-37A0-4149-BEF7-07E591EF0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247"/>
              <a:ext cx="48" cy="960"/>
            </a:xfrm>
            <a:prstGeom prst="rightBrace">
              <a:avLst>
                <a:gd name="adj1" fmla="val 1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36921" name="Picture 57" descr="gu1">
            <a:extLst>
              <a:ext uri="{FF2B5EF4-FFF2-40B4-BE49-F238E27FC236}">
                <a16:creationId xmlns:a16="http://schemas.microsoft.com/office/drawing/2014/main" id="{F8214E7B-7868-4681-A32D-52D43F64F0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75" y="5649913"/>
            <a:ext cx="8382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6">
            <a:extLst>
              <a:ext uri="{FF2B5EF4-FFF2-40B4-BE49-F238E27FC236}">
                <a16:creationId xmlns:a16="http://schemas.microsoft.com/office/drawing/2014/main" id="{8BEE6097-5F6A-450E-949B-B453B2B2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052" y="180975"/>
            <a:ext cx="10361612" cy="584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BA ĐƯỜNG PHÂN GIÁC CỦA TAM GIÁC</a:t>
            </a:r>
          </a:p>
        </p:txBody>
      </p:sp>
      <p:pic>
        <p:nvPicPr>
          <p:cNvPr id="43016" name="Picture 27" descr="Rose-03-june">
            <a:extLst>
              <a:ext uri="{FF2B5EF4-FFF2-40B4-BE49-F238E27FC236}">
                <a16:creationId xmlns:a16="http://schemas.microsoft.com/office/drawing/2014/main" id="{9B5BAF7D-7C51-4121-9769-BCFFE4A01B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60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EB90E4-C057-4E11-9900-84211B04A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56" y="5159375"/>
            <a:ext cx="16986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">
            <a:extLst>
              <a:ext uri="{FF2B5EF4-FFF2-40B4-BE49-F238E27FC236}">
                <a16:creationId xmlns:a16="http://schemas.microsoft.com/office/drawing/2014/main" id="{3EC211E8-2A4A-2E52-CE28-3274CBAB705D}"/>
              </a:ext>
            </a:extLst>
          </p:cNvPr>
          <p:cNvSpPr/>
          <p:nvPr/>
        </p:nvSpPr>
        <p:spPr>
          <a:xfrm rot="5400000">
            <a:off x="-2574714" y="3474907"/>
            <a:ext cx="5942014" cy="824176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6AA8A-689D-479F-CBEE-E32250C46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5253" y="1814513"/>
            <a:ext cx="3456747" cy="3279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">
            <a:extLst>
              <a:ext uri="{FF2B5EF4-FFF2-40B4-BE49-F238E27FC236}">
                <a16:creationId xmlns:a16="http://schemas.microsoft.com/office/drawing/2014/main" id="{1622A405-9662-485B-A038-CC3CB735BDA2}"/>
              </a:ext>
            </a:extLst>
          </p:cNvPr>
          <p:cNvSpPr/>
          <p:nvPr/>
        </p:nvSpPr>
        <p:spPr>
          <a:xfrm>
            <a:off x="808382" y="14288"/>
            <a:ext cx="11383618" cy="90170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9DF68F61-3F0D-4D3F-BFF0-47089A02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868363"/>
            <a:ext cx="9982200" cy="9461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cân tại A. Vẽ đường phân giác AD. Chứng minh AD cũng là đường trung tuyến của tam giác đó.</a:t>
            </a:r>
          </a:p>
        </p:txBody>
      </p:sp>
      <p:grpSp>
        <p:nvGrpSpPr>
          <p:cNvPr id="36901" name="Group 37">
            <a:extLst>
              <a:ext uri="{FF2B5EF4-FFF2-40B4-BE49-F238E27FC236}">
                <a16:creationId xmlns:a16="http://schemas.microsoft.com/office/drawing/2014/main" id="{CAAACEBE-DFB1-4CC9-8B8C-898023A0F3AC}"/>
              </a:ext>
            </a:extLst>
          </p:cNvPr>
          <p:cNvGrpSpPr>
            <a:grpSpLocks/>
          </p:cNvGrpSpPr>
          <p:nvPr/>
        </p:nvGrpSpPr>
        <p:grpSpPr bwMode="auto">
          <a:xfrm>
            <a:off x="2357439" y="1905000"/>
            <a:ext cx="6746876" cy="4832351"/>
            <a:chOff x="237" y="1329"/>
            <a:chExt cx="4250" cy="3044"/>
          </a:xfrm>
        </p:grpSpPr>
        <p:sp>
          <p:nvSpPr>
            <p:cNvPr id="43035" name="Text Box 25">
              <a:extLst>
                <a:ext uri="{FF2B5EF4-FFF2-40B4-BE49-F238E27FC236}">
                  <a16:creationId xmlns:a16="http://schemas.microsoft.com/office/drawing/2014/main" id="{AE61BF48-B845-4F62-A0BE-6949B041E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329"/>
              <a:ext cx="4103" cy="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 minh: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 </a:t>
              </a: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ADB và ADC có: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AB = AC (gt)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                (gt)            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AD chung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ADB = ADC (c.g.c) </a:t>
              </a: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BD = CD(cạnh tương ứng) suy ra AD là đường trung tuyến của tam giác ABC</a:t>
              </a:r>
            </a:p>
          </p:txBody>
        </p:sp>
        <p:graphicFrame>
          <p:nvGraphicFramePr>
            <p:cNvPr id="43036" name="Object 27">
              <a:extLst>
                <a:ext uri="{FF2B5EF4-FFF2-40B4-BE49-F238E27FC236}">
                  <a16:creationId xmlns:a16="http://schemas.microsoft.com/office/drawing/2014/main" id="{3A7DE1BA-FAC8-48FA-AD0E-A83BA62388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4319475"/>
                </p:ext>
              </p:extLst>
            </p:nvPr>
          </p:nvGraphicFramePr>
          <p:xfrm>
            <a:off x="237" y="2543"/>
            <a:ext cx="1127" cy="2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65160" imgH="253800" progId="Equation.DSMT4">
                    <p:embed/>
                  </p:oleObj>
                </mc:Choice>
                <mc:Fallback>
                  <p:oleObj name="Equation" r:id="rId3" imgW="965160" imgH="253800" progId="Equation.DSMT4">
                    <p:embed/>
                    <p:pic>
                      <p:nvPicPr>
                        <p:cNvPr id="43036" name="Object 27">
                          <a:extLst>
                            <a:ext uri="{FF2B5EF4-FFF2-40B4-BE49-F238E27FC236}">
                              <a16:creationId xmlns:a16="http://schemas.microsoft.com/office/drawing/2014/main" id="{3A7DE1BA-FAC8-48FA-AD0E-A83BA62388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" y="2543"/>
                          <a:ext cx="1127" cy="2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92" name="AutoShape 28">
              <a:extLst>
                <a:ext uri="{FF2B5EF4-FFF2-40B4-BE49-F238E27FC236}">
                  <a16:creationId xmlns:a16="http://schemas.microsoft.com/office/drawing/2014/main" id="{23C7E5AC-37A0-4149-BEF7-07E591EF0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247"/>
              <a:ext cx="48" cy="960"/>
            </a:xfrm>
            <a:prstGeom prst="rightBrace">
              <a:avLst>
                <a:gd name="adj1" fmla="val 1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vi-VN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36921" name="Picture 57" descr="gu1">
            <a:extLst>
              <a:ext uri="{FF2B5EF4-FFF2-40B4-BE49-F238E27FC236}">
                <a16:creationId xmlns:a16="http://schemas.microsoft.com/office/drawing/2014/main" id="{F8214E7B-7868-4681-A32D-52D43F64F0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75" y="5649913"/>
            <a:ext cx="8382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6">
            <a:extLst>
              <a:ext uri="{FF2B5EF4-FFF2-40B4-BE49-F238E27FC236}">
                <a16:creationId xmlns:a16="http://schemas.microsoft.com/office/drawing/2014/main" id="{8BEE6097-5F6A-450E-949B-B453B2B2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052" y="180975"/>
            <a:ext cx="10361612" cy="5842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BA ĐƯỜNG PHÂN GIÁC CỦA TAM GIÁC</a:t>
            </a:r>
          </a:p>
        </p:txBody>
      </p:sp>
      <p:pic>
        <p:nvPicPr>
          <p:cNvPr id="43016" name="Picture 27" descr="Rose-03-june">
            <a:extLst>
              <a:ext uri="{FF2B5EF4-FFF2-40B4-BE49-F238E27FC236}">
                <a16:creationId xmlns:a16="http://schemas.microsoft.com/office/drawing/2014/main" id="{9B5BAF7D-7C51-4121-9769-BCFFE4A01B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60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EB90E4-C057-4E11-9900-84211B04A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56" y="5159375"/>
            <a:ext cx="16986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">
            <a:extLst>
              <a:ext uri="{FF2B5EF4-FFF2-40B4-BE49-F238E27FC236}">
                <a16:creationId xmlns:a16="http://schemas.microsoft.com/office/drawing/2014/main" id="{3EC211E8-2A4A-2E52-CE28-3274CBAB705D}"/>
              </a:ext>
            </a:extLst>
          </p:cNvPr>
          <p:cNvSpPr/>
          <p:nvPr/>
        </p:nvSpPr>
        <p:spPr>
          <a:xfrm rot="5400000">
            <a:off x="-2574714" y="3474907"/>
            <a:ext cx="5942014" cy="824176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7C03C-D2FB-77A0-42FF-BADC0E264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7027" y="2066925"/>
            <a:ext cx="3663947" cy="358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1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C6123578-CB2F-B482-C71A-C59B7F660954}"/>
              </a:ext>
            </a:extLst>
          </p:cNvPr>
          <p:cNvSpPr/>
          <p:nvPr/>
        </p:nvSpPr>
        <p:spPr>
          <a:xfrm>
            <a:off x="808382" y="14288"/>
            <a:ext cx="11383618" cy="90170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6484AE68-C0F8-4840-B198-CB449286D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609600"/>
            <a:ext cx="7856537" cy="6096000"/>
          </a:xfrm>
          <a:prstGeom prst="irregularSeal1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 cân,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phân giác xuất phát từ đỉnh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diện với đáy đồng thời là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gì?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A8FE7BE-85B6-41E9-B296-5FB219E98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80975"/>
            <a:ext cx="103616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BA ĐƯỜNG PHÂN GIÁC CỦA TAM GIÁC</a:t>
            </a:r>
          </a:p>
        </p:txBody>
      </p:sp>
      <p:pic>
        <p:nvPicPr>
          <p:cNvPr id="44036" name="Picture 27" descr="Rose-03-june">
            <a:extLst>
              <a:ext uri="{FF2B5EF4-FFF2-40B4-BE49-F238E27FC236}">
                <a16:creationId xmlns:a16="http://schemas.microsoft.com/office/drawing/2014/main" id="{E2DA3AE0-686A-44AE-9C79-20588BCA4A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7" y="18256"/>
            <a:ext cx="609600" cy="909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>
            <a:extLst>
              <a:ext uri="{FF2B5EF4-FFF2-40B4-BE49-F238E27FC236}">
                <a16:creationId xmlns:a16="http://schemas.microsoft.com/office/drawing/2014/main" id="{C9D24168-80B5-4EC6-A872-35BCCE42E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1" y="5055394"/>
            <a:ext cx="1782762" cy="17843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07C2D236-CFFD-4521-24F3-B5969528A669}"/>
              </a:ext>
            </a:extLst>
          </p:cNvPr>
          <p:cNvSpPr/>
          <p:nvPr/>
        </p:nvSpPr>
        <p:spPr>
          <a:xfrm rot="5400000">
            <a:off x="-2539753" y="3491609"/>
            <a:ext cx="5911850" cy="78442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3376</TotalTime>
  <Words>919</Words>
  <Application>Microsoft Office PowerPoint</Application>
  <PresentationFormat>Widescreen</PresentationFormat>
  <Paragraphs>108</Paragraphs>
  <Slides>18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Arial</vt:lpstr>
      <vt:lpstr>Calibri Light</vt:lpstr>
      <vt:lpstr>Times New Roman</vt:lpstr>
      <vt:lpstr>字魂59号-创粗黑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Nguyen Thuy</cp:lastModifiedBy>
  <cp:revision>164</cp:revision>
  <dcterms:created xsi:type="dcterms:W3CDTF">2019-03-13T16:43:13Z</dcterms:created>
  <dcterms:modified xsi:type="dcterms:W3CDTF">2023-06-05T19:56:44Z</dcterms:modified>
</cp:coreProperties>
</file>