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d21ae3705ec34360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2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73" r:id="rId19"/>
    <p:sldId id="280" r:id="rId20"/>
    <p:sldId id="278" r:id="rId21"/>
    <p:sldId id="281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DELL" initials="D" lastIdx="4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5715-D6B0-4672-A979-CBD0345145F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6D3BC-ED91-4880-A050-BA00C677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đặt vấn đề tính diện tích tô vàng để vào bài “phần phép trừ đa thức”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319EA5-FC11-4197-A430-45D59EB5827E}" type="slidenum">
              <a:rPr lang="en-US" altLang="vi-VN" smtClean="0"/>
              <a:pPr/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606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GV</a:t>
            </a:r>
            <a:r>
              <a:rPr lang="en-US" altLang="en-US" dirty="0"/>
              <a:t> chia </a:t>
            </a:r>
            <a:r>
              <a:rPr lang="en-US" altLang="en-US" dirty="0" err="1"/>
              <a:t>lớp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2 </a:t>
            </a:r>
            <a:r>
              <a:rPr lang="en-US" altLang="en-US" dirty="0" err="1"/>
              <a:t>nhóm</a:t>
            </a:r>
            <a:r>
              <a:rPr lang="en-US" altLang="en-US" dirty="0"/>
              <a:t> </a:t>
            </a:r>
            <a:r>
              <a:rPr lang="en-US" altLang="en-US" dirty="0" err="1"/>
              <a:t>lớn</a:t>
            </a:r>
            <a:r>
              <a:rPr lang="en-US" altLang="en-US" dirty="0"/>
              <a:t> ( </a:t>
            </a:r>
            <a:r>
              <a:rPr lang="en-US" altLang="en-US" dirty="0" err="1"/>
              <a:t>nhóm</a:t>
            </a:r>
            <a:r>
              <a:rPr lang="en-US" altLang="en-US" dirty="0"/>
              <a:t> 1, 2).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 </a:t>
            </a:r>
            <a:r>
              <a:rPr lang="en-US" altLang="en-US" dirty="0" err="1"/>
              <a:t>lớn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chia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 </a:t>
            </a:r>
            <a:r>
              <a:rPr lang="en-US" altLang="en-US" dirty="0" err="1"/>
              <a:t>nhỏ</a:t>
            </a:r>
            <a:r>
              <a:rPr lang="en-US" altLang="en-US" dirty="0"/>
              <a:t> ( 2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sinh</a:t>
            </a:r>
            <a:r>
              <a:rPr lang="en-US" altLang="en-US" dirty="0"/>
              <a:t> 1 </a:t>
            </a:r>
            <a:r>
              <a:rPr lang="en-US" altLang="en-US" dirty="0" err="1"/>
              <a:t>nhóm</a:t>
            </a:r>
            <a:r>
              <a:rPr lang="en-US" altLang="en-US" dirty="0"/>
              <a:t>)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từng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.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/>
              <a:t>gian</a:t>
            </a:r>
            <a:r>
              <a:rPr lang="en-US" altLang="en-US" dirty="0"/>
              <a:t>: 3 </a:t>
            </a:r>
            <a:r>
              <a:rPr lang="en-US" altLang="en-US" dirty="0" err="1"/>
              <a:t>phút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D3BC-ED91-4880-A050-BA00C677F0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Kết quả cho bài tập của trò chơi tiếp sức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2DA374-FCAA-4540-81F0-81192EDB46B4}" type="slidenum">
              <a:rPr lang="en-US" altLang="vi-VN" smtClean="0"/>
              <a:pPr/>
              <a:t>15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07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Thực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hiện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hs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một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giải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quyết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toán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thực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tế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này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xong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sớm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nhất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sẽ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bày</a:t>
            </a:r>
            <a:r>
              <a:rPr lang="en-US" altLang="en-US" baseline="0" dirty="0"/>
              <a:t> ý </a:t>
            </a:r>
            <a:r>
              <a:rPr lang="en-US" altLang="en-US" baseline="0" dirty="0" err="1"/>
              <a:t>tưởng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của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D3BC-ED91-4880-A050-BA00C677F0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9563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7043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200077" y="816769"/>
            <a:ext cx="900112" cy="4318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667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2F2B-EC47-49EB-BECD-ECF7C3A8D01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0616-3D50-450E-B310-859AC6DB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UnpC77hUzw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w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>
            <a:spLocks noChangeArrowheads="1"/>
          </p:cNvSpPr>
          <p:nvPr/>
        </p:nvSpPr>
        <p:spPr bwMode="auto">
          <a:xfrm>
            <a:off x="5375276" y="1155701"/>
            <a:ext cx="4468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76464" y="1339851"/>
            <a:ext cx="2700337" cy="449262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2" y="2545"/>
              <a:ext cx="5577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7177" name="图片 6" descr="图片包含 游戏机, 物体, 钟表, 交通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图片 8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9351" y="2636838"/>
            <a:ext cx="49942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bổ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sung)</a:t>
            </a:r>
            <a:endParaRPr lang="en-US" alt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9351" y="4722813"/>
            <a:ext cx="499427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631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155" y="741300"/>
            <a:ext cx="6510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Right Arrow Callout 2"/>
          <p:cNvSpPr/>
          <p:nvPr/>
        </p:nvSpPr>
        <p:spPr>
          <a:xfrm>
            <a:off x="1308376" y="1360877"/>
            <a:ext cx="4482824" cy="1131887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6615" y="1520387"/>
            <a:ext cx="460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9344" y="2678234"/>
                <a:ext cx="913485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44" y="2678234"/>
                <a:ext cx="9134856" cy="3416320"/>
              </a:xfrm>
              <a:prstGeom prst="rect">
                <a:avLst/>
              </a:prstGeom>
              <a:blipFill>
                <a:blip r:embed="rId2"/>
                <a:stretch>
                  <a:fillRect l="-1001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874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5632" y="840613"/>
            <a:ext cx="10515600" cy="713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80760" y="1453896"/>
            <a:ext cx="42672" cy="36393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8136" y="1655064"/>
                <a:ext cx="44988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36" y="1655064"/>
                <a:ext cx="4498848" cy="2308324"/>
              </a:xfrm>
              <a:prstGeom prst="rect">
                <a:avLst/>
              </a:prstGeom>
              <a:blipFill>
                <a:blip r:embed="rId4"/>
                <a:stretch>
                  <a:fillRect l="-2168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4016" y="1655064"/>
                <a:ext cx="449884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16" y="1655064"/>
                <a:ext cx="4498848" cy="2677656"/>
              </a:xfrm>
              <a:prstGeom prst="rect">
                <a:avLst/>
              </a:prstGeom>
              <a:blipFill>
                <a:blip r:embed="rId5"/>
                <a:stretch>
                  <a:fillRect l="-2033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UnpC77hUz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278652" y="751826"/>
            <a:ext cx="1800828" cy="10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12" y="941832"/>
            <a:ext cx="166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712" y="1618488"/>
            <a:ext cx="802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96163"/>
              </p:ext>
            </p:extLst>
          </p:nvPr>
        </p:nvGraphicFramePr>
        <p:xfrm>
          <a:off x="2788920" y="1561684"/>
          <a:ext cx="4831080" cy="13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63600" progId="Equation.DSMT4">
                  <p:embed/>
                </p:oleObj>
              </mc:Choice>
              <mc:Fallback>
                <p:oleObj name="Equation" r:id="rId2" imgW="3060700" imgH="863600" progId="Equation.DSMT4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920" y="1561684"/>
                        <a:ext cx="4831080" cy="136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728216" y="3423138"/>
            <a:ext cx="8107446" cy="150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6434" y="3752088"/>
                <a:ext cx="905091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2: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4" y="3752088"/>
                <a:ext cx="9050919" cy="2308324"/>
              </a:xfrm>
              <a:prstGeom prst="rect">
                <a:avLst/>
              </a:prstGeom>
              <a:blipFill>
                <a:blip r:embed="rId5"/>
                <a:stretch>
                  <a:fillRect l="-1010" t="-2116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53916"/>
              </p:ext>
            </p:extLst>
          </p:nvPr>
        </p:nvGraphicFramePr>
        <p:xfrm>
          <a:off x="2916238" y="4433174"/>
          <a:ext cx="4422408" cy="147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90800" imgH="863600" progId="Equation.DSMT4">
                  <p:embed/>
                </p:oleObj>
              </mc:Choice>
              <mc:Fallback>
                <p:oleObj name="Equation" r:id="rId6" imgW="2590800" imgH="86360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3174"/>
                        <a:ext cx="4422408" cy="1472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429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678239" y="1016001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564" y="1741056"/>
            <a:ext cx="91162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( 1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12" descr="A picture containing toy, doll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94" y="488373"/>
            <a:ext cx="1465118" cy="14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0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678239" y="1016001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9400" y="1703868"/>
                <a:ext cx="983672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+2+7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arenR"/>
                  <a:defRPr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AutoNum type="alphaLcParenR"/>
                  <a:defRPr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AutoNum type="alphaLcParenR"/>
                  <a:defRPr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AutoNum type="alphaLcParenR"/>
                  <a:defRPr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00" y="1703868"/>
                <a:ext cx="9836728" cy="2677656"/>
              </a:xfrm>
              <a:prstGeom prst="rect">
                <a:avLst/>
              </a:prstGeom>
              <a:blipFill>
                <a:blip r:embed="rId2"/>
                <a:stretch>
                  <a:fillRect l="-992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94" y="488373"/>
            <a:ext cx="1465118" cy="14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05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9789" y="860426"/>
            <a:ext cx="738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87675" y="1517651"/>
          <a:ext cx="5011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24200" imgH="266700" progId="Equation.DSMT4">
                  <p:embed/>
                </p:oleObj>
              </mc:Choice>
              <mc:Fallback>
                <p:oleObj name="Equation" r:id="rId3" imgW="3124200" imgH="2667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17651"/>
                        <a:ext cx="50117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76564" y="4222750"/>
          <a:ext cx="2078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4" y="4222750"/>
                        <a:ext cx="2078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7675" y="2079625"/>
          <a:ext cx="5276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89300" imgH="317500" progId="Equation.DSMT4">
                  <p:embed/>
                </p:oleObj>
              </mc:Choice>
              <mc:Fallback>
                <p:oleObj name="Equation" r:id="rId7" imgW="3289300" imgH="3175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079625"/>
                        <a:ext cx="5276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87675" y="2641601"/>
          <a:ext cx="5297488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2000" imgH="952500" progId="Equation.DSMT4">
                  <p:embed/>
                </p:oleObj>
              </mc:Choice>
              <mc:Fallback>
                <p:oleObj name="Equation" r:id="rId9" imgW="3302000" imgH="9525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41601"/>
                        <a:ext cx="5297488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679951"/>
            <a:ext cx="2071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5446713" y="3917950"/>
            <a:ext cx="4637087" cy="2441576"/>
          </a:xfrm>
          <a:prstGeom prst="cloudCallout">
            <a:avLst>
              <a:gd name="adj1" fmla="val -62928"/>
              <a:gd name="adj2" fmla="val 2909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12" descr="A picture containing toy, doll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94" y="488373"/>
            <a:ext cx="1465118" cy="14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446" y="876038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4618" y="1468270"/>
                <a:ext cx="913485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18" y="1468270"/>
                <a:ext cx="9134856" cy="3785652"/>
              </a:xfrm>
              <a:prstGeom prst="rect">
                <a:avLst/>
              </a:prstGeom>
              <a:blipFill>
                <a:blip r:embed="rId2"/>
                <a:stretch>
                  <a:fillRect l="-1068" t="-1288" r="-734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636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27"/>
          <p:cNvSpPr>
            <a:spLocks noChangeArrowheads="1"/>
          </p:cNvSpPr>
          <p:nvPr/>
        </p:nvSpPr>
        <p:spPr bwMode="auto">
          <a:xfrm>
            <a:off x="2039938" y="2473326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2019300" y="2932113"/>
            <a:ext cx="735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878263" y="4214814"/>
            <a:ext cx="6076950" cy="1673225"/>
          </a:xfrm>
          <a:prstGeom prst="cloudCallout">
            <a:avLst>
              <a:gd name="adj1" fmla="val -66598"/>
              <a:gd name="adj2" fmla="val -1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013200"/>
            <a:ext cx="1212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Callout 14"/>
          <p:cNvSpPr/>
          <p:nvPr/>
        </p:nvSpPr>
        <p:spPr>
          <a:xfrm>
            <a:off x="1399309" y="938212"/>
            <a:ext cx="4296641" cy="1131888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5735638" y="1063626"/>
            <a:ext cx="408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24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  <p:bldP spid="20493" grpId="0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0182" y="1062182"/>
                <a:ext cx="92456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1: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2" y="1062182"/>
                <a:ext cx="9245600" cy="5262979"/>
              </a:xfrm>
              <a:prstGeom prst="rect">
                <a:avLst/>
              </a:prstGeom>
              <a:blipFill>
                <a:blip r:embed="rId3"/>
                <a:stretch>
                  <a:fillRect l="-1055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A picture containing toy, dol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62" y="488373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487432"/>
              </p:ext>
            </p:extLst>
          </p:nvPr>
        </p:nvGraphicFramePr>
        <p:xfrm>
          <a:off x="2725145" y="2737817"/>
          <a:ext cx="4927183" cy="130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200" imgH="863600" progId="Equation.DSMT4">
                  <p:embed/>
                </p:oleObj>
              </mc:Choice>
              <mc:Fallback>
                <p:oleObj name="Equation" r:id="rId5" imgW="3251200" imgH="863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145" y="2737817"/>
                        <a:ext cx="4927183" cy="130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39459"/>
              </p:ext>
            </p:extLst>
          </p:nvPr>
        </p:nvGraphicFramePr>
        <p:xfrm>
          <a:off x="2977140" y="4045816"/>
          <a:ext cx="5520314" cy="172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60800" imgH="1206500" progId="Equation.DSMT4">
                  <p:embed/>
                </p:oleObj>
              </mc:Choice>
              <mc:Fallback>
                <p:oleObj name="Equation" r:id="rId7" imgW="3860800" imgH="12065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140" y="4045816"/>
                        <a:ext cx="5520314" cy="172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002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0182" y="1062182"/>
                <a:ext cx="9245600" cy="541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2: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2" y="1062182"/>
                <a:ext cx="9245600" cy="5419369"/>
              </a:xfrm>
              <a:prstGeom prst="rect">
                <a:avLst/>
              </a:prstGeom>
              <a:blipFill>
                <a:blip r:embed="rId3"/>
                <a:stretch>
                  <a:fillRect l="-1055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A picture containing toy, dol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62" y="488373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79152"/>
              </p:ext>
            </p:extLst>
          </p:nvPr>
        </p:nvGraphicFramePr>
        <p:xfrm>
          <a:off x="2524847" y="2773652"/>
          <a:ext cx="5227637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300" imgH="2209800" progId="Equation.DSMT4">
                  <p:embed/>
                </p:oleObj>
              </mc:Choice>
              <mc:Fallback>
                <p:oleObj name="Equation" r:id="rId5" imgW="2781300" imgH="2209800" progId="Equation.DSMT4">
                  <p:embed/>
                  <p:pic>
                    <p:nvPicPr>
                      <p:cNvPr id="266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847" y="2773652"/>
                        <a:ext cx="5227637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994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819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44988" y="1841500"/>
            <a:ext cx="5721350" cy="2078038"/>
            <a:chOff x="3524814" y="2883746"/>
            <a:chExt cx="5507082" cy="2077839"/>
          </a:xfrm>
        </p:grpSpPr>
        <p:pic>
          <p:nvPicPr>
            <p:cNvPr id="8208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5002363" y="3539430"/>
              <a:ext cx="4006540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175000" y="3940176"/>
            <a:ext cx="6535738" cy="2227263"/>
            <a:chOff x="2204742" y="967987"/>
            <a:chExt cx="6052451" cy="1522409"/>
          </a:xfrm>
        </p:grpSpPr>
        <p:sp>
          <p:nvSpPr>
            <p:cNvPr id="39" name="Rectangle: Rounded Corners 5"/>
            <p:cNvSpPr/>
            <p:nvPr/>
          </p:nvSpPr>
          <p:spPr>
            <a:xfrm rot="10800000">
              <a:off x="5020007" y="967987"/>
              <a:ext cx="3237186" cy="59898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DỤNG, TÌM TÒI</a:t>
              </a:r>
            </a:p>
          </p:txBody>
        </p:sp>
        <p:pic>
          <p:nvPicPr>
            <p:cNvPr id="8207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5602">
              <a:off x="2204742" y="1141776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379913" y="2624139"/>
            <a:ext cx="5257800" cy="2740025"/>
            <a:chOff x="1835974" y="3091254"/>
            <a:chExt cx="5848629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271136" y="4426026"/>
              <a:ext cx="3413467" cy="891964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8205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430714" y="927100"/>
            <a:ext cx="5456237" cy="3067050"/>
            <a:chOff x="548994" y="-396534"/>
            <a:chExt cx="3614654" cy="3796392"/>
          </a:xfrm>
        </p:grpSpPr>
        <p:pic>
          <p:nvPicPr>
            <p:cNvPr id="8202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Hộp Văn bản 5"/>
            <p:cNvSpPr txBox="1">
              <a:spLocks noChangeArrowheads="1"/>
            </p:cNvSpPr>
            <p:nvPr/>
          </p:nvSpPr>
          <p:spPr bwMode="auto">
            <a:xfrm>
              <a:off x="1485763" y="-260949"/>
              <a:ext cx="2677885" cy="57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 MỞ ĐẦU</a:t>
              </a:r>
              <a:endPara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2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860714" y="867207"/>
            <a:ext cx="4140200" cy="1131888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5129357" y="1054605"/>
            <a:ext cx="408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18050" y="1888115"/>
            <a:ext cx="462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4145" y="2706255"/>
                <a:ext cx="92363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45 000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45" y="2706255"/>
                <a:ext cx="9236364" cy="2308324"/>
              </a:xfrm>
              <a:prstGeom prst="rect">
                <a:avLst/>
              </a:prstGeom>
              <a:blipFill>
                <a:blip r:embed="rId3"/>
                <a:stretch>
                  <a:fillRect l="-98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38" y="620279"/>
            <a:ext cx="1514764" cy="15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0037" y="1080654"/>
                <a:ext cx="9199418" cy="821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.45000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2 205 000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7" y="1080654"/>
                <a:ext cx="9199418" cy="8217634"/>
              </a:xfrm>
              <a:prstGeom prst="rect">
                <a:avLst/>
              </a:prstGeo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4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906588" y="1712914"/>
            <a:ext cx="3333750" cy="4732337"/>
            <a:chOff x="1229" y="2346"/>
            <a:chExt cx="6155" cy="7452"/>
          </a:xfrm>
        </p:grpSpPr>
        <p:pic>
          <p:nvPicPr>
            <p:cNvPr id="36878" name="图片 2" descr="5c7e2124d8495r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0000">
              <a:off x="1229" y="2346"/>
              <a:ext cx="6155" cy="7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9" name="组合 9"/>
            <p:cNvGrpSpPr>
              <a:grpSpLocks/>
            </p:cNvGrpSpPr>
            <p:nvPr/>
          </p:nvGrpSpPr>
          <p:grpSpPr bwMode="auto">
            <a:xfrm>
              <a:off x="1865" y="4214"/>
              <a:ext cx="5014" cy="3713"/>
              <a:chOff x="1865" y="4214"/>
              <a:chExt cx="5014" cy="3713"/>
            </a:xfrm>
          </p:grpSpPr>
          <p:sp>
            <p:nvSpPr>
              <p:cNvPr id="36880" name="Google Shape;1307;p45"/>
              <p:cNvSpPr txBox="1">
                <a:spLocks noChangeArrowheads="1"/>
              </p:cNvSpPr>
              <p:nvPr/>
            </p:nvSpPr>
            <p:spPr bwMode="auto">
              <a:xfrm rot="366224">
                <a:off x="1865" y="4214"/>
                <a:ext cx="2842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</a:pPr>
                <a:r>
                  <a:rPr lang="en-GB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思源黑体 Normal"/>
                    <a:cs typeface="Times New Roman" panose="02020603050405020304" pitchFamily="18" charset="0"/>
                    <a:sym typeface="Catamaran"/>
                  </a:rPr>
                  <a:t>Notes:</a:t>
                </a:r>
              </a:p>
            </p:txBody>
          </p:sp>
          <p:sp>
            <p:nvSpPr>
              <p:cNvPr id="36881" name="文本框 4"/>
              <p:cNvSpPr txBox="1">
                <a:spLocks noChangeArrowheads="1"/>
              </p:cNvSpPr>
              <p:nvPr/>
            </p:nvSpPr>
            <p:spPr bwMode="auto">
              <a:xfrm rot="197195">
                <a:off x="1933" y="5746"/>
                <a:ext cx="4946" cy="2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pp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en-US" alt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5014913" y="1749426"/>
            <a:ext cx="2838450" cy="4697413"/>
            <a:chOff x="7245" y="3479"/>
            <a:chExt cx="4710" cy="4819"/>
          </a:xfrm>
        </p:grpSpPr>
        <p:pic>
          <p:nvPicPr>
            <p:cNvPr id="36875" name="图片 1" descr="5c7e2124d8495bn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0000">
              <a:off x="7245" y="3479"/>
              <a:ext cx="4710" cy="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Google Shape;1307;p45"/>
            <p:cNvSpPr txBox="1">
              <a:spLocks noChangeArrowheads="1"/>
            </p:cNvSpPr>
            <p:nvPr/>
          </p:nvSpPr>
          <p:spPr bwMode="auto">
            <a:xfrm rot="371087">
              <a:off x="7643" y="4681"/>
              <a:ext cx="284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GB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Normal"/>
                  <a:cs typeface="Times New Roman" panose="02020603050405020304" pitchFamily="18" charset="0"/>
                  <a:sym typeface="Catamaran"/>
                </a:rPr>
                <a:t>Notes:</a:t>
              </a:r>
            </a:p>
          </p:txBody>
        </p:sp>
        <p:sp>
          <p:nvSpPr>
            <p:cNvPr id="36877" name="文本框 6"/>
            <p:cNvSpPr txBox="1">
              <a:spLocks noChangeArrowheads="1"/>
            </p:cNvSpPr>
            <p:nvPr/>
          </p:nvSpPr>
          <p:spPr bwMode="auto">
            <a:xfrm rot="279025">
              <a:off x="7699" y="5266"/>
              <a:ext cx="395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BT </a:t>
              </a:r>
            </a:p>
            <a:p>
              <a:pPr eaLnBrk="1" hangingPunct="1">
                <a:buFontTx/>
                <a:buChar char="-"/>
              </a:pP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7559676" y="2005014"/>
            <a:ext cx="2790825" cy="4473575"/>
            <a:chOff x="12780" y="3315"/>
            <a:chExt cx="4710" cy="4966"/>
          </a:xfrm>
        </p:grpSpPr>
        <p:pic>
          <p:nvPicPr>
            <p:cNvPr id="36872" name="图片 3" descr="5c7e2124d8495yyy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0000">
              <a:off x="12780" y="3315"/>
              <a:ext cx="4710" cy="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Google Shape;1307;p45"/>
            <p:cNvSpPr txBox="1">
              <a:spLocks noChangeArrowheads="1"/>
            </p:cNvSpPr>
            <p:nvPr/>
          </p:nvSpPr>
          <p:spPr bwMode="auto">
            <a:xfrm rot="432182">
              <a:off x="13318" y="4456"/>
              <a:ext cx="284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GB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思源黑体 Normal"/>
                  <a:cs typeface="Times New Roman" panose="02020603050405020304" pitchFamily="18" charset="0"/>
                  <a:sym typeface="Catamaran"/>
                </a:rPr>
                <a:t>Notes:</a:t>
              </a:r>
            </a:p>
          </p:txBody>
        </p:sp>
        <p:sp>
          <p:nvSpPr>
            <p:cNvPr id="36874" name="文本框 8"/>
            <p:cNvSpPr txBox="1">
              <a:spLocks noChangeArrowheads="1"/>
            </p:cNvSpPr>
            <p:nvPr/>
          </p:nvSpPr>
          <p:spPr bwMode="auto">
            <a:xfrm rot="325279">
              <a:off x="13233" y="5070"/>
              <a:ext cx="3495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BT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SBT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93652" y="776937"/>
            <a:ext cx="4676239" cy="93595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19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10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68237" y="1191491"/>
                <a:ext cx="90424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5”.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37" y="1191491"/>
                <a:ext cx="9042400" cy="5262979"/>
              </a:xfrm>
              <a:prstGeom prst="rect">
                <a:avLst/>
              </a:prstGeom>
              <a:blipFill>
                <a:blip r:embed="rId2"/>
                <a:stretch>
                  <a:fillRect l="-1011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15202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197350" y="1822450"/>
            <a:ext cx="5367338" cy="2154238"/>
          </a:xfrm>
          <a:prstGeom prst="cloudCallout">
            <a:avLst>
              <a:gd name="adj1" fmla="val -69229"/>
              <a:gd name="adj2" fmla="val -1632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16439" y="2428875"/>
            <a:ext cx="4937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hỏi: Cho hình vẽ, em hãy tính diện tích phần tô vàng?</a:t>
            </a:r>
            <a:endParaRPr lang="en-US" alt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2155826"/>
            <a:ext cx="12144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2141537" y="786606"/>
            <a:ext cx="4111625" cy="1131888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154739" y="946150"/>
            <a:ext cx="408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4779964"/>
            <a:ext cx="20716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5030789" y="4108451"/>
            <a:ext cx="4637087" cy="2117725"/>
          </a:xfrm>
          <a:prstGeom prst="cloudCallout">
            <a:avLst>
              <a:gd name="adj1" fmla="val -62928"/>
              <a:gd name="adj2" fmla="val 29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9" y="4321176"/>
            <a:ext cx="238918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94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11268" name="组合 2"/>
          <p:cNvGrpSpPr>
            <a:grpSpLocks/>
          </p:cNvGrpSpPr>
          <p:nvPr/>
        </p:nvGrpSpPr>
        <p:grpSpPr bwMode="auto">
          <a:xfrm>
            <a:off x="1524000" y="544513"/>
            <a:ext cx="8515350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1274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Google Shape;1341;p46"/>
          <p:cNvSpPr txBox="1">
            <a:spLocks noGrp="1"/>
          </p:cNvSpPr>
          <p:nvPr/>
        </p:nvSpPr>
        <p:spPr bwMode="auto">
          <a:xfrm>
            <a:off x="2043114" y="1493838"/>
            <a:ext cx="76533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 118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PHÉP CỘNG, PHÉP TRỪ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ĐA THỨC MỘT BIẾN (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số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2)</a:t>
            </a:r>
          </a:p>
        </p:txBody>
      </p:sp>
      <p:sp>
        <p:nvSpPr>
          <p:cNvPr id="11272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42089125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268788"/>
            <a:ext cx="1212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216274" y="997527"/>
            <a:ext cx="7451725" cy="3271262"/>
          </a:xfrm>
          <a:prstGeom prst="cloudCallout">
            <a:avLst>
              <a:gd name="adj1" fmla="val -56520"/>
              <a:gd name="adj2" fmla="val 46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651376"/>
            <a:ext cx="23891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371600" y="692150"/>
            <a:ext cx="3932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1048361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268788"/>
            <a:ext cx="1212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216275" y="692151"/>
            <a:ext cx="7895070" cy="4462463"/>
          </a:xfrm>
          <a:prstGeom prst="cloudCallout">
            <a:avLst>
              <a:gd name="adj1" fmla="val -58937"/>
              <a:gd name="adj2" fmla="val 187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651376"/>
            <a:ext cx="23891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997527" y="692150"/>
            <a:ext cx="4306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93669"/>
              </p:ext>
            </p:extLst>
          </p:nvPr>
        </p:nvGraphicFramePr>
        <p:xfrm>
          <a:off x="8504238" y="1745456"/>
          <a:ext cx="10604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66400" progId="Equation.DSMT4">
                  <p:embed/>
                </p:oleObj>
              </mc:Choice>
              <mc:Fallback>
                <p:oleObj name="Equation" r:id="rId4" imgW="647640" imgH="266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1745456"/>
                        <a:ext cx="10604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58490"/>
              </p:ext>
            </p:extLst>
          </p:nvPr>
        </p:nvGraphicFramePr>
        <p:xfrm>
          <a:off x="8572500" y="2519939"/>
          <a:ext cx="1984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66400" progId="Equation.DSMT4">
                  <p:embed/>
                </p:oleObj>
              </mc:Choice>
              <mc:Fallback>
                <p:oleObj name="Equation" r:id="rId6" imgW="140940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2519939"/>
                        <a:ext cx="19843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01052"/>
              </p:ext>
            </p:extLst>
          </p:nvPr>
        </p:nvGraphicFramePr>
        <p:xfrm>
          <a:off x="7926677" y="3186615"/>
          <a:ext cx="2457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266400" progId="Equation.DSMT4">
                  <p:embed/>
                </p:oleObj>
              </mc:Choice>
              <mc:Fallback>
                <p:oleObj name="Equation" r:id="rId8" imgW="166356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677" y="3186615"/>
                        <a:ext cx="2457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55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/>
          <p:cNvSpPr/>
          <p:nvPr/>
        </p:nvSpPr>
        <p:spPr>
          <a:xfrm rot="16200000">
            <a:off x="2353469" y="1183482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14339" name="Nhóm 6"/>
          <p:cNvGrpSpPr>
            <a:grpSpLocks/>
          </p:cNvGrpSpPr>
          <p:nvPr/>
        </p:nvGrpSpPr>
        <p:grpSpPr bwMode="auto">
          <a:xfrm>
            <a:off x="2773363" y="738188"/>
            <a:ext cx="6684962" cy="646112"/>
            <a:chOff x="3379339" y="160390"/>
            <a:chExt cx="6259525" cy="646550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379339" y="160390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/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Isosceles Triangle 33"/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05251" y="1560513"/>
            <a:ext cx="6170613" cy="12112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altLang="en-US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trừ đa thức một biến ( cột dọc, hàng ngang).</a:t>
            </a:r>
            <a:endParaRPr lang="en-US" altLang="en-US" sz="2700" dirty="0">
              <a:solidFill>
                <a:srgbClr val="0000CC"/>
              </a:solidFill>
              <a:latin typeface="Chu Van An"/>
              <a:ea typeface="Chu Van An"/>
              <a:cs typeface="Chu Van An"/>
            </a:endParaRPr>
          </a:p>
        </p:txBody>
      </p:sp>
      <p:sp>
        <p:nvSpPr>
          <p:cNvPr id="8" name="Hình tự do: Hình 17"/>
          <p:cNvSpPr/>
          <p:nvPr/>
        </p:nvSpPr>
        <p:spPr>
          <a:xfrm rot="16200000">
            <a:off x="2335211" y="2454637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05250" y="2954338"/>
            <a:ext cx="6243638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/>
          <p:cNvSpPr/>
          <p:nvPr/>
        </p:nvSpPr>
        <p:spPr>
          <a:xfrm rot="16200000">
            <a:off x="2316957" y="4104482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68738" y="4013201"/>
            <a:ext cx="6297612" cy="23733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04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3110"/>
                <a:ext cx="10515600" cy="52538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+1+3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AutoNum type="alphaLcParenR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AutoNum type="alphaLcParenR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Ở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3110"/>
                <a:ext cx="10515600" cy="5253853"/>
              </a:xfrm>
              <a:blipFill>
                <a:blip r:embed="rId2"/>
                <a:stretch>
                  <a:fillRect l="-1217" t="-1972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778638"/>
                  </p:ext>
                </p:extLst>
              </p:nvPr>
            </p:nvGraphicFramePr>
            <p:xfrm>
              <a:off x="1039223" y="3335384"/>
              <a:ext cx="9820368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184017745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506228326"/>
                        </a:ext>
                      </a:extLst>
                    </a:gridCol>
                    <a:gridCol w="2813596">
                      <a:extLst>
                        <a:ext uri="{9D8B030D-6E8A-4147-A177-3AD203B41FA5}">
                          <a16:colId xmlns:a16="http://schemas.microsoft.com/office/drawing/2014/main" val="2237031278"/>
                        </a:ext>
                      </a:extLst>
                    </a:gridCol>
                    <a:gridCol w="2455092">
                      <a:extLst>
                        <a:ext uri="{9D8B030D-6E8A-4147-A177-3AD203B41FA5}">
                          <a16:colId xmlns:a16="http://schemas.microsoft.com/office/drawing/2014/main" val="1536155507"/>
                        </a:ext>
                      </a:extLst>
                    </a:gridCol>
                  </a:tblGrid>
                  <a:tr h="424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mũ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endParaRPr lang="en-US" sz="22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b="1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mũ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endParaRPr lang="en-US" sz="22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tự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do </a:t>
                          </a:r>
                        </a:p>
                        <a:p>
                          <a:pPr algn="ctr"/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283065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518723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543341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048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778638"/>
                  </p:ext>
                </p:extLst>
              </p:nvPr>
            </p:nvGraphicFramePr>
            <p:xfrm>
              <a:off x="1039223" y="3335384"/>
              <a:ext cx="9820368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184017745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506228326"/>
                        </a:ext>
                      </a:extLst>
                    </a:gridCol>
                    <a:gridCol w="2813596">
                      <a:extLst>
                        <a:ext uri="{9D8B030D-6E8A-4147-A177-3AD203B41FA5}">
                          <a16:colId xmlns:a16="http://schemas.microsoft.com/office/drawing/2014/main" val="2237031278"/>
                        </a:ext>
                      </a:extLst>
                    </a:gridCol>
                    <a:gridCol w="2455092">
                      <a:extLst>
                        <a:ext uri="{9D8B030D-6E8A-4147-A177-3AD203B41FA5}">
                          <a16:colId xmlns:a16="http://schemas.microsoft.com/office/drawing/2014/main" val="1536155507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22" t="-2966" r="-193111" b="-97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905" t="-2966" r="-88095" b="-97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tự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do </a:t>
                          </a:r>
                        </a:p>
                        <a:p>
                          <a:pPr algn="ctr"/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28306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347143" r="-4441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51872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447143" r="-4441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54334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547143" r="-4441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0481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95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3110"/>
                <a:ext cx="10515600" cy="5253853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thiện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3110"/>
                <a:ext cx="10515600" cy="5253853"/>
              </a:xfrm>
              <a:blipFill>
                <a:blip r:embed="rId2"/>
                <a:stretch>
                  <a:fillRect l="-1217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98399"/>
                  </p:ext>
                </p:extLst>
              </p:nvPr>
            </p:nvGraphicFramePr>
            <p:xfrm>
              <a:off x="1047932" y="2569030"/>
              <a:ext cx="9820368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184017745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506228326"/>
                        </a:ext>
                      </a:extLst>
                    </a:gridCol>
                    <a:gridCol w="2813596">
                      <a:extLst>
                        <a:ext uri="{9D8B030D-6E8A-4147-A177-3AD203B41FA5}">
                          <a16:colId xmlns:a16="http://schemas.microsoft.com/office/drawing/2014/main" val="2237031278"/>
                        </a:ext>
                      </a:extLst>
                    </a:gridCol>
                    <a:gridCol w="2455092">
                      <a:extLst>
                        <a:ext uri="{9D8B030D-6E8A-4147-A177-3AD203B41FA5}">
                          <a16:colId xmlns:a16="http://schemas.microsoft.com/office/drawing/2014/main" val="1536155507"/>
                        </a:ext>
                      </a:extLst>
                    </a:gridCol>
                  </a:tblGrid>
                  <a:tr h="424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mũ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endParaRPr lang="en-US" sz="22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b="1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mũ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endParaRPr lang="en-US" sz="22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tự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do </a:t>
                          </a:r>
                        </a:p>
                        <a:p>
                          <a:pPr algn="ctr"/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r>
                            <a:rPr lang="en-US" sz="22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283065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518723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543341"/>
                      </a:ext>
                    </a:extLst>
                  </a:tr>
                  <a:tr h="4245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  <m:r>
                                  <a:rPr kumimoji="0" lang="en-US" sz="22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kumimoji="0" lang="en-US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048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98399"/>
                  </p:ext>
                </p:extLst>
              </p:nvPr>
            </p:nvGraphicFramePr>
            <p:xfrm>
              <a:off x="1047932" y="2569030"/>
              <a:ext cx="9820368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1840177455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506228326"/>
                        </a:ext>
                      </a:extLst>
                    </a:gridCol>
                    <a:gridCol w="2813596">
                      <a:extLst>
                        <a:ext uri="{9D8B030D-6E8A-4147-A177-3AD203B41FA5}">
                          <a16:colId xmlns:a16="http://schemas.microsoft.com/office/drawing/2014/main" val="2237031278"/>
                        </a:ext>
                      </a:extLst>
                    </a:gridCol>
                    <a:gridCol w="2455092">
                      <a:extLst>
                        <a:ext uri="{9D8B030D-6E8A-4147-A177-3AD203B41FA5}">
                          <a16:colId xmlns:a16="http://schemas.microsoft.com/office/drawing/2014/main" val="1536155507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22" t="-2542" r="-193333" b="-94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905" t="-2542" r="-88312" b="-94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hạng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tự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do </a:t>
                          </a:r>
                        </a:p>
                        <a:p>
                          <a:pPr algn="ctr"/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chứa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2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biến</a:t>
                          </a:r>
                          <a:r>
                            <a:rPr lang="en-US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28306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345714" r="-444444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22" t="-345714" r="-193333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905" t="-345714" r="-88312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248" t="-345714" r="-1241" b="-2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851872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445714" r="-444444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22" t="-445714" r="-193333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905" t="-445714" r="-88312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248" t="-445714" r="-1241" b="-1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54334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7" t="-545714" r="-444444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22" t="-545714" r="-193333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905" t="-545714" r="-88312" b="-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248" t="-545714" r="-1241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0481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7254559" y="5172892"/>
                <a:ext cx="4099242" cy="1206138"/>
              </a:xfrm>
              <a:prstGeom prst="cloudCallout">
                <a:avLst>
                  <a:gd name="adj1" fmla="val -62928"/>
                  <a:gd name="adj2" fmla="val 29099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559" y="5172892"/>
                <a:ext cx="4099242" cy="1206138"/>
              </a:xfrm>
              <a:prstGeom prst="cloudCallout">
                <a:avLst>
                  <a:gd name="adj1" fmla="val -62928"/>
                  <a:gd name="adj2" fmla="val 29099"/>
                </a:avLst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5353" y="6124235"/>
                <a:ext cx="335280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53" y="6124235"/>
                <a:ext cx="3352800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3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1809</Words>
  <Application>Microsoft Office PowerPoint</Application>
  <PresentationFormat>Widescreen</PresentationFormat>
  <Paragraphs>226</Paragraphs>
  <Slides>23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Catamaran</vt:lpstr>
      <vt:lpstr>Chu Van An</vt:lpstr>
      <vt:lpstr>Special Elite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2.1</vt:lpstr>
      <vt:lpstr>Hoạt động 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Thuy</cp:lastModifiedBy>
  <cp:revision>24</cp:revision>
  <dcterms:created xsi:type="dcterms:W3CDTF">2022-08-03T14:33:26Z</dcterms:created>
  <dcterms:modified xsi:type="dcterms:W3CDTF">2023-06-01T07:45:55Z</dcterms:modified>
</cp:coreProperties>
</file>