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85915171d7d640ff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281" r:id="rId3"/>
    <p:sldId id="282" r:id="rId4"/>
    <p:sldId id="497" r:id="rId5"/>
    <p:sldId id="456" r:id="rId6"/>
    <p:sldId id="334" r:id="rId7"/>
    <p:sldId id="582" r:id="rId8"/>
    <p:sldId id="584" r:id="rId9"/>
    <p:sldId id="585" r:id="rId10"/>
    <p:sldId id="586" r:id="rId11"/>
    <p:sldId id="587" r:id="rId12"/>
    <p:sldId id="326" r:id="rId13"/>
    <p:sldId id="483" r:id="rId14"/>
    <p:sldId id="599" r:id="rId15"/>
    <p:sldId id="258" r:id="rId16"/>
    <p:sldId id="484" r:id="rId17"/>
    <p:sldId id="577" r:id="rId18"/>
    <p:sldId id="581" r:id="rId19"/>
    <p:sldId id="588" r:id="rId20"/>
    <p:sldId id="589" r:id="rId21"/>
    <p:sldId id="590" r:id="rId22"/>
    <p:sldId id="591" r:id="rId23"/>
    <p:sldId id="593" r:id="rId24"/>
    <p:sldId id="592" r:id="rId25"/>
    <p:sldId id="594" r:id="rId26"/>
    <p:sldId id="601" r:id="rId27"/>
    <p:sldId id="494" r:id="rId28"/>
    <p:sldId id="596" r:id="rId29"/>
    <p:sldId id="602" r:id="rId30"/>
    <p:sldId id="325" r:id="rId31"/>
    <p:sldId id="597" r:id="rId32"/>
    <p:sldId id="257" r:id="rId33"/>
    <p:sldId id="344" r:id="rId34"/>
    <p:sldId id="598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User" initials="U" lastIdx="1" clrIdx="2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04F"/>
    <a:srgbClr val="8BCD43"/>
    <a:srgbClr val="DE465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4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vi-VN" sz="3200" dirty="0" err="1">
              <a:latin typeface="+mj-lt"/>
            </a:rPr>
            <a:t>Máy</a:t>
          </a:r>
          <a:r>
            <a:rPr lang="vi-VN" sz="3200" dirty="0">
              <a:latin typeface="+mj-lt"/>
            </a:rPr>
            <a:t> </a:t>
          </a:r>
          <a:r>
            <a:rPr lang="vi-VN" sz="3200" dirty="0" err="1">
              <a:latin typeface="+mj-lt"/>
            </a:rPr>
            <a:t>tính</a:t>
          </a:r>
          <a:r>
            <a:rPr lang="vi-VN" sz="3200" dirty="0">
              <a:latin typeface="+mj-lt"/>
            </a:rPr>
            <a:t>, </a:t>
          </a:r>
          <a:r>
            <a:rPr lang="vi-VN" sz="3200" dirty="0" err="1">
              <a:latin typeface="+mj-lt"/>
            </a:rPr>
            <a:t>máy</a:t>
          </a:r>
          <a:r>
            <a:rPr lang="vi-VN" sz="3200" dirty="0">
              <a:latin typeface="+mj-lt"/>
            </a:rPr>
            <a:t> </a:t>
          </a:r>
          <a:r>
            <a:rPr lang="vi-VN" sz="3200" dirty="0" err="1">
              <a:latin typeface="+mj-lt"/>
            </a:rPr>
            <a:t>chiếu</a:t>
          </a:r>
          <a:r>
            <a:rPr lang="vi-VN" sz="3200" dirty="0">
              <a:latin typeface="+mj-lt"/>
            </a:rPr>
            <a:t>, </a:t>
          </a:r>
          <a:r>
            <a:rPr lang="vi-VN" sz="3200" dirty="0" err="1">
              <a:latin typeface="+mj-lt"/>
            </a:rPr>
            <a:t>phiếu</a:t>
          </a:r>
          <a:r>
            <a:rPr lang="vi-VN" sz="3200" dirty="0">
              <a:latin typeface="+mj-lt"/>
            </a:rPr>
            <a:t> </a:t>
          </a:r>
          <a:r>
            <a:rPr lang="vi-VN" sz="3200" dirty="0" err="1">
              <a:latin typeface="+mj-lt"/>
            </a:rPr>
            <a:t>học</a:t>
          </a:r>
          <a:r>
            <a:rPr lang="vi-VN" sz="3200" dirty="0">
              <a:latin typeface="+mj-lt"/>
            </a:rPr>
            <a:t> </a:t>
          </a:r>
          <a:r>
            <a:rPr lang="vi-VN" sz="3200" dirty="0" err="1">
              <a:latin typeface="+mj-lt"/>
            </a:rPr>
            <a:t>tập</a:t>
          </a:r>
          <a:r>
            <a:rPr lang="vi-VN" sz="3200" dirty="0">
              <a:latin typeface="+mj-lt"/>
            </a:rPr>
            <a:t>, </a:t>
          </a:r>
          <a:r>
            <a:rPr lang="vi-VN" sz="3200" dirty="0" err="1">
              <a:latin typeface="+mj-lt"/>
            </a:rPr>
            <a:t>bảng</a:t>
          </a:r>
          <a:r>
            <a:rPr lang="vi-VN" sz="3200" dirty="0">
              <a:latin typeface="+mj-lt"/>
            </a:rPr>
            <a:t> </a:t>
          </a:r>
          <a:r>
            <a:rPr lang="vi-VN" sz="3200" dirty="0" err="1">
              <a:latin typeface="+mj-lt"/>
            </a:rPr>
            <a:t>phụ</a:t>
          </a:r>
          <a:r>
            <a:rPr lang="vi-VN" sz="3200" dirty="0">
              <a:latin typeface="+mj-lt"/>
            </a:rPr>
            <a:t>.</a:t>
          </a:r>
          <a:endParaRPr lang="en-US" sz="3200" dirty="0">
            <a:latin typeface="+mj-lt"/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</a:rPr>
            <a:t>SGK, </a:t>
          </a:r>
          <a:r>
            <a:rPr lang="vi-VN" dirty="0" err="1">
              <a:latin typeface="+mj-lt"/>
            </a:rPr>
            <a:t>vở</a:t>
          </a:r>
          <a:r>
            <a:rPr lang="vi-VN" dirty="0">
              <a:latin typeface="+mj-lt"/>
            </a:rPr>
            <a:t> ghi, </a:t>
          </a:r>
          <a:r>
            <a:rPr lang="vi-VN" dirty="0" err="1">
              <a:latin typeface="+mj-lt"/>
            </a:rPr>
            <a:t>đồ</a:t>
          </a:r>
          <a:r>
            <a:rPr lang="vi-VN" dirty="0">
              <a:latin typeface="+mj-lt"/>
            </a:rPr>
            <a:t> </a:t>
          </a:r>
          <a:r>
            <a:rPr lang="vi-VN" dirty="0" err="1">
              <a:latin typeface="+mj-lt"/>
            </a:rPr>
            <a:t>dùng</a:t>
          </a:r>
          <a:r>
            <a:rPr lang="vi-VN" dirty="0">
              <a:latin typeface="+mj-lt"/>
            </a:rPr>
            <a:t> </a:t>
          </a:r>
          <a:r>
            <a:rPr lang="vi-VN" dirty="0" err="1">
              <a:latin typeface="+mj-lt"/>
            </a:rPr>
            <a:t>học</a:t>
          </a:r>
          <a:r>
            <a:rPr lang="vi-VN" dirty="0">
              <a:latin typeface="+mj-lt"/>
            </a:rPr>
            <a:t> </a:t>
          </a:r>
          <a:r>
            <a:rPr lang="vi-VN" dirty="0" err="1">
              <a:latin typeface="+mj-lt"/>
            </a:rPr>
            <a:t>tập</a:t>
          </a:r>
          <a:r>
            <a:rPr lang="vi-VN" dirty="0">
              <a:latin typeface="+mj-lt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sz="2300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vi-VN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vi-VN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949833C7-880F-431F-9337-C36D09FD7E69}" srcId="{8E595FF9-7F13-4589-ADB1-A98CFA417FE8}" destId="{D71F825F-8A65-4BDA-BC7A-08775CC4F943}" srcOrd="1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1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17555"/>
          <a:ext cx="6096000" cy="98338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41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41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41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41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4100" kern="1200" dirty="0"/>
        </a:p>
      </dsp:txBody>
      <dsp:txXfrm>
        <a:off x="48005" y="65560"/>
        <a:ext cx="5999990" cy="887374"/>
      </dsp:txXfrm>
    </dsp:sp>
    <dsp:sp modelId="{0DFB8EA2-E9F4-4E7D-B5BF-ABC527E44C63}">
      <dsp:nvSpPr>
        <dsp:cNvPr id="0" name=""/>
        <dsp:cNvSpPr/>
      </dsp:nvSpPr>
      <dsp:spPr>
        <a:xfrm>
          <a:off x="0" y="992342"/>
          <a:ext cx="6096000" cy="1400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vi-VN" sz="3200" kern="1200" dirty="0" err="1">
              <a:latin typeface="+mj-lt"/>
            </a:rPr>
            <a:t>Máy</a:t>
          </a:r>
          <a:r>
            <a:rPr lang="vi-VN" sz="3200" kern="1200" dirty="0">
              <a:latin typeface="+mj-lt"/>
            </a:rPr>
            <a:t> </a:t>
          </a:r>
          <a:r>
            <a:rPr lang="vi-VN" sz="3200" kern="1200" dirty="0" err="1">
              <a:latin typeface="+mj-lt"/>
            </a:rPr>
            <a:t>tính</a:t>
          </a:r>
          <a:r>
            <a:rPr lang="vi-VN" sz="3200" kern="1200" dirty="0">
              <a:latin typeface="+mj-lt"/>
            </a:rPr>
            <a:t>, </a:t>
          </a:r>
          <a:r>
            <a:rPr lang="vi-VN" sz="3200" kern="1200" dirty="0" err="1">
              <a:latin typeface="+mj-lt"/>
            </a:rPr>
            <a:t>máy</a:t>
          </a:r>
          <a:r>
            <a:rPr lang="vi-VN" sz="3200" kern="1200" dirty="0">
              <a:latin typeface="+mj-lt"/>
            </a:rPr>
            <a:t> </a:t>
          </a:r>
          <a:r>
            <a:rPr lang="vi-VN" sz="3200" kern="1200" dirty="0" err="1">
              <a:latin typeface="+mj-lt"/>
            </a:rPr>
            <a:t>chiếu</a:t>
          </a:r>
          <a:r>
            <a:rPr lang="vi-VN" sz="3200" kern="1200" dirty="0">
              <a:latin typeface="+mj-lt"/>
            </a:rPr>
            <a:t>, </a:t>
          </a:r>
          <a:r>
            <a:rPr lang="vi-VN" sz="3200" kern="1200" dirty="0" err="1">
              <a:latin typeface="+mj-lt"/>
            </a:rPr>
            <a:t>phiếu</a:t>
          </a:r>
          <a:r>
            <a:rPr lang="vi-VN" sz="3200" kern="1200" dirty="0">
              <a:latin typeface="+mj-lt"/>
            </a:rPr>
            <a:t> </a:t>
          </a:r>
          <a:r>
            <a:rPr lang="vi-VN" sz="3200" kern="1200" dirty="0" err="1">
              <a:latin typeface="+mj-lt"/>
            </a:rPr>
            <a:t>học</a:t>
          </a:r>
          <a:r>
            <a:rPr lang="vi-VN" sz="3200" kern="1200" dirty="0">
              <a:latin typeface="+mj-lt"/>
            </a:rPr>
            <a:t> </a:t>
          </a:r>
          <a:r>
            <a:rPr lang="vi-VN" sz="3200" kern="1200" dirty="0" err="1">
              <a:latin typeface="+mj-lt"/>
            </a:rPr>
            <a:t>tập</a:t>
          </a:r>
          <a:r>
            <a:rPr lang="vi-VN" sz="3200" kern="1200" dirty="0">
              <a:latin typeface="+mj-lt"/>
            </a:rPr>
            <a:t>, </a:t>
          </a:r>
          <a:r>
            <a:rPr lang="vi-VN" sz="3200" kern="1200" dirty="0" err="1">
              <a:latin typeface="+mj-lt"/>
            </a:rPr>
            <a:t>bảng</a:t>
          </a:r>
          <a:r>
            <a:rPr lang="vi-VN" sz="3200" kern="1200" dirty="0">
              <a:latin typeface="+mj-lt"/>
            </a:rPr>
            <a:t> </a:t>
          </a:r>
          <a:r>
            <a:rPr lang="vi-VN" sz="3200" kern="1200" dirty="0" err="1">
              <a:latin typeface="+mj-lt"/>
            </a:rPr>
            <a:t>phụ</a:t>
          </a:r>
          <a:r>
            <a:rPr lang="vi-VN" sz="3200" kern="1200" dirty="0">
              <a:latin typeface="+mj-lt"/>
            </a:rPr>
            <a:t>.</a:t>
          </a:r>
          <a:endParaRPr lang="en-US" sz="3200" kern="1200" dirty="0">
            <a:latin typeface="+mj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992342"/>
        <a:ext cx="6096000" cy="1400355"/>
      </dsp:txXfrm>
    </dsp:sp>
    <dsp:sp modelId="{D2408717-B530-41AC-B5CE-E14FAEC5B062}">
      <dsp:nvSpPr>
        <dsp:cNvPr id="0" name=""/>
        <dsp:cNvSpPr/>
      </dsp:nvSpPr>
      <dsp:spPr>
        <a:xfrm>
          <a:off x="0" y="2322465"/>
          <a:ext cx="6096000" cy="98338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41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41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4100" kern="1200" dirty="0"/>
        </a:p>
      </dsp:txBody>
      <dsp:txXfrm>
        <a:off x="48005" y="2370470"/>
        <a:ext cx="5999990" cy="887374"/>
      </dsp:txXfrm>
    </dsp:sp>
    <dsp:sp modelId="{8F3B6D51-6576-4847-95F8-097004C88A78}">
      <dsp:nvSpPr>
        <dsp:cNvPr id="0" name=""/>
        <dsp:cNvSpPr/>
      </dsp:nvSpPr>
      <dsp:spPr>
        <a:xfrm>
          <a:off x="0" y="3376082"/>
          <a:ext cx="60960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3200" kern="1200" dirty="0">
              <a:latin typeface="+mj-lt"/>
            </a:rPr>
            <a:t>SGK, </a:t>
          </a:r>
          <a:r>
            <a:rPr lang="vi-VN" sz="3200" kern="1200" dirty="0" err="1">
              <a:latin typeface="+mj-lt"/>
            </a:rPr>
            <a:t>vở</a:t>
          </a:r>
          <a:r>
            <a:rPr lang="vi-VN" sz="3200" kern="1200" dirty="0">
              <a:latin typeface="+mj-lt"/>
            </a:rPr>
            <a:t> ghi, </a:t>
          </a:r>
          <a:r>
            <a:rPr lang="vi-VN" sz="3200" kern="1200" dirty="0" err="1">
              <a:latin typeface="+mj-lt"/>
            </a:rPr>
            <a:t>đồ</a:t>
          </a:r>
          <a:r>
            <a:rPr lang="vi-VN" sz="3200" kern="1200" dirty="0">
              <a:latin typeface="+mj-lt"/>
            </a:rPr>
            <a:t> </a:t>
          </a:r>
          <a:r>
            <a:rPr lang="vi-VN" sz="3200" kern="1200" dirty="0" err="1">
              <a:latin typeface="+mj-lt"/>
            </a:rPr>
            <a:t>dùng</a:t>
          </a:r>
          <a:r>
            <a:rPr lang="vi-VN" sz="3200" kern="1200" dirty="0">
              <a:latin typeface="+mj-lt"/>
            </a:rPr>
            <a:t> </a:t>
          </a:r>
          <a:r>
            <a:rPr lang="vi-VN" sz="3200" kern="1200" dirty="0" err="1">
              <a:latin typeface="+mj-lt"/>
            </a:rPr>
            <a:t>học</a:t>
          </a:r>
          <a:r>
            <a:rPr lang="vi-VN" sz="3200" kern="1200" dirty="0">
              <a:latin typeface="+mj-lt"/>
            </a:rPr>
            <a:t> </a:t>
          </a:r>
          <a:r>
            <a:rPr lang="vi-VN" sz="3200" kern="1200" dirty="0" err="1">
              <a:latin typeface="+mj-lt"/>
            </a:rPr>
            <a:t>tập</a:t>
          </a:r>
          <a:r>
            <a:rPr lang="vi-VN" sz="3200" kern="1200" dirty="0">
              <a:latin typeface="+mj-lt"/>
            </a:rPr>
            <a:t>.</a:t>
          </a:r>
          <a:endParaRPr lang="en-US" sz="3200" kern="1200" dirty="0">
            <a:latin typeface="+mj-lt"/>
          </a:endParaRPr>
        </a:p>
      </dsp:txBody>
      <dsp:txXfrm>
        <a:off x="0" y="3376082"/>
        <a:ext cx="6096000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chiều</a:t>
            </a:r>
            <a:r>
              <a:rPr lang="en-US" baseline="0" dirty="0"/>
              <a:t> </a:t>
            </a:r>
            <a:r>
              <a:rPr lang="en-US" baseline="0" dirty="0" err="1"/>
              <a:t>cao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con </a:t>
            </a:r>
            <a:r>
              <a:rPr lang="en-US" baseline="0" dirty="0" err="1"/>
              <a:t>trai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con </a:t>
            </a:r>
            <a:r>
              <a:rPr lang="en-US" baseline="0" dirty="0" err="1"/>
              <a:t>gái</a:t>
            </a:r>
            <a:r>
              <a:rPr lang="en-US" baseline="0" dirty="0"/>
              <a:t>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chiều</a:t>
            </a:r>
            <a:r>
              <a:rPr lang="en-US" baseline="0" dirty="0"/>
              <a:t> </a:t>
            </a:r>
            <a:r>
              <a:rPr lang="en-US" baseline="0" dirty="0" err="1"/>
              <a:t>cao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bố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170 cm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chiều</a:t>
            </a:r>
            <a:r>
              <a:rPr lang="en-US" baseline="0" dirty="0"/>
              <a:t> </a:t>
            </a:r>
            <a:r>
              <a:rPr lang="en-US" baseline="0" dirty="0" err="1"/>
              <a:t>cao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mẹ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160 cm.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4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audio" Target="../media/audio2.wav"/><Relationship Id="rId7" Type="http://schemas.openxmlformats.org/officeDocument/2006/relationships/image" Target="../media/image3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3.wmf"/><Relationship Id="rId3" Type="http://schemas.openxmlformats.org/officeDocument/2006/relationships/audio" Target="../media/audio2.wav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6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2.wmf"/><Relationship Id="rId5" Type="http://schemas.openxmlformats.org/officeDocument/2006/relationships/image" Target="../media/image25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73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35.bin"/><Relationship Id="rId2" Type="http://schemas.openxmlformats.org/officeDocument/2006/relationships/image" Target="../media/image65.png"/><Relationship Id="rId16" Type="http://schemas.openxmlformats.org/officeDocument/2006/relationships/image" Target="../media/image7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7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5.bin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wmf"/><Relationship Id="rId11" Type="http://schemas.openxmlformats.org/officeDocument/2006/relationships/image" Target="../media/image80.wmf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77.wmf"/><Relationship Id="rId9" Type="http://schemas.openxmlformats.org/officeDocument/2006/relationships/image" Target="../media/image7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4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0.bin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wmf"/><Relationship Id="rId11" Type="http://schemas.openxmlformats.org/officeDocument/2006/relationships/image" Target="../media/image83.wmf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89.wmf"/><Relationship Id="rId3" Type="http://schemas.openxmlformats.org/officeDocument/2006/relationships/image" Target="../media/image65.png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91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e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5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6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hnjH8_PLqs?feature=oembed" TargetMode="Externa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image" Target="../media/image98.jpeg"/><Relationship Id="rId10" Type="http://schemas.openxmlformats.org/officeDocument/2006/relationships/image" Target="../media/image95.wmf"/><Relationship Id="rId4" Type="http://schemas.openxmlformats.org/officeDocument/2006/relationships/image" Target="../media/image92.png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9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100.png"/><Relationship Id="rId7" Type="http://schemas.openxmlformats.org/officeDocument/2006/relationships/image" Target="../media/image102.w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104.wmf"/><Relationship Id="rId5" Type="http://schemas.openxmlformats.org/officeDocument/2006/relationships/image" Target="../media/image101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10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0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0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121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81.bin"/><Relationship Id="rId2" Type="http://schemas.openxmlformats.org/officeDocument/2006/relationships/image" Target="../media/image65.png"/><Relationship Id="rId16" Type="http://schemas.openxmlformats.org/officeDocument/2006/relationships/image" Target="../media/image120.wmf"/><Relationship Id="rId20" Type="http://schemas.openxmlformats.org/officeDocument/2006/relationships/image" Target="../media/image1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1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wmf"/><Relationship Id="rId3" Type="http://schemas.openxmlformats.org/officeDocument/2006/relationships/audio" Target="../media/audio2.wav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4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9.wmf"/><Relationship Id="rId3" Type="http://schemas.openxmlformats.org/officeDocument/2006/relationships/audio" Target="../media/audio2.wav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1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6.wmf"/><Relationship Id="rId3" Type="http://schemas.openxmlformats.org/officeDocument/2006/relationships/audio" Target="../media/audio2.wav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9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473733" y="705995"/>
            <a:ext cx="49586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48810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THÙY LINH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016C5E6-007B-DF8A-69FD-DE53E5A84321}"/>
              </a:ext>
            </a:extLst>
          </p:cNvPr>
          <p:cNvSpPr txBox="1"/>
          <p:nvPr/>
        </p:nvSpPr>
        <p:spPr>
          <a:xfrm>
            <a:off x="955992" y="1733550"/>
            <a:ext cx="796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endParaRPr lang="vi-VN" sz="3200" dirty="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543DF85-CA5D-EE76-50AD-943B86A06F4C}"/>
              </a:ext>
            </a:extLst>
          </p:cNvPr>
          <p:cNvSpPr txBox="1"/>
          <p:nvPr/>
        </p:nvSpPr>
        <p:spPr>
          <a:xfrm>
            <a:off x="879792" y="2992438"/>
            <a:ext cx="796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endParaRPr lang="vi-VN" sz="3200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5503C5C-BF7E-B132-F0ED-1589957748CA}"/>
              </a:ext>
            </a:extLst>
          </p:cNvPr>
          <p:cNvSpPr txBox="1"/>
          <p:nvPr/>
        </p:nvSpPr>
        <p:spPr>
          <a:xfrm>
            <a:off x="3733800" y="1797728"/>
            <a:ext cx="779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endParaRPr lang="vi-VN" sz="3200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D3B3034-65CD-F705-001C-CE32AEE4A736}"/>
              </a:ext>
            </a:extLst>
          </p:cNvPr>
          <p:cNvSpPr txBox="1"/>
          <p:nvPr/>
        </p:nvSpPr>
        <p:spPr>
          <a:xfrm>
            <a:off x="3745051" y="2914274"/>
            <a:ext cx="652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endParaRPr lang="vi-VN" sz="3200" dirty="0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9C7A1734-16B1-4567-10E2-B7C5135E83FC}"/>
              </a:ext>
            </a:extLst>
          </p:cNvPr>
          <p:cNvSpPr/>
          <p:nvPr/>
        </p:nvSpPr>
        <p:spPr>
          <a:xfrm>
            <a:off x="3733800" y="2969241"/>
            <a:ext cx="571500" cy="4407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2D65327F-7FCC-2DC4-FBC8-071110366D57}"/>
              </a:ext>
            </a:extLst>
          </p:cNvPr>
          <p:cNvSpPr/>
          <p:nvPr/>
        </p:nvSpPr>
        <p:spPr>
          <a:xfrm>
            <a:off x="458610" y="229073"/>
            <a:ext cx="7770990" cy="11952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4: 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sau,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4E932CA3-7627-2870-9D8E-C54F7ECDB4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284346"/>
              </p:ext>
            </p:extLst>
          </p:nvPr>
        </p:nvGraphicFramePr>
        <p:xfrm>
          <a:off x="1410729" y="3046411"/>
          <a:ext cx="374650" cy="476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77480" progId="Equation.DSMT4">
                  <p:embed/>
                </p:oleObj>
              </mc:Choice>
              <mc:Fallback>
                <p:oleObj name="Equation" r:id="rId4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0729" y="3046411"/>
                        <a:ext cx="374650" cy="476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CB19678D-3F16-9820-03D2-B1D423807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63026"/>
              </p:ext>
            </p:extLst>
          </p:nvPr>
        </p:nvGraphicFramePr>
        <p:xfrm>
          <a:off x="4267200" y="1878731"/>
          <a:ext cx="290512" cy="44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724" imgH="190341" progId="Equation.DSMT4">
                  <p:embed/>
                </p:oleObj>
              </mc:Choice>
              <mc:Fallback>
                <p:oleObj name="Equation" r:id="rId6" imgW="123724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7200" y="1878731"/>
                        <a:ext cx="290512" cy="446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2C101653-7D09-3532-CEB4-14E7A0523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628668"/>
              </p:ext>
            </p:extLst>
          </p:nvPr>
        </p:nvGraphicFramePr>
        <p:xfrm>
          <a:off x="1463675" y="1797050"/>
          <a:ext cx="152558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228600" progId="Equation.DSMT4">
                  <p:embed/>
                </p:oleObj>
              </mc:Choice>
              <mc:Fallback>
                <p:oleObj name="Equation" r:id="rId8" imgW="596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63675" y="1797050"/>
                        <a:ext cx="1525588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14977EB1-D40B-6BA3-B230-3608A929A069}"/>
              </a:ext>
            </a:extLst>
          </p:cNvPr>
          <p:cNvSpPr/>
          <p:nvPr/>
        </p:nvSpPr>
        <p:spPr>
          <a:xfrm>
            <a:off x="7086600" y="1830601"/>
            <a:ext cx="1885951" cy="546675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ĐÁP ÁN</a:t>
            </a:r>
          </a:p>
        </p:txBody>
      </p:sp>
      <p:sp>
        <p:nvSpPr>
          <p:cNvPr id="20" name="Hình tròn: Rỗng 19">
            <a:extLst>
              <a:ext uri="{FF2B5EF4-FFF2-40B4-BE49-F238E27FC236}">
                <a16:creationId xmlns:a16="http://schemas.microsoft.com/office/drawing/2014/main" id="{2D6C3F29-2631-47D9-8DD1-D8DECC67D233}"/>
              </a:ext>
            </a:extLst>
          </p:cNvPr>
          <p:cNvSpPr/>
          <p:nvPr/>
        </p:nvSpPr>
        <p:spPr>
          <a:xfrm>
            <a:off x="1859100" y="3367663"/>
            <a:ext cx="1885951" cy="1752600"/>
          </a:xfrm>
          <a:prstGeom prst="donu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2B8F3068-0ECC-B8AD-7291-AE5E6F1066DF}"/>
              </a:ext>
            </a:extLst>
          </p:cNvPr>
          <p:cNvSpPr/>
          <p:nvPr/>
        </p:nvSpPr>
        <p:spPr>
          <a:xfrm>
            <a:off x="4095343" y="4370469"/>
            <a:ext cx="1885951" cy="546675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/>
              <a:t>Hết</a:t>
            </a:r>
            <a:r>
              <a:rPr lang="vi-VN" sz="2800" dirty="0"/>
              <a:t> </a:t>
            </a:r>
            <a:r>
              <a:rPr lang="vi-VN" sz="2800" dirty="0" err="1"/>
              <a:t>giờ</a:t>
            </a:r>
            <a:endParaRPr lang="vi-VN" sz="2800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8A8D976-00EB-656A-00DB-6E0543430E64}"/>
              </a:ext>
            </a:extLst>
          </p:cNvPr>
          <p:cNvSpPr txBox="1"/>
          <p:nvPr/>
        </p:nvSpPr>
        <p:spPr>
          <a:xfrm>
            <a:off x="4342113" y="2876550"/>
            <a:ext cx="3030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latin typeface="+mj-lt"/>
              </a:rPr>
              <a:t>Tất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cả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đều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đúng</a:t>
            </a: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38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7" grpId="0" animBg="1"/>
      <p:bldP spid="14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016C5E6-007B-DF8A-69FD-DE53E5A84321}"/>
              </a:ext>
            </a:extLst>
          </p:cNvPr>
          <p:cNvSpPr txBox="1"/>
          <p:nvPr/>
        </p:nvSpPr>
        <p:spPr>
          <a:xfrm>
            <a:off x="699654" y="2444175"/>
            <a:ext cx="796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endParaRPr lang="vi-VN" sz="3200" dirty="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543DF85-CA5D-EE76-50AD-943B86A06F4C}"/>
              </a:ext>
            </a:extLst>
          </p:cNvPr>
          <p:cNvSpPr txBox="1"/>
          <p:nvPr/>
        </p:nvSpPr>
        <p:spPr>
          <a:xfrm>
            <a:off x="710089" y="3587175"/>
            <a:ext cx="796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endParaRPr lang="vi-VN" sz="3200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5503C5C-BF7E-B132-F0ED-1589957748CA}"/>
              </a:ext>
            </a:extLst>
          </p:cNvPr>
          <p:cNvSpPr txBox="1"/>
          <p:nvPr/>
        </p:nvSpPr>
        <p:spPr>
          <a:xfrm>
            <a:off x="3352800" y="2444175"/>
            <a:ext cx="121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endParaRPr lang="vi-VN" sz="3200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D3B3034-65CD-F705-001C-CE32AEE4A736}"/>
              </a:ext>
            </a:extLst>
          </p:cNvPr>
          <p:cNvSpPr txBox="1"/>
          <p:nvPr/>
        </p:nvSpPr>
        <p:spPr>
          <a:xfrm>
            <a:off x="3322122" y="3663375"/>
            <a:ext cx="810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endParaRPr lang="vi-VN" sz="3200" dirty="0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9C7A1734-16B1-4567-10E2-B7C5135E83FC}"/>
              </a:ext>
            </a:extLst>
          </p:cNvPr>
          <p:cNvSpPr/>
          <p:nvPr/>
        </p:nvSpPr>
        <p:spPr>
          <a:xfrm>
            <a:off x="3321805" y="3747958"/>
            <a:ext cx="536257" cy="4407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2D65327F-7FCC-2DC4-FBC8-071110366D57}"/>
              </a:ext>
            </a:extLst>
          </p:cNvPr>
          <p:cNvSpPr/>
          <p:nvPr/>
        </p:nvSpPr>
        <p:spPr>
          <a:xfrm>
            <a:off x="152400" y="229072"/>
            <a:ext cx="8839200" cy="18927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5: 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 thức đại số nào sau đây biểu thị diện tích tam giác có   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 lượt là độ dài đường cao và cạnh đáy tương ứng.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3950B083-B0FA-D4E7-CF25-C546F350727C}"/>
              </a:ext>
            </a:extLst>
          </p:cNvPr>
          <p:cNvSpPr/>
          <p:nvPr/>
        </p:nvSpPr>
        <p:spPr>
          <a:xfrm>
            <a:off x="1570038" y="4547644"/>
            <a:ext cx="1885951" cy="546675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ĐÁP ÁN</a:t>
            </a:r>
          </a:p>
        </p:txBody>
      </p:sp>
      <p:sp>
        <p:nvSpPr>
          <p:cNvPr id="15" name="Hình tròn: Rỗng 14">
            <a:extLst>
              <a:ext uri="{FF2B5EF4-FFF2-40B4-BE49-F238E27FC236}">
                <a16:creationId xmlns:a16="http://schemas.microsoft.com/office/drawing/2014/main" id="{7F1AC430-AFA0-B18B-CAF9-391DF168FC1E}"/>
              </a:ext>
            </a:extLst>
          </p:cNvPr>
          <p:cNvSpPr/>
          <p:nvPr/>
        </p:nvSpPr>
        <p:spPr>
          <a:xfrm>
            <a:off x="6934200" y="3341719"/>
            <a:ext cx="1885951" cy="1752600"/>
          </a:xfrm>
          <a:prstGeom prst="donu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7FD456B2-AA4D-8BCD-44A4-A16388F5E100}"/>
              </a:ext>
            </a:extLst>
          </p:cNvPr>
          <p:cNvSpPr/>
          <p:nvPr/>
        </p:nvSpPr>
        <p:spPr>
          <a:xfrm>
            <a:off x="6978491" y="2558589"/>
            <a:ext cx="1885951" cy="546675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/>
              <a:t>Hết</a:t>
            </a:r>
            <a:r>
              <a:rPr lang="vi-VN" sz="2800" dirty="0"/>
              <a:t> </a:t>
            </a:r>
            <a:r>
              <a:rPr lang="vi-VN" sz="2800" dirty="0" err="1"/>
              <a:t>giờ</a:t>
            </a:r>
            <a:endParaRPr lang="vi-VN" sz="2800" dirty="0"/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E81DB219-522C-1FF7-0F70-D7CBA96BB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45875"/>
              </p:ext>
            </p:extLst>
          </p:nvPr>
        </p:nvGraphicFramePr>
        <p:xfrm>
          <a:off x="3865420" y="1028007"/>
          <a:ext cx="304798" cy="415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90440" progId="Equation.DSMT4">
                  <p:embed/>
                </p:oleObj>
              </mc:Choice>
              <mc:Fallback>
                <p:oleObj name="Equation" r:id="rId4" imgW="139680" imgH="19044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16F7C31B-0359-C14C-A14A-354FB9A287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5420" y="1028007"/>
                        <a:ext cx="304798" cy="415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ABB215D8-24F5-CD2A-F379-D7B00D0B7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061619"/>
              </p:ext>
            </p:extLst>
          </p:nvPr>
        </p:nvGraphicFramePr>
        <p:xfrm>
          <a:off x="3008168" y="1005147"/>
          <a:ext cx="374649" cy="40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52280" progId="Equation.DSMT4">
                  <p:embed/>
                </p:oleObj>
              </mc:Choice>
              <mc:Fallback>
                <p:oleObj name="Equation" r:id="rId6" imgW="139680" imgH="15228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1D41B146-3FD2-F18F-1520-8A72A2799F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8168" y="1005147"/>
                        <a:ext cx="374649" cy="408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2BF56A72-7B08-A2CF-AEE6-5A853BD4F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050740"/>
              </p:ext>
            </p:extLst>
          </p:nvPr>
        </p:nvGraphicFramePr>
        <p:xfrm>
          <a:off x="1208809" y="2398337"/>
          <a:ext cx="698620" cy="66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60" imgH="266400" progId="Equation.DSMT4">
                  <p:embed/>
                </p:oleObj>
              </mc:Choice>
              <mc:Fallback>
                <p:oleObj name="Equation" r:id="rId8" imgW="279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08809" y="2398337"/>
                        <a:ext cx="698620" cy="66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7C2137D5-35A0-C0E7-7446-A9ACCA22B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993425"/>
              </p:ext>
            </p:extLst>
          </p:nvPr>
        </p:nvGraphicFramePr>
        <p:xfrm>
          <a:off x="3810000" y="2438399"/>
          <a:ext cx="685652" cy="599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4560" imgH="266400" progId="Equation.DSMT4">
                  <p:embed/>
                </p:oleObj>
              </mc:Choice>
              <mc:Fallback>
                <p:oleObj name="Equation" r:id="rId10" imgW="304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10000" y="2438399"/>
                        <a:ext cx="685652" cy="599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DE8AF90D-B23D-DB8F-4F44-98469F4C8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067595"/>
              </p:ext>
            </p:extLst>
          </p:nvPr>
        </p:nvGraphicFramePr>
        <p:xfrm>
          <a:off x="3988922" y="3480990"/>
          <a:ext cx="796608" cy="99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320" imgH="444240" progId="Equation.DSMT4">
                  <p:embed/>
                </p:oleObj>
              </mc:Choice>
              <mc:Fallback>
                <p:oleObj name="Equation" r:id="rId12" imgW="355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88922" y="3480990"/>
                        <a:ext cx="796608" cy="99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ACB0BB79-0DC1-61C2-E044-4AE56FAC3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413465"/>
              </p:ext>
            </p:extLst>
          </p:nvPr>
        </p:nvGraphicFramePr>
        <p:xfrm>
          <a:off x="1190835" y="3744464"/>
          <a:ext cx="488802" cy="43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190440" progId="Equation.DSMT4">
                  <p:embed/>
                </p:oleObj>
              </mc:Choice>
              <mc:Fallback>
                <p:oleObj name="Equation" r:id="rId14" imgW="215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0835" y="3744464"/>
                        <a:ext cx="488802" cy="431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7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79082" y="1739064"/>
            <a:ext cx="67986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BIỂU THỨC SỐ.</a:t>
            </a:r>
          </a:p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BIỂU THỨC ĐẠI SỐ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02833" y="1196949"/>
            <a:ext cx="2464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…,BÀI 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660426" y="636342"/>
            <a:ext cx="495552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BIỂU THỨC ĐẠI SỐ</a:t>
            </a:r>
            <a:endParaRPr lang="en-US" sz="405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193436" y="111167"/>
            <a:ext cx="2283317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VI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57400" y="3373439"/>
            <a:ext cx="16677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3)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id="{D17E2BD2-FA19-DC5A-EF76-C8BBDD60D0AE}"/>
              </a:ext>
            </a:extLst>
          </p:cNvPr>
          <p:cNvSpPr/>
          <p:nvPr/>
        </p:nvSpPr>
        <p:spPr>
          <a:xfrm>
            <a:off x="1600200" y="895350"/>
            <a:ext cx="6096000" cy="3200400"/>
          </a:xfrm>
          <a:prstGeom prst="cloud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Em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hãy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hệ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thống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toàn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bộ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kiến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học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27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" name="Picture 20">
            <a:extLst>
              <a:ext uri="{FF2B5EF4-FFF2-40B4-BE49-F238E27FC236}">
                <a16:creationId xmlns:a16="http://schemas.microsoft.com/office/drawing/2014/main" id="{6B39A0C7-3AA8-669A-9892-C76AF28E4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81" y="2815829"/>
            <a:ext cx="1381125" cy="84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>
            <a:extLst>
              <a:ext uri="{FF2B5EF4-FFF2-40B4-BE49-F238E27FC236}">
                <a16:creationId xmlns:a16="http://schemas.microsoft.com/office/drawing/2014/main" id="{F9E1C94B-7C37-5499-A767-E42719604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54" y="2813447"/>
            <a:ext cx="137755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>
            <a:extLst>
              <a:ext uri="{FF2B5EF4-FFF2-40B4-BE49-F238E27FC236}">
                <a16:creationId xmlns:a16="http://schemas.microsoft.com/office/drawing/2014/main" id="{D830E9AF-6F4A-4281-E54D-6EB607817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10" y="2578894"/>
            <a:ext cx="1426369" cy="3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id="{981B59EB-3119-A75E-4C05-0A3E10AAD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2" y="1884760"/>
            <a:ext cx="1052513" cy="10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9524726E-1485-1B88-319E-3B2F18B4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22" y="713185"/>
            <a:ext cx="1495425" cy="7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DBD17BC2-87E2-14AC-B1EB-B45B5D845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17" y="791766"/>
            <a:ext cx="1316831" cy="12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2555963B-B990-3323-9F08-DF2AC0D2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60" y="3659981"/>
            <a:ext cx="1347788" cy="7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3EC2E6EF-D445-3BB8-1004-CCEFB48E4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85" y="3331369"/>
            <a:ext cx="1365647" cy="5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7B1C44BA-22C2-DDCE-F8DB-E7C6F114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35" y="2645569"/>
            <a:ext cx="1710928" cy="12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22209138-73EC-13E5-9D5A-47FEC9CA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35" y="2645569"/>
            <a:ext cx="1699022" cy="8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0DC0EB0A-87A0-87E7-491B-065EAE102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35" y="2343150"/>
            <a:ext cx="1718072" cy="7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9F70DC07-926F-4359-F93A-4D246C59F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16" y="1869281"/>
            <a:ext cx="1341834" cy="90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08026486-7653-03C6-D23E-159C2DFF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6819"/>
            <a:ext cx="1787129" cy="12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443B02F8-0CEC-70FA-86BC-AD54BBF4C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31" y="1216819"/>
            <a:ext cx="1763316" cy="7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B7848EB5-80E3-AD6F-EDA1-EFF90ADE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5" y="867966"/>
            <a:ext cx="1812131" cy="6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B3043F6-B635-8F8C-8D91-0DF11E19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2" y="1122760"/>
            <a:ext cx="1150144" cy="9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49D4C53E-6FC8-3E21-745C-0FB38DF5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97" y="1508522"/>
            <a:ext cx="1222772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58576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5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E9D2E51-DD57-5CC3-73DB-768018978D2A}"/>
              </a:ext>
            </a:extLst>
          </p:cNvPr>
          <p:cNvSpPr/>
          <p:nvPr/>
        </p:nvSpPr>
        <p:spPr>
          <a:xfrm>
            <a:off x="114300" y="122022"/>
            <a:ext cx="8305800" cy="177927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32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 BIỂU THỨC SỐ, BIỂU THỨC ĐẠI SỐ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CB406E8-A480-8138-09D3-ABC492066896}"/>
              </a:ext>
            </a:extLst>
          </p:cNvPr>
          <p:cNvSpPr/>
          <p:nvPr/>
        </p:nvSpPr>
        <p:spPr>
          <a:xfrm>
            <a:off x="304800" y="2390820"/>
            <a:ext cx="8305800" cy="170277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800" b="1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fr-FR" sz="2800" b="1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2800" b="1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800" dirty="0">
              <a:solidFill>
                <a:srgbClr val="54304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liên </a:t>
            </a: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endParaRPr lang="vi-VN" sz="2800" dirty="0">
              <a:solidFill>
                <a:srgbClr val="54304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  <p:sp>
        <p:nvSpPr>
          <p:cNvPr id="3" name="Bong bóng Lời nói: Hình bầu dục 2">
            <a:extLst>
              <a:ext uri="{FF2B5EF4-FFF2-40B4-BE49-F238E27FC236}">
                <a16:creationId xmlns:a16="http://schemas.microsoft.com/office/drawing/2014/main" id="{BAF0F181-5ECF-371E-6592-4476551A02CA}"/>
              </a:ext>
            </a:extLst>
          </p:cNvPr>
          <p:cNvSpPr/>
          <p:nvPr/>
        </p:nvSpPr>
        <p:spPr>
          <a:xfrm>
            <a:off x="5931195" y="1450976"/>
            <a:ext cx="2438400" cy="1779270"/>
          </a:xfrm>
          <a:prstGeom prst="wedgeEllipseCallout">
            <a:avLst>
              <a:gd name="adj1" fmla="val -51792"/>
              <a:gd name="adj2" fmla="val 3740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? Em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nêu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làm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11557" y="2395074"/>
            <a:ext cx="940866" cy="940866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DE14B8F-C71C-5331-40B5-46C0D65B6FE3}"/>
              </a:ext>
            </a:extLst>
          </p:cNvPr>
          <p:cNvSpPr/>
          <p:nvPr/>
        </p:nvSpPr>
        <p:spPr>
          <a:xfrm>
            <a:off x="218209" y="209549"/>
            <a:ext cx="8915400" cy="2185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Hiệu của hai số              , nhân với tổng của     nhân với      và     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cho 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81863FEE-7DED-B838-88D8-CAB40217B581}"/>
              </a:ext>
            </a:extLst>
          </p:cNvPr>
          <p:cNvSpPr/>
          <p:nvPr/>
        </p:nvSpPr>
        <p:spPr>
          <a:xfrm>
            <a:off x="177267" y="4223875"/>
            <a:ext cx="8686800" cy="8165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7DF3AEF1-DE55-B367-7386-B1714A572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82124"/>
              </p:ext>
            </p:extLst>
          </p:nvPr>
        </p:nvGraphicFramePr>
        <p:xfrm>
          <a:off x="3414007" y="4323925"/>
          <a:ext cx="4967993" cy="63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98600" imgH="291960" progId="Equation.DSMT4">
                  <p:embed/>
                </p:oleObj>
              </mc:Choice>
              <mc:Fallback>
                <p:oleObj name="Equation" r:id="rId3" imgW="22986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4007" y="4323925"/>
                        <a:ext cx="4967993" cy="631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801C0734-FA18-FBA7-B53C-C477166BAD7B}"/>
              </a:ext>
            </a:extLst>
          </p:cNvPr>
          <p:cNvSpPr/>
          <p:nvPr/>
        </p:nvSpPr>
        <p:spPr>
          <a:xfrm>
            <a:off x="213360" y="3343662"/>
            <a:ext cx="5654040" cy="752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 thức số là:  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BE6E9B38-FF14-F76A-36A9-FAAC03B05B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813488"/>
              </p:ext>
            </p:extLst>
          </p:nvPr>
        </p:nvGraphicFramePr>
        <p:xfrm>
          <a:off x="3452813" y="3511736"/>
          <a:ext cx="22621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61912" imgH="522748" progId="Equation.DSMT4">
                  <p:embed/>
                </p:oleObj>
              </mc:Choice>
              <mc:Fallback>
                <p:oleObj name="Equation" r:id="rId5" imgW="2261912" imgH="5227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2813" y="3511736"/>
                        <a:ext cx="2262187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20E52EA4-6551-F1B2-D49C-3377748BFF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476940"/>
              </p:ext>
            </p:extLst>
          </p:nvPr>
        </p:nvGraphicFramePr>
        <p:xfrm>
          <a:off x="4937045" y="870494"/>
          <a:ext cx="609600" cy="493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215640" progId="Equation.DSMT4">
                  <p:embed/>
                </p:oleObj>
              </mc:Choice>
              <mc:Fallback>
                <p:oleObj name="Equation" r:id="rId7" imgW="266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7045" y="870494"/>
                        <a:ext cx="609600" cy="493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032A3138-84DE-2015-A319-E753B3524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500864"/>
              </p:ext>
            </p:extLst>
          </p:nvPr>
        </p:nvGraphicFramePr>
        <p:xfrm>
          <a:off x="3505200" y="140589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47640" imgH="215640" progId="Equation.DSMT4">
                  <p:embed/>
                </p:oleObj>
              </mc:Choice>
              <mc:Fallback>
                <p:oleObj name="Equation" r:id="rId9" imgW="6476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5200" y="1405890"/>
                        <a:ext cx="1371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416663BD-2F8B-1293-F37E-90E70AE7FB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179705"/>
              </p:ext>
            </p:extLst>
          </p:nvPr>
        </p:nvGraphicFramePr>
        <p:xfrm>
          <a:off x="7985045" y="1364634"/>
          <a:ext cx="473155" cy="41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5640" imgH="190440" progId="Equation.DSMT4">
                  <p:embed/>
                </p:oleObj>
              </mc:Choice>
              <mc:Fallback>
                <p:oleObj name="Equation" r:id="rId11" imgW="215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85045" y="1364634"/>
                        <a:ext cx="473155" cy="417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16C81442-5438-4566-B2A2-EC15D5A6E6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811033"/>
              </p:ext>
            </p:extLst>
          </p:nvPr>
        </p:nvGraphicFramePr>
        <p:xfrm>
          <a:off x="1905000" y="1854370"/>
          <a:ext cx="530461" cy="41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8600" imgH="177480" progId="Equation.DSMT4">
                  <p:embed/>
                </p:oleObj>
              </mc:Choice>
              <mc:Fallback>
                <p:oleObj name="Equation" r:id="rId13" imgW="228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05000" y="1854370"/>
                        <a:ext cx="530461" cy="412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8A725AAA-F138-071F-4D0F-9D4F86F37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833188"/>
              </p:ext>
            </p:extLst>
          </p:nvPr>
        </p:nvGraphicFramePr>
        <p:xfrm>
          <a:off x="2902708" y="1845855"/>
          <a:ext cx="530460" cy="44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8600" imgH="190440" progId="Equation.DSMT4">
                  <p:embed/>
                </p:oleObj>
              </mc:Choice>
              <mc:Fallback>
                <p:oleObj name="Equation" r:id="rId15" imgW="2286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02708" y="1845855"/>
                        <a:ext cx="530460" cy="44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736FE9F1-436A-FEF2-F97A-7FF81A3C3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515143"/>
              </p:ext>
            </p:extLst>
          </p:nvPr>
        </p:nvGraphicFramePr>
        <p:xfrm>
          <a:off x="4963391" y="1845855"/>
          <a:ext cx="278326" cy="41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20" imgH="190440" progId="Equation.DSMT4">
                  <p:embed/>
                </p:oleObj>
              </mc:Choice>
              <mc:Fallback>
                <p:oleObj name="Equation" r:id="rId17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63391" y="1845855"/>
                        <a:ext cx="278326" cy="417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CFAA08A6-0537-1356-324F-E5402DEAB94F}"/>
              </a:ext>
            </a:extLst>
          </p:cNvPr>
          <p:cNvSpPr/>
          <p:nvPr/>
        </p:nvSpPr>
        <p:spPr>
          <a:xfrm>
            <a:off x="3215393" y="2477675"/>
            <a:ext cx="1966207" cy="752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541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781826" y="2147351"/>
            <a:ext cx="1209773" cy="1209773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DE14B8F-C71C-5331-40B5-46C0D65B6FE3}"/>
              </a:ext>
            </a:extLst>
          </p:cNvPr>
          <p:cNvSpPr/>
          <p:nvPr/>
        </p:nvSpPr>
        <p:spPr>
          <a:xfrm>
            <a:off x="76200" y="209550"/>
            <a:ext cx="8915400" cy="17112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c)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của hai số tự nhiên lẻ liên tiếp.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d)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Tổng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giữa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tự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nhiên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lẻ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tự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nhiên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chẵn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liên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tiếp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81863FEE-7DED-B838-88D8-CAB40217B581}"/>
              </a:ext>
            </a:extLst>
          </p:cNvPr>
          <p:cNvSpPr/>
          <p:nvPr/>
        </p:nvSpPr>
        <p:spPr>
          <a:xfrm>
            <a:off x="76200" y="3957608"/>
            <a:ext cx="6652260" cy="10525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               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(với  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số tự nhiên)</a:t>
            </a:r>
            <a:endParaRPr lang="vi-VN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801C0734-FA18-FBA7-B53C-C477166BAD7B}"/>
              </a:ext>
            </a:extLst>
          </p:cNvPr>
          <p:cNvSpPr/>
          <p:nvPr/>
        </p:nvSpPr>
        <p:spPr>
          <a:xfrm>
            <a:off x="53340" y="2816290"/>
            <a:ext cx="6652260" cy="10525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 thức đại số là:                           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(với   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số tự nhiên)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6465000C-478A-4952-F250-AE86D7A3B4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063389"/>
              </p:ext>
            </p:extLst>
          </p:nvPr>
        </p:nvGraphicFramePr>
        <p:xfrm>
          <a:off x="3429000" y="2938437"/>
          <a:ext cx="2596367" cy="42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6360" imgH="228600" progId="Equation.DSMT4">
                  <p:embed/>
                </p:oleObj>
              </mc:Choice>
              <mc:Fallback>
                <p:oleObj name="Equation" r:id="rId3" imgW="1206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2938437"/>
                        <a:ext cx="2596367" cy="421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1D774BBC-34F7-32A9-CD3D-3BFBDA278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909620"/>
              </p:ext>
            </p:extLst>
          </p:nvPr>
        </p:nvGraphicFramePr>
        <p:xfrm>
          <a:off x="3581402" y="4040332"/>
          <a:ext cx="160019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190440" progId="Equation.DSMT4">
                  <p:embed/>
                </p:oleObj>
              </mc:Choice>
              <mc:Fallback>
                <p:oleObj name="Equation" r:id="rId5" imgW="7999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2" y="4040332"/>
                        <a:ext cx="1600198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A9C572A6-2E94-29D2-F99E-A263A76B4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312730"/>
              </p:ext>
            </p:extLst>
          </p:nvPr>
        </p:nvGraphicFramePr>
        <p:xfrm>
          <a:off x="2806046" y="3486150"/>
          <a:ext cx="295294" cy="32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52280" progId="Equation.DSMT4">
                  <p:embed/>
                </p:oleObj>
              </mc:Choice>
              <mc:Fallback>
                <p:oleObj name="Equation" r:id="rId7" imgW="1396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06046" y="3486150"/>
                        <a:ext cx="295294" cy="32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2157DC90-7EA4-EF40-0EFE-1779AF71C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4985"/>
              </p:ext>
            </p:extLst>
          </p:nvPr>
        </p:nvGraphicFramePr>
        <p:xfrm>
          <a:off x="2667000" y="4622710"/>
          <a:ext cx="285303" cy="31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52280" progId="Equation.DSMT4">
                  <p:embed/>
                </p:oleObj>
              </mc:Choice>
              <mc:Fallback>
                <p:oleObj name="Equation" r:id="rId9" imgW="139680" imgH="1522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A9C572A6-2E94-29D2-F99E-A263A76B4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7000" y="4622710"/>
                        <a:ext cx="285303" cy="311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D68C34C8-F95A-0B79-E707-E80BCB40AAB9}"/>
              </a:ext>
            </a:extLst>
          </p:cNvPr>
          <p:cNvSpPr/>
          <p:nvPr/>
        </p:nvSpPr>
        <p:spPr>
          <a:xfrm>
            <a:off x="2952303" y="2038350"/>
            <a:ext cx="1966207" cy="6198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9749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0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69280615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E9D2E51-DD57-5CC3-73DB-768018978D2A}"/>
              </a:ext>
            </a:extLst>
          </p:cNvPr>
          <p:cNvSpPr/>
          <p:nvPr/>
        </p:nvSpPr>
        <p:spPr>
          <a:xfrm>
            <a:off x="114300" y="122022"/>
            <a:ext cx="8305800" cy="7733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BIỂU THỨC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CB406E8-A480-8138-09D3-ABC492066896}"/>
              </a:ext>
            </a:extLst>
          </p:cNvPr>
          <p:cNvSpPr/>
          <p:nvPr/>
        </p:nvSpPr>
        <p:spPr>
          <a:xfrm>
            <a:off x="304800" y="1352550"/>
            <a:ext cx="8305800" cy="3276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Bước1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fr-F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Thay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60363D98-D39D-28A8-5091-571976AB3DC6}"/>
              </a:ext>
            </a:extLst>
          </p:cNvPr>
          <p:cNvSpPr/>
          <p:nvPr/>
        </p:nvSpPr>
        <p:spPr>
          <a:xfrm>
            <a:off x="5931195" y="1450976"/>
            <a:ext cx="2438400" cy="1779270"/>
          </a:xfrm>
          <a:prstGeom prst="wedgeEllipseCallout">
            <a:avLst>
              <a:gd name="adj1" fmla="val -49611"/>
              <a:gd name="adj2" fmla="val 4039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? Em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nêu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làm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2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791450" y="9636"/>
            <a:ext cx="1156030" cy="115603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DE14B8F-C71C-5331-40B5-46C0D65B6FE3}"/>
              </a:ext>
            </a:extLst>
          </p:cNvPr>
          <p:cNvSpPr/>
          <p:nvPr/>
        </p:nvSpPr>
        <p:spPr>
          <a:xfrm>
            <a:off x="34290" y="140582"/>
            <a:ext cx="7738110" cy="20501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 2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.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giá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trị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biểu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sau:</a:t>
            </a:r>
          </a:p>
          <a:p>
            <a:endParaRPr lang="vi-VN" sz="3200" dirty="0">
              <a:solidFill>
                <a:schemeClr val="tx1"/>
              </a:solidFill>
            </a:endParaRPr>
          </a:p>
          <a:p>
            <a:r>
              <a:rPr lang="vi-VN" sz="3200" dirty="0">
                <a:solidFill>
                  <a:schemeClr val="tx1"/>
                </a:solidFill>
                <a:latin typeface="+mj-lt"/>
              </a:rPr>
              <a:t>a)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Tại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D3809324-7262-0F1D-641D-8452E9ADB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055648"/>
              </p:ext>
            </p:extLst>
          </p:nvPr>
        </p:nvGraphicFramePr>
        <p:xfrm>
          <a:off x="608534" y="895350"/>
          <a:ext cx="3049066" cy="653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266400" progId="Equation.DSMT4">
                  <p:embed/>
                </p:oleObj>
              </mc:Choice>
              <mc:Fallback>
                <p:oleObj name="Equation" r:id="rId3" imgW="1244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534" y="895350"/>
                        <a:ext cx="3049066" cy="653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2AA64005-1EAA-41E0-D2C2-C65195A43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708188"/>
              </p:ext>
            </p:extLst>
          </p:nvPr>
        </p:nvGraphicFramePr>
        <p:xfrm>
          <a:off x="1274134" y="1407484"/>
          <a:ext cx="1066800" cy="51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190440" progId="Equation.DSMT4">
                  <p:embed/>
                </p:oleObj>
              </mc:Choice>
              <mc:Fallback>
                <p:oleObj name="Equation" r:id="rId5" imgW="393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4134" y="1407484"/>
                        <a:ext cx="1066800" cy="516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BA00C79F-4647-0330-7CB1-DE49A7AC9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147117"/>
              </p:ext>
            </p:extLst>
          </p:nvPr>
        </p:nvGraphicFramePr>
        <p:xfrm>
          <a:off x="1828800" y="3040606"/>
          <a:ext cx="1066800" cy="51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480" imgH="190440" progId="Equation.DSMT4">
                  <p:embed/>
                </p:oleObj>
              </mc:Choice>
              <mc:Fallback>
                <p:oleObj name="Equation" r:id="rId7" imgW="393480" imgH="190440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2AA64005-1EAA-41E0-D2C2-C65195A434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3040606"/>
                        <a:ext cx="1066800" cy="516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965AB258-9D8B-B1A4-C0F7-AB97447CA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193634"/>
              </p:ext>
            </p:extLst>
          </p:nvPr>
        </p:nvGraphicFramePr>
        <p:xfrm>
          <a:off x="1162389" y="3695892"/>
          <a:ext cx="4019211" cy="55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228600" progId="Equation.DSMT4">
                  <p:embed/>
                </p:oleObj>
              </mc:Choice>
              <mc:Fallback>
                <p:oleObj name="Equation" r:id="rId8" imgW="1663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62389" y="3695892"/>
                        <a:ext cx="4019211" cy="552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8E67A7CD-B60E-8471-E70C-B4401E6DE6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400568"/>
              </p:ext>
            </p:extLst>
          </p:nvPr>
        </p:nvGraphicFramePr>
        <p:xfrm>
          <a:off x="2133600" y="4435273"/>
          <a:ext cx="1239266" cy="422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190440" progId="Equation.DSMT4">
                  <p:embed/>
                </p:oleObj>
              </mc:Choice>
              <mc:Fallback>
                <p:oleObj name="Equation" r:id="rId10" imgW="558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33600" y="4435273"/>
                        <a:ext cx="1239266" cy="422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71F98590-95C0-AEFC-35A8-A377F9367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716931"/>
              </p:ext>
            </p:extLst>
          </p:nvPr>
        </p:nvGraphicFramePr>
        <p:xfrm>
          <a:off x="4038600" y="4330126"/>
          <a:ext cx="1066800" cy="51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190440" progId="Equation.DSMT4">
                  <p:embed/>
                </p:oleObj>
              </mc:Choice>
              <mc:Fallback>
                <p:oleObj name="Equation" r:id="rId12" imgW="393480" imgH="190440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2AA64005-1EAA-41E0-D2C2-C65195A434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4330126"/>
                        <a:ext cx="1066800" cy="516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6F69DFC-48C5-2C1B-AC4D-C409FDF436E7}"/>
              </a:ext>
            </a:extLst>
          </p:cNvPr>
          <p:cNvSpPr txBox="1"/>
          <p:nvPr/>
        </p:nvSpPr>
        <p:spPr>
          <a:xfrm>
            <a:off x="415636" y="2977575"/>
            <a:ext cx="660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          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ta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29358E2-7774-6705-E188-B0DEA82FF3CA}"/>
              </a:ext>
            </a:extLst>
          </p:cNvPr>
          <p:cNvSpPr txBox="1"/>
          <p:nvPr/>
        </p:nvSpPr>
        <p:spPr>
          <a:xfrm>
            <a:off x="1274134" y="4295835"/>
            <a:ext cx="39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Vậy</a:t>
            </a:r>
            <a:r>
              <a:rPr lang="vi-VN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             </a:t>
            </a:r>
            <a:r>
              <a:rPr lang="vi-VN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tại</a:t>
            </a:r>
            <a:endParaRPr lang="vi-VN" sz="3200" dirty="0"/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0BFE1763-D887-12D7-DF1A-905660CC9711}"/>
              </a:ext>
            </a:extLst>
          </p:cNvPr>
          <p:cNvSpPr/>
          <p:nvPr/>
        </p:nvSpPr>
        <p:spPr>
          <a:xfrm>
            <a:off x="2453393" y="2308663"/>
            <a:ext cx="1966207" cy="5678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0780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791450" y="9636"/>
            <a:ext cx="1352550" cy="135255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DE14B8F-C71C-5331-40B5-46C0D65B6FE3}"/>
              </a:ext>
            </a:extLst>
          </p:cNvPr>
          <p:cNvSpPr/>
          <p:nvPr/>
        </p:nvSpPr>
        <p:spPr>
          <a:xfrm>
            <a:off x="-7620" y="135016"/>
            <a:ext cx="7738110" cy="18271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 2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giá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trị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biểu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sau:</a:t>
            </a:r>
          </a:p>
          <a:p>
            <a:endParaRPr lang="vi-VN" sz="2800" dirty="0">
              <a:solidFill>
                <a:schemeClr val="tx1"/>
              </a:solidFill>
            </a:endParaRP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b)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Tại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D3809324-7262-0F1D-641D-8452E9ADB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05382"/>
              </p:ext>
            </p:extLst>
          </p:nvPr>
        </p:nvGraphicFramePr>
        <p:xfrm>
          <a:off x="2323034" y="946829"/>
          <a:ext cx="2248966" cy="481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266400" progId="Equation.DSMT4">
                  <p:embed/>
                </p:oleObj>
              </mc:Choice>
              <mc:Fallback>
                <p:oleObj name="Equation" r:id="rId3" imgW="1244520" imgH="266400" progId="Equation.DSMT4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id="{D3809324-7262-0F1D-641D-8452E9ADB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3034" y="946829"/>
                        <a:ext cx="2248966" cy="481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EEB79546-5279-9CE3-D7A4-4AD0B4054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371654"/>
              </p:ext>
            </p:extLst>
          </p:nvPr>
        </p:nvGraphicFramePr>
        <p:xfrm>
          <a:off x="1143000" y="1172683"/>
          <a:ext cx="876300" cy="71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444240" progId="Equation.DSMT4">
                  <p:embed/>
                </p:oleObj>
              </mc:Choice>
              <mc:Fallback>
                <p:oleObj name="Equation" r:id="rId5" imgW="545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1172683"/>
                        <a:ext cx="876300" cy="713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611933F5-F0EE-98E0-3E08-0534C7857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314110"/>
              </p:ext>
            </p:extLst>
          </p:nvPr>
        </p:nvGraphicFramePr>
        <p:xfrm>
          <a:off x="1143000" y="3293496"/>
          <a:ext cx="3188056" cy="85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81080" imgH="533160" progId="Equation.DSMT4">
                  <p:embed/>
                </p:oleObj>
              </mc:Choice>
              <mc:Fallback>
                <p:oleObj name="Equation" r:id="rId7" imgW="19810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3293496"/>
                        <a:ext cx="3188056" cy="858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1AC82647-C442-5834-CA76-E2DF1BDB9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83334"/>
              </p:ext>
            </p:extLst>
          </p:nvPr>
        </p:nvGraphicFramePr>
        <p:xfrm>
          <a:off x="1619250" y="2660860"/>
          <a:ext cx="876300" cy="71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444240" progId="Equation.DSMT4">
                  <p:embed/>
                </p:oleObj>
              </mc:Choice>
              <mc:Fallback>
                <p:oleObj name="Equation" r:id="rId9" imgW="545760" imgH="44424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EEB79546-5279-9CE3-D7A4-4AD0B4054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250" y="2660860"/>
                        <a:ext cx="876300" cy="713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BB220C9D-CEB7-1D51-0CB5-DCBFA7EAF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658280"/>
              </p:ext>
            </p:extLst>
          </p:nvPr>
        </p:nvGraphicFramePr>
        <p:xfrm>
          <a:off x="4302823" y="3340038"/>
          <a:ext cx="2187213" cy="757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680" imgH="444240" progId="Equation.DSMT4">
                  <p:embed/>
                </p:oleObj>
              </mc:Choice>
              <mc:Fallback>
                <p:oleObj name="Equation" r:id="rId10" imgW="1282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02823" y="3340038"/>
                        <a:ext cx="2187213" cy="757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013C480D-1522-AE47-F271-F7AC523A9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66376"/>
              </p:ext>
            </p:extLst>
          </p:nvPr>
        </p:nvGraphicFramePr>
        <p:xfrm>
          <a:off x="2362200" y="4209362"/>
          <a:ext cx="977901" cy="71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444240" progId="Equation.DSMT4">
                  <p:embed/>
                </p:oleObj>
              </mc:Choice>
              <mc:Fallback>
                <p:oleObj name="Equation" r:id="rId12" imgW="583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62200" y="4209362"/>
                        <a:ext cx="977901" cy="713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031E995F-6D5A-469B-8CDA-743A9F37D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77120"/>
              </p:ext>
            </p:extLst>
          </p:nvPr>
        </p:nvGraphicFramePr>
        <p:xfrm>
          <a:off x="3886200" y="4171950"/>
          <a:ext cx="876300" cy="71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760" imgH="444240" progId="Equation.DSMT4">
                  <p:embed/>
                </p:oleObj>
              </mc:Choice>
              <mc:Fallback>
                <p:oleObj name="Equation" r:id="rId14" imgW="545760" imgH="44424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1AC82647-C442-5834-CA76-E2DF1BDB95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6200" y="4171950"/>
                        <a:ext cx="876300" cy="713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3277437-6C38-56F9-B3AA-958729800802}"/>
              </a:ext>
            </a:extLst>
          </p:cNvPr>
          <p:cNvSpPr txBox="1"/>
          <p:nvPr/>
        </p:nvSpPr>
        <p:spPr>
          <a:xfrm>
            <a:off x="383477" y="2738839"/>
            <a:ext cx="556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Thay           </a:t>
            </a:r>
            <a:r>
              <a:rPr lang="vi-VN" sz="2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vi-VN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M ta </a:t>
            </a:r>
            <a:r>
              <a:rPr lang="vi-VN" sz="2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vi-VN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D4FA0AA-2E0D-7B8F-E583-2548C4BA27B1}"/>
              </a:ext>
            </a:extLst>
          </p:cNvPr>
          <p:cNvSpPr txBox="1"/>
          <p:nvPr/>
        </p:nvSpPr>
        <p:spPr>
          <a:xfrm>
            <a:off x="1645920" y="4228795"/>
            <a:ext cx="300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Vậy</a:t>
            </a:r>
            <a:r>
              <a:rPr lang="vi-VN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        </a:t>
            </a:r>
            <a:r>
              <a:rPr lang="vi-VN" sz="28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tại</a:t>
            </a:r>
            <a:r>
              <a:rPr lang="vi-VN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endParaRPr lang="vi-VN" sz="2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4414A863-CD7D-FFFF-3315-24F1797630CC}"/>
              </a:ext>
            </a:extLst>
          </p:cNvPr>
          <p:cNvSpPr/>
          <p:nvPr/>
        </p:nvSpPr>
        <p:spPr>
          <a:xfrm>
            <a:off x="2878331" y="2027561"/>
            <a:ext cx="1966207" cy="5678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931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791450" y="9636"/>
            <a:ext cx="1156030" cy="115603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DE14B8F-C71C-5331-40B5-46C0D65B6FE3}"/>
              </a:ext>
            </a:extLst>
          </p:cNvPr>
          <p:cNvSpPr/>
          <p:nvPr/>
        </p:nvSpPr>
        <p:spPr>
          <a:xfrm>
            <a:off x="0" y="9637"/>
            <a:ext cx="7738110" cy="22583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7: SGK trang 46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Chiều cao            của bố, chiều cao          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 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của mẹ </a:t>
            </a:r>
            <a:endParaRPr lang="vi-VN" sz="2800" b="1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Chiều cao của con trai 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endParaRPr lang="vi-VN" sz="2800" dirty="0">
              <a:solidFill>
                <a:schemeClr val="tx1"/>
              </a:solidFill>
              <a:latin typeface="+mj-lt"/>
            </a:endParaRP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Chiều cao của con gái  </a:t>
            </a:r>
          </a:p>
        </p:txBody>
      </p:sp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B7C2C4ED-AE06-FC84-2926-9A3DD7A003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478294"/>
              </p:ext>
            </p:extLst>
          </p:nvPr>
        </p:nvGraphicFramePr>
        <p:xfrm>
          <a:off x="3631254" y="838156"/>
          <a:ext cx="1881492" cy="68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444240" progId="Equation.DSMT4">
                  <p:embed/>
                </p:oleObj>
              </mc:Choice>
              <mc:Fallback>
                <p:oleObj name="Equation" r:id="rId4" imgW="1218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1254" y="838156"/>
                        <a:ext cx="1881492" cy="685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09BB35D-5647-BC86-3124-E8F4C8344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274168"/>
              </p:ext>
            </p:extLst>
          </p:nvPr>
        </p:nvGraphicFramePr>
        <p:xfrm>
          <a:off x="860425" y="2967037"/>
          <a:ext cx="37115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17360" imgH="228600" progId="Equation.DSMT4">
                  <p:embed/>
                </p:oleObj>
              </mc:Choice>
              <mc:Fallback>
                <p:oleObj name="Equation" r:id="rId6" imgW="1917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0425" y="2967037"/>
                        <a:ext cx="371157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E94FD0F6-005D-0E21-4333-ACF46B9D1C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70530"/>
              </p:ext>
            </p:extLst>
          </p:nvPr>
        </p:nvGraphicFramePr>
        <p:xfrm>
          <a:off x="1676400" y="510453"/>
          <a:ext cx="9667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800" imgH="228600" progId="Equation.DSMT4">
                  <p:embed/>
                </p:oleObj>
              </mc:Choice>
              <mc:Fallback>
                <p:oleObj name="Equation" r:id="rId8" imgW="46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76400" y="510453"/>
                        <a:ext cx="966787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02BC8A2C-5D48-439B-1FCF-8E54014EA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03172"/>
              </p:ext>
            </p:extLst>
          </p:nvPr>
        </p:nvGraphicFramePr>
        <p:xfrm>
          <a:off x="5235180" y="541626"/>
          <a:ext cx="10334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228600" progId="Equation.DSMT4">
                  <p:embed/>
                </p:oleObj>
              </mc:Choice>
              <mc:Fallback>
                <p:oleObj name="Equation" r:id="rId10" imgW="558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35180" y="541626"/>
                        <a:ext cx="1033463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A2DA1522-E6D6-EB35-7B36-CB98812FE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184726"/>
              </p:ext>
            </p:extLst>
          </p:nvPr>
        </p:nvGraphicFramePr>
        <p:xfrm>
          <a:off x="3631254" y="1599128"/>
          <a:ext cx="2017386" cy="678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480" imgH="444240" progId="Equation.DSMT4">
                  <p:embed/>
                </p:oleObj>
              </mc:Choice>
              <mc:Fallback>
                <p:oleObj name="Equation" r:id="rId12" imgW="1320480" imgH="444240" progId="Equation.DSMT4">
                  <p:embed/>
                  <p:pic>
                    <p:nvPicPr>
                      <p:cNvPr id="15" name="Đối tượng 14">
                        <a:extLst>
                          <a:ext uri="{FF2B5EF4-FFF2-40B4-BE49-F238E27FC236}">
                            <a16:creationId xmlns:a16="http://schemas.microsoft.com/office/drawing/2014/main" id="{F62E6976-454D-46EF-EC48-27E9B14D4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31254" y="1599128"/>
                        <a:ext cx="2017386" cy="678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7821F242-C425-E812-99D9-2A368CD18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45806"/>
              </p:ext>
            </p:extLst>
          </p:nvPr>
        </p:nvGraphicFramePr>
        <p:xfrm>
          <a:off x="4191000" y="3373988"/>
          <a:ext cx="425291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253590" imgH="827745" progId="Equation.DSMT4">
                  <p:embed/>
                </p:oleObj>
              </mc:Choice>
              <mc:Fallback>
                <p:oleObj name="Equation" r:id="rId14" imgW="4253590" imgH="8277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91000" y="3373988"/>
                        <a:ext cx="4252913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Đối tượng 28">
            <a:extLst>
              <a:ext uri="{FF2B5EF4-FFF2-40B4-BE49-F238E27FC236}">
                <a16:creationId xmlns:a16="http://schemas.microsoft.com/office/drawing/2014/main" id="{80C2AEE3-C876-8A8F-04C0-B3C925404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474034"/>
              </p:ext>
            </p:extLst>
          </p:nvPr>
        </p:nvGraphicFramePr>
        <p:xfrm>
          <a:off x="4162425" y="4238625"/>
          <a:ext cx="44592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16120" imgH="444240" progId="Equation.DSMT4">
                  <p:embed/>
                </p:oleObj>
              </mc:Choice>
              <mc:Fallback>
                <p:oleObj name="Equation" r:id="rId16" imgW="2616120" imgH="44424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7F85E62D-74CA-C197-FFD5-1C8703460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62425" y="4238625"/>
                        <a:ext cx="4459288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AE28855-E10C-F314-0C5F-797954F43D0F}"/>
              </a:ext>
            </a:extLst>
          </p:cNvPr>
          <p:cNvSpPr txBox="1"/>
          <p:nvPr/>
        </p:nvSpPr>
        <p:spPr>
          <a:xfrm>
            <a:off x="147967" y="2846070"/>
            <a:ext cx="91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+mj-lt"/>
              </a:rPr>
              <a:t>Với</a:t>
            </a:r>
            <a:r>
              <a:rPr lang="vi-VN" sz="2800" dirty="0"/>
              <a:t>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0DFCB4E-B3B3-6EFE-F78D-BDA1F9C3CB02}"/>
              </a:ext>
            </a:extLst>
          </p:cNvPr>
          <p:cNvSpPr txBox="1"/>
          <p:nvPr/>
        </p:nvSpPr>
        <p:spPr>
          <a:xfrm>
            <a:off x="457200" y="349817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solidFill>
                  <a:schemeClr val="tx1"/>
                </a:solidFill>
                <a:latin typeface="+mj-lt"/>
              </a:rPr>
              <a:t>Chiều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cao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con trai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là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F0EB7AA-FCEA-16FB-5376-5493476DFD50}"/>
              </a:ext>
            </a:extLst>
          </p:cNvPr>
          <p:cNvSpPr txBox="1"/>
          <p:nvPr/>
        </p:nvSpPr>
        <p:spPr>
          <a:xfrm>
            <a:off x="457200" y="428244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solidFill>
                  <a:schemeClr val="tx1"/>
                </a:solidFill>
                <a:latin typeface="+mj-lt"/>
              </a:rPr>
              <a:t>Chiều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cao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con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gái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là</a:t>
            </a:r>
            <a:endParaRPr lang="vi-VN" sz="2800" dirty="0"/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29AE9A4A-0065-31F2-CBCD-7C53CA96B324}"/>
              </a:ext>
            </a:extLst>
          </p:cNvPr>
          <p:cNvSpPr/>
          <p:nvPr/>
        </p:nvSpPr>
        <p:spPr>
          <a:xfrm>
            <a:off x="2878331" y="2308663"/>
            <a:ext cx="1966207" cy="5678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664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01000" y="61457"/>
            <a:ext cx="1321866" cy="1321866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E9D2E51-DD57-5CC3-73DB-768018978D2A}"/>
              </a:ext>
            </a:extLst>
          </p:cNvPr>
          <p:cNvSpPr/>
          <p:nvPr/>
        </p:nvSpPr>
        <p:spPr>
          <a:xfrm>
            <a:off x="1473495" y="145226"/>
            <a:ext cx="5676900" cy="7733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THỰC TẾ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CB406E8-A480-8138-09D3-ABC492066896}"/>
              </a:ext>
            </a:extLst>
          </p:cNvPr>
          <p:cNvSpPr/>
          <p:nvPr/>
        </p:nvSpPr>
        <p:spPr>
          <a:xfrm>
            <a:off x="304800" y="1352550"/>
            <a:ext cx="8305800" cy="3048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Bước1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Phân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yêu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yêu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1CA01FA1-6DBC-D0FA-5B86-935915250BC3}"/>
              </a:ext>
            </a:extLst>
          </p:cNvPr>
          <p:cNvSpPr/>
          <p:nvPr/>
        </p:nvSpPr>
        <p:spPr>
          <a:xfrm>
            <a:off x="5931195" y="1450976"/>
            <a:ext cx="2438400" cy="1779270"/>
          </a:xfrm>
          <a:prstGeom prst="wedgeEllipseCallout">
            <a:avLst>
              <a:gd name="adj1" fmla="val -47431"/>
              <a:gd name="adj2" fmla="val 4278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? Em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nêu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bước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làm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623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E9D2E51-DD57-5CC3-73DB-768018978D2A}"/>
              </a:ext>
            </a:extLst>
          </p:cNvPr>
          <p:cNvSpPr/>
          <p:nvPr/>
        </p:nvSpPr>
        <p:spPr>
          <a:xfrm>
            <a:off x="0" y="-19050"/>
            <a:ext cx="9067800" cy="29320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+mj-lt"/>
              </a:rPr>
              <a:t>Bài 3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: Một mảnh vườn hình chữ nhật có chiều dài         chiều rộng       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 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với             .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Người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ta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một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lối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đi xung quanh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vườn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(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thuộc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đất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vườn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)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rộng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  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a)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Viết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biểu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đại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biểu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thị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diện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tích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khu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đất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còn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trồng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trọt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b)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diện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tích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khu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đất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trồng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trọt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biết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pic>
        <p:nvPicPr>
          <p:cNvPr id="5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7DA793C-9148-6E05-598F-90F1198F1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73" y="2862129"/>
            <a:ext cx="2133600" cy="2133600"/>
          </a:xfrm>
          <a:prstGeom prst="rect">
            <a:avLst/>
          </a:prstGeom>
        </p:spPr>
      </p:pic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A20444F7-2EA9-2376-4EBB-F7FA566432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046245"/>
              </p:ext>
            </p:extLst>
          </p:nvPr>
        </p:nvGraphicFramePr>
        <p:xfrm>
          <a:off x="1773382" y="614795"/>
          <a:ext cx="81597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3382" y="614795"/>
                        <a:ext cx="815973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26B64D48-3D5C-9518-D9C5-D6CF0DDF8A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397969"/>
              </p:ext>
            </p:extLst>
          </p:nvPr>
        </p:nvGraphicFramePr>
        <p:xfrm>
          <a:off x="3195410" y="623173"/>
          <a:ext cx="981736" cy="40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228600" progId="Equation.DSMT4">
                  <p:embed/>
                </p:oleObj>
              </mc:Choice>
              <mc:Fallback>
                <p:oleObj name="Equation" r:id="rId7" imgW="558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95410" y="623173"/>
                        <a:ext cx="981736" cy="40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11EB06FA-FB4A-05D8-08CA-B1CD84F195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1965"/>
              </p:ext>
            </p:extLst>
          </p:nvPr>
        </p:nvGraphicFramePr>
        <p:xfrm>
          <a:off x="5776520" y="1067246"/>
          <a:ext cx="873662" cy="44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44240" imgH="228600" progId="Equation.DSMT4">
                  <p:embed/>
                </p:oleObj>
              </mc:Choice>
              <mc:Fallback>
                <p:oleObj name="Equation" r:id="rId9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76520" y="1067246"/>
                        <a:ext cx="873662" cy="448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CEDDA327-2315-6897-0138-9D95ABD10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386776"/>
              </p:ext>
            </p:extLst>
          </p:nvPr>
        </p:nvGraphicFramePr>
        <p:xfrm>
          <a:off x="7360346" y="258763"/>
          <a:ext cx="793054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240" imgH="228600" progId="Equation.DSMT4">
                  <p:embed/>
                </p:oleObj>
              </mc:Choice>
              <mc:Fallback>
                <p:oleObj name="Equation" r:id="rId11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60346" y="258763"/>
                        <a:ext cx="793054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6A92DC61-755C-97E9-D98C-75326F7F52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841445"/>
              </p:ext>
            </p:extLst>
          </p:nvPr>
        </p:nvGraphicFramePr>
        <p:xfrm>
          <a:off x="5943600" y="2331846"/>
          <a:ext cx="2574925" cy="437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46040" imgH="228600" progId="Equation.DSMT4">
                  <p:embed/>
                </p:oleObj>
              </mc:Choice>
              <mc:Fallback>
                <p:oleObj name="Equation" r:id="rId13" imgW="1346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43600" y="2331846"/>
                        <a:ext cx="2574925" cy="437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hương tiện Trực tuyến 2" title="Đồng hồ đếm ngược 3 phút gây sốc  3 Minutes">
            <a:hlinkClick r:id="" action="ppaction://media"/>
            <a:extLst>
              <a:ext uri="{FF2B5EF4-FFF2-40B4-BE49-F238E27FC236}">
                <a16:creationId xmlns:a16="http://schemas.microsoft.com/office/drawing/2014/main" id="{1694FD29-7408-261D-854A-A89DF80A6B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5"/>
          <a:stretch>
            <a:fillRect/>
          </a:stretch>
        </p:blipFill>
        <p:spPr>
          <a:xfrm>
            <a:off x="2133600" y="4062984"/>
            <a:ext cx="1676400" cy="9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05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E9D2E51-DD57-5CC3-73DB-768018978D2A}"/>
              </a:ext>
            </a:extLst>
          </p:cNvPr>
          <p:cNvSpPr/>
          <p:nvPr/>
        </p:nvSpPr>
        <p:spPr>
          <a:xfrm>
            <a:off x="190501" y="122022"/>
            <a:ext cx="8861692" cy="192509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dirty="0">
              <a:solidFill>
                <a:schemeClr val="tx1"/>
              </a:solidFill>
              <a:latin typeface="+mj-lt"/>
            </a:endParaRPr>
          </a:p>
          <a:p>
            <a:endParaRPr lang="vi-VN" sz="3200" dirty="0">
              <a:solidFill>
                <a:schemeClr val="tx1"/>
              </a:solidFill>
              <a:latin typeface="+mj-lt"/>
            </a:endParaRPr>
          </a:p>
          <a:p>
            <a:endParaRPr lang="vi-VN" sz="3200" dirty="0">
              <a:solidFill>
                <a:schemeClr val="tx1"/>
              </a:solidFill>
              <a:latin typeface="+mj-lt"/>
            </a:endParaRPr>
          </a:p>
          <a:p>
            <a:endParaRPr lang="vi-VN" sz="3200" dirty="0">
              <a:solidFill>
                <a:schemeClr val="tx1"/>
              </a:solidFill>
              <a:latin typeface="+mj-lt"/>
            </a:endParaRPr>
          </a:p>
          <a:p>
            <a:endParaRPr lang="vi-VN" sz="3200" dirty="0">
              <a:solidFill>
                <a:schemeClr val="tx1"/>
              </a:solidFill>
              <a:latin typeface="+mj-lt"/>
            </a:endParaRPr>
          </a:p>
          <a:p>
            <a:endParaRPr lang="vi-VN" sz="3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1C5A5E0-6139-8A30-621B-D78CB6D85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03" y="194536"/>
            <a:ext cx="3043655" cy="1821711"/>
          </a:xfrm>
          <a:prstGeom prst="rect">
            <a:avLst/>
          </a:prstGeom>
        </p:spPr>
      </p:pic>
      <p:pic>
        <p:nvPicPr>
          <p:cNvPr id="6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A7D461B-3FA9-89D2-39D8-69FC4C0BF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"/>
            <a:ext cx="1459230" cy="1459230"/>
          </a:xfrm>
          <a:prstGeom prst="rect">
            <a:avLst/>
          </a:prstGeom>
        </p:spPr>
      </p:pic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id="{AD0A7DE9-C265-51F0-A976-9FD1B5EBAC2D}"/>
              </a:ext>
            </a:extLst>
          </p:cNvPr>
          <p:cNvSpPr/>
          <p:nvPr/>
        </p:nvSpPr>
        <p:spPr>
          <a:xfrm>
            <a:off x="5105400" y="0"/>
            <a:ext cx="4419600" cy="2249584"/>
          </a:xfrm>
          <a:prstGeom prst="cloud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Em </a:t>
            </a:r>
            <a:r>
              <a:rPr lang="vi-VN" sz="2800" dirty="0" err="1"/>
              <a:t>hãy</a:t>
            </a:r>
            <a:r>
              <a:rPr lang="vi-VN" sz="2800" dirty="0"/>
              <a:t> </a:t>
            </a:r>
            <a:r>
              <a:rPr lang="vi-VN" sz="2800" dirty="0" err="1"/>
              <a:t>tính</a:t>
            </a:r>
            <a:r>
              <a:rPr lang="vi-VN" sz="2800" dirty="0"/>
              <a:t> </a:t>
            </a:r>
            <a:r>
              <a:rPr lang="vi-VN" sz="2800" dirty="0" err="1"/>
              <a:t>chiều</a:t>
            </a:r>
            <a:r>
              <a:rPr lang="vi-VN" sz="2800" dirty="0"/>
              <a:t> </a:t>
            </a:r>
            <a:r>
              <a:rPr lang="vi-VN" sz="2800" dirty="0" err="1"/>
              <a:t>dài</a:t>
            </a:r>
            <a:r>
              <a:rPr lang="vi-VN" sz="2800" dirty="0"/>
              <a:t>, </a:t>
            </a:r>
            <a:r>
              <a:rPr lang="vi-VN" sz="2800" dirty="0" err="1"/>
              <a:t>chiều</a:t>
            </a:r>
            <a:r>
              <a:rPr lang="vi-VN" sz="2800" dirty="0"/>
              <a:t> </a:t>
            </a:r>
            <a:r>
              <a:rPr lang="vi-VN" sz="2800" dirty="0" err="1"/>
              <a:t>rộng</a:t>
            </a:r>
            <a:r>
              <a:rPr lang="vi-VN" sz="2800" dirty="0"/>
              <a:t> </a:t>
            </a:r>
            <a:r>
              <a:rPr lang="vi-VN" sz="2800" dirty="0" err="1"/>
              <a:t>của</a:t>
            </a:r>
            <a:r>
              <a:rPr lang="vi-VN" sz="2800" dirty="0"/>
              <a:t> khu </a:t>
            </a:r>
            <a:r>
              <a:rPr lang="vi-VN" sz="2800" dirty="0" err="1"/>
              <a:t>đất</a:t>
            </a:r>
            <a:r>
              <a:rPr lang="vi-VN" sz="2800" dirty="0"/>
              <a:t> </a:t>
            </a:r>
            <a:r>
              <a:rPr lang="vi-VN" sz="2800" dirty="0" err="1"/>
              <a:t>trồng</a:t>
            </a:r>
            <a:r>
              <a:rPr lang="vi-VN" sz="2800" dirty="0"/>
              <a:t> </a:t>
            </a:r>
            <a:r>
              <a:rPr lang="vi-VN" sz="2800" dirty="0" err="1"/>
              <a:t>trọt</a:t>
            </a:r>
            <a:r>
              <a:rPr lang="vi-VN" sz="2800" dirty="0"/>
              <a:t> </a:t>
            </a:r>
          </a:p>
        </p:txBody>
      </p:sp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E3CC73A5-6C1C-E59C-0B99-E0A8DA2B3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900578"/>
              </p:ext>
            </p:extLst>
          </p:nvPr>
        </p:nvGraphicFramePr>
        <p:xfrm>
          <a:off x="1835150" y="3720465"/>
          <a:ext cx="26606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480" imgH="228600" progId="Equation.DSMT4">
                  <p:embed/>
                </p:oleObj>
              </mc:Choice>
              <mc:Fallback>
                <p:oleObj name="Equation" r:id="rId4" imgW="1320480" imgH="22860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E3CC73A5-6C1C-E59C-0B99-E0A8DA2B3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150" y="3720465"/>
                        <a:ext cx="26606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0E2EC82A-59FD-336F-8C11-260A4361C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955743"/>
              </p:ext>
            </p:extLst>
          </p:nvPr>
        </p:nvGraphicFramePr>
        <p:xfrm>
          <a:off x="1306513" y="4102624"/>
          <a:ext cx="447516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36760" imgH="317160" progId="Equation.DSMT4">
                  <p:embed/>
                </p:oleObj>
              </mc:Choice>
              <mc:Fallback>
                <p:oleObj name="Equation" r:id="rId6" imgW="2336760" imgH="31716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0E2EC82A-59FD-336F-8C11-260A4361C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06513" y="4102624"/>
                        <a:ext cx="4475162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05C85235-3DBD-F14F-DD89-874C36DCB4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601203"/>
              </p:ext>
            </p:extLst>
          </p:nvPr>
        </p:nvGraphicFramePr>
        <p:xfrm>
          <a:off x="6889750" y="4612184"/>
          <a:ext cx="8826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28600" progId="Equation.DSMT4">
                  <p:embed/>
                </p:oleObj>
              </mc:Choice>
              <mc:Fallback>
                <p:oleObj name="Equation" r:id="rId8" imgW="457200" imgH="22860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05C85235-3DBD-F14F-DD89-874C36DCB4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89750" y="4612184"/>
                        <a:ext cx="8826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00C9D41D-028D-625F-F26E-100B31643590}"/>
              </a:ext>
            </a:extLst>
          </p:cNvPr>
          <p:cNvSpPr/>
          <p:nvPr/>
        </p:nvSpPr>
        <p:spPr>
          <a:xfrm>
            <a:off x="190501" y="2267001"/>
            <a:ext cx="8267699" cy="106669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dirty="0">
              <a:solidFill>
                <a:schemeClr val="tx1"/>
              </a:solidFill>
              <a:latin typeface="+mj-lt"/>
            </a:endParaRP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a)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Biểu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đại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biểu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thị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diện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tích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khu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đất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trồng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trọt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endParaRPr lang="vi-VN" sz="3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17BBF759-8BF7-E272-CDCE-26332702E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970404"/>
              </p:ext>
            </p:extLst>
          </p:nvPr>
        </p:nvGraphicFramePr>
        <p:xfrm>
          <a:off x="1371600" y="2726262"/>
          <a:ext cx="2819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317160" progId="Equation.DSMT4">
                  <p:embed/>
                </p:oleObj>
              </mc:Choice>
              <mc:Fallback>
                <p:oleObj name="Equation" r:id="rId10" imgW="1409400" imgH="31716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17BBF759-8BF7-E272-CDCE-26332702EB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71600" y="2726262"/>
                        <a:ext cx="2819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264503" y="4607710"/>
            <a:ext cx="5732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Vậy diện tích của khu đất trồng trọt là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632" y="3648730"/>
            <a:ext cx="791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b)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Thay                               vào biểu thức trên ta có:</a:t>
            </a:r>
          </a:p>
        </p:txBody>
      </p:sp>
    </p:spTree>
    <p:extLst>
      <p:ext uri="{BB962C8B-B14F-4D97-AF65-F5344CB8AC3E}">
        <p14:creationId xmlns:p14="http://schemas.microsoft.com/office/powerpoint/2010/main" val="279184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42405" y="2681744"/>
            <a:ext cx="956805" cy="956805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DE14B8F-C71C-5331-40B5-46C0D65B6FE3}"/>
              </a:ext>
            </a:extLst>
          </p:cNvPr>
          <p:cNvSpPr/>
          <p:nvPr/>
        </p:nvSpPr>
        <p:spPr>
          <a:xfrm>
            <a:off x="2286000" y="62318"/>
            <a:ext cx="3810000" cy="756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6: SGK trang 46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801C0734-FA18-FBA7-B53C-C477166BAD7B}"/>
              </a:ext>
            </a:extLst>
          </p:cNvPr>
          <p:cNvSpPr/>
          <p:nvPr/>
        </p:nvSpPr>
        <p:spPr>
          <a:xfrm>
            <a:off x="176162" y="3640401"/>
            <a:ext cx="8586838" cy="14459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a) Biểu thức biểu thị số tiền lãi khi hết hạn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năm là:            (đồng)</a:t>
            </a:r>
          </a:p>
        </p:txBody>
      </p:sp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4F0544AE-8980-8A28-FC65-274D3E5C7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700734"/>
              </p:ext>
            </p:extLst>
          </p:nvPr>
        </p:nvGraphicFramePr>
        <p:xfrm>
          <a:off x="1600200" y="4395274"/>
          <a:ext cx="1143000" cy="408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40" imgH="190440" progId="Equation.DSMT4">
                  <p:embed/>
                </p:oleObj>
              </mc:Choice>
              <mc:Fallback>
                <p:oleObj name="Equation" r:id="rId3" imgW="431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4395274"/>
                        <a:ext cx="1143000" cy="408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48F19E5-96FF-1F18-2527-2AB83B5B6914}"/>
              </a:ext>
            </a:extLst>
          </p:cNvPr>
          <p:cNvSpPr/>
          <p:nvPr/>
        </p:nvSpPr>
        <p:spPr>
          <a:xfrm>
            <a:off x="0" y="971549"/>
            <a:ext cx="8991600" cy="167640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ngân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quy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năm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năm.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viểu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năm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ngân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55E45C43-6C11-1C8E-21B5-DF3A0D672B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836208"/>
              </p:ext>
            </p:extLst>
          </p:nvPr>
        </p:nvGraphicFramePr>
        <p:xfrm>
          <a:off x="533400" y="1599656"/>
          <a:ext cx="812359" cy="420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8280" imgH="190440" progId="Equation.DSMT4">
                  <p:embed/>
                </p:oleObj>
              </mc:Choice>
              <mc:Fallback>
                <p:oleObj name="Equation" r:id="rId5" imgW="368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1599656"/>
                        <a:ext cx="812359" cy="420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9E8037A1-D5B2-3968-3F1E-2446DC98C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067462"/>
              </p:ext>
            </p:extLst>
          </p:nvPr>
        </p:nvGraphicFramePr>
        <p:xfrm>
          <a:off x="7010400" y="2105397"/>
          <a:ext cx="381000" cy="410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880" imgH="177480" progId="Equation.DSMT4">
                  <p:embed/>
                </p:oleObj>
              </mc:Choice>
              <mc:Fallback>
                <p:oleObj name="Equation" r:id="rId7" imgW="164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0400" y="2105397"/>
                        <a:ext cx="381000" cy="410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0DB95AC-0869-8EE4-7972-95BFA4AD45CE}"/>
              </a:ext>
            </a:extLst>
          </p:cNvPr>
          <p:cNvSpPr/>
          <p:nvPr/>
        </p:nvSpPr>
        <p:spPr>
          <a:xfrm>
            <a:off x="2872492" y="2823301"/>
            <a:ext cx="1966207" cy="5678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54562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0" y="2711831"/>
            <a:ext cx="990600" cy="990600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801C0734-FA18-FBA7-B53C-C477166BAD7B}"/>
              </a:ext>
            </a:extLst>
          </p:cNvPr>
          <p:cNvSpPr/>
          <p:nvPr/>
        </p:nvSpPr>
        <p:spPr>
          <a:xfrm>
            <a:off x="299187" y="3759581"/>
            <a:ext cx="7854213" cy="14029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b) Hết kì hạn 1 năm số tiền lãi cô Ngân nhận được là: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                   (triệu đồng) </a:t>
            </a:r>
            <a:endParaRPr lang="vi-VN" sz="32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28" name="Đối tượng 27">
            <a:extLst>
              <a:ext uri="{FF2B5EF4-FFF2-40B4-BE49-F238E27FC236}">
                <a16:creationId xmlns:a16="http://schemas.microsoft.com/office/drawing/2014/main" id="{DEDE2CDF-7C51-9AA3-3536-D9CED7E6E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360273"/>
              </p:ext>
            </p:extLst>
          </p:nvPr>
        </p:nvGraphicFramePr>
        <p:xfrm>
          <a:off x="1857148" y="4525736"/>
          <a:ext cx="1986641" cy="408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190440" progId="Equation.DSMT4">
                  <p:embed/>
                </p:oleObj>
              </mc:Choice>
              <mc:Fallback>
                <p:oleObj name="Equation" r:id="rId3" imgW="927000" imgH="190440" progId="Equation.DSMT4">
                  <p:embed/>
                  <p:pic>
                    <p:nvPicPr>
                      <p:cNvPr id="28" name="Đối tượng 27">
                        <a:extLst>
                          <a:ext uri="{FF2B5EF4-FFF2-40B4-BE49-F238E27FC236}">
                            <a16:creationId xmlns:a16="http://schemas.microsoft.com/office/drawing/2014/main" id="{DEDE2CDF-7C51-9AA3-3536-D9CED7E6E6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7148" y="4525736"/>
                        <a:ext cx="1986641" cy="408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F655401-0A55-7F19-189C-D3716CEF2598}"/>
              </a:ext>
            </a:extLst>
          </p:cNvPr>
          <p:cNvSpPr/>
          <p:nvPr/>
        </p:nvSpPr>
        <p:spPr>
          <a:xfrm>
            <a:off x="2286000" y="62318"/>
            <a:ext cx="3810000" cy="756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6: SGK trang 46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D780D67-BB58-9706-4250-E204219EDCFD}"/>
              </a:ext>
            </a:extLst>
          </p:cNvPr>
          <p:cNvSpPr/>
          <p:nvPr/>
        </p:nvSpPr>
        <p:spPr>
          <a:xfrm>
            <a:off x="152399" y="976809"/>
            <a:ext cx="8839201" cy="16739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Cô Ngân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ngân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năm.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năm cô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nhiêu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D20478F7-33A9-86E6-29C4-7E30F4984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570860"/>
              </p:ext>
            </p:extLst>
          </p:nvPr>
        </p:nvGraphicFramePr>
        <p:xfrm>
          <a:off x="1075042" y="1634348"/>
          <a:ext cx="815974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80" imgH="190440" progId="Equation.DSMT4">
                  <p:embed/>
                </p:oleObj>
              </mc:Choice>
              <mc:Fallback>
                <p:oleObj name="Equation" r:id="rId5" imgW="3808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2" y="1634348"/>
                        <a:ext cx="815974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26861E45-3E86-EEDD-F516-25BAE9850A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928298"/>
              </p:ext>
            </p:extLst>
          </p:nvPr>
        </p:nvGraphicFramePr>
        <p:xfrm>
          <a:off x="4654023" y="1151276"/>
          <a:ext cx="679977" cy="407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7160" imgH="190440" progId="Equation.DSMT4">
                  <p:embed/>
                </p:oleObj>
              </mc:Choice>
              <mc:Fallback>
                <p:oleObj name="Equation" r:id="rId7" imgW="3171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4023" y="1151276"/>
                        <a:ext cx="679977" cy="407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C14CC757-028F-E747-7FEA-8042211FCE01}"/>
              </a:ext>
            </a:extLst>
          </p:cNvPr>
          <p:cNvSpPr/>
          <p:nvPr/>
        </p:nvSpPr>
        <p:spPr>
          <a:xfrm>
            <a:off x="2872492" y="2823301"/>
            <a:ext cx="1966207" cy="5678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0030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5400" y="671965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05000" y="361950"/>
            <a:ext cx="4784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1560" y="813435"/>
            <a:ext cx="56381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2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GB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en-US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32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GB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“đa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thức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biến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nghiệm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đa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thức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biến</a:t>
            </a:r>
            <a:r>
              <a:rPr lang="vi-V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endParaRPr lang="en-GB" alt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06970" y="0"/>
            <a:ext cx="1156030" cy="115603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DE14B8F-C71C-5331-40B5-46C0D65B6FE3}"/>
              </a:ext>
            </a:extLst>
          </p:cNvPr>
          <p:cNvSpPr/>
          <p:nvPr/>
        </p:nvSpPr>
        <p:spPr>
          <a:xfrm>
            <a:off x="2049780" y="103425"/>
            <a:ext cx="4107180" cy="6805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801C0734-FA18-FBA7-B53C-C477166BAD7B}"/>
              </a:ext>
            </a:extLst>
          </p:cNvPr>
          <p:cNvSpPr/>
          <p:nvPr/>
        </p:nvSpPr>
        <p:spPr>
          <a:xfrm>
            <a:off x="0" y="1048607"/>
            <a:ext cx="9102090" cy="37329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400" b="1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 1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giá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trị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biểu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sau: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+mj-lt"/>
              </a:rPr>
              <a:t>a)                    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tại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+mj-lt"/>
              </a:rPr>
              <a:t>b)               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vi-VN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Bài 2</a:t>
            </a:r>
            <a:r>
              <a:rPr lang="vi-VN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Trong một ngày hè, buổi sáng nhiệt độ là    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buổi trưa tăng thêm     so với buổi sáng. Buổi chiều lúc mặt trời lặn nhiệt độ lại giảm đi    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so với ban trưa. Viết biểu thức đại số biểu thị nhiệt độ lúc mặt trời lặn theo          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và tính giá trị biểu thức đại số khi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vi-VN" sz="2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92BA006C-CD67-F53C-B0A6-3C63B459CB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102373"/>
              </p:ext>
            </p:extLst>
          </p:nvPr>
        </p:nvGraphicFramePr>
        <p:xfrm>
          <a:off x="577963" y="1792036"/>
          <a:ext cx="1254222" cy="32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228600" progId="Equation.DSMT4">
                  <p:embed/>
                </p:oleObj>
              </mc:Choice>
              <mc:Fallback>
                <p:oleObj name="Equation" r:id="rId3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963" y="1792036"/>
                        <a:ext cx="1254222" cy="322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2FD9AC96-0AE1-A28C-9AEB-E413E2EAB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607305"/>
              </p:ext>
            </p:extLst>
          </p:nvPr>
        </p:nvGraphicFramePr>
        <p:xfrm>
          <a:off x="2514600" y="1809750"/>
          <a:ext cx="659019" cy="321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0235" imgH="190341" progId="Equation.DSMT4">
                  <p:embed/>
                </p:oleObj>
              </mc:Choice>
              <mc:Fallback>
                <p:oleObj name="Equation" r:id="rId5" imgW="390235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1809750"/>
                        <a:ext cx="659019" cy="321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AB8E0C76-5090-6BDD-9638-F55D4C76E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2341"/>
              </p:ext>
            </p:extLst>
          </p:nvPr>
        </p:nvGraphicFramePr>
        <p:xfrm>
          <a:off x="741958" y="2136571"/>
          <a:ext cx="887620" cy="58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5809" imgH="447607" progId="Equation.DSMT4">
                  <p:embed/>
                </p:oleObj>
              </mc:Choice>
              <mc:Fallback>
                <p:oleObj name="Equation" r:id="rId7" imgW="675809" imgH="4476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1958" y="2136571"/>
                        <a:ext cx="887620" cy="587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8FFA358F-711F-A9CD-09A9-70455EE830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882489"/>
              </p:ext>
            </p:extLst>
          </p:nvPr>
        </p:nvGraphicFramePr>
        <p:xfrm>
          <a:off x="2120209" y="2286000"/>
          <a:ext cx="1447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20209" y="2286000"/>
                        <a:ext cx="144780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5CB4C9A8-7822-49FD-FAE8-7E348D5E6D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33704"/>
              </p:ext>
            </p:extLst>
          </p:nvPr>
        </p:nvGraphicFramePr>
        <p:xfrm>
          <a:off x="6172200" y="2654617"/>
          <a:ext cx="3302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190440" progId="Equation.DSMT4">
                  <p:embed/>
                </p:oleObj>
              </mc:Choice>
              <mc:Fallback>
                <p:oleObj name="Equation" r:id="rId11" imgW="2030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72200" y="2654617"/>
                        <a:ext cx="330200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BC9FD7E8-AA88-C870-39D6-BD269D85E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174566"/>
              </p:ext>
            </p:extLst>
          </p:nvPr>
        </p:nvGraphicFramePr>
        <p:xfrm>
          <a:off x="909164" y="3060326"/>
          <a:ext cx="330200" cy="34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5640" imgH="228600" progId="Equation.DSMT4">
                  <p:embed/>
                </p:oleObj>
              </mc:Choice>
              <mc:Fallback>
                <p:oleObj name="Equation" r:id="rId13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9164" y="3060326"/>
                        <a:ext cx="330200" cy="349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54A20F95-249E-647E-9C0F-B5EB5D62B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26876"/>
              </p:ext>
            </p:extLst>
          </p:nvPr>
        </p:nvGraphicFramePr>
        <p:xfrm>
          <a:off x="564287" y="3358585"/>
          <a:ext cx="383781" cy="335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3040" imgH="177480" progId="Equation.DSMT4">
                  <p:embed/>
                </p:oleObj>
              </mc:Choice>
              <mc:Fallback>
                <p:oleObj name="Equation" r:id="rId15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4287" y="3358585"/>
                        <a:ext cx="383781" cy="335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0326AA85-BF64-9366-D62E-B7052891E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89637"/>
              </p:ext>
            </p:extLst>
          </p:nvPr>
        </p:nvGraphicFramePr>
        <p:xfrm>
          <a:off x="1805091" y="3810395"/>
          <a:ext cx="789172" cy="33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4240" imgH="190440" progId="Equation.DSMT4">
                  <p:embed/>
                </p:oleObj>
              </mc:Choice>
              <mc:Fallback>
                <p:oleObj name="Equation" r:id="rId17" imgW="4442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05091" y="3810395"/>
                        <a:ext cx="789172" cy="338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D83A080C-EEC8-7625-AAA2-6B84EE0C7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329072"/>
              </p:ext>
            </p:extLst>
          </p:nvPr>
        </p:nvGraphicFramePr>
        <p:xfrm>
          <a:off x="228600" y="4138416"/>
          <a:ext cx="2575513" cy="37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87240" imgH="228600" progId="Equation.DSMT4">
                  <p:embed/>
                </p:oleObj>
              </mc:Choice>
              <mc:Fallback>
                <p:oleObj name="Equation" r:id="rId19" imgW="1587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8600" y="4138416"/>
                        <a:ext cx="2575513" cy="370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222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D324A454-6634-2EB3-1535-A349647A5761}"/>
              </a:ext>
            </a:extLst>
          </p:cNvPr>
          <p:cNvSpPr/>
          <p:nvPr/>
        </p:nvSpPr>
        <p:spPr>
          <a:xfrm>
            <a:off x="3886200" y="2025075"/>
            <a:ext cx="1885951" cy="546675"/>
          </a:xfrm>
          <a:prstGeom prst="round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/>
              <a:t>Hết</a:t>
            </a:r>
            <a:r>
              <a:rPr lang="vi-VN" sz="2800" dirty="0"/>
              <a:t> </a:t>
            </a:r>
            <a:r>
              <a:rPr lang="vi-VN" sz="2800" dirty="0" err="1"/>
              <a:t>giờ</a:t>
            </a:r>
            <a:endParaRPr lang="vi-VN" sz="28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DA8EB2B5-8B15-5B3A-A8C2-0DCE075DC371}"/>
              </a:ext>
            </a:extLst>
          </p:cNvPr>
          <p:cNvSpPr/>
          <p:nvPr/>
        </p:nvSpPr>
        <p:spPr>
          <a:xfrm>
            <a:off x="533400" y="2724150"/>
            <a:ext cx="7848600" cy="609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B159BDCC-EE06-374F-2E37-7F5538EDD8CD}"/>
              </a:ext>
            </a:extLst>
          </p:cNvPr>
          <p:cNvSpPr/>
          <p:nvPr/>
        </p:nvSpPr>
        <p:spPr>
          <a:xfrm>
            <a:off x="523875" y="2724150"/>
            <a:ext cx="7848600" cy="609600"/>
          </a:xfrm>
          <a:prstGeom prst="roundRect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5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842813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đầu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168206"/>
            <a:chOff x="5714125" y="780700"/>
            <a:chExt cx="3028822" cy="1557607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5839714" y="1066165"/>
              <a:ext cx="2447897" cy="127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thức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3195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tập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2" y="2428277"/>
            <a:ext cx="2271617" cy="1114836"/>
            <a:chOff x="6997439" y="2348815"/>
            <a:chExt cx="3028822" cy="1486446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423266" y="2563120"/>
              <a:ext cx="2336798" cy="1272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tòi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726746" y="31973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24475" y="1251858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56047C7-B211-7E67-4023-2EDFF5F24F25}"/>
              </a:ext>
            </a:extLst>
          </p:cNvPr>
          <p:cNvSpPr/>
          <p:nvPr/>
        </p:nvSpPr>
        <p:spPr>
          <a:xfrm>
            <a:off x="1598227" y="3083821"/>
            <a:ext cx="5947546" cy="1773929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ai 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nhanh</a:t>
            </a: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hơn</a:t>
            </a:r>
            <a:endParaRPr lang="en-US" sz="405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831" y="245350"/>
            <a:ext cx="900956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s.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Gói hộp quà tặng - Gói hộp quà tặng - Tinh dau nguyen cha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vi-VN" sz="1350"/>
          </a:p>
        </p:txBody>
      </p:sp>
      <p:sp>
        <p:nvSpPr>
          <p:cNvPr id="6" name="AutoShape 4" descr="Gói hộp quà tặng - Gói hộp quà tặng - Tinh dau nguyen chat"/>
          <p:cNvSpPr>
            <a:spLocks noChangeAspect="1" noChangeArrowheads="1"/>
          </p:cNvSpPr>
          <p:nvPr/>
        </p:nvSpPr>
        <p:spPr bwMode="auto">
          <a:xfrm>
            <a:off x="230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vi-VN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368835"/>
            <a:ext cx="1850231" cy="13858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2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016C5E6-007B-DF8A-69FD-DE53E5A84321}"/>
              </a:ext>
            </a:extLst>
          </p:cNvPr>
          <p:cNvSpPr txBox="1"/>
          <p:nvPr/>
        </p:nvSpPr>
        <p:spPr>
          <a:xfrm>
            <a:off x="225743" y="1811211"/>
            <a:ext cx="1145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endParaRPr lang="vi-VN" sz="3200" dirty="0"/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944A6E3E-9B5D-1074-E71D-22FD6FFC0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843387"/>
              </p:ext>
            </p:extLst>
          </p:nvPr>
        </p:nvGraphicFramePr>
        <p:xfrm>
          <a:off x="838200" y="1865184"/>
          <a:ext cx="374650" cy="476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77480" progId="Equation.DSMT4">
                  <p:embed/>
                </p:oleObj>
              </mc:Choice>
              <mc:Fallback>
                <p:oleObj name="Equation" r:id="rId4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865184"/>
                        <a:ext cx="374650" cy="476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543DF85-CA5D-EE76-50AD-943B86A06F4C}"/>
              </a:ext>
            </a:extLst>
          </p:cNvPr>
          <p:cNvSpPr txBox="1"/>
          <p:nvPr/>
        </p:nvSpPr>
        <p:spPr>
          <a:xfrm>
            <a:off x="225743" y="2422021"/>
            <a:ext cx="1145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endParaRPr lang="vi-VN" sz="3200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5503C5C-BF7E-B132-F0ED-1589957748CA}"/>
              </a:ext>
            </a:extLst>
          </p:cNvPr>
          <p:cNvSpPr txBox="1"/>
          <p:nvPr/>
        </p:nvSpPr>
        <p:spPr>
          <a:xfrm>
            <a:off x="3352800" y="1878731"/>
            <a:ext cx="121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endParaRPr lang="vi-VN" sz="3200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D3B3034-65CD-F705-001C-CE32AEE4A736}"/>
              </a:ext>
            </a:extLst>
          </p:cNvPr>
          <p:cNvSpPr txBox="1"/>
          <p:nvPr/>
        </p:nvSpPr>
        <p:spPr>
          <a:xfrm>
            <a:off x="3352800" y="2456013"/>
            <a:ext cx="106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endParaRPr lang="vi-VN" sz="3200" dirty="0"/>
          </a:p>
        </p:txBody>
      </p:sp>
      <p:graphicFrame>
        <p:nvGraphicFramePr>
          <p:cNvPr id="29" name="Đối tượng 28">
            <a:extLst>
              <a:ext uri="{FF2B5EF4-FFF2-40B4-BE49-F238E27FC236}">
                <a16:creationId xmlns:a16="http://schemas.microsoft.com/office/drawing/2014/main" id="{579E4925-ADAC-B09D-8CF0-68F12C01F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395366"/>
              </p:ext>
            </p:extLst>
          </p:nvPr>
        </p:nvGraphicFramePr>
        <p:xfrm>
          <a:off x="878046" y="2482232"/>
          <a:ext cx="334804" cy="50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8046" y="2482232"/>
                        <a:ext cx="334804" cy="502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Đối tượng 30">
            <a:extLst>
              <a:ext uri="{FF2B5EF4-FFF2-40B4-BE49-F238E27FC236}">
                <a16:creationId xmlns:a16="http://schemas.microsoft.com/office/drawing/2014/main" id="{3FE465B9-6A6F-A779-AF92-8FF3084AF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754514"/>
              </p:ext>
            </p:extLst>
          </p:nvPr>
        </p:nvGraphicFramePr>
        <p:xfrm>
          <a:off x="4005103" y="1901302"/>
          <a:ext cx="334804" cy="50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90440" progId="Equation.DSMT4">
                  <p:embed/>
                </p:oleObj>
              </mc:Choice>
              <mc:Fallback>
                <p:oleObj name="Equation" r:id="rId8" imgW="126720" imgH="190440" progId="Equation.DSMT4">
                  <p:embed/>
                  <p:pic>
                    <p:nvPicPr>
                      <p:cNvPr id="29" name="Đối tượng 28">
                        <a:extLst>
                          <a:ext uri="{FF2B5EF4-FFF2-40B4-BE49-F238E27FC236}">
                            <a16:creationId xmlns:a16="http://schemas.microsoft.com/office/drawing/2014/main" id="{579E4925-ADAC-B09D-8CF0-68F12C01FA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05103" y="1901302"/>
                        <a:ext cx="334804" cy="502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Đối tượng 31">
            <a:extLst>
              <a:ext uri="{FF2B5EF4-FFF2-40B4-BE49-F238E27FC236}">
                <a16:creationId xmlns:a16="http://schemas.microsoft.com/office/drawing/2014/main" id="{59D22E20-2FA0-15F9-2E21-162188A738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272456"/>
              </p:ext>
            </p:extLst>
          </p:nvPr>
        </p:nvGraphicFramePr>
        <p:xfrm>
          <a:off x="4038600" y="2524125"/>
          <a:ext cx="2682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20" imgH="177480" progId="Equation.DSMT4">
                  <p:embed/>
                </p:oleObj>
              </mc:Choice>
              <mc:Fallback>
                <p:oleObj name="Equation" r:id="rId10" imgW="101520" imgH="177480" progId="Equation.DSMT4">
                  <p:embed/>
                  <p:pic>
                    <p:nvPicPr>
                      <p:cNvPr id="31" name="Đối tượng 30">
                        <a:extLst>
                          <a:ext uri="{FF2B5EF4-FFF2-40B4-BE49-F238E27FC236}">
                            <a16:creationId xmlns:a16="http://schemas.microsoft.com/office/drawing/2014/main" id="{3FE465B9-6A6F-A779-AF92-8FF3084AF5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38600" y="2524125"/>
                        <a:ext cx="268288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9C7A1734-16B1-4567-10E2-B7C5135E83FC}"/>
              </a:ext>
            </a:extLst>
          </p:cNvPr>
          <p:cNvSpPr/>
          <p:nvPr/>
        </p:nvSpPr>
        <p:spPr>
          <a:xfrm>
            <a:off x="152877" y="2527464"/>
            <a:ext cx="536257" cy="4407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aphicFrame>
        <p:nvGraphicFramePr>
          <p:cNvPr id="39" name="Đối tượng 38">
            <a:extLst>
              <a:ext uri="{FF2B5EF4-FFF2-40B4-BE49-F238E27FC236}">
                <a16:creationId xmlns:a16="http://schemas.microsoft.com/office/drawing/2014/main" id="{9EB597F1-F997-6220-2D2B-70A27BF62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370512"/>
              </p:ext>
            </p:extLst>
          </p:nvPr>
        </p:nvGraphicFramePr>
        <p:xfrm>
          <a:off x="1348739" y="3706860"/>
          <a:ext cx="2510115" cy="64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200" imgH="317160" progId="Equation.DSMT4">
                  <p:embed/>
                </p:oleObj>
              </mc:Choice>
              <mc:Fallback>
                <p:oleObj name="Equation" r:id="rId12" imgW="11682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48739" y="3706860"/>
                        <a:ext cx="2510115" cy="644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2D65327F-7FCC-2DC4-FBC8-071110366D57}"/>
              </a:ext>
            </a:extLst>
          </p:cNvPr>
          <p:cNvSpPr/>
          <p:nvPr/>
        </p:nvSpPr>
        <p:spPr>
          <a:xfrm>
            <a:off x="387335" y="250519"/>
            <a:ext cx="7085190" cy="11952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endParaRPr lang="vi-VN" sz="3200" dirty="0">
              <a:solidFill>
                <a:schemeClr val="tx1"/>
              </a:solidFill>
            </a:endParaRPr>
          </a:p>
        </p:txBody>
      </p:sp>
      <p:graphicFrame>
        <p:nvGraphicFramePr>
          <p:cNvPr id="43" name="Đối tượng 42">
            <a:extLst>
              <a:ext uri="{FF2B5EF4-FFF2-40B4-BE49-F238E27FC236}">
                <a16:creationId xmlns:a16="http://schemas.microsoft.com/office/drawing/2014/main" id="{579DC292-C9E6-6941-2122-FE83267C78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53686"/>
              </p:ext>
            </p:extLst>
          </p:nvPr>
        </p:nvGraphicFramePr>
        <p:xfrm>
          <a:off x="1547606" y="3362913"/>
          <a:ext cx="1862344" cy="48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52748" imgH="451366" progId="Equation.DSMT4">
                  <p:embed/>
                </p:oleObj>
              </mc:Choice>
              <mc:Fallback>
                <p:oleObj name="Equation" r:id="rId14" imgW="1752748" imgH="4513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47606" y="3362913"/>
                        <a:ext cx="1862344" cy="485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7C4E9681-9494-BA91-8D03-1FA9A23C1716}"/>
              </a:ext>
            </a:extLst>
          </p:cNvPr>
          <p:cNvSpPr/>
          <p:nvPr/>
        </p:nvSpPr>
        <p:spPr>
          <a:xfrm>
            <a:off x="6989108" y="4311926"/>
            <a:ext cx="1885951" cy="546675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ĐÁP ÁN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77C3EB37-872D-1AFA-80F6-994B86E75B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68377"/>
              </p:ext>
            </p:extLst>
          </p:nvPr>
        </p:nvGraphicFramePr>
        <p:xfrm>
          <a:off x="5257800" y="328326"/>
          <a:ext cx="1443107" cy="59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47640" imgH="266400" progId="Equation.DSMT4">
                  <p:embed/>
                </p:oleObj>
              </mc:Choice>
              <mc:Fallback>
                <p:oleObj name="Equation" r:id="rId16" imgW="6476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57800" y="328326"/>
                        <a:ext cx="1443107" cy="594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Đối tượng 29">
            <a:extLst>
              <a:ext uri="{FF2B5EF4-FFF2-40B4-BE49-F238E27FC236}">
                <a16:creationId xmlns:a16="http://schemas.microsoft.com/office/drawing/2014/main" id="{A3A24845-42D0-7A88-85CB-C409792A9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992140"/>
              </p:ext>
            </p:extLst>
          </p:nvPr>
        </p:nvGraphicFramePr>
        <p:xfrm>
          <a:off x="1111723" y="899838"/>
          <a:ext cx="2078044" cy="53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52748" imgH="451366" progId="Equation.DSMT4">
                  <p:embed/>
                </p:oleObj>
              </mc:Choice>
              <mc:Fallback>
                <p:oleObj name="Equation" r:id="rId14" imgW="1752748" imgH="451366" progId="Equation.DSMT4">
                  <p:embed/>
                  <p:pic>
                    <p:nvPicPr>
                      <p:cNvPr id="43" name="Đối tượng 42">
                        <a:extLst>
                          <a:ext uri="{FF2B5EF4-FFF2-40B4-BE49-F238E27FC236}">
                            <a16:creationId xmlns:a16="http://schemas.microsoft.com/office/drawing/2014/main" id="{579DC292-C9E6-6941-2122-FE83267C78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11723" y="899838"/>
                        <a:ext cx="2078044" cy="534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Đối tượng 33">
            <a:extLst>
              <a:ext uri="{FF2B5EF4-FFF2-40B4-BE49-F238E27FC236}">
                <a16:creationId xmlns:a16="http://schemas.microsoft.com/office/drawing/2014/main" id="{591C04D4-14C3-6806-044F-D51F09D10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183405"/>
              </p:ext>
            </p:extLst>
          </p:nvPr>
        </p:nvGraphicFramePr>
        <p:xfrm>
          <a:off x="3463607" y="5912194"/>
          <a:ext cx="1552737" cy="399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52748" imgH="451366" progId="Equation.DSMT4">
                  <p:embed/>
                </p:oleObj>
              </mc:Choice>
              <mc:Fallback>
                <p:oleObj name="Equation" r:id="rId14" imgW="1752748" imgH="451366" progId="Equation.DSMT4">
                  <p:embed/>
                  <p:pic>
                    <p:nvPicPr>
                      <p:cNvPr id="43" name="Đối tượng 42">
                        <a:extLst>
                          <a:ext uri="{FF2B5EF4-FFF2-40B4-BE49-F238E27FC236}">
                            <a16:creationId xmlns:a16="http://schemas.microsoft.com/office/drawing/2014/main" id="{579DC292-C9E6-6941-2122-FE83267C78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63607" y="5912194"/>
                        <a:ext cx="1552737" cy="399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Hình tròn: Rỗng 35">
            <a:extLst>
              <a:ext uri="{FF2B5EF4-FFF2-40B4-BE49-F238E27FC236}">
                <a16:creationId xmlns:a16="http://schemas.microsoft.com/office/drawing/2014/main" id="{0A578376-BA7E-93F0-F3E5-D06C9326B33A}"/>
              </a:ext>
            </a:extLst>
          </p:cNvPr>
          <p:cNvSpPr/>
          <p:nvPr/>
        </p:nvSpPr>
        <p:spPr>
          <a:xfrm>
            <a:off x="6805684" y="2457475"/>
            <a:ext cx="1885951" cy="1752600"/>
          </a:xfrm>
          <a:prstGeom prst="donu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8" name="Hình chữ nhật: Góc Tròn 37">
            <a:extLst>
              <a:ext uri="{FF2B5EF4-FFF2-40B4-BE49-F238E27FC236}">
                <a16:creationId xmlns:a16="http://schemas.microsoft.com/office/drawing/2014/main" id="{7770F2BA-705A-D855-A34F-D775D730A60E}"/>
              </a:ext>
            </a:extLst>
          </p:cNvPr>
          <p:cNvSpPr/>
          <p:nvPr/>
        </p:nvSpPr>
        <p:spPr>
          <a:xfrm>
            <a:off x="6847916" y="1566102"/>
            <a:ext cx="1885951" cy="546675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/>
              <a:t>Hết</a:t>
            </a:r>
            <a:r>
              <a:rPr lang="vi-VN" sz="2800" dirty="0"/>
              <a:t> </a:t>
            </a:r>
            <a:r>
              <a:rPr lang="vi-VN" sz="2800" dirty="0" err="1"/>
              <a:t>giờ</a:t>
            </a:r>
            <a:endParaRPr lang="vi-VN" sz="2800" dirty="0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D520B40-1826-9648-99B5-4D2887715FA6}"/>
              </a:ext>
            </a:extLst>
          </p:cNvPr>
          <p:cNvSpPr/>
          <p:nvPr/>
        </p:nvSpPr>
        <p:spPr>
          <a:xfrm>
            <a:off x="488991" y="3282610"/>
            <a:ext cx="5199851" cy="932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dirty="0">
              <a:solidFill>
                <a:schemeClr val="tx1"/>
              </a:solidFill>
              <a:latin typeface="+mj-lt"/>
            </a:endParaRPr>
          </a:p>
          <a:p>
            <a:r>
              <a:rPr lang="vi-VN" sz="3200" dirty="0">
                <a:solidFill>
                  <a:schemeClr val="tx1"/>
                </a:solidFill>
                <a:latin typeface="+mj-lt"/>
              </a:rPr>
              <a:t>Thay                     ta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có</a:t>
            </a:r>
            <a:endParaRPr lang="vi-VN" sz="3200" dirty="0">
              <a:solidFill>
                <a:schemeClr val="tx1"/>
              </a:solidFill>
              <a:latin typeface="+mj-lt"/>
            </a:endParaRPr>
          </a:p>
          <a:p>
            <a:endParaRPr lang="vi-VN" sz="3200" dirty="0">
              <a:solidFill>
                <a:schemeClr val="tx1"/>
              </a:solidFill>
              <a:latin typeface="+mj-lt"/>
            </a:endParaRPr>
          </a:p>
          <a:p>
            <a:endParaRPr lang="vi-VN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02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 animBg="1"/>
      <p:bldP spid="2" grpId="0" animBg="1"/>
      <p:bldP spid="36" grpId="0" animBg="1"/>
      <p:bldP spid="3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016C5E6-007B-DF8A-69FD-DE53E5A84321}"/>
              </a:ext>
            </a:extLst>
          </p:cNvPr>
          <p:cNvSpPr txBox="1"/>
          <p:nvPr/>
        </p:nvSpPr>
        <p:spPr>
          <a:xfrm>
            <a:off x="955992" y="1733550"/>
            <a:ext cx="796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endParaRPr lang="vi-VN" sz="3200" dirty="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543DF85-CA5D-EE76-50AD-943B86A06F4C}"/>
              </a:ext>
            </a:extLst>
          </p:cNvPr>
          <p:cNvSpPr txBox="1"/>
          <p:nvPr/>
        </p:nvSpPr>
        <p:spPr>
          <a:xfrm>
            <a:off x="829450" y="2992438"/>
            <a:ext cx="796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endParaRPr lang="vi-VN" sz="3200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5503C5C-BF7E-B132-F0ED-1589957748CA}"/>
              </a:ext>
            </a:extLst>
          </p:cNvPr>
          <p:cNvSpPr txBox="1"/>
          <p:nvPr/>
        </p:nvSpPr>
        <p:spPr>
          <a:xfrm>
            <a:off x="3352800" y="1878731"/>
            <a:ext cx="121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endParaRPr lang="vi-VN" sz="3200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D3B3034-65CD-F705-001C-CE32AEE4A736}"/>
              </a:ext>
            </a:extLst>
          </p:cNvPr>
          <p:cNvSpPr txBox="1"/>
          <p:nvPr/>
        </p:nvSpPr>
        <p:spPr>
          <a:xfrm>
            <a:off x="3322122" y="2901375"/>
            <a:ext cx="810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endParaRPr lang="vi-VN" sz="3200" dirty="0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9C7A1734-16B1-4567-10E2-B7C5135E83FC}"/>
              </a:ext>
            </a:extLst>
          </p:cNvPr>
          <p:cNvSpPr/>
          <p:nvPr/>
        </p:nvSpPr>
        <p:spPr>
          <a:xfrm>
            <a:off x="897935" y="1865862"/>
            <a:ext cx="536257" cy="4407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2D65327F-7FCC-2DC4-FBC8-071110366D57}"/>
              </a:ext>
            </a:extLst>
          </p:cNvPr>
          <p:cNvSpPr/>
          <p:nvPr/>
        </p:nvSpPr>
        <p:spPr>
          <a:xfrm>
            <a:off x="458610" y="229073"/>
            <a:ext cx="7085190" cy="11952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2: 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 thức đại số nào sau đây biểu thị thương của   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    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15BC2F6A-A49B-4CC7-31B6-500B85BC6A41}"/>
              </a:ext>
            </a:extLst>
          </p:cNvPr>
          <p:cNvSpPr/>
          <p:nvPr/>
        </p:nvSpPr>
        <p:spPr>
          <a:xfrm>
            <a:off x="6989108" y="4311926"/>
            <a:ext cx="1885951" cy="546675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ĐÁP ÁN</a:t>
            </a: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16F7C31B-0359-C14C-A14A-354FB9A287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087809"/>
              </p:ext>
            </p:extLst>
          </p:nvPr>
        </p:nvGraphicFramePr>
        <p:xfrm>
          <a:off x="3962402" y="971550"/>
          <a:ext cx="304798" cy="415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90440" progId="Equation.DSMT4">
                  <p:embed/>
                </p:oleObj>
              </mc:Choice>
              <mc:Fallback>
                <p:oleObj name="Equation" r:id="rId4" imgW="139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2" y="971550"/>
                        <a:ext cx="304798" cy="415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1D41B146-3FD2-F18F-1520-8A72A2799F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309065"/>
              </p:ext>
            </p:extLst>
          </p:nvPr>
        </p:nvGraphicFramePr>
        <p:xfrm>
          <a:off x="3001248" y="965872"/>
          <a:ext cx="374649" cy="40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52280" progId="Equation.DSMT4">
                  <p:embed/>
                </p:oleObj>
              </mc:Choice>
              <mc:Fallback>
                <p:oleObj name="Equation" r:id="rId6" imgW="1396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1248" y="965872"/>
                        <a:ext cx="374649" cy="408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Hình tròn: Rỗng 17">
            <a:extLst>
              <a:ext uri="{FF2B5EF4-FFF2-40B4-BE49-F238E27FC236}">
                <a16:creationId xmlns:a16="http://schemas.microsoft.com/office/drawing/2014/main" id="{DD91BB77-F4AD-ED01-C1EF-BCC50CAD4262}"/>
              </a:ext>
            </a:extLst>
          </p:cNvPr>
          <p:cNvSpPr/>
          <p:nvPr/>
        </p:nvSpPr>
        <p:spPr>
          <a:xfrm>
            <a:off x="6805684" y="2457475"/>
            <a:ext cx="1885951" cy="1752600"/>
          </a:xfrm>
          <a:prstGeom prst="donu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3793BEA-A4A2-BF8F-4855-B146DBEC1B71}"/>
              </a:ext>
            </a:extLst>
          </p:cNvPr>
          <p:cNvSpPr/>
          <p:nvPr/>
        </p:nvSpPr>
        <p:spPr>
          <a:xfrm>
            <a:off x="6847916" y="1566102"/>
            <a:ext cx="1885951" cy="546675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/>
              <a:t>Hết</a:t>
            </a:r>
            <a:r>
              <a:rPr lang="vi-VN" sz="2800" dirty="0"/>
              <a:t> </a:t>
            </a:r>
            <a:r>
              <a:rPr lang="vi-VN" sz="2800" dirty="0" err="1"/>
              <a:t>giờ</a:t>
            </a:r>
            <a:endParaRPr lang="vi-VN" sz="2800" dirty="0"/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E8649831-E8DF-E466-7310-BE98EE79C0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300951"/>
              </p:ext>
            </p:extLst>
          </p:nvPr>
        </p:nvGraphicFramePr>
        <p:xfrm>
          <a:off x="1593850" y="1546225"/>
          <a:ext cx="415925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482400" progId="Equation.DSMT4">
                  <p:embed/>
                </p:oleObj>
              </mc:Choice>
              <mc:Fallback>
                <p:oleObj name="Equation" r:id="rId8" imgW="177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3850" y="1546225"/>
                        <a:ext cx="415925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7A6F8753-77D8-6B11-D5AC-426B0D1973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795300"/>
              </p:ext>
            </p:extLst>
          </p:nvPr>
        </p:nvGraphicFramePr>
        <p:xfrm>
          <a:off x="3985912" y="1932089"/>
          <a:ext cx="1138334" cy="52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228600" progId="Equation.DSMT4">
                  <p:embed/>
                </p:oleObj>
              </mc:Choice>
              <mc:Fallback>
                <p:oleObj name="Equation" r:id="rId10" imgW="49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85912" y="1932089"/>
                        <a:ext cx="1138334" cy="525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EB8EF95-543B-FE9E-7A94-0AF077AE3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692051"/>
              </p:ext>
            </p:extLst>
          </p:nvPr>
        </p:nvGraphicFramePr>
        <p:xfrm>
          <a:off x="1370460" y="2851152"/>
          <a:ext cx="566439" cy="107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482400" progId="Equation.DSMT4">
                  <p:embed/>
                </p:oleObj>
              </mc:Choice>
              <mc:Fallback>
                <p:oleObj name="Equation" r:id="rId12" imgW="253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70460" y="2851152"/>
                        <a:ext cx="566439" cy="1076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C1F1CA94-1377-A4C4-E4D8-1C6012A23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594242"/>
              </p:ext>
            </p:extLst>
          </p:nvPr>
        </p:nvGraphicFramePr>
        <p:xfrm>
          <a:off x="3970672" y="2733861"/>
          <a:ext cx="639897" cy="1157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00" imgH="482400" progId="Equation.DSMT4">
                  <p:embed/>
                </p:oleObj>
              </mc:Choice>
              <mc:Fallback>
                <p:oleObj name="Equation" r:id="rId14" imgW="266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70672" y="2733861"/>
                        <a:ext cx="639897" cy="1157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D71497B6-430C-1F66-8145-8938F841E5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194878"/>
              </p:ext>
            </p:extLst>
          </p:nvPr>
        </p:nvGraphicFramePr>
        <p:xfrm>
          <a:off x="4260502" y="906409"/>
          <a:ext cx="1225898" cy="52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33160" imgH="228600" progId="Equation.DSMT4">
                  <p:embed/>
                </p:oleObj>
              </mc:Choice>
              <mc:Fallback>
                <p:oleObj name="Equation" r:id="rId16" imgW="533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60502" y="906409"/>
                        <a:ext cx="1225898" cy="525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7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7" grpId="0" animBg="1"/>
      <p:bldP spid="14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016C5E6-007B-DF8A-69FD-DE53E5A84321}"/>
              </a:ext>
            </a:extLst>
          </p:cNvPr>
          <p:cNvSpPr txBox="1"/>
          <p:nvPr/>
        </p:nvSpPr>
        <p:spPr>
          <a:xfrm>
            <a:off x="955992" y="1733550"/>
            <a:ext cx="796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endParaRPr lang="vi-VN" sz="3200" dirty="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543DF85-CA5D-EE76-50AD-943B86A06F4C}"/>
              </a:ext>
            </a:extLst>
          </p:cNvPr>
          <p:cNvSpPr txBox="1"/>
          <p:nvPr/>
        </p:nvSpPr>
        <p:spPr>
          <a:xfrm>
            <a:off x="879792" y="2992438"/>
            <a:ext cx="796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endParaRPr lang="vi-VN" sz="3200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5503C5C-BF7E-B132-F0ED-1589957748CA}"/>
              </a:ext>
            </a:extLst>
          </p:cNvPr>
          <p:cNvSpPr txBox="1"/>
          <p:nvPr/>
        </p:nvSpPr>
        <p:spPr>
          <a:xfrm>
            <a:off x="3386181" y="1719016"/>
            <a:ext cx="121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endParaRPr lang="vi-VN" sz="3200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D3B3034-65CD-F705-001C-CE32AEE4A736}"/>
              </a:ext>
            </a:extLst>
          </p:cNvPr>
          <p:cNvSpPr txBox="1"/>
          <p:nvPr/>
        </p:nvSpPr>
        <p:spPr>
          <a:xfrm>
            <a:off x="3375287" y="2986418"/>
            <a:ext cx="810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endParaRPr lang="vi-VN" sz="3200" dirty="0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9C7A1734-16B1-4567-10E2-B7C5135E83FC}"/>
              </a:ext>
            </a:extLst>
          </p:cNvPr>
          <p:cNvSpPr/>
          <p:nvPr/>
        </p:nvSpPr>
        <p:spPr>
          <a:xfrm>
            <a:off x="3386149" y="1811329"/>
            <a:ext cx="536257" cy="4407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2D65327F-7FCC-2DC4-FBC8-071110366D57}"/>
              </a:ext>
            </a:extLst>
          </p:cNvPr>
          <p:cNvSpPr/>
          <p:nvPr/>
        </p:nvSpPr>
        <p:spPr>
          <a:xfrm>
            <a:off x="458610" y="229073"/>
            <a:ext cx="7770990" cy="11952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3: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</a:t>
            </a:r>
          </a:p>
          <a:p>
            <a:pPr>
              <a:lnSpc>
                <a:spcPct val="115000"/>
              </a:lnSpc>
            </a:pP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4957AF77-378C-34A9-D904-404B746A3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731756"/>
              </p:ext>
            </p:extLst>
          </p:nvPr>
        </p:nvGraphicFramePr>
        <p:xfrm>
          <a:off x="1447990" y="1643679"/>
          <a:ext cx="534689" cy="64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990" y="1643679"/>
                        <a:ext cx="534689" cy="641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DFEB1D7D-C729-D266-A8A1-D5F0AB645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018948"/>
              </p:ext>
            </p:extLst>
          </p:nvPr>
        </p:nvGraphicFramePr>
        <p:xfrm>
          <a:off x="3922406" y="1853112"/>
          <a:ext cx="378461" cy="412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52280" progId="Equation.DSMT4">
                  <p:embed/>
                </p:oleObj>
              </mc:Choice>
              <mc:Fallback>
                <p:oleObj name="Equation" r:id="rId6" imgW="1396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22406" y="1853112"/>
                        <a:ext cx="378461" cy="412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E101B54A-A21A-4DF4-9082-C560F1F29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172464"/>
              </p:ext>
            </p:extLst>
          </p:nvPr>
        </p:nvGraphicFramePr>
        <p:xfrm>
          <a:off x="3911547" y="3087860"/>
          <a:ext cx="757540" cy="486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228600" progId="Equation.DSMT4">
                  <p:embed/>
                </p:oleObj>
              </mc:Choice>
              <mc:Fallback>
                <p:oleObj name="Equation" r:id="rId8" imgW="355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11547" y="3087860"/>
                        <a:ext cx="757540" cy="486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37E9433D-81A7-E5BB-0FAB-B4215570217D}"/>
              </a:ext>
            </a:extLst>
          </p:cNvPr>
          <p:cNvSpPr/>
          <p:nvPr/>
        </p:nvSpPr>
        <p:spPr>
          <a:xfrm>
            <a:off x="6989108" y="4311926"/>
            <a:ext cx="1885951" cy="546675"/>
          </a:xfrm>
          <a:prstGeom prst="round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ĐÁP ÁN</a:t>
            </a:r>
          </a:p>
        </p:txBody>
      </p:sp>
      <p:sp>
        <p:nvSpPr>
          <p:cNvPr id="26" name="Hình tròn: Rỗng 25">
            <a:extLst>
              <a:ext uri="{FF2B5EF4-FFF2-40B4-BE49-F238E27FC236}">
                <a16:creationId xmlns:a16="http://schemas.microsoft.com/office/drawing/2014/main" id="{4A99FA57-45AC-9885-2A16-DD43CAC06836}"/>
              </a:ext>
            </a:extLst>
          </p:cNvPr>
          <p:cNvSpPr/>
          <p:nvPr/>
        </p:nvSpPr>
        <p:spPr>
          <a:xfrm>
            <a:off x="6805684" y="2457475"/>
            <a:ext cx="1885951" cy="1752600"/>
          </a:xfrm>
          <a:prstGeom prst="donu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E6FCB277-1FB4-12B8-C9ED-EB447B6F014F}"/>
              </a:ext>
            </a:extLst>
          </p:cNvPr>
          <p:cNvSpPr/>
          <p:nvPr/>
        </p:nvSpPr>
        <p:spPr>
          <a:xfrm>
            <a:off x="6847916" y="1566102"/>
            <a:ext cx="1885951" cy="546675"/>
          </a:xfrm>
          <a:prstGeom prst="round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/>
              <a:t>Hết</a:t>
            </a:r>
            <a:r>
              <a:rPr lang="vi-VN" sz="2800" dirty="0"/>
              <a:t> </a:t>
            </a:r>
            <a:r>
              <a:rPr lang="vi-VN" sz="2800" dirty="0" err="1"/>
              <a:t>giờ</a:t>
            </a:r>
            <a:endParaRPr lang="vi-VN" sz="2800" dirty="0"/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0CD62BC3-17AD-9082-4AB5-2073264446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77248"/>
              </p:ext>
            </p:extLst>
          </p:nvPr>
        </p:nvGraphicFramePr>
        <p:xfrm>
          <a:off x="3644900" y="338138"/>
          <a:ext cx="35464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5400" imgH="228600" progId="Equation.DSMT4">
                  <p:embed/>
                </p:oleObj>
              </mc:Choice>
              <mc:Fallback>
                <p:oleObj name="Equation" r:id="rId10" imgW="1625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44900" y="338138"/>
                        <a:ext cx="354647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9EEED406-1588-AFA2-63BF-E733BB2C7E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362840"/>
              </p:ext>
            </p:extLst>
          </p:nvPr>
        </p:nvGraphicFramePr>
        <p:xfrm>
          <a:off x="1377764" y="2985432"/>
          <a:ext cx="653874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9360" imgH="228600" progId="Equation.DSMT4">
                  <p:embed/>
                </p:oleObj>
              </mc:Choice>
              <mc:Fallback>
                <p:oleObj name="Equation" r:id="rId12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77764" y="2985432"/>
                        <a:ext cx="653874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6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1158</Words>
  <Application>Microsoft Office PowerPoint</Application>
  <PresentationFormat>On-screen Show (16:9)</PresentationFormat>
  <Paragraphs>162</Paragraphs>
  <Slides>34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Nguyen Thuy</cp:lastModifiedBy>
  <cp:revision>247</cp:revision>
  <dcterms:created xsi:type="dcterms:W3CDTF">2021-07-22T17:31:00Z</dcterms:created>
  <dcterms:modified xsi:type="dcterms:W3CDTF">2023-06-01T07:38:07Z</dcterms:modified>
</cp:coreProperties>
</file>