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b062e5e3e0884ea7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65" r:id="rId3"/>
    <p:sldId id="277" r:id="rId4"/>
    <p:sldId id="261" r:id="rId5"/>
    <p:sldId id="270" r:id="rId6"/>
    <p:sldId id="292" r:id="rId7"/>
    <p:sldId id="296" r:id="rId8"/>
    <p:sldId id="293" r:id="rId9"/>
    <p:sldId id="297" r:id="rId10"/>
    <p:sldId id="313" r:id="rId11"/>
    <p:sldId id="314" r:id="rId12"/>
    <p:sldId id="284" r:id="rId13"/>
    <p:sldId id="309" r:id="rId14"/>
    <p:sldId id="298" r:id="rId15"/>
    <p:sldId id="311" r:id="rId16"/>
    <p:sldId id="302" r:id="rId17"/>
    <p:sldId id="303" r:id="rId18"/>
    <p:sldId id="304" r:id="rId19"/>
    <p:sldId id="305" r:id="rId20"/>
    <p:sldId id="308" r:id="rId21"/>
    <p:sldId id="306" r:id="rId22"/>
    <p:sldId id="307" r:id="rId23"/>
    <p:sldId id="325" r:id="rId24"/>
    <p:sldId id="25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CE9DD"/>
    <a:srgbClr val="33CCCC"/>
    <a:srgbClr val="B6DCF4"/>
    <a:srgbClr val="FFFFFF"/>
    <a:srgbClr val="00A2A6"/>
    <a:srgbClr val="D2E3CD"/>
    <a:srgbClr val="F9D1A9"/>
    <a:srgbClr val="FAE14E"/>
    <a:srgbClr val="F29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69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1C0057-A28F-4E9A-A4AA-7AB7745A1594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BAFE6-99EC-4155-8610-80B7AA841B0C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5777-02BA-4B96-9D12-8336F935D3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5777-02BA-4B96-9D12-8336F935D3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1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5777-02BA-4B96-9D12-8336F935D3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30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5777-02BA-4B96-9D12-8336F935D34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44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62" r:id="rId10"/>
    <p:sldLayoutId id="2147483663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4.gif"/><Relationship Id="rId3" Type="http://schemas.openxmlformats.org/officeDocument/2006/relationships/slide" Target="slide18.xml"/><Relationship Id="rId7" Type="http://schemas.openxmlformats.org/officeDocument/2006/relationships/image" Target="../media/image26.png"/><Relationship Id="rId12" Type="http://schemas.openxmlformats.org/officeDocument/2006/relationships/slide" Target="slide21.xml"/><Relationship Id="rId17" Type="http://schemas.openxmlformats.org/officeDocument/2006/relationships/image" Target="../media/image33.png"/><Relationship Id="rId2" Type="http://schemas.openxmlformats.org/officeDocument/2006/relationships/image" Target="../media/image22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9.xml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openxmlformats.org/officeDocument/2006/relationships/slide" Target="slide22.xml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slide" Target="slide20.xml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1.gif"/><Relationship Id="rId3" Type="http://schemas.openxmlformats.org/officeDocument/2006/relationships/audio" Target="../media/audio2.wav"/><Relationship Id="rId21" Type="http://schemas.openxmlformats.org/officeDocument/2006/relationships/audio" Target="NULL"/><Relationship Id="rId7" Type="http://schemas.openxmlformats.org/officeDocument/2006/relationships/image" Target="../media/image36.jpeg"/><Relationship Id="rId12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43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9.gif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8.gif"/><Relationship Id="rId4" Type="http://schemas.openxmlformats.org/officeDocument/2006/relationships/image" Target="../media/image35.gif"/><Relationship Id="rId9" Type="http://schemas.openxmlformats.org/officeDocument/2006/relationships/image" Target="../media/image37.gif"/><Relationship Id="rId1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1.gif"/><Relationship Id="rId3" Type="http://schemas.openxmlformats.org/officeDocument/2006/relationships/audio" Target="../media/audio2.wav"/><Relationship Id="rId21" Type="http://schemas.openxmlformats.org/officeDocument/2006/relationships/audio" Target="NULL"/><Relationship Id="rId7" Type="http://schemas.openxmlformats.org/officeDocument/2006/relationships/image" Target="../media/image36.jpeg"/><Relationship Id="rId12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44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9.gif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8.gif"/><Relationship Id="rId4" Type="http://schemas.openxmlformats.org/officeDocument/2006/relationships/image" Target="../media/image35.gif"/><Relationship Id="rId9" Type="http://schemas.openxmlformats.org/officeDocument/2006/relationships/image" Target="../media/image37.gif"/><Relationship Id="rId1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1.gif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9.gif"/><Relationship Id="rId5" Type="http://schemas.openxmlformats.org/officeDocument/2006/relationships/image" Target="../media/image32.png"/><Relationship Id="rId10" Type="http://schemas.openxmlformats.org/officeDocument/2006/relationships/image" Target="../media/image38.gif"/><Relationship Id="rId4" Type="http://schemas.openxmlformats.org/officeDocument/2006/relationships/image" Target="../media/image35.gif"/><Relationship Id="rId9" Type="http://schemas.openxmlformats.org/officeDocument/2006/relationships/image" Target="../media/image37.gif"/><Relationship Id="rId1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gif"/><Relationship Id="rId3" Type="http://schemas.openxmlformats.org/officeDocument/2006/relationships/audio" Target="../media/audio2.wav"/><Relationship Id="rId12" Type="http://schemas.openxmlformats.org/officeDocument/2006/relationships/image" Target="../media/image37.gif"/><Relationship Id="rId17" Type="http://schemas.openxmlformats.org/officeDocument/2006/relationships/image" Target="../media/image42.gif"/><Relationship Id="rId2" Type="http://schemas.openxmlformats.org/officeDocument/2006/relationships/audio" Target="../media/audio1.wav"/><Relationship Id="rId16" Type="http://schemas.openxmlformats.org/officeDocument/2006/relationships/image" Target="../media/image41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slide" Target="slide17.xml"/><Relationship Id="rId5" Type="http://schemas.openxmlformats.org/officeDocument/2006/relationships/image" Target="../media/image28.png"/><Relationship Id="rId15" Type="http://schemas.openxmlformats.org/officeDocument/2006/relationships/image" Target="../media/image40.gif"/><Relationship Id="rId10" Type="http://schemas.openxmlformats.org/officeDocument/2006/relationships/image" Target="../media/image36.jpeg"/><Relationship Id="rId19" Type="http://schemas.openxmlformats.org/officeDocument/2006/relationships/audio" Target="NULL"/><Relationship Id="rId4" Type="http://schemas.openxmlformats.org/officeDocument/2006/relationships/image" Target="../media/image35.gif"/><Relationship Id="rId9" Type="http://schemas.openxmlformats.org/officeDocument/2006/relationships/image" Target="../media/image56.png"/><Relationship Id="rId1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1.gif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9.gif"/><Relationship Id="rId5" Type="http://schemas.openxmlformats.org/officeDocument/2006/relationships/image" Target="../media/image30.png"/><Relationship Id="rId10" Type="http://schemas.openxmlformats.org/officeDocument/2006/relationships/image" Target="../media/image38.gif"/><Relationship Id="rId19" Type="http://schemas.openxmlformats.org/officeDocument/2006/relationships/audio" Target="NULL"/><Relationship Id="rId4" Type="http://schemas.openxmlformats.org/officeDocument/2006/relationships/image" Target="../media/image35.gif"/><Relationship Id="rId9" Type="http://schemas.openxmlformats.org/officeDocument/2006/relationships/image" Target="../media/image37.gif"/><Relationship Id="rId1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8.w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7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15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1.bin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8.xml"/><Relationship Id="rId10" Type="http://schemas.openxmlformats.org/officeDocument/2006/relationships/oleObject" Target="../embeddings/oleObject10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9.wmf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648202" y="4165600"/>
            <a:ext cx="2895598" cy="547360"/>
            <a:chOff x="4648202" y="4165600"/>
            <a:chExt cx="2895598" cy="547360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35589" y="4189740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Hello!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91061" y="1693888"/>
            <a:ext cx="7117831" cy="21714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HỌC!</a:t>
            </a:r>
            <a:endParaRPr lang="vi-V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16212"/>
              </p:ext>
            </p:extLst>
          </p:nvPr>
        </p:nvGraphicFramePr>
        <p:xfrm>
          <a:off x="6991025" y="1393749"/>
          <a:ext cx="500965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745">
                  <a:extLst>
                    <a:ext uri="{9D8B030D-6E8A-4147-A177-3AD203B41FA5}">
                      <a16:colId xmlns:a16="http://schemas.microsoft.com/office/drawing/2014/main" val="786711674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1489470522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907615950"/>
                    </a:ext>
                  </a:extLst>
                </a:gridCol>
                <a:gridCol w="1335315">
                  <a:extLst>
                    <a:ext uri="{9D8B030D-6E8A-4147-A177-3AD203B41FA5}">
                      <a16:colId xmlns:a16="http://schemas.microsoft.com/office/drawing/2014/main" val="2700737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83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6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0653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49BB4B-66CA-FC19-95C2-8B84A24851EC}"/>
              </a:ext>
            </a:extLst>
          </p:cNvPr>
          <p:cNvSpPr txBox="1"/>
          <p:nvPr/>
        </p:nvSpPr>
        <p:spPr>
          <a:xfrm>
            <a:off x="317529" y="1393749"/>
            <a:ext cx="6190342" cy="2785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Đội sản xuất trên có bao nhiêu người?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Đội trưởng thông báo rằng tỉ số phần trăm của số lao động giỏi và số người của toàn đội là 65%. Thông báo đó của đội trưởng có đúng không?</a:t>
            </a:r>
            <a:endParaRPr lang="en-US" sz="2800"/>
          </a:p>
        </p:txBody>
      </p: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01F2A-4028-0EB9-4CAE-06EB6E17B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50" y="3984549"/>
            <a:ext cx="2381321" cy="2381321"/>
          </a:xfrm>
          <a:prstGeom prst="rect">
            <a:avLst/>
          </a:prstGeom>
        </p:spPr>
      </p:pic>
      <p:sp>
        <p:nvSpPr>
          <p:cNvPr id="16" name="Pentagon 3">
            <a:extLst>
              <a:ext uri="{FF2B5EF4-FFF2-40B4-BE49-F238E27FC236}">
                <a16:creationId xmlns:a16="http://schemas.microsoft.com/office/drawing/2014/main" id="{FBEAB2B0-CBED-23DC-4B71-8391E9911CF0}"/>
              </a:ext>
            </a:extLst>
          </p:cNvPr>
          <p:cNvSpPr/>
          <p:nvPr/>
        </p:nvSpPr>
        <p:spPr>
          <a:xfrm>
            <a:off x="132859" y="133360"/>
            <a:ext cx="2653884" cy="722983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82466"/>
              </p:ext>
            </p:extLst>
          </p:nvPr>
        </p:nvGraphicFramePr>
        <p:xfrm>
          <a:off x="6823223" y="494851"/>
          <a:ext cx="500965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745">
                  <a:extLst>
                    <a:ext uri="{9D8B030D-6E8A-4147-A177-3AD203B41FA5}">
                      <a16:colId xmlns:a16="http://schemas.microsoft.com/office/drawing/2014/main" val="786711674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1489470522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907615950"/>
                    </a:ext>
                  </a:extLst>
                </a:gridCol>
                <a:gridCol w="1335315">
                  <a:extLst>
                    <a:ext uri="{9D8B030D-6E8A-4147-A177-3AD203B41FA5}">
                      <a16:colId xmlns:a16="http://schemas.microsoft.com/office/drawing/2014/main" val="2700737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83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6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06539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01F2A-4028-0EB9-4CAE-06EB6E17B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42" y="654946"/>
            <a:ext cx="1916232" cy="1916232"/>
          </a:xfrm>
          <a:prstGeom prst="rect">
            <a:avLst/>
          </a:prstGeom>
        </p:spPr>
      </p:pic>
      <p:sp>
        <p:nvSpPr>
          <p:cNvPr id="16" name="Pentagon 3">
            <a:extLst>
              <a:ext uri="{FF2B5EF4-FFF2-40B4-BE49-F238E27FC236}">
                <a16:creationId xmlns:a16="http://schemas.microsoft.com/office/drawing/2014/main" id="{FBEAB2B0-CBED-23DC-4B71-8391E9911CF0}"/>
              </a:ext>
            </a:extLst>
          </p:cNvPr>
          <p:cNvSpPr/>
          <p:nvPr/>
        </p:nvSpPr>
        <p:spPr>
          <a:xfrm>
            <a:off x="132859" y="133360"/>
            <a:ext cx="2653884" cy="722983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CA2BE-6F31-541E-4BD5-EA6E8B4E8EF3}"/>
              </a:ext>
            </a:extLst>
          </p:cNvPr>
          <p:cNvSpPr txBox="1"/>
          <p:nvPr/>
        </p:nvSpPr>
        <p:spPr>
          <a:xfrm>
            <a:off x="373183" y="2726858"/>
            <a:ext cx="10203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7 + 2 + 1 + 6 + 2 + 2 + 5 + 5 + 0 + 6 + 1 + 3 = 40 (người).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BE191-1308-909E-45FD-9E68AA3899F0}"/>
              </a:ext>
            </a:extLst>
          </p:cNvPr>
          <p:cNvSpPr txBox="1"/>
          <p:nvPr/>
        </p:nvSpPr>
        <p:spPr>
          <a:xfrm>
            <a:off x="-3241" y="2074809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C3277-50A4-0504-A280-E6A3D144CBFC}"/>
              </a:ext>
            </a:extLst>
          </p:cNvPr>
          <p:cNvSpPr txBox="1"/>
          <p:nvPr/>
        </p:nvSpPr>
        <p:spPr>
          <a:xfrm>
            <a:off x="373183" y="3918473"/>
            <a:ext cx="800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7 + 6 + 5 + 6 = 24 (người).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66D54-94A9-C2FF-429B-35F286D6D440}"/>
              </a:ext>
            </a:extLst>
          </p:cNvPr>
          <p:cNvSpPr txBox="1"/>
          <p:nvPr/>
        </p:nvSpPr>
        <p:spPr>
          <a:xfrm>
            <a:off x="529788" y="4541575"/>
            <a:ext cx="944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C508570-684A-F953-1ED9-A01E064C9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98248"/>
              </p:ext>
            </p:extLst>
          </p:nvPr>
        </p:nvGraphicFramePr>
        <p:xfrm>
          <a:off x="2296416" y="5064795"/>
          <a:ext cx="25193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6416" y="5064795"/>
                        <a:ext cx="25193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C955B51-BC6E-FB95-8810-ABF7243E2D4B}"/>
              </a:ext>
            </a:extLst>
          </p:cNvPr>
          <p:cNvSpPr txBox="1"/>
          <p:nvPr/>
        </p:nvSpPr>
        <p:spPr>
          <a:xfrm>
            <a:off x="752509" y="5941444"/>
            <a:ext cx="4560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Vậy đội trưởng thông báo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2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1" y="-1"/>
            <a:ext cx="2699657" cy="6386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3-Sgk/13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299" y="761999"/>
            <a:ext cx="5398021" cy="10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THCS và THPT.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933" y="761999"/>
            <a:ext cx="6249067" cy="411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2DE16-9BD8-58D4-6BE2-0FACD659E347}"/>
              </a:ext>
            </a:extLst>
          </p:cNvPr>
          <p:cNvSpPr txBox="1"/>
          <p:nvPr/>
        </p:nvSpPr>
        <p:spPr>
          <a:xfrm>
            <a:off x="430299" y="5015256"/>
            <a:ext cx="8160657" cy="108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 kép ở Hình 9 biểu diễn tỉ lệ đi học chung và tỉ lệ đi học đúng độ tuổi ở mỗi cấp học ở nước ta năm 2019.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6DF48-E348-06FF-7059-819DCC35DF42}"/>
              </a:ext>
            </a:extLst>
          </p:cNvPr>
          <p:cNvSpPr txBox="1"/>
          <p:nvPr/>
        </p:nvSpPr>
        <p:spPr>
          <a:xfrm>
            <a:off x="430299" y="1966115"/>
            <a:ext cx="5398021" cy="212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Từ năm 2010 đến năm 2019, giáo dục phổ thông đã có sự cải thiện rõ rệt về việc tăng tỉ lệ đi học chung và đi học đúng tuổi. </a:t>
            </a:r>
          </a:p>
        </p:txBody>
      </p:sp>
    </p:spTree>
    <p:extLst>
      <p:ext uri="{BB962C8B-B14F-4D97-AF65-F5344CB8AC3E}">
        <p14:creationId xmlns:p14="http://schemas.microsoft.com/office/powerpoint/2010/main" val="5199573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248" y="390525"/>
            <a:ext cx="5591175" cy="394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05" y="3853933"/>
            <a:ext cx="6762813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101,0%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Giải thích lý do.</a:t>
            </a:r>
          </a:p>
        </p:txBody>
      </p:sp>
      <p:sp>
        <p:nvSpPr>
          <p:cNvPr id="4" name="Pentagon 1">
            <a:extLst>
              <a:ext uri="{FF2B5EF4-FFF2-40B4-BE49-F238E27FC236}">
                <a16:creationId xmlns:a16="http://schemas.microsoft.com/office/drawing/2014/main" id="{59A789F2-EAA1-379F-2205-BBC77EC62040}"/>
              </a:ext>
            </a:extLst>
          </p:cNvPr>
          <p:cNvSpPr/>
          <p:nvPr/>
        </p:nvSpPr>
        <p:spPr>
          <a:xfrm>
            <a:off x="-1" y="-1"/>
            <a:ext cx="2699657" cy="6386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3-Sgk/13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D1258-BD19-D347-84ED-D0D97ED6DF62}"/>
              </a:ext>
            </a:extLst>
          </p:cNvPr>
          <p:cNvSpPr txBox="1"/>
          <p:nvPr/>
        </p:nvSpPr>
        <p:spPr>
          <a:xfrm>
            <a:off x="262100" y="918704"/>
            <a:ext cx="5627914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Tỉ lệ học chung của mỗi cấp học ở nước ta năm 2019 là bao nhiêu?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F11F4-A287-BC63-A917-2848B00DDABE}"/>
              </a:ext>
            </a:extLst>
          </p:cNvPr>
          <p:cNvSpPr txBox="1"/>
          <p:nvPr/>
        </p:nvSpPr>
        <p:spPr>
          <a:xfrm>
            <a:off x="268905" y="2362200"/>
            <a:ext cx="6088351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Tỉ lệ đi học đúng độ tuổi của mỗi cấp học ở nước ta năm 2019 là bao nhiêu?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0B5B1-E622-E559-BAE4-877A89EB0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36750" y="4766257"/>
            <a:ext cx="1701218" cy="17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3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400" y="3603881"/>
            <a:ext cx="5591175" cy="283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Tiểu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là: 98,0%.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THCS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89,2%.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THPT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68,3%.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40" y="751470"/>
            <a:ext cx="6256608" cy="283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học: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Tiểu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101,0% .</a:t>
            </a:r>
          </a:p>
          <a:p>
            <a:pPr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THCS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92,8%.</a:t>
            </a:r>
          </a:p>
          <a:p>
            <a:pPr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THPT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72, 3%.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62229"/>
              </p:ext>
            </p:extLst>
          </p:nvPr>
        </p:nvGraphicFramePr>
        <p:xfrm>
          <a:off x="6209866" y="3372900"/>
          <a:ext cx="790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9866" y="3372900"/>
                        <a:ext cx="79057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866" y="575470"/>
            <a:ext cx="5591175" cy="4618882"/>
          </a:xfrm>
          <a:prstGeom prst="rect">
            <a:avLst/>
          </a:prstGeom>
        </p:spPr>
      </p:pic>
      <p:sp>
        <p:nvSpPr>
          <p:cNvPr id="7" name="Pentagon 1">
            <a:extLst>
              <a:ext uri="{FF2B5EF4-FFF2-40B4-BE49-F238E27FC236}">
                <a16:creationId xmlns:a16="http://schemas.microsoft.com/office/drawing/2014/main" id="{87377212-5524-21F1-A060-470A69FD661E}"/>
              </a:ext>
            </a:extLst>
          </p:cNvPr>
          <p:cNvSpPr/>
          <p:nvPr/>
        </p:nvSpPr>
        <p:spPr>
          <a:xfrm>
            <a:off x="158940" y="97617"/>
            <a:ext cx="2699657" cy="6386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3-Sgk/13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EEAA3-AC0E-FA9B-51B8-4B66F43018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90782" y="295857"/>
            <a:ext cx="1701218" cy="17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ạo mọi điều kiện tốt nhất để học sinh đến trường - Binh Phuoc, Tin tuc  Binh Phuoc, Tin mới tỉnh Bình Ph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28" y="1980746"/>
            <a:ext cx="5624737" cy="47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047" y="333999"/>
            <a:ext cx="11315496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101,0%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bằng 101,0%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số người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cấp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(từ 6-10 tuổi).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365FE-F7A2-38F9-B7FC-7ACC25B050D9}"/>
              </a:ext>
            </a:extLst>
          </p:cNvPr>
          <p:cNvSpPr txBox="1"/>
          <p:nvPr/>
        </p:nvSpPr>
        <p:spPr>
          <a:xfrm>
            <a:off x="635406" y="2256405"/>
            <a:ext cx="4923565" cy="171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Lý do: Có một số học sinh đi học trước độ tuổi hoặc đi học muộn hơn so với độ tuổi.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EC47E-E4CE-B411-605F-141DF98C4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2047" y="4807122"/>
            <a:ext cx="1701218" cy="17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807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2946276" y="149498"/>
            <a:ext cx="5156715" cy="2853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791532" y="2905780"/>
            <a:ext cx="55928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lang="vi-VN" sz="2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HỘP QUÀ MAY MẮN</a:t>
            </a:r>
            <a:endParaRPr lang="en-US" sz="28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46" y="3429000"/>
            <a:ext cx="11579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46" y="4429861"/>
            <a:ext cx="11901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tổ.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Đại diện mỗi tổ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quà.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60 giây để thảo luận và trả lời.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Nếu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7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4.44444E-6 L -3.125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673571"/>
            <a:ext cx="12192000" cy="6428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0" y="1033100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8932" y="3396637"/>
            <a:ext cx="11095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2021 -2022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em,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40%.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C3CA7-05F2-A503-A565-99725BE9040A}"/>
              </a:ext>
            </a:extLst>
          </p:cNvPr>
          <p:cNvSpPr txBox="1"/>
          <p:nvPr/>
        </p:nvSpPr>
        <p:spPr>
          <a:xfrm>
            <a:off x="913423" y="4945963"/>
            <a:ext cx="108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đọc thật kĩ và ghi nhớ các thông tin rồi chọn hộp quà nhé!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 10 điểm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119035" y="157597"/>
            <a:ext cx="9622971" cy="135169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45%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002394" y="1793584"/>
            <a:ext cx="9376227" cy="172607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4997" y="1962787"/>
            <a:ext cx="1111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434894"/>
              </p:ext>
            </p:extLst>
          </p:nvPr>
        </p:nvGraphicFramePr>
        <p:xfrm>
          <a:off x="4611688" y="2616200"/>
          <a:ext cx="21574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79280" imgH="393480" progId="Equation.DSMT4">
                  <p:embed/>
                </p:oleObj>
              </mc:Choice>
              <mc:Fallback>
                <p:oleObj name="Equation" r:id="rId15" imgW="1079280" imgH="393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11688" y="2616200"/>
                        <a:ext cx="2157412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7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Tặng 10 điểm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060979" y="229868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796625" y="1878633"/>
            <a:ext cx="10072914" cy="14489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52680"/>
              </p:ext>
            </p:extLst>
          </p:nvPr>
        </p:nvGraphicFramePr>
        <p:xfrm>
          <a:off x="7897715" y="2079747"/>
          <a:ext cx="20288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79280" imgH="393480" progId="Equation.DSMT4">
                  <p:embed/>
                </p:oleObj>
              </mc:Choice>
              <mc:Fallback>
                <p:oleObj name="Equation" r:id="rId15" imgW="1079280" imgH="393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97715" y="2079747"/>
                        <a:ext cx="2028825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7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748578" y="248788"/>
            <a:ext cx="4927600" cy="707886"/>
            <a:chOff x="3632200" y="425718"/>
            <a:chExt cx="4927600" cy="70788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71198" y="425718"/>
              <a:ext cx="32496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77108" y="5068616"/>
            <a:ext cx="986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087" y="1322154"/>
            <a:ext cx="10865285" cy="33483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US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52372"/>
              </p:ext>
            </p:extLst>
          </p:nvPr>
        </p:nvGraphicFramePr>
        <p:xfrm>
          <a:off x="1276350" y="3481388"/>
          <a:ext cx="99869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3000" imgH="203040" progId="Equation.DSMT4">
                  <p:embed/>
                </p:oleObj>
              </mc:Choice>
              <mc:Fallback>
                <p:oleObj name="Equation" r:id="rId4" imgW="321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6350" y="3481388"/>
                        <a:ext cx="99869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2EBB39-5EF4-F33A-1720-C3817C845C40}"/>
              </a:ext>
            </a:extLst>
          </p:cNvPr>
          <p:cNvSpPr txBox="1"/>
          <p:nvPr/>
        </p:nvSpPr>
        <p:spPr>
          <a:xfrm>
            <a:off x="1038225" y="4812570"/>
            <a:ext cx="43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1B015D-6B8D-B1FA-5128-8C65C0403258}"/>
              </a:ext>
            </a:extLst>
          </p:cNvPr>
          <p:cNvSpPr/>
          <p:nvPr/>
        </p:nvSpPr>
        <p:spPr>
          <a:xfrm>
            <a:off x="6710288" y="3429000"/>
            <a:ext cx="829994" cy="63182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8052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  <p:bldP spid="2" grpId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01" y="137211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 10 điểm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D9B456BF-F7B1-DB89-5B6A-91D4C1D42B52}"/>
              </a:ext>
            </a:extLst>
          </p:cNvPr>
          <p:cNvSpPr/>
          <p:nvPr/>
        </p:nvSpPr>
        <p:spPr>
          <a:xfrm>
            <a:off x="498765" y="427518"/>
            <a:ext cx="6608936" cy="127598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 10 điểm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138249" y="358348"/>
            <a:ext cx="9331094" cy="113826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/>
              <p:nvPr/>
            </p:nvSpPr>
            <p:spPr>
              <a:xfrm>
                <a:off x="1108529" y="1755716"/>
                <a:ext cx="10110839" cy="1631439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40%.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100%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</m:t>
                    </m:r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Folded Corner 27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29" y="1755716"/>
                <a:ext cx="10110839" cy="1631439"/>
              </a:xfrm>
              <a:prstGeom prst="foldedCorner">
                <a:avLst/>
              </a:prstGeom>
              <a:blipFill>
                <a:blip r:embed="rId9"/>
                <a:stretch>
                  <a:fillRect l="-1267" t="-2985" r="-4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 10 điểm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148582" y="147869"/>
            <a:ext cx="9854192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108529" y="2064384"/>
            <a:ext cx="11279730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40 – (10 + 16) = 14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266024"/>
            <a:ext cx="12192000" cy="7236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5" y="4343400"/>
            <a:ext cx="2921876" cy="251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56001" y="482601"/>
            <a:ext cx="42748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B6EC6-F256-6AB6-CD53-D3C057A568F7}"/>
              </a:ext>
            </a:extLst>
          </p:cNvPr>
          <p:cNvSpPr/>
          <p:nvPr/>
        </p:nvSpPr>
        <p:spPr>
          <a:xfrm>
            <a:off x="773105" y="1599500"/>
            <a:ext cx="6043599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 nhớ kiến thức trong bài.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97681-8197-EA01-157D-E81DDEC413C0}"/>
              </a:ext>
            </a:extLst>
          </p:cNvPr>
          <p:cNvSpPr/>
          <p:nvPr/>
        </p:nvSpPr>
        <p:spPr>
          <a:xfrm>
            <a:off x="739572" y="2532116"/>
            <a:ext cx="9907677" cy="166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4(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13)</a:t>
            </a:r>
            <a:r>
              <a:rPr lang="en-GB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 thành các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6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SBT.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99633" y="2065713"/>
            <a:ext cx="9589298" cy="22065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CẢM ƠN CÁC EM ĐÃ CHÚ Ý BÀI GIẢNG!</a:t>
            </a:r>
            <a:endParaRPr lang="zh-CN" altLang="en-US" sz="6000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28969" y="2967163"/>
            <a:ext cx="9934061" cy="1646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PHÂN TÍCH VÀ XỬ LÍ DỮ LIỆU</a:t>
            </a:r>
          </a:p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(Tiết 82)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64548" y="1746096"/>
            <a:ext cx="266290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err="1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8800" b="1" dirty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2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-343768" y="-33142"/>
            <a:ext cx="2892893" cy="24902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5023">
            <a:off x="9253519" y="-6456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60" y="4754693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6015" y="371744"/>
            <a:ext cx="9743546" cy="661719"/>
            <a:chOff x="1136015" y="371744"/>
            <a:chExt cx="9743546" cy="661719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45125" y="425718"/>
              <a:ext cx="7901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II. TÍNH 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HỢP LÝ CỦA KẾT LUẬN THỐNG KÊ 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43983" y="1083729"/>
            <a:ext cx="108016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564" y="3367042"/>
            <a:ext cx="11488448" cy="196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54249" y="4550074"/>
            <a:ext cx="9510439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80" y="1120273"/>
            <a:ext cx="918439" cy="461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C888B-8167-4310-7B3A-82420AFEB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44" y="4648130"/>
            <a:ext cx="1806433" cy="1806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93100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92213" y="124535"/>
            <a:ext cx="3225689" cy="941957"/>
            <a:chOff x="3632200" y="425718"/>
            <a:chExt cx="4927600" cy="646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03634" y="425718"/>
              <a:ext cx="1847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17" name="MH_Other_5"/>
          <p:cNvSpPr/>
          <p:nvPr>
            <p:custDataLst>
              <p:tags r:id="rId2"/>
            </p:custDataLst>
          </p:nvPr>
        </p:nvSpPr>
        <p:spPr>
          <a:xfrm rot="18900000">
            <a:off x="85579" y="39553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18" name="MH_Other_6"/>
          <p:cNvSpPr/>
          <p:nvPr>
            <p:custDataLst>
              <p:tags r:id="rId3"/>
            </p:custDataLst>
          </p:nvPr>
        </p:nvSpPr>
        <p:spPr>
          <a:xfrm rot="2149474">
            <a:off x="2740552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92" y="302371"/>
            <a:ext cx="326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714" y="934274"/>
            <a:ext cx="11004066" cy="507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22/2001/TT-BGĐT,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Tất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Đạt.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Trong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8,0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(viết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ĐTBmhkI).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47058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0994575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95ACD8-FE5A-4BAD-3221-47ED626DAE10}"/>
              </a:ext>
            </a:extLst>
          </p:cNvPr>
          <p:cNvSpPr/>
          <p:nvPr/>
        </p:nvSpPr>
        <p:spPr>
          <a:xfrm>
            <a:off x="5022165" y="2952225"/>
            <a:ext cx="5359791" cy="451338"/>
          </a:xfrm>
          <a:prstGeom prst="rect">
            <a:avLst/>
          </a:prstGeom>
          <a:solidFill>
            <a:srgbClr val="FCE9D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62AAE-754A-22ED-F2BF-F55AC848F7B4}"/>
              </a:ext>
            </a:extLst>
          </p:cNvPr>
          <p:cNvSpPr/>
          <p:nvPr/>
        </p:nvSpPr>
        <p:spPr>
          <a:xfrm>
            <a:off x="801858" y="2362200"/>
            <a:ext cx="9580099" cy="451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92213" y="124535"/>
            <a:ext cx="3225689" cy="941957"/>
            <a:chOff x="3632200" y="425718"/>
            <a:chExt cx="4927600" cy="646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03634" y="425718"/>
              <a:ext cx="1847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17" name="MH_Other_5"/>
          <p:cNvSpPr/>
          <p:nvPr>
            <p:custDataLst>
              <p:tags r:id="rId2"/>
            </p:custDataLst>
          </p:nvPr>
        </p:nvSpPr>
        <p:spPr>
          <a:xfrm rot="18900000">
            <a:off x="85579" y="39553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18" name="MH_Other_6"/>
          <p:cNvSpPr/>
          <p:nvPr>
            <p:custDataLst>
              <p:tags r:id="rId3"/>
            </p:custDataLst>
          </p:nvPr>
        </p:nvSpPr>
        <p:spPr>
          <a:xfrm rot="2149474">
            <a:off x="2740552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470" y="211530"/>
            <a:ext cx="326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822" y="1154951"/>
            <a:ext cx="116563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ĐTBmhkI ≥ 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lớp (mỗi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82984"/>
              </p:ext>
            </p:extLst>
          </p:nvPr>
        </p:nvGraphicFramePr>
        <p:xfrm>
          <a:off x="357225" y="4358879"/>
          <a:ext cx="11556170" cy="1792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8805">
                  <a:extLst>
                    <a:ext uri="{9D8B030D-6E8A-4147-A177-3AD203B41FA5}">
                      <a16:colId xmlns:a16="http://schemas.microsoft.com/office/drawing/2014/main" val="731234713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15130749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77454537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202325654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50916859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6885377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56289209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3147439210"/>
                    </a:ext>
                  </a:extLst>
                </a:gridCol>
                <a:gridCol w="961238">
                  <a:extLst>
                    <a:ext uri="{9D8B030D-6E8A-4147-A177-3AD203B41FA5}">
                      <a16:colId xmlns:a16="http://schemas.microsoft.com/office/drawing/2014/main" val="2206888423"/>
                    </a:ext>
                  </a:extLst>
                </a:gridCol>
                <a:gridCol w="1011872">
                  <a:extLst>
                    <a:ext uri="{9D8B030D-6E8A-4147-A177-3AD203B41FA5}">
                      <a16:colId xmlns:a16="http://schemas.microsoft.com/office/drawing/2014/main" val="1846225999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ĐTBM ≥ 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52808"/>
                  </a:ext>
                </a:extLst>
              </a:tr>
              <a:tr h="8479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866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812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92213" y="124535"/>
            <a:ext cx="3225689" cy="941957"/>
            <a:chOff x="3632200" y="425718"/>
            <a:chExt cx="4927600" cy="646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03634" y="425718"/>
              <a:ext cx="1847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17" name="MH_Other_5"/>
          <p:cNvSpPr/>
          <p:nvPr>
            <p:custDataLst>
              <p:tags r:id="rId2"/>
            </p:custDataLst>
          </p:nvPr>
        </p:nvSpPr>
        <p:spPr>
          <a:xfrm rot="18900000">
            <a:off x="85579" y="39553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18" name="MH_Other_6"/>
          <p:cNvSpPr/>
          <p:nvPr>
            <p:custDataLst>
              <p:tags r:id="rId3"/>
            </p:custDataLst>
          </p:nvPr>
        </p:nvSpPr>
        <p:spPr>
          <a:xfrm rot="2149474">
            <a:off x="2740552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92" y="145703"/>
            <a:ext cx="326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59714" y="1933694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9714" y="1933694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611760" y="597663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52280" progId="Equation.DSMT4">
                  <p:embed/>
                </p:oleObj>
              </mc:Choice>
              <mc:Fallback>
                <p:oleObj name="Equation" r:id="rId10" imgW="126720" imgH="15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1760" y="597663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6670" y="3930640"/>
            <a:ext cx="117699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9644" y="5011812"/>
            <a:ext cx="387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61345"/>
              </p:ext>
            </p:extLst>
          </p:nvPr>
        </p:nvGraphicFramePr>
        <p:xfrm>
          <a:off x="284544" y="1735378"/>
          <a:ext cx="11556170" cy="1792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8805">
                  <a:extLst>
                    <a:ext uri="{9D8B030D-6E8A-4147-A177-3AD203B41FA5}">
                      <a16:colId xmlns:a16="http://schemas.microsoft.com/office/drawing/2014/main" val="731234713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15130749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77454537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202325654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50916859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6885377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56289209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3147439210"/>
                    </a:ext>
                  </a:extLst>
                </a:gridCol>
                <a:gridCol w="961238">
                  <a:extLst>
                    <a:ext uri="{9D8B030D-6E8A-4147-A177-3AD203B41FA5}">
                      <a16:colId xmlns:a16="http://schemas.microsoft.com/office/drawing/2014/main" val="2206888423"/>
                    </a:ext>
                  </a:extLst>
                </a:gridCol>
                <a:gridCol w="1011872">
                  <a:extLst>
                    <a:ext uri="{9D8B030D-6E8A-4147-A177-3AD203B41FA5}">
                      <a16:colId xmlns:a16="http://schemas.microsoft.com/office/drawing/2014/main" val="1846225999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ĐTBM ≥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52808"/>
                  </a:ext>
                </a:extLst>
              </a:tr>
              <a:tr h="8479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866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479C61A-29E8-2964-4E4B-E91D321CC084}"/>
              </a:ext>
            </a:extLst>
          </p:cNvPr>
          <p:cNvSpPr txBox="1"/>
          <p:nvPr/>
        </p:nvSpPr>
        <p:spPr>
          <a:xfrm>
            <a:off x="306670" y="1208099"/>
            <a:ext cx="1604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7A:</a:t>
            </a:r>
            <a:endParaRPr lang="en-US" sz="2800" b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6E4D85-92BB-3CFC-E6DC-B8C6051B016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21491" y="207560"/>
            <a:ext cx="1500060" cy="1500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70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63184" y="124371"/>
            <a:ext cx="3225689" cy="941957"/>
            <a:chOff x="3632200" y="425718"/>
            <a:chExt cx="4927600" cy="646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03634" y="425718"/>
              <a:ext cx="1847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17" name="MH_Other_5"/>
          <p:cNvSpPr/>
          <p:nvPr>
            <p:custDataLst>
              <p:tags r:id="rId2"/>
            </p:custDataLst>
          </p:nvPr>
        </p:nvSpPr>
        <p:spPr>
          <a:xfrm rot="18900000">
            <a:off x="85579" y="39553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18" name="MH_Other_6"/>
          <p:cNvSpPr/>
          <p:nvPr>
            <p:custDataLst>
              <p:tags r:id="rId3"/>
            </p:custDataLst>
          </p:nvPr>
        </p:nvSpPr>
        <p:spPr>
          <a:xfrm rot="2149474">
            <a:off x="2740552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96" y="180430"/>
            <a:ext cx="326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43080"/>
              </p:ext>
            </p:extLst>
          </p:nvPr>
        </p:nvGraphicFramePr>
        <p:xfrm>
          <a:off x="659714" y="1933694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9714" y="1933694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91070"/>
              </p:ext>
            </p:extLst>
          </p:nvPr>
        </p:nvGraphicFramePr>
        <p:xfrm>
          <a:off x="8611760" y="597663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52280" progId="Equation.DSMT4">
                  <p:embed/>
                </p:oleObj>
              </mc:Choice>
              <mc:Fallback>
                <p:oleObj name="Equation" r:id="rId10" imgW="126720" imgH="15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1760" y="597663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8419" y="3046462"/>
            <a:ext cx="1124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 + 2 + 5+ 7 + 8 + 6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+ 4 + 3 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40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9644" y="5011812"/>
            <a:ext cx="387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8420" y="3856110"/>
            <a:ext cx="1173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0157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8706" y="4862838"/>
                <a:ext cx="11532626" cy="12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7A,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Tốt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%=30%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06" y="4862838"/>
                <a:ext cx="11532626" cy="1222707"/>
              </a:xfrm>
              <a:prstGeom prst="rect">
                <a:avLst/>
              </a:prstGeom>
              <a:blipFill>
                <a:blip r:embed="rId14"/>
                <a:stretch>
                  <a:fillRect l="-317" t="-5500" r="-317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33320" y="6049574"/>
            <a:ext cx="763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9205" y="4309658"/>
            <a:ext cx="387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+ 3 + 5 = 12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08908"/>
              </p:ext>
            </p:extLst>
          </p:nvPr>
        </p:nvGraphicFramePr>
        <p:xfrm>
          <a:off x="236470" y="1113793"/>
          <a:ext cx="11556170" cy="1792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8805">
                  <a:extLst>
                    <a:ext uri="{9D8B030D-6E8A-4147-A177-3AD203B41FA5}">
                      <a16:colId xmlns:a16="http://schemas.microsoft.com/office/drawing/2014/main" val="731234713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15130749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77454537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202325654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50916859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6885377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56289209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3147439210"/>
                    </a:ext>
                  </a:extLst>
                </a:gridCol>
                <a:gridCol w="961238">
                  <a:extLst>
                    <a:ext uri="{9D8B030D-6E8A-4147-A177-3AD203B41FA5}">
                      <a16:colId xmlns:a16="http://schemas.microsoft.com/office/drawing/2014/main" val="2206888423"/>
                    </a:ext>
                  </a:extLst>
                </a:gridCol>
                <a:gridCol w="1011872">
                  <a:extLst>
                    <a:ext uri="{9D8B030D-6E8A-4147-A177-3AD203B41FA5}">
                      <a16:colId xmlns:a16="http://schemas.microsoft.com/office/drawing/2014/main" val="1846225999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ĐTBM ≥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52808"/>
                  </a:ext>
                </a:extLst>
              </a:tr>
              <a:tr h="8479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8660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B58E41D-4F3E-EEAB-CC2B-73627B59E4DB}"/>
              </a:ext>
            </a:extLst>
          </p:cNvPr>
          <p:cNvSpPr txBox="1"/>
          <p:nvPr/>
        </p:nvSpPr>
        <p:spPr>
          <a:xfrm>
            <a:off x="5051330" y="393891"/>
            <a:ext cx="144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90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0" grpId="0"/>
      <p:bldP spid="3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61258" y="2940727"/>
            <a:ext cx="9637486" cy="3298296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Đội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65%.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972" y="618977"/>
            <a:ext cx="5617028" cy="23773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(đơn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594" y="4752975"/>
            <a:ext cx="1373491" cy="210502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38200"/>
              </p:ext>
            </p:extLst>
          </p:nvPr>
        </p:nvGraphicFramePr>
        <p:xfrm>
          <a:off x="6456627" y="405503"/>
          <a:ext cx="500965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745">
                  <a:extLst>
                    <a:ext uri="{9D8B030D-6E8A-4147-A177-3AD203B41FA5}">
                      <a16:colId xmlns:a16="http://schemas.microsoft.com/office/drawing/2014/main" val="786711674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1489470522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907615950"/>
                    </a:ext>
                  </a:extLst>
                </a:gridCol>
                <a:gridCol w="1335315">
                  <a:extLst>
                    <a:ext uri="{9D8B030D-6E8A-4147-A177-3AD203B41FA5}">
                      <a16:colId xmlns:a16="http://schemas.microsoft.com/office/drawing/2014/main" val="2700737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83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6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06539"/>
                  </a:ext>
                </a:extLst>
              </a:tr>
            </a:tbl>
          </a:graphicData>
        </a:graphic>
      </p:graphicFrame>
      <p:sp>
        <p:nvSpPr>
          <p:cNvPr id="13" name="Pentagon 3">
            <a:extLst>
              <a:ext uri="{FF2B5EF4-FFF2-40B4-BE49-F238E27FC236}">
                <a16:creationId xmlns:a16="http://schemas.microsoft.com/office/drawing/2014/main" id="{C6B72242-48D2-B1FB-A452-CD5477BFFCA4}"/>
              </a:ext>
            </a:extLst>
          </p:cNvPr>
          <p:cNvSpPr/>
          <p:nvPr/>
        </p:nvSpPr>
        <p:spPr>
          <a:xfrm>
            <a:off x="132859" y="133360"/>
            <a:ext cx="2653884" cy="722983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2516"/>
      </p:ext>
    </p:extLst>
  </p:cSld>
  <p:clrMapOvr>
    <a:masterClrMapping/>
  </p:clrMapOvr>
  <p:transition spd="slow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0702101831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07021018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QiTTB#"/>
  <p:tag name="MH_LAYOUT" val="SubTitleDesc"/>
  <p:tag name="MH" val="2017070210173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54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0702101831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0702101831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1770</Words>
  <Application>Microsoft Office PowerPoint</Application>
  <PresentationFormat>Widescreen</PresentationFormat>
  <Paragraphs>231</Paragraphs>
  <Slides>24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Arial</vt:lpstr>
      <vt:lpstr>Calibri</vt:lpstr>
      <vt:lpstr>Cambria Math</vt:lpstr>
      <vt:lpstr>Tahoma</vt:lpstr>
      <vt:lpstr>Times New Roman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Nguyen Thuy</cp:lastModifiedBy>
  <cp:revision>211</cp:revision>
  <dcterms:created xsi:type="dcterms:W3CDTF">2017-07-02T01:46:00Z</dcterms:created>
  <dcterms:modified xsi:type="dcterms:W3CDTF">2023-06-01T18:16:03Z</dcterms:modified>
</cp:coreProperties>
</file>