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1d0f41f78c284c41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6" r:id="rId2"/>
    <p:sldMasterId id="2147483748" r:id="rId3"/>
    <p:sldMasterId id="2147483760" r:id="rId4"/>
  </p:sldMasterIdLst>
  <p:notesMasterIdLst>
    <p:notesMasterId r:id="rId39"/>
  </p:notesMasterIdLst>
  <p:sldIdLst>
    <p:sldId id="335" r:id="rId5"/>
    <p:sldId id="278" r:id="rId6"/>
    <p:sldId id="259" r:id="rId7"/>
    <p:sldId id="260" r:id="rId8"/>
    <p:sldId id="263" r:id="rId9"/>
    <p:sldId id="279" r:id="rId10"/>
    <p:sldId id="301" r:id="rId11"/>
    <p:sldId id="332" r:id="rId12"/>
    <p:sldId id="302" r:id="rId13"/>
    <p:sldId id="296" r:id="rId14"/>
    <p:sldId id="300" r:id="rId15"/>
    <p:sldId id="319" r:id="rId16"/>
    <p:sldId id="320" r:id="rId17"/>
    <p:sldId id="328" r:id="rId18"/>
    <p:sldId id="322" r:id="rId19"/>
    <p:sldId id="336" r:id="rId20"/>
    <p:sldId id="337" r:id="rId21"/>
    <p:sldId id="286" r:id="rId22"/>
    <p:sldId id="325" r:id="rId23"/>
    <p:sldId id="338" r:id="rId24"/>
    <p:sldId id="339" r:id="rId25"/>
    <p:sldId id="307" r:id="rId26"/>
    <p:sldId id="316" r:id="rId27"/>
    <p:sldId id="289" r:id="rId28"/>
    <p:sldId id="309" r:id="rId29"/>
    <p:sldId id="290" r:id="rId30"/>
    <p:sldId id="308" r:id="rId31"/>
    <p:sldId id="310" r:id="rId32"/>
    <p:sldId id="311" r:id="rId33"/>
    <p:sldId id="317" r:id="rId34"/>
    <p:sldId id="313" r:id="rId35"/>
    <p:sldId id="312" r:id="rId36"/>
    <p:sldId id="314" r:id="rId37"/>
    <p:sldId id="32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" initials="A" lastIdx="6" clrIdx="0"/>
  <p:cmAuthor id="1" name="Admin" initials="A" lastIdx="17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ADMIN" initials="A" lastIdx="2" clrIdx="2"/>
  <p:cmAuthor id="3" name="Windows User" initials="WU" lastIdx="7" clrIdx="3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3333FF"/>
    <a:srgbClr val="000066"/>
    <a:srgbClr val="3333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23T11:53:11.394" idx="2">
    <p:pos x="7000" y="968"/>
    <p:text>Em đã làm giúp đây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23T11:57:29.381" idx="3">
    <p:pos x="10" y="10"/>
    <p:text>Hiệu ứng bị loạn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23T12:02:09.803" idx="5">
    <p:pos x="7680" y="0"/>
    <p:text>Màu chữ rất tối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6C794-0EE7-44AA-996E-583427E089A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B80DF9-76FB-4E70-B08E-D7D078DC09B7}">
      <dgm:prSet phldrT="[Text]" custT="1"/>
      <dgm:spPr>
        <a:solidFill>
          <a:srgbClr val="FFFF00"/>
        </a:solidFill>
      </dgm:spPr>
      <dgm:t>
        <a:bodyPr/>
        <a:lstStyle/>
        <a:p>
          <a:endParaRPr lang="en-US" sz="3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5C3F0-252A-4A87-9838-2040EFE12FB0}" type="parTrans" cxnId="{9BFFAB07-620B-46F3-85F5-39CC106DB0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226A548-5338-445B-B869-038995BFC711}" type="sibTrans" cxnId="{9BFFAB07-620B-46F3-85F5-39CC106DB0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4D1D75-AAB4-492C-B7E1-0A6F7691C26B}">
      <dgm:prSet phldrT="[Text]" custT="1"/>
      <dgm:spPr>
        <a:solidFill>
          <a:srgbClr val="FFC000"/>
        </a:solidFill>
      </dgm:spPr>
      <dgm:t>
        <a:bodyPr/>
        <a:lstStyle/>
        <a:p>
          <a:endParaRPr lang="en-US" sz="3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B2DEF-A7EE-4DB1-AE4E-6AA395AB9E38}" type="parTrans" cxnId="{E1579509-98A7-48DF-A4FE-953E7A7E46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048169-862E-49C9-B2F5-373B00784683}" type="sibTrans" cxnId="{E1579509-98A7-48DF-A4FE-953E7A7E46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0D85C0-4E13-4F76-8DCD-3668C0345280}">
      <dgm:prSet phldrT="[Text]" custT="1"/>
      <dgm:spPr>
        <a:solidFill>
          <a:srgbClr val="FFC000"/>
        </a:solidFill>
      </dgm:spPr>
      <dgm:t>
        <a:bodyPr/>
        <a:lstStyle/>
        <a:p>
          <a:endParaRPr lang="en-US" sz="3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8C804-8903-4076-88EF-635F93AC65CA}" type="parTrans" cxnId="{D16BC617-5A45-407C-9383-7C1BDB35040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F47560-54F4-4743-9A86-656F06228239}" type="sibTrans" cxnId="{D16BC617-5A45-407C-9383-7C1BDB35040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2A6FDA-0EF9-4EEF-97B9-6264E7B06E1A}" type="pres">
      <dgm:prSet presAssocID="{6A26C794-0EE7-44AA-996E-583427E089A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2D0CF7-1654-4F25-8058-31AC1E30EDDA}" type="pres">
      <dgm:prSet presAssocID="{ECB80DF9-76FB-4E70-B08E-D7D078DC09B7}" presName="root1" presStyleCnt="0"/>
      <dgm:spPr/>
    </dgm:pt>
    <dgm:pt modelId="{DC469700-C7C6-48D5-93F3-99863F52D4C0}" type="pres">
      <dgm:prSet presAssocID="{ECB80DF9-76FB-4E70-B08E-D7D078DC09B7}" presName="LevelOneTextNode" presStyleLbl="node0" presStyleIdx="0" presStyleCnt="1" custScaleX="41909" custScaleY="46996" custLinFactNeighborX="9489" custLinFactNeighborY="-6222">
        <dgm:presLayoutVars>
          <dgm:chPref val="3"/>
        </dgm:presLayoutVars>
      </dgm:prSet>
      <dgm:spPr/>
    </dgm:pt>
    <dgm:pt modelId="{1805E8F9-FC83-4280-A96B-662E472C55EF}" type="pres">
      <dgm:prSet presAssocID="{ECB80DF9-76FB-4E70-B08E-D7D078DC09B7}" presName="level2hierChild" presStyleCnt="0"/>
      <dgm:spPr/>
    </dgm:pt>
    <dgm:pt modelId="{6CA66349-A988-4076-9CF3-26F1C931688F}" type="pres">
      <dgm:prSet presAssocID="{C89B2DEF-A7EE-4DB1-AE4E-6AA395AB9E38}" presName="conn2-1" presStyleLbl="parChTrans1D2" presStyleIdx="0" presStyleCnt="2"/>
      <dgm:spPr/>
    </dgm:pt>
    <dgm:pt modelId="{EBF27D0E-5005-44CD-8D07-7E13854E4442}" type="pres">
      <dgm:prSet presAssocID="{C89B2DEF-A7EE-4DB1-AE4E-6AA395AB9E38}" presName="connTx" presStyleLbl="parChTrans1D2" presStyleIdx="0" presStyleCnt="2"/>
      <dgm:spPr/>
    </dgm:pt>
    <dgm:pt modelId="{B20E791E-6128-4DAF-B59F-5327DD9705C6}" type="pres">
      <dgm:prSet presAssocID="{8A4D1D75-AAB4-492C-B7E1-0A6F7691C26B}" presName="root2" presStyleCnt="0"/>
      <dgm:spPr/>
    </dgm:pt>
    <dgm:pt modelId="{7A6192DA-603B-4C4A-8F29-3DE768913DE6}" type="pres">
      <dgm:prSet presAssocID="{8A4D1D75-AAB4-492C-B7E1-0A6F7691C26B}" presName="LevelTwoTextNode" presStyleLbl="node2" presStyleIdx="0" presStyleCnt="2" custScaleX="54255" custScaleY="32290" custLinFactNeighborX="-11264" custLinFactNeighborY="-42">
        <dgm:presLayoutVars>
          <dgm:chPref val="3"/>
        </dgm:presLayoutVars>
      </dgm:prSet>
      <dgm:spPr/>
    </dgm:pt>
    <dgm:pt modelId="{32940D2B-FAE0-4808-9B3E-561A239A6AE8}" type="pres">
      <dgm:prSet presAssocID="{8A4D1D75-AAB4-492C-B7E1-0A6F7691C26B}" presName="level3hierChild" presStyleCnt="0"/>
      <dgm:spPr/>
    </dgm:pt>
    <dgm:pt modelId="{AF27AF2E-26F3-4E84-A8FC-4CDF0EDE6111}" type="pres">
      <dgm:prSet presAssocID="{5248C804-8903-4076-88EF-635F93AC65CA}" presName="conn2-1" presStyleLbl="parChTrans1D2" presStyleIdx="1" presStyleCnt="2"/>
      <dgm:spPr/>
    </dgm:pt>
    <dgm:pt modelId="{39814249-252D-4DA8-9B07-A112830F981F}" type="pres">
      <dgm:prSet presAssocID="{5248C804-8903-4076-88EF-635F93AC65CA}" presName="connTx" presStyleLbl="parChTrans1D2" presStyleIdx="1" presStyleCnt="2"/>
      <dgm:spPr/>
    </dgm:pt>
    <dgm:pt modelId="{09A4A6A3-18EC-43BF-82E8-69B33980BEC3}" type="pres">
      <dgm:prSet presAssocID="{970D85C0-4E13-4F76-8DCD-3668C0345280}" presName="root2" presStyleCnt="0"/>
      <dgm:spPr/>
    </dgm:pt>
    <dgm:pt modelId="{6E567B05-CB2A-422A-A1A9-C4DE2C5B7C29}" type="pres">
      <dgm:prSet presAssocID="{970D85C0-4E13-4F76-8DCD-3668C0345280}" presName="LevelTwoTextNode" presStyleLbl="node2" presStyleIdx="1" presStyleCnt="2" custScaleX="53855" custScaleY="33353" custLinFactNeighborX="-11138" custLinFactNeighborY="-5694">
        <dgm:presLayoutVars>
          <dgm:chPref val="3"/>
        </dgm:presLayoutVars>
      </dgm:prSet>
      <dgm:spPr/>
    </dgm:pt>
    <dgm:pt modelId="{4608B769-F3DA-4971-B5F4-5795D7AE1723}" type="pres">
      <dgm:prSet presAssocID="{970D85C0-4E13-4F76-8DCD-3668C0345280}" presName="level3hierChild" presStyleCnt="0"/>
      <dgm:spPr/>
    </dgm:pt>
  </dgm:ptLst>
  <dgm:cxnLst>
    <dgm:cxn modelId="{9BFFAB07-620B-46F3-85F5-39CC106DB007}" srcId="{6A26C794-0EE7-44AA-996E-583427E089A7}" destId="{ECB80DF9-76FB-4E70-B08E-D7D078DC09B7}" srcOrd="0" destOrd="0" parTransId="{8135C3F0-252A-4A87-9838-2040EFE12FB0}" sibTransId="{1226A548-5338-445B-B869-038995BFC711}"/>
    <dgm:cxn modelId="{E1579509-98A7-48DF-A4FE-953E7A7E46F7}" srcId="{ECB80DF9-76FB-4E70-B08E-D7D078DC09B7}" destId="{8A4D1D75-AAB4-492C-B7E1-0A6F7691C26B}" srcOrd="0" destOrd="0" parTransId="{C89B2DEF-A7EE-4DB1-AE4E-6AA395AB9E38}" sibTransId="{FE048169-862E-49C9-B2F5-373B00784683}"/>
    <dgm:cxn modelId="{2CD1E215-A564-4054-8F39-2D361CEB154A}" type="presOf" srcId="{ECB80DF9-76FB-4E70-B08E-D7D078DC09B7}" destId="{DC469700-C7C6-48D5-93F3-99863F52D4C0}" srcOrd="0" destOrd="0" presId="urn:microsoft.com/office/officeart/2005/8/layout/hierarchy2"/>
    <dgm:cxn modelId="{D16BC617-5A45-407C-9383-7C1BDB35040D}" srcId="{ECB80DF9-76FB-4E70-B08E-D7D078DC09B7}" destId="{970D85C0-4E13-4F76-8DCD-3668C0345280}" srcOrd="1" destOrd="0" parTransId="{5248C804-8903-4076-88EF-635F93AC65CA}" sibTransId="{5BF47560-54F4-4743-9A86-656F06228239}"/>
    <dgm:cxn modelId="{DF44D722-7764-4D3A-BEFB-BB47BF839E16}" type="presOf" srcId="{C89B2DEF-A7EE-4DB1-AE4E-6AA395AB9E38}" destId="{EBF27D0E-5005-44CD-8D07-7E13854E4442}" srcOrd="1" destOrd="0" presId="urn:microsoft.com/office/officeart/2005/8/layout/hierarchy2"/>
    <dgm:cxn modelId="{8493D52E-ACE9-469F-89CC-24A61A25AB28}" type="presOf" srcId="{970D85C0-4E13-4F76-8DCD-3668C0345280}" destId="{6E567B05-CB2A-422A-A1A9-C4DE2C5B7C29}" srcOrd="0" destOrd="0" presId="urn:microsoft.com/office/officeart/2005/8/layout/hierarchy2"/>
    <dgm:cxn modelId="{A4806F6E-8EF3-4A22-9D0B-60FC469029B5}" type="presOf" srcId="{5248C804-8903-4076-88EF-635F93AC65CA}" destId="{AF27AF2E-26F3-4E84-A8FC-4CDF0EDE6111}" srcOrd="0" destOrd="0" presId="urn:microsoft.com/office/officeart/2005/8/layout/hierarchy2"/>
    <dgm:cxn modelId="{DBA2A26E-838E-4AE7-83BF-215974585565}" type="presOf" srcId="{C89B2DEF-A7EE-4DB1-AE4E-6AA395AB9E38}" destId="{6CA66349-A988-4076-9CF3-26F1C931688F}" srcOrd="0" destOrd="0" presId="urn:microsoft.com/office/officeart/2005/8/layout/hierarchy2"/>
    <dgm:cxn modelId="{DA837271-FD60-4D18-8093-9BE99D1BE8E8}" type="presOf" srcId="{6A26C794-0EE7-44AA-996E-583427E089A7}" destId="{4B2A6FDA-0EF9-4EEF-97B9-6264E7B06E1A}" srcOrd="0" destOrd="0" presId="urn:microsoft.com/office/officeart/2005/8/layout/hierarchy2"/>
    <dgm:cxn modelId="{7D7A34B4-CEE8-4A2A-AF45-81FA380E3FD3}" type="presOf" srcId="{5248C804-8903-4076-88EF-635F93AC65CA}" destId="{39814249-252D-4DA8-9B07-A112830F981F}" srcOrd="1" destOrd="0" presId="urn:microsoft.com/office/officeart/2005/8/layout/hierarchy2"/>
    <dgm:cxn modelId="{5C7B9EFF-5E5B-4AA6-9E39-8CEA3292FFF3}" type="presOf" srcId="{8A4D1D75-AAB4-492C-B7E1-0A6F7691C26B}" destId="{7A6192DA-603B-4C4A-8F29-3DE768913DE6}" srcOrd="0" destOrd="0" presId="urn:microsoft.com/office/officeart/2005/8/layout/hierarchy2"/>
    <dgm:cxn modelId="{5D7C2DEF-D55E-4F6E-A7C9-79051672EEBA}" type="presParOf" srcId="{4B2A6FDA-0EF9-4EEF-97B9-6264E7B06E1A}" destId="{3E2D0CF7-1654-4F25-8058-31AC1E30EDDA}" srcOrd="0" destOrd="0" presId="urn:microsoft.com/office/officeart/2005/8/layout/hierarchy2"/>
    <dgm:cxn modelId="{03FA8B98-EDB8-4715-82BF-07653F56872D}" type="presParOf" srcId="{3E2D0CF7-1654-4F25-8058-31AC1E30EDDA}" destId="{DC469700-C7C6-48D5-93F3-99863F52D4C0}" srcOrd="0" destOrd="0" presId="urn:microsoft.com/office/officeart/2005/8/layout/hierarchy2"/>
    <dgm:cxn modelId="{0864E6D5-1339-42A0-80DB-681D6B2E02E7}" type="presParOf" srcId="{3E2D0CF7-1654-4F25-8058-31AC1E30EDDA}" destId="{1805E8F9-FC83-4280-A96B-662E472C55EF}" srcOrd="1" destOrd="0" presId="urn:microsoft.com/office/officeart/2005/8/layout/hierarchy2"/>
    <dgm:cxn modelId="{C0D383E1-FD78-421C-B9CC-E693FF712A93}" type="presParOf" srcId="{1805E8F9-FC83-4280-A96B-662E472C55EF}" destId="{6CA66349-A988-4076-9CF3-26F1C931688F}" srcOrd="0" destOrd="0" presId="urn:microsoft.com/office/officeart/2005/8/layout/hierarchy2"/>
    <dgm:cxn modelId="{AE599DF3-9C42-43DE-9024-57E5F32950F1}" type="presParOf" srcId="{6CA66349-A988-4076-9CF3-26F1C931688F}" destId="{EBF27D0E-5005-44CD-8D07-7E13854E4442}" srcOrd="0" destOrd="0" presId="urn:microsoft.com/office/officeart/2005/8/layout/hierarchy2"/>
    <dgm:cxn modelId="{E88D07CC-CCC1-4767-BA35-6B4E392B4545}" type="presParOf" srcId="{1805E8F9-FC83-4280-A96B-662E472C55EF}" destId="{B20E791E-6128-4DAF-B59F-5327DD9705C6}" srcOrd="1" destOrd="0" presId="urn:microsoft.com/office/officeart/2005/8/layout/hierarchy2"/>
    <dgm:cxn modelId="{6AF9C785-FA3F-4059-A8B7-5FC831F60C66}" type="presParOf" srcId="{B20E791E-6128-4DAF-B59F-5327DD9705C6}" destId="{7A6192DA-603B-4C4A-8F29-3DE768913DE6}" srcOrd="0" destOrd="0" presId="urn:microsoft.com/office/officeart/2005/8/layout/hierarchy2"/>
    <dgm:cxn modelId="{91015256-50D1-45FD-A571-01ECECC4DF8E}" type="presParOf" srcId="{B20E791E-6128-4DAF-B59F-5327DD9705C6}" destId="{32940D2B-FAE0-4808-9B3E-561A239A6AE8}" srcOrd="1" destOrd="0" presId="urn:microsoft.com/office/officeart/2005/8/layout/hierarchy2"/>
    <dgm:cxn modelId="{F94927A1-B48F-41E0-9780-0153F5D3479C}" type="presParOf" srcId="{1805E8F9-FC83-4280-A96B-662E472C55EF}" destId="{AF27AF2E-26F3-4E84-A8FC-4CDF0EDE6111}" srcOrd="2" destOrd="0" presId="urn:microsoft.com/office/officeart/2005/8/layout/hierarchy2"/>
    <dgm:cxn modelId="{072BFCB8-BFFB-42F1-8CE8-A099170463BB}" type="presParOf" srcId="{AF27AF2E-26F3-4E84-A8FC-4CDF0EDE6111}" destId="{39814249-252D-4DA8-9B07-A112830F981F}" srcOrd="0" destOrd="0" presId="urn:microsoft.com/office/officeart/2005/8/layout/hierarchy2"/>
    <dgm:cxn modelId="{16EFE375-10E0-4B5D-A78B-F173015A1251}" type="presParOf" srcId="{1805E8F9-FC83-4280-A96B-662E472C55EF}" destId="{09A4A6A3-18EC-43BF-82E8-69B33980BEC3}" srcOrd="3" destOrd="0" presId="urn:microsoft.com/office/officeart/2005/8/layout/hierarchy2"/>
    <dgm:cxn modelId="{686DAD83-7276-45DC-A0CA-B1714D6457EC}" type="presParOf" srcId="{09A4A6A3-18EC-43BF-82E8-69B33980BEC3}" destId="{6E567B05-CB2A-422A-A1A9-C4DE2C5B7C29}" srcOrd="0" destOrd="0" presId="urn:microsoft.com/office/officeart/2005/8/layout/hierarchy2"/>
    <dgm:cxn modelId="{E3E4B728-1D27-4ED7-981B-BAA495E80E1E}" type="presParOf" srcId="{09A4A6A3-18EC-43BF-82E8-69B33980BEC3}" destId="{4608B769-F3DA-4971-B5F4-5795D7AE172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69700-C7C6-48D5-93F3-99863F52D4C0}">
      <dsp:nvSpPr>
        <dsp:cNvPr id="0" name=""/>
        <dsp:cNvSpPr/>
      </dsp:nvSpPr>
      <dsp:spPr>
        <a:xfrm>
          <a:off x="853363" y="2099394"/>
          <a:ext cx="3749827" cy="2102494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4943" y="2160974"/>
        <a:ext cx="3626667" cy="1979334"/>
      </dsp:txXfrm>
    </dsp:sp>
    <dsp:sp modelId="{6CA66349-A988-4076-9CF3-26F1C931688F}">
      <dsp:nvSpPr>
        <dsp:cNvPr id="0" name=""/>
        <dsp:cNvSpPr/>
      </dsp:nvSpPr>
      <dsp:spPr>
        <a:xfrm rot="20096594">
          <a:off x="4513736" y="2689369"/>
          <a:ext cx="1901044" cy="117421"/>
        </a:xfrm>
        <a:custGeom>
          <a:avLst/>
          <a:gdLst/>
          <a:ahLst/>
          <a:cxnLst/>
          <a:rect l="0" t="0" r="0" b="0"/>
          <a:pathLst>
            <a:path>
              <a:moveTo>
                <a:pt x="0" y="58710"/>
              </a:moveTo>
              <a:lnTo>
                <a:pt x="1901044" y="5871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chemeClr val="bg1"/>
            </a:solidFill>
          </a:endParaRPr>
        </a:p>
      </dsp:txBody>
      <dsp:txXfrm>
        <a:off x="5416732" y="2700554"/>
        <a:ext cx="95052" cy="95052"/>
      </dsp:txXfrm>
    </dsp:sp>
    <dsp:sp modelId="{7A6192DA-603B-4C4A-8F29-3DE768913DE6}">
      <dsp:nvSpPr>
        <dsp:cNvPr id="0" name=""/>
        <dsp:cNvSpPr/>
      </dsp:nvSpPr>
      <dsp:spPr>
        <a:xfrm>
          <a:off x="6325325" y="1623228"/>
          <a:ext cx="4854491" cy="1444581"/>
        </a:xfrm>
        <a:prstGeom prst="roundRect">
          <a:avLst>
            <a:gd name="adj" fmla="val 100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7635" y="1665538"/>
        <a:ext cx="4769871" cy="1359961"/>
      </dsp:txXfrm>
    </dsp:sp>
    <dsp:sp modelId="{AF27AF2E-26F3-4E84-A8FC-4CDF0EDE6111}">
      <dsp:nvSpPr>
        <dsp:cNvPr id="0" name=""/>
        <dsp:cNvSpPr/>
      </dsp:nvSpPr>
      <dsp:spPr>
        <a:xfrm rot="1917562">
          <a:off x="4448349" y="3632653"/>
          <a:ext cx="2043092" cy="117421"/>
        </a:xfrm>
        <a:custGeom>
          <a:avLst/>
          <a:gdLst/>
          <a:ahLst/>
          <a:cxnLst/>
          <a:rect l="0" t="0" r="0" b="0"/>
          <a:pathLst>
            <a:path>
              <a:moveTo>
                <a:pt x="0" y="58710"/>
              </a:moveTo>
              <a:lnTo>
                <a:pt x="2043092" y="5871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chemeClr val="bg1"/>
            </a:solidFill>
          </a:endParaRPr>
        </a:p>
      </dsp:txBody>
      <dsp:txXfrm>
        <a:off x="5418818" y="3640287"/>
        <a:ext cx="102154" cy="102154"/>
      </dsp:txXfrm>
    </dsp:sp>
    <dsp:sp modelId="{6E567B05-CB2A-422A-A1A9-C4DE2C5B7C29}">
      <dsp:nvSpPr>
        <dsp:cNvPr id="0" name=""/>
        <dsp:cNvSpPr/>
      </dsp:nvSpPr>
      <dsp:spPr>
        <a:xfrm>
          <a:off x="6336599" y="3486018"/>
          <a:ext cx="4818701" cy="1492137"/>
        </a:xfrm>
        <a:prstGeom prst="roundRect">
          <a:avLst>
            <a:gd name="adj" fmla="val 100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0302" y="3529721"/>
        <a:ext cx="4731295" cy="1404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A83EE-1F1A-47CC-9655-E2303B0186D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77E3-AA9D-4404-8DB3-9BA834B04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0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 vào</a:t>
            </a:r>
            <a:r>
              <a:rPr lang="en-US" baseline="0"/>
              <a:t> ông già đếm 15 giây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chữ để hiện đáp án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hình người để hiện ra câu hỏi</a:t>
            </a:r>
          </a:p>
          <a:p>
            <a:r>
              <a:rPr lang="en-US"/>
              <a:t>- Click vào</a:t>
            </a:r>
            <a:r>
              <a:rPr lang="en-US" baseline="0"/>
              <a:t> ngôi nhà trở lại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1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 vào</a:t>
            </a:r>
            <a:r>
              <a:rPr lang="en-US" baseline="0"/>
              <a:t> ông già đếm 15 giây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chữ để hiện đáp án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hình người để hiện ra câu hỏi</a:t>
            </a:r>
          </a:p>
          <a:p>
            <a:r>
              <a:rPr lang="en-US"/>
              <a:t>- Click vào</a:t>
            </a:r>
            <a:r>
              <a:rPr lang="en-US" baseline="0"/>
              <a:t> ngôi nhà trở lại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8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 vào</a:t>
            </a:r>
            <a:r>
              <a:rPr lang="en-US" baseline="0"/>
              <a:t> ông già đếm 15 giây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chữ để hiện đáp án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vào hình người để hiện ra câu hỏi</a:t>
            </a:r>
          </a:p>
          <a:p>
            <a:r>
              <a:rPr lang="en-US"/>
              <a:t>- Click vào</a:t>
            </a:r>
            <a:r>
              <a:rPr lang="en-US" baseline="0"/>
              <a:t> ngôi nhà trở lại slide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7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2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5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87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8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9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0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39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6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9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005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687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42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33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266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70CE8-E98E-438A-842A-7505C9A15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356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2C6A4-9235-4279-BC03-1997CA3D6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997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3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07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03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2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5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0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61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68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68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99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1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6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727">
                <a:solidFill>
                  <a:schemeClr val="tx2"/>
                </a:solidFill>
              </a:defRPr>
            </a:lvl1pPr>
            <a:lvl2pPr marL="34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1F6CB164-8509-4FA4-81D7-DA746379BC8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201" y="3132380"/>
            <a:ext cx="9567135" cy="1793167"/>
          </a:xfrm>
          <a:effectLst/>
        </p:spPr>
        <p:txBody>
          <a:bodyPr>
            <a:noAutofit/>
          </a:bodyPr>
          <a:lstStyle>
            <a:lvl1pPr marL="479936" indent="-342808" algn="l">
              <a:defRPr sz="41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63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C941373A-432B-479A-9238-A3D39724D662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1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83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1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95" y="2172649"/>
            <a:ext cx="7955555" cy="2423347"/>
          </a:xfrm>
          <a:effectLst/>
        </p:spPr>
        <p:txBody>
          <a:bodyPr anchor="b"/>
          <a:lstStyle>
            <a:lvl1pPr algn="r">
              <a:defRPr sz="3529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651" y="4607511"/>
            <a:ext cx="7960660" cy="835460"/>
          </a:xfrm>
        </p:spPr>
        <p:txBody>
          <a:bodyPr anchor="t"/>
          <a:lstStyle>
            <a:lvl1pPr marL="0" indent="0" algn="r">
              <a:buNone/>
              <a:defRPr sz="1502">
                <a:solidFill>
                  <a:schemeClr val="tx2"/>
                </a:solidFill>
              </a:defRPr>
            </a:lvl1pPr>
            <a:lvl2pPr marL="342808" indent="0">
              <a:buNone/>
              <a:defRPr sz="1427">
                <a:solidFill>
                  <a:schemeClr val="tx1">
                    <a:tint val="75000"/>
                  </a:schemeClr>
                </a:solidFill>
              </a:defRPr>
            </a:lvl2pPr>
            <a:lvl3pPr marL="685625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1028438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4pPr>
            <a:lvl5pPr marL="1371249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5pPr>
            <a:lvl6pPr marL="1714069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6pPr>
            <a:lvl7pPr marL="2056875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7pPr>
            <a:lvl8pPr marL="2399680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8pPr>
            <a:lvl9pPr marL="2742491" indent="0">
              <a:buNone/>
              <a:defRPr sz="112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1F2C661C-DFA8-44BA-89D5-DDC216A1E98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14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D8D68093-8E2E-4939-AD21-ADB1896CB3B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300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94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2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08" indent="0">
              <a:buNone/>
              <a:defRPr sz="1502" b="1"/>
            </a:lvl2pPr>
            <a:lvl3pPr marL="685625" indent="0">
              <a:buNone/>
              <a:defRPr sz="1427" b="1"/>
            </a:lvl3pPr>
            <a:lvl4pPr marL="1028438" indent="0">
              <a:buNone/>
              <a:defRPr sz="1201" b="1"/>
            </a:lvl4pPr>
            <a:lvl5pPr marL="1371249" indent="0">
              <a:buNone/>
              <a:defRPr sz="1201" b="1"/>
            </a:lvl5pPr>
            <a:lvl6pPr marL="1714069" indent="0">
              <a:buNone/>
              <a:defRPr sz="1201" b="1"/>
            </a:lvl6pPr>
            <a:lvl7pPr marL="2056875" indent="0">
              <a:buNone/>
              <a:defRPr sz="1201" b="1"/>
            </a:lvl7pPr>
            <a:lvl8pPr marL="2399680" indent="0">
              <a:buNone/>
              <a:defRPr sz="1201" b="1"/>
            </a:lvl8pPr>
            <a:lvl9pPr marL="2742491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427"/>
            </a:lvl1pPr>
            <a:lvl2pPr>
              <a:defRPr sz="1427"/>
            </a:lvl2pPr>
            <a:lvl3pPr>
              <a:defRPr sz="120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94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2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08" indent="0">
              <a:buNone/>
              <a:defRPr sz="1502" b="1"/>
            </a:lvl2pPr>
            <a:lvl3pPr marL="685625" indent="0">
              <a:buNone/>
              <a:defRPr sz="1427" b="1"/>
            </a:lvl3pPr>
            <a:lvl4pPr marL="1028438" indent="0">
              <a:buNone/>
              <a:defRPr sz="1201" b="1"/>
            </a:lvl4pPr>
            <a:lvl5pPr marL="1371249" indent="0">
              <a:buNone/>
              <a:defRPr sz="1201" b="1"/>
            </a:lvl5pPr>
            <a:lvl6pPr marL="1714069" indent="0">
              <a:buNone/>
              <a:defRPr sz="1201" b="1"/>
            </a:lvl6pPr>
            <a:lvl7pPr marL="2056875" indent="0">
              <a:buNone/>
              <a:defRPr sz="1201" b="1"/>
            </a:lvl7pPr>
            <a:lvl8pPr marL="2399680" indent="0">
              <a:buNone/>
              <a:defRPr sz="1201" b="1"/>
            </a:lvl8pPr>
            <a:lvl9pPr marL="2742491" indent="0">
              <a:buNone/>
              <a:defRPr sz="1201" b="1"/>
            </a:lvl9pPr>
          </a:lstStyle>
          <a:p>
            <a:pPr marL="0" lvl="0" indent="0" algn="ctr" defTabSz="685625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427"/>
            </a:lvl1pPr>
            <a:lvl2pPr>
              <a:defRPr sz="1427"/>
            </a:lvl2pPr>
            <a:lvl3pPr>
              <a:defRPr sz="120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3EBB6053-CF26-464F-AE8D-BFDF0ECDEA3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8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7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19343B4C-1DA2-4548-8189-6D87D24F8AD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75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F6B1453E-F515-425E-8916-60B60E039FD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32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87" y="2209877"/>
            <a:ext cx="4848113" cy="1258493"/>
          </a:xfrm>
          <a:effectLst/>
        </p:spPr>
        <p:txBody>
          <a:bodyPr anchor="b">
            <a:noAutofit/>
          </a:bodyPr>
          <a:lstStyle>
            <a:lvl1pPr marL="171411" indent="-171411" algn="l">
              <a:defRPr sz="2102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06" y="731522"/>
            <a:ext cx="5356113" cy="4894731"/>
          </a:xfrm>
        </p:spPr>
        <p:txBody>
          <a:bodyPr anchor="ctr"/>
          <a:lstStyle>
            <a:lvl1pPr>
              <a:defRPr sz="1727"/>
            </a:lvl1pPr>
            <a:lvl2pPr>
              <a:defRPr sz="1502"/>
            </a:lvl2pPr>
            <a:lvl3pPr>
              <a:defRPr sz="1427"/>
            </a:lvl3pPr>
            <a:lvl4pPr>
              <a:defRPr sz="1201"/>
            </a:lvl4pPr>
            <a:lvl5pPr>
              <a:defRPr sz="1126"/>
            </a:lvl5pPr>
            <a:lvl6pPr>
              <a:defRPr sz="1502"/>
            </a:lvl6pPr>
            <a:lvl7pPr>
              <a:defRPr sz="1502"/>
            </a:lvl7pPr>
            <a:lvl8pPr>
              <a:defRPr sz="1502"/>
            </a:lvl8pPr>
            <a:lvl9pPr>
              <a:defRPr sz="15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422" y="3497818"/>
            <a:ext cx="4518213" cy="2139519"/>
          </a:xfrm>
        </p:spPr>
        <p:txBody>
          <a:bodyPr/>
          <a:lstStyle>
            <a:lvl1pPr marL="0" indent="0">
              <a:buNone/>
              <a:defRPr sz="1126"/>
            </a:lvl1pPr>
            <a:lvl2pPr marL="342808" indent="0">
              <a:buNone/>
              <a:defRPr sz="901"/>
            </a:lvl2pPr>
            <a:lvl3pPr marL="685625" indent="0">
              <a:buNone/>
              <a:defRPr sz="826"/>
            </a:lvl3pPr>
            <a:lvl4pPr marL="1028438" indent="0">
              <a:buNone/>
              <a:defRPr sz="676"/>
            </a:lvl4pPr>
            <a:lvl5pPr marL="1371249" indent="0">
              <a:buNone/>
              <a:defRPr sz="676"/>
            </a:lvl5pPr>
            <a:lvl6pPr marL="1714069" indent="0">
              <a:buNone/>
              <a:defRPr sz="676"/>
            </a:lvl6pPr>
            <a:lvl7pPr marL="2056875" indent="0">
              <a:buNone/>
              <a:defRPr sz="676"/>
            </a:lvl7pPr>
            <a:lvl8pPr marL="2399680" indent="0">
              <a:buNone/>
              <a:defRPr sz="676"/>
            </a:lvl8pPr>
            <a:lvl9pPr marL="2742491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5E35D803-A425-468B-BD75-E90C2BDA8B7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78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1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90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2"/>
            </a:lvl1pPr>
            <a:lvl2pPr marL="342808" indent="0">
              <a:buNone/>
              <a:defRPr sz="2102"/>
            </a:lvl2pPr>
            <a:lvl3pPr marL="685625" indent="0">
              <a:buNone/>
              <a:defRPr sz="1802"/>
            </a:lvl3pPr>
            <a:lvl4pPr marL="1028438" indent="0">
              <a:buNone/>
              <a:defRPr sz="1502"/>
            </a:lvl4pPr>
            <a:lvl5pPr marL="1371249" indent="0">
              <a:buNone/>
              <a:defRPr sz="1502"/>
            </a:lvl5pPr>
            <a:lvl6pPr marL="1714069" indent="0">
              <a:buNone/>
              <a:defRPr sz="1502"/>
            </a:lvl6pPr>
            <a:lvl7pPr marL="2056875" indent="0">
              <a:buNone/>
              <a:defRPr sz="1502"/>
            </a:lvl7pPr>
            <a:lvl8pPr marL="2399680" indent="0">
              <a:buNone/>
              <a:defRPr sz="1502"/>
            </a:lvl8pPr>
            <a:lvl9pPr marL="2742491" indent="0">
              <a:buNone/>
              <a:defRPr sz="150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8" y="1010487"/>
            <a:ext cx="4925486" cy="2163020"/>
          </a:xfrm>
        </p:spPr>
        <p:txBody>
          <a:bodyPr anchor="b"/>
          <a:lstStyle>
            <a:lvl1pPr marL="137128" indent="-137128">
              <a:buFont typeface="Georgia" pitchFamily="18" charset="0"/>
              <a:buChar char="*"/>
              <a:defRPr sz="1201"/>
            </a:lvl1pPr>
            <a:lvl2pPr marL="342808" indent="0">
              <a:buNone/>
              <a:defRPr sz="901"/>
            </a:lvl2pPr>
            <a:lvl3pPr marL="685625" indent="0">
              <a:buNone/>
              <a:defRPr sz="826"/>
            </a:lvl3pPr>
            <a:lvl4pPr marL="1028438" indent="0">
              <a:buNone/>
              <a:defRPr sz="676"/>
            </a:lvl4pPr>
            <a:lvl5pPr marL="1371249" indent="0">
              <a:buNone/>
              <a:defRPr sz="676"/>
            </a:lvl5pPr>
            <a:lvl6pPr marL="1714069" indent="0">
              <a:buNone/>
              <a:defRPr sz="676"/>
            </a:lvl6pPr>
            <a:lvl7pPr marL="2056875" indent="0">
              <a:buNone/>
              <a:defRPr sz="676"/>
            </a:lvl7pPr>
            <a:lvl8pPr marL="2399680" indent="0">
              <a:buNone/>
              <a:defRPr sz="676"/>
            </a:lvl8pPr>
            <a:lvl9pPr marL="2742491" indent="0">
              <a:buNone/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C6041AE9-72CE-46FD-A9DC-F082AEEBACA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52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9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BEED6BFC-A41E-44AE-A11E-B3D27207125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37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411" y="376594"/>
            <a:ext cx="2743201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0" y="73161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2937"/>
            <a:fld id="{E7E4FDF2-5911-4327-83F8-BFC56E66D71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293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2937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8293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526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42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2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08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9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74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52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39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3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17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50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97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3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3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028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2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7EAFD6-BA08-4AF2-AE01-9087331612F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682BF5-7640-4BCD-B8FA-5BF79859F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9" r:id="rId20"/>
    <p:sldLayoutId id="2147483730" r:id="rId21"/>
    <p:sldLayoutId id="2147483734" r:id="rId22"/>
    <p:sldLayoutId id="2147483735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7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1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0" rIns="68561" bIns="34290" rtlCol="0" anchor="ctr"/>
          <a:lstStyle/>
          <a:p>
            <a:pPr algn="ctr" defTabSz="685625">
              <a:defRPr/>
            </a:pPr>
            <a:endParaRPr lang="en-US" sz="1427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64" y="4372169"/>
            <a:ext cx="8683348" cy="1143000"/>
          </a:xfrm>
          <a:prstGeom prst="rect">
            <a:avLst/>
          </a:prstGeom>
          <a:effectLst/>
        </p:spPr>
        <p:txBody>
          <a:bodyPr vert="horz" lIns="91320" tIns="45672" rIns="91320" bIns="45672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2260"/>
            <a:ext cx="8534400" cy="3474720"/>
          </a:xfrm>
          <a:prstGeom prst="rect">
            <a:avLst/>
          </a:prstGeom>
        </p:spPr>
        <p:txBody>
          <a:bodyPr vert="horz" lIns="91320" tIns="45672" rIns="91320" bIns="456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599" y="6172206"/>
            <a:ext cx="3352801" cy="365125"/>
          </a:xfrm>
          <a:prstGeom prst="rect">
            <a:avLst/>
          </a:prstGeom>
        </p:spPr>
        <p:txBody>
          <a:bodyPr vert="horz" lIns="91320" tIns="45672" rIns="91320" bIns="45672" rtlCol="0" anchor="ctr"/>
          <a:lstStyle>
            <a:lvl1pPr algn="r">
              <a:defRPr sz="82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625"/>
            <a:fld id="{A7403C3D-9007-425B-9299-ED1DE0DD82E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625"/>
              <a:t>6/2/2023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91" y="6172206"/>
            <a:ext cx="4470402" cy="365125"/>
          </a:xfrm>
          <a:prstGeom prst="rect">
            <a:avLst/>
          </a:prstGeom>
        </p:spPr>
        <p:txBody>
          <a:bodyPr vert="horz" lIns="91320" tIns="45672" rIns="91320" bIns="45672" rtlCol="0" anchor="ctr"/>
          <a:lstStyle>
            <a:lvl1pPr algn="l">
              <a:defRPr sz="82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625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6"/>
            <a:ext cx="2438400" cy="365125"/>
          </a:xfrm>
          <a:prstGeom prst="rect">
            <a:avLst/>
          </a:prstGeom>
        </p:spPr>
        <p:txBody>
          <a:bodyPr vert="horz" lIns="91320" tIns="45672" rIns="91320" bIns="45672" rtlCol="0" anchor="ctr"/>
          <a:lstStyle>
            <a:lvl1pPr algn="ctr">
              <a:defRPr sz="901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625"/>
            <a:fld id="{BB8DE407-7A96-4159-9D0D-6BF893C5C35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625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5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/>
  <p:txStyles>
    <p:titleStyle>
      <a:lvl1pPr marL="239968" indent="-239968" algn="r" defTabSz="685625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29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11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377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065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743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146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7836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097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069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319" indent="-137128" algn="l" defTabSz="685625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1pPr>
      <a:lvl2pPr marL="342808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2pPr>
      <a:lvl3pPr marL="685625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3pPr>
      <a:lvl4pPr marL="1028438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4pPr>
      <a:lvl5pPr marL="1371249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5pPr>
      <a:lvl6pPr marL="1714069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6pPr>
      <a:lvl7pPr marL="2056875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7pPr>
      <a:lvl8pPr marL="2399680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8pPr>
      <a:lvl9pPr marL="2742491" algn="l" defTabSz="685625" rtl="0" eaLnBrk="1" latinLnBrk="0" hangingPunct="1">
        <a:defRPr sz="14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29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029"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2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29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02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diagramLayout" Target="../diagrams/layout1.xml"/><Relationship Id="rId7" Type="http://schemas.openxmlformats.org/officeDocument/2006/relationships/oleObject" Target="../embeddings/oleObject1.bin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omments" Target="../comments/commen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5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omments" Target="../comments/comment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9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2333219" y="486452"/>
            <a:ext cx="8885339" cy="47418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10000"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3337630" y="904319"/>
            <a:ext cx="654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THỤY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2555648" y="5006286"/>
            <a:ext cx="811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THÙY LINH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607431" y="5596295"/>
            <a:ext cx="5485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7443D-1C27-EAA7-8D7B-A769F6CB6FA1}"/>
              </a:ext>
            </a:extLst>
          </p:cNvPr>
          <p:cNvSpPr txBox="1"/>
          <p:nvPr/>
        </p:nvSpPr>
        <p:spPr>
          <a:xfrm>
            <a:off x="1" y="1949145"/>
            <a:ext cx="1204524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328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V.  MỘT SỐ YẾU TỐ THỐNG KÊ VÀ XÁC SUẤT</a:t>
            </a:r>
          </a:p>
          <a:p>
            <a:pPr algn="ctr">
              <a:spcBef>
                <a:spcPts val="600"/>
              </a:spcBef>
            </a:pPr>
            <a:r>
              <a:rPr lang="en-US" sz="3400" b="1" kern="0" dirty="0">
                <a:solidFill>
                  <a:srgbClr val="0328DF"/>
                </a:solidFill>
                <a:latin typeface="Times New Roman" pitchFamily="18" charset="0"/>
              </a:rPr>
              <a:t>TIẾT 76</a:t>
            </a:r>
          </a:p>
          <a:p>
            <a:pPr algn="ctr">
              <a:spcBef>
                <a:spcPts val="600"/>
              </a:spcBef>
            </a:pPr>
            <a:r>
              <a:rPr lang="en-US" sz="3400" b="1" kern="0" dirty="0">
                <a:solidFill>
                  <a:srgbClr val="0328DF"/>
                </a:solidFill>
                <a:latin typeface="Times New Roman" pitchFamily="18" charset="0"/>
              </a:rPr>
              <a:t>§1. THU THẬP, PHÂN LOẠI VÀ BIỂU DIỄN DỮ LIỆU</a:t>
            </a:r>
          </a:p>
          <a:p>
            <a:pPr algn="ctr">
              <a:spcBef>
                <a:spcPts val="600"/>
              </a:spcBef>
            </a:pPr>
            <a:r>
              <a:rPr lang="en-US" sz="3400" b="1" kern="0" dirty="0">
                <a:solidFill>
                  <a:srgbClr val="0328DF"/>
                </a:solidFill>
                <a:latin typeface="Times New Roman" pitchFamily="18" charset="0"/>
                <a:cs typeface="Times New Roman" panose="02020603050405020304" pitchFamily="18" charset="0"/>
              </a:rPr>
              <a:t>Tiết 76</a:t>
            </a:r>
            <a:endParaRPr lang="en-US" sz="3400" b="1" dirty="0">
              <a:solidFill>
                <a:srgbClr val="0328D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18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3379">
            <a:off x="4455356" y="3553763"/>
            <a:ext cx="267335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50">
            <a:off x="642581" y="3466091"/>
            <a:ext cx="267335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26" y="1208539"/>
            <a:ext cx="2146300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1440143">
            <a:off x="1173491" y="1945487"/>
            <a:ext cx="6120763" cy="2001018"/>
            <a:chOff x="2244282" y="2848326"/>
            <a:chExt cx="5264997" cy="1633554"/>
          </a:xfrm>
        </p:grpSpPr>
        <p:sp>
          <p:nvSpPr>
            <p:cNvPr id="6" name="Oval 5"/>
            <p:cNvSpPr/>
            <p:nvPr/>
          </p:nvSpPr>
          <p:spPr>
            <a:xfrm rot="19983870">
              <a:off x="2244282" y="2848326"/>
              <a:ext cx="5264997" cy="16335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0159857">
              <a:off x="2565049" y="3318982"/>
              <a:ext cx="4400663" cy="8291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§1 </a:t>
              </a:r>
              <a:r>
                <a:rPr lang="en-US" sz="2800" b="1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 THẬP, PHÂN LOẠI VÀ BIỂU DIỄN DỮ LIỆU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05686" y="606091"/>
            <a:ext cx="409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78741">
            <a:off x="5049140" y="1041020"/>
            <a:ext cx="736638" cy="692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656" y="5404714"/>
            <a:ext cx="300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04" y="864857"/>
            <a:ext cx="84932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14" y="1422821"/>
            <a:ext cx="989919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27724" y="1757593"/>
            <a:ext cx="4259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4235" y="5297802"/>
            <a:ext cx="5054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962731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FFBFDF3-A106-1177-0B10-DA65798854DE}"/>
              </a:ext>
            </a:extLst>
          </p:cNvPr>
          <p:cNvSpPr/>
          <p:nvPr/>
        </p:nvSpPr>
        <p:spPr>
          <a:xfrm rot="21559116">
            <a:off x="728959" y="2462132"/>
            <a:ext cx="40122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THU THẬP, PHÂN LOẠI VÀ BIỂU DIỄN DỮ LIỆU (TIẾT   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60CDA-8392-0E36-30F2-3278844098C6}"/>
              </a:ext>
            </a:extLst>
          </p:cNvPr>
          <p:cNvSpPr txBox="1"/>
          <p:nvPr/>
        </p:nvSpPr>
        <p:spPr>
          <a:xfrm>
            <a:off x="6629244" y="1876751"/>
            <a:ext cx="4259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D2CE2-5E45-D93D-FFD0-7C4A1B969B2C}"/>
              </a:ext>
            </a:extLst>
          </p:cNvPr>
          <p:cNvSpPr txBox="1"/>
          <p:nvPr/>
        </p:nvSpPr>
        <p:spPr>
          <a:xfrm>
            <a:off x="6471778" y="3870936"/>
            <a:ext cx="442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15543" y="2329543"/>
            <a:ext cx="1719943" cy="805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93771" y="3156857"/>
            <a:ext cx="1763486" cy="1077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7A6896F-2CC0-92E6-90F1-FD076BFA7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255618"/>
              </p:ext>
            </p:extLst>
          </p:nvPr>
        </p:nvGraphicFramePr>
        <p:xfrm>
          <a:off x="3893614" y="3386137"/>
          <a:ext cx="6794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1520" imgH="177480" progId="Equation.DSMT4">
                  <p:embed/>
                </p:oleObj>
              </mc:Choice>
              <mc:Fallback>
                <p:oleObj name="Equation" r:id="rId7" imgW="1015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93614" y="3386137"/>
                        <a:ext cx="6794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7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874167" y="1"/>
            <a:ext cx="3371759" cy="308008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6846515" y="1829406"/>
            <a:ext cx="4969042" cy="1044760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7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0" y="2627377"/>
            <a:ext cx="4959837" cy="4230623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 txBox="1">
            <a:spLocks/>
          </p:cNvSpPr>
          <p:nvPr/>
        </p:nvSpPr>
        <p:spPr>
          <a:xfrm>
            <a:off x="-78456" y="533237"/>
            <a:ext cx="6948964" cy="106150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THU THẬP, PHÂN LOẠI DỮ LIỆU</a:t>
            </a:r>
            <a:endParaRPr kumimoji="0" lang="en-US" sz="2800" b="1" i="0" u="none" strike="noStrike" kern="1200" cap="none" spc="0" normalizeH="0" baseline="0" noProof="0" dirty="0">
              <a:ln w="3175" cmpd="sng">
                <a:noFill/>
              </a:ln>
              <a:solidFill>
                <a:srgbClr val="0000FF"/>
              </a:solidFill>
              <a:effectLst/>
              <a:uLnTx/>
              <a:uFillTx/>
              <a:latin typeface="Garamond"/>
              <a:ea typeface="+mj-e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346125" y="5796881"/>
            <a:ext cx="1061119" cy="10611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0BBB13-D498-4653-E7CB-06DAD6F01F5E}"/>
              </a:ext>
            </a:extLst>
          </p:cNvPr>
          <p:cNvSpPr txBox="1"/>
          <p:nvPr/>
        </p:nvSpPr>
        <p:spPr>
          <a:xfrm>
            <a:off x="276133" y="4709390"/>
            <a:ext cx="113128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fr-FR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fr-FR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số</a:t>
            </a:r>
            <a:r>
              <a:rPr lang="fr-FR" sz="2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4259" y="55109"/>
            <a:ext cx="959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§1.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THẬP, PHÂN LOẠI VÀ BIỂU DIỄN DỮ LIỆU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3429" y="1438638"/>
            <a:ext cx="12191999" cy="2780806"/>
            <a:chOff x="0" y="1337169"/>
            <a:chExt cx="12191999" cy="2780806"/>
          </a:xfrm>
        </p:grpSpPr>
        <p:grpSp>
          <p:nvGrpSpPr>
            <p:cNvPr id="31" name="Group 30"/>
            <p:cNvGrpSpPr/>
            <p:nvPr/>
          </p:nvGrpSpPr>
          <p:grpSpPr>
            <a:xfrm>
              <a:off x="0" y="1337169"/>
              <a:ext cx="12191999" cy="2296230"/>
              <a:chOff x="-4775" y="2395865"/>
              <a:chExt cx="11710069" cy="229623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10BBB13-D498-4653-E7CB-06DAD6F01F5E}"/>
                  </a:ext>
                </a:extLst>
              </p:cNvPr>
              <p:cNvSpPr txBox="1"/>
              <p:nvPr/>
            </p:nvSpPr>
            <p:spPr>
              <a:xfrm>
                <a:off x="-4775" y="2445326"/>
                <a:ext cx="11710069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Đọc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kĩ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fr-FR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trưởng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thông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tin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tổ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những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dữ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thống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kê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fr-FR" sz="2800">
                    <a:latin typeface="Times New Roman" panose="02020603050405020304" pitchFamily="18" charset="0"/>
                  </a:rPr>
                  <a:t>    -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Tổ</a:t>
                </a:r>
                <a:r>
                  <a:rPr lang="fr-FR" sz="2800" dirty="0">
                    <a:latin typeface="Times New Roman" panose="02020603050405020304" pitchFamily="18" charset="0"/>
                  </a:rPr>
                  <a:t> I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gồm</a:t>
                </a:r>
                <a:r>
                  <a:rPr lang="fr-FR" sz="2800" dirty="0">
                    <a:latin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mười</a:t>
                </a:r>
                <a:r>
                  <a:rPr lang="fr-FR" sz="2800" dirty="0">
                    <a:latin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bạn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đó</a:t>
                </a:r>
                <a:r>
                  <a:rPr lang="fr-FR" sz="2800" dirty="0">
                    <a:latin typeface="Times New Roman" panose="02020603050405020304" pitchFamily="18" charset="0"/>
                  </a:rPr>
                  <a:t> là: An,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Bích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Châu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Chung, Dung,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Dương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</a:t>
                </a:r>
                <a:r>
                  <a:rPr lang="fr-FR" sz="2800" err="1">
                    <a:latin typeface="Times New Roman" panose="02020603050405020304" pitchFamily="18" charset="0"/>
                  </a:rPr>
                  <a:t>Quỳnh</a:t>
                </a:r>
                <a:r>
                  <a:rPr lang="fr-FR" sz="2800">
                    <a:latin typeface="Times New Roman" panose="02020603050405020304" pitchFamily="18" charset="0"/>
                  </a:rPr>
                  <a:t>,</a:t>
                </a:r>
              </a:p>
              <a:p>
                <a:pPr algn="just"/>
                <a:r>
                  <a:rPr lang="fr-FR" sz="2800">
                    <a:latin typeface="Times New Roman" panose="02020603050405020304" pitchFamily="18" charset="0"/>
                  </a:rPr>
                  <a:t>     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Sơn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Thùy</a:t>
                </a:r>
                <a:r>
                  <a:rPr lang="fr-FR" sz="2800" dirty="0">
                    <a:latin typeface="Times New Roman" panose="02020603050405020304" pitchFamily="18" charset="0"/>
                  </a:rPr>
                  <a:t>, </a:t>
                </a:r>
                <a:r>
                  <a:rPr lang="fr-FR" sz="2800" dirty="0" err="1">
                    <a:latin typeface="Times New Roman" panose="02020603050405020304" pitchFamily="18" charset="0"/>
                  </a:rPr>
                  <a:t>Việt</a:t>
                </a:r>
                <a:r>
                  <a:rPr lang="fr-FR" sz="2800" dirty="0">
                    <a:latin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800">
                    <a:latin typeface="Times New Roman" panose="02020603050405020304" pitchFamily="18" charset="0"/>
                  </a:rPr>
                  <a:t>    -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vị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xăng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-ti-met)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mười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</a:rPr>
                  <a:t>lượt</a:t>
                </a:r>
                <a:r>
                  <a:rPr lang="en-US" sz="2800">
                    <a:latin typeface="Times New Roman" panose="02020603050405020304" pitchFamily="18" charset="0"/>
                  </a:rPr>
                  <a:t> là: </a:t>
                </a:r>
                <a:endParaRPr lang="vi-VN" sz="2800" dirty="0"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346" y="2395865"/>
                <a:ext cx="1110400" cy="579936"/>
              </a:xfrm>
              <a:prstGeom prst="rect">
                <a:avLst/>
              </a:prstGeom>
            </p:spPr>
          </p:pic>
        </p:grpSp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5015060"/>
                </p:ext>
              </p:extLst>
            </p:nvPr>
          </p:nvGraphicFramePr>
          <p:xfrm>
            <a:off x="2411328" y="1853874"/>
            <a:ext cx="567191" cy="417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41200" imgH="177480" progId="Equation.DSMT4">
                    <p:embed/>
                  </p:oleObj>
                </mc:Choice>
                <mc:Fallback>
                  <p:oleObj name="Equation" r:id="rId4" imgW="2412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11328" y="1853874"/>
                          <a:ext cx="567191" cy="4179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231638"/>
                </p:ext>
              </p:extLst>
            </p:nvPr>
          </p:nvGraphicFramePr>
          <p:xfrm>
            <a:off x="2224088" y="3724275"/>
            <a:ext cx="71501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149960" imgH="393480" progId="Equation.DSMT4">
                    <p:embed/>
                  </p:oleObj>
                </mc:Choice>
                <mc:Fallback>
                  <p:oleObj name="Equation" r:id="rId6" imgW="71499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24088" y="3724275"/>
                          <a:ext cx="71501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389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10038D-E3CA-F8D3-7C33-441DDDC2C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11" y="5434444"/>
            <a:ext cx="1164117" cy="802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EAEF2-79FE-C2B4-76C8-179E9379E6BD}"/>
              </a:ext>
            </a:extLst>
          </p:cNvPr>
          <p:cNvSpPr txBox="1"/>
          <p:nvPr/>
        </p:nvSpPr>
        <p:spPr>
          <a:xfrm>
            <a:off x="722324" y="3339150"/>
            <a:ext cx="10798123" cy="2452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môn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kumimoji="0" lang="fr-FR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số liệu.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dữ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liệu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ưa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mỗi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môn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thao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dãy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liệu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DA71B-61B0-5D60-9195-C34CD91C2713}"/>
              </a:ext>
            </a:extLst>
          </p:cNvPr>
          <p:cNvSpPr txBox="1"/>
          <p:nvPr/>
        </p:nvSpPr>
        <p:spPr>
          <a:xfrm>
            <a:off x="559732" y="560929"/>
            <a:ext cx="1112330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lớp 7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50, 30, 40, 80.         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3ED67-DF12-487A-0BE3-F19627573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598611" y="5143500"/>
            <a:ext cx="1307115" cy="10771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2643" y="824342"/>
            <a:ext cx="10576575" cy="2893421"/>
            <a:chOff x="1046809" y="2809006"/>
            <a:chExt cx="9651669" cy="28934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E6DA52-6070-45A1-D8A4-BFF7763661A5}"/>
                </a:ext>
              </a:extLst>
            </p:cNvPr>
            <p:cNvSpPr txBox="1"/>
            <p:nvPr/>
          </p:nvSpPr>
          <p:spPr>
            <a:xfrm>
              <a:off x="1046809" y="2809006"/>
              <a:ext cx="9651669" cy="2893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07000"/>
                </a:lnSpc>
                <a:spcBef>
                  <a:spcPts val="1200"/>
                </a:spcBef>
                <a:spcAft>
                  <a:spcPts val="300"/>
                </a:spcAft>
              </a:pP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khi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Ta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ựa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809" y="2809006"/>
              <a:ext cx="967820" cy="547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3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20F11A-C0F4-D64B-4E68-0070A1093A65}"/>
              </a:ext>
            </a:extLst>
          </p:cNvPr>
          <p:cNvSpPr txBox="1"/>
          <p:nvPr/>
        </p:nvSpPr>
        <p:spPr>
          <a:xfrm>
            <a:off x="699107" y="595670"/>
            <a:ext cx="63112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b="1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hhtps://www.gso.gov.vn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năm 2019 trong bảng bên.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199676"/>
              </p:ext>
            </p:extLst>
          </p:nvPr>
        </p:nvGraphicFramePr>
        <p:xfrm>
          <a:off x="7354957" y="924428"/>
          <a:ext cx="4269353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Rịa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14,74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2,21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2871F45-558C-B814-FC91-07F47D6EAA07}"/>
              </a:ext>
            </a:extLst>
          </p:cNvPr>
          <p:cNvSpPr txBox="1"/>
          <p:nvPr/>
        </p:nvSpPr>
        <p:spPr>
          <a:xfrm>
            <a:off x="779627" y="3429000"/>
            <a:ext cx="62307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Hạnh đã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nhầm số liệu của một tỉnh/thành phố trong bảng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đó. Theo em bạn Hạnh đã ghi nhầm số liệu của tỉnh/thành phố nào? Biết rằng, tỉ lệ tăng dân số năm 2019 của các tỉnh/thành phố ở Việt nam đều dưới 6%.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208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20F11A-C0F4-D64B-4E68-0070A1093A65}"/>
              </a:ext>
            </a:extLst>
          </p:cNvPr>
          <p:cNvSpPr txBox="1"/>
          <p:nvPr/>
        </p:nvSpPr>
        <p:spPr>
          <a:xfrm>
            <a:off x="699108" y="595670"/>
            <a:ext cx="1673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0098368-93EF-C1A4-8BAB-A6D3D7CFD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08" y="3968540"/>
            <a:ext cx="631129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2800" b="1" i="0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r>
              <a:rPr kumimoji="0" lang="fr-FR" altLang="vi-VN" sz="2800" b="0" i="0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altLang="vi-VN" sz="2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fr-FR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vi-VN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fr-FR" altLang="vi-V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6%.</a:t>
            </a:r>
            <a:endParaRPr kumimoji="0" lang="fr-FR" alt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D5744-17BA-C842-BD0D-3541F54AAECE}"/>
              </a:ext>
            </a:extLst>
          </p:cNvPr>
          <p:cNvSpPr txBox="1"/>
          <p:nvPr/>
        </p:nvSpPr>
        <p:spPr>
          <a:xfrm>
            <a:off x="665837" y="1235664"/>
            <a:ext cx="62307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Hạnh đã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nhầm số liệu của một tỉnh/thành phố trong bảng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đó. Theo em bạn Hạnh đã ghi nhầm số liệu của tỉnh/thành phố nào? Biết rằng,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tăng dân số năm 2019 của các tỉnh/thành phố ở Việt nam đều dưới 6%.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F1DBC3-E85D-EB32-5ECB-A8FB64F9F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03813"/>
              </p:ext>
            </p:extLst>
          </p:nvPr>
        </p:nvGraphicFramePr>
        <p:xfrm>
          <a:off x="7354957" y="924428"/>
          <a:ext cx="4269353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Rịa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14,74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TP.Hồ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2,21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51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DDAD4E-6EAC-5A79-38E8-C57EBE03EB79}"/>
              </a:ext>
            </a:extLst>
          </p:cNvPr>
          <p:cNvSpPr txBox="1"/>
          <p:nvPr/>
        </p:nvSpPr>
        <p:spPr>
          <a:xfrm>
            <a:off x="890337" y="1460666"/>
            <a:ext cx="10455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fr-F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giản.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707403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AFAC-466B-70AE-E458-4C49CF07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731836"/>
            <a:ext cx="10769600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li 100m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Nam 27/3,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E3B62-C8E1-C5C6-0EB1-572F1A26B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889" y="4938309"/>
            <a:ext cx="1332613" cy="132065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331147"/>
              </p:ext>
            </p:extLst>
          </p:nvPr>
        </p:nvGraphicFramePr>
        <p:xfrm>
          <a:off x="859974" y="2156580"/>
          <a:ext cx="1030151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C28238A-7064-81C6-3748-F712EC9D6221}"/>
              </a:ext>
            </a:extLst>
          </p:cNvPr>
          <p:cNvSpPr txBox="1"/>
          <p:nvPr/>
        </p:nvSpPr>
        <p:spPr>
          <a:xfrm>
            <a:off x="859973" y="3429000"/>
            <a:ext cx="1048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 khi xem lại kết quả, ban tổ chức nhận ra có thể đã </a:t>
            </a:r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ghi nhầm số liệu của một học sinh</a:t>
            </a:r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4A2EE-6F5E-7D83-C876-6B6EFF6CAEB7}"/>
              </a:ext>
            </a:extLst>
          </p:cNvPr>
          <p:cNvSpPr txBox="1"/>
          <p:nvPr/>
        </p:nvSpPr>
        <p:spPr>
          <a:xfrm>
            <a:off x="859973" y="4382483"/>
            <a:ext cx="974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a) Ban tổ chức có thể đã ghi nhầm số liệu của học sinh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EB763-BDFB-3FDA-FE7E-A827ED6F1048}"/>
              </a:ext>
            </a:extLst>
          </p:cNvPr>
          <p:cNvSpPr txBox="1"/>
          <p:nvPr/>
        </p:nvSpPr>
        <p:spPr>
          <a:xfrm>
            <a:off x="859973" y="5030132"/>
            <a:ext cx="10301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b) Hãy chỉ ra cách chọn một học sinh chạy nhanh nhất để dự thi cấp liên trường.</a:t>
            </a:r>
            <a:endParaRPr lang="en-US" sz="2800"/>
          </a:p>
        </p:txBody>
      </p:sp>
      <p:pic>
        <p:nvPicPr>
          <p:cNvPr id="1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34AC69CA-1B94-E2C7-286B-94691135B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4216" y="5687764"/>
            <a:ext cx="1108673" cy="623629"/>
          </a:xfrm>
          <a:prstGeom prst="rect">
            <a:avLst/>
          </a:prstGeom>
          <a:ln>
            <a:gradFill flip="none" rotWithShape="1">
              <a:gsLst>
                <a:gs pos="0">
                  <a:srgbClr val="00206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15552056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11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-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77157" y="3802957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147" y="1305983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082561" y="3846765"/>
            <a:ext cx="737615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AFAC-466B-70AE-E458-4C49CF07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731836"/>
            <a:ext cx="10769600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li 100m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Nam 27/3,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E3B62-C8E1-C5C6-0EB1-572F1A26B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889" y="4938309"/>
            <a:ext cx="1332613" cy="132065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59974" y="2156580"/>
          <a:ext cx="1030151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44A2EE-6F5E-7D83-C876-6B6EFF6CAEB7}"/>
              </a:ext>
            </a:extLst>
          </p:cNvPr>
          <p:cNvSpPr txBox="1"/>
          <p:nvPr/>
        </p:nvSpPr>
        <p:spPr>
          <a:xfrm>
            <a:off x="859974" y="3403491"/>
            <a:ext cx="974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a) Ban tổ chức có thể đã ghi nhầm số liệu của học sinh nào?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093D5A-DC0E-4D8B-C355-C265504383E3}"/>
              </a:ext>
            </a:extLst>
          </p:cNvPr>
          <p:cNvSpPr txBox="1">
            <a:spLocks/>
          </p:cNvSpPr>
          <p:nvPr/>
        </p:nvSpPr>
        <p:spPr>
          <a:xfrm>
            <a:off x="711199" y="4374512"/>
            <a:ext cx="10900517" cy="13212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100m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9,1 giây.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3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AFAC-466B-70AE-E458-4C49CF07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612568"/>
            <a:ext cx="10769600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li 100m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Nam 27/3,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E3B62-C8E1-C5C6-0EB1-572F1A26B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889" y="4938309"/>
            <a:ext cx="1332613" cy="132065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634015"/>
              </p:ext>
            </p:extLst>
          </p:nvPr>
        </p:nvGraphicFramePr>
        <p:xfrm>
          <a:off x="859974" y="1997556"/>
          <a:ext cx="1030151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7EB763-BDFB-3FDA-FE7E-A827ED6F1048}"/>
              </a:ext>
            </a:extLst>
          </p:cNvPr>
          <p:cNvSpPr txBox="1"/>
          <p:nvPr/>
        </p:nvSpPr>
        <p:spPr>
          <a:xfrm>
            <a:off x="859975" y="3236108"/>
            <a:ext cx="10301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b) Hãy chỉ ra cách chọn một học sinh chạy nhanh nhất để dự thi cấp liên trường.</a:t>
            </a:r>
            <a:endParaRPr lang="en-US" sz="2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C8C11B-BF85-9B6D-81BE-289160FAD9BA}"/>
              </a:ext>
            </a:extLst>
          </p:cNvPr>
          <p:cNvSpPr txBox="1">
            <a:spLocks/>
          </p:cNvSpPr>
          <p:nvPr/>
        </p:nvSpPr>
        <p:spPr>
          <a:xfrm>
            <a:off x="859974" y="4392447"/>
            <a:ext cx="10523643" cy="13212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 defTabSz="914400">
              <a:spcBef>
                <a:spcPts val="0"/>
              </a:spcBef>
              <a:defRPr/>
            </a:pPr>
            <a:r>
              <a:rPr lang="en-US" sz="280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vi-VN" sz="2800" dirty="0">
              <a:ln>
                <a:noFill/>
              </a:ln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sz="2800" b="1" dirty="0">
              <a:solidFill>
                <a:srgbClr val="00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72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8460EE-63D9-25DA-3E26-4D4FA484E41B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5EA1B3-04E3-3D34-BD28-4022D575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46" y="788391"/>
            <a:ext cx="6638307" cy="533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BB59E7-8DFA-3DD3-54BE-1F9790EAEE0F}"/>
              </a:ext>
            </a:extLst>
          </p:cNvPr>
          <p:cNvSpPr/>
          <p:nvPr/>
        </p:nvSpPr>
        <p:spPr>
          <a:xfrm>
            <a:off x="6331527" y="4904509"/>
            <a:ext cx="3083626" cy="99752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004258" y="2959769"/>
            <a:ext cx="103471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err="1">
                <a:latin typeface="Times New Roman" panose="02020603050405020304" pitchFamily="18" charset="0"/>
              </a:rPr>
              <a:t>Có</a:t>
            </a:r>
            <a:r>
              <a:rPr lang="en-US" altLang="en-US" sz="2800" b="1">
                <a:latin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</a:rPr>
              <a:t>là</a:t>
            </a:r>
            <a:r>
              <a:rPr lang="en-US" altLang="en-US" sz="2800" b="1">
                <a:latin typeface="Times New Roman" panose="02020603050405020304" pitchFamily="18" charset="0"/>
              </a:rPr>
              <a:t> 15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giây</a:t>
            </a:r>
            <a:r>
              <a:rPr lang="en-US" altLang="en-US" sz="2800" b="1" dirty="0">
                <a:latin typeface="Times New Roman" panose="02020603050405020304" pitchFamily="18" charset="0"/>
              </a:rPr>
              <a:t>. Ai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thưởng</a:t>
            </a:r>
            <a:r>
              <a:rPr lang="en-US" altLang="en-US" sz="2800" b="1" dirty="0">
                <a:latin typeface="Times New Roman" panose="02020603050405020304" pitchFamily="18" charset="0"/>
              </a:rPr>
              <a:t> điểm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60" name="WordArt 20"/>
          <p:cNvSpPr>
            <a:spLocks noChangeArrowheads="1" noChangeShapeType="1" noTextEdit="1"/>
          </p:cNvSpPr>
          <p:nvPr/>
        </p:nvSpPr>
        <p:spPr bwMode="auto">
          <a:xfrm>
            <a:off x="3434637" y="898052"/>
            <a:ext cx="5486400" cy="11620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11273" name="AutoShape 21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61358" y="5448300"/>
            <a:ext cx="685800" cy="6858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02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71999" y="813453"/>
            <a:ext cx="7690395" cy="5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u="sng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E2B6BDD9-98CA-4D6A-9127-EDD2FC19C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9315" y="5262247"/>
            <a:ext cx="1077470" cy="953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5A9CC101-6AB7-DE16-730F-FCD7933B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C37244E-8C24-D5ED-54F3-AFA31CC1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A27C648-73E6-B385-2311-BAC8E8EF2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38175"/>
          <a:ext cx="45719" cy="1578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468" imgH="177569" progId="Equation.DSMT4">
                  <p:embed/>
                </p:oleObj>
              </mc:Choice>
              <mc:Fallback>
                <p:oleObj name="Equation" r:id="rId5" imgW="101468" imgH="177569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A27C648-73E6-B385-2311-BAC8E8EF29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8175"/>
                        <a:ext cx="45719" cy="1578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5FDF7C8F-E479-308F-9990-A3E326D7FDE6}"/>
              </a:ext>
            </a:extLst>
          </p:cNvPr>
          <p:cNvSpPr txBox="1"/>
          <p:nvPr/>
        </p:nvSpPr>
        <p:spPr>
          <a:xfrm>
            <a:off x="1340491" y="1509713"/>
            <a:ext cx="10310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/>
              <a:t>Các bạn tro</a:t>
            </a:r>
            <a:r>
              <a:rPr lang="en-US" sz="3200"/>
              <a:t>ng Tổ 1 </a:t>
            </a:r>
            <a:r>
              <a:rPr lang="vi-VN" sz="3200"/>
              <a:t>là</a:t>
            </a:r>
            <a:r>
              <a:rPr lang="vi-VN" sz="3200" dirty="0"/>
              <a:t>: Lan, Hoa, Huệ, Hồng, Đuy, </a:t>
            </a:r>
            <a:r>
              <a:rPr lang="vi-VN" sz="3200"/>
              <a:t>Đức,</a:t>
            </a:r>
            <a:endParaRPr lang="en-US" sz="3200"/>
          </a:p>
          <a:p>
            <a:r>
              <a:rPr lang="en-US" sz="3200"/>
              <a:t>    </a:t>
            </a:r>
            <a:r>
              <a:rPr lang="vi-VN" sz="3200"/>
              <a:t> </a:t>
            </a:r>
            <a:r>
              <a:rPr lang="vi-VN" sz="3200" dirty="0"/>
              <a:t>Trung, Thành, Nam, Tùng.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0A0115-D4F2-D8FD-5D11-4E71BABB7562}"/>
              </a:ext>
            </a:extLst>
          </p:cNvPr>
          <p:cNvSpPr txBox="1"/>
          <p:nvPr/>
        </p:nvSpPr>
        <p:spPr>
          <a:xfrm>
            <a:off x="1340491" y="2491880"/>
            <a:ext cx="103103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/>
              <a:t>Điểm </a:t>
            </a:r>
            <a:r>
              <a:rPr lang="vi-VN" sz="3200" dirty="0"/>
              <a:t>trung bình môn Toán của các bạn trong tổ lần lượt </a:t>
            </a:r>
            <a:r>
              <a:rPr lang="vi-VN" sz="3200"/>
              <a:t>là:</a:t>
            </a:r>
            <a:endParaRPr lang="en-US" sz="3200"/>
          </a:p>
          <a:p>
            <a:r>
              <a:rPr lang="en-US" sz="3200"/>
              <a:t>           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9,0;  7,3;    4,6;   8,9;   6,5;   7,8;   6,9;   9,1;   8,3.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2" name="Rectangle 37">
            <a:extLst>
              <a:ext uri="{FF2B5EF4-FFF2-40B4-BE49-F238E27FC236}">
                <a16:creationId xmlns:a16="http://schemas.microsoft.com/office/drawing/2014/main" id="{5C0D0F6D-38F1-B43E-DEFC-6C796C23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90" y="983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77" name="Rectangle 41">
            <a:extLst>
              <a:ext uri="{FF2B5EF4-FFF2-40B4-BE49-F238E27FC236}">
                <a16:creationId xmlns:a16="http://schemas.microsoft.com/office/drawing/2014/main" id="{EAFB9254-3710-4F9C-2603-BE276D3D0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78" name="Rectangle 42">
            <a:extLst>
              <a:ext uri="{FF2B5EF4-FFF2-40B4-BE49-F238E27FC236}">
                <a16:creationId xmlns:a16="http://schemas.microsoft.com/office/drawing/2014/main" id="{3DB59FDD-0D98-A3E5-8F9E-F8F7E4DB4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579" name="Rectangle 43">
            <a:extLst>
              <a:ext uri="{FF2B5EF4-FFF2-40B4-BE49-F238E27FC236}">
                <a16:creationId xmlns:a16="http://schemas.microsoft.com/office/drawing/2014/main" id="{BA17B856-8B6C-7AB9-D2CF-67F712F67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80" name="Rectangle 45">
            <a:extLst>
              <a:ext uri="{FF2B5EF4-FFF2-40B4-BE49-F238E27FC236}">
                <a16:creationId xmlns:a16="http://schemas.microsoft.com/office/drawing/2014/main" id="{A03E3026-0DF4-079B-EDE5-5008B3503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7C7201-9919-2D0B-E816-2F4EB00BE420}"/>
              </a:ext>
            </a:extLst>
          </p:cNvPr>
          <p:cNvSpPr txBox="1"/>
          <p:nvPr/>
        </p:nvSpPr>
        <p:spPr>
          <a:xfrm>
            <a:off x="1071999" y="4187439"/>
            <a:ext cx="6078419" cy="584775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3200" b="1" dirty="0">
                <a:highlight>
                  <a:srgbClr val="00CCFF"/>
                </a:highlight>
              </a:rPr>
              <a:t>Đáp án: Dãy dữ liệu ở </a:t>
            </a:r>
            <a:r>
              <a:rPr lang="vi-VN" sz="3200" b="1">
                <a:highlight>
                  <a:srgbClr val="00CCFF"/>
                </a:highlight>
              </a:rPr>
              <a:t>dòng </a:t>
            </a:r>
            <a:r>
              <a:rPr lang="en-US" sz="3200" b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highlight>
                  <a:srgbClr val="00CCFF"/>
                </a:highlight>
              </a:rPr>
              <a:t>.</a:t>
            </a:r>
            <a:endParaRPr lang="vi-VN" sz="3200" b="1" dirty="0">
              <a:highlight>
                <a:srgbClr val="00CCFF"/>
              </a:highligh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AC6528-7D5B-E449-7168-572CA4917B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724057"/>
              </p:ext>
            </p:extLst>
          </p:nvPr>
        </p:nvGraphicFramePr>
        <p:xfrm>
          <a:off x="4502150" y="3194050"/>
          <a:ext cx="139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80" imgH="177480" progId="Equation.DSMT4">
                  <p:embed/>
                </p:oleObj>
              </mc:Choice>
              <mc:Fallback>
                <p:oleObj name="Equation" r:id="rId7" imgW="139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2150" y="3194050"/>
                        <a:ext cx="1397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26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71755" y="759928"/>
            <a:ext cx="7999658" cy="76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E2B6BDD9-98CA-4D6A-9127-EDD2FC19C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0682" y="5136040"/>
            <a:ext cx="1148573" cy="1016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5A9CC101-6AB7-DE16-730F-FCD7933B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C37244E-8C24-D5ED-54F3-AFA31CC1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A27C648-73E6-B385-2311-BAC8E8EF29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58910"/>
              </p:ext>
            </p:extLst>
          </p:nvPr>
        </p:nvGraphicFramePr>
        <p:xfrm>
          <a:off x="0" y="638175"/>
          <a:ext cx="45719" cy="1578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468" imgH="177569" progId="Equation.DSMT4">
                  <p:embed/>
                </p:oleObj>
              </mc:Choice>
              <mc:Fallback>
                <p:oleObj name="Equation" r:id="rId5" imgW="101468" imgH="17756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8175"/>
                        <a:ext cx="45719" cy="1578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5FDF7C8F-E479-308F-9990-A3E326D7FDE6}"/>
              </a:ext>
            </a:extLst>
          </p:cNvPr>
          <p:cNvSpPr txBox="1"/>
          <p:nvPr/>
        </p:nvSpPr>
        <p:spPr>
          <a:xfrm>
            <a:off x="1968510" y="1599467"/>
            <a:ext cx="8486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-  Các bạn tổ trưởng trong lớp là: Minh, Hoà, Hảo.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0A0115-D4F2-D8FD-5D11-4E71BABB7562}"/>
              </a:ext>
            </a:extLst>
          </p:cNvPr>
          <p:cNvSpPr txBox="1"/>
          <p:nvPr/>
        </p:nvSpPr>
        <p:spPr>
          <a:xfrm>
            <a:off x="1968511" y="2316411"/>
            <a:ext cx="8593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/>
              <a:t>- </a:t>
            </a:r>
            <a:r>
              <a:rPr lang="en-US" sz="3200"/>
              <a:t> </a:t>
            </a:r>
            <a:r>
              <a:rPr lang="vi-VN" sz="3200"/>
              <a:t>Cỡ </a:t>
            </a:r>
            <a:r>
              <a:rPr lang="vi-VN" sz="3200" dirty="0"/>
              <a:t>giày của các bạn đó lần lượt </a:t>
            </a:r>
            <a:r>
              <a:rPr lang="vi-VN" sz="3200"/>
              <a:t>là:</a:t>
            </a:r>
            <a:r>
              <a:rPr lang="en-US" sz="3200"/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39; 36; 35</a:t>
            </a:r>
            <a:r>
              <a:rPr lang="en-US" sz="3200"/>
              <a:t>.</a:t>
            </a:r>
            <a:endParaRPr lang="vi-VN" sz="3200" dirty="0"/>
          </a:p>
        </p:txBody>
      </p:sp>
      <p:sp>
        <p:nvSpPr>
          <p:cNvPr id="23572" name="Rectangle 37">
            <a:extLst>
              <a:ext uri="{FF2B5EF4-FFF2-40B4-BE49-F238E27FC236}">
                <a16:creationId xmlns:a16="http://schemas.microsoft.com/office/drawing/2014/main" id="{5C0D0F6D-38F1-B43E-DEFC-6C796C23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90" y="983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77" name="Rectangle 41">
            <a:extLst>
              <a:ext uri="{FF2B5EF4-FFF2-40B4-BE49-F238E27FC236}">
                <a16:creationId xmlns:a16="http://schemas.microsoft.com/office/drawing/2014/main" id="{EAFB9254-3710-4F9C-2603-BE276D3D0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78" name="Rectangle 42">
            <a:extLst>
              <a:ext uri="{FF2B5EF4-FFF2-40B4-BE49-F238E27FC236}">
                <a16:creationId xmlns:a16="http://schemas.microsoft.com/office/drawing/2014/main" id="{3DB59FDD-0D98-A3E5-8F9E-F8F7E4DB4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kumimoji="0" lang="en-US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579" name="Rectangle 43">
            <a:extLst>
              <a:ext uri="{FF2B5EF4-FFF2-40B4-BE49-F238E27FC236}">
                <a16:creationId xmlns:a16="http://schemas.microsoft.com/office/drawing/2014/main" id="{BA17B856-8B6C-7AB9-D2CF-67F712F67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580" name="Rectangle 45">
            <a:extLst>
              <a:ext uri="{FF2B5EF4-FFF2-40B4-BE49-F238E27FC236}">
                <a16:creationId xmlns:a16="http://schemas.microsoft.com/office/drawing/2014/main" id="{A03E3026-0DF4-079B-EDE5-5008B3503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7C7201-9919-2D0B-E816-2F4EB00BE420}"/>
              </a:ext>
            </a:extLst>
          </p:cNvPr>
          <p:cNvSpPr txBox="1"/>
          <p:nvPr/>
        </p:nvSpPr>
        <p:spPr>
          <a:xfrm>
            <a:off x="1071755" y="3905573"/>
            <a:ext cx="5640780" cy="584775"/>
          </a:xfrm>
          <a:prstGeom prst="rect">
            <a:avLst/>
          </a:prstGeom>
          <a:solidFill>
            <a:srgbClr val="00CCFF"/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highlight>
                  <a:srgbClr val="00CCFF"/>
                </a:highlight>
              </a:rPr>
              <a:t>Đáp án: Dãy dữ liệu </a:t>
            </a:r>
            <a:r>
              <a:rPr lang="vi-VN" sz="3200" b="1">
                <a:highlight>
                  <a:srgbClr val="00CCFF"/>
                </a:highlight>
              </a:rPr>
              <a:t>ở dòng</a:t>
            </a:r>
            <a:r>
              <a:rPr lang="en-US" sz="3200" b="1">
                <a:highlight>
                  <a:srgbClr val="00CCFF"/>
                </a:highlight>
              </a:rPr>
              <a:t> 1</a:t>
            </a:r>
            <a:r>
              <a:rPr lang="vi-VN" sz="3200" b="1">
                <a:highlight>
                  <a:srgbClr val="00CCFF"/>
                </a:highlight>
              </a:rPr>
              <a:t>.</a:t>
            </a:r>
            <a:endParaRPr lang="vi-VN" sz="3200" b="1" dirty="0">
              <a:highlight>
                <a:srgbClr val="00CCFF"/>
              </a:highlight>
            </a:endParaRPr>
          </a:p>
        </p:txBody>
      </p:sp>
      <p:sp>
        <p:nvSpPr>
          <p:cNvPr id="23583" name="Rectangle 47">
            <a:extLst>
              <a:ext uri="{FF2B5EF4-FFF2-40B4-BE49-F238E27FC236}">
                <a16:creationId xmlns:a16="http://schemas.microsoft.com/office/drawing/2014/main" id="{A1B7D038-4C34-E962-B6F2-BBE059C43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4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A9C8BE-56A7-88B1-5B3F-F8606D8B8CA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67096" y="666525"/>
            <a:ext cx="10972800" cy="1162275"/>
          </a:xfrm>
          <a:noFill/>
        </p:spPr>
        <p:txBody>
          <a:bodyPr>
            <a:normAutofit/>
          </a:bodyPr>
          <a:lstStyle/>
          <a:p>
            <a:r>
              <a:rPr lang="vi-VN" sz="3200" b="1" u="sng">
                <a:solidFill>
                  <a:srgbClr val="0000FF"/>
                </a:solidFill>
              </a:rPr>
              <a:t>Câu 3</a:t>
            </a:r>
            <a:r>
              <a:rPr lang="en-US" sz="3200" b="1" u="sng">
                <a:solidFill>
                  <a:srgbClr val="0000FF"/>
                </a:solidFill>
              </a:rPr>
              <a:t>:</a:t>
            </a:r>
            <a:r>
              <a:rPr lang="vi-VN" sz="3200"/>
              <a:t> </a:t>
            </a:r>
            <a:r>
              <a:rPr lang="vi-VN" sz="3200" dirty="0"/>
              <a:t>Tổng hợp xếp loại kết quả rèn luyện hạnh kiểm ở học kì   của một lớp 6 được một bạn tổng hợp như sau: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0D6416B-7355-C9A1-6575-433A2E715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197"/>
              </p:ext>
            </p:extLst>
          </p:nvPr>
        </p:nvGraphicFramePr>
        <p:xfrm>
          <a:off x="1038693" y="1878679"/>
          <a:ext cx="10373708" cy="1569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1205">
                  <a:extLst>
                    <a:ext uri="{9D8B030D-6E8A-4147-A177-3AD203B41FA5}">
                      <a16:colId xmlns:a16="http://schemas.microsoft.com/office/drawing/2014/main" val="1562795603"/>
                    </a:ext>
                  </a:extLst>
                </a:gridCol>
                <a:gridCol w="1615292">
                  <a:extLst>
                    <a:ext uri="{9D8B030D-6E8A-4147-A177-3AD203B41FA5}">
                      <a16:colId xmlns:a16="http://schemas.microsoft.com/office/drawing/2014/main" val="4191317579"/>
                    </a:ext>
                  </a:extLst>
                </a:gridCol>
                <a:gridCol w="2075737">
                  <a:extLst>
                    <a:ext uri="{9D8B030D-6E8A-4147-A177-3AD203B41FA5}">
                      <a16:colId xmlns:a16="http://schemas.microsoft.com/office/drawing/2014/main" val="1534166010"/>
                    </a:ext>
                  </a:extLst>
                </a:gridCol>
                <a:gridCol w="2214807">
                  <a:extLst>
                    <a:ext uri="{9D8B030D-6E8A-4147-A177-3AD203B41FA5}">
                      <a16:colId xmlns:a16="http://schemas.microsoft.com/office/drawing/2014/main" val="2567910536"/>
                    </a:ext>
                  </a:extLst>
                </a:gridCol>
                <a:gridCol w="1936667">
                  <a:extLst>
                    <a:ext uri="{9D8B030D-6E8A-4147-A177-3AD203B41FA5}">
                      <a16:colId xmlns:a16="http://schemas.microsoft.com/office/drawing/2014/main" val="2453260613"/>
                    </a:ext>
                  </a:extLst>
                </a:gridCol>
              </a:tblGrid>
              <a:tr h="881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fr-F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fr-F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43936"/>
                  </a:ext>
                </a:extLst>
              </a:tr>
              <a:tr h="6882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6A/38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75665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E6BD61C-AEE3-4E86-A22A-620D5C01F5E2}"/>
              </a:ext>
            </a:extLst>
          </p:cNvPr>
          <p:cNvSpPr txBox="1"/>
          <p:nvPr/>
        </p:nvSpPr>
        <p:spPr>
          <a:xfrm>
            <a:off x="1038693" y="3672485"/>
            <a:ext cx="10059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Sau khi xem bảng tổng </a:t>
            </a:r>
            <a:r>
              <a:rPr lang="vi-VN" sz="3200"/>
              <a:t>hợp bạn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/>
              <a:t> </a:t>
            </a:r>
            <a:r>
              <a:rPr lang="vi-VN" sz="3200"/>
              <a:t>đã </a:t>
            </a:r>
            <a:r>
              <a:rPr lang="vi-VN" sz="3200" dirty="0"/>
              <a:t>phát hiện ra ghi nhầm dữ </a:t>
            </a:r>
            <a:r>
              <a:rPr lang="vi-VN" sz="3200"/>
              <a:t>liệu.</a:t>
            </a:r>
            <a:r>
              <a:rPr lang="en-US" sz="3200"/>
              <a:t> </a:t>
            </a:r>
            <a:r>
              <a:rPr lang="vi-VN" sz="3200"/>
              <a:t>Bạn </a:t>
            </a:r>
            <a:r>
              <a:rPr lang="vi-VN" sz="3200" dirty="0"/>
              <a:t>đó đã ghi nhầm dữ liệu nào?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E49962-C1EC-8AE1-A965-094BE117FD9B}"/>
              </a:ext>
            </a:extLst>
          </p:cNvPr>
          <p:cNvSpPr txBox="1"/>
          <p:nvPr/>
        </p:nvSpPr>
        <p:spPr>
          <a:xfrm>
            <a:off x="911042" y="4973850"/>
            <a:ext cx="6752501" cy="1077218"/>
          </a:xfrm>
          <a:prstGeom prst="rect">
            <a:avLst/>
          </a:prstGeom>
          <a:solidFill>
            <a:srgbClr val="00CCFF"/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highlight>
                  <a:srgbClr val="00CCFF"/>
                </a:highlight>
              </a:rPr>
              <a:t>Đáp án: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3200" b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22)</a:t>
            </a:r>
            <a:r>
              <a:rPr lang="vi-VN" sz="3200" b="1" dirty="0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38EDA62-5AEA-271A-BBDF-BE45B7091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8540" y="5017999"/>
            <a:ext cx="1249532" cy="1105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22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58F58-8563-112A-F473-E4B4F322D67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678400"/>
            <a:ext cx="10482470" cy="1091023"/>
          </a:xfrm>
        </p:spPr>
        <p:txBody>
          <a:bodyPr>
            <a:normAutofit/>
          </a:bodyPr>
          <a:lstStyle/>
          <a:p>
            <a:r>
              <a:rPr lang="vi-VN" sz="3200" b="1" u="sng" dirty="0">
                <a:solidFill>
                  <a:srgbClr val="0000FF"/>
                </a:solidFill>
              </a:rPr>
              <a:t>Câu 4:</a:t>
            </a:r>
            <a:r>
              <a:rPr lang="vi-VN" sz="3200" dirty="0">
                <a:solidFill>
                  <a:srgbClr val="0000FF"/>
                </a:solidFill>
              </a:rPr>
              <a:t> </a:t>
            </a:r>
            <a:r>
              <a:rPr lang="vi-VN" sz="3200" dirty="0"/>
              <a:t>Tổng hợp xếp loại kết quả học tập ở học </a:t>
            </a:r>
            <a:r>
              <a:rPr lang="vi-VN" sz="3200"/>
              <a:t>kì </a:t>
            </a:r>
            <a:r>
              <a:rPr lang="en-US" sz="3200"/>
              <a:t>I</a:t>
            </a:r>
            <a:r>
              <a:rPr lang="vi-VN" sz="3200"/>
              <a:t> </a:t>
            </a:r>
            <a:r>
              <a:rPr lang="vi-VN" sz="3200" dirty="0"/>
              <a:t>của </a:t>
            </a:r>
            <a:r>
              <a:rPr lang="vi-VN" sz="3200"/>
              <a:t>một lớp </a:t>
            </a:r>
            <a:r>
              <a:rPr lang="vi-VN" sz="3200" dirty="0"/>
              <a:t>được một bạn tổng hợp như sau: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818D5A-CF36-CD92-42AD-704CFBA13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084389"/>
              </p:ext>
            </p:extLst>
          </p:nvPr>
        </p:nvGraphicFramePr>
        <p:xfrm>
          <a:off x="2774438" y="1849219"/>
          <a:ext cx="6385954" cy="1270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9045">
                  <a:extLst>
                    <a:ext uri="{9D8B030D-6E8A-4147-A177-3AD203B41FA5}">
                      <a16:colId xmlns:a16="http://schemas.microsoft.com/office/drawing/2014/main" val="554666503"/>
                    </a:ext>
                  </a:extLst>
                </a:gridCol>
                <a:gridCol w="994253">
                  <a:extLst>
                    <a:ext uri="{9D8B030D-6E8A-4147-A177-3AD203B41FA5}">
                      <a16:colId xmlns:a16="http://schemas.microsoft.com/office/drawing/2014/main" val="3308738863"/>
                    </a:ext>
                  </a:extLst>
                </a:gridCol>
                <a:gridCol w="1277552">
                  <a:extLst>
                    <a:ext uri="{9D8B030D-6E8A-4147-A177-3AD203B41FA5}">
                      <a16:colId xmlns:a16="http://schemas.microsoft.com/office/drawing/2014/main" val="204508668"/>
                    </a:ext>
                  </a:extLst>
                </a:gridCol>
                <a:gridCol w="1277552">
                  <a:extLst>
                    <a:ext uri="{9D8B030D-6E8A-4147-A177-3AD203B41FA5}">
                      <a16:colId xmlns:a16="http://schemas.microsoft.com/office/drawing/2014/main" val="1725592094"/>
                    </a:ext>
                  </a:extLst>
                </a:gridCol>
                <a:gridCol w="1277552">
                  <a:extLst>
                    <a:ext uri="{9D8B030D-6E8A-4147-A177-3AD203B41FA5}">
                      <a16:colId xmlns:a16="http://schemas.microsoft.com/office/drawing/2014/main" val="3404269340"/>
                    </a:ext>
                  </a:extLst>
                </a:gridCol>
              </a:tblGrid>
              <a:tr h="721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fr-F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789548"/>
                  </a:ext>
                </a:extLst>
              </a:tr>
              <a:tr h="5497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6A/38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8283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A4178CE-9C8E-ADB0-36F3-0F8341E8A9C8}"/>
              </a:ext>
            </a:extLst>
          </p:cNvPr>
          <p:cNvSpPr txBox="1"/>
          <p:nvPr/>
        </p:nvSpPr>
        <p:spPr>
          <a:xfrm>
            <a:off x="1088818" y="3309191"/>
            <a:ext cx="100032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Sau khi xem bảng tổng hợp có bạn đã phát hiện ra ghi nhầm dữ liệu</a:t>
            </a:r>
            <a:r>
              <a:rPr lang="vi-VN" sz="3200"/>
              <a:t>.</a:t>
            </a:r>
            <a:r>
              <a:rPr lang="en-US" sz="3200"/>
              <a:t> </a:t>
            </a:r>
            <a:r>
              <a:rPr lang="vi-VN" sz="3200"/>
              <a:t>Bạn </a:t>
            </a:r>
            <a:r>
              <a:rPr lang="vi-VN" sz="3200" dirty="0"/>
              <a:t>đó đã ghi nhầm dữ liệu nào?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678BBA-61D2-6A9E-E7EC-F13F54ECA306}"/>
              </a:ext>
            </a:extLst>
          </p:cNvPr>
          <p:cNvSpPr txBox="1"/>
          <p:nvPr/>
        </p:nvSpPr>
        <p:spPr>
          <a:xfrm>
            <a:off x="1088819" y="4471010"/>
            <a:ext cx="6389668" cy="1077218"/>
          </a:xfrm>
          <a:prstGeom prst="rect">
            <a:avLst/>
          </a:prstGeom>
          <a:solidFill>
            <a:srgbClr val="00CCFF"/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highlight>
                  <a:srgbClr val="00CCFF"/>
                </a:highlight>
              </a:rPr>
              <a:t>Đáp án: Yếu phải đổi là Chưa Đạt </a:t>
            </a:r>
            <a:endParaRPr lang="en-US" sz="3200" b="1" dirty="0">
              <a:highlight>
                <a:srgbClr val="00CCFF"/>
              </a:highlight>
            </a:endParaRPr>
          </a:p>
          <a:p>
            <a:pPr algn="ctr"/>
            <a:r>
              <a:rPr lang="vi-VN" sz="3200" b="1" dirty="0">
                <a:highlight>
                  <a:srgbClr val="00CCFF"/>
                </a:highlight>
              </a:rPr>
              <a:t>(theo thông </a:t>
            </a:r>
            <a:r>
              <a:rPr lang="vi-VN" sz="3200" b="1">
                <a:highlight>
                  <a:srgbClr val="00CCFF"/>
                </a:highlight>
              </a:rPr>
              <a:t>tư </a:t>
            </a:r>
            <a:r>
              <a:rPr lang="en-US" sz="3200" b="1">
                <a:highlight>
                  <a:srgbClr val="00CC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sz="3200" b="1">
                <a:highlight>
                  <a:srgbClr val="00CCFF"/>
                </a:highlight>
              </a:rPr>
              <a:t>).</a:t>
            </a:r>
            <a:endParaRPr lang="vi-VN" sz="3200" b="1" dirty="0">
              <a:highlight>
                <a:srgbClr val="00CCFF"/>
              </a:highlight>
            </a:endParaRPr>
          </a:p>
        </p:txBody>
      </p:sp>
      <p:pic>
        <p:nvPicPr>
          <p:cNvPr id="11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FCAF6767-C26C-99B3-D6B9-862E151C1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299" y="5137156"/>
            <a:ext cx="1219852" cy="1079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54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70BA00-245F-A7A4-4BB6-068D44181CB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503237"/>
            <a:ext cx="10972800" cy="5851525"/>
          </a:xfrm>
        </p:spPr>
        <p:txBody>
          <a:bodyPr/>
          <a:lstStyle/>
          <a:p>
            <a:endParaRPr lang="en-US" dirty="0"/>
          </a:p>
          <a:p>
            <a:r>
              <a:rPr lang="vi-VN" sz="3200" b="1" u="sng" dirty="0">
                <a:solidFill>
                  <a:srgbClr val="0000FF"/>
                </a:solidFill>
              </a:rPr>
              <a:t>Câu 5:</a:t>
            </a:r>
            <a:r>
              <a:rPr lang="vi-VN" sz="3200" b="1" dirty="0"/>
              <a:t> </a:t>
            </a:r>
            <a:r>
              <a:rPr lang="vi-VN" sz="3200" dirty="0"/>
              <a:t>Tổng hợp xếp thứ </a:t>
            </a:r>
            <a:r>
              <a:rPr lang="vi-VN" sz="3200"/>
              <a:t>của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/>
              <a:t> </a:t>
            </a:r>
            <a:r>
              <a:rPr lang="vi-VN" sz="3200" dirty="0"/>
              <a:t>tổ của </a:t>
            </a:r>
            <a:r>
              <a:rPr lang="vi-VN" sz="3200"/>
              <a:t>lớp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6B</a:t>
            </a:r>
            <a:r>
              <a:rPr lang="vi-VN" sz="3200"/>
              <a:t> </a:t>
            </a:r>
            <a:r>
              <a:rPr lang="vi-VN" sz="3200" dirty="0"/>
              <a:t>là: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69340-E70F-3C0E-B853-FFD46870E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69D82-2C91-5737-0C6A-A9347DAD2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02AFDB5-795E-F16B-3AFD-FABC4E9F4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84175"/>
              </p:ext>
            </p:extLst>
          </p:nvPr>
        </p:nvGraphicFramePr>
        <p:xfrm>
          <a:off x="892631" y="1872566"/>
          <a:ext cx="10384969" cy="141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8026">
                  <a:extLst>
                    <a:ext uri="{9D8B030D-6E8A-4147-A177-3AD203B41FA5}">
                      <a16:colId xmlns:a16="http://schemas.microsoft.com/office/drawing/2014/main" val="2879999507"/>
                    </a:ext>
                  </a:extLst>
                </a:gridCol>
                <a:gridCol w="2155811">
                  <a:extLst>
                    <a:ext uri="{9D8B030D-6E8A-4147-A177-3AD203B41FA5}">
                      <a16:colId xmlns:a16="http://schemas.microsoft.com/office/drawing/2014/main" val="2864044577"/>
                    </a:ext>
                  </a:extLst>
                </a:gridCol>
                <a:gridCol w="1692136">
                  <a:extLst>
                    <a:ext uri="{9D8B030D-6E8A-4147-A177-3AD203B41FA5}">
                      <a16:colId xmlns:a16="http://schemas.microsoft.com/office/drawing/2014/main" val="281776870"/>
                    </a:ext>
                  </a:extLst>
                </a:gridCol>
                <a:gridCol w="2313367">
                  <a:extLst>
                    <a:ext uri="{9D8B030D-6E8A-4147-A177-3AD203B41FA5}">
                      <a16:colId xmlns:a16="http://schemas.microsoft.com/office/drawing/2014/main" val="1261493953"/>
                    </a:ext>
                  </a:extLst>
                </a:gridCol>
                <a:gridCol w="2035629">
                  <a:extLst>
                    <a:ext uri="{9D8B030D-6E8A-4147-A177-3AD203B41FA5}">
                      <a16:colId xmlns:a16="http://schemas.microsoft.com/office/drawing/2014/main" val="3519287214"/>
                    </a:ext>
                  </a:extLst>
                </a:gridCol>
              </a:tblGrid>
              <a:tr h="872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vi-VN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fr-FR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endParaRPr lang="vi-VN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fr-FR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endParaRPr lang="vi-VN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fr-FR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vi-VN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fr-FR" sz="3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vi-VN" sz="3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62577"/>
                  </a:ext>
                </a:extLst>
              </a:tr>
              <a:tr h="543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fr-FR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65219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A7D1ECB-D2E2-B0A1-BD34-20A182C02754}"/>
              </a:ext>
            </a:extLst>
          </p:cNvPr>
          <p:cNvSpPr txBox="1"/>
          <p:nvPr/>
        </p:nvSpPr>
        <p:spPr>
          <a:xfrm>
            <a:off x="1290256" y="3587131"/>
            <a:ext cx="6115792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EA917C20-1BF9-7F0D-FA19-20BDDDB0EE9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025212" y="4741905"/>
            <a:ext cx="5642169" cy="58477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dòng</a:t>
            </a:r>
            <a:r>
              <a:rPr kumimoji="0" lang="en-US" altLang="vi-VN" sz="32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CC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CC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DDD7707B-C519-CF21-D668-4B1A82BC4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423" y="51823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8C17C738-5B1B-CE46-09AE-486CBD397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3907" y="5034293"/>
            <a:ext cx="1278493" cy="11313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9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43" y="4940021"/>
            <a:ext cx="1378526" cy="12858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6612F1-6D8B-DC8F-D690-41ED8DBEE9C5}"/>
              </a:ext>
            </a:extLst>
          </p:cNvPr>
          <p:cNvSpPr txBox="1"/>
          <p:nvPr/>
        </p:nvSpPr>
        <p:spPr>
          <a:xfrm>
            <a:off x="892630" y="2512390"/>
            <a:ext cx="10555182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24DF3-B6EA-86A4-9CDC-C232B0B40F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81891" y="665018"/>
            <a:ext cx="11028218" cy="559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B4357-2E10-E582-25FE-E5A4B3512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7" y="4651666"/>
            <a:ext cx="1235192" cy="160512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9E51B66-D9F6-5556-1163-C9DC5EF44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39" y="1775642"/>
            <a:ext cx="1065810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40; 36; 15; 13.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37E6221-4D32-3DD8-BD61-094A7E3F0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24DF3-B6EA-86A4-9CDC-C232B0B40F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81891" y="665018"/>
            <a:ext cx="11028218" cy="559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B4357-2E10-E582-25FE-E5A4B3512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90" y="4668623"/>
            <a:ext cx="1427419" cy="158816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37E6221-4D32-3DD8-BD61-094A7E3F0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8C69D5-BABA-946B-2ECC-E1F2463F1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94" y="1486454"/>
            <a:ext cx="10535411" cy="358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vi-VN" sz="3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kg)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altLang="vi-VN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Lan,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Mai,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Linh,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Minh.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(đơn</a:t>
            </a:r>
            <a:r>
              <a:rPr kumimoji="0" lang="en-US" altLang="vi-VN" sz="32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vị kg) 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42; 38; 40; 37; 45; 46; 39; 41; 47; 36.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1E5E059-4043-9891-C398-2EC087322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912" y="29658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4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403" y="4843489"/>
            <a:ext cx="1301055" cy="13695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D8145A-A7BE-258E-3720-163D192550E7}"/>
              </a:ext>
            </a:extLst>
          </p:cNvPr>
          <p:cNvSpPr/>
          <p:nvPr/>
        </p:nvSpPr>
        <p:spPr>
          <a:xfrm>
            <a:off x="720254" y="644979"/>
            <a:ext cx="11206702" cy="5045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lại kiến thức về lập bảng dữ liệu, các loại biểu đồ đã 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2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6" name="Picture 40" descr="Fistsl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7" y="1049648"/>
            <a:ext cx="1679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️⃣ Hình ảnh dấu chấm hỏi đẹp ™ WikiLaptop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4" b="89167" l="5556" r="91944">
                        <a14:foregroundMark x1="20139" y1="40972" x2="16667" y2="45000"/>
                        <a14:foregroundMark x1="17083" y1="52917" x2="17778" y2="50556"/>
                        <a14:foregroundMark x1="15556" y1="50139" x2="17778" y2="50139"/>
                        <a14:foregroundMark x1="15833" y1="51806" x2="19583" y2="52500"/>
                        <a14:foregroundMark x1="15972" y1="46111" x2="19722" y2="37639"/>
                        <a14:foregroundMark x1="17361" y1="42917" x2="17361" y2="43750"/>
                        <a14:foregroundMark x1="7917" y1="36250" x2="13611" y2="32361"/>
                        <a14:foregroundMark x1="8750" y1="33750" x2="12778" y2="31944"/>
                        <a14:foregroundMark x1="11389" y1="31944" x2="15972" y2="30694"/>
                        <a14:foregroundMark x1="16944" y1="30000" x2="9722" y2="32222"/>
                        <a14:foregroundMark x1="17361" y1="30694" x2="20556" y2="32222"/>
                        <a14:foregroundMark x1="18889" y1="47222" x2="22639" y2="39861"/>
                        <a14:foregroundMark x1="23611" y1="41528" x2="21111" y2="43472"/>
                        <a14:foregroundMark x1="22778" y1="40278" x2="24306" y2="34306"/>
                        <a14:foregroundMark x1="23194" y1="32639" x2="19583" y2="30694"/>
                        <a14:foregroundMark x1="19583" y1="30417" x2="25833" y2="35278"/>
                        <a14:foregroundMark x1="23611" y1="38333" x2="21667" y2="30417"/>
                        <a14:foregroundMark x1="19583" y1="30139" x2="25139" y2="35278"/>
                        <a14:foregroundMark x1="23056" y1="40417" x2="18194" y2="45972"/>
                        <a14:foregroundMark x1="19306" y1="45972" x2="24722" y2="38056"/>
                        <a14:foregroundMark x1="34167" y1="28472" x2="31806" y2="37778"/>
                        <a14:foregroundMark x1="36944" y1="24306" x2="29722" y2="22083"/>
                        <a14:foregroundMark x1="32639" y1="21944" x2="35694" y2="21667"/>
                        <a14:foregroundMark x1="34444" y1="21389" x2="33056" y2="20417"/>
                        <a14:foregroundMark x1="34583" y1="20417" x2="28889" y2="20417"/>
                        <a14:foregroundMark x1="46389" y1="28611" x2="48750" y2="20556"/>
                        <a14:foregroundMark x1="66111" y1="41389" x2="68750" y2="31111"/>
                        <a14:foregroundMark x1="82500" y1="46389" x2="85278" y2="35000"/>
                        <a14:foregroundMark x1="85694" y1="27361" x2="87222" y2="25417"/>
                        <a14:foregroundMark x1="69722" y1="27639" x2="69167" y2="26250"/>
                        <a14:foregroundMark x1="49861" y1="15833" x2="49028" y2="12083"/>
                        <a14:foregroundMark x1="26111" y1="25972" x2="29167" y2="1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97" r="7404" b="10699"/>
          <a:stretch/>
        </p:blipFill>
        <p:spPr bwMode="auto">
          <a:xfrm>
            <a:off x="826533" y="3328134"/>
            <a:ext cx="2824566" cy="26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081456" y="1322144"/>
            <a:ext cx="61703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thích? 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99757" y="564351"/>
            <a:ext cx="1467468" cy="1286277"/>
          </a:xfrm>
          <a:prstGeom prst="rect">
            <a:avLst/>
          </a:prstGeom>
        </p:spPr>
      </p:pic>
      <p:pic>
        <p:nvPicPr>
          <p:cNvPr id="3074" name="Picture 2" descr="Giới thiệu sách giáo khoa lớp 7, lớp 10 bộ Cánh Diều - Báo Lâm Đồng điện tử">
            <a:extLst>
              <a:ext uri="{FF2B5EF4-FFF2-40B4-BE49-F238E27FC236}">
                <a16:creationId xmlns:a16="http://schemas.microsoft.com/office/drawing/2014/main" id="{9C7060EB-8DA9-EE89-67C9-9DF31B16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78" y="2670023"/>
            <a:ext cx="4536374" cy="33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9AC0C550-E259-6D63-329A-8BCED64E1A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6389" y="2286841"/>
            <a:ext cx="1729078" cy="1530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228713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6" name="Picture 40" descr="Fistsl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2" y="699670"/>
            <a:ext cx="1571684" cy="133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️⃣ Hình ảnh dấu chấm hỏi đẹp ™ WikiLaptop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4" b="89167" l="5556" r="91944">
                        <a14:foregroundMark x1="20139" y1="40972" x2="16667" y2="45000"/>
                        <a14:foregroundMark x1="17083" y1="52917" x2="17778" y2="50556"/>
                        <a14:foregroundMark x1="15556" y1="50139" x2="17778" y2="50139"/>
                        <a14:foregroundMark x1="15833" y1="51806" x2="19583" y2="52500"/>
                        <a14:foregroundMark x1="15972" y1="46111" x2="19722" y2="37639"/>
                        <a14:foregroundMark x1="17361" y1="42917" x2="17361" y2="43750"/>
                        <a14:foregroundMark x1="7917" y1="36250" x2="13611" y2="32361"/>
                        <a14:foregroundMark x1="8750" y1="33750" x2="12778" y2="31944"/>
                        <a14:foregroundMark x1="11389" y1="31944" x2="15972" y2="30694"/>
                        <a14:foregroundMark x1="16944" y1="30000" x2="9722" y2="32222"/>
                        <a14:foregroundMark x1="17361" y1="30694" x2="20556" y2="32222"/>
                        <a14:foregroundMark x1="18889" y1="47222" x2="22639" y2="39861"/>
                        <a14:foregroundMark x1="23611" y1="41528" x2="21111" y2="43472"/>
                        <a14:foregroundMark x1="22778" y1="40278" x2="24306" y2="34306"/>
                        <a14:foregroundMark x1="23194" y1="32639" x2="19583" y2="30694"/>
                        <a14:foregroundMark x1="19583" y1="30417" x2="25833" y2="35278"/>
                        <a14:foregroundMark x1="23611" y1="38333" x2="21667" y2="30417"/>
                        <a14:foregroundMark x1="19583" y1="30139" x2="25139" y2="35278"/>
                        <a14:foregroundMark x1="23056" y1="40417" x2="18194" y2="45972"/>
                        <a14:foregroundMark x1="19306" y1="45972" x2="24722" y2="38056"/>
                        <a14:foregroundMark x1="34167" y1="28472" x2="31806" y2="37778"/>
                        <a14:foregroundMark x1="36944" y1="24306" x2="29722" y2="22083"/>
                        <a14:foregroundMark x1="32639" y1="21944" x2="35694" y2="21667"/>
                        <a14:foregroundMark x1="34444" y1="21389" x2="33056" y2="20417"/>
                        <a14:foregroundMark x1="34583" y1="20417" x2="28889" y2="20417"/>
                        <a14:foregroundMark x1="46389" y1="28611" x2="48750" y2="20556"/>
                        <a14:foregroundMark x1="66111" y1="41389" x2="68750" y2="31111"/>
                        <a14:foregroundMark x1="82500" y1="46389" x2="85278" y2="35000"/>
                        <a14:foregroundMark x1="85694" y1="27361" x2="87222" y2="25417"/>
                        <a14:foregroundMark x1="69722" y1="27639" x2="69167" y2="26250"/>
                        <a14:foregroundMark x1="49861" y1="15833" x2="49028" y2="12083"/>
                        <a14:foregroundMark x1="26111" y1="25972" x2="29167" y2="1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97" r="7404" b="10699"/>
          <a:stretch/>
        </p:blipFill>
        <p:spPr bwMode="auto">
          <a:xfrm>
            <a:off x="826533" y="3328134"/>
            <a:ext cx="2824566" cy="26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009244" y="1071316"/>
            <a:ext cx="562411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em?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806134" y="584392"/>
            <a:ext cx="1845889" cy="1565006"/>
          </a:xfrm>
          <a:prstGeom prst="rect">
            <a:avLst/>
          </a:prstGeom>
        </p:spPr>
      </p:pic>
      <p:pic>
        <p:nvPicPr>
          <p:cNvPr id="2053" name="Picture 5" descr="Học Sinh Trong Lớp Học Minh Họa Hình ảnh | Định dạng hình ảnh AI 400074114|  vn.lovepik.com">
            <a:extLst>
              <a:ext uri="{FF2B5EF4-FFF2-40B4-BE49-F238E27FC236}">
                <a16:creationId xmlns:a16="http://schemas.microsoft.com/office/drawing/2014/main" id="{78D470BC-EC33-B59B-F4CE-7FAF7546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80" y="2897004"/>
            <a:ext cx="4642261" cy="30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C42D6303-89FF-BB7E-F842-BA22A6518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1801" y="2395951"/>
            <a:ext cx="1729078" cy="1530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78246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6" name="Picture 40" descr="Fistsl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3" y="697457"/>
            <a:ext cx="2059171" cy="141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️⃣ Hình ảnh dấu chấm hỏi đẹp ™ WikiLaptop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4" b="89167" l="5556" r="91944">
                        <a14:foregroundMark x1="20139" y1="40972" x2="16667" y2="45000"/>
                        <a14:foregroundMark x1="17083" y1="52917" x2="17778" y2="50556"/>
                        <a14:foregroundMark x1="15556" y1="50139" x2="17778" y2="50139"/>
                        <a14:foregroundMark x1="15833" y1="51806" x2="19583" y2="52500"/>
                        <a14:foregroundMark x1="15972" y1="46111" x2="19722" y2="37639"/>
                        <a14:foregroundMark x1="17361" y1="42917" x2="17361" y2="43750"/>
                        <a14:foregroundMark x1="7917" y1="36250" x2="13611" y2="32361"/>
                        <a14:foregroundMark x1="8750" y1="33750" x2="12778" y2="31944"/>
                        <a14:foregroundMark x1="11389" y1="31944" x2="15972" y2="30694"/>
                        <a14:foregroundMark x1="16944" y1="30000" x2="9722" y2="32222"/>
                        <a14:foregroundMark x1="17361" y1="30694" x2="20556" y2="32222"/>
                        <a14:foregroundMark x1="18889" y1="47222" x2="22639" y2="39861"/>
                        <a14:foregroundMark x1="23611" y1="41528" x2="21111" y2="43472"/>
                        <a14:foregroundMark x1="22778" y1="40278" x2="24306" y2="34306"/>
                        <a14:foregroundMark x1="23194" y1="32639" x2="19583" y2="30694"/>
                        <a14:foregroundMark x1="19583" y1="30417" x2="25833" y2="35278"/>
                        <a14:foregroundMark x1="23611" y1="38333" x2="21667" y2="30417"/>
                        <a14:foregroundMark x1="19583" y1="30139" x2="25139" y2="35278"/>
                        <a14:foregroundMark x1="23056" y1="40417" x2="18194" y2="45972"/>
                        <a14:foregroundMark x1="19306" y1="45972" x2="24722" y2="38056"/>
                        <a14:foregroundMark x1="34167" y1="28472" x2="31806" y2="37778"/>
                        <a14:foregroundMark x1="36944" y1="24306" x2="29722" y2="22083"/>
                        <a14:foregroundMark x1="32639" y1="21944" x2="35694" y2="21667"/>
                        <a14:foregroundMark x1="34444" y1="21389" x2="33056" y2="20417"/>
                        <a14:foregroundMark x1="34583" y1="20417" x2="28889" y2="20417"/>
                        <a14:foregroundMark x1="46389" y1="28611" x2="48750" y2="20556"/>
                        <a14:foregroundMark x1="66111" y1="41389" x2="68750" y2="31111"/>
                        <a14:foregroundMark x1="82500" y1="46389" x2="85278" y2="35000"/>
                        <a14:foregroundMark x1="85694" y1="27361" x2="87222" y2="25417"/>
                        <a14:foregroundMark x1="69722" y1="27639" x2="69167" y2="26250"/>
                        <a14:foregroundMark x1="49861" y1="15833" x2="49028" y2="12083"/>
                        <a14:foregroundMark x1="26111" y1="25972" x2="29167" y2="1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" t="6897" r="7404" b="10699"/>
          <a:stretch/>
        </p:blipFill>
        <p:spPr bwMode="auto">
          <a:xfrm>
            <a:off x="826533" y="3328134"/>
            <a:ext cx="2824566" cy="26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282536" y="1071316"/>
            <a:ext cx="94690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em?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08067" y="638260"/>
            <a:ext cx="2057400" cy="1530131"/>
          </a:xfrm>
          <a:prstGeom prst="rect">
            <a:avLst/>
          </a:prstGeom>
        </p:spPr>
      </p:pic>
      <p:pic>
        <p:nvPicPr>
          <p:cNvPr id="1046" name="Picture 22" descr="Hình ảnh Gia đình Hạnh Phúc Với Con Cái Của Họ PNG , Gia đình, Mẹ, Cha PNG  và Vector với nền trong suốt để tải xuống miễn phí">
            <a:extLst>
              <a:ext uri="{FF2B5EF4-FFF2-40B4-BE49-F238E27FC236}">
                <a16:creationId xmlns:a16="http://schemas.microsoft.com/office/drawing/2014/main" id="{CC378024-4947-074D-52BC-DE13CA88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83" y="3071292"/>
            <a:ext cx="4191990" cy="31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924F4178-66E9-CD6C-2F26-F04CD9A9F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2943" y="2830079"/>
            <a:ext cx="1729078" cy="1530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9319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D2FAD-3EDB-7E94-0EF9-D8751338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17" y="3495342"/>
            <a:ext cx="1631339" cy="2185781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00DC51-75EF-2027-AB98-F6258F58530A}"/>
              </a:ext>
            </a:extLst>
          </p:cNvPr>
          <p:cNvSpPr/>
          <p:nvPr/>
        </p:nvSpPr>
        <p:spPr>
          <a:xfrm>
            <a:off x="1899138" y="1459523"/>
            <a:ext cx="8915400" cy="1758462"/>
          </a:xfrm>
          <a:prstGeom prst="cloudCallout">
            <a:avLst>
              <a:gd name="adj1" fmla="val -27360"/>
              <a:gd name="adj2" fmla="val 11095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loại?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30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67A1C92-F3F5-82A1-5397-2856A5B12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550718"/>
            <a:ext cx="5062211" cy="5762789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AA75A0-D1B4-FF4F-1921-A7F06D237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4" y="5818079"/>
            <a:ext cx="2439742" cy="909548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D0340019-E7D8-8FFB-87D7-25E98217F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16" y="4622688"/>
            <a:ext cx="1491672" cy="1317349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586D1DE9-9642-46AD-F7F8-BE964AF03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4400531"/>
            <a:ext cx="2343136" cy="2030506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09300C8-3FF0-BDD9-87AD-28F296323E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28" y="4456088"/>
            <a:ext cx="1048141" cy="1650548"/>
          </a:xfrm>
          <a:prstGeom prst="rect">
            <a:avLst/>
          </a:prstGeom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965693D1-628D-96C9-B148-E34067BA1C75}"/>
              </a:ext>
            </a:extLst>
          </p:cNvPr>
          <p:cNvGrpSpPr/>
          <p:nvPr/>
        </p:nvGrpSpPr>
        <p:grpSpPr>
          <a:xfrm>
            <a:off x="5657125" y="927979"/>
            <a:ext cx="903434" cy="748148"/>
            <a:chOff x="7531329" y="1259522"/>
            <a:chExt cx="900480" cy="748148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2D6C831-713B-2CF9-91E2-241A8052F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B5309617-F1DD-5CCB-B12B-A7A2948481AE}"/>
                </a:ext>
              </a:extLst>
            </p:cNvPr>
            <p:cNvSpPr txBox="1"/>
            <p:nvPr/>
          </p:nvSpPr>
          <p:spPr>
            <a:xfrm>
              <a:off x="7531329" y="1292772"/>
              <a:ext cx="90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5B35F00E-E8D8-0DEC-D53B-8CDC6951D5A8}"/>
              </a:ext>
            </a:extLst>
          </p:cNvPr>
          <p:cNvGrpSpPr/>
          <p:nvPr/>
        </p:nvGrpSpPr>
        <p:grpSpPr>
          <a:xfrm>
            <a:off x="5559134" y="1814900"/>
            <a:ext cx="901581" cy="748148"/>
            <a:chOff x="7433309" y="2452432"/>
            <a:chExt cx="899005" cy="74814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E338742-BF60-CB89-FC36-1C59857D8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A35B9DC8-E37E-C00E-0B4D-8FCE69F7A5CB}"/>
                </a:ext>
              </a:extLst>
            </p:cNvPr>
            <p:cNvSpPr txBox="1"/>
            <p:nvPr/>
          </p:nvSpPr>
          <p:spPr>
            <a:xfrm>
              <a:off x="7433309" y="2472563"/>
              <a:ext cx="899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9">
            <a:extLst>
              <a:ext uri="{FF2B5EF4-FFF2-40B4-BE49-F238E27FC236}">
                <a16:creationId xmlns:a16="http://schemas.microsoft.com/office/drawing/2014/main" id="{96C52D68-0859-C6C7-AE32-3753B209D092}"/>
              </a:ext>
            </a:extLst>
          </p:cNvPr>
          <p:cNvGrpSpPr/>
          <p:nvPr/>
        </p:nvGrpSpPr>
        <p:grpSpPr>
          <a:xfrm>
            <a:off x="5662541" y="2619372"/>
            <a:ext cx="748147" cy="748148"/>
            <a:chOff x="7531329" y="3645342"/>
            <a:chExt cx="748147" cy="74814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054AEA3-4A39-5739-9613-2EAF9DE15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364534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文本框 21">
              <a:extLst>
                <a:ext uri="{FF2B5EF4-FFF2-40B4-BE49-F238E27FC236}">
                  <a16:creationId xmlns:a16="http://schemas.microsoft.com/office/drawing/2014/main" id="{DBD707DA-EC81-5FEC-77A8-D59C618091B3}"/>
                </a:ext>
              </a:extLst>
            </p:cNvPr>
            <p:cNvSpPr txBox="1"/>
            <p:nvPr/>
          </p:nvSpPr>
          <p:spPr>
            <a:xfrm>
              <a:off x="7582166" y="3665473"/>
              <a:ext cx="6591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22">
            <a:extLst>
              <a:ext uri="{FF2B5EF4-FFF2-40B4-BE49-F238E27FC236}">
                <a16:creationId xmlns:a16="http://schemas.microsoft.com/office/drawing/2014/main" id="{D38B9D31-D4E3-2CED-5B68-85DCAAA4CEF9}"/>
              </a:ext>
            </a:extLst>
          </p:cNvPr>
          <p:cNvGrpSpPr/>
          <p:nvPr/>
        </p:nvGrpSpPr>
        <p:grpSpPr>
          <a:xfrm>
            <a:off x="5657125" y="3452239"/>
            <a:ext cx="790512" cy="748148"/>
            <a:chOff x="7515130" y="4838252"/>
            <a:chExt cx="790512" cy="748148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68D3CBC-6EEF-AA02-E0C7-425FF3A8D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483825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>
              <a:extLst>
                <a:ext uri="{FF2B5EF4-FFF2-40B4-BE49-F238E27FC236}">
                  <a16:creationId xmlns:a16="http://schemas.microsoft.com/office/drawing/2014/main" id="{EAF8E5FB-15A9-B82E-C796-60F05B9B3110}"/>
                </a:ext>
              </a:extLst>
            </p:cNvPr>
            <p:cNvSpPr txBox="1"/>
            <p:nvPr/>
          </p:nvSpPr>
          <p:spPr>
            <a:xfrm>
              <a:off x="7515130" y="4858383"/>
              <a:ext cx="790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25">
            <a:extLst>
              <a:ext uri="{FF2B5EF4-FFF2-40B4-BE49-F238E27FC236}">
                <a16:creationId xmlns:a16="http://schemas.microsoft.com/office/drawing/2014/main" id="{D7498A14-4C52-9A0C-DF9C-7D480376623A}"/>
              </a:ext>
            </a:extLst>
          </p:cNvPr>
          <p:cNvSpPr txBox="1"/>
          <p:nvPr/>
        </p:nvSpPr>
        <p:spPr>
          <a:xfrm>
            <a:off x="6372533" y="923524"/>
            <a:ext cx="5182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Thu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thập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dữ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27">
            <a:extLst>
              <a:ext uri="{FF2B5EF4-FFF2-40B4-BE49-F238E27FC236}">
                <a16:creationId xmlns:a16="http://schemas.microsoft.com/office/drawing/2014/main" id="{7FB39CEA-B7B7-CFD9-716D-C259A4A59B6E}"/>
              </a:ext>
            </a:extLst>
          </p:cNvPr>
          <p:cNvSpPr txBox="1"/>
          <p:nvPr/>
        </p:nvSpPr>
        <p:spPr>
          <a:xfrm>
            <a:off x="6419227" y="2641798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thẳng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8">
            <a:extLst>
              <a:ext uri="{FF2B5EF4-FFF2-40B4-BE49-F238E27FC236}">
                <a16:creationId xmlns:a16="http://schemas.microsoft.com/office/drawing/2014/main" id="{78C2A687-CCFF-AB1F-22AC-C22FD48C12B9}"/>
              </a:ext>
            </a:extLst>
          </p:cNvPr>
          <p:cNvSpPr txBox="1"/>
          <p:nvPr/>
        </p:nvSpPr>
        <p:spPr>
          <a:xfrm>
            <a:off x="6419227" y="3443799"/>
            <a:ext cx="3770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quạt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34">
            <a:extLst>
              <a:ext uri="{FF2B5EF4-FFF2-40B4-BE49-F238E27FC236}">
                <a16:creationId xmlns:a16="http://schemas.microsoft.com/office/drawing/2014/main" id="{0C7AD293-E1EC-CBEF-A589-0954915FCC03}"/>
              </a:ext>
            </a:extLst>
          </p:cNvPr>
          <p:cNvSpPr txBox="1"/>
          <p:nvPr/>
        </p:nvSpPr>
        <p:spPr>
          <a:xfrm>
            <a:off x="1135344" y="1477686"/>
            <a:ext cx="32459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CHƯƠNG V</a:t>
            </a:r>
          </a:p>
          <a:p>
            <a:pPr algn="ctr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MỘT SỐ YẾU TỐ THỐNG KÊ VÀ XÁC SUẤT</a:t>
            </a:r>
            <a:endParaRPr lang="zh-CN" altLang="en-US" sz="3600" b="1" dirty="0">
              <a:solidFill>
                <a:prstClr val="white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5">
            <a:extLst>
              <a:ext uri="{FF2B5EF4-FFF2-40B4-BE49-F238E27FC236}">
                <a16:creationId xmlns:a16="http://schemas.microsoft.com/office/drawing/2014/main" id="{A5031650-2C7C-7770-7697-36FBF6CDD2F8}"/>
              </a:ext>
            </a:extLst>
          </p:cNvPr>
          <p:cNvSpPr txBox="1"/>
          <p:nvPr/>
        </p:nvSpPr>
        <p:spPr>
          <a:xfrm>
            <a:off x="6441695" y="1832846"/>
            <a:ext cx="448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xử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lí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dữ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2">
            <a:extLst>
              <a:ext uri="{FF2B5EF4-FFF2-40B4-BE49-F238E27FC236}">
                <a16:creationId xmlns:a16="http://schemas.microsoft.com/office/drawing/2014/main" id="{F03119D8-F1B1-7C75-DFBD-37867D37DA6A}"/>
              </a:ext>
            </a:extLst>
          </p:cNvPr>
          <p:cNvGrpSpPr/>
          <p:nvPr/>
        </p:nvGrpSpPr>
        <p:grpSpPr>
          <a:xfrm>
            <a:off x="5610979" y="4328915"/>
            <a:ext cx="787394" cy="748148"/>
            <a:chOff x="7492082" y="4838252"/>
            <a:chExt cx="787394" cy="74814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1E078A1-330A-3BEA-873F-D24AEF032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483825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文本框 24">
              <a:extLst>
                <a:ext uri="{FF2B5EF4-FFF2-40B4-BE49-F238E27FC236}">
                  <a16:creationId xmlns:a16="http://schemas.microsoft.com/office/drawing/2014/main" id="{DC23F898-FC44-8767-4F9C-19C6EB24DFCD}"/>
                </a:ext>
              </a:extLst>
            </p:cNvPr>
            <p:cNvSpPr txBox="1"/>
            <p:nvPr/>
          </p:nvSpPr>
          <p:spPr>
            <a:xfrm>
              <a:off x="7492082" y="4878514"/>
              <a:ext cx="781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框 28">
            <a:extLst>
              <a:ext uri="{FF2B5EF4-FFF2-40B4-BE49-F238E27FC236}">
                <a16:creationId xmlns:a16="http://schemas.microsoft.com/office/drawing/2014/main" id="{69F10A58-02B4-35B5-C9C8-D10235FF4183}"/>
              </a:ext>
            </a:extLst>
          </p:cNvPr>
          <p:cNvSpPr txBox="1"/>
          <p:nvPr/>
        </p:nvSpPr>
        <p:spPr>
          <a:xfrm>
            <a:off x="6419226" y="4180949"/>
            <a:ext cx="5052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2">
            <a:extLst>
              <a:ext uri="{FF2B5EF4-FFF2-40B4-BE49-F238E27FC236}">
                <a16:creationId xmlns:a16="http://schemas.microsoft.com/office/drawing/2014/main" id="{A890176F-5F6C-FC34-0FE8-83FA779F2457}"/>
              </a:ext>
            </a:extLst>
          </p:cNvPr>
          <p:cNvGrpSpPr/>
          <p:nvPr/>
        </p:nvGrpSpPr>
        <p:grpSpPr>
          <a:xfrm>
            <a:off x="5625951" y="5269043"/>
            <a:ext cx="785236" cy="748148"/>
            <a:chOff x="7502046" y="4838252"/>
            <a:chExt cx="785236" cy="748148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2951782-BBDF-C8F6-6B5B-FEEFD65F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483825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文本框 24">
              <a:extLst>
                <a:ext uri="{FF2B5EF4-FFF2-40B4-BE49-F238E27FC236}">
                  <a16:creationId xmlns:a16="http://schemas.microsoft.com/office/drawing/2014/main" id="{9769ECB5-8827-CF2C-2C0E-ECE7CEFBAB44}"/>
                </a:ext>
              </a:extLst>
            </p:cNvPr>
            <p:cNvSpPr txBox="1"/>
            <p:nvPr/>
          </p:nvSpPr>
          <p:spPr>
            <a:xfrm>
              <a:off x="7502046" y="4878514"/>
              <a:ext cx="785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06</a:t>
              </a:r>
              <a:endParaRPr lang="zh-CN" altLang="en-US" sz="4000" b="1" dirty="0">
                <a:solidFill>
                  <a:srgbClr val="F0F0F0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28">
            <a:extLst>
              <a:ext uri="{FF2B5EF4-FFF2-40B4-BE49-F238E27FC236}">
                <a16:creationId xmlns:a16="http://schemas.microsoft.com/office/drawing/2014/main" id="{F9A99647-A04A-E96B-360F-CA918CB0A24E}"/>
              </a:ext>
            </a:extLst>
          </p:cNvPr>
          <p:cNvSpPr txBox="1"/>
          <p:nvPr/>
        </p:nvSpPr>
        <p:spPr>
          <a:xfrm>
            <a:off x="6460715" y="5113178"/>
            <a:ext cx="509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ngẫu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giản</a:t>
            </a:r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3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1074</TotalTime>
  <Words>2132</Words>
  <Application>Microsoft Office PowerPoint</Application>
  <PresentationFormat>Widescreen</PresentationFormat>
  <Paragraphs>242</Paragraphs>
  <Slides>34</Slides>
  <Notes>3</Notes>
  <HiddenSlides>0</HiddenSlides>
  <MMClips>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Agency FB</vt:lpstr>
      <vt:lpstr>Arial</vt:lpstr>
      <vt:lpstr>Calibri</vt:lpstr>
      <vt:lpstr>Calibri Light</vt:lpstr>
      <vt:lpstr>Garamond</vt:lpstr>
      <vt:lpstr>Georgia</vt:lpstr>
      <vt:lpstr>Times New Roman</vt:lpstr>
      <vt:lpstr>Trebuchet MS</vt:lpstr>
      <vt:lpstr>Organic</vt:lpstr>
      <vt:lpstr>Office Theme</vt:lpstr>
      <vt:lpstr>1_Slipstream</vt:lpstr>
      <vt:lpstr>3_Office Theme</vt:lpstr>
      <vt:lpstr>Equation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 3. Trong cuộc thi chạy cự li 100m của học sinh nam nhân ngày Thể thao Việt Nam 27/3, có năm học sinh An, Bình, Cường, Dũng, Đông tham gia với kết quả chạy được thống kê như sau: </vt:lpstr>
      <vt:lpstr>Ví dụ 3. Trong cuộc thi chạy cự li 100m của học sinh nam nhân ngày Thể thao Việt Nam 27/3, có năm học sinh An, Bình, Cường, Dũng, Đông tham gia với kết quả chạy được thống kê như sau: </vt:lpstr>
      <vt:lpstr>Ví dụ 3. Trong cuộc thi chạy cự li 100m của học sinh nam nhân ngày Thể thao Việt Nam 27/3, có năm học sinh An, Bình, Cường, Dũng, Đông tham gia với kết quả chạy được thống kê như sau: 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giới thiệu</dc:title>
  <dc:creator>THUY</dc:creator>
  <cp:lastModifiedBy>Nguyen Thuy</cp:lastModifiedBy>
  <cp:revision>72</cp:revision>
  <dcterms:created xsi:type="dcterms:W3CDTF">2021-07-23T09:07:33Z</dcterms:created>
  <dcterms:modified xsi:type="dcterms:W3CDTF">2023-06-01T17:58:38Z</dcterms:modified>
</cp:coreProperties>
</file>