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e9c38be6b8d8404d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09" r:id="rId3"/>
    <p:sldMasterId id="2147483750" r:id="rId4"/>
  </p:sldMasterIdLst>
  <p:notesMasterIdLst>
    <p:notesMasterId r:id="rId20"/>
  </p:notesMasterIdLst>
  <p:sldIdLst>
    <p:sldId id="1173" r:id="rId5"/>
    <p:sldId id="260" r:id="rId6"/>
    <p:sldId id="1155" r:id="rId7"/>
    <p:sldId id="1181" r:id="rId8"/>
    <p:sldId id="1187" r:id="rId9"/>
    <p:sldId id="1166" r:id="rId10"/>
    <p:sldId id="1165" r:id="rId11"/>
    <p:sldId id="1190" r:id="rId12"/>
    <p:sldId id="1192" r:id="rId13"/>
    <p:sldId id="1186" r:id="rId14"/>
    <p:sldId id="1185" r:id="rId15"/>
    <p:sldId id="1189" r:id="rId16"/>
    <p:sldId id="1167" r:id="rId17"/>
    <p:sldId id="1168" r:id="rId18"/>
    <p:sldId id="41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ng Nguyễn" initials="TN" lastIdx="1" clrIdx="0">
    <p:extLst>
      <p:ext uri="{19B8F6BF-5375-455C-9EA6-DF929625EA0E}">
        <p15:presenceInfo xmlns:p15="http://schemas.microsoft.com/office/powerpoint/2012/main" userId="Trung Nguyễn" providerId="None"/>
      </p:ext>
    </p:extLst>
  </p:cmAuthor>
  <p:cmAuthor id="2" name="Nhung" initials="Nhung" lastIdx="2" clrIdx="1">
    <p:extLst>
      <p:ext uri="{19B8F6BF-5375-455C-9EA6-DF929625EA0E}">
        <p15:presenceInfo xmlns:p15="http://schemas.microsoft.com/office/powerpoint/2012/main" userId="Nhung" providerId="None"/>
      </p:ext>
    </p:extLst>
  </p:cmAuthor>
  <p:cmAuthor id="3" name="PC" initials="P" lastIdx="1" clrIdx="2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0DFB"/>
    <a:srgbClr val="25D8F9"/>
    <a:srgbClr val="FE0048"/>
    <a:srgbClr val="724030"/>
    <a:srgbClr val="2C2C2C"/>
    <a:srgbClr val="FCDFF8"/>
    <a:srgbClr val="00CEF9"/>
    <a:srgbClr val="00DFCC"/>
    <a:srgbClr val="07C7FF"/>
    <a:srgbClr val="FA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3" autoAdjust="0"/>
    <p:restoredTop sz="89595" autoAdjust="0"/>
  </p:normalViewPr>
  <p:slideViewPr>
    <p:cSldViewPr snapToGrid="0">
      <p:cViewPr varScale="1">
        <p:scale>
          <a:sx n="73" d="100"/>
          <a:sy n="73" d="100"/>
        </p:scale>
        <p:origin x="1027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F6EF2-9A05-443C-B1F0-FCEF70AA058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76475-910F-406D-89C5-CEDC2BF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36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</a:t>
            </a:fld>
            <a:endParaRPr lang="zh-CN" altLang="en-US" sz="1200" dirty="0">
              <a:solidFill>
                <a:prstClr val="black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2550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vào thời gian thảo luận hiện đồng hồ đếm ngược 10 phút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76475-910F-406D-89C5-CEDC2BFD30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9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76475-910F-406D-89C5-CEDC2BFD30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84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62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35C5DFD-8024-447B-9603-07B8DC628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151A213-B13C-483B-8A9F-ECF0EC2A5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DFB91B-991B-4340-8A3E-8EEA0D1C6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C1731D-9AE1-4ED9-9485-C566C7ADC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606224-F8ED-4461-96FB-7778DD54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5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47F93A-9E26-4900-8A62-E20868918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A8502F7-7FDF-4E99-AEB7-A258283B1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EFF8CC-BD67-4DF0-9B8B-B68211F0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65A2FB-47A0-46F7-9CA7-9D2877BC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76A0B1-D034-4FE3-A3CE-F405057E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56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CB35EAC-E752-4304-9301-DDBF0B89A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997F1FD-6A28-476F-88B4-D23FEF983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E337770-5516-4913-B69F-2D14744A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CA38C34-CA0F-47E6-95FE-BB24E2E9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4161F-D6B1-4E53-B1F9-9297A2B98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0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4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78322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5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69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60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64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16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4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148800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4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D2DFB-6888-49DE-BBED-F98EA851C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3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659435-4D84-4044-BC40-0D7E86EA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A5D717A-3285-49A7-BA0E-2ECA3139A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48B136-3C62-45F5-9868-39FCC7157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FB38CD-3EE6-4501-80FC-EF7D902E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3EB42F-D9BC-43AC-B429-3CB50ED9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35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29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6/1/2023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96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6/1/2023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12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6/1/2023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27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6/1/2023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83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6/1/2023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30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4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829053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4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D2DFB-6888-49DE-BBED-F98EA851CECB}" type="slidenum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22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6/1/2023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5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35C5DFD-8024-447B-9603-07B8DC628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151A213-B13C-483B-8A9F-ECF0EC2A5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DFB91B-991B-4340-8A3E-8EEA0D1C6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C1731D-9AE1-4ED9-9485-C566C7ADC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606224-F8ED-4461-96FB-7778DD54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0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4067CF-BEF1-4AEC-AFF9-2EC71DC2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D89270E-4C34-4A6D-9A83-AB47F3A45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47CA3-141C-4544-B83A-3DD9E471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9A52CF-DB36-4B63-8831-8A6C9E915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6D287B0-CDA4-4B28-99B6-7A576EE3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95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659435-4D84-4044-BC40-0D7E86EA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A5D717A-3285-49A7-BA0E-2ECA3139A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48B136-3C62-45F5-9868-39FCC7157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FB38CD-3EE6-4501-80FC-EF7D902E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3EB42F-D9BC-43AC-B429-3CB50ED9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58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4067CF-BEF1-4AEC-AFF9-2EC71DC2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D89270E-4C34-4A6D-9A83-AB47F3A45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47CA3-141C-4544-B83A-3DD9E471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9A52CF-DB36-4B63-8831-8A6C9E915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6D287B0-CDA4-4B28-99B6-7A576EE3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84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D87F55-06A5-4D5E-8C01-020997EE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F448E94-4C35-491D-9FE8-4EE33662C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D6DEDAA-3D7B-4E46-A320-5E722AC11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2A465C-C659-4143-9DC8-D4F8940B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EB5651E-6A21-4E1B-A7EE-8AEA74380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AEE87B8-1269-44B5-BD16-1E4F5051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76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AF9779-B4D2-49C3-8EB0-65BA529F7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1A2E169-DC7C-4FBE-9AB9-0194E7816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01BA2FF-47FA-4A7C-8729-A7646E63E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78C81B-A44B-4410-A873-185983D51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40D4FE-176A-4300-8AE3-4BC27E10C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6E6586-EB27-48B0-AA15-AFF16C7BD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1EE0E8-902E-40EE-9B87-B0225A623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E946CAD-4920-403C-B997-A6E7AC267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35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DC4117-E4CA-4949-B0AD-FB7918E90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B7FA75C-D515-4E52-9CD9-682426919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CF4DB48-C8E9-4F35-8941-A4D9D5230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71D3146-8D48-4ABB-BC09-BE850469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34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BF45057-3339-4152-BAB4-893D073C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2E61D1E-633E-4FAB-8972-211A5B2C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B8C1E68-0EBC-4FCB-AC66-0CBA355F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88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EF288D-7A42-4681-A359-1C022278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994ABC-4677-4401-A76F-7B3C49A63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EDF34EA-DCC7-49E7-AC5C-B28F53348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8B78394-AE51-488D-BC7E-01447BCE7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FF95052-0744-4D0E-8048-50275DA41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A347B69-6FF5-4335-93BA-421608CE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2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92AC78-9C64-4B66-8AB3-BBA1DE66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817543E-DAAD-45FC-ACBE-90EDDF84D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AEA7B36-8FD7-4994-8B01-4A999BF1D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6E4F8B6-8598-4BD0-BF70-0DD5B8B0C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D6BCB1-58A3-46F7-B72E-FABAFD5F1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F826ADE-B609-49F5-90DD-76437B61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37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47F93A-9E26-4900-8A62-E20868918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A8502F7-7FDF-4E99-AEB7-A258283B1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EFF8CC-BD67-4DF0-9B8B-B68211F0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65A2FB-47A0-46F7-9CA7-9D2877BC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76A0B1-D034-4FE3-A3CE-F405057E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43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CB35EAC-E752-4304-9301-DDBF0B89A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997F1FD-6A28-476F-88B4-D23FEF983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E337770-5516-4913-B69F-2D14744A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CA38C34-CA0F-47E6-95FE-BB24E2E9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4161F-D6B1-4E53-B1F9-9297A2B98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3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D87F55-06A5-4D5E-8C01-020997EE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F448E94-4C35-491D-9FE8-4EE33662C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D6DEDAA-3D7B-4E46-A320-5E722AC11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2A465C-C659-4143-9DC8-D4F8940B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EB5651E-6A21-4E1B-A7EE-8AEA74380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AEE87B8-1269-44B5-BD16-1E4F5051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352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4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695738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AF9779-B4D2-49C3-8EB0-65BA529F7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1A2E169-DC7C-4FBE-9AB9-0194E7816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01BA2FF-47FA-4A7C-8729-A7646E63E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78C81B-A44B-4410-A873-185983D51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40D4FE-176A-4300-8AE3-4BC27E10C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6E6586-EB27-48B0-AA15-AFF16C7BD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1EE0E8-902E-40EE-9B87-B0225A623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E946CAD-4920-403C-B997-A6E7AC267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5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DC4117-E4CA-4949-B0AD-FB7918E90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B7FA75C-D515-4E52-9CD9-682426919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CF4DB48-C8E9-4F35-8941-A4D9D5230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71D3146-8D48-4ABB-BC09-BE850469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BF45057-3339-4152-BAB4-893D073C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2E61D1E-633E-4FAB-8972-211A5B2C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B8C1E68-0EBC-4FCB-AC66-0CBA355F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8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EF288D-7A42-4681-A359-1C022278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994ABC-4677-4401-A76F-7B3C49A63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EDF34EA-DCC7-49E7-AC5C-B28F53348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8B78394-AE51-488D-BC7E-01447BCE7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FF95052-0744-4D0E-8048-50275DA41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A347B69-6FF5-4335-93BA-421608CE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92AC78-9C64-4B66-8AB3-BBA1DE66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817543E-DAAD-45FC-ACBE-90EDDF84D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AEA7B36-8FD7-4994-8B01-4A999BF1D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6E4F8B6-8598-4BD0-BF70-0DD5B8B0C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D6BCB1-58A3-46F7-B72E-FABAFD5F1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F826ADE-B609-49F5-90DD-76437B61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30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BC8DF3E-AA79-46B5-9131-C5764C6C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6FA126A-3EBF-476D-822D-45501A1F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E0ABBC-91DB-4FC1-9CA1-93C16F3DE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B8839-07B2-465B-9D79-9A6CB62B1A4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B52655-2F6B-4FE8-91CA-B301DA267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DE660-47C2-456D-A3A0-21567E7F5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0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1" r:id="rId6"/>
    <p:sldLayoutId id="2147483683" r:id="rId7"/>
    <p:sldLayoutId id="214748368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6/1/2023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3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BC8DF3E-AA79-46B5-9131-C5764C6C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6FA126A-3EBF-476D-822D-45501A1F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E0ABBC-91DB-4FC1-9CA1-93C16F3DE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B8839-07B2-465B-9D79-9A6CB62B1A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B52655-2F6B-4FE8-91CA-B301DA267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DE660-47C2-456D-A3A0-21567E7F5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6724C-790A-484F-A4BD-9C86D77243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4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hyperlink" Target="https://thuocdantoc.vn/benh/me-an-gi-de-con-khong-bi-tao-bon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H7%20-%20TIET%20%2017.gsp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fif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hyperlink" Target="HH7%20-%20TIET%20%2017.gsp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jfif"/><Relationship Id="rId5" Type="http://schemas.openxmlformats.org/officeDocument/2006/relationships/image" Target="../media/image29.jfif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2.bin"/><Relationship Id="rId2" Type="http://schemas.openxmlformats.org/officeDocument/2006/relationships/hyperlink" Target="HH7%20-%20TIET%20%2017.gs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H7%20-%20TIET%20%2017.gs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H7%20-%20TIET%20%2017.gs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H7%20-%20TIET%20%2017.gsp" TargetMode="Externa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H7%20-%20TIET%20%2017.gs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hyperlink" Target="D&#7920;%20&#193;N%20TO&#193;N%207%20CD/&#272;&#7891;ng%20h&#7891;%20&#273;&#7871;m%20ng&#432;&#7907;c%2010%20ph&#250;t%20--%2010%20Minutes%20Countdown%20Timer.mp4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H7%20-%20TIET%20%2017.gsp" TargetMode="External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D&#7920;%20&#193;N%20TO&#193;N%207%20CD/&#272;&#7891;ng%20h&#7891;%20&#273;&#7871;m%20ng&#432;&#7907;c%2010%20ph&#250;t%20--%2010%20Minutes%20Countdown%20Timer.mp4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D&#7920;%20&#193;N%20TO&#193;N%207%20CD/&#272;&#7891;ng%20h&#7891;%20&#273;&#7871;m%20ng&#432;&#7907;c%2010%20ph&#250;t%20--%2010%20Minutes%20Countdown%20Timer.mp4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683DA3E-0400-40CA-B90E-F82E4ED03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sp>
        <p:nvSpPr>
          <p:cNvPr id="19" name="Hình tự do: Hình 18">
            <a:extLst>
              <a:ext uri="{FF2B5EF4-FFF2-40B4-BE49-F238E27FC236}">
                <a16:creationId xmlns:a16="http://schemas.microsoft.com/office/drawing/2014/main" id="{CA284665-EFBC-4BC5-8C0A-222AB35C940A}"/>
              </a:ext>
            </a:extLst>
          </p:cNvPr>
          <p:cNvSpPr/>
          <p:nvPr/>
        </p:nvSpPr>
        <p:spPr>
          <a:xfrm>
            <a:off x="866593" y="538615"/>
            <a:ext cx="10222689" cy="3694505"/>
          </a:xfrm>
          <a:custGeom>
            <a:avLst/>
            <a:gdLst>
              <a:gd name="connsiteX0" fmla="*/ 836950 w 10222689"/>
              <a:gd name="connsiteY0" fmla="*/ 2091855 h 3694505"/>
              <a:gd name="connsiteX1" fmla="*/ 4870331 w 10222689"/>
              <a:gd name="connsiteY1" fmla="*/ 8 h 3694505"/>
              <a:gd name="connsiteX2" fmla="*/ 9993476 w 10222689"/>
              <a:gd name="connsiteY2" fmla="*/ 2066803 h 3694505"/>
              <a:gd name="connsiteX3" fmla="*/ 8452774 w 10222689"/>
              <a:gd name="connsiteY3" fmla="*/ 3507296 h 3694505"/>
              <a:gd name="connsiteX4" fmla="*/ 699163 w 10222689"/>
              <a:gd name="connsiteY4" fmla="*/ 3519822 h 3694505"/>
              <a:gd name="connsiteX5" fmla="*/ 836950 w 10222689"/>
              <a:gd name="connsiteY5" fmla="*/ 2091855 h 369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2689" h="3694505">
                <a:moveTo>
                  <a:pt x="836950" y="2091855"/>
                </a:moveTo>
                <a:cubicBezTo>
                  <a:pt x="1532145" y="1505219"/>
                  <a:pt x="3344243" y="4183"/>
                  <a:pt x="4870331" y="8"/>
                </a:cubicBezTo>
                <a:cubicBezTo>
                  <a:pt x="6396419" y="-4167"/>
                  <a:pt x="9396402" y="1482255"/>
                  <a:pt x="9993476" y="2066803"/>
                </a:cubicBezTo>
                <a:cubicBezTo>
                  <a:pt x="10590550" y="2651351"/>
                  <a:pt x="10001826" y="3265126"/>
                  <a:pt x="8452774" y="3507296"/>
                </a:cubicBezTo>
                <a:cubicBezTo>
                  <a:pt x="6903722" y="3749466"/>
                  <a:pt x="1966379" y="3759904"/>
                  <a:pt x="699163" y="3519822"/>
                </a:cubicBezTo>
                <a:cubicBezTo>
                  <a:pt x="-568053" y="3279740"/>
                  <a:pt x="141755" y="2678491"/>
                  <a:pt x="836950" y="2091855"/>
                </a:cubicBezTo>
                <a:close/>
              </a:path>
            </a:pathLst>
          </a:custGeom>
          <a:solidFill>
            <a:srgbClr val="FCDFF8"/>
          </a:solidFill>
          <a:ln>
            <a:solidFill>
              <a:srgbClr val="FE0048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清新欢乐节奏流行进取电音乐">
            <a:hlinkClick r:id="" action="ppaction://media"/>
            <a:extLst>
              <a:ext uri="{FF2B5EF4-FFF2-40B4-BE49-F238E27FC236}">
                <a16:creationId xmlns:a16="http://schemas.microsoft.com/office/drawing/2014/main" id="{9D5BD8F3-9884-4B8F-A4DE-583E1BCD9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9369" y="6218757"/>
            <a:ext cx="639244" cy="639244"/>
          </a:xfrm>
          <a:prstGeom prst="rect">
            <a:avLst/>
          </a:prstGeom>
        </p:spPr>
      </p:pic>
      <p:sp>
        <p:nvSpPr>
          <p:cNvPr id="13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272238" y="268177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F4E05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64670" y="375736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8623729">
            <a:off x="-493894" y="874681"/>
            <a:ext cx="3152209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b="1" dirty="0">
                <a:ln w="10160">
                  <a:solidFill>
                    <a:srgbClr val="5B9BD5"/>
                  </a:solidFill>
                  <a:prstDash val="solid"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CHƯƠNG VII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89" y="5"/>
            <a:ext cx="2235015" cy="240568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BA728DF-65D0-47CE-910A-7022149C9E23}"/>
              </a:ext>
            </a:extLst>
          </p:cNvPr>
          <p:cNvSpPr txBox="1"/>
          <p:nvPr/>
        </p:nvSpPr>
        <p:spPr>
          <a:xfrm>
            <a:off x="713679" y="1061065"/>
            <a:ext cx="10764644" cy="298543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altLang="zh-CN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 140</a:t>
            </a:r>
            <a:endParaRPr lang="vi-VN" altLang="zh-CN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6400" b="1" dirty="0"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CHỦ ĐỀ</a:t>
            </a:r>
            <a:r>
              <a:rPr lang="vi-VN" altLang="zh-CN" sz="6400" b="1" dirty="0"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zh-CN" sz="6000" b="1" dirty="0"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TÍCH PHỔI</a:t>
            </a:r>
            <a:endParaRPr lang="zh-CN" altLang="en-US" sz="6000" b="1" dirty="0"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7488095D-C588-49F9-14F8-AA1AB326D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916" y="327559"/>
            <a:ext cx="8276167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THCS NGỌC THỤY</a:t>
            </a:r>
          </a:p>
        </p:txBody>
      </p:sp>
    </p:spTree>
    <p:extLst>
      <p:ext uri="{BB962C8B-B14F-4D97-AF65-F5344CB8AC3E}">
        <p14:creationId xmlns:p14="http://schemas.microsoft.com/office/powerpoint/2010/main" val="358146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8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B97D950-2C3A-4910-87D3-EB2D2C64CD5C}"/>
              </a:ext>
            </a:extLst>
          </p:cNvPr>
          <p:cNvSpPr txBox="1"/>
          <p:nvPr/>
        </p:nvSpPr>
        <p:spPr>
          <a:xfrm>
            <a:off x="1535551" y="213178"/>
            <a:ext cx="948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vi-VN" sz="36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 đồ tư duy bài “DUNG TÍCH PHỔI”</a:t>
            </a:r>
            <a:endParaRPr lang="en-US" sz="3600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0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0" y="4791432"/>
            <a:ext cx="3195855" cy="146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00" y="3009900"/>
            <a:ext cx="3762976" cy="140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826" y="2426948"/>
            <a:ext cx="4753110" cy="276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85" y="1073134"/>
            <a:ext cx="6247607" cy="228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77" y="2462974"/>
            <a:ext cx="5654923" cy="269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109" y="760016"/>
            <a:ext cx="5833891" cy="224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02" y="1933768"/>
            <a:ext cx="2152264" cy="215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1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384716"/>
              </p:ext>
            </p:extLst>
          </p:nvPr>
        </p:nvGraphicFramePr>
        <p:xfrm>
          <a:off x="343224" y="2974532"/>
          <a:ext cx="11188931" cy="967272"/>
        </p:xfrm>
        <a:graphic>
          <a:graphicData uri="http://schemas.openxmlformats.org/drawingml/2006/table">
            <a:tbl>
              <a:tblPr firstRow="1" firstCol="1" bandRow="1"/>
              <a:tblGrid>
                <a:gridCol w="3510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7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67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72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67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98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836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Họ và tên thành viên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6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Mức độ đóng góp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865313"/>
              </p:ext>
            </p:extLst>
          </p:nvPr>
        </p:nvGraphicFramePr>
        <p:xfrm>
          <a:off x="348769" y="4213654"/>
          <a:ext cx="11159867" cy="1705231"/>
        </p:xfrm>
        <a:graphic>
          <a:graphicData uri="http://schemas.openxmlformats.org/drawingml/2006/table">
            <a:tbl>
              <a:tblPr firstRow="1" firstCol="1" bandRow="1"/>
              <a:tblGrid>
                <a:gridCol w="1376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5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5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5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5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5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55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1553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1553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136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Nội dung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Tinh thần làm việc nhóm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Hiệu quả làm việc nhóm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Trao đổi, thảo luận trong nhóm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Mức độ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3059" y="865374"/>
            <a:ext cx="11088505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PHIẾU ĐÁNH GIÁ CÁC HOẠT ĐỘNG</a:t>
            </a:r>
            <a:endParaRPr kumimoji="0" lang="vi-VN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kumimoji="0" lang="vi-VN" sz="2400" b="1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 nhân tự đánh giá/ đánh giá đóng góp của các thành viên trong nhóm theo các mức độ </a:t>
            </a:r>
            <a:r>
              <a:rPr lang="en-US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A, B, C, D</a:t>
            </a:r>
            <a:endParaRPr kumimoji="0" lang="vi-VN" sz="2400" b="1" i="1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1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Cả nhóm thống nhất tự đánh giá các nội dung bằng cách khoanh tròn vào các mức độ A, B, C, D.</a:t>
            </a:r>
            <a:endParaRPr kumimoji="0" lang="vi-VN" sz="2400" b="1" i="1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564" y="133406"/>
            <a:ext cx="1044000" cy="121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80768" y="516254"/>
            <a:ext cx="1104694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PHIẾU ĐÁNH GIÁ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CHÉO GIỮA CÁC NHÓM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 nhóm đánh giá nhóm bạn theo các tiêu chí bên dưới bằng cách chấm điểm từ 1 đến 4 điểm tương ứng với các tiêu chí đánh giá như sau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2F0DF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1: Rất không đồng ý </a:t>
            </a:r>
            <a:r>
              <a:rPr lang="en-US" sz="2800" b="1" dirty="0">
                <a:solidFill>
                  <a:srgbClr val="2F0DF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vi-VN" sz="2800" b="1" dirty="0">
                <a:solidFill>
                  <a:srgbClr val="2F0DF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2: Không đồng ý </a:t>
            </a:r>
            <a:r>
              <a:rPr lang="en-US" sz="2800" b="1" dirty="0">
                <a:solidFill>
                  <a:srgbClr val="2F0DF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vi-VN" sz="2800" b="1" dirty="0">
                <a:solidFill>
                  <a:srgbClr val="2F0DF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3: Đồng ý </a:t>
            </a:r>
            <a:r>
              <a:rPr lang="en-US" sz="2800" b="1" dirty="0">
                <a:solidFill>
                  <a:srgbClr val="2F0DF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vi-VN" sz="2800" b="1" dirty="0">
                <a:solidFill>
                  <a:srgbClr val="2F0DF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4: Rất đồng ý</a:t>
            </a:r>
            <a:endParaRPr kumimoji="0" lang="vi-VN" sz="2800" b="1" i="0" u="none" strike="noStrike" cap="none" normalizeH="0" baseline="0" dirty="0">
              <a:ln>
                <a:noFill/>
              </a:ln>
              <a:solidFill>
                <a:srgbClr val="2F0DFB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729917"/>
              </p:ext>
            </p:extLst>
          </p:nvPr>
        </p:nvGraphicFramePr>
        <p:xfrm>
          <a:off x="358346" y="2641043"/>
          <a:ext cx="11121080" cy="3512614"/>
        </p:xfrm>
        <a:graphic>
          <a:graphicData uri="http://schemas.openxmlformats.org/drawingml/2006/table">
            <a:tbl>
              <a:tblPr firstRow="1" firstCol="1" bandRow="1"/>
              <a:tblGrid>
                <a:gridCol w="8240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03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7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40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N1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N2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N3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4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Nhóm tham gia thực hành tích cực 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4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Hoàn thành công việc được giao chính xác, đúng thời gian.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4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Chuẩn bị các vật dụng thực hành đảm bảo.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4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Các thành viên có thái độ hợp tác, phối hợp tốt khi thực hành.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12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có hỗ trợ, giúp đỡ nhóm bạn gặp khó khăn khi thực hành. Trình bài,</a:t>
                      </a: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báo cáo kết quả thực hành tốt.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4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 số 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427502" y="3670472"/>
            <a:ext cx="93199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809" y="1424195"/>
            <a:ext cx="1070671" cy="124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hlinkClick r:id="rId2" action="ppaction://hlinkfile"/>
            <a:extLst>
              <a:ext uri="{FF2B5EF4-FFF2-40B4-BE49-F238E27FC236}">
                <a16:creationId xmlns:a16="http://schemas.microsoft.com/office/drawing/2014/main" id="{2CD7B15B-AC7C-4BA6-A9E4-E2E18E6A3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8" y="204072"/>
            <a:ext cx="1268079" cy="661474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03B70E5-9F0E-4702-90C1-365A72B543DB}"/>
              </a:ext>
            </a:extLst>
          </p:cNvPr>
          <p:cNvSpPr/>
          <p:nvPr/>
        </p:nvSpPr>
        <p:spPr>
          <a:xfrm>
            <a:off x="744558" y="180866"/>
            <a:ext cx="476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4AA469-7111-403F-801A-D9A62247E248}"/>
              </a:ext>
            </a:extLst>
          </p:cNvPr>
          <p:cNvSpPr txBox="1"/>
          <p:nvPr/>
        </p:nvSpPr>
        <p:spPr>
          <a:xfrm>
            <a:off x="501825" y="1315658"/>
            <a:ext cx="7560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cách để giữ cơ thể khỏe mạnh, không bị thừa cân hay thiếu cân, có chiều cao và dung tích phổi chuẩn.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3CC0155D-7CC4-446F-9F76-F7365C48A496}"/>
              </a:ext>
            </a:extLst>
          </p:cNvPr>
          <p:cNvSpPr/>
          <p:nvPr/>
        </p:nvSpPr>
        <p:spPr>
          <a:xfrm>
            <a:off x="501827" y="1231338"/>
            <a:ext cx="8002983" cy="1838646"/>
          </a:xfrm>
          <a:prstGeom prst="rect">
            <a:avLst/>
          </a:prstGeom>
          <a:noFill/>
          <a:ln w="381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8B3C26F-1CCF-40F6-98FD-DF75B3C16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35" y="204072"/>
            <a:ext cx="2823055" cy="1706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4BE8FA-6C30-B2AB-47B8-9D4392223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7" y="3575403"/>
            <a:ext cx="5420135" cy="30282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9495D1-8D1A-69A8-3E3D-40E2B6DAF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53" y="3570329"/>
            <a:ext cx="5294051" cy="30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2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hlinkClick r:id="rId2" action="ppaction://hlinkfile"/>
            <a:extLst>
              <a:ext uri="{FF2B5EF4-FFF2-40B4-BE49-F238E27FC236}">
                <a16:creationId xmlns:a16="http://schemas.microsoft.com/office/drawing/2014/main" id="{2CD7B15B-AC7C-4BA6-A9E4-E2E18E6A3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74" y="704413"/>
            <a:ext cx="1268079" cy="66147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B97D950-2C3A-4910-87D3-EB2D2C64CD5C}"/>
              </a:ext>
            </a:extLst>
          </p:cNvPr>
          <p:cNvSpPr txBox="1"/>
          <p:nvPr/>
        </p:nvSpPr>
        <p:spPr>
          <a:xfrm>
            <a:off x="1421251" y="742766"/>
            <a:ext cx="4278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 cơ thể khỏe mạnh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03B70E5-9F0E-4702-90C1-365A72B543DB}"/>
              </a:ext>
            </a:extLst>
          </p:cNvPr>
          <p:cNvSpPr/>
          <p:nvPr/>
        </p:nvSpPr>
        <p:spPr>
          <a:xfrm>
            <a:off x="830283" y="681207"/>
            <a:ext cx="476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</a:t>
            </a:r>
            <a:endParaRPr lang="vi-VN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3CC0155D-7CC4-446F-9F76-F7365C48A496}"/>
              </a:ext>
            </a:extLst>
          </p:cNvPr>
          <p:cNvSpPr/>
          <p:nvPr/>
        </p:nvSpPr>
        <p:spPr>
          <a:xfrm>
            <a:off x="843108" y="1793289"/>
            <a:ext cx="8292017" cy="1828800"/>
          </a:xfrm>
          <a:prstGeom prst="rect">
            <a:avLst/>
          </a:prstGeom>
          <a:noFill/>
          <a:ln w="381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E5B97-5BE5-8CFA-8469-5BB59638664B}"/>
              </a:ext>
            </a:extLst>
          </p:cNvPr>
          <p:cNvSpPr txBox="1"/>
          <p:nvPr/>
        </p:nvSpPr>
        <p:spPr>
          <a:xfrm>
            <a:off x="1180731" y="2047547"/>
            <a:ext cx="774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Ăn uống cân đối, sử dụng các thực phẩm lành mạnh.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3499AC-8DAA-DBF9-364D-D5648EFDC4DE}"/>
              </a:ext>
            </a:extLst>
          </p:cNvPr>
          <p:cNvSpPr txBox="1"/>
          <p:nvPr/>
        </p:nvSpPr>
        <p:spPr>
          <a:xfrm>
            <a:off x="1995497" y="2847500"/>
            <a:ext cx="5291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thể dục thể thao vừa sức.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074C47-BEF4-27F5-4BC1-05E9BA636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2" y="3601731"/>
            <a:ext cx="3929575" cy="32829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B406D3-1E53-CBA4-53D4-30310D8A0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057" y="3601727"/>
            <a:ext cx="3929575" cy="32600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432731-93B9-016D-E298-D9007BD986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629" y="3597988"/>
            <a:ext cx="3623528" cy="32600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1680" y="306213"/>
            <a:ext cx="2822693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92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F85D351B-7A80-4879-BF19-55FCAF0223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851"/>
          <a:stretch/>
        </p:blipFill>
        <p:spPr>
          <a:xfrm>
            <a:off x="2769925" y="0"/>
            <a:ext cx="7011379" cy="114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2C6F2F-EA3C-DDFB-09EE-F2BE9358BE37}"/>
              </a:ext>
            </a:extLst>
          </p:cNvPr>
          <p:cNvSpPr txBox="1"/>
          <p:nvPr/>
        </p:nvSpPr>
        <p:spPr>
          <a:xfrm>
            <a:off x="756070" y="1349325"/>
            <a:ext cx="10658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em ứng dụng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vào trong thực tế.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872F2E-1683-B70A-EF05-F2F51BCCC85B}"/>
              </a:ext>
            </a:extLst>
          </p:cNvPr>
          <p:cNvSpPr txBox="1"/>
          <p:nvPr/>
        </p:nvSpPr>
        <p:spPr>
          <a:xfrm>
            <a:off x="756070" y="1927724"/>
            <a:ext cx="10658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C87BD3-F48C-6250-3DC2-882E78839F30}"/>
              </a:ext>
            </a:extLst>
          </p:cNvPr>
          <p:cNvSpPr txBox="1"/>
          <p:nvPr/>
        </p:nvSpPr>
        <p:spPr>
          <a:xfrm>
            <a:off x="756070" y="2937010"/>
            <a:ext cx="10658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sẻ hiểu biết của mình với bạn bè và người thân; gương mẫu, động viên, khích lệ mọi người cùng thực hiện lối sống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mạnh. 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D749C-2F75-F1D5-9175-CB5664856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08" y="4111633"/>
            <a:ext cx="106196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IV.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2F0DFB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2F0D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F0DFB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2F0D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F0DFB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2F0DF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2F0DFB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2F0D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F0DFB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2F0D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F0DFB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2F0D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F0DFB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2F0DF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rgbClr val="2F0DF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291304"/>
      </p:ext>
    </p:extLst>
  </p:cSld>
  <p:clrMapOvr>
    <a:masterClrMapping/>
  </p:clrMapOvr>
  <p:transition spd="slow" advClick="0" advTm="392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Hình ảnh 56">
            <a:hlinkClick r:id="rId2" action="ppaction://hlinkfile"/>
            <a:extLst>
              <a:ext uri="{FF2B5EF4-FFF2-40B4-BE49-F238E27FC236}">
                <a16:creationId xmlns:a16="http://schemas.microsoft.com/office/drawing/2014/main" id="{3C8124C3-4DE4-41FF-A2AB-3783F228C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3" y="129746"/>
            <a:ext cx="1268079" cy="661474"/>
          </a:xfrm>
          <a:prstGeom prst="rect">
            <a:avLst/>
          </a:prstGeom>
        </p:spPr>
      </p:pic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281E36CB-29EE-4366-89A4-5BE0826D56D5}"/>
              </a:ext>
            </a:extLst>
          </p:cNvPr>
          <p:cNvSpPr/>
          <p:nvPr/>
        </p:nvSpPr>
        <p:spPr>
          <a:xfrm>
            <a:off x="834935" y="75762"/>
            <a:ext cx="3784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bg1"/>
                </a:solidFill>
                <a:effectLst/>
              </a:rPr>
              <a:t>1</a:t>
            </a:r>
            <a:endParaRPr lang="vi-VN" sz="44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7D9C7D6B-C3A7-425E-84B9-157701D7F933}"/>
              </a:ext>
            </a:extLst>
          </p:cNvPr>
          <p:cNvSpPr txBox="1"/>
          <p:nvPr/>
        </p:nvSpPr>
        <p:spPr>
          <a:xfrm>
            <a:off x="1448774" y="202975"/>
            <a:ext cx="10238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tính được dung tích phổi chuẩn của một người, các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FC927A40-438E-43C8-8999-FBCFC4C0434D}"/>
              </a:ext>
            </a:extLst>
          </p:cNvPr>
          <p:cNvSpPr txBox="1"/>
          <p:nvPr/>
        </p:nvSpPr>
        <p:spPr>
          <a:xfrm>
            <a:off x="504528" y="799560"/>
            <a:ext cx="7863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cần biết những yếu tố gì?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Hình chữ nhật 63">
            <a:extLst>
              <a:ext uri="{FF2B5EF4-FFF2-40B4-BE49-F238E27FC236}">
                <a16:creationId xmlns:a16="http://schemas.microsoft.com/office/drawing/2014/main" id="{53D3CAEF-D28B-492F-8C7A-A6F6FC892A6A}"/>
              </a:ext>
            </a:extLst>
          </p:cNvPr>
          <p:cNvSpPr/>
          <p:nvPr/>
        </p:nvSpPr>
        <p:spPr>
          <a:xfrm>
            <a:off x="408589" y="3429004"/>
            <a:ext cx="8613353" cy="2977945"/>
          </a:xfrm>
          <a:prstGeom prst="rect">
            <a:avLst/>
          </a:prstGeom>
          <a:noFill/>
          <a:ln w="381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Hình chữ nhật 69">
            <a:extLst>
              <a:ext uri="{FF2B5EF4-FFF2-40B4-BE49-F238E27FC236}">
                <a16:creationId xmlns:a16="http://schemas.microsoft.com/office/drawing/2014/main" id="{711F7A4C-52F7-4F65-AC6A-B3CDB86E3C72}"/>
              </a:ext>
            </a:extLst>
          </p:cNvPr>
          <p:cNvSpPr/>
          <p:nvPr/>
        </p:nvSpPr>
        <p:spPr>
          <a:xfrm>
            <a:off x="617099" y="1524740"/>
            <a:ext cx="10838248" cy="1195956"/>
          </a:xfrm>
          <a:prstGeom prst="rect">
            <a:avLst/>
          </a:prstGeom>
          <a:solidFill>
            <a:srgbClr val="00D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Hình chữ nhật 70">
            <a:extLst>
              <a:ext uri="{FF2B5EF4-FFF2-40B4-BE49-F238E27FC236}">
                <a16:creationId xmlns:a16="http://schemas.microsoft.com/office/drawing/2014/main" id="{EB8A0646-FA64-4267-A6D3-E3AE92150AA8}"/>
              </a:ext>
            </a:extLst>
          </p:cNvPr>
          <p:cNvSpPr/>
          <p:nvPr/>
        </p:nvSpPr>
        <p:spPr>
          <a:xfrm>
            <a:off x="722463" y="1440531"/>
            <a:ext cx="10700823" cy="1195956"/>
          </a:xfrm>
          <a:prstGeom prst="rect">
            <a:avLst/>
          </a:prstGeom>
          <a:solidFill>
            <a:srgbClr val="00CEF9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74">
            <a:extLst>
              <a:ext uri="{FF2B5EF4-FFF2-40B4-BE49-F238E27FC236}">
                <a16:creationId xmlns:a16="http://schemas.microsoft.com/office/drawing/2014/main" id="{C46E6C40-B200-4343-8A0A-0BB3116F8CE8}"/>
              </a:ext>
            </a:extLst>
          </p:cNvPr>
          <p:cNvSpPr txBox="1"/>
          <p:nvPr/>
        </p:nvSpPr>
        <p:spPr>
          <a:xfrm>
            <a:off x="1472900" y="1404369"/>
            <a:ext cx="9887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tính dung tích phổi chuẩn của nam và nữ ở độ tuổi từ 6 đến 14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id="{FDCED34C-3315-40A9-B667-FA52EBEF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79" y="1510382"/>
            <a:ext cx="740407" cy="7090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A9EDCD-30F8-F3A0-7A8F-5391141F3CC0}"/>
              </a:ext>
            </a:extLst>
          </p:cNvPr>
          <p:cNvSpPr txBox="1"/>
          <p:nvPr/>
        </p:nvSpPr>
        <p:spPr>
          <a:xfrm>
            <a:off x="594784" y="3466669"/>
            <a:ext cx="287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Đối với nam: </a:t>
            </a:r>
            <a:endParaRPr lang="en-US" sz="4000" dirty="0">
              <a:latin typeface="+mj-lt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4968829-E99C-2EE3-3D3F-45407C2811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6662788"/>
              </p:ext>
            </p:extLst>
          </p:nvPr>
        </p:nvGraphicFramePr>
        <p:xfrm>
          <a:off x="3403063" y="3584071"/>
          <a:ext cx="5037853" cy="557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08031" imgH="200056" progId="Equation.DSMT4">
                  <p:embed/>
                </p:oleObj>
              </mc:Choice>
              <mc:Fallback>
                <p:oleObj name="Equation" r:id="rId5" imgW="1808031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03063" y="3584071"/>
                        <a:ext cx="5037853" cy="557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D93CD97B-09F4-4820-69B0-A0376C57D957}"/>
              </a:ext>
            </a:extLst>
          </p:cNvPr>
          <p:cNvSpPr txBox="1"/>
          <p:nvPr/>
        </p:nvSpPr>
        <p:spPr>
          <a:xfrm>
            <a:off x="608762" y="4035256"/>
            <a:ext cx="2606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Đối với nữ: </a:t>
            </a:r>
            <a:endParaRPr lang="en-US" sz="4000" dirty="0">
              <a:latin typeface="+mj-lt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F0ACEF3-40E5-F603-6083-A7EAFFD16A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022708"/>
              </p:ext>
            </p:extLst>
          </p:nvPr>
        </p:nvGraphicFramePr>
        <p:xfrm>
          <a:off x="3135247" y="4185836"/>
          <a:ext cx="4427469" cy="557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89355" imgH="200056" progId="Equation.DSMT4">
                  <p:embed/>
                </p:oleObj>
              </mc:Choice>
              <mc:Fallback>
                <p:oleObj name="Equation" r:id="rId7" imgW="1589355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35247" y="4185836"/>
                        <a:ext cx="4427469" cy="557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93C5141-809F-1CD1-F334-776AC87D81A8}"/>
              </a:ext>
            </a:extLst>
          </p:cNvPr>
          <p:cNvSpPr txBox="1"/>
          <p:nvPr/>
        </p:nvSpPr>
        <p:spPr>
          <a:xfrm>
            <a:off x="669177" y="4950662"/>
            <a:ext cx="4932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highlight>
                  <a:srgbClr val="FE0048"/>
                </a:highlight>
                <a:latin typeface="+mj-lt"/>
              </a:rPr>
              <a:t>H</a:t>
            </a:r>
            <a:r>
              <a:rPr lang="vi-VN" altLang="en-US" sz="2800" dirty="0">
                <a:latin typeface="+mj-lt"/>
              </a:rPr>
              <a:t> (hight) – chiều cao (centimet)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r>
              <a:rPr lang="vi-VN" sz="2800" dirty="0">
                <a:highlight>
                  <a:srgbClr val="25D8F9"/>
                </a:highlight>
                <a:latin typeface="+mj-lt"/>
              </a:rPr>
              <a:t>W</a:t>
            </a:r>
            <a:r>
              <a:rPr lang="vi-VN" sz="2800" dirty="0">
                <a:latin typeface="+mj-lt"/>
              </a:rPr>
              <a:t> (weight) – cân nặng (kilogam)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2763" y="2905221"/>
            <a:ext cx="1944711" cy="22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10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/>
      <p:bldP spid="65" grpId="0"/>
      <p:bldP spid="2" grpId="0"/>
      <p:bldP spid="1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hlinkClick r:id="rId2" action="ppaction://hlinkfile"/>
            <a:extLst>
              <a:ext uri="{FF2B5EF4-FFF2-40B4-BE49-F238E27FC236}">
                <a16:creationId xmlns:a16="http://schemas.microsoft.com/office/drawing/2014/main" id="{2CD7B15B-AC7C-4BA6-A9E4-E2E18E6A3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74" y="704413"/>
            <a:ext cx="1268079" cy="66147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B97D950-2C3A-4910-87D3-EB2D2C64CD5C}"/>
              </a:ext>
            </a:extLst>
          </p:cNvPr>
          <p:cNvSpPr txBox="1"/>
          <p:nvPr/>
        </p:nvSpPr>
        <p:spPr>
          <a:xfrm>
            <a:off x="1421249" y="653853"/>
            <a:ext cx="10351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tính 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của người thân trong gia đình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03B70E5-9F0E-4702-90C1-365A72B543DB}"/>
              </a:ext>
            </a:extLst>
          </p:cNvPr>
          <p:cNvSpPr/>
          <p:nvPr/>
        </p:nvSpPr>
        <p:spPr>
          <a:xfrm>
            <a:off x="836207" y="592298"/>
            <a:ext cx="450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  <a:endParaRPr lang="vi-VN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4AA469-7111-403F-801A-D9A62247E248}"/>
              </a:ext>
            </a:extLst>
          </p:cNvPr>
          <p:cNvSpPr txBox="1"/>
          <p:nvPr/>
        </p:nvSpPr>
        <p:spPr>
          <a:xfrm>
            <a:off x="1061590" y="2667405"/>
            <a:ext cx="10384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Tính dung tích toàn phổi của người thân trong gia đình trên phiếu học tập.</a:t>
            </a:r>
          </a:p>
          <a:p>
            <a:pPr algn="just"/>
            <a:r>
              <a:rPr 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Nộp phiếu học tập.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3CC0155D-7CC4-446F-9F76-F7365C48A496}"/>
              </a:ext>
            </a:extLst>
          </p:cNvPr>
          <p:cNvSpPr/>
          <p:nvPr/>
        </p:nvSpPr>
        <p:spPr>
          <a:xfrm>
            <a:off x="488731" y="2402489"/>
            <a:ext cx="11284169" cy="2264104"/>
          </a:xfrm>
          <a:prstGeom prst="rect">
            <a:avLst/>
          </a:prstGeom>
          <a:noFill/>
          <a:ln w="381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450" y="1179133"/>
            <a:ext cx="1469728" cy="17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hlinkClick r:id="rId2" action="ppaction://hlinkfile"/>
            <a:extLst>
              <a:ext uri="{FF2B5EF4-FFF2-40B4-BE49-F238E27FC236}">
                <a16:creationId xmlns:a16="http://schemas.microsoft.com/office/drawing/2014/main" id="{2CD7B15B-AC7C-4BA6-A9E4-E2E18E6A3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74" y="704413"/>
            <a:ext cx="1268079" cy="66147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B97D950-2C3A-4910-87D3-EB2D2C64CD5C}"/>
              </a:ext>
            </a:extLst>
          </p:cNvPr>
          <p:cNvSpPr txBox="1"/>
          <p:nvPr/>
        </p:nvSpPr>
        <p:spPr>
          <a:xfrm>
            <a:off x="1421249" y="653853"/>
            <a:ext cx="10351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tính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người thân trong gia đình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03B70E5-9F0E-4702-90C1-365A72B543DB}"/>
              </a:ext>
            </a:extLst>
          </p:cNvPr>
          <p:cNvSpPr/>
          <p:nvPr/>
        </p:nvSpPr>
        <p:spPr>
          <a:xfrm>
            <a:off x="836207" y="592298"/>
            <a:ext cx="450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2</a:t>
            </a:r>
            <a:endParaRPr lang="vi-VN" sz="4000" b="1" spc="5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797080"/>
              </p:ext>
            </p:extLst>
          </p:nvPr>
        </p:nvGraphicFramePr>
        <p:xfrm>
          <a:off x="836208" y="2557848"/>
          <a:ext cx="10756815" cy="2060108"/>
        </p:xfrm>
        <a:graphic>
          <a:graphicData uri="http://schemas.openxmlformats.org/drawingml/2006/table">
            <a:tbl>
              <a:tblPr firstRow="1" firstCol="1" bandRow="1"/>
              <a:tblGrid>
                <a:gridCol w="857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46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18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682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72162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STT</a:t>
                      </a:r>
                      <a:endParaRPr lang="vi-VN" sz="2400" b="1" dirty="0">
                        <a:solidFill>
                          <a:srgbClr val="2F0DFB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 err="1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Họ</a:t>
                      </a:r>
                      <a:r>
                        <a:rPr lang="en-US" sz="2400" b="1" baseline="0" dirty="0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2400" b="1" baseline="0" dirty="0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</a:t>
                      </a:r>
                      <a:endParaRPr lang="vi-VN" sz="2400" b="1" dirty="0">
                        <a:solidFill>
                          <a:srgbClr val="2F0DFB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 err="1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Mối</a:t>
                      </a:r>
                      <a:r>
                        <a:rPr lang="en-US" sz="2400" b="1" dirty="0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quan</a:t>
                      </a:r>
                      <a:r>
                        <a:rPr lang="en-US" sz="2400" b="1" dirty="0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hệ</a:t>
                      </a:r>
                      <a:r>
                        <a:rPr lang="en-US" sz="2400" b="1" dirty="0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400" b="1" baseline="0" dirty="0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HS</a:t>
                      </a:r>
                      <a:endParaRPr lang="vi-VN" sz="2400" b="1" dirty="0">
                        <a:solidFill>
                          <a:srgbClr val="2F0DFB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400" b="1" dirty="0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Giới tính</a:t>
                      </a:r>
                      <a:endParaRPr lang="vi-VN" sz="2400" dirty="0">
                        <a:solidFill>
                          <a:srgbClr val="2F0DFB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400" b="1" dirty="0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Chiều cao (cm)</a:t>
                      </a:r>
                      <a:endParaRPr lang="vi-VN" sz="2400" dirty="0">
                        <a:solidFill>
                          <a:srgbClr val="2F0DFB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400" b="1" dirty="0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Cân nặng</a:t>
                      </a:r>
                    </a:p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400" b="1" dirty="0">
                          <a:solidFill>
                            <a:srgbClr val="2F0DFB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(kg)</a:t>
                      </a:r>
                      <a:endParaRPr lang="vi-VN" sz="2400" dirty="0">
                        <a:solidFill>
                          <a:srgbClr val="2F0DFB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Dung tích phổi chuẩn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162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</a:t>
                      </a: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</a:t>
                      </a:r>
                      <a:r>
                        <a:rPr lang="nl-NL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200" b="1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vi-VN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..........................................................................</a:t>
                      </a:r>
                      <a:r>
                        <a:rPr lang="nl-NL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vi-VN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046" y="1300184"/>
            <a:ext cx="1195346" cy="13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9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hlinkClick r:id="rId2" action="ppaction://hlinkfile"/>
            <a:extLst>
              <a:ext uri="{FF2B5EF4-FFF2-40B4-BE49-F238E27FC236}">
                <a16:creationId xmlns:a16="http://schemas.microsoft.com/office/drawing/2014/main" id="{2CD7B15B-AC7C-4BA6-A9E4-E2E18E6A3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74" y="704413"/>
            <a:ext cx="1268079" cy="66147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B97D950-2C3A-4910-87D3-EB2D2C64CD5C}"/>
              </a:ext>
            </a:extLst>
          </p:cNvPr>
          <p:cNvSpPr txBox="1"/>
          <p:nvPr/>
        </p:nvSpPr>
        <p:spPr>
          <a:xfrm>
            <a:off x="1421249" y="653853"/>
            <a:ext cx="10351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tính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người thân trong gia đình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(HS </a:t>
            </a:r>
            <a:r>
              <a:rPr lang="en-US" sz="3600" b="1" i="1" dirty="0" err="1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3600" b="1" i="1" dirty="0" err="1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3600" b="1" i="1" dirty="0" err="1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i="1" dirty="0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600" b="1" i="1" dirty="0">
              <a:solidFill>
                <a:srgbClr val="2F0D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03B70E5-9F0E-4702-90C1-365A72B543DB}"/>
              </a:ext>
            </a:extLst>
          </p:cNvPr>
          <p:cNvSpPr/>
          <p:nvPr/>
        </p:nvSpPr>
        <p:spPr>
          <a:xfrm>
            <a:off x="836207" y="592298"/>
            <a:ext cx="450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2</a:t>
            </a:r>
            <a:endParaRPr lang="vi-VN" sz="4000" b="1" spc="5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4AA469-7111-403F-801A-D9A62247E248}"/>
              </a:ext>
            </a:extLst>
          </p:cNvPr>
          <p:cNvSpPr txBox="1"/>
          <p:nvPr/>
        </p:nvSpPr>
        <p:spPr>
          <a:xfrm>
            <a:off x="2706130" y="2100649"/>
            <a:ext cx="9106929" cy="286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Thu lại các phiếu học tập.</a:t>
            </a:r>
          </a:p>
          <a:p>
            <a:pPr algn="just"/>
            <a:r>
              <a:rPr 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Tổng kết và nhận xét.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3CC0155D-7CC4-446F-9F76-F7365C48A496}"/>
              </a:ext>
            </a:extLst>
          </p:cNvPr>
          <p:cNvSpPr/>
          <p:nvPr/>
        </p:nvSpPr>
        <p:spPr>
          <a:xfrm>
            <a:off x="2236573" y="3143390"/>
            <a:ext cx="6783859" cy="2207086"/>
          </a:xfrm>
          <a:prstGeom prst="rect">
            <a:avLst/>
          </a:prstGeom>
          <a:noFill/>
          <a:ln w="381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639" y="1365888"/>
            <a:ext cx="1876246" cy="218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6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hlinkClick r:id="rId3" action="ppaction://hlinkfile"/>
            <a:extLst>
              <a:ext uri="{FF2B5EF4-FFF2-40B4-BE49-F238E27FC236}">
                <a16:creationId xmlns:a16="http://schemas.microsoft.com/office/drawing/2014/main" id="{2CD7B15B-AC7C-4BA6-A9E4-E2E18E6A3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74" y="704413"/>
            <a:ext cx="1268079" cy="66147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B97D950-2C3A-4910-87D3-EB2D2C64CD5C}"/>
              </a:ext>
            </a:extLst>
          </p:cNvPr>
          <p:cNvSpPr txBox="1"/>
          <p:nvPr/>
        </p:nvSpPr>
        <p:spPr>
          <a:xfrm>
            <a:off x="1421251" y="742766"/>
            <a:ext cx="948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 sơ đồ tư duy bài “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 TÍCH PHỔI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03B70E5-9F0E-4702-90C1-365A72B543DB}"/>
              </a:ext>
            </a:extLst>
          </p:cNvPr>
          <p:cNvSpPr/>
          <p:nvPr/>
        </p:nvSpPr>
        <p:spPr>
          <a:xfrm>
            <a:off x="830283" y="681207"/>
            <a:ext cx="476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4AA469-7111-403F-801A-D9A62247E248}"/>
              </a:ext>
            </a:extLst>
          </p:cNvPr>
          <p:cNvSpPr txBox="1"/>
          <p:nvPr/>
        </p:nvSpPr>
        <p:spPr>
          <a:xfrm>
            <a:off x="531341" y="2007096"/>
            <a:ext cx="80689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4 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X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ây dựng sơ đồ tư duy về nội dung bài “Dung tích phổi”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3CC0155D-7CC4-446F-9F76-F7365C48A496}"/>
              </a:ext>
            </a:extLst>
          </p:cNvPr>
          <p:cNvSpPr/>
          <p:nvPr/>
        </p:nvSpPr>
        <p:spPr>
          <a:xfrm>
            <a:off x="619068" y="1840422"/>
            <a:ext cx="8129516" cy="3079970"/>
          </a:xfrm>
          <a:prstGeom prst="rect">
            <a:avLst/>
          </a:prstGeom>
          <a:noFill/>
          <a:ln w="381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hlinkClick r:id="rId5" action="ppaction://hlinkfile"/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045" y="1126035"/>
            <a:ext cx="2981653" cy="2472331"/>
          </a:xfrm>
          <a:prstGeom prst="rect">
            <a:avLst/>
          </a:prstGeom>
        </p:spPr>
      </p:pic>
      <p:sp>
        <p:nvSpPr>
          <p:cNvPr id="12" name="TextBox 10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1698260" y="5259192"/>
            <a:ext cx="6080361" cy="1477328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defTabSz="6858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685800"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685800"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685800"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685800"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Thời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gian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thảo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luận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nhóm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7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phút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591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hlinkClick r:id="rId3" action="ppaction://hlinkfile"/>
            <a:extLst>
              <a:ext uri="{FF2B5EF4-FFF2-40B4-BE49-F238E27FC236}">
                <a16:creationId xmlns:a16="http://schemas.microsoft.com/office/drawing/2014/main" id="{2CD7B15B-AC7C-4BA6-A9E4-E2E18E6A3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74" y="392851"/>
            <a:ext cx="1268079" cy="66147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B97D950-2C3A-4910-87D3-EB2D2C64CD5C}"/>
              </a:ext>
            </a:extLst>
          </p:cNvPr>
          <p:cNvSpPr txBox="1"/>
          <p:nvPr/>
        </p:nvSpPr>
        <p:spPr>
          <a:xfrm>
            <a:off x="1461377" y="400426"/>
            <a:ext cx="948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latin typeface="Times New Roman" panose="02020603050405020304" pitchFamily="18" charset="0"/>
                <a:ea typeface="Times New Roman" panose="02020603050405020304" pitchFamily="18" charset="0"/>
              </a:rPr>
              <a:t>Một số mẫu s</a:t>
            </a:r>
            <a:r>
              <a:rPr lang="vi-VN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 </a:t>
            </a: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 </a:t>
            </a:r>
            <a:r>
              <a:rPr lang="vi-VN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 duy tham khảo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03B70E5-9F0E-4702-90C1-365A72B543DB}"/>
              </a:ext>
            </a:extLst>
          </p:cNvPr>
          <p:cNvSpPr/>
          <p:nvPr/>
        </p:nvSpPr>
        <p:spPr>
          <a:xfrm>
            <a:off x="853623" y="392851"/>
            <a:ext cx="476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1847C-575E-F6C9-F4B0-BA11771B4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" y="1100737"/>
            <a:ext cx="4962619" cy="3078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5BF69-DE9F-852A-B7EB-5A6D1CEBD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69" y="1046757"/>
            <a:ext cx="4962619" cy="32309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437360-AE3C-5672-A683-3E2CA5259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62" y="3308215"/>
            <a:ext cx="5251143" cy="35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921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102" y="488699"/>
            <a:ext cx="9724767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vi-VN" sz="3600" dirty="0">
                <a:solidFill>
                  <a:srgbClr val="2F0DFB"/>
                </a:solidFill>
                <a:ea typeface="Times New Roman" panose="02020603050405020304" pitchFamily="18" charset="0"/>
              </a:rPr>
              <a:t>Thực hành</a:t>
            </a:r>
            <a:br>
              <a:rPr lang="en-US" sz="3600" dirty="0">
                <a:solidFill>
                  <a:srgbClr val="2F0DFB"/>
                </a:solidFill>
                <a:ea typeface="Times New Roman" panose="02020603050405020304" pitchFamily="18" charset="0"/>
              </a:rPr>
            </a:br>
            <a:r>
              <a:rPr lang="vi-VN" sz="3600" dirty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3F3F3F"/>
                </a:solidFill>
                <a:ea typeface="Times New Roman" panose="02020603050405020304" pitchFamily="18" charset="0"/>
              </a:rPr>
              <a:t>Vẽ sơ đồ tư duy bài “</a:t>
            </a:r>
            <a:r>
              <a:rPr lang="vi-VN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DUNG TÍCH PHỔI</a:t>
            </a:r>
            <a:r>
              <a:rPr lang="vi-VN" sz="3600" b="1" dirty="0">
                <a:solidFill>
                  <a:srgbClr val="3F3F3F"/>
                </a:solidFill>
                <a:ea typeface="Times New Roman" panose="02020603050405020304" pitchFamily="18" charset="0"/>
              </a:rPr>
              <a:t>”</a:t>
            </a:r>
            <a:b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" name="TextBox 10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2414956" y="4678428"/>
            <a:ext cx="6080361" cy="1477328"/>
          </a:xfrm>
          <a:prstGeom prst="rect">
            <a:avLst/>
          </a:prstGeom>
          <a:gradFill rotWithShape="1">
            <a:gsLst>
              <a:gs pos="0">
                <a:srgbClr val="A0D468">
                  <a:satMod val="103000"/>
                  <a:lumMod val="102000"/>
                  <a:tint val="94000"/>
                </a:srgbClr>
              </a:gs>
              <a:gs pos="50000">
                <a:srgbClr val="A0D468">
                  <a:satMod val="110000"/>
                  <a:lumMod val="100000"/>
                  <a:shade val="100000"/>
                </a:srgbClr>
              </a:gs>
              <a:gs pos="100000">
                <a:srgbClr val="A0D468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A0D468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defTabSz="6858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685800"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685800"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685800"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685800"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Calibri" pitchFamily="34" charset="0"/>
              </a:rPr>
              <a:t>Thời</a:t>
            </a:r>
            <a:r>
              <a:rPr kumimoji="0" lang="en-US" alt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Calibri" pitchFamily="34" charset="0"/>
              </a:rPr>
              <a:t> </a:t>
            </a:r>
            <a:r>
              <a:rPr kumimoji="0" lang="en-US" altLang="en-US" sz="4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Calibri" pitchFamily="34" charset="0"/>
              </a:rPr>
              <a:t>gian</a:t>
            </a:r>
            <a:r>
              <a:rPr kumimoji="0" lang="en-US" alt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Calibri" pitchFamily="34" charset="0"/>
              </a:rPr>
              <a:t> </a:t>
            </a:r>
            <a:r>
              <a:rPr kumimoji="0" lang="en-US" altLang="en-US" sz="4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Calibri" pitchFamily="34" charset="0"/>
              </a:rPr>
              <a:t>thực</a:t>
            </a:r>
            <a:r>
              <a:rPr kumimoji="0" lang="en-US" altLang="en-US" sz="45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Calibri" pitchFamily="34" charset="0"/>
              </a:rPr>
              <a:t> </a:t>
            </a:r>
            <a:r>
              <a:rPr kumimoji="0" lang="en-US" altLang="en-US" sz="45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Calibri" pitchFamily="34" charset="0"/>
              </a:rPr>
              <a:t>hành</a:t>
            </a:r>
            <a:r>
              <a:rPr kumimoji="0" lang="en-US" alt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Calibri" pitchFamily="34" charset="0"/>
              </a:rPr>
              <a:t> </a:t>
            </a:r>
            <a:r>
              <a:rPr kumimoji="0" lang="en-US" altLang="en-US" sz="4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Calibri" pitchFamily="34" charset="0"/>
              </a:rPr>
              <a:t>nhóm</a:t>
            </a:r>
            <a:r>
              <a:rPr kumimoji="0" lang="en-US" alt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Calibri" pitchFamily="34" charset="0"/>
              </a:rPr>
              <a:t> 17 </a:t>
            </a:r>
            <a:r>
              <a:rPr kumimoji="0" lang="en-US" altLang="en-US" sz="4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Calibri" pitchFamily="34" charset="0"/>
              </a:rPr>
              <a:t>phút</a:t>
            </a:r>
            <a:r>
              <a:rPr kumimoji="0" lang="en-US" alt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Calibri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621" y="1814262"/>
            <a:ext cx="2981202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9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102" y="488699"/>
            <a:ext cx="9724767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br>
              <a:rPr lang="en-US" sz="3600" dirty="0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600" dirty="0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dirty="0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hực hành</a:t>
            </a:r>
            <a:br>
              <a:rPr lang="en-US" sz="3600" dirty="0">
                <a:solidFill>
                  <a:srgbClr val="2F0DF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 sơ đồ tư duy bài “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TÍCH PHỔI</a:t>
            </a:r>
            <a:r>
              <a:rPr lang="vi-VN" sz="3600" b="1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0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2414956" y="4678428"/>
            <a:ext cx="6080361" cy="1477328"/>
          </a:xfrm>
          <a:prstGeom prst="rect">
            <a:avLst/>
          </a:prstGeom>
          <a:gradFill rotWithShape="1">
            <a:gsLst>
              <a:gs pos="0">
                <a:srgbClr val="A0D468">
                  <a:satMod val="103000"/>
                  <a:lumMod val="102000"/>
                  <a:tint val="94000"/>
                </a:srgbClr>
              </a:gs>
              <a:gs pos="50000">
                <a:srgbClr val="A0D468">
                  <a:satMod val="110000"/>
                  <a:lumMod val="100000"/>
                  <a:shade val="100000"/>
                </a:srgbClr>
              </a:gs>
              <a:gs pos="100000">
                <a:srgbClr val="A0D468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A0D468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defTabSz="6858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685800"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685800"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685800"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685800"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 kern="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Thời</a:t>
            </a:r>
            <a:r>
              <a:rPr lang="en-US" altLang="en-US" sz="4500" b="1" kern="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4500" b="1" kern="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gian</a:t>
            </a:r>
            <a:r>
              <a:rPr lang="en-US" altLang="en-US" sz="4500" b="1" kern="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4500" b="1" kern="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báo</a:t>
            </a:r>
            <a:r>
              <a:rPr lang="en-US" altLang="en-US" sz="4500" b="1" kern="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altLang="en-US" sz="4500" b="1" kern="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cáo</a:t>
            </a:r>
            <a:r>
              <a:rPr lang="en-US" altLang="en-US" sz="4500" b="1" kern="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0" b="1" kern="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7 </a:t>
            </a:r>
            <a:r>
              <a:rPr lang="en-US" altLang="en-US" sz="4500" b="1" kern="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phút</a:t>
            </a:r>
            <a:r>
              <a:rPr lang="en-US" altLang="en-US" sz="4500" b="1" kern="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621" y="1814262"/>
            <a:ext cx="2981202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7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9.201"/>
  <p:tag name="TIMING" val="|0.884|36.152"/>
  <p:tag name="GENSWF_SLIDE_UID" val="{80BA279E-D8F0-4E42-9872-543A1E58A0D7}:413"/>
  <p:tag name="ISPRING_SLIDE_ID_2" val="{116FF109-2E5E-43E3-8E5F-456C8A20B8F0}"/>
  <p:tag name="ISPRING_SLIDE_INDENT_LEVEL" val="0"/>
  <p:tag name="GENSWF_SLIDE_TITLE" val="Hướng dẫn về nhà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6597333</TotalTime>
  <Words>796</Words>
  <Application>Microsoft Office PowerPoint</Application>
  <PresentationFormat>Widescreen</PresentationFormat>
  <Paragraphs>146</Paragraphs>
  <Slides>15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A3.OpenSansBold-San</vt:lpstr>
      <vt:lpstr>A3.OpenSans-San</vt:lpstr>
      <vt:lpstr>Arial</vt:lpstr>
      <vt:lpstr>Calibri</vt:lpstr>
      <vt:lpstr>Calibri Light</vt:lpstr>
      <vt:lpstr>Times New Roman</vt:lpstr>
      <vt:lpstr>字魂59号-创粗黑</vt:lpstr>
      <vt:lpstr>思源黑体 Heavy</vt:lpstr>
      <vt:lpstr>Chủ đề Office</vt:lpstr>
      <vt:lpstr>1_Office Theme</vt:lpstr>
      <vt:lpstr>3_Office Theme</vt:lpstr>
      <vt:lpstr>1_Chủ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 Vẽ sơ đồ tư duy bài “DUNG TÍCH PHỔI” </vt:lpstr>
      <vt:lpstr> Nộp bài và báo cáo thực hành  Vẽ sơ đồ tư duy bài “DUNG TÍCH PHỔI”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Trung Nguyễn</dc:creator>
  <cp:lastModifiedBy>Nguyen Thuy</cp:lastModifiedBy>
  <cp:revision>122</cp:revision>
  <dcterms:created xsi:type="dcterms:W3CDTF">2022-06-16T12:38:06Z</dcterms:created>
  <dcterms:modified xsi:type="dcterms:W3CDTF">2023-06-01T07:19:09Z</dcterms:modified>
</cp:coreProperties>
</file>