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6865ba6c64484cf6" Type="http://schemas.microsoft.com/office/2007/relationships/ui/extensibility" Target="customUI/customUI14.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580" r:id="rId2"/>
    <p:sldId id="326" r:id="rId3"/>
    <p:sldId id="585" r:id="rId4"/>
    <p:sldId id="586" r:id="rId5"/>
    <p:sldId id="345" r:id="rId6"/>
    <p:sldId id="588" r:id="rId7"/>
    <p:sldId id="589" r:id="rId8"/>
    <p:sldId id="595" r:id="rId9"/>
    <p:sldId id="590" r:id="rId10"/>
    <p:sldId id="591" r:id="rId11"/>
    <p:sldId id="592" r:id="rId12"/>
    <p:sldId id="593" r:id="rId13"/>
    <p:sldId id="596" r:id="rId14"/>
    <p:sldId id="597" r:id="rId15"/>
    <p:sldId id="598" r:id="rId16"/>
    <p:sldId id="599" r:id="rId17"/>
    <p:sldId id="600" r:id="rId18"/>
    <p:sldId id="601" r:id="rId19"/>
    <p:sldId id="603" r:id="rId20"/>
    <p:sldId id="604" r:id="rId21"/>
    <p:sldId id="605" r:id="rId22"/>
    <p:sldId id="606" r:id="rId23"/>
    <p:sldId id="575" r:id="rId24"/>
    <p:sldId id="607" r:id="rId25"/>
    <p:sldId id="608" r:id="rId26"/>
    <p:sldId id="609" r:id="rId27"/>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huan Nguyen Thi My" initials="TNTM" lastIdx="1" clrIdx="0">
    <p:extLst>
      <p:ext uri="{19B8F6BF-5375-455C-9EA6-DF929625EA0E}">
        <p15:presenceInfo xmlns:p15="http://schemas.microsoft.com/office/powerpoint/2012/main" userId="Thuan Nguyen Thi My" providerId="None"/>
      </p:ext>
    </p:extLst>
  </p:cmAuthor>
  <p:cmAuthor id="2" name="ADMIN" initials="A" lastIdx="2" clrIdx="1"/>
  <p:cmAuthor id="3" name="Admin" initials="A" lastIdx="3" clrIdx="2">
    <p:extLst>
      <p:ext uri="{19B8F6BF-5375-455C-9EA6-DF929625EA0E}">
        <p15:presenceInfo xmlns:p15="http://schemas.microsoft.com/office/powerpoint/2012/main" userId="Admi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DE4654"/>
    <a:srgbClr val="8BCD43"/>
    <a:srgbClr val="54304F"/>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Kiểu Trung bình 2 - Màu chủ đề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15" autoAdjust="0"/>
    <p:restoredTop sz="94660"/>
  </p:normalViewPr>
  <p:slideViewPr>
    <p:cSldViewPr>
      <p:cViewPr varScale="1">
        <p:scale>
          <a:sx n="102" d="100"/>
          <a:sy n="102" d="100"/>
        </p:scale>
        <p:origin x="902" y="5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B8A3592-FEF6-4F18-A34B-F0E5D14EE5C6}" type="datetimeFigureOut">
              <a:rPr lang="en-US" smtClean="0"/>
              <a:t>5/31/2023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2986841-B6E9-4602-99D2-E5DE711450F7}" type="slidenum">
              <a:rPr lang="en-US" smtClean="0"/>
              <a:t>‹#›</a:t>
            </a:fld>
            <a:endParaRPr lang="en-US"/>
          </a:p>
        </p:txBody>
      </p:sp>
    </p:spTree>
    <p:extLst>
      <p:ext uri="{BB962C8B-B14F-4D97-AF65-F5344CB8AC3E}">
        <p14:creationId xmlns:p14="http://schemas.microsoft.com/office/powerpoint/2010/main" val="528248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C38DDCE-A2E0-4ED5-91D6-A39DA716103D}" type="datetimeFigureOut">
              <a:rPr lang="en-US" smtClean="0"/>
              <a:t>5/31/2023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6E1D2B-0CA4-49DE-8ACE-2DF230ACA4E4}" type="slidenum">
              <a:rPr lang="en-US" smtClean="0"/>
              <a:t>‹#›</a:t>
            </a:fld>
            <a:endParaRPr lang="en-US"/>
          </a:p>
        </p:txBody>
      </p:sp>
    </p:spTree>
    <p:extLst>
      <p:ext uri="{BB962C8B-B14F-4D97-AF65-F5344CB8AC3E}">
        <p14:creationId xmlns:p14="http://schemas.microsoft.com/office/powerpoint/2010/main" val="7447940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C38DDCE-A2E0-4ED5-91D6-A39DA716103D}" type="datetimeFigureOut">
              <a:rPr lang="en-US" smtClean="0"/>
              <a:t>5/31/2023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6E1D2B-0CA4-49DE-8ACE-2DF230ACA4E4}" type="slidenum">
              <a:rPr lang="en-US" smtClean="0"/>
              <a:t>‹#›</a:t>
            </a:fld>
            <a:endParaRPr lang="en-US"/>
          </a:p>
        </p:txBody>
      </p:sp>
    </p:spTree>
    <p:extLst>
      <p:ext uri="{BB962C8B-B14F-4D97-AF65-F5344CB8AC3E}">
        <p14:creationId xmlns:p14="http://schemas.microsoft.com/office/powerpoint/2010/main" val="2464877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C38DDCE-A2E0-4ED5-91D6-A39DA716103D}" type="datetimeFigureOut">
              <a:rPr lang="en-US" smtClean="0"/>
              <a:t>5/31/2023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6E1D2B-0CA4-49DE-8ACE-2DF230ACA4E4}" type="slidenum">
              <a:rPr lang="en-US" smtClean="0"/>
              <a:t>‹#›</a:t>
            </a:fld>
            <a:endParaRPr lang="en-US"/>
          </a:p>
        </p:txBody>
      </p:sp>
    </p:spTree>
    <p:extLst>
      <p:ext uri="{BB962C8B-B14F-4D97-AF65-F5344CB8AC3E}">
        <p14:creationId xmlns:p14="http://schemas.microsoft.com/office/powerpoint/2010/main" val="36008974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C38DDCE-A2E0-4ED5-91D6-A39DA716103D}" type="datetimeFigureOut">
              <a:rPr lang="en-US" smtClean="0"/>
              <a:t>5/31/2023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6E1D2B-0CA4-49DE-8ACE-2DF230ACA4E4}" type="slidenum">
              <a:rPr lang="en-US" smtClean="0"/>
              <a:t>‹#›</a:t>
            </a:fld>
            <a:endParaRPr lang="en-US"/>
          </a:p>
        </p:txBody>
      </p:sp>
    </p:spTree>
    <p:extLst>
      <p:ext uri="{BB962C8B-B14F-4D97-AF65-F5344CB8AC3E}">
        <p14:creationId xmlns:p14="http://schemas.microsoft.com/office/powerpoint/2010/main" val="19774962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C38DDCE-A2E0-4ED5-91D6-A39DA716103D}" type="datetimeFigureOut">
              <a:rPr lang="en-US" smtClean="0"/>
              <a:t>5/31/2023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6E1D2B-0CA4-49DE-8ACE-2DF230ACA4E4}" type="slidenum">
              <a:rPr lang="en-US" smtClean="0"/>
              <a:t>‹#›</a:t>
            </a:fld>
            <a:endParaRPr lang="en-US"/>
          </a:p>
        </p:txBody>
      </p:sp>
    </p:spTree>
    <p:extLst>
      <p:ext uri="{BB962C8B-B14F-4D97-AF65-F5344CB8AC3E}">
        <p14:creationId xmlns:p14="http://schemas.microsoft.com/office/powerpoint/2010/main" val="1214131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C38DDCE-A2E0-4ED5-91D6-A39DA716103D}" type="datetimeFigureOut">
              <a:rPr lang="en-US" smtClean="0"/>
              <a:t>5/31/2023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6E1D2B-0CA4-49DE-8ACE-2DF230ACA4E4}" type="slidenum">
              <a:rPr lang="en-US" smtClean="0"/>
              <a:t>‹#›</a:t>
            </a:fld>
            <a:endParaRPr lang="en-US"/>
          </a:p>
        </p:txBody>
      </p:sp>
    </p:spTree>
    <p:extLst>
      <p:ext uri="{BB962C8B-B14F-4D97-AF65-F5344CB8AC3E}">
        <p14:creationId xmlns:p14="http://schemas.microsoft.com/office/powerpoint/2010/main" val="8662469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C38DDCE-A2E0-4ED5-91D6-A39DA716103D}" type="datetimeFigureOut">
              <a:rPr lang="en-US" smtClean="0"/>
              <a:t>5/31/2023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6E1D2B-0CA4-49DE-8ACE-2DF230ACA4E4}" type="slidenum">
              <a:rPr lang="en-US" smtClean="0"/>
              <a:t>‹#›</a:t>
            </a:fld>
            <a:endParaRPr lang="en-US"/>
          </a:p>
        </p:txBody>
      </p:sp>
    </p:spTree>
    <p:extLst>
      <p:ext uri="{BB962C8B-B14F-4D97-AF65-F5344CB8AC3E}">
        <p14:creationId xmlns:p14="http://schemas.microsoft.com/office/powerpoint/2010/main" val="33136595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C38DDCE-A2E0-4ED5-91D6-A39DA716103D}" type="datetimeFigureOut">
              <a:rPr lang="en-US" smtClean="0"/>
              <a:t>5/31/2023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6E1D2B-0CA4-49DE-8ACE-2DF230ACA4E4}" type="slidenum">
              <a:rPr lang="en-US" smtClean="0"/>
              <a:t>‹#›</a:t>
            </a:fld>
            <a:endParaRPr lang="en-US"/>
          </a:p>
        </p:txBody>
      </p:sp>
    </p:spTree>
    <p:extLst>
      <p:ext uri="{BB962C8B-B14F-4D97-AF65-F5344CB8AC3E}">
        <p14:creationId xmlns:p14="http://schemas.microsoft.com/office/powerpoint/2010/main" val="16347234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38DDCE-A2E0-4ED5-91D6-A39DA716103D}" type="datetimeFigureOut">
              <a:rPr lang="en-US" smtClean="0"/>
              <a:t>5/31/2023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6E1D2B-0CA4-49DE-8ACE-2DF230ACA4E4}" type="slidenum">
              <a:rPr lang="en-US" smtClean="0"/>
              <a:t>‹#›</a:t>
            </a:fld>
            <a:endParaRPr lang="en-US"/>
          </a:p>
        </p:txBody>
      </p:sp>
    </p:spTree>
    <p:extLst>
      <p:ext uri="{BB962C8B-B14F-4D97-AF65-F5344CB8AC3E}">
        <p14:creationId xmlns:p14="http://schemas.microsoft.com/office/powerpoint/2010/main" val="31374577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C38DDCE-A2E0-4ED5-91D6-A39DA716103D}" type="datetimeFigureOut">
              <a:rPr lang="en-US" smtClean="0"/>
              <a:t>5/31/2023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6E1D2B-0CA4-49DE-8ACE-2DF230ACA4E4}" type="slidenum">
              <a:rPr lang="en-US" smtClean="0"/>
              <a:t>‹#›</a:t>
            </a:fld>
            <a:endParaRPr lang="en-US"/>
          </a:p>
        </p:txBody>
      </p:sp>
    </p:spTree>
    <p:extLst>
      <p:ext uri="{BB962C8B-B14F-4D97-AF65-F5344CB8AC3E}">
        <p14:creationId xmlns:p14="http://schemas.microsoft.com/office/powerpoint/2010/main" val="3778017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C38DDCE-A2E0-4ED5-91D6-A39DA716103D}" type="datetimeFigureOut">
              <a:rPr lang="en-US" smtClean="0"/>
              <a:t>5/31/2023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6E1D2B-0CA4-49DE-8ACE-2DF230ACA4E4}" type="slidenum">
              <a:rPr lang="en-US" smtClean="0"/>
              <a:t>‹#›</a:t>
            </a:fld>
            <a:endParaRPr lang="en-US"/>
          </a:p>
        </p:txBody>
      </p:sp>
    </p:spTree>
    <p:extLst>
      <p:ext uri="{BB962C8B-B14F-4D97-AF65-F5344CB8AC3E}">
        <p14:creationId xmlns:p14="http://schemas.microsoft.com/office/powerpoint/2010/main" val="41695095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C38DDCE-A2E0-4ED5-91D6-A39DA716103D}" type="datetimeFigureOut">
              <a:rPr lang="en-US" smtClean="0"/>
              <a:t>5/31/2023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86E1D2B-0CA4-49DE-8ACE-2DF230ACA4E4}" type="slidenum">
              <a:rPr lang="en-US" smtClean="0"/>
              <a:t>‹#›</a:t>
            </a:fld>
            <a:endParaRPr lang="en-US"/>
          </a:p>
        </p:txBody>
      </p:sp>
    </p:spTree>
    <p:extLst>
      <p:ext uri="{BB962C8B-B14F-4D97-AF65-F5344CB8AC3E}">
        <p14:creationId xmlns:p14="http://schemas.microsoft.com/office/powerpoint/2010/main" val="23841185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wmf"/><Relationship Id="rId7" Type="http://schemas.openxmlformats.org/officeDocument/2006/relationships/image" Target="../media/image13.wmf"/><Relationship Id="rId2" Type="http://schemas.openxmlformats.org/officeDocument/2006/relationships/oleObject" Target="../embeddings/oleObject7.bin"/><Relationship Id="rId1" Type="http://schemas.openxmlformats.org/officeDocument/2006/relationships/slideLayout" Target="../slideLayouts/slideLayout2.xml"/><Relationship Id="rId6" Type="http://schemas.openxmlformats.org/officeDocument/2006/relationships/oleObject" Target="../embeddings/oleObject9.bin"/><Relationship Id="rId5" Type="http://schemas.openxmlformats.org/officeDocument/2006/relationships/image" Target="../media/image12.wmf"/><Relationship Id="rId4" Type="http://schemas.openxmlformats.org/officeDocument/2006/relationships/oleObject" Target="../embeddings/oleObject8.bin"/></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13.bin"/><Relationship Id="rId3" Type="http://schemas.openxmlformats.org/officeDocument/2006/relationships/image" Target="../media/image14.wmf"/><Relationship Id="rId7" Type="http://schemas.openxmlformats.org/officeDocument/2006/relationships/image" Target="../media/image16.emf"/><Relationship Id="rId2" Type="http://schemas.openxmlformats.org/officeDocument/2006/relationships/oleObject" Target="../embeddings/oleObject10.bin"/><Relationship Id="rId1" Type="http://schemas.openxmlformats.org/officeDocument/2006/relationships/slideLayout" Target="../slideLayouts/slideLayout2.xml"/><Relationship Id="rId6" Type="http://schemas.openxmlformats.org/officeDocument/2006/relationships/oleObject" Target="../embeddings/oleObject12.bin"/><Relationship Id="rId11" Type="http://schemas.openxmlformats.org/officeDocument/2006/relationships/image" Target="../media/image18.wmf"/><Relationship Id="rId5" Type="http://schemas.openxmlformats.org/officeDocument/2006/relationships/image" Target="../media/image15.wmf"/><Relationship Id="rId10" Type="http://schemas.openxmlformats.org/officeDocument/2006/relationships/oleObject" Target="../embeddings/oleObject14.bin"/><Relationship Id="rId4" Type="http://schemas.openxmlformats.org/officeDocument/2006/relationships/oleObject" Target="../embeddings/oleObject11.bin"/><Relationship Id="rId9" Type="http://schemas.openxmlformats.org/officeDocument/2006/relationships/image" Target="../media/image17.w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18.bin"/><Relationship Id="rId3" Type="http://schemas.openxmlformats.org/officeDocument/2006/relationships/image" Target="../media/image19.wmf"/><Relationship Id="rId7" Type="http://schemas.openxmlformats.org/officeDocument/2006/relationships/image" Target="../media/image21.wmf"/><Relationship Id="rId2" Type="http://schemas.openxmlformats.org/officeDocument/2006/relationships/oleObject" Target="../embeddings/oleObject15.bin"/><Relationship Id="rId1" Type="http://schemas.openxmlformats.org/officeDocument/2006/relationships/slideLayout" Target="../slideLayouts/slideLayout2.xml"/><Relationship Id="rId6" Type="http://schemas.openxmlformats.org/officeDocument/2006/relationships/oleObject" Target="../embeddings/oleObject17.bin"/><Relationship Id="rId5" Type="http://schemas.openxmlformats.org/officeDocument/2006/relationships/image" Target="../media/image20.wmf"/><Relationship Id="rId4" Type="http://schemas.openxmlformats.org/officeDocument/2006/relationships/oleObject" Target="../embeddings/oleObject16.bin"/><Relationship Id="rId9" Type="http://schemas.openxmlformats.org/officeDocument/2006/relationships/image" Target="../media/image22.wmf"/></Relationships>
</file>

<file path=ppt/slides/_rels/slide17.xml.rels><?xml version="1.0" encoding="UTF-8" standalone="yes"?>
<Relationships xmlns="http://schemas.openxmlformats.org/package/2006/relationships"><Relationship Id="rId3" Type="http://schemas.openxmlformats.org/officeDocument/2006/relationships/image" Target="../media/image23.wmf"/><Relationship Id="rId7" Type="http://schemas.openxmlformats.org/officeDocument/2006/relationships/image" Target="../media/image25.emf"/><Relationship Id="rId2" Type="http://schemas.openxmlformats.org/officeDocument/2006/relationships/oleObject" Target="../embeddings/oleObject19.bin"/><Relationship Id="rId1" Type="http://schemas.openxmlformats.org/officeDocument/2006/relationships/slideLayout" Target="../slideLayouts/slideLayout2.xml"/><Relationship Id="rId6" Type="http://schemas.openxmlformats.org/officeDocument/2006/relationships/oleObject" Target="../embeddings/oleObject21.bin"/><Relationship Id="rId5" Type="http://schemas.openxmlformats.org/officeDocument/2006/relationships/image" Target="../media/image24.wmf"/><Relationship Id="rId4" Type="http://schemas.openxmlformats.org/officeDocument/2006/relationships/oleObject" Target="../embeddings/oleObject20.bin"/></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wmf"/><Relationship Id="rId7" Type="http://schemas.openxmlformats.org/officeDocument/2006/relationships/image" Target="../media/image28.wmf"/><Relationship Id="rId2" Type="http://schemas.openxmlformats.org/officeDocument/2006/relationships/oleObject" Target="../embeddings/oleObject22.bin"/><Relationship Id="rId1" Type="http://schemas.openxmlformats.org/officeDocument/2006/relationships/slideLayout" Target="../slideLayouts/slideLayout2.xml"/><Relationship Id="rId6" Type="http://schemas.openxmlformats.org/officeDocument/2006/relationships/oleObject" Target="../embeddings/oleObject24.bin"/><Relationship Id="rId5" Type="http://schemas.openxmlformats.org/officeDocument/2006/relationships/image" Target="../media/image27.wmf"/><Relationship Id="rId4" Type="http://schemas.openxmlformats.org/officeDocument/2006/relationships/oleObject" Target="../embeddings/oleObject23.bin"/></Relationships>
</file>

<file path=ppt/slides/_rels/slide23.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oleObject" Target="../embeddings/oleObject25.bin"/><Relationship Id="rId1" Type="http://schemas.openxmlformats.org/officeDocument/2006/relationships/slideLayout" Target="../slideLayouts/slideLayout2.xml"/><Relationship Id="rId5" Type="http://schemas.openxmlformats.org/officeDocument/2006/relationships/image" Target="../media/image30.wmf"/><Relationship Id="rId4" Type="http://schemas.openxmlformats.org/officeDocument/2006/relationships/oleObject" Target="../embeddings/oleObject26.bin"/></Relationships>
</file>

<file path=ppt/slides/_rels/slide24.xml.rels><?xml version="1.0" encoding="UTF-8" standalone="yes"?>
<Relationships xmlns="http://schemas.openxmlformats.org/package/2006/relationships"><Relationship Id="rId3" Type="http://schemas.openxmlformats.org/officeDocument/2006/relationships/image" Target="../media/image31.wmf"/><Relationship Id="rId7" Type="http://schemas.openxmlformats.org/officeDocument/2006/relationships/image" Target="../media/image33.wmf"/><Relationship Id="rId2" Type="http://schemas.openxmlformats.org/officeDocument/2006/relationships/oleObject" Target="../embeddings/oleObject27.bin"/><Relationship Id="rId1" Type="http://schemas.openxmlformats.org/officeDocument/2006/relationships/slideLayout" Target="../slideLayouts/slideLayout2.xml"/><Relationship Id="rId6" Type="http://schemas.openxmlformats.org/officeDocument/2006/relationships/oleObject" Target="../embeddings/oleObject29.bin"/><Relationship Id="rId5" Type="http://schemas.openxmlformats.org/officeDocument/2006/relationships/image" Target="../media/image32.wmf"/><Relationship Id="rId4" Type="http://schemas.openxmlformats.org/officeDocument/2006/relationships/oleObject" Target="../embeddings/oleObject28.bin"/></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4.wmf"/></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5.w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image" Target="../media/image7.wmf"/><Relationship Id="rId7" Type="http://schemas.openxmlformats.org/officeDocument/2006/relationships/image" Target="../media/image9.wmf"/><Relationship Id="rId2" Type="http://schemas.openxmlformats.org/officeDocument/2006/relationships/oleObject" Target="../embeddings/oleObject3.bin"/><Relationship Id="rId1" Type="http://schemas.openxmlformats.org/officeDocument/2006/relationships/slideLayout" Target="../slideLayouts/slideLayout2.xml"/><Relationship Id="rId6" Type="http://schemas.openxmlformats.org/officeDocument/2006/relationships/oleObject" Target="../embeddings/oleObject5.bin"/><Relationship Id="rId5" Type="http://schemas.openxmlformats.org/officeDocument/2006/relationships/image" Target="../media/image8.wmf"/><Relationship Id="rId4" Type="http://schemas.openxmlformats.org/officeDocument/2006/relationships/oleObject" Target="../embeddings/oleObject4.bin"/><Relationship Id="rId9" Type="http://schemas.openxmlformats.org/officeDocument/2006/relationships/image" Target="../media/image10.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Rounded Corners 19">
            <a:extLst>
              <a:ext uri="{FF2B5EF4-FFF2-40B4-BE49-F238E27FC236}">
                <a16:creationId xmlns:a16="http://schemas.microsoft.com/office/drawing/2014/main" id="{F0B9D66F-5601-40B8-86B8-4B94AB7C2B0B}"/>
              </a:ext>
            </a:extLst>
          </p:cNvPr>
          <p:cNvSpPr/>
          <p:nvPr/>
        </p:nvSpPr>
        <p:spPr>
          <a:xfrm>
            <a:off x="62639" y="37407"/>
            <a:ext cx="3141918" cy="490264"/>
          </a:xfrm>
          <a:prstGeom prst="round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10742257-3980-4551-868A-26DC3CB821EE}"/>
              </a:ext>
            </a:extLst>
          </p:cNvPr>
          <p:cNvSpPr>
            <a:spLocks noGrp="1"/>
          </p:cNvSpPr>
          <p:nvPr>
            <p:ph type="title"/>
          </p:nvPr>
        </p:nvSpPr>
        <p:spPr>
          <a:xfrm>
            <a:off x="350027" y="915038"/>
            <a:ext cx="8108173" cy="2418712"/>
          </a:xfrm>
        </p:spPr>
        <p:txBody>
          <a:bodyPr>
            <a:noAutofit/>
          </a:bodyPr>
          <a:lstStyle/>
          <a:p>
            <a:pPr algn="just">
              <a:lnSpc>
                <a:spcPct val="150000"/>
              </a:lnSpc>
            </a:pPr>
            <a:r>
              <a:rPr lang="en-US" sz="2800" dirty="0" err="1">
                <a:solidFill>
                  <a:srgbClr val="0000FF"/>
                </a:solidFill>
                <a:latin typeface="Times New Roman" panose="02020603050405020304" pitchFamily="18" charset="0"/>
                <a:ea typeface="Times New Roman" panose="02020603050405020304" pitchFamily="18" charset="0"/>
              </a:rPr>
              <a:t>Em</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hãy</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quan</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sát</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các</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hình</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ảnh</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sau</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và</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chỉ</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ra</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một</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số</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hình</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thức</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khuyến</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mãi</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trong</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kinh</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doanh</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và</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nguyên</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tắc</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thực</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hiện</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khuyến</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mãi</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trong</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kinh</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doanh</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mà</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em</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biết</a:t>
            </a:r>
            <a:r>
              <a:rPr lang="en-US" sz="2800" dirty="0">
                <a:solidFill>
                  <a:srgbClr val="0000FF"/>
                </a:solidFill>
                <a:latin typeface="Times New Roman" panose="02020603050405020304" pitchFamily="18" charset="0"/>
                <a:ea typeface="Times New Roman" panose="02020603050405020304" pitchFamily="18" charset="0"/>
              </a:rPr>
              <a:t>? </a:t>
            </a:r>
            <a:endParaRPr lang="en-US" sz="2800" dirty="0">
              <a:solidFill>
                <a:srgbClr val="0000FF"/>
              </a:solidFill>
            </a:endParaRPr>
          </a:p>
        </p:txBody>
      </p:sp>
      <p:sp>
        <p:nvSpPr>
          <p:cNvPr id="35" name="!!1">
            <a:extLst>
              <a:ext uri="{FF2B5EF4-FFF2-40B4-BE49-F238E27FC236}">
                <a16:creationId xmlns:a16="http://schemas.microsoft.com/office/drawing/2014/main" id="{4D3CFCA8-27ED-41FB-92A9-BA8CC0500364}"/>
              </a:ext>
            </a:extLst>
          </p:cNvPr>
          <p:cNvSpPr txBox="1"/>
          <p:nvPr/>
        </p:nvSpPr>
        <p:spPr>
          <a:xfrm>
            <a:off x="194780" y="67627"/>
            <a:ext cx="3021404" cy="415498"/>
          </a:xfrm>
          <a:prstGeom prst="rect">
            <a:avLst/>
          </a:prstGeom>
          <a:noFill/>
        </p:spPr>
        <p:txBody>
          <a:bodyPr wrap="square">
            <a:spAutoFit/>
          </a:bodyPr>
          <a:lstStyle/>
          <a:p>
            <a:r>
              <a:rPr lang="en-US" sz="2100" b="1">
                <a:solidFill>
                  <a:srgbClr val="C55A11"/>
                </a:solidFill>
                <a:latin typeface="Times New Roman" panose="02020603050405020304" pitchFamily="18" charset="0"/>
                <a:cs typeface="Times New Roman" panose="02020603050405020304" pitchFamily="18" charset="0"/>
              </a:rPr>
              <a:t>HOẠT ĐỘNG MỞ ĐẦU</a:t>
            </a:r>
            <a:endParaRPr lang="en-US" sz="2100">
              <a:solidFill>
                <a:srgbClr val="C55A1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8175342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A3A062DA-93BF-4842-B601-4404401BCCE3}"/>
              </a:ext>
            </a:extLst>
          </p:cNvPr>
          <p:cNvSpPr txBox="1"/>
          <p:nvPr/>
        </p:nvSpPr>
        <p:spPr>
          <a:xfrm>
            <a:off x="228600" y="64627"/>
            <a:ext cx="7564582" cy="523220"/>
          </a:xfrm>
          <a:prstGeom prst="rect">
            <a:avLst/>
          </a:prstGeom>
          <a:noFill/>
        </p:spPr>
        <p:txBody>
          <a:bodyPr wrap="square">
            <a:spAutoFit/>
          </a:bodyPr>
          <a:lstStyle/>
          <a:p>
            <a:pPr algn="ctr"/>
            <a:r>
              <a:rPr lang="vi-VN" sz="2800">
                <a:solidFill>
                  <a:srgbClr val="0000FF"/>
                </a:solidFill>
                <a:latin typeface="Times New Roman (Headings)"/>
                <a:ea typeface="Times New Roman" panose="02020603050405020304" pitchFamily="18" charset="0"/>
                <a:cs typeface="Arial" panose="020B0604020202020204" pitchFamily="34" charset="0"/>
              </a:rPr>
              <a:t>Lời giải</a:t>
            </a:r>
          </a:p>
        </p:txBody>
      </p:sp>
      <p:sp>
        <p:nvSpPr>
          <p:cNvPr id="6" name="TextBox 5">
            <a:extLst>
              <a:ext uri="{FF2B5EF4-FFF2-40B4-BE49-F238E27FC236}">
                <a16:creationId xmlns:a16="http://schemas.microsoft.com/office/drawing/2014/main" id="{A3A062DA-93BF-4842-B601-4404401BCCE3}"/>
              </a:ext>
            </a:extLst>
          </p:cNvPr>
          <p:cNvSpPr txBox="1"/>
          <p:nvPr/>
        </p:nvSpPr>
        <p:spPr>
          <a:xfrm>
            <a:off x="228600" y="548925"/>
            <a:ext cx="9220200" cy="954107"/>
          </a:xfrm>
          <a:prstGeom prst="rect">
            <a:avLst/>
          </a:prstGeom>
          <a:noFill/>
        </p:spPr>
        <p:txBody>
          <a:bodyPr wrap="square">
            <a:spAutoFit/>
          </a:bodyPr>
          <a:lstStyle/>
          <a:p>
            <a:r>
              <a:rPr lang="vi-VN" sz="2800" dirty="0">
                <a:solidFill>
                  <a:srgbClr val="FF0000"/>
                </a:solidFill>
                <a:latin typeface="Times New Roman (Headings)"/>
                <a:cs typeface="Arial" panose="020B0604020202020204" pitchFamily="34" charset="0"/>
              </a:rPr>
              <a:t>Phương </a:t>
            </a:r>
            <a:r>
              <a:rPr lang="vi-VN" sz="2800" dirty="0" err="1">
                <a:solidFill>
                  <a:srgbClr val="FF0000"/>
                </a:solidFill>
                <a:latin typeface="Times New Roman (Headings)"/>
                <a:cs typeface="Arial" panose="020B0604020202020204" pitchFamily="34" charset="0"/>
              </a:rPr>
              <a:t>án</a:t>
            </a:r>
            <a:r>
              <a:rPr lang="en-US" sz="2800" dirty="0">
                <a:solidFill>
                  <a:srgbClr val="FF0000"/>
                </a:solidFill>
                <a:latin typeface="Times New Roman (Headings)"/>
                <a:cs typeface="Arial" panose="020B0604020202020204" pitchFamily="34" charset="0"/>
              </a:rPr>
              <a:t> 2</a:t>
            </a:r>
            <a:r>
              <a:rPr lang="vi-VN" sz="2800" dirty="0">
                <a:solidFill>
                  <a:srgbClr val="FF0000"/>
                </a:solidFill>
                <a:latin typeface="Times New Roman (Headings)"/>
                <a:cs typeface="Arial" panose="020B0604020202020204" pitchFamily="34" charset="0"/>
              </a:rPr>
              <a:t>:</a:t>
            </a:r>
            <a:endParaRPr lang="en-US" sz="2800" dirty="0">
              <a:solidFill>
                <a:srgbClr val="FF0000"/>
              </a:solidFill>
              <a:latin typeface="Times New Roman (Headings)"/>
              <a:cs typeface="Arial" panose="020B0604020202020204" pitchFamily="34" charset="0"/>
            </a:endParaRPr>
          </a:p>
          <a:p>
            <a:r>
              <a:rPr lang="en-US" sz="2800" dirty="0" err="1">
                <a:solidFill>
                  <a:srgbClr val="0000FF"/>
                </a:solidFill>
                <a:latin typeface="Times New Roman (Headings)"/>
                <a:cs typeface="Arial" panose="020B0604020202020204" pitchFamily="34" charset="0"/>
              </a:rPr>
              <a:t>Giá</a:t>
            </a:r>
            <a:r>
              <a:rPr lang="en-US" sz="2800" dirty="0">
                <a:solidFill>
                  <a:srgbClr val="0000FF"/>
                </a:solidFill>
                <a:latin typeface="Times New Roman (Headings)"/>
                <a:cs typeface="Arial" panose="020B0604020202020204" pitchFamily="34" charset="0"/>
              </a:rPr>
              <a:t> </a:t>
            </a:r>
            <a:r>
              <a:rPr lang="en-US" sz="2800" dirty="0" err="1">
                <a:solidFill>
                  <a:srgbClr val="0000FF"/>
                </a:solidFill>
                <a:latin typeface="Times New Roman (Headings)"/>
                <a:cs typeface="Arial" panose="020B0604020202020204" pitchFamily="34" charset="0"/>
              </a:rPr>
              <a:t>bán</a:t>
            </a:r>
            <a:r>
              <a:rPr lang="en-US" sz="2800" dirty="0">
                <a:solidFill>
                  <a:srgbClr val="0000FF"/>
                </a:solidFill>
                <a:latin typeface="Times New Roman (Headings)"/>
                <a:cs typeface="Arial" panose="020B0604020202020204" pitchFamily="34" charset="0"/>
              </a:rPr>
              <a:t> </a:t>
            </a:r>
            <a:r>
              <a:rPr lang="en-US" sz="2800" dirty="0" err="1">
                <a:solidFill>
                  <a:srgbClr val="0000FF"/>
                </a:solidFill>
                <a:latin typeface="Times New Roman (Headings)"/>
                <a:cs typeface="Arial" panose="020B0604020202020204" pitchFamily="34" charset="0"/>
              </a:rPr>
              <a:t>với</a:t>
            </a:r>
            <a:r>
              <a:rPr lang="en-US" sz="2800" dirty="0">
                <a:solidFill>
                  <a:srgbClr val="0000FF"/>
                </a:solidFill>
                <a:latin typeface="Times New Roman (Headings)"/>
                <a:cs typeface="Arial" panose="020B0604020202020204" pitchFamily="34" charset="0"/>
              </a:rPr>
              <a:t> </a:t>
            </a:r>
            <a:r>
              <a:rPr lang="vi-VN" sz="2800" dirty="0" err="1">
                <a:solidFill>
                  <a:srgbClr val="0000FF"/>
                </a:solidFill>
                <a:latin typeface="Times New Roman (Headings)"/>
                <a:cs typeface="Arial" panose="020B0604020202020204" pitchFamily="34" charset="0"/>
              </a:rPr>
              <a:t>mỗi</a:t>
            </a:r>
            <a:r>
              <a:rPr lang="vi-VN" sz="2800" dirty="0">
                <a:solidFill>
                  <a:srgbClr val="0000FF"/>
                </a:solidFill>
                <a:latin typeface="Times New Roman (Headings)"/>
                <a:cs typeface="Arial" panose="020B0604020202020204" pitchFamily="34" charset="0"/>
              </a:rPr>
              <a:t> </a:t>
            </a:r>
            <a:r>
              <a:rPr lang="vi-VN" sz="2800" dirty="0" err="1">
                <a:solidFill>
                  <a:srgbClr val="0000FF"/>
                </a:solidFill>
                <a:latin typeface="Times New Roman (Headings)"/>
                <a:cs typeface="Arial" panose="020B0604020202020204" pitchFamily="34" charset="0"/>
              </a:rPr>
              <a:t>chiếc</a:t>
            </a:r>
            <a:r>
              <a:rPr lang="vi-VN" sz="2800" dirty="0">
                <a:solidFill>
                  <a:srgbClr val="0000FF"/>
                </a:solidFill>
                <a:latin typeface="Times New Roman (Headings)"/>
                <a:cs typeface="Arial" panose="020B0604020202020204" pitchFamily="34" charset="0"/>
              </a:rPr>
              <a:t> </a:t>
            </a:r>
            <a:r>
              <a:rPr lang="vi-VN" sz="2800" dirty="0" err="1">
                <a:solidFill>
                  <a:srgbClr val="0000FF"/>
                </a:solidFill>
                <a:latin typeface="Times New Roman (Headings)"/>
                <a:cs typeface="Arial" panose="020B0604020202020204" pitchFamily="34" charset="0"/>
              </a:rPr>
              <a:t>áo</a:t>
            </a:r>
            <a:r>
              <a:rPr lang="vi-VN" sz="2800" dirty="0">
                <a:solidFill>
                  <a:srgbClr val="0000FF"/>
                </a:solidFill>
                <a:latin typeface="Times New Roman (Headings)"/>
                <a:cs typeface="Arial" panose="020B0604020202020204" pitchFamily="34" charset="0"/>
              </a:rPr>
              <a:t> </a:t>
            </a:r>
            <a:r>
              <a:rPr lang="vi-VN" sz="2800" dirty="0" err="1">
                <a:solidFill>
                  <a:srgbClr val="0000FF"/>
                </a:solidFill>
                <a:latin typeface="Times New Roman (Headings)"/>
                <a:cs typeface="Arial" panose="020B0604020202020204" pitchFamily="34" charset="0"/>
              </a:rPr>
              <a:t>là</a:t>
            </a:r>
            <a:r>
              <a:rPr lang="vi-VN" sz="2800" dirty="0">
                <a:solidFill>
                  <a:srgbClr val="0000FF"/>
                </a:solidFill>
                <a:latin typeface="Times New Roman (Headings)"/>
                <a:cs typeface="Arial" panose="020B0604020202020204" pitchFamily="34" charset="0"/>
              </a:rPr>
              <a:t>:</a:t>
            </a:r>
          </a:p>
        </p:txBody>
      </p:sp>
      <p:graphicFrame>
        <p:nvGraphicFramePr>
          <p:cNvPr id="7" name="Object 6"/>
          <p:cNvGraphicFramePr>
            <a:graphicFrameLocks noChangeAspect="1"/>
          </p:cNvGraphicFramePr>
          <p:nvPr>
            <p:extLst>
              <p:ext uri="{D42A27DB-BD31-4B8C-83A1-F6EECF244321}">
                <p14:modId xmlns:p14="http://schemas.microsoft.com/office/powerpoint/2010/main" val="173118718"/>
              </p:ext>
            </p:extLst>
          </p:nvPr>
        </p:nvGraphicFramePr>
        <p:xfrm>
          <a:off x="1168400" y="1493838"/>
          <a:ext cx="4787900" cy="520700"/>
        </p:xfrm>
        <a:graphic>
          <a:graphicData uri="http://schemas.openxmlformats.org/presentationml/2006/ole">
            <mc:AlternateContent xmlns:mc="http://schemas.openxmlformats.org/markup-compatibility/2006">
              <mc:Choice xmlns:v="urn:schemas-microsoft-com:vml" Requires="v">
                <p:oleObj name="Equation" r:id="rId2" imgW="4787640" imgH="520560" progId="Equation.DSMT4">
                  <p:embed/>
                </p:oleObj>
              </mc:Choice>
              <mc:Fallback>
                <p:oleObj name="Equation" r:id="rId2" imgW="4787640" imgH="520560" progId="Equation.DSMT4">
                  <p:embed/>
                  <p:pic>
                    <p:nvPicPr>
                      <p:cNvPr id="7" name="Object 6"/>
                      <p:cNvPicPr/>
                      <p:nvPr/>
                    </p:nvPicPr>
                    <p:blipFill>
                      <a:blip r:embed="rId3"/>
                      <a:stretch>
                        <a:fillRect/>
                      </a:stretch>
                    </p:blipFill>
                    <p:spPr>
                      <a:xfrm>
                        <a:off x="1168400" y="1493838"/>
                        <a:ext cx="4787900" cy="520700"/>
                      </a:xfrm>
                      <a:prstGeom prst="rect">
                        <a:avLst/>
                      </a:prstGeom>
                    </p:spPr>
                  </p:pic>
                </p:oleObj>
              </mc:Fallback>
            </mc:AlternateContent>
          </a:graphicData>
        </a:graphic>
      </p:graphicFrame>
      <p:sp>
        <p:nvSpPr>
          <p:cNvPr id="9" name="TextBox 8">
            <a:extLst>
              <a:ext uri="{FF2B5EF4-FFF2-40B4-BE49-F238E27FC236}">
                <a16:creationId xmlns:a16="http://schemas.microsoft.com/office/drawing/2014/main" id="{A3A062DA-93BF-4842-B601-4404401BCCE3}"/>
              </a:ext>
            </a:extLst>
          </p:cNvPr>
          <p:cNvSpPr txBox="1"/>
          <p:nvPr/>
        </p:nvSpPr>
        <p:spPr>
          <a:xfrm>
            <a:off x="5791200" y="1441649"/>
            <a:ext cx="1600200" cy="523220"/>
          </a:xfrm>
          <a:prstGeom prst="rect">
            <a:avLst/>
          </a:prstGeom>
          <a:noFill/>
        </p:spPr>
        <p:txBody>
          <a:bodyPr wrap="square">
            <a:spAutoFit/>
          </a:bodyPr>
          <a:lstStyle/>
          <a:p>
            <a:pPr algn="ctr"/>
            <a:r>
              <a:rPr lang="en-US" sz="2800">
                <a:solidFill>
                  <a:srgbClr val="0000FF"/>
                </a:solidFill>
                <a:latin typeface="Times New Roman (Headings)"/>
                <a:cs typeface="Arial" panose="020B0604020202020204" pitchFamily="34" charset="0"/>
              </a:rPr>
              <a:t>(đồng)</a:t>
            </a:r>
          </a:p>
        </p:txBody>
      </p:sp>
      <p:sp>
        <p:nvSpPr>
          <p:cNvPr id="10" name="TextBox 9">
            <a:extLst>
              <a:ext uri="{FF2B5EF4-FFF2-40B4-BE49-F238E27FC236}">
                <a16:creationId xmlns:a16="http://schemas.microsoft.com/office/drawing/2014/main" id="{A3A062DA-93BF-4842-B601-4404401BCCE3}"/>
              </a:ext>
            </a:extLst>
          </p:cNvPr>
          <p:cNvSpPr txBox="1"/>
          <p:nvPr/>
        </p:nvSpPr>
        <p:spPr>
          <a:xfrm>
            <a:off x="241897" y="2016275"/>
            <a:ext cx="9220200" cy="523220"/>
          </a:xfrm>
          <a:prstGeom prst="rect">
            <a:avLst/>
          </a:prstGeom>
          <a:noFill/>
        </p:spPr>
        <p:txBody>
          <a:bodyPr wrap="square">
            <a:spAutoFit/>
          </a:bodyPr>
          <a:lstStyle/>
          <a:p>
            <a:r>
              <a:rPr lang="vi-VN" sz="2800" dirty="0">
                <a:solidFill>
                  <a:srgbClr val="0000FF"/>
                </a:solidFill>
                <a:latin typeface="Times New Roman (Headings)"/>
                <a:cs typeface="Arial" panose="020B0604020202020204" pitchFamily="34" charset="0"/>
              </a:rPr>
              <a:t>Doanh thu của cửa hàng là:</a:t>
            </a:r>
          </a:p>
        </p:txBody>
      </p:sp>
      <p:graphicFrame>
        <p:nvGraphicFramePr>
          <p:cNvPr id="14" name="Object 13"/>
          <p:cNvGraphicFramePr>
            <a:graphicFrameLocks noChangeAspect="1"/>
          </p:cNvGraphicFramePr>
          <p:nvPr>
            <p:extLst>
              <p:ext uri="{D42A27DB-BD31-4B8C-83A1-F6EECF244321}">
                <p14:modId xmlns:p14="http://schemas.microsoft.com/office/powerpoint/2010/main" val="1344115751"/>
              </p:ext>
            </p:extLst>
          </p:nvPr>
        </p:nvGraphicFramePr>
        <p:xfrm>
          <a:off x="1143000" y="2635439"/>
          <a:ext cx="3276600" cy="330200"/>
        </p:xfrm>
        <a:graphic>
          <a:graphicData uri="http://schemas.openxmlformats.org/presentationml/2006/ole">
            <mc:AlternateContent xmlns:mc="http://schemas.openxmlformats.org/markup-compatibility/2006">
              <mc:Choice xmlns:v="urn:schemas-microsoft-com:vml" Requires="v">
                <p:oleObj name="Equation" r:id="rId4" imgW="3276360" imgH="330120" progId="Equation.DSMT4">
                  <p:embed/>
                </p:oleObj>
              </mc:Choice>
              <mc:Fallback>
                <p:oleObj name="Equation" r:id="rId4" imgW="3276360" imgH="330120" progId="Equation.DSMT4">
                  <p:embed/>
                  <p:pic>
                    <p:nvPicPr>
                      <p:cNvPr id="14" name="Object 13"/>
                      <p:cNvPicPr/>
                      <p:nvPr/>
                    </p:nvPicPr>
                    <p:blipFill>
                      <a:blip r:embed="rId5"/>
                      <a:stretch>
                        <a:fillRect/>
                      </a:stretch>
                    </p:blipFill>
                    <p:spPr>
                      <a:xfrm>
                        <a:off x="1143000" y="2635439"/>
                        <a:ext cx="3276600" cy="330200"/>
                      </a:xfrm>
                      <a:prstGeom prst="rect">
                        <a:avLst/>
                      </a:prstGeom>
                    </p:spPr>
                  </p:pic>
                </p:oleObj>
              </mc:Fallback>
            </mc:AlternateContent>
          </a:graphicData>
        </a:graphic>
      </p:graphicFrame>
      <p:sp>
        <p:nvSpPr>
          <p:cNvPr id="15" name="TextBox 14">
            <a:extLst>
              <a:ext uri="{FF2B5EF4-FFF2-40B4-BE49-F238E27FC236}">
                <a16:creationId xmlns:a16="http://schemas.microsoft.com/office/drawing/2014/main" id="{A3A062DA-93BF-4842-B601-4404401BCCE3}"/>
              </a:ext>
            </a:extLst>
          </p:cNvPr>
          <p:cNvSpPr txBox="1"/>
          <p:nvPr/>
        </p:nvSpPr>
        <p:spPr>
          <a:xfrm>
            <a:off x="4337050" y="2527781"/>
            <a:ext cx="1600200" cy="523220"/>
          </a:xfrm>
          <a:prstGeom prst="rect">
            <a:avLst/>
          </a:prstGeom>
          <a:noFill/>
        </p:spPr>
        <p:txBody>
          <a:bodyPr wrap="square">
            <a:spAutoFit/>
          </a:bodyPr>
          <a:lstStyle/>
          <a:p>
            <a:pPr algn="ctr"/>
            <a:r>
              <a:rPr lang="en-US" sz="2800">
                <a:solidFill>
                  <a:srgbClr val="0000FF"/>
                </a:solidFill>
                <a:latin typeface="Times New Roman (Headings)"/>
                <a:cs typeface="Arial" panose="020B0604020202020204" pitchFamily="34" charset="0"/>
              </a:rPr>
              <a:t>(đồng)</a:t>
            </a:r>
          </a:p>
        </p:txBody>
      </p:sp>
      <p:sp>
        <p:nvSpPr>
          <p:cNvPr id="16" name="TextBox 15">
            <a:extLst>
              <a:ext uri="{FF2B5EF4-FFF2-40B4-BE49-F238E27FC236}">
                <a16:creationId xmlns:a16="http://schemas.microsoft.com/office/drawing/2014/main" id="{A3A062DA-93BF-4842-B601-4404401BCCE3}"/>
              </a:ext>
            </a:extLst>
          </p:cNvPr>
          <p:cNvSpPr txBox="1"/>
          <p:nvPr/>
        </p:nvSpPr>
        <p:spPr>
          <a:xfrm>
            <a:off x="241897" y="3118505"/>
            <a:ext cx="9220200" cy="523220"/>
          </a:xfrm>
          <a:prstGeom prst="rect">
            <a:avLst/>
          </a:prstGeom>
          <a:noFill/>
        </p:spPr>
        <p:txBody>
          <a:bodyPr wrap="square">
            <a:spAutoFit/>
          </a:bodyPr>
          <a:lstStyle/>
          <a:p>
            <a:r>
              <a:rPr lang="en-US" sz="2800">
                <a:solidFill>
                  <a:srgbClr val="0000FF"/>
                </a:solidFill>
                <a:latin typeface="Times New Roman (Headings)"/>
                <a:cs typeface="Arial" panose="020B0604020202020204" pitchFamily="34" charset="0"/>
              </a:rPr>
              <a:t>Lãi </a:t>
            </a:r>
            <a:r>
              <a:rPr lang="vi-VN" sz="2800">
                <a:solidFill>
                  <a:srgbClr val="0000FF"/>
                </a:solidFill>
                <a:latin typeface="Times New Roman (Headings)"/>
                <a:cs typeface="Arial" panose="020B0604020202020204" pitchFamily="34" charset="0"/>
              </a:rPr>
              <a:t>của cửa hàng là:</a:t>
            </a:r>
          </a:p>
        </p:txBody>
      </p:sp>
      <p:graphicFrame>
        <p:nvGraphicFramePr>
          <p:cNvPr id="18" name="Object 17"/>
          <p:cNvGraphicFramePr>
            <a:graphicFrameLocks noChangeAspect="1"/>
          </p:cNvGraphicFramePr>
          <p:nvPr>
            <p:extLst>
              <p:ext uri="{D42A27DB-BD31-4B8C-83A1-F6EECF244321}">
                <p14:modId xmlns:p14="http://schemas.microsoft.com/office/powerpoint/2010/main" val="2336111507"/>
              </p:ext>
            </p:extLst>
          </p:nvPr>
        </p:nvGraphicFramePr>
        <p:xfrm>
          <a:off x="1143000" y="3794591"/>
          <a:ext cx="4305300" cy="330200"/>
        </p:xfrm>
        <a:graphic>
          <a:graphicData uri="http://schemas.openxmlformats.org/presentationml/2006/ole">
            <mc:AlternateContent xmlns:mc="http://schemas.openxmlformats.org/markup-compatibility/2006">
              <mc:Choice xmlns:v="urn:schemas-microsoft-com:vml" Requires="v">
                <p:oleObj name="Equation" r:id="rId6" imgW="4305240" imgH="330120" progId="Equation.DSMT4">
                  <p:embed/>
                </p:oleObj>
              </mc:Choice>
              <mc:Fallback>
                <p:oleObj name="Equation" r:id="rId6" imgW="4305240" imgH="330120" progId="Equation.DSMT4">
                  <p:embed/>
                  <p:pic>
                    <p:nvPicPr>
                      <p:cNvPr id="18" name="Object 17"/>
                      <p:cNvPicPr/>
                      <p:nvPr/>
                    </p:nvPicPr>
                    <p:blipFill>
                      <a:blip r:embed="rId7"/>
                      <a:stretch>
                        <a:fillRect/>
                      </a:stretch>
                    </p:blipFill>
                    <p:spPr>
                      <a:xfrm>
                        <a:off x="1143000" y="3794591"/>
                        <a:ext cx="4305300" cy="330200"/>
                      </a:xfrm>
                      <a:prstGeom prst="rect">
                        <a:avLst/>
                      </a:prstGeom>
                    </p:spPr>
                  </p:pic>
                </p:oleObj>
              </mc:Fallback>
            </mc:AlternateContent>
          </a:graphicData>
        </a:graphic>
      </p:graphicFrame>
      <p:sp>
        <p:nvSpPr>
          <p:cNvPr id="19" name="TextBox 18">
            <a:extLst>
              <a:ext uri="{FF2B5EF4-FFF2-40B4-BE49-F238E27FC236}">
                <a16:creationId xmlns:a16="http://schemas.microsoft.com/office/drawing/2014/main" id="{A3A062DA-93BF-4842-B601-4404401BCCE3}"/>
              </a:ext>
            </a:extLst>
          </p:cNvPr>
          <p:cNvSpPr txBox="1"/>
          <p:nvPr/>
        </p:nvSpPr>
        <p:spPr>
          <a:xfrm>
            <a:off x="5334000" y="3697515"/>
            <a:ext cx="1600200" cy="523220"/>
          </a:xfrm>
          <a:prstGeom prst="rect">
            <a:avLst/>
          </a:prstGeom>
          <a:noFill/>
        </p:spPr>
        <p:txBody>
          <a:bodyPr wrap="square">
            <a:spAutoFit/>
          </a:bodyPr>
          <a:lstStyle/>
          <a:p>
            <a:pPr algn="ctr"/>
            <a:r>
              <a:rPr lang="en-US" sz="2800">
                <a:solidFill>
                  <a:srgbClr val="0000FF"/>
                </a:solidFill>
                <a:latin typeface="Times New Roman (Headings)"/>
                <a:cs typeface="Arial" panose="020B0604020202020204" pitchFamily="34" charset="0"/>
              </a:rPr>
              <a:t>(đồng)</a:t>
            </a:r>
          </a:p>
        </p:txBody>
      </p:sp>
    </p:spTree>
    <p:extLst>
      <p:ext uri="{BB962C8B-B14F-4D97-AF65-F5344CB8AC3E}">
        <p14:creationId xmlns:p14="http://schemas.microsoft.com/office/powerpoint/2010/main" val="16741421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par>
                          <p:cTn id="22" fill="hold">
                            <p:stCondLst>
                              <p:cond delay="500"/>
                            </p:stCondLst>
                            <p:childTnLst>
                              <p:par>
                                <p:cTn id="23" presetID="42" presetClass="entr" presetSubtype="0"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1000"/>
                                        <p:tgtEl>
                                          <p:spTgt spid="9"/>
                                        </p:tgtEl>
                                      </p:cBhvr>
                                    </p:animEffect>
                                    <p:anim calcmode="lin" valueType="num">
                                      <p:cBhvr>
                                        <p:cTn id="26" dur="1000" fill="hold"/>
                                        <p:tgtEl>
                                          <p:spTgt spid="9"/>
                                        </p:tgtEl>
                                        <p:attrNameLst>
                                          <p:attrName>ppt_x</p:attrName>
                                        </p:attrNameLst>
                                      </p:cBhvr>
                                      <p:tavLst>
                                        <p:tav tm="0">
                                          <p:val>
                                            <p:strVal val="#ppt_x"/>
                                          </p:val>
                                        </p:tav>
                                        <p:tav tm="100000">
                                          <p:val>
                                            <p:strVal val="#ppt_x"/>
                                          </p:val>
                                        </p:tav>
                                      </p:tavLst>
                                    </p:anim>
                                    <p:anim calcmode="lin" valueType="num">
                                      <p:cBhvr>
                                        <p:cTn id="2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500"/>
                                        <p:tgtEl>
                                          <p:spTgt spid="14"/>
                                        </p:tgtEl>
                                      </p:cBhvr>
                                    </p:animEffect>
                                  </p:childTnLst>
                                </p:cTn>
                              </p:par>
                            </p:childTnLst>
                          </p:cTn>
                        </p:par>
                        <p:par>
                          <p:cTn id="40" fill="hold">
                            <p:stCondLst>
                              <p:cond delay="500"/>
                            </p:stCondLst>
                            <p:childTnLst>
                              <p:par>
                                <p:cTn id="41" presetID="42" presetClass="entr" presetSubtype="0"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fade">
                                      <p:cBhvr>
                                        <p:cTn id="50" dur="1000"/>
                                        <p:tgtEl>
                                          <p:spTgt spid="16"/>
                                        </p:tgtEl>
                                      </p:cBhvr>
                                    </p:animEffect>
                                    <p:anim calcmode="lin" valueType="num">
                                      <p:cBhvr>
                                        <p:cTn id="51" dur="1000" fill="hold"/>
                                        <p:tgtEl>
                                          <p:spTgt spid="16"/>
                                        </p:tgtEl>
                                        <p:attrNameLst>
                                          <p:attrName>ppt_x</p:attrName>
                                        </p:attrNameLst>
                                      </p:cBhvr>
                                      <p:tavLst>
                                        <p:tav tm="0">
                                          <p:val>
                                            <p:strVal val="#ppt_x"/>
                                          </p:val>
                                        </p:tav>
                                        <p:tav tm="100000">
                                          <p:val>
                                            <p:strVal val="#ppt_x"/>
                                          </p:val>
                                        </p:tav>
                                      </p:tavLst>
                                    </p:anim>
                                    <p:anim calcmode="lin" valueType="num">
                                      <p:cBhvr>
                                        <p:cTn id="52"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500"/>
                                        <p:tgtEl>
                                          <p:spTgt spid="18"/>
                                        </p:tgtEl>
                                      </p:cBhvr>
                                    </p:animEffect>
                                  </p:childTnLst>
                                </p:cTn>
                              </p:par>
                            </p:childTnLst>
                          </p:cTn>
                        </p:par>
                        <p:par>
                          <p:cTn id="58" fill="hold">
                            <p:stCondLst>
                              <p:cond delay="500"/>
                            </p:stCondLst>
                            <p:childTnLst>
                              <p:par>
                                <p:cTn id="59" presetID="42" presetClass="entr" presetSubtype="0" fill="hold" grpId="0" nodeType="after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fade">
                                      <p:cBhvr>
                                        <p:cTn id="61" dur="1000"/>
                                        <p:tgtEl>
                                          <p:spTgt spid="19"/>
                                        </p:tgtEl>
                                      </p:cBhvr>
                                    </p:animEffect>
                                    <p:anim calcmode="lin" valueType="num">
                                      <p:cBhvr>
                                        <p:cTn id="62" dur="1000" fill="hold"/>
                                        <p:tgtEl>
                                          <p:spTgt spid="19"/>
                                        </p:tgtEl>
                                        <p:attrNameLst>
                                          <p:attrName>ppt_x</p:attrName>
                                        </p:attrNameLst>
                                      </p:cBhvr>
                                      <p:tavLst>
                                        <p:tav tm="0">
                                          <p:val>
                                            <p:strVal val="#ppt_x"/>
                                          </p:val>
                                        </p:tav>
                                        <p:tav tm="100000">
                                          <p:val>
                                            <p:strVal val="#ppt_x"/>
                                          </p:val>
                                        </p:tav>
                                      </p:tavLst>
                                    </p:anim>
                                    <p:anim calcmode="lin" valueType="num">
                                      <p:cBhvr>
                                        <p:cTn id="63"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6" grpId="0"/>
      <p:bldP spid="9" grpId="0"/>
      <p:bldP spid="10" grpId="0"/>
      <p:bldP spid="15" grpId="0"/>
      <p:bldP spid="16" grpId="0"/>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A3A062DA-93BF-4842-B601-4404401BCCE3}"/>
              </a:ext>
            </a:extLst>
          </p:cNvPr>
          <p:cNvSpPr txBox="1"/>
          <p:nvPr/>
        </p:nvSpPr>
        <p:spPr>
          <a:xfrm>
            <a:off x="373670" y="-2190"/>
            <a:ext cx="7564582" cy="523220"/>
          </a:xfrm>
          <a:prstGeom prst="rect">
            <a:avLst/>
          </a:prstGeom>
          <a:noFill/>
        </p:spPr>
        <p:txBody>
          <a:bodyPr wrap="square">
            <a:spAutoFit/>
          </a:bodyPr>
          <a:lstStyle/>
          <a:p>
            <a:pPr algn="ctr"/>
            <a:r>
              <a:rPr lang="vi-VN" sz="2800">
                <a:solidFill>
                  <a:srgbClr val="0000FF"/>
                </a:solidFill>
                <a:latin typeface="Times New Roman (Headings)"/>
                <a:ea typeface="Times New Roman" panose="02020603050405020304" pitchFamily="18" charset="0"/>
                <a:cs typeface="Arial" panose="020B0604020202020204" pitchFamily="34" charset="0"/>
              </a:rPr>
              <a:t>Lời giải</a:t>
            </a:r>
          </a:p>
        </p:txBody>
      </p:sp>
      <p:sp>
        <p:nvSpPr>
          <p:cNvPr id="6" name="TextBox 5">
            <a:extLst>
              <a:ext uri="{FF2B5EF4-FFF2-40B4-BE49-F238E27FC236}">
                <a16:creationId xmlns:a16="http://schemas.microsoft.com/office/drawing/2014/main" id="{A3A062DA-93BF-4842-B601-4404401BCCE3}"/>
              </a:ext>
            </a:extLst>
          </p:cNvPr>
          <p:cNvSpPr txBox="1"/>
          <p:nvPr/>
        </p:nvSpPr>
        <p:spPr>
          <a:xfrm>
            <a:off x="342900" y="256181"/>
            <a:ext cx="9220200" cy="954107"/>
          </a:xfrm>
          <a:prstGeom prst="rect">
            <a:avLst/>
          </a:prstGeom>
          <a:noFill/>
        </p:spPr>
        <p:txBody>
          <a:bodyPr wrap="square">
            <a:spAutoFit/>
          </a:bodyPr>
          <a:lstStyle/>
          <a:p>
            <a:r>
              <a:rPr lang="vi-VN" sz="2800" dirty="0">
                <a:solidFill>
                  <a:srgbClr val="FF0000"/>
                </a:solidFill>
                <a:latin typeface="Times New Roman (Headings)"/>
                <a:cs typeface="Arial" panose="020B0604020202020204" pitchFamily="34" charset="0"/>
              </a:rPr>
              <a:t>Phương </a:t>
            </a:r>
            <a:r>
              <a:rPr lang="vi-VN" sz="2800" dirty="0" err="1">
                <a:solidFill>
                  <a:srgbClr val="FF0000"/>
                </a:solidFill>
                <a:latin typeface="Times New Roman (Headings)"/>
                <a:cs typeface="Arial" panose="020B0604020202020204" pitchFamily="34" charset="0"/>
              </a:rPr>
              <a:t>án</a:t>
            </a:r>
            <a:r>
              <a:rPr lang="en-US" sz="2800" dirty="0">
                <a:solidFill>
                  <a:srgbClr val="FF0000"/>
                </a:solidFill>
                <a:latin typeface="Times New Roman (Headings)"/>
                <a:cs typeface="Arial" panose="020B0604020202020204" pitchFamily="34" charset="0"/>
              </a:rPr>
              <a:t> 3</a:t>
            </a:r>
            <a:r>
              <a:rPr lang="vi-VN" sz="2800" dirty="0">
                <a:solidFill>
                  <a:srgbClr val="FF0000"/>
                </a:solidFill>
                <a:latin typeface="Times New Roman (Headings)"/>
                <a:cs typeface="Arial" panose="020B0604020202020204" pitchFamily="34" charset="0"/>
              </a:rPr>
              <a:t>:</a:t>
            </a:r>
            <a:endParaRPr lang="en-US" sz="2800" dirty="0">
              <a:solidFill>
                <a:srgbClr val="FF0000"/>
              </a:solidFill>
              <a:latin typeface="Times New Roman (Headings)"/>
              <a:cs typeface="Arial" panose="020B0604020202020204" pitchFamily="34" charset="0"/>
            </a:endParaRPr>
          </a:p>
          <a:p>
            <a:r>
              <a:rPr lang="en-US" sz="2800" dirty="0" err="1">
                <a:solidFill>
                  <a:srgbClr val="0000FF"/>
                </a:solidFill>
                <a:latin typeface="Times New Roman (Headings)"/>
                <a:cs typeface="Arial" panose="020B0604020202020204" pitchFamily="34" charset="0"/>
              </a:rPr>
              <a:t>Bốn</a:t>
            </a:r>
            <a:r>
              <a:rPr lang="en-US" sz="2800" dirty="0">
                <a:solidFill>
                  <a:srgbClr val="0000FF"/>
                </a:solidFill>
                <a:latin typeface="Times New Roman (Headings)"/>
                <a:cs typeface="Arial" panose="020B0604020202020204" pitchFamily="34" charset="0"/>
              </a:rPr>
              <a:t> </a:t>
            </a:r>
            <a:r>
              <a:rPr lang="en-US" sz="2800" dirty="0" err="1">
                <a:solidFill>
                  <a:srgbClr val="0000FF"/>
                </a:solidFill>
                <a:latin typeface="Times New Roman (Headings)"/>
                <a:cs typeface="Arial" panose="020B0604020202020204" pitchFamily="34" charset="0"/>
              </a:rPr>
              <a:t>chiếc</a:t>
            </a:r>
            <a:r>
              <a:rPr lang="en-US" sz="2800" dirty="0">
                <a:solidFill>
                  <a:srgbClr val="0000FF"/>
                </a:solidFill>
                <a:latin typeface="Times New Roman (Headings)"/>
                <a:cs typeface="Arial" panose="020B0604020202020204" pitchFamily="34" charset="0"/>
              </a:rPr>
              <a:t> </a:t>
            </a:r>
            <a:r>
              <a:rPr lang="en-US" sz="2800" dirty="0" err="1">
                <a:solidFill>
                  <a:srgbClr val="0000FF"/>
                </a:solidFill>
                <a:latin typeface="Times New Roman (Headings)"/>
                <a:cs typeface="Arial" panose="020B0604020202020204" pitchFamily="34" charset="0"/>
              </a:rPr>
              <a:t>áo</a:t>
            </a:r>
            <a:r>
              <a:rPr lang="en-US" sz="2800" dirty="0">
                <a:solidFill>
                  <a:srgbClr val="0000FF"/>
                </a:solidFill>
                <a:latin typeface="Times New Roman (Headings)"/>
                <a:cs typeface="Arial" panose="020B0604020202020204" pitchFamily="34" charset="0"/>
              </a:rPr>
              <a:t> </a:t>
            </a:r>
            <a:r>
              <a:rPr lang="en-US" sz="2800" dirty="0" err="1">
                <a:solidFill>
                  <a:srgbClr val="0000FF"/>
                </a:solidFill>
                <a:latin typeface="Times New Roman (Headings)"/>
                <a:cs typeface="Arial" panose="020B0604020202020204" pitchFamily="34" charset="0"/>
              </a:rPr>
              <a:t>đầu</a:t>
            </a:r>
            <a:r>
              <a:rPr lang="en-US" sz="2800" dirty="0">
                <a:solidFill>
                  <a:srgbClr val="0000FF"/>
                </a:solidFill>
                <a:latin typeface="Times New Roman (Headings)"/>
                <a:cs typeface="Arial" panose="020B0604020202020204" pitchFamily="34" charset="0"/>
              </a:rPr>
              <a:t> </a:t>
            </a:r>
            <a:r>
              <a:rPr lang="en-US" sz="2800" dirty="0" err="1">
                <a:solidFill>
                  <a:srgbClr val="0000FF"/>
                </a:solidFill>
                <a:latin typeface="Times New Roman (Headings)"/>
                <a:cs typeface="Arial" panose="020B0604020202020204" pitchFamily="34" charset="0"/>
              </a:rPr>
              <a:t>tiên</a:t>
            </a:r>
            <a:r>
              <a:rPr lang="en-US" sz="2800" dirty="0">
                <a:solidFill>
                  <a:srgbClr val="0000FF"/>
                </a:solidFill>
                <a:latin typeface="Times New Roman (Headings)"/>
                <a:cs typeface="Arial" panose="020B0604020202020204" pitchFamily="34" charset="0"/>
              </a:rPr>
              <a:t> </a:t>
            </a:r>
            <a:r>
              <a:rPr lang="en-US" sz="2800" dirty="0" err="1">
                <a:solidFill>
                  <a:srgbClr val="0000FF"/>
                </a:solidFill>
                <a:latin typeface="Times New Roman (Headings)"/>
                <a:cs typeface="Arial" panose="020B0604020202020204" pitchFamily="34" charset="0"/>
              </a:rPr>
              <a:t>được</a:t>
            </a:r>
            <a:r>
              <a:rPr lang="en-US" sz="2800" dirty="0">
                <a:solidFill>
                  <a:srgbClr val="0000FF"/>
                </a:solidFill>
                <a:latin typeface="Times New Roman (Headings)"/>
                <a:cs typeface="Arial" panose="020B0604020202020204" pitchFamily="34" charset="0"/>
              </a:rPr>
              <a:t> </a:t>
            </a:r>
            <a:r>
              <a:rPr lang="en-US" sz="2800" dirty="0" err="1">
                <a:solidFill>
                  <a:srgbClr val="0000FF"/>
                </a:solidFill>
                <a:latin typeface="Times New Roman (Headings)"/>
                <a:cs typeface="Arial" panose="020B0604020202020204" pitchFamily="34" charset="0"/>
              </a:rPr>
              <a:t>bán</a:t>
            </a:r>
            <a:r>
              <a:rPr lang="en-US" sz="2800" dirty="0">
                <a:solidFill>
                  <a:srgbClr val="0000FF"/>
                </a:solidFill>
                <a:latin typeface="Times New Roman (Headings)"/>
                <a:cs typeface="Arial" panose="020B0604020202020204" pitchFamily="34" charset="0"/>
              </a:rPr>
              <a:t> </a:t>
            </a:r>
            <a:r>
              <a:rPr lang="en-US" sz="2800" dirty="0" err="1">
                <a:solidFill>
                  <a:srgbClr val="0000FF"/>
                </a:solidFill>
                <a:latin typeface="Times New Roman (Headings)"/>
                <a:cs typeface="Arial" panose="020B0604020202020204" pitchFamily="34" charset="0"/>
              </a:rPr>
              <a:t>với</a:t>
            </a:r>
            <a:r>
              <a:rPr lang="en-US" sz="2800" dirty="0">
                <a:solidFill>
                  <a:srgbClr val="0000FF"/>
                </a:solidFill>
                <a:latin typeface="Times New Roman (Headings)"/>
                <a:cs typeface="Arial" panose="020B0604020202020204" pitchFamily="34" charset="0"/>
              </a:rPr>
              <a:t> </a:t>
            </a:r>
            <a:r>
              <a:rPr lang="en-US" sz="2800" dirty="0" err="1">
                <a:solidFill>
                  <a:srgbClr val="0000FF"/>
                </a:solidFill>
                <a:latin typeface="Times New Roman (Headings)"/>
                <a:cs typeface="Arial" panose="020B0604020202020204" pitchFamily="34" charset="0"/>
              </a:rPr>
              <a:t>giá</a:t>
            </a:r>
            <a:r>
              <a:rPr lang="en-US" sz="2800" dirty="0">
                <a:solidFill>
                  <a:srgbClr val="0000FF"/>
                </a:solidFill>
                <a:latin typeface="Times New Roman (Headings)"/>
                <a:cs typeface="Arial" panose="020B0604020202020204" pitchFamily="34" charset="0"/>
              </a:rPr>
              <a:t> </a:t>
            </a:r>
            <a:r>
              <a:rPr lang="en-US" sz="2800" dirty="0" err="1">
                <a:solidFill>
                  <a:srgbClr val="0000FF"/>
                </a:solidFill>
                <a:latin typeface="Times New Roman (Headings)"/>
                <a:cs typeface="Arial" panose="020B0604020202020204" pitchFamily="34" charset="0"/>
              </a:rPr>
              <a:t>mỗi</a:t>
            </a:r>
            <a:r>
              <a:rPr lang="en-US" sz="2800" dirty="0">
                <a:solidFill>
                  <a:srgbClr val="0000FF"/>
                </a:solidFill>
                <a:latin typeface="Times New Roman (Headings)"/>
                <a:cs typeface="Arial" panose="020B0604020202020204" pitchFamily="34" charset="0"/>
              </a:rPr>
              <a:t> </a:t>
            </a:r>
            <a:r>
              <a:rPr lang="en-US" sz="2800" dirty="0" err="1">
                <a:solidFill>
                  <a:srgbClr val="0000FF"/>
                </a:solidFill>
                <a:latin typeface="Times New Roman (Headings)"/>
                <a:cs typeface="Arial" panose="020B0604020202020204" pitchFamily="34" charset="0"/>
              </a:rPr>
              <a:t>chiếc</a:t>
            </a:r>
            <a:r>
              <a:rPr lang="en-US" sz="2800" dirty="0">
                <a:solidFill>
                  <a:srgbClr val="0000FF"/>
                </a:solidFill>
                <a:latin typeface="Times New Roman (Headings)"/>
                <a:cs typeface="Arial" panose="020B0604020202020204" pitchFamily="34" charset="0"/>
              </a:rPr>
              <a:t> </a:t>
            </a:r>
            <a:r>
              <a:rPr lang="en-US" sz="2800" dirty="0" err="1">
                <a:solidFill>
                  <a:srgbClr val="0000FF"/>
                </a:solidFill>
                <a:latin typeface="Times New Roman (Headings)"/>
                <a:cs typeface="Arial" panose="020B0604020202020204" pitchFamily="34" charset="0"/>
              </a:rPr>
              <a:t>là</a:t>
            </a:r>
            <a:r>
              <a:rPr lang="vi-VN" sz="2800" dirty="0">
                <a:solidFill>
                  <a:srgbClr val="0000FF"/>
                </a:solidFill>
                <a:latin typeface="Times New Roman (Headings)"/>
                <a:cs typeface="Arial" panose="020B0604020202020204" pitchFamily="34" charset="0"/>
              </a:rPr>
              <a:t>:</a:t>
            </a:r>
          </a:p>
        </p:txBody>
      </p:sp>
      <p:graphicFrame>
        <p:nvGraphicFramePr>
          <p:cNvPr id="7" name="Object 6"/>
          <p:cNvGraphicFramePr>
            <a:graphicFrameLocks noChangeAspect="1"/>
          </p:cNvGraphicFramePr>
          <p:nvPr>
            <p:extLst>
              <p:ext uri="{D42A27DB-BD31-4B8C-83A1-F6EECF244321}">
                <p14:modId xmlns:p14="http://schemas.microsoft.com/office/powerpoint/2010/main" val="3135788524"/>
              </p:ext>
            </p:extLst>
          </p:nvPr>
        </p:nvGraphicFramePr>
        <p:xfrm>
          <a:off x="1337420" y="1188713"/>
          <a:ext cx="4635500" cy="520700"/>
        </p:xfrm>
        <a:graphic>
          <a:graphicData uri="http://schemas.openxmlformats.org/presentationml/2006/ole">
            <mc:AlternateContent xmlns:mc="http://schemas.openxmlformats.org/markup-compatibility/2006">
              <mc:Choice xmlns:v="urn:schemas-microsoft-com:vml" Requires="v">
                <p:oleObj name="Equation" r:id="rId2" imgW="4635360" imgH="520560" progId="Equation.DSMT4">
                  <p:embed/>
                </p:oleObj>
              </mc:Choice>
              <mc:Fallback>
                <p:oleObj name="Equation" r:id="rId2" imgW="4635360" imgH="520560" progId="Equation.DSMT4">
                  <p:embed/>
                  <p:pic>
                    <p:nvPicPr>
                      <p:cNvPr id="7" name="Object 6"/>
                      <p:cNvPicPr/>
                      <p:nvPr/>
                    </p:nvPicPr>
                    <p:blipFill>
                      <a:blip r:embed="rId3"/>
                      <a:stretch>
                        <a:fillRect/>
                      </a:stretch>
                    </p:blipFill>
                    <p:spPr>
                      <a:xfrm>
                        <a:off x="1337420" y="1188713"/>
                        <a:ext cx="4635500" cy="520700"/>
                      </a:xfrm>
                      <a:prstGeom prst="rect">
                        <a:avLst/>
                      </a:prstGeom>
                    </p:spPr>
                  </p:pic>
                </p:oleObj>
              </mc:Fallback>
            </mc:AlternateContent>
          </a:graphicData>
        </a:graphic>
      </p:graphicFrame>
      <p:sp>
        <p:nvSpPr>
          <p:cNvPr id="9" name="TextBox 8">
            <a:extLst>
              <a:ext uri="{FF2B5EF4-FFF2-40B4-BE49-F238E27FC236}">
                <a16:creationId xmlns:a16="http://schemas.microsoft.com/office/drawing/2014/main" id="{A3A062DA-93BF-4842-B601-4404401BCCE3}"/>
              </a:ext>
            </a:extLst>
          </p:cNvPr>
          <p:cNvSpPr txBox="1"/>
          <p:nvPr/>
        </p:nvSpPr>
        <p:spPr>
          <a:xfrm>
            <a:off x="5791200" y="1132923"/>
            <a:ext cx="1600200" cy="523220"/>
          </a:xfrm>
          <a:prstGeom prst="rect">
            <a:avLst/>
          </a:prstGeom>
          <a:noFill/>
        </p:spPr>
        <p:txBody>
          <a:bodyPr wrap="square">
            <a:spAutoFit/>
          </a:bodyPr>
          <a:lstStyle/>
          <a:p>
            <a:pPr algn="ctr"/>
            <a:r>
              <a:rPr lang="en-US" sz="2800">
                <a:solidFill>
                  <a:srgbClr val="0000FF"/>
                </a:solidFill>
                <a:latin typeface="Times New Roman (Headings)"/>
                <a:cs typeface="Arial" panose="020B0604020202020204" pitchFamily="34" charset="0"/>
              </a:rPr>
              <a:t>(đồng)</a:t>
            </a:r>
          </a:p>
        </p:txBody>
      </p:sp>
      <p:sp>
        <p:nvSpPr>
          <p:cNvPr id="10" name="TextBox 9">
            <a:extLst>
              <a:ext uri="{FF2B5EF4-FFF2-40B4-BE49-F238E27FC236}">
                <a16:creationId xmlns:a16="http://schemas.microsoft.com/office/drawing/2014/main" id="{A3A062DA-93BF-4842-B601-4404401BCCE3}"/>
              </a:ext>
            </a:extLst>
          </p:cNvPr>
          <p:cNvSpPr txBox="1"/>
          <p:nvPr/>
        </p:nvSpPr>
        <p:spPr>
          <a:xfrm>
            <a:off x="342900" y="1568700"/>
            <a:ext cx="9220200" cy="523220"/>
          </a:xfrm>
          <a:prstGeom prst="rect">
            <a:avLst/>
          </a:prstGeom>
          <a:noFill/>
        </p:spPr>
        <p:txBody>
          <a:bodyPr wrap="square">
            <a:spAutoFit/>
          </a:bodyPr>
          <a:lstStyle/>
          <a:p>
            <a:r>
              <a:rPr lang="en-US" sz="2800">
                <a:solidFill>
                  <a:srgbClr val="0000FF"/>
                </a:solidFill>
                <a:latin typeface="Times New Roman (Headings)"/>
                <a:cs typeface="Arial" panose="020B0604020202020204" pitchFamily="34" charset="0"/>
              </a:rPr>
              <a:t>Ba chiếc áo tiếp theo được bán với giá mỗi chiếc là</a:t>
            </a:r>
            <a:r>
              <a:rPr lang="vi-VN" sz="2800">
                <a:solidFill>
                  <a:srgbClr val="0000FF"/>
                </a:solidFill>
                <a:latin typeface="Times New Roman (Headings)"/>
                <a:cs typeface="Arial" panose="020B0604020202020204" pitchFamily="34" charset="0"/>
              </a:rPr>
              <a:t>:</a:t>
            </a:r>
          </a:p>
        </p:txBody>
      </p:sp>
      <p:sp>
        <p:nvSpPr>
          <p:cNvPr id="15" name="TextBox 14">
            <a:extLst>
              <a:ext uri="{FF2B5EF4-FFF2-40B4-BE49-F238E27FC236}">
                <a16:creationId xmlns:a16="http://schemas.microsoft.com/office/drawing/2014/main" id="{A3A062DA-93BF-4842-B601-4404401BCCE3}"/>
              </a:ext>
            </a:extLst>
          </p:cNvPr>
          <p:cNvSpPr txBox="1"/>
          <p:nvPr/>
        </p:nvSpPr>
        <p:spPr>
          <a:xfrm>
            <a:off x="5943600" y="1961095"/>
            <a:ext cx="1600200" cy="523220"/>
          </a:xfrm>
          <a:prstGeom prst="rect">
            <a:avLst/>
          </a:prstGeom>
          <a:noFill/>
        </p:spPr>
        <p:txBody>
          <a:bodyPr wrap="square">
            <a:spAutoFit/>
          </a:bodyPr>
          <a:lstStyle/>
          <a:p>
            <a:pPr algn="ctr"/>
            <a:r>
              <a:rPr lang="en-US" sz="2800">
                <a:solidFill>
                  <a:srgbClr val="0000FF"/>
                </a:solidFill>
                <a:latin typeface="Times New Roman (Headings)"/>
                <a:cs typeface="Arial" panose="020B0604020202020204" pitchFamily="34" charset="0"/>
              </a:rPr>
              <a:t>(đồng)</a:t>
            </a:r>
          </a:p>
        </p:txBody>
      </p:sp>
      <p:sp>
        <p:nvSpPr>
          <p:cNvPr id="16" name="TextBox 15">
            <a:extLst>
              <a:ext uri="{FF2B5EF4-FFF2-40B4-BE49-F238E27FC236}">
                <a16:creationId xmlns:a16="http://schemas.microsoft.com/office/drawing/2014/main" id="{A3A062DA-93BF-4842-B601-4404401BCCE3}"/>
              </a:ext>
            </a:extLst>
          </p:cNvPr>
          <p:cNvSpPr txBox="1"/>
          <p:nvPr/>
        </p:nvSpPr>
        <p:spPr>
          <a:xfrm>
            <a:off x="335826" y="2389754"/>
            <a:ext cx="9220200" cy="523220"/>
          </a:xfrm>
          <a:prstGeom prst="rect">
            <a:avLst/>
          </a:prstGeom>
          <a:noFill/>
        </p:spPr>
        <p:txBody>
          <a:bodyPr wrap="square">
            <a:spAutoFit/>
          </a:bodyPr>
          <a:lstStyle/>
          <a:p>
            <a:r>
              <a:rPr lang="en-US" sz="2800" dirty="0">
                <a:solidFill>
                  <a:srgbClr val="0000FF"/>
                </a:solidFill>
                <a:latin typeface="Times New Roman (Headings)"/>
                <a:cs typeface="Arial" panose="020B0604020202020204" pitchFamily="34" charset="0"/>
              </a:rPr>
              <a:t>Ba </a:t>
            </a:r>
            <a:r>
              <a:rPr lang="en-US" sz="2800" dirty="0" err="1">
                <a:solidFill>
                  <a:srgbClr val="0000FF"/>
                </a:solidFill>
                <a:latin typeface="Times New Roman (Headings)"/>
                <a:cs typeface="Arial" panose="020B0604020202020204" pitchFamily="34" charset="0"/>
              </a:rPr>
              <a:t>chiếc</a:t>
            </a:r>
            <a:r>
              <a:rPr lang="en-US" sz="2800" dirty="0">
                <a:solidFill>
                  <a:srgbClr val="0000FF"/>
                </a:solidFill>
                <a:latin typeface="Times New Roman (Headings)"/>
                <a:cs typeface="Arial" panose="020B0604020202020204" pitchFamily="34" charset="0"/>
              </a:rPr>
              <a:t> </a:t>
            </a:r>
            <a:r>
              <a:rPr lang="en-US" sz="2800" dirty="0" err="1">
                <a:solidFill>
                  <a:srgbClr val="0000FF"/>
                </a:solidFill>
                <a:latin typeface="Times New Roman (Headings)"/>
                <a:cs typeface="Arial" panose="020B0604020202020204" pitchFamily="34" charset="0"/>
              </a:rPr>
              <a:t>áo</a:t>
            </a:r>
            <a:r>
              <a:rPr lang="en-US" sz="2800" dirty="0">
                <a:solidFill>
                  <a:srgbClr val="0000FF"/>
                </a:solidFill>
                <a:latin typeface="Times New Roman (Headings)"/>
                <a:cs typeface="Arial" panose="020B0604020202020204" pitchFamily="34" charset="0"/>
              </a:rPr>
              <a:t> </a:t>
            </a:r>
            <a:r>
              <a:rPr lang="en-US" sz="2800" dirty="0" err="1">
                <a:solidFill>
                  <a:srgbClr val="0000FF"/>
                </a:solidFill>
                <a:latin typeface="Times New Roman (Headings)"/>
                <a:cs typeface="Arial" panose="020B0604020202020204" pitchFamily="34" charset="0"/>
              </a:rPr>
              <a:t>cuối</a:t>
            </a:r>
            <a:r>
              <a:rPr lang="en-US" sz="2800" dirty="0">
                <a:solidFill>
                  <a:srgbClr val="0000FF"/>
                </a:solidFill>
                <a:latin typeface="Times New Roman (Headings)"/>
                <a:cs typeface="Arial" panose="020B0604020202020204" pitchFamily="34" charset="0"/>
              </a:rPr>
              <a:t> </a:t>
            </a:r>
            <a:r>
              <a:rPr lang="en-US" sz="2800" dirty="0" err="1">
                <a:solidFill>
                  <a:srgbClr val="0000FF"/>
                </a:solidFill>
                <a:latin typeface="Times New Roman (Headings)"/>
                <a:cs typeface="Arial" panose="020B0604020202020204" pitchFamily="34" charset="0"/>
              </a:rPr>
              <a:t>cùng</a:t>
            </a:r>
            <a:r>
              <a:rPr lang="en-US" sz="2800" dirty="0">
                <a:solidFill>
                  <a:srgbClr val="0000FF"/>
                </a:solidFill>
                <a:latin typeface="Times New Roman (Headings)"/>
                <a:cs typeface="Arial" panose="020B0604020202020204" pitchFamily="34" charset="0"/>
              </a:rPr>
              <a:t> </a:t>
            </a:r>
            <a:r>
              <a:rPr lang="en-US" sz="2800" dirty="0" err="1">
                <a:solidFill>
                  <a:srgbClr val="0000FF"/>
                </a:solidFill>
                <a:latin typeface="Times New Roman (Headings)"/>
                <a:cs typeface="Arial" panose="020B0604020202020204" pitchFamily="34" charset="0"/>
              </a:rPr>
              <a:t>được</a:t>
            </a:r>
            <a:r>
              <a:rPr lang="en-US" sz="2800" dirty="0">
                <a:solidFill>
                  <a:srgbClr val="0000FF"/>
                </a:solidFill>
                <a:latin typeface="Times New Roman (Headings)"/>
                <a:cs typeface="Arial" panose="020B0604020202020204" pitchFamily="34" charset="0"/>
              </a:rPr>
              <a:t> </a:t>
            </a:r>
            <a:r>
              <a:rPr lang="en-US" sz="2800" dirty="0" err="1">
                <a:solidFill>
                  <a:srgbClr val="0000FF"/>
                </a:solidFill>
                <a:latin typeface="Times New Roman (Headings)"/>
                <a:cs typeface="Arial" panose="020B0604020202020204" pitchFamily="34" charset="0"/>
              </a:rPr>
              <a:t>bán</a:t>
            </a:r>
            <a:r>
              <a:rPr lang="en-US" sz="2800" dirty="0">
                <a:solidFill>
                  <a:srgbClr val="0000FF"/>
                </a:solidFill>
                <a:latin typeface="Times New Roman (Headings)"/>
                <a:cs typeface="Arial" panose="020B0604020202020204" pitchFamily="34" charset="0"/>
              </a:rPr>
              <a:t> </a:t>
            </a:r>
            <a:r>
              <a:rPr lang="en-US" sz="2800" dirty="0" err="1">
                <a:solidFill>
                  <a:srgbClr val="0000FF"/>
                </a:solidFill>
                <a:latin typeface="Times New Roman (Headings)"/>
                <a:cs typeface="Arial" panose="020B0604020202020204" pitchFamily="34" charset="0"/>
              </a:rPr>
              <a:t>với</a:t>
            </a:r>
            <a:r>
              <a:rPr lang="en-US" sz="2800" dirty="0">
                <a:solidFill>
                  <a:srgbClr val="0000FF"/>
                </a:solidFill>
                <a:latin typeface="Times New Roman (Headings)"/>
                <a:cs typeface="Arial" panose="020B0604020202020204" pitchFamily="34" charset="0"/>
              </a:rPr>
              <a:t> </a:t>
            </a:r>
            <a:r>
              <a:rPr lang="en-US" sz="2800" dirty="0" err="1">
                <a:solidFill>
                  <a:srgbClr val="0000FF"/>
                </a:solidFill>
                <a:latin typeface="Times New Roman (Headings)"/>
                <a:cs typeface="Arial" panose="020B0604020202020204" pitchFamily="34" charset="0"/>
              </a:rPr>
              <a:t>giá</a:t>
            </a:r>
            <a:r>
              <a:rPr lang="en-US" sz="2800" dirty="0">
                <a:solidFill>
                  <a:srgbClr val="0000FF"/>
                </a:solidFill>
                <a:latin typeface="Times New Roman (Headings)"/>
                <a:cs typeface="Arial" panose="020B0604020202020204" pitchFamily="34" charset="0"/>
              </a:rPr>
              <a:t> </a:t>
            </a:r>
            <a:r>
              <a:rPr lang="en-US" sz="2800" dirty="0" err="1">
                <a:solidFill>
                  <a:srgbClr val="0000FF"/>
                </a:solidFill>
                <a:latin typeface="Times New Roman (Headings)"/>
                <a:cs typeface="Arial" panose="020B0604020202020204" pitchFamily="34" charset="0"/>
              </a:rPr>
              <a:t>mỗi</a:t>
            </a:r>
            <a:r>
              <a:rPr lang="en-US" sz="2800" dirty="0">
                <a:solidFill>
                  <a:srgbClr val="0000FF"/>
                </a:solidFill>
                <a:latin typeface="Times New Roman (Headings)"/>
                <a:cs typeface="Arial" panose="020B0604020202020204" pitchFamily="34" charset="0"/>
              </a:rPr>
              <a:t> </a:t>
            </a:r>
            <a:r>
              <a:rPr lang="en-US" sz="2800" dirty="0" err="1">
                <a:solidFill>
                  <a:srgbClr val="0000FF"/>
                </a:solidFill>
                <a:latin typeface="Times New Roman (Headings)"/>
                <a:cs typeface="Arial" panose="020B0604020202020204" pitchFamily="34" charset="0"/>
              </a:rPr>
              <a:t>chiếc</a:t>
            </a:r>
            <a:r>
              <a:rPr lang="en-US" sz="2800" dirty="0">
                <a:solidFill>
                  <a:srgbClr val="0000FF"/>
                </a:solidFill>
                <a:latin typeface="Times New Roman (Headings)"/>
                <a:cs typeface="Arial" panose="020B0604020202020204" pitchFamily="34" charset="0"/>
              </a:rPr>
              <a:t> </a:t>
            </a:r>
            <a:r>
              <a:rPr lang="en-US" sz="2800" dirty="0" err="1">
                <a:solidFill>
                  <a:srgbClr val="0000FF"/>
                </a:solidFill>
                <a:latin typeface="Times New Roman (Headings)"/>
                <a:cs typeface="Arial" panose="020B0604020202020204" pitchFamily="34" charset="0"/>
              </a:rPr>
              <a:t>là</a:t>
            </a:r>
            <a:r>
              <a:rPr lang="vi-VN" sz="2800" dirty="0">
                <a:solidFill>
                  <a:srgbClr val="0000FF"/>
                </a:solidFill>
                <a:latin typeface="Times New Roman (Headings)"/>
                <a:cs typeface="Arial" panose="020B0604020202020204" pitchFamily="34" charset="0"/>
              </a:rPr>
              <a:t>:</a:t>
            </a:r>
          </a:p>
        </p:txBody>
      </p:sp>
      <p:graphicFrame>
        <p:nvGraphicFramePr>
          <p:cNvPr id="18" name="Object 17"/>
          <p:cNvGraphicFramePr>
            <a:graphicFrameLocks noChangeAspect="1"/>
          </p:cNvGraphicFramePr>
          <p:nvPr>
            <p:extLst>
              <p:ext uri="{D42A27DB-BD31-4B8C-83A1-F6EECF244321}">
                <p14:modId xmlns:p14="http://schemas.microsoft.com/office/powerpoint/2010/main" val="124805971"/>
              </p:ext>
            </p:extLst>
          </p:nvPr>
        </p:nvGraphicFramePr>
        <p:xfrm>
          <a:off x="914400" y="3813638"/>
          <a:ext cx="6654800" cy="330200"/>
        </p:xfrm>
        <a:graphic>
          <a:graphicData uri="http://schemas.openxmlformats.org/presentationml/2006/ole">
            <mc:AlternateContent xmlns:mc="http://schemas.openxmlformats.org/markup-compatibility/2006">
              <mc:Choice xmlns:v="urn:schemas-microsoft-com:vml" Requires="v">
                <p:oleObj name="Equation" r:id="rId4" imgW="6654600" imgH="330120" progId="Equation.DSMT4">
                  <p:embed/>
                </p:oleObj>
              </mc:Choice>
              <mc:Fallback>
                <p:oleObj name="Equation" r:id="rId4" imgW="6654600" imgH="330120" progId="Equation.DSMT4">
                  <p:embed/>
                  <p:pic>
                    <p:nvPicPr>
                      <p:cNvPr id="18" name="Object 17"/>
                      <p:cNvPicPr/>
                      <p:nvPr/>
                    </p:nvPicPr>
                    <p:blipFill>
                      <a:blip r:embed="rId5"/>
                      <a:stretch>
                        <a:fillRect/>
                      </a:stretch>
                    </p:blipFill>
                    <p:spPr>
                      <a:xfrm>
                        <a:off x="914400" y="3813638"/>
                        <a:ext cx="6654800" cy="330200"/>
                      </a:xfrm>
                      <a:prstGeom prst="rect">
                        <a:avLst/>
                      </a:prstGeom>
                    </p:spPr>
                  </p:pic>
                </p:oleObj>
              </mc:Fallback>
            </mc:AlternateContent>
          </a:graphicData>
        </a:graphic>
      </p:graphicFrame>
      <p:sp>
        <p:nvSpPr>
          <p:cNvPr id="19" name="TextBox 18">
            <a:extLst>
              <a:ext uri="{FF2B5EF4-FFF2-40B4-BE49-F238E27FC236}">
                <a16:creationId xmlns:a16="http://schemas.microsoft.com/office/drawing/2014/main" id="{A3A062DA-93BF-4842-B601-4404401BCCE3}"/>
              </a:ext>
            </a:extLst>
          </p:cNvPr>
          <p:cNvSpPr txBox="1"/>
          <p:nvPr/>
        </p:nvSpPr>
        <p:spPr>
          <a:xfrm>
            <a:off x="5943600" y="2864480"/>
            <a:ext cx="1600200" cy="523220"/>
          </a:xfrm>
          <a:prstGeom prst="rect">
            <a:avLst/>
          </a:prstGeom>
          <a:noFill/>
        </p:spPr>
        <p:txBody>
          <a:bodyPr wrap="square">
            <a:spAutoFit/>
          </a:bodyPr>
          <a:lstStyle/>
          <a:p>
            <a:pPr algn="ctr"/>
            <a:r>
              <a:rPr lang="en-US" sz="2800">
                <a:solidFill>
                  <a:srgbClr val="0000FF"/>
                </a:solidFill>
                <a:latin typeface="Times New Roman (Headings)"/>
                <a:cs typeface="Arial" panose="020B0604020202020204" pitchFamily="34" charset="0"/>
              </a:rPr>
              <a:t>(đồng)</a:t>
            </a:r>
          </a:p>
        </p:txBody>
      </p:sp>
      <p:graphicFrame>
        <p:nvGraphicFramePr>
          <p:cNvPr id="2" name="Object 1"/>
          <p:cNvGraphicFramePr>
            <a:graphicFrameLocks noChangeAspect="1"/>
          </p:cNvGraphicFramePr>
          <p:nvPr>
            <p:extLst>
              <p:ext uri="{D42A27DB-BD31-4B8C-83A1-F6EECF244321}">
                <p14:modId xmlns:p14="http://schemas.microsoft.com/office/powerpoint/2010/main" val="2451343644"/>
              </p:ext>
            </p:extLst>
          </p:nvPr>
        </p:nvGraphicFramePr>
        <p:xfrm>
          <a:off x="1294292" y="2023410"/>
          <a:ext cx="4772025" cy="514350"/>
        </p:xfrm>
        <a:graphic>
          <a:graphicData uri="http://schemas.openxmlformats.org/presentationml/2006/ole">
            <mc:AlternateContent xmlns:mc="http://schemas.openxmlformats.org/markup-compatibility/2006">
              <mc:Choice xmlns:v="urn:schemas-microsoft-com:vml" Requires="v">
                <p:oleObj name="Equation" r:id="rId6" imgW="4772160" imgH="514350" progId="Equation.DSMT4">
                  <p:embed/>
                </p:oleObj>
              </mc:Choice>
              <mc:Fallback>
                <p:oleObj name="Equation" r:id="rId6" imgW="4772160" imgH="514350" progId="Equation.DSMT4">
                  <p:embed/>
                  <p:pic>
                    <p:nvPicPr>
                      <p:cNvPr id="0" name=""/>
                      <p:cNvPicPr/>
                      <p:nvPr/>
                    </p:nvPicPr>
                    <p:blipFill>
                      <a:blip r:embed="rId7"/>
                      <a:stretch>
                        <a:fillRect/>
                      </a:stretch>
                    </p:blipFill>
                    <p:spPr>
                      <a:xfrm>
                        <a:off x="1294292" y="2023410"/>
                        <a:ext cx="4772025" cy="514350"/>
                      </a:xfrm>
                      <a:prstGeom prst="rect">
                        <a:avLst/>
                      </a:prstGeom>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160021049"/>
              </p:ext>
            </p:extLst>
          </p:nvPr>
        </p:nvGraphicFramePr>
        <p:xfrm>
          <a:off x="1312148" y="2903538"/>
          <a:ext cx="4787900" cy="520700"/>
        </p:xfrm>
        <a:graphic>
          <a:graphicData uri="http://schemas.openxmlformats.org/presentationml/2006/ole">
            <mc:AlternateContent xmlns:mc="http://schemas.openxmlformats.org/markup-compatibility/2006">
              <mc:Choice xmlns:v="urn:schemas-microsoft-com:vml" Requires="v">
                <p:oleObj name="Equation" r:id="rId8" imgW="4787640" imgH="520560" progId="Equation.DSMT4">
                  <p:embed/>
                </p:oleObj>
              </mc:Choice>
              <mc:Fallback>
                <p:oleObj name="Equation" r:id="rId8" imgW="4787640" imgH="520560" progId="Equation.DSMT4">
                  <p:embed/>
                  <p:pic>
                    <p:nvPicPr>
                      <p:cNvPr id="0" name=""/>
                      <p:cNvPicPr/>
                      <p:nvPr/>
                    </p:nvPicPr>
                    <p:blipFill>
                      <a:blip r:embed="rId9"/>
                      <a:stretch>
                        <a:fillRect/>
                      </a:stretch>
                    </p:blipFill>
                    <p:spPr>
                      <a:xfrm>
                        <a:off x="1312148" y="2903538"/>
                        <a:ext cx="4787900" cy="520700"/>
                      </a:xfrm>
                      <a:prstGeom prst="rect">
                        <a:avLst/>
                      </a:prstGeom>
                    </p:spPr>
                  </p:pic>
                </p:oleObj>
              </mc:Fallback>
            </mc:AlternateContent>
          </a:graphicData>
        </a:graphic>
      </p:graphicFrame>
      <p:sp>
        <p:nvSpPr>
          <p:cNvPr id="17" name="TextBox 16">
            <a:extLst>
              <a:ext uri="{FF2B5EF4-FFF2-40B4-BE49-F238E27FC236}">
                <a16:creationId xmlns:a16="http://schemas.microsoft.com/office/drawing/2014/main" id="{A3A062DA-93BF-4842-B601-4404401BCCE3}"/>
              </a:ext>
            </a:extLst>
          </p:cNvPr>
          <p:cNvSpPr txBox="1"/>
          <p:nvPr/>
        </p:nvSpPr>
        <p:spPr>
          <a:xfrm>
            <a:off x="359095" y="3266796"/>
            <a:ext cx="9220200" cy="523220"/>
          </a:xfrm>
          <a:prstGeom prst="rect">
            <a:avLst/>
          </a:prstGeom>
          <a:noFill/>
        </p:spPr>
        <p:txBody>
          <a:bodyPr wrap="square">
            <a:spAutoFit/>
          </a:bodyPr>
          <a:lstStyle/>
          <a:p>
            <a:r>
              <a:rPr lang="vi-VN" sz="2800">
                <a:solidFill>
                  <a:srgbClr val="0000FF"/>
                </a:solidFill>
                <a:latin typeface="Times New Roman (Headings)"/>
                <a:cs typeface="Arial" panose="020B0604020202020204" pitchFamily="34" charset="0"/>
              </a:rPr>
              <a:t>Doanh thu của cửa hàng là:</a:t>
            </a:r>
          </a:p>
        </p:txBody>
      </p:sp>
      <p:sp>
        <p:nvSpPr>
          <p:cNvPr id="20" name="TextBox 19">
            <a:extLst>
              <a:ext uri="{FF2B5EF4-FFF2-40B4-BE49-F238E27FC236}">
                <a16:creationId xmlns:a16="http://schemas.microsoft.com/office/drawing/2014/main" id="{A3A062DA-93BF-4842-B601-4404401BCCE3}"/>
              </a:ext>
            </a:extLst>
          </p:cNvPr>
          <p:cNvSpPr txBox="1"/>
          <p:nvPr/>
        </p:nvSpPr>
        <p:spPr>
          <a:xfrm>
            <a:off x="7324839" y="3717128"/>
            <a:ext cx="1600200" cy="523220"/>
          </a:xfrm>
          <a:prstGeom prst="rect">
            <a:avLst/>
          </a:prstGeom>
          <a:noFill/>
        </p:spPr>
        <p:txBody>
          <a:bodyPr wrap="square">
            <a:spAutoFit/>
          </a:bodyPr>
          <a:lstStyle/>
          <a:p>
            <a:pPr algn="ctr"/>
            <a:r>
              <a:rPr lang="en-US" sz="2800">
                <a:solidFill>
                  <a:srgbClr val="0000FF"/>
                </a:solidFill>
                <a:latin typeface="Times New Roman (Headings)"/>
                <a:cs typeface="Arial" panose="020B0604020202020204" pitchFamily="34" charset="0"/>
              </a:rPr>
              <a:t>(đồng)</a:t>
            </a:r>
          </a:p>
        </p:txBody>
      </p:sp>
      <p:sp>
        <p:nvSpPr>
          <p:cNvPr id="21" name="TextBox 20">
            <a:extLst>
              <a:ext uri="{FF2B5EF4-FFF2-40B4-BE49-F238E27FC236}">
                <a16:creationId xmlns:a16="http://schemas.microsoft.com/office/drawing/2014/main" id="{A3A062DA-93BF-4842-B601-4404401BCCE3}"/>
              </a:ext>
            </a:extLst>
          </p:cNvPr>
          <p:cNvSpPr txBox="1"/>
          <p:nvPr/>
        </p:nvSpPr>
        <p:spPr>
          <a:xfrm>
            <a:off x="1069102" y="4071048"/>
            <a:ext cx="9220200" cy="523220"/>
          </a:xfrm>
          <a:prstGeom prst="rect">
            <a:avLst/>
          </a:prstGeom>
          <a:noFill/>
        </p:spPr>
        <p:txBody>
          <a:bodyPr wrap="square">
            <a:spAutoFit/>
          </a:bodyPr>
          <a:lstStyle/>
          <a:p>
            <a:r>
              <a:rPr lang="en-US" sz="2800">
                <a:solidFill>
                  <a:srgbClr val="0000FF"/>
                </a:solidFill>
                <a:latin typeface="Times New Roman (Headings)"/>
                <a:cs typeface="Arial" panose="020B0604020202020204" pitchFamily="34" charset="0"/>
              </a:rPr>
              <a:t>Lãi </a:t>
            </a:r>
            <a:r>
              <a:rPr lang="vi-VN" sz="2800">
                <a:solidFill>
                  <a:srgbClr val="0000FF"/>
                </a:solidFill>
                <a:latin typeface="Times New Roman (Headings)"/>
                <a:cs typeface="Arial" panose="020B0604020202020204" pitchFamily="34" charset="0"/>
              </a:rPr>
              <a:t>của cửa hàng là:</a:t>
            </a:r>
          </a:p>
        </p:txBody>
      </p:sp>
      <p:graphicFrame>
        <p:nvGraphicFramePr>
          <p:cNvPr id="4" name="Object 3"/>
          <p:cNvGraphicFramePr>
            <a:graphicFrameLocks noChangeAspect="1"/>
          </p:cNvGraphicFramePr>
          <p:nvPr>
            <p:extLst>
              <p:ext uri="{D42A27DB-BD31-4B8C-83A1-F6EECF244321}">
                <p14:modId xmlns:p14="http://schemas.microsoft.com/office/powerpoint/2010/main" val="425419123"/>
              </p:ext>
            </p:extLst>
          </p:nvPr>
        </p:nvGraphicFramePr>
        <p:xfrm>
          <a:off x="2016557" y="4591050"/>
          <a:ext cx="4305300" cy="330200"/>
        </p:xfrm>
        <a:graphic>
          <a:graphicData uri="http://schemas.openxmlformats.org/presentationml/2006/ole">
            <mc:AlternateContent xmlns:mc="http://schemas.openxmlformats.org/markup-compatibility/2006">
              <mc:Choice xmlns:v="urn:schemas-microsoft-com:vml" Requires="v">
                <p:oleObj name="Equation" r:id="rId10" imgW="4305240" imgH="330120" progId="Equation.DSMT4">
                  <p:embed/>
                </p:oleObj>
              </mc:Choice>
              <mc:Fallback>
                <p:oleObj name="Equation" r:id="rId10" imgW="4305240" imgH="330120" progId="Equation.DSMT4">
                  <p:embed/>
                  <p:pic>
                    <p:nvPicPr>
                      <p:cNvPr id="0" name=""/>
                      <p:cNvPicPr/>
                      <p:nvPr/>
                    </p:nvPicPr>
                    <p:blipFill>
                      <a:blip r:embed="rId11"/>
                      <a:stretch>
                        <a:fillRect/>
                      </a:stretch>
                    </p:blipFill>
                    <p:spPr>
                      <a:xfrm>
                        <a:off x="2016557" y="4591050"/>
                        <a:ext cx="4305300" cy="330200"/>
                      </a:xfrm>
                      <a:prstGeom prst="rect">
                        <a:avLst/>
                      </a:prstGeom>
                    </p:spPr>
                  </p:pic>
                </p:oleObj>
              </mc:Fallback>
            </mc:AlternateContent>
          </a:graphicData>
        </a:graphic>
      </p:graphicFrame>
      <p:sp>
        <p:nvSpPr>
          <p:cNvPr id="22" name="TextBox 21">
            <a:extLst>
              <a:ext uri="{FF2B5EF4-FFF2-40B4-BE49-F238E27FC236}">
                <a16:creationId xmlns:a16="http://schemas.microsoft.com/office/drawing/2014/main" id="{A3A062DA-93BF-4842-B601-4404401BCCE3}"/>
              </a:ext>
            </a:extLst>
          </p:cNvPr>
          <p:cNvSpPr txBox="1"/>
          <p:nvPr/>
        </p:nvSpPr>
        <p:spPr>
          <a:xfrm>
            <a:off x="6096000" y="4476750"/>
            <a:ext cx="1600200" cy="523220"/>
          </a:xfrm>
          <a:prstGeom prst="rect">
            <a:avLst/>
          </a:prstGeom>
          <a:noFill/>
        </p:spPr>
        <p:txBody>
          <a:bodyPr wrap="square">
            <a:spAutoFit/>
          </a:bodyPr>
          <a:lstStyle/>
          <a:p>
            <a:pPr algn="ctr"/>
            <a:r>
              <a:rPr lang="en-US" sz="2800">
                <a:solidFill>
                  <a:srgbClr val="0000FF"/>
                </a:solidFill>
                <a:latin typeface="Times New Roman (Headings)"/>
                <a:cs typeface="Arial" panose="020B0604020202020204" pitchFamily="34" charset="0"/>
              </a:rPr>
              <a:t>(đồng)</a:t>
            </a:r>
          </a:p>
        </p:txBody>
      </p:sp>
    </p:spTree>
    <p:extLst>
      <p:ext uri="{BB962C8B-B14F-4D97-AF65-F5344CB8AC3E}">
        <p14:creationId xmlns:p14="http://schemas.microsoft.com/office/powerpoint/2010/main" val="2735192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500"/>
                                        <p:tgtEl>
                                          <p:spTgt spid="2"/>
                                        </p:tgtEl>
                                      </p:cBhvr>
                                    </p:animEffect>
                                  </p:childTnLst>
                                </p:cTn>
                              </p:par>
                            </p:childTnLst>
                          </p:cTn>
                        </p:par>
                        <p:par>
                          <p:cTn id="27" fill="hold">
                            <p:stCondLst>
                              <p:cond delay="500"/>
                            </p:stCondLst>
                            <p:childTnLst>
                              <p:par>
                                <p:cTn id="28" presetID="10" presetClass="entr" presetSubtype="0" fill="hold" grpId="0"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500"/>
                                        <p:tgtEl>
                                          <p:spTgt spid="15"/>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500"/>
                                        <p:tgtEl>
                                          <p:spTgt spid="16"/>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gtEl>
                                        <p:attrNameLst>
                                          <p:attrName>style.visibility</p:attrName>
                                        </p:attrNameLst>
                                      </p:cBhvr>
                                      <p:to>
                                        <p:strVal val="visible"/>
                                      </p:to>
                                    </p:set>
                                    <p:animEffect transition="in" filter="fade">
                                      <p:cBhvr>
                                        <p:cTn id="40" dur="500"/>
                                        <p:tgtEl>
                                          <p:spTgt spid="3"/>
                                        </p:tgtEl>
                                      </p:cBhvr>
                                    </p:animEffect>
                                  </p:childTnLst>
                                </p:cTn>
                              </p:par>
                            </p:childTnLst>
                          </p:cTn>
                        </p:par>
                        <p:par>
                          <p:cTn id="41" fill="hold">
                            <p:stCondLst>
                              <p:cond delay="500"/>
                            </p:stCondLst>
                            <p:childTnLst>
                              <p:par>
                                <p:cTn id="42" presetID="10" presetClass="entr" presetSubtype="0" fill="hold" grpId="0" nodeType="after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fade">
                                      <p:cBhvr>
                                        <p:cTn id="44" dur="500"/>
                                        <p:tgtEl>
                                          <p:spTgt spid="19"/>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fade">
                                      <p:cBhvr>
                                        <p:cTn id="49" dur="500"/>
                                        <p:tgtEl>
                                          <p:spTgt spid="17"/>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fade">
                                      <p:cBhvr>
                                        <p:cTn id="54" dur="500"/>
                                        <p:tgtEl>
                                          <p:spTgt spid="18"/>
                                        </p:tgtEl>
                                      </p:cBhvr>
                                    </p:animEffect>
                                  </p:childTnLst>
                                </p:cTn>
                              </p:par>
                            </p:childTnLst>
                          </p:cTn>
                        </p:par>
                        <p:par>
                          <p:cTn id="55" fill="hold">
                            <p:stCondLst>
                              <p:cond delay="500"/>
                            </p:stCondLst>
                            <p:childTnLst>
                              <p:par>
                                <p:cTn id="56" presetID="10" presetClass="entr" presetSubtype="0" fill="hold" grpId="0" nodeType="afterEffect">
                                  <p:stCondLst>
                                    <p:cond delay="0"/>
                                  </p:stCondLst>
                                  <p:childTnLst>
                                    <p:set>
                                      <p:cBhvr>
                                        <p:cTn id="57" dur="1" fill="hold">
                                          <p:stCondLst>
                                            <p:cond delay="0"/>
                                          </p:stCondLst>
                                        </p:cTn>
                                        <p:tgtEl>
                                          <p:spTgt spid="20"/>
                                        </p:tgtEl>
                                        <p:attrNameLst>
                                          <p:attrName>style.visibility</p:attrName>
                                        </p:attrNameLst>
                                      </p:cBhvr>
                                      <p:to>
                                        <p:strVal val="visible"/>
                                      </p:to>
                                    </p:set>
                                    <p:animEffect transition="in" filter="fade">
                                      <p:cBhvr>
                                        <p:cTn id="58" dur="500"/>
                                        <p:tgtEl>
                                          <p:spTgt spid="20"/>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21"/>
                                        </p:tgtEl>
                                        <p:attrNameLst>
                                          <p:attrName>style.visibility</p:attrName>
                                        </p:attrNameLst>
                                      </p:cBhvr>
                                      <p:to>
                                        <p:strVal val="visible"/>
                                      </p:to>
                                    </p:set>
                                    <p:animEffect transition="in" filter="fade">
                                      <p:cBhvr>
                                        <p:cTn id="63" dur="500"/>
                                        <p:tgtEl>
                                          <p:spTgt spid="21"/>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4"/>
                                        </p:tgtEl>
                                        <p:attrNameLst>
                                          <p:attrName>style.visibility</p:attrName>
                                        </p:attrNameLst>
                                      </p:cBhvr>
                                      <p:to>
                                        <p:strVal val="visible"/>
                                      </p:to>
                                    </p:set>
                                    <p:animEffect transition="in" filter="fade">
                                      <p:cBhvr>
                                        <p:cTn id="68" dur="500"/>
                                        <p:tgtEl>
                                          <p:spTgt spid="4"/>
                                        </p:tgtEl>
                                      </p:cBhvr>
                                    </p:animEffect>
                                  </p:childTnLst>
                                </p:cTn>
                              </p:par>
                            </p:childTnLst>
                          </p:cTn>
                        </p:par>
                        <p:par>
                          <p:cTn id="69" fill="hold">
                            <p:stCondLst>
                              <p:cond delay="500"/>
                            </p:stCondLst>
                            <p:childTnLst>
                              <p:par>
                                <p:cTn id="70" presetID="10" presetClass="entr" presetSubtype="0" fill="hold" grpId="0" nodeType="after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fade">
                                      <p:cBhvr>
                                        <p:cTn id="7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0" grpId="0"/>
      <p:bldP spid="15" grpId="0"/>
      <p:bldP spid="16" grpId="0"/>
      <p:bldP spid="19" grpId="0"/>
      <p:bldP spid="17" grpId="0"/>
      <p:bldP spid="20" grpId="0"/>
      <p:bldP spid="21" grpId="0"/>
      <p:bldP spid="2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3A062DA-93BF-4842-B601-4404401BCCE3}"/>
              </a:ext>
            </a:extLst>
          </p:cNvPr>
          <p:cNvSpPr txBox="1"/>
          <p:nvPr/>
        </p:nvSpPr>
        <p:spPr>
          <a:xfrm>
            <a:off x="609600" y="1352550"/>
            <a:ext cx="8305800" cy="954107"/>
          </a:xfrm>
          <a:prstGeom prst="rect">
            <a:avLst/>
          </a:prstGeom>
          <a:noFill/>
        </p:spPr>
        <p:txBody>
          <a:bodyPr wrap="square">
            <a:spAutoFit/>
          </a:bodyPr>
          <a:lstStyle/>
          <a:p>
            <a:r>
              <a:rPr lang="vi-VN" sz="2800" dirty="0" err="1">
                <a:solidFill>
                  <a:srgbClr val="0000FF"/>
                </a:solidFill>
                <a:latin typeface="Times New Roman (Headings)"/>
                <a:cs typeface="Arial" panose="020B0604020202020204" pitchFamily="34" charset="0"/>
              </a:rPr>
              <a:t>Kết</a:t>
            </a:r>
            <a:r>
              <a:rPr lang="vi-VN" sz="2800" dirty="0">
                <a:solidFill>
                  <a:srgbClr val="0000FF"/>
                </a:solidFill>
                <a:latin typeface="Times New Roman (Headings)"/>
                <a:cs typeface="Arial" panose="020B0604020202020204" pitchFamily="34" charset="0"/>
              </a:rPr>
              <a:t> </a:t>
            </a:r>
            <a:r>
              <a:rPr lang="vi-VN" sz="2800" dirty="0" err="1">
                <a:solidFill>
                  <a:srgbClr val="0000FF"/>
                </a:solidFill>
                <a:latin typeface="Times New Roman (Headings)"/>
                <a:cs typeface="Arial" panose="020B0604020202020204" pitchFamily="34" charset="0"/>
              </a:rPr>
              <a:t>luận</a:t>
            </a:r>
            <a:r>
              <a:rPr lang="vi-VN" sz="2800" dirty="0">
                <a:solidFill>
                  <a:srgbClr val="0000FF"/>
                </a:solidFill>
                <a:latin typeface="Times New Roman (Headings)"/>
                <a:cs typeface="Arial" panose="020B0604020202020204" pitchFamily="34" charset="0"/>
              </a:rPr>
              <a:t>: </a:t>
            </a:r>
            <a:endParaRPr lang="en-US" sz="2800" dirty="0">
              <a:solidFill>
                <a:srgbClr val="0000FF"/>
              </a:solidFill>
              <a:latin typeface="Times New Roman (Headings)"/>
              <a:cs typeface="Arial" panose="020B0604020202020204" pitchFamily="34" charset="0"/>
            </a:endParaRPr>
          </a:p>
          <a:p>
            <a:r>
              <a:rPr lang="vi-VN" sz="2800" dirty="0">
                <a:solidFill>
                  <a:srgbClr val="0000FF"/>
                </a:solidFill>
                <a:latin typeface="Times New Roman (Headings)"/>
                <a:cs typeface="Arial" panose="020B0604020202020204" pitchFamily="34" charset="0"/>
              </a:rPr>
              <a:t>Theo phương </a:t>
            </a:r>
            <a:r>
              <a:rPr lang="vi-VN" sz="2800" dirty="0" err="1">
                <a:solidFill>
                  <a:srgbClr val="0000FF"/>
                </a:solidFill>
                <a:latin typeface="Times New Roman (Headings)"/>
                <a:cs typeface="Arial" panose="020B0604020202020204" pitchFamily="34" charset="0"/>
              </a:rPr>
              <a:t>án</a:t>
            </a:r>
            <a:r>
              <a:rPr lang="vi-VN" sz="2800" dirty="0">
                <a:solidFill>
                  <a:srgbClr val="0000FF"/>
                </a:solidFill>
                <a:latin typeface="Times New Roman (Headings)"/>
                <a:cs typeface="Arial" panose="020B0604020202020204" pitchFamily="34" charset="0"/>
              </a:rPr>
              <a:t> </a:t>
            </a:r>
            <a:r>
              <a:rPr lang="vi-VN" sz="2800" dirty="0" err="1">
                <a:solidFill>
                  <a:srgbClr val="0000FF"/>
                </a:solidFill>
                <a:latin typeface="Times New Roman (Headings)"/>
                <a:cs typeface="Arial" panose="020B0604020202020204" pitchFamily="34" charset="0"/>
              </a:rPr>
              <a:t>thứ</a:t>
            </a:r>
            <a:r>
              <a:rPr lang="vi-VN" sz="2800" dirty="0">
                <a:solidFill>
                  <a:srgbClr val="0000FF"/>
                </a:solidFill>
                <a:latin typeface="Times New Roman (Headings)"/>
                <a:cs typeface="Arial" panose="020B0604020202020204" pitchFamily="34" charset="0"/>
              </a:rPr>
              <a:t> ba, </a:t>
            </a:r>
            <a:r>
              <a:rPr lang="en-US" sz="2800" dirty="0">
                <a:solidFill>
                  <a:srgbClr val="0000FF"/>
                </a:solidFill>
                <a:latin typeface="Times New Roman (Headings)"/>
                <a:cs typeface="Arial" panose="020B0604020202020204" pitchFamily="34" charset="0"/>
              </a:rPr>
              <a:t>c</a:t>
            </a:r>
            <a:r>
              <a:rPr lang="vi-VN" sz="2800" dirty="0" err="1">
                <a:solidFill>
                  <a:srgbClr val="0000FF"/>
                </a:solidFill>
                <a:latin typeface="Times New Roman (Headings)"/>
                <a:cs typeface="Arial" panose="020B0604020202020204" pitchFamily="34" charset="0"/>
              </a:rPr>
              <a:t>ửa</a:t>
            </a:r>
            <a:r>
              <a:rPr lang="vi-VN" sz="2800" dirty="0">
                <a:solidFill>
                  <a:srgbClr val="0000FF"/>
                </a:solidFill>
                <a:latin typeface="Times New Roman (Headings)"/>
                <a:cs typeface="Arial" panose="020B0604020202020204" pitchFamily="34" charset="0"/>
              </a:rPr>
              <a:t> </a:t>
            </a:r>
            <a:r>
              <a:rPr lang="vi-VN" sz="2800" dirty="0" err="1">
                <a:solidFill>
                  <a:srgbClr val="0000FF"/>
                </a:solidFill>
                <a:latin typeface="Times New Roman (Headings)"/>
                <a:cs typeface="Arial" panose="020B0604020202020204" pitchFamily="34" charset="0"/>
              </a:rPr>
              <a:t>hàng</a:t>
            </a:r>
            <a:r>
              <a:rPr lang="vi-VN" sz="2800" dirty="0">
                <a:solidFill>
                  <a:srgbClr val="0000FF"/>
                </a:solidFill>
                <a:latin typeface="Times New Roman (Headings)"/>
                <a:cs typeface="Arial" panose="020B0604020202020204" pitchFamily="34" charset="0"/>
              </a:rPr>
              <a:t> </a:t>
            </a:r>
            <a:r>
              <a:rPr lang="vi-VN" sz="2800" dirty="0" err="1">
                <a:solidFill>
                  <a:srgbClr val="0000FF"/>
                </a:solidFill>
                <a:latin typeface="Times New Roman (Headings)"/>
                <a:cs typeface="Arial" panose="020B0604020202020204" pitchFamily="34" charset="0"/>
              </a:rPr>
              <a:t>có</a:t>
            </a:r>
            <a:r>
              <a:rPr lang="vi-VN" sz="2800" dirty="0">
                <a:solidFill>
                  <a:srgbClr val="0000FF"/>
                </a:solidFill>
                <a:latin typeface="Times New Roman (Headings)"/>
                <a:cs typeface="Arial" panose="020B0604020202020204" pitchFamily="34" charset="0"/>
              </a:rPr>
              <a:t> </a:t>
            </a:r>
            <a:r>
              <a:rPr lang="vi-VN" sz="2800" dirty="0" err="1">
                <a:solidFill>
                  <a:srgbClr val="0000FF"/>
                </a:solidFill>
                <a:latin typeface="Times New Roman (Headings)"/>
                <a:cs typeface="Arial" panose="020B0604020202020204" pitchFamily="34" charset="0"/>
              </a:rPr>
              <a:t>được</a:t>
            </a:r>
            <a:r>
              <a:rPr lang="vi-VN" sz="2800" dirty="0">
                <a:solidFill>
                  <a:srgbClr val="0000FF"/>
                </a:solidFill>
                <a:latin typeface="Times New Roman (Headings)"/>
                <a:cs typeface="Arial" panose="020B0604020202020204" pitchFamily="34" charset="0"/>
              </a:rPr>
              <a:t> </a:t>
            </a:r>
            <a:r>
              <a:rPr lang="vi-VN" sz="2800" dirty="0" err="1">
                <a:solidFill>
                  <a:srgbClr val="0000FF"/>
                </a:solidFill>
                <a:latin typeface="Times New Roman (Headings)"/>
                <a:cs typeface="Arial" panose="020B0604020202020204" pitchFamily="34" charset="0"/>
              </a:rPr>
              <a:t>lãi</a:t>
            </a:r>
            <a:r>
              <a:rPr lang="vi-VN" sz="2800" dirty="0">
                <a:solidFill>
                  <a:srgbClr val="0000FF"/>
                </a:solidFill>
                <a:latin typeface="Times New Roman (Headings)"/>
                <a:cs typeface="Arial" panose="020B0604020202020204" pitchFamily="34" charset="0"/>
              </a:rPr>
              <a:t> </a:t>
            </a:r>
            <a:r>
              <a:rPr lang="vi-VN" sz="2800" dirty="0" err="1">
                <a:solidFill>
                  <a:srgbClr val="0000FF"/>
                </a:solidFill>
                <a:latin typeface="Times New Roman (Headings)"/>
                <a:cs typeface="Arial" panose="020B0604020202020204" pitchFamily="34" charset="0"/>
              </a:rPr>
              <a:t>nhiều</a:t>
            </a:r>
            <a:r>
              <a:rPr lang="vi-VN" sz="2800" dirty="0">
                <a:solidFill>
                  <a:srgbClr val="0000FF"/>
                </a:solidFill>
                <a:latin typeface="Times New Roman (Headings)"/>
                <a:cs typeface="Arial" panose="020B0604020202020204" pitchFamily="34" charset="0"/>
              </a:rPr>
              <a:t> </a:t>
            </a:r>
            <a:r>
              <a:rPr lang="vi-VN" sz="2800" dirty="0" err="1">
                <a:solidFill>
                  <a:srgbClr val="0000FF"/>
                </a:solidFill>
                <a:latin typeface="Times New Roman (Headings)"/>
                <a:cs typeface="Arial" panose="020B0604020202020204" pitchFamily="34" charset="0"/>
              </a:rPr>
              <a:t>nhất</a:t>
            </a:r>
            <a:r>
              <a:rPr lang="vi-VN" sz="2800" dirty="0">
                <a:solidFill>
                  <a:srgbClr val="0000FF"/>
                </a:solidFill>
                <a:latin typeface="Times New Roman (Headings)"/>
                <a:cs typeface="Arial" panose="020B0604020202020204" pitchFamily="34" charset="0"/>
              </a:rPr>
              <a:t>. </a:t>
            </a:r>
          </a:p>
        </p:txBody>
      </p:sp>
    </p:spTree>
    <p:extLst>
      <p:ext uri="{BB962C8B-B14F-4D97-AF65-F5344CB8AC3E}">
        <p14:creationId xmlns:p14="http://schemas.microsoft.com/office/powerpoint/2010/main" val="1800615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3A062DA-93BF-4842-B601-4404401BCCE3}"/>
              </a:ext>
            </a:extLst>
          </p:cNvPr>
          <p:cNvSpPr txBox="1"/>
          <p:nvPr/>
        </p:nvSpPr>
        <p:spPr>
          <a:xfrm>
            <a:off x="381000" y="590550"/>
            <a:ext cx="8229600" cy="2600199"/>
          </a:xfrm>
          <a:prstGeom prst="rect">
            <a:avLst/>
          </a:prstGeom>
          <a:noFill/>
        </p:spPr>
        <p:txBody>
          <a:bodyPr wrap="square">
            <a:spAutoFit/>
          </a:bodyPr>
          <a:lstStyle/>
          <a:p>
            <a:pPr algn="just">
              <a:lnSpc>
                <a:spcPct val="150000"/>
              </a:lnSpc>
            </a:pPr>
            <a:r>
              <a:rPr lang="en-US" sz="2800" b="1" dirty="0" err="1">
                <a:solidFill>
                  <a:srgbClr val="0000FF"/>
                </a:solidFill>
                <a:latin typeface="Times New Roman (Headings)"/>
                <a:cs typeface="Arial" panose="020B0604020202020204" pitchFamily="34" charset="0"/>
              </a:rPr>
              <a:t>Luyện</a:t>
            </a:r>
            <a:r>
              <a:rPr lang="en-US" sz="2800" b="1" dirty="0">
                <a:solidFill>
                  <a:srgbClr val="0000FF"/>
                </a:solidFill>
                <a:latin typeface="Times New Roman (Headings)"/>
                <a:cs typeface="Arial" panose="020B0604020202020204" pitchFamily="34" charset="0"/>
              </a:rPr>
              <a:t> </a:t>
            </a:r>
            <a:r>
              <a:rPr lang="en-US" sz="2800" b="1" dirty="0" err="1">
                <a:solidFill>
                  <a:srgbClr val="0000FF"/>
                </a:solidFill>
                <a:latin typeface="Times New Roman (Headings)"/>
                <a:cs typeface="Arial" panose="020B0604020202020204" pitchFamily="34" charset="0"/>
              </a:rPr>
              <a:t>tập</a:t>
            </a:r>
            <a:r>
              <a:rPr lang="en-US" sz="2800" dirty="0">
                <a:solidFill>
                  <a:srgbClr val="0000FF"/>
                </a:solidFill>
                <a:latin typeface="Times New Roman (Headings)"/>
                <a:cs typeface="Arial" panose="020B0604020202020204" pitchFamily="34" charset="0"/>
              </a:rPr>
              <a:t>: </a:t>
            </a:r>
            <a:r>
              <a:rPr lang="vi-VN" sz="2800" dirty="0" err="1">
                <a:solidFill>
                  <a:srgbClr val="0000FF"/>
                </a:solidFill>
                <a:latin typeface="Times New Roman (Headings)"/>
                <a:cs typeface="Arial" panose="020B0604020202020204" pitchFamily="34" charset="0"/>
              </a:rPr>
              <a:t>Một</a:t>
            </a:r>
            <a:r>
              <a:rPr lang="vi-VN" sz="2800" dirty="0">
                <a:solidFill>
                  <a:srgbClr val="0000FF"/>
                </a:solidFill>
                <a:latin typeface="Times New Roman (Headings)"/>
                <a:cs typeface="Arial" panose="020B0604020202020204" pitchFamily="34" charset="0"/>
              </a:rPr>
              <a:t> </a:t>
            </a:r>
            <a:r>
              <a:rPr lang="vi-VN" sz="2800" dirty="0" err="1">
                <a:solidFill>
                  <a:srgbClr val="0000FF"/>
                </a:solidFill>
                <a:latin typeface="Times New Roman (Headings)"/>
                <a:cs typeface="Arial" panose="020B0604020202020204" pitchFamily="34" charset="0"/>
              </a:rPr>
              <a:t>của</a:t>
            </a:r>
            <a:r>
              <a:rPr lang="vi-VN" sz="2800" dirty="0">
                <a:solidFill>
                  <a:srgbClr val="0000FF"/>
                </a:solidFill>
                <a:latin typeface="Times New Roman (Headings)"/>
                <a:cs typeface="Arial" panose="020B0604020202020204" pitchFamily="34" charset="0"/>
              </a:rPr>
              <a:t> </a:t>
            </a:r>
            <a:r>
              <a:rPr lang="vi-VN" sz="2800" dirty="0" err="1">
                <a:solidFill>
                  <a:srgbClr val="0000FF"/>
                </a:solidFill>
                <a:latin typeface="Times New Roman (Headings)"/>
                <a:cs typeface="Arial" panose="020B0604020202020204" pitchFamily="34" charset="0"/>
              </a:rPr>
              <a:t>hàng</a:t>
            </a:r>
            <a:r>
              <a:rPr lang="vi-VN" sz="2800" dirty="0">
                <a:solidFill>
                  <a:srgbClr val="0000FF"/>
                </a:solidFill>
                <a:latin typeface="Times New Roman (Headings)"/>
                <a:cs typeface="Arial" panose="020B0604020202020204" pitchFamily="34" charset="0"/>
              </a:rPr>
              <a:t> kinh doanh </a:t>
            </a:r>
            <a:r>
              <a:rPr lang="vi-VN" sz="2800" dirty="0" err="1">
                <a:solidFill>
                  <a:srgbClr val="0000FF"/>
                </a:solidFill>
                <a:latin typeface="Times New Roman (Headings)"/>
                <a:cs typeface="Arial" panose="020B0604020202020204" pitchFamily="34" charset="0"/>
              </a:rPr>
              <a:t>quần</a:t>
            </a:r>
            <a:r>
              <a:rPr lang="vi-VN" sz="2800" dirty="0">
                <a:solidFill>
                  <a:srgbClr val="0000FF"/>
                </a:solidFill>
                <a:latin typeface="Times New Roman (Headings)"/>
                <a:cs typeface="Arial" panose="020B0604020202020204" pitchFamily="34" charset="0"/>
              </a:rPr>
              <a:t> </a:t>
            </a:r>
            <a:r>
              <a:rPr lang="vi-VN" sz="2800" dirty="0" err="1">
                <a:solidFill>
                  <a:srgbClr val="0000FF"/>
                </a:solidFill>
                <a:latin typeface="Times New Roman (Headings)"/>
                <a:cs typeface="Arial" panose="020B0604020202020204" pitchFamily="34" charset="0"/>
              </a:rPr>
              <a:t>áo</a:t>
            </a:r>
            <a:r>
              <a:rPr lang="vi-VN" sz="2800" dirty="0">
                <a:solidFill>
                  <a:srgbClr val="0000FF"/>
                </a:solidFill>
                <a:latin typeface="Times New Roman (Headings)"/>
                <a:cs typeface="Arial" panose="020B0604020202020204" pitchFamily="34" charset="0"/>
              </a:rPr>
              <a:t>, </a:t>
            </a:r>
            <a:r>
              <a:rPr lang="vi-VN" sz="2800" dirty="0" err="1">
                <a:solidFill>
                  <a:srgbClr val="0000FF"/>
                </a:solidFill>
                <a:latin typeface="Times New Roman (Headings)"/>
                <a:cs typeface="Arial" panose="020B0604020202020204" pitchFamily="34" charset="0"/>
              </a:rPr>
              <a:t>nhập</a:t>
            </a:r>
            <a:r>
              <a:rPr lang="vi-VN" sz="2800" dirty="0">
                <a:solidFill>
                  <a:srgbClr val="0000FF"/>
                </a:solidFill>
                <a:latin typeface="Times New Roman (Headings)"/>
                <a:cs typeface="Arial" panose="020B0604020202020204" pitchFamily="34" charset="0"/>
              </a:rPr>
              <a:t> </a:t>
            </a:r>
            <a:r>
              <a:rPr lang="vi-VN" sz="2800" dirty="0" err="1">
                <a:solidFill>
                  <a:srgbClr val="0000FF"/>
                </a:solidFill>
                <a:latin typeface="Times New Roman (Headings)"/>
                <a:cs typeface="Arial" panose="020B0604020202020204" pitchFamily="34" charset="0"/>
              </a:rPr>
              <a:t>vào</a:t>
            </a:r>
            <a:r>
              <a:rPr lang="vi-VN" sz="2800" dirty="0">
                <a:solidFill>
                  <a:srgbClr val="0000FF"/>
                </a:solidFill>
                <a:latin typeface="Times New Roman (Headings)"/>
                <a:cs typeface="Arial" panose="020B0604020202020204" pitchFamily="34" charset="0"/>
              </a:rPr>
              <a:t> </a:t>
            </a:r>
            <a:r>
              <a:rPr lang="vi-VN" sz="2800" dirty="0" err="1">
                <a:solidFill>
                  <a:srgbClr val="0000FF"/>
                </a:solidFill>
                <a:latin typeface="Times New Roman (Headings)"/>
                <a:cs typeface="Arial" panose="020B0604020202020204" pitchFamily="34" charset="0"/>
              </a:rPr>
              <a:t>áo</a:t>
            </a:r>
            <a:r>
              <a:rPr lang="vi-VN" sz="2800" dirty="0">
                <a:solidFill>
                  <a:srgbClr val="0000FF"/>
                </a:solidFill>
                <a:latin typeface="Times New Roman (Headings)"/>
                <a:cs typeface="Arial" panose="020B0604020202020204" pitchFamily="34" charset="0"/>
              </a:rPr>
              <a:t> sơ mi </a:t>
            </a:r>
            <a:r>
              <a:rPr lang="vi-VN" sz="2800" dirty="0" err="1">
                <a:solidFill>
                  <a:srgbClr val="0000FF"/>
                </a:solidFill>
                <a:latin typeface="Times New Roman (Headings)"/>
                <a:cs typeface="Arial" panose="020B0604020202020204" pitchFamily="34" charset="0"/>
              </a:rPr>
              <a:t>với</a:t>
            </a:r>
            <a:r>
              <a:rPr lang="vi-VN" sz="2800" dirty="0">
                <a:solidFill>
                  <a:srgbClr val="0000FF"/>
                </a:solidFill>
                <a:latin typeface="Times New Roman (Headings)"/>
                <a:cs typeface="Arial" panose="020B0604020202020204" pitchFamily="34" charset="0"/>
              </a:rPr>
              <a:t> </a:t>
            </a:r>
            <a:r>
              <a:rPr lang="vi-VN" sz="2800" dirty="0" err="1">
                <a:solidFill>
                  <a:srgbClr val="0000FF"/>
                </a:solidFill>
                <a:latin typeface="Times New Roman (Headings)"/>
                <a:cs typeface="Arial" panose="020B0604020202020204" pitchFamily="34" charset="0"/>
              </a:rPr>
              <a:t>giá</a:t>
            </a:r>
            <a:r>
              <a:rPr lang="en-US" sz="2800" dirty="0">
                <a:solidFill>
                  <a:srgbClr val="0000FF"/>
                </a:solidFill>
                <a:latin typeface="Times New Roman (Headings)"/>
                <a:cs typeface="Arial" panose="020B0604020202020204" pitchFamily="34" charset="0"/>
              </a:rPr>
              <a:t> 200000 </a:t>
            </a:r>
            <a:r>
              <a:rPr lang="vi-VN" sz="2800" dirty="0" err="1">
                <a:solidFill>
                  <a:srgbClr val="0000FF"/>
                </a:solidFill>
                <a:latin typeface="Times New Roman (Headings)"/>
                <a:cs typeface="Arial" panose="020B0604020202020204" pitchFamily="34" charset="0"/>
              </a:rPr>
              <a:t>đồng</a:t>
            </a:r>
            <a:r>
              <a:rPr lang="vi-VN" sz="2800" dirty="0">
                <a:solidFill>
                  <a:srgbClr val="0000FF"/>
                </a:solidFill>
                <a:latin typeface="Times New Roman (Headings)"/>
                <a:cs typeface="Arial" panose="020B0604020202020204" pitchFamily="34" charset="0"/>
              </a:rPr>
              <a:t>/</a:t>
            </a:r>
            <a:r>
              <a:rPr lang="vi-VN" sz="2800" dirty="0" err="1">
                <a:solidFill>
                  <a:srgbClr val="0000FF"/>
                </a:solidFill>
                <a:latin typeface="Times New Roman (Headings)"/>
                <a:cs typeface="Arial" panose="020B0604020202020204" pitchFamily="34" charset="0"/>
              </a:rPr>
              <a:t>chiếc</a:t>
            </a:r>
            <a:r>
              <a:rPr lang="vi-VN" sz="2800" dirty="0">
                <a:solidFill>
                  <a:srgbClr val="0000FF"/>
                </a:solidFill>
                <a:latin typeface="Times New Roman (Headings)"/>
                <a:cs typeface="Arial" panose="020B0604020202020204" pitchFamily="34" charset="0"/>
              </a:rPr>
              <a:t> </a:t>
            </a:r>
            <a:r>
              <a:rPr lang="vi-VN" sz="2800" dirty="0" err="1">
                <a:solidFill>
                  <a:srgbClr val="0000FF"/>
                </a:solidFill>
                <a:latin typeface="Times New Roman (Headings)"/>
                <a:cs typeface="Arial" panose="020B0604020202020204" pitchFamily="34" charset="0"/>
              </a:rPr>
              <a:t>và</a:t>
            </a:r>
            <a:r>
              <a:rPr lang="vi-VN" sz="2800" dirty="0">
                <a:solidFill>
                  <a:srgbClr val="0000FF"/>
                </a:solidFill>
                <a:latin typeface="Times New Roman (Headings)"/>
                <a:cs typeface="Arial" panose="020B0604020202020204" pitchFamily="34" charset="0"/>
              </a:rPr>
              <a:t> niêm </a:t>
            </a:r>
            <a:r>
              <a:rPr lang="vi-VN" sz="2800" dirty="0" err="1">
                <a:solidFill>
                  <a:srgbClr val="0000FF"/>
                </a:solidFill>
                <a:latin typeface="Times New Roman (Headings)"/>
                <a:cs typeface="Arial" panose="020B0604020202020204" pitchFamily="34" charset="0"/>
              </a:rPr>
              <a:t>yết</a:t>
            </a:r>
            <a:r>
              <a:rPr lang="vi-VN" sz="2800" dirty="0">
                <a:solidFill>
                  <a:srgbClr val="0000FF"/>
                </a:solidFill>
                <a:latin typeface="Times New Roman (Headings)"/>
                <a:cs typeface="Arial" panose="020B0604020202020204" pitchFamily="34" charset="0"/>
              </a:rPr>
              <a:t> </a:t>
            </a:r>
            <a:r>
              <a:rPr lang="vi-VN" sz="2800" dirty="0" err="1">
                <a:solidFill>
                  <a:srgbClr val="0000FF"/>
                </a:solidFill>
                <a:latin typeface="Times New Roman (Headings)"/>
                <a:cs typeface="Arial" panose="020B0604020202020204" pitchFamily="34" charset="0"/>
              </a:rPr>
              <a:t>giá</a:t>
            </a:r>
            <a:r>
              <a:rPr lang="vi-VN" sz="2800" dirty="0">
                <a:solidFill>
                  <a:srgbClr val="0000FF"/>
                </a:solidFill>
                <a:latin typeface="Times New Roman (Headings)"/>
                <a:cs typeface="Arial" panose="020B0604020202020204" pitchFamily="34" charset="0"/>
              </a:rPr>
              <a:t> </a:t>
            </a:r>
            <a:r>
              <a:rPr lang="vi-VN" sz="2800" dirty="0" err="1">
                <a:solidFill>
                  <a:srgbClr val="0000FF"/>
                </a:solidFill>
                <a:latin typeface="Times New Roman (Headings)"/>
                <a:cs typeface="Arial" panose="020B0604020202020204" pitchFamily="34" charset="0"/>
              </a:rPr>
              <a:t>bán</a:t>
            </a:r>
            <a:r>
              <a:rPr lang="vi-VN" sz="2800" dirty="0">
                <a:solidFill>
                  <a:srgbClr val="0000FF"/>
                </a:solidFill>
                <a:latin typeface="Times New Roman (Headings)"/>
                <a:cs typeface="Arial" panose="020B0604020202020204" pitchFamily="34" charset="0"/>
              </a:rPr>
              <a:t> </a:t>
            </a:r>
            <a:r>
              <a:rPr lang="vi-VN" sz="2800" dirty="0" err="1">
                <a:solidFill>
                  <a:srgbClr val="0000FF"/>
                </a:solidFill>
                <a:latin typeface="Times New Roman (Headings)"/>
                <a:cs typeface="Arial" panose="020B0604020202020204" pitchFamily="34" charset="0"/>
              </a:rPr>
              <a:t>là</a:t>
            </a:r>
            <a:r>
              <a:rPr lang="en-US" sz="2800" dirty="0">
                <a:solidFill>
                  <a:srgbClr val="0000FF"/>
                </a:solidFill>
                <a:latin typeface="Times New Roman (Headings)"/>
                <a:cs typeface="Arial" panose="020B0604020202020204" pitchFamily="34" charset="0"/>
              </a:rPr>
              <a:t> 255000 </a:t>
            </a:r>
            <a:r>
              <a:rPr lang="vi-VN" sz="2800" dirty="0" err="1">
                <a:solidFill>
                  <a:srgbClr val="0000FF"/>
                </a:solidFill>
                <a:latin typeface="Times New Roman (Headings)"/>
                <a:cs typeface="Arial" panose="020B0604020202020204" pitchFamily="34" charset="0"/>
              </a:rPr>
              <a:t>đồng</a:t>
            </a:r>
            <a:r>
              <a:rPr lang="vi-VN" sz="2800" dirty="0">
                <a:solidFill>
                  <a:srgbClr val="0000FF"/>
                </a:solidFill>
                <a:latin typeface="Times New Roman (Headings)"/>
                <a:cs typeface="Arial" panose="020B0604020202020204" pitchFamily="34" charset="0"/>
              </a:rPr>
              <a:t>/</a:t>
            </a:r>
            <a:r>
              <a:rPr lang="vi-VN" sz="2800" dirty="0" err="1">
                <a:solidFill>
                  <a:srgbClr val="0000FF"/>
                </a:solidFill>
                <a:latin typeface="Times New Roman (Headings)"/>
                <a:cs typeface="Arial" panose="020B0604020202020204" pitchFamily="34" charset="0"/>
              </a:rPr>
              <a:t>chiếc</a:t>
            </a:r>
            <a:r>
              <a:rPr lang="vi-VN" sz="2800" dirty="0">
                <a:solidFill>
                  <a:srgbClr val="0000FF"/>
                </a:solidFill>
                <a:latin typeface="Times New Roman (Headings)"/>
                <a:cs typeface="Arial" panose="020B0604020202020204" pitchFamily="34" charset="0"/>
              </a:rPr>
              <a:t>. </a:t>
            </a:r>
            <a:r>
              <a:rPr lang="vi-VN" sz="2800" dirty="0" err="1">
                <a:solidFill>
                  <a:srgbClr val="0000FF"/>
                </a:solidFill>
                <a:latin typeface="Times New Roman (Headings)"/>
                <a:cs typeface="Arial" panose="020B0604020202020204" pitchFamily="34" charset="0"/>
              </a:rPr>
              <a:t>Cửa</a:t>
            </a:r>
            <a:r>
              <a:rPr lang="vi-VN" sz="2800" dirty="0">
                <a:solidFill>
                  <a:srgbClr val="0000FF"/>
                </a:solidFill>
                <a:latin typeface="Times New Roman (Headings)"/>
                <a:cs typeface="Arial" panose="020B0604020202020204" pitchFamily="34" charset="0"/>
              </a:rPr>
              <a:t> </a:t>
            </a:r>
            <a:r>
              <a:rPr lang="vi-VN" sz="2800" dirty="0" err="1">
                <a:solidFill>
                  <a:srgbClr val="0000FF"/>
                </a:solidFill>
                <a:latin typeface="Times New Roman (Headings)"/>
                <a:cs typeface="Arial" panose="020B0604020202020204" pitchFamily="34" charset="0"/>
              </a:rPr>
              <a:t>hàng</a:t>
            </a:r>
            <a:r>
              <a:rPr lang="vi-VN" sz="2800" dirty="0">
                <a:solidFill>
                  <a:srgbClr val="0000FF"/>
                </a:solidFill>
                <a:latin typeface="Times New Roman (Headings)"/>
                <a:cs typeface="Arial" panose="020B0604020202020204" pitchFamily="34" charset="0"/>
              </a:rPr>
              <a:t> đưa ra hai phương </a:t>
            </a:r>
            <a:r>
              <a:rPr lang="vi-VN" sz="2800" dirty="0" err="1">
                <a:solidFill>
                  <a:srgbClr val="0000FF"/>
                </a:solidFill>
                <a:latin typeface="Times New Roman (Headings)"/>
                <a:cs typeface="Arial" panose="020B0604020202020204" pitchFamily="34" charset="0"/>
              </a:rPr>
              <a:t>án</a:t>
            </a:r>
            <a:r>
              <a:rPr lang="vi-VN" sz="2800" dirty="0">
                <a:solidFill>
                  <a:srgbClr val="0000FF"/>
                </a:solidFill>
                <a:latin typeface="Times New Roman (Headings)"/>
                <a:cs typeface="Arial" panose="020B0604020202020204" pitchFamily="34" charset="0"/>
              </a:rPr>
              <a:t> kinh doanh (</a:t>
            </a:r>
            <a:r>
              <a:rPr lang="vi-VN" sz="2800" dirty="0" err="1">
                <a:solidFill>
                  <a:srgbClr val="0000FF"/>
                </a:solidFill>
                <a:latin typeface="Times New Roman (Headings)"/>
                <a:cs typeface="Arial" panose="020B0604020202020204" pitchFamily="34" charset="0"/>
              </a:rPr>
              <a:t>tính</a:t>
            </a:r>
            <a:r>
              <a:rPr lang="vi-VN" sz="2800" dirty="0">
                <a:solidFill>
                  <a:srgbClr val="0000FF"/>
                </a:solidFill>
                <a:latin typeface="Times New Roman (Headings)"/>
                <a:cs typeface="Arial" panose="020B0604020202020204" pitchFamily="34" charset="0"/>
              </a:rPr>
              <a:t> trên </a:t>
            </a:r>
            <a:r>
              <a:rPr lang="vi-VN" sz="2800" dirty="0" err="1">
                <a:solidFill>
                  <a:srgbClr val="0000FF"/>
                </a:solidFill>
                <a:latin typeface="Times New Roman (Headings)"/>
                <a:cs typeface="Arial" panose="020B0604020202020204" pitchFamily="34" charset="0"/>
              </a:rPr>
              <a:t>mỗi</a:t>
            </a:r>
            <a:r>
              <a:rPr lang="vi-VN" sz="2800" dirty="0">
                <a:solidFill>
                  <a:srgbClr val="0000FF"/>
                </a:solidFill>
                <a:latin typeface="Times New Roman (Headings)"/>
                <a:cs typeface="Arial" panose="020B0604020202020204" pitchFamily="34" charset="0"/>
              </a:rPr>
              <a:t> lô</a:t>
            </a:r>
            <a:r>
              <a:rPr lang="en-US" sz="2800" dirty="0">
                <a:solidFill>
                  <a:srgbClr val="0000FF"/>
                </a:solidFill>
                <a:latin typeface="Times New Roman (Headings)"/>
                <a:cs typeface="Arial" panose="020B0604020202020204" pitchFamily="34" charset="0"/>
              </a:rPr>
              <a:t> 10 </a:t>
            </a:r>
            <a:r>
              <a:rPr lang="vi-VN" sz="2800" dirty="0" err="1">
                <a:solidFill>
                  <a:srgbClr val="0000FF"/>
                </a:solidFill>
                <a:latin typeface="Times New Roman (Headings)"/>
                <a:cs typeface="Arial" panose="020B0604020202020204" pitchFamily="34" charset="0"/>
              </a:rPr>
              <a:t>chiếc</a:t>
            </a:r>
            <a:r>
              <a:rPr lang="vi-VN" sz="2800" dirty="0">
                <a:solidFill>
                  <a:srgbClr val="0000FF"/>
                </a:solidFill>
                <a:latin typeface="Times New Roman (Headings)"/>
                <a:cs typeface="Arial" panose="020B0604020202020204" pitchFamily="34" charset="0"/>
              </a:rPr>
              <a:t> </a:t>
            </a:r>
            <a:r>
              <a:rPr lang="vi-VN" sz="2800" dirty="0" err="1">
                <a:solidFill>
                  <a:srgbClr val="0000FF"/>
                </a:solidFill>
                <a:latin typeface="Times New Roman (Headings)"/>
                <a:cs typeface="Arial" panose="020B0604020202020204" pitchFamily="34" charset="0"/>
              </a:rPr>
              <a:t>áo</a:t>
            </a:r>
            <a:r>
              <a:rPr lang="vi-VN" sz="2800" dirty="0">
                <a:solidFill>
                  <a:srgbClr val="0000FF"/>
                </a:solidFill>
                <a:latin typeface="Times New Roman (Headings)"/>
                <a:cs typeface="Arial" panose="020B0604020202020204" pitchFamily="34" charset="0"/>
              </a:rPr>
              <a:t>) như sau:</a:t>
            </a:r>
          </a:p>
        </p:txBody>
      </p:sp>
    </p:spTree>
    <p:extLst>
      <p:ext uri="{BB962C8B-B14F-4D97-AF65-F5344CB8AC3E}">
        <p14:creationId xmlns:p14="http://schemas.microsoft.com/office/powerpoint/2010/main" val="19391277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A3A062DA-93BF-4842-B601-4404401BCCE3}"/>
              </a:ext>
            </a:extLst>
          </p:cNvPr>
          <p:cNvSpPr txBox="1"/>
          <p:nvPr/>
        </p:nvSpPr>
        <p:spPr>
          <a:xfrm>
            <a:off x="556734" y="590550"/>
            <a:ext cx="7620000" cy="1384995"/>
          </a:xfrm>
          <a:prstGeom prst="rect">
            <a:avLst/>
          </a:prstGeom>
          <a:noFill/>
        </p:spPr>
        <p:txBody>
          <a:bodyPr wrap="square">
            <a:spAutoFit/>
          </a:bodyPr>
          <a:lstStyle/>
          <a:p>
            <a:pPr algn="just"/>
            <a:r>
              <a:rPr lang="vi-VN" sz="2800" dirty="0">
                <a:solidFill>
                  <a:srgbClr val="0000FF"/>
                </a:solidFill>
                <a:latin typeface="Times New Roman (Headings)"/>
                <a:ea typeface="Times New Roman" panose="02020603050405020304" pitchFamily="18" charset="0"/>
                <a:cs typeface="Arial" panose="020B0604020202020204" pitchFamily="34" charset="0"/>
              </a:rPr>
              <a:t>Phương án</a:t>
            </a:r>
            <a:r>
              <a:rPr lang="en-US" sz="2800" dirty="0">
                <a:solidFill>
                  <a:srgbClr val="0000FF"/>
                </a:solidFill>
                <a:latin typeface="Times New Roman (Headings)"/>
                <a:ea typeface="Times New Roman" panose="02020603050405020304" pitchFamily="18" charset="0"/>
                <a:cs typeface="Arial" panose="020B0604020202020204" pitchFamily="34" charset="0"/>
              </a:rPr>
              <a:t> 1</a:t>
            </a:r>
            <a:r>
              <a:rPr lang="vi-VN" sz="2800" dirty="0">
                <a:solidFill>
                  <a:srgbClr val="0000FF"/>
                </a:solidFill>
                <a:latin typeface="Times New Roman (Headings)"/>
                <a:ea typeface="Times New Roman" panose="02020603050405020304" pitchFamily="18" charset="0"/>
                <a:cs typeface="Arial" panose="020B0604020202020204" pitchFamily="34" charset="0"/>
              </a:rPr>
              <a:t>: Cửa hàng bán </a:t>
            </a:r>
            <a:r>
              <a:rPr lang="en-US" sz="2800" dirty="0" err="1">
                <a:solidFill>
                  <a:srgbClr val="0000FF"/>
                </a:solidFill>
                <a:latin typeface="Times New Roman (Headings)"/>
                <a:ea typeface="Times New Roman" panose="02020603050405020304" pitchFamily="18" charset="0"/>
                <a:cs typeface="Arial" panose="020B0604020202020204" pitchFamily="34" charset="0"/>
              </a:rPr>
              <a:t>chiếc</a:t>
            </a:r>
            <a:r>
              <a:rPr lang="vi-VN" sz="2800" dirty="0">
                <a:solidFill>
                  <a:srgbClr val="0000FF"/>
                </a:solidFill>
                <a:latin typeface="Times New Roman (Headings)"/>
                <a:ea typeface="Times New Roman" panose="02020603050405020304" pitchFamily="18" charset="0"/>
                <a:cs typeface="Arial" panose="020B0604020202020204" pitchFamily="34" charset="0"/>
              </a:rPr>
              <a:t> chiếc áo đầu tiên với giá </a:t>
            </a:r>
            <a:r>
              <a:rPr lang="en-US" sz="2800" dirty="0">
                <a:solidFill>
                  <a:srgbClr val="0000FF"/>
                </a:solidFill>
                <a:latin typeface="Times New Roman (Headings)"/>
                <a:ea typeface="Times New Roman" panose="02020603050405020304" pitchFamily="18" charset="0"/>
                <a:cs typeface="Arial" panose="020B0604020202020204" pitchFamily="34" charset="0"/>
              </a:rPr>
              <a:t>255000</a:t>
            </a:r>
            <a:r>
              <a:rPr lang="vi-VN" sz="2800" dirty="0">
                <a:solidFill>
                  <a:srgbClr val="0000FF"/>
                </a:solidFill>
                <a:latin typeface="Times New Roman (Headings)"/>
                <a:ea typeface="Times New Roman" panose="02020603050405020304" pitchFamily="18" charset="0"/>
                <a:cs typeface="Arial" panose="020B0604020202020204" pitchFamily="34" charset="0"/>
              </a:rPr>
              <a:t>  đồng và </a:t>
            </a:r>
            <a:r>
              <a:rPr lang="en-US" sz="2800" dirty="0" err="1">
                <a:solidFill>
                  <a:srgbClr val="0000FF"/>
                </a:solidFill>
                <a:latin typeface="Times New Roman (Headings)"/>
                <a:ea typeface="Times New Roman" panose="02020603050405020304" pitchFamily="18" charset="0"/>
                <a:cs typeface="Arial" panose="020B0604020202020204" pitchFamily="34" charset="0"/>
              </a:rPr>
              <a:t>năm</a:t>
            </a:r>
            <a:r>
              <a:rPr lang="vi-VN" sz="2800" dirty="0">
                <a:solidFill>
                  <a:srgbClr val="0000FF"/>
                </a:solidFill>
                <a:latin typeface="Times New Roman (Headings)"/>
                <a:ea typeface="Times New Roman" panose="02020603050405020304" pitchFamily="18" charset="0"/>
                <a:cs typeface="Arial" panose="020B0604020202020204" pitchFamily="34" charset="0"/>
              </a:rPr>
              <a:t> chiếc áo còn lại với giá giảm </a:t>
            </a:r>
            <a:r>
              <a:rPr lang="en-US" sz="2800" dirty="0">
                <a:solidFill>
                  <a:srgbClr val="0000FF"/>
                </a:solidFill>
                <a:latin typeface="Times New Roman (Headings)"/>
                <a:ea typeface="Times New Roman" panose="02020603050405020304" pitchFamily="18" charset="0"/>
                <a:cs typeface="Arial" panose="020B0604020202020204" pitchFamily="34" charset="0"/>
              </a:rPr>
              <a:t>10% </a:t>
            </a:r>
            <a:r>
              <a:rPr lang="vi-VN" sz="2800" dirty="0">
                <a:solidFill>
                  <a:srgbClr val="0000FF"/>
                </a:solidFill>
                <a:latin typeface="Times New Roman (Headings)"/>
                <a:ea typeface="Times New Roman" panose="02020603050405020304" pitchFamily="18" charset="0"/>
                <a:cs typeface="Arial" panose="020B0604020202020204" pitchFamily="34" charset="0"/>
              </a:rPr>
              <a:t>so với giá niêm yết.</a:t>
            </a:r>
            <a:endParaRPr lang="en-US" sz="2800" dirty="0">
              <a:solidFill>
                <a:srgbClr val="0000FF"/>
              </a:solidFill>
              <a:latin typeface="Times New Roman (Headings)"/>
              <a:cs typeface="Arial" panose="020B0604020202020204" pitchFamily="34" charset="0"/>
            </a:endParaRPr>
          </a:p>
        </p:txBody>
      </p:sp>
      <p:sp>
        <p:nvSpPr>
          <p:cNvPr id="4" name="TextBox 3">
            <a:extLst>
              <a:ext uri="{FF2B5EF4-FFF2-40B4-BE49-F238E27FC236}">
                <a16:creationId xmlns:a16="http://schemas.microsoft.com/office/drawing/2014/main" id="{A3A062DA-93BF-4842-B601-4404401BCCE3}"/>
              </a:ext>
            </a:extLst>
          </p:cNvPr>
          <p:cNvSpPr txBox="1"/>
          <p:nvPr/>
        </p:nvSpPr>
        <p:spPr>
          <a:xfrm>
            <a:off x="528660" y="2114550"/>
            <a:ext cx="7564582" cy="954107"/>
          </a:xfrm>
          <a:prstGeom prst="rect">
            <a:avLst/>
          </a:prstGeom>
          <a:noFill/>
        </p:spPr>
        <p:txBody>
          <a:bodyPr wrap="square">
            <a:spAutoFit/>
          </a:bodyPr>
          <a:lstStyle/>
          <a:p>
            <a:pPr algn="just"/>
            <a:r>
              <a:rPr lang="vi-VN" sz="2800">
                <a:solidFill>
                  <a:srgbClr val="0000FF"/>
                </a:solidFill>
                <a:latin typeface="Times New Roman (Headings)"/>
                <a:ea typeface="Times New Roman" panose="02020603050405020304" pitchFamily="18" charset="0"/>
                <a:cs typeface="Arial" panose="020B0604020202020204" pitchFamily="34" charset="0"/>
              </a:rPr>
              <a:t>Phương án</a:t>
            </a:r>
            <a:r>
              <a:rPr lang="en-US" sz="2800">
                <a:solidFill>
                  <a:srgbClr val="0000FF"/>
                </a:solidFill>
                <a:latin typeface="Times New Roman (Headings)"/>
                <a:ea typeface="Times New Roman" panose="02020603050405020304" pitchFamily="18" charset="0"/>
                <a:cs typeface="Arial" panose="020B0604020202020204" pitchFamily="34" charset="0"/>
              </a:rPr>
              <a:t> 2</a:t>
            </a:r>
            <a:r>
              <a:rPr lang="vi-VN" sz="2800">
                <a:solidFill>
                  <a:srgbClr val="0000FF"/>
                </a:solidFill>
                <a:latin typeface="Times New Roman (Headings)"/>
                <a:ea typeface="Times New Roman" panose="02020603050405020304" pitchFamily="18" charset="0"/>
                <a:cs typeface="Arial" panose="020B0604020202020204" pitchFamily="34" charset="0"/>
              </a:rPr>
              <a:t>: Cửa hàng bán cả mười chiếc áo với giá giảm </a:t>
            </a:r>
            <a:r>
              <a:rPr lang="en-US" sz="2800">
                <a:solidFill>
                  <a:srgbClr val="0000FF"/>
                </a:solidFill>
                <a:latin typeface="Times New Roman (Headings)"/>
                <a:ea typeface="Times New Roman" panose="02020603050405020304" pitchFamily="18" charset="0"/>
                <a:cs typeface="Arial" panose="020B0604020202020204" pitchFamily="34" charset="0"/>
              </a:rPr>
              <a:t>5%</a:t>
            </a:r>
            <a:r>
              <a:rPr lang="vi-VN" sz="2800">
                <a:solidFill>
                  <a:srgbClr val="0000FF"/>
                </a:solidFill>
                <a:latin typeface="Times New Roman (Headings)"/>
                <a:ea typeface="Times New Roman" panose="02020603050405020304" pitchFamily="18" charset="0"/>
                <a:cs typeface="Arial" panose="020B0604020202020204" pitchFamily="34" charset="0"/>
              </a:rPr>
              <a:t> so với giá niêm yết.</a:t>
            </a:r>
            <a:endParaRPr lang="en-US" sz="2800">
              <a:solidFill>
                <a:srgbClr val="0000FF"/>
              </a:solidFill>
              <a:latin typeface="Times New Roman (Headings)"/>
              <a:cs typeface="Arial" panose="020B0604020202020204" pitchFamily="34" charset="0"/>
            </a:endParaRPr>
          </a:p>
        </p:txBody>
      </p:sp>
      <p:sp>
        <p:nvSpPr>
          <p:cNvPr id="6" name="TextBox 5">
            <a:extLst>
              <a:ext uri="{FF2B5EF4-FFF2-40B4-BE49-F238E27FC236}">
                <a16:creationId xmlns:a16="http://schemas.microsoft.com/office/drawing/2014/main" id="{A3A062DA-93BF-4842-B601-4404401BCCE3}"/>
              </a:ext>
            </a:extLst>
          </p:cNvPr>
          <p:cNvSpPr txBox="1"/>
          <p:nvPr/>
        </p:nvSpPr>
        <p:spPr>
          <a:xfrm>
            <a:off x="457200" y="3210670"/>
            <a:ext cx="7564582" cy="1384995"/>
          </a:xfrm>
          <a:prstGeom prst="rect">
            <a:avLst/>
          </a:prstGeom>
          <a:noFill/>
        </p:spPr>
        <p:txBody>
          <a:bodyPr wrap="square">
            <a:spAutoFit/>
          </a:bodyPr>
          <a:lstStyle/>
          <a:p>
            <a:pPr algn="just"/>
            <a:r>
              <a:rPr lang="vi-VN" sz="2800" dirty="0">
                <a:solidFill>
                  <a:srgbClr val="0000FF"/>
                </a:solidFill>
                <a:latin typeface="Times New Roman (Headings)"/>
                <a:ea typeface="Times New Roman" panose="02020603050405020304" pitchFamily="18" charset="0"/>
                <a:cs typeface="Arial" panose="020B0604020202020204" pitchFamily="34" charset="0"/>
              </a:rPr>
              <a:t>Tính lãi của cửa hàng có được theo mỗi phương án trên (làm tròn kết quả đến hàng nghìn). Phương án nào đem lại lãi nhiều nhất</a:t>
            </a:r>
            <a:r>
              <a:rPr lang="en-US" sz="2800" dirty="0">
                <a:solidFill>
                  <a:srgbClr val="0000FF"/>
                </a:solidFill>
                <a:latin typeface="Times New Roman (Headings)"/>
                <a:ea typeface="Times New Roman" panose="02020603050405020304" pitchFamily="18" charset="0"/>
                <a:cs typeface="Arial" panose="020B0604020202020204" pitchFamily="34" charset="0"/>
              </a:rPr>
              <a:t>?</a:t>
            </a:r>
            <a:r>
              <a:rPr lang="vi-VN" sz="2800" dirty="0">
                <a:solidFill>
                  <a:srgbClr val="0000FF"/>
                </a:solidFill>
                <a:latin typeface="Times New Roman (Headings)"/>
                <a:ea typeface="Times New Roman" panose="02020603050405020304" pitchFamily="18" charset="0"/>
                <a:cs typeface="Arial" panose="020B0604020202020204" pitchFamily="34" charset="0"/>
              </a:rPr>
              <a:t> </a:t>
            </a:r>
            <a:endParaRPr lang="en-US" sz="2800" dirty="0">
              <a:solidFill>
                <a:srgbClr val="0000FF"/>
              </a:solidFill>
              <a:latin typeface="Times New Roman (Headings)"/>
              <a:cs typeface="Arial" panose="020B0604020202020204" pitchFamily="34" charset="0"/>
            </a:endParaRPr>
          </a:p>
        </p:txBody>
      </p:sp>
    </p:spTree>
    <p:extLst>
      <p:ext uri="{BB962C8B-B14F-4D97-AF65-F5344CB8AC3E}">
        <p14:creationId xmlns:p14="http://schemas.microsoft.com/office/powerpoint/2010/main" val="15461555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4"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19">
            <a:extLst>
              <a:ext uri="{FF2B5EF4-FFF2-40B4-BE49-F238E27FC236}">
                <a16:creationId xmlns:a16="http://schemas.microsoft.com/office/drawing/2014/main" id="{11FA6AF6-CCAF-4D19-800D-3CCCDF10198F}"/>
              </a:ext>
            </a:extLst>
          </p:cNvPr>
          <p:cNvSpPr/>
          <p:nvPr/>
        </p:nvSpPr>
        <p:spPr>
          <a:xfrm>
            <a:off x="7422" y="11348"/>
            <a:ext cx="9136578" cy="651662"/>
          </a:xfrm>
          <a:prstGeom prst="round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1">
            <a:extLst>
              <a:ext uri="{FF2B5EF4-FFF2-40B4-BE49-F238E27FC236}">
                <a16:creationId xmlns:a16="http://schemas.microsoft.com/office/drawing/2014/main" id="{04F7B916-5703-4770-998E-AF069F61FE1E}"/>
              </a:ext>
            </a:extLst>
          </p:cNvPr>
          <p:cNvSpPr txBox="1"/>
          <p:nvPr/>
        </p:nvSpPr>
        <p:spPr>
          <a:xfrm>
            <a:off x="1309589" y="155634"/>
            <a:ext cx="6580598" cy="461665"/>
          </a:xfrm>
          <a:prstGeom prst="rect">
            <a:avLst/>
          </a:prstGeom>
          <a:noFill/>
        </p:spPr>
        <p:txBody>
          <a:bodyPr wrap="square">
            <a:spAutoFit/>
          </a:bodyPr>
          <a:lstStyle/>
          <a:p>
            <a:pPr algn="ctr"/>
            <a:r>
              <a:rPr lang="en-US" sz="2400" b="1">
                <a:solidFill>
                  <a:srgbClr val="C55A11"/>
                </a:solidFill>
                <a:latin typeface="Arial" panose="020B0604020202020204" pitchFamily="34" charset="0"/>
                <a:cs typeface="Arial" panose="020B0604020202020204" pitchFamily="34" charset="0"/>
              </a:rPr>
              <a:t>3. HOẠT ĐỘNG LUYỆN TẬP</a:t>
            </a:r>
            <a:endParaRPr lang="en-US" sz="2400">
              <a:solidFill>
                <a:srgbClr val="C55A11"/>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A3A062DA-93BF-4842-B601-4404401BCCE3}"/>
              </a:ext>
            </a:extLst>
          </p:cNvPr>
          <p:cNvSpPr txBox="1"/>
          <p:nvPr/>
        </p:nvSpPr>
        <p:spPr>
          <a:xfrm>
            <a:off x="76200" y="651762"/>
            <a:ext cx="8950568" cy="2677656"/>
          </a:xfrm>
          <a:prstGeom prst="rect">
            <a:avLst/>
          </a:prstGeom>
          <a:noFill/>
        </p:spPr>
        <p:txBody>
          <a:bodyPr wrap="square">
            <a:spAutoFit/>
          </a:bodyPr>
          <a:lstStyle/>
          <a:p>
            <a:pPr algn="just">
              <a:lnSpc>
                <a:spcPct val="150000"/>
              </a:lnSpc>
            </a:pPr>
            <a:r>
              <a:rPr lang="en-US" sz="28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Thực</a:t>
            </a:r>
            <a:r>
              <a:rPr lang="en-US" sz="28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hiện</a:t>
            </a:r>
            <a:r>
              <a:rPr lang="en-US" sz="28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nhiệm</a:t>
            </a:r>
            <a:r>
              <a:rPr lang="en-US" sz="28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vụ</a:t>
            </a:r>
            <a:r>
              <a:rPr lang="en-US" sz="28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vòng</a:t>
            </a:r>
            <a:r>
              <a:rPr lang="en-US" sz="28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5 </a:t>
            </a:r>
            <a:r>
              <a:rPr lang="en-US" sz="28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phút</a:t>
            </a:r>
            <a:r>
              <a:rPr lang="en-US" sz="28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a:t>
            </a:r>
          </a:p>
          <a:p>
            <a:pPr marL="385763" indent="-385763" algn="just">
              <a:lnSpc>
                <a:spcPct val="150000"/>
              </a:lnSpc>
              <a:buAutoNum type="arabicPeriod"/>
            </a:pPr>
            <a:r>
              <a:rPr lang="en-US" sz="28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Tính</a:t>
            </a:r>
            <a:r>
              <a:rPr lang="en-US" sz="28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lãi</a:t>
            </a:r>
            <a:r>
              <a:rPr lang="en-US" sz="28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hàng</a:t>
            </a:r>
            <a:r>
              <a:rPr lang="en-US" sz="28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theo</a:t>
            </a:r>
            <a:r>
              <a:rPr lang="en-US" sz="28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phương</a:t>
            </a:r>
            <a:r>
              <a:rPr lang="en-US" sz="28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án</a:t>
            </a:r>
            <a:r>
              <a:rPr lang="en-US" sz="28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a:t>
            </a:r>
          </a:p>
          <a:p>
            <a:pPr marL="385763" indent="-385763" algn="just">
              <a:lnSpc>
                <a:spcPct val="150000"/>
              </a:lnSpc>
              <a:buAutoNum type="arabicPeriod"/>
            </a:pPr>
            <a:r>
              <a:rPr lang="en-US" sz="28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Tính</a:t>
            </a:r>
            <a:r>
              <a:rPr lang="en-US" sz="28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lãi</a:t>
            </a:r>
            <a:r>
              <a:rPr lang="en-US" sz="28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hàng</a:t>
            </a:r>
            <a:r>
              <a:rPr lang="en-US" sz="28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theo</a:t>
            </a:r>
            <a:r>
              <a:rPr lang="en-US" sz="28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phương</a:t>
            </a:r>
            <a:r>
              <a:rPr lang="en-US" sz="28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án</a:t>
            </a:r>
            <a:r>
              <a:rPr lang="en-US" sz="28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hai</a:t>
            </a:r>
            <a:r>
              <a:rPr lang="en-US" sz="28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a:t>
            </a:r>
          </a:p>
          <a:p>
            <a:pPr algn="just">
              <a:lnSpc>
                <a:spcPct val="150000"/>
              </a:lnSpc>
            </a:pPr>
            <a:r>
              <a:rPr lang="en-US" sz="28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Phương</a:t>
            </a:r>
            <a:r>
              <a:rPr lang="en-US" sz="28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án</a:t>
            </a:r>
            <a:r>
              <a:rPr lang="en-US" sz="28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nào</a:t>
            </a:r>
            <a:r>
              <a:rPr lang="en-US" sz="28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đem</a:t>
            </a:r>
            <a:r>
              <a:rPr lang="en-US" sz="28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lại</a:t>
            </a:r>
            <a:r>
              <a:rPr lang="en-US" sz="28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lãi</a:t>
            </a:r>
            <a:r>
              <a:rPr lang="en-US" sz="28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suất</a:t>
            </a:r>
            <a:r>
              <a:rPr lang="en-US" sz="28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nhiều</a:t>
            </a:r>
            <a:r>
              <a:rPr lang="en-US" sz="28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nhất</a:t>
            </a:r>
            <a:r>
              <a:rPr lang="en-US" sz="28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a:t>
            </a:r>
          </a:p>
        </p:txBody>
      </p:sp>
      <p:pic>
        <p:nvPicPr>
          <p:cNvPr id="13" name="!!3">
            <a:extLst>
              <a:ext uri="{FF2B5EF4-FFF2-40B4-BE49-F238E27FC236}">
                <a16:creationId xmlns:a16="http://schemas.microsoft.com/office/drawing/2014/main" id="{5B19332C-1BE9-4073-BC1C-34C9F014F4D4}"/>
              </a:ext>
            </a:extLst>
          </p:cNvPr>
          <p:cNvPicPr>
            <a:picLocks noChangeAspect="1"/>
          </p:cNvPicPr>
          <p:nvPr/>
        </p:nvPicPr>
        <p:blipFill>
          <a:blip r:embed="rId2"/>
          <a:stretch>
            <a:fillRect/>
          </a:stretch>
        </p:blipFill>
        <p:spPr>
          <a:xfrm>
            <a:off x="7342159" y="3486150"/>
            <a:ext cx="1769336" cy="1577916"/>
          </a:xfrm>
          <a:prstGeom prst="rect">
            <a:avLst/>
          </a:prstGeom>
        </p:spPr>
      </p:pic>
    </p:spTree>
    <p:extLst>
      <p:ext uri="{BB962C8B-B14F-4D97-AF65-F5344CB8AC3E}">
        <p14:creationId xmlns:p14="http://schemas.microsoft.com/office/powerpoint/2010/main" val="220416335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A3A062DA-93BF-4842-B601-4404401BCCE3}"/>
              </a:ext>
            </a:extLst>
          </p:cNvPr>
          <p:cNvSpPr txBox="1"/>
          <p:nvPr/>
        </p:nvSpPr>
        <p:spPr>
          <a:xfrm>
            <a:off x="228600" y="64627"/>
            <a:ext cx="7564582" cy="1384995"/>
          </a:xfrm>
          <a:prstGeom prst="rect">
            <a:avLst/>
          </a:prstGeom>
          <a:noFill/>
        </p:spPr>
        <p:txBody>
          <a:bodyPr wrap="square">
            <a:spAutoFit/>
          </a:bodyPr>
          <a:lstStyle/>
          <a:p>
            <a:pPr algn="ctr"/>
            <a:r>
              <a:rPr lang="vi-VN" sz="2800" dirty="0">
                <a:solidFill>
                  <a:srgbClr val="0000FF"/>
                </a:solidFill>
                <a:latin typeface="Times New Roman (Headings)"/>
                <a:ea typeface="Times New Roman" panose="02020603050405020304" pitchFamily="18" charset="0"/>
                <a:cs typeface="Arial" panose="020B0604020202020204" pitchFamily="34" charset="0"/>
              </a:rPr>
              <a:t>Lời giải</a:t>
            </a:r>
          </a:p>
          <a:p>
            <a:pPr algn="just"/>
            <a:r>
              <a:rPr lang="vi-VN" sz="2800" dirty="0">
                <a:solidFill>
                  <a:srgbClr val="0000FF"/>
                </a:solidFill>
                <a:latin typeface="Times New Roman (Headings)"/>
                <a:ea typeface="Times New Roman" panose="02020603050405020304" pitchFamily="18" charset="0"/>
                <a:cs typeface="Arial" panose="020B0604020202020204" pitchFamily="34" charset="0"/>
              </a:rPr>
              <a:t>Số tiền cửa hàng bỏ ra để nhập vào một lô mười chiếc áo </a:t>
            </a:r>
            <a:r>
              <a:rPr lang="en-US" sz="2800" dirty="0" err="1">
                <a:solidFill>
                  <a:srgbClr val="0000FF"/>
                </a:solidFill>
                <a:latin typeface="Times New Roman (Headings)"/>
                <a:ea typeface="Times New Roman" panose="02020603050405020304" pitchFamily="18" charset="0"/>
                <a:cs typeface="Arial" panose="020B0604020202020204" pitchFamily="34" charset="0"/>
              </a:rPr>
              <a:t>sơ</a:t>
            </a:r>
            <a:r>
              <a:rPr lang="en-US" sz="2800" dirty="0">
                <a:solidFill>
                  <a:srgbClr val="0000FF"/>
                </a:solidFill>
                <a:latin typeface="Times New Roman (Headings)"/>
                <a:ea typeface="Times New Roman" panose="02020603050405020304" pitchFamily="18" charset="0"/>
                <a:cs typeface="Arial" panose="020B0604020202020204" pitchFamily="34" charset="0"/>
              </a:rPr>
              <a:t> mi </a:t>
            </a:r>
            <a:r>
              <a:rPr lang="vi-VN" sz="2800" dirty="0">
                <a:solidFill>
                  <a:srgbClr val="0000FF"/>
                </a:solidFill>
                <a:latin typeface="Times New Roman (Headings)"/>
                <a:ea typeface="Times New Roman" panose="02020603050405020304" pitchFamily="18" charset="0"/>
                <a:cs typeface="Arial" panose="020B0604020202020204" pitchFamily="34" charset="0"/>
              </a:rPr>
              <a:t>là: </a:t>
            </a:r>
            <a:endParaRPr lang="en-US" sz="2800" dirty="0">
              <a:solidFill>
                <a:srgbClr val="0000FF"/>
              </a:solidFill>
              <a:latin typeface="Times New Roman (Headings)"/>
              <a:cs typeface="Arial" panose="020B0604020202020204" pitchFamily="34" charset="0"/>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4286366277"/>
              </p:ext>
            </p:extLst>
          </p:nvPr>
        </p:nvGraphicFramePr>
        <p:xfrm>
          <a:off x="1913466" y="1493661"/>
          <a:ext cx="3295650" cy="381000"/>
        </p:xfrm>
        <a:graphic>
          <a:graphicData uri="http://schemas.openxmlformats.org/presentationml/2006/ole">
            <mc:AlternateContent xmlns:mc="http://schemas.openxmlformats.org/markup-compatibility/2006">
              <mc:Choice xmlns:v="urn:schemas-microsoft-com:vml" Requires="v">
                <p:oleObj name="Equation" r:id="rId2" imgW="4394160" imgH="507960" progId="Equation.DSMT4">
                  <p:embed/>
                </p:oleObj>
              </mc:Choice>
              <mc:Fallback>
                <p:oleObj name="Equation" r:id="rId2" imgW="4394160" imgH="507960" progId="Equation.DSMT4">
                  <p:embed/>
                  <p:pic>
                    <p:nvPicPr>
                      <p:cNvPr id="4" name="Object 3"/>
                      <p:cNvPicPr/>
                      <p:nvPr/>
                    </p:nvPicPr>
                    <p:blipFill>
                      <a:blip r:embed="rId3"/>
                      <a:stretch>
                        <a:fillRect/>
                      </a:stretch>
                    </p:blipFill>
                    <p:spPr>
                      <a:xfrm>
                        <a:off x="1913466" y="1493661"/>
                        <a:ext cx="3295650" cy="381000"/>
                      </a:xfrm>
                      <a:prstGeom prst="rect">
                        <a:avLst/>
                      </a:prstGeom>
                    </p:spPr>
                  </p:pic>
                </p:oleObj>
              </mc:Fallback>
            </mc:AlternateContent>
          </a:graphicData>
        </a:graphic>
      </p:graphicFrame>
      <p:sp>
        <p:nvSpPr>
          <p:cNvPr id="5" name="TextBox 4">
            <a:extLst>
              <a:ext uri="{FF2B5EF4-FFF2-40B4-BE49-F238E27FC236}">
                <a16:creationId xmlns:a16="http://schemas.microsoft.com/office/drawing/2014/main" id="{A3A062DA-93BF-4842-B601-4404401BCCE3}"/>
              </a:ext>
            </a:extLst>
          </p:cNvPr>
          <p:cNvSpPr txBox="1"/>
          <p:nvPr/>
        </p:nvSpPr>
        <p:spPr>
          <a:xfrm>
            <a:off x="4953000" y="1331259"/>
            <a:ext cx="1600200" cy="523220"/>
          </a:xfrm>
          <a:prstGeom prst="rect">
            <a:avLst/>
          </a:prstGeom>
          <a:noFill/>
        </p:spPr>
        <p:txBody>
          <a:bodyPr wrap="square">
            <a:spAutoFit/>
          </a:bodyPr>
          <a:lstStyle/>
          <a:p>
            <a:pPr algn="ctr"/>
            <a:r>
              <a:rPr lang="en-US" sz="2800" dirty="0">
                <a:solidFill>
                  <a:srgbClr val="0000FF"/>
                </a:solidFill>
                <a:latin typeface="Times New Roman (Headings)"/>
                <a:cs typeface="Arial" panose="020B0604020202020204" pitchFamily="34" charset="0"/>
              </a:rPr>
              <a:t>(</a:t>
            </a:r>
            <a:r>
              <a:rPr lang="en-US" sz="2800" dirty="0" err="1">
                <a:solidFill>
                  <a:srgbClr val="0000FF"/>
                </a:solidFill>
                <a:latin typeface="Times New Roman (Headings)"/>
                <a:cs typeface="Arial" panose="020B0604020202020204" pitchFamily="34" charset="0"/>
              </a:rPr>
              <a:t>đồng</a:t>
            </a:r>
            <a:r>
              <a:rPr lang="en-US" sz="2800" dirty="0">
                <a:solidFill>
                  <a:srgbClr val="0000FF"/>
                </a:solidFill>
                <a:latin typeface="Times New Roman (Headings)"/>
                <a:cs typeface="Arial" panose="020B0604020202020204" pitchFamily="34" charset="0"/>
              </a:rPr>
              <a:t>)</a:t>
            </a:r>
          </a:p>
        </p:txBody>
      </p:sp>
      <p:sp>
        <p:nvSpPr>
          <p:cNvPr id="6" name="TextBox 5">
            <a:extLst>
              <a:ext uri="{FF2B5EF4-FFF2-40B4-BE49-F238E27FC236}">
                <a16:creationId xmlns:a16="http://schemas.microsoft.com/office/drawing/2014/main" id="{A3A062DA-93BF-4842-B601-4404401BCCE3}"/>
              </a:ext>
            </a:extLst>
          </p:cNvPr>
          <p:cNvSpPr txBox="1"/>
          <p:nvPr/>
        </p:nvSpPr>
        <p:spPr>
          <a:xfrm>
            <a:off x="228600" y="1803693"/>
            <a:ext cx="9220200" cy="954107"/>
          </a:xfrm>
          <a:prstGeom prst="rect">
            <a:avLst/>
          </a:prstGeom>
          <a:noFill/>
        </p:spPr>
        <p:txBody>
          <a:bodyPr wrap="square">
            <a:spAutoFit/>
          </a:bodyPr>
          <a:lstStyle/>
          <a:p>
            <a:r>
              <a:rPr lang="vi-VN" sz="2800" dirty="0">
                <a:solidFill>
                  <a:srgbClr val="FF0000"/>
                </a:solidFill>
                <a:latin typeface="Times New Roman (Headings)"/>
                <a:cs typeface="Arial" panose="020B0604020202020204" pitchFamily="34" charset="0"/>
              </a:rPr>
              <a:t>Phương </a:t>
            </a:r>
            <a:r>
              <a:rPr lang="vi-VN" sz="2800" dirty="0" err="1">
                <a:solidFill>
                  <a:srgbClr val="FF0000"/>
                </a:solidFill>
                <a:latin typeface="Times New Roman (Headings)"/>
                <a:cs typeface="Arial" panose="020B0604020202020204" pitchFamily="34" charset="0"/>
              </a:rPr>
              <a:t>án</a:t>
            </a:r>
            <a:r>
              <a:rPr lang="en-US" sz="2800" dirty="0">
                <a:solidFill>
                  <a:srgbClr val="FF0000"/>
                </a:solidFill>
                <a:latin typeface="Times New Roman (Headings)"/>
                <a:cs typeface="Arial" panose="020B0604020202020204" pitchFamily="34" charset="0"/>
              </a:rPr>
              <a:t> 1</a:t>
            </a:r>
            <a:r>
              <a:rPr lang="vi-VN" sz="2800" dirty="0">
                <a:solidFill>
                  <a:srgbClr val="FF0000"/>
                </a:solidFill>
                <a:latin typeface="Times New Roman (Headings)"/>
                <a:cs typeface="Arial" panose="020B0604020202020204" pitchFamily="34" charset="0"/>
              </a:rPr>
              <a:t>:</a:t>
            </a:r>
            <a:endParaRPr lang="en-US" sz="2800" dirty="0">
              <a:solidFill>
                <a:srgbClr val="FF0000"/>
              </a:solidFill>
              <a:latin typeface="Times New Roman (Headings)"/>
              <a:cs typeface="Arial" panose="020B0604020202020204" pitchFamily="34" charset="0"/>
            </a:endParaRPr>
          </a:p>
          <a:p>
            <a:r>
              <a:rPr lang="en-US" sz="2800" dirty="0" err="1">
                <a:solidFill>
                  <a:srgbClr val="0000FF"/>
                </a:solidFill>
                <a:latin typeface="Times New Roman (Headings)"/>
                <a:cs typeface="Arial" panose="020B0604020202020204" pitchFamily="34" charset="0"/>
              </a:rPr>
              <a:t>Năm</a:t>
            </a:r>
            <a:r>
              <a:rPr lang="vi-VN" sz="2800" dirty="0">
                <a:solidFill>
                  <a:srgbClr val="0000FF"/>
                </a:solidFill>
                <a:latin typeface="Times New Roman (Headings)"/>
                <a:cs typeface="Arial" panose="020B0604020202020204" pitchFamily="34" charset="0"/>
              </a:rPr>
              <a:t> </a:t>
            </a:r>
            <a:r>
              <a:rPr lang="vi-VN" sz="2800" dirty="0" err="1">
                <a:solidFill>
                  <a:srgbClr val="0000FF"/>
                </a:solidFill>
                <a:latin typeface="Times New Roman (Headings)"/>
                <a:cs typeface="Arial" panose="020B0604020202020204" pitchFamily="34" charset="0"/>
              </a:rPr>
              <a:t>chiếc</a:t>
            </a:r>
            <a:r>
              <a:rPr lang="vi-VN" sz="2800" dirty="0">
                <a:solidFill>
                  <a:srgbClr val="0000FF"/>
                </a:solidFill>
                <a:latin typeface="Times New Roman (Headings)"/>
                <a:cs typeface="Arial" panose="020B0604020202020204" pitchFamily="34" charset="0"/>
              </a:rPr>
              <a:t> </a:t>
            </a:r>
            <a:r>
              <a:rPr lang="vi-VN" sz="2800" dirty="0" err="1">
                <a:solidFill>
                  <a:srgbClr val="0000FF"/>
                </a:solidFill>
                <a:latin typeface="Times New Roman (Headings)"/>
                <a:cs typeface="Arial" panose="020B0604020202020204" pitchFamily="34" charset="0"/>
              </a:rPr>
              <a:t>áo</a:t>
            </a:r>
            <a:r>
              <a:rPr lang="vi-VN" sz="2800" dirty="0">
                <a:solidFill>
                  <a:srgbClr val="0000FF"/>
                </a:solidFill>
                <a:latin typeface="Times New Roman (Headings)"/>
                <a:cs typeface="Arial" panose="020B0604020202020204" pitchFamily="34" charset="0"/>
              </a:rPr>
              <a:t> </a:t>
            </a:r>
            <a:r>
              <a:rPr lang="vi-VN" sz="2800" dirty="0" err="1">
                <a:solidFill>
                  <a:srgbClr val="0000FF"/>
                </a:solidFill>
                <a:latin typeface="Times New Roman (Headings)"/>
                <a:cs typeface="Arial" panose="020B0604020202020204" pitchFamily="34" charset="0"/>
              </a:rPr>
              <a:t>còn</a:t>
            </a:r>
            <a:r>
              <a:rPr lang="vi-VN" sz="2800" dirty="0">
                <a:solidFill>
                  <a:srgbClr val="0000FF"/>
                </a:solidFill>
                <a:latin typeface="Times New Roman (Headings)"/>
                <a:cs typeface="Arial" panose="020B0604020202020204" pitchFamily="34" charset="0"/>
              </a:rPr>
              <a:t> </a:t>
            </a:r>
            <a:r>
              <a:rPr lang="vi-VN" sz="2800" dirty="0" err="1">
                <a:solidFill>
                  <a:srgbClr val="0000FF"/>
                </a:solidFill>
                <a:latin typeface="Times New Roman (Headings)"/>
                <a:cs typeface="Arial" panose="020B0604020202020204" pitchFamily="34" charset="0"/>
              </a:rPr>
              <a:t>lại</a:t>
            </a:r>
            <a:r>
              <a:rPr lang="vi-VN" sz="2800" dirty="0">
                <a:solidFill>
                  <a:srgbClr val="0000FF"/>
                </a:solidFill>
                <a:latin typeface="Times New Roman (Headings)"/>
                <a:cs typeface="Arial" panose="020B0604020202020204" pitchFamily="34" charset="0"/>
              </a:rPr>
              <a:t> </a:t>
            </a:r>
            <a:r>
              <a:rPr lang="vi-VN" sz="2800" dirty="0" err="1">
                <a:solidFill>
                  <a:srgbClr val="0000FF"/>
                </a:solidFill>
                <a:latin typeface="Times New Roman (Headings)"/>
                <a:cs typeface="Arial" panose="020B0604020202020204" pitchFamily="34" charset="0"/>
              </a:rPr>
              <a:t>được</a:t>
            </a:r>
            <a:r>
              <a:rPr lang="vi-VN" sz="2800" dirty="0">
                <a:solidFill>
                  <a:srgbClr val="0000FF"/>
                </a:solidFill>
                <a:latin typeface="Times New Roman (Headings)"/>
                <a:cs typeface="Arial" panose="020B0604020202020204" pitchFamily="34" charset="0"/>
              </a:rPr>
              <a:t> </a:t>
            </a:r>
            <a:r>
              <a:rPr lang="vi-VN" sz="2800" dirty="0" err="1">
                <a:solidFill>
                  <a:srgbClr val="0000FF"/>
                </a:solidFill>
                <a:latin typeface="Times New Roman (Headings)"/>
                <a:cs typeface="Arial" panose="020B0604020202020204" pitchFamily="34" charset="0"/>
              </a:rPr>
              <a:t>bán</a:t>
            </a:r>
            <a:r>
              <a:rPr lang="vi-VN" sz="2800" dirty="0">
                <a:solidFill>
                  <a:srgbClr val="0000FF"/>
                </a:solidFill>
                <a:latin typeface="Times New Roman (Headings)"/>
                <a:cs typeface="Arial" panose="020B0604020202020204" pitchFamily="34" charset="0"/>
              </a:rPr>
              <a:t> </a:t>
            </a:r>
            <a:r>
              <a:rPr lang="vi-VN" sz="2800" dirty="0" err="1">
                <a:solidFill>
                  <a:srgbClr val="0000FF"/>
                </a:solidFill>
                <a:latin typeface="Times New Roman (Headings)"/>
                <a:cs typeface="Arial" panose="020B0604020202020204" pitchFamily="34" charset="0"/>
              </a:rPr>
              <a:t>với</a:t>
            </a:r>
            <a:r>
              <a:rPr lang="vi-VN" sz="2800" dirty="0">
                <a:solidFill>
                  <a:srgbClr val="0000FF"/>
                </a:solidFill>
                <a:latin typeface="Times New Roman (Headings)"/>
                <a:cs typeface="Arial" panose="020B0604020202020204" pitchFamily="34" charset="0"/>
              </a:rPr>
              <a:t> </a:t>
            </a:r>
            <a:r>
              <a:rPr lang="vi-VN" sz="2800" dirty="0" err="1">
                <a:solidFill>
                  <a:srgbClr val="0000FF"/>
                </a:solidFill>
                <a:latin typeface="Times New Roman (Headings)"/>
                <a:cs typeface="Arial" panose="020B0604020202020204" pitchFamily="34" charset="0"/>
              </a:rPr>
              <a:t>giá</a:t>
            </a:r>
            <a:r>
              <a:rPr lang="vi-VN" sz="2800" dirty="0">
                <a:solidFill>
                  <a:srgbClr val="0000FF"/>
                </a:solidFill>
                <a:latin typeface="Times New Roman (Headings)"/>
                <a:cs typeface="Arial" panose="020B0604020202020204" pitchFamily="34" charset="0"/>
              </a:rPr>
              <a:t> </a:t>
            </a:r>
            <a:r>
              <a:rPr lang="vi-VN" sz="2800" dirty="0" err="1">
                <a:solidFill>
                  <a:srgbClr val="0000FF"/>
                </a:solidFill>
                <a:latin typeface="Times New Roman (Headings)"/>
                <a:cs typeface="Arial" panose="020B0604020202020204" pitchFamily="34" charset="0"/>
              </a:rPr>
              <a:t>mỗi</a:t>
            </a:r>
            <a:r>
              <a:rPr lang="vi-VN" sz="2800" dirty="0">
                <a:solidFill>
                  <a:srgbClr val="0000FF"/>
                </a:solidFill>
                <a:latin typeface="Times New Roman (Headings)"/>
                <a:cs typeface="Arial" panose="020B0604020202020204" pitchFamily="34" charset="0"/>
              </a:rPr>
              <a:t> </a:t>
            </a:r>
            <a:r>
              <a:rPr lang="vi-VN" sz="2800" dirty="0" err="1">
                <a:solidFill>
                  <a:srgbClr val="0000FF"/>
                </a:solidFill>
                <a:latin typeface="Times New Roman (Headings)"/>
                <a:cs typeface="Arial" panose="020B0604020202020204" pitchFamily="34" charset="0"/>
              </a:rPr>
              <a:t>chiếc</a:t>
            </a:r>
            <a:r>
              <a:rPr lang="vi-VN" sz="2800" dirty="0">
                <a:solidFill>
                  <a:srgbClr val="0000FF"/>
                </a:solidFill>
                <a:latin typeface="Times New Roman (Headings)"/>
                <a:cs typeface="Arial" panose="020B0604020202020204" pitchFamily="34" charset="0"/>
              </a:rPr>
              <a:t> </a:t>
            </a:r>
            <a:r>
              <a:rPr lang="vi-VN" sz="2800" dirty="0" err="1">
                <a:solidFill>
                  <a:srgbClr val="0000FF"/>
                </a:solidFill>
                <a:latin typeface="Times New Roman (Headings)"/>
                <a:cs typeface="Arial" panose="020B0604020202020204" pitchFamily="34" charset="0"/>
              </a:rPr>
              <a:t>áo</a:t>
            </a:r>
            <a:r>
              <a:rPr lang="vi-VN" sz="2800" dirty="0">
                <a:solidFill>
                  <a:srgbClr val="0000FF"/>
                </a:solidFill>
                <a:latin typeface="Times New Roman (Headings)"/>
                <a:cs typeface="Arial" panose="020B0604020202020204" pitchFamily="34" charset="0"/>
              </a:rPr>
              <a:t> </a:t>
            </a:r>
            <a:r>
              <a:rPr lang="vi-VN" sz="2800" dirty="0" err="1">
                <a:solidFill>
                  <a:srgbClr val="0000FF"/>
                </a:solidFill>
                <a:latin typeface="Times New Roman (Headings)"/>
                <a:cs typeface="Arial" panose="020B0604020202020204" pitchFamily="34" charset="0"/>
              </a:rPr>
              <a:t>là</a:t>
            </a:r>
            <a:r>
              <a:rPr lang="vi-VN" sz="2800" dirty="0">
                <a:solidFill>
                  <a:srgbClr val="0000FF"/>
                </a:solidFill>
                <a:latin typeface="Times New Roman (Headings)"/>
                <a:cs typeface="Arial" panose="020B0604020202020204" pitchFamily="34" charset="0"/>
              </a:rPr>
              <a:t>:</a:t>
            </a:r>
          </a:p>
        </p:txBody>
      </p:sp>
      <p:graphicFrame>
        <p:nvGraphicFramePr>
          <p:cNvPr id="7" name="Object 6"/>
          <p:cNvGraphicFramePr>
            <a:graphicFrameLocks noChangeAspect="1"/>
          </p:cNvGraphicFramePr>
          <p:nvPr>
            <p:extLst>
              <p:ext uri="{D42A27DB-BD31-4B8C-83A1-F6EECF244321}">
                <p14:modId xmlns:p14="http://schemas.microsoft.com/office/powerpoint/2010/main" val="1852342876"/>
              </p:ext>
            </p:extLst>
          </p:nvPr>
        </p:nvGraphicFramePr>
        <p:xfrm>
          <a:off x="1428750" y="2735263"/>
          <a:ext cx="4876800" cy="520700"/>
        </p:xfrm>
        <a:graphic>
          <a:graphicData uri="http://schemas.openxmlformats.org/presentationml/2006/ole">
            <mc:AlternateContent xmlns:mc="http://schemas.openxmlformats.org/markup-compatibility/2006">
              <mc:Choice xmlns:v="urn:schemas-microsoft-com:vml" Requires="v">
                <p:oleObj name="Equation" r:id="rId4" imgW="4876560" imgH="520560" progId="Equation.DSMT4">
                  <p:embed/>
                </p:oleObj>
              </mc:Choice>
              <mc:Fallback>
                <p:oleObj name="Equation" r:id="rId4" imgW="4876560" imgH="520560" progId="Equation.DSMT4">
                  <p:embed/>
                  <p:pic>
                    <p:nvPicPr>
                      <p:cNvPr id="7" name="Object 6"/>
                      <p:cNvPicPr/>
                      <p:nvPr/>
                    </p:nvPicPr>
                    <p:blipFill>
                      <a:blip r:embed="rId5"/>
                      <a:stretch>
                        <a:fillRect/>
                      </a:stretch>
                    </p:blipFill>
                    <p:spPr>
                      <a:xfrm>
                        <a:off x="1428750" y="2735263"/>
                        <a:ext cx="4876800" cy="520700"/>
                      </a:xfrm>
                      <a:prstGeom prst="rect">
                        <a:avLst/>
                      </a:prstGeom>
                    </p:spPr>
                  </p:pic>
                </p:oleObj>
              </mc:Fallback>
            </mc:AlternateContent>
          </a:graphicData>
        </a:graphic>
      </p:graphicFrame>
      <p:sp>
        <p:nvSpPr>
          <p:cNvPr id="9" name="TextBox 8">
            <a:extLst>
              <a:ext uri="{FF2B5EF4-FFF2-40B4-BE49-F238E27FC236}">
                <a16:creationId xmlns:a16="http://schemas.microsoft.com/office/drawing/2014/main" id="{A3A062DA-93BF-4842-B601-4404401BCCE3}"/>
              </a:ext>
            </a:extLst>
          </p:cNvPr>
          <p:cNvSpPr txBox="1"/>
          <p:nvPr/>
        </p:nvSpPr>
        <p:spPr>
          <a:xfrm>
            <a:off x="6172200" y="2669438"/>
            <a:ext cx="1600200" cy="523220"/>
          </a:xfrm>
          <a:prstGeom prst="rect">
            <a:avLst/>
          </a:prstGeom>
          <a:noFill/>
        </p:spPr>
        <p:txBody>
          <a:bodyPr wrap="square">
            <a:spAutoFit/>
          </a:bodyPr>
          <a:lstStyle/>
          <a:p>
            <a:pPr algn="ctr"/>
            <a:r>
              <a:rPr lang="en-US" sz="2800">
                <a:solidFill>
                  <a:srgbClr val="0000FF"/>
                </a:solidFill>
                <a:latin typeface="Times New Roman (Headings)"/>
                <a:cs typeface="Arial" panose="020B0604020202020204" pitchFamily="34" charset="0"/>
              </a:rPr>
              <a:t>(đồng)</a:t>
            </a:r>
          </a:p>
        </p:txBody>
      </p:sp>
      <p:sp>
        <p:nvSpPr>
          <p:cNvPr id="10" name="TextBox 9">
            <a:extLst>
              <a:ext uri="{FF2B5EF4-FFF2-40B4-BE49-F238E27FC236}">
                <a16:creationId xmlns:a16="http://schemas.microsoft.com/office/drawing/2014/main" id="{A3A062DA-93BF-4842-B601-4404401BCCE3}"/>
              </a:ext>
            </a:extLst>
          </p:cNvPr>
          <p:cNvSpPr txBox="1"/>
          <p:nvPr/>
        </p:nvSpPr>
        <p:spPr>
          <a:xfrm>
            <a:off x="228600" y="3119990"/>
            <a:ext cx="9220200" cy="523220"/>
          </a:xfrm>
          <a:prstGeom prst="rect">
            <a:avLst/>
          </a:prstGeom>
          <a:noFill/>
        </p:spPr>
        <p:txBody>
          <a:bodyPr wrap="square">
            <a:spAutoFit/>
          </a:bodyPr>
          <a:lstStyle/>
          <a:p>
            <a:r>
              <a:rPr lang="vi-VN" sz="2800" dirty="0">
                <a:solidFill>
                  <a:srgbClr val="0000FF"/>
                </a:solidFill>
                <a:latin typeface="Times New Roman (Headings)"/>
                <a:cs typeface="Arial" panose="020B0604020202020204" pitchFamily="34" charset="0"/>
              </a:rPr>
              <a:t>Doanh thu của cửa hàng là:</a:t>
            </a:r>
          </a:p>
        </p:txBody>
      </p:sp>
      <p:graphicFrame>
        <p:nvGraphicFramePr>
          <p:cNvPr id="14" name="Object 13"/>
          <p:cNvGraphicFramePr>
            <a:graphicFrameLocks noChangeAspect="1"/>
          </p:cNvGraphicFramePr>
          <p:nvPr>
            <p:extLst>
              <p:ext uri="{D42A27DB-BD31-4B8C-83A1-F6EECF244321}">
                <p14:modId xmlns:p14="http://schemas.microsoft.com/office/powerpoint/2010/main" val="1535863537"/>
              </p:ext>
            </p:extLst>
          </p:nvPr>
        </p:nvGraphicFramePr>
        <p:xfrm>
          <a:off x="1429457" y="3638855"/>
          <a:ext cx="4914900" cy="330200"/>
        </p:xfrm>
        <a:graphic>
          <a:graphicData uri="http://schemas.openxmlformats.org/presentationml/2006/ole">
            <mc:AlternateContent xmlns:mc="http://schemas.openxmlformats.org/markup-compatibility/2006">
              <mc:Choice xmlns:v="urn:schemas-microsoft-com:vml" Requires="v">
                <p:oleObj name="Equation" r:id="rId6" imgW="4914720" imgH="330120" progId="Equation.DSMT4">
                  <p:embed/>
                </p:oleObj>
              </mc:Choice>
              <mc:Fallback>
                <p:oleObj name="Equation" r:id="rId6" imgW="4914720" imgH="330120" progId="Equation.DSMT4">
                  <p:embed/>
                  <p:pic>
                    <p:nvPicPr>
                      <p:cNvPr id="14" name="Object 13"/>
                      <p:cNvPicPr/>
                      <p:nvPr/>
                    </p:nvPicPr>
                    <p:blipFill>
                      <a:blip r:embed="rId7"/>
                      <a:stretch>
                        <a:fillRect/>
                      </a:stretch>
                    </p:blipFill>
                    <p:spPr>
                      <a:xfrm>
                        <a:off x="1429457" y="3638855"/>
                        <a:ext cx="4914900" cy="330200"/>
                      </a:xfrm>
                      <a:prstGeom prst="rect">
                        <a:avLst/>
                      </a:prstGeom>
                    </p:spPr>
                  </p:pic>
                </p:oleObj>
              </mc:Fallback>
            </mc:AlternateContent>
          </a:graphicData>
        </a:graphic>
      </p:graphicFrame>
      <p:sp>
        <p:nvSpPr>
          <p:cNvPr id="15" name="TextBox 14">
            <a:extLst>
              <a:ext uri="{FF2B5EF4-FFF2-40B4-BE49-F238E27FC236}">
                <a16:creationId xmlns:a16="http://schemas.microsoft.com/office/drawing/2014/main" id="{A3A062DA-93BF-4842-B601-4404401BCCE3}"/>
              </a:ext>
            </a:extLst>
          </p:cNvPr>
          <p:cNvSpPr txBox="1"/>
          <p:nvPr/>
        </p:nvSpPr>
        <p:spPr>
          <a:xfrm>
            <a:off x="6172200" y="3508728"/>
            <a:ext cx="1600200" cy="523220"/>
          </a:xfrm>
          <a:prstGeom prst="rect">
            <a:avLst/>
          </a:prstGeom>
          <a:noFill/>
        </p:spPr>
        <p:txBody>
          <a:bodyPr wrap="square">
            <a:spAutoFit/>
          </a:bodyPr>
          <a:lstStyle/>
          <a:p>
            <a:pPr algn="ctr"/>
            <a:r>
              <a:rPr lang="en-US" sz="2800" dirty="0">
                <a:solidFill>
                  <a:srgbClr val="0000FF"/>
                </a:solidFill>
                <a:latin typeface="Times New Roman (Headings)"/>
                <a:cs typeface="Arial" panose="020B0604020202020204" pitchFamily="34" charset="0"/>
              </a:rPr>
              <a:t>(</a:t>
            </a:r>
            <a:r>
              <a:rPr lang="en-US" sz="2800" dirty="0" err="1">
                <a:solidFill>
                  <a:srgbClr val="0000FF"/>
                </a:solidFill>
                <a:latin typeface="Times New Roman (Headings)"/>
                <a:cs typeface="Arial" panose="020B0604020202020204" pitchFamily="34" charset="0"/>
              </a:rPr>
              <a:t>đồng</a:t>
            </a:r>
            <a:r>
              <a:rPr lang="en-US" sz="2800" dirty="0">
                <a:solidFill>
                  <a:srgbClr val="0000FF"/>
                </a:solidFill>
                <a:latin typeface="Times New Roman (Headings)"/>
                <a:cs typeface="Arial" panose="020B0604020202020204" pitchFamily="34" charset="0"/>
              </a:rPr>
              <a:t>)</a:t>
            </a:r>
          </a:p>
        </p:txBody>
      </p:sp>
      <p:sp>
        <p:nvSpPr>
          <p:cNvPr id="16" name="TextBox 15">
            <a:extLst>
              <a:ext uri="{FF2B5EF4-FFF2-40B4-BE49-F238E27FC236}">
                <a16:creationId xmlns:a16="http://schemas.microsoft.com/office/drawing/2014/main" id="{A3A062DA-93BF-4842-B601-4404401BCCE3}"/>
              </a:ext>
            </a:extLst>
          </p:cNvPr>
          <p:cNvSpPr txBox="1"/>
          <p:nvPr/>
        </p:nvSpPr>
        <p:spPr>
          <a:xfrm>
            <a:off x="1143000" y="4029730"/>
            <a:ext cx="9220200" cy="523220"/>
          </a:xfrm>
          <a:prstGeom prst="rect">
            <a:avLst/>
          </a:prstGeom>
          <a:noFill/>
        </p:spPr>
        <p:txBody>
          <a:bodyPr wrap="square">
            <a:spAutoFit/>
          </a:bodyPr>
          <a:lstStyle/>
          <a:p>
            <a:r>
              <a:rPr lang="en-US" sz="2800" dirty="0" err="1">
                <a:solidFill>
                  <a:srgbClr val="0000FF"/>
                </a:solidFill>
                <a:latin typeface="Times New Roman (Headings)"/>
                <a:cs typeface="Arial" panose="020B0604020202020204" pitchFamily="34" charset="0"/>
              </a:rPr>
              <a:t>Lãi</a:t>
            </a:r>
            <a:r>
              <a:rPr lang="en-US" sz="2800" dirty="0">
                <a:solidFill>
                  <a:srgbClr val="0000FF"/>
                </a:solidFill>
                <a:latin typeface="Times New Roman (Headings)"/>
                <a:cs typeface="Arial" panose="020B0604020202020204" pitchFamily="34" charset="0"/>
              </a:rPr>
              <a:t> </a:t>
            </a:r>
            <a:r>
              <a:rPr lang="vi-VN" sz="2800" dirty="0">
                <a:solidFill>
                  <a:srgbClr val="0000FF"/>
                </a:solidFill>
                <a:latin typeface="Times New Roman (Headings)"/>
                <a:cs typeface="Arial" panose="020B0604020202020204" pitchFamily="34" charset="0"/>
              </a:rPr>
              <a:t>của cửa hàng là:</a:t>
            </a:r>
          </a:p>
        </p:txBody>
      </p:sp>
      <p:graphicFrame>
        <p:nvGraphicFramePr>
          <p:cNvPr id="18" name="Object 17"/>
          <p:cNvGraphicFramePr>
            <a:graphicFrameLocks noChangeAspect="1"/>
          </p:cNvGraphicFramePr>
          <p:nvPr>
            <p:extLst>
              <p:ext uri="{D42A27DB-BD31-4B8C-83A1-F6EECF244321}">
                <p14:modId xmlns:p14="http://schemas.microsoft.com/office/powerpoint/2010/main" val="4186571049"/>
              </p:ext>
            </p:extLst>
          </p:nvPr>
        </p:nvGraphicFramePr>
        <p:xfrm>
          <a:off x="1835150" y="4552950"/>
          <a:ext cx="4559300" cy="330200"/>
        </p:xfrm>
        <a:graphic>
          <a:graphicData uri="http://schemas.openxmlformats.org/presentationml/2006/ole">
            <mc:AlternateContent xmlns:mc="http://schemas.openxmlformats.org/markup-compatibility/2006">
              <mc:Choice xmlns:v="urn:schemas-microsoft-com:vml" Requires="v">
                <p:oleObj name="Equation" r:id="rId8" imgW="4559040" imgH="330120" progId="Equation.DSMT4">
                  <p:embed/>
                </p:oleObj>
              </mc:Choice>
              <mc:Fallback>
                <p:oleObj name="Equation" r:id="rId8" imgW="4559040" imgH="330120" progId="Equation.DSMT4">
                  <p:embed/>
                  <p:pic>
                    <p:nvPicPr>
                      <p:cNvPr id="18" name="Object 17"/>
                      <p:cNvPicPr/>
                      <p:nvPr/>
                    </p:nvPicPr>
                    <p:blipFill>
                      <a:blip r:embed="rId9"/>
                      <a:stretch>
                        <a:fillRect/>
                      </a:stretch>
                    </p:blipFill>
                    <p:spPr>
                      <a:xfrm>
                        <a:off x="1835150" y="4552950"/>
                        <a:ext cx="4559300" cy="330200"/>
                      </a:xfrm>
                      <a:prstGeom prst="rect">
                        <a:avLst/>
                      </a:prstGeom>
                    </p:spPr>
                  </p:pic>
                </p:oleObj>
              </mc:Fallback>
            </mc:AlternateContent>
          </a:graphicData>
        </a:graphic>
      </p:graphicFrame>
      <p:sp>
        <p:nvSpPr>
          <p:cNvPr id="19" name="TextBox 18">
            <a:extLst>
              <a:ext uri="{FF2B5EF4-FFF2-40B4-BE49-F238E27FC236}">
                <a16:creationId xmlns:a16="http://schemas.microsoft.com/office/drawing/2014/main" id="{A3A062DA-93BF-4842-B601-4404401BCCE3}"/>
              </a:ext>
            </a:extLst>
          </p:cNvPr>
          <p:cNvSpPr txBox="1"/>
          <p:nvPr/>
        </p:nvSpPr>
        <p:spPr>
          <a:xfrm>
            <a:off x="6124639" y="4435380"/>
            <a:ext cx="1600200" cy="523220"/>
          </a:xfrm>
          <a:prstGeom prst="rect">
            <a:avLst/>
          </a:prstGeom>
          <a:noFill/>
        </p:spPr>
        <p:txBody>
          <a:bodyPr wrap="square">
            <a:spAutoFit/>
          </a:bodyPr>
          <a:lstStyle/>
          <a:p>
            <a:pPr algn="ctr"/>
            <a:r>
              <a:rPr lang="en-US" sz="2800">
                <a:solidFill>
                  <a:srgbClr val="0000FF"/>
                </a:solidFill>
                <a:latin typeface="Times New Roman (Headings)"/>
                <a:cs typeface="Arial" panose="020B0604020202020204" pitchFamily="34" charset="0"/>
              </a:rPr>
              <a:t>(đồng)</a:t>
            </a:r>
          </a:p>
        </p:txBody>
      </p:sp>
    </p:spTree>
    <p:extLst>
      <p:ext uri="{BB962C8B-B14F-4D97-AF65-F5344CB8AC3E}">
        <p14:creationId xmlns:p14="http://schemas.microsoft.com/office/powerpoint/2010/main" val="4357407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par>
                          <p:cTn id="15" fill="hold">
                            <p:stCondLst>
                              <p:cond delay="500"/>
                            </p:stCondLst>
                            <p:childTnLst>
                              <p:par>
                                <p:cTn id="16" presetID="42" presetClass="entr" presetSubtype="0"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anim calcmode="lin" valueType="num">
                                      <p:cBhvr>
                                        <p:cTn id="19" dur="1000" fill="hold"/>
                                        <p:tgtEl>
                                          <p:spTgt spid="5"/>
                                        </p:tgtEl>
                                        <p:attrNameLst>
                                          <p:attrName>ppt_x</p:attrName>
                                        </p:attrNameLst>
                                      </p:cBhvr>
                                      <p:tavLst>
                                        <p:tav tm="0">
                                          <p:val>
                                            <p:strVal val="#ppt_x"/>
                                          </p:val>
                                        </p:tav>
                                        <p:tav tm="100000">
                                          <p:val>
                                            <p:strVal val="#ppt_x"/>
                                          </p:val>
                                        </p:tav>
                                      </p:tavLst>
                                    </p:anim>
                                    <p:anim calcmode="lin" valueType="num">
                                      <p:cBhvr>
                                        <p:cTn id="2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1000"/>
                                        <p:tgtEl>
                                          <p:spTgt spid="6"/>
                                        </p:tgtEl>
                                      </p:cBhvr>
                                    </p:animEffect>
                                    <p:anim calcmode="lin" valueType="num">
                                      <p:cBhvr>
                                        <p:cTn id="26" dur="1000" fill="hold"/>
                                        <p:tgtEl>
                                          <p:spTgt spid="6"/>
                                        </p:tgtEl>
                                        <p:attrNameLst>
                                          <p:attrName>ppt_x</p:attrName>
                                        </p:attrNameLst>
                                      </p:cBhvr>
                                      <p:tavLst>
                                        <p:tav tm="0">
                                          <p:val>
                                            <p:strVal val="#ppt_x"/>
                                          </p:val>
                                        </p:tav>
                                        <p:tav tm="100000">
                                          <p:val>
                                            <p:strVal val="#ppt_x"/>
                                          </p:val>
                                        </p:tav>
                                      </p:tavLst>
                                    </p:anim>
                                    <p:anim calcmode="lin" valueType="num">
                                      <p:cBhvr>
                                        <p:cTn id="2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barn(inVertical)">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1000"/>
                                        <p:tgtEl>
                                          <p:spTgt spid="10"/>
                                        </p:tgtEl>
                                      </p:cBhvr>
                                    </p:animEffect>
                                    <p:anim calcmode="lin" valueType="num">
                                      <p:cBhvr>
                                        <p:cTn id="43" dur="1000" fill="hold"/>
                                        <p:tgtEl>
                                          <p:spTgt spid="10"/>
                                        </p:tgtEl>
                                        <p:attrNameLst>
                                          <p:attrName>ppt_x</p:attrName>
                                        </p:attrNameLst>
                                      </p:cBhvr>
                                      <p:tavLst>
                                        <p:tav tm="0">
                                          <p:val>
                                            <p:strVal val="#ppt_x"/>
                                          </p:val>
                                        </p:tav>
                                        <p:tav tm="100000">
                                          <p:val>
                                            <p:strVal val="#ppt_x"/>
                                          </p:val>
                                        </p:tav>
                                      </p:tavLst>
                                    </p:anim>
                                    <p:anim calcmode="lin" valueType="num">
                                      <p:cBhvr>
                                        <p:cTn id="4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fade">
                                      <p:cBhvr>
                                        <p:cTn id="49" dur="500"/>
                                        <p:tgtEl>
                                          <p:spTgt spid="14"/>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fade">
                                      <p:cBhvr>
                                        <p:cTn id="54" dur="500"/>
                                        <p:tgtEl>
                                          <p:spTgt spid="15"/>
                                        </p:tgtEl>
                                      </p:cBhvr>
                                    </p:animEffect>
                                  </p:childTnLst>
                                </p:cTn>
                              </p:par>
                            </p:childTnLst>
                          </p:cTn>
                        </p:par>
                        <p:par>
                          <p:cTn id="55" fill="hold">
                            <p:stCondLst>
                              <p:cond delay="500"/>
                            </p:stCondLst>
                            <p:childTnLst>
                              <p:par>
                                <p:cTn id="56" presetID="42" presetClass="entr" presetSubtype="0"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1000"/>
                                        <p:tgtEl>
                                          <p:spTgt spid="16"/>
                                        </p:tgtEl>
                                      </p:cBhvr>
                                    </p:animEffect>
                                    <p:anim calcmode="lin" valueType="num">
                                      <p:cBhvr>
                                        <p:cTn id="59" dur="1000" fill="hold"/>
                                        <p:tgtEl>
                                          <p:spTgt spid="16"/>
                                        </p:tgtEl>
                                        <p:attrNameLst>
                                          <p:attrName>ppt_x</p:attrName>
                                        </p:attrNameLst>
                                      </p:cBhvr>
                                      <p:tavLst>
                                        <p:tav tm="0">
                                          <p:val>
                                            <p:strVal val="#ppt_x"/>
                                          </p:val>
                                        </p:tav>
                                        <p:tav tm="100000">
                                          <p:val>
                                            <p:strVal val="#ppt_x"/>
                                          </p:val>
                                        </p:tav>
                                      </p:tavLst>
                                    </p:anim>
                                    <p:anim calcmode="lin" valueType="num">
                                      <p:cBhvr>
                                        <p:cTn id="60" dur="1000" fill="hold"/>
                                        <p:tgtEl>
                                          <p:spTgt spid="16"/>
                                        </p:tgtEl>
                                        <p:attrNameLst>
                                          <p:attrName>ppt_y</p:attrName>
                                        </p:attrNameLst>
                                      </p:cBhvr>
                                      <p:tavLst>
                                        <p:tav tm="0">
                                          <p:val>
                                            <p:strVal val="#ppt_y+.1"/>
                                          </p:val>
                                        </p:tav>
                                        <p:tav tm="100000">
                                          <p:val>
                                            <p:strVal val="#ppt_y"/>
                                          </p:val>
                                        </p:tav>
                                      </p:tavLst>
                                    </p:anim>
                                  </p:childTnLst>
                                </p:cTn>
                              </p:par>
                            </p:childTnLst>
                          </p:cTn>
                        </p:par>
                        <p:par>
                          <p:cTn id="61" fill="hold">
                            <p:stCondLst>
                              <p:cond delay="1500"/>
                            </p:stCondLst>
                            <p:childTnLst>
                              <p:par>
                                <p:cTn id="62" presetID="10" presetClass="entr" presetSubtype="0" fill="hold" nodeType="afterEffect">
                                  <p:stCondLst>
                                    <p:cond delay="0"/>
                                  </p:stCondLst>
                                  <p:childTnLst>
                                    <p:set>
                                      <p:cBhvr>
                                        <p:cTn id="63" dur="1" fill="hold">
                                          <p:stCondLst>
                                            <p:cond delay="0"/>
                                          </p:stCondLst>
                                        </p:cTn>
                                        <p:tgtEl>
                                          <p:spTgt spid="18"/>
                                        </p:tgtEl>
                                        <p:attrNameLst>
                                          <p:attrName>style.visibility</p:attrName>
                                        </p:attrNameLst>
                                      </p:cBhvr>
                                      <p:to>
                                        <p:strVal val="visible"/>
                                      </p:to>
                                    </p:set>
                                    <p:animEffect transition="in" filter="fade">
                                      <p:cBhvr>
                                        <p:cTn id="64" dur="500"/>
                                        <p:tgtEl>
                                          <p:spTgt spid="18"/>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19"/>
                                        </p:tgtEl>
                                        <p:attrNameLst>
                                          <p:attrName>style.visibility</p:attrName>
                                        </p:attrNameLst>
                                      </p:cBhvr>
                                      <p:to>
                                        <p:strVal val="visible"/>
                                      </p:to>
                                    </p:set>
                                    <p:animEffect transition="in" filter="fade">
                                      <p:cBhvr>
                                        <p:cTn id="6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5" grpId="0"/>
      <p:bldP spid="6" grpId="0"/>
      <p:bldP spid="9" grpId="0"/>
      <p:bldP spid="10" grpId="0"/>
      <p:bldP spid="15" grpId="0"/>
      <p:bldP spid="16" grpId="0"/>
      <p:bldP spid="1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A3A062DA-93BF-4842-B601-4404401BCCE3}"/>
              </a:ext>
            </a:extLst>
          </p:cNvPr>
          <p:cNvSpPr txBox="1"/>
          <p:nvPr/>
        </p:nvSpPr>
        <p:spPr>
          <a:xfrm>
            <a:off x="228600" y="64627"/>
            <a:ext cx="7564582" cy="523220"/>
          </a:xfrm>
          <a:prstGeom prst="rect">
            <a:avLst/>
          </a:prstGeom>
          <a:noFill/>
        </p:spPr>
        <p:txBody>
          <a:bodyPr wrap="square">
            <a:spAutoFit/>
          </a:bodyPr>
          <a:lstStyle/>
          <a:p>
            <a:pPr algn="ctr"/>
            <a:r>
              <a:rPr lang="vi-VN" sz="2800">
                <a:solidFill>
                  <a:srgbClr val="0000FF"/>
                </a:solidFill>
                <a:latin typeface="Times New Roman (Headings)"/>
                <a:ea typeface="Times New Roman" panose="02020603050405020304" pitchFamily="18" charset="0"/>
                <a:cs typeface="Arial" panose="020B0604020202020204" pitchFamily="34" charset="0"/>
              </a:rPr>
              <a:t>Lời giải</a:t>
            </a:r>
          </a:p>
        </p:txBody>
      </p:sp>
      <p:sp>
        <p:nvSpPr>
          <p:cNvPr id="6" name="TextBox 5">
            <a:extLst>
              <a:ext uri="{FF2B5EF4-FFF2-40B4-BE49-F238E27FC236}">
                <a16:creationId xmlns:a16="http://schemas.microsoft.com/office/drawing/2014/main" id="{A3A062DA-93BF-4842-B601-4404401BCCE3}"/>
              </a:ext>
            </a:extLst>
          </p:cNvPr>
          <p:cNvSpPr txBox="1"/>
          <p:nvPr/>
        </p:nvSpPr>
        <p:spPr>
          <a:xfrm>
            <a:off x="228600" y="468980"/>
            <a:ext cx="9220200" cy="954107"/>
          </a:xfrm>
          <a:prstGeom prst="rect">
            <a:avLst/>
          </a:prstGeom>
          <a:noFill/>
        </p:spPr>
        <p:txBody>
          <a:bodyPr wrap="square">
            <a:spAutoFit/>
          </a:bodyPr>
          <a:lstStyle/>
          <a:p>
            <a:r>
              <a:rPr lang="vi-VN" sz="2800" dirty="0">
                <a:solidFill>
                  <a:srgbClr val="FF0000"/>
                </a:solidFill>
                <a:latin typeface="Times New Roman (Headings)"/>
                <a:cs typeface="Arial" panose="020B0604020202020204" pitchFamily="34" charset="0"/>
              </a:rPr>
              <a:t>Phương </a:t>
            </a:r>
            <a:r>
              <a:rPr lang="vi-VN" sz="2800" dirty="0" err="1">
                <a:solidFill>
                  <a:srgbClr val="FF0000"/>
                </a:solidFill>
                <a:latin typeface="Times New Roman (Headings)"/>
                <a:cs typeface="Arial" panose="020B0604020202020204" pitchFamily="34" charset="0"/>
              </a:rPr>
              <a:t>án</a:t>
            </a:r>
            <a:r>
              <a:rPr lang="en-US" sz="2800" dirty="0">
                <a:solidFill>
                  <a:srgbClr val="FF0000"/>
                </a:solidFill>
                <a:latin typeface="Times New Roman (Headings)"/>
                <a:cs typeface="Arial" panose="020B0604020202020204" pitchFamily="34" charset="0"/>
              </a:rPr>
              <a:t> 2</a:t>
            </a:r>
            <a:r>
              <a:rPr lang="vi-VN" sz="2800" dirty="0">
                <a:solidFill>
                  <a:srgbClr val="FF0000"/>
                </a:solidFill>
                <a:latin typeface="Times New Roman (Headings)"/>
                <a:cs typeface="Arial" panose="020B0604020202020204" pitchFamily="34" charset="0"/>
              </a:rPr>
              <a:t>:</a:t>
            </a:r>
            <a:endParaRPr lang="en-US" sz="2800" dirty="0">
              <a:solidFill>
                <a:srgbClr val="FF0000"/>
              </a:solidFill>
              <a:latin typeface="Times New Roman (Headings)"/>
              <a:cs typeface="Arial" panose="020B0604020202020204" pitchFamily="34" charset="0"/>
            </a:endParaRPr>
          </a:p>
          <a:p>
            <a:r>
              <a:rPr lang="en-US" sz="2800" dirty="0" err="1">
                <a:solidFill>
                  <a:srgbClr val="0000FF"/>
                </a:solidFill>
                <a:latin typeface="Times New Roman (Headings)"/>
                <a:cs typeface="Arial" panose="020B0604020202020204" pitchFamily="34" charset="0"/>
              </a:rPr>
              <a:t>Giá</a:t>
            </a:r>
            <a:r>
              <a:rPr lang="en-US" sz="2800" dirty="0">
                <a:solidFill>
                  <a:srgbClr val="0000FF"/>
                </a:solidFill>
                <a:latin typeface="Times New Roman (Headings)"/>
                <a:cs typeface="Arial" panose="020B0604020202020204" pitchFamily="34" charset="0"/>
              </a:rPr>
              <a:t> </a:t>
            </a:r>
            <a:r>
              <a:rPr lang="en-US" sz="2800" dirty="0" err="1">
                <a:solidFill>
                  <a:srgbClr val="0000FF"/>
                </a:solidFill>
                <a:latin typeface="Times New Roman (Headings)"/>
                <a:cs typeface="Arial" panose="020B0604020202020204" pitchFamily="34" charset="0"/>
              </a:rPr>
              <a:t>bán</a:t>
            </a:r>
            <a:r>
              <a:rPr lang="en-US" sz="2800" dirty="0">
                <a:solidFill>
                  <a:srgbClr val="0000FF"/>
                </a:solidFill>
                <a:latin typeface="Times New Roman (Headings)"/>
                <a:cs typeface="Arial" panose="020B0604020202020204" pitchFamily="34" charset="0"/>
              </a:rPr>
              <a:t> </a:t>
            </a:r>
            <a:r>
              <a:rPr lang="en-US" sz="2800" dirty="0" err="1">
                <a:solidFill>
                  <a:srgbClr val="0000FF"/>
                </a:solidFill>
                <a:latin typeface="Times New Roman (Headings)"/>
                <a:cs typeface="Arial" panose="020B0604020202020204" pitchFamily="34" charset="0"/>
              </a:rPr>
              <a:t>với</a:t>
            </a:r>
            <a:r>
              <a:rPr lang="en-US" sz="2800" dirty="0">
                <a:solidFill>
                  <a:srgbClr val="0000FF"/>
                </a:solidFill>
                <a:latin typeface="Times New Roman (Headings)"/>
                <a:cs typeface="Arial" panose="020B0604020202020204" pitchFamily="34" charset="0"/>
              </a:rPr>
              <a:t> </a:t>
            </a:r>
            <a:r>
              <a:rPr lang="vi-VN" sz="2800" dirty="0" err="1">
                <a:solidFill>
                  <a:srgbClr val="0000FF"/>
                </a:solidFill>
                <a:latin typeface="Times New Roman (Headings)"/>
                <a:cs typeface="Arial" panose="020B0604020202020204" pitchFamily="34" charset="0"/>
              </a:rPr>
              <a:t>mỗi</a:t>
            </a:r>
            <a:r>
              <a:rPr lang="vi-VN" sz="2800" dirty="0">
                <a:solidFill>
                  <a:srgbClr val="0000FF"/>
                </a:solidFill>
                <a:latin typeface="Times New Roman (Headings)"/>
                <a:cs typeface="Arial" panose="020B0604020202020204" pitchFamily="34" charset="0"/>
              </a:rPr>
              <a:t> </a:t>
            </a:r>
            <a:r>
              <a:rPr lang="vi-VN" sz="2800" dirty="0" err="1">
                <a:solidFill>
                  <a:srgbClr val="0000FF"/>
                </a:solidFill>
                <a:latin typeface="Times New Roman (Headings)"/>
                <a:cs typeface="Arial" panose="020B0604020202020204" pitchFamily="34" charset="0"/>
              </a:rPr>
              <a:t>chiếc</a:t>
            </a:r>
            <a:r>
              <a:rPr lang="vi-VN" sz="2800" dirty="0">
                <a:solidFill>
                  <a:srgbClr val="0000FF"/>
                </a:solidFill>
                <a:latin typeface="Times New Roman (Headings)"/>
                <a:cs typeface="Arial" panose="020B0604020202020204" pitchFamily="34" charset="0"/>
              </a:rPr>
              <a:t> </a:t>
            </a:r>
            <a:r>
              <a:rPr lang="vi-VN" sz="2800" dirty="0" err="1">
                <a:solidFill>
                  <a:srgbClr val="0000FF"/>
                </a:solidFill>
                <a:latin typeface="Times New Roman (Headings)"/>
                <a:cs typeface="Arial" panose="020B0604020202020204" pitchFamily="34" charset="0"/>
              </a:rPr>
              <a:t>áo</a:t>
            </a:r>
            <a:r>
              <a:rPr lang="vi-VN" sz="2800" dirty="0">
                <a:solidFill>
                  <a:srgbClr val="0000FF"/>
                </a:solidFill>
                <a:latin typeface="Times New Roman (Headings)"/>
                <a:cs typeface="Arial" panose="020B0604020202020204" pitchFamily="34" charset="0"/>
              </a:rPr>
              <a:t> </a:t>
            </a:r>
            <a:r>
              <a:rPr lang="vi-VN" sz="2800" dirty="0" err="1">
                <a:solidFill>
                  <a:srgbClr val="0000FF"/>
                </a:solidFill>
                <a:latin typeface="Times New Roman (Headings)"/>
                <a:cs typeface="Arial" panose="020B0604020202020204" pitchFamily="34" charset="0"/>
              </a:rPr>
              <a:t>là</a:t>
            </a:r>
            <a:r>
              <a:rPr lang="vi-VN" sz="2800" dirty="0">
                <a:solidFill>
                  <a:srgbClr val="0000FF"/>
                </a:solidFill>
                <a:latin typeface="Times New Roman (Headings)"/>
                <a:cs typeface="Arial" panose="020B0604020202020204" pitchFamily="34" charset="0"/>
              </a:rPr>
              <a:t>:</a:t>
            </a:r>
          </a:p>
        </p:txBody>
      </p:sp>
      <p:graphicFrame>
        <p:nvGraphicFramePr>
          <p:cNvPr id="7" name="Object 6"/>
          <p:cNvGraphicFramePr>
            <a:graphicFrameLocks noChangeAspect="1"/>
          </p:cNvGraphicFramePr>
          <p:nvPr>
            <p:extLst>
              <p:ext uri="{D42A27DB-BD31-4B8C-83A1-F6EECF244321}">
                <p14:modId xmlns:p14="http://schemas.microsoft.com/office/powerpoint/2010/main" val="498343701"/>
              </p:ext>
            </p:extLst>
          </p:nvPr>
        </p:nvGraphicFramePr>
        <p:xfrm>
          <a:off x="1587500" y="1493838"/>
          <a:ext cx="4711700" cy="520700"/>
        </p:xfrm>
        <a:graphic>
          <a:graphicData uri="http://schemas.openxmlformats.org/presentationml/2006/ole">
            <mc:AlternateContent xmlns:mc="http://schemas.openxmlformats.org/markup-compatibility/2006">
              <mc:Choice xmlns:v="urn:schemas-microsoft-com:vml" Requires="v">
                <p:oleObj name="Equation" r:id="rId2" imgW="4711680" imgH="520560" progId="Equation.DSMT4">
                  <p:embed/>
                </p:oleObj>
              </mc:Choice>
              <mc:Fallback>
                <p:oleObj name="Equation" r:id="rId2" imgW="4711680" imgH="520560" progId="Equation.DSMT4">
                  <p:embed/>
                  <p:pic>
                    <p:nvPicPr>
                      <p:cNvPr id="7" name="Object 6"/>
                      <p:cNvPicPr/>
                      <p:nvPr/>
                    </p:nvPicPr>
                    <p:blipFill>
                      <a:blip r:embed="rId3"/>
                      <a:stretch>
                        <a:fillRect/>
                      </a:stretch>
                    </p:blipFill>
                    <p:spPr>
                      <a:xfrm>
                        <a:off x="1587500" y="1493838"/>
                        <a:ext cx="4711700" cy="520700"/>
                      </a:xfrm>
                      <a:prstGeom prst="rect">
                        <a:avLst/>
                      </a:prstGeom>
                    </p:spPr>
                  </p:pic>
                </p:oleObj>
              </mc:Fallback>
            </mc:AlternateContent>
          </a:graphicData>
        </a:graphic>
      </p:graphicFrame>
      <p:sp>
        <p:nvSpPr>
          <p:cNvPr id="9" name="TextBox 8">
            <a:extLst>
              <a:ext uri="{FF2B5EF4-FFF2-40B4-BE49-F238E27FC236}">
                <a16:creationId xmlns:a16="http://schemas.microsoft.com/office/drawing/2014/main" id="{A3A062DA-93BF-4842-B601-4404401BCCE3}"/>
              </a:ext>
            </a:extLst>
          </p:cNvPr>
          <p:cNvSpPr txBox="1"/>
          <p:nvPr/>
        </p:nvSpPr>
        <p:spPr>
          <a:xfrm>
            <a:off x="6172200" y="1441649"/>
            <a:ext cx="1600200" cy="523220"/>
          </a:xfrm>
          <a:prstGeom prst="rect">
            <a:avLst/>
          </a:prstGeom>
          <a:noFill/>
        </p:spPr>
        <p:txBody>
          <a:bodyPr wrap="square">
            <a:spAutoFit/>
          </a:bodyPr>
          <a:lstStyle/>
          <a:p>
            <a:pPr algn="ctr"/>
            <a:r>
              <a:rPr lang="en-US" sz="2800">
                <a:solidFill>
                  <a:srgbClr val="0000FF"/>
                </a:solidFill>
                <a:latin typeface="Times New Roman (Headings)"/>
                <a:cs typeface="Arial" panose="020B0604020202020204" pitchFamily="34" charset="0"/>
              </a:rPr>
              <a:t>(đồng)</a:t>
            </a:r>
          </a:p>
        </p:txBody>
      </p:sp>
      <p:sp>
        <p:nvSpPr>
          <p:cNvPr id="10" name="TextBox 9">
            <a:extLst>
              <a:ext uri="{FF2B5EF4-FFF2-40B4-BE49-F238E27FC236}">
                <a16:creationId xmlns:a16="http://schemas.microsoft.com/office/drawing/2014/main" id="{A3A062DA-93BF-4842-B601-4404401BCCE3}"/>
              </a:ext>
            </a:extLst>
          </p:cNvPr>
          <p:cNvSpPr txBox="1"/>
          <p:nvPr/>
        </p:nvSpPr>
        <p:spPr>
          <a:xfrm>
            <a:off x="241897" y="2014538"/>
            <a:ext cx="9220200" cy="523220"/>
          </a:xfrm>
          <a:prstGeom prst="rect">
            <a:avLst/>
          </a:prstGeom>
          <a:noFill/>
        </p:spPr>
        <p:txBody>
          <a:bodyPr wrap="square">
            <a:spAutoFit/>
          </a:bodyPr>
          <a:lstStyle/>
          <a:p>
            <a:r>
              <a:rPr lang="vi-VN" sz="2800" dirty="0">
                <a:solidFill>
                  <a:srgbClr val="0000FF"/>
                </a:solidFill>
                <a:latin typeface="Times New Roman (Headings)"/>
                <a:cs typeface="Arial" panose="020B0604020202020204" pitchFamily="34" charset="0"/>
              </a:rPr>
              <a:t>Doanh thu của cửa hàng là:</a:t>
            </a:r>
          </a:p>
        </p:txBody>
      </p:sp>
      <p:graphicFrame>
        <p:nvGraphicFramePr>
          <p:cNvPr id="14" name="Object 13"/>
          <p:cNvGraphicFramePr>
            <a:graphicFrameLocks noChangeAspect="1"/>
          </p:cNvGraphicFramePr>
          <p:nvPr>
            <p:extLst>
              <p:ext uri="{D42A27DB-BD31-4B8C-83A1-F6EECF244321}">
                <p14:modId xmlns:p14="http://schemas.microsoft.com/office/powerpoint/2010/main" val="3709199896"/>
              </p:ext>
            </p:extLst>
          </p:nvPr>
        </p:nvGraphicFramePr>
        <p:xfrm>
          <a:off x="2133600" y="2663155"/>
          <a:ext cx="3314700" cy="330200"/>
        </p:xfrm>
        <a:graphic>
          <a:graphicData uri="http://schemas.openxmlformats.org/presentationml/2006/ole">
            <mc:AlternateContent xmlns:mc="http://schemas.openxmlformats.org/markup-compatibility/2006">
              <mc:Choice xmlns:v="urn:schemas-microsoft-com:vml" Requires="v">
                <p:oleObj name="Equation" r:id="rId4" imgW="3314520" imgH="330120" progId="Equation.DSMT4">
                  <p:embed/>
                </p:oleObj>
              </mc:Choice>
              <mc:Fallback>
                <p:oleObj name="Equation" r:id="rId4" imgW="3314520" imgH="330120" progId="Equation.DSMT4">
                  <p:embed/>
                  <p:pic>
                    <p:nvPicPr>
                      <p:cNvPr id="14" name="Object 13"/>
                      <p:cNvPicPr/>
                      <p:nvPr/>
                    </p:nvPicPr>
                    <p:blipFill>
                      <a:blip r:embed="rId5"/>
                      <a:stretch>
                        <a:fillRect/>
                      </a:stretch>
                    </p:blipFill>
                    <p:spPr>
                      <a:xfrm>
                        <a:off x="2133600" y="2663155"/>
                        <a:ext cx="3314700" cy="330200"/>
                      </a:xfrm>
                      <a:prstGeom prst="rect">
                        <a:avLst/>
                      </a:prstGeom>
                    </p:spPr>
                  </p:pic>
                </p:oleObj>
              </mc:Fallback>
            </mc:AlternateContent>
          </a:graphicData>
        </a:graphic>
      </p:graphicFrame>
      <p:sp>
        <p:nvSpPr>
          <p:cNvPr id="15" name="TextBox 14">
            <a:extLst>
              <a:ext uri="{FF2B5EF4-FFF2-40B4-BE49-F238E27FC236}">
                <a16:creationId xmlns:a16="http://schemas.microsoft.com/office/drawing/2014/main" id="{A3A062DA-93BF-4842-B601-4404401BCCE3}"/>
              </a:ext>
            </a:extLst>
          </p:cNvPr>
          <p:cNvSpPr txBox="1"/>
          <p:nvPr/>
        </p:nvSpPr>
        <p:spPr>
          <a:xfrm>
            <a:off x="5334000" y="2574881"/>
            <a:ext cx="1600200" cy="523220"/>
          </a:xfrm>
          <a:prstGeom prst="rect">
            <a:avLst/>
          </a:prstGeom>
          <a:noFill/>
        </p:spPr>
        <p:txBody>
          <a:bodyPr wrap="square">
            <a:spAutoFit/>
          </a:bodyPr>
          <a:lstStyle/>
          <a:p>
            <a:pPr algn="ctr"/>
            <a:r>
              <a:rPr lang="en-US" sz="2800" dirty="0">
                <a:solidFill>
                  <a:srgbClr val="0000FF"/>
                </a:solidFill>
                <a:latin typeface="Times New Roman (Headings)"/>
                <a:cs typeface="Arial" panose="020B0604020202020204" pitchFamily="34" charset="0"/>
              </a:rPr>
              <a:t>(</a:t>
            </a:r>
            <a:r>
              <a:rPr lang="en-US" sz="2800" dirty="0" err="1">
                <a:solidFill>
                  <a:srgbClr val="0000FF"/>
                </a:solidFill>
                <a:latin typeface="Times New Roman (Headings)"/>
                <a:cs typeface="Arial" panose="020B0604020202020204" pitchFamily="34" charset="0"/>
              </a:rPr>
              <a:t>đồng</a:t>
            </a:r>
            <a:r>
              <a:rPr lang="en-US" sz="2800" dirty="0">
                <a:solidFill>
                  <a:srgbClr val="0000FF"/>
                </a:solidFill>
                <a:latin typeface="Times New Roman (Headings)"/>
                <a:cs typeface="Arial" panose="020B0604020202020204" pitchFamily="34" charset="0"/>
              </a:rPr>
              <a:t>)</a:t>
            </a:r>
          </a:p>
        </p:txBody>
      </p:sp>
      <p:sp>
        <p:nvSpPr>
          <p:cNvPr id="16" name="TextBox 15">
            <a:extLst>
              <a:ext uri="{FF2B5EF4-FFF2-40B4-BE49-F238E27FC236}">
                <a16:creationId xmlns:a16="http://schemas.microsoft.com/office/drawing/2014/main" id="{A3A062DA-93BF-4842-B601-4404401BCCE3}"/>
              </a:ext>
            </a:extLst>
          </p:cNvPr>
          <p:cNvSpPr txBox="1"/>
          <p:nvPr/>
        </p:nvSpPr>
        <p:spPr>
          <a:xfrm>
            <a:off x="241897" y="3118505"/>
            <a:ext cx="9220200" cy="523220"/>
          </a:xfrm>
          <a:prstGeom prst="rect">
            <a:avLst/>
          </a:prstGeom>
          <a:noFill/>
        </p:spPr>
        <p:txBody>
          <a:bodyPr wrap="square">
            <a:spAutoFit/>
          </a:bodyPr>
          <a:lstStyle/>
          <a:p>
            <a:r>
              <a:rPr lang="en-US" sz="2800">
                <a:solidFill>
                  <a:srgbClr val="0000FF"/>
                </a:solidFill>
                <a:latin typeface="Times New Roman (Headings)"/>
                <a:cs typeface="Arial" panose="020B0604020202020204" pitchFamily="34" charset="0"/>
              </a:rPr>
              <a:t>Lãi </a:t>
            </a:r>
            <a:r>
              <a:rPr lang="vi-VN" sz="2800">
                <a:solidFill>
                  <a:srgbClr val="0000FF"/>
                </a:solidFill>
                <a:latin typeface="Times New Roman (Headings)"/>
                <a:cs typeface="Arial" panose="020B0604020202020204" pitchFamily="34" charset="0"/>
              </a:rPr>
              <a:t>của cửa hàng là:</a:t>
            </a:r>
          </a:p>
        </p:txBody>
      </p:sp>
      <p:sp>
        <p:nvSpPr>
          <p:cNvPr id="19" name="TextBox 18">
            <a:extLst>
              <a:ext uri="{FF2B5EF4-FFF2-40B4-BE49-F238E27FC236}">
                <a16:creationId xmlns:a16="http://schemas.microsoft.com/office/drawing/2014/main" id="{A3A062DA-93BF-4842-B601-4404401BCCE3}"/>
              </a:ext>
            </a:extLst>
          </p:cNvPr>
          <p:cNvSpPr txBox="1"/>
          <p:nvPr/>
        </p:nvSpPr>
        <p:spPr>
          <a:xfrm>
            <a:off x="6096000" y="3648730"/>
            <a:ext cx="1600200" cy="523220"/>
          </a:xfrm>
          <a:prstGeom prst="rect">
            <a:avLst/>
          </a:prstGeom>
          <a:noFill/>
        </p:spPr>
        <p:txBody>
          <a:bodyPr wrap="square">
            <a:spAutoFit/>
          </a:bodyPr>
          <a:lstStyle/>
          <a:p>
            <a:pPr algn="ctr"/>
            <a:r>
              <a:rPr lang="en-US" sz="2800">
                <a:solidFill>
                  <a:srgbClr val="0000FF"/>
                </a:solidFill>
                <a:latin typeface="Times New Roman (Headings)"/>
                <a:cs typeface="Arial" panose="020B0604020202020204" pitchFamily="34" charset="0"/>
              </a:rPr>
              <a:t>(đồng)</a:t>
            </a:r>
          </a:p>
        </p:txBody>
      </p:sp>
      <p:graphicFrame>
        <p:nvGraphicFramePr>
          <p:cNvPr id="2" name="Object 1"/>
          <p:cNvGraphicFramePr>
            <a:graphicFrameLocks noChangeAspect="1"/>
          </p:cNvGraphicFramePr>
          <p:nvPr>
            <p:extLst>
              <p:ext uri="{D42A27DB-BD31-4B8C-83A1-F6EECF244321}">
                <p14:modId xmlns:p14="http://schemas.microsoft.com/office/powerpoint/2010/main" val="1964736383"/>
              </p:ext>
            </p:extLst>
          </p:nvPr>
        </p:nvGraphicFramePr>
        <p:xfrm>
          <a:off x="1752600" y="3783541"/>
          <a:ext cx="4543425" cy="323850"/>
        </p:xfrm>
        <a:graphic>
          <a:graphicData uri="http://schemas.openxmlformats.org/presentationml/2006/ole">
            <mc:AlternateContent xmlns:mc="http://schemas.openxmlformats.org/markup-compatibility/2006">
              <mc:Choice xmlns:v="urn:schemas-microsoft-com:vml" Requires="v">
                <p:oleObj name="Equation" r:id="rId6" imgW="4543560" imgH="323717" progId="Equation.DSMT4">
                  <p:embed/>
                </p:oleObj>
              </mc:Choice>
              <mc:Fallback>
                <p:oleObj name="Equation" r:id="rId6" imgW="4543560" imgH="323717" progId="Equation.DSMT4">
                  <p:embed/>
                  <p:pic>
                    <p:nvPicPr>
                      <p:cNvPr id="0" name=""/>
                      <p:cNvPicPr/>
                      <p:nvPr/>
                    </p:nvPicPr>
                    <p:blipFill>
                      <a:blip r:embed="rId7"/>
                      <a:stretch>
                        <a:fillRect/>
                      </a:stretch>
                    </p:blipFill>
                    <p:spPr>
                      <a:xfrm>
                        <a:off x="1752600" y="3783541"/>
                        <a:ext cx="4543425" cy="323850"/>
                      </a:xfrm>
                      <a:prstGeom prst="rect">
                        <a:avLst/>
                      </a:prstGeom>
                    </p:spPr>
                  </p:pic>
                </p:oleObj>
              </mc:Fallback>
            </mc:AlternateContent>
          </a:graphicData>
        </a:graphic>
      </p:graphicFrame>
    </p:spTree>
    <p:extLst>
      <p:ext uri="{BB962C8B-B14F-4D97-AF65-F5344CB8AC3E}">
        <p14:creationId xmlns:p14="http://schemas.microsoft.com/office/powerpoint/2010/main" val="31830136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childTnLst>
                          </p:cTn>
                        </p:par>
                        <p:par>
                          <p:cTn id="32" fill="hold">
                            <p:stCondLst>
                              <p:cond delay="500"/>
                            </p:stCondLst>
                            <p:childTnLst>
                              <p:par>
                                <p:cTn id="33" presetID="10" presetClass="entr" presetSubtype="0"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fade">
                                      <p:cBhvr>
                                        <p:cTn id="40" dur="500"/>
                                        <p:tgtEl>
                                          <p:spTgt spid="16"/>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2"/>
                                        </p:tgtEl>
                                        <p:attrNameLst>
                                          <p:attrName>style.visibility</p:attrName>
                                        </p:attrNameLst>
                                      </p:cBhvr>
                                      <p:to>
                                        <p:strVal val="visible"/>
                                      </p:to>
                                    </p:set>
                                    <p:animEffect transition="in" filter="fade">
                                      <p:cBhvr>
                                        <p:cTn id="45" dur="500"/>
                                        <p:tgtEl>
                                          <p:spTgt spid="2"/>
                                        </p:tgtEl>
                                      </p:cBhvr>
                                    </p:animEffect>
                                  </p:childTnLst>
                                </p:cTn>
                              </p:par>
                            </p:childTnLst>
                          </p:cTn>
                        </p:par>
                        <p:par>
                          <p:cTn id="46" fill="hold">
                            <p:stCondLst>
                              <p:cond delay="500"/>
                            </p:stCondLst>
                            <p:childTnLst>
                              <p:par>
                                <p:cTn id="47" presetID="10" presetClass="entr" presetSubtype="0"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fade">
                                      <p:cBhvr>
                                        <p:cTn id="4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6" grpId="0"/>
      <p:bldP spid="9" grpId="0"/>
      <p:bldP spid="10" grpId="0"/>
      <p:bldP spid="15" grpId="0"/>
      <p:bldP spid="16" grpId="0"/>
      <p:bldP spid="1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3A062DA-93BF-4842-B601-4404401BCCE3}"/>
              </a:ext>
            </a:extLst>
          </p:cNvPr>
          <p:cNvSpPr txBox="1"/>
          <p:nvPr/>
        </p:nvSpPr>
        <p:spPr>
          <a:xfrm>
            <a:off x="609600" y="1352550"/>
            <a:ext cx="8001000" cy="1384995"/>
          </a:xfrm>
          <a:prstGeom prst="rect">
            <a:avLst/>
          </a:prstGeom>
          <a:noFill/>
        </p:spPr>
        <p:txBody>
          <a:bodyPr wrap="square">
            <a:spAutoFit/>
          </a:bodyPr>
          <a:lstStyle/>
          <a:p>
            <a:r>
              <a:rPr lang="vi-VN" sz="2800" dirty="0" err="1">
                <a:solidFill>
                  <a:srgbClr val="0000FF"/>
                </a:solidFill>
                <a:latin typeface="Times New Roman (Headings)"/>
                <a:cs typeface="Arial" panose="020B0604020202020204" pitchFamily="34" charset="0"/>
              </a:rPr>
              <a:t>Kết</a:t>
            </a:r>
            <a:r>
              <a:rPr lang="vi-VN" sz="2800" dirty="0">
                <a:solidFill>
                  <a:srgbClr val="0000FF"/>
                </a:solidFill>
                <a:latin typeface="Times New Roman (Headings)"/>
                <a:cs typeface="Arial" panose="020B0604020202020204" pitchFamily="34" charset="0"/>
              </a:rPr>
              <a:t> </a:t>
            </a:r>
            <a:r>
              <a:rPr lang="vi-VN" sz="2800" dirty="0" err="1">
                <a:solidFill>
                  <a:srgbClr val="0000FF"/>
                </a:solidFill>
                <a:latin typeface="Times New Roman (Headings)"/>
                <a:cs typeface="Arial" panose="020B0604020202020204" pitchFamily="34" charset="0"/>
              </a:rPr>
              <a:t>luận</a:t>
            </a:r>
            <a:r>
              <a:rPr lang="vi-VN" sz="2800" dirty="0">
                <a:solidFill>
                  <a:srgbClr val="0000FF"/>
                </a:solidFill>
                <a:latin typeface="Times New Roman (Headings)"/>
                <a:cs typeface="Arial" panose="020B0604020202020204" pitchFamily="34" charset="0"/>
              </a:rPr>
              <a:t>: </a:t>
            </a:r>
            <a:endParaRPr lang="en-US" sz="2800" dirty="0">
              <a:solidFill>
                <a:srgbClr val="0000FF"/>
              </a:solidFill>
              <a:latin typeface="Times New Roman (Headings)"/>
              <a:cs typeface="Arial" panose="020B0604020202020204" pitchFamily="34" charset="0"/>
            </a:endParaRPr>
          </a:p>
          <a:p>
            <a:r>
              <a:rPr lang="en-US" sz="2800" dirty="0">
                <a:solidFill>
                  <a:srgbClr val="0000FF"/>
                </a:solidFill>
                <a:latin typeface="Times New Roman (Headings)"/>
                <a:cs typeface="Arial" panose="020B0604020202020204" pitchFamily="34" charset="0"/>
              </a:rPr>
              <a:t>Theo </a:t>
            </a:r>
            <a:r>
              <a:rPr lang="en-US" sz="2800" dirty="0" err="1">
                <a:solidFill>
                  <a:srgbClr val="0000FF"/>
                </a:solidFill>
                <a:latin typeface="Times New Roman (Headings)"/>
                <a:cs typeface="Arial" panose="020B0604020202020204" pitchFamily="34" charset="0"/>
              </a:rPr>
              <a:t>cả</a:t>
            </a:r>
            <a:r>
              <a:rPr lang="en-US" sz="2800" dirty="0">
                <a:solidFill>
                  <a:srgbClr val="0000FF"/>
                </a:solidFill>
                <a:latin typeface="Times New Roman (Headings)"/>
                <a:cs typeface="Arial" panose="020B0604020202020204" pitchFamily="34" charset="0"/>
              </a:rPr>
              <a:t> </a:t>
            </a:r>
            <a:r>
              <a:rPr lang="en-US" sz="2800" dirty="0" err="1">
                <a:solidFill>
                  <a:srgbClr val="0000FF"/>
                </a:solidFill>
                <a:latin typeface="Times New Roman (Headings)"/>
                <a:cs typeface="Arial" panose="020B0604020202020204" pitchFamily="34" charset="0"/>
              </a:rPr>
              <a:t>hai</a:t>
            </a:r>
            <a:r>
              <a:rPr lang="en-US" sz="2800" dirty="0">
                <a:solidFill>
                  <a:srgbClr val="0000FF"/>
                </a:solidFill>
                <a:latin typeface="Times New Roman (Headings)"/>
                <a:cs typeface="Arial" panose="020B0604020202020204" pitchFamily="34" charset="0"/>
              </a:rPr>
              <a:t> </a:t>
            </a:r>
            <a:r>
              <a:rPr lang="en-US" sz="2800" dirty="0" err="1">
                <a:solidFill>
                  <a:srgbClr val="0000FF"/>
                </a:solidFill>
                <a:latin typeface="Times New Roman (Headings)"/>
                <a:cs typeface="Arial" panose="020B0604020202020204" pitchFamily="34" charset="0"/>
              </a:rPr>
              <a:t>phương</a:t>
            </a:r>
            <a:r>
              <a:rPr lang="en-US" sz="2800" dirty="0">
                <a:solidFill>
                  <a:srgbClr val="0000FF"/>
                </a:solidFill>
                <a:latin typeface="Times New Roman (Headings)"/>
                <a:cs typeface="Arial" panose="020B0604020202020204" pitchFamily="34" charset="0"/>
              </a:rPr>
              <a:t> </a:t>
            </a:r>
            <a:r>
              <a:rPr lang="en-US" sz="2800" dirty="0" err="1">
                <a:solidFill>
                  <a:srgbClr val="0000FF"/>
                </a:solidFill>
                <a:latin typeface="Times New Roman (Headings)"/>
                <a:cs typeface="Arial" panose="020B0604020202020204" pitchFamily="34" charset="0"/>
              </a:rPr>
              <a:t>án</a:t>
            </a:r>
            <a:r>
              <a:rPr lang="en-US" sz="2800" dirty="0">
                <a:solidFill>
                  <a:srgbClr val="0000FF"/>
                </a:solidFill>
                <a:latin typeface="Times New Roman (Headings)"/>
                <a:cs typeface="Arial" panose="020B0604020202020204" pitchFamily="34" charset="0"/>
              </a:rPr>
              <a:t> c</a:t>
            </a:r>
            <a:r>
              <a:rPr lang="vi-VN" sz="2800" dirty="0" err="1">
                <a:solidFill>
                  <a:srgbClr val="0000FF"/>
                </a:solidFill>
                <a:latin typeface="Times New Roman (Headings)"/>
                <a:cs typeface="Arial" panose="020B0604020202020204" pitchFamily="34" charset="0"/>
              </a:rPr>
              <a:t>ửa</a:t>
            </a:r>
            <a:r>
              <a:rPr lang="vi-VN" sz="2800" dirty="0">
                <a:solidFill>
                  <a:srgbClr val="0000FF"/>
                </a:solidFill>
                <a:latin typeface="Times New Roman (Headings)"/>
                <a:cs typeface="Arial" panose="020B0604020202020204" pitchFamily="34" charset="0"/>
              </a:rPr>
              <a:t> </a:t>
            </a:r>
            <a:r>
              <a:rPr lang="vi-VN" sz="2800" dirty="0" err="1">
                <a:solidFill>
                  <a:srgbClr val="0000FF"/>
                </a:solidFill>
                <a:latin typeface="Times New Roman (Headings)"/>
                <a:cs typeface="Arial" panose="020B0604020202020204" pitchFamily="34" charset="0"/>
              </a:rPr>
              <a:t>hàng</a:t>
            </a:r>
            <a:r>
              <a:rPr lang="vi-VN" sz="2800" dirty="0">
                <a:solidFill>
                  <a:srgbClr val="0000FF"/>
                </a:solidFill>
                <a:latin typeface="Times New Roman (Headings)"/>
                <a:cs typeface="Arial" panose="020B0604020202020204" pitchFamily="34" charset="0"/>
              </a:rPr>
              <a:t> </a:t>
            </a:r>
            <a:r>
              <a:rPr lang="vi-VN" sz="2800" dirty="0" err="1">
                <a:solidFill>
                  <a:srgbClr val="0000FF"/>
                </a:solidFill>
                <a:latin typeface="Times New Roman (Headings)"/>
                <a:cs typeface="Arial" panose="020B0604020202020204" pitchFamily="34" charset="0"/>
              </a:rPr>
              <a:t>có</a:t>
            </a:r>
            <a:r>
              <a:rPr lang="vi-VN" sz="2800" dirty="0">
                <a:solidFill>
                  <a:srgbClr val="0000FF"/>
                </a:solidFill>
                <a:latin typeface="Times New Roman (Headings)"/>
                <a:cs typeface="Arial" panose="020B0604020202020204" pitchFamily="34" charset="0"/>
              </a:rPr>
              <a:t> </a:t>
            </a:r>
            <a:r>
              <a:rPr lang="vi-VN" sz="2800" dirty="0" err="1">
                <a:solidFill>
                  <a:srgbClr val="0000FF"/>
                </a:solidFill>
                <a:latin typeface="Times New Roman (Headings)"/>
                <a:cs typeface="Arial" panose="020B0604020202020204" pitchFamily="34" charset="0"/>
              </a:rPr>
              <a:t>được</a:t>
            </a:r>
            <a:r>
              <a:rPr lang="vi-VN" sz="2800" dirty="0">
                <a:solidFill>
                  <a:srgbClr val="0000FF"/>
                </a:solidFill>
                <a:latin typeface="Times New Roman (Headings)"/>
                <a:cs typeface="Arial" panose="020B0604020202020204" pitchFamily="34" charset="0"/>
              </a:rPr>
              <a:t> </a:t>
            </a:r>
            <a:r>
              <a:rPr lang="vi-VN" sz="2800" dirty="0" err="1">
                <a:solidFill>
                  <a:srgbClr val="0000FF"/>
                </a:solidFill>
                <a:latin typeface="Times New Roman (Headings)"/>
                <a:cs typeface="Arial" panose="020B0604020202020204" pitchFamily="34" charset="0"/>
              </a:rPr>
              <a:t>lãi</a:t>
            </a:r>
            <a:r>
              <a:rPr lang="vi-VN" sz="2800" dirty="0">
                <a:solidFill>
                  <a:srgbClr val="0000FF"/>
                </a:solidFill>
                <a:latin typeface="Times New Roman (Headings)"/>
                <a:cs typeface="Arial" panose="020B0604020202020204" pitchFamily="34" charset="0"/>
              </a:rPr>
              <a:t> </a:t>
            </a:r>
            <a:r>
              <a:rPr lang="en-US" sz="2800" dirty="0" err="1">
                <a:solidFill>
                  <a:srgbClr val="0000FF"/>
                </a:solidFill>
                <a:latin typeface="Times New Roman (Headings)"/>
                <a:cs typeface="Arial" panose="020B0604020202020204" pitchFamily="34" charset="0"/>
              </a:rPr>
              <a:t>như</a:t>
            </a:r>
            <a:r>
              <a:rPr lang="en-US" sz="2800" dirty="0">
                <a:solidFill>
                  <a:srgbClr val="0000FF"/>
                </a:solidFill>
                <a:latin typeface="Times New Roman (Headings)"/>
                <a:cs typeface="Arial" panose="020B0604020202020204" pitchFamily="34" charset="0"/>
              </a:rPr>
              <a:t> </a:t>
            </a:r>
            <a:r>
              <a:rPr lang="en-US" sz="2800" dirty="0" err="1">
                <a:solidFill>
                  <a:srgbClr val="0000FF"/>
                </a:solidFill>
                <a:latin typeface="Times New Roman (Headings)"/>
                <a:cs typeface="Arial" panose="020B0604020202020204" pitchFamily="34" charset="0"/>
              </a:rPr>
              <a:t>nhau</a:t>
            </a:r>
            <a:r>
              <a:rPr lang="en-US" sz="2800" dirty="0">
                <a:solidFill>
                  <a:srgbClr val="0000FF"/>
                </a:solidFill>
                <a:latin typeface="Times New Roman (Headings)"/>
                <a:cs typeface="Arial" panose="020B0604020202020204" pitchFamily="34" charset="0"/>
              </a:rPr>
              <a:t>. </a:t>
            </a:r>
            <a:endParaRPr lang="vi-VN" sz="2800" dirty="0">
              <a:solidFill>
                <a:srgbClr val="0000FF"/>
              </a:solidFill>
              <a:latin typeface="Times New Roman (Headings)"/>
              <a:cs typeface="Arial" panose="020B0604020202020204" pitchFamily="34" charset="0"/>
            </a:endParaRPr>
          </a:p>
        </p:txBody>
      </p:sp>
    </p:spTree>
    <p:extLst>
      <p:ext uri="{BB962C8B-B14F-4D97-AF65-F5344CB8AC3E}">
        <p14:creationId xmlns:p14="http://schemas.microsoft.com/office/powerpoint/2010/main" val="449672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3A062DA-93BF-4842-B601-4404401BCCE3}"/>
              </a:ext>
            </a:extLst>
          </p:cNvPr>
          <p:cNvSpPr txBox="1"/>
          <p:nvPr/>
        </p:nvSpPr>
        <p:spPr>
          <a:xfrm>
            <a:off x="381000" y="590550"/>
            <a:ext cx="8382000" cy="3323987"/>
          </a:xfrm>
          <a:prstGeom prst="rect">
            <a:avLst/>
          </a:prstGeom>
          <a:noFill/>
        </p:spPr>
        <p:txBody>
          <a:bodyPr wrap="square">
            <a:spAutoFit/>
          </a:bodyPr>
          <a:lstStyle/>
          <a:p>
            <a:pPr algn="just">
              <a:lnSpc>
                <a:spcPct val="150000"/>
              </a:lnSpc>
            </a:pPr>
            <a:r>
              <a:rPr lang="en-US" sz="2800" b="1" dirty="0" err="1">
                <a:solidFill>
                  <a:srgbClr val="0000FF"/>
                </a:solidFill>
                <a:latin typeface="Times New Roman (Headings)"/>
                <a:cs typeface="Arial" panose="020B0604020202020204" pitchFamily="34" charset="0"/>
              </a:rPr>
              <a:t>Vận</a:t>
            </a:r>
            <a:r>
              <a:rPr lang="en-US" sz="2800" b="1" dirty="0">
                <a:solidFill>
                  <a:srgbClr val="0000FF"/>
                </a:solidFill>
                <a:latin typeface="Times New Roman (Headings)"/>
                <a:cs typeface="Arial" panose="020B0604020202020204" pitchFamily="34" charset="0"/>
              </a:rPr>
              <a:t> </a:t>
            </a:r>
            <a:r>
              <a:rPr lang="en-US" sz="2800" b="1" dirty="0" err="1">
                <a:solidFill>
                  <a:srgbClr val="0000FF"/>
                </a:solidFill>
                <a:latin typeface="Times New Roman (Headings)"/>
                <a:cs typeface="Arial" panose="020B0604020202020204" pitchFamily="34" charset="0"/>
              </a:rPr>
              <a:t>dụng</a:t>
            </a:r>
            <a:r>
              <a:rPr lang="en-US" sz="2800" dirty="0">
                <a:solidFill>
                  <a:srgbClr val="0000FF"/>
                </a:solidFill>
                <a:latin typeface="Times New Roman (Headings)"/>
                <a:cs typeface="Arial" panose="020B0604020202020204" pitchFamily="34" charset="0"/>
              </a:rPr>
              <a:t>: </a:t>
            </a:r>
            <a:r>
              <a:rPr lang="vi-VN" sz="2800" dirty="0">
                <a:solidFill>
                  <a:srgbClr val="0000FF"/>
                </a:solidFill>
                <a:latin typeface="Times New Roman (Headings)"/>
                <a:cs typeface="Arial" panose="020B0604020202020204" pitchFamily="34" charset="0"/>
              </a:rPr>
              <a:t>Một của hàng kinh doanh </a:t>
            </a:r>
            <a:r>
              <a:rPr lang="en-US" sz="2800" dirty="0" err="1">
                <a:solidFill>
                  <a:srgbClr val="0000FF"/>
                </a:solidFill>
                <a:latin typeface="Times New Roman (Headings)"/>
                <a:cs typeface="Arial" panose="020B0604020202020204" pitchFamily="34" charset="0"/>
              </a:rPr>
              <a:t>giầy</a:t>
            </a:r>
            <a:r>
              <a:rPr lang="en-US" sz="2800" dirty="0">
                <a:solidFill>
                  <a:srgbClr val="0000FF"/>
                </a:solidFill>
                <a:latin typeface="Times New Roman (Headings)"/>
                <a:cs typeface="Arial" panose="020B0604020202020204" pitchFamily="34" charset="0"/>
              </a:rPr>
              <a:t> </a:t>
            </a:r>
            <a:r>
              <a:rPr lang="en-US" sz="2800" dirty="0" err="1">
                <a:solidFill>
                  <a:srgbClr val="0000FF"/>
                </a:solidFill>
                <a:latin typeface="Times New Roman (Headings)"/>
                <a:cs typeface="Arial" panose="020B0604020202020204" pitchFamily="34" charset="0"/>
              </a:rPr>
              <a:t>thể</a:t>
            </a:r>
            <a:r>
              <a:rPr lang="en-US" sz="2800" dirty="0">
                <a:solidFill>
                  <a:srgbClr val="0000FF"/>
                </a:solidFill>
                <a:latin typeface="Times New Roman (Headings)"/>
                <a:cs typeface="Arial" panose="020B0604020202020204" pitchFamily="34" charset="0"/>
              </a:rPr>
              <a:t> </a:t>
            </a:r>
            <a:r>
              <a:rPr lang="en-US" sz="2800" dirty="0" err="1">
                <a:solidFill>
                  <a:srgbClr val="0000FF"/>
                </a:solidFill>
                <a:latin typeface="Times New Roman (Headings)"/>
                <a:cs typeface="Arial" panose="020B0604020202020204" pitchFamily="34" charset="0"/>
              </a:rPr>
              <a:t>thao</a:t>
            </a:r>
            <a:r>
              <a:rPr lang="vi-VN" sz="2800" dirty="0">
                <a:solidFill>
                  <a:srgbClr val="0000FF"/>
                </a:solidFill>
                <a:latin typeface="Times New Roman (Headings)"/>
                <a:cs typeface="Arial" panose="020B0604020202020204" pitchFamily="34" charset="0"/>
              </a:rPr>
              <a:t>, nhập vào </a:t>
            </a:r>
            <a:r>
              <a:rPr lang="en-US" sz="2800" dirty="0" err="1">
                <a:solidFill>
                  <a:srgbClr val="0000FF"/>
                </a:solidFill>
                <a:latin typeface="Times New Roman (Headings)"/>
                <a:cs typeface="Arial" panose="020B0604020202020204" pitchFamily="34" charset="0"/>
              </a:rPr>
              <a:t>mỗi</a:t>
            </a:r>
            <a:r>
              <a:rPr lang="en-US" sz="2800" dirty="0">
                <a:solidFill>
                  <a:srgbClr val="0000FF"/>
                </a:solidFill>
                <a:latin typeface="Times New Roman (Headings)"/>
                <a:cs typeface="Arial" panose="020B0604020202020204" pitchFamily="34" charset="0"/>
              </a:rPr>
              <a:t> </a:t>
            </a:r>
            <a:r>
              <a:rPr lang="en-US" sz="2800" dirty="0" err="1">
                <a:solidFill>
                  <a:srgbClr val="0000FF"/>
                </a:solidFill>
                <a:latin typeface="Times New Roman (Headings)"/>
                <a:cs typeface="Arial" panose="020B0604020202020204" pitchFamily="34" charset="0"/>
              </a:rPr>
              <a:t>đôi</a:t>
            </a:r>
            <a:r>
              <a:rPr lang="en-US" sz="2800" dirty="0">
                <a:solidFill>
                  <a:srgbClr val="0000FF"/>
                </a:solidFill>
                <a:latin typeface="Times New Roman (Headings)"/>
                <a:cs typeface="Arial" panose="020B0604020202020204" pitchFamily="34" charset="0"/>
              </a:rPr>
              <a:t> </a:t>
            </a:r>
            <a:r>
              <a:rPr lang="en-US" sz="2800" dirty="0" err="1">
                <a:solidFill>
                  <a:srgbClr val="0000FF"/>
                </a:solidFill>
                <a:latin typeface="Times New Roman (Headings)"/>
                <a:cs typeface="Arial" panose="020B0604020202020204" pitchFamily="34" charset="0"/>
              </a:rPr>
              <a:t>giày</a:t>
            </a:r>
            <a:r>
              <a:rPr lang="en-US" sz="2800" dirty="0">
                <a:solidFill>
                  <a:srgbClr val="0000FF"/>
                </a:solidFill>
                <a:latin typeface="Times New Roman (Headings)"/>
                <a:cs typeface="Arial" panose="020B0604020202020204" pitchFamily="34" charset="0"/>
              </a:rPr>
              <a:t> </a:t>
            </a:r>
            <a:r>
              <a:rPr lang="en-US" sz="2800" dirty="0" err="1">
                <a:solidFill>
                  <a:srgbClr val="0000FF"/>
                </a:solidFill>
                <a:latin typeface="Times New Roman (Headings)"/>
                <a:cs typeface="Arial" panose="020B0604020202020204" pitchFamily="34" charset="0"/>
              </a:rPr>
              <a:t>thể</a:t>
            </a:r>
            <a:r>
              <a:rPr lang="en-US" sz="2800" dirty="0">
                <a:solidFill>
                  <a:srgbClr val="0000FF"/>
                </a:solidFill>
                <a:latin typeface="Times New Roman (Headings)"/>
                <a:cs typeface="Arial" panose="020B0604020202020204" pitchFamily="34" charset="0"/>
              </a:rPr>
              <a:t> </a:t>
            </a:r>
            <a:r>
              <a:rPr lang="en-US" sz="2800" dirty="0" err="1">
                <a:solidFill>
                  <a:srgbClr val="0000FF"/>
                </a:solidFill>
                <a:latin typeface="Times New Roman (Headings)"/>
                <a:cs typeface="Arial" panose="020B0604020202020204" pitchFamily="34" charset="0"/>
              </a:rPr>
              <a:t>thao</a:t>
            </a:r>
            <a:r>
              <a:rPr lang="en-US" sz="2800" dirty="0">
                <a:solidFill>
                  <a:srgbClr val="0000FF"/>
                </a:solidFill>
                <a:latin typeface="Times New Roman (Headings)"/>
                <a:cs typeface="Arial" panose="020B0604020202020204" pitchFamily="34" charset="0"/>
              </a:rPr>
              <a:t> </a:t>
            </a:r>
            <a:r>
              <a:rPr lang="vi-VN" sz="2800" dirty="0">
                <a:solidFill>
                  <a:srgbClr val="0000FF"/>
                </a:solidFill>
                <a:latin typeface="Times New Roman (Headings)"/>
                <a:cs typeface="Arial" panose="020B0604020202020204" pitchFamily="34" charset="0"/>
              </a:rPr>
              <a:t>với giá</a:t>
            </a:r>
            <a:r>
              <a:rPr lang="en-US" sz="2800" dirty="0">
                <a:solidFill>
                  <a:srgbClr val="0000FF"/>
                </a:solidFill>
                <a:latin typeface="Times New Roman (Headings)"/>
                <a:cs typeface="Arial" panose="020B0604020202020204" pitchFamily="34" charset="0"/>
              </a:rPr>
              <a:t> 195000 </a:t>
            </a:r>
            <a:r>
              <a:rPr lang="vi-VN" sz="2800" dirty="0">
                <a:solidFill>
                  <a:srgbClr val="0000FF"/>
                </a:solidFill>
                <a:latin typeface="Times New Roman (Headings)"/>
                <a:cs typeface="Arial" panose="020B0604020202020204" pitchFamily="34" charset="0"/>
              </a:rPr>
              <a:t>đồng/</a:t>
            </a:r>
            <a:r>
              <a:rPr lang="en-US" sz="2800" dirty="0" err="1">
                <a:solidFill>
                  <a:srgbClr val="0000FF"/>
                </a:solidFill>
                <a:latin typeface="Times New Roman (Headings)"/>
                <a:cs typeface="Arial" panose="020B0604020202020204" pitchFamily="34" charset="0"/>
              </a:rPr>
              <a:t>đôi</a:t>
            </a:r>
            <a:r>
              <a:rPr lang="vi-VN" sz="2800" dirty="0">
                <a:solidFill>
                  <a:srgbClr val="0000FF"/>
                </a:solidFill>
                <a:latin typeface="Times New Roman (Headings)"/>
                <a:cs typeface="Arial" panose="020B0604020202020204" pitchFamily="34" charset="0"/>
              </a:rPr>
              <a:t> và niêm yết giá bán là</a:t>
            </a:r>
            <a:r>
              <a:rPr lang="en-US" sz="2800" dirty="0">
                <a:solidFill>
                  <a:srgbClr val="0000FF"/>
                </a:solidFill>
                <a:latin typeface="Times New Roman (Headings)"/>
                <a:cs typeface="Arial" panose="020B0604020202020204" pitchFamily="34" charset="0"/>
              </a:rPr>
              <a:t> 265000 </a:t>
            </a:r>
            <a:r>
              <a:rPr lang="vi-VN" sz="2800" dirty="0">
                <a:solidFill>
                  <a:srgbClr val="0000FF"/>
                </a:solidFill>
                <a:latin typeface="Times New Roman (Headings)"/>
                <a:cs typeface="Arial" panose="020B0604020202020204" pitchFamily="34" charset="0"/>
              </a:rPr>
              <a:t>đồng/</a:t>
            </a:r>
            <a:r>
              <a:rPr lang="en-US" sz="2800" dirty="0" err="1">
                <a:solidFill>
                  <a:srgbClr val="0000FF"/>
                </a:solidFill>
                <a:latin typeface="Times New Roman (Headings)"/>
                <a:cs typeface="Arial" panose="020B0604020202020204" pitchFamily="34" charset="0"/>
              </a:rPr>
              <a:t>đôi</a:t>
            </a:r>
            <a:r>
              <a:rPr lang="vi-VN" sz="2800" dirty="0">
                <a:solidFill>
                  <a:srgbClr val="0000FF"/>
                </a:solidFill>
                <a:latin typeface="Times New Roman (Headings)"/>
                <a:cs typeface="Arial" panose="020B0604020202020204" pitchFamily="34" charset="0"/>
              </a:rPr>
              <a:t>. Cửa hàng đưa ra hai phương án kinh doanh (tính trên mỗi lô</a:t>
            </a:r>
            <a:r>
              <a:rPr lang="en-US" sz="2800" dirty="0">
                <a:solidFill>
                  <a:srgbClr val="0000FF"/>
                </a:solidFill>
                <a:latin typeface="Times New Roman (Headings)"/>
                <a:cs typeface="Arial" panose="020B0604020202020204" pitchFamily="34" charset="0"/>
              </a:rPr>
              <a:t> 20 </a:t>
            </a:r>
            <a:r>
              <a:rPr lang="en-US" sz="2800" dirty="0" err="1">
                <a:solidFill>
                  <a:srgbClr val="0000FF"/>
                </a:solidFill>
                <a:latin typeface="Times New Roman (Headings)"/>
                <a:cs typeface="Arial" panose="020B0604020202020204" pitchFamily="34" charset="0"/>
              </a:rPr>
              <a:t>đôi</a:t>
            </a:r>
            <a:r>
              <a:rPr lang="vi-VN" sz="2800" dirty="0">
                <a:solidFill>
                  <a:srgbClr val="0000FF"/>
                </a:solidFill>
                <a:latin typeface="Times New Roman (Headings)"/>
                <a:cs typeface="Arial" panose="020B0604020202020204" pitchFamily="34" charset="0"/>
              </a:rPr>
              <a:t>) như sau:</a:t>
            </a:r>
          </a:p>
        </p:txBody>
      </p:sp>
    </p:spTree>
    <p:extLst>
      <p:ext uri="{BB962C8B-B14F-4D97-AF65-F5344CB8AC3E}">
        <p14:creationId xmlns:p14="http://schemas.microsoft.com/office/powerpoint/2010/main" val="677659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0470" y="0"/>
            <a:ext cx="9144000" cy="5143500"/>
            <a:chOff x="0" y="0"/>
            <a:chExt cx="12192000" cy="6858000"/>
          </a:xfrm>
        </p:grpSpPr>
        <p:sp>
          <p:nvSpPr>
            <p:cNvPr id="3" name="Rectangle 2"/>
            <p:cNvSpPr/>
            <p:nvPr/>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19274"/>
            <a:stretch/>
          </p:blipFill>
          <p:spPr>
            <a:xfrm>
              <a:off x="0" y="0"/>
              <a:ext cx="12192000" cy="6858000"/>
            </a:xfrm>
            <a:prstGeom prst="rect">
              <a:avLst/>
            </a:prstGeom>
          </p:spPr>
        </p:pic>
      </p:grpSp>
      <p:sp>
        <p:nvSpPr>
          <p:cNvPr id="5" name="Rectangle 4">
            <a:extLst>
              <a:ext uri="{FF2B5EF4-FFF2-40B4-BE49-F238E27FC236}">
                <a16:creationId xmlns:a16="http://schemas.microsoft.com/office/drawing/2014/main" id="{5E6B765C-E492-4D9D-B326-A1DF01AF5D4B}"/>
              </a:ext>
            </a:extLst>
          </p:cNvPr>
          <p:cNvSpPr/>
          <p:nvPr/>
        </p:nvSpPr>
        <p:spPr>
          <a:xfrm>
            <a:off x="214230" y="2435000"/>
            <a:ext cx="5357557" cy="1615827"/>
          </a:xfrm>
          <a:prstGeom prst="rect">
            <a:avLst/>
          </a:prstGeom>
          <a:noFill/>
        </p:spPr>
        <p:txBody>
          <a:bodyPr wrap="none" lIns="91440" tIns="45720" rIns="91440" bIns="45720">
            <a:spAutoFit/>
          </a:bodyPr>
          <a:lstStyle/>
          <a:p>
            <a:pPr algn="ctr"/>
            <a:r>
              <a:rPr lang="en-US" sz="3300" b="1" dirty="0">
                <a:ln w="22225">
                  <a:solidFill>
                    <a:schemeClr val="accent2"/>
                  </a:solidFill>
                  <a:prstDash val="solid"/>
                </a:ln>
                <a:solidFill>
                  <a:schemeClr val="accent2">
                    <a:lumMod val="40000"/>
                    <a:lumOff val="60000"/>
                  </a:schemeClr>
                </a:solidFill>
                <a:latin typeface="Times New Roman (Headings)"/>
              </a:rPr>
              <a:t>MỘT SỐ </a:t>
            </a:r>
          </a:p>
          <a:p>
            <a:pPr algn="ctr"/>
            <a:r>
              <a:rPr lang="en-US" sz="3300" b="1" dirty="0">
                <a:ln w="22225">
                  <a:solidFill>
                    <a:schemeClr val="accent2"/>
                  </a:solidFill>
                  <a:prstDash val="solid"/>
                </a:ln>
                <a:solidFill>
                  <a:schemeClr val="accent2">
                    <a:lumMod val="40000"/>
                    <a:lumOff val="60000"/>
                  </a:schemeClr>
                </a:solidFill>
                <a:latin typeface="Times New Roman (Headings)"/>
              </a:rPr>
              <a:t>HÌNH THỨC KHUYẾN MÃI</a:t>
            </a:r>
          </a:p>
          <a:p>
            <a:pPr algn="ctr"/>
            <a:r>
              <a:rPr lang="en-US" sz="3300" b="1" dirty="0">
                <a:ln w="22225">
                  <a:solidFill>
                    <a:schemeClr val="accent2"/>
                  </a:solidFill>
                  <a:prstDash val="solid"/>
                </a:ln>
                <a:solidFill>
                  <a:schemeClr val="accent2">
                    <a:lumMod val="40000"/>
                    <a:lumOff val="60000"/>
                  </a:schemeClr>
                </a:solidFill>
                <a:latin typeface="Times New Roman (Headings)"/>
              </a:rPr>
              <a:t>TRONG KINH DOANH</a:t>
            </a:r>
          </a:p>
        </p:txBody>
      </p:sp>
      <p:sp>
        <p:nvSpPr>
          <p:cNvPr id="6" name="Rectangle 5">
            <a:extLst>
              <a:ext uri="{FF2B5EF4-FFF2-40B4-BE49-F238E27FC236}">
                <a16:creationId xmlns:a16="http://schemas.microsoft.com/office/drawing/2014/main" id="{60C864D8-94FF-41B2-991B-05EF775C1920}"/>
              </a:ext>
            </a:extLst>
          </p:cNvPr>
          <p:cNvSpPr/>
          <p:nvPr/>
        </p:nvSpPr>
        <p:spPr>
          <a:xfrm>
            <a:off x="698934" y="1274061"/>
            <a:ext cx="7725192" cy="523220"/>
          </a:xfrm>
          <a:prstGeom prst="rect">
            <a:avLst/>
          </a:prstGeom>
          <a:noFill/>
        </p:spPr>
        <p:txBody>
          <a:bodyPr wrap="none" lIns="91440" tIns="45720" rIns="91440" bIns="45720">
            <a:spAutoFit/>
          </a:bodyPr>
          <a:lstStyle/>
          <a:p>
            <a:pPr algn="ctr"/>
            <a:r>
              <a:rPr lang="en-US" sz="2800" b="1" dirty="0">
                <a:ln w="9525">
                  <a:solidFill>
                    <a:schemeClr val="bg1"/>
                  </a:solidFill>
                  <a:prstDash val="solid"/>
                </a:ln>
                <a:solidFill>
                  <a:srgbClr val="002060"/>
                </a:solidFill>
                <a:effectLst>
                  <a:outerShdw blurRad="12700" dist="38100" dir="2700000" algn="tl" rotWithShape="0">
                    <a:schemeClr val="bg1">
                      <a:lumMod val="50000"/>
                    </a:schemeClr>
                  </a:outerShdw>
                </a:effectLst>
                <a:latin typeface="Times New Roman (Headings)"/>
              </a:rPr>
              <a:t>HOẠT ĐỘNG THỰC HÀNH VÀ TRẢI NGHIỆM</a:t>
            </a:r>
          </a:p>
        </p:txBody>
      </p:sp>
      <p:sp>
        <p:nvSpPr>
          <p:cNvPr id="7" name="Rectangle 4">
            <a:extLst>
              <a:ext uri="{FF2B5EF4-FFF2-40B4-BE49-F238E27FC236}">
                <a16:creationId xmlns:a16="http://schemas.microsoft.com/office/drawing/2014/main" id="{2C6D747D-C415-4964-A59E-F785BB764022}"/>
              </a:ext>
            </a:extLst>
          </p:cNvPr>
          <p:cNvSpPr/>
          <p:nvPr/>
        </p:nvSpPr>
        <p:spPr>
          <a:xfrm>
            <a:off x="2893009" y="636342"/>
            <a:ext cx="2490362" cy="692497"/>
          </a:xfrm>
          <a:prstGeom prst="rect">
            <a:avLst/>
          </a:prstGeom>
          <a:noFill/>
        </p:spPr>
        <p:txBody>
          <a:bodyPr wrap="none" lIns="68580" tIns="34290" rIns="68580" bIns="3429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405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anose="02020603050405020304" pitchFamily="18" charset="0"/>
                <a:cs typeface="Times New Roman" panose="02020603050405020304" pitchFamily="18" charset="0"/>
              </a:rPr>
              <a:t>SỐ THỰC</a:t>
            </a:r>
          </a:p>
        </p:txBody>
      </p:sp>
      <p:sp>
        <p:nvSpPr>
          <p:cNvPr id="8" name="Rectangle 5">
            <a:extLst>
              <a:ext uri="{FF2B5EF4-FFF2-40B4-BE49-F238E27FC236}">
                <a16:creationId xmlns:a16="http://schemas.microsoft.com/office/drawing/2014/main" id="{92EA59C7-7EED-485B-A9ED-438A79DA8CB3}"/>
              </a:ext>
            </a:extLst>
          </p:cNvPr>
          <p:cNvSpPr/>
          <p:nvPr/>
        </p:nvSpPr>
        <p:spPr>
          <a:xfrm>
            <a:off x="80424" y="111167"/>
            <a:ext cx="2509341" cy="577081"/>
          </a:xfrm>
          <a:prstGeom prst="rect">
            <a:avLst/>
          </a:prstGeom>
          <a:noFill/>
        </p:spPr>
        <p:txBody>
          <a:bodyPr wrap="none" lIns="68580" tIns="34290" rIns="68580" bIns="34290">
            <a:spAutoFit/>
          </a:bodyPr>
          <a:lstStyle/>
          <a:p>
            <a:pPr algn="ctr"/>
            <a:r>
              <a:rPr lang="en-US" sz="3300" b="1" dirty="0">
                <a:ln w="6600">
                  <a:solidFill>
                    <a:schemeClr val="accent2"/>
                  </a:solidFill>
                  <a:prstDash val="solid"/>
                </a:ln>
                <a:solidFill>
                  <a:srgbClr val="FF000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CHƯƠNG II</a:t>
            </a:r>
          </a:p>
        </p:txBody>
      </p:sp>
      <p:sp>
        <p:nvSpPr>
          <p:cNvPr id="10" name="Rectangle 5">
            <a:extLst>
              <a:ext uri="{FF2B5EF4-FFF2-40B4-BE49-F238E27FC236}">
                <a16:creationId xmlns:a16="http://schemas.microsoft.com/office/drawing/2014/main" id="{864BC4FE-F474-3ED0-3389-33B1EEF4E21D}"/>
              </a:ext>
            </a:extLst>
          </p:cNvPr>
          <p:cNvSpPr/>
          <p:nvPr/>
        </p:nvSpPr>
        <p:spPr>
          <a:xfrm>
            <a:off x="2047843" y="1914652"/>
            <a:ext cx="1671355" cy="577081"/>
          </a:xfrm>
          <a:prstGeom prst="rect">
            <a:avLst/>
          </a:prstGeom>
          <a:noFill/>
        </p:spPr>
        <p:txBody>
          <a:bodyPr wrap="none" lIns="68580" tIns="34290" rIns="68580" bIns="34290">
            <a:spAutoFit/>
          </a:bodyPr>
          <a:lstStyle/>
          <a:p>
            <a:pPr algn="ctr"/>
            <a:r>
              <a:rPr lang="en-US" sz="3300" b="1" dirty="0">
                <a:ln w="6600">
                  <a:solidFill>
                    <a:schemeClr val="accent2"/>
                  </a:solidFill>
                  <a:prstDash val="solid"/>
                </a:ln>
                <a:solidFill>
                  <a:srgbClr val="FF000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TIẾT 35</a:t>
            </a:r>
          </a:p>
        </p:txBody>
      </p:sp>
    </p:spTree>
    <p:extLst>
      <p:ext uri="{BB962C8B-B14F-4D97-AF65-F5344CB8AC3E}">
        <p14:creationId xmlns:p14="http://schemas.microsoft.com/office/powerpoint/2010/main" val="96561934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randombar(horizontal)">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randombar(horizontal)">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A3A062DA-93BF-4842-B601-4404401BCCE3}"/>
              </a:ext>
            </a:extLst>
          </p:cNvPr>
          <p:cNvSpPr txBox="1"/>
          <p:nvPr/>
        </p:nvSpPr>
        <p:spPr>
          <a:xfrm>
            <a:off x="609600" y="293655"/>
            <a:ext cx="7620000" cy="1815882"/>
          </a:xfrm>
          <a:prstGeom prst="rect">
            <a:avLst/>
          </a:prstGeom>
          <a:noFill/>
        </p:spPr>
        <p:txBody>
          <a:bodyPr wrap="square">
            <a:spAutoFit/>
          </a:bodyPr>
          <a:lstStyle/>
          <a:p>
            <a:pPr algn="just"/>
            <a:r>
              <a:rPr lang="vi-VN" sz="2800" dirty="0">
                <a:solidFill>
                  <a:srgbClr val="0000FF"/>
                </a:solidFill>
                <a:latin typeface="Times New Roman (Headings)"/>
                <a:ea typeface="Times New Roman" panose="02020603050405020304" pitchFamily="18" charset="0"/>
                <a:cs typeface="Arial" panose="020B0604020202020204" pitchFamily="34" charset="0"/>
              </a:rPr>
              <a:t>Phương án</a:t>
            </a:r>
            <a:r>
              <a:rPr lang="en-US" sz="2800" dirty="0">
                <a:solidFill>
                  <a:srgbClr val="0000FF"/>
                </a:solidFill>
                <a:latin typeface="Times New Roman (Headings)"/>
                <a:ea typeface="Times New Roman" panose="02020603050405020304" pitchFamily="18" charset="0"/>
                <a:cs typeface="Arial" panose="020B0604020202020204" pitchFamily="34" charset="0"/>
              </a:rPr>
              <a:t> 1</a:t>
            </a:r>
            <a:r>
              <a:rPr lang="vi-VN" sz="2800" dirty="0">
                <a:solidFill>
                  <a:srgbClr val="0000FF"/>
                </a:solidFill>
                <a:latin typeface="Times New Roman (Headings)"/>
                <a:ea typeface="Times New Roman" panose="02020603050405020304" pitchFamily="18" charset="0"/>
                <a:cs typeface="Arial" panose="020B0604020202020204" pitchFamily="34" charset="0"/>
              </a:rPr>
              <a:t>: Cửa hàng bán </a:t>
            </a:r>
            <a:r>
              <a:rPr lang="en-US" sz="2800" dirty="0" err="1">
                <a:solidFill>
                  <a:srgbClr val="0000FF"/>
                </a:solidFill>
                <a:latin typeface="Times New Roman (Headings)"/>
                <a:ea typeface="Times New Roman" panose="02020603050405020304" pitchFamily="18" charset="0"/>
                <a:cs typeface="Arial" panose="020B0604020202020204" pitchFamily="34" charset="0"/>
              </a:rPr>
              <a:t>năm</a:t>
            </a:r>
            <a:r>
              <a:rPr lang="en-US" sz="2800" dirty="0">
                <a:solidFill>
                  <a:srgbClr val="0000FF"/>
                </a:solidFill>
                <a:latin typeface="Times New Roman (Headings)"/>
                <a:ea typeface="Times New Roman" panose="02020603050405020304" pitchFamily="18" charset="0"/>
                <a:cs typeface="Arial" panose="020B0604020202020204" pitchFamily="34" charset="0"/>
              </a:rPr>
              <a:t> </a:t>
            </a:r>
            <a:r>
              <a:rPr lang="en-US" sz="2800" dirty="0" err="1">
                <a:solidFill>
                  <a:srgbClr val="0000FF"/>
                </a:solidFill>
                <a:latin typeface="Times New Roman (Headings)"/>
                <a:ea typeface="Times New Roman" panose="02020603050405020304" pitchFamily="18" charset="0"/>
                <a:cs typeface="Arial" panose="020B0604020202020204" pitchFamily="34" charset="0"/>
              </a:rPr>
              <a:t>đôi</a:t>
            </a:r>
            <a:r>
              <a:rPr lang="en-US" sz="2800" dirty="0">
                <a:solidFill>
                  <a:srgbClr val="0000FF"/>
                </a:solidFill>
                <a:latin typeface="Times New Roman (Headings)"/>
                <a:ea typeface="Times New Roman" panose="02020603050405020304" pitchFamily="18" charset="0"/>
                <a:cs typeface="Arial" panose="020B0604020202020204" pitchFamily="34" charset="0"/>
              </a:rPr>
              <a:t> </a:t>
            </a:r>
            <a:r>
              <a:rPr lang="vi-VN" sz="2800" dirty="0">
                <a:solidFill>
                  <a:srgbClr val="0000FF"/>
                </a:solidFill>
                <a:latin typeface="Times New Roman (Headings)"/>
                <a:ea typeface="Times New Roman" panose="02020603050405020304" pitchFamily="18" charset="0"/>
                <a:cs typeface="Arial" panose="020B0604020202020204" pitchFamily="34" charset="0"/>
              </a:rPr>
              <a:t>đầu tiên với giá </a:t>
            </a:r>
            <a:r>
              <a:rPr lang="en-US" sz="2800" dirty="0">
                <a:solidFill>
                  <a:srgbClr val="0000FF"/>
                </a:solidFill>
                <a:latin typeface="Times New Roman (Headings)"/>
                <a:ea typeface="Times New Roman" panose="02020603050405020304" pitchFamily="18" charset="0"/>
                <a:cs typeface="Arial" panose="020B0604020202020204" pitchFamily="34" charset="0"/>
              </a:rPr>
              <a:t>265000 </a:t>
            </a:r>
            <a:r>
              <a:rPr lang="vi-VN" sz="2800" dirty="0">
                <a:solidFill>
                  <a:srgbClr val="0000FF"/>
                </a:solidFill>
                <a:latin typeface="Times New Roman (Headings)"/>
                <a:ea typeface="Times New Roman" panose="02020603050405020304" pitchFamily="18" charset="0"/>
                <a:cs typeface="Arial" panose="020B0604020202020204" pitchFamily="34" charset="0"/>
              </a:rPr>
              <a:t>đồng và </a:t>
            </a:r>
            <a:r>
              <a:rPr lang="en-US" sz="2800" dirty="0" err="1">
                <a:solidFill>
                  <a:srgbClr val="0000FF"/>
                </a:solidFill>
                <a:latin typeface="Times New Roman (Headings)"/>
                <a:ea typeface="Times New Roman" panose="02020603050405020304" pitchFamily="18" charset="0"/>
                <a:cs typeface="Arial" panose="020B0604020202020204" pitchFamily="34" charset="0"/>
              </a:rPr>
              <a:t>năm</a:t>
            </a:r>
            <a:r>
              <a:rPr lang="vi-VN" sz="2800" dirty="0">
                <a:solidFill>
                  <a:srgbClr val="0000FF"/>
                </a:solidFill>
                <a:latin typeface="Times New Roman (Headings)"/>
                <a:ea typeface="Times New Roman" panose="02020603050405020304" pitchFamily="18" charset="0"/>
                <a:cs typeface="Arial" panose="020B0604020202020204" pitchFamily="34" charset="0"/>
              </a:rPr>
              <a:t> </a:t>
            </a:r>
            <a:r>
              <a:rPr lang="en-US" sz="2800" dirty="0" err="1">
                <a:solidFill>
                  <a:srgbClr val="0000FF"/>
                </a:solidFill>
                <a:latin typeface="Times New Roman (Headings)"/>
                <a:ea typeface="Times New Roman" panose="02020603050405020304" pitchFamily="18" charset="0"/>
                <a:cs typeface="Arial" panose="020B0604020202020204" pitchFamily="34" charset="0"/>
              </a:rPr>
              <a:t>đôi</a:t>
            </a:r>
            <a:r>
              <a:rPr lang="en-US" sz="2800" dirty="0">
                <a:solidFill>
                  <a:srgbClr val="0000FF"/>
                </a:solidFill>
                <a:latin typeface="Times New Roman (Headings)"/>
                <a:ea typeface="Times New Roman" panose="02020603050405020304" pitchFamily="18" charset="0"/>
                <a:cs typeface="Arial" panose="020B0604020202020204" pitchFamily="34" charset="0"/>
              </a:rPr>
              <a:t> </a:t>
            </a:r>
            <a:r>
              <a:rPr lang="en-US" sz="2800" dirty="0" err="1">
                <a:solidFill>
                  <a:srgbClr val="0000FF"/>
                </a:solidFill>
                <a:latin typeface="Times New Roman (Headings)"/>
                <a:ea typeface="Times New Roman" panose="02020603050405020304" pitchFamily="18" charset="0"/>
                <a:cs typeface="Arial" panose="020B0604020202020204" pitchFamily="34" charset="0"/>
              </a:rPr>
              <a:t>tiếp</a:t>
            </a:r>
            <a:r>
              <a:rPr lang="en-US" sz="2800" dirty="0">
                <a:solidFill>
                  <a:srgbClr val="0000FF"/>
                </a:solidFill>
                <a:latin typeface="Times New Roman (Headings)"/>
                <a:ea typeface="Times New Roman" panose="02020603050405020304" pitchFamily="18" charset="0"/>
                <a:cs typeface="Arial" panose="020B0604020202020204" pitchFamily="34" charset="0"/>
              </a:rPr>
              <a:t> </a:t>
            </a:r>
            <a:r>
              <a:rPr lang="en-US" sz="2800" dirty="0" err="1">
                <a:solidFill>
                  <a:srgbClr val="0000FF"/>
                </a:solidFill>
                <a:latin typeface="Times New Roman (Headings)"/>
                <a:ea typeface="Times New Roman" panose="02020603050405020304" pitchFamily="18" charset="0"/>
                <a:cs typeface="Arial" panose="020B0604020202020204" pitchFamily="34" charset="0"/>
              </a:rPr>
              <a:t>theo</a:t>
            </a:r>
            <a:r>
              <a:rPr lang="en-US" sz="2800" dirty="0">
                <a:solidFill>
                  <a:srgbClr val="0000FF"/>
                </a:solidFill>
                <a:latin typeface="Times New Roman (Headings)"/>
                <a:ea typeface="Times New Roman" panose="02020603050405020304" pitchFamily="18" charset="0"/>
                <a:cs typeface="Arial" panose="020B0604020202020204" pitchFamily="34" charset="0"/>
              </a:rPr>
              <a:t> </a:t>
            </a:r>
            <a:r>
              <a:rPr lang="vi-VN" sz="2800" dirty="0">
                <a:solidFill>
                  <a:srgbClr val="0000FF"/>
                </a:solidFill>
                <a:latin typeface="Times New Roman (Headings)"/>
                <a:ea typeface="Times New Roman" panose="02020603050405020304" pitchFamily="18" charset="0"/>
                <a:cs typeface="Arial" panose="020B0604020202020204" pitchFamily="34" charset="0"/>
              </a:rPr>
              <a:t>với giá giảm </a:t>
            </a:r>
            <a:r>
              <a:rPr lang="en-US" sz="2800" dirty="0">
                <a:solidFill>
                  <a:srgbClr val="0000FF"/>
                </a:solidFill>
                <a:latin typeface="Times New Roman (Headings)"/>
                <a:ea typeface="Times New Roman" panose="02020603050405020304" pitchFamily="18" charset="0"/>
                <a:cs typeface="Arial" panose="020B0604020202020204" pitchFamily="34" charset="0"/>
              </a:rPr>
              <a:t>10% </a:t>
            </a:r>
            <a:r>
              <a:rPr lang="en-US" sz="2800" dirty="0" err="1">
                <a:solidFill>
                  <a:srgbClr val="0000FF"/>
                </a:solidFill>
                <a:latin typeface="Times New Roman (Headings)"/>
                <a:ea typeface="Times New Roman" panose="02020603050405020304" pitchFamily="18" charset="0"/>
                <a:cs typeface="Arial" panose="020B0604020202020204" pitchFamily="34" charset="0"/>
              </a:rPr>
              <a:t>và</a:t>
            </a:r>
            <a:r>
              <a:rPr lang="en-US" sz="2800" dirty="0">
                <a:solidFill>
                  <a:srgbClr val="0000FF"/>
                </a:solidFill>
                <a:latin typeface="Times New Roman (Headings)"/>
                <a:ea typeface="Times New Roman" panose="02020603050405020304" pitchFamily="18" charset="0"/>
                <a:cs typeface="Arial" panose="020B0604020202020204" pitchFamily="34" charset="0"/>
              </a:rPr>
              <a:t> </a:t>
            </a:r>
            <a:r>
              <a:rPr lang="en-US" sz="2800" dirty="0" err="1">
                <a:solidFill>
                  <a:srgbClr val="0000FF"/>
                </a:solidFill>
                <a:latin typeface="Times New Roman (Headings)"/>
                <a:ea typeface="Times New Roman" panose="02020603050405020304" pitchFamily="18" charset="0"/>
                <a:cs typeface="Arial" panose="020B0604020202020204" pitchFamily="34" charset="0"/>
              </a:rPr>
              <a:t>mười</a:t>
            </a:r>
            <a:r>
              <a:rPr lang="en-US" sz="2800" dirty="0">
                <a:solidFill>
                  <a:srgbClr val="0000FF"/>
                </a:solidFill>
                <a:latin typeface="Times New Roman (Headings)"/>
                <a:ea typeface="Times New Roman" panose="02020603050405020304" pitchFamily="18" charset="0"/>
                <a:cs typeface="Arial" panose="020B0604020202020204" pitchFamily="34" charset="0"/>
              </a:rPr>
              <a:t> </a:t>
            </a:r>
            <a:r>
              <a:rPr lang="en-US" sz="2800" dirty="0" err="1">
                <a:solidFill>
                  <a:srgbClr val="0000FF"/>
                </a:solidFill>
                <a:latin typeface="Times New Roman (Headings)"/>
                <a:ea typeface="Times New Roman" panose="02020603050405020304" pitchFamily="18" charset="0"/>
                <a:cs typeface="Arial" panose="020B0604020202020204" pitchFamily="34" charset="0"/>
              </a:rPr>
              <a:t>đôi</a:t>
            </a:r>
            <a:r>
              <a:rPr lang="en-US" sz="2800" dirty="0">
                <a:solidFill>
                  <a:srgbClr val="0000FF"/>
                </a:solidFill>
                <a:latin typeface="Times New Roman (Headings)"/>
                <a:ea typeface="Times New Roman" panose="02020603050405020304" pitchFamily="18" charset="0"/>
                <a:cs typeface="Arial" panose="020B0604020202020204" pitchFamily="34" charset="0"/>
              </a:rPr>
              <a:t> </a:t>
            </a:r>
            <a:r>
              <a:rPr lang="en-US" sz="2800" dirty="0" err="1">
                <a:solidFill>
                  <a:srgbClr val="0000FF"/>
                </a:solidFill>
                <a:latin typeface="Times New Roman (Headings)"/>
                <a:ea typeface="Times New Roman" panose="02020603050405020304" pitchFamily="18" charset="0"/>
                <a:cs typeface="Arial" panose="020B0604020202020204" pitchFamily="34" charset="0"/>
              </a:rPr>
              <a:t>còn</a:t>
            </a:r>
            <a:r>
              <a:rPr lang="en-US" sz="2800" dirty="0">
                <a:solidFill>
                  <a:srgbClr val="0000FF"/>
                </a:solidFill>
                <a:latin typeface="Times New Roman (Headings)"/>
                <a:ea typeface="Times New Roman" panose="02020603050405020304" pitchFamily="18" charset="0"/>
                <a:cs typeface="Arial" panose="020B0604020202020204" pitchFamily="34" charset="0"/>
              </a:rPr>
              <a:t> </a:t>
            </a:r>
            <a:r>
              <a:rPr lang="en-US" sz="2800" dirty="0" err="1">
                <a:solidFill>
                  <a:srgbClr val="0000FF"/>
                </a:solidFill>
                <a:latin typeface="Times New Roman (Headings)"/>
                <a:ea typeface="Times New Roman" panose="02020603050405020304" pitchFamily="18" charset="0"/>
                <a:cs typeface="Arial" panose="020B0604020202020204" pitchFamily="34" charset="0"/>
              </a:rPr>
              <a:t>lại</a:t>
            </a:r>
            <a:r>
              <a:rPr lang="en-US" sz="2800" dirty="0">
                <a:solidFill>
                  <a:srgbClr val="0000FF"/>
                </a:solidFill>
                <a:latin typeface="Times New Roman (Headings)"/>
                <a:ea typeface="Times New Roman" panose="02020603050405020304" pitchFamily="18" charset="0"/>
                <a:cs typeface="Arial" panose="020B0604020202020204" pitchFamily="34" charset="0"/>
              </a:rPr>
              <a:t> </a:t>
            </a:r>
            <a:r>
              <a:rPr lang="en-US" sz="2800" dirty="0" err="1">
                <a:solidFill>
                  <a:srgbClr val="0000FF"/>
                </a:solidFill>
                <a:latin typeface="Times New Roman (Headings)"/>
                <a:ea typeface="Times New Roman" panose="02020603050405020304" pitchFamily="18" charset="0"/>
                <a:cs typeface="Arial" panose="020B0604020202020204" pitchFamily="34" charset="0"/>
              </a:rPr>
              <a:t>với</a:t>
            </a:r>
            <a:r>
              <a:rPr lang="en-US" sz="2800" dirty="0">
                <a:solidFill>
                  <a:srgbClr val="0000FF"/>
                </a:solidFill>
                <a:latin typeface="Times New Roman (Headings)"/>
                <a:ea typeface="Times New Roman" panose="02020603050405020304" pitchFamily="18" charset="0"/>
                <a:cs typeface="Arial" panose="020B0604020202020204" pitchFamily="34" charset="0"/>
              </a:rPr>
              <a:t> </a:t>
            </a:r>
            <a:r>
              <a:rPr lang="en-US" sz="2800" dirty="0" err="1">
                <a:solidFill>
                  <a:srgbClr val="0000FF"/>
                </a:solidFill>
                <a:latin typeface="Times New Roman (Headings)"/>
                <a:ea typeface="Times New Roman" panose="02020603050405020304" pitchFamily="18" charset="0"/>
                <a:cs typeface="Arial" panose="020B0604020202020204" pitchFamily="34" charset="0"/>
              </a:rPr>
              <a:t>giá</a:t>
            </a:r>
            <a:r>
              <a:rPr lang="en-US" sz="2800" dirty="0">
                <a:solidFill>
                  <a:srgbClr val="0000FF"/>
                </a:solidFill>
                <a:latin typeface="Times New Roman (Headings)"/>
                <a:ea typeface="Times New Roman" panose="02020603050405020304" pitchFamily="18" charset="0"/>
                <a:cs typeface="Arial" panose="020B0604020202020204" pitchFamily="34" charset="0"/>
              </a:rPr>
              <a:t> </a:t>
            </a:r>
            <a:r>
              <a:rPr lang="en-US" sz="2800" dirty="0" err="1">
                <a:solidFill>
                  <a:srgbClr val="0000FF"/>
                </a:solidFill>
                <a:latin typeface="Times New Roman (Headings)"/>
                <a:ea typeface="Times New Roman" panose="02020603050405020304" pitchFamily="18" charset="0"/>
                <a:cs typeface="Arial" panose="020B0604020202020204" pitchFamily="34" charset="0"/>
              </a:rPr>
              <a:t>giảm</a:t>
            </a:r>
            <a:r>
              <a:rPr lang="en-US" sz="2800" dirty="0">
                <a:solidFill>
                  <a:srgbClr val="0000FF"/>
                </a:solidFill>
                <a:latin typeface="Times New Roman (Headings)"/>
                <a:ea typeface="Times New Roman" panose="02020603050405020304" pitchFamily="18" charset="0"/>
                <a:cs typeface="Arial" panose="020B0604020202020204" pitchFamily="34" charset="0"/>
              </a:rPr>
              <a:t> 5% </a:t>
            </a:r>
            <a:r>
              <a:rPr lang="vi-VN" sz="2800" dirty="0">
                <a:solidFill>
                  <a:srgbClr val="0000FF"/>
                </a:solidFill>
                <a:latin typeface="Times New Roman (Headings)"/>
                <a:ea typeface="Times New Roman" panose="02020603050405020304" pitchFamily="18" charset="0"/>
                <a:cs typeface="Arial" panose="020B0604020202020204" pitchFamily="34" charset="0"/>
              </a:rPr>
              <a:t>so với giá niêm yết.</a:t>
            </a:r>
            <a:endParaRPr lang="en-US" sz="2800" dirty="0">
              <a:solidFill>
                <a:srgbClr val="0000FF"/>
              </a:solidFill>
              <a:latin typeface="Times New Roman (Headings)"/>
              <a:cs typeface="Arial" panose="020B0604020202020204" pitchFamily="34" charset="0"/>
            </a:endParaRPr>
          </a:p>
        </p:txBody>
      </p:sp>
      <p:sp>
        <p:nvSpPr>
          <p:cNvPr id="4" name="TextBox 3">
            <a:extLst>
              <a:ext uri="{FF2B5EF4-FFF2-40B4-BE49-F238E27FC236}">
                <a16:creationId xmlns:a16="http://schemas.microsoft.com/office/drawing/2014/main" id="{A3A062DA-93BF-4842-B601-4404401BCCE3}"/>
              </a:ext>
            </a:extLst>
          </p:cNvPr>
          <p:cNvSpPr txBox="1"/>
          <p:nvPr/>
        </p:nvSpPr>
        <p:spPr>
          <a:xfrm>
            <a:off x="528660" y="2114550"/>
            <a:ext cx="7564582" cy="954107"/>
          </a:xfrm>
          <a:prstGeom prst="rect">
            <a:avLst/>
          </a:prstGeom>
          <a:noFill/>
        </p:spPr>
        <p:txBody>
          <a:bodyPr wrap="square">
            <a:spAutoFit/>
          </a:bodyPr>
          <a:lstStyle/>
          <a:p>
            <a:pPr algn="just"/>
            <a:r>
              <a:rPr lang="vi-VN" sz="2800" dirty="0">
                <a:solidFill>
                  <a:srgbClr val="0000FF"/>
                </a:solidFill>
                <a:latin typeface="Times New Roman (Headings)"/>
                <a:ea typeface="Times New Roman" panose="02020603050405020304" pitchFamily="18" charset="0"/>
                <a:cs typeface="Arial" panose="020B0604020202020204" pitchFamily="34" charset="0"/>
              </a:rPr>
              <a:t>Phương án</a:t>
            </a:r>
            <a:r>
              <a:rPr lang="en-US" sz="2800" dirty="0">
                <a:solidFill>
                  <a:srgbClr val="0000FF"/>
                </a:solidFill>
                <a:latin typeface="Times New Roman (Headings)"/>
                <a:ea typeface="Times New Roman" panose="02020603050405020304" pitchFamily="18" charset="0"/>
                <a:cs typeface="Arial" panose="020B0604020202020204" pitchFamily="34" charset="0"/>
              </a:rPr>
              <a:t> 2</a:t>
            </a:r>
            <a:r>
              <a:rPr lang="vi-VN" sz="2800" dirty="0">
                <a:solidFill>
                  <a:srgbClr val="0000FF"/>
                </a:solidFill>
                <a:latin typeface="Times New Roman (Headings)"/>
                <a:ea typeface="Times New Roman" panose="02020603050405020304" pitchFamily="18" charset="0"/>
                <a:cs typeface="Arial" panose="020B0604020202020204" pitchFamily="34" charset="0"/>
              </a:rPr>
              <a:t>: Cửa hàng bán cả </a:t>
            </a:r>
            <a:r>
              <a:rPr lang="en-US" sz="2800" dirty="0" err="1">
                <a:solidFill>
                  <a:srgbClr val="0000FF"/>
                </a:solidFill>
                <a:latin typeface="Times New Roman (Headings)"/>
                <a:ea typeface="Times New Roman" panose="02020603050405020304" pitchFamily="18" charset="0"/>
                <a:cs typeface="Arial" panose="020B0604020202020204" pitchFamily="34" charset="0"/>
              </a:rPr>
              <a:t>hai</a:t>
            </a:r>
            <a:r>
              <a:rPr lang="en-US" sz="2800" dirty="0">
                <a:solidFill>
                  <a:srgbClr val="0000FF"/>
                </a:solidFill>
                <a:latin typeface="Times New Roman (Headings)"/>
                <a:ea typeface="Times New Roman" panose="02020603050405020304" pitchFamily="18" charset="0"/>
                <a:cs typeface="Arial" panose="020B0604020202020204" pitchFamily="34" charset="0"/>
              </a:rPr>
              <a:t> </a:t>
            </a:r>
            <a:r>
              <a:rPr lang="en-US" sz="2800" dirty="0" err="1">
                <a:solidFill>
                  <a:srgbClr val="0000FF"/>
                </a:solidFill>
                <a:latin typeface="Times New Roman (Headings)"/>
                <a:ea typeface="Times New Roman" panose="02020603050405020304" pitchFamily="18" charset="0"/>
                <a:cs typeface="Arial" panose="020B0604020202020204" pitchFamily="34" charset="0"/>
              </a:rPr>
              <a:t>mươi</a:t>
            </a:r>
            <a:r>
              <a:rPr lang="en-US" sz="2800" dirty="0">
                <a:solidFill>
                  <a:srgbClr val="0000FF"/>
                </a:solidFill>
                <a:latin typeface="Times New Roman (Headings)"/>
                <a:ea typeface="Times New Roman" panose="02020603050405020304" pitchFamily="18" charset="0"/>
                <a:cs typeface="Arial" panose="020B0604020202020204" pitchFamily="34" charset="0"/>
              </a:rPr>
              <a:t> </a:t>
            </a:r>
            <a:r>
              <a:rPr lang="en-US" sz="2800" dirty="0" err="1">
                <a:solidFill>
                  <a:srgbClr val="0000FF"/>
                </a:solidFill>
                <a:latin typeface="Times New Roman (Headings)"/>
                <a:ea typeface="Times New Roman" panose="02020603050405020304" pitchFamily="18" charset="0"/>
                <a:cs typeface="Arial" panose="020B0604020202020204" pitchFamily="34" charset="0"/>
              </a:rPr>
              <a:t>đôi</a:t>
            </a:r>
            <a:r>
              <a:rPr lang="en-US" sz="2800" dirty="0">
                <a:solidFill>
                  <a:srgbClr val="0000FF"/>
                </a:solidFill>
                <a:latin typeface="Times New Roman (Headings)"/>
                <a:ea typeface="Times New Roman" panose="02020603050405020304" pitchFamily="18" charset="0"/>
                <a:cs typeface="Arial" panose="020B0604020202020204" pitchFamily="34" charset="0"/>
              </a:rPr>
              <a:t> </a:t>
            </a:r>
            <a:r>
              <a:rPr lang="vi-VN" sz="2800" dirty="0">
                <a:solidFill>
                  <a:srgbClr val="0000FF"/>
                </a:solidFill>
                <a:latin typeface="Times New Roman (Headings)"/>
                <a:ea typeface="Times New Roman" panose="02020603050405020304" pitchFamily="18" charset="0"/>
                <a:cs typeface="Arial" panose="020B0604020202020204" pitchFamily="34" charset="0"/>
              </a:rPr>
              <a:t>với giá giảm </a:t>
            </a:r>
            <a:r>
              <a:rPr lang="en-US" sz="2800" dirty="0">
                <a:solidFill>
                  <a:srgbClr val="0000FF"/>
                </a:solidFill>
                <a:latin typeface="Times New Roman (Headings)"/>
                <a:ea typeface="Times New Roman" panose="02020603050405020304" pitchFamily="18" charset="0"/>
                <a:cs typeface="Arial" panose="020B0604020202020204" pitchFamily="34" charset="0"/>
              </a:rPr>
              <a:t>6%</a:t>
            </a:r>
            <a:r>
              <a:rPr lang="vi-VN" sz="2800" dirty="0">
                <a:solidFill>
                  <a:srgbClr val="0000FF"/>
                </a:solidFill>
                <a:latin typeface="Times New Roman (Headings)"/>
                <a:ea typeface="Times New Roman" panose="02020603050405020304" pitchFamily="18" charset="0"/>
                <a:cs typeface="Arial" panose="020B0604020202020204" pitchFamily="34" charset="0"/>
              </a:rPr>
              <a:t> so với giá niêm yết.</a:t>
            </a:r>
            <a:endParaRPr lang="en-US" sz="2800" dirty="0">
              <a:solidFill>
                <a:srgbClr val="0000FF"/>
              </a:solidFill>
              <a:latin typeface="Times New Roman (Headings)"/>
              <a:cs typeface="Arial" panose="020B0604020202020204" pitchFamily="34" charset="0"/>
            </a:endParaRPr>
          </a:p>
        </p:txBody>
      </p:sp>
      <p:sp>
        <p:nvSpPr>
          <p:cNvPr id="6" name="TextBox 5">
            <a:extLst>
              <a:ext uri="{FF2B5EF4-FFF2-40B4-BE49-F238E27FC236}">
                <a16:creationId xmlns:a16="http://schemas.microsoft.com/office/drawing/2014/main" id="{A3A062DA-93BF-4842-B601-4404401BCCE3}"/>
              </a:ext>
            </a:extLst>
          </p:cNvPr>
          <p:cNvSpPr txBox="1"/>
          <p:nvPr/>
        </p:nvSpPr>
        <p:spPr>
          <a:xfrm>
            <a:off x="457200" y="3210670"/>
            <a:ext cx="7564582" cy="1384995"/>
          </a:xfrm>
          <a:prstGeom prst="rect">
            <a:avLst/>
          </a:prstGeom>
          <a:noFill/>
        </p:spPr>
        <p:txBody>
          <a:bodyPr wrap="square">
            <a:spAutoFit/>
          </a:bodyPr>
          <a:lstStyle/>
          <a:p>
            <a:pPr algn="just"/>
            <a:r>
              <a:rPr lang="vi-VN" sz="2800" dirty="0">
                <a:solidFill>
                  <a:srgbClr val="0000FF"/>
                </a:solidFill>
                <a:latin typeface="Times New Roman (Headings)"/>
                <a:ea typeface="Times New Roman" panose="02020603050405020304" pitchFamily="18" charset="0"/>
                <a:cs typeface="Arial" panose="020B0604020202020204" pitchFamily="34" charset="0"/>
              </a:rPr>
              <a:t>Tính lãi của cửa hàng có được theo mỗi phương án trên (làm tròn kết quả đến hàng nghìn). Phương án nào đem lại lãi nhiều nhất</a:t>
            </a:r>
            <a:r>
              <a:rPr lang="en-US" sz="2800" dirty="0">
                <a:solidFill>
                  <a:srgbClr val="0000FF"/>
                </a:solidFill>
                <a:latin typeface="Times New Roman (Headings)"/>
                <a:ea typeface="Times New Roman" panose="02020603050405020304" pitchFamily="18" charset="0"/>
                <a:cs typeface="Arial" panose="020B0604020202020204" pitchFamily="34" charset="0"/>
              </a:rPr>
              <a:t>?</a:t>
            </a:r>
            <a:r>
              <a:rPr lang="vi-VN" sz="2800" dirty="0">
                <a:solidFill>
                  <a:srgbClr val="0000FF"/>
                </a:solidFill>
                <a:latin typeface="Times New Roman (Headings)"/>
                <a:ea typeface="Times New Roman" panose="02020603050405020304" pitchFamily="18" charset="0"/>
                <a:cs typeface="Arial" panose="020B0604020202020204" pitchFamily="34" charset="0"/>
              </a:rPr>
              <a:t> </a:t>
            </a:r>
            <a:endParaRPr lang="en-US" sz="2800" dirty="0">
              <a:solidFill>
                <a:srgbClr val="0000FF"/>
              </a:solidFill>
              <a:latin typeface="Times New Roman (Headings)"/>
              <a:cs typeface="Arial" panose="020B0604020202020204" pitchFamily="34" charset="0"/>
            </a:endParaRPr>
          </a:p>
        </p:txBody>
      </p:sp>
    </p:spTree>
    <p:extLst>
      <p:ext uri="{BB962C8B-B14F-4D97-AF65-F5344CB8AC3E}">
        <p14:creationId xmlns:p14="http://schemas.microsoft.com/office/powerpoint/2010/main" val="16705828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4" grpId="0"/>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19">
            <a:extLst>
              <a:ext uri="{FF2B5EF4-FFF2-40B4-BE49-F238E27FC236}">
                <a16:creationId xmlns:a16="http://schemas.microsoft.com/office/drawing/2014/main" id="{11FA6AF6-CCAF-4D19-800D-3CCCDF10198F}"/>
              </a:ext>
            </a:extLst>
          </p:cNvPr>
          <p:cNvSpPr/>
          <p:nvPr/>
        </p:nvSpPr>
        <p:spPr>
          <a:xfrm>
            <a:off x="7422" y="11348"/>
            <a:ext cx="9136578" cy="651662"/>
          </a:xfrm>
          <a:prstGeom prst="round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1">
            <a:extLst>
              <a:ext uri="{FF2B5EF4-FFF2-40B4-BE49-F238E27FC236}">
                <a16:creationId xmlns:a16="http://schemas.microsoft.com/office/drawing/2014/main" id="{04F7B916-5703-4770-998E-AF069F61FE1E}"/>
              </a:ext>
            </a:extLst>
          </p:cNvPr>
          <p:cNvSpPr txBox="1"/>
          <p:nvPr/>
        </p:nvSpPr>
        <p:spPr>
          <a:xfrm>
            <a:off x="1309589" y="155634"/>
            <a:ext cx="6580598" cy="461665"/>
          </a:xfrm>
          <a:prstGeom prst="rect">
            <a:avLst/>
          </a:prstGeom>
          <a:noFill/>
        </p:spPr>
        <p:txBody>
          <a:bodyPr wrap="square">
            <a:spAutoFit/>
          </a:bodyPr>
          <a:lstStyle/>
          <a:p>
            <a:pPr algn="ctr"/>
            <a:r>
              <a:rPr lang="en-US" sz="2400" b="1">
                <a:solidFill>
                  <a:srgbClr val="C55A11"/>
                </a:solidFill>
                <a:latin typeface="Arial" panose="020B0604020202020204" pitchFamily="34" charset="0"/>
                <a:cs typeface="Arial" panose="020B0604020202020204" pitchFamily="34" charset="0"/>
              </a:rPr>
              <a:t>4. HOẠT ĐỘNG VẬN DỤNG</a:t>
            </a:r>
            <a:endParaRPr lang="en-US" sz="2400">
              <a:solidFill>
                <a:srgbClr val="C55A11"/>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A3A062DA-93BF-4842-B601-4404401BCCE3}"/>
              </a:ext>
            </a:extLst>
          </p:cNvPr>
          <p:cNvSpPr txBox="1"/>
          <p:nvPr/>
        </p:nvSpPr>
        <p:spPr>
          <a:xfrm>
            <a:off x="187711" y="681174"/>
            <a:ext cx="8808992" cy="2677656"/>
          </a:xfrm>
          <a:prstGeom prst="rect">
            <a:avLst/>
          </a:prstGeom>
          <a:noFill/>
        </p:spPr>
        <p:txBody>
          <a:bodyPr wrap="square">
            <a:spAutoFit/>
          </a:bodyPr>
          <a:lstStyle/>
          <a:p>
            <a:pPr algn="just">
              <a:lnSpc>
                <a:spcPct val="150000"/>
              </a:lnSpc>
            </a:pPr>
            <a:r>
              <a:rPr lang="en-US" sz="28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Thực</a:t>
            </a:r>
            <a:r>
              <a:rPr lang="en-US" sz="28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hiện</a:t>
            </a:r>
            <a:r>
              <a:rPr lang="en-US" sz="28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nhiệm</a:t>
            </a:r>
            <a:r>
              <a:rPr lang="en-US" sz="28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vụ</a:t>
            </a:r>
            <a:r>
              <a:rPr lang="en-US" sz="28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vòng</a:t>
            </a:r>
            <a:r>
              <a:rPr lang="en-US" sz="28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5 </a:t>
            </a:r>
            <a:r>
              <a:rPr lang="en-US" sz="28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phút</a:t>
            </a:r>
            <a:r>
              <a:rPr lang="en-US" sz="28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a:t>
            </a:r>
          </a:p>
          <a:p>
            <a:pPr marL="385763" indent="-385763" algn="just">
              <a:lnSpc>
                <a:spcPct val="150000"/>
              </a:lnSpc>
              <a:buAutoNum type="arabicPeriod"/>
            </a:pPr>
            <a:r>
              <a:rPr lang="en-US" sz="28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Tính</a:t>
            </a:r>
            <a:r>
              <a:rPr lang="en-US" sz="28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lãi</a:t>
            </a:r>
            <a:r>
              <a:rPr lang="en-US" sz="28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hàng</a:t>
            </a:r>
            <a:r>
              <a:rPr lang="en-US" sz="28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theo</a:t>
            </a:r>
            <a:r>
              <a:rPr lang="en-US" sz="28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phương</a:t>
            </a:r>
            <a:r>
              <a:rPr lang="en-US" sz="28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án</a:t>
            </a:r>
            <a:r>
              <a:rPr lang="en-US" sz="28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a:t>
            </a:r>
          </a:p>
          <a:p>
            <a:pPr marL="385763" indent="-385763" algn="just">
              <a:lnSpc>
                <a:spcPct val="150000"/>
              </a:lnSpc>
              <a:buAutoNum type="arabicPeriod"/>
            </a:pPr>
            <a:r>
              <a:rPr lang="en-US" sz="28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Tính</a:t>
            </a:r>
            <a:r>
              <a:rPr lang="en-US" sz="28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lãi</a:t>
            </a:r>
            <a:r>
              <a:rPr lang="en-US" sz="28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hàng</a:t>
            </a:r>
            <a:r>
              <a:rPr lang="en-US" sz="28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theo</a:t>
            </a:r>
            <a:r>
              <a:rPr lang="en-US" sz="28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phương</a:t>
            </a:r>
            <a:r>
              <a:rPr lang="en-US" sz="28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án</a:t>
            </a:r>
            <a:r>
              <a:rPr lang="en-US" sz="28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hai</a:t>
            </a:r>
            <a:r>
              <a:rPr lang="en-US" sz="28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a:t>
            </a:r>
          </a:p>
          <a:p>
            <a:pPr algn="just">
              <a:lnSpc>
                <a:spcPct val="150000"/>
              </a:lnSpc>
            </a:pPr>
            <a:r>
              <a:rPr lang="en-US" sz="28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Phương</a:t>
            </a:r>
            <a:r>
              <a:rPr lang="en-US" sz="28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án</a:t>
            </a:r>
            <a:r>
              <a:rPr lang="en-US" sz="28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nào</a:t>
            </a:r>
            <a:r>
              <a:rPr lang="en-US" sz="28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đem</a:t>
            </a:r>
            <a:r>
              <a:rPr lang="en-US" sz="28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lại</a:t>
            </a:r>
            <a:r>
              <a:rPr lang="en-US" sz="28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lãi</a:t>
            </a:r>
            <a:r>
              <a:rPr lang="en-US" sz="28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suất</a:t>
            </a:r>
            <a:r>
              <a:rPr lang="en-US" sz="28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nhiều</a:t>
            </a:r>
            <a:r>
              <a:rPr lang="en-US" sz="28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nhất</a:t>
            </a:r>
            <a:r>
              <a:rPr lang="en-US" sz="28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a:t>
            </a:r>
          </a:p>
        </p:txBody>
      </p:sp>
      <p:pic>
        <p:nvPicPr>
          <p:cNvPr id="13" name="!!3">
            <a:extLst>
              <a:ext uri="{FF2B5EF4-FFF2-40B4-BE49-F238E27FC236}">
                <a16:creationId xmlns:a16="http://schemas.microsoft.com/office/drawing/2014/main" id="{5B19332C-1BE9-4073-BC1C-34C9F014F4D4}"/>
              </a:ext>
            </a:extLst>
          </p:cNvPr>
          <p:cNvPicPr>
            <a:picLocks noChangeAspect="1"/>
          </p:cNvPicPr>
          <p:nvPr/>
        </p:nvPicPr>
        <p:blipFill>
          <a:blip r:embed="rId2"/>
          <a:stretch>
            <a:fillRect/>
          </a:stretch>
        </p:blipFill>
        <p:spPr>
          <a:xfrm>
            <a:off x="7311542" y="3609589"/>
            <a:ext cx="1685161" cy="1502848"/>
          </a:xfrm>
          <a:prstGeom prst="rect">
            <a:avLst/>
          </a:prstGeom>
        </p:spPr>
      </p:pic>
    </p:spTree>
    <p:extLst>
      <p:ext uri="{BB962C8B-B14F-4D97-AF65-F5344CB8AC3E}">
        <p14:creationId xmlns:p14="http://schemas.microsoft.com/office/powerpoint/2010/main" val="70997323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A3A062DA-93BF-4842-B601-4404401BCCE3}"/>
              </a:ext>
            </a:extLst>
          </p:cNvPr>
          <p:cNvSpPr txBox="1"/>
          <p:nvPr/>
        </p:nvSpPr>
        <p:spPr>
          <a:xfrm>
            <a:off x="213769" y="135616"/>
            <a:ext cx="7564582" cy="1384995"/>
          </a:xfrm>
          <a:prstGeom prst="rect">
            <a:avLst/>
          </a:prstGeom>
          <a:noFill/>
        </p:spPr>
        <p:txBody>
          <a:bodyPr wrap="square">
            <a:spAutoFit/>
          </a:bodyPr>
          <a:lstStyle/>
          <a:p>
            <a:pPr algn="ctr"/>
            <a:r>
              <a:rPr lang="vi-VN" sz="2800" dirty="0">
                <a:solidFill>
                  <a:srgbClr val="0000FF"/>
                </a:solidFill>
                <a:latin typeface="Times New Roman (Headings)"/>
                <a:ea typeface="Times New Roman" panose="02020603050405020304" pitchFamily="18" charset="0"/>
                <a:cs typeface="Arial" panose="020B0604020202020204" pitchFamily="34" charset="0"/>
              </a:rPr>
              <a:t>Lời giải</a:t>
            </a:r>
          </a:p>
          <a:p>
            <a:pPr algn="just"/>
            <a:r>
              <a:rPr lang="vi-VN" sz="2800" dirty="0">
                <a:solidFill>
                  <a:srgbClr val="0000FF"/>
                </a:solidFill>
                <a:latin typeface="Times New Roman (Headings)"/>
                <a:ea typeface="Times New Roman" panose="02020603050405020304" pitchFamily="18" charset="0"/>
                <a:cs typeface="Arial" panose="020B0604020202020204" pitchFamily="34" charset="0"/>
              </a:rPr>
              <a:t>Số tiền cửa hàng bỏ ra để nhập vào một lô </a:t>
            </a:r>
            <a:r>
              <a:rPr lang="en-US" sz="2800" dirty="0" err="1">
                <a:solidFill>
                  <a:srgbClr val="0000FF"/>
                </a:solidFill>
                <a:latin typeface="Times New Roman (Headings)"/>
                <a:ea typeface="Times New Roman" panose="02020603050405020304" pitchFamily="18" charset="0"/>
                <a:cs typeface="Arial" panose="020B0604020202020204" pitchFamily="34" charset="0"/>
              </a:rPr>
              <a:t>hai</a:t>
            </a:r>
            <a:r>
              <a:rPr lang="en-US" sz="2800" dirty="0">
                <a:solidFill>
                  <a:srgbClr val="0000FF"/>
                </a:solidFill>
                <a:latin typeface="Times New Roman (Headings)"/>
                <a:ea typeface="Times New Roman" panose="02020603050405020304" pitchFamily="18" charset="0"/>
                <a:cs typeface="Arial" panose="020B0604020202020204" pitchFamily="34" charset="0"/>
              </a:rPr>
              <a:t> </a:t>
            </a:r>
            <a:r>
              <a:rPr lang="en-US" sz="2800" dirty="0" err="1">
                <a:solidFill>
                  <a:srgbClr val="0000FF"/>
                </a:solidFill>
                <a:latin typeface="Times New Roman (Headings)"/>
                <a:ea typeface="Times New Roman" panose="02020603050405020304" pitchFamily="18" charset="0"/>
                <a:cs typeface="Arial" panose="020B0604020202020204" pitchFamily="34" charset="0"/>
              </a:rPr>
              <a:t>mươi</a:t>
            </a:r>
            <a:r>
              <a:rPr lang="en-US" sz="2800" dirty="0">
                <a:solidFill>
                  <a:srgbClr val="0000FF"/>
                </a:solidFill>
                <a:latin typeface="Times New Roman (Headings)"/>
                <a:ea typeface="Times New Roman" panose="02020603050405020304" pitchFamily="18" charset="0"/>
                <a:cs typeface="Arial" panose="020B0604020202020204" pitchFamily="34" charset="0"/>
              </a:rPr>
              <a:t> </a:t>
            </a:r>
            <a:r>
              <a:rPr lang="en-US" sz="2800" dirty="0" err="1">
                <a:solidFill>
                  <a:srgbClr val="0000FF"/>
                </a:solidFill>
                <a:latin typeface="Times New Roman (Headings)"/>
                <a:ea typeface="Times New Roman" panose="02020603050405020304" pitchFamily="18" charset="0"/>
                <a:cs typeface="Arial" panose="020B0604020202020204" pitchFamily="34" charset="0"/>
              </a:rPr>
              <a:t>đôi</a:t>
            </a:r>
            <a:r>
              <a:rPr lang="en-US" sz="2800" dirty="0">
                <a:solidFill>
                  <a:srgbClr val="0000FF"/>
                </a:solidFill>
                <a:latin typeface="Times New Roman (Headings)"/>
                <a:ea typeface="Times New Roman" panose="02020603050405020304" pitchFamily="18" charset="0"/>
                <a:cs typeface="Arial" panose="020B0604020202020204" pitchFamily="34" charset="0"/>
              </a:rPr>
              <a:t> </a:t>
            </a:r>
            <a:r>
              <a:rPr lang="en-US" sz="2800" dirty="0" err="1">
                <a:solidFill>
                  <a:srgbClr val="0000FF"/>
                </a:solidFill>
                <a:latin typeface="Times New Roman (Headings)"/>
                <a:ea typeface="Times New Roman" panose="02020603050405020304" pitchFamily="18" charset="0"/>
                <a:cs typeface="Arial" panose="020B0604020202020204" pitchFamily="34" charset="0"/>
              </a:rPr>
              <a:t>giày</a:t>
            </a:r>
            <a:r>
              <a:rPr lang="en-US" sz="2800" dirty="0">
                <a:solidFill>
                  <a:srgbClr val="0000FF"/>
                </a:solidFill>
                <a:latin typeface="Times New Roman (Headings)"/>
                <a:ea typeface="Times New Roman" panose="02020603050405020304" pitchFamily="18" charset="0"/>
                <a:cs typeface="Arial" panose="020B0604020202020204" pitchFamily="34" charset="0"/>
              </a:rPr>
              <a:t> </a:t>
            </a:r>
            <a:r>
              <a:rPr lang="en-US" sz="2800" dirty="0" err="1">
                <a:solidFill>
                  <a:srgbClr val="0000FF"/>
                </a:solidFill>
                <a:latin typeface="Times New Roman (Headings)"/>
                <a:ea typeface="Times New Roman" panose="02020603050405020304" pitchFamily="18" charset="0"/>
                <a:cs typeface="Arial" panose="020B0604020202020204" pitchFamily="34" charset="0"/>
              </a:rPr>
              <a:t>thể</a:t>
            </a:r>
            <a:r>
              <a:rPr lang="en-US" sz="2800" dirty="0">
                <a:solidFill>
                  <a:srgbClr val="0000FF"/>
                </a:solidFill>
                <a:latin typeface="Times New Roman (Headings)"/>
                <a:ea typeface="Times New Roman" panose="02020603050405020304" pitchFamily="18" charset="0"/>
                <a:cs typeface="Arial" panose="020B0604020202020204" pitchFamily="34" charset="0"/>
              </a:rPr>
              <a:t> </a:t>
            </a:r>
            <a:r>
              <a:rPr lang="en-US" sz="2800" dirty="0" err="1">
                <a:solidFill>
                  <a:srgbClr val="0000FF"/>
                </a:solidFill>
                <a:latin typeface="Times New Roman (Headings)"/>
                <a:ea typeface="Times New Roman" panose="02020603050405020304" pitchFamily="18" charset="0"/>
                <a:cs typeface="Arial" panose="020B0604020202020204" pitchFamily="34" charset="0"/>
              </a:rPr>
              <a:t>thao</a:t>
            </a:r>
            <a:r>
              <a:rPr lang="en-US" sz="2800" dirty="0">
                <a:solidFill>
                  <a:srgbClr val="0000FF"/>
                </a:solidFill>
                <a:latin typeface="Times New Roman (Headings)"/>
                <a:ea typeface="Times New Roman" panose="02020603050405020304" pitchFamily="18" charset="0"/>
                <a:cs typeface="Arial" panose="020B0604020202020204" pitchFamily="34" charset="0"/>
              </a:rPr>
              <a:t> </a:t>
            </a:r>
            <a:r>
              <a:rPr lang="vi-VN" sz="2800" dirty="0">
                <a:solidFill>
                  <a:srgbClr val="0000FF"/>
                </a:solidFill>
                <a:latin typeface="Times New Roman (Headings)"/>
                <a:ea typeface="Times New Roman" panose="02020603050405020304" pitchFamily="18" charset="0"/>
                <a:cs typeface="Arial" panose="020B0604020202020204" pitchFamily="34" charset="0"/>
              </a:rPr>
              <a:t>là: </a:t>
            </a:r>
            <a:endParaRPr lang="en-US" sz="2800" dirty="0">
              <a:solidFill>
                <a:srgbClr val="0000FF"/>
              </a:solidFill>
              <a:latin typeface="Times New Roman (Headings)"/>
              <a:cs typeface="Arial" panose="020B0604020202020204" pitchFamily="34" charset="0"/>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2453227937"/>
              </p:ext>
            </p:extLst>
          </p:nvPr>
        </p:nvGraphicFramePr>
        <p:xfrm>
          <a:off x="1676400" y="1568789"/>
          <a:ext cx="3324225" cy="381000"/>
        </p:xfrm>
        <a:graphic>
          <a:graphicData uri="http://schemas.openxmlformats.org/presentationml/2006/ole">
            <mc:AlternateContent xmlns:mc="http://schemas.openxmlformats.org/markup-compatibility/2006">
              <mc:Choice xmlns:v="urn:schemas-microsoft-com:vml" Requires="v">
                <p:oleObj name="Equation" r:id="rId2" imgW="4431960" imgH="507960" progId="Equation.DSMT4">
                  <p:embed/>
                </p:oleObj>
              </mc:Choice>
              <mc:Fallback>
                <p:oleObj name="Equation" r:id="rId2" imgW="4431960" imgH="507960" progId="Equation.DSMT4">
                  <p:embed/>
                  <p:pic>
                    <p:nvPicPr>
                      <p:cNvPr id="4" name="Object 3"/>
                      <p:cNvPicPr/>
                      <p:nvPr/>
                    </p:nvPicPr>
                    <p:blipFill>
                      <a:blip r:embed="rId3"/>
                      <a:stretch>
                        <a:fillRect/>
                      </a:stretch>
                    </p:blipFill>
                    <p:spPr>
                      <a:xfrm>
                        <a:off x="1676400" y="1568789"/>
                        <a:ext cx="3324225" cy="381000"/>
                      </a:xfrm>
                      <a:prstGeom prst="rect">
                        <a:avLst/>
                      </a:prstGeom>
                    </p:spPr>
                  </p:pic>
                </p:oleObj>
              </mc:Fallback>
            </mc:AlternateContent>
          </a:graphicData>
        </a:graphic>
      </p:graphicFrame>
      <p:sp>
        <p:nvSpPr>
          <p:cNvPr id="5" name="TextBox 4">
            <a:extLst>
              <a:ext uri="{FF2B5EF4-FFF2-40B4-BE49-F238E27FC236}">
                <a16:creationId xmlns:a16="http://schemas.microsoft.com/office/drawing/2014/main" id="{A3A062DA-93BF-4842-B601-4404401BCCE3}"/>
              </a:ext>
            </a:extLst>
          </p:cNvPr>
          <p:cNvSpPr txBox="1"/>
          <p:nvPr/>
        </p:nvSpPr>
        <p:spPr>
          <a:xfrm>
            <a:off x="4953000" y="1455701"/>
            <a:ext cx="1600200" cy="523220"/>
          </a:xfrm>
          <a:prstGeom prst="rect">
            <a:avLst/>
          </a:prstGeom>
          <a:noFill/>
        </p:spPr>
        <p:txBody>
          <a:bodyPr wrap="square">
            <a:spAutoFit/>
          </a:bodyPr>
          <a:lstStyle/>
          <a:p>
            <a:pPr algn="ctr"/>
            <a:r>
              <a:rPr lang="en-US" sz="2800">
                <a:solidFill>
                  <a:srgbClr val="0000FF"/>
                </a:solidFill>
                <a:latin typeface="Times New Roman (Headings)"/>
                <a:cs typeface="Arial" panose="020B0604020202020204" pitchFamily="34" charset="0"/>
              </a:rPr>
              <a:t>(đồng)</a:t>
            </a:r>
          </a:p>
        </p:txBody>
      </p:sp>
      <p:sp>
        <p:nvSpPr>
          <p:cNvPr id="6" name="TextBox 5">
            <a:extLst>
              <a:ext uri="{FF2B5EF4-FFF2-40B4-BE49-F238E27FC236}">
                <a16:creationId xmlns:a16="http://schemas.microsoft.com/office/drawing/2014/main" id="{A3A062DA-93BF-4842-B601-4404401BCCE3}"/>
              </a:ext>
            </a:extLst>
          </p:cNvPr>
          <p:cNvSpPr txBox="1"/>
          <p:nvPr/>
        </p:nvSpPr>
        <p:spPr>
          <a:xfrm>
            <a:off x="228600" y="1990095"/>
            <a:ext cx="9220200" cy="954107"/>
          </a:xfrm>
          <a:prstGeom prst="rect">
            <a:avLst/>
          </a:prstGeom>
          <a:noFill/>
        </p:spPr>
        <p:txBody>
          <a:bodyPr wrap="square">
            <a:spAutoFit/>
          </a:bodyPr>
          <a:lstStyle/>
          <a:p>
            <a:r>
              <a:rPr lang="vi-VN" sz="2800" dirty="0">
                <a:solidFill>
                  <a:srgbClr val="FF0000"/>
                </a:solidFill>
                <a:latin typeface="Times New Roman (Headings)"/>
                <a:cs typeface="Arial" panose="020B0604020202020204" pitchFamily="34" charset="0"/>
              </a:rPr>
              <a:t>Phương </a:t>
            </a:r>
            <a:r>
              <a:rPr lang="vi-VN" sz="2800" dirty="0" err="1">
                <a:solidFill>
                  <a:srgbClr val="FF0000"/>
                </a:solidFill>
                <a:latin typeface="Times New Roman (Headings)"/>
                <a:cs typeface="Arial" panose="020B0604020202020204" pitchFamily="34" charset="0"/>
              </a:rPr>
              <a:t>án</a:t>
            </a:r>
            <a:r>
              <a:rPr lang="en-US" sz="2800" dirty="0">
                <a:solidFill>
                  <a:srgbClr val="FF0000"/>
                </a:solidFill>
                <a:latin typeface="Times New Roman (Headings)"/>
                <a:cs typeface="Arial" panose="020B0604020202020204" pitchFamily="34" charset="0"/>
              </a:rPr>
              <a:t> 1</a:t>
            </a:r>
            <a:r>
              <a:rPr lang="vi-VN" sz="2800" dirty="0">
                <a:solidFill>
                  <a:srgbClr val="FF0000"/>
                </a:solidFill>
                <a:latin typeface="Times New Roman (Headings)"/>
                <a:cs typeface="Arial" panose="020B0604020202020204" pitchFamily="34" charset="0"/>
              </a:rPr>
              <a:t>:</a:t>
            </a:r>
            <a:endParaRPr lang="en-US" sz="2800" dirty="0">
              <a:solidFill>
                <a:srgbClr val="FF0000"/>
              </a:solidFill>
              <a:latin typeface="Times New Roman (Headings)"/>
              <a:cs typeface="Arial" panose="020B0604020202020204" pitchFamily="34" charset="0"/>
            </a:endParaRPr>
          </a:p>
          <a:p>
            <a:r>
              <a:rPr lang="en-US" sz="2800" dirty="0" err="1">
                <a:solidFill>
                  <a:srgbClr val="0000FF"/>
                </a:solidFill>
                <a:latin typeface="Times New Roman (Headings)"/>
                <a:cs typeface="Arial" panose="020B0604020202020204" pitchFamily="34" charset="0"/>
              </a:rPr>
              <a:t>Năm</a:t>
            </a:r>
            <a:r>
              <a:rPr lang="vi-VN" sz="2800" dirty="0">
                <a:solidFill>
                  <a:srgbClr val="0000FF"/>
                </a:solidFill>
                <a:latin typeface="Times New Roman (Headings)"/>
                <a:cs typeface="Arial" panose="020B0604020202020204" pitchFamily="34" charset="0"/>
              </a:rPr>
              <a:t> </a:t>
            </a:r>
            <a:r>
              <a:rPr lang="en-US" sz="2800" dirty="0" err="1">
                <a:solidFill>
                  <a:srgbClr val="0000FF"/>
                </a:solidFill>
                <a:latin typeface="Times New Roman (Headings)"/>
                <a:cs typeface="Arial" panose="020B0604020202020204" pitchFamily="34" charset="0"/>
              </a:rPr>
              <a:t>đôi</a:t>
            </a:r>
            <a:r>
              <a:rPr lang="en-US" sz="2800" dirty="0">
                <a:solidFill>
                  <a:srgbClr val="0000FF"/>
                </a:solidFill>
                <a:latin typeface="Times New Roman (Headings)"/>
                <a:cs typeface="Arial" panose="020B0604020202020204" pitchFamily="34" charset="0"/>
              </a:rPr>
              <a:t> </a:t>
            </a:r>
            <a:r>
              <a:rPr lang="en-US" sz="2800" dirty="0" err="1">
                <a:solidFill>
                  <a:srgbClr val="0000FF"/>
                </a:solidFill>
                <a:latin typeface="Times New Roman (Headings)"/>
                <a:cs typeface="Arial" panose="020B0604020202020204" pitchFamily="34" charset="0"/>
              </a:rPr>
              <a:t>giày</a:t>
            </a:r>
            <a:r>
              <a:rPr lang="en-US" sz="2800" dirty="0">
                <a:solidFill>
                  <a:srgbClr val="0000FF"/>
                </a:solidFill>
                <a:latin typeface="Times New Roman (Headings)"/>
                <a:cs typeface="Arial" panose="020B0604020202020204" pitchFamily="34" charset="0"/>
              </a:rPr>
              <a:t> </a:t>
            </a:r>
            <a:r>
              <a:rPr lang="en-US" sz="2800" dirty="0" err="1">
                <a:solidFill>
                  <a:srgbClr val="0000FF"/>
                </a:solidFill>
                <a:latin typeface="Times New Roman (Headings)"/>
                <a:cs typeface="Arial" panose="020B0604020202020204" pitchFamily="34" charset="0"/>
              </a:rPr>
              <a:t>tiếp</a:t>
            </a:r>
            <a:r>
              <a:rPr lang="en-US" sz="2800" dirty="0">
                <a:solidFill>
                  <a:srgbClr val="0000FF"/>
                </a:solidFill>
                <a:latin typeface="Times New Roman (Headings)"/>
                <a:cs typeface="Arial" panose="020B0604020202020204" pitchFamily="34" charset="0"/>
              </a:rPr>
              <a:t> </a:t>
            </a:r>
            <a:r>
              <a:rPr lang="en-US" sz="2800" dirty="0" err="1">
                <a:solidFill>
                  <a:srgbClr val="0000FF"/>
                </a:solidFill>
                <a:latin typeface="Times New Roman (Headings)"/>
                <a:cs typeface="Arial" panose="020B0604020202020204" pitchFamily="34" charset="0"/>
              </a:rPr>
              <a:t>theo</a:t>
            </a:r>
            <a:r>
              <a:rPr lang="en-US" sz="2800" dirty="0">
                <a:solidFill>
                  <a:srgbClr val="0000FF"/>
                </a:solidFill>
                <a:latin typeface="Times New Roman (Headings)"/>
                <a:cs typeface="Arial" panose="020B0604020202020204" pitchFamily="34" charset="0"/>
              </a:rPr>
              <a:t> </a:t>
            </a:r>
            <a:r>
              <a:rPr lang="en-US" sz="2800" dirty="0" err="1">
                <a:solidFill>
                  <a:srgbClr val="0000FF"/>
                </a:solidFill>
                <a:latin typeface="Times New Roman (Headings)"/>
                <a:cs typeface="Arial" panose="020B0604020202020204" pitchFamily="34" charset="0"/>
              </a:rPr>
              <a:t>được</a:t>
            </a:r>
            <a:r>
              <a:rPr lang="en-US" sz="2800" dirty="0">
                <a:solidFill>
                  <a:srgbClr val="0000FF"/>
                </a:solidFill>
                <a:latin typeface="Times New Roman (Headings)"/>
                <a:cs typeface="Arial" panose="020B0604020202020204" pitchFamily="34" charset="0"/>
              </a:rPr>
              <a:t> </a:t>
            </a:r>
            <a:r>
              <a:rPr lang="en-US" sz="2800" dirty="0" err="1">
                <a:solidFill>
                  <a:srgbClr val="0000FF"/>
                </a:solidFill>
                <a:latin typeface="Times New Roman (Headings)"/>
                <a:cs typeface="Arial" panose="020B0604020202020204" pitchFamily="34" charset="0"/>
              </a:rPr>
              <a:t>bán</a:t>
            </a:r>
            <a:r>
              <a:rPr lang="en-US" sz="2800" dirty="0">
                <a:solidFill>
                  <a:srgbClr val="0000FF"/>
                </a:solidFill>
                <a:latin typeface="Times New Roman (Headings)"/>
                <a:cs typeface="Arial" panose="020B0604020202020204" pitchFamily="34" charset="0"/>
              </a:rPr>
              <a:t> </a:t>
            </a:r>
            <a:r>
              <a:rPr lang="en-US" sz="2800" dirty="0" err="1">
                <a:solidFill>
                  <a:srgbClr val="0000FF"/>
                </a:solidFill>
                <a:latin typeface="Times New Roman (Headings)"/>
                <a:cs typeface="Arial" panose="020B0604020202020204" pitchFamily="34" charset="0"/>
              </a:rPr>
              <a:t>với</a:t>
            </a:r>
            <a:r>
              <a:rPr lang="en-US" sz="2800" dirty="0">
                <a:solidFill>
                  <a:srgbClr val="0000FF"/>
                </a:solidFill>
                <a:latin typeface="Times New Roman (Headings)"/>
                <a:cs typeface="Arial" panose="020B0604020202020204" pitchFamily="34" charset="0"/>
              </a:rPr>
              <a:t> </a:t>
            </a:r>
            <a:r>
              <a:rPr lang="en-US" sz="2800" dirty="0" err="1">
                <a:solidFill>
                  <a:srgbClr val="0000FF"/>
                </a:solidFill>
                <a:latin typeface="Times New Roman (Headings)"/>
                <a:cs typeface="Arial" panose="020B0604020202020204" pitchFamily="34" charset="0"/>
              </a:rPr>
              <a:t>giá</a:t>
            </a:r>
            <a:r>
              <a:rPr lang="en-US" sz="2800" dirty="0">
                <a:solidFill>
                  <a:srgbClr val="0000FF"/>
                </a:solidFill>
                <a:latin typeface="Times New Roman (Headings)"/>
                <a:cs typeface="Arial" panose="020B0604020202020204" pitchFamily="34" charset="0"/>
              </a:rPr>
              <a:t> </a:t>
            </a:r>
            <a:r>
              <a:rPr lang="en-US" sz="2800" dirty="0" err="1">
                <a:solidFill>
                  <a:srgbClr val="0000FF"/>
                </a:solidFill>
                <a:latin typeface="Times New Roman (Headings)"/>
                <a:cs typeface="Arial" panose="020B0604020202020204" pitchFamily="34" charset="0"/>
              </a:rPr>
              <a:t>mỗi</a:t>
            </a:r>
            <a:r>
              <a:rPr lang="en-US" sz="2800" dirty="0">
                <a:solidFill>
                  <a:srgbClr val="0000FF"/>
                </a:solidFill>
                <a:latin typeface="Times New Roman (Headings)"/>
                <a:cs typeface="Arial" panose="020B0604020202020204" pitchFamily="34" charset="0"/>
              </a:rPr>
              <a:t> </a:t>
            </a:r>
            <a:r>
              <a:rPr lang="en-US" sz="2800" dirty="0" err="1">
                <a:solidFill>
                  <a:srgbClr val="0000FF"/>
                </a:solidFill>
                <a:latin typeface="Times New Roman (Headings)"/>
                <a:cs typeface="Arial" panose="020B0604020202020204" pitchFamily="34" charset="0"/>
              </a:rPr>
              <a:t>đôi</a:t>
            </a:r>
            <a:r>
              <a:rPr lang="en-US" sz="2800" dirty="0">
                <a:solidFill>
                  <a:srgbClr val="0000FF"/>
                </a:solidFill>
                <a:latin typeface="Times New Roman (Headings)"/>
                <a:cs typeface="Arial" panose="020B0604020202020204" pitchFamily="34" charset="0"/>
              </a:rPr>
              <a:t> </a:t>
            </a:r>
            <a:r>
              <a:rPr lang="vi-VN" sz="2800" dirty="0" err="1">
                <a:solidFill>
                  <a:srgbClr val="0000FF"/>
                </a:solidFill>
                <a:latin typeface="Times New Roman (Headings)"/>
                <a:cs typeface="Arial" panose="020B0604020202020204" pitchFamily="34" charset="0"/>
              </a:rPr>
              <a:t>là</a:t>
            </a:r>
            <a:r>
              <a:rPr lang="vi-VN" sz="2800" dirty="0">
                <a:solidFill>
                  <a:srgbClr val="0000FF"/>
                </a:solidFill>
                <a:latin typeface="Times New Roman (Headings)"/>
                <a:cs typeface="Arial" panose="020B0604020202020204" pitchFamily="34" charset="0"/>
              </a:rPr>
              <a:t>:</a:t>
            </a:r>
          </a:p>
        </p:txBody>
      </p:sp>
      <p:graphicFrame>
        <p:nvGraphicFramePr>
          <p:cNvPr id="7" name="Object 6"/>
          <p:cNvGraphicFramePr>
            <a:graphicFrameLocks noChangeAspect="1"/>
          </p:cNvGraphicFramePr>
          <p:nvPr>
            <p:extLst>
              <p:ext uri="{D42A27DB-BD31-4B8C-83A1-F6EECF244321}">
                <p14:modId xmlns:p14="http://schemas.microsoft.com/office/powerpoint/2010/main" val="2811561493"/>
              </p:ext>
            </p:extLst>
          </p:nvPr>
        </p:nvGraphicFramePr>
        <p:xfrm>
          <a:off x="1433513" y="2984508"/>
          <a:ext cx="4876800" cy="520700"/>
        </p:xfrm>
        <a:graphic>
          <a:graphicData uri="http://schemas.openxmlformats.org/presentationml/2006/ole">
            <mc:AlternateContent xmlns:mc="http://schemas.openxmlformats.org/markup-compatibility/2006">
              <mc:Choice xmlns:v="urn:schemas-microsoft-com:vml" Requires="v">
                <p:oleObj name="Equation" r:id="rId4" imgW="4876560" imgH="520560" progId="Equation.DSMT4">
                  <p:embed/>
                </p:oleObj>
              </mc:Choice>
              <mc:Fallback>
                <p:oleObj name="Equation" r:id="rId4" imgW="4876560" imgH="520560" progId="Equation.DSMT4">
                  <p:embed/>
                  <p:pic>
                    <p:nvPicPr>
                      <p:cNvPr id="7" name="Object 6"/>
                      <p:cNvPicPr/>
                      <p:nvPr/>
                    </p:nvPicPr>
                    <p:blipFill>
                      <a:blip r:embed="rId5"/>
                      <a:stretch>
                        <a:fillRect/>
                      </a:stretch>
                    </p:blipFill>
                    <p:spPr>
                      <a:xfrm>
                        <a:off x="1433513" y="2984508"/>
                        <a:ext cx="4876800" cy="520700"/>
                      </a:xfrm>
                      <a:prstGeom prst="rect">
                        <a:avLst/>
                      </a:prstGeom>
                    </p:spPr>
                  </p:pic>
                </p:oleObj>
              </mc:Fallback>
            </mc:AlternateContent>
          </a:graphicData>
        </a:graphic>
      </p:graphicFrame>
      <p:sp>
        <p:nvSpPr>
          <p:cNvPr id="9" name="TextBox 8">
            <a:extLst>
              <a:ext uri="{FF2B5EF4-FFF2-40B4-BE49-F238E27FC236}">
                <a16:creationId xmlns:a16="http://schemas.microsoft.com/office/drawing/2014/main" id="{A3A062DA-93BF-4842-B601-4404401BCCE3}"/>
              </a:ext>
            </a:extLst>
          </p:cNvPr>
          <p:cNvSpPr txBox="1"/>
          <p:nvPr/>
        </p:nvSpPr>
        <p:spPr>
          <a:xfrm>
            <a:off x="6172200" y="2929062"/>
            <a:ext cx="1600200" cy="523220"/>
          </a:xfrm>
          <a:prstGeom prst="rect">
            <a:avLst/>
          </a:prstGeom>
          <a:noFill/>
        </p:spPr>
        <p:txBody>
          <a:bodyPr wrap="square">
            <a:spAutoFit/>
          </a:bodyPr>
          <a:lstStyle/>
          <a:p>
            <a:pPr algn="ctr"/>
            <a:r>
              <a:rPr lang="en-US" sz="2800">
                <a:solidFill>
                  <a:srgbClr val="0000FF"/>
                </a:solidFill>
                <a:latin typeface="Times New Roman (Headings)"/>
                <a:cs typeface="Arial" panose="020B0604020202020204" pitchFamily="34" charset="0"/>
              </a:rPr>
              <a:t>(đồng)</a:t>
            </a:r>
          </a:p>
        </p:txBody>
      </p:sp>
      <p:sp>
        <p:nvSpPr>
          <p:cNvPr id="15" name="TextBox 14">
            <a:extLst>
              <a:ext uri="{FF2B5EF4-FFF2-40B4-BE49-F238E27FC236}">
                <a16:creationId xmlns:a16="http://schemas.microsoft.com/office/drawing/2014/main" id="{A3A062DA-93BF-4842-B601-4404401BCCE3}"/>
              </a:ext>
            </a:extLst>
          </p:cNvPr>
          <p:cNvSpPr txBox="1"/>
          <p:nvPr/>
        </p:nvSpPr>
        <p:spPr>
          <a:xfrm>
            <a:off x="6040582" y="4171950"/>
            <a:ext cx="1600200" cy="523220"/>
          </a:xfrm>
          <a:prstGeom prst="rect">
            <a:avLst/>
          </a:prstGeom>
          <a:noFill/>
        </p:spPr>
        <p:txBody>
          <a:bodyPr wrap="square">
            <a:spAutoFit/>
          </a:bodyPr>
          <a:lstStyle/>
          <a:p>
            <a:pPr algn="ctr"/>
            <a:r>
              <a:rPr lang="en-US" sz="2800">
                <a:solidFill>
                  <a:srgbClr val="0000FF"/>
                </a:solidFill>
                <a:latin typeface="Times New Roman (Headings)"/>
                <a:cs typeface="Arial" panose="020B0604020202020204" pitchFamily="34" charset="0"/>
              </a:rPr>
              <a:t>(đồng)</a:t>
            </a:r>
          </a:p>
        </p:txBody>
      </p:sp>
      <p:sp>
        <p:nvSpPr>
          <p:cNvPr id="17" name="TextBox 16">
            <a:extLst>
              <a:ext uri="{FF2B5EF4-FFF2-40B4-BE49-F238E27FC236}">
                <a16:creationId xmlns:a16="http://schemas.microsoft.com/office/drawing/2014/main" id="{A3A062DA-93BF-4842-B601-4404401BCCE3}"/>
              </a:ext>
            </a:extLst>
          </p:cNvPr>
          <p:cNvSpPr txBox="1"/>
          <p:nvPr/>
        </p:nvSpPr>
        <p:spPr>
          <a:xfrm>
            <a:off x="228600" y="3623545"/>
            <a:ext cx="9220200" cy="523220"/>
          </a:xfrm>
          <a:prstGeom prst="rect">
            <a:avLst/>
          </a:prstGeom>
          <a:noFill/>
        </p:spPr>
        <p:txBody>
          <a:bodyPr wrap="square">
            <a:spAutoFit/>
          </a:bodyPr>
          <a:lstStyle/>
          <a:p>
            <a:r>
              <a:rPr lang="en-US" sz="2800">
                <a:solidFill>
                  <a:srgbClr val="0000FF"/>
                </a:solidFill>
                <a:latin typeface="Times New Roman (Headings)"/>
                <a:cs typeface="Arial" panose="020B0604020202020204" pitchFamily="34" charset="0"/>
              </a:rPr>
              <a:t>Mười</a:t>
            </a:r>
            <a:r>
              <a:rPr lang="vi-VN" sz="2800">
                <a:solidFill>
                  <a:srgbClr val="0000FF"/>
                </a:solidFill>
                <a:latin typeface="Times New Roman (Headings)"/>
                <a:cs typeface="Arial" panose="020B0604020202020204" pitchFamily="34" charset="0"/>
              </a:rPr>
              <a:t> </a:t>
            </a:r>
            <a:r>
              <a:rPr lang="en-US" sz="2800">
                <a:solidFill>
                  <a:srgbClr val="0000FF"/>
                </a:solidFill>
                <a:latin typeface="Times New Roman (Headings)"/>
                <a:cs typeface="Arial" panose="020B0604020202020204" pitchFamily="34" charset="0"/>
              </a:rPr>
              <a:t>đôi giày còn lại được bán với giá mỗi đôi </a:t>
            </a:r>
            <a:r>
              <a:rPr lang="vi-VN" sz="2800">
                <a:solidFill>
                  <a:srgbClr val="0000FF"/>
                </a:solidFill>
                <a:latin typeface="Times New Roman (Headings)"/>
                <a:cs typeface="Arial" panose="020B0604020202020204" pitchFamily="34" charset="0"/>
              </a:rPr>
              <a:t>là:</a:t>
            </a:r>
          </a:p>
        </p:txBody>
      </p:sp>
      <p:graphicFrame>
        <p:nvGraphicFramePr>
          <p:cNvPr id="2" name="Object 1"/>
          <p:cNvGraphicFramePr>
            <a:graphicFrameLocks noChangeAspect="1"/>
          </p:cNvGraphicFramePr>
          <p:nvPr>
            <p:extLst>
              <p:ext uri="{D42A27DB-BD31-4B8C-83A1-F6EECF244321}">
                <p14:modId xmlns:p14="http://schemas.microsoft.com/office/powerpoint/2010/main" val="2444538741"/>
              </p:ext>
            </p:extLst>
          </p:nvPr>
        </p:nvGraphicFramePr>
        <p:xfrm>
          <a:off x="1447800" y="4277346"/>
          <a:ext cx="4711700" cy="520700"/>
        </p:xfrm>
        <a:graphic>
          <a:graphicData uri="http://schemas.openxmlformats.org/presentationml/2006/ole">
            <mc:AlternateContent xmlns:mc="http://schemas.openxmlformats.org/markup-compatibility/2006">
              <mc:Choice xmlns:v="urn:schemas-microsoft-com:vml" Requires="v">
                <p:oleObj name="Equation" r:id="rId6" imgW="4711680" imgH="520560" progId="Equation.DSMT4">
                  <p:embed/>
                </p:oleObj>
              </mc:Choice>
              <mc:Fallback>
                <p:oleObj name="Equation" r:id="rId6" imgW="4711680" imgH="520560" progId="Equation.DSMT4">
                  <p:embed/>
                  <p:pic>
                    <p:nvPicPr>
                      <p:cNvPr id="0" name=""/>
                      <p:cNvPicPr/>
                      <p:nvPr/>
                    </p:nvPicPr>
                    <p:blipFill>
                      <a:blip r:embed="rId7"/>
                      <a:stretch>
                        <a:fillRect/>
                      </a:stretch>
                    </p:blipFill>
                    <p:spPr>
                      <a:xfrm>
                        <a:off x="1447800" y="4277346"/>
                        <a:ext cx="4711700" cy="520700"/>
                      </a:xfrm>
                      <a:prstGeom prst="rect">
                        <a:avLst/>
                      </a:prstGeom>
                    </p:spPr>
                  </p:pic>
                </p:oleObj>
              </mc:Fallback>
            </mc:AlternateContent>
          </a:graphicData>
        </a:graphic>
      </p:graphicFrame>
    </p:spTree>
    <p:extLst>
      <p:ext uri="{BB962C8B-B14F-4D97-AF65-F5344CB8AC3E}">
        <p14:creationId xmlns:p14="http://schemas.microsoft.com/office/powerpoint/2010/main" val="6730400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par>
                          <p:cTn id="15" fill="hold">
                            <p:stCondLst>
                              <p:cond delay="500"/>
                            </p:stCondLst>
                            <p:childTnLst>
                              <p:par>
                                <p:cTn id="16" presetID="42" presetClass="entr" presetSubtype="0"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anim calcmode="lin" valueType="num">
                                      <p:cBhvr>
                                        <p:cTn id="19" dur="1000" fill="hold"/>
                                        <p:tgtEl>
                                          <p:spTgt spid="5"/>
                                        </p:tgtEl>
                                        <p:attrNameLst>
                                          <p:attrName>ppt_x</p:attrName>
                                        </p:attrNameLst>
                                      </p:cBhvr>
                                      <p:tavLst>
                                        <p:tav tm="0">
                                          <p:val>
                                            <p:strVal val="#ppt_x"/>
                                          </p:val>
                                        </p:tav>
                                        <p:tav tm="100000">
                                          <p:val>
                                            <p:strVal val="#ppt_x"/>
                                          </p:val>
                                        </p:tav>
                                      </p:tavLst>
                                    </p:anim>
                                    <p:anim calcmode="lin" valueType="num">
                                      <p:cBhvr>
                                        <p:cTn id="2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1000"/>
                                        <p:tgtEl>
                                          <p:spTgt spid="6"/>
                                        </p:tgtEl>
                                      </p:cBhvr>
                                    </p:animEffect>
                                    <p:anim calcmode="lin" valueType="num">
                                      <p:cBhvr>
                                        <p:cTn id="26" dur="1000" fill="hold"/>
                                        <p:tgtEl>
                                          <p:spTgt spid="6"/>
                                        </p:tgtEl>
                                        <p:attrNameLst>
                                          <p:attrName>ppt_x</p:attrName>
                                        </p:attrNameLst>
                                      </p:cBhvr>
                                      <p:tavLst>
                                        <p:tav tm="0">
                                          <p:val>
                                            <p:strVal val="#ppt_x"/>
                                          </p:val>
                                        </p:tav>
                                        <p:tav tm="100000">
                                          <p:val>
                                            <p:strVal val="#ppt_x"/>
                                          </p:val>
                                        </p:tav>
                                      </p:tavLst>
                                    </p:anim>
                                    <p:anim calcmode="lin" valueType="num">
                                      <p:cBhvr>
                                        <p:cTn id="2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par>
                          <p:cTn id="33" fill="hold">
                            <p:stCondLst>
                              <p:cond delay="500"/>
                            </p:stCondLst>
                            <p:childTnLst>
                              <p:par>
                                <p:cTn id="34" presetID="42" presetClass="entr" presetSubtype="0" fill="hold" grpId="0"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fade">
                                      <p:cBhvr>
                                        <p:cTn id="50" dur="500"/>
                                        <p:tgtEl>
                                          <p:spTgt spid="2"/>
                                        </p:tgtEl>
                                      </p:cBhvr>
                                    </p:animEffect>
                                  </p:childTnLst>
                                </p:cTn>
                              </p:par>
                            </p:childTnLst>
                          </p:cTn>
                        </p:par>
                        <p:par>
                          <p:cTn id="51" fill="hold">
                            <p:stCondLst>
                              <p:cond delay="500"/>
                            </p:stCondLst>
                            <p:childTnLst>
                              <p:par>
                                <p:cTn id="52" presetID="42" presetClass="entr" presetSubtype="0" fill="hold" grpId="0" nodeType="after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fade">
                                      <p:cBhvr>
                                        <p:cTn id="54" dur="1000"/>
                                        <p:tgtEl>
                                          <p:spTgt spid="15"/>
                                        </p:tgtEl>
                                      </p:cBhvr>
                                    </p:animEffect>
                                    <p:anim calcmode="lin" valueType="num">
                                      <p:cBhvr>
                                        <p:cTn id="55" dur="1000" fill="hold"/>
                                        <p:tgtEl>
                                          <p:spTgt spid="15"/>
                                        </p:tgtEl>
                                        <p:attrNameLst>
                                          <p:attrName>ppt_x</p:attrName>
                                        </p:attrNameLst>
                                      </p:cBhvr>
                                      <p:tavLst>
                                        <p:tav tm="0">
                                          <p:val>
                                            <p:strVal val="#ppt_x"/>
                                          </p:val>
                                        </p:tav>
                                        <p:tav tm="100000">
                                          <p:val>
                                            <p:strVal val="#ppt_x"/>
                                          </p:val>
                                        </p:tav>
                                      </p:tavLst>
                                    </p:anim>
                                    <p:anim calcmode="lin" valueType="num">
                                      <p:cBhvr>
                                        <p:cTn id="5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5" grpId="0"/>
      <p:bldP spid="6" grpId="0"/>
      <p:bldP spid="9" grpId="0"/>
      <p:bldP spid="15" grpId="0"/>
      <p:bldP spid="1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3A062DA-93BF-4842-B601-4404401BCCE3}"/>
              </a:ext>
            </a:extLst>
          </p:cNvPr>
          <p:cNvSpPr txBox="1"/>
          <p:nvPr/>
        </p:nvSpPr>
        <p:spPr>
          <a:xfrm>
            <a:off x="457200" y="590550"/>
            <a:ext cx="9220200" cy="523220"/>
          </a:xfrm>
          <a:prstGeom prst="rect">
            <a:avLst/>
          </a:prstGeom>
          <a:noFill/>
        </p:spPr>
        <p:txBody>
          <a:bodyPr wrap="square">
            <a:spAutoFit/>
          </a:bodyPr>
          <a:lstStyle/>
          <a:p>
            <a:r>
              <a:rPr lang="vi-VN" sz="2800">
                <a:solidFill>
                  <a:srgbClr val="0000FF"/>
                </a:solidFill>
                <a:latin typeface="Times New Roman (Headings)"/>
                <a:cs typeface="Arial" panose="020B0604020202020204" pitchFamily="34" charset="0"/>
              </a:rPr>
              <a:t>Doanh thu của cửa hàng là:</a:t>
            </a:r>
          </a:p>
        </p:txBody>
      </p:sp>
      <p:graphicFrame>
        <p:nvGraphicFramePr>
          <p:cNvPr id="5" name="Object 4"/>
          <p:cNvGraphicFramePr>
            <a:graphicFrameLocks noChangeAspect="1"/>
          </p:cNvGraphicFramePr>
          <p:nvPr>
            <p:extLst>
              <p:ext uri="{D42A27DB-BD31-4B8C-83A1-F6EECF244321}">
                <p14:modId xmlns:p14="http://schemas.microsoft.com/office/powerpoint/2010/main" val="287956945"/>
              </p:ext>
            </p:extLst>
          </p:nvPr>
        </p:nvGraphicFramePr>
        <p:xfrm>
          <a:off x="711199" y="1374285"/>
          <a:ext cx="6832601" cy="330200"/>
        </p:xfrm>
        <a:graphic>
          <a:graphicData uri="http://schemas.openxmlformats.org/presentationml/2006/ole">
            <mc:AlternateContent xmlns:mc="http://schemas.openxmlformats.org/markup-compatibility/2006">
              <mc:Choice xmlns:v="urn:schemas-microsoft-com:vml" Requires="v">
                <p:oleObj name="Equation" r:id="rId2" imgW="6832440" imgH="330120" progId="Equation.DSMT4">
                  <p:embed/>
                </p:oleObj>
              </mc:Choice>
              <mc:Fallback>
                <p:oleObj name="Equation" r:id="rId2" imgW="6832440" imgH="330120" progId="Equation.DSMT4">
                  <p:embed/>
                  <p:pic>
                    <p:nvPicPr>
                      <p:cNvPr id="0" name=""/>
                      <p:cNvPicPr/>
                      <p:nvPr/>
                    </p:nvPicPr>
                    <p:blipFill>
                      <a:blip r:embed="rId3"/>
                      <a:stretch>
                        <a:fillRect/>
                      </a:stretch>
                    </p:blipFill>
                    <p:spPr>
                      <a:xfrm>
                        <a:off x="711199" y="1374285"/>
                        <a:ext cx="6832601" cy="330200"/>
                      </a:xfrm>
                      <a:prstGeom prst="rect">
                        <a:avLst/>
                      </a:prstGeom>
                    </p:spPr>
                  </p:pic>
                </p:oleObj>
              </mc:Fallback>
            </mc:AlternateContent>
          </a:graphicData>
        </a:graphic>
      </p:graphicFrame>
      <p:sp>
        <p:nvSpPr>
          <p:cNvPr id="6" name="TextBox 5">
            <a:extLst>
              <a:ext uri="{FF2B5EF4-FFF2-40B4-BE49-F238E27FC236}">
                <a16:creationId xmlns:a16="http://schemas.microsoft.com/office/drawing/2014/main" id="{A3A062DA-93BF-4842-B601-4404401BCCE3}"/>
              </a:ext>
            </a:extLst>
          </p:cNvPr>
          <p:cNvSpPr txBox="1"/>
          <p:nvPr/>
        </p:nvSpPr>
        <p:spPr>
          <a:xfrm>
            <a:off x="533400" y="2067580"/>
            <a:ext cx="9220200" cy="523220"/>
          </a:xfrm>
          <a:prstGeom prst="rect">
            <a:avLst/>
          </a:prstGeom>
          <a:noFill/>
        </p:spPr>
        <p:txBody>
          <a:bodyPr wrap="square">
            <a:spAutoFit/>
          </a:bodyPr>
          <a:lstStyle/>
          <a:p>
            <a:r>
              <a:rPr lang="en-US" sz="2800">
                <a:solidFill>
                  <a:srgbClr val="0000FF"/>
                </a:solidFill>
                <a:latin typeface="Times New Roman (Headings)"/>
                <a:cs typeface="Arial" panose="020B0604020202020204" pitchFamily="34" charset="0"/>
              </a:rPr>
              <a:t>Lãi </a:t>
            </a:r>
            <a:r>
              <a:rPr lang="vi-VN" sz="2800">
                <a:solidFill>
                  <a:srgbClr val="0000FF"/>
                </a:solidFill>
                <a:latin typeface="Times New Roman (Headings)"/>
                <a:cs typeface="Arial" panose="020B0604020202020204" pitchFamily="34" charset="0"/>
              </a:rPr>
              <a:t>của cửa hàng là:</a:t>
            </a:r>
          </a:p>
        </p:txBody>
      </p:sp>
      <p:graphicFrame>
        <p:nvGraphicFramePr>
          <p:cNvPr id="7" name="Object 6"/>
          <p:cNvGraphicFramePr>
            <a:graphicFrameLocks noChangeAspect="1"/>
          </p:cNvGraphicFramePr>
          <p:nvPr>
            <p:extLst>
              <p:ext uri="{D42A27DB-BD31-4B8C-83A1-F6EECF244321}">
                <p14:modId xmlns:p14="http://schemas.microsoft.com/office/powerpoint/2010/main" val="1869322728"/>
              </p:ext>
            </p:extLst>
          </p:nvPr>
        </p:nvGraphicFramePr>
        <p:xfrm>
          <a:off x="1333500" y="2882900"/>
          <a:ext cx="4686300" cy="330200"/>
        </p:xfrm>
        <a:graphic>
          <a:graphicData uri="http://schemas.openxmlformats.org/presentationml/2006/ole">
            <mc:AlternateContent xmlns:mc="http://schemas.openxmlformats.org/markup-compatibility/2006">
              <mc:Choice xmlns:v="urn:schemas-microsoft-com:vml" Requires="v">
                <p:oleObj name="Equation" r:id="rId4" imgW="4686120" imgH="330120" progId="Equation.DSMT4">
                  <p:embed/>
                </p:oleObj>
              </mc:Choice>
              <mc:Fallback>
                <p:oleObj name="Equation" r:id="rId4" imgW="4686120" imgH="330120" progId="Equation.DSMT4">
                  <p:embed/>
                  <p:pic>
                    <p:nvPicPr>
                      <p:cNvPr id="0" name=""/>
                      <p:cNvPicPr/>
                      <p:nvPr/>
                    </p:nvPicPr>
                    <p:blipFill>
                      <a:blip r:embed="rId5"/>
                      <a:stretch>
                        <a:fillRect/>
                      </a:stretch>
                    </p:blipFill>
                    <p:spPr>
                      <a:xfrm>
                        <a:off x="1333500" y="2882900"/>
                        <a:ext cx="4686300" cy="330200"/>
                      </a:xfrm>
                      <a:prstGeom prst="rect">
                        <a:avLst/>
                      </a:prstGeom>
                    </p:spPr>
                  </p:pic>
                </p:oleObj>
              </mc:Fallback>
            </mc:AlternateContent>
          </a:graphicData>
        </a:graphic>
      </p:graphicFrame>
      <p:sp>
        <p:nvSpPr>
          <p:cNvPr id="8" name="TextBox 7">
            <a:extLst>
              <a:ext uri="{FF2B5EF4-FFF2-40B4-BE49-F238E27FC236}">
                <a16:creationId xmlns:a16="http://schemas.microsoft.com/office/drawing/2014/main" id="{A3A062DA-93BF-4842-B601-4404401BCCE3}"/>
              </a:ext>
            </a:extLst>
          </p:cNvPr>
          <p:cNvSpPr txBox="1"/>
          <p:nvPr/>
        </p:nvSpPr>
        <p:spPr>
          <a:xfrm>
            <a:off x="7315200" y="1248430"/>
            <a:ext cx="1600200" cy="523220"/>
          </a:xfrm>
          <a:prstGeom prst="rect">
            <a:avLst/>
          </a:prstGeom>
          <a:noFill/>
        </p:spPr>
        <p:txBody>
          <a:bodyPr wrap="square">
            <a:spAutoFit/>
          </a:bodyPr>
          <a:lstStyle/>
          <a:p>
            <a:pPr algn="ctr"/>
            <a:r>
              <a:rPr lang="en-US" sz="2800">
                <a:solidFill>
                  <a:srgbClr val="0000FF"/>
                </a:solidFill>
                <a:latin typeface="Times New Roman (Headings)"/>
                <a:cs typeface="Arial" panose="020B0604020202020204" pitchFamily="34" charset="0"/>
              </a:rPr>
              <a:t>(đồng)</a:t>
            </a:r>
          </a:p>
        </p:txBody>
      </p:sp>
      <p:sp>
        <p:nvSpPr>
          <p:cNvPr id="9" name="TextBox 8">
            <a:extLst>
              <a:ext uri="{FF2B5EF4-FFF2-40B4-BE49-F238E27FC236}">
                <a16:creationId xmlns:a16="http://schemas.microsoft.com/office/drawing/2014/main" id="{A3A062DA-93BF-4842-B601-4404401BCCE3}"/>
              </a:ext>
            </a:extLst>
          </p:cNvPr>
          <p:cNvSpPr txBox="1"/>
          <p:nvPr/>
        </p:nvSpPr>
        <p:spPr>
          <a:xfrm>
            <a:off x="5867400" y="2735439"/>
            <a:ext cx="1600200" cy="523220"/>
          </a:xfrm>
          <a:prstGeom prst="rect">
            <a:avLst/>
          </a:prstGeom>
          <a:noFill/>
        </p:spPr>
        <p:txBody>
          <a:bodyPr wrap="square">
            <a:spAutoFit/>
          </a:bodyPr>
          <a:lstStyle/>
          <a:p>
            <a:pPr algn="ctr"/>
            <a:r>
              <a:rPr lang="en-US" sz="2800" dirty="0">
                <a:solidFill>
                  <a:srgbClr val="0000FF"/>
                </a:solidFill>
                <a:latin typeface="Times New Roman (Headings)"/>
                <a:cs typeface="Arial" panose="020B0604020202020204" pitchFamily="34" charset="0"/>
              </a:rPr>
              <a:t>(</a:t>
            </a:r>
            <a:r>
              <a:rPr lang="en-US" sz="2800" dirty="0" err="1">
                <a:solidFill>
                  <a:srgbClr val="0000FF"/>
                </a:solidFill>
                <a:latin typeface="Times New Roman (Headings)"/>
                <a:cs typeface="Arial" panose="020B0604020202020204" pitchFamily="34" charset="0"/>
              </a:rPr>
              <a:t>đồng</a:t>
            </a:r>
            <a:r>
              <a:rPr lang="en-US" sz="2800" dirty="0">
                <a:solidFill>
                  <a:srgbClr val="0000FF"/>
                </a:solidFill>
                <a:latin typeface="Times New Roman (Headings)"/>
                <a:cs typeface="Arial" panose="020B0604020202020204" pitchFamily="34" charset="0"/>
              </a:rPr>
              <a:t>)</a:t>
            </a:r>
          </a:p>
        </p:txBody>
      </p:sp>
    </p:spTree>
    <p:extLst>
      <p:ext uri="{BB962C8B-B14F-4D97-AF65-F5344CB8AC3E}">
        <p14:creationId xmlns:p14="http://schemas.microsoft.com/office/powerpoint/2010/main" val="399666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par>
                          <p:cTn id="15" fill="hold">
                            <p:stCondLst>
                              <p:cond delay="500"/>
                            </p:stCondLst>
                            <p:childTnLst>
                              <p:par>
                                <p:cTn id="16" presetID="42" presetClass="entr" presetSubtype="0"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strVal val="#ppt_x"/>
                                          </p:val>
                                        </p:tav>
                                        <p:tav tm="100000">
                                          <p:val>
                                            <p:strVal val="#ppt_x"/>
                                          </p:val>
                                        </p:tav>
                                      </p:tavLst>
                                    </p:anim>
                                    <p:anim calcmode="lin" valueType="num">
                                      <p:cBhvr>
                                        <p:cTn id="2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1000"/>
                                        <p:tgtEl>
                                          <p:spTgt spid="6"/>
                                        </p:tgtEl>
                                      </p:cBhvr>
                                    </p:animEffect>
                                    <p:anim calcmode="lin" valueType="num">
                                      <p:cBhvr>
                                        <p:cTn id="26" dur="1000" fill="hold"/>
                                        <p:tgtEl>
                                          <p:spTgt spid="6"/>
                                        </p:tgtEl>
                                        <p:attrNameLst>
                                          <p:attrName>ppt_x</p:attrName>
                                        </p:attrNameLst>
                                      </p:cBhvr>
                                      <p:tavLst>
                                        <p:tav tm="0">
                                          <p:val>
                                            <p:strVal val="#ppt_x"/>
                                          </p:val>
                                        </p:tav>
                                        <p:tav tm="100000">
                                          <p:val>
                                            <p:strVal val="#ppt_x"/>
                                          </p:val>
                                        </p:tav>
                                      </p:tavLst>
                                    </p:anim>
                                    <p:anim calcmode="lin" valueType="num">
                                      <p:cBhvr>
                                        <p:cTn id="2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par>
                          <p:cTn id="33" fill="hold">
                            <p:stCondLst>
                              <p:cond delay="500"/>
                            </p:stCondLst>
                            <p:childTnLst>
                              <p:par>
                                <p:cTn id="34" presetID="42" presetClass="entr" presetSubtype="0" fill="hold" grpId="0"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A3A062DA-93BF-4842-B601-4404401BCCE3}"/>
              </a:ext>
            </a:extLst>
          </p:cNvPr>
          <p:cNvSpPr txBox="1"/>
          <p:nvPr/>
        </p:nvSpPr>
        <p:spPr>
          <a:xfrm>
            <a:off x="228600" y="64627"/>
            <a:ext cx="7564582" cy="523220"/>
          </a:xfrm>
          <a:prstGeom prst="rect">
            <a:avLst/>
          </a:prstGeom>
          <a:noFill/>
        </p:spPr>
        <p:txBody>
          <a:bodyPr wrap="square">
            <a:spAutoFit/>
          </a:bodyPr>
          <a:lstStyle/>
          <a:p>
            <a:pPr algn="ctr"/>
            <a:r>
              <a:rPr lang="vi-VN" sz="2800" dirty="0">
                <a:solidFill>
                  <a:srgbClr val="0000FF"/>
                </a:solidFill>
                <a:latin typeface="Times New Roman (Headings)"/>
                <a:ea typeface="Times New Roman" panose="02020603050405020304" pitchFamily="18" charset="0"/>
                <a:cs typeface="Arial" panose="020B0604020202020204" pitchFamily="34" charset="0"/>
              </a:rPr>
              <a:t>Lời giải</a:t>
            </a:r>
          </a:p>
        </p:txBody>
      </p:sp>
      <p:sp>
        <p:nvSpPr>
          <p:cNvPr id="6" name="TextBox 5">
            <a:extLst>
              <a:ext uri="{FF2B5EF4-FFF2-40B4-BE49-F238E27FC236}">
                <a16:creationId xmlns:a16="http://schemas.microsoft.com/office/drawing/2014/main" id="{A3A062DA-93BF-4842-B601-4404401BCCE3}"/>
              </a:ext>
            </a:extLst>
          </p:cNvPr>
          <p:cNvSpPr txBox="1"/>
          <p:nvPr/>
        </p:nvSpPr>
        <p:spPr>
          <a:xfrm>
            <a:off x="228600" y="468980"/>
            <a:ext cx="9220200" cy="954107"/>
          </a:xfrm>
          <a:prstGeom prst="rect">
            <a:avLst/>
          </a:prstGeom>
          <a:noFill/>
        </p:spPr>
        <p:txBody>
          <a:bodyPr wrap="square">
            <a:spAutoFit/>
          </a:bodyPr>
          <a:lstStyle/>
          <a:p>
            <a:r>
              <a:rPr lang="vi-VN" sz="2800" dirty="0">
                <a:solidFill>
                  <a:srgbClr val="FF0000"/>
                </a:solidFill>
                <a:latin typeface="Times New Roman (Headings)"/>
                <a:cs typeface="Arial" panose="020B0604020202020204" pitchFamily="34" charset="0"/>
              </a:rPr>
              <a:t>Phương </a:t>
            </a:r>
            <a:r>
              <a:rPr lang="vi-VN" sz="2800" dirty="0" err="1">
                <a:solidFill>
                  <a:srgbClr val="FF0000"/>
                </a:solidFill>
                <a:latin typeface="Times New Roman (Headings)"/>
                <a:cs typeface="Arial" panose="020B0604020202020204" pitchFamily="34" charset="0"/>
              </a:rPr>
              <a:t>án</a:t>
            </a:r>
            <a:r>
              <a:rPr lang="en-US" sz="2800" dirty="0">
                <a:solidFill>
                  <a:srgbClr val="FF0000"/>
                </a:solidFill>
                <a:latin typeface="Times New Roman (Headings)"/>
                <a:cs typeface="Arial" panose="020B0604020202020204" pitchFamily="34" charset="0"/>
              </a:rPr>
              <a:t> 2</a:t>
            </a:r>
            <a:r>
              <a:rPr lang="vi-VN" sz="2800" dirty="0">
                <a:solidFill>
                  <a:srgbClr val="FF0000"/>
                </a:solidFill>
                <a:latin typeface="Times New Roman (Headings)"/>
                <a:cs typeface="Arial" panose="020B0604020202020204" pitchFamily="34" charset="0"/>
              </a:rPr>
              <a:t>:</a:t>
            </a:r>
            <a:endParaRPr lang="en-US" sz="2800" dirty="0">
              <a:solidFill>
                <a:srgbClr val="FF0000"/>
              </a:solidFill>
              <a:latin typeface="Times New Roman (Headings)"/>
              <a:cs typeface="Arial" panose="020B0604020202020204" pitchFamily="34" charset="0"/>
            </a:endParaRPr>
          </a:p>
          <a:p>
            <a:r>
              <a:rPr lang="en-US" sz="2800" dirty="0" err="1">
                <a:solidFill>
                  <a:srgbClr val="0000FF"/>
                </a:solidFill>
                <a:latin typeface="Times New Roman (Headings)"/>
                <a:cs typeface="Arial" panose="020B0604020202020204" pitchFamily="34" charset="0"/>
              </a:rPr>
              <a:t>Giá</a:t>
            </a:r>
            <a:r>
              <a:rPr lang="en-US" sz="2800" dirty="0">
                <a:solidFill>
                  <a:srgbClr val="0000FF"/>
                </a:solidFill>
                <a:latin typeface="Times New Roman (Headings)"/>
                <a:cs typeface="Arial" panose="020B0604020202020204" pitchFamily="34" charset="0"/>
              </a:rPr>
              <a:t> </a:t>
            </a:r>
            <a:r>
              <a:rPr lang="en-US" sz="2800" dirty="0" err="1">
                <a:solidFill>
                  <a:srgbClr val="0000FF"/>
                </a:solidFill>
                <a:latin typeface="Times New Roman (Headings)"/>
                <a:cs typeface="Arial" panose="020B0604020202020204" pitchFamily="34" charset="0"/>
              </a:rPr>
              <a:t>bán</a:t>
            </a:r>
            <a:r>
              <a:rPr lang="en-US" sz="2800" dirty="0">
                <a:solidFill>
                  <a:srgbClr val="0000FF"/>
                </a:solidFill>
                <a:latin typeface="Times New Roman (Headings)"/>
                <a:cs typeface="Arial" panose="020B0604020202020204" pitchFamily="34" charset="0"/>
              </a:rPr>
              <a:t> </a:t>
            </a:r>
            <a:r>
              <a:rPr lang="en-US" sz="2800" dirty="0" err="1">
                <a:solidFill>
                  <a:srgbClr val="0000FF"/>
                </a:solidFill>
                <a:latin typeface="Times New Roman (Headings)"/>
                <a:cs typeface="Arial" panose="020B0604020202020204" pitchFamily="34" charset="0"/>
              </a:rPr>
              <a:t>với</a:t>
            </a:r>
            <a:r>
              <a:rPr lang="en-US" sz="2800" dirty="0">
                <a:solidFill>
                  <a:srgbClr val="0000FF"/>
                </a:solidFill>
                <a:latin typeface="Times New Roman (Headings)"/>
                <a:cs typeface="Arial" panose="020B0604020202020204" pitchFamily="34" charset="0"/>
              </a:rPr>
              <a:t> </a:t>
            </a:r>
            <a:r>
              <a:rPr lang="vi-VN" sz="2800" dirty="0" err="1">
                <a:solidFill>
                  <a:srgbClr val="0000FF"/>
                </a:solidFill>
                <a:latin typeface="Times New Roman (Headings)"/>
                <a:cs typeface="Arial" panose="020B0604020202020204" pitchFamily="34" charset="0"/>
              </a:rPr>
              <a:t>mỗi</a:t>
            </a:r>
            <a:r>
              <a:rPr lang="vi-VN" sz="2800" dirty="0">
                <a:solidFill>
                  <a:srgbClr val="0000FF"/>
                </a:solidFill>
                <a:latin typeface="Times New Roman (Headings)"/>
                <a:cs typeface="Arial" panose="020B0604020202020204" pitchFamily="34" charset="0"/>
              </a:rPr>
              <a:t> </a:t>
            </a:r>
            <a:r>
              <a:rPr lang="en-US" sz="2800" dirty="0" err="1">
                <a:solidFill>
                  <a:srgbClr val="0000FF"/>
                </a:solidFill>
                <a:latin typeface="Times New Roman (Headings)"/>
                <a:cs typeface="Arial" panose="020B0604020202020204" pitchFamily="34" charset="0"/>
              </a:rPr>
              <a:t>đôi</a:t>
            </a:r>
            <a:r>
              <a:rPr lang="en-US" sz="2800" dirty="0">
                <a:solidFill>
                  <a:srgbClr val="0000FF"/>
                </a:solidFill>
                <a:latin typeface="Times New Roman (Headings)"/>
                <a:cs typeface="Arial" panose="020B0604020202020204" pitchFamily="34" charset="0"/>
              </a:rPr>
              <a:t> </a:t>
            </a:r>
            <a:r>
              <a:rPr lang="en-US" sz="2800" dirty="0" err="1">
                <a:solidFill>
                  <a:srgbClr val="0000FF"/>
                </a:solidFill>
                <a:latin typeface="Times New Roman (Headings)"/>
                <a:cs typeface="Arial" panose="020B0604020202020204" pitchFamily="34" charset="0"/>
              </a:rPr>
              <a:t>giày</a:t>
            </a:r>
            <a:r>
              <a:rPr lang="en-US" sz="2800" dirty="0">
                <a:solidFill>
                  <a:srgbClr val="0000FF"/>
                </a:solidFill>
                <a:latin typeface="Times New Roman (Headings)"/>
                <a:cs typeface="Arial" panose="020B0604020202020204" pitchFamily="34" charset="0"/>
              </a:rPr>
              <a:t> </a:t>
            </a:r>
            <a:r>
              <a:rPr lang="vi-VN" sz="2800" dirty="0" err="1">
                <a:solidFill>
                  <a:srgbClr val="0000FF"/>
                </a:solidFill>
                <a:latin typeface="Times New Roman (Headings)"/>
                <a:cs typeface="Arial" panose="020B0604020202020204" pitchFamily="34" charset="0"/>
              </a:rPr>
              <a:t>là</a:t>
            </a:r>
            <a:r>
              <a:rPr lang="vi-VN" sz="2800" dirty="0">
                <a:solidFill>
                  <a:srgbClr val="0000FF"/>
                </a:solidFill>
                <a:latin typeface="Times New Roman (Headings)"/>
                <a:cs typeface="Arial" panose="020B0604020202020204" pitchFamily="34" charset="0"/>
              </a:rPr>
              <a:t>:</a:t>
            </a:r>
          </a:p>
        </p:txBody>
      </p:sp>
      <p:graphicFrame>
        <p:nvGraphicFramePr>
          <p:cNvPr id="7" name="Object 6"/>
          <p:cNvGraphicFramePr>
            <a:graphicFrameLocks noChangeAspect="1"/>
          </p:cNvGraphicFramePr>
          <p:nvPr>
            <p:extLst>
              <p:ext uri="{D42A27DB-BD31-4B8C-83A1-F6EECF244321}">
                <p14:modId xmlns:p14="http://schemas.microsoft.com/office/powerpoint/2010/main" val="463501335"/>
              </p:ext>
            </p:extLst>
          </p:nvPr>
        </p:nvGraphicFramePr>
        <p:xfrm>
          <a:off x="361950" y="1493838"/>
          <a:ext cx="4724400" cy="520700"/>
        </p:xfrm>
        <a:graphic>
          <a:graphicData uri="http://schemas.openxmlformats.org/presentationml/2006/ole">
            <mc:AlternateContent xmlns:mc="http://schemas.openxmlformats.org/markup-compatibility/2006">
              <mc:Choice xmlns:v="urn:schemas-microsoft-com:vml" Requires="v">
                <p:oleObj name="Equation" r:id="rId2" imgW="4724280" imgH="520560" progId="Equation.DSMT4">
                  <p:embed/>
                </p:oleObj>
              </mc:Choice>
              <mc:Fallback>
                <p:oleObj name="Equation" r:id="rId2" imgW="4724280" imgH="520560" progId="Equation.DSMT4">
                  <p:embed/>
                  <p:pic>
                    <p:nvPicPr>
                      <p:cNvPr id="7" name="Object 6"/>
                      <p:cNvPicPr/>
                      <p:nvPr/>
                    </p:nvPicPr>
                    <p:blipFill>
                      <a:blip r:embed="rId3"/>
                      <a:stretch>
                        <a:fillRect/>
                      </a:stretch>
                    </p:blipFill>
                    <p:spPr>
                      <a:xfrm>
                        <a:off x="361950" y="1493838"/>
                        <a:ext cx="4724400" cy="520700"/>
                      </a:xfrm>
                      <a:prstGeom prst="rect">
                        <a:avLst/>
                      </a:prstGeom>
                    </p:spPr>
                  </p:pic>
                </p:oleObj>
              </mc:Fallback>
            </mc:AlternateContent>
          </a:graphicData>
        </a:graphic>
      </p:graphicFrame>
      <p:sp>
        <p:nvSpPr>
          <p:cNvPr id="9" name="TextBox 8">
            <a:extLst>
              <a:ext uri="{FF2B5EF4-FFF2-40B4-BE49-F238E27FC236}">
                <a16:creationId xmlns:a16="http://schemas.microsoft.com/office/drawing/2014/main" id="{A3A062DA-93BF-4842-B601-4404401BCCE3}"/>
              </a:ext>
            </a:extLst>
          </p:cNvPr>
          <p:cNvSpPr txBox="1"/>
          <p:nvPr/>
        </p:nvSpPr>
        <p:spPr>
          <a:xfrm>
            <a:off x="4953000" y="1441649"/>
            <a:ext cx="1600200" cy="523220"/>
          </a:xfrm>
          <a:prstGeom prst="rect">
            <a:avLst/>
          </a:prstGeom>
          <a:noFill/>
        </p:spPr>
        <p:txBody>
          <a:bodyPr wrap="square">
            <a:spAutoFit/>
          </a:bodyPr>
          <a:lstStyle/>
          <a:p>
            <a:pPr algn="ctr"/>
            <a:r>
              <a:rPr lang="en-US" sz="2800">
                <a:solidFill>
                  <a:srgbClr val="0000FF"/>
                </a:solidFill>
                <a:latin typeface="Times New Roman (Headings)"/>
                <a:cs typeface="Arial" panose="020B0604020202020204" pitchFamily="34" charset="0"/>
              </a:rPr>
              <a:t>(đồng)</a:t>
            </a:r>
          </a:p>
        </p:txBody>
      </p:sp>
      <p:sp>
        <p:nvSpPr>
          <p:cNvPr id="10" name="TextBox 9">
            <a:extLst>
              <a:ext uri="{FF2B5EF4-FFF2-40B4-BE49-F238E27FC236}">
                <a16:creationId xmlns:a16="http://schemas.microsoft.com/office/drawing/2014/main" id="{A3A062DA-93BF-4842-B601-4404401BCCE3}"/>
              </a:ext>
            </a:extLst>
          </p:cNvPr>
          <p:cNvSpPr txBox="1"/>
          <p:nvPr/>
        </p:nvSpPr>
        <p:spPr>
          <a:xfrm>
            <a:off x="241897" y="2014538"/>
            <a:ext cx="9220200" cy="523220"/>
          </a:xfrm>
          <a:prstGeom prst="rect">
            <a:avLst/>
          </a:prstGeom>
          <a:noFill/>
        </p:spPr>
        <p:txBody>
          <a:bodyPr wrap="square">
            <a:spAutoFit/>
          </a:bodyPr>
          <a:lstStyle/>
          <a:p>
            <a:r>
              <a:rPr lang="vi-VN" sz="2800" dirty="0">
                <a:solidFill>
                  <a:srgbClr val="0000FF"/>
                </a:solidFill>
                <a:latin typeface="Times New Roman (Headings)"/>
                <a:cs typeface="Arial" panose="020B0604020202020204" pitchFamily="34" charset="0"/>
              </a:rPr>
              <a:t>Doanh thu của cửa hàng là:</a:t>
            </a:r>
          </a:p>
        </p:txBody>
      </p:sp>
      <p:graphicFrame>
        <p:nvGraphicFramePr>
          <p:cNvPr id="14" name="Object 13"/>
          <p:cNvGraphicFramePr>
            <a:graphicFrameLocks noChangeAspect="1"/>
          </p:cNvGraphicFramePr>
          <p:nvPr>
            <p:extLst>
              <p:ext uri="{D42A27DB-BD31-4B8C-83A1-F6EECF244321}">
                <p14:modId xmlns:p14="http://schemas.microsoft.com/office/powerpoint/2010/main" val="3083753631"/>
              </p:ext>
            </p:extLst>
          </p:nvPr>
        </p:nvGraphicFramePr>
        <p:xfrm>
          <a:off x="279400" y="2663825"/>
          <a:ext cx="3365500" cy="330200"/>
        </p:xfrm>
        <a:graphic>
          <a:graphicData uri="http://schemas.openxmlformats.org/presentationml/2006/ole">
            <mc:AlternateContent xmlns:mc="http://schemas.openxmlformats.org/markup-compatibility/2006">
              <mc:Choice xmlns:v="urn:schemas-microsoft-com:vml" Requires="v">
                <p:oleObj name="Equation" r:id="rId4" imgW="3365280" imgH="330120" progId="Equation.DSMT4">
                  <p:embed/>
                </p:oleObj>
              </mc:Choice>
              <mc:Fallback>
                <p:oleObj name="Equation" r:id="rId4" imgW="3365280" imgH="330120" progId="Equation.DSMT4">
                  <p:embed/>
                  <p:pic>
                    <p:nvPicPr>
                      <p:cNvPr id="14" name="Object 13"/>
                      <p:cNvPicPr/>
                      <p:nvPr/>
                    </p:nvPicPr>
                    <p:blipFill>
                      <a:blip r:embed="rId5"/>
                      <a:stretch>
                        <a:fillRect/>
                      </a:stretch>
                    </p:blipFill>
                    <p:spPr>
                      <a:xfrm>
                        <a:off x="279400" y="2663825"/>
                        <a:ext cx="3365500" cy="330200"/>
                      </a:xfrm>
                      <a:prstGeom prst="rect">
                        <a:avLst/>
                      </a:prstGeom>
                    </p:spPr>
                  </p:pic>
                </p:oleObj>
              </mc:Fallback>
            </mc:AlternateContent>
          </a:graphicData>
        </a:graphic>
      </p:graphicFrame>
      <p:sp>
        <p:nvSpPr>
          <p:cNvPr id="15" name="TextBox 14">
            <a:extLst>
              <a:ext uri="{FF2B5EF4-FFF2-40B4-BE49-F238E27FC236}">
                <a16:creationId xmlns:a16="http://schemas.microsoft.com/office/drawing/2014/main" id="{A3A062DA-93BF-4842-B601-4404401BCCE3}"/>
              </a:ext>
            </a:extLst>
          </p:cNvPr>
          <p:cNvSpPr txBox="1"/>
          <p:nvPr/>
        </p:nvSpPr>
        <p:spPr>
          <a:xfrm>
            <a:off x="3505200" y="2574881"/>
            <a:ext cx="1600200" cy="523220"/>
          </a:xfrm>
          <a:prstGeom prst="rect">
            <a:avLst/>
          </a:prstGeom>
          <a:noFill/>
        </p:spPr>
        <p:txBody>
          <a:bodyPr wrap="square">
            <a:spAutoFit/>
          </a:bodyPr>
          <a:lstStyle/>
          <a:p>
            <a:pPr algn="ctr"/>
            <a:r>
              <a:rPr lang="en-US" sz="2800">
                <a:solidFill>
                  <a:srgbClr val="0000FF"/>
                </a:solidFill>
                <a:latin typeface="Times New Roman (Headings)"/>
                <a:cs typeface="Arial" panose="020B0604020202020204" pitchFamily="34" charset="0"/>
              </a:rPr>
              <a:t>(đồng)</a:t>
            </a:r>
          </a:p>
        </p:txBody>
      </p:sp>
      <p:sp>
        <p:nvSpPr>
          <p:cNvPr id="16" name="TextBox 15">
            <a:extLst>
              <a:ext uri="{FF2B5EF4-FFF2-40B4-BE49-F238E27FC236}">
                <a16:creationId xmlns:a16="http://schemas.microsoft.com/office/drawing/2014/main" id="{A3A062DA-93BF-4842-B601-4404401BCCE3}"/>
              </a:ext>
            </a:extLst>
          </p:cNvPr>
          <p:cNvSpPr txBox="1"/>
          <p:nvPr/>
        </p:nvSpPr>
        <p:spPr>
          <a:xfrm>
            <a:off x="241897" y="3118505"/>
            <a:ext cx="9220200" cy="523220"/>
          </a:xfrm>
          <a:prstGeom prst="rect">
            <a:avLst/>
          </a:prstGeom>
          <a:noFill/>
        </p:spPr>
        <p:txBody>
          <a:bodyPr wrap="square">
            <a:spAutoFit/>
          </a:bodyPr>
          <a:lstStyle/>
          <a:p>
            <a:r>
              <a:rPr lang="en-US" sz="2800">
                <a:solidFill>
                  <a:srgbClr val="0000FF"/>
                </a:solidFill>
                <a:latin typeface="Times New Roman (Headings)"/>
                <a:cs typeface="Arial" panose="020B0604020202020204" pitchFamily="34" charset="0"/>
              </a:rPr>
              <a:t>Lãi </a:t>
            </a:r>
            <a:r>
              <a:rPr lang="vi-VN" sz="2800">
                <a:solidFill>
                  <a:srgbClr val="0000FF"/>
                </a:solidFill>
                <a:latin typeface="Times New Roman (Headings)"/>
                <a:cs typeface="Arial" panose="020B0604020202020204" pitchFamily="34" charset="0"/>
              </a:rPr>
              <a:t>của cửa hàng là:</a:t>
            </a:r>
          </a:p>
        </p:txBody>
      </p:sp>
      <p:sp>
        <p:nvSpPr>
          <p:cNvPr id="19" name="TextBox 18">
            <a:extLst>
              <a:ext uri="{FF2B5EF4-FFF2-40B4-BE49-F238E27FC236}">
                <a16:creationId xmlns:a16="http://schemas.microsoft.com/office/drawing/2014/main" id="{A3A062DA-93BF-4842-B601-4404401BCCE3}"/>
              </a:ext>
            </a:extLst>
          </p:cNvPr>
          <p:cNvSpPr txBox="1"/>
          <p:nvPr/>
        </p:nvSpPr>
        <p:spPr>
          <a:xfrm>
            <a:off x="5562600" y="3767465"/>
            <a:ext cx="1600200" cy="523220"/>
          </a:xfrm>
          <a:prstGeom prst="rect">
            <a:avLst/>
          </a:prstGeom>
          <a:noFill/>
        </p:spPr>
        <p:txBody>
          <a:bodyPr wrap="square">
            <a:spAutoFit/>
          </a:bodyPr>
          <a:lstStyle/>
          <a:p>
            <a:pPr algn="ctr"/>
            <a:r>
              <a:rPr lang="en-US" sz="2800">
                <a:solidFill>
                  <a:srgbClr val="0000FF"/>
                </a:solidFill>
                <a:latin typeface="Times New Roman (Headings)"/>
                <a:cs typeface="Arial" panose="020B0604020202020204" pitchFamily="34" charset="0"/>
              </a:rPr>
              <a:t>(đồng)</a:t>
            </a:r>
          </a:p>
        </p:txBody>
      </p:sp>
      <p:graphicFrame>
        <p:nvGraphicFramePr>
          <p:cNvPr id="2" name="Object 1"/>
          <p:cNvGraphicFramePr>
            <a:graphicFrameLocks noChangeAspect="1"/>
          </p:cNvGraphicFramePr>
          <p:nvPr>
            <p:extLst>
              <p:ext uri="{D42A27DB-BD31-4B8C-83A1-F6EECF244321}">
                <p14:modId xmlns:p14="http://schemas.microsoft.com/office/powerpoint/2010/main" val="324708498"/>
              </p:ext>
            </p:extLst>
          </p:nvPr>
        </p:nvGraphicFramePr>
        <p:xfrm>
          <a:off x="989013" y="3863975"/>
          <a:ext cx="4699000" cy="330200"/>
        </p:xfrm>
        <a:graphic>
          <a:graphicData uri="http://schemas.openxmlformats.org/presentationml/2006/ole">
            <mc:AlternateContent xmlns:mc="http://schemas.openxmlformats.org/markup-compatibility/2006">
              <mc:Choice xmlns:v="urn:schemas-microsoft-com:vml" Requires="v">
                <p:oleObj name="Equation" r:id="rId6" imgW="4698720" imgH="330120" progId="Equation.DSMT4">
                  <p:embed/>
                </p:oleObj>
              </mc:Choice>
              <mc:Fallback>
                <p:oleObj name="Equation" r:id="rId6" imgW="4698720" imgH="330120" progId="Equation.DSMT4">
                  <p:embed/>
                  <p:pic>
                    <p:nvPicPr>
                      <p:cNvPr id="2" name="Object 1"/>
                      <p:cNvPicPr/>
                      <p:nvPr/>
                    </p:nvPicPr>
                    <p:blipFill>
                      <a:blip r:embed="rId7"/>
                      <a:stretch>
                        <a:fillRect/>
                      </a:stretch>
                    </p:blipFill>
                    <p:spPr>
                      <a:xfrm>
                        <a:off x="989013" y="3863975"/>
                        <a:ext cx="4699000" cy="330200"/>
                      </a:xfrm>
                      <a:prstGeom prst="rect">
                        <a:avLst/>
                      </a:prstGeom>
                    </p:spPr>
                  </p:pic>
                </p:oleObj>
              </mc:Fallback>
            </mc:AlternateContent>
          </a:graphicData>
        </a:graphic>
      </p:graphicFrame>
    </p:spTree>
    <p:extLst>
      <p:ext uri="{BB962C8B-B14F-4D97-AF65-F5344CB8AC3E}">
        <p14:creationId xmlns:p14="http://schemas.microsoft.com/office/powerpoint/2010/main" val="18503733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par>
                          <p:cTn id="22" fill="hold">
                            <p:stCondLst>
                              <p:cond delay="500"/>
                            </p:stCondLst>
                            <p:childTnLst>
                              <p:par>
                                <p:cTn id="23" presetID="42" presetClass="entr" presetSubtype="0"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1000"/>
                                        <p:tgtEl>
                                          <p:spTgt spid="9"/>
                                        </p:tgtEl>
                                      </p:cBhvr>
                                    </p:animEffect>
                                    <p:anim calcmode="lin" valueType="num">
                                      <p:cBhvr>
                                        <p:cTn id="26" dur="1000" fill="hold"/>
                                        <p:tgtEl>
                                          <p:spTgt spid="9"/>
                                        </p:tgtEl>
                                        <p:attrNameLst>
                                          <p:attrName>ppt_x</p:attrName>
                                        </p:attrNameLst>
                                      </p:cBhvr>
                                      <p:tavLst>
                                        <p:tav tm="0">
                                          <p:val>
                                            <p:strVal val="#ppt_x"/>
                                          </p:val>
                                        </p:tav>
                                        <p:tav tm="100000">
                                          <p:val>
                                            <p:strVal val="#ppt_x"/>
                                          </p:val>
                                        </p:tav>
                                      </p:tavLst>
                                    </p:anim>
                                    <p:anim calcmode="lin" valueType="num">
                                      <p:cBhvr>
                                        <p:cTn id="2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500"/>
                                        <p:tgtEl>
                                          <p:spTgt spid="14"/>
                                        </p:tgtEl>
                                      </p:cBhvr>
                                    </p:animEffect>
                                  </p:childTnLst>
                                </p:cTn>
                              </p:par>
                            </p:childTnLst>
                          </p:cTn>
                        </p:par>
                        <p:par>
                          <p:cTn id="40" fill="hold">
                            <p:stCondLst>
                              <p:cond delay="500"/>
                            </p:stCondLst>
                            <p:childTnLst>
                              <p:par>
                                <p:cTn id="41" presetID="42" presetClass="entr" presetSubtype="0"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fade">
                                      <p:cBhvr>
                                        <p:cTn id="50" dur="1000"/>
                                        <p:tgtEl>
                                          <p:spTgt spid="16"/>
                                        </p:tgtEl>
                                      </p:cBhvr>
                                    </p:animEffect>
                                    <p:anim calcmode="lin" valueType="num">
                                      <p:cBhvr>
                                        <p:cTn id="51" dur="1000" fill="hold"/>
                                        <p:tgtEl>
                                          <p:spTgt spid="16"/>
                                        </p:tgtEl>
                                        <p:attrNameLst>
                                          <p:attrName>ppt_x</p:attrName>
                                        </p:attrNameLst>
                                      </p:cBhvr>
                                      <p:tavLst>
                                        <p:tav tm="0">
                                          <p:val>
                                            <p:strVal val="#ppt_x"/>
                                          </p:val>
                                        </p:tav>
                                        <p:tav tm="100000">
                                          <p:val>
                                            <p:strVal val="#ppt_x"/>
                                          </p:val>
                                        </p:tav>
                                      </p:tavLst>
                                    </p:anim>
                                    <p:anim calcmode="lin" valueType="num">
                                      <p:cBhvr>
                                        <p:cTn id="52"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
                                        </p:tgtEl>
                                        <p:attrNameLst>
                                          <p:attrName>style.visibility</p:attrName>
                                        </p:attrNameLst>
                                      </p:cBhvr>
                                      <p:to>
                                        <p:strVal val="visible"/>
                                      </p:to>
                                    </p:set>
                                    <p:animEffect transition="in" filter="fade">
                                      <p:cBhvr>
                                        <p:cTn id="57" dur="500"/>
                                        <p:tgtEl>
                                          <p:spTgt spid="2"/>
                                        </p:tgtEl>
                                      </p:cBhvr>
                                    </p:animEffect>
                                  </p:childTnLst>
                                </p:cTn>
                              </p:par>
                            </p:childTnLst>
                          </p:cTn>
                        </p:par>
                        <p:par>
                          <p:cTn id="58" fill="hold">
                            <p:stCondLst>
                              <p:cond delay="500"/>
                            </p:stCondLst>
                            <p:childTnLst>
                              <p:par>
                                <p:cTn id="59" presetID="42" presetClass="entr" presetSubtype="0" fill="hold" grpId="0" nodeType="after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fade">
                                      <p:cBhvr>
                                        <p:cTn id="61" dur="1000"/>
                                        <p:tgtEl>
                                          <p:spTgt spid="19"/>
                                        </p:tgtEl>
                                      </p:cBhvr>
                                    </p:animEffect>
                                    <p:anim calcmode="lin" valueType="num">
                                      <p:cBhvr>
                                        <p:cTn id="62" dur="1000" fill="hold"/>
                                        <p:tgtEl>
                                          <p:spTgt spid="19"/>
                                        </p:tgtEl>
                                        <p:attrNameLst>
                                          <p:attrName>ppt_x</p:attrName>
                                        </p:attrNameLst>
                                      </p:cBhvr>
                                      <p:tavLst>
                                        <p:tav tm="0">
                                          <p:val>
                                            <p:strVal val="#ppt_x"/>
                                          </p:val>
                                        </p:tav>
                                        <p:tav tm="100000">
                                          <p:val>
                                            <p:strVal val="#ppt_x"/>
                                          </p:val>
                                        </p:tav>
                                      </p:tavLst>
                                    </p:anim>
                                    <p:anim calcmode="lin" valueType="num">
                                      <p:cBhvr>
                                        <p:cTn id="63"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6" grpId="0"/>
      <p:bldP spid="9" grpId="0"/>
      <p:bldP spid="10" grpId="0"/>
      <p:bldP spid="15" grpId="0"/>
      <p:bldP spid="16" grpId="0"/>
      <p:bldP spid="1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3A062DA-93BF-4842-B601-4404401BCCE3}"/>
              </a:ext>
            </a:extLst>
          </p:cNvPr>
          <p:cNvSpPr txBox="1"/>
          <p:nvPr/>
        </p:nvSpPr>
        <p:spPr>
          <a:xfrm>
            <a:off x="609600" y="1581150"/>
            <a:ext cx="8077200" cy="954107"/>
          </a:xfrm>
          <a:prstGeom prst="rect">
            <a:avLst/>
          </a:prstGeom>
          <a:noFill/>
        </p:spPr>
        <p:txBody>
          <a:bodyPr wrap="square">
            <a:spAutoFit/>
          </a:bodyPr>
          <a:lstStyle/>
          <a:p>
            <a:r>
              <a:rPr lang="vi-VN" sz="2800" dirty="0" err="1">
                <a:solidFill>
                  <a:srgbClr val="0000FF"/>
                </a:solidFill>
                <a:latin typeface="Times New Roman (Headings)"/>
                <a:cs typeface="Arial" panose="020B0604020202020204" pitchFamily="34" charset="0"/>
              </a:rPr>
              <a:t>Kết</a:t>
            </a:r>
            <a:r>
              <a:rPr lang="vi-VN" sz="2800" dirty="0">
                <a:solidFill>
                  <a:srgbClr val="0000FF"/>
                </a:solidFill>
                <a:latin typeface="Times New Roman (Headings)"/>
                <a:cs typeface="Arial" panose="020B0604020202020204" pitchFamily="34" charset="0"/>
              </a:rPr>
              <a:t> </a:t>
            </a:r>
            <a:r>
              <a:rPr lang="vi-VN" sz="2800" dirty="0" err="1">
                <a:solidFill>
                  <a:srgbClr val="0000FF"/>
                </a:solidFill>
                <a:latin typeface="Times New Roman (Headings)"/>
                <a:cs typeface="Arial" panose="020B0604020202020204" pitchFamily="34" charset="0"/>
              </a:rPr>
              <a:t>luận</a:t>
            </a:r>
            <a:r>
              <a:rPr lang="vi-VN" sz="2800" dirty="0">
                <a:solidFill>
                  <a:srgbClr val="0000FF"/>
                </a:solidFill>
                <a:latin typeface="Times New Roman (Headings)"/>
                <a:cs typeface="Arial" panose="020B0604020202020204" pitchFamily="34" charset="0"/>
              </a:rPr>
              <a:t>: </a:t>
            </a:r>
            <a:endParaRPr lang="en-US" sz="2800" dirty="0">
              <a:solidFill>
                <a:srgbClr val="0000FF"/>
              </a:solidFill>
              <a:latin typeface="Times New Roman (Headings)"/>
              <a:cs typeface="Arial" panose="020B0604020202020204" pitchFamily="34" charset="0"/>
            </a:endParaRPr>
          </a:p>
          <a:p>
            <a:r>
              <a:rPr lang="en-US" sz="2800" dirty="0">
                <a:solidFill>
                  <a:srgbClr val="0000FF"/>
                </a:solidFill>
                <a:latin typeface="Times New Roman (Headings)"/>
                <a:cs typeface="Arial" panose="020B0604020202020204" pitchFamily="34" charset="0"/>
              </a:rPr>
              <a:t>Theo </a:t>
            </a:r>
            <a:r>
              <a:rPr lang="en-US" sz="2800" dirty="0" err="1">
                <a:solidFill>
                  <a:srgbClr val="0000FF"/>
                </a:solidFill>
                <a:latin typeface="Times New Roman (Headings)"/>
                <a:cs typeface="Arial" panose="020B0604020202020204" pitchFamily="34" charset="0"/>
              </a:rPr>
              <a:t>phương</a:t>
            </a:r>
            <a:r>
              <a:rPr lang="en-US" sz="2800" dirty="0">
                <a:solidFill>
                  <a:srgbClr val="0000FF"/>
                </a:solidFill>
                <a:latin typeface="Times New Roman (Headings)"/>
                <a:cs typeface="Arial" panose="020B0604020202020204" pitchFamily="34" charset="0"/>
              </a:rPr>
              <a:t> </a:t>
            </a:r>
            <a:r>
              <a:rPr lang="en-US" sz="2800" dirty="0" err="1">
                <a:solidFill>
                  <a:srgbClr val="0000FF"/>
                </a:solidFill>
                <a:latin typeface="Times New Roman (Headings)"/>
                <a:cs typeface="Arial" panose="020B0604020202020204" pitchFamily="34" charset="0"/>
              </a:rPr>
              <a:t>án</a:t>
            </a:r>
            <a:r>
              <a:rPr lang="en-US" sz="2800" dirty="0">
                <a:solidFill>
                  <a:srgbClr val="0000FF"/>
                </a:solidFill>
                <a:latin typeface="Times New Roman (Headings)"/>
                <a:cs typeface="Arial" panose="020B0604020202020204" pitchFamily="34" charset="0"/>
              </a:rPr>
              <a:t> </a:t>
            </a:r>
            <a:r>
              <a:rPr lang="en-US" sz="2800" dirty="0" err="1">
                <a:solidFill>
                  <a:srgbClr val="0000FF"/>
                </a:solidFill>
                <a:latin typeface="Times New Roman (Headings)"/>
                <a:cs typeface="Arial" panose="020B0604020202020204" pitchFamily="34" charset="0"/>
              </a:rPr>
              <a:t>một</a:t>
            </a:r>
            <a:r>
              <a:rPr lang="en-US" sz="2800" dirty="0">
                <a:solidFill>
                  <a:srgbClr val="0000FF"/>
                </a:solidFill>
                <a:latin typeface="Times New Roman (Headings)"/>
                <a:cs typeface="Arial" panose="020B0604020202020204" pitchFamily="34" charset="0"/>
              </a:rPr>
              <a:t> </a:t>
            </a:r>
            <a:r>
              <a:rPr lang="en-US" sz="2800" dirty="0" err="1">
                <a:solidFill>
                  <a:srgbClr val="0000FF"/>
                </a:solidFill>
                <a:latin typeface="Times New Roman (Headings)"/>
                <a:cs typeface="Arial" panose="020B0604020202020204" pitchFamily="34" charset="0"/>
              </a:rPr>
              <a:t>cửa</a:t>
            </a:r>
            <a:r>
              <a:rPr lang="en-US" sz="2800" dirty="0">
                <a:solidFill>
                  <a:srgbClr val="0000FF"/>
                </a:solidFill>
                <a:latin typeface="Times New Roman (Headings)"/>
                <a:cs typeface="Arial" panose="020B0604020202020204" pitchFamily="34" charset="0"/>
              </a:rPr>
              <a:t> </a:t>
            </a:r>
            <a:r>
              <a:rPr lang="en-US" sz="2800" dirty="0" err="1">
                <a:solidFill>
                  <a:srgbClr val="0000FF"/>
                </a:solidFill>
                <a:latin typeface="Times New Roman (Headings)"/>
                <a:cs typeface="Arial" panose="020B0604020202020204" pitchFamily="34" charset="0"/>
              </a:rPr>
              <a:t>hàng</a:t>
            </a:r>
            <a:r>
              <a:rPr lang="en-US" sz="2800" dirty="0">
                <a:solidFill>
                  <a:srgbClr val="0000FF"/>
                </a:solidFill>
                <a:latin typeface="Times New Roman (Headings)"/>
                <a:cs typeface="Arial" panose="020B0604020202020204" pitchFamily="34" charset="0"/>
              </a:rPr>
              <a:t> </a:t>
            </a:r>
            <a:r>
              <a:rPr lang="en-US" sz="2800" dirty="0" err="1">
                <a:solidFill>
                  <a:srgbClr val="0000FF"/>
                </a:solidFill>
                <a:latin typeface="Times New Roman (Headings)"/>
                <a:cs typeface="Arial" panose="020B0604020202020204" pitchFamily="34" charset="0"/>
              </a:rPr>
              <a:t>có</a:t>
            </a:r>
            <a:r>
              <a:rPr lang="en-US" sz="2800" dirty="0">
                <a:solidFill>
                  <a:srgbClr val="0000FF"/>
                </a:solidFill>
                <a:latin typeface="Times New Roman (Headings)"/>
                <a:cs typeface="Arial" panose="020B0604020202020204" pitchFamily="34" charset="0"/>
              </a:rPr>
              <a:t> </a:t>
            </a:r>
            <a:r>
              <a:rPr lang="en-US" sz="2800" dirty="0" err="1">
                <a:solidFill>
                  <a:srgbClr val="0000FF"/>
                </a:solidFill>
                <a:latin typeface="Times New Roman (Headings)"/>
                <a:cs typeface="Arial" panose="020B0604020202020204" pitchFamily="34" charset="0"/>
              </a:rPr>
              <a:t>lãi</a:t>
            </a:r>
            <a:r>
              <a:rPr lang="en-US" sz="2800" dirty="0">
                <a:solidFill>
                  <a:srgbClr val="0000FF"/>
                </a:solidFill>
                <a:latin typeface="Times New Roman (Headings)"/>
                <a:cs typeface="Arial" panose="020B0604020202020204" pitchFamily="34" charset="0"/>
              </a:rPr>
              <a:t> </a:t>
            </a:r>
            <a:r>
              <a:rPr lang="en-US" sz="2800" dirty="0" err="1">
                <a:solidFill>
                  <a:srgbClr val="0000FF"/>
                </a:solidFill>
                <a:latin typeface="Times New Roman (Headings)"/>
                <a:cs typeface="Arial" panose="020B0604020202020204" pitchFamily="34" charset="0"/>
              </a:rPr>
              <a:t>nhiều</a:t>
            </a:r>
            <a:r>
              <a:rPr lang="en-US" sz="2800" dirty="0">
                <a:solidFill>
                  <a:srgbClr val="0000FF"/>
                </a:solidFill>
                <a:latin typeface="Times New Roman (Headings)"/>
                <a:cs typeface="Arial" panose="020B0604020202020204" pitchFamily="34" charset="0"/>
              </a:rPr>
              <a:t> </a:t>
            </a:r>
            <a:r>
              <a:rPr lang="en-US" sz="2800" dirty="0" err="1">
                <a:solidFill>
                  <a:srgbClr val="0000FF"/>
                </a:solidFill>
                <a:latin typeface="Times New Roman (Headings)"/>
                <a:cs typeface="Arial" panose="020B0604020202020204" pitchFamily="34" charset="0"/>
              </a:rPr>
              <a:t>hơn</a:t>
            </a:r>
            <a:r>
              <a:rPr lang="en-US" sz="2800" dirty="0">
                <a:solidFill>
                  <a:srgbClr val="0000FF"/>
                </a:solidFill>
                <a:latin typeface="Times New Roman (Headings)"/>
                <a:cs typeface="Arial" panose="020B0604020202020204" pitchFamily="34" charset="0"/>
              </a:rPr>
              <a:t>. </a:t>
            </a:r>
            <a:endParaRPr lang="vi-VN" sz="2800" dirty="0">
              <a:solidFill>
                <a:srgbClr val="0000FF"/>
              </a:solidFill>
              <a:latin typeface="Times New Roman (Headings)"/>
              <a:cs typeface="Arial" panose="020B0604020202020204" pitchFamily="34" charset="0"/>
            </a:endParaRPr>
          </a:p>
        </p:txBody>
      </p:sp>
    </p:spTree>
    <p:extLst>
      <p:ext uri="{BB962C8B-B14F-4D97-AF65-F5344CB8AC3E}">
        <p14:creationId xmlns:p14="http://schemas.microsoft.com/office/powerpoint/2010/main" val="550615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1045978B-5EEB-4332-B7FF-A0E60C1AF51A}"/>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9496" y="0"/>
            <a:ext cx="8905008" cy="5320147"/>
          </a:xfrm>
        </p:spPr>
      </p:pic>
      <p:sp>
        <p:nvSpPr>
          <p:cNvPr id="3" name="Rectangle: Rounded Corners 2">
            <a:extLst>
              <a:ext uri="{FF2B5EF4-FFF2-40B4-BE49-F238E27FC236}">
                <a16:creationId xmlns:a16="http://schemas.microsoft.com/office/drawing/2014/main" id="{754B6581-D270-4124-AE6F-B433988FBFE5}"/>
              </a:ext>
            </a:extLst>
          </p:cNvPr>
          <p:cNvSpPr/>
          <p:nvPr/>
        </p:nvSpPr>
        <p:spPr>
          <a:xfrm>
            <a:off x="4014170" y="115709"/>
            <a:ext cx="3923121" cy="519546"/>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US" sz="2700" b="1"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HƯỚNG</a:t>
            </a:r>
            <a:r>
              <a:rPr lang="en-US" sz="27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700" b="1"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DẪN</a:t>
            </a:r>
            <a:r>
              <a:rPr lang="en-US" sz="27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700" b="1"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VỀ</a:t>
            </a:r>
            <a:r>
              <a:rPr lang="en-US" sz="27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700" b="1"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NHÀ</a:t>
            </a:r>
            <a:endParaRPr lang="en-US" sz="2700">
              <a:solidFill>
                <a:prstClr val="white"/>
              </a:solidFill>
              <a:effectLst>
                <a:outerShdw blurRad="38100" dist="38100" dir="2700000" algn="tl">
                  <a:srgbClr val="000000">
                    <a:alpha val="43137"/>
                  </a:srgbClr>
                </a:outerShdw>
              </a:effectLst>
              <a:latin typeface="Trebuchet MS" panose="020B0603020202020204"/>
            </a:endParaRPr>
          </a:p>
        </p:txBody>
      </p:sp>
      <p:sp>
        <p:nvSpPr>
          <p:cNvPr id="6" name="Flowchart: Alternate Process 5">
            <a:extLst>
              <a:ext uri="{FF2B5EF4-FFF2-40B4-BE49-F238E27FC236}">
                <a16:creationId xmlns:a16="http://schemas.microsoft.com/office/drawing/2014/main" id="{2EDBA975-70B1-478C-B449-728582949349}"/>
              </a:ext>
            </a:extLst>
          </p:cNvPr>
          <p:cNvSpPr/>
          <p:nvPr/>
        </p:nvSpPr>
        <p:spPr>
          <a:xfrm>
            <a:off x="1706017" y="2038350"/>
            <a:ext cx="5913984" cy="2819400"/>
          </a:xfrm>
          <a:prstGeom prst="flowChartAlternateProcess">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1" algn="just">
              <a:lnSpc>
                <a:spcPct val="107000"/>
              </a:lnSpc>
              <a:buClr>
                <a:srgbClr val="000000"/>
              </a:buClr>
            </a:pPr>
            <a:endParaRPr lang="en-US" sz="2100">
              <a:solidFill>
                <a:schemeClr val="accent5"/>
              </a:solidFill>
              <a:latin typeface="Times New Roman" panose="02020603050405020304" pitchFamily="18" charset="0"/>
              <a:ea typeface="Calibri" panose="020F0502020204030204" pitchFamily="34" charset="0"/>
              <a:cs typeface="Times New Roman" panose="02020603050405020304" pitchFamily="18" charset="0"/>
            </a:endParaRPr>
          </a:p>
          <a:p>
            <a:pPr algn="just"/>
            <a:r>
              <a:rPr lang="en-US">
                <a:solidFill>
                  <a:schemeClr val="accent5"/>
                </a:solidFill>
                <a:latin typeface="Times New Roman" panose="02020603050405020304" pitchFamily="18" charset="0"/>
                <a:ea typeface="Times New Roman" panose="02020603050405020304" pitchFamily="18" charset="0"/>
              </a:rPr>
              <a:t> </a:t>
            </a:r>
          </a:p>
          <a:p>
            <a:pPr algn="just"/>
            <a:r>
              <a:rPr lang="en-US" sz="1050">
                <a:latin typeface="Times New Roman" panose="02020603050405020304" pitchFamily="18" charset="0"/>
                <a:ea typeface="Times New Roman" panose="02020603050405020304" pitchFamily="18" charset="0"/>
              </a:rPr>
              <a:t> </a:t>
            </a:r>
            <a:endParaRPr lang="en-US" sz="900">
              <a:latin typeface="Times New Roman" panose="02020603050405020304" pitchFamily="18" charset="0"/>
              <a:ea typeface="Times New Roman" panose="02020603050405020304" pitchFamily="18" charset="0"/>
            </a:endParaRPr>
          </a:p>
        </p:txBody>
      </p:sp>
      <p:sp>
        <p:nvSpPr>
          <p:cNvPr id="8" name="Rectangle 7"/>
          <p:cNvSpPr/>
          <p:nvPr/>
        </p:nvSpPr>
        <p:spPr>
          <a:xfrm>
            <a:off x="1921182" y="2128798"/>
            <a:ext cx="5516802" cy="2728952"/>
          </a:xfrm>
          <a:prstGeom prst="rect">
            <a:avLst/>
          </a:prstGeom>
        </p:spPr>
        <p:txBody>
          <a:bodyPr wrap="square">
            <a:spAutoFit/>
          </a:bodyPr>
          <a:lstStyle/>
          <a:p>
            <a:pPr algn="just">
              <a:spcBef>
                <a:spcPts val="225"/>
              </a:spcBef>
              <a:spcAft>
                <a:spcPts val="225"/>
              </a:spcAft>
            </a:pP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Tìm</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hiểu</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cách</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lập</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kế</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hoạch</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kinh</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doanh</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theo</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nhóm</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cách</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lựa</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chọn</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hình</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thức</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khuyến</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mãi</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phù</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hợp</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để</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tăng</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lãi</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của</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nhóm</a:t>
            </a:r>
            <a:r>
              <a:rPr lang="en-US" sz="2800" dirty="0">
                <a:solidFill>
                  <a:srgbClr val="0000FF"/>
                </a:solidFill>
                <a:latin typeface="Times New Roman" panose="02020603050405020304" pitchFamily="18" charset="0"/>
                <a:ea typeface="Times New Roman" panose="02020603050405020304" pitchFamily="18" charset="0"/>
              </a:rPr>
              <a:t>. </a:t>
            </a:r>
          </a:p>
          <a:p>
            <a:pPr algn="just">
              <a:spcBef>
                <a:spcPts val="225"/>
              </a:spcBef>
              <a:spcAft>
                <a:spcPts val="225"/>
              </a:spcAft>
            </a:pP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Xác</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định</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hình</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thức</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khuyến</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mãi</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và</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quảng</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cáo</a:t>
            </a:r>
            <a:r>
              <a:rPr lang="en-US" sz="2800" dirty="0">
                <a:solidFill>
                  <a:srgbClr val="0000FF"/>
                </a:solidFill>
                <a:latin typeface="Times New Roman" panose="02020603050405020304" pitchFamily="18" charset="0"/>
                <a:ea typeface="Times New Roman" panose="02020603050405020304" pitchFamily="18" charset="0"/>
              </a:rPr>
              <a:t>. </a:t>
            </a:r>
          </a:p>
        </p:txBody>
      </p:sp>
    </p:spTree>
    <p:extLst>
      <p:ext uri="{BB962C8B-B14F-4D97-AF65-F5344CB8AC3E}">
        <p14:creationId xmlns:p14="http://schemas.microsoft.com/office/powerpoint/2010/main" val="112244038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3" name="Group 32">
            <a:extLst>
              <a:ext uri="{FF2B5EF4-FFF2-40B4-BE49-F238E27FC236}">
                <a16:creationId xmlns:a16="http://schemas.microsoft.com/office/drawing/2014/main" id="{CA5C00B0-B2B6-4792-8C67-F8C09471186E}"/>
              </a:ext>
            </a:extLst>
          </p:cNvPr>
          <p:cNvGrpSpPr/>
          <p:nvPr/>
        </p:nvGrpSpPr>
        <p:grpSpPr>
          <a:xfrm rot="5400000">
            <a:off x="6287545" y="2413898"/>
            <a:ext cx="5168435" cy="490264"/>
            <a:chOff x="4871257" y="83128"/>
            <a:chExt cx="7501721" cy="653685"/>
          </a:xfrm>
        </p:grpSpPr>
        <p:sp>
          <p:nvSpPr>
            <p:cNvPr id="34" name="Rectangle: Rounded Corners 28">
              <a:extLst>
                <a:ext uri="{FF2B5EF4-FFF2-40B4-BE49-F238E27FC236}">
                  <a16:creationId xmlns:a16="http://schemas.microsoft.com/office/drawing/2014/main" id="{8F343863-9DC9-48EE-8845-A5B504C915DF}"/>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Arial" panose="020B0604020202020204" pitchFamily="34" charset="0"/>
                <a:cs typeface="Arial" panose="020B0604020202020204" pitchFamily="34" charset="0"/>
              </a:endParaRPr>
            </a:p>
          </p:txBody>
        </p:sp>
        <p:sp>
          <p:nvSpPr>
            <p:cNvPr id="35" name="TextBox 34">
              <a:extLst>
                <a:ext uri="{FF2B5EF4-FFF2-40B4-BE49-F238E27FC236}">
                  <a16:creationId xmlns:a16="http://schemas.microsoft.com/office/drawing/2014/main" id="{CEF5EE85-C87E-4391-B9D7-C957829925F2}"/>
                </a:ext>
              </a:extLst>
            </p:cNvPr>
            <p:cNvSpPr txBox="1"/>
            <p:nvPr/>
          </p:nvSpPr>
          <p:spPr>
            <a:xfrm>
              <a:off x="5268731" y="198269"/>
              <a:ext cx="7104247" cy="492442"/>
            </a:xfrm>
            <a:prstGeom prst="rect">
              <a:avLst/>
            </a:prstGeom>
            <a:noFill/>
          </p:spPr>
          <p:txBody>
            <a:bodyPr wrap="square">
              <a:spAutoFit/>
            </a:bodyPr>
            <a:lstStyle/>
            <a:p>
              <a:r>
                <a:rPr lang="en-US" b="1">
                  <a:solidFill>
                    <a:srgbClr val="FFFF00"/>
                  </a:solidFill>
                  <a:latin typeface="Arial" panose="020B0604020202020204" pitchFamily="34" charset="0"/>
                  <a:cs typeface="Arial" panose="020B0604020202020204" pitchFamily="34" charset="0"/>
                </a:rPr>
                <a:t>HOẠT ĐỘNG HÌNH THÀNH KIẾN THỨC</a:t>
              </a:r>
              <a:endParaRPr lang="en-US">
                <a:solidFill>
                  <a:srgbClr val="FFFF00"/>
                </a:solidFill>
                <a:latin typeface="Arial" panose="020B0604020202020204" pitchFamily="34" charset="0"/>
                <a:cs typeface="Arial" panose="020B0604020202020204" pitchFamily="34" charset="0"/>
              </a:endParaRPr>
            </a:p>
          </p:txBody>
        </p:sp>
      </p:grpSp>
      <p:sp>
        <p:nvSpPr>
          <p:cNvPr id="36" name="TextBox 35">
            <a:extLst>
              <a:ext uri="{FF2B5EF4-FFF2-40B4-BE49-F238E27FC236}">
                <a16:creationId xmlns:a16="http://schemas.microsoft.com/office/drawing/2014/main" id="{A3A062DA-93BF-4842-B601-4404401BCCE3}"/>
              </a:ext>
            </a:extLst>
          </p:cNvPr>
          <p:cNvSpPr txBox="1"/>
          <p:nvPr/>
        </p:nvSpPr>
        <p:spPr>
          <a:xfrm>
            <a:off x="-76200" y="1123950"/>
            <a:ext cx="2514600" cy="954107"/>
          </a:xfrm>
          <a:prstGeom prst="rect">
            <a:avLst/>
          </a:prstGeom>
          <a:noFill/>
        </p:spPr>
        <p:txBody>
          <a:bodyPr wrap="square">
            <a:spAutoFit/>
          </a:bodyPr>
          <a:lstStyle/>
          <a:p>
            <a:pPr algn="ctr"/>
            <a:r>
              <a:rPr lang="en-US" sz="28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2) </a:t>
            </a:r>
            <a:r>
              <a:rPr lang="en-US" sz="28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Kiến</a:t>
            </a:r>
            <a:r>
              <a:rPr lang="en-US" sz="28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thức</a:t>
            </a:r>
            <a:endParaRPr lang="en-US" sz="28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p>
            <a:pPr algn="ctr"/>
            <a:r>
              <a:rPr lang="en-US" sz="28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toán</a:t>
            </a:r>
            <a:r>
              <a:rPr lang="en-US" sz="28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học</a:t>
            </a:r>
            <a:endParaRPr lang="en-US" sz="2800" b="1" dirty="0">
              <a:solidFill>
                <a:srgbClr val="0070C0"/>
              </a:solidFill>
              <a:latin typeface="Times New Roman" panose="02020603050405020304" pitchFamily="18" charset="0"/>
              <a:cs typeface="Times New Roman" panose="02020603050405020304" pitchFamily="18" charset="0"/>
            </a:endParaRPr>
          </a:p>
        </p:txBody>
      </p:sp>
      <p:sp>
        <p:nvSpPr>
          <p:cNvPr id="38" name="Hộp Văn bản 21">
            <a:extLst>
              <a:ext uri="{FF2B5EF4-FFF2-40B4-BE49-F238E27FC236}">
                <a16:creationId xmlns:a16="http://schemas.microsoft.com/office/drawing/2014/main" id="{7CB8EC00-5190-4322-B27F-F59D635C2BCF}"/>
              </a:ext>
            </a:extLst>
          </p:cNvPr>
          <p:cNvSpPr txBox="1"/>
          <p:nvPr/>
        </p:nvSpPr>
        <p:spPr>
          <a:xfrm>
            <a:off x="2836272" y="2166485"/>
            <a:ext cx="4175358" cy="523220"/>
          </a:xfrm>
          <a:prstGeom prst="rect">
            <a:avLst/>
          </a:prstGeom>
          <a:noFill/>
        </p:spPr>
        <p:txBody>
          <a:bodyPr wrap="square" rtlCol="0">
            <a:spAutoFit/>
          </a:bodyPr>
          <a:lstStyle/>
          <a:p>
            <a:r>
              <a:rPr lang="en-US" sz="2800" dirty="0" err="1">
                <a:solidFill>
                  <a:srgbClr val="0000FF"/>
                </a:solidFill>
                <a:latin typeface="Times New Roman" panose="02020603050405020304" pitchFamily="18" charset="0"/>
                <a:cs typeface="Times New Roman" panose="02020603050405020304" pitchFamily="18" charset="0"/>
              </a:rPr>
              <a:t>Sau</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khi</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giảm</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giá</a:t>
            </a:r>
            <a:r>
              <a:rPr lang="en-US" sz="2800" dirty="0">
                <a:solidFill>
                  <a:srgbClr val="0000FF"/>
                </a:solidFill>
                <a:latin typeface="Times New Roman" panose="02020603050405020304" pitchFamily="18" charset="0"/>
                <a:cs typeface="Times New Roman" panose="02020603050405020304" pitchFamily="18" charset="0"/>
              </a:rPr>
              <a:t> </a:t>
            </a:r>
            <a:r>
              <a:rPr lang="en-US" sz="2800" i="1" dirty="0">
                <a:solidFill>
                  <a:srgbClr val="0000FF"/>
                </a:solidFill>
                <a:latin typeface="Times New Roman" panose="02020603050405020304" pitchFamily="18" charset="0"/>
                <a:cs typeface="Times New Roman" panose="02020603050405020304" pitchFamily="18" charset="0"/>
              </a:rPr>
              <a:t>x</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số</a:t>
            </a:r>
            <a:r>
              <a:rPr lang="en-US" sz="2800" dirty="0">
                <a:solidFill>
                  <a:srgbClr val="0000FF"/>
                </a:solidFill>
                <a:latin typeface="Times New Roman" panose="02020603050405020304" pitchFamily="18" charset="0"/>
                <a:cs typeface="Times New Roman" panose="02020603050405020304" pitchFamily="18" charset="0"/>
              </a:rPr>
              <a:t> </a:t>
            </a:r>
            <a:r>
              <a:rPr lang="en-US" sz="2800" i="1" dirty="0">
                <a:solidFill>
                  <a:srgbClr val="0000FF"/>
                </a:solidFill>
                <a:latin typeface="Times New Roman" panose="02020603050405020304" pitchFamily="18" charset="0"/>
                <a:cs typeface="Times New Roman" panose="02020603050405020304" pitchFamily="18" charset="0"/>
              </a:rPr>
              <a:t>a</a:t>
            </a:r>
            <a:r>
              <a:rPr lang="en-US" sz="2800" dirty="0">
                <a:solidFill>
                  <a:srgbClr val="0000FF"/>
                </a:solidFill>
                <a:latin typeface="Times New Roman" panose="02020603050405020304" pitchFamily="18" charset="0"/>
                <a:cs typeface="Times New Roman" panose="02020603050405020304" pitchFamily="18" charset="0"/>
              </a:rPr>
              <a:t>  </a:t>
            </a:r>
          </a:p>
        </p:txBody>
      </p:sp>
      <p:graphicFrame>
        <p:nvGraphicFramePr>
          <p:cNvPr id="49" name="Object 48"/>
          <p:cNvGraphicFramePr>
            <a:graphicFrameLocks noChangeAspect="1"/>
          </p:cNvGraphicFramePr>
          <p:nvPr>
            <p:extLst>
              <p:ext uri="{D42A27DB-BD31-4B8C-83A1-F6EECF244321}">
                <p14:modId xmlns:p14="http://schemas.microsoft.com/office/powerpoint/2010/main" val="3560705772"/>
              </p:ext>
            </p:extLst>
          </p:nvPr>
        </p:nvGraphicFramePr>
        <p:xfrm>
          <a:off x="3684588" y="3497263"/>
          <a:ext cx="1866900" cy="419100"/>
        </p:xfrm>
        <a:graphic>
          <a:graphicData uri="http://schemas.openxmlformats.org/presentationml/2006/ole">
            <mc:AlternateContent xmlns:mc="http://schemas.openxmlformats.org/markup-compatibility/2006">
              <mc:Choice xmlns:v="urn:schemas-microsoft-com:vml" Requires="v">
                <p:oleObj name="Equation" r:id="rId3" imgW="2489040" imgH="558720" progId="Equation.DSMT4">
                  <p:embed/>
                </p:oleObj>
              </mc:Choice>
              <mc:Fallback>
                <p:oleObj name="Equation" r:id="rId3" imgW="2489040" imgH="558720" progId="Equation.DSMT4">
                  <p:embed/>
                  <p:pic>
                    <p:nvPicPr>
                      <p:cNvPr id="49" name="Object 48"/>
                      <p:cNvPicPr/>
                      <p:nvPr/>
                    </p:nvPicPr>
                    <p:blipFill>
                      <a:blip r:embed="rId4"/>
                      <a:stretch>
                        <a:fillRect/>
                      </a:stretch>
                    </p:blipFill>
                    <p:spPr>
                      <a:xfrm>
                        <a:off x="3684588" y="3497263"/>
                        <a:ext cx="1866900" cy="419100"/>
                      </a:xfrm>
                      <a:prstGeom prst="rect">
                        <a:avLst/>
                      </a:prstGeom>
                    </p:spPr>
                  </p:pic>
                </p:oleObj>
              </mc:Fallback>
            </mc:AlternateContent>
          </a:graphicData>
        </a:graphic>
      </p:graphicFrame>
      <p:sp>
        <p:nvSpPr>
          <p:cNvPr id="50" name="Hộp Văn bản 21">
            <a:extLst>
              <a:ext uri="{FF2B5EF4-FFF2-40B4-BE49-F238E27FC236}">
                <a16:creationId xmlns:a16="http://schemas.microsoft.com/office/drawing/2014/main" id="{7CB8EC00-5190-4322-B27F-F59D635C2BCF}"/>
              </a:ext>
            </a:extLst>
          </p:cNvPr>
          <p:cNvSpPr txBox="1"/>
          <p:nvPr/>
        </p:nvSpPr>
        <p:spPr>
          <a:xfrm>
            <a:off x="3216042" y="2862427"/>
            <a:ext cx="3415819" cy="523220"/>
          </a:xfrm>
          <a:prstGeom prst="rect">
            <a:avLst/>
          </a:prstGeom>
          <a:noFill/>
        </p:spPr>
        <p:txBody>
          <a:bodyPr wrap="square" rtlCol="0">
            <a:spAutoFit/>
          </a:bodyPr>
          <a:lstStyle/>
          <a:p>
            <a:r>
              <a:rPr lang="en-US" sz="2800">
                <a:solidFill>
                  <a:srgbClr val="0000FF"/>
                </a:solidFill>
                <a:latin typeface="Times New Roman" panose="02020603050405020304" pitchFamily="18" charset="0"/>
                <a:cs typeface="Times New Roman" panose="02020603050405020304" pitchFamily="18" charset="0"/>
              </a:rPr>
              <a:t>Ta nhận được:</a:t>
            </a:r>
          </a:p>
        </p:txBody>
      </p:sp>
      <p:sp>
        <p:nvSpPr>
          <p:cNvPr id="12" name="!!1">
            <a:extLst>
              <a:ext uri="{FF2B5EF4-FFF2-40B4-BE49-F238E27FC236}">
                <a16:creationId xmlns:a16="http://schemas.microsoft.com/office/drawing/2014/main" id="{0615135A-98C9-4461-8599-13EED4A0D8B3}"/>
              </a:ext>
            </a:extLst>
          </p:cNvPr>
          <p:cNvSpPr txBox="1"/>
          <p:nvPr/>
        </p:nvSpPr>
        <p:spPr>
          <a:xfrm>
            <a:off x="-228600" y="74812"/>
            <a:ext cx="8033081" cy="954107"/>
          </a:xfrm>
          <a:prstGeom prst="rect">
            <a:avLst/>
          </a:prstGeom>
          <a:noFill/>
        </p:spPr>
        <p:txBody>
          <a:bodyPr wrap="square">
            <a:spAutoFit/>
          </a:bodyPr>
          <a:lstStyle/>
          <a:p>
            <a:pPr algn="ctr"/>
            <a:r>
              <a:rPr lang="en-US" sz="2800" b="1">
                <a:solidFill>
                  <a:srgbClr val="C55A11"/>
                </a:solidFill>
                <a:latin typeface="Times New Roman" panose="02020603050405020304" pitchFamily="18" charset="0"/>
                <a:cs typeface="Times New Roman" panose="02020603050405020304" pitchFamily="18" charset="0"/>
              </a:rPr>
              <a:t>TIẾT 1: MỘT SỐ HÌNH THỨC KHUYẾN MÃI TRONG KINH DOANH</a:t>
            </a:r>
          </a:p>
        </p:txBody>
      </p:sp>
    </p:spTree>
    <p:extLst>
      <p:ext uri="{BB962C8B-B14F-4D97-AF65-F5344CB8AC3E}">
        <p14:creationId xmlns:p14="http://schemas.microsoft.com/office/powerpoint/2010/main" val="261451084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1000"/>
                                        <p:tgtEl>
                                          <p:spTgt spid="33"/>
                                        </p:tgtEl>
                                      </p:cBhvr>
                                    </p:animEffect>
                                    <p:anim calcmode="lin" valueType="num">
                                      <p:cBhvr>
                                        <p:cTn id="8" dur="1000" fill="hold"/>
                                        <p:tgtEl>
                                          <p:spTgt spid="33"/>
                                        </p:tgtEl>
                                        <p:attrNameLst>
                                          <p:attrName>ppt_x</p:attrName>
                                        </p:attrNameLst>
                                      </p:cBhvr>
                                      <p:tavLst>
                                        <p:tav tm="0">
                                          <p:val>
                                            <p:strVal val="#ppt_x"/>
                                          </p:val>
                                        </p:tav>
                                        <p:tav tm="100000">
                                          <p:val>
                                            <p:strVal val="#ppt_x"/>
                                          </p:val>
                                        </p:tav>
                                      </p:tavLst>
                                    </p:anim>
                                    <p:anim calcmode="lin" valueType="num">
                                      <p:cBhvr>
                                        <p:cTn id="9" dur="1000" fill="hold"/>
                                        <p:tgtEl>
                                          <p:spTgt spid="3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6"/>
                                        </p:tgtEl>
                                        <p:attrNameLst>
                                          <p:attrName>style.visibility</p:attrName>
                                        </p:attrNameLst>
                                      </p:cBhvr>
                                      <p:to>
                                        <p:strVal val="visible"/>
                                      </p:to>
                                    </p:set>
                                    <p:animEffect transition="in" filter="fade">
                                      <p:cBhvr>
                                        <p:cTn id="13" dur="1000"/>
                                        <p:tgtEl>
                                          <p:spTgt spid="36"/>
                                        </p:tgtEl>
                                      </p:cBhvr>
                                    </p:animEffect>
                                    <p:anim calcmode="lin" valueType="num">
                                      <p:cBhvr>
                                        <p:cTn id="14" dur="1000" fill="hold"/>
                                        <p:tgtEl>
                                          <p:spTgt spid="36"/>
                                        </p:tgtEl>
                                        <p:attrNameLst>
                                          <p:attrName>ppt_x</p:attrName>
                                        </p:attrNameLst>
                                      </p:cBhvr>
                                      <p:tavLst>
                                        <p:tav tm="0">
                                          <p:val>
                                            <p:strVal val="#ppt_x"/>
                                          </p:val>
                                        </p:tav>
                                        <p:tav tm="100000">
                                          <p:val>
                                            <p:strVal val="#ppt_x"/>
                                          </p:val>
                                        </p:tav>
                                      </p:tavLst>
                                    </p:anim>
                                    <p:anim calcmode="lin" valueType="num">
                                      <p:cBhvr>
                                        <p:cTn id="15"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fade">
                                      <p:cBhvr>
                                        <p:cTn id="20" dur="500"/>
                                        <p:tgtEl>
                                          <p:spTgt spid="3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50"/>
                                        </p:tgtEl>
                                        <p:attrNameLst>
                                          <p:attrName>style.visibility</p:attrName>
                                        </p:attrNameLst>
                                      </p:cBhvr>
                                      <p:to>
                                        <p:strVal val="visible"/>
                                      </p:to>
                                    </p:set>
                                    <p:animEffect transition="in" filter="fade">
                                      <p:cBhvr>
                                        <p:cTn id="25" dur="500"/>
                                        <p:tgtEl>
                                          <p:spTgt spid="50"/>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fade">
                                      <p:cBhvr>
                                        <p:cTn id="30"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p:bldP spid="5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3" name="Group 32">
            <a:extLst>
              <a:ext uri="{FF2B5EF4-FFF2-40B4-BE49-F238E27FC236}">
                <a16:creationId xmlns:a16="http://schemas.microsoft.com/office/drawing/2014/main" id="{CA5C00B0-B2B6-4792-8C67-F8C09471186E}"/>
              </a:ext>
            </a:extLst>
          </p:cNvPr>
          <p:cNvGrpSpPr/>
          <p:nvPr/>
        </p:nvGrpSpPr>
        <p:grpSpPr>
          <a:xfrm rot="5400000">
            <a:off x="6287545" y="2413898"/>
            <a:ext cx="5168435" cy="490264"/>
            <a:chOff x="4871257" y="83128"/>
            <a:chExt cx="7501721" cy="653685"/>
          </a:xfrm>
        </p:grpSpPr>
        <p:sp>
          <p:nvSpPr>
            <p:cNvPr id="34" name="Rectangle: Rounded Corners 28">
              <a:extLst>
                <a:ext uri="{FF2B5EF4-FFF2-40B4-BE49-F238E27FC236}">
                  <a16:creationId xmlns:a16="http://schemas.microsoft.com/office/drawing/2014/main" id="{8F343863-9DC9-48EE-8845-A5B504C915DF}"/>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Arial" panose="020B0604020202020204" pitchFamily="34" charset="0"/>
                <a:cs typeface="Arial" panose="020B0604020202020204" pitchFamily="34" charset="0"/>
              </a:endParaRPr>
            </a:p>
          </p:txBody>
        </p:sp>
        <p:sp>
          <p:nvSpPr>
            <p:cNvPr id="35" name="TextBox 34">
              <a:extLst>
                <a:ext uri="{FF2B5EF4-FFF2-40B4-BE49-F238E27FC236}">
                  <a16:creationId xmlns:a16="http://schemas.microsoft.com/office/drawing/2014/main" id="{CEF5EE85-C87E-4391-B9D7-C957829925F2}"/>
                </a:ext>
              </a:extLst>
            </p:cNvPr>
            <p:cNvSpPr txBox="1"/>
            <p:nvPr/>
          </p:nvSpPr>
          <p:spPr>
            <a:xfrm>
              <a:off x="5268731" y="198269"/>
              <a:ext cx="7104247" cy="492442"/>
            </a:xfrm>
            <a:prstGeom prst="rect">
              <a:avLst/>
            </a:prstGeom>
            <a:noFill/>
          </p:spPr>
          <p:txBody>
            <a:bodyPr wrap="square">
              <a:spAutoFit/>
            </a:bodyPr>
            <a:lstStyle/>
            <a:p>
              <a:r>
                <a:rPr lang="en-US" b="1">
                  <a:solidFill>
                    <a:srgbClr val="FFFF00"/>
                  </a:solidFill>
                  <a:latin typeface="Arial" panose="020B0604020202020204" pitchFamily="34" charset="0"/>
                  <a:cs typeface="Arial" panose="020B0604020202020204" pitchFamily="34" charset="0"/>
                </a:rPr>
                <a:t>HOẠT ĐỘNG HÌNH THÀNH KIẾN THỨC</a:t>
              </a:r>
              <a:endParaRPr lang="en-US">
                <a:solidFill>
                  <a:srgbClr val="FFFF00"/>
                </a:solidFill>
                <a:latin typeface="Arial" panose="020B0604020202020204" pitchFamily="34" charset="0"/>
                <a:cs typeface="Arial" panose="020B0604020202020204" pitchFamily="34" charset="0"/>
              </a:endParaRPr>
            </a:p>
          </p:txBody>
        </p:sp>
      </p:grpSp>
      <p:sp>
        <p:nvSpPr>
          <p:cNvPr id="36" name="TextBox 35">
            <a:extLst>
              <a:ext uri="{FF2B5EF4-FFF2-40B4-BE49-F238E27FC236}">
                <a16:creationId xmlns:a16="http://schemas.microsoft.com/office/drawing/2014/main" id="{A3A062DA-93BF-4842-B601-4404401BCCE3}"/>
              </a:ext>
            </a:extLst>
          </p:cNvPr>
          <p:cNvSpPr txBox="1"/>
          <p:nvPr/>
        </p:nvSpPr>
        <p:spPr>
          <a:xfrm>
            <a:off x="76200" y="1123950"/>
            <a:ext cx="2362200" cy="954107"/>
          </a:xfrm>
          <a:prstGeom prst="rect">
            <a:avLst/>
          </a:prstGeom>
          <a:noFill/>
        </p:spPr>
        <p:txBody>
          <a:bodyPr wrap="square">
            <a:spAutoFit/>
          </a:bodyPr>
          <a:lstStyle/>
          <a:p>
            <a:pPr algn="ctr"/>
            <a:r>
              <a:rPr lang="en-US" sz="28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2) </a:t>
            </a:r>
            <a:r>
              <a:rPr lang="en-US" sz="28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Kiến</a:t>
            </a:r>
            <a:r>
              <a:rPr lang="en-US" sz="28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thức</a:t>
            </a:r>
            <a:endParaRPr lang="en-US" sz="28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p>
            <a:pPr algn="ctr"/>
            <a:r>
              <a:rPr lang="en-US" sz="28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toán</a:t>
            </a:r>
            <a:r>
              <a:rPr lang="en-US" sz="28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học</a:t>
            </a:r>
            <a:endParaRPr lang="en-US" sz="2800" b="1" dirty="0">
              <a:solidFill>
                <a:srgbClr val="0070C0"/>
              </a:solidFill>
              <a:latin typeface="Times New Roman" panose="02020603050405020304" pitchFamily="18" charset="0"/>
              <a:cs typeface="Times New Roman" panose="02020603050405020304" pitchFamily="18" charset="0"/>
            </a:endParaRPr>
          </a:p>
        </p:txBody>
      </p:sp>
      <p:sp>
        <p:nvSpPr>
          <p:cNvPr id="38" name="Hộp Văn bản 21">
            <a:extLst>
              <a:ext uri="{FF2B5EF4-FFF2-40B4-BE49-F238E27FC236}">
                <a16:creationId xmlns:a16="http://schemas.microsoft.com/office/drawing/2014/main" id="{7CB8EC00-5190-4322-B27F-F59D635C2BCF}"/>
              </a:ext>
            </a:extLst>
          </p:cNvPr>
          <p:cNvSpPr txBox="1"/>
          <p:nvPr/>
        </p:nvSpPr>
        <p:spPr>
          <a:xfrm>
            <a:off x="2626524" y="2354793"/>
            <a:ext cx="4594854" cy="523220"/>
          </a:xfrm>
          <a:prstGeom prst="rect">
            <a:avLst/>
          </a:prstGeom>
          <a:noFill/>
        </p:spPr>
        <p:txBody>
          <a:bodyPr wrap="square" rtlCol="0">
            <a:spAutoFit/>
          </a:bodyPr>
          <a:lstStyle/>
          <a:p>
            <a:r>
              <a:rPr lang="en-US" sz="2800" dirty="0">
                <a:solidFill>
                  <a:srgbClr val="0000FF"/>
                </a:solidFill>
                <a:latin typeface="Times New Roman" panose="02020603050405020304" pitchFamily="18" charset="0"/>
                <a:cs typeface="Times New Roman" panose="02020603050405020304" pitchFamily="18" charset="0"/>
              </a:rPr>
              <a:t>  Sau </a:t>
            </a:r>
            <a:r>
              <a:rPr lang="en-US" sz="2800" dirty="0" err="1">
                <a:solidFill>
                  <a:srgbClr val="0000FF"/>
                </a:solidFill>
                <a:latin typeface="Times New Roman" panose="02020603050405020304" pitchFamily="18" charset="0"/>
                <a:cs typeface="Times New Roman" panose="02020603050405020304" pitchFamily="18" charset="0"/>
              </a:rPr>
              <a:t>khi</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tăng</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giá</a:t>
            </a:r>
            <a:r>
              <a:rPr lang="en-US" sz="2800" dirty="0">
                <a:solidFill>
                  <a:srgbClr val="0000FF"/>
                </a:solidFill>
                <a:latin typeface="Times New Roman" panose="02020603050405020304" pitchFamily="18" charset="0"/>
                <a:cs typeface="Times New Roman" panose="02020603050405020304" pitchFamily="18" charset="0"/>
              </a:rPr>
              <a:t> </a:t>
            </a:r>
            <a:r>
              <a:rPr lang="en-US" sz="2800" i="1" dirty="0">
                <a:solidFill>
                  <a:srgbClr val="0000FF"/>
                </a:solidFill>
                <a:latin typeface="Times New Roman" panose="02020603050405020304" pitchFamily="18" charset="0"/>
                <a:cs typeface="Times New Roman" panose="02020603050405020304" pitchFamily="18" charset="0"/>
              </a:rPr>
              <a:t>x</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số</a:t>
            </a:r>
            <a:r>
              <a:rPr lang="en-US" sz="2800" dirty="0">
                <a:solidFill>
                  <a:srgbClr val="0000FF"/>
                </a:solidFill>
                <a:latin typeface="Times New Roman" panose="02020603050405020304" pitchFamily="18" charset="0"/>
                <a:cs typeface="Times New Roman" panose="02020603050405020304" pitchFamily="18" charset="0"/>
              </a:rPr>
              <a:t> </a:t>
            </a:r>
            <a:r>
              <a:rPr lang="en-US" sz="2800" i="1" dirty="0">
                <a:solidFill>
                  <a:srgbClr val="0000FF"/>
                </a:solidFill>
                <a:latin typeface="Times New Roman" panose="02020603050405020304" pitchFamily="18" charset="0"/>
                <a:cs typeface="Times New Roman" panose="02020603050405020304" pitchFamily="18" charset="0"/>
              </a:rPr>
              <a:t>a</a:t>
            </a:r>
            <a:r>
              <a:rPr lang="en-US" sz="2800" dirty="0">
                <a:solidFill>
                  <a:srgbClr val="0000FF"/>
                </a:solidFill>
                <a:latin typeface="Times New Roman" panose="02020603050405020304" pitchFamily="18" charset="0"/>
                <a:cs typeface="Times New Roman" panose="02020603050405020304" pitchFamily="18" charset="0"/>
              </a:rPr>
              <a:t> </a:t>
            </a:r>
          </a:p>
        </p:txBody>
      </p:sp>
      <p:graphicFrame>
        <p:nvGraphicFramePr>
          <p:cNvPr id="49" name="Object 48"/>
          <p:cNvGraphicFramePr>
            <a:graphicFrameLocks noChangeAspect="1"/>
          </p:cNvGraphicFramePr>
          <p:nvPr>
            <p:extLst>
              <p:ext uri="{D42A27DB-BD31-4B8C-83A1-F6EECF244321}">
                <p14:modId xmlns:p14="http://schemas.microsoft.com/office/powerpoint/2010/main" val="934480655"/>
              </p:ext>
            </p:extLst>
          </p:nvPr>
        </p:nvGraphicFramePr>
        <p:xfrm>
          <a:off x="3986213" y="3686175"/>
          <a:ext cx="1876425" cy="419100"/>
        </p:xfrm>
        <a:graphic>
          <a:graphicData uri="http://schemas.openxmlformats.org/presentationml/2006/ole">
            <mc:AlternateContent xmlns:mc="http://schemas.openxmlformats.org/markup-compatibility/2006">
              <mc:Choice xmlns:v="urn:schemas-microsoft-com:vml" Requires="v">
                <p:oleObj name="Equation" r:id="rId3" imgW="2501640" imgH="558720" progId="Equation.DSMT4">
                  <p:embed/>
                </p:oleObj>
              </mc:Choice>
              <mc:Fallback>
                <p:oleObj name="Equation" r:id="rId3" imgW="2501640" imgH="558720" progId="Equation.DSMT4">
                  <p:embed/>
                  <p:pic>
                    <p:nvPicPr>
                      <p:cNvPr id="49" name="Object 48"/>
                      <p:cNvPicPr/>
                      <p:nvPr/>
                    </p:nvPicPr>
                    <p:blipFill>
                      <a:blip r:embed="rId4"/>
                      <a:stretch>
                        <a:fillRect/>
                      </a:stretch>
                    </p:blipFill>
                    <p:spPr>
                      <a:xfrm>
                        <a:off x="3986213" y="3686175"/>
                        <a:ext cx="1876425" cy="419100"/>
                      </a:xfrm>
                      <a:prstGeom prst="rect">
                        <a:avLst/>
                      </a:prstGeom>
                    </p:spPr>
                  </p:pic>
                </p:oleObj>
              </mc:Fallback>
            </mc:AlternateContent>
          </a:graphicData>
        </a:graphic>
      </p:graphicFrame>
      <p:sp>
        <p:nvSpPr>
          <p:cNvPr id="50" name="Hộp Văn bản 21">
            <a:extLst>
              <a:ext uri="{FF2B5EF4-FFF2-40B4-BE49-F238E27FC236}">
                <a16:creationId xmlns:a16="http://schemas.microsoft.com/office/drawing/2014/main" id="{7CB8EC00-5190-4322-B27F-F59D635C2BCF}"/>
              </a:ext>
            </a:extLst>
          </p:cNvPr>
          <p:cNvSpPr txBox="1"/>
          <p:nvPr/>
        </p:nvSpPr>
        <p:spPr>
          <a:xfrm>
            <a:off x="2895600" y="2960522"/>
            <a:ext cx="3415819" cy="523220"/>
          </a:xfrm>
          <a:prstGeom prst="rect">
            <a:avLst/>
          </a:prstGeom>
          <a:noFill/>
        </p:spPr>
        <p:txBody>
          <a:bodyPr wrap="square" rtlCol="0">
            <a:spAutoFit/>
          </a:bodyPr>
          <a:lstStyle/>
          <a:p>
            <a:r>
              <a:rPr lang="en-US" sz="2800">
                <a:solidFill>
                  <a:srgbClr val="0000FF"/>
                </a:solidFill>
                <a:latin typeface="Times New Roman" panose="02020603050405020304" pitchFamily="18" charset="0"/>
                <a:cs typeface="Times New Roman" panose="02020603050405020304" pitchFamily="18" charset="0"/>
              </a:rPr>
              <a:t>  Ta nhận được:</a:t>
            </a:r>
          </a:p>
        </p:txBody>
      </p:sp>
      <p:sp>
        <p:nvSpPr>
          <p:cNvPr id="12" name="!!1">
            <a:extLst>
              <a:ext uri="{FF2B5EF4-FFF2-40B4-BE49-F238E27FC236}">
                <a16:creationId xmlns:a16="http://schemas.microsoft.com/office/drawing/2014/main" id="{0615135A-98C9-4461-8599-13EED4A0D8B3}"/>
              </a:ext>
            </a:extLst>
          </p:cNvPr>
          <p:cNvSpPr txBox="1"/>
          <p:nvPr/>
        </p:nvSpPr>
        <p:spPr>
          <a:xfrm>
            <a:off x="-228600" y="74812"/>
            <a:ext cx="8033081" cy="954107"/>
          </a:xfrm>
          <a:prstGeom prst="rect">
            <a:avLst/>
          </a:prstGeom>
          <a:noFill/>
        </p:spPr>
        <p:txBody>
          <a:bodyPr wrap="square">
            <a:spAutoFit/>
          </a:bodyPr>
          <a:lstStyle/>
          <a:p>
            <a:pPr algn="ctr"/>
            <a:r>
              <a:rPr lang="en-US" sz="2800" b="1" dirty="0">
                <a:solidFill>
                  <a:srgbClr val="C55A11"/>
                </a:solidFill>
                <a:latin typeface="Times New Roman" panose="02020603050405020304" pitchFamily="18" charset="0"/>
                <a:cs typeface="Times New Roman" panose="02020603050405020304" pitchFamily="18" charset="0"/>
              </a:rPr>
              <a:t>TIẾT 1: MỘT SỐ HÌNH THỨC KHUYẾN MÃI TRONG KINH DOANH</a:t>
            </a:r>
          </a:p>
        </p:txBody>
      </p:sp>
    </p:spTree>
    <p:extLst>
      <p:ext uri="{BB962C8B-B14F-4D97-AF65-F5344CB8AC3E}">
        <p14:creationId xmlns:p14="http://schemas.microsoft.com/office/powerpoint/2010/main" val="378813516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1000"/>
                                        <p:tgtEl>
                                          <p:spTgt spid="33"/>
                                        </p:tgtEl>
                                      </p:cBhvr>
                                    </p:animEffect>
                                    <p:anim calcmode="lin" valueType="num">
                                      <p:cBhvr>
                                        <p:cTn id="8" dur="1000" fill="hold"/>
                                        <p:tgtEl>
                                          <p:spTgt spid="33"/>
                                        </p:tgtEl>
                                        <p:attrNameLst>
                                          <p:attrName>ppt_x</p:attrName>
                                        </p:attrNameLst>
                                      </p:cBhvr>
                                      <p:tavLst>
                                        <p:tav tm="0">
                                          <p:val>
                                            <p:strVal val="#ppt_x"/>
                                          </p:val>
                                        </p:tav>
                                        <p:tav tm="100000">
                                          <p:val>
                                            <p:strVal val="#ppt_x"/>
                                          </p:val>
                                        </p:tav>
                                      </p:tavLst>
                                    </p:anim>
                                    <p:anim calcmode="lin" valueType="num">
                                      <p:cBhvr>
                                        <p:cTn id="9" dur="1000" fill="hold"/>
                                        <p:tgtEl>
                                          <p:spTgt spid="3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6"/>
                                        </p:tgtEl>
                                        <p:attrNameLst>
                                          <p:attrName>style.visibility</p:attrName>
                                        </p:attrNameLst>
                                      </p:cBhvr>
                                      <p:to>
                                        <p:strVal val="visible"/>
                                      </p:to>
                                    </p:set>
                                    <p:animEffect transition="in" filter="fade">
                                      <p:cBhvr>
                                        <p:cTn id="13" dur="1000"/>
                                        <p:tgtEl>
                                          <p:spTgt spid="36"/>
                                        </p:tgtEl>
                                      </p:cBhvr>
                                    </p:animEffect>
                                    <p:anim calcmode="lin" valueType="num">
                                      <p:cBhvr>
                                        <p:cTn id="14" dur="1000" fill="hold"/>
                                        <p:tgtEl>
                                          <p:spTgt spid="36"/>
                                        </p:tgtEl>
                                        <p:attrNameLst>
                                          <p:attrName>ppt_x</p:attrName>
                                        </p:attrNameLst>
                                      </p:cBhvr>
                                      <p:tavLst>
                                        <p:tav tm="0">
                                          <p:val>
                                            <p:strVal val="#ppt_x"/>
                                          </p:val>
                                        </p:tav>
                                        <p:tav tm="100000">
                                          <p:val>
                                            <p:strVal val="#ppt_x"/>
                                          </p:val>
                                        </p:tav>
                                      </p:tavLst>
                                    </p:anim>
                                    <p:anim calcmode="lin" valueType="num">
                                      <p:cBhvr>
                                        <p:cTn id="15"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fade">
                                      <p:cBhvr>
                                        <p:cTn id="20" dur="500"/>
                                        <p:tgtEl>
                                          <p:spTgt spid="3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50"/>
                                        </p:tgtEl>
                                        <p:attrNameLst>
                                          <p:attrName>style.visibility</p:attrName>
                                        </p:attrNameLst>
                                      </p:cBhvr>
                                      <p:to>
                                        <p:strVal val="visible"/>
                                      </p:to>
                                    </p:set>
                                    <p:animEffect transition="in" filter="fade">
                                      <p:cBhvr>
                                        <p:cTn id="25" dur="500"/>
                                        <p:tgtEl>
                                          <p:spTgt spid="50"/>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fade">
                                      <p:cBhvr>
                                        <p:cTn id="30"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p:bldP spid="5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a:extLst>
              <a:ext uri="{FF2B5EF4-FFF2-40B4-BE49-F238E27FC236}">
                <a16:creationId xmlns:a16="http://schemas.microsoft.com/office/drawing/2014/main" id="{0615135A-98C9-4461-8599-13EED4A0D8B3}"/>
              </a:ext>
            </a:extLst>
          </p:cNvPr>
          <p:cNvSpPr txBox="1"/>
          <p:nvPr/>
        </p:nvSpPr>
        <p:spPr>
          <a:xfrm>
            <a:off x="-228600" y="74812"/>
            <a:ext cx="8033081" cy="954107"/>
          </a:xfrm>
          <a:prstGeom prst="rect">
            <a:avLst/>
          </a:prstGeom>
          <a:noFill/>
        </p:spPr>
        <p:txBody>
          <a:bodyPr wrap="square">
            <a:spAutoFit/>
          </a:bodyPr>
          <a:lstStyle/>
          <a:p>
            <a:pPr algn="ctr"/>
            <a:r>
              <a:rPr lang="en-US" sz="2800" b="1">
                <a:solidFill>
                  <a:srgbClr val="C55A11"/>
                </a:solidFill>
                <a:latin typeface="Times New Roman" panose="02020603050405020304" pitchFamily="18" charset="0"/>
                <a:cs typeface="Times New Roman" panose="02020603050405020304" pitchFamily="18" charset="0"/>
              </a:rPr>
              <a:t>TIẾT 1: MỘT SỐ HÌNH THỨC KHUYẾN MÃI TRONG KINH DOANH</a:t>
            </a:r>
          </a:p>
        </p:txBody>
      </p:sp>
      <p:sp>
        <p:nvSpPr>
          <p:cNvPr id="18" name="TextBox 17">
            <a:extLst>
              <a:ext uri="{FF2B5EF4-FFF2-40B4-BE49-F238E27FC236}">
                <a16:creationId xmlns:a16="http://schemas.microsoft.com/office/drawing/2014/main" id="{A3A062DA-93BF-4842-B601-4404401BCCE3}"/>
              </a:ext>
            </a:extLst>
          </p:cNvPr>
          <p:cNvSpPr txBox="1"/>
          <p:nvPr/>
        </p:nvSpPr>
        <p:spPr>
          <a:xfrm>
            <a:off x="239899" y="1504950"/>
            <a:ext cx="7564582" cy="2246769"/>
          </a:xfrm>
          <a:prstGeom prst="rect">
            <a:avLst/>
          </a:prstGeom>
          <a:noFill/>
        </p:spPr>
        <p:txBody>
          <a:bodyPr wrap="square">
            <a:spAutoFit/>
          </a:bodyPr>
          <a:lstStyle/>
          <a:p>
            <a:pPr algn="just"/>
            <a:r>
              <a:rPr lang="en-US" sz="2800" b="1" dirty="0" err="1">
                <a:solidFill>
                  <a:srgbClr val="0000FF"/>
                </a:solidFill>
                <a:latin typeface="Times New Roman (Headings)"/>
                <a:ea typeface="Times New Roman" panose="02020603050405020304" pitchFamily="18" charset="0"/>
                <a:cs typeface="Arial" panose="020B0604020202020204" pitchFamily="34" charset="0"/>
              </a:rPr>
              <a:t>Ví</a:t>
            </a:r>
            <a:r>
              <a:rPr lang="en-US" sz="2800" b="1" dirty="0">
                <a:solidFill>
                  <a:srgbClr val="0000FF"/>
                </a:solidFill>
                <a:latin typeface="Times New Roman (Headings)"/>
                <a:ea typeface="Times New Roman" panose="02020603050405020304" pitchFamily="18" charset="0"/>
                <a:cs typeface="Arial" panose="020B0604020202020204" pitchFamily="34" charset="0"/>
              </a:rPr>
              <a:t> </a:t>
            </a:r>
            <a:r>
              <a:rPr lang="en-US" sz="2800" b="1" dirty="0" err="1">
                <a:solidFill>
                  <a:srgbClr val="0000FF"/>
                </a:solidFill>
                <a:latin typeface="Times New Roman (Headings)"/>
                <a:ea typeface="Times New Roman" panose="02020603050405020304" pitchFamily="18" charset="0"/>
                <a:cs typeface="Arial" panose="020B0604020202020204" pitchFamily="34" charset="0"/>
              </a:rPr>
              <a:t>dụ</a:t>
            </a:r>
            <a:r>
              <a:rPr lang="en-US" sz="2800" b="1" dirty="0">
                <a:solidFill>
                  <a:srgbClr val="0000FF"/>
                </a:solidFill>
                <a:latin typeface="Times New Roman (Headings)"/>
                <a:ea typeface="Times New Roman" panose="02020603050405020304" pitchFamily="18" charset="0"/>
                <a:cs typeface="Arial" panose="020B0604020202020204" pitchFamily="34" charset="0"/>
              </a:rPr>
              <a:t>: </a:t>
            </a:r>
            <a:r>
              <a:rPr lang="en-US" sz="2800" dirty="0" err="1">
                <a:solidFill>
                  <a:srgbClr val="0000FF"/>
                </a:solidFill>
                <a:latin typeface="Times New Roman (Headings)"/>
                <a:ea typeface="Times New Roman" panose="02020603050405020304" pitchFamily="18" charset="0"/>
                <a:cs typeface="Arial" panose="020B0604020202020204" pitchFamily="34" charset="0"/>
              </a:rPr>
              <a:t>Một</a:t>
            </a:r>
            <a:r>
              <a:rPr lang="en-US" sz="2800" dirty="0">
                <a:solidFill>
                  <a:srgbClr val="0000FF"/>
                </a:solidFill>
                <a:latin typeface="Times New Roman (Headings)"/>
                <a:ea typeface="Times New Roman" panose="02020603050405020304" pitchFamily="18" charset="0"/>
                <a:cs typeface="Arial" panose="020B0604020202020204" pitchFamily="34" charset="0"/>
              </a:rPr>
              <a:t> </a:t>
            </a:r>
            <a:r>
              <a:rPr lang="en-US" sz="2800" dirty="0" err="1">
                <a:solidFill>
                  <a:srgbClr val="0000FF"/>
                </a:solidFill>
                <a:latin typeface="Times New Roman (Headings)"/>
                <a:ea typeface="Times New Roman" panose="02020603050405020304" pitchFamily="18" charset="0"/>
                <a:cs typeface="Arial" panose="020B0604020202020204" pitchFamily="34" charset="0"/>
              </a:rPr>
              <a:t>của</a:t>
            </a:r>
            <a:r>
              <a:rPr lang="en-US" sz="2800" dirty="0">
                <a:solidFill>
                  <a:srgbClr val="0000FF"/>
                </a:solidFill>
                <a:latin typeface="Times New Roman (Headings)"/>
                <a:ea typeface="Times New Roman" panose="02020603050405020304" pitchFamily="18" charset="0"/>
                <a:cs typeface="Arial" panose="020B0604020202020204" pitchFamily="34" charset="0"/>
              </a:rPr>
              <a:t> </a:t>
            </a:r>
            <a:r>
              <a:rPr lang="en-US" sz="2800" dirty="0" err="1">
                <a:solidFill>
                  <a:srgbClr val="0000FF"/>
                </a:solidFill>
                <a:latin typeface="Times New Roman (Headings)"/>
                <a:ea typeface="Times New Roman" panose="02020603050405020304" pitchFamily="18" charset="0"/>
                <a:cs typeface="Arial" panose="020B0604020202020204" pitchFamily="34" charset="0"/>
              </a:rPr>
              <a:t>hàng</a:t>
            </a:r>
            <a:r>
              <a:rPr lang="en-US" sz="2800" dirty="0">
                <a:solidFill>
                  <a:srgbClr val="0000FF"/>
                </a:solidFill>
                <a:latin typeface="Times New Roman (Headings)"/>
                <a:ea typeface="Times New Roman" panose="02020603050405020304" pitchFamily="18" charset="0"/>
                <a:cs typeface="Arial" panose="020B0604020202020204" pitchFamily="34" charset="0"/>
              </a:rPr>
              <a:t> </a:t>
            </a:r>
            <a:r>
              <a:rPr lang="en-US" sz="2800" dirty="0" err="1">
                <a:solidFill>
                  <a:srgbClr val="0000FF"/>
                </a:solidFill>
                <a:latin typeface="Times New Roman (Headings)"/>
                <a:ea typeface="Times New Roman" panose="02020603050405020304" pitchFamily="18" charset="0"/>
                <a:cs typeface="Arial" panose="020B0604020202020204" pitchFamily="34" charset="0"/>
              </a:rPr>
              <a:t>kinh</a:t>
            </a:r>
            <a:r>
              <a:rPr lang="en-US" sz="2800" dirty="0">
                <a:solidFill>
                  <a:srgbClr val="0000FF"/>
                </a:solidFill>
                <a:latin typeface="Times New Roman (Headings)"/>
                <a:ea typeface="Times New Roman" panose="02020603050405020304" pitchFamily="18" charset="0"/>
                <a:cs typeface="Arial" panose="020B0604020202020204" pitchFamily="34" charset="0"/>
              </a:rPr>
              <a:t> </a:t>
            </a:r>
            <a:r>
              <a:rPr lang="en-US" sz="2800" dirty="0" err="1">
                <a:solidFill>
                  <a:srgbClr val="0000FF"/>
                </a:solidFill>
                <a:latin typeface="Times New Roman (Headings)"/>
                <a:ea typeface="Times New Roman" panose="02020603050405020304" pitchFamily="18" charset="0"/>
                <a:cs typeface="Arial" panose="020B0604020202020204" pitchFamily="34" charset="0"/>
              </a:rPr>
              <a:t>doanh</a:t>
            </a:r>
            <a:r>
              <a:rPr lang="en-US" sz="2800" dirty="0">
                <a:solidFill>
                  <a:srgbClr val="0000FF"/>
                </a:solidFill>
                <a:latin typeface="Times New Roman (Headings)"/>
                <a:ea typeface="Times New Roman" panose="02020603050405020304" pitchFamily="18" charset="0"/>
                <a:cs typeface="Arial" panose="020B0604020202020204" pitchFamily="34" charset="0"/>
              </a:rPr>
              <a:t> </a:t>
            </a:r>
            <a:r>
              <a:rPr lang="en-US" sz="2800" dirty="0" err="1">
                <a:solidFill>
                  <a:srgbClr val="0000FF"/>
                </a:solidFill>
                <a:latin typeface="Times New Roman (Headings)"/>
                <a:ea typeface="Times New Roman" panose="02020603050405020304" pitchFamily="18" charset="0"/>
                <a:cs typeface="Arial" panose="020B0604020202020204" pitchFamily="34" charset="0"/>
              </a:rPr>
              <a:t>quần</a:t>
            </a:r>
            <a:r>
              <a:rPr lang="en-US" sz="2800" dirty="0">
                <a:solidFill>
                  <a:srgbClr val="0000FF"/>
                </a:solidFill>
                <a:latin typeface="Times New Roman (Headings)"/>
                <a:ea typeface="Times New Roman" panose="02020603050405020304" pitchFamily="18" charset="0"/>
                <a:cs typeface="Arial" panose="020B0604020202020204" pitchFamily="34" charset="0"/>
              </a:rPr>
              <a:t> </a:t>
            </a:r>
            <a:r>
              <a:rPr lang="en-US" sz="2800" dirty="0" err="1">
                <a:solidFill>
                  <a:srgbClr val="0000FF"/>
                </a:solidFill>
                <a:latin typeface="Times New Roman (Headings)"/>
                <a:ea typeface="Times New Roman" panose="02020603050405020304" pitchFamily="18" charset="0"/>
                <a:cs typeface="Arial" panose="020B0604020202020204" pitchFamily="34" charset="0"/>
              </a:rPr>
              <a:t>áo</a:t>
            </a:r>
            <a:r>
              <a:rPr lang="en-US" sz="2800" dirty="0">
                <a:solidFill>
                  <a:srgbClr val="0000FF"/>
                </a:solidFill>
                <a:latin typeface="Times New Roman (Headings)"/>
                <a:ea typeface="Times New Roman" panose="02020603050405020304" pitchFamily="18" charset="0"/>
                <a:cs typeface="Arial" panose="020B0604020202020204" pitchFamily="34" charset="0"/>
              </a:rPr>
              <a:t>, </a:t>
            </a:r>
            <a:r>
              <a:rPr lang="en-US" sz="2800" dirty="0" err="1">
                <a:solidFill>
                  <a:srgbClr val="0000FF"/>
                </a:solidFill>
                <a:latin typeface="Times New Roman (Headings)"/>
                <a:ea typeface="Times New Roman" panose="02020603050405020304" pitchFamily="18" charset="0"/>
                <a:cs typeface="Arial" panose="020B0604020202020204" pitchFamily="34" charset="0"/>
              </a:rPr>
              <a:t>nhập</a:t>
            </a:r>
            <a:r>
              <a:rPr lang="en-US" sz="2800" dirty="0">
                <a:solidFill>
                  <a:srgbClr val="0000FF"/>
                </a:solidFill>
                <a:latin typeface="Times New Roman (Headings)"/>
                <a:ea typeface="Times New Roman" panose="02020603050405020304" pitchFamily="18" charset="0"/>
                <a:cs typeface="Arial" panose="020B0604020202020204" pitchFamily="34" charset="0"/>
              </a:rPr>
              <a:t> </a:t>
            </a:r>
            <a:r>
              <a:rPr lang="en-US" sz="2800" dirty="0" err="1">
                <a:solidFill>
                  <a:srgbClr val="0000FF"/>
                </a:solidFill>
                <a:latin typeface="Times New Roman (Headings)"/>
                <a:ea typeface="Times New Roman" panose="02020603050405020304" pitchFamily="18" charset="0"/>
                <a:cs typeface="Arial" panose="020B0604020202020204" pitchFamily="34" charset="0"/>
              </a:rPr>
              <a:t>vào</a:t>
            </a:r>
            <a:r>
              <a:rPr lang="en-US" sz="2800" dirty="0">
                <a:solidFill>
                  <a:srgbClr val="0000FF"/>
                </a:solidFill>
                <a:latin typeface="Times New Roman (Headings)"/>
                <a:ea typeface="Times New Roman" panose="02020603050405020304" pitchFamily="18" charset="0"/>
                <a:cs typeface="Arial" panose="020B0604020202020204" pitchFamily="34" charset="0"/>
              </a:rPr>
              <a:t> </a:t>
            </a:r>
            <a:r>
              <a:rPr lang="en-US" sz="2800" dirty="0" err="1">
                <a:solidFill>
                  <a:srgbClr val="0000FF"/>
                </a:solidFill>
                <a:latin typeface="Times New Roman (Headings)"/>
                <a:ea typeface="Times New Roman" panose="02020603050405020304" pitchFamily="18" charset="0"/>
                <a:cs typeface="Arial" panose="020B0604020202020204" pitchFamily="34" charset="0"/>
              </a:rPr>
              <a:t>áo</a:t>
            </a:r>
            <a:r>
              <a:rPr lang="en-US" sz="2800" dirty="0">
                <a:solidFill>
                  <a:srgbClr val="0000FF"/>
                </a:solidFill>
                <a:latin typeface="Times New Roman (Headings)"/>
                <a:ea typeface="Times New Roman" panose="02020603050405020304" pitchFamily="18" charset="0"/>
                <a:cs typeface="Arial" panose="020B0604020202020204" pitchFamily="34" charset="0"/>
              </a:rPr>
              <a:t> </a:t>
            </a:r>
            <a:r>
              <a:rPr lang="en-US" sz="2800" dirty="0" err="1">
                <a:solidFill>
                  <a:srgbClr val="0000FF"/>
                </a:solidFill>
                <a:latin typeface="Times New Roman (Headings)"/>
                <a:ea typeface="Times New Roman" panose="02020603050405020304" pitchFamily="18" charset="0"/>
                <a:cs typeface="Arial" panose="020B0604020202020204" pitchFamily="34" charset="0"/>
              </a:rPr>
              <a:t>thun</a:t>
            </a:r>
            <a:r>
              <a:rPr lang="en-US" sz="2800" dirty="0">
                <a:solidFill>
                  <a:srgbClr val="0000FF"/>
                </a:solidFill>
                <a:latin typeface="Times New Roman (Headings)"/>
                <a:ea typeface="Times New Roman" panose="02020603050405020304" pitchFamily="18" charset="0"/>
                <a:cs typeface="Arial" panose="020B0604020202020204" pitchFamily="34" charset="0"/>
              </a:rPr>
              <a:t> </a:t>
            </a:r>
            <a:r>
              <a:rPr lang="en-US" sz="2800" dirty="0" err="1">
                <a:solidFill>
                  <a:srgbClr val="0000FF"/>
                </a:solidFill>
                <a:latin typeface="Times New Roman (Headings)"/>
                <a:ea typeface="Times New Roman" panose="02020603050405020304" pitchFamily="18" charset="0"/>
                <a:cs typeface="Arial" panose="020B0604020202020204" pitchFamily="34" charset="0"/>
              </a:rPr>
              <a:t>với</a:t>
            </a:r>
            <a:r>
              <a:rPr lang="en-US" sz="2800" dirty="0">
                <a:solidFill>
                  <a:srgbClr val="0000FF"/>
                </a:solidFill>
                <a:latin typeface="Times New Roman (Headings)"/>
                <a:ea typeface="Times New Roman" panose="02020603050405020304" pitchFamily="18" charset="0"/>
                <a:cs typeface="Arial" panose="020B0604020202020204" pitchFamily="34" charset="0"/>
              </a:rPr>
              <a:t> </a:t>
            </a:r>
            <a:r>
              <a:rPr lang="en-US" sz="2800" dirty="0" err="1">
                <a:solidFill>
                  <a:srgbClr val="0000FF"/>
                </a:solidFill>
                <a:latin typeface="Times New Roman (Headings)"/>
                <a:ea typeface="Times New Roman" panose="02020603050405020304" pitchFamily="18" charset="0"/>
                <a:cs typeface="Arial" panose="020B0604020202020204" pitchFamily="34" charset="0"/>
              </a:rPr>
              <a:t>giá</a:t>
            </a:r>
            <a:r>
              <a:rPr lang="en-US" sz="2800" dirty="0">
                <a:solidFill>
                  <a:srgbClr val="0000FF"/>
                </a:solidFill>
                <a:latin typeface="Times New Roman (Headings)"/>
                <a:ea typeface="Times New Roman" panose="02020603050405020304" pitchFamily="18" charset="0"/>
                <a:cs typeface="Arial" panose="020B0604020202020204" pitchFamily="34" charset="0"/>
              </a:rPr>
              <a:t> 85000</a:t>
            </a:r>
            <a:r>
              <a:rPr lang="vi-VN" sz="2800" dirty="0">
                <a:solidFill>
                  <a:srgbClr val="0000FF"/>
                </a:solidFill>
                <a:latin typeface="Times New Roman (Headings)"/>
                <a:ea typeface="Times New Roman" panose="02020603050405020304" pitchFamily="18" charset="0"/>
                <a:cs typeface="Arial" panose="020B0604020202020204" pitchFamily="34" charset="0"/>
              </a:rPr>
              <a:t> </a:t>
            </a:r>
            <a:r>
              <a:rPr lang="vi-VN" sz="2800" dirty="0" err="1">
                <a:solidFill>
                  <a:srgbClr val="0000FF"/>
                </a:solidFill>
                <a:latin typeface="Times New Roman (Headings)"/>
                <a:ea typeface="Times New Roman" panose="02020603050405020304" pitchFamily="18" charset="0"/>
                <a:cs typeface="Arial" panose="020B0604020202020204" pitchFamily="34" charset="0"/>
              </a:rPr>
              <a:t>đồng</a:t>
            </a:r>
            <a:r>
              <a:rPr lang="vi-VN" sz="2800" dirty="0">
                <a:solidFill>
                  <a:srgbClr val="0000FF"/>
                </a:solidFill>
                <a:latin typeface="Times New Roman (Headings)"/>
                <a:ea typeface="Times New Roman" panose="02020603050405020304" pitchFamily="18" charset="0"/>
                <a:cs typeface="Arial" panose="020B0604020202020204" pitchFamily="34" charset="0"/>
              </a:rPr>
              <a:t>/</a:t>
            </a:r>
            <a:r>
              <a:rPr lang="vi-VN" sz="2800" dirty="0" err="1">
                <a:solidFill>
                  <a:srgbClr val="0000FF"/>
                </a:solidFill>
                <a:latin typeface="Times New Roman (Headings)"/>
                <a:ea typeface="Times New Roman" panose="02020603050405020304" pitchFamily="18" charset="0"/>
                <a:cs typeface="Arial" panose="020B0604020202020204" pitchFamily="34" charset="0"/>
              </a:rPr>
              <a:t>chiếc</a:t>
            </a:r>
            <a:r>
              <a:rPr lang="vi-VN" sz="2800" dirty="0">
                <a:solidFill>
                  <a:srgbClr val="0000FF"/>
                </a:solidFill>
                <a:latin typeface="Times New Roman (Headings)"/>
                <a:ea typeface="Times New Roman" panose="02020603050405020304" pitchFamily="18" charset="0"/>
                <a:cs typeface="Arial" panose="020B0604020202020204" pitchFamily="34" charset="0"/>
              </a:rPr>
              <a:t> </a:t>
            </a:r>
            <a:r>
              <a:rPr lang="vi-VN" sz="2800" dirty="0" err="1">
                <a:solidFill>
                  <a:srgbClr val="0000FF"/>
                </a:solidFill>
                <a:latin typeface="Times New Roman (Headings)"/>
                <a:ea typeface="Times New Roman" panose="02020603050405020304" pitchFamily="18" charset="0"/>
                <a:cs typeface="Arial" panose="020B0604020202020204" pitchFamily="34" charset="0"/>
              </a:rPr>
              <a:t>và</a:t>
            </a:r>
            <a:r>
              <a:rPr lang="vi-VN" sz="2800" dirty="0">
                <a:solidFill>
                  <a:srgbClr val="0000FF"/>
                </a:solidFill>
                <a:latin typeface="Times New Roman (Headings)"/>
                <a:ea typeface="Times New Roman" panose="02020603050405020304" pitchFamily="18" charset="0"/>
                <a:cs typeface="Arial" panose="020B0604020202020204" pitchFamily="34" charset="0"/>
              </a:rPr>
              <a:t> niêm </a:t>
            </a:r>
            <a:r>
              <a:rPr lang="vi-VN" sz="2800" dirty="0" err="1">
                <a:solidFill>
                  <a:srgbClr val="0000FF"/>
                </a:solidFill>
                <a:latin typeface="Times New Roman (Headings)"/>
                <a:ea typeface="Times New Roman" panose="02020603050405020304" pitchFamily="18" charset="0"/>
                <a:cs typeface="Arial" panose="020B0604020202020204" pitchFamily="34" charset="0"/>
              </a:rPr>
              <a:t>yết</a:t>
            </a:r>
            <a:r>
              <a:rPr lang="vi-VN" sz="2800" dirty="0">
                <a:solidFill>
                  <a:srgbClr val="0000FF"/>
                </a:solidFill>
                <a:latin typeface="Times New Roman (Headings)"/>
                <a:ea typeface="Times New Roman" panose="02020603050405020304" pitchFamily="18" charset="0"/>
                <a:cs typeface="Arial" panose="020B0604020202020204" pitchFamily="34" charset="0"/>
              </a:rPr>
              <a:t> </a:t>
            </a:r>
            <a:r>
              <a:rPr lang="vi-VN" sz="2800" dirty="0" err="1">
                <a:solidFill>
                  <a:srgbClr val="0000FF"/>
                </a:solidFill>
                <a:latin typeface="Times New Roman (Headings)"/>
                <a:ea typeface="Times New Roman" panose="02020603050405020304" pitchFamily="18" charset="0"/>
                <a:cs typeface="Arial" panose="020B0604020202020204" pitchFamily="34" charset="0"/>
              </a:rPr>
              <a:t>giá</a:t>
            </a:r>
            <a:r>
              <a:rPr lang="vi-VN" sz="2800" dirty="0">
                <a:solidFill>
                  <a:srgbClr val="0000FF"/>
                </a:solidFill>
                <a:latin typeface="Times New Roman (Headings)"/>
                <a:ea typeface="Times New Roman" panose="02020603050405020304" pitchFamily="18" charset="0"/>
                <a:cs typeface="Arial" panose="020B0604020202020204" pitchFamily="34" charset="0"/>
              </a:rPr>
              <a:t> </a:t>
            </a:r>
            <a:r>
              <a:rPr lang="vi-VN" sz="2800" dirty="0" err="1">
                <a:solidFill>
                  <a:srgbClr val="0000FF"/>
                </a:solidFill>
                <a:latin typeface="Times New Roman (Headings)"/>
                <a:ea typeface="Times New Roman" panose="02020603050405020304" pitchFamily="18" charset="0"/>
                <a:cs typeface="Arial" panose="020B0604020202020204" pitchFamily="34" charset="0"/>
              </a:rPr>
              <a:t>bán</a:t>
            </a:r>
            <a:r>
              <a:rPr lang="vi-VN" sz="2800" dirty="0">
                <a:solidFill>
                  <a:srgbClr val="0000FF"/>
                </a:solidFill>
                <a:latin typeface="Times New Roman (Headings)"/>
                <a:ea typeface="Times New Roman" panose="02020603050405020304" pitchFamily="18" charset="0"/>
                <a:cs typeface="Arial" panose="020B0604020202020204" pitchFamily="34" charset="0"/>
              </a:rPr>
              <a:t> </a:t>
            </a:r>
            <a:r>
              <a:rPr lang="vi-VN" sz="2800" dirty="0" err="1">
                <a:solidFill>
                  <a:srgbClr val="0000FF"/>
                </a:solidFill>
                <a:latin typeface="Times New Roman (Headings)"/>
                <a:ea typeface="Times New Roman" panose="02020603050405020304" pitchFamily="18" charset="0"/>
                <a:cs typeface="Arial" panose="020B0604020202020204" pitchFamily="34" charset="0"/>
              </a:rPr>
              <a:t>là</a:t>
            </a:r>
            <a:r>
              <a:rPr lang="vi-VN" sz="2800" dirty="0">
                <a:solidFill>
                  <a:srgbClr val="0000FF"/>
                </a:solidFill>
                <a:latin typeface="Times New Roman (Headings)"/>
                <a:ea typeface="Times New Roman" panose="02020603050405020304" pitchFamily="18" charset="0"/>
                <a:cs typeface="Arial" panose="020B0604020202020204" pitchFamily="34" charset="0"/>
              </a:rPr>
              <a:t> </a:t>
            </a:r>
            <a:r>
              <a:rPr lang="en-US" sz="2800" dirty="0">
                <a:solidFill>
                  <a:srgbClr val="0000FF"/>
                </a:solidFill>
                <a:latin typeface="Times New Roman (Headings)"/>
                <a:ea typeface="Times New Roman" panose="02020603050405020304" pitchFamily="18" charset="0"/>
                <a:cs typeface="Arial" panose="020B0604020202020204" pitchFamily="34" charset="0"/>
              </a:rPr>
              <a:t>125000 </a:t>
            </a:r>
            <a:r>
              <a:rPr lang="vi-VN" sz="2800" dirty="0" err="1">
                <a:solidFill>
                  <a:srgbClr val="0000FF"/>
                </a:solidFill>
                <a:latin typeface="Times New Roman (Headings)"/>
                <a:ea typeface="Times New Roman" panose="02020603050405020304" pitchFamily="18" charset="0"/>
                <a:cs typeface="Arial" panose="020B0604020202020204" pitchFamily="34" charset="0"/>
              </a:rPr>
              <a:t>đồng</a:t>
            </a:r>
            <a:r>
              <a:rPr lang="vi-VN" sz="2800" dirty="0">
                <a:solidFill>
                  <a:srgbClr val="0000FF"/>
                </a:solidFill>
                <a:latin typeface="Times New Roman (Headings)"/>
                <a:ea typeface="Times New Roman" panose="02020603050405020304" pitchFamily="18" charset="0"/>
                <a:cs typeface="Arial" panose="020B0604020202020204" pitchFamily="34" charset="0"/>
              </a:rPr>
              <a:t>/</a:t>
            </a:r>
            <a:r>
              <a:rPr lang="vi-VN" sz="2800" dirty="0" err="1">
                <a:solidFill>
                  <a:srgbClr val="0000FF"/>
                </a:solidFill>
                <a:latin typeface="Times New Roman (Headings)"/>
                <a:ea typeface="Times New Roman" panose="02020603050405020304" pitchFamily="18" charset="0"/>
                <a:cs typeface="Arial" panose="020B0604020202020204" pitchFamily="34" charset="0"/>
              </a:rPr>
              <a:t>chiếc</a:t>
            </a:r>
            <a:r>
              <a:rPr lang="vi-VN" sz="2800" dirty="0">
                <a:solidFill>
                  <a:srgbClr val="0000FF"/>
                </a:solidFill>
                <a:latin typeface="Times New Roman (Headings)"/>
                <a:ea typeface="Times New Roman" panose="02020603050405020304" pitchFamily="18" charset="0"/>
                <a:cs typeface="Arial" panose="020B0604020202020204" pitchFamily="34" charset="0"/>
              </a:rPr>
              <a:t>. </a:t>
            </a:r>
            <a:r>
              <a:rPr lang="vi-VN" sz="2800" dirty="0" err="1">
                <a:solidFill>
                  <a:srgbClr val="0000FF"/>
                </a:solidFill>
                <a:latin typeface="Times New Roman (Headings)"/>
                <a:ea typeface="Times New Roman" panose="02020603050405020304" pitchFamily="18" charset="0"/>
                <a:cs typeface="Arial" panose="020B0604020202020204" pitchFamily="34" charset="0"/>
              </a:rPr>
              <a:t>Cửa</a:t>
            </a:r>
            <a:r>
              <a:rPr lang="vi-VN" sz="2800" dirty="0">
                <a:solidFill>
                  <a:srgbClr val="0000FF"/>
                </a:solidFill>
                <a:latin typeface="Times New Roman (Headings)"/>
                <a:ea typeface="Times New Roman" panose="02020603050405020304" pitchFamily="18" charset="0"/>
                <a:cs typeface="Arial" panose="020B0604020202020204" pitchFamily="34" charset="0"/>
              </a:rPr>
              <a:t> </a:t>
            </a:r>
            <a:r>
              <a:rPr lang="vi-VN" sz="2800" dirty="0" err="1">
                <a:solidFill>
                  <a:srgbClr val="0000FF"/>
                </a:solidFill>
                <a:latin typeface="Times New Roman (Headings)"/>
                <a:ea typeface="Times New Roman" panose="02020603050405020304" pitchFamily="18" charset="0"/>
                <a:cs typeface="Arial" panose="020B0604020202020204" pitchFamily="34" charset="0"/>
              </a:rPr>
              <a:t>hàng</a:t>
            </a:r>
            <a:r>
              <a:rPr lang="vi-VN" sz="2800" dirty="0">
                <a:solidFill>
                  <a:srgbClr val="0000FF"/>
                </a:solidFill>
                <a:latin typeface="Times New Roman (Headings)"/>
                <a:ea typeface="Times New Roman" panose="02020603050405020304" pitchFamily="18" charset="0"/>
                <a:cs typeface="Arial" panose="020B0604020202020204" pitchFamily="34" charset="0"/>
              </a:rPr>
              <a:t> đưa ra ba phương </a:t>
            </a:r>
            <a:r>
              <a:rPr lang="vi-VN" sz="2800" dirty="0" err="1">
                <a:solidFill>
                  <a:srgbClr val="0000FF"/>
                </a:solidFill>
                <a:latin typeface="Times New Roman (Headings)"/>
                <a:ea typeface="Times New Roman" panose="02020603050405020304" pitchFamily="18" charset="0"/>
                <a:cs typeface="Arial" panose="020B0604020202020204" pitchFamily="34" charset="0"/>
              </a:rPr>
              <a:t>án</a:t>
            </a:r>
            <a:r>
              <a:rPr lang="vi-VN" sz="2800" dirty="0">
                <a:solidFill>
                  <a:srgbClr val="0000FF"/>
                </a:solidFill>
                <a:latin typeface="Times New Roman (Headings)"/>
                <a:ea typeface="Times New Roman" panose="02020603050405020304" pitchFamily="18" charset="0"/>
                <a:cs typeface="Arial" panose="020B0604020202020204" pitchFamily="34" charset="0"/>
              </a:rPr>
              <a:t> kinh doanh (</a:t>
            </a:r>
            <a:r>
              <a:rPr lang="vi-VN" sz="2800" dirty="0" err="1">
                <a:solidFill>
                  <a:srgbClr val="0000FF"/>
                </a:solidFill>
                <a:latin typeface="Times New Roman (Headings)"/>
                <a:ea typeface="Times New Roman" panose="02020603050405020304" pitchFamily="18" charset="0"/>
                <a:cs typeface="Arial" panose="020B0604020202020204" pitchFamily="34" charset="0"/>
              </a:rPr>
              <a:t>tính</a:t>
            </a:r>
            <a:r>
              <a:rPr lang="vi-VN" sz="2800" dirty="0">
                <a:solidFill>
                  <a:srgbClr val="0000FF"/>
                </a:solidFill>
                <a:latin typeface="Times New Roman (Headings)"/>
                <a:ea typeface="Times New Roman" panose="02020603050405020304" pitchFamily="18" charset="0"/>
                <a:cs typeface="Arial" panose="020B0604020202020204" pitchFamily="34" charset="0"/>
              </a:rPr>
              <a:t> trên </a:t>
            </a:r>
            <a:r>
              <a:rPr lang="vi-VN" sz="2800" dirty="0" err="1">
                <a:solidFill>
                  <a:srgbClr val="0000FF"/>
                </a:solidFill>
                <a:latin typeface="Times New Roman (Headings)"/>
                <a:ea typeface="Times New Roman" panose="02020603050405020304" pitchFamily="18" charset="0"/>
                <a:cs typeface="Arial" panose="020B0604020202020204" pitchFamily="34" charset="0"/>
              </a:rPr>
              <a:t>mỗi</a:t>
            </a:r>
            <a:r>
              <a:rPr lang="vi-VN" sz="2800" dirty="0">
                <a:solidFill>
                  <a:srgbClr val="0000FF"/>
                </a:solidFill>
                <a:latin typeface="Times New Roman (Headings)"/>
                <a:ea typeface="Times New Roman" panose="02020603050405020304" pitchFamily="18" charset="0"/>
                <a:cs typeface="Arial" panose="020B0604020202020204" pitchFamily="34" charset="0"/>
              </a:rPr>
              <a:t> lô</a:t>
            </a:r>
            <a:r>
              <a:rPr lang="en-US" sz="2800" dirty="0">
                <a:solidFill>
                  <a:srgbClr val="0000FF"/>
                </a:solidFill>
                <a:latin typeface="Times New Roman (Headings)"/>
                <a:ea typeface="Times New Roman" panose="02020603050405020304" pitchFamily="18" charset="0"/>
                <a:cs typeface="Arial" panose="020B0604020202020204" pitchFamily="34" charset="0"/>
              </a:rPr>
              <a:t> 10 </a:t>
            </a:r>
            <a:r>
              <a:rPr lang="vi-VN" sz="2800" dirty="0" err="1">
                <a:solidFill>
                  <a:srgbClr val="0000FF"/>
                </a:solidFill>
                <a:latin typeface="Times New Roman (Headings)"/>
                <a:ea typeface="Times New Roman" panose="02020603050405020304" pitchFamily="18" charset="0"/>
                <a:cs typeface="Arial" panose="020B0604020202020204" pitchFamily="34" charset="0"/>
              </a:rPr>
              <a:t>chiếc</a:t>
            </a:r>
            <a:r>
              <a:rPr lang="vi-VN" sz="2800" dirty="0">
                <a:solidFill>
                  <a:srgbClr val="0000FF"/>
                </a:solidFill>
                <a:latin typeface="Times New Roman (Headings)"/>
                <a:ea typeface="Times New Roman" panose="02020603050405020304" pitchFamily="18" charset="0"/>
                <a:cs typeface="Arial" panose="020B0604020202020204" pitchFamily="34" charset="0"/>
              </a:rPr>
              <a:t> </a:t>
            </a:r>
            <a:r>
              <a:rPr lang="vi-VN" sz="2800" dirty="0" err="1">
                <a:solidFill>
                  <a:srgbClr val="0000FF"/>
                </a:solidFill>
                <a:latin typeface="Times New Roman (Headings)"/>
                <a:ea typeface="Times New Roman" panose="02020603050405020304" pitchFamily="18" charset="0"/>
                <a:cs typeface="Arial" panose="020B0604020202020204" pitchFamily="34" charset="0"/>
              </a:rPr>
              <a:t>áo</a:t>
            </a:r>
            <a:r>
              <a:rPr lang="vi-VN" sz="2800" dirty="0">
                <a:solidFill>
                  <a:srgbClr val="0000FF"/>
                </a:solidFill>
                <a:latin typeface="Times New Roman (Headings)"/>
                <a:ea typeface="Times New Roman" panose="02020603050405020304" pitchFamily="18" charset="0"/>
                <a:cs typeface="Arial" panose="020B0604020202020204" pitchFamily="34" charset="0"/>
              </a:rPr>
              <a:t>) như sau:</a:t>
            </a:r>
            <a:endParaRPr lang="en-US" sz="2800" dirty="0">
              <a:solidFill>
                <a:srgbClr val="0000FF"/>
              </a:solidFill>
              <a:latin typeface="Times New Roman (Headings)"/>
              <a:cs typeface="Arial" panose="020B0604020202020204" pitchFamily="34" charset="0"/>
            </a:endParaRPr>
          </a:p>
        </p:txBody>
      </p:sp>
    </p:spTree>
    <p:extLst>
      <p:ext uri="{BB962C8B-B14F-4D97-AF65-F5344CB8AC3E}">
        <p14:creationId xmlns:p14="http://schemas.microsoft.com/office/powerpoint/2010/main" val="31803522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A3A062DA-93BF-4842-B601-4404401BCCE3}"/>
              </a:ext>
            </a:extLst>
          </p:cNvPr>
          <p:cNvSpPr txBox="1"/>
          <p:nvPr/>
        </p:nvSpPr>
        <p:spPr>
          <a:xfrm>
            <a:off x="457200" y="971550"/>
            <a:ext cx="8382000" cy="1384995"/>
          </a:xfrm>
          <a:prstGeom prst="rect">
            <a:avLst/>
          </a:prstGeom>
          <a:noFill/>
        </p:spPr>
        <p:txBody>
          <a:bodyPr wrap="square">
            <a:spAutoFit/>
          </a:bodyPr>
          <a:lstStyle/>
          <a:p>
            <a:pPr algn="just"/>
            <a:r>
              <a:rPr lang="vi-VN" sz="2800" dirty="0">
                <a:solidFill>
                  <a:srgbClr val="0000FF"/>
                </a:solidFill>
                <a:latin typeface="Times New Roman (Headings)"/>
                <a:ea typeface="Times New Roman" panose="02020603050405020304" pitchFamily="18" charset="0"/>
                <a:cs typeface="Arial" panose="020B0604020202020204" pitchFamily="34" charset="0"/>
              </a:rPr>
              <a:t>Phương </a:t>
            </a:r>
            <a:r>
              <a:rPr lang="vi-VN" sz="2800" dirty="0" err="1">
                <a:solidFill>
                  <a:srgbClr val="0000FF"/>
                </a:solidFill>
                <a:latin typeface="Times New Roman (Headings)"/>
                <a:ea typeface="Times New Roman" panose="02020603050405020304" pitchFamily="18" charset="0"/>
                <a:cs typeface="Arial" panose="020B0604020202020204" pitchFamily="34" charset="0"/>
              </a:rPr>
              <a:t>án</a:t>
            </a:r>
            <a:r>
              <a:rPr lang="en-US" sz="2800" dirty="0">
                <a:solidFill>
                  <a:srgbClr val="0000FF"/>
                </a:solidFill>
                <a:latin typeface="Times New Roman (Headings)"/>
                <a:ea typeface="Times New Roman" panose="02020603050405020304" pitchFamily="18" charset="0"/>
                <a:cs typeface="Arial" panose="020B0604020202020204" pitchFamily="34" charset="0"/>
              </a:rPr>
              <a:t> 1</a:t>
            </a:r>
            <a:r>
              <a:rPr lang="vi-VN" sz="2800" dirty="0">
                <a:solidFill>
                  <a:srgbClr val="0000FF"/>
                </a:solidFill>
                <a:latin typeface="Times New Roman (Headings)"/>
                <a:ea typeface="Times New Roman" panose="02020603050405020304" pitchFamily="18" charset="0"/>
                <a:cs typeface="Arial" panose="020B0604020202020204" pitchFamily="34" charset="0"/>
              </a:rPr>
              <a:t>: </a:t>
            </a:r>
            <a:r>
              <a:rPr lang="vi-VN" sz="2800" dirty="0" err="1">
                <a:solidFill>
                  <a:srgbClr val="0000FF"/>
                </a:solidFill>
                <a:latin typeface="Times New Roman (Headings)"/>
                <a:ea typeface="Times New Roman" panose="02020603050405020304" pitchFamily="18" charset="0"/>
                <a:cs typeface="Arial" panose="020B0604020202020204" pitchFamily="34" charset="0"/>
              </a:rPr>
              <a:t>Cửa</a:t>
            </a:r>
            <a:r>
              <a:rPr lang="vi-VN" sz="2800" dirty="0">
                <a:solidFill>
                  <a:srgbClr val="0000FF"/>
                </a:solidFill>
                <a:latin typeface="Times New Roman (Headings)"/>
                <a:ea typeface="Times New Roman" panose="02020603050405020304" pitchFamily="18" charset="0"/>
                <a:cs typeface="Arial" panose="020B0604020202020204" pitchFamily="34" charset="0"/>
              </a:rPr>
              <a:t> </a:t>
            </a:r>
            <a:r>
              <a:rPr lang="vi-VN" sz="2800" dirty="0" err="1">
                <a:solidFill>
                  <a:srgbClr val="0000FF"/>
                </a:solidFill>
                <a:latin typeface="Times New Roman (Headings)"/>
                <a:ea typeface="Times New Roman" panose="02020603050405020304" pitchFamily="18" charset="0"/>
                <a:cs typeface="Arial" panose="020B0604020202020204" pitchFamily="34" charset="0"/>
              </a:rPr>
              <a:t>hàng</a:t>
            </a:r>
            <a:r>
              <a:rPr lang="vi-VN" sz="2800" dirty="0">
                <a:solidFill>
                  <a:srgbClr val="0000FF"/>
                </a:solidFill>
                <a:latin typeface="Times New Roman (Headings)"/>
                <a:ea typeface="Times New Roman" panose="02020603050405020304" pitchFamily="18" charset="0"/>
                <a:cs typeface="Arial" panose="020B0604020202020204" pitchFamily="34" charset="0"/>
              </a:rPr>
              <a:t> </a:t>
            </a:r>
            <a:r>
              <a:rPr lang="vi-VN" sz="2800" dirty="0" err="1">
                <a:solidFill>
                  <a:srgbClr val="0000FF"/>
                </a:solidFill>
                <a:latin typeface="Times New Roman (Headings)"/>
                <a:ea typeface="Times New Roman" panose="02020603050405020304" pitchFamily="18" charset="0"/>
                <a:cs typeface="Arial" panose="020B0604020202020204" pitchFamily="34" charset="0"/>
              </a:rPr>
              <a:t>bán</a:t>
            </a:r>
            <a:r>
              <a:rPr lang="vi-VN" sz="2800" dirty="0">
                <a:solidFill>
                  <a:srgbClr val="0000FF"/>
                </a:solidFill>
                <a:latin typeface="Times New Roman (Headings)"/>
                <a:ea typeface="Times New Roman" panose="02020603050405020304" pitchFamily="18" charset="0"/>
                <a:cs typeface="Arial" panose="020B0604020202020204" pitchFamily="34" charset="0"/>
              </a:rPr>
              <a:t> ba </a:t>
            </a:r>
            <a:r>
              <a:rPr lang="vi-VN" sz="2800" dirty="0" err="1">
                <a:solidFill>
                  <a:srgbClr val="0000FF"/>
                </a:solidFill>
                <a:latin typeface="Times New Roman (Headings)"/>
                <a:ea typeface="Times New Roman" panose="02020603050405020304" pitchFamily="18" charset="0"/>
                <a:cs typeface="Arial" panose="020B0604020202020204" pitchFamily="34" charset="0"/>
              </a:rPr>
              <a:t>chiếc</a:t>
            </a:r>
            <a:r>
              <a:rPr lang="vi-VN" sz="2800" dirty="0">
                <a:solidFill>
                  <a:srgbClr val="0000FF"/>
                </a:solidFill>
                <a:latin typeface="Times New Roman (Headings)"/>
                <a:ea typeface="Times New Roman" panose="02020603050405020304" pitchFamily="18" charset="0"/>
                <a:cs typeface="Arial" panose="020B0604020202020204" pitchFamily="34" charset="0"/>
              </a:rPr>
              <a:t> </a:t>
            </a:r>
            <a:r>
              <a:rPr lang="vi-VN" sz="2800" dirty="0" err="1">
                <a:solidFill>
                  <a:srgbClr val="0000FF"/>
                </a:solidFill>
                <a:latin typeface="Times New Roman (Headings)"/>
                <a:ea typeface="Times New Roman" panose="02020603050405020304" pitchFamily="18" charset="0"/>
                <a:cs typeface="Arial" panose="020B0604020202020204" pitchFamily="34" charset="0"/>
              </a:rPr>
              <a:t>áo</a:t>
            </a:r>
            <a:r>
              <a:rPr lang="vi-VN" sz="2800" dirty="0">
                <a:solidFill>
                  <a:srgbClr val="0000FF"/>
                </a:solidFill>
                <a:latin typeface="Times New Roman (Headings)"/>
                <a:ea typeface="Times New Roman" panose="02020603050405020304" pitchFamily="18" charset="0"/>
                <a:cs typeface="Arial" panose="020B0604020202020204" pitchFamily="34" charset="0"/>
              </a:rPr>
              <a:t> </a:t>
            </a:r>
            <a:r>
              <a:rPr lang="vi-VN" sz="2800" dirty="0" err="1">
                <a:solidFill>
                  <a:srgbClr val="0000FF"/>
                </a:solidFill>
                <a:latin typeface="Times New Roman (Headings)"/>
                <a:ea typeface="Times New Roman" panose="02020603050405020304" pitchFamily="18" charset="0"/>
                <a:cs typeface="Arial" panose="020B0604020202020204" pitchFamily="34" charset="0"/>
              </a:rPr>
              <a:t>đầu</a:t>
            </a:r>
            <a:r>
              <a:rPr lang="vi-VN" sz="2800" dirty="0">
                <a:solidFill>
                  <a:srgbClr val="0000FF"/>
                </a:solidFill>
                <a:latin typeface="Times New Roman (Headings)"/>
                <a:ea typeface="Times New Roman" panose="02020603050405020304" pitchFamily="18" charset="0"/>
                <a:cs typeface="Arial" panose="020B0604020202020204" pitchFamily="34" charset="0"/>
              </a:rPr>
              <a:t> tiên </a:t>
            </a:r>
            <a:r>
              <a:rPr lang="vi-VN" sz="2800" dirty="0" err="1">
                <a:solidFill>
                  <a:srgbClr val="0000FF"/>
                </a:solidFill>
                <a:latin typeface="Times New Roman (Headings)"/>
                <a:ea typeface="Times New Roman" panose="02020603050405020304" pitchFamily="18" charset="0"/>
                <a:cs typeface="Arial" panose="020B0604020202020204" pitchFamily="34" charset="0"/>
              </a:rPr>
              <a:t>với</a:t>
            </a:r>
            <a:r>
              <a:rPr lang="vi-VN" sz="2800" dirty="0">
                <a:solidFill>
                  <a:srgbClr val="0000FF"/>
                </a:solidFill>
                <a:latin typeface="Times New Roman (Headings)"/>
                <a:ea typeface="Times New Roman" panose="02020603050405020304" pitchFamily="18" charset="0"/>
                <a:cs typeface="Arial" panose="020B0604020202020204" pitchFamily="34" charset="0"/>
              </a:rPr>
              <a:t> </a:t>
            </a:r>
            <a:r>
              <a:rPr lang="vi-VN" sz="2800" dirty="0" err="1">
                <a:solidFill>
                  <a:srgbClr val="0000FF"/>
                </a:solidFill>
                <a:latin typeface="Times New Roman (Headings)"/>
                <a:ea typeface="Times New Roman" panose="02020603050405020304" pitchFamily="18" charset="0"/>
                <a:cs typeface="Arial" panose="020B0604020202020204" pitchFamily="34" charset="0"/>
              </a:rPr>
              <a:t>giá</a:t>
            </a:r>
            <a:r>
              <a:rPr lang="vi-VN" sz="2800" dirty="0">
                <a:solidFill>
                  <a:srgbClr val="0000FF"/>
                </a:solidFill>
                <a:latin typeface="Times New Roman (Headings)"/>
                <a:ea typeface="Times New Roman" panose="02020603050405020304" pitchFamily="18" charset="0"/>
                <a:cs typeface="Arial" panose="020B0604020202020204" pitchFamily="34" charset="0"/>
              </a:rPr>
              <a:t> </a:t>
            </a:r>
            <a:r>
              <a:rPr lang="en-US" sz="2800" dirty="0">
                <a:solidFill>
                  <a:srgbClr val="0000FF"/>
                </a:solidFill>
                <a:latin typeface="Times New Roman (Headings)"/>
                <a:ea typeface="Times New Roman" panose="02020603050405020304" pitchFamily="18" charset="0"/>
                <a:cs typeface="Arial" panose="020B0604020202020204" pitchFamily="34" charset="0"/>
              </a:rPr>
              <a:t>125000</a:t>
            </a:r>
            <a:r>
              <a:rPr lang="vi-VN" sz="2800" dirty="0">
                <a:solidFill>
                  <a:srgbClr val="0000FF"/>
                </a:solidFill>
                <a:latin typeface="Times New Roman (Headings)"/>
                <a:ea typeface="Times New Roman" panose="02020603050405020304" pitchFamily="18" charset="0"/>
                <a:cs typeface="Arial" panose="020B0604020202020204" pitchFamily="34" charset="0"/>
              </a:rPr>
              <a:t> đồng và bảy chiếc áo còn lại với giá giảm </a:t>
            </a:r>
            <a:r>
              <a:rPr lang="en-US" sz="2800" dirty="0">
                <a:solidFill>
                  <a:srgbClr val="0000FF"/>
                </a:solidFill>
                <a:latin typeface="Times New Roman (Headings)"/>
                <a:ea typeface="Times New Roman" panose="02020603050405020304" pitchFamily="18" charset="0"/>
                <a:cs typeface="Arial" panose="020B0604020202020204" pitchFamily="34" charset="0"/>
              </a:rPr>
              <a:t>20% </a:t>
            </a:r>
            <a:r>
              <a:rPr lang="vi-VN" sz="2800" dirty="0">
                <a:solidFill>
                  <a:srgbClr val="0000FF"/>
                </a:solidFill>
                <a:latin typeface="Times New Roman (Headings)"/>
                <a:ea typeface="Times New Roman" panose="02020603050405020304" pitchFamily="18" charset="0"/>
                <a:cs typeface="Arial" panose="020B0604020202020204" pitchFamily="34" charset="0"/>
              </a:rPr>
              <a:t>so </a:t>
            </a:r>
            <a:r>
              <a:rPr lang="vi-VN" sz="2800" dirty="0" err="1">
                <a:solidFill>
                  <a:srgbClr val="0000FF"/>
                </a:solidFill>
                <a:latin typeface="Times New Roman (Headings)"/>
                <a:ea typeface="Times New Roman" panose="02020603050405020304" pitchFamily="18" charset="0"/>
                <a:cs typeface="Arial" panose="020B0604020202020204" pitchFamily="34" charset="0"/>
              </a:rPr>
              <a:t>với</a:t>
            </a:r>
            <a:r>
              <a:rPr lang="vi-VN" sz="2800" dirty="0">
                <a:solidFill>
                  <a:srgbClr val="0000FF"/>
                </a:solidFill>
                <a:latin typeface="Times New Roman (Headings)"/>
                <a:ea typeface="Times New Roman" panose="02020603050405020304" pitchFamily="18" charset="0"/>
                <a:cs typeface="Arial" panose="020B0604020202020204" pitchFamily="34" charset="0"/>
              </a:rPr>
              <a:t> </a:t>
            </a:r>
            <a:r>
              <a:rPr lang="vi-VN" sz="2800" dirty="0" err="1">
                <a:solidFill>
                  <a:srgbClr val="0000FF"/>
                </a:solidFill>
                <a:latin typeface="Times New Roman (Headings)"/>
                <a:ea typeface="Times New Roman" panose="02020603050405020304" pitchFamily="18" charset="0"/>
                <a:cs typeface="Arial" panose="020B0604020202020204" pitchFamily="34" charset="0"/>
              </a:rPr>
              <a:t>giá</a:t>
            </a:r>
            <a:r>
              <a:rPr lang="vi-VN" sz="2800" dirty="0">
                <a:solidFill>
                  <a:srgbClr val="0000FF"/>
                </a:solidFill>
                <a:latin typeface="Times New Roman (Headings)"/>
                <a:ea typeface="Times New Roman" panose="02020603050405020304" pitchFamily="18" charset="0"/>
                <a:cs typeface="Arial" panose="020B0604020202020204" pitchFamily="34" charset="0"/>
              </a:rPr>
              <a:t> niêm </a:t>
            </a:r>
            <a:r>
              <a:rPr lang="vi-VN" sz="2800" dirty="0" err="1">
                <a:solidFill>
                  <a:srgbClr val="0000FF"/>
                </a:solidFill>
                <a:latin typeface="Times New Roman (Headings)"/>
                <a:ea typeface="Times New Roman" panose="02020603050405020304" pitchFamily="18" charset="0"/>
                <a:cs typeface="Arial" panose="020B0604020202020204" pitchFamily="34" charset="0"/>
              </a:rPr>
              <a:t>yết</a:t>
            </a:r>
            <a:r>
              <a:rPr lang="vi-VN" sz="2800" dirty="0">
                <a:solidFill>
                  <a:srgbClr val="0000FF"/>
                </a:solidFill>
                <a:latin typeface="Times New Roman (Headings)"/>
                <a:ea typeface="Times New Roman" panose="02020603050405020304" pitchFamily="18" charset="0"/>
                <a:cs typeface="Arial" panose="020B0604020202020204" pitchFamily="34" charset="0"/>
              </a:rPr>
              <a:t>.</a:t>
            </a:r>
            <a:endParaRPr lang="en-US" sz="2800" dirty="0">
              <a:solidFill>
                <a:srgbClr val="0000FF"/>
              </a:solidFill>
              <a:latin typeface="Times New Roman (Headings)"/>
              <a:cs typeface="Arial" panose="020B0604020202020204" pitchFamily="34" charset="0"/>
            </a:endParaRPr>
          </a:p>
        </p:txBody>
      </p:sp>
      <p:sp>
        <p:nvSpPr>
          <p:cNvPr id="4" name="TextBox 3">
            <a:extLst>
              <a:ext uri="{FF2B5EF4-FFF2-40B4-BE49-F238E27FC236}">
                <a16:creationId xmlns:a16="http://schemas.microsoft.com/office/drawing/2014/main" id="{A3A062DA-93BF-4842-B601-4404401BCCE3}"/>
              </a:ext>
            </a:extLst>
          </p:cNvPr>
          <p:cNvSpPr txBox="1"/>
          <p:nvPr/>
        </p:nvSpPr>
        <p:spPr>
          <a:xfrm>
            <a:off x="457200" y="2343150"/>
            <a:ext cx="8382000" cy="954107"/>
          </a:xfrm>
          <a:prstGeom prst="rect">
            <a:avLst/>
          </a:prstGeom>
          <a:noFill/>
        </p:spPr>
        <p:txBody>
          <a:bodyPr wrap="square">
            <a:spAutoFit/>
          </a:bodyPr>
          <a:lstStyle/>
          <a:p>
            <a:pPr algn="just"/>
            <a:r>
              <a:rPr lang="vi-VN" sz="2800" dirty="0">
                <a:solidFill>
                  <a:srgbClr val="0000FF"/>
                </a:solidFill>
                <a:latin typeface="Times New Roman (Headings)"/>
                <a:ea typeface="Times New Roman" panose="02020603050405020304" pitchFamily="18" charset="0"/>
                <a:cs typeface="Arial" panose="020B0604020202020204" pitchFamily="34" charset="0"/>
              </a:rPr>
              <a:t>Phương </a:t>
            </a:r>
            <a:r>
              <a:rPr lang="vi-VN" sz="2800" dirty="0" err="1">
                <a:solidFill>
                  <a:srgbClr val="0000FF"/>
                </a:solidFill>
                <a:latin typeface="Times New Roman (Headings)"/>
                <a:ea typeface="Times New Roman" panose="02020603050405020304" pitchFamily="18" charset="0"/>
                <a:cs typeface="Arial" panose="020B0604020202020204" pitchFamily="34" charset="0"/>
              </a:rPr>
              <a:t>án</a:t>
            </a:r>
            <a:r>
              <a:rPr lang="en-US" sz="2800" dirty="0">
                <a:solidFill>
                  <a:srgbClr val="0000FF"/>
                </a:solidFill>
                <a:latin typeface="Times New Roman (Headings)"/>
                <a:ea typeface="Times New Roman" panose="02020603050405020304" pitchFamily="18" charset="0"/>
                <a:cs typeface="Arial" panose="020B0604020202020204" pitchFamily="34" charset="0"/>
              </a:rPr>
              <a:t> 2</a:t>
            </a:r>
            <a:r>
              <a:rPr lang="vi-VN" sz="2800" dirty="0">
                <a:solidFill>
                  <a:srgbClr val="0000FF"/>
                </a:solidFill>
                <a:latin typeface="Times New Roman (Headings)"/>
                <a:ea typeface="Times New Roman" panose="02020603050405020304" pitchFamily="18" charset="0"/>
                <a:cs typeface="Arial" panose="020B0604020202020204" pitchFamily="34" charset="0"/>
              </a:rPr>
              <a:t>: </a:t>
            </a:r>
            <a:r>
              <a:rPr lang="vi-VN" sz="2800" dirty="0" err="1">
                <a:solidFill>
                  <a:srgbClr val="0000FF"/>
                </a:solidFill>
                <a:latin typeface="Times New Roman (Headings)"/>
                <a:ea typeface="Times New Roman" panose="02020603050405020304" pitchFamily="18" charset="0"/>
                <a:cs typeface="Arial" panose="020B0604020202020204" pitchFamily="34" charset="0"/>
              </a:rPr>
              <a:t>Cửa</a:t>
            </a:r>
            <a:r>
              <a:rPr lang="vi-VN" sz="2800" dirty="0">
                <a:solidFill>
                  <a:srgbClr val="0000FF"/>
                </a:solidFill>
                <a:latin typeface="Times New Roman (Headings)"/>
                <a:ea typeface="Times New Roman" panose="02020603050405020304" pitchFamily="18" charset="0"/>
                <a:cs typeface="Arial" panose="020B0604020202020204" pitchFamily="34" charset="0"/>
              </a:rPr>
              <a:t> </a:t>
            </a:r>
            <a:r>
              <a:rPr lang="vi-VN" sz="2800" dirty="0" err="1">
                <a:solidFill>
                  <a:srgbClr val="0000FF"/>
                </a:solidFill>
                <a:latin typeface="Times New Roman (Headings)"/>
                <a:ea typeface="Times New Roman" panose="02020603050405020304" pitchFamily="18" charset="0"/>
                <a:cs typeface="Arial" panose="020B0604020202020204" pitchFamily="34" charset="0"/>
              </a:rPr>
              <a:t>hàng</a:t>
            </a:r>
            <a:r>
              <a:rPr lang="vi-VN" sz="2800" dirty="0">
                <a:solidFill>
                  <a:srgbClr val="0000FF"/>
                </a:solidFill>
                <a:latin typeface="Times New Roman (Headings)"/>
                <a:ea typeface="Times New Roman" panose="02020603050405020304" pitchFamily="18" charset="0"/>
                <a:cs typeface="Arial" panose="020B0604020202020204" pitchFamily="34" charset="0"/>
              </a:rPr>
              <a:t> </a:t>
            </a:r>
            <a:r>
              <a:rPr lang="vi-VN" sz="2800" dirty="0" err="1">
                <a:solidFill>
                  <a:srgbClr val="0000FF"/>
                </a:solidFill>
                <a:latin typeface="Times New Roman (Headings)"/>
                <a:ea typeface="Times New Roman" panose="02020603050405020304" pitchFamily="18" charset="0"/>
                <a:cs typeface="Arial" panose="020B0604020202020204" pitchFamily="34" charset="0"/>
              </a:rPr>
              <a:t>bán</a:t>
            </a:r>
            <a:r>
              <a:rPr lang="vi-VN" sz="2800" dirty="0">
                <a:solidFill>
                  <a:srgbClr val="0000FF"/>
                </a:solidFill>
                <a:latin typeface="Times New Roman (Headings)"/>
                <a:ea typeface="Times New Roman" panose="02020603050405020304" pitchFamily="18" charset="0"/>
                <a:cs typeface="Arial" panose="020B0604020202020204" pitchFamily="34" charset="0"/>
              </a:rPr>
              <a:t> </a:t>
            </a:r>
            <a:r>
              <a:rPr lang="vi-VN" sz="2800" dirty="0" err="1">
                <a:solidFill>
                  <a:srgbClr val="0000FF"/>
                </a:solidFill>
                <a:latin typeface="Times New Roman (Headings)"/>
                <a:ea typeface="Times New Roman" panose="02020603050405020304" pitchFamily="18" charset="0"/>
                <a:cs typeface="Arial" panose="020B0604020202020204" pitchFamily="34" charset="0"/>
              </a:rPr>
              <a:t>cả</a:t>
            </a:r>
            <a:r>
              <a:rPr lang="vi-VN" sz="2800" dirty="0">
                <a:solidFill>
                  <a:srgbClr val="0000FF"/>
                </a:solidFill>
                <a:latin typeface="Times New Roman (Headings)"/>
                <a:ea typeface="Times New Roman" panose="02020603050405020304" pitchFamily="18" charset="0"/>
                <a:cs typeface="Arial" panose="020B0604020202020204" pitchFamily="34" charset="0"/>
              </a:rPr>
              <a:t> </a:t>
            </a:r>
            <a:r>
              <a:rPr lang="vi-VN" sz="2800" dirty="0" err="1">
                <a:solidFill>
                  <a:srgbClr val="0000FF"/>
                </a:solidFill>
                <a:latin typeface="Times New Roman (Headings)"/>
                <a:ea typeface="Times New Roman" panose="02020603050405020304" pitchFamily="18" charset="0"/>
                <a:cs typeface="Arial" panose="020B0604020202020204" pitchFamily="34" charset="0"/>
              </a:rPr>
              <a:t>mười</a:t>
            </a:r>
            <a:r>
              <a:rPr lang="vi-VN" sz="2800" dirty="0">
                <a:solidFill>
                  <a:srgbClr val="0000FF"/>
                </a:solidFill>
                <a:latin typeface="Times New Roman (Headings)"/>
                <a:ea typeface="Times New Roman" panose="02020603050405020304" pitchFamily="18" charset="0"/>
                <a:cs typeface="Arial" panose="020B0604020202020204" pitchFamily="34" charset="0"/>
              </a:rPr>
              <a:t> </a:t>
            </a:r>
            <a:r>
              <a:rPr lang="vi-VN" sz="2800" dirty="0" err="1">
                <a:solidFill>
                  <a:srgbClr val="0000FF"/>
                </a:solidFill>
                <a:latin typeface="Times New Roman (Headings)"/>
                <a:ea typeface="Times New Roman" panose="02020603050405020304" pitchFamily="18" charset="0"/>
                <a:cs typeface="Arial" panose="020B0604020202020204" pitchFamily="34" charset="0"/>
              </a:rPr>
              <a:t>chiếc</a:t>
            </a:r>
            <a:r>
              <a:rPr lang="vi-VN" sz="2800" dirty="0">
                <a:solidFill>
                  <a:srgbClr val="0000FF"/>
                </a:solidFill>
                <a:latin typeface="Times New Roman (Headings)"/>
                <a:ea typeface="Times New Roman" panose="02020603050405020304" pitchFamily="18" charset="0"/>
                <a:cs typeface="Arial" panose="020B0604020202020204" pitchFamily="34" charset="0"/>
              </a:rPr>
              <a:t> </a:t>
            </a:r>
            <a:r>
              <a:rPr lang="vi-VN" sz="2800" dirty="0" err="1">
                <a:solidFill>
                  <a:srgbClr val="0000FF"/>
                </a:solidFill>
                <a:latin typeface="Times New Roman (Headings)"/>
                <a:ea typeface="Times New Roman" panose="02020603050405020304" pitchFamily="18" charset="0"/>
                <a:cs typeface="Arial" panose="020B0604020202020204" pitchFamily="34" charset="0"/>
              </a:rPr>
              <a:t>áo</a:t>
            </a:r>
            <a:r>
              <a:rPr lang="vi-VN" sz="2800" dirty="0">
                <a:solidFill>
                  <a:srgbClr val="0000FF"/>
                </a:solidFill>
                <a:latin typeface="Times New Roman (Headings)"/>
                <a:ea typeface="Times New Roman" panose="02020603050405020304" pitchFamily="18" charset="0"/>
                <a:cs typeface="Arial" panose="020B0604020202020204" pitchFamily="34" charset="0"/>
              </a:rPr>
              <a:t> </a:t>
            </a:r>
            <a:r>
              <a:rPr lang="vi-VN" sz="2800" dirty="0" err="1">
                <a:solidFill>
                  <a:srgbClr val="0000FF"/>
                </a:solidFill>
                <a:latin typeface="Times New Roman (Headings)"/>
                <a:ea typeface="Times New Roman" panose="02020603050405020304" pitchFamily="18" charset="0"/>
                <a:cs typeface="Arial" panose="020B0604020202020204" pitchFamily="34" charset="0"/>
              </a:rPr>
              <a:t>với</a:t>
            </a:r>
            <a:r>
              <a:rPr lang="vi-VN" sz="2800" dirty="0">
                <a:solidFill>
                  <a:srgbClr val="0000FF"/>
                </a:solidFill>
                <a:latin typeface="Times New Roman (Headings)"/>
                <a:ea typeface="Times New Roman" panose="02020603050405020304" pitchFamily="18" charset="0"/>
                <a:cs typeface="Arial" panose="020B0604020202020204" pitchFamily="34" charset="0"/>
              </a:rPr>
              <a:t> </a:t>
            </a:r>
            <a:r>
              <a:rPr lang="vi-VN" sz="2800" dirty="0" err="1">
                <a:solidFill>
                  <a:srgbClr val="0000FF"/>
                </a:solidFill>
                <a:latin typeface="Times New Roman (Headings)"/>
                <a:ea typeface="Times New Roman" panose="02020603050405020304" pitchFamily="18" charset="0"/>
                <a:cs typeface="Arial" panose="020B0604020202020204" pitchFamily="34" charset="0"/>
              </a:rPr>
              <a:t>giá</a:t>
            </a:r>
            <a:r>
              <a:rPr lang="vi-VN" sz="2800" dirty="0">
                <a:solidFill>
                  <a:srgbClr val="0000FF"/>
                </a:solidFill>
                <a:latin typeface="Times New Roman (Headings)"/>
                <a:ea typeface="Times New Roman" panose="02020603050405020304" pitchFamily="18" charset="0"/>
                <a:cs typeface="Arial" panose="020B0604020202020204" pitchFamily="34" charset="0"/>
              </a:rPr>
              <a:t> </a:t>
            </a:r>
            <a:r>
              <a:rPr lang="vi-VN" sz="2800" dirty="0" err="1">
                <a:solidFill>
                  <a:srgbClr val="0000FF"/>
                </a:solidFill>
                <a:latin typeface="Times New Roman (Headings)"/>
                <a:ea typeface="Times New Roman" panose="02020603050405020304" pitchFamily="18" charset="0"/>
                <a:cs typeface="Arial" panose="020B0604020202020204" pitchFamily="34" charset="0"/>
              </a:rPr>
              <a:t>giảm</a:t>
            </a:r>
            <a:r>
              <a:rPr lang="vi-VN" sz="2800" dirty="0">
                <a:solidFill>
                  <a:srgbClr val="0000FF"/>
                </a:solidFill>
                <a:latin typeface="Times New Roman (Headings)"/>
                <a:ea typeface="Times New Roman" panose="02020603050405020304" pitchFamily="18" charset="0"/>
                <a:cs typeface="Arial" panose="020B0604020202020204" pitchFamily="34" charset="0"/>
              </a:rPr>
              <a:t> </a:t>
            </a:r>
            <a:r>
              <a:rPr lang="en-US" sz="2800" dirty="0">
                <a:solidFill>
                  <a:srgbClr val="0000FF"/>
                </a:solidFill>
                <a:latin typeface="Times New Roman (Headings)"/>
                <a:ea typeface="Times New Roman" panose="02020603050405020304" pitchFamily="18" charset="0"/>
                <a:cs typeface="Arial" panose="020B0604020202020204" pitchFamily="34" charset="0"/>
              </a:rPr>
              <a:t>10%</a:t>
            </a:r>
            <a:r>
              <a:rPr lang="vi-VN" sz="2800" dirty="0">
                <a:solidFill>
                  <a:srgbClr val="0000FF"/>
                </a:solidFill>
                <a:latin typeface="Times New Roman (Headings)"/>
                <a:ea typeface="Times New Roman" panose="02020603050405020304" pitchFamily="18" charset="0"/>
                <a:cs typeface="Arial" panose="020B0604020202020204" pitchFamily="34" charset="0"/>
              </a:rPr>
              <a:t> so </a:t>
            </a:r>
            <a:r>
              <a:rPr lang="vi-VN" sz="2800" dirty="0" err="1">
                <a:solidFill>
                  <a:srgbClr val="0000FF"/>
                </a:solidFill>
                <a:latin typeface="Times New Roman (Headings)"/>
                <a:ea typeface="Times New Roman" panose="02020603050405020304" pitchFamily="18" charset="0"/>
                <a:cs typeface="Arial" panose="020B0604020202020204" pitchFamily="34" charset="0"/>
              </a:rPr>
              <a:t>với</a:t>
            </a:r>
            <a:r>
              <a:rPr lang="vi-VN" sz="2800" dirty="0">
                <a:solidFill>
                  <a:srgbClr val="0000FF"/>
                </a:solidFill>
                <a:latin typeface="Times New Roman (Headings)"/>
                <a:ea typeface="Times New Roman" panose="02020603050405020304" pitchFamily="18" charset="0"/>
                <a:cs typeface="Arial" panose="020B0604020202020204" pitchFamily="34" charset="0"/>
              </a:rPr>
              <a:t> </a:t>
            </a:r>
            <a:r>
              <a:rPr lang="vi-VN" sz="2800" dirty="0" err="1">
                <a:solidFill>
                  <a:srgbClr val="0000FF"/>
                </a:solidFill>
                <a:latin typeface="Times New Roman (Headings)"/>
                <a:ea typeface="Times New Roman" panose="02020603050405020304" pitchFamily="18" charset="0"/>
                <a:cs typeface="Arial" panose="020B0604020202020204" pitchFamily="34" charset="0"/>
              </a:rPr>
              <a:t>giá</a:t>
            </a:r>
            <a:r>
              <a:rPr lang="vi-VN" sz="2800" dirty="0">
                <a:solidFill>
                  <a:srgbClr val="0000FF"/>
                </a:solidFill>
                <a:latin typeface="Times New Roman (Headings)"/>
                <a:ea typeface="Times New Roman" panose="02020603050405020304" pitchFamily="18" charset="0"/>
                <a:cs typeface="Arial" panose="020B0604020202020204" pitchFamily="34" charset="0"/>
              </a:rPr>
              <a:t> niêm </a:t>
            </a:r>
            <a:r>
              <a:rPr lang="vi-VN" sz="2800" dirty="0" err="1">
                <a:solidFill>
                  <a:srgbClr val="0000FF"/>
                </a:solidFill>
                <a:latin typeface="Times New Roman (Headings)"/>
                <a:ea typeface="Times New Roman" panose="02020603050405020304" pitchFamily="18" charset="0"/>
                <a:cs typeface="Arial" panose="020B0604020202020204" pitchFamily="34" charset="0"/>
              </a:rPr>
              <a:t>yết</a:t>
            </a:r>
            <a:r>
              <a:rPr lang="vi-VN" sz="2800" dirty="0">
                <a:solidFill>
                  <a:srgbClr val="0000FF"/>
                </a:solidFill>
                <a:latin typeface="Times New Roman (Headings)"/>
                <a:ea typeface="Times New Roman" panose="02020603050405020304" pitchFamily="18" charset="0"/>
                <a:cs typeface="Arial" panose="020B0604020202020204" pitchFamily="34" charset="0"/>
              </a:rPr>
              <a:t>.</a:t>
            </a:r>
            <a:endParaRPr lang="en-US" sz="2800" dirty="0">
              <a:solidFill>
                <a:srgbClr val="0000FF"/>
              </a:solidFill>
              <a:latin typeface="Times New Roman (Headings)"/>
              <a:cs typeface="Arial" panose="020B0604020202020204" pitchFamily="34" charset="0"/>
            </a:endParaRPr>
          </a:p>
        </p:txBody>
      </p:sp>
      <p:sp>
        <p:nvSpPr>
          <p:cNvPr id="5" name="!!1">
            <a:extLst>
              <a:ext uri="{FF2B5EF4-FFF2-40B4-BE49-F238E27FC236}">
                <a16:creationId xmlns:a16="http://schemas.microsoft.com/office/drawing/2014/main" id="{0615135A-98C9-4461-8599-13EED4A0D8B3}"/>
              </a:ext>
            </a:extLst>
          </p:cNvPr>
          <p:cNvSpPr txBox="1"/>
          <p:nvPr/>
        </p:nvSpPr>
        <p:spPr>
          <a:xfrm>
            <a:off x="-228600" y="74812"/>
            <a:ext cx="8033081" cy="954107"/>
          </a:xfrm>
          <a:prstGeom prst="rect">
            <a:avLst/>
          </a:prstGeom>
          <a:noFill/>
        </p:spPr>
        <p:txBody>
          <a:bodyPr wrap="square">
            <a:spAutoFit/>
          </a:bodyPr>
          <a:lstStyle/>
          <a:p>
            <a:pPr algn="ctr"/>
            <a:r>
              <a:rPr lang="en-US" sz="2800" b="1" dirty="0">
                <a:solidFill>
                  <a:srgbClr val="C55A11"/>
                </a:solidFill>
                <a:latin typeface="Times New Roman" panose="02020603050405020304" pitchFamily="18" charset="0"/>
                <a:cs typeface="Times New Roman" panose="02020603050405020304" pitchFamily="18" charset="0"/>
              </a:rPr>
              <a:t>TIẾT 1: MỘT SỐ HÌNH THỨC KHUYẾN MÃI TRONG KINH DOANH</a:t>
            </a:r>
          </a:p>
        </p:txBody>
      </p:sp>
      <p:sp>
        <p:nvSpPr>
          <p:cNvPr id="6" name="TextBox 2">
            <a:extLst>
              <a:ext uri="{FF2B5EF4-FFF2-40B4-BE49-F238E27FC236}">
                <a16:creationId xmlns:a16="http://schemas.microsoft.com/office/drawing/2014/main" id="{79F6CD5D-66C7-CF67-A9C0-72ACF959FF9B}"/>
              </a:ext>
            </a:extLst>
          </p:cNvPr>
          <p:cNvSpPr txBox="1"/>
          <p:nvPr/>
        </p:nvSpPr>
        <p:spPr>
          <a:xfrm>
            <a:off x="435432" y="3253283"/>
            <a:ext cx="8556168" cy="1815882"/>
          </a:xfrm>
          <a:prstGeom prst="rect">
            <a:avLst/>
          </a:prstGeom>
          <a:noFill/>
        </p:spPr>
        <p:txBody>
          <a:bodyPr wrap="square">
            <a:spAutoFit/>
          </a:bodyPr>
          <a:lstStyle/>
          <a:p>
            <a:pPr algn="just"/>
            <a:r>
              <a:rPr lang="vi-VN" sz="2800" dirty="0">
                <a:solidFill>
                  <a:srgbClr val="0000FF"/>
                </a:solidFill>
                <a:latin typeface="Times New Roman (Headings)"/>
                <a:ea typeface="Times New Roman" panose="02020603050405020304" pitchFamily="18" charset="0"/>
                <a:cs typeface="Arial" panose="020B0604020202020204" pitchFamily="34" charset="0"/>
              </a:rPr>
              <a:t>Phương </a:t>
            </a:r>
            <a:r>
              <a:rPr lang="vi-VN" sz="2800" dirty="0" err="1">
                <a:solidFill>
                  <a:srgbClr val="0000FF"/>
                </a:solidFill>
                <a:latin typeface="Times New Roman (Headings)"/>
                <a:ea typeface="Times New Roman" panose="02020603050405020304" pitchFamily="18" charset="0"/>
                <a:cs typeface="Arial" panose="020B0604020202020204" pitchFamily="34" charset="0"/>
              </a:rPr>
              <a:t>án</a:t>
            </a:r>
            <a:r>
              <a:rPr lang="en-US" sz="2800" dirty="0">
                <a:solidFill>
                  <a:srgbClr val="0000FF"/>
                </a:solidFill>
                <a:latin typeface="Times New Roman (Headings)"/>
                <a:ea typeface="Times New Roman" panose="02020603050405020304" pitchFamily="18" charset="0"/>
                <a:cs typeface="Arial" panose="020B0604020202020204" pitchFamily="34" charset="0"/>
              </a:rPr>
              <a:t> 3</a:t>
            </a:r>
            <a:r>
              <a:rPr lang="vi-VN" sz="2800" dirty="0">
                <a:solidFill>
                  <a:srgbClr val="0000FF"/>
                </a:solidFill>
                <a:latin typeface="Times New Roman (Headings)"/>
                <a:ea typeface="Times New Roman" panose="02020603050405020304" pitchFamily="18" charset="0"/>
                <a:cs typeface="Arial" panose="020B0604020202020204" pitchFamily="34" charset="0"/>
              </a:rPr>
              <a:t>: </a:t>
            </a:r>
            <a:r>
              <a:rPr lang="vi-VN" sz="2800" dirty="0" err="1">
                <a:solidFill>
                  <a:srgbClr val="0000FF"/>
                </a:solidFill>
                <a:latin typeface="Times New Roman (Headings)"/>
                <a:ea typeface="Times New Roman" panose="02020603050405020304" pitchFamily="18" charset="0"/>
                <a:cs typeface="Arial" panose="020B0604020202020204" pitchFamily="34" charset="0"/>
              </a:rPr>
              <a:t>Cửa</a:t>
            </a:r>
            <a:r>
              <a:rPr lang="vi-VN" sz="2800" dirty="0">
                <a:solidFill>
                  <a:srgbClr val="0000FF"/>
                </a:solidFill>
                <a:latin typeface="Times New Roman (Headings)"/>
                <a:ea typeface="Times New Roman" panose="02020603050405020304" pitchFamily="18" charset="0"/>
                <a:cs typeface="Arial" panose="020B0604020202020204" pitchFamily="34" charset="0"/>
              </a:rPr>
              <a:t> </a:t>
            </a:r>
            <a:r>
              <a:rPr lang="vi-VN" sz="2800" dirty="0" err="1">
                <a:solidFill>
                  <a:srgbClr val="0000FF"/>
                </a:solidFill>
                <a:latin typeface="Times New Roman (Headings)"/>
                <a:ea typeface="Times New Roman" panose="02020603050405020304" pitchFamily="18" charset="0"/>
                <a:cs typeface="Arial" panose="020B0604020202020204" pitchFamily="34" charset="0"/>
              </a:rPr>
              <a:t>hàng</a:t>
            </a:r>
            <a:r>
              <a:rPr lang="vi-VN" sz="2800" dirty="0">
                <a:solidFill>
                  <a:srgbClr val="0000FF"/>
                </a:solidFill>
                <a:latin typeface="Times New Roman (Headings)"/>
                <a:ea typeface="Times New Roman" panose="02020603050405020304" pitchFamily="18" charset="0"/>
                <a:cs typeface="Arial" panose="020B0604020202020204" pitchFamily="34" charset="0"/>
              </a:rPr>
              <a:t> </a:t>
            </a:r>
            <a:r>
              <a:rPr lang="vi-VN" sz="2800" dirty="0" err="1">
                <a:solidFill>
                  <a:srgbClr val="0000FF"/>
                </a:solidFill>
                <a:latin typeface="Times New Roman (Headings)"/>
                <a:ea typeface="Times New Roman" panose="02020603050405020304" pitchFamily="18" charset="0"/>
                <a:cs typeface="Arial" panose="020B0604020202020204" pitchFamily="34" charset="0"/>
              </a:rPr>
              <a:t>bán</a:t>
            </a:r>
            <a:r>
              <a:rPr lang="vi-VN" sz="2800" dirty="0">
                <a:solidFill>
                  <a:srgbClr val="0000FF"/>
                </a:solidFill>
                <a:latin typeface="Times New Roman (Headings)"/>
                <a:ea typeface="Times New Roman" panose="02020603050405020304" pitchFamily="18" charset="0"/>
                <a:cs typeface="Arial" panose="020B0604020202020204" pitchFamily="34" charset="0"/>
              </a:rPr>
              <a:t> </a:t>
            </a:r>
            <a:r>
              <a:rPr lang="vi-VN" sz="2800" dirty="0" err="1">
                <a:solidFill>
                  <a:srgbClr val="0000FF"/>
                </a:solidFill>
                <a:latin typeface="Times New Roman (Headings)"/>
                <a:ea typeface="Times New Roman" panose="02020603050405020304" pitchFamily="18" charset="0"/>
                <a:cs typeface="Arial" panose="020B0604020202020204" pitchFamily="34" charset="0"/>
              </a:rPr>
              <a:t>bốn</a:t>
            </a:r>
            <a:r>
              <a:rPr lang="vi-VN" sz="2800" dirty="0">
                <a:solidFill>
                  <a:srgbClr val="0000FF"/>
                </a:solidFill>
                <a:latin typeface="Times New Roman (Headings)"/>
                <a:ea typeface="Times New Roman" panose="02020603050405020304" pitchFamily="18" charset="0"/>
                <a:cs typeface="Arial" panose="020B0604020202020204" pitchFamily="34" charset="0"/>
              </a:rPr>
              <a:t> </a:t>
            </a:r>
            <a:r>
              <a:rPr lang="vi-VN" sz="2800" dirty="0" err="1">
                <a:solidFill>
                  <a:srgbClr val="0000FF"/>
                </a:solidFill>
                <a:latin typeface="Times New Roman (Headings)"/>
                <a:ea typeface="Times New Roman" panose="02020603050405020304" pitchFamily="18" charset="0"/>
                <a:cs typeface="Arial" panose="020B0604020202020204" pitchFamily="34" charset="0"/>
              </a:rPr>
              <a:t>chiếc</a:t>
            </a:r>
            <a:r>
              <a:rPr lang="vi-VN" sz="2800" dirty="0">
                <a:solidFill>
                  <a:srgbClr val="0000FF"/>
                </a:solidFill>
                <a:latin typeface="Times New Roman (Headings)"/>
                <a:ea typeface="Times New Roman" panose="02020603050405020304" pitchFamily="18" charset="0"/>
                <a:cs typeface="Arial" panose="020B0604020202020204" pitchFamily="34" charset="0"/>
              </a:rPr>
              <a:t> </a:t>
            </a:r>
            <a:r>
              <a:rPr lang="vi-VN" sz="2800" dirty="0" err="1">
                <a:solidFill>
                  <a:srgbClr val="0000FF"/>
                </a:solidFill>
                <a:latin typeface="Times New Roman (Headings)"/>
                <a:ea typeface="Times New Roman" panose="02020603050405020304" pitchFamily="18" charset="0"/>
                <a:cs typeface="Arial" panose="020B0604020202020204" pitchFamily="34" charset="0"/>
              </a:rPr>
              <a:t>áo</a:t>
            </a:r>
            <a:r>
              <a:rPr lang="vi-VN" sz="2800" dirty="0">
                <a:solidFill>
                  <a:srgbClr val="0000FF"/>
                </a:solidFill>
                <a:latin typeface="Times New Roman (Headings)"/>
                <a:ea typeface="Times New Roman" panose="02020603050405020304" pitchFamily="18" charset="0"/>
                <a:cs typeface="Arial" panose="020B0604020202020204" pitchFamily="34" charset="0"/>
              </a:rPr>
              <a:t> </a:t>
            </a:r>
            <a:r>
              <a:rPr lang="vi-VN" sz="2800" dirty="0" err="1">
                <a:solidFill>
                  <a:srgbClr val="0000FF"/>
                </a:solidFill>
                <a:latin typeface="Times New Roman (Headings)"/>
                <a:ea typeface="Times New Roman" panose="02020603050405020304" pitchFamily="18" charset="0"/>
                <a:cs typeface="Arial" panose="020B0604020202020204" pitchFamily="34" charset="0"/>
              </a:rPr>
              <a:t>đầu</a:t>
            </a:r>
            <a:r>
              <a:rPr lang="vi-VN" sz="2800" dirty="0">
                <a:solidFill>
                  <a:srgbClr val="0000FF"/>
                </a:solidFill>
                <a:latin typeface="Times New Roman (Headings)"/>
                <a:ea typeface="Times New Roman" panose="02020603050405020304" pitchFamily="18" charset="0"/>
                <a:cs typeface="Arial" panose="020B0604020202020204" pitchFamily="34" charset="0"/>
              </a:rPr>
              <a:t> tiên </a:t>
            </a:r>
            <a:r>
              <a:rPr lang="vi-VN" sz="2800" dirty="0" err="1">
                <a:solidFill>
                  <a:srgbClr val="0000FF"/>
                </a:solidFill>
                <a:latin typeface="Times New Roman (Headings)"/>
                <a:ea typeface="Times New Roman" panose="02020603050405020304" pitchFamily="18" charset="0"/>
                <a:cs typeface="Arial" panose="020B0604020202020204" pitchFamily="34" charset="0"/>
              </a:rPr>
              <a:t>với</a:t>
            </a:r>
            <a:r>
              <a:rPr lang="vi-VN" sz="2800" dirty="0">
                <a:solidFill>
                  <a:srgbClr val="0000FF"/>
                </a:solidFill>
                <a:latin typeface="Times New Roman (Headings)"/>
                <a:ea typeface="Times New Roman" panose="02020603050405020304" pitchFamily="18" charset="0"/>
                <a:cs typeface="Arial" panose="020B0604020202020204" pitchFamily="34" charset="0"/>
              </a:rPr>
              <a:t> </a:t>
            </a:r>
            <a:r>
              <a:rPr lang="vi-VN" sz="2800" dirty="0" err="1">
                <a:solidFill>
                  <a:srgbClr val="0000FF"/>
                </a:solidFill>
                <a:latin typeface="Times New Roman (Headings)"/>
                <a:ea typeface="Times New Roman" panose="02020603050405020304" pitchFamily="18" charset="0"/>
                <a:cs typeface="Arial" panose="020B0604020202020204" pitchFamily="34" charset="0"/>
              </a:rPr>
              <a:t>giá</a:t>
            </a:r>
            <a:r>
              <a:rPr lang="vi-VN" sz="2800" dirty="0">
                <a:solidFill>
                  <a:srgbClr val="0000FF"/>
                </a:solidFill>
                <a:latin typeface="Times New Roman (Headings)"/>
                <a:ea typeface="Times New Roman" panose="02020603050405020304" pitchFamily="18" charset="0"/>
                <a:cs typeface="Arial" panose="020B0604020202020204" pitchFamily="34" charset="0"/>
              </a:rPr>
              <a:t> </a:t>
            </a:r>
            <a:r>
              <a:rPr lang="vi-VN" sz="2800" dirty="0" err="1">
                <a:solidFill>
                  <a:srgbClr val="0000FF"/>
                </a:solidFill>
                <a:latin typeface="Times New Roman (Headings)"/>
                <a:ea typeface="Times New Roman" panose="02020603050405020304" pitchFamily="18" charset="0"/>
                <a:cs typeface="Arial" panose="020B0604020202020204" pitchFamily="34" charset="0"/>
              </a:rPr>
              <a:t>giảm</a:t>
            </a:r>
            <a:r>
              <a:rPr lang="en-US" sz="2800" dirty="0">
                <a:solidFill>
                  <a:srgbClr val="0000FF"/>
                </a:solidFill>
                <a:latin typeface="Times New Roman (Headings)"/>
                <a:ea typeface="Times New Roman" panose="02020603050405020304" pitchFamily="18" charset="0"/>
                <a:cs typeface="Arial" panose="020B0604020202020204" pitchFamily="34" charset="0"/>
              </a:rPr>
              <a:t> 5%</a:t>
            </a:r>
            <a:r>
              <a:rPr lang="vi-VN" sz="2800" dirty="0">
                <a:solidFill>
                  <a:srgbClr val="0000FF"/>
                </a:solidFill>
                <a:latin typeface="Times New Roman (Headings)"/>
                <a:ea typeface="Times New Roman" panose="02020603050405020304" pitchFamily="18" charset="0"/>
                <a:cs typeface="Arial" panose="020B0604020202020204" pitchFamily="34" charset="0"/>
              </a:rPr>
              <a:t> so </a:t>
            </a:r>
            <a:r>
              <a:rPr lang="vi-VN" sz="2800" dirty="0" err="1">
                <a:solidFill>
                  <a:srgbClr val="0000FF"/>
                </a:solidFill>
                <a:latin typeface="Times New Roman (Headings)"/>
                <a:ea typeface="Times New Roman" panose="02020603050405020304" pitchFamily="18" charset="0"/>
                <a:cs typeface="Arial" panose="020B0604020202020204" pitchFamily="34" charset="0"/>
              </a:rPr>
              <a:t>với</a:t>
            </a:r>
            <a:r>
              <a:rPr lang="vi-VN" sz="2800" dirty="0">
                <a:solidFill>
                  <a:srgbClr val="0000FF"/>
                </a:solidFill>
                <a:latin typeface="Times New Roman (Headings)"/>
                <a:ea typeface="Times New Roman" panose="02020603050405020304" pitchFamily="18" charset="0"/>
                <a:cs typeface="Arial" panose="020B0604020202020204" pitchFamily="34" charset="0"/>
              </a:rPr>
              <a:t> </a:t>
            </a:r>
            <a:r>
              <a:rPr lang="vi-VN" sz="2800" dirty="0" err="1">
                <a:solidFill>
                  <a:srgbClr val="0000FF"/>
                </a:solidFill>
                <a:latin typeface="Times New Roman (Headings)"/>
                <a:ea typeface="Times New Roman" panose="02020603050405020304" pitchFamily="18" charset="0"/>
                <a:cs typeface="Arial" panose="020B0604020202020204" pitchFamily="34" charset="0"/>
              </a:rPr>
              <a:t>giá</a:t>
            </a:r>
            <a:r>
              <a:rPr lang="vi-VN" sz="2800" dirty="0">
                <a:solidFill>
                  <a:srgbClr val="0000FF"/>
                </a:solidFill>
                <a:latin typeface="Times New Roman (Headings)"/>
                <a:ea typeface="Times New Roman" panose="02020603050405020304" pitchFamily="18" charset="0"/>
                <a:cs typeface="Arial" panose="020B0604020202020204" pitchFamily="34" charset="0"/>
              </a:rPr>
              <a:t> niêm </a:t>
            </a:r>
            <a:r>
              <a:rPr lang="vi-VN" sz="2800" dirty="0" err="1">
                <a:solidFill>
                  <a:srgbClr val="0000FF"/>
                </a:solidFill>
                <a:latin typeface="Times New Roman (Headings)"/>
                <a:ea typeface="Times New Roman" panose="02020603050405020304" pitchFamily="18" charset="0"/>
                <a:cs typeface="Arial" panose="020B0604020202020204" pitchFamily="34" charset="0"/>
              </a:rPr>
              <a:t>yết</a:t>
            </a:r>
            <a:r>
              <a:rPr lang="vi-VN" sz="2800" dirty="0">
                <a:solidFill>
                  <a:srgbClr val="0000FF"/>
                </a:solidFill>
                <a:latin typeface="Times New Roman (Headings)"/>
                <a:ea typeface="Times New Roman" panose="02020603050405020304" pitchFamily="18" charset="0"/>
                <a:cs typeface="Arial" panose="020B0604020202020204" pitchFamily="34" charset="0"/>
              </a:rPr>
              <a:t>, ba </a:t>
            </a:r>
            <a:r>
              <a:rPr lang="vi-VN" sz="2800" dirty="0" err="1">
                <a:solidFill>
                  <a:srgbClr val="0000FF"/>
                </a:solidFill>
                <a:latin typeface="Times New Roman (Headings)"/>
                <a:ea typeface="Times New Roman" panose="02020603050405020304" pitchFamily="18" charset="0"/>
                <a:cs typeface="Arial" panose="020B0604020202020204" pitchFamily="34" charset="0"/>
              </a:rPr>
              <a:t>chiếc</a:t>
            </a:r>
            <a:r>
              <a:rPr lang="vi-VN" sz="2800" dirty="0">
                <a:solidFill>
                  <a:srgbClr val="0000FF"/>
                </a:solidFill>
                <a:latin typeface="Times New Roman (Headings)"/>
                <a:ea typeface="Times New Roman" panose="02020603050405020304" pitchFamily="18" charset="0"/>
                <a:cs typeface="Arial" panose="020B0604020202020204" pitchFamily="34" charset="0"/>
              </a:rPr>
              <a:t> </a:t>
            </a:r>
            <a:r>
              <a:rPr lang="vi-VN" sz="2800" dirty="0" err="1">
                <a:solidFill>
                  <a:srgbClr val="0000FF"/>
                </a:solidFill>
                <a:latin typeface="Times New Roman (Headings)"/>
                <a:ea typeface="Times New Roman" panose="02020603050405020304" pitchFamily="18" charset="0"/>
                <a:cs typeface="Arial" panose="020B0604020202020204" pitchFamily="34" charset="0"/>
              </a:rPr>
              <a:t>áo</a:t>
            </a:r>
            <a:r>
              <a:rPr lang="vi-VN" sz="2800" dirty="0">
                <a:solidFill>
                  <a:srgbClr val="0000FF"/>
                </a:solidFill>
                <a:latin typeface="Times New Roman (Headings)"/>
                <a:ea typeface="Times New Roman" panose="02020603050405020304" pitchFamily="18" charset="0"/>
                <a:cs typeface="Arial" panose="020B0604020202020204" pitchFamily="34" charset="0"/>
              </a:rPr>
              <a:t> </a:t>
            </a:r>
            <a:r>
              <a:rPr lang="vi-VN" sz="2800" dirty="0" err="1">
                <a:solidFill>
                  <a:srgbClr val="0000FF"/>
                </a:solidFill>
                <a:latin typeface="Times New Roman (Headings)"/>
                <a:ea typeface="Times New Roman" panose="02020603050405020304" pitchFamily="18" charset="0"/>
                <a:cs typeface="Arial" panose="020B0604020202020204" pitchFamily="34" charset="0"/>
              </a:rPr>
              <a:t>tiếp</a:t>
            </a:r>
            <a:r>
              <a:rPr lang="vi-VN" sz="2800" dirty="0">
                <a:solidFill>
                  <a:srgbClr val="0000FF"/>
                </a:solidFill>
                <a:latin typeface="Times New Roman (Headings)"/>
                <a:ea typeface="Times New Roman" panose="02020603050405020304" pitchFamily="18" charset="0"/>
                <a:cs typeface="Arial" panose="020B0604020202020204" pitchFamily="34" charset="0"/>
              </a:rPr>
              <a:t> theo </a:t>
            </a:r>
            <a:r>
              <a:rPr lang="vi-VN" sz="2800" dirty="0" err="1">
                <a:solidFill>
                  <a:srgbClr val="0000FF"/>
                </a:solidFill>
                <a:latin typeface="Times New Roman (Headings)"/>
                <a:ea typeface="Times New Roman" panose="02020603050405020304" pitchFamily="18" charset="0"/>
                <a:cs typeface="Arial" panose="020B0604020202020204" pitchFamily="34" charset="0"/>
              </a:rPr>
              <a:t>với</a:t>
            </a:r>
            <a:r>
              <a:rPr lang="vi-VN" sz="2800" dirty="0">
                <a:solidFill>
                  <a:srgbClr val="0000FF"/>
                </a:solidFill>
                <a:latin typeface="Times New Roman (Headings)"/>
                <a:ea typeface="Times New Roman" panose="02020603050405020304" pitchFamily="18" charset="0"/>
                <a:cs typeface="Arial" panose="020B0604020202020204" pitchFamily="34" charset="0"/>
              </a:rPr>
              <a:t> </a:t>
            </a:r>
            <a:r>
              <a:rPr lang="vi-VN" sz="2800" dirty="0" err="1">
                <a:solidFill>
                  <a:srgbClr val="0000FF"/>
                </a:solidFill>
                <a:latin typeface="Times New Roman (Headings)"/>
                <a:ea typeface="Times New Roman" panose="02020603050405020304" pitchFamily="18" charset="0"/>
                <a:cs typeface="Arial" panose="020B0604020202020204" pitchFamily="34" charset="0"/>
              </a:rPr>
              <a:t>giá</a:t>
            </a:r>
            <a:r>
              <a:rPr lang="vi-VN" sz="2800" dirty="0">
                <a:solidFill>
                  <a:srgbClr val="0000FF"/>
                </a:solidFill>
                <a:latin typeface="Times New Roman (Headings)"/>
                <a:ea typeface="Times New Roman" panose="02020603050405020304" pitchFamily="18" charset="0"/>
                <a:cs typeface="Arial" panose="020B0604020202020204" pitchFamily="34" charset="0"/>
              </a:rPr>
              <a:t> </a:t>
            </a:r>
            <a:r>
              <a:rPr lang="vi-VN" sz="2800" dirty="0" err="1">
                <a:solidFill>
                  <a:srgbClr val="0000FF"/>
                </a:solidFill>
                <a:latin typeface="Times New Roman (Headings)"/>
                <a:ea typeface="Times New Roman" panose="02020603050405020304" pitchFamily="18" charset="0"/>
                <a:cs typeface="Arial" panose="020B0604020202020204" pitchFamily="34" charset="0"/>
              </a:rPr>
              <a:t>giảm</a:t>
            </a:r>
            <a:r>
              <a:rPr lang="en-US" sz="2800" dirty="0">
                <a:solidFill>
                  <a:srgbClr val="0000FF"/>
                </a:solidFill>
                <a:latin typeface="Times New Roman (Headings)"/>
                <a:ea typeface="Times New Roman" panose="02020603050405020304" pitchFamily="18" charset="0"/>
                <a:cs typeface="Arial" panose="020B0604020202020204" pitchFamily="34" charset="0"/>
              </a:rPr>
              <a:t> 10%</a:t>
            </a:r>
            <a:r>
              <a:rPr lang="vi-VN" sz="2800" dirty="0">
                <a:solidFill>
                  <a:srgbClr val="0000FF"/>
                </a:solidFill>
                <a:latin typeface="Times New Roman (Headings)"/>
                <a:ea typeface="Times New Roman" panose="02020603050405020304" pitchFamily="18" charset="0"/>
                <a:cs typeface="Arial" panose="020B0604020202020204" pitchFamily="34" charset="0"/>
              </a:rPr>
              <a:t> so </a:t>
            </a:r>
            <a:r>
              <a:rPr lang="vi-VN" sz="2800" dirty="0" err="1">
                <a:solidFill>
                  <a:srgbClr val="0000FF"/>
                </a:solidFill>
                <a:latin typeface="Times New Roman (Headings)"/>
                <a:ea typeface="Times New Roman" panose="02020603050405020304" pitchFamily="18" charset="0"/>
                <a:cs typeface="Arial" panose="020B0604020202020204" pitchFamily="34" charset="0"/>
              </a:rPr>
              <a:t>với</a:t>
            </a:r>
            <a:r>
              <a:rPr lang="vi-VN" sz="2800" dirty="0">
                <a:solidFill>
                  <a:srgbClr val="0000FF"/>
                </a:solidFill>
                <a:latin typeface="Times New Roman (Headings)"/>
                <a:ea typeface="Times New Roman" panose="02020603050405020304" pitchFamily="18" charset="0"/>
                <a:cs typeface="Arial" panose="020B0604020202020204" pitchFamily="34" charset="0"/>
              </a:rPr>
              <a:t> </a:t>
            </a:r>
            <a:r>
              <a:rPr lang="vi-VN" sz="2800" dirty="0" err="1">
                <a:solidFill>
                  <a:srgbClr val="0000FF"/>
                </a:solidFill>
                <a:latin typeface="Times New Roman (Headings)"/>
                <a:ea typeface="Times New Roman" panose="02020603050405020304" pitchFamily="18" charset="0"/>
                <a:cs typeface="Arial" panose="020B0604020202020204" pitchFamily="34" charset="0"/>
              </a:rPr>
              <a:t>giá</a:t>
            </a:r>
            <a:r>
              <a:rPr lang="vi-VN" sz="2800" dirty="0">
                <a:solidFill>
                  <a:srgbClr val="0000FF"/>
                </a:solidFill>
                <a:latin typeface="Times New Roman (Headings)"/>
                <a:ea typeface="Times New Roman" panose="02020603050405020304" pitchFamily="18" charset="0"/>
                <a:cs typeface="Arial" panose="020B0604020202020204" pitchFamily="34" charset="0"/>
              </a:rPr>
              <a:t> niêm </a:t>
            </a:r>
            <a:r>
              <a:rPr lang="vi-VN" sz="2800" dirty="0" err="1">
                <a:solidFill>
                  <a:srgbClr val="0000FF"/>
                </a:solidFill>
                <a:latin typeface="Times New Roman (Headings)"/>
                <a:ea typeface="Times New Roman" panose="02020603050405020304" pitchFamily="18" charset="0"/>
                <a:cs typeface="Arial" panose="020B0604020202020204" pitchFamily="34" charset="0"/>
              </a:rPr>
              <a:t>yết</a:t>
            </a:r>
            <a:r>
              <a:rPr lang="vi-VN" sz="2800" dirty="0">
                <a:solidFill>
                  <a:srgbClr val="0000FF"/>
                </a:solidFill>
                <a:latin typeface="Times New Roman (Headings)"/>
                <a:ea typeface="Times New Roman" panose="02020603050405020304" pitchFamily="18" charset="0"/>
                <a:cs typeface="Arial" panose="020B0604020202020204" pitchFamily="34" charset="0"/>
              </a:rPr>
              <a:t>, ba </a:t>
            </a:r>
            <a:r>
              <a:rPr lang="vi-VN" sz="2800" dirty="0" err="1">
                <a:solidFill>
                  <a:srgbClr val="0000FF"/>
                </a:solidFill>
                <a:latin typeface="Times New Roman (Headings)"/>
                <a:ea typeface="Times New Roman" panose="02020603050405020304" pitchFamily="18" charset="0"/>
                <a:cs typeface="Arial" panose="020B0604020202020204" pitchFamily="34" charset="0"/>
              </a:rPr>
              <a:t>chiếc</a:t>
            </a:r>
            <a:r>
              <a:rPr lang="vi-VN" sz="2800" dirty="0">
                <a:solidFill>
                  <a:srgbClr val="0000FF"/>
                </a:solidFill>
                <a:latin typeface="Times New Roman (Headings)"/>
                <a:ea typeface="Times New Roman" panose="02020603050405020304" pitchFamily="18" charset="0"/>
                <a:cs typeface="Arial" panose="020B0604020202020204" pitchFamily="34" charset="0"/>
              </a:rPr>
              <a:t> </a:t>
            </a:r>
            <a:r>
              <a:rPr lang="vi-VN" sz="2800" dirty="0" err="1">
                <a:solidFill>
                  <a:srgbClr val="0000FF"/>
                </a:solidFill>
                <a:latin typeface="Times New Roman (Headings)"/>
                <a:ea typeface="Times New Roman" panose="02020603050405020304" pitchFamily="18" charset="0"/>
                <a:cs typeface="Arial" panose="020B0604020202020204" pitchFamily="34" charset="0"/>
              </a:rPr>
              <a:t>áo</a:t>
            </a:r>
            <a:r>
              <a:rPr lang="vi-VN" sz="2800" dirty="0">
                <a:solidFill>
                  <a:srgbClr val="0000FF"/>
                </a:solidFill>
                <a:latin typeface="Times New Roman (Headings)"/>
                <a:ea typeface="Times New Roman" panose="02020603050405020304" pitchFamily="18" charset="0"/>
                <a:cs typeface="Arial" panose="020B0604020202020204" pitchFamily="34" charset="0"/>
              </a:rPr>
              <a:t> </a:t>
            </a:r>
            <a:r>
              <a:rPr lang="vi-VN" sz="2800" dirty="0" err="1">
                <a:solidFill>
                  <a:srgbClr val="0000FF"/>
                </a:solidFill>
                <a:latin typeface="Times New Roman (Headings)"/>
                <a:ea typeface="Times New Roman" panose="02020603050405020304" pitchFamily="18" charset="0"/>
                <a:cs typeface="Arial" panose="020B0604020202020204" pitchFamily="34" charset="0"/>
              </a:rPr>
              <a:t>cuối</a:t>
            </a:r>
            <a:r>
              <a:rPr lang="vi-VN" sz="2800" dirty="0">
                <a:solidFill>
                  <a:srgbClr val="0000FF"/>
                </a:solidFill>
                <a:latin typeface="Times New Roman (Headings)"/>
                <a:ea typeface="Times New Roman" panose="02020603050405020304" pitchFamily="18" charset="0"/>
                <a:cs typeface="Arial" panose="020B0604020202020204" pitchFamily="34" charset="0"/>
              </a:rPr>
              <a:t> </a:t>
            </a:r>
            <a:r>
              <a:rPr lang="vi-VN" sz="2800" dirty="0" err="1">
                <a:solidFill>
                  <a:srgbClr val="0000FF"/>
                </a:solidFill>
                <a:latin typeface="Times New Roman (Headings)"/>
                <a:ea typeface="Times New Roman" panose="02020603050405020304" pitchFamily="18" charset="0"/>
                <a:cs typeface="Arial" panose="020B0604020202020204" pitchFamily="34" charset="0"/>
              </a:rPr>
              <a:t>cùng</a:t>
            </a:r>
            <a:r>
              <a:rPr lang="vi-VN" sz="2800" dirty="0">
                <a:solidFill>
                  <a:srgbClr val="0000FF"/>
                </a:solidFill>
                <a:latin typeface="Times New Roman (Headings)"/>
                <a:ea typeface="Times New Roman" panose="02020603050405020304" pitchFamily="18" charset="0"/>
                <a:cs typeface="Arial" panose="020B0604020202020204" pitchFamily="34" charset="0"/>
              </a:rPr>
              <a:t> </a:t>
            </a:r>
            <a:r>
              <a:rPr lang="vi-VN" sz="2800" dirty="0" err="1">
                <a:solidFill>
                  <a:srgbClr val="0000FF"/>
                </a:solidFill>
                <a:latin typeface="Times New Roman (Headings)"/>
                <a:ea typeface="Times New Roman" panose="02020603050405020304" pitchFamily="18" charset="0"/>
                <a:cs typeface="Arial" panose="020B0604020202020204" pitchFamily="34" charset="0"/>
              </a:rPr>
              <a:t>với</a:t>
            </a:r>
            <a:r>
              <a:rPr lang="vi-VN" sz="2800" dirty="0">
                <a:solidFill>
                  <a:srgbClr val="0000FF"/>
                </a:solidFill>
                <a:latin typeface="Times New Roman (Headings)"/>
                <a:ea typeface="Times New Roman" panose="02020603050405020304" pitchFamily="18" charset="0"/>
                <a:cs typeface="Arial" panose="020B0604020202020204" pitchFamily="34" charset="0"/>
              </a:rPr>
              <a:t> </a:t>
            </a:r>
            <a:r>
              <a:rPr lang="vi-VN" sz="2800" dirty="0" err="1">
                <a:solidFill>
                  <a:srgbClr val="0000FF"/>
                </a:solidFill>
                <a:latin typeface="Times New Roman (Headings)"/>
                <a:ea typeface="Times New Roman" panose="02020603050405020304" pitchFamily="18" charset="0"/>
                <a:cs typeface="Arial" panose="020B0604020202020204" pitchFamily="34" charset="0"/>
              </a:rPr>
              <a:t>giá</a:t>
            </a:r>
            <a:r>
              <a:rPr lang="vi-VN" sz="2800" dirty="0">
                <a:solidFill>
                  <a:srgbClr val="0000FF"/>
                </a:solidFill>
                <a:latin typeface="Times New Roman (Headings)"/>
                <a:ea typeface="Times New Roman" panose="02020603050405020304" pitchFamily="18" charset="0"/>
                <a:cs typeface="Arial" panose="020B0604020202020204" pitchFamily="34" charset="0"/>
              </a:rPr>
              <a:t> </a:t>
            </a:r>
            <a:r>
              <a:rPr lang="vi-VN" sz="2800" dirty="0" err="1">
                <a:solidFill>
                  <a:srgbClr val="0000FF"/>
                </a:solidFill>
                <a:latin typeface="Times New Roman (Headings)"/>
                <a:ea typeface="Times New Roman" panose="02020603050405020304" pitchFamily="18" charset="0"/>
                <a:cs typeface="Arial" panose="020B0604020202020204" pitchFamily="34" charset="0"/>
              </a:rPr>
              <a:t>giảm</a:t>
            </a:r>
            <a:r>
              <a:rPr lang="en-US" sz="2800" dirty="0">
                <a:solidFill>
                  <a:srgbClr val="0000FF"/>
                </a:solidFill>
                <a:latin typeface="Times New Roman (Headings)"/>
                <a:ea typeface="Times New Roman" panose="02020603050405020304" pitchFamily="18" charset="0"/>
                <a:cs typeface="Arial" panose="020B0604020202020204" pitchFamily="34" charset="0"/>
              </a:rPr>
              <a:t> 15%</a:t>
            </a:r>
            <a:r>
              <a:rPr lang="vi-VN" sz="2800" dirty="0">
                <a:solidFill>
                  <a:srgbClr val="0000FF"/>
                </a:solidFill>
                <a:latin typeface="Times New Roman (Headings)"/>
                <a:ea typeface="Times New Roman" panose="02020603050405020304" pitchFamily="18" charset="0"/>
                <a:cs typeface="Arial" panose="020B0604020202020204" pitchFamily="34" charset="0"/>
              </a:rPr>
              <a:t> so </a:t>
            </a:r>
            <a:r>
              <a:rPr lang="vi-VN" sz="2800" dirty="0" err="1">
                <a:solidFill>
                  <a:srgbClr val="0000FF"/>
                </a:solidFill>
                <a:latin typeface="Times New Roman (Headings)"/>
                <a:ea typeface="Times New Roman" panose="02020603050405020304" pitchFamily="18" charset="0"/>
                <a:cs typeface="Arial" panose="020B0604020202020204" pitchFamily="34" charset="0"/>
              </a:rPr>
              <a:t>với</a:t>
            </a:r>
            <a:r>
              <a:rPr lang="vi-VN" sz="2800" dirty="0">
                <a:solidFill>
                  <a:srgbClr val="0000FF"/>
                </a:solidFill>
                <a:latin typeface="Times New Roman (Headings)"/>
                <a:ea typeface="Times New Roman" panose="02020603050405020304" pitchFamily="18" charset="0"/>
                <a:cs typeface="Arial" panose="020B0604020202020204" pitchFamily="34" charset="0"/>
              </a:rPr>
              <a:t> </a:t>
            </a:r>
            <a:r>
              <a:rPr lang="vi-VN" sz="2800" dirty="0" err="1">
                <a:solidFill>
                  <a:srgbClr val="0000FF"/>
                </a:solidFill>
                <a:latin typeface="Times New Roman (Headings)"/>
                <a:ea typeface="Times New Roman" panose="02020603050405020304" pitchFamily="18" charset="0"/>
                <a:cs typeface="Arial" panose="020B0604020202020204" pitchFamily="34" charset="0"/>
              </a:rPr>
              <a:t>giá</a:t>
            </a:r>
            <a:r>
              <a:rPr lang="vi-VN" sz="2800" dirty="0">
                <a:solidFill>
                  <a:srgbClr val="0000FF"/>
                </a:solidFill>
                <a:latin typeface="Times New Roman (Headings)"/>
                <a:ea typeface="Times New Roman" panose="02020603050405020304" pitchFamily="18" charset="0"/>
                <a:cs typeface="Arial" panose="020B0604020202020204" pitchFamily="34" charset="0"/>
              </a:rPr>
              <a:t> niêm </a:t>
            </a:r>
            <a:r>
              <a:rPr lang="vi-VN" sz="2800" dirty="0" err="1">
                <a:solidFill>
                  <a:srgbClr val="0000FF"/>
                </a:solidFill>
                <a:latin typeface="Times New Roman (Headings)"/>
                <a:ea typeface="Times New Roman" panose="02020603050405020304" pitchFamily="18" charset="0"/>
                <a:cs typeface="Arial" panose="020B0604020202020204" pitchFamily="34" charset="0"/>
              </a:rPr>
              <a:t>yết</a:t>
            </a:r>
            <a:r>
              <a:rPr lang="vi-VN" sz="2800" dirty="0">
                <a:solidFill>
                  <a:srgbClr val="0000FF"/>
                </a:solidFill>
                <a:latin typeface="Times New Roman (Headings)"/>
                <a:ea typeface="Times New Roman" panose="02020603050405020304" pitchFamily="18" charset="0"/>
                <a:cs typeface="Arial" panose="020B0604020202020204" pitchFamily="34" charset="0"/>
              </a:rPr>
              <a:t>. </a:t>
            </a:r>
            <a:endParaRPr lang="en-US" sz="2800" dirty="0">
              <a:solidFill>
                <a:srgbClr val="0000FF"/>
              </a:solidFill>
              <a:latin typeface="Times New Roman (Headings)"/>
              <a:cs typeface="Arial" panose="020B0604020202020204" pitchFamily="34" charset="0"/>
            </a:endParaRPr>
          </a:p>
        </p:txBody>
      </p:sp>
    </p:spTree>
    <p:extLst>
      <p:ext uri="{BB962C8B-B14F-4D97-AF65-F5344CB8AC3E}">
        <p14:creationId xmlns:p14="http://schemas.microsoft.com/office/powerpoint/2010/main" val="30439608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4"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A3A062DA-93BF-4842-B601-4404401BCCE3}"/>
              </a:ext>
            </a:extLst>
          </p:cNvPr>
          <p:cNvSpPr txBox="1"/>
          <p:nvPr/>
        </p:nvSpPr>
        <p:spPr>
          <a:xfrm>
            <a:off x="789709" y="1504950"/>
            <a:ext cx="7564582" cy="1384995"/>
          </a:xfrm>
          <a:prstGeom prst="rect">
            <a:avLst/>
          </a:prstGeom>
          <a:noFill/>
        </p:spPr>
        <p:txBody>
          <a:bodyPr wrap="square">
            <a:spAutoFit/>
          </a:bodyPr>
          <a:lstStyle/>
          <a:p>
            <a:pPr algn="just"/>
            <a:r>
              <a:rPr lang="vi-VN" sz="2800" dirty="0" err="1">
                <a:solidFill>
                  <a:srgbClr val="0000FF"/>
                </a:solidFill>
                <a:latin typeface="Times New Roman (Headings)"/>
                <a:ea typeface="Times New Roman" panose="02020603050405020304" pitchFamily="18" charset="0"/>
                <a:cs typeface="Arial" panose="020B0604020202020204" pitchFamily="34" charset="0"/>
              </a:rPr>
              <a:t>Tính</a:t>
            </a:r>
            <a:r>
              <a:rPr lang="vi-VN" sz="2800" dirty="0">
                <a:solidFill>
                  <a:srgbClr val="0000FF"/>
                </a:solidFill>
                <a:latin typeface="Times New Roman (Headings)"/>
                <a:ea typeface="Times New Roman" panose="02020603050405020304" pitchFamily="18" charset="0"/>
                <a:cs typeface="Arial" panose="020B0604020202020204" pitchFamily="34" charset="0"/>
              </a:rPr>
              <a:t> </a:t>
            </a:r>
            <a:r>
              <a:rPr lang="vi-VN" sz="2800" dirty="0" err="1">
                <a:solidFill>
                  <a:srgbClr val="0000FF"/>
                </a:solidFill>
                <a:latin typeface="Times New Roman (Headings)"/>
                <a:ea typeface="Times New Roman" panose="02020603050405020304" pitchFamily="18" charset="0"/>
                <a:cs typeface="Arial" panose="020B0604020202020204" pitchFamily="34" charset="0"/>
              </a:rPr>
              <a:t>lãi</a:t>
            </a:r>
            <a:r>
              <a:rPr lang="vi-VN" sz="2800" dirty="0">
                <a:solidFill>
                  <a:srgbClr val="0000FF"/>
                </a:solidFill>
                <a:latin typeface="Times New Roman (Headings)"/>
                <a:ea typeface="Times New Roman" panose="02020603050405020304" pitchFamily="18" charset="0"/>
                <a:cs typeface="Arial" panose="020B0604020202020204" pitchFamily="34" charset="0"/>
              </a:rPr>
              <a:t> </a:t>
            </a:r>
            <a:r>
              <a:rPr lang="vi-VN" sz="2800" dirty="0" err="1">
                <a:solidFill>
                  <a:srgbClr val="0000FF"/>
                </a:solidFill>
                <a:latin typeface="Times New Roman (Headings)"/>
                <a:ea typeface="Times New Roman" panose="02020603050405020304" pitchFamily="18" charset="0"/>
                <a:cs typeface="Arial" panose="020B0604020202020204" pitchFamily="34" charset="0"/>
              </a:rPr>
              <a:t>của</a:t>
            </a:r>
            <a:r>
              <a:rPr lang="vi-VN" sz="2800" dirty="0">
                <a:solidFill>
                  <a:srgbClr val="0000FF"/>
                </a:solidFill>
                <a:latin typeface="Times New Roman (Headings)"/>
                <a:ea typeface="Times New Roman" panose="02020603050405020304" pitchFamily="18" charset="0"/>
                <a:cs typeface="Arial" panose="020B0604020202020204" pitchFamily="34" charset="0"/>
              </a:rPr>
              <a:t> </a:t>
            </a:r>
            <a:r>
              <a:rPr lang="vi-VN" sz="2800" dirty="0" err="1">
                <a:solidFill>
                  <a:srgbClr val="0000FF"/>
                </a:solidFill>
                <a:latin typeface="Times New Roman (Headings)"/>
                <a:ea typeface="Times New Roman" panose="02020603050405020304" pitchFamily="18" charset="0"/>
                <a:cs typeface="Arial" panose="020B0604020202020204" pitchFamily="34" charset="0"/>
              </a:rPr>
              <a:t>cửa</a:t>
            </a:r>
            <a:r>
              <a:rPr lang="vi-VN" sz="2800" dirty="0">
                <a:solidFill>
                  <a:srgbClr val="0000FF"/>
                </a:solidFill>
                <a:latin typeface="Times New Roman (Headings)"/>
                <a:ea typeface="Times New Roman" panose="02020603050405020304" pitchFamily="18" charset="0"/>
                <a:cs typeface="Arial" panose="020B0604020202020204" pitchFamily="34" charset="0"/>
              </a:rPr>
              <a:t> </a:t>
            </a:r>
            <a:r>
              <a:rPr lang="vi-VN" sz="2800" dirty="0" err="1">
                <a:solidFill>
                  <a:srgbClr val="0000FF"/>
                </a:solidFill>
                <a:latin typeface="Times New Roman (Headings)"/>
                <a:ea typeface="Times New Roman" panose="02020603050405020304" pitchFamily="18" charset="0"/>
                <a:cs typeface="Arial" panose="020B0604020202020204" pitchFamily="34" charset="0"/>
              </a:rPr>
              <a:t>hàng</a:t>
            </a:r>
            <a:r>
              <a:rPr lang="vi-VN" sz="2800" dirty="0">
                <a:solidFill>
                  <a:srgbClr val="0000FF"/>
                </a:solidFill>
                <a:latin typeface="Times New Roman (Headings)"/>
                <a:ea typeface="Times New Roman" panose="02020603050405020304" pitchFamily="18" charset="0"/>
                <a:cs typeface="Arial" panose="020B0604020202020204" pitchFamily="34" charset="0"/>
              </a:rPr>
              <a:t> </a:t>
            </a:r>
            <a:r>
              <a:rPr lang="vi-VN" sz="2800" dirty="0" err="1">
                <a:solidFill>
                  <a:srgbClr val="0000FF"/>
                </a:solidFill>
                <a:latin typeface="Times New Roman (Headings)"/>
                <a:ea typeface="Times New Roman" panose="02020603050405020304" pitchFamily="18" charset="0"/>
                <a:cs typeface="Arial" panose="020B0604020202020204" pitchFamily="34" charset="0"/>
              </a:rPr>
              <a:t>có</a:t>
            </a:r>
            <a:r>
              <a:rPr lang="vi-VN" sz="2800" dirty="0">
                <a:solidFill>
                  <a:srgbClr val="0000FF"/>
                </a:solidFill>
                <a:latin typeface="Times New Roman (Headings)"/>
                <a:ea typeface="Times New Roman" panose="02020603050405020304" pitchFamily="18" charset="0"/>
                <a:cs typeface="Arial" panose="020B0604020202020204" pitchFamily="34" charset="0"/>
              </a:rPr>
              <a:t> </a:t>
            </a:r>
            <a:r>
              <a:rPr lang="vi-VN" sz="2800" dirty="0" err="1">
                <a:solidFill>
                  <a:srgbClr val="0000FF"/>
                </a:solidFill>
                <a:latin typeface="Times New Roman (Headings)"/>
                <a:ea typeface="Times New Roman" panose="02020603050405020304" pitchFamily="18" charset="0"/>
                <a:cs typeface="Arial" panose="020B0604020202020204" pitchFamily="34" charset="0"/>
              </a:rPr>
              <a:t>được</a:t>
            </a:r>
            <a:r>
              <a:rPr lang="vi-VN" sz="2800" dirty="0">
                <a:solidFill>
                  <a:srgbClr val="0000FF"/>
                </a:solidFill>
                <a:latin typeface="Times New Roman (Headings)"/>
                <a:ea typeface="Times New Roman" panose="02020603050405020304" pitchFamily="18" charset="0"/>
                <a:cs typeface="Arial" panose="020B0604020202020204" pitchFamily="34" charset="0"/>
              </a:rPr>
              <a:t> theo </a:t>
            </a:r>
            <a:r>
              <a:rPr lang="vi-VN" sz="2800" dirty="0" err="1">
                <a:solidFill>
                  <a:srgbClr val="0000FF"/>
                </a:solidFill>
                <a:latin typeface="Times New Roman (Headings)"/>
                <a:ea typeface="Times New Roman" panose="02020603050405020304" pitchFamily="18" charset="0"/>
                <a:cs typeface="Arial" panose="020B0604020202020204" pitchFamily="34" charset="0"/>
              </a:rPr>
              <a:t>mỗi</a:t>
            </a:r>
            <a:r>
              <a:rPr lang="vi-VN" sz="2800" dirty="0">
                <a:solidFill>
                  <a:srgbClr val="0000FF"/>
                </a:solidFill>
                <a:latin typeface="Times New Roman (Headings)"/>
                <a:ea typeface="Times New Roman" panose="02020603050405020304" pitchFamily="18" charset="0"/>
                <a:cs typeface="Arial" panose="020B0604020202020204" pitchFamily="34" charset="0"/>
              </a:rPr>
              <a:t> phương </a:t>
            </a:r>
            <a:r>
              <a:rPr lang="vi-VN" sz="2800" dirty="0" err="1">
                <a:solidFill>
                  <a:srgbClr val="0000FF"/>
                </a:solidFill>
                <a:latin typeface="Times New Roman (Headings)"/>
                <a:ea typeface="Times New Roman" panose="02020603050405020304" pitchFamily="18" charset="0"/>
                <a:cs typeface="Arial" panose="020B0604020202020204" pitchFamily="34" charset="0"/>
              </a:rPr>
              <a:t>án</a:t>
            </a:r>
            <a:r>
              <a:rPr lang="vi-VN" sz="2800" dirty="0">
                <a:solidFill>
                  <a:srgbClr val="0000FF"/>
                </a:solidFill>
                <a:latin typeface="Times New Roman (Headings)"/>
                <a:ea typeface="Times New Roman" panose="02020603050405020304" pitchFamily="18" charset="0"/>
                <a:cs typeface="Arial" panose="020B0604020202020204" pitchFamily="34" charset="0"/>
              </a:rPr>
              <a:t> trên (</a:t>
            </a:r>
            <a:r>
              <a:rPr lang="vi-VN" sz="2800" dirty="0" err="1">
                <a:solidFill>
                  <a:srgbClr val="0000FF"/>
                </a:solidFill>
                <a:latin typeface="Times New Roman (Headings)"/>
                <a:ea typeface="Times New Roman" panose="02020603050405020304" pitchFamily="18" charset="0"/>
                <a:cs typeface="Arial" panose="020B0604020202020204" pitchFamily="34" charset="0"/>
              </a:rPr>
              <a:t>làm</a:t>
            </a:r>
            <a:r>
              <a:rPr lang="vi-VN" sz="2800" dirty="0">
                <a:solidFill>
                  <a:srgbClr val="0000FF"/>
                </a:solidFill>
                <a:latin typeface="Times New Roman (Headings)"/>
                <a:ea typeface="Times New Roman" panose="02020603050405020304" pitchFamily="18" charset="0"/>
                <a:cs typeface="Arial" panose="020B0604020202020204" pitchFamily="34" charset="0"/>
              </a:rPr>
              <a:t> </a:t>
            </a:r>
            <a:r>
              <a:rPr lang="vi-VN" sz="2800" dirty="0" err="1">
                <a:solidFill>
                  <a:srgbClr val="0000FF"/>
                </a:solidFill>
                <a:latin typeface="Times New Roman (Headings)"/>
                <a:ea typeface="Times New Roman" panose="02020603050405020304" pitchFamily="18" charset="0"/>
                <a:cs typeface="Arial" panose="020B0604020202020204" pitchFamily="34" charset="0"/>
              </a:rPr>
              <a:t>tròn</a:t>
            </a:r>
            <a:r>
              <a:rPr lang="vi-VN" sz="2800" dirty="0">
                <a:solidFill>
                  <a:srgbClr val="0000FF"/>
                </a:solidFill>
                <a:latin typeface="Times New Roman (Headings)"/>
                <a:ea typeface="Times New Roman" panose="02020603050405020304" pitchFamily="18" charset="0"/>
                <a:cs typeface="Arial" panose="020B0604020202020204" pitchFamily="34" charset="0"/>
              </a:rPr>
              <a:t> </a:t>
            </a:r>
            <a:r>
              <a:rPr lang="vi-VN" sz="2800" dirty="0" err="1">
                <a:solidFill>
                  <a:srgbClr val="0000FF"/>
                </a:solidFill>
                <a:latin typeface="Times New Roman (Headings)"/>
                <a:ea typeface="Times New Roman" panose="02020603050405020304" pitchFamily="18" charset="0"/>
                <a:cs typeface="Arial" panose="020B0604020202020204" pitchFamily="34" charset="0"/>
              </a:rPr>
              <a:t>kết</a:t>
            </a:r>
            <a:r>
              <a:rPr lang="vi-VN" sz="2800" dirty="0">
                <a:solidFill>
                  <a:srgbClr val="0000FF"/>
                </a:solidFill>
                <a:latin typeface="Times New Roman (Headings)"/>
                <a:ea typeface="Times New Roman" panose="02020603050405020304" pitchFamily="18" charset="0"/>
                <a:cs typeface="Arial" panose="020B0604020202020204" pitchFamily="34" charset="0"/>
              </a:rPr>
              <a:t> </a:t>
            </a:r>
            <a:r>
              <a:rPr lang="vi-VN" sz="2800" dirty="0" err="1">
                <a:solidFill>
                  <a:srgbClr val="0000FF"/>
                </a:solidFill>
                <a:latin typeface="Times New Roman (Headings)"/>
                <a:ea typeface="Times New Roman" panose="02020603050405020304" pitchFamily="18" charset="0"/>
                <a:cs typeface="Arial" panose="020B0604020202020204" pitchFamily="34" charset="0"/>
              </a:rPr>
              <a:t>quả</a:t>
            </a:r>
            <a:r>
              <a:rPr lang="vi-VN" sz="2800" dirty="0">
                <a:solidFill>
                  <a:srgbClr val="0000FF"/>
                </a:solidFill>
                <a:latin typeface="Times New Roman (Headings)"/>
                <a:ea typeface="Times New Roman" panose="02020603050405020304" pitchFamily="18" charset="0"/>
                <a:cs typeface="Arial" panose="020B0604020202020204" pitchFamily="34" charset="0"/>
              </a:rPr>
              <a:t> </a:t>
            </a:r>
            <a:r>
              <a:rPr lang="vi-VN" sz="2800" dirty="0" err="1">
                <a:solidFill>
                  <a:srgbClr val="0000FF"/>
                </a:solidFill>
                <a:latin typeface="Times New Roman (Headings)"/>
                <a:ea typeface="Times New Roman" panose="02020603050405020304" pitchFamily="18" charset="0"/>
                <a:cs typeface="Arial" panose="020B0604020202020204" pitchFamily="34" charset="0"/>
              </a:rPr>
              <a:t>đến</a:t>
            </a:r>
            <a:r>
              <a:rPr lang="vi-VN" sz="2800" dirty="0">
                <a:solidFill>
                  <a:srgbClr val="0000FF"/>
                </a:solidFill>
                <a:latin typeface="Times New Roman (Headings)"/>
                <a:ea typeface="Times New Roman" panose="02020603050405020304" pitchFamily="18" charset="0"/>
                <a:cs typeface="Arial" panose="020B0604020202020204" pitchFamily="34" charset="0"/>
              </a:rPr>
              <a:t> </a:t>
            </a:r>
            <a:r>
              <a:rPr lang="vi-VN" sz="2800" dirty="0" err="1">
                <a:solidFill>
                  <a:srgbClr val="0000FF"/>
                </a:solidFill>
                <a:latin typeface="Times New Roman (Headings)"/>
                <a:ea typeface="Times New Roman" panose="02020603050405020304" pitchFamily="18" charset="0"/>
                <a:cs typeface="Arial" panose="020B0604020202020204" pitchFamily="34" charset="0"/>
              </a:rPr>
              <a:t>hàng</a:t>
            </a:r>
            <a:r>
              <a:rPr lang="vi-VN" sz="2800" dirty="0">
                <a:solidFill>
                  <a:srgbClr val="0000FF"/>
                </a:solidFill>
                <a:latin typeface="Times New Roman (Headings)"/>
                <a:ea typeface="Times New Roman" panose="02020603050405020304" pitchFamily="18" charset="0"/>
                <a:cs typeface="Arial" panose="020B0604020202020204" pitchFamily="34" charset="0"/>
              </a:rPr>
              <a:t> </a:t>
            </a:r>
            <a:r>
              <a:rPr lang="vi-VN" sz="2800" dirty="0" err="1">
                <a:solidFill>
                  <a:srgbClr val="0000FF"/>
                </a:solidFill>
                <a:latin typeface="Times New Roman (Headings)"/>
                <a:ea typeface="Times New Roman" panose="02020603050405020304" pitchFamily="18" charset="0"/>
                <a:cs typeface="Arial" panose="020B0604020202020204" pitchFamily="34" charset="0"/>
              </a:rPr>
              <a:t>nghìn</a:t>
            </a:r>
            <a:r>
              <a:rPr lang="vi-VN" sz="2800" dirty="0">
                <a:solidFill>
                  <a:srgbClr val="0000FF"/>
                </a:solidFill>
                <a:latin typeface="Times New Roman (Headings)"/>
                <a:ea typeface="Times New Roman" panose="02020603050405020304" pitchFamily="18" charset="0"/>
                <a:cs typeface="Arial" panose="020B0604020202020204" pitchFamily="34" charset="0"/>
              </a:rPr>
              <a:t>). Phương </a:t>
            </a:r>
            <a:r>
              <a:rPr lang="vi-VN" sz="2800" dirty="0" err="1">
                <a:solidFill>
                  <a:srgbClr val="0000FF"/>
                </a:solidFill>
                <a:latin typeface="Times New Roman (Headings)"/>
                <a:ea typeface="Times New Roman" panose="02020603050405020304" pitchFamily="18" charset="0"/>
                <a:cs typeface="Arial" panose="020B0604020202020204" pitchFamily="34" charset="0"/>
              </a:rPr>
              <a:t>án</a:t>
            </a:r>
            <a:r>
              <a:rPr lang="vi-VN" sz="2800" dirty="0">
                <a:solidFill>
                  <a:srgbClr val="0000FF"/>
                </a:solidFill>
                <a:latin typeface="Times New Roman (Headings)"/>
                <a:ea typeface="Times New Roman" panose="02020603050405020304" pitchFamily="18" charset="0"/>
                <a:cs typeface="Arial" panose="020B0604020202020204" pitchFamily="34" charset="0"/>
              </a:rPr>
              <a:t> </a:t>
            </a:r>
            <a:r>
              <a:rPr lang="vi-VN" sz="2800" dirty="0" err="1">
                <a:solidFill>
                  <a:srgbClr val="0000FF"/>
                </a:solidFill>
                <a:latin typeface="Times New Roman (Headings)"/>
                <a:ea typeface="Times New Roman" panose="02020603050405020304" pitchFamily="18" charset="0"/>
                <a:cs typeface="Arial" panose="020B0604020202020204" pitchFamily="34" charset="0"/>
              </a:rPr>
              <a:t>nào</a:t>
            </a:r>
            <a:r>
              <a:rPr lang="vi-VN" sz="2800" dirty="0">
                <a:solidFill>
                  <a:srgbClr val="0000FF"/>
                </a:solidFill>
                <a:latin typeface="Times New Roman (Headings)"/>
                <a:ea typeface="Times New Roman" panose="02020603050405020304" pitchFamily="18" charset="0"/>
                <a:cs typeface="Arial" panose="020B0604020202020204" pitchFamily="34" charset="0"/>
              </a:rPr>
              <a:t> đem </a:t>
            </a:r>
            <a:r>
              <a:rPr lang="vi-VN" sz="2800" dirty="0" err="1">
                <a:solidFill>
                  <a:srgbClr val="0000FF"/>
                </a:solidFill>
                <a:latin typeface="Times New Roman (Headings)"/>
                <a:ea typeface="Times New Roman" panose="02020603050405020304" pitchFamily="18" charset="0"/>
                <a:cs typeface="Arial" panose="020B0604020202020204" pitchFamily="34" charset="0"/>
              </a:rPr>
              <a:t>lại</a:t>
            </a:r>
            <a:r>
              <a:rPr lang="vi-VN" sz="2800" dirty="0">
                <a:solidFill>
                  <a:srgbClr val="0000FF"/>
                </a:solidFill>
                <a:latin typeface="Times New Roman (Headings)"/>
                <a:ea typeface="Times New Roman" panose="02020603050405020304" pitchFamily="18" charset="0"/>
                <a:cs typeface="Arial" panose="020B0604020202020204" pitchFamily="34" charset="0"/>
              </a:rPr>
              <a:t> </a:t>
            </a:r>
            <a:r>
              <a:rPr lang="vi-VN" sz="2800" dirty="0" err="1">
                <a:solidFill>
                  <a:srgbClr val="0000FF"/>
                </a:solidFill>
                <a:latin typeface="Times New Roman (Headings)"/>
                <a:ea typeface="Times New Roman" panose="02020603050405020304" pitchFamily="18" charset="0"/>
                <a:cs typeface="Arial" panose="020B0604020202020204" pitchFamily="34" charset="0"/>
              </a:rPr>
              <a:t>lãi</a:t>
            </a:r>
            <a:r>
              <a:rPr lang="vi-VN" sz="2800" dirty="0">
                <a:solidFill>
                  <a:srgbClr val="0000FF"/>
                </a:solidFill>
                <a:latin typeface="Times New Roman (Headings)"/>
                <a:ea typeface="Times New Roman" panose="02020603050405020304" pitchFamily="18" charset="0"/>
                <a:cs typeface="Arial" panose="020B0604020202020204" pitchFamily="34" charset="0"/>
              </a:rPr>
              <a:t> </a:t>
            </a:r>
            <a:r>
              <a:rPr lang="vi-VN" sz="2800" dirty="0" err="1">
                <a:solidFill>
                  <a:srgbClr val="0000FF"/>
                </a:solidFill>
                <a:latin typeface="Times New Roman (Headings)"/>
                <a:ea typeface="Times New Roman" panose="02020603050405020304" pitchFamily="18" charset="0"/>
                <a:cs typeface="Arial" panose="020B0604020202020204" pitchFamily="34" charset="0"/>
              </a:rPr>
              <a:t>nhiều</a:t>
            </a:r>
            <a:r>
              <a:rPr lang="vi-VN" sz="2800" dirty="0">
                <a:solidFill>
                  <a:srgbClr val="0000FF"/>
                </a:solidFill>
                <a:latin typeface="Times New Roman (Headings)"/>
                <a:ea typeface="Times New Roman" panose="02020603050405020304" pitchFamily="18" charset="0"/>
                <a:cs typeface="Arial" panose="020B0604020202020204" pitchFamily="34" charset="0"/>
              </a:rPr>
              <a:t> </a:t>
            </a:r>
            <a:r>
              <a:rPr lang="vi-VN" sz="2800" dirty="0" err="1">
                <a:solidFill>
                  <a:srgbClr val="0000FF"/>
                </a:solidFill>
                <a:latin typeface="Times New Roman (Headings)"/>
                <a:ea typeface="Times New Roman" panose="02020603050405020304" pitchFamily="18" charset="0"/>
                <a:cs typeface="Arial" panose="020B0604020202020204" pitchFamily="34" charset="0"/>
              </a:rPr>
              <a:t>nhất</a:t>
            </a:r>
            <a:r>
              <a:rPr lang="vi-VN" sz="2800" dirty="0">
                <a:solidFill>
                  <a:srgbClr val="0000FF"/>
                </a:solidFill>
                <a:latin typeface="Times New Roman (Headings)"/>
                <a:ea typeface="Times New Roman" panose="02020603050405020304" pitchFamily="18" charset="0"/>
                <a:cs typeface="Arial" panose="020B0604020202020204" pitchFamily="34" charset="0"/>
              </a:rPr>
              <a:t>. </a:t>
            </a:r>
            <a:endParaRPr lang="en-US" sz="2800" dirty="0">
              <a:solidFill>
                <a:srgbClr val="0000FF"/>
              </a:solidFill>
              <a:latin typeface="Times New Roman (Headings)"/>
              <a:cs typeface="Arial" panose="020B0604020202020204" pitchFamily="34" charset="0"/>
            </a:endParaRPr>
          </a:p>
        </p:txBody>
      </p:sp>
      <p:sp>
        <p:nvSpPr>
          <p:cNvPr id="4" name="!!1">
            <a:extLst>
              <a:ext uri="{FF2B5EF4-FFF2-40B4-BE49-F238E27FC236}">
                <a16:creationId xmlns:a16="http://schemas.microsoft.com/office/drawing/2014/main" id="{86F027B7-2CA9-2A3C-7D8F-EE05167A0EB5}"/>
              </a:ext>
            </a:extLst>
          </p:cNvPr>
          <p:cNvSpPr txBox="1"/>
          <p:nvPr/>
        </p:nvSpPr>
        <p:spPr>
          <a:xfrm>
            <a:off x="-228600" y="74812"/>
            <a:ext cx="8033081" cy="954107"/>
          </a:xfrm>
          <a:prstGeom prst="rect">
            <a:avLst/>
          </a:prstGeom>
          <a:noFill/>
        </p:spPr>
        <p:txBody>
          <a:bodyPr wrap="square">
            <a:spAutoFit/>
          </a:bodyPr>
          <a:lstStyle/>
          <a:p>
            <a:pPr algn="ctr"/>
            <a:r>
              <a:rPr lang="en-US" sz="2800" b="1" dirty="0">
                <a:solidFill>
                  <a:srgbClr val="C55A11"/>
                </a:solidFill>
                <a:latin typeface="Times New Roman" panose="02020603050405020304" pitchFamily="18" charset="0"/>
                <a:cs typeface="Times New Roman" panose="02020603050405020304" pitchFamily="18" charset="0"/>
              </a:rPr>
              <a:t>TIẾT 1: MỘT SỐ HÌNH THỨC KHUYẾN MÃI TRONG KINH DOANH</a:t>
            </a:r>
          </a:p>
        </p:txBody>
      </p:sp>
    </p:spTree>
    <p:extLst>
      <p:ext uri="{BB962C8B-B14F-4D97-AF65-F5344CB8AC3E}">
        <p14:creationId xmlns:p14="http://schemas.microsoft.com/office/powerpoint/2010/main" val="21077038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Box 33">
            <a:extLst>
              <a:ext uri="{FF2B5EF4-FFF2-40B4-BE49-F238E27FC236}">
                <a16:creationId xmlns:a16="http://schemas.microsoft.com/office/drawing/2014/main" id="{A3A062DA-93BF-4842-B601-4404401BCCE3}"/>
              </a:ext>
            </a:extLst>
          </p:cNvPr>
          <p:cNvSpPr txBox="1"/>
          <p:nvPr/>
        </p:nvSpPr>
        <p:spPr>
          <a:xfrm>
            <a:off x="228531" y="900038"/>
            <a:ext cx="8808992" cy="3246530"/>
          </a:xfrm>
          <a:prstGeom prst="rect">
            <a:avLst/>
          </a:prstGeom>
          <a:noFill/>
        </p:spPr>
        <p:txBody>
          <a:bodyPr wrap="square">
            <a:spAutoFit/>
          </a:bodyPr>
          <a:lstStyle/>
          <a:p>
            <a:pPr algn="just">
              <a:lnSpc>
                <a:spcPct val="150000"/>
              </a:lnSpc>
            </a:pPr>
            <a:r>
              <a:rPr lang="en-US" sz="28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Qua </a:t>
            </a:r>
            <a:r>
              <a:rPr lang="en-US" sz="28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ví</a:t>
            </a:r>
            <a:r>
              <a:rPr lang="en-US" sz="28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dụ</a:t>
            </a:r>
            <a:r>
              <a:rPr lang="en-US" sz="28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trên</a:t>
            </a:r>
            <a:r>
              <a:rPr lang="en-US" sz="28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thực</a:t>
            </a:r>
            <a:r>
              <a:rPr lang="en-US" sz="28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hiện</a:t>
            </a:r>
            <a:r>
              <a:rPr lang="en-US" sz="28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nhiệm</a:t>
            </a:r>
            <a:r>
              <a:rPr lang="en-US" sz="28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vụ</a:t>
            </a:r>
            <a:r>
              <a:rPr lang="en-US" sz="28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vòng</a:t>
            </a:r>
            <a:r>
              <a:rPr lang="en-US" sz="28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5 </a:t>
            </a:r>
            <a:r>
              <a:rPr lang="en-US" sz="28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phút</a:t>
            </a:r>
            <a:r>
              <a:rPr lang="en-US" sz="28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a:t>
            </a:r>
          </a:p>
          <a:p>
            <a:pPr marL="385763" indent="-385763" algn="just">
              <a:lnSpc>
                <a:spcPct val="150000"/>
              </a:lnSpc>
              <a:buAutoNum type="arabicPeriod"/>
            </a:pPr>
            <a:r>
              <a:rPr lang="en-US" sz="28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phương</a:t>
            </a:r>
            <a:r>
              <a:rPr lang="en-US" sz="28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án</a:t>
            </a:r>
            <a:r>
              <a:rPr lang="en-US" sz="28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thì</a:t>
            </a:r>
            <a:r>
              <a:rPr lang="en-US" sz="28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lãi</a:t>
            </a:r>
            <a:r>
              <a:rPr lang="en-US" sz="28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suất</a:t>
            </a:r>
            <a:r>
              <a:rPr lang="en-US" sz="28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8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bao </a:t>
            </a:r>
            <a:r>
              <a:rPr lang="en-US" sz="28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nhiêu</a:t>
            </a:r>
            <a:r>
              <a:rPr lang="en-US" sz="28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a:t>
            </a:r>
          </a:p>
          <a:p>
            <a:pPr marL="385763" indent="-385763" algn="just">
              <a:lnSpc>
                <a:spcPct val="150000"/>
              </a:lnSpc>
              <a:buAutoNum type="arabicPeriod"/>
            </a:pPr>
            <a:r>
              <a:rPr lang="en-US" sz="28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phương</a:t>
            </a:r>
            <a:r>
              <a:rPr lang="en-US" sz="28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án</a:t>
            </a:r>
            <a:r>
              <a:rPr lang="en-US" sz="28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hai</a:t>
            </a:r>
            <a:r>
              <a:rPr lang="en-US" sz="28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thì</a:t>
            </a:r>
            <a:r>
              <a:rPr lang="en-US" sz="28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lãi</a:t>
            </a:r>
            <a:r>
              <a:rPr lang="en-US" sz="28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suất</a:t>
            </a:r>
            <a:r>
              <a:rPr lang="en-US" sz="28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8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bao </a:t>
            </a:r>
            <a:r>
              <a:rPr lang="en-US" sz="28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nhiêu</a:t>
            </a:r>
            <a:r>
              <a:rPr lang="en-US" sz="28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a:t>
            </a:r>
          </a:p>
          <a:p>
            <a:pPr marL="385763" indent="-385763" algn="just">
              <a:lnSpc>
                <a:spcPct val="150000"/>
              </a:lnSpc>
              <a:buFontTx/>
              <a:buAutoNum type="arabicPeriod"/>
            </a:pPr>
            <a:r>
              <a:rPr lang="en-US" sz="28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phương</a:t>
            </a:r>
            <a:r>
              <a:rPr lang="en-US" sz="28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án</a:t>
            </a:r>
            <a:r>
              <a:rPr lang="en-US" sz="28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hai</a:t>
            </a:r>
            <a:r>
              <a:rPr lang="en-US" sz="28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thì</a:t>
            </a:r>
            <a:r>
              <a:rPr lang="en-US" sz="28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lãi</a:t>
            </a:r>
            <a:r>
              <a:rPr lang="en-US" sz="28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suất</a:t>
            </a:r>
            <a:r>
              <a:rPr lang="en-US" sz="28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8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bao </a:t>
            </a:r>
            <a:r>
              <a:rPr lang="en-US" sz="28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nhiêu</a:t>
            </a:r>
            <a:r>
              <a:rPr lang="en-US" sz="28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a:t>
            </a:r>
          </a:p>
          <a:p>
            <a:pPr algn="just">
              <a:lnSpc>
                <a:spcPct val="150000"/>
              </a:lnSpc>
            </a:pPr>
            <a:r>
              <a:rPr lang="en-US" sz="28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Phương</a:t>
            </a:r>
            <a:r>
              <a:rPr lang="en-US" sz="28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án</a:t>
            </a:r>
            <a:r>
              <a:rPr lang="en-US" sz="28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nào</a:t>
            </a:r>
            <a:r>
              <a:rPr lang="en-US" sz="28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đem</a:t>
            </a:r>
            <a:r>
              <a:rPr lang="en-US" sz="28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lại</a:t>
            </a:r>
            <a:r>
              <a:rPr lang="en-US" sz="28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lãi</a:t>
            </a:r>
            <a:r>
              <a:rPr lang="en-US" sz="28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suất</a:t>
            </a:r>
            <a:r>
              <a:rPr lang="en-US" sz="28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nhiều</a:t>
            </a:r>
            <a:r>
              <a:rPr lang="en-US" sz="28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nhất</a:t>
            </a:r>
            <a:endParaRPr lang="en-US" sz="28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9" name="Rectangle: Rounded Corners 19">
            <a:extLst>
              <a:ext uri="{FF2B5EF4-FFF2-40B4-BE49-F238E27FC236}">
                <a16:creationId xmlns:a16="http://schemas.microsoft.com/office/drawing/2014/main" id="{11FA6AF6-CCAF-4D19-800D-3CCCDF10198F}"/>
              </a:ext>
            </a:extLst>
          </p:cNvPr>
          <p:cNvSpPr/>
          <p:nvPr/>
        </p:nvSpPr>
        <p:spPr>
          <a:xfrm>
            <a:off x="7422" y="11348"/>
            <a:ext cx="9136578" cy="651662"/>
          </a:xfrm>
          <a:prstGeom prst="round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12" name="Group 11">
            <a:extLst>
              <a:ext uri="{FF2B5EF4-FFF2-40B4-BE49-F238E27FC236}">
                <a16:creationId xmlns:a16="http://schemas.microsoft.com/office/drawing/2014/main" id="{CA5C00B0-B2B6-4792-8C67-F8C09471186E}"/>
              </a:ext>
            </a:extLst>
          </p:cNvPr>
          <p:cNvGrpSpPr/>
          <p:nvPr/>
        </p:nvGrpSpPr>
        <p:grpSpPr>
          <a:xfrm rot="5400000">
            <a:off x="6433556" y="2856085"/>
            <a:ext cx="4876416" cy="490264"/>
            <a:chOff x="4871257" y="83128"/>
            <a:chExt cx="7986819" cy="653685"/>
          </a:xfrm>
        </p:grpSpPr>
        <p:sp>
          <p:nvSpPr>
            <p:cNvPr id="13" name="Rectangle: Rounded Corners 28">
              <a:extLst>
                <a:ext uri="{FF2B5EF4-FFF2-40B4-BE49-F238E27FC236}">
                  <a16:creationId xmlns:a16="http://schemas.microsoft.com/office/drawing/2014/main" id="{8F343863-9DC9-48EE-8845-A5B504C915DF}"/>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CEF5EE85-C87E-4391-B9D7-C957829925F2}"/>
                </a:ext>
              </a:extLst>
            </p:cNvPr>
            <p:cNvSpPr txBox="1"/>
            <p:nvPr/>
          </p:nvSpPr>
          <p:spPr>
            <a:xfrm>
              <a:off x="4961869" y="163749"/>
              <a:ext cx="7896207" cy="492442"/>
            </a:xfrm>
            <a:prstGeom prst="rect">
              <a:avLst/>
            </a:prstGeom>
            <a:noFill/>
          </p:spPr>
          <p:txBody>
            <a:bodyPr wrap="square">
              <a:spAutoFit/>
            </a:bodyPr>
            <a:lstStyle/>
            <a:p>
              <a:r>
                <a:rPr lang="en-US" b="1">
                  <a:solidFill>
                    <a:srgbClr val="FFFF00"/>
                  </a:solidFill>
                  <a:latin typeface="Arial" panose="020B0604020202020204" pitchFamily="34" charset="0"/>
                  <a:cs typeface="Arial" panose="020B0604020202020204" pitchFamily="34" charset="0"/>
                </a:rPr>
                <a:t>HOẠT ĐỘNG HÌNH THÀNH KIẾN THỨC</a:t>
              </a:r>
              <a:endParaRPr lang="en-US">
                <a:solidFill>
                  <a:srgbClr val="FFFF00"/>
                </a:solidFill>
                <a:latin typeface="Arial" panose="020B0604020202020204" pitchFamily="34" charset="0"/>
                <a:cs typeface="Arial" panose="020B0604020202020204" pitchFamily="34" charset="0"/>
              </a:endParaRPr>
            </a:p>
          </p:txBody>
        </p:sp>
      </p:grpSp>
      <p:sp>
        <p:nvSpPr>
          <p:cNvPr id="11" name="!!1">
            <a:extLst>
              <a:ext uri="{FF2B5EF4-FFF2-40B4-BE49-F238E27FC236}">
                <a16:creationId xmlns:a16="http://schemas.microsoft.com/office/drawing/2014/main" id="{04F7B916-5703-4770-998E-AF069F61FE1E}"/>
              </a:ext>
            </a:extLst>
          </p:cNvPr>
          <p:cNvSpPr txBox="1"/>
          <p:nvPr/>
        </p:nvSpPr>
        <p:spPr>
          <a:xfrm>
            <a:off x="1309589" y="155634"/>
            <a:ext cx="6580598" cy="461665"/>
          </a:xfrm>
          <a:prstGeom prst="rect">
            <a:avLst/>
          </a:prstGeom>
          <a:noFill/>
        </p:spPr>
        <p:txBody>
          <a:bodyPr wrap="square">
            <a:spAutoFit/>
          </a:bodyPr>
          <a:lstStyle/>
          <a:p>
            <a:pPr algn="ctr"/>
            <a:r>
              <a:rPr lang="en-US" sz="2400" b="1">
                <a:solidFill>
                  <a:srgbClr val="C55A11"/>
                </a:solidFill>
                <a:latin typeface="Arial" panose="020B0604020202020204" pitchFamily="34" charset="0"/>
                <a:cs typeface="Arial" panose="020B0604020202020204" pitchFamily="34" charset="0"/>
              </a:rPr>
              <a:t>HOẠT ĐỘNG THẢO LUẬN</a:t>
            </a:r>
            <a:endParaRPr lang="en-US" sz="2400">
              <a:solidFill>
                <a:srgbClr val="C55A11"/>
              </a:solidFill>
              <a:latin typeface="Arial" panose="020B0604020202020204" pitchFamily="34" charset="0"/>
              <a:cs typeface="Arial" panose="020B0604020202020204" pitchFamily="34" charset="0"/>
            </a:endParaRPr>
          </a:p>
        </p:txBody>
      </p:sp>
      <p:pic>
        <p:nvPicPr>
          <p:cNvPr id="15" name="!!3">
            <a:extLst>
              <a:ext uri="{FF2B5EF4-FFF2-40B4-BE49-F238E27FC236}">
                <a16:creationId xmlns:a16="http://schemas.microsoft.com/office/drawing/2014/main" id="{5B19332C-1BE9-4073-BC1C-34C9F014F4D4}"/>
              </a:ext>
            </a:extLst>
          </p:cNvPr>
          <p:cNvPicPr>
            <a:picLocks noChangeAspect="1"/>
          </p:cNvPicPr>
          <p:nvPr/>
        </p:nvPicPr>
        <p:blipFill>
          <a:blip r:embed="rId2"/>
          <a:stretch>
            <a:fillRect/>
          </a:stretch>
        </p:blipFill>
        <p:spPr>
          <a:xfrm>
            <a:off x="7440307" y="4035885"/>
            <a:ext cx="1129869" cy="1007632"/>
          </a:xfrm>
          <a:prstGeom prst="rect">
            <a:avLst/>
          </a:prstGeom>
        </p:spPr>
      </p:pic>
    </p:spTree>
    <p:extLst>
      <p:ext uri="{BB962C8B-B14F-4D97-AF65-F5344CB8AC3E}">
        <p14:creationId xmlns:p14="http://schemas.microsoft.com/office/powerpoint/2010/main" val="281625743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4">
                                            <p:txEl>
                                              <p:pRg st="4" end="4"/>
                                            </p:txEl>
                                          </p:spTgt>
                                        </p:tgtEl>
                                        <p:attrNameLst>
                                          <p:attrName>style.visibility</p:attrName>
                                        </p:attrNameLst>
                                      </p:cBhvr>
                                      <p:to>
                                        <p:strVal val="visible"/>
                                      </p:to>
                                    </p:set>
                                  </p:childTnLst>
                                </p:cTn>
                              </p:par>
                            </p:childTnLst>
                          </p:cTn>
                        </p:par>
                        <p:par>
                          <p:cTn id="23" fill="hold">
                            <p:stCondLst>
                              <p:cond delay="0"/>
                            </p:stCondLst>
                            <p:childTnLst>
                              <p:par>
                                <p:cTn id="24" presetID="42" presetClass="entr" presetSubtype="0" fill="hold"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A3A062DA-93BF-4842-B601-4404401BCCE3}"/>
              </a:ext>
            </a:extLst>
          </p:cNvPr>
          <p:cNvSpPr txBox="1"/>
          <p:nvPr/>
        </p:nvSpPr>
        <p:spPr>
          <a:xfrm>
            <a:off x="228600" y="64627"/>
            <a:ext cx="7564582" cy="1384995"/>
          </a:xfrm>
          <a:prstGeom prst="rect">
            <a:avLst/>
          </a:prstGeom>
          <a:noFill/>
        </p:spPr>
        <p:txBody>
          <a:bodyPr wrap="square">
            <a:spAutoFit/>
          </a:bodyPr>
          <a:lstStyle/>
          <a:p>
            <a:pPr algn="ctr"/>
            <a:r>
              <a:rPr lang="vi-VN" sz="2800" dirty="0" err="1">
                <a:solidFill>
                  <a:srgbClr val="0000FF"/>
                </a:solidFill>
                <a:latin typeface="Times New Roman (Headings)"/>
                <a:ea typeface="Times New Roman" panose="02020603050405020304" pitchFamily="18" charset="0"/>
                <a:cs typeface="Arial" panose="020B0604020202020204" pitchFamily="34" charset="0"/>
              </a:rPr>
              <a:t>Lời</a:t>
            </a:r>
            <a:r>
              <a:rPr lang="vi-VN" sz="2800" dirty="0">
                <a:solidFill>
                  <a:srgbClr val="0000FF"/>
                </a:solidFill>
                <a:latin typeface="Times New Roman (Headings)"/>
                <a:ea typeface="Times New Roman" panose="02020603050405020304" pitchFamily="18" charset="0"/>
                <a:cs typeface="Arial" panose="020B0604020202020204" pitchFamily="34" charset="0"/>
              </a:rPr>
              <a:t> </a:t>
            </a:r>
            <a:r>
              <a:rPr lang="vi-VN" sz="2800" dirty="0" err="1">
                <a:solidFill>
                  <a:srgbClr val="0000FF"/>
                </a:solidFill>
                <a:latin typeface="Times New Roman (Headings)"/>
                <a:ea typeface="Times New Roman" panose="02020603050405020304" pitchFamily="18" charset="0"/>
                <a:cs typeface="Arial" panose="020B0604020202020204" pitchFamily="34" charset="0"/>
              </a:rPr>
              <a:t>giải</a:t>
            </a:r>
            <a:endParaRPr lang="vi-VN" sz="2800" dirty="0">
              <a:solidFill>
                <a:srgbClr val="0000FF"/>
              </a:solidFill>
              <a:latin typeface="Times New Roman (Headings)"/>
              <a:ea typeface="Times New Roman" panose="02020603050405020304" pitchFamily="18" charset="0"/>
              <a:cs typeface="Arial" panose="020B0604020202020204" pitchFamily="34" charset="0"/>
            </a:endParaRPr>
          </a:p>
          <a:p>
            <a:pPr algn="just"/>
            <a:r>
              <a:rPr lang="vi-VN" sz="2800" dirty="0" err="1">
                <a:solidFill>
                  <a:srgbClr val="0000FF"/>
                </a:solidFill>
                <a:latin typeface="Times New Roman (Headings)"/>
                <a:ea typeface="Times New Roman" panose="02020603050405020304" pitchFamily="18" charset="0"/>
                <a:cs typeface="Arial" panose="020B0604020202020204" pitchFamily="34" charset="0"/>
              </a:rPr>
              <a:t>Số</a:t>
            </a:r>
            <a:r>
              <a:rPr lang="vi-VN" sz="2800" dirty="0">
                <a:solidFill>
                  <a:srgbClr val="0000FF"/>
                </a:solidFill>
                <a:latin typeface="Times New Roman (Headings)"/>
                <a:ea typeface="Times New Roman" panose="02020603050405020304" pitchFamily="18" charset="0"/>
                <a:cs typeface="Arial" panose="020B0604020202020204" pitchFamily="34" charset="0"/>
              </a:rPr>
              <a:t> </a:t>
            </a:r>
            <a:r>
              <a:rPr lang="vi-VN" sz="2800" dirty="0" err="1">
                <a:solidFill>
                  <a:srgbClr val="0000FF"/>
                </a:solidFill>
                <a:latin typeface="Times New Roman (Headings)"/>
                <a:ea typeface="Times New Roman" panose="02020603050405020304" pitchFamily="18" charset="0"/>
                <a:cs typeface="Arial" panose="020B0604020202020204" pitchFamily="34" charset="0"/>
              </a:rPr>
              <a:t>tiền</a:t>
            </a:r>
            <a:r>
              <a:rPr lang="vi-VN" sz="2800" dirty="0">
                <a:solidFill>
                  <a:srgbClr val="0000FF"/>
                </a:solidFill>
                <a:latin typeface="Times New Roman (Headings)"/>
                <a:ea typeface="Times New Roman" panose="02020603050405020304" pitchFamily="18" charset="0"/>
                <a:cs typeface="Arial" panose="020B0604020202020204" pitchFamily="34" charset="0"/>
              </a:rPr>
              <a:t> </a:t>
            </a:r>
            <a:r>
              <a:rPr lang="vi-VN" sz="2800" dirty="0" err="1">
                <a:solidFill>
                  <a:srgbClr val="0000FF"/>
                </a:solidFill>
                <a:latin typeface="Times New Roman (Headings)"/>
                <a:ea typeface="Times New Roman" panose="02020603050405020304" pitchFamily="18" charset="0"/>
                <a:cs typeface="Arial" panose="020B0604020202020204" pitchFamily="34" charset="0"/>
              </a:rPr>
              <a:t>cửa</a:t>
            </a:r>
            <a:r>
              <a:rPr lang="vi-VN" sz="2800" dirty="0">
                <a:solidFill>
                  <a:srgbClr val="0000FF"/>
                </a:solidFill>
                <a:latin typeface="Times New Roman (Headings)"/>
                <a:ea typeface="Times New Roman" panose="02020603050405020304" pitchFamily="18" charset="0"/>
                <a:cs typeface="Arial" panose="020B0604020202020204" pitchFamily="34" charset="0"/>
              </a:rPr>
              <a:t> </a:t>
            </a:r>
            <a:r>
              <a:rPr lang="vi-VN" sz="2800" dirty="0" err="1">
                <a:solidFill>
                  <a:srgbClr val="0000FF"/>
                </a:solidFill>
                <a:latin typeface="Times New Roman (Headings)"/>
                <a:ea typeface="Times New Roman" panose="02020603050405020304" pitchFamily="18" charset="0"/>
                <a:cs typeface="Arial" panose="020B0604020202020204" pitchFamily="34" charset="0"/>
              </a:rPr>
              <a:t>hàng</a:t>
            </a:r>
            <a:r>
              <a:rPr lang="vi-VN" sz="2800" dirty="0">
                <a:solidFill>
                  <a:srgbClr val="0000FF"/>
                </a:solidFill>
                <a:latin typeface="Times New Roman (Headings)"/>
                <a:ea typeface="Times New Roman" panose="02020603050405020304" pitchFamily="18" charset="0"/>
                <a:cs typeface="Arial" panose="020B0604020202020204" pitchFamily="34" charset="0"/>
              </a:rPr>
              <a:t> </a:t>
            </a:r>
            <a:r>
              <a:rPr lang="vi-VN" sz="2800" dirty="0" err="1">
                <a:solidFill>
                  <a:srgbClr val="0000FF"/>
                </a:solidFill>
                <a:latin typeface="Times New Roman (Headings)"/>
                <a:ea typeface="Times New Roman" panose="02020603050405020304" pitchFamily="18" charset="0"/>
                <a:cs typeface="Arial" panose="020B0604020202020204" pitchFamily="34" charset="0"/>
              </a:rPr>
              <a:t>bỏ</a:t>
            </a:r>
            <a:r>
              <a:rPr lang="vi-VN" sz="2800" dirty="0">
                <a:solidFill>
                  <a:srgbClr val="0000FF"/>
                </a:solidFill>
                <a:latin typeface="Times New Roman (Headings)"/>
                <a:ea typeface="Times New Roman" panose="02020603050405020304" pitchFamily="18" charset="0"/>
                <a:cs typeface="Arial" panose="020B0604020202020204" pitchFamily="34" charset="0"/>
              </a:rPr>
              <a:t> ra </a:t>
            </a:r>
            <a:r>
              <a:rPr lang="vi-VN" sz="2800" dirty="0" err="1">
                <a:solidFill>
                  <a:srgbClr val="0000FF"/>
                </a:solidFill>
                <a:latin typeface="Times New Roman (Headings)"/>
                <a:ea typeface="Times New Roman" panose="02020603050405020304" pitchFamily="18" charset="0"/>
                <a:cs typeface="Arial" panose="020B0604020202020204" pitchFamily="34" charset="0"/>
              </a:rPr>
              <a:t>để</a:t>
            </a:r>
            <a:r>
              <a:rPr lang="vi-VN" sz="2800" dirty="0">
                <a:solidFill>
                  <a:srgbClr val="0000FF"/>
                </a:solidFill>
                <a:latin typeface="Times New Roman (Headings)"/>
                <a:ea typeface="Times New Roman" panose="02020603050405020304" pitchFamily="18" charset="0"/>
                <a:cs typeface="Arial" panose="020B0604020202020204" pitchFamily="34" charset="0"/>
              </a:rPr>
              <a:t> </a:t>
            </a:r>
            <a:r>
              <a:rPr lang="vi-VN" sz="2800" dirty="0" err="1">
                <a:solidFill>
                  <a:srgbClr val="0000FF"/>
                </a:solidFill>
                <a:latin typeface="Times New Roman (Headings)"/>
                <a:ea typeface="Times New Roman" panose="02020603050405020304" pitchFamily="18" charset="0"/>
                <a:cs typeface="Arial" panose="020B0604020202020204" pitchFamily="34" charset="0"/>
              </a:rPr>
              <a:t>nhập</a:t>
            </a:r>
            <a:r>
              <a:rPr lang="vi-VN" sz="2800" dirty="0">
                <a:solidFill>
                  <a:srgbClr val="0000FF"/>
                </a:solidFill>
                <a:latin typeface="Times New Roman (Headings)"/>
                <a:ea typeface="Times New Roman" panose="02020603050405020304" pitchFamily="18" charset="0"/>
                <a:cs typeface="Arial" panose="020B0604020202020204" pitchFamily="34" charset="0"/>
              </a:rPr>
              <a:t> </a:t>
            </a:r>
            <a:r>
              <a:rPr lang="vi-VN" sz="2800" dirty="0" err="1">
                <a:solidFill>
                  <a:srgbClr val="0000FF"/>
                </a:solidFill>
                <a:latin typeface="Times New Roman (Headings)"/>
                <a:ea typeface="Times New Roman" panose="02020603050405020304" pitchFamily="18" charset="0"/>
                <a:cs typeface="Arial" panose="020B0604020202020204" pitchFamily="34" charset="0"/>
              </a:rPr>
              <a:t>vào</a:t>
            </a:r>
            <a:r>
              <a:rPr lang="vi-VN" sz="2800" dirty="0">
                <a:solidFill>
                  <a:srgbClr val="0000FF"/>
                </a:solidFill>
                <a:latin typeface="Times New Roman (Headings)"/>
                <a:ea typeface="Times New Roman" panose="02020603050405020304" pitchFamily="18" charset="0"/>
                <a:cs typeface="Arial" panose="020B0604020202020204" pitchFamily="34" charset="0"/>
              </a:rPr>
              <a:t> </a:t>
            </a:r>
            <a:r>
              <a:rPr lang="vi-VN" sz="2800" dirty="0" err="1">
                <a:solidFill>
                  <a:srgbClr val="0000FF"/>
                </a:solidFill>
                <a:latin typeface="Times New Roman (Headings)"/>
                <a:ea typeface="Times New Roman" panose="02020603050405020304" pitchFamily="18" charset="0"/>
                <a:cs typeface="Arial" panose="020B0604020202020204" pitchFamily="34" charset="0"/>
              </a:rPr>
              <a:t>một</a:t>
            </a:r>
            <a:r>
              <a:rPr lang="vi-VN" sz="2800" dirty="0">
                <a:solidFill>
                  <a:srgbClr val="0000FF"/>
                </a:solidFill>
                <a:latin typeface="Times New Roman (Headings)"/>
                <a:ea typeface="Times New Roman" panose="02020603050405020304" pitchFamily="18" charset="0"/>
                <a:cs typeface="Arial" panose="020B0604020202020204" pitchFamily="34" charset="0"/>
              </a:rPr>
              <a:t> lô </a:t>
            </a:r>
            <a:r>
              <a:rPr lang="vi-VN" sz="2800" dirty="0" err="1">
                <a:solidFill>
                  <a:srgbClr val="0000FF"/>
                </a:solidFill>
                <a:latin typeface="Times New Roman (Headings)"/>
                <a:ea typeface="Times New Roman" panose="02020603050405020304" pitchFamily="18" charset="0"/>
                <a:cs typeface="Arial" panose="020B0604020202020204" pitchFamily="34" charset="0"/>
              </a:rPr>
              <a:t>mười</a:t>
            </a:r>
            <a:r>
              <a:rPr lang="vi-VN" sz="2800" dirty="0">
                <a:solidFill>
                  <a:srgbClr val="0000FF"/>
                </a:solidFill>
                <a:latin typeface="Times New Roman (Headings)"/>
                <a:ea typeface="Times New Roman" panose="02020603050405020304" pitchFamily="18" charset="0"/>
                <a:cs typeface="Arial" panose="020B0604020202020204" pitchFamily="34" charset="0"/>
              </a:rPr>
              <a:t> </a:t>
            </a:r>
            <a:r>
              <a:rPr lang="vi-VN" sz="2800" dirty="0" err="1">
                <a:solidFill>
                  <a:srgbClr val="0000FF"/>
                </a:solidFill>
                <a:latin typeface="Times New Roman (Headings)"/>
                <a:ea typeface="Times New Roman" panose="02020603050405020304" pitchFamily="18" charset="0"/>
                <a:cs typeface="Arial" panose="020B0604020202020204" pitchFamily="34" charset="0"/>
              </a:rPr>
              <a:t>chiếc</a:t>
            </a:r>
            <a:r>
              <a:rPr lang="vi-VN" sz="2800" dirty="0">
                <a:solidFill>
                  <a:srgbClr val="0000FF"/>
                </a:solidFill>
                <a:latin typeface="Times New Roman (Headings)"/>
                <a:ea typeface="Times New Roman" panose="02020603050405020304" pitchFamily="18" charset="0"/>
                <a:cs typeface="Arial" panose="020B0604020202020204" pitchFamily="34" charset="0"/>
              </a:rPr>
              <a:t> </a:t>
            </a:r>
            <a:r>
              <a:rPr lang="vi-VN" sz="2800" dirty="0" err="1">
                <a:solidFill>
                  <a:srgbClr val="0000FF"/>
                </a:solidFill>
                <a:latin typeface="Times New Roman (Headings)"/>
                <a:ea typeface="Times New Roman" panose="02020603050405020304" pitchFamily="18" charset="0"/>
                <a:cs typeface="Arial" panose="020B0604020202020204" pitchFamily="34" charset="0"/>
              </a:rPr>
              <a:t>áo</a:t>
            </a:r>
            <a:r>
              <a:rPr lang="vi-VN" sz="2800" dirty="0">
                <a:solidFill>
                  <a:srgbClr val="0000FF"/>
                </a:solidFill>
                <a:latin typeface="Times New Roman (Headings)"/>
                <a:ea typeface="Times New Roman" panose="02020603050405020304" pitchFamily="18" charset="0"/>
                <a:cs typeface="Arial" panose="020B0604020202020204" pitchFamily="34" charset="0"/>
              </a:rPr>
              <a:t> </a:t>
            </a:r>
            <a:r>
              <a:rPr lang="vi-VN" sz="2800" dirty="0" err="1">
                <a:solidFill>
                  <a:srgbClr val="0000FF"/>
                </a:solidFill>
                <a:latin typeface="Times New Roman (Headings)"/>
                <a:ea typeface="Times New Roman" panose="02020603050405020304" pitchFamily="18" charset="0"/>
                <a:cs typeface="Arial" panose="020B0604020202020204" pitchFamily="34" charset="0"/>
              </a:rPr>
              <a:t>là</a:t>
            </a:r>
            <a:r>
              <a:rPr lang="vi-VN" sz="2800" dirty="0">
                <a:solidFill>
                  <a:srgbClr val="0000FF"/>
                </a:solidFill>
                <a:latin typeface="Times New Roman (Headings)"/>
                <a:ea typeface="Times New Roman" panose="02020603050405020304" pitchFamily="18" charset="0"/>
                <a:cs typeface="Arial" panose="020B0604020202020204" pitchFamily="34" charset="0"/>
              </a:rPr>
              <a:t>: </a:t>
            </a:r>
            <a:endParaRPr lang="en-US" sz="2800" dirty="0">
              <a:solidFill>
                <a:srgbClr val="0000FF"/>
              </a:solidFill>
              <a:latin typeface="Times New Roman (Headings)"/>
              <a:cs typeface="Arial" panose="020B0604020202020204" pitchFamily="34" charset="0"/>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1490358652"/>
              </p:ext>
            </p:extLst>
          </p:nvPr>
        </p:nvGraphicFramePr>
        <p:xfrm>
          <a:off x="2007306" y="1493661"/>
          <a:ext cx="2914650" cy="381000"/>
        </p:xfrm>
        <a:graphic>
          <a:graphicData uri="http://schemas.openxmlformats.org/presentationml/2006/ole">
            <mc:AlternateContent xmlns:mc="http://schemas.openxmlformats.org/markup-compatibility/2006">
              <mc:Choice xmlns:v="urn:schemas-microsoft-com:vml" Requires="v">
                <p:oleObj name="Equation" r:id="rId2" imgW="3886200" imgH="507960" progId="Equation.DSMT4">
                  <p:embed/>
                </p:oleObj>
              </mc:Choice>
              <mc:Fallback>
                <p:oleObj name="Equation" r:id="rId2" imgW="3886200" imgH="507960" progId="Equation.DSMT4">
                  <p:embed/>
                  <p:pic>
                    <p:nvPicPr>
                      <p:cNvPr id="49" name="Object 48"/>
                      <p:cNvPicPr/>
                      <p:nvPr/>
                    </p:nvPicPr>
                    <p:blipFill>
                      <a:blip r:embed="rId3"/>
                      <a:stretch>
                        <a:fillRect/>
                      </a:stretch>
                    </p:blipFill>
                    <p:spPr>
                      <a:xfrm>
                        <a:off x="2007306" y="1493661"/>
                        <a:ext cx="2914650" cy="381000"/>
                      </a:xfrm>
                      <a:prstGeom prst="rect">
                        <a:avLst/>
                      </a:prstGeom>
                    </p:spPr>
                  </p:pic>
                </p:oleObj>
              </mc:Fallback>
            </mc:AlternateContent>
          </a:graphicData>
        </a:graphic>
      </p:graphicFrame>
      <p:sp>
        <p:nvSpPr>
          <p:cNvPr id="5" name="TextBox 4">
            <a:extLst>
              <a:ext uri="{FF2B5EF4-FFF2-40B4-BE49-F238E27FC236}">
                <a16:creationId xmlns:a16="http://schemas.microsoft.com/office/drawing/2014/main" id="{A3A062DA-93BF-4842-B601-4404401BCCE3}"/>
              </a:ext>
            </a:extLst>
          </p:cNvPr>
          <p:cNvSpPr txBox="1"/>
          <p:nvPr/>
        </p:nvSpPr>
        <p:spPr>
          <a:xfrm>
            <a:off x="4724400" y="1338363"/>
            <a:ext cx="1600200" cy="523220"/>
          </a:xfrm>
          <a:prstGeom prst="rect">
            <a:avLst/>
          </a:prstGeom>
          <a:noFill/>
        </p:spPr>
        <p:txBody>
          <a:bodyPr wrap="square">
            <a:spAutoFit/>
          </a:bodyPr>
          <a:lstStyle/>
          <a:p>
            <a:pPr algn="ctr"/>
            <a:r>
              <a:rPr lang="en-US" sz="2800" dirty="0">
                <a:solidFill>
                  <a:srgbClr val="0000FF"/>
                </a:solidFill>
                <a:latin typeface="Times New Roman (Headings)"/>
                <a:cs typeface="Arial" panose="020B0604020202020204" pitchFamily="34" charset="0"/>
              </a:rPr>
              <a:t>(</a:t>
            </a:r>
            <a:r>
              <a:rPr lang="en-US" sz="2800" dirty="0" err="1">
                <a:solidFill>
                  <a:srgbClr val="0000FF"/>
                </a:solidFill>
                <a:latin typeface="Times New Roman (Headings)"/>
                <a:cs typeface="Arial" panose="020B0604020202020204" pitchFamily="34" charset="0"/>
              </a:rPr>
              <a:t>đồng</a:t>
            </a:r>
            <a:r>
              <a:rPr lang="en-US" sz="2800" dirty="0">
                <a:solidFill>
                  <a:srgbClr val="0000FF"/>
                </a:solidFill>
                <a:latin typeface="Times New Roman (Headings)"/>
                <a:cs typeface="Arial" panose="020B0604020202020204" pitchFamily="34" charset="0"/>
              </a:rPr>
              <a:t>)</a:t>
            </a:r>
          </a:p>
        </p:txBody>
      </p:sp>
      <p:sp>
        <p:nvSpPr>
          <p:cNvPr id="6" name="TextBox 5">
            <a:extLst>
              <a:ext uri="{FF2B5EF4-FFF2-40B4-BE49-F238E27FC236}">
                <a16:creationId xmlns:a16="http://schemas.microsoft.com/office/drawing/2014/main" id="{A3A062DA-93BF-4842-B601-4404401BCCE3}"/>
              </a:ext>
            </a:extLst>
          </p:cNvPr>
          <p:cNvSpPr txBox="1"/>
          <p:nvPr/>
        </p:nvSpPr>
        <p:spPr>
          <a:xfrm>
            <a:off x="228600" y="1803693"/>
            <a:ext cx="9220200" cy="954107"/>
          </a:xfrm>
          <a:prstGeom prst="rect">
            <a:avLst/>
          </a:prstGeom>
          <a:noFill/>
        </p:spPr>
        <p:txBody>
          <a:bodyPr wrap="square">
            <a:spAutoFit/>
          </a:bodyPr>
          <a:lstStyle/>
          <a:p>
            <a:r>
              <a:rPr lang="vi-VN" sz="2800" dirty="0">
                <a:solidFill>
                  <a:srgbClr val="FF0000"/>
                </a:solidFill>
                <a:latin typeface="Times New Roman (Headings)"/>
                <a:cs typeface="Arial" panose="020B0604020202020204" pitchFamily="34" charset="0"/>
              </a:rPr>
              <a:t>Phương </a:t>
            </a:r>
            <a:r>
              <a:rPr lang="vi-VN" sz="2800" dirty="0" err="1">
                <a:solidFill>
                  <a:srgbClr val="FF0000"/>
                </a:solidFill>
                <a:latin typeface="Times New Roman (Headings)"/>
                <a:cs typeface="Arial" panose="020B0604020202020204" pitchFamily="34" charset="0"/>
              </a:rPr>
              <a:t>án</a:t>
            </a:r>
            <a:r>
              <a:rPr lang="en-US" sz="2800" dirty="0">
                <a:solidFill>
                  <a:srgbClr val="FF0000"/>
                </a:solidFill>
                <a:latin typeface="Times New Roman (Headings)"/>
                <a:cs typeface="Arial" panose="020B0604020202020204" pitchFamily="34" charset="0"/>
              </a:rPr>
              <a:t> 1</a:t>
            </a:r>
            <a:r>
              <a:rPr lang="vi-VN" sz="2800" dirty="0">
                <a:solidFill>
                  <a:srgbClr val="FF0000"/>
                </a:solidFill>
                <a:latin typeface="Times New Roman (Headings)"/>
                <a:cs typeface="Arial" panose="020B0604020202020204" pitchFamily="34" charset="0"/>
              </a:rPr>
              <a:t>:</a:t>
            </a:r>
            <a:endParaRPr lang="en-US" sz="2800" dirty="0">
              <a:solidFill>
                <a:srgbClr val="FF0000"/>
              </a:solidFill>
              <a:latin typeface="Times New Roman (Headings)"/>
              <a:cs typeface="Arial" panose="020B0604020202020204" pitchFamily="34" charset="0"/>
            </a:endParaRPr>
          </a:p>
          <a:p>
            <a:r>
              <a:rPr lang="vi-VN" sz="2800" dirty="0" err="1">
                <a:solidFill>
                  <a:srgbClr val="0000FF"/>
                </a:solidFill>
                <a:latin typeface="Times New Roman (Headings)"/>
                <a:cs typeface="Arial" panose="020B0604020202020204" pitchFamily="34" charset="0"/>
              </a:rPr>
              <a:t>Bảy</a:t>
            </a:r>
            <a:r>
              <a:rPr lang="vi-VN" sz="2800" dirty="0">
                <a:solidFill>
                  <a:srgbClr val="0000FF"/>
                </a:solidFill>
                <a:latin typeface="Times New Roman (Headings)"/>
                <a:cs typeface="Arial" panose="020B0604020202020204" pitchFamily="34" charset="0"/>
              </a:rPr>
              <a:t> </a:t>
            </a:r>
            <a:r>
              <a:rPr lang="vi-VN" sz="2800" dirty="0" err="1">
                <a:solidFill>
                  <a:srgbClr val="0000FF"/>
                </a:solidFill>
                <a:latin typeface="Times New Roman (Headings)"/>
                <a:cs typeface="Arial" panose="020B0604020202020204" pitchFamily="34" charset="0"/>
              </a:rPr>
              <a:t>chiếc</a:t>
            </a:r>
            <a:r>
              <a:rPr lang="vi-VN" sz="2800" dirty="0">
                <a:solidFill>
                  <a:srgbClr val="0000FF"/>
                </a:solidFill>
                <a:latin typeface="Times New Roman (Headings)"/>
                <a:cs typeface="Arial" panose="020B0604020202020204" pitchFamily="34" charset="0"/>
              </a:rPr>
              <a:t> </a:t>
            </a:r>
            <a:r>
              <a:rPr lang="vi-VN" sz="2800" dirty="0" err="1">
                <a:solidFill>
                  <a:srgbClr val="0000FF"/>
                </a:solidFill>
                <a:latin typeface="Times New Roman (Headings)"/>
                <a:cs typeface="Arial" panose="020B0604020202020204" pitchFamily="34" charset="0"/>
              </a:rPr>
              <a:t>áo</a:t>
            </a:r>
            <a:r>
              <a:rPr lang="vi-VN" sz="2800" dirty="0">
                <a:solidFill>
                  <a:srgbClr val="0000FF"/>
                </a:solidFill>
                <a:latin typeface="Times New Roman (Headings)"/>
                <a:cs typeface="Arial" panose="020B0604020202020204" pitchFamily="34" charset="0"/>
              </a:rPr>
              <a:t> </a:t>
            </a:r>
            <a:r>
              <a:rPr lang="vi-VN" sz="2800" dirty="0" err="1">
                <a:solidFill>
                  <a:srgbClr val="0000FF"/>
                </a:solidFill>
                <a:latin typeface="Times New Roman (Headings)"/>
                <a:cs typeface="Arial" panose="020B0604020202020204" pitchFamily="34" charset="0"/>
              </a:rPr>
              <a:t>còn</a:t>
            </a:r>
            <a:r>
              <a:rPr lang="vi-VN" sz="2800" dirty="0">
                <a:solidFill>
                  <a:srgbClr val="0000FF"/>
                </a:solidFill>
                <a:latin typeface="Times New Roman (Headings)"/>
                <a:cs typeface="Arial" panose="020B0604020202020204" pitchFamily="34" charset="0"/>
              </a:rPr>
              <a:t> </a:t>
            </a:r>
            <a:r>
              <a:rPr lang="vi-VN" sz="2800" dirty="0" err="1">
                <a:solidFill>
                  <a:srgbClr val="0000FF"/>
                </a:solidFill>
                <a:latin typeface="Times New Roman (Headings)"/>
                <a:cs typeface="Arial" panose="020B0604020202020204" pitchFamily="34" charset="0"/>
              </a:rPr>
              <a:t>lại</a:t>
            </a:r>
            <a:r>
              <a:rPr lang="vi-VN" sz="2800" dirty="0">
                <a:solidFill>
                  <a:srgbClr val="0000FF"/>
                </a:solidFill>
                <a:latin typeface="Times New Roman (Headings)"/>
                <a:cs typeface="Arial" panose="020B0604020202020204" pitchFamily="34" charset="0"/>
              </a:rPr>
              <a:t> </a:t>
            </a:r>
            <a:r>
              <a:rPr lang="vi-VN" sz="2800" dirty="0" err="1">
                <a:solidFill>
                  <a:srgbClr val="0000FF"/>
                </a:solidFill>
                <a:latin typeface="Times New Roman (Headings)"/>
                <a:cs typeface="Arial" panose="020B0604020202020204" pitchFamily="34" charset="0"/>
              </a:rPr>
              <a:t>được</a:t>
            </a:r>
            <a:r>
              <a:rPr lang="vi-VN" sz="2800" dirty="0">
                <a:solidFill>
                  <a:srgbClr val="0000FF"/>
                </a:solidFill>
                <a:latin typeface="Times New Roman (Headings)"/>
                <a:cs typeface="Arial" panose="020B0604020202020204" pitchFamily="34" charset="0"/>
              </a:rPr>
              <a:t> </a:t>
            </a:r>
            <a:r>
              <a:rPr lang="vi-VN" sz="2800" dirty="0" err="1">
                <a:solidFill>
                  <a:srgbClr val="0000FF"/>
                </a:solidFill>
                <a:latin typeface="Times New Roman (Headings)"/>
                <a:cs typeface="Arial" panose="020B0604020202020204" pitchFamily="34" charset="0"/>
              </a:rPr>
              <a:t>bán</a:t>
            </a:r>
            <a:r>
              <a:rPr lang="vi-VN" sz="2800" dirty="0">
                <a:solidFill>
                  <a:srgbClr val="0000FF"/>
                </a:solidFill>
                <a:latin typeface="Times New Roman (Headings)"/>
                <a:cs typeface="Arial" panose="020B0604020202020204" pitchFamily="34" charset="0"/>
              </a:rPr>
              <a:t> </a:t>
            </a:r>
            <a:r>
              <a:rPr lang="vi-VN" sz="2800" dirty="0" err="1">
                <a:solidFill>
                  <a:srgbClr val="0000FF"/>
                </a:solidFill>
                <a:latin typeface="Times New Roman (Headings)"/>
                <a:cs typeface="Arial" panose="020B0604020202020204" pitchFamily="34" charset="0"/>
              </a:rPr>
              <a:t>với</a:t>
            </a:r>
            <a:r>
              <a:rPr lang="vi-VN" sz="2800" dirty="0">
                <a:solidFill>
                  <a:srgbClr val="0000FF"/>
                </a:solidFill>
                <a:latin typeface="Times New Roman (Headings)"/>
                <a:cs typeface="Arial" panose="020B0604020202020204" pitchFamily="34" charset="0"/>
              </a:rPr>
              <a:t> </a:t>
            </a:r>
            <a:r>
              <a:rPr lang="vi-VN" sz="2800" dirty="0" err="1">
                <a:solidFill>
                  <a:srgbClr val="0000FF"/>
                </a:solidFill>
                <a:latin typeface="Times New Roman (Headings)"/>
                <a:cs typeface="Arial" panose="020B0604020202020204" pitchFamily="34" charset="0"/>
              </a:rPr>
              <a:t>giá</a:t>
            </a:r>
            <a:r>
              <a:rPr lang="vi-VN" sz="2800" dirty="0">
                <a:solidFill>
                  <a:srgbClr val="0000FF"/>
                </a:solidFill>
                <a:latin typeface="Times New Roman (Headings)"/>
                <a:cs typeface="Arial" panose="020B0604020202020204" pitchFamily="34" charset="0"/>
              </a:rPr>
              <a:t> </a:t>
            </a:r>
            <a:r>
              <a:rPr lang="vi-VN" sz="2800" dirty="0" err="1">
                <a:solidFill>
                  <a:srgbClr val="0000FF"/>
                </a:solidFill>
                <a:latin typeface="Times New Roman (Headings)"/>
                <a:cs typeface="Arial" panose="020B0604020202020204" pitchFamily="34" charset="0"/>
              </a:rPr>
              <a:t>mỗi</a:t>
            </a:r>
            <a:r>
              <a:rPr lang="vi-VN" sz="2800" dirty="0">
                <a:solidFill>
                  <a:srgbClr val="0000FF"/>
                </a:solidFill>
                <a:latin typeface="Times New Roman (Headings)"/>
                <a:cs typeface="Arial" panose="020B0604020202020204" pitchFamily="34" charset="0"/>
              </a:rPr>
              <a:t> </a:t>
            </a:r>
            <a:r>
              <a:rPr lang="vi-VN" sz="2800" dirty="0" err="1">
                <a:solidFill>
                  <a:srgbClr val="0000FF"/>
                </a:solidFill>
                <a:latin typeface="Times New Roman (Headings)"/>
                <a:cs typeface="Arial" panose="020B0604020202020204" pitchFamily="34" charset="0"/>
              </a:rPr>
              <a:t>chiếc</a:t>
            </a:r>
            <a:r>
              <a:rPr lang="vi-VN" sz="2800" dirty="0">
                <a:solidFill>
                  <a:srgbClr val="0000FF"/>
                </a:solidFill>
                <a:latin typeface="Times New Roman (Headings)"/>
                <a:cs typeface="Arial" panose="020B0604020202020204" pitchFamily="34" charset="0"/>
              </a:rPr>
              <a:t> </a:t>
            </a:r>
            <a:r>
              <a:rPr lang="vi-VN" sz="2800" dirty="0" err="1">
                <a:solidFill>
                  <a:srgbClr val="0000FF"/>
                </a:solidFill>
                <a:latin typeface="Times New Roman (Headings)"/>
                <a:cs typeface="Arial" panose="020B0604020202020204" pitchFamily="34" charset="0"/>
              </a:rPr>
              <a:t>áo</a:t>
            </a:r>
            <a:r>
              <a:rPr lang="vi-VN" sz="2800" dirty="0">
                <a:solidFill>
                  <a:srgbClr val="0000FF"/>
                </a:solidFill>
                <a:latin typeface="Times New Roman (Headings)"/>
                <a:cs typeface="Arial" panose="020B0604020202020204" pitchFamily="34" charset="0"/>
              </a:rPr>
              <a:t> </a:t>
            </a:r>
            <a:r>
              <a:rPr lang="vi-VN" sz="2800" dirty="0" err="1">
                <a:solidFill>
                  <a:srgbClr val="0000FF"/>
                </a:solidFill>
                <a:latin typeface="Times New Roman (Headings)"/>
                <a:cs typeface="Arial" panose="020B0604020202020204" pitchFamily="34" charset="0"/>
              </a:rPr>
              <a:t>là</a:t>
            </a:r>
            <a:r>
              <a:rPr lang="vi-VN" sz="2800" dirty="0">
                <a:solidFill>
                  <a:srgbClr val="0000FF"/>
                </a:solidFill>
                <a:latin typeface="Times New Roman (Headings)"/>
                <a:cs typeface="Arial" panose="020B0604020202020204" pitchFamily="34" charset="0"/>
              </a:rPr>
              <a:t>:</a:t>
            </a:r>
          </a:p>
        </p:txBody>
      </p:sp>
      <p:graphicFrame>
        <p:nvGraphicFramePr>
          <p:cNvPr id="7" name="Object 6"/>
          <p:cNvGraphicFramePr>
            <a:graphicFrameLocks noChangeAspect="1"/>
          </p:cNvGraphicFramePr>
          <p:nvPr>
            <p:extLst>
              <p:ext uri="{D42A27DB-BD31-4B8C-83A1-F6EECF244321}">
                <p14:modId xmlns:p14="http://schemas.microsoft.com/office/powerpoint/2010/main" val="3594774378"/>
              </p:ext>
            </p:extLst>
          </p:nvPr>
        </p:nvGraphicFramePr>
        <p:xfrm>
          <a:off x="1295400" y="2735704"/>
          <a:ext cx="4838700" cy="520700"/>
        </p:xfrm>
        <a:graphic>
          <a:graphicData uri="http://schemas.openxmlformats.org/presentationml/2006/ole">
            <mc:AlternateContent xmlns:mc="http://schemas.openxmlformats.org/markup-compatibility/2006">
              <mc:Choice xmlns:v="urn:schemas-microsoft-com:vml" Requires="v">
                <p:oleObj name="Equation" r:id="rId4" imgW="4838400" imgH="520560" progId="Equation.DSMT4">
                  <p:embed/>
                </p:oleObj>
              </mc:Choice>
              <mc:Fallback>
                <p:oleObj name="Equation" r:id="rId4" imgW="4838400" imgH="520560" progId="Equation.DSMT4">
                  <p:embed/>
                  <p:pic>
                    <p:nvPicPr>
                      <p:cNvPr id="0" name=""/>
                      <p:cNvPicPr/>
                      <p:nvPr/>
                    </p:nvPicPr>
                    <p:blipFill>
                      <a:blip r:embed="rId5"/>
                      <a:stretch>
                        <a:fillRect/>
                      </a:stretch>
                    </p:blipFill>
                    <p:spPr>
                      <a:xfrm>
                        <a:off x="1295400" y="2735704"/>
                        <a:ext cx="4838700" cy="520700"/>
                      </a:xfrm>
                      <a:prstGeom prst="rect">
                        <a:avLst/>
                      </a:prstGeom>
                    </p:spPr>
                  </p:pic>
                </p:oleObj>
              </mc:Fallback>
            </mc:AlternateContent>
          </a:graphicData>
        </a:graphic>
      </p:graphicFrame>
      <p:sp>
        <p:nvSpPr>
          <p:cNvPr id="9" name="TextBox 8">
            <a:extLst>
              <a:ext uri="{FF2B5EF4-FFF2-40B4-BE49-F238E27FC236}">
                <a16:creationId xmlns:a16="http://schemas.microsoft.com/office/drawing/2014/main" id="{A3A062DA-93BF-4842-B601-4404401BCCE3}"/>
              </a:ext>
            </a:extLst>
          </p:cNvPr>
          <p:cNvSpPr txBox="1"/>
          <p:nvPr/>
        </p:nvSpPr>
        <p:spPr>
          <a:xfrm>
            <a:off x="6019800" y="2669438"/>
            <a:ext cx="1600200" cy="523220"/>
          </a:xfrm>
          <a:prstGeom prst="rect">
            <a:avLst/>
          </a:prstGeom>
          <a:noFill/>
        </p:spPr>
        <p:txBody>
          <a:bodyPr wrap="square">
            <a:spAutoFit/>
          </a:bodyPr>
          <a:lstStyle/>
          <a:p>
            <a:pPr algn="ctr"/>
            <a:r>
              <a:rPr lang="en-US" sz="2800" dirty="0">
                <a:solidFill>
                  <a:srgbClr val="0000FF"/>
                </a:solidFill>
                <a:latin typeface="Times New Roman (Headings)"/>
                <a:cs typeface="Arial" panose="020B0604020202020204" pitchFamily="34" charset="0"/>
              </a:rPr>
              <a:t>(</a:t>
            </a:r>
            <a:r>
              <a:rPr lang="en-US" sz="2800" dirty="0" err="1">
                <a:solidFill>
                  <a:srgbClr val="0000FF"/>
                </a:solidFill>
                <a:latin typeface="Times New Roman (Headings)"/>
                <a:cs typeface="Arial" panose="020B0604020202020204" pitchFamily="34" charset="0"/>
              </a:rPr>
              <a:t>đồng</a:t>
            </a:r>
            <a:r>
              <a:rPr lang="en-US" sz="2800" dirty="0">
                <a:solidFill>
                  <a:srgbClr val="0000FF"/>
                </a:solidFill>
                <a:latin typeface="Times New Roman (Headings)"/>
                <a:cs typeface="Arial" panose="020B0604020202020204" pitchFamily="34" charset="0"/>
              </a:rPr>
              <a:t>)</a:t>
            </a:r>
          </a:p>
        </p:txBody>
      </p:sp>
      <p:sp>
        <p:nvSpPr>
          <p:cNvPr id="10" name="TextBox 9">
            <a:extLst>
              <a:ext uri="{FF2B5EF4-FFF2-40B4-BE49-F238E27FC236}">
                <a16:creationId xmlns:a16="http://schemas.microsoft.com/office/drawing/2014/main" id="{A3A062DA-93BF-4842-B601-4404401BCCE3}"/>
              </a:ext>
            </a:extLst>
          </p:cNvPr>
          <p:cNvSpPr txBox="1"/>
          <p:nvPr/>
        </p:nvSpPr>
        <p:spPr>
          <a:xfrm>
            <a:off x="228600" y="3108701"/>
            <a:ext cx="9220200" cy="523220"/>
          </a:xfrm>
          <a:prstGeom prst="rect">
            <a:avLst/>
          </a:prstGeom>
          <a:noFill/>
        </p:spPr>
        <p:txBody>
          <a:bodyPr wrap="square">
            <a:spAutoFit/>
          </a:bodyPr>
          <a:lstStyle/>
          <a:p>
            <a:r>
              <a:rPr lang="vi-VN" sz="2800">
                <a:solidFill>
                  <a:srgbClr val="0000FF"/>
                </a:solidFill>
                <a:latin typeface="Times New Roman (Headings)"/>
                <a:cs typeface="Arial" panose="020B0604020202020204" pitchFamily="34" charset="0"/>
              </a:rPr>
              <a:t>Doanh thu của cửa hàng là:</a:t>
            </a:r>
          </a:p>
        </p:txBody>
      </p:sp>
      <p:graphicFrame>
        <p:nvGraphicFramePr>
          <p:cNvPr id="14" name="Object 13"/>
          <p:cNvGraphicFramePr>
            <a:graphicFrameLocks noChangeAspect="1"/>
          </p:cNvGraphicFramePr>
          <p:nvPr>
            <p:extLst>
              <p:ext uri="{D42A27DB-BD31-4B8C-83A1-F6EECF244321}">
                <p14:modId xmlns:p14="http://schemas.microsoft.com/office/powerpoint/2010/main" val="1609691864"/>
              </p:ext>
            </p:extLst>
          </p:nvPr>
        </p:nvGraphicFramePr>
        <p:xfrm>
          <a:off x="1295400" y="3688795"/>
          <a:ext cx="4889500" cy="330200"/>
        </p:xfrm>
        <a:graphic>
          <a:graphicData uri="http://schemas.openxmlformats.org/presentationml/2006/ole">
            <mc:AlternateContent xmlns:mc="http://schemas.openxmlformats.org/markup-compatibility/2006">
              <mc:Choice xmlns:v="urn:schemas-microsoft-com:vml" Requires="v">
                <p:oleObj name="Equation" r:id="rId6" imgW="4889160" imgH="330120" progId="Equation.DSMT4">
                  <p:embed/>
                </p:oleObj>
              </mc:Choice>
              <mc:Fallback>
                <p:oleObj name="Equation" r:id="rId6" imgW="4889160" imgH="330120" progId="Equation.DSMT4">
                  <p:embed/>
                  <p:pic>
                    <p:nvPicPr>
                      <p:cNvPr id="0" name=""/>
                      <p:cNvPicPr/>
                      <p:nvPr/>
                    </p:nvPicPr>
                    <p:blipFill>
                      <a:blip r:embed="rId7"/>
                      <a:stretch>
                        <a:fillRect/>
                      </a:stretch>
                    </p:blipFill>
                    <p:spPr>
                      <a:xfrm>
                        <a:off x="1295400" y="3688795"/>
                        <a:ext cx="4889500" cy="330200"/>
                      </a:xfrm>
                      <a:prstGeom prst="rect">
                        <a:avLst/>
                      </a:prstGeom>
                    </p:spPr>
                  </p:pic>
                </p:oleObj>
              </mc:Fallback>
            </mc:AlternateContent>
          </a:graphicData>
        </a:graphic>
      </p:graphicFrame>
      <p:sp>
        <p:nvSpPr>
          <p:cNvPr id="15" name="TextBox 14">
            <a:extLst>
              <a:ext uri="{FF2B5EF4-FFF2-40B4-BE49-F238E27FC236}">
                <a16:creationId xmlns:a16="http://schemas.microsoft.com/office/drawing/2014/main" id="{A3A062DA-93BF-4842-B601-4404401BCCE3}"/>
              </a:ext>
            </a:extLst>
          </p:cNvPr>
          <p:cNvSpPr txBox="1"/>
          <p:nvPr/>
        </p:nvSpPr>
        <p:spPr>
          <a:xfrm>
            <a:off x="6096000" y="3592285"/>
            <a:ext cx="1600200" cy="523220"/>
          </a:xfrm>
          <a:prstGeom prst="rect">
            <a:avLst/>
          </a:prstGeom>
          <a:noFill/>
        </p:spPr>
        <p:txBody>
          <a:bodyPr wrap="square">
            <a:spAutoFit/>
          </a:bodyPr>
          <a:lstStyle/>
          <a:p>
            <a:pPr algn="ctr"/>
            <a:r>
              <a:rPr lang="en-US" sz="2800">
                <a:solidFill>
                  <a:srgbClr val="0000FF"/>
                </a:solidFill>
                <a:latin typeface="Times New Roman (Headings)"/>
                <a:cs typeface="Arial" panose="020B0604020202020204" pitchFamily="34" charset="0"/>
              </a:rPr>
              <a:t>(đồng)</a:t>
            </a:r>
          </a:p>
        </p:txBody>
      </p:sp>
      <p:sp>
        <p:nvSpPr>
          <p:cNvPr id="16" name="TextBox 15">
            <a:extLst>
              <a:ext uri="{FF2B5EF4-FFF2-40B4-BE49-F238E27FC236}">
                <a16:creationId xmlns:a16="http://schemas.microsoft.com/office/drawing/2014/main" id="{A3A062DA-93BF-4842-B601-4404401BCCE3}"/>
              </a:ext>
            </a:extLst>
          </p:cNvPr>
          <p:cNvSpPr txBox="1"/>
          <p:nvPr/>
        </p:nvSpPr>
        <p:spPr>
          <a:xfrm>
            <a:off x="1143000" y="4029730"/>
            <a:ext cx="9220200" cy="523220"/>
          </a:xfrm>
          <a:prstGeom prst="rect">
            <a:avLst/>
          </a:prstGeom>
          <a:noFill/>
        </p:spPr>
        <p:txBody>
          <a:bodyPr wrap="square">
            <a:spAutoFit/>
          </a:bodyPr>
          <a:lstStyle/>
          <a:p>
            <a:r>
              <a:rPr lang="en-US" sz="2800" dirty="0" err="1">
                <a:solidFill>
                  <a:srgbClr val="0000FF"/>
                </a:solidFill>
                <a:latin typeface="Times New Roman (Headings)"/>
                <a:cs typeface="Arial" panose="020B0604020202020204" pitchFamily="34" charset="0"/>
              </a:rPr>
              <a:t>Lãi</a:t>
            </a:r>
            <a:r>
              <a:rPr lang="en-US" sz="2800" dirty="0">
                <a:solidFill>
                  <a:srgbClr val="0000FF"/>
                </a:solidFill>
                <a:latin typeface="Times New Roman (Headings)"/>
                <a:cs typeface="Arial" panose="020B0604020202020204" pitchFamily="34" charset="0"/>
              </a:rPr>
              <a:t> </a:t>
            </a:r>
            <a:r>
              <a:rPr lang="vi-VN" sz="2800" dirty="0">
                <a:solidFill>
                  <a:srgbClr val="0000FF"/>
                </a:solidFill>
                <a:latin typeface="Times New Roman (Headings)"/>
                <a:cs typeface="Arial" panose="020B0604020202020204" pitchFamily="34" charset="0"/>
              </a:rPr>
              <a:t>của cửa hàng là:</a:t>
            </a:r>
          </a:p>
        </p:txBody>
      </p:sp>
      <p:graphicFrame>
        <p:nvGraphicFramePr>
          <p:cNvPr id="18" name="Object 17"/>
          <p:cNvGraphicFramePr>
            <a:graphicFrameLocks noChangeAspect="1"/>
          </p:cNvGraphicFramePr>
          <p:nvPr>
            <p:extLst>
              <p:ext uri="{D42A27DB-BD31-4B8C-83A1-F6EECF244321}">
                <p14:modId xmlns:p14="http://schemas.microsoft.com/office/powerpoint/2010/main" val="3706537021"/>
              </p:ext>
            </p:extLst>
          </p:nvPr>
        </p:nvGraphicFramePr>
        <p:xfrm>
          <a:off x="1962150" y="4552950"/>
          <a:ext cx="4305300" cy="330200"/>
        </p:xfrm>
        <a:graphic>
          <a:graphicData uri="http://schemas.openxmlformats.org/presentationml/2006/ole">
            <mc:AlternateContent xmlns:mc="http://schemas.openxmlformats.org/markup-compatibility/2006">
              <mc:Choice xmlns:v="urn:schemas-microsoft-com:vml" Requires="v">
                <p:oleObj name="Equation" r:id="rId8" imgW="4305240" imgH="330120" progId="Equation.DSMT4">
                  <p:embed/>
                </p:oleObj>
              </mc:Choice>
              <mc:Fallback>
                <p:oleObj name="Equation" r:id="rId8" imgW="4305240" imgH="330120" progId="Equation.DSMT4">
                  <p:embed/>
                  <p:pic>
                    <p:nvPicPr>
                      <p:cNvPr id="0" name=""/>
                      <p:cNvPicPr/>
                      <p:nvPr/>
                    </p:nvPicPr>
                    <p:blipFill>
                      <a:blip r:embed="rId9"/>
                      <a:stretch>
                        <a:fillRect/>
                      </a:stretch>
                    </p:blipFill>
                    <p:spPr>
                      <a:xfrm>
                        <a:off x="1962150" y="4552950"/>
                        <a:ext cx="4305300" cy="330200"/>
                      </a:xfrm>
                      <a:prstGeom prst="rect">
                        <a:avLst/>
                      </a:prstGeom>
                    </p:spPr>
                  </p:pic>
                </p:oleObj>
              </mc:Fallback>
            </mc:AlternateContent>
          </a:graphicData>
        </a:graphic>
      </p:graphicFrame>
      <p:sp>
        <p:nvSpPr>
          <p:cNvPr id="19" name="TextBox 18">
            <a:extLst>
              <a:ext uri="{FF2B5EF4-FFF2-40B4-BE49-F238E27FC236}">
                <a16:creationId xmlns:a16="http://schemas.microsoft.com/office/drawing/2014/main" id="{A3A062DA-93BF-4842-B601-4404401BCCE3}"/>
              </a:ext>
            </a:extLst>
          </p:cNvPr>
          <p:cNvSpPr txBox="1"/>
          <p:nvPr/>
        </p:nvSpPr>
        <p:spPr>
          <a:xfrm>
            <a:off x="6124639" y="4435380"/>
            <a:ext cx="1600200" cy="523220"/>
          </a:xfrm>
          <a:prstGeom prst="rect">
            <a:avLst/>
          </a:prstGeom>
          <a:noFill/>
        </p:spPr>
        <p:txBody>
          <a:bodyPr wrap="square">
            <a:spAutoFit/>
          </a:bodyPr>
          <a:lstStyle/>
          <a:p>
            <a:pPr algn="ctr"/>
            <a:r>
              <a:rPr lang="en-US" sz="2800">
                <a:solidFill>
                  <a:srgbClr val="0000FF"/>
                </a:solidFill>
                <a:latin typeface="Times New Roman (Headings)"/>
                <a:cs typeface="Arial" panose="020B0604020202020204" pitchFamily="34" charset="0"/>
              </a:rPr>
              <a:t>(đồng)</a:t>
            </a:r>
          </a:p>
        </p:txBody>
      </p:sp>
    </p:spTree>
    <p:extLst>
      <p:ext uri="{BB962C8B-B14F-4D97-AF65-F5344CB8AC3E}">
        <p14:creationId xmlns:p14="http://schemas.microsoft.com/office/powerpoint/2010/main" val="17337854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childTnLst>
                          </p:cTn>
                        </p:par>
                        <p:par>
                          <p:cTn id="32" fill="hold">
                            <p:stCondLst>
                              <p:cond delay="500"/>
                            </p:stCondLst>
                            <p:childTnLst>
                              <p:par>
                                <p:cTn id="33" presetID="10" presetClass="entr" presetSubtype="0"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500"/>
                                        <p:tgtEl>
                                          <p:spTgt spid="10"/>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fade">
                                      <p:cBhvr>
                                        <p:cTn id="45" dur="500"/>
                                        <p:tgtEl>
                                          <p:spTgt spid="14"/>
                                        </p:tgtEl>
                                      </p:cBhvr>
                                    </p:animEffect>
                                  </p:childTnLst>
                                </p:cTn>
                              </p:par>
                            </p:childTnLst>
                          </p:cTn>
                        </p:par>
                        <p:par>
                          <p:cTn id="46" fill="hold">
                            <p:stCondLst>
                              <p:cond delay="500"/>
                            </p:stCondLst>
                            <p:childTnLst>
                              <p:par>
                                <p:cTn id="47" presetID="10"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500"/>
                                        <p:tgtEl>
                                          <p:spTgt spid="15"/>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16"/>
                                        </p:tgtEl>
                                        <p:attrNameLst>
                                          <p:attrName>style.visibility</p:attrName>
                                        </p:attrNameLst>
                                      </p:cBhvr>
                                      <p:to>
                                        <p:strVal val="visible"/>
                                      </p:to>
                                    </p:set>
                                    <p:animEffect transition="in" filter="fade">
                                      <p:cBhvr>
                                        <p:cTn id="54" dur="500"/>
                                        <p:tgtEl>
                                          <p:spTgt spid="16"/>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500"/>
                                        <p:tgtEl>
                                          <p:spTgt spid="18"/>
                                        </p:tgtEl>
                                      </p:cBhvr>
                                    </p:animEffect>
                                  </p:childTnLst>
                                </p:cTn>
                              </p:par>
                            </p:childTnLst>
                          </p:cTn>
                        </p:par>
                        <p:par>
                          <p:cTn id="60" fill="hold">
                            <p:stCondLst>
                              <p:cond delay="500"/>
                            </p:stCondLst>
                            <p:childTnLst>
                              <p:par>
                                <p:cTn id="61" presetID="10" presetClass="entr" presetSubtype="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5" grpId="0"/>
      <p:bldP spid="6" grpId="0"/>
      <p:bldP spid="9" grpId="0"/>
      <p:bldP spid="10" grpId="0"/>
      <p:bldP spid="15" grpId="0"/>
      <p:bldP spid="16" grpId="0"/>
      <p:bldP spid="1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UI/customUI14.xml>ID15 2022 CD STT 135 nguyenthuylinh080796@gmail.com
</file>

<file path=docProps/app.xml><?xml version="1.0" encoding="utf-8"?>
<Properties xmlns="http://schemas.openxmlformats.org/officeDocument/2006/extended-properties" xmlns:vt="http://schemas.openxmlformats.org/officeDocument/2006/docPropsVTypes">
  <TotalTime>1602</TotalTime>
  <Words>1288</Words>
  <Application>Microsoft Office PowerPoint</Application>
  <PresentationFormat>On-screen Show (16:9)</PresentationFormat>
  <Paragraphs>134</Paragraphs>
  <Slides>26</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33" baseType="lpstr">
      <vt:lpstr>Arial</vt:lpstr>
      <vt:lpstr>Calibri</vt:lpstr>
      <vt:lpstr>Times New Roman</vt:lpstr>
      <vt:lpstr>Times New Roman (Headings)</vt:lpstr>
      <vt:lpstr>Trebuchet MS</vt:lpstr>
      <vt:lpstr>Office Theme</vt:lpstr>
      <vt:lpstr>Equation</vt:lpstr>
      <vt:lpstr>Em hãy quan sát các hình ảnh sau và chỉ ra một số hình thức khuyến mãi trong kinh doanh và nguyên tắc thực hiện khuyến mãi trong kinh doanh mà em biết?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 trình bày PowerPoint</dc:title>
  <dc:creator>Thuan Nguyen Thi My</dc:creator>
  <cp:lastModifiedBy>Nguyen Thuy</cp:lastModifiedBy>
  <cp:revision>240</cp:revision>
  <dcterms:created xsi:type="dcterms:W3CDTF">2021-07-22T17:31:00Z</dcterms:created>
  <dcterms:modified xsi:type="dcterms:W3CDTF">2023-05-31T09:04:16Z</dcterms:modified>
</cp:coreProperties>
</file>