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6317" r:id="rId3"/>
    <p:sldId id="6287" r:id="rId4"/>
    <p:sldId id="6283" r:id="rId5"/>
    <p:sldId id="6318" r:id="rId6"/>
    <p:sldId id="6291" r:id="rId7"/>
    <p:sldId id="6295" r:id="rId8"/>
    <p:sldId id="6292" r:id="rId9"/>
    <p:sldId id="6299" r:id="rId10"/>
    <p:sldId id="6300" r:id="rId11"/>
    <p:sldId id="6301" r:id="rId12"/>
    <p:sldId id="6302" r:id="rId13"/>
    <p:sldId id="6303" r:id="rId14"/>
    <p:sldId id="6307" r:id="rId15"/>
    <p:sldId id="380" r:id="rId16"/>
    <p:sldId id="6305" r:id="rId17"/>
    <p:sldId id="6315" r:id="rId18"/>
    <p:sldId id="6294" r:id="rId19"/>
    <p:sldId id="6306" r:id="rId20"/>
    <p:sldId id="6321" r:id="rId21"/>
    <p:sldId id="6320" r:id="rId22"/>
    <p:sldId id="258" r:id="rId23"/>
    <p:sldId id="6310" r:id="rId24"/>
    <p:sldId id="6316" r:id="rId25"/>
    <p:sldId id="6311" r:id="rId26"/>
    <p:sldId id="6236" r:id="rId27"/>
    <p:sldId id="265" r:id="rId28"/>
    <p:sldId id="298" r:id="rId29"/>
    <p:sldId id="6314" r:id="rId30"/>
    <p:sldId id="6262" r:id="rId31"/>
    <p:sldId id="6264" r:id="rId32"/>
    <p:sldId id="6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6F987"/>
    <a:srgbClr val="DFF7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88" autoAdjust="0"/>
  </p:normalViewPr>
  <p:slideViewPr>
    <p:cSldViewPr snapToGrid="0">
      <p:cViewPr varScale="1">
        <p:scale>
          <a:sx n="57" d="100"/>
          <a:sy n="57" d="100"/>
        </p:scale>
        <p:origin x="268" y="40"/>
      </p:cViewPr>
      <p:guideLst/>
    </p:cSldViewPr>
  </p:slideViewPr>
  <p:outlineViewPr>
    <p:cViewPr>
      <p:scale>
        <a:sx n="33" d="100"/>
        <a:sy n="33" d="100"/>
      </p:scale>
      <p:origin x="0" y="-16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17/6/2023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1</a:t>
            </a:fld>
            <a:endParaRPr lang="en-US"/>
          </a:p>
        </p:txBody>
      </p:sp>
    </p:spTree>
    <p:extLst>
      <p:ext uri="{BB962C8B-B14F-4D97-AF65-F5344CB8AC3E}">
        <p14:creationId xmlns:p14="http://schemas.microsoft.com/office/powerpoint/2010/main" val="74849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FF"/>
                </a:solidFill>
                <a:effectLst/>
                <a:latin typeface="Arial" panose="020B0604020202020204" pitchFamily="34" charset="0"/>
                <a:cs typeface="Arial" panose="020B0604020202020204" pitchFamily="34" charset="0"/>
              </a:rPr>
              <a:t>Nước ngầm cung cấp nước cho sản xuất nông nghiệp (trồng trọt, chăn nuôi, nuôi trồng thuỷ sản,...) đặc biệt với các vùng khan hiếm nước mặt như Tây Nguyên, duyên hải Nam Trung Bộ.</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21</a:t>
            </a:fld>
            <a:endParaRPr lang="en-US"/>
          </a:p>
        </p:txBody>
      </p:sp>
    </p:spTree>
    <p:extLst>
      <p:ext uri="{BB962C8B-B14F-4D97-AF65-F5344CB8AC3E}">
        <p14:creationId xmlns:p14="http://schemas.microsoft.com/office/powerpoint/2010/main" val="2715511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22</a:t>
            </a:fld>
            <a:endParaRPr lang="en-US"/>
          </a:p>
        </p:txBody>
      </p:sp>
    </p:spTree>
    <p:extLst>
      <p:ext uri="{BB962C8B-B14F-4D97-AF65-F5344CB8AC3E}">
        <p14:creationId xmlns:p14="http://schemas.microsoft.com/office/powerpoint/2010/main" val="264284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Roboto" panose="02000000000000000000" pitchFamily="2" charset="0"/>
              </a:rPr>
              <a:t> Nông nghiệp: Các hồ, đầm nước ngọt là nguồn cung cấp nước cho trồng trọt và chăn nuôi. Hồ, đầm là mặt nước tự nhiên để nuôi trồng, đánh bắt thuỷ sản nước ngọt, nước lợ và nước mặn như đấm phá Tam Giang (Thừa Thiên Huế), đầm Thị Nại (Bình Định), hồ thuỷ điện Hoà Bình,..</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24</a:t>
            </a:fld>
            <a:endParaRPr lang="en-US"/>
          </a:p>
        </p:txBody>
      </p:sp>
    </p:spTree>
    <p:extLst>
      <p:ext uri="{BB962C8B-B14F-4D97-AF65-F5344CB8AC3E}">
        <p14:creationId xmlns:p14="http://schemas.microsoft.com/office/powerpoint/2010/main" val="3236946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Một số biện pháp sử dụng hợp lí và bảo vệ nước ngầm</a:t>
            </a:r>
          </a:p>
          <a:p>
            <a:r>
              <a:rPr lang="vi-VN" sz="1200" b="0" i="0" kern="1200">
                <a:solidFill>
                  <a:schemeClr val="tx1"/>
                </a:solidFill>
                <a:effectLst/>
                <a:latin typeface="+mn-lt"/>
                <a:ea typeface="+mn-ea"/>
                <a:cs typeface="+mn-cs"/>
              </a:rPr>
              <a:t>- Không xả chất thải trực tiếp vào nguồn nước;</a:t>
            </a:r>
          </a:p>
          <a:p>
            <a:r>
              <a:rPr lang="vi-VN" sz="1200" b="0" i="0" kern="1200">
                <a:solidFill>
                  <a:schemeClr val="tx1"/>
                </a:solidFill>
                <a:effectLst/>
                <a:latin typeface="+mn-lt"/>
                <a:ea typeface="+mn-ea"/>
                <a:cs typeface="+mn-cs"/>
              </a:rPr>
              <a:t>- Hạn chế tối đa sử dụng hóa chất;</a:t>
            </a:r>
          </a:p>
          <a:p>
            <a:r>
              <a:rPr lang="vi-VN" sz="1200" b="0" i="0" kern="1200">
                <a:solidFill>
                  <a:schemeClr val="tx1"/>
                </a:solidFill>
                <a:effectLst/>
                <a:latin typeface="+mn-lt"/>
                <a:ea typeface="+mn-ea"/>
                <a:cs typeface="+mn-cs"/>
              </a:rPr>
              <a:t>- Sử dụng tiết kiệm nước;</a:t>
            </a:r>
          </a:p>
          <a:p>
            <a:r>
              <a:rPr lang="vi-VN" sz="1200" b="0" i="0" kern="1200">
                <a:solidFill>
                  <a:schemeClr val="tx1"/>
                </a:solidFill>
                <a:effectLst/>
                <a:latin typeface="+mn-lt"/>
                <a:ea typeface="+mn-ea"/>
                <a:cs typeface="+mn-cs"/>
              </a:rPr>
              <a:t>- Không sử dụng chất thải tươi làm phân bón,...</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26</a:t>
            </a:fld>
            <a:endParaRPr lang="en-US"/>
          </a:p>
        </p:txBody>
      </p:sp>
    </p:spTree>
    <p:extLst>
      <p:ext uri="{BB962C8B-B14F-4D97-AF65-F5344CB8AC3E}">
        <p14:creationId xmlns:p14="http://schemas.microsoft.com/office/powerpoint/2010/main" val="279037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30</a:t>
            </a:fld>
            <a:endParaRPr lang="en-US"/>
          </a:p>
        </p:txBody>
      </p:sp>
    </p:spTree>
    <p:extLst>
      <p:ext uri="{BB962C8B-B14F-4D97-AF65-F5344CB8AC3E}">
        <p14:creationId xmlns:p14="http://schemas.microsoft.com/office/powerpoint/2010/main" val="295749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31</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5B05CCE3-4C2B-473B-A299-ABBCF5B2785F}" type="slidenum">
              <a:rPr lang="en-US" smtClean="0"/>
              <a:t>32</a:t>
            </a:fld>
            <a:endParaRPr lang="en-US"/>
          </a:p>
        </p:txBody>
      </p:sp>
    </p:spTree>
    <p:extLst>
      <p:ext uri="{BB962C8B-B14F-4D97-AF65-F5344CB8AC3E}">
        <p14:creationId xmlns:p14="http://schemas.microsoft.com/office/powerpoint/2010/main" val="72262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2</a:t>
            </a:fld>
            <a:endParaRPr lang="en-US"/>
          </a:p>
        </p:txBody>
      </p:sp>
    </p:spTree>
    <p:extLst>
      <p:ext uri="{BB962C8B-B14F-4D97-AF65-F5344CB8AC3E}">
        <p14:creationId xmlns:p14="http://schemas.microsoft.com/office/powerpoint/2010/main" val="50507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Aft>
                <a:spcPts val="600"/>
              </a:spcAft>
              <a:buFont typeface="Symbol" panose="05050102010706020507" pitchFamily="18" charset="2"/>
              <a:buChar char="-"/>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2</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chấm chéo kết quả</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3:</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kiểm tra bằng hình thức giơ tay xem các HS được bao nhiêu điểm.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4:</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dẫn dắt vào bài mới.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a:t>
            </a:fld>
            <a:endParaRPr lang="en-US"/>
          </a:p>
        </p:txBody>
      </p:sp>
    </p:spTree>
    <p:extLst>
      <p:ext uri="{BB962C8B-B14F-4D97-AF65-F5344CB8AC3E}">
        <p14:creationId xmlns:p14="http://schemas.microsoft.com/office/powerpoint/2010/main" val="94334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166615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15</a:t>
            </a:fld>
            <a:endParaRPr lang="en-US"/>
          </a:p>
        </p:txBody>
      </p:sp>
    </p:spTree>
    <p:extLst>
      <p:ext uri="{BB962C8B-B14F-4D97-AF65-F5344CB8AC3E}">
        <p14:creationId xmlns:p14="http://schemas.microsoft.com/office/powerpoint/2010/main" val="317875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16</a:t>
            </a:fld>
            <a:endParaRPr lang="en-US"/>
          </a:p>
        </p:txBody>
      </p:sp>
    </p:spTree>
    <p:extLst>
      <p:ext uri="{BB962C8B-B14F-4D97-AF65-F5344CB8AC3E}">
        <p14:creationId xmlns:p14="http://schemas.microsoft.com/office/powerpoint/2010/main" val="419495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Roboto" panose="02000000000000000000" pitchFamily="2" charset="0"/>
              </a:rPr>
              <a:t> Nông nghiệp: Các hồ, đầm nước ngọt là nguồn cung cấp nước cho trồng trọt và chăn nuôi. Hồ, đầm là mặt nước tự nhiên để nuôi trồng, đánh bắt thuỷ sản nước ngọt, nước lợ và nước mặn như đấm phá Tam Giang (Thừa Thiên Huế), đầm Thị Nại (Bình Định), hồ thuỷ điện Hoà Bình,..</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18</a:t>
            </a:fld>
            <a:endParaRPr lang="en-US"/>
          </a:p>
        </p:txBody>
      </p:sp>
    </p:spTree>
    <p:extLst>
      <p:ext uri="{BB962C8B-B14F-4D97-AF65-F5344CB8AC3E}">
        <p14:creationId xmlns:p14="http://schemas.microsoft.com/office/powerpoint/2010/main" val="343890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Roboto" panose="02000000000000000000" pitchFamily="2" charset="0"/>
              </a:rPr>
              <a:t> Nông nghiệp: Các hồ, đầm nước ngọt là nguồn cung cấp nước cho trồng trọt và chăn nuôi. Hồ, đầm là mặt nước tự nhiên để nuôi trồng, đánh bắt thuỷ sản nước ngọt, nước lợ và nước mặn như đấm phá Tam Giang (Thừa Thiên Huế), đầm Thị Nại (Bình Định), hồ thuỷ điện Hoà Bình,..</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19</a:t>
            </a:fld>
            <a:endParaRPr lang="en-US"/>
          </a:p>
        </p:txBody>
      </p:sp>
    </p:spTree>
    <p:extLst>
      <p:ext uri="{BB962C8B-B14F-4D97-AF65-F5344CB8AC3E}">
        <p14:creationId xmlns:p14="http://schemas.microsoft.com/office/powerpoint/2010/main" val="333220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20</a:t>
            </a:fld>
            <a:endParaRPr lang="en-US"/>
          </a:p>
        </p:txBody>
      </p:sp>
    </p:spTree>
    <p:extLst>
      <p:ext uri="{BB962C8B-B14F-4D97-AF65-F5344CB8AC3E}">
        <p14:creationId xmlns:p14="http://schemas.microsoft.com/office/powerpoint/2010/main" val="3154649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4B3C0F1A-92CF-8722-11C4-58B8530C7D4B}"/>
              </a:ext>
            </a:extLst>
          </p:cNvPr>
          <p:cNvSpPr txBox="1"/>
          <p:nvPr userDrawn="1"/>
        </p:nvSpPr>
        <p:spPr>
          <a:xfrm>
            <a:off x="314960" y="7081520"/>
            <a:ext cx="115214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9Slide05 Fourth" panose="00000500000000000000" pitchFamily="2" charset="0"/>
                <a:cs typeface="#9Slide03 Arima Madurai ExtraLi" panose="00000300000000000000" pitchFamily="2" charset="0"/>
              </a:rPr>
              <a:t>Kho giáo án PPT Địa lí -Lê Chinh- 0982.276.629</a:t>
            </a:r>
          </a:p>
          <a:p>
            <a:pPr algn="ctr"/>
            <a:r>
              <a:rPr lang="en-US" sz="3200">
                <a:solidFill>
                  <a:srgbClr val="FF0000"/>
                </a:solidFill>
                <a:latin typeface="#9Slide05 Fourth" panose="00000500000000000000" pitchFamily="2" charset="0"/>
              </a:rPr>
              <a:t>Hãy liên hệ chính chủ để được hỗ trợ và đồng hành suốt năm học nhé!</a:t>
            </a:r>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238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17/6/2023</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17/6/2023</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10.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61.png"/><Relationship Id="rId20" Type="http://schemas.openxmlformats.org/officeDocument/2006/relationships/image" Target="../media/image65.gif"/><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20.png"/><Relationship Id="rId9" Type="http://schemas.openxmlformats.org/officeDocument/2006/relationships/image" Target="../media/image54.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65.gif"/><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86140EC-9363-9F05-8598-BB55EAF7B798}"/>
              </a:ext>
            </a:extLst>
          </p:cNvPr>
          <p:cNvPicPr>
            <a:picLocks noChangeAspect="1"/>
          </p:cNvPicPr>
          <p:nvPr/>
        </p:nvPicPr>
        <p:blipFill rotWithShape="1">
          <a:blip r:embed="rId3"/>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37900856-E852-F170-5A3D-0028C98820C2}"/>
              </a:ext>
            </a:extLst>
          </p:cNvPr>
          <p:cNvSpPr txBox="1"/>
          <p:nvPr/>
        </p:nvSpPr>
        <p:spPr>
          <a:xfrm>
            <a:off x="7306507" y="6488668"/>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424116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9F28E0-3DF6-FC38-B275-944E7DE34E6B}"/>
              </a:ext>
            </a:extLst>
          </p:cNvPr>
          <p:cNvPicPr>
            <a:picLocks noChangeAspect="1"/>
          </p:cNvPicPr>
          <p:nvPr/>
        </p:nvPicPr>
        <p:blipFill rotWithShape="1">
          <a:blip r:embed="rId2"/>
          <a:srcRect t="7169" r="-2" b="15422"/>
          <a:stretch/>
        </p:blipFill>
        <p:spPr>
          <a:xfrm>
            <a:off x="198739" y="171717"/>
            <a:ext cx="5804105" cy="3167426"/>
          </a:xfrm>
          <a:prstGeom prst="rect">
            <a:avLst/>
          </a:prstGeom>
        </p:spPr>
      </p:pic>
      <p:pic>
        <p:nvPicPr>
          <p:cNvPr id="5122" name="Picture 2" descr="Các hình thức nuôi trồng thủy sản phổ biến nhất hiện nay">
            <a:extLst>
              <a:ext uri="{FF2B5EF4-FFF2-40B4-BE49-F238E27FC236}">
                <a16:creationId xmlns:a16="http://schemas.microsoft.com/office/drawing/2014/main" id="{E041C39B-34BC-9D4D-97AA-860CA290A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6" r="2" b="20420"/>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ện pháp cải tạo nước và đất đáy ao khi nuôi trồng thủy sản">
            <a:extLst>
              <a:ext uri="{FF2B5EF4-FFF2-40B4-BE49-F238E27FC236}">
                <a16:creationId xmlns:a16="http://schemas.microsoft.com/office/drawing/2014/main" id="{E609479B-E592-2C97-1CED-B2979C74B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4543"/>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ần khơi dậy tiềm năng nuôi trồng thủy sản trên biển">
            <a:extLst>
              <a:ext uri="{FF2B5EF4-FFF2-40B4-BE49-F238E27FC236}">
                <a16:creationId xmlns:a16="http://schemas.microsoft.com/office/drawing/2014/main" id="{CCAC5057-C9C0-6FF0-9A71-78542A1FEB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32227"/>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BE6AA1-2B1A-3278-0F9B-101B65D6E2F4}"/>
              </a:ext>
            </a:extLst>
          </p:cNvPr>
          <p:cNvSpPr txBox="1"/>
          <p:nvPr/>
        </p:nvSpPr>
        <p:spPr>
          <a:xfrm>
            <a:off x="3679902" y="6478859"/>
            <a:ext cx="4237464" cy="461665"/>
          </a:xfrm>
          <a:prstGeom prst="rect">
            <a:avLst/>
          </a:prstGeom>
          <a:noFill/>
        </p:spPr>
        <p:txBody>
          <a:bodyPr wrap="square" rtlCol="0">
            <a:spAutoFit/>
          </a:bodyPr>
          <a:lstStyle/>
          <a:p>
            <a:r>
              <a:rPr lang="en-US" sz="2400">
                <a:solidFill>
                  <a:srgbClr val="0000FF"/>
                </a:solidFill>
                <a:latin typeface="Arial" panose="020B0604020202020204" pitchFamily="34" charset="0"/>
                <a:cs typeface="Arial" panose="020B0604020202020204" pitchFamily="34" charset="0"/>
              </a:rPr>
              <a:t>Nuôi trồng thủy sản</a:t>
            </a:r>
          </a:p>
        </p:txBody>
      </p:sp>
    </p:spTree>
    <p:extLst>
      <p:ext uri="{BB962C8B-B14F-4D97-AF65-F5344CB8AC3E}">
        <p14:creationId xmlns:p14="http://schemas.microsoft.com/office/powerpoint/2010/main" val="142837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p 3 nhà máy thủy điện lớn nhất Việt Nam bạn đã biết chưa?">
            <a:extLst>
              <a:ext uri="{FF2B5EF4-FFF2-40B4-BE49-F238E27FC236}">
                <a16:creationId xmlns:a16="http://schemas.microsoft.com/office/drawing/2014/main" id="{55AF217D-97EF-24FE-3D26-8619531DB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9" y="609393"/>
            <a:ext cx="6973956" cy="57516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ỦY ĐIỆN SƠN LA">
            <a:extLst>
              <a:ext uri="{FF2B5EF4-FFF2-40B4-BE49-F238E27FC236}">
                <a16:creationId xmlns:a16="http://schemas.microsoft.com/office/drawing/2014/main" id="{0EB61D75-149D-6788-48DC-D494D9BEF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225" y="640656"/>
            <a:ext cx="5162255" cy="273864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ủy Điện Yaly - Nhà máy Thủy Điện Yaly lớn số 1 Tây Nguyên">
            <a:extLst>
              <a:ext uri="{FF2B5EF4-FFF2-40B4-BE49-F238E27FC236}">
                <a16:creationId xmlns:a16="http://schemas.microsoft.com/office/drawing/2014/main" id="{BE9B8772-E078-70B7-3160-BBDFDD23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981" y="3379305"/>
            <a:ext cx="5135838" cy="29817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5DE77-B999-F7B5-A5CE-6C8CF82C3A71}"/>
              </a:ext>
            </a:extLst>
          </p:cNvPr>
          <p:cNvSpPr txBox="1"/>
          <p:nvPr/>
        </p:nvSpPr>
        <p:spPr>
          <a:xfrm>
            <a:off x="3679902" y="6478859"/>
            <a:ext cx="4237464" cy="461665"/>
          </a:xfrm>
          <a:prstGeom prst="rect">
            <a:avLst/>
          </a:prstGeom>
          <a:noFill/>
        </p:spPr>
        <p:txBody>
          <a:bodyPr wrap="square" rtlCol="0">
            <a:spAutoFit/>
          </a:bodyPr>
          <a:lstStyle/>
          <a:p>
            <a:r>
              <a:rPr lang="en-US" sz="2400">
                <a:solidFill>
                  <a:srgbClr val="0000FF"/>
                </a:solidFill>
                <a:latin typeface="Arial" panose="020B0604020202020204" pitchFamily="34" charset="0"/>
                <a:cs typeface="Arial" panose="020B0604020202020204" pitchFamily="34" charset="0"/>
              </a:rPr>
              <a:t>Thủy điện</a:t>
            </a:r>
          </a:p>
        </p:txBody>
      </p:sp>
    </p:spTree>
    <p:extLst>
      <p:ext uri="{BB962C8B-B14F-4D97-AF65-F5344CB8AC3E}">
        <p14:creationId xmlns:p14="http://schemas.microsoft.com/office/powerpoint/2010/main" val="329641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Bước chuyển quan trọng của ngành sản xuất chế biến thực phẩm">
            <a:extLst>
              <a:ext uri="{FF2B5EF4-FFF2-40B4-BE49-F238E27FC236}">
                <a16:creationId xmlns:a16="http://schemas.microsoft.com/office/drawing/2014/main" id="{DFE5D629-F787-F8BE-C260-BC7AA61DE4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18" r="-2" b="9624"/>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ức tranh ngành khai khoáng Việt Nam nửa đầu năm 2018 diễn biến như thế nào?">
            <a:extLst>
              <a:ext uri="{FF2B5EF4-FFF2-40B4-BE49-F238E27FC236}">
                <a16:creationId xmlns:a16="http://schemas.microsoft.com/office/drawing/2014/main" id="{353F0B28-B974-ACEB-942D-A4F9FCA7E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56" r="-2" b="-2"/>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ọi vốn đầu tư vào ngành công nghiệp chế biến thực phẩm">
            <a:extLst>
              <a:ext uri="{FF2B5EF4-FFF2-40B4-BE49-F238E27FC236}">
                <a16:creationId xmlns:a16="http://schemas.microsoft.com/office/drawing/2014/main" id="{657A1801-50AB-53D9-12EA-F8FCAE24D5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84" r="8163"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287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descr="Tour một thoáng Tây Nguyên 5 ngày 4 đêm">
            <a:extLst>
              <a:ext uri="{FF2B5EF4-FFF2-40B4-BE49-F238E27FC236}">
                <a16:creationId xmlns:a16="http://schemas.microsoft.com/office/drawing/2014/main" id="{2230D6A7-0468-8417-AC9B-B16D6C5AB4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87" r="-2" b="2169"/>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Cần 21.000 tỷ đồng cho giao thông thủy Sài Gòn - VnExpress">
            <a:extLst>
              <a:ext uri="{FF2B5EF4-FFF2-40B4-BE49-F238E27FC236}">
                <a16:creationId xmlns:a16="http://schemas.microsoft.com/office/drawing/2014/main" id="{ECB095CB-CE73-0AA4-88E2-0588307770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 r="-1"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200" name="Picture 8" descr="Review Du Lịch Hồ Tà Đùng Đắk Nông ở đâu,chơi Gì,ăn Gì,lưu Trú,check In  2022 - Review Kinh Nghiệm Du Lịch Tham Quan Đi Phượt Việt Nam">
            <a:extLst>
              <a:ext uri="{FF2B5EF4-FFF2-40B4-BE49-F238E27FC236}">
                <a16:creationId xmlns:a16="http://schemas.microsoft.com/office/drawing/2014/main" id="{BD156CC8-8A06-3730-7428-10EB9269E7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16" r="2" b="2"/>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Phát triển khu du lịch quốc gia hồ Hòa Bình">
            <a:extLst>
              <a:ext uri="{FF2B5EF4-FFF2-40B4-BE49-F238E27FC236}">
                <a16:creationId xmlns:a16="http://schemas.microsoft.com/office/drawing/2014/main" id="{FD6064C2-BFE5-F4B0-B3D6-C34609E6C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988" r="-2" b="-2"/>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93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09AF6D-26A6-9FAF-DCAC-3A13D0E55962}"/>
              </a:ext>
            </a:extLst>
          </p:cNvPr>
          <p:cNvPicPr>
            <a:picLocks noChangeAspect="1"/>
          </p:cNvPicPr>
          <p:nvPr/>
        </p:nvPicPr>
        <p:blipFill>
          <a:blip r:embed="rId2"/>
          <a:stretch>
            <a:fillRect/>
          </a:stretch>
        </p:blipFill>
        <p:spPr>
          <a:xfrm>
            <a:off x="643467" y="1033736"/>
            <a:ext cx="10905066" cy="4790527"/>
          </a:xfrm>
          <a:prstGeom prst="rect">
            <a:avLst/>
          </a:prstGeom>
        </p:spPr>
      </p:pic>
    </p:spTree>
    <p:extLst>
      <p:ext uri="{BB962C8B-B14F-4D97-AF65-F5344CB8AC3E}">
        <p14:creationId xmlns:p14="http://schemas.microsoft.com/office/powerpoint/2010/main" val="92521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2CA7A-70BA-4163-BED9-AD24F3DA024D}"/>
              </a:ext>
            </a:extLst>
          </p:cNvPr>
          <p:cNvPicPr>
            <a:picLocks noChangeAspect="1"/>
          </p:cNvPicPr>
          <p:nvPr/>
        </p:nvPicPr>
        <p:blipFill rotWithShape="1">
          <a:blip r:embed="rId3"/>
          <a:srcRect l="26657" t="27310" r="50000" b="40657"/>
          <a:stretch/>
        </p:blipFill>
        <p:spPr>
          <a:xfrm>
            <a:off x="59362" y="1433332"/>
            <a:ext cx="6036638" cy="3991336"/>
          </a:xfrm>
          <a:prstGeom prst="rect">
            <a:avLst/>
          </a:prstGeom>
        </p:spPr>
      </p:pic>
      <p:pic>
        <p:nvPicPr>
          <p:cNvPr id="10" name="Picture 9">
            <a:extLst>
              <a:ext uri="{FF2B5EF4-FFF2-40B4-BE49-F238E27FC236}">
                <a16:creationId xmlns:a16="http://schemas.microsoft.com/office/drawing/2014/main" id="{4AC5366C-4D08-419A-9E4E-F2C26A8C3AD1}"/>
              </a:ext>
            </a:extLst>
          </p:cNvPr>
          <p:cNvPicPr>
            <a:picLocks noChangeAspect="1"/>
          </p:cNvPicPr>
          <p:nvPr/>
        </p:nvPicPr>
        <p:blipFill rotWithShape="1">
          <a:blip r:embed="rId3"/>
          <a:srcRect l="50259" t="43411" r="27241" b="26228"/>
          <a:stretch/>
        </p:blipFill>
        <p:spPr>
          <a:xfrm>
            <a:off x="6785783" y="386077"/>
            <a:ext cx="4452294" cy="2894742"/>
          </a:xfrm>
          <a:prstGeom prst="rect">
            <a:avLst/>
          </a:prstGeom>
        </p:spPr>
      </p:pic>
      <p:sp>
        <p:nvSpPr>
          <p:cNvPr id="11" name="TextBox 10">
            <a:extLst>
              <a:ext uri="{FF2B5EF4-FFF2-40B4-BE49-F238E27FC236}">
                <a16:creationId xmlns:a16="http://schemas.microsoft.com/office/drawing/2014/main" id="{42DEE93C-7465-474F-B39D-6584FC091E91}"/>
              </a:ext>
            </a:extLst>
          </p:cNvPr>
          <p:cNvSpPr txBox="1"/>
          <p:nvPr/>
        </p:nvSpPr>
        <p:spPr>
          <a:xfrm>
            <a:off x="2051648" y="5409091"/>
            <a:ext cx="3904180" cy="461665"/>
          </a:xfrm>
          <a:prstGeom prst="rect">
            <a:avLst/>
          </a:prstGeom>
          <a:noFill/>
        </p:spPr>
        <p:txBody>
          <a:bodyPr wrap="square" rtlCol="0">
            <a:spAutoFit/>
          </a:bodyPr>
          <a:lstStyle/>
          <a:p>
            <a:r>
              <a:rPr lang="vi-VN" sz="2400">
                <a:solidFill>
                  <a:srgbClr val="0000FF"/>
                </a:solidFill>
              </a:rPr>
              <a:t>Đập thủy điện</a:t>
            </a:r>
            <a:endParaRPr lang="en-US" sz="2400">
              <a:solidFill>
                <a:srgbClr val="0000FF"/>
              </a:solidFill>
            </a:endParaRPr>
          </a:p>
        </p:txBody>
      </p:sp>
      <p:sp>
        <p:nvSpPr>
          <p:cNvPr id="12" name="TextBox 11">
            <a:extLst>
              <a:ext uri="{FF2B5EF4-FFF2-40B4-BE49-F238E27FC236}">
                <a16:creationId xmlns:a16="http://schemas.microsoft.com/office/drawing/2014/main" id="{5FACF3B0-660A-43A1-971C-88DEF210F69C}"/>
              </a:ext>
            </a:extLst>
          </p:cNvPr>
          <p:cNvSpPr txBox="1"/>
          <p:nvPr/>
        </p:nvSpPr>
        <p:spPr>
          <a:xfrm>
            <a:off x="7891144" y="3304653"/>
            <a:ext cx="4241494" cy="461665"/>
          </a:xfrm>
          <a:prstGeom prst="rect">
            <a:avLst/>
          </a:prstGeom>
          <a:noFill/>
        </p:spPr>
        <p:txBody>
          <a:bodyPr wrap="square" rtlCol="0">
            <a:spAutoFit/>
          </a:bodyPr>
          <a:lstStyle/>
          <a:p>
            <a:r>
              <a:rPr lang="vi-VN" sz="2400">
                <a:solidFill>
                  <a:srgbClr val="0000FF"/>
                </a:solidFill>
              </a:rPr>
              <a:t>Điểm du lịch ven hồ</a:t>
            </a:r>
            <a:endParaRPr lang="en-US" sz="2400">
              <a:solidFill>
                <a:srgbClr val="0000FF"/>
              </a:solidFill>
            </a:endParaRPr>
          </a:p>
        </p:txBody>
      </p:sp>
      <p:pic>
        <p:nvPicPr>
          <p:cNvPr id="8" name="Picture 7">
            <a:extLst>
              <a:ext uri="{FF2B5EF4-FFF2-40B4-BE49-F238E27FC236}">
                <a16:creationId xmlns:a16="http://schemas.microsoft.com/office/drawing/2014/main" id="{34DE0A09-E850-4B27-97E9-7FFC83510ED8}"/>
              </a:ext>
            </a:extLst>
          </p:cNvPr>
          <p:cNvPicPr>
            <a:picLocks noChangeAspect="1"/>
          </p:cNvPicPr>
          <p:nvPr/>
        </p:nvPicPr>
        <p:blipFill rotWithShape="1">
          <a:blip r:embed="rId4"/>
          <a:srcRect l="33253" t="42249" r="37741" b="26586"/>
          <a:stretch/>
        </p:blipFill>
        <p:spPr>
          <a:xfrm>
            <a:off x="6785783" y="3915885"/>
            <a:ext cx="4455005" cy="2306238"/>
          </a:xfrm>
          <a:prstGeom prst="rect">
            <a:avLst/>
          </a:prstGeom>
          <a:ln>
            <a:solidFill>
              <a:schemeClr val="accent1">
                <a:shade val="50000"/>
              </a:schemeClr>
            </a:solidFill>
          </a:ln>
        </p:spPr>
      </p:pic>
      <p:sp>
        <p:nvSpPr>
          <p:cNvPr id="13" name="TextBox 12">
            <a:extLst>
              <a:ext uri="{FF2B5EF4-FFF2-40B4-BE49-F238E27FC236}">
                <a16:creationId xmlns:a16="http://schemas.microsoft.com/office/drawing/2014/main" id="{CA4F6A0C-21A1-4EA8-91EC-B2C01015021A}"/>
              </a:ext>
            </a:extLst>
          </p:cNvPr>
          <p:cNvSpPr txBox="1"/>
          <p:nvPr/>
        </p:nvSpPr>
        <p:spPr>
          <a:xfrm>
            <a:off x="8812580" y="5733954"/>
            <a:ext cx="2358194" cy="461665"/>
          </a:xfrm>
          <a:prstGeom prst="rect">
            <a:avLst/>
          </a:prstGeom>
          <a:solidFill>
            <a:schemeClr val="bg1">
              <a:alpha val="55000"/>
            </a:schemeClr>
          </a:solidFill>
        </p:spPr>
        <p:txBody>
          <a:bodyPr wrap="square" rtlCol="0">
            <a:spAutoFit/>
          </a:bodyPr>
          <a:lstStyle/>
          <a:p>
            <a:r>
              <a:rPr lang="vi-VN" sz="2400">
                <a:solidFill>
                  <a:srgbClr val="0000FF"/>
                </a:solidFill>
              </a:rPr>
              <a:t>Nuôi cá trên hồ</a:t>
            </a:r>
            <a:endParaRPr lang="en-US" sz="2400">
              <a:solidFill>
                <a:srgbClr val="0000FF"/>
              </a:solidFill>
            </a:endParaRPr>
          </a:p>
        </p:txBody>
      </p:sp>
      <p:sp>
        <p:nvSpPr>
          <p:cNvPr id="14" name="TextBox 13">
            <a:extLst>
              <a:ext uri="{FF2B5EF4-FFF2-40B4-BE49-F238E27FC236}">
                <a16:creationId xmlns:a16="http://schemas.microsoft.com/office/drawing/2014/main" id="{3E731003-8B4A-4BBF-8FFF-F2CBFB570A8D}"/>
              </a:ext>
            </a:extLst>
          </p:cNvPr>
          <p:cNvSpPr txBox="1"/>
          <p:nvPr/>
        </p:nvSpPr>
        <p:spPr>
          <a:xfrm>
            <a:off x="1996864" y="6371690"/>
            <a:ext cx="9577837" cy="523220"/>
          </a:xfrm>
          <a:prstGeom prst="rect">
            <a:avLst/>
          </a:prstGeom>
          <a:noFill/>
        </p:spPr>
        <p:txBody>
          <a:bodyPr wrap="square" rtlCol="0">
            <a:spAutoFit/>
          </a:bodyPr>
          <a:lstStyle/>
          <a:p>
            <a:r>
              <a:rPr lang="vi-VN" sz="2800" i="1">
                <a:solidFill>
                  <a:srgbClr val="0070C0"/>
                </a:solidFill>
              </a:rPr>
              <a:t> </a:t>
            </a:r>
            <a:r>
              <a:rPr lang="vi-VN" sz="2400">
                <a:solidFill>
                  <a:srgbClr val="00B050"/>
                </a:solidFill>
              </a:rPr>
              <a:t>Sử dụng tổng hợp nước hồ thủy điện Hòa Bình</a:t>
            </a:r>
            <a:endParaRPr lang="en-US" sz="2400">
              <a:solidFill>
                <a:srgbClr val="00B050"/>
              </a:solidFill>
            </a:endParaRPr>
          </a:p>
        </p:txBody>
      </p:sp>
    </p:spTree>
    <p:extLst>
      <p:ext uri="{BB962C8B-B14F-4D97-AF65-F5344CB8AC3E}">
        <p14:creationId xmlns:p14="http://schemas.microsoft.com/office/powerpoint/2010/main" val="321798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Đề xuất hỗ trợ cấp nước quy mô hộ gia đình">
            <a:extLst>
              <a:ext uri="{FF2B5EF4-FFF2-40B4-BE49-F238E27FC236}">
                <a16:creationId xmlns:a16="http://schemas.microsoft.com/office/drawing/2014/main" id="{FA19552C-7A25-B623-1129-891FA7644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51" r="-2" b="19518"/>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descr="Tiêu chuẩn cấp nước sinh hoạt cho 1 người mới nhất 2022">
            <a:extLst>
              <a:ext uri="{FF2B5EF4-FFF2-40B4-BE49-F238E27FC236}">
                <a16:creationId xmlns:a16="http://schemas.microsoft.com/office/drawing/2014/main" id="{87B8121B-A665-C18A-E0E0-FC207572E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6" r="3" b="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9222" name="Picture 6" descr="10 Lợi ích cho cơ thể khi uống nước sạch">
            <a:extLst>
              <a:ext uri="{FF2B5EF4-FFF2-40B4-BE49-F238E27FC236}">
                <a16:creationId xmlns:a16="http://schemas.microsoft.com/office/drawing/2014/main" id="{1FCD7568-A51C-F2A6-560D-870D6DF5B4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3313"/>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descr="Giá nước sạch sinh hoạt cao nhất là 18.000 đồng/m3">
            <a:extLst>
              <a:ext uri="{FF2B5EF4-FFF2-40B4-BE49-F238E27FC236}">
                <a16:creationId xmlns:a16="http://schemas.microsoft.com/office/drawing/2014/main" id="{EDDD51E8-9A40-C216-8406-EB029FC6B5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2" r="-2" b="3379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5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Hồ Ba Bể Chốn Bồng Lai Tiên Cảnh">
            <a:extLst>
              <a:ext uri="{FF2B5EF4-FFF2-40B4-BE49-F238E27FC236}">
                <a16:creationId xmlns:a16="http://schemas.microsoft.com/office/drawing/2014/main" id="{4F1A782D-08CE-60A1-0BED-9E313AC56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0" r="29212" b="-3"/>
          <a:stretch/>
        </p:blipFill>
        <p:spPr bwMode="auto">
          <a:xfrm>
            <a:off x="5355120" y="1519571"/>
            <a:ext cx="2294762" cy="200992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Chiêm ngưỡng vẻ đẹp bước ra từ cổ tích của Hồ Ba Bể">
            <a:extLst>
              <a:ext uri="{FF2B5EF4-FFF2-40B4-BE49-F238E27FC236}">
                <a16:creationId xmlns:a16="http://schemas.microsoft.com/office/drawing/2014/main" id="{AEF58EA4-5DE3-1BB1-4337-C1293926DA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14" r="-1" b="-1"/>
          <a:stretch/>
        </p:blipFill>
        <p:spPr bwMode="auto">
          <a:xfrm>
            <a:off x="20" y="1"/>
            <a:ext cx="6770047" cy="2456679"/>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Du lịch Hồ Ba Bể, hồ nước ngọt tự nhiên đẹp nhất thế giới">
            <a:extLst>
              <a:ext uri="{FF2B5EF4-FFF2-40B4-BE49-F238E27FC236}">
                <a16:creationId xmlns:a16="http://schemas.microsoft.com/office/drawing/2014/main" id="{27FEA5E8-DB6A-5078-B789-FFF8C33B6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
          <a:stretch/>
        </p:blipFill>
        <p:spPr bwMode="auto">
          <a:xfrm>
            <a:off x="20" y="2619612"/>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C468B2-C3CF-42DE-941C-583FD23724E8}"/>
              </a:ext>
            </a:extLst>
          </p:cNvPr>
          <p:cNvSpPr txBox="1"/>
          <p:nvPr/>
        </p:nvSpPr>
        <p:spPr>
          <a:xfrm>
            <a:off x="7266871" y="3252173"/>
            <a:ext cx="4925109" cy="2195515"/>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a:solidFill>
                  <a:srgbClr val="0000FF"/>
                </a:solidFill>
                <a:latin typeface="#9Slide05 Fourth" panose="00000500000000000000" pitchFamily="2" charset="0"/>
              </a:rPr>
              <a:t>Hồ Ba Bể (Bắc Kạn) nằm trên độ cao 145m so với mực nước biển, là hồ tự nhiên lớn nhất nước ta. Hồ có vai trò quan trọng về đa dạng sinh học và giúp điều tiết dòng chảy cho song Năng. Đây cũng là địa điểm du lịch nổi tiếng thu hút nhiều khách du lịch trong và ngoài nước.</a:t>
            </a:r>
          </a:p>
        </p:txBody>
      </p:sp>
      <p:sp>
        <p:nvSpPr>
          <p:cNvPr id="12" name="TextBox 11">
            <a:extLst>
              <a:ext uri="{FF2B5EF4-FFF2-40B4-BE49-F238E27FC236}">
                <a16:creationId xmlns:a16="http://schemas.microsoft.com/office/drawing/2014/main" id="{F211919D-C54E-6231-EF90-C8021FDA0B5C}"/>
              </a:ext>
            </a:extLst>
          </p:cNvPr>
          <p:cNvSpPr txBox="1"/>
          <p:nvPr/>
        </p:nvSpPr>
        <p:spPr>
          <a:xfrm>
            <a:off x="8051975" y="1601202"/>
            <a:ext cx="6411074" cy="923330"/>
          </a:xfrm>
          <a:prstGeom prst="rect">
            <a:avLst/>
          </a:prstGeom>
          <a:noFill/>
        </p:spPr>
        <p:txBody>
          <a:bodyPr wrap="square" rtlCol="0">
            <a:spAutoFit/>
          </a:bodyPr>
          <a:lstStyle/>
          <a:p>
            <a:r>
              <a:rPr lang="en-US" sz="5400">
                <a:solidFill>
                  <a:srgbClr val="FF0000"/>
                </a:solidFill>
                <a:latin typeface="#9Slide07 IcielCrocante" panose="02000000000000000000" pitchFamily="2" charset="0"/>
              </a:rPr>
              <a:t>EM CÓ BIẾT</a:t>
            </a:r>
          </a:p>
        </p:txBody>
      </p:sp>
    </p:spTree>
    <p:extLst>
      <p:ext uri="{BB962C8B-B14F-4D97-AF65-F5344CB8AC3E}">
        <p14:creationId xmlns:p14="http://schemas.microsoft.com/office/powerpoint/2010/main" val="2691712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3"/>
          <a:srcRect t="461"/>
          <a:stretch/>
        </p:blipFill>
        <p:spPr>
          <a:xfrm>
            <a:off x="20" y="1282"/>
            <a:ext cx="12191980" cy="6856718"/>
          </a:xfrm>
          <a:prstGeom prst="rect">
            <a:avLst/>
          </a:prstGeom>
        </p:spPr>
      </p:pic>
      <p:pic>
        <p:nvPicPr>
          <p:cNvPr id="20" name="Hình ảnh 17">
            <a:extLst>
              <a:ext uri="{FF2B5EF4-FFF2-40B4-BE49-F238E27FC236}">
                <a16:creationId xmlns:a16="http://schemas.microsoft.com/office/drawing/2014/main" id="{ED3175BB-A5B2-CC63-15DA-35D5144559FF}"/>
              </a:ext>
            </a:extLst>
          </p:cNvPr>
          <p:cNvPicPr/>
          <p:nvPr/>
        </p:nvPicPr>
        <p:blipFill rotWithShape="1">
          <a:blip r:embed="rId4"/>
          <a:srcRect l="28959"/>
          <a:stretch/>
        </p:blipFill>
        <p:spPr>
          <a:xfrm>
            <a:off x="290328" y="3146425"/>
            <a:ext cx="2726900" cy="1839993"/>
          </a:xfrm>
          <a:prstGeom prst="cloud">
            <a:avLst/>
          </a:prstGeom>
        </p:spPr>
      </p:pic>
      <p:grpSp>
        <p:nvGrpSpPr>
          <p:cNvPr id="21" name="Group 20">
            <a:extLst>
              <a:ext uri="{FF2B5EF4-FFF2-40B4-BE49-F238E27FC236}">
                <a16:creationId xmlns:a16="http://schemas.microsoft.com/office/drawing/2014/main" id="{C713E784-E53D-1B47-0789-848DE20D28C3}"/>
              </a:ext>
            </a:extLst>
          </p:cNvPr>
          <p:cNvGrpSpPr/>
          <p:nvPr/>
        </p:nvGrpSpPr>
        <p:grpSpPr>
          <a:xfrm>
            <a:off x="2731689" y="1352631"/>
            <a:ext cx="9143999" cy="4743451"/>
            <a:chOff x="1524001" y="1033463"/>
            <a:chExt cx="9143999" cy="4743451"/>
          </a:xfrm>
        </p:grpSpPr>
        <p:pic>
          <p:nvPicPr>
            <p:cNvPr id="22" name="Picture 18">
              <a:extLst>
                <a:ext uri="{FF2B5EF4-FFF2-40B4-BE49-F238E27FC236}">
                  <a16:creationId xmlns:a16="http://schemas.microsoft.com/office/drawing/2014/main" id="{41EE0403-D8CC-791D-0A51-650F47A24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4432301"/>
              <a:ext cx="4165600" cy="1344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a:extLst>
                <a:ext uri="{FF2B5EF4-FFF2-40B4-BE49-F238E27FC236}">
                  <a16:creationId xmlns:a16="http://schemas.microsoft.com/office/drawing/2014/main" id="{B01874BF-1964-6D16-BD98-158C444F0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1114" y="4416425"/>
              <a:ext cx="2636837" cy="546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a:extLst>
                <a:ext uri="{FF2B5EF4-FFF2-40B4-BE49-F238E27FC236}">
                  <a16:creationId xmlns:a16="http://schemas.microsoft.com/office/drawing/2014/main" id="{113C7AE3-6C28-B7DA-B08C-CFF06BD441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4763" y="3862388"/>
              <a:ext cx="3700462" cy="804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a:extLst>
                <a:ext uri="{FF2B5EF4-FFF2-40B4-BE49-F238E27FC236}">
                  <a16:creationId xmlns:a16="http://schemas.microsoft.com/office/drawing/2014/main" id="{73B88452-9725-DBC2-D3E3-64CF214D79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7925" y="3686175"/>
              <a:ext cx="2806700"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A655B196-B750-742F-A116-E81D53A065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8088" y="3308351"/>
              <a:ext cx="14478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a:extLst>
                <a:ext uri="{FF2B5EF4-FFF2-40B4-BE49-F238E27FC236}">
                  <a16:creationId xmlns:a16="http://schemas.microsoft.com/office/drawing/2014/main" id="{45FAFBD4-63CC-FA5B-1F7A-123A0DD05E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8088" y="2968625"/>
              <a:ext cx="1757362" cy="5842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A38CB53B-B4C1-87D5-E311-860350B365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7925" y="2762250"/>
              <a:ext cx="1492250" cy="7826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A7F757C4-712A-2904-867D-8B3FC47D2A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3388" y="2525713"/>
              <a:ext cx="3884612" cy="6207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49ED8266-4F94-9AF1-DECF-F5293D29CA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61163" y="2024063"/>
              <a:ext cx="2252662" cy="8493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a:extLst>
                <a:ext uri="{FF2B5EF4-FFF2-40B4-BE49-F238E27FC236}">
                  <a16:creationId xmlns:a16="http://schemas.microsoft.com/office/drawing/2014/main" id="{11B818E3-892C-2525-EB3C-AEB8E9C9B2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7925" y="2414589"/>
              <a:ext cx="1987550" cy="5683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a:extLst>
                <a:ext uri="{FF2B5EF4-FFF2-40B4-BE49-F238E27FC236}">
                  <a16:creationId xmlns:a16="http://schemas.microsoft.com/office/drawing/2014/main" id="{D8CB5239-8D8B-BD50-4A1A-6732F1DD2F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3388" y="1631950"/>
              <a:ext cx="2305050" cy="5016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a:extLst>
                <a:ext uri="{FF2B5EF4-FFF2-40B4-BE49-F238E27FC236}">
                  <a16:creationId xmlns:a16="http://schemas.microsoft.com/office/drawing/2014/main" id="{4FE1E066-26C5-AEFD-8362-69E673BAEA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53226" y="1033463"/>
              <a:ext cx="2430463"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a:extLst>
                <a:ext uri="{FF2B5EF4-FFF2-40B4-BE49-F238E27FC236}">
                  <a16:creationId xmlns:a16="http://schemas.microsoft.com/office/drawing/2014/main" id="{26703E8D-A1F2-63F2-1E1E-DE415293A1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37126" y="1528764"/>
              <a:ext cx="2030413" cy="14557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a:extLst>
                <a:ext uri="{FF2B5EF4-FFF2-40B4-BE49-F238E27FC236}">
                  <a16:creationId xmlns:a16="http://schemas.microsoft.com/office/drawing/2014/main" id="{C39DFDB7-8088-52F3-EDDA-24A26AA611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47926" y="2541589"/>
              <a:ext cx="2703513" cy="16097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C1DB74B8-34E5-A6CB-B75F-1008075B0E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1" y="3176589"/>
              <a:ext cx="2238375" cy="151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book9">
            <a:extLst>
              <a:ext uri="{FF2B5EF4-FFF2-40B4-BE49-F238E27FC236}">
                <a16:creationId xmlns:a16="http://schemas.microsoft.com/office/drawing/2014/main" id="{E27E454D-FF5E-CDFD-2894-455197BC92D7}"/>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0370573" y="0"/>
            <a:ext cx="1693518" cy="12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252;p19">
            <a:extLst>
              <a:ext uri="{FF2B5EF4-FFF2-40B4-BE49-F238E27FC236}">
                <a16:creationId xmlns:a16="http://schemas.microsoft.com/office/drawing/2014/main" id="{2B9BF8AA-A7B7-A16A-2C9A-4E951BB60A85}"/>
              </a:ext>
            </a:extLst>
          </p:cNvPr>
          <p:cNvGrpSpPr/>
          <p:nvPr/>
        </p:nvGrpSpPr>
        <p:grpSpPr>
          <a:xfrm>
            <a:off x="112998" y="0"/>
            <a:ext cx="4700006" cy="1166300"/>
            <a:chOff x="4660694" y="1859063"/>
            <a:chExt cx="3525004" cy="874725"/>
          </a:xfrm>
        </p:grpSpPr>
        <p:sp>
          <p:nvSpPr>
            <p:cNvPr id="6" name="Google Shape;253;p19">
              <a:extLst>
                <a:ext uri="{FF2B5EF4-FFF2-40B4-BE49-F238E27FC236}">
                  <a16:creationId xmlns:a16="http://schemas.microsoft.com/office/drawing/2014/main" id="{858181D7-1504-B5A0-A055-852366A4CFA3}"/>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7" name="Google Shape;254;p19">
              <a:extLst>
                <a:ext uri="{FF2B5EF4-FFF2-40B4-BE49-F238E27FC236}">
                  <a16:creationId xmlns:a16="http://schemas.microsoft.com/office/drawing/2014/main" id="{821E7E68-C15C-3240-C3A9-022F81CB7732}"/>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8" name="Google Shape;255;p19">
              <a:extLst>
                <a:ext uri="{FF2B5EF4-FFF2-40B4-BE49-F238E27FC236}">
                  <a16:creationId xmlns:a16="http://schemas.microsoft.com/office/drawing/2014/main" id="{B73F08CD-A315-71BE-BD5C-E4FF3EC471A7}"/>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9" name="Google Shape;256;p19">
              <a:extLst>
                <a:ext uri="{FF2B5EF4-FFF2-40B4-BE49-F238E27FC236}">
                  <a16:creationId xmlns:a16="http://schemas.microsoft.com/office/drawing/2014/main" id="{0807490C-276D-0A1E-74C8-614390FF45D2}"/>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258;p19">
              <a:extLst>
                <a:ext uri="{FF2B5EF4-FFF2-40B4-BE49-F238E27FC236}">
                  <a16:creationId xmlns:a16="http://schemas.microsoft.com/office/drawing/2014/main" id="{642DEF96-4EED-3C5A-B5D6-011941A7168C}"/>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en-US" sz="3200" b="1">
                  <a:solidFill>
                    <a:srgbClr val="0070C0"/>
                  </a:solidFill>
                  <a:latin typeface="Arial" panose="020B0604020202020204" pitchFamily="34" charset="0"/>
                  <a:cs typeface="Arial" panose="020B0604020202020204" pitchFamily="34" charset="0"/>
                </a:rPr>
                <a:t>Hồ, đầm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30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5"/>
          <a:srcRect t="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F6A04B6-C424-A697-8F65-492B48E0EA49}"/>
              </a:ext>
            </a:extLst>
          </p:cNvPr>
          <p:cNvSpPr txBox="1"/>
          <p:nvPr/>
        </p:nvSpPr>
        <p:spPr>
          <a:xfrm>
            <a:off x="236302" y="3622928"/>
            <a:ext cx="7853833" cy="2800767"/>
          </a:xfrm>
          <a:custGeom>
            <a:avLst/>
            <a:gdLst>
              <a:gd name="connsiteX0" fmla="*/ 0 w 7853833"/>
              <a:gd name="connsiteY0" fmla="*/ 0 h 2800767"/>
              <a:gd name="connsiteX1" fmla="*/ 482450 w 7853833"/>
              <a:gd name="connsiteY1" fmla="*/ 0 h 2800767"/>
              <a:gd name="connsiteX2" fmla="*/ 807823 w 7853833"/>
              <a:gd name="connsiteY2" fmla="*/ 0 h 2800767"/>
              <a:gd name="connsiteX3" fmla="*/ 1525888 w 7853833"/>
              <a:gd name="connsiteY3" fmla="*/ 0 h 2800767"/>
              <a:gd name="connsiteX4" fmla="*/ 2008337 w 7853833"/>
              <a:gd name="connsiteY4" fmla="*/ 0 h 2800767"/>
              <a:gd name="connsiteX5" fmla="*/ 2490787 w 7853833"/>
              <a:gd name="connsiteY5" fmla="*/ 0 h 2800767"/>
              <a:gd name="connsiteX6" fmla="*/ 3208852 w 7853833"/>
              <a:gd name="connsiteY6" fmla="*/ 0 h 2800767"/>
              <a:gd name="connsiteX7" fmla="*/ 3612763 w 7853833"/>
              <a:gd name="connsiteY7" fmla="*/ 0 h 2800767"/>
              <a:gd name="connsiteX8" fmla="*/ 4330828 w 7853833"/>
              <a:gd name="connsiteY8" fmla="*/ 0 h 2800767"/>
              <a:gd name="connsiteX9" fmla="*/ 5048893 w 7853833"/>
              <a:gd name="connsiteY9" fmla="*/ 0 h 2800767"/>
              <a:gd name="connsiteX10" fmla="*/ 5609881 w 7853833"/>
              <a:gd name="connsiteY10" fmla="*/ 0 h 2800767"/>
              <a:gd name="connsiteX11" fmla="*/ 6327945 w 7853833"/>
              <a:gd name="connsiteY11" fmla="*/ 0 h 2800767"/>
              <a:gd name="connsiteX12" fmla="*/ 6810395 w 7853833"/>
              <a:gd name="connsiteY12" fmla="*/ 0 h 2800767"/>
              <a:gd name="connsiteX13" fmla="*/ 7292845 w 7853833"/>
              <a:gd name="connsiteY13" fmla="*/ 0 h 2800767"/>
              <a:gd name="connsiteX14" fmla="*/ 7853833 w 7853833"/>
              <a:gd name="connsiteY14" fmla="*/ 0 h 2800767"/>
              <a:gd name="connsiteX15" fmla="*/ 7853833 w 7853833"/>
              <a:gd name="connsiteY15" fmla="*/ 532146 h 2800767"/>
              <a:gd name="connsiteX16" fmla="*/ 7853833 w 7853833"/>
              <a:gd name="connsiteY16" fmla="*/ 1092299 h 2800767"/>
              <a:gd name="connsiteX17" fmla="*/ 7853833 w 7853833"/>
              <a:gd name="connsiteY17" fmla="*/ 1680460 h 2800767"/>
              <a:gd name="connsiteX18" fmla="*/ 7853833 w 7853833"/>
              <a:gd name="connsiteY18" fmla="*/ 2268621 h 2800767"/>
              <a:gd name="connsiteX19" fmla="*/ 7853833 w 7853833"/>
              <a:gd name="connsiteY19" fmla="*/ 2800767 h 2800767"/>
              <a:gd name="connsiteX20" fmla="*/ 7528460 w 7853833"/>
              <a:gd name="connsiteY20" fmla="*/ 2800767 h 2800767"/>
              <a:gd name="connsiteX21" fmla="*/ 6810395 w 7853833"/>
              <a:gd name="connsiteY21" fmla="*/ 2800767 h 2800767"/>
              <a:gd name="connsiteX22" fmla="*/ 6249407 w 7853833"/>
              <a:gd name="connsiteY22" fmla="*/ 2800767 h 2800767"/>
              <a:gd name="connsiteX23" fmla="*/ 5845496 w 7853833"/>
              <a:gd name="connsiteY23" fmla="*/ 2800767 h 2800767"/>
              <a:gd name="connsiteX24" fmla="*/ 5284508 w 7853833"/>
              <a:gd name="connsiteY24" fmla="*/ 2800767 h 2800767"/>
              <a:gd name="connsiteX25" fmla="*/ 4959135 w 7853833"/>
              <a:gd name="connsiteY25" fmla="*/ 2800767 h 2800767"/>
              <a:gd name="connsiteX26" fmla="*/ 4633761 w 7853833"/>
              <a:gd name="connsiteY26" fmla="*/ 2800767 h 2800767"/>
              <a:gd name="connsiteX27" fmla="*/ 4072773 w 7853833"/>
              <a:gd name="connsiteY27" fmla="*/ 2800767 h 2800767"/>
              <a:gd name="connsiteX28" fmla="*/ 3668862 w 7853833"/>
              <a:gd name="connsiteY28" fmla="*/ 2800767 h 2800767"/>
              <a:gd name="connsiteX29" fmla="*/ 3029336 w 7853833"/>
              <a:gd name="connsiteY29" fmla="*/ 2800767 h 2800767"/>
              <a:gd name="connsiteX30" fmla="*/ 2625424 w 7853833"/>
              <a:gd name="connsiteY30" fmla="*/ 2800767 h 2800767"/>
              <a:gd name="connsiteX31" fmla="*/ 1985898 w 7853833"/>
              <a:gd name="connsiteY31" fmla="*/ 2800767 h 2800767"/>
              <a:gd name="connsiteX32" fmla="*/ 1660525 w 7853833"/>
              <a:gd name="connsiteY32" fmla="*/ 2800767 h 2800767"/>
              <a:gd name="connsiteX33" fmla="*/ 1020998 w 7853833"/>
              <a:gd name="connsiteY33" fmla="*/ 2800767 h 2800767"/>
              <a:gd name="connsiteX34" fmla="*/ 617087 w 7853833"/>
              <a:gd name="connsiteY34" fmla="*/ 2800767 h 2800767"/>
              <a:gd name="connsiteX35" fmla="*/ 0 w 7853833"/>
              <a:gd name="connsiteY35" fmla="*/ 2800767 h 2800767"/>
              <a:gd name="connsiteX36" fmla="*/ 0 w 7853833"/>
              <a:gd name="connsiteY36" fmla="*/ 2296629 h 2800767"/>
              <a:gd name="connsiteX37" fmla="*/ 0 w 7853833"/>
              <a:gd name="connsiteY37" fmla="*/ 1680460 h 2800767"/>
              <a:gd name="connsiteX38" fmla="*/ 0 w 7853833"/>
              <a:gd name="connsiteY38" fmla="*/ 1176322 h 2800767"/>
              <a:gd name="connsiteX39" fmla="*/ 0 w 7853833"/>
              <a:gd name="connsiteY39" fmla="*/ 700192 h 2800767"/>
              <a:gd name="connsiteX40" fmla="*/ 0 w 7853833"/>
              <a:gd name="connsiteY40"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53833" h="2800767" extrusionOk="0">
                <a:moveTo>
                  <a:pt x="0" y="0"/>
                </a:moveTo>
                <a:cubicBezTo>
                  <a:pt x="220815" y="-33043"/>
                  <a:pt x="294021" y="44291"/>
                  <a:pt x="482450" y="0"/>
                </a:cubicBezTo>
                <a:cubicBezTo>
                  <a:pt x="670879" y="-44291"/>
                  <a:pt x="684076" y="2607"/>
                  <a:pt x="807823" y="0"/>
                </a:cubicBezTo>
                <a:cubicBezTo>
                  <a:pt x="931570" y="-2607"/>
                  <a:pt x="1319603" y="35269"/>
                  <a:pt x="1525888" y="0"/>
                </a:cubicBezTo>
                <a:cubicBezTo>
                  <a:pt x="1732173" y="-35269"/>
                  <a:pt x="1816705" y="37339"/>
                  <a:pt x="2008337" y="0"/>
                </a:cubicBezTo>
                <a:cubicBezTo>
                  <a:pt x="2199969" y="-37339"/>
                  <a:pt x="2369866" y="3355"/>
                  <a:pt x="2490787" y="0"/>
                </a:cubicBezTo>
                <a:cubicBezTo>
                  <a:pt x="2611708" y="-3355"/>
                  <a:pt x="2892243" y="4186"/>
                  <a:pt x="3208852" y="0"/>
                </a:cubicBezTo>
                <a:cubicBezTo>
                  <a:pt x="3525461" y="-4186"/>
                  <a:pt x="3452224" y="37245"/>
                  <a:pt x="3612763" y="0"/>
                </a:cubicBezTo>
                <a:cubicBezTo>
                  <a:pt x="3773302" y="-37245"/>
                  <a:pt x="4059846" y="53741"/>
                  <a:pt x="4330828" y="0"/>
                </a:cubicBezTo>
                <a:cubicBezTo>
                  <a:pt x="4601810" y="-53741"/>
                  <a:pt x="4877833" y="71052"/>
                  <a:pt x="5048893" y="0"/>
                </a:cubicBezTo>
                <a:cubicBezTo>
                  <a:pt x="5219954" y="-71052"/>
                  <a:pt x="5376211" y="63219"/>
                  <a:pt x="5609881" y="0"/>
                </a:cubicBezTo>
                <a:cubicBezTo>
                  <a:pt x="5843551" y="-63219"/>
                  <a:pt x="6097092" y="11670"/>
                  <a:pt x="6327945" y="0"/>
                </a:cubicBezTo>
                <a:cubicBezTo>
                  <a:pt x="6558798" y="-11670"/>
                  <a:pt x="6686589" y="24970"/>
                  <a:pt x="6810395" y="0"/>
                </a:cubicBezTo>
                <a:cubicBezTo>
                  <a:pt x="6934201" y="-24970"/>
                  <a:pt x="7183370" y="44850"/>
                  <a:pt x="7292845" y="0"/>
                </a:cubicBezTo>
                <a:cubicBezTo>
                  <a:pt x="7402320" y="-44850"/>
                  <a:pt x="7658846" y="16566"/>
                  <a:pt x="7853833" y="0"/>
                </a:cubicBezTo>
                <a:cubicBezTo>
                  <a:pt x="7892888" y="130583"/>
                  <a:pt x="7797037" y="379925"/>
                  <a:pt x="7853833" y="532146"/>
                </a:cubicBezTo>
                <a:cubicBezTo>
                  <a:pt x="7910629" y="684367"/>
                  <a:pt x="7788810" y="852218"/>
                  <a:pt x="7853833" y="1092299"/>
                </a:cubicBezTo>
                <a:cubicBezTo>
                  <a:pt x="7918856" y="1332380"/>
                  <a:pt x="7808950" y="1499334"/>
                  <a:pt x="7853833" y="1680460"/>
                </a:cubicBezTo>
                <a:cubicBezTo>
                  <a:pt x="7898716" y="1861586"/>
                  <a:pt x="7803671" y="2085821"/>
                  <a:pt x="7853833" y="2268621"/>
                </a:cubicBezTo>
                <a:cubicBezTo>
                  <a:pt x="7903995" y="2451421"/>
                  <a:pt x="7807360" y="2599122"/>
                  <a:pt x="7853833" y="2800767"/>
                </a:cubicBezTo>
                <a:cubicBezTo>
                  <a:pt x="7711627" y="2817129"/>
                  <a:pt x="7680365" y="2765484"/>
                  <a:pt x="7528460" y="2800767"/>
                </a:cubicBezTo>
                <a:cubicBezTo>
                  <a:pt x="7376555" y="2836050"/>
                  <a:pt x="6986704" y="2779086"/>
                  <a:pt x="6810395" y="2800767"/>
                </a:cubicBezTo>
                <a:cubicBezTo>
                  <a:pt x="6634086" y="2822448"/>
                  <a:pt x="6399092" y="2770192"/>
                  <a:pt x="6249407" y="2800767"/>
                </a:cubicBezTo>
                <a:cubicBezTo>
                  <a:pt x="6099722" y="2831342"/>
                  <a:pt x="5979499" y="2782031"/>
                  <a:pt x="5845496" y="2800767"/>
                </a:cubicBezTo>
                <a:cubicBezTo>
                  <a:pt x="5711493" y="2819503"/>
                  <a:pt x="5516433" y="2765288"/>
                  <a:pt x="5284508" y="2800767"/>
                </a:cubicBezTo>
                <a:cubicBezTo>
                  <a:pt x="5052583" y="2836246"/>
                  <a:pt x="5121820" y="2774460"/>
                  <a:pt x="4959135" y="2800767"/>
                </a:cubicBezTo>
                <a:cubicBezTo>
                  <a:pt x="4796450" y="2827074"/>
                  <a:pt x="4756352" y="2765908"/>
                  <a:pt x="4633761" y="2800767"/>
                </a:cubicBezTo>
                <a:cubicBezTo>
                  <a:pt x="4511170" y="2835626"/>
                  <a:pt x="4206587" y="2793609"/>
                  <a:pt x="4072773" y="2800767"/>
                </a:cubicBezTo>
                <a:cubicBezTo>
                  <a:pt x="3938959" y="2807925"/>
                  <a:pt x="3816899" y="2775786"/>
                  <a:pt x="3668862" y="2800767"/>
                </a:cubicBezTo>
                <a:cubicBezTo>
                  <a:pt x="3520825" y="2825748"/>
                  <a:pt x="3221296" y="2724592"/>
                  <a:pt x="3029336" y="2800767"/>
                </a:cubicBezTo>
                <a:cubicBezTo>
                  <a:pt x="2837376" y="2876942"/>
                  <a:pt x="2786952" y="2766843"/>
                  <a:pt x="2625424" y="2800767"/>
                </a:cubicBezTo>
                <a:cubicBezTo>
                  <a:pt x="2463896" y="2834691"/>
                  <a:pt x="2268990" y="2780316"/>
                  <a:pt x="1985898" y="2800767"/>
                </a:cubicBezTo>
                <a:cubicBezTo>
                  <a:pt x="1702806" y="2821218"/>
                  <a:pt x="1761163" y="2779496"/>
                  <a:pt x="1660525" y="2800767"/>
                </a:cubicBezTo>
                <a:cubicBezTo>
                  <a:pt x="1559887" y="2822038"/>
                  <a:pt x="1274802" y="2780847"/>
                  <a:pt x="1020998" y="2800767"/>
                </a:cubicBezTo>
                <a:cubicBezTo>
                  <a:pt x="767194" y="2820687"/>
                  <a:pt x="816969" y="2787222"/>
                  <a:pt x="617087" y="2800767"/>
                </a:cubicBezTo>
                <a:cubicBezTo>
                  <a:pt x="417205" y="2814312"/>
                  <a:pt x="199011" y="2733639"/>
                  <a:pt x="0" y="2800767"/>
                </a:cubicBezTo>
                <a:cubicBezTo>
                  <a:pt x="-34508" y="2597038"/>
                  <a:pt x="25296" y="2480921"/>
                  <a:pt x="0" y="2296629"/>
                </a:cubicBezTo>
                <a:cubicBezTo>
                  <a:pt x="-25296" y="2112337"/>
                  <a:pt x="64912" y="1923926"/>
                  <a:pt x="0" y="1680460"/>
                </a:cubicBezTo>
                <a:cubicBezTo>
                  <a:pt x="-64912" y="1436994"/>
                  <a:pt x="10045" y="1308624"/>
                  <a:pt x="0" y="1176322"/>
                </a:cubicBezTo>
                <a:cubicBezTo>
                  <a:pt x="-10045" y="1044020"/>
                  <a:pt x="475" y="915238"/>
                  <a:pt x="0" y="700192"/>
                </a:cubicBezTo>
                <a:cubicBezTo>
                  <a:pt x="-475" y="485146"/>
                  <a:pt x="14014" y="291694"/>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r>
              <a:rPr lang="vi-VN" sz="4400" b="0" i="0">
                <a:solidFill>
                  <a:srgbClr val="0000FF"/>
                </a:solidFill>
                <a:effectLst/>
                <a:latin typeface="Arial" panose="020B0604020202020204" pitchFamily="34" charset="0"/>
                <a:cs typeface="Arial" panose="020B0604020202020204" pitchFamily="34" charset="0"/>
              </a:rPr>
              <a:t>Dựa vào hình 8.3 và thông tin trong bài, em hãy phân tích vai trò của nước ngầm đối với sản xuất và sinh hoạt</a:t>
            </a:r>
            <a:r>
              <a:rPr lang="en-US" sz="4400" b="0" i="0">
                <a:solidFill>
                  <a:srgbClr val="0000FF"/>
                </a:solidFill>
                <a:effectLst/>
                <a:latin typeface="Arial" panose="020B0604020202020204" pitchFamily="34" charset="0"/>
                <a:cs typeface="Arial" panose="020B0604020202020204" pitchFamily="34" charset="0"/>
              </a:rPr>
              <a:t> ở nước ta</a:t>
            </a:r>
            <a:r>
              <a:rPr lang="vi-VN" sz="4400" b="0" i="0">
                <a:solidFill>
                  <a:srgbClr val="0000FF"/>
                </a:solidFill>
                <a:effectLst/>
                <a:latin typeface="Arial" panose="020B0604020202020204" pitchFamily="34" charset="0"/>
                <a:cs typeface="Arial" panose="020B0604020202020204" pitchFamily="34" charset="0"/>
              </a:rPr>
              <a:t>.</a:t>
            </a:r>
            <a:endParaRPr lang="en-US" sz="4400">
              <a:solidFill>
                <a:srgbClr val="0000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91F6830-27D4-4B7F-6E9D-0D2E049B163B}"/>
              </a:ext>
            </a:extLst>
          </p:cNvPr>
          <p:cNvSpPr txBox="1"/>
          <p:nvPr/>
        </p:nvSpPr>
        <p:spPr>
          <a:xfrm>
            <a:off x="4241683" y="2592849"/>
            <a:ext cx="4891489" cy="769441"/>
          </a:xfrm>
          <a:prstGeom prst="rect">
            <a:avLst/>
          </a:prstGeom>
          <a:noFill/>
        </p:spPr>
        <p:txBody>
          <a:bodyPr wrap="square" rtlCol="0">
            <a:spAutoFit/>
          </a:bodyPr>
          <a:lstStyle/>
          <a:p>
            <a:r>
              <a:rPr lang="en-US" sz="4400" b="1">
                <a:solidFill>
                  <a:srgbClr val="00B050"/>
                </a:solidFill>
                <a:latin typeface="#9Slide03 Neutra" panose="02040603050506020204" pitchFamily="18" charset="0"/>
                <a:cs typeface="Arial" panose="020B0604020202020204" pitchFamily="34" charset="0"/>
              </a:rPr>
              <a:t>THỬ TÀI CỦA EM</a:t>
            </a:r>
          </a:p>
        </p:txBody>
      </p:sp>
      <p:sp>
        <p:nvSpPr>
          <p:cNvPr id="7" name="Rectangle 6">
            <a:extLst>
              <a:ext uri="{FF2B5EF4-FFF2-40B4-BE49-F238E27FC236}">
                <a16:creationId xmlns:a16="http://schemas.microsoft.com/office/drawing/2014/main" id="{AE373A62-ADEE-CC97-9D09-CD1EF09CE5F4}"/>
              </a:ext>
            </a:extLst>
          </p:cNvPr>
          <p:cNvSpPr/>
          <p:nvPr/>
        </p:nvSpPr>
        <p:spPr>
          <a:xfrm>
            <a:off x="8966627" y="285685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8" name="3 Minute Timer (Nho)">
            <a:hlinkClick r:id="" action="ppaction://media"/>
            <a:extLst>
              <a:ext uri="{FF2B5EF4-FFF2-40B4-BE49-F238E27FC236}">
                <a16:creationId xmlns:a16="http://schemas.microsoft.com/office/drawing/2014/main" id="{8EBA2133-42D6-1B49-9A05-1320E850662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08488" y="1486121"/>
            <a:ext cx="2344407" cy="1317699"/>
          </a:xfrm>
          <a:prstGeom prst="rect">
            <a:avLst/>
          </a:prstGeom>
        </p:spPr>
      </p:pic>
      <p:pic>
        <p:nvPicPr>
          <p:cNvPr id="9" name="Picture 6" descr="VÌ SAO NÊN CHO TRẺ HỌC TIẾNG NHẬT NGAY TỪ NHỎ">
            <a:extLst>
              <a:ext uri="{FF2B5EF4-FFF2-40B4-BE49-F238E27FC236}">
                <a16:creationId xmlns:a16="http://schemas.microsoft.com/office/drawing/2014/main" id="{1C763D17-A63E-F0E5-6726-70307EBFB2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09" t="18518" r="13364"/>
          <a:stretch/>
        </p:blipFill>
        <p:spPr bwMode="auto">
          <a:xfrm>
            <a:off x="159418" y="1829154"/>
            <a:ext cx="2057810" cy="13176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3915475-C014-10D1-901A-BF242F75C66C}"/>
              </a:ext>
            </a:extLst>
          </p:cNvPr>
          <p:cNvSpPr/>
          <p:nvPr/>
        </p:nvSpPr>
        <p:spPr>
          <a:xfrm>
            <a:off x="2154136" y="284023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pic>
        <p:nvPicPr>
          <p:cNvPr id="4098" name="Picture 2" descr="Hãy nêu những nhân tố ảnh hưởng tới mực nước ngầm">
            <a:extLst>
              <a:ext uri="{FF2B5EF4-FFF2-40B4-BE49-F238E27FC236}">
                <a16:creationId xmlns:a16="http://schemas.microsoft.com/office/drawing/2014/main" id="{FAE1D444-5DAE-826D-3213-A39BACE1AC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9240" y="3407507"/>
            <a:ext cx="4023656" cy="334114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252;p19">
            <a:extLst>
              <a:ext uri="{FF2B5EF4-FFF2-40B4-BE49-F238E27FC236}">
                <a16:creationId xmlns:a16="http://schemas.microsoft.com/office/drawing/2014/main" id="{054629C9-8B22-CE6D-747E-C2668C301F86}"/>
              </a:ext>
            </a:extLst>
          </p:cNvPr>
          <p:cNvGrpSpPr/>
          <p:nvPr/>
        </p:nvGrpSpPr>
        <p:grpSpPr>
          <a:xfrm>
            <a:off x="159418" y="7071"/>
            <a:ext cx="4700006" cy="1166300"/>
            <a:chOff x="4660694" y="1859063"/>
            <a:chExt cx="3525004" cy="874725"/>
          </a:xfrm>
        </p:grpSpPr>
        <p:sp>
          <p:nvSpPr>
            <p:cNvPr id="11" name="Google Shape;253;p19">
              <a:extLst>
                <a:ext uri="{FF2B5EF4-FFF2-40B4-BE49-F238E27FC236}">
                  <a16:creationId xmlns:a16="http://schemas.microsoft.com/office/drawing/2014/main" id="{7916EBBD-7587-9EF1-1FB7-36079C21C6C8}"/>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2" name="Google Shape;254;p19">
              <a:extLst>
                <a:ext uri="{FF2B5EF4-FFF2-40B4-BE49-F238E27FC236}">
                  <a16:creationId xmlns:a16="http://schemas.microsoft.com/office/drawing/2014/main" id="{CE378E58-A30E-F615-5C30-B647FADEF677}"/>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3" name="Google Shape;255;p19">
              <a:extLst>
                <a:ext uri="{FF2B5EF4-FFF2-40B4-BE49-F238E27FC236}">
                  <a16:creationId xmlns:a16="http://schemas.microsoft.com/office/drawing/2014/main" id="{8640CC77-3F0C-B228-C727-FCE4C9C9832C}"/>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E7F567"/>
            </a:solidFill>
            <a:ln>
              <a:noFill/>
            </a:ln>
          </p:spPr>
          <p:txBody>
            <a:bodyPr spcFirstLastPara="1" wrap="square" lIns="121900" tIns="121900" rIns="121900" bIns="121900" anchor="ctr" anchorCtr="0">
              <a:noAutofit/>
            </a:bodyPr>
            <a:lstStyle/>
            <a:p>
              <a:endParaRPr sz="2400"/>
            </a:p>
          </p:txBody>
        </p:sp>
        <p:sp>
          <p:nvSpPr>
            <p:cNvPr id="14" name="Google Shape;256;p19">
              <a:extLst>
                <a:ext uri="{FF2B5EF4-FFF2-40B4-BE49-F238E27FC236}">
                  <a16:creationId xmlns:a16="http://schemas.microsoft.com/office/drawing/2014/main" id="{4F67FAEC-B23F-6C79-A1F0-3A145E5F8812}"/>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2007D7"/>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5" name="Google Shape;258;p19">
              <a:extLst>
                <a:ext uri="{FF2B5EF4-FFF2-40B4-BE49-F238E27FC236}">
                  <a16:creationId xmlns:a16="http://schemas.microsoft.com/office/drawing/2014/main" id="{B121BC16-1A10-4839-250A-75C324112690}"/>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vi-VN" sz="3200" b="1">
                  <a:solidFill>
                    <a:srgbClr val="0070C0"/>
                  </a:solidFill>
                  <a:latin typeface="Arial" panose="020B0604020202020204" pitchFamily="34" charset="0"/>
                  <a:cs typeface="Arial" panose="020B0604020202020204" pitchFamily="34" charset="0"/>
                </a:rPr>
                <a:t>Nướ</a:t>
              </a:r>
              <a:r>
                <a:rPr lang="en-US" sz="3200" b="1">
                  <a:solidFill>
                    <a:srgbClr val="0070C0"/>
                  </a:solidFill>
                  <a:latin typeface="Arial" panose="020B0604020202020204" pitchFamily="34" charset="0"/>
                  <a:cs typeface="Arial" panose="020B0604020202020204" pitchFamily="34" charset="0"/>
                </a:rPr>
                <a:t>c ngầm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36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8"/>
                </p:tgtEl>
              </p:cMediaNode>
            </p:video>
          </p:childTnLst>
        </p:cTn>
      </p:par>
    </p:tnLst>
    <p:bldLst>
      <p:bldP spid="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C7D40-5A40-A55E-9C10-D89A66DFBDDA}"/>
              </a:ext>
            </a:extLst>
          </p:cNvPr>
          <p:cNvPicPr>
            <a:picLocks noChangeAspect="1"/>
          </p:cNvPicPr>
          <p:nvPr/>
        </p:nvPicPr>
        <p:blipFill rotWithShape="1">
          <a:blip r:embed="rId3"/>
          <a:srcRect l="-1752" t="5478" r="1752" b="31982"/>
          <a:stretch/>
        </p:blipFill>
        <p:spPr>
          <a:xfrm>
            <a:off x="-202371" y="27710"/>
            <a:ext cx="12366661" cy="8795066"/>
          </a:xfrm>
          <a:prstGeom prst="rect">
            <a:avLst/>
          </a:prstGeom>
        </p:spPr>
      </p:pic>
      <p:sp>
        <p:nvSpPr>
          <p:cNvPr id="3" name="TextBox 2">
            <a:extLst>
              <a:ext uri="{FF2B5EF4-FFF2-40B4-BE49-F238E27FC236}">
                <a16:creationId xmlns:a16="http://schemas.microsoft.com/office/drawing/2014/main" id="{F7F097BF-D66D-3DFA-35F1-5F504BEEDBAE}"/>
              </a:ext>
            </a:extLst>
          </p:cNvPr>
          <p:cNvSpPr txBox="1"/>
          <p:nvPr/>
        </p:nvSpPr>
        <p:spPr>
          <a:xfrm>
            <a:off x="7349918" y="8193900"/>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3222381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8EE8285-DADE-36DB-8DB2-E9B20470950F}"/>
              </a:ext>
            </a:extLst>
          </p:cNvPr>
          <p:cNvPicPr>
            <a:picLocks noChangeAspect="1"/>
          </p:cNvPicPr>
          <p:nvPr/>
        </p:nvPicPr>
        <p:blipFill rotWithShape="1">
          <a:blip r:embed="rId3"/>
          <a:srcRect l="490" r="18910"/>
          <a:stretch/>
        </p:blipFill>
        <p:spPr>
          <a:xfrm>
            <a:off x="-1" y="10"/>
            <a:ext cx="7370057" cy="6857990"/>
          </a:xfrm>
          <a:prstGeom prst="rect">
            <a:avLst/>
          </a:prstGeom>
        </p:spPr>
      </p:pic>
      <p:pic>
        <p:nvPicPr>
          <p:cNvPr id="2052" name="Picture 4" descr="Tầm Quan Trong Của Nước Trong Sự Sống Và Chăn Nuôi | Vetshop.VN">
            <a:extLst>
              <a:ext uri="{FF2B5EF4-FFF2-40B4-BE49-F238E27FC236}">
                <a16:creationId xmlns:a16="http://schemas.microsoft.com/office/drawing/2014/main" id="{B3560DFE-F595-FE57-814A-B8B3D79F78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5" r="-1" b="-1"/>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ngầm là gì? Vai trò của nước ngầm đối với đời sống con người">
            <a:extLst>
              <a:ext uri="{FF2B5EF4-FFF2-40B4-BE49-F238E27FC236}">
                <a16:creationId xmlns:a16="http://schemas.microsoft.com/office/drawing/2014/main" id="{3D5830F1-CBF9-12AF-52BF-047C7D703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57" r="3" b="3"/>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1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D95840-6E01-50F4-034D-F4E641F53EB4}"/>
              </a:ext>
            </a:extLst>
          </p:cNvPr>
          <p:cNvSpPr txBox="1"/>
          <p:nvPr/>
        </p:nvSpPr>
        <p:spPr>
          <a:xfrm>
            <a:off x="196402" y="3132673"/>
            <a:ext cx="4704866" cy="885080"/>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r>
              <a:rPr lang="en-US" sz="4000" b="0" i="0">
                <a:solidFill>
                  <a:srgbClr val="0000FF"/>
                </a:solidFill>
                <a:effectLst/>
                <a:latin typeface="#9Slide05 Fourth" panose="00000500000000000000" pitchFamily="2" charset="0"/>
                <a:cs typeface="Arial" panose="020B0604020202020204" pitchFamily="34" charset="0"/>
              </a:rPr>
              <a:t>Khai thác nước ngầm ở Tây Nguyên.</a:t>
            </a:r>
          </a:p>
        </p:txBody>
      </p:sp>
      <p:pic>
        <p:nvPicPr>
          <p:cNvPr id="7" name="Picture 4" descr="Tìm giải pháp giảm suy kiệt nguồn nước ở Tây Nguyên (Tiếp theo và hết)(☆)">
            <a:extLst>
              <a:ext uri="{FF2B5EF4-FFF2-40B4-BE49-F238E27FC236}">
                <a16:creationId xmlns:a16="http://schemas.microsoft.com/office/drawing/2014/main" id="{076FF98E-6E9C-F5D7-507A-125C9E04F6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79" r="-1"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Khai thác nước ngầm ở Tây Nguyên còn nhiều bất cập">
            <a:extLst>
              <a:ext uri="{FF2B5EF4-FFF2-40B4-BE49-F238E27FC236}">
                <a16:creationId xmlns:a16="http://schemas.microsoft.com/office/drawing/2014/main" id="{63FD6186-F1D1-2986-C0C1-605659483C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12" b="26893"/>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97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Suối nước nóng ở Việt Nam - các điểm khu vực phía Bắc">
            <a:extLst>
              <a:ext uri="{FF2B5EF4-FFF2-40B4-BE49-F238E27FC236}">
                <a16:creationId xmlns:a16="http://schemas.microsoft.com/office/drawing/2014/main" id="{ED5BA5DA-B207-73AE-CE39-FBEC671C6E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225"/>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ư giãn tại 10 suối nước nóng nổi tiếng nhất Việt Nam | Báo Dân trí">
            <a:extLst>
              <a:ext uri="{FF2B5EF4-FFF2-40B4-BE49-F238E27FC236}">
                <a16:creationId xmlns:a16="http://schemas.microsoft.com/office/drawing/2014/main" id="{0C3C0A74-DEF4-34E5-D458-686FB4868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85" r="215"/>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 suối nước khoáng nóng nổi tiếng tại Việt Nam | Trần-Đông A">
            <a:extLst>
              <a:ext uri="{FF2B5EF4-FFF2-40B4-BE49-F238E27FC236}">
                <a16:creationId xmlns:a16="http://schemas.microsoft.com/office/drawing/2014/main" id="{735648C2-F6DE-522F-0F0D-30816DA9E9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4543"/>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1AF6C4-FEFC-DC10-0C7C-42A4B2D3DBE8}"/>
              </a:ext>
            </a:extLst>
          </p:cNvPr>
          <p:cNvPicPr>
            <a:picLocks noChangeAspect="1"/>
          </p:cNvPicPr>
          <p:nvPr/>
        </p:nvPicPr>
        <p:blipFill rotWithShape="1">
          <a:blip r:embed="rId6"/>
          <a:srcRect t="15668" r="2" b="18416"/>
          <a:stretch/>
        </p:blipFill>
        <p:spPr>
          <a:xfrm>
            <a:off x="6195372" y="3510858"/>
            <a:ext cx="5797883" cy="2789948"/>
          </a:xfrm>
          <a:prstGeom prst="rect">
            <a:avLst/>
          </a:prstGeom>
        </p:spPr>
      </p:pic>
      <p:sp>
        <p:nvSpPr>
          <p:cNvPr id="4" name="TextBox 3">
            <a:extLst>
              <a:ext uri="{FF2B5EF4-FFF2-40B4-BE49-F238E27FC236}">
                <a16:creationId xmlns:a16="http://schemas.microsoft.com/office/drawing/2014/main" id="{CDB4F96C-91F3-A570-B86E-8E2814286C8F}"/>
              </a:ext>
            </a:extLst>
          </p:cNvPr>
          <p:cNvSpPr txBox="1"/>
          <p:nvPr/>
        </p:nvSpPr>
        <p:spPr>
          <a:xfrm>
            <a:off x="6317331" y="6303491"/>
            <a:ext cx="6065673" cy="338554"/>
          </a:xfrm>
          <a:prstGeom prst="rect">
            <a:avLst/>
          </a:prstGeom>
          <a:noFill/>
        </p:spPr>
        <p:txBody>
          <a:bodyPr wrap="square" rtlCol="0">
            <a:spAutoFit/>
          </a:bodyPr>
          <a:lstStyle/>
          <a:p>
            <a:r>
              <a:rPr lang="en-US" sz="1600">
                <a:solidFill>
                  <a:srgbClr val="0000FF"/>
                </a:solidFill>
                <a:latin typeface="Arial" panose="020B0604020202020204" pitchFamily="34" charset="0"/>
                <a:cs typeface="Arial" panose="020B0604020202020204" pitchFamily="34" charset="0"/>
              </a:rPr>
              <a:t>Hình 8.3.Suối nước nóng khoáng Nha Trang (Khánh Hòa)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ạch nước ngầm cách mặt đất bao nhiêu mét ?">
            <a:extLst>
              <a:ext uri="{FF2B5EF4-FFF2-40B4-BE49-F238E27FC236}">
                <a16:creationId xmlns:a16="http://schemas.microsoft.com/office/drawing/2014/main" id="{3BC52CD4-14CB-F8A4-5B41-C05FB0295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8014"/>
            <a:ext cx="6096000" cy="670998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488FFE7-0224-263C-4FD0-E044E21D3680}"/>
              </a:ext>
            </a:extLst>
          </p:cNvPr>
          <p:cNvGrpSpPr/>
          <p:nvPr/>
        </p:nvGrpSpPr>
        <p:grpSpPr>
          <a:xfrm>
            <a:off x="0" y="230788"/>
            <a:ext cx="5865541" cy="3513084"/>
            <a:chOff x="5468676" y="2329747"/>
            <a:chExt cx="6557100" cy="4137513"/>
          </a:xfrm>
          <a:solidFill>
            <a:schemeClr val="bg1"/>
          </a:solidFill>
        </p:grpSpPr>
        <p:sp>
          <p:nvSpPr>
            <p:cNvPr id="7" name="Rectangle 6">
              <a:extLst>
                <a:ext uri="{FF2B5EF4-FFF2-40B4-BE49-F238E27FC236}">
                  <a16:creationId xmlns:a16="http://schemas.microsoft.com/office/drawing/2014/main" id="{214567B3-3EA1-5631-DD48-8F1D7BFED052}"/>
                </a:ext>
              </a:extLst>
            </p:cNvPr>
            <p:cNvSpPr/>
            <p:nvPr/>
          </p:nvSpPr>
          <p:spPr>
            <a:xfrm>
              <a:off x="5468676" y="6032281"/>
              <a:ext cx="6133258" cy="434979"/>
            </a:xfrm>
            <a:prstGeom prst="rect">
              <a:avLst/>
            </a:prstGeom>
            <a:grpFill/>
          </p:spPr>
          <p:txBody>
            <a:bodyPr wrap="square">
              <a:spAutoFit/>
            </a:bodyPr>
            <a:lstStyle/>
            <a:p>
              <a:pPr marL="342900" indent="-342900" algn="just">
                <a:buFont typeface="Wingdings" panose="05000000000000000000" pitchFamily="2" charset="2"/>
                <a:buChar char="ü"/>
              </a:pPr>
              <a:r>
                <a:rPr lang="vi-VN">
                  <a:solidFill>
                    <a:srgbClr val="00B050"/>
                  </a:solidFill>
                  <a:latin typeface="Arial" panose="020B0604020202020204" pitchFamily="34" charset="0"/>
                  <a:cs typeface="Arial" panose="020B0604020202020204" pitchFamily="34" charset="0"/>
                </a:rPr>
                <a:t> Nguồn nước ngọt quan trọng đối với con người.</a:t>
              </a:r>
              <a:endParaRPr lang="en-US">
                <a:solidFill>
                  <a:srgbClr val="00B050"/>
                </a:solidFill>
              </a:endParaRPr>
            </a:p>
          </p:txBody>
        </p:sp>
        <p:pic>
          <p:nvPicPr>
            <p:cNvPr id="8" name="Hình ảnh 16">
              <a:extLst>
                <a:ext uri="{FF2B5EF4-FFF2-40B4-BE49-F238E27FC236}">
                  <a16:creationId xmlns:a16="http://schemas.microsoft.com/office/drawing/2014/main" id="{FF336923-3868-6574-79AF-85882FB4E3BE}"/>
                </a:ext>
              </a:extLst>
            </p:cNvPr>
            <p:cNvPicPr/>
            <p:nvPr/>
          </p:nvPicPr>
          <p:blipFill>
            <a:blip r:embed="rId3"/>
            <a:stretch>
              <a:fillRect/>
            </a:stretch>
          </p:blipFill>
          <p:spPr>
            <a:xfrm>
              <a:off x="5821946" y="2329747"/>
              <a:ext cx="6203830" cy="3682834"/>
            </a:xfrm>
            <a:prstGeom prst="rect">
              <a:avLst/>
            </a:prstGeom>
            <a:grpFill/>
          </p:spPr>
        </p:pic>
      </p:grpSp>
      <p:grpSp>
        <p:nvGrpSpPr>
          <p:cNvPr id="9" name="Group 8">
            <a:extLst>
              <a:ext uri="{FF2B5EF4-FFF2-40B4-BE49-F238E27FC236}">
                <a16:creationId xmlns:a16="http://schemas.microsoft.com/office/drawing/2014/main" id="{C98AD53D-29D6-BA9E-5439-D460606E9FAA}"/>
              </a:ext>
            </a:extLst>
          </p:cNvPr>
          <p:cNvGrpSpPr/>
          <p:nvPr/>
        </p:nvGrpSpPr>
        <p:grpSpPr>
          <a:xfrm>
            <a:off x="226656" y="3743872"/>
            <a:ext cx="5638885" cy="2955335"/>
            <a:chOff x="-217646" y="2086396"/>
            <a:chExt cx="5638885" cy="2955335"/>
          </a:xfrm>
        </p:grpSpPr>
        <p:pic>
          <p:nvPicPr>
            <p:cNvPr id="10" name="Picture 9">
              <a:extLst>
                <a:ext uri="{FF2B5EF4-FFF2-40B4-BE49-F238E27FC236}">
                  <a16:creationId xmlns:a16="http://schemas.microsoft.com/office/drawing/2014/main" id="{C4AB3234-F7A9-C66F-1E98-4436973E995B}"/>
                </a:ext>
              </a:extLst>
            </p:cNvPr>
            <p:cNvPicPr>
              <a:picLocks noChangeAspect="1"/>
            </p:cNvPicPr>
            <p:nvPr/>
          </p:nvPicPr>
          <p:blipFill>
            <a:blip r:embed="rId4"/>
            <a:stretch>
              <a:fillRect/>
            </a:stretch>
          </p:blipFill>
          <p:spPr>
            <a:xfrm>
              <a:off x="-217646" y="2086396"/>
              <a:ext cx="5638885" cy="2955335"/>
            </a:xfrm>
            <a:prstGeom prst="rect">
              <a:avLst/>
            </a:prstGeom>
          </p:spPr>
        </p:pic>
        <p:sp>
          <p:nvSpPr>
            <p:cNvPr id="11" name="Rectangle 10">
              <a:extLst>
                <a:ext uri="{FF2B5EF4-FFF2-40B4-BE49-F238E27FC236}">
                  <a16:creationId xmlns:a16="http://schemas.microsoft.com/office/drawing/2014/main" id="{9BE81589-0E1B-21AE-1FBC-ADF7927820A5}"/>
                </a:ext>
              </a:extLst>
            </p:cNvPr>
            <p:cNvSpPr/>
            <p:nvPr/>
          </p:nvSpPr>
          <p:spPr>
            <a:xfrm>
              <a:off x="-128291" y="4680875"/>
              <a:ext cx="5438017" cy="338554"/>
            </a:xfrm>
            <a:prstGeom prst="rect">
              <a:avLst/>
            </a:prstGeom>
            <a:solidFill>
              <a:schemeClr val="bg1"/>
            </a:solidFill>
          </p:spPr>
          <p:txBody>
            <a:bodyPr wrap="square">
              <a:spAutoFit/>
            </a:bodyPr>
            <a:lstStyle/>
            <a:p>
              <a:pPr marL="342900" indent="-342900" algn="ctr">
                <a:buFont typeface="Wingdings" panose="05000000000000000000" pitchFamily="2" charset="2"/>
                <a:buChar char="ü"/>
              </a:pPr>
              <a:r>
                <a:rPr lang="vi-VN" sz="1600">
                  <a:solidFill>
                    <a:srgbClr val="00B050"/>
                  </a:solidFill>
                  <a:latin typeface="Arial" panose="020B0604020202020204" pitchFamily="34" charset="0"/>
                  <a:cs typeface="Arial" panose="020B0604020202020204" pitchFamily="34" charset="0"/>
                </a:rPr>
                <a:t> </a:t>
              </a:r>
              <a:r>
                <a:rPr lang="en-US" sz="1600">
                  <a:solidFill>
                    <a:srgbClr val="00B050"/>
                  </a:solidFill>
                  <a:latin typeface="Arial" panose="020B0604020202020204" pitchFamily="34" charset="0"/>
                  <a:cs typeface="Arial" panose="020B0604020202020204" pitchFamily="34" charset="0"/>
                </a:rPr>
                <a:t>N</a:t>
              </a:r>
              <a:r>
                <a:rPr lang="vi-VN" sz="1600">
                  <a:solidFill>
                    <a:srgbClr val="00B050"/>
                  </a:solidFill>
                  <a:latin typeface="Arial" panose="020B0604020202020204" pitchFamily="34" charset="0"/>
                  <a:cs typeface="Arial" panose="020B0604020202020204" pitchFamily="34" charset="0"/>
                </a:rPr>
                <a:t>ư</a:t>
              </a:r>
              <a:r>
                <a:rPr lang="en-US" sz="1600">
                  <a:solidFill>
                    <a:srgbClr val="00B050"/>
                  </a:solidFill>
                  <a:latin typeface="Arial" panose="020B0604020202020204" pitchFamily="34" charset="0"/>
                  <a:cs typeface="Arial" panose="020B0604020202020204" pitchFamily="34" charset="0"/>
                </a:rPr>
                <a:t>ớc ngầm góp phần ổn định dòng chảy sông ngòi</a:t>
              </a:r>
              <a:endParaRPr lang="vi-VN" sz="16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29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3"/>
          <a:srcRect t="461"/>
          <a:stretch/>
        </p:blipFill>
        <p:spPr>
          <a:xfrm>
            <a:off x="20" y="1282"/>
            <a:ext cx="12191980" cy="6856718"/>
          </a:xfrm>
          <a:prstGeom prst="rect">
            <a:avLst/>
          </a:prstGeom>
        </p:spPr>
      </p:pic>
      <p:pic>
        <p:nvPicPr>
          <p:cNvPr id="3" name="Picture 2" descr="book9">
            <a:extLst>
              <a:ext uri="{FF2B5EF4-FFF2-40B4-BE49-F238E27FC236}">
                <a16:creationId xmlns:a16="http://schemas.microsoft.com/office/drawing/2014/main" id="{4A38FCAC-8A25-A771-13BD-A4D5CA55525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97016" y="72921"/>
            <a:ext cx="1658681" cy="118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Nước ngầm là gì? Vai trò của nước ngầm và thực trạng khai thác">
            <a:extLst>
              <a:ext uri="{FF2B5EF4-FFF2-40B4-BE49-F238E27FC236}">
                <a16:creationId xmlns:a16="http://schemas.microsoft.com/office/drawing/2014/main" id="{E701EC69-1589-3BBB-F351-09DC3053F9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548" y="3327954"/>
            <a:ext cx="1312034" cy="1312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F7AEA228-FEA3-ACBE-82A4-15BAD5C5D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103" y="4841386"/>
            <a:ext cx="4564727" cy="731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670F963B-1706-4B4F-0D86-79DF8580AB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283" y="4290739"/>
            <a:ext cx="2693117" cy="845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0D1486F-7D0C-007E-46AB-F38F6CE612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90" y="4176182"/>
            <a:ext cx="3343182" cy="13120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370D32E5-CF68-E204-4395-B4D9E610DB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4431" y="2917080"/>
            <a:ext cx="8767569" cy="838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2015D05D-4A11-2E99-F196-E4FE24F4C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1927" y="1324766"/>
            <a:ext cx="6893879" cy="17981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9204C37F-8485-7FEE-10F2-2B65DC0DE4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078" y="2635013"/>
            <a:ext cx="3350324" cy="14191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FA69F68A-B1E0-F313-A847-92C7E5B781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294063"/>
            <a:ext cx="2769317" cy="1638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284FE6-24DA-9133-A7C9-4C1C7D283F38}"/>
              </a:ext>
            </a:extLst>
          </p:cNvPr>
          <p:cNvSpPr txBox="1"/>
          <p:nvPr/>
        </p:nvSpPr>
        <p:spPr>
          <a:xfrm rot="21141070">
            <a:off x="10169712" y="1339930"/>
            <a:ext cx="296286" cy="400110"/>
          </a:xfrm>
          <a:prstGeom prst="rect">
            <a:avLst/>
          </a:prstGeom>
          <a:noFill/>
        </p:spPr>
        <p:txBody>
          <a:bodyPr wrap="square" rtlCol="0">
            <a:spAutoFit/>
          </a:bodyPr>
          <a:lstStyle/>
          <a:p>
            <a:r>
              <a:rPr lang="en-US" sz="2000">
                <a:solidFill>
                  <a:srgbClr val="0000FF"/>
                </a:solidFill>
                <a:latin typeface="Arial" panose="020B0604020202020204" pitchFamily="34" charset="0"/>
                <a:cs typeface="Arial" panose="020B0604020202020204" pitchFamily="34" charset="0"/>
              </a:rPr>
              <a:t>p</a:t>
            </a:r>
          </a:p>
        </p:txBody>
      </p:sp>
      <p:grpSp>
        <p:nvGrpSpPr>
          <p:cNvPr id="14" name="Google Shape;252;p19">
            <a:extLst>
              <a:ext uri="{FF2B5EF4-FFF2-40B4-BE49-F238E27FC236}">
                <a16:creationId xmlns:a16="http://schemas.microsoft.com/office/drawing/2014/main" id="{3D708A85-1BF5-9D87-D359-36D4F1DB11BF}"/>
              </a:ext>
            </a:extLst>
          </p:cNvPr>
          <p:cNvGrpSpPr/>
          <p:nvPr/>
        </p:nvGrpSpPr>
        <p:grpSpPr>
          <a:xfrm>
            <a:off x="159418" y="7071"/>
            <a:ext cx="4700006" cy="1166300"/>
            <a:chOff x="4660694" y="1859063"/>
            <a:chExt cx="3525004" cy="874725"/>
          </a:xfrm>
        </p:grpSpPr>
        <p:sp>
          <p:nvSpPr>
            <p:cNvPr id="15" name="Google Shape;253;p19">
              <a:extLst>
                <a:ext uri="{FF2B5EF4-FFF2-40B4-BE49-F238E27FC236}">
                  <a16:creationId xmlns:a16="http://schemas.microsoft.com/office/drawing/2014/main" id="{7272AB71-5D5E-7ED6-81AE-468C982D4443}"/>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6" name="Google Shape;254;p19">
              <a:extLst>
                <a:ext uri="{FF2B5EF4-FFF2-40B4-BE49-F238E27FC236}">
                  <a16:creationId xmlns:a16="http://schemas.microsoft.com/office/drawing/2014/main" id="{F0CC82AA-ECF3-B715-F121-AF975FD30A08}"/>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7" name="Google Shape;255;p19">
              <a:extLst>
                <a:ext uri="{FF2B5EF4-FFF2-40B4-BE49-F238E27FC236}">
                  <a16:creationId xmlns:a16="http://schemas.microsoft.com/office/drawing/2014/main" id="{592DF2FB-3A92-22FB-0D1E-3E12D9ED2739}"/>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E7F567"/>
            </a:solidFill>
            <a:ln>
              <a:noFill/>
            </a:ln>
          </p:spPr>
          <p:txBody>
            <a:bodyPr spcFirstLastPara="1" wrap="square" lIns="121900" tIns="121900" rIns="121900" bIns="121900" anchor="ctr" anchorCtr="0">
              <a:noAutofit/>
            </a:bodyPr>
            <a:lstStyle/>
            <a:p>
              <a:endParaRPr sz="2400"/>
            </a:p>
          </p:txBody>
        </p:sp>
        <p:sp>
          <p:nvSpPr>
            <p:cNvPr id="18" name="Google Shape;256;p19">
              <a:extLst>
                <a:ext uri="{FF2B5EF4-FFF2-40B4-BE49-F238E27FC236}">
                  <a16:creationId xmlns:a16="http://schemas.microsoft.com/office/drawing/2014/main" id="{2CCD91D5-0CB7-CAF6-79B5-949631619F57}"/>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2007D7"/>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9" name="Google Shape;258;p19">
              <a:extLst>
                <a:ext uri="{FF2B5EF4-FFF2-40B4-BE49-F238E27FC236}">
                  <a16:creationId xmlns:a16="http://schemas.microsoft.com/office/drawing/2014/main" id="{822955A3-E1D0-3BD0-6EBC-61D9894EF495}"/>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vi-VN" sz="3200" b="1">
                  <a:solidFill>
                    <a:srgbClr val="0070C0"/>
                  </a:solidFill>
                  <a:latin typeface="Arial" panose="020B0604020202020204" pitchFamily="34" charset="0"/>
                  <a:cs typeface="Arial" panose="020B0604020202020204" pitchFamily="34" charset="0"/>
                </a:rPr>
                <a:t>Nướ</a:t>
              </a:r>
              <a:r>
                <a:rPr lang="en-US" sz="3200" b="1">
                  <a:solidFill>
                    <a:srgbClr val="0070C0"/>
                  </a:solidFill>
                  <a:latin typeface="Arial" panose="020B0604020202020204" pitchFamily="34" charset="0"/>
                  <a:cs typeface="Arial" panose="020B0604020202020204" pitchFamily="34" charset="0"/>
                </a:rPr>
                <a:t>c ngầm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17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ou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ước giếng khoan có sạch không? Tác hại &amp; Cách xử lý hiệu quả.">
            <a:extLst>
              <a:ext uri="{FF2B5EF4-FFF2-40B4-BE49-F238E27FC236}">
                <a16:creationId xmlns:a16="http://schemas.microsoft.com/office/drawing/2014/main" id="{00581E8C-F15A-E571-F6A1-12E9A096F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171" y="1182987"/>
            <a:ext cx="10147056" cy="57106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EDFDF2C-70F6-1285-BCFF-B38CD6DFB38C}"/>
              </a:ext>
            </a:extLst>
          </p:cNvPr>
          <p:cNvSpPr/>
          <p:nvPr/>
        </p:nvSpPr>
        <p:spPr>
          <a:xfrm>
            <a:off x="1529446" y="146751"/>
            <a:ext cx="10357200" cy="914579"/>
          </a:xfrm>
          <a:prstGeom prst="roundRect">
            <a:avLst/>
          </a:prstGeom>
          <a:solidFill>
            <a:schemeClr val="accent4">
              <a:lumMod val="40000"/>
              <a:lumOff val="6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002060"/>
                </a:solidFill>
                <a:latin typeface="#9Slide03 Arima Madurai Black" panose="00000A00000000000000" pitchFamily="2" charset="0"/>
                <a:cs typeface="#9Slide03 Arima Madurai Black" panose="00000A00000000000000" pitchFamily="2" charset="0"/>
              </a:rPr>
              <a:t>Nêu một số nguyên nhân gây ô nhiễm n</a:t>
            </a:r>
            <a:r>
              <a:rPr lang="vi-VN" sz="3000">
                <a:solidFill>
                  <a:srgbClr val="002060"/>
                </a:solidFill>
                <a:latin typeface="#9Slide03 Arima Madurai Black" panose="00000A00000000000000" pitchFamily="2" charset="0"/>
                <a:cs typeface="#9Slide03 Arima Madurai Black" panose="00000A00000000000000" pitchFamily="2" charset="0"/>
              </a:rPr>
              <a:t>ư</a:t>
            </a:r>
            <a:r>
              <a:rPr lang="en-US" sz="3000">
                <a:solidFill>
                  <a:srgbClr val="002060"/>
                </a:solidFill>
                <a:latin typeface="#9Slide03 Arima Madurai Black" panose="00000A00000000000000" pitchFamily="2" charset="0"/>
                <a:cs typeface="#9Slide03 Arima Madurai Black" panose="00000A00000000000000" pitchFamily="2" charset="0"/>
              </a:rPr>
              <a:t>ớc ngầm?</a:t>
            </a:r>
          </a:p>
        </p:txBody>
      </p:sp>
      <p:pic>
        <p:nvPicPr>
          <p:cNvPr id="3" name="Picture 2">
            <a:extLst>
              <a:ext uri="{FF2B5EF4-FFF2-40B4-BE49-F238E27FC236}">
                <a16:creationId xmlns:a16="http://schemas.microsoft.com/office/drawing/2014/main" id="{DC9CB355-63CB-E8F7-5AB7-212F4B049F88}"/>
              </a:ext>
            </a:extLst>
          </p:cNvPr>
          <p:cNvPicPr>
            <a:picLocks noChangeAspect="1"/>
          </p:cNvPicPr>
          <p:nvPr/>
        </p:nvPicPr>
        <p:blipFill rotWithShape="1">
          <a:blip r:embed="rId3"/>
          <a:srcRect l="6739"/>
          <a:stretch/>
        </p:blipFill>
        <p:spPr>
          <a:xfrm>
            <a:off x="-2602" y="132808"/>
            <a:ext cx="1441111" cy="939673"/>
          </a:xfrm>
          <a:prstGeom prst="rect">
            <a:avLst/>
          </a:prstGeom>
        </p:spPr>
      </p:pic>
    </p:spTree>
    <p:extLst>
      <p:ext uri="{BB962C8B-B14F-4D97-AF65-F5344CB8AC3E}">
        <p14:creationId xmlns:p14="http://schemas.microsoft.com/office/powerpoint/2010/main" val="33669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98F56B-4464-42A2-99F8-B1C39FB051E9}"/>
              </a:ext>
            </a:extLst>
          </p:cNvPr>
          <p:cNvGrpSpPr/>
          <p:nvPr/>
        </p:nvGrpSpPr>
        <p:grpSpPr>
          <a:xfrm>
            <a:off x="202965" y="1938969"/>
            <a:ext cx="11989035" cy="4903470"/>
            <a:chOff x="202965" y="1938969"/>
            <a:chExt cx="11989035" cy="4903470"/>
          </a:xfrm>
        </p:grpSpPr>
        <p:pic>
          <p:nvPicPr>
            <p:cNvPr id="2" name="Picture 1">
              <a:extLst>
                <a:ext uri="{FF2B5EF4-FFF2-40B4-BE49-F238E27FC236}">
                  <a16:creationId xmlns:a16="http://schemas.microsoft.com/office/drawing/2014/main" id="{F5C5AA4B-4662-46DF-97BF-B8FB9B68311E}"/>
                </a:ext>
              </a:extLst>
            </p:cNvPr>
            <p:cNvPicPr>
              <a:picLocks noChangeAspect="1"/>
            </p:cNvPicPr>
            <p:nvPr/>
          </p:nvPicPr>
          <p:blipFill rotWithShape="1">
            <a:blip r:embed="rId3"/>
            <a:srcRect l="74773" t="22657" b="15545"/>
            <a:stretch/>
          </p:blipFill>
          <p:spPr>
            <a:xfrm>
              <a:off x="9397995" y="1938969"/>
              <a:ext cx="2794005" cy="3547431"/>
            </a:xfrm>
            <a:prstGeom prst="rect">
              <a:avLst/>
            </a:prstGeom>
          </p:spPr>
        </p:pic>
        <p:pic>
          <p:nvPicPr>
            <p:cNvPr id="5" name="Picture 4">
              <a:extLst>
                <a:ext uri="{FF2B5EF4-FFF2-40B4-BE49-F238E27FC236}">
                  <a16:creationId xmlns:a16="http://schemas.microsoft.com/office/drawing/2014/main" id="{994F801D-EFC1-4C9C-9DA5-0AF68951BFE6}"/>
                </a:ext>
              </a:extLst>
            </p:cNvPr>
            <p:cNvPicPr>
              <a:picLocks noChangeAspect="1"/>
            </p:cNvPicPr>
            <p:nvPr/>
          </p:nvPicPr>
          <p:blipFill rotWithShape="1">
            <a:blip r:embed="rId3"/>
            <a:srcRect t="22657" r="24828"/>
            <a:stretch/>
          </p:blipFill>
          <p:spPr>
            <a:xfrm>
              <a:off x="202965" y="1938969"/>
              <a:ext cx="9195030" cy="4903470"/>
            </a:xfrm>
            <a:prstGeom prst="rect">
              <a:avLst/>
            </a:prstGeom>
          </p:spPr>
        </p:pic>
      </p:grpSp>
      <p:sp>
        <p:nvSpPr>
          <p:cNvPr id="7" name="Rectangle: Rounded Corners 6">
            <a:extLst>
              <a:ext uri="{FF2B5EF4-FFF2-40B4-BE49-F238E27FC236}">
                <a16:creationId xmlns:a16="http://schemas.microsoft.com/office/drawing/2014/main" id="{F77E98F3-157D-445D-AC91-C76A8BE21E34}"/>
              </a:ext>
            </a:extLst>
          </p:cNvPr>
          <p:cNvSpPr/>
          <p:nvPr/>
        </p:nvSpPr>
        <p:spPr>
          <a:xfrm>
            <a:off x="1717288" y="582930"/>
            <a:ext cx="10357200" cy="914579"/>
          </a:xfrm>
          <a:prstGeom prst="roundRect">
            <a:avLst/>
          </a:prstGeom>
          <a:solidFill>
            <a:schemeClr val="accent4">
              <a:lumMod val="40000"/>
              <a:lumOff val="6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002060"/>
                </a:solidFill>
                <a:latin typeface="#9Slide03 Arima Madurai Black" panose="00000A00000000000000" pitchFamily="2" charset="0"/>
                <a:cs typeface="#9Slide03 Arima Madurai Black" panose="00000A00000000000000" pitchFamily="2" charset="0"/>
              </a:rPr>
              <a:t>Nêu một số biện pháp sử dụng hợp lí và bảo vệ n</a:t>
            </a:r>
            <a:r>
              <a:rPr lang="vi-VN" sz="3000">
                <a:solidFill>
                  <a:srgbClr val="002060"/>
                </a:solidFill>
                <a:latin typeface="#9Slide03 Arima Madurai Black" panose="00000A00000000000000" pitchFamily="2" charset="0"/>
                <a:cs typeface="#9Slide03 Arima Madurai Black" panose="00000A00000000000000" pitchFamily="2" charset="0"/>
              </a:rPr>
              <a:t>ư</a:t>
            </a:r>
            <a:r>
              <a:rPr lang="en-US" sz="3000">
                <a:solidFill>
                  <a:srgbClr val="002060"/>
                </a:solidFill>
                <a:latin typeface="#9Slide03 Arima Madurai Black" panose="00000A00000000000000" pitchFamily="2" charset="0"/>
                <a:cs typeface="#9Slide03 Arima Madurai Black" panose="00000A00000000000000" pitchFamily="2" charset="0"/>
              </a:rPr>
              <a:t>ớc ngầm?</a:t>
            </a:r>
          </a:p>
        </p:txBody>
      </p:sp>
      <p:pic>
        <p:nvPicPr>
          <p:cNvPr id="8" name="Picture 7">
            <a:extLst>
              <a:ext uri="{FF2B5EF4-FFF2-40B4-BE49-F238E27FC236}">
                <a16:creationId xmlns:a16="http://schemas.microsoft.com/office/drawing/2014/main" id="{739CF932-31D3-414E-9981-853A952DDAEC}"/>
              </a:ext>
            </a:extLst>
          </p:cNvPr>
          <p:cNvPicPr>
            <a:picLocks noChangeAspect="1"/>
          </p:cNvPicPr>
          <p:nvPr/>
        </p:nvPicPr>
        <p:blipFill rotWithShape="1">
          <a:blip r:embed="rId4"/>
          <a:srcRect l="6739"/>
          <a:stretch/>
        </p:blipFill>
        <p:spPr>
          <a:xfrm>
            <a:off x="202965" y="557836"/>
            <a:ext cx="1441111" cy="939673"/>
          </a:xfrm>
          <a:prstGeom prst="rect">
            <a:avLst/>
          </a:prstGeom>
        </p:spPr>
      </p:pic>
    </p:spTree>
    <p:extLst>
      <p:ext uri="{BB962C8B-B14F-4D97-AF65-F5344CB8AC3E}">
        <p14:creationId xmlns:p14="http://schemas.microsoft.com/office/powerpoint/2010/main" val="6467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3333FF"/>
                </a:solidFill>
                <a:latin typeface="Arial" pitchFamily="34" charset="0"/>
                <a:cs typeface="Arial" pitchFamily="34" charset="0"/>
              </a:rPr>
              <a:t>Người soạn	: Lê Thị Chinh</a:t>
            </a:r>
          </a:p>
          <a:p>
            <a:r>
              <a:rPr lang="en-US" sz="2000">
                <a:solidFill>
                  <a:srgbClr val="3333FF"/>
                </a:solidFill>
                <a:latin typeface="Arial" pitchFamily="34" charset="0"/>
                <a:cs typeface="Arial" pitchFamily="34" charset="0"/>
              </a:rPr>
              <a:t>Năm sinh           : 1990</a:t>
            </a:r>
          </a:p>
          <a:p>
            <a:r>
              <a:rPr lang="en-US" sz="2000">
                <a:solidFill>
                  <a:srgbClr val="3333FF"/>
                </a:solidFill>
                <a:latin typeface="Arial" pitchFamily="34" charset="0"/>
                <a:cs typeface="Arial" pitchFamily="34" charset="0"/>
              </a:rPr>
              <a:t>Đơn vị công tác	: Trường THCS LÝ TỰ TRỌNG</a:t>
            </a:r>
          </a:p>
          <a:p>
            <a:r>
              <a:rPr lang="en-US" sz="2000">
                <a:solidFill>
                  <a:srgbClr val="3333FF"/>
                </a:solidFill>
                <a:latin typeface="Arial" pitchFamily="34" charset="0"/>
                <a:cs typeface="Arial" pitchFamily="34" charset="0"/>
              </a:rPr>
              <a:t>SĐT		: 0982276629</a:t>
            </a:r>
          </a:p>
          <a:p>
            <a:r>
              <a:rPr lang="en-US" sz="2000">
                <a:solidFill>
                  <a:srgbClr val="3333FF"/>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5" y="2631439"/>
            <a:ext cx="9431447" cy="830997"/>
          </a:xfrm>
          <a:prstGeom prst="rect">
            <a:avLst/>
          </a:prstGeom>
          <a:solidFill>
            <a:schemeClr val="accent5">
              <a:lumMod val="20000"/>
              <a:lumOff val="80000"/>
            </a:schemeClr>
          </a:solidFill>
        </p:spPr>
        <p:txBody>
          <a:bodyPr wrap="square" rtlCol="0">
            <a:spAutoFit/>
          </a:bodyPr>
          <a:lstStyle/>
          <a:p>
            <a:pPr algn="ctr"/>
            <a:r>
              <a:rPr lang="en-US" sz="2400" b="1">
                <a:solidFill>
                  <a:srgbClr val="3333FF"/>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3333FF"/>
                </a:solidFill>
                <a:latin typeface="Arial" panose="020B0604020202020204" pitchFamily="34" charset="0"/>
                <a:cs typeface="Arial" panose="020B0604020202020204" pitchFamily="34" charset="0"/>
              </a:rPr>
              <a:t> THẦY CÔ CẦN IB NHẬN BÀI THAM KHẢO NHÉ! CẢM </a:t>
            </a:r>
            <a:r>
              <a:rPr lang="vi-VN" sz="2400" b="1">
                <a:solidFill>
                  <a:srgbClr val="3333FF"/>
                </a:solidFill>
                <a:latin typeface="Arial" panose="020B0604020202020204" pitchFamily="34" charset="0"/>
                <a:cs typeface="Arial" panose="020B0604020202020204" pitchFamily="34" charset="0"/>
              </a:rPr>
              <a:t>Ơ</a:t>
            </a:r>
            <a:r>
              <a:rPr lang="en-US" sz="2400" b="1">
                <a:solidFill>
                  <a:srgbClr val="3333FF"/>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3" y="3493164"/>
            <a:ext cx="11838450" cy="3539430"/>
          </a:xfrm>
          <a:prstGeom prst="rect">
            <a:avLst/>
          </a:prstGeom>
        </p:spPr>
        <p:txBody>
          <a:bodyPr wrap="square">
            <a:spAutoFit/>
          </a:bodyPr>
          <a:lstStyle/>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Tác giả bộ ppt Địa Lí (6-7,8 ch</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Facebook cá nhân: </a:t>
            </a:r>
            <a:r>
              <a:rPr lang="en-US" sz="28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28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800">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Nhóm chia sẻ tài liệu: </a:t>
            </a:r>
            <a:r>
              <a:rPr lang="en-US" sz="28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1754814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978918" y="136927"/>
            <a:ext cx="9919433" cy="1323439"/>
          </a:xfrm>
          <a:prstGeom prst="rect">
            <a:avLst/>
          </a:prstGeom>
          <a:noFill/>
        </p:spPr>
        <p:txBody>
          <a:bodyPr wrap="square" rtlCol="0">
            <a:spAutoFit/>
          </a:bodyPr>
          <a:lstStyle/>
          <a:p>
            <a:pPr marL="285750" indent="-285750" algn="just">
              <a:buFont typeface="Wingdings" panose="05000000000000000000" pitchFamily="2" charset="2"/>
              <a:buChar char="ü"/>
            </a:pPr>
            <a:r>
              <a:rPr lang="en-US" sz="4000">
                <a:solidFill>
                  <a:srgbClr val="FF00FF"/>
                </a:solidFill>
                <a:latin typeface="#9Slide05 Fourth" panose="00000500000000000000" pitchFamily="2" charset="0"/>
              </a:rPr>
              <a:t>Tìm ví dụ cụ thể về vai trò của hồ, đầm và nước ngầm đối với sản xuất và sinh hoạt ở nước ta. </a:t>
            </a:r>
          </a:p>
        </p:txBody>
      </p:sp>
      <p:grpSp>
        <p:nvGrpSpPr>
          <p:cNvPr id="22" name="Group 21">
            <a:extLst>
              <a:ext uri="{FF2B5EF4-FFF2-40B4-BE49-F238E27FC236}">
                <a16:creationId xmlns:a16="http://schemas.microsoft.com/office/drawing/2014/main" id="{73D98C66-FE2A-73E5-C038-5550C0F615E7}"/>
              </a:ext>
            </a:extLst>
          </p:cNvPr>
          <p:cNvGrpSpPr/>
          <p:nvPr/>
        </p:nvGrpSpPr>
        <p:grpSpPr>
          <a:xfrm>
            <a:off x="0" y="0"/>
            <a:ext cx="2270590" cy="6858000"/>
            <a:chOff x="0" y="0"/>
            <a:chExt cx="2270590" cy="6858000"/>
          </a:xfrm>
        </p:grpSpPr>
        <p:sp>
          <p:nvSpPr>
            <p:cNvPr id="2" name="Rectangle 1">
              <a:extLst>
                <a:ext uri="{FF2B5EF4-FFF2-40B4-BE49-F238E27FC236}">
                  <a16:creationId xmlns:a16="http://schemas.microsoft.com/office/drawing/2014/main" id="{B8FF3EA5-D686-2745-37DB-443BC1333023}"/>
                </a:ext>
              </a:extLst>
            </p:cNvPr>
            <p:cNvSpPr/>
            <p:nvPr/>
          </p:nvSpPr>
          <p:spPr>
            <a:xfrm>
              <a:off x="0" y="0"/>
              <a:ext cx="1551398" cy="6858000"/>
            </a:xfrm>
            <a:prstGeom prst="rect">
              <a:avLst/>
            </a:prstGeom>
            <a:solidFill>
              <a:srgbClr val="00B050"/>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A05E3925-F977-C300-6246-96712BB7E795}"/>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95207B3-0611-0BF7-FE19-E720C3B4E5BB}"/>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sp>
        <p:nvSpPr>
          <p:cNvPr id="8" name="TextBox 7">
            <a:extLst>
              <a:ext uri="{FF2B5EF4-FFF2-40B4-BE49-F238E27FC236}">
                <a16:creationId xmlns:a16="http://schemas.microsoft.com/office/drawing/2014/main" id="{653815A0-A6E3-C138-564E-E42BF3784914}"/>
              </a:ext>
            </a:extLst>
          </p:cNvPr>
          <p:cNvSpPr txBox="1"/>
          <p:nvPr/>
        </p:nvSpPr>
        <p:spPr>
          <a:xfrm>
            <a:off x="2447840" y="1458094"/>
            <a:ext cx="9519327" cy="5262979"/>
          </a:xfrm>
          <a:prstGeom prst="rect">
            <a:avLst/>
          </a:prstGeom>
          <a:noFill/>
        </p:spPr>
        <p:txBody>
          <a:bodyPr wrap="square">
            <a:spAutoFit/>
          </a:bodyPr>
          <a:lstStyle/>
          <a:p>
            <a:pPr algn="ctr"/>
            <a:r>
              <a:rPr lang="vi-VN" sz="2400" b="1" i="0">
                <a:solidFill>
                  <a:srgbClr val="0000FF"/>
                </a:solidFill>
                <a:effectLst/>
                <a:latin typeface="#9Slide05 Fourth" panose="00000500000000000000" pitchFamily="2" charset="0"/>
              </a:rPr>
              <a:t>Hồ Ba Bể</a:t>
            </a:r>
            <a:endParaRPr lang="vi-VN" sz="2400" b="0" i="0">
              <a:solidFill>
                <a:srgbClr val="0000FF"/>
              </a:solidFill>
              <a:effectLst/>
              <a:latin typeface="#9Slide05 Fourth" panose="00000500000000000000" pitchFamily="2" charset="0"/>
            </a:endParaRPr>
          </a:p>
          <a:p>
            <a:pPr algn="just">
              <a:buFont typeface="Arial" panose="020B0604020202020204" pitchFamily="34" charset="0"/>
              <a:buChar char="•"/>
            </a:pPr>
            <a:r>
              <a:rPr lang="vi-VN" sz="2400" b="0" i="0">
                <a:solidFill>
                  <a:srgbClr val="0000FF"/>
                </a:solidFill>
                <a:effectLst/>
                <a:latin typeface="#9Slide05 Fourth" panose="00000500000000000000" pitchFamily="2" charset="0"/>
              </a:rPr>
              <a:t>Cảnh quan địa chất độc đáo: đá vôi tại vùng hồ Ba Bể có niên đại 450 triệu năm và là đá vôi cổ có đặc điểm kiến tạo rất đặc biệt.  Đáy hồ Ba Bể có một lớp đất sét dày tới 200m bịt kín, chính địa tầng sét này không cho nước thoát xuống và hồ được hình thành.</a:t>
            </a:r>
          </a:p>
          <a:p>
            <a:pPr algn="just">
              <a:buFont typeface="Arial" panose="020B0604020202020204" pitchFamily="34" charset="0"/>
              <a:buChar char="•"/>
            </a:pPr>
            <a:r>
              <a:rPr lang="vi-VN" sz="2400" b="0" i="0">
                <a:solidFill>
                  <a:srgbClr val="0000FF"/>
                </a:solidFill>
                <a:effectLst/>
                <a:latin typeface="#9Slide05 Fourth" panose="00000500000000000000" pitchFamily="2" charset="0"/>
              </a:rPr>
              <a:t>Đa dạng sinh học: đây là hồ nước ngọt thiên nhiên lớn nhất Việt Nam. Hồ Ba Bể có chiều dài hơn 8km, chỗ rộng nhất khoảng 3km, sâu khoảng 20 đến 30m. Là nơi cư ngụ của khoảng 50 loài cá nước ngọt, trong đó có những loài cá rất quý hiếm như cá cóc Ba Bể, cá chiên, cá lầm xanh, cá sình ga…. và nhiều loài thực vật quý hiếm có tên trong Sách Đỏ Việt Nam như nghiến, đinh, lim, trúc dây…</a:t>
            </a:r>
          </a:p>
          <a:p>
            <a:pPr algn="just">
              <a:buFont typeface="Arial" panose="020B0604020202020204" pitchFamily="34" charset="0"/>
              <a:buChar char="•"/>
            </a:pPr>
            <a:r>
              <a:rPr lang="vi-VN" sz="2400" b="0" i="0">
                <a:solidFill>
                  <a:srgbClr val="0000FF"/>
                </a:solidFill>
                <a:effectLst/>
                <a:latin typeface="#9Slide05 Fourth" panose="00000500000000000000" pitchFamily="2" charset="0"/>
              </a:rPr>
              <a:t>Giá trị du lịch: Hồ ở độ cao 145m so với mặt nước biển, diện tích mặt hồ khoảng 500ha được bao bọc bởi những dãy núi đá vôi có nhiều suối ngầm và hang động. Giữa lòng hồ có hai đảo nhỏ nổi lên (đảo An Mã và đảo Bà Góa). Xung quanh hồ là quần thể du lịch Ao Tiên, đảo Pò Giả Mải, động Puông, thác Đầu Đẳng...</a:t>
            </a:r>
          </a:p>
        </p:txBody>
      </p:sp>
    </p:spTree>
    <p:extLst>
      <p:ext uri="{BB962C8B-B14F-4D97-AF65-F5344CB8AC3E}">
        <p14:creationId xmlns:p14="http://schemas.microsoft.com/office/powerpoint/2010/main" val="399397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99.jpg" descr="Image result for GiÆ¡ tay xung phong">
            <a:extLst>
              <a:ext uri="{FF2B5EF4-FFF2-40B4-BE49-F238E27FC236}">
                <a16:creationId xmlns:a16="http://schemas.microsoft.com/office/drawing/2014/main" id="{F05D5632-8518-AF31-2FBF-7622DB388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7355" y="319980"/>
            <a:ext cx="2811589" cy="1706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2651116-F162-5E4A-324E-400DFA789698}"/>
              </a:ext>
            </a:extLst>
          </p:cNvPr>
          <p:cNvSpPr>
            <a:spLocks noChangeArrowheads="1"/>
          </p:cNvSpPr>
          <p:nvPr/>
        </p:nvSpPr>
        <p:spPr bwMode="auto">
          <a:xfrm>
            <a:off x="2493529" y="1030894"/>
            <a:ext cx="66371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 pos="450850" algn="l"/>
              </a:tabLst>
            </a:pPr>
            <a:r>
              <a:rPr kumimoji="0" lang="en-US" altLang="en-US" sz="3200" b="0" i="0" u="none" strike="noStrike" cap="none" normalizeH="0" baseline="0">
                <a:ln>
                  <a:noFill/>
                </a:ln>
                <a:solidFill>
                  <a:srgbClr val="FF0000"/>
                </a:solidFill>
                <a:effectLst/>
                <a:latin typeface="Arial" panose="020B0604020202020204" pitchFamily="34" charset="0"/>
                <a:ea typeface="Times New Roman" panose="02020603050405020304" pitchFamily="18" charset="0"/>
              </a:rPr>
              <a:t>Trong vòng 2 phút, điền tên các con sông vào ô tương ứng</a:t>
            </a:r>
            <a:endParaRPr kumimoji="0" lang="en-US" altLang="en-US" sz="3200" b="0" i="0" u="none" strike="noStrike" cap="none" normalizeH="0" baseline="0">
              <a:ln>
                <a:noFill/>
              </a:ln>
              <a:solidFill>
                <a:srgbClr val="FF0000"/>
              </a:solidFill>
              <a:effectLst/>
              <a:latin typeface="Arial" panose="020B0604020202020204" pitchFamily="34" charset="0"/>
            </a:endParaRPr>
          </a:p>
        </p:txBody>
      </p:sp>
      <p:graphicFrame>
        <p:nvGraphicFramePr>
          <p:cNvPr id="2" name="Table 2">
            <a:extLst>
              <a:ext uri="{FF2B5EF4-FFF2-40B4-BE49-F238E27FC236}">
                <a16:creationId xmlns:a16="http://schemas.microsoft.com/office/drawing/2014/main" id="{AA25D664-BC6D-CB38-C104-058085CC6F4E}"/>
              </a:ext>
            </a:extLst>
          </p:cNvPr>
          <p:cNvGraphicFramePr>
            <a:graphicFrameLocks noGrp="1"/>
          </p:cNvGraphicFramePr>
          <p:nvPr>
            <p:extLst>
              <p:ext uri="{D42A27DB-BD31-4B8C-83A1-F6EECF244321}">
                <p14:modId xmlns:p14="http://schemas.microsoft.com/office/powerpoint/2010/main" val="3498081318"/>
              </p:ext>
            </p:extLst>
          </p:nvPr>
        </p:nvGraphicFramePr>
        <p:xfrm>
          <a:off x="466929" y="3947840"/>
          <a:ext cx="11495613" cy="2820128"/>
        </p:xfrm>
        <a:graphic>
          <a:graphicData uri="http://schemas.openxmlformats.org/drawingml/2006/table">
            <a:tbl>
              <a:tblPr firstRow="1" bandRow="1">
                <a:tableStyleId>{5C22544A-7EE6-4342-B048-85BDC9FD1C3A}</a:tableStyleId>
              </a:tblPr>
              <a:tblGrid>
                <a:gridCol w="3831871">
                  <a:extLst>
                    <a:ext uri="{9D8B030D-6E8A-4147-A177-3AD203B41FA5}">
                      <a16:colId xmlns:a16="http://schemas.microsoft.com/office/drawing/2014/main" val="630270706"/>
                    </a:ext>
                  </a:extLst>
                </a:gridCol>
                <a:gridCol w="3831871">
                  <a:extLst>
                    <a:ext uri="{9D8B030D-6E8A-4147-A177-3AD203B41FA5}">
                      <a16:colId xmlns:a16="http://schemas.microsoft.com/office/drawing/2014/main" val="2554860054"/>
                    </a:ext>
                  </a:extLst>
                </a:gridCol>
                <a:gridCol w="3831871">
                  <a:extLst>
                    <a:ext uri="{9D8B030D-6E8A-4147-A177-3AD203B41FA5}">
                      <a16:colId xmlns:a16="http://schemas.microsoft.com/office/drawing/2014/main" val="209004856"/>
                    </a:ext>
                  </a:extLst>
                </a:gridCol>
              </a:tblGrid>
              <a:tr h="534128">
                <a:tc>
                  <a:txBody>
                    <a:bodyPr/>
                    <a:lstStyle/>
                    <a:p>
                      <a:pPr indent="180340" algn="just">
                        <a:lnSpc>
                          <a:spcPct val="115000"/>
                        </a:lnSpc>
                        <a:spcAft>
                          <a:spcPts val="600"/>
                        </a:spcAft>
                        <a:tabLst>
                          <a:tab pos="180340" algn="l"/>
                          <a:tab pos="450215" algn="l"/>
                        </a:tabLst>
                      </a:pPr>
                      <a:r>
                        <a:rPr lang="en-US" sz="2400">
                          <a:solidFill>
                            <a:srgbClr val="FFFF00"/>
                          </a:solidFill>
                          <a:effectLst/>
                          <a:latin typeface="Arial" panose="020B0604020202020204" pitchFamily="34" charset="0"/>
                          <a:cs typeface="Arial" panose="020B0604020202020204" pitchFamily="34" charset="0"/>
                        </a:rPr>
                        <a:t>SÔNG NGÒI BẮC BỘ</a:t>
                      </a:r>
                      <a:endParaRPr lang="en-US" sz="24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a:solidFill>
                            <a:srgbClr val="FFFF00"/>
                          </a:solidFill>
                          <a:effectLst/>
                          <a:latin typeface="Arial" panose="020B0604020202020204" pitchFamily="34" charset="0"/>
                          <a:cs typeface="Arial" panose="020B0604020202020204" pitchFamily="34" charset="0"/>
                        </a:rPr>
                        <a:t>SÔNG NGÒI TRUNG BỘ</a:t>
                      </a:r>
                      <a:endParaRPr lang="en-US" sz="24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a:solidFill>
                            <a:srgbClr val="FFFF00"/>
                          </a:solidFill>
                          <a:effectLst/>
                          <a:latin typeface="Arial" panose="020B0604020202020204" pitchFamily="34" charset="0"/>
                          <a:cs typeface="Arial" panose="020B0604020202020204" pitchFamily="34" charset="0"/>
                        </a:rPr>
                        <a:t>SÔNG NGÒI NAM BỘ</a:t>
                      </a:r>
                      <a:endParaRPr lang="en-US" sz="24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704205078"/>
                  </a:ext>
                </a:extLst>
              </a:tr>
              <a:tr h="1922938">
                <a:tc>
                  <a:txBody>
                    <a:bodyPr/>
                    <a:lstStyle/>
                    <a:p>
                      <a:endParaRPr lang="en-US"/>
                    </a:p>
                  </a:txBody>
                  <a:tcPr>
                    <a:solidFill>
                      <a:srgbClr val="F6F987"/>
                    </a:solidFill>
                  </a:tcPr>
                </a:tc>
                <a:tc>
                  <a:txBody>
                    <a:bodyPr/>
                    <a:lstStyle/>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895011425"/>
                  </a:ext>
                </a:extLst>
              </a:tr>
            </a:tbl>
          </a:graphicData>
        </a:graphic>
      </p:graphicFrame>
      <p:sp>
        <p:nvSpPr>
          <p:cNvPr id="5" name="TextBox 4">
            <a:extLst>
              <a:ext uri="{FF2B5EF4-FFF2-40B4-BE49-F238E27FC236}">
                <a16:creationId xmlns:a16="http://schemas.microsoft.com/office/drawing/2014/main" id="{2DE5F246-EEAA-A9FA-E2AF-CDE4D0DF1180}"/>
              </a:ext>
            </a:extLst>
          </p:cNvPr>
          <p:cNvSpPr txBox="1"/>
          <p:nvPr/>
        </p:nvSpPr>
        <p:spPr>
          <a:xfrm>
            <a:off x="1875261" y="2209099"/>
            <a:ext cx="9394219" cy="1536767"/>
          </a:xfrm>
          <a:prstGeom prst="rect">
            <a:avLst/>
          </a:prstGeom>
          <a:noFill/>
          <a:ln>
            <a:solidFill>
              <a:schemeClr val="accent1"/>
            </a:solidFill>
            <a:prstDash val="sysDash"/>
          </a:ln>
        </p:spPr>
        <p:txBody>
          <a:bodyPr wrap="square">
            <a:spAutoFit/>
          </a:bodyPr>
          <a:lstStyle/>
          <a:p>
            <a:pPr indent="180340" algn="just">
              <a:lnSpc>
                <a:spcPct val="115000"/>
              </a:lnSpc>
              <a:spcAft>
                <a:spcPts val="600"/>
              </a:spcAft>
              <a:tabLst>
                <a:tab pos="180340" algn="l"/>
                <a:tab pos="450215" algn="l"/>
              </a:tabLst>
            </a:pPr>
            <a:r>
              <a:rPr lang="en-US" sz="2800">
                <a:solidFill>
                  <a:srgbClr val="0000FF"/>
                </a:solidFill>
                <a:effectLst/>
                <a:latin typeface="Arial" panose="020B0604020202020204" pitchFamily="34" charset="0"/>
                <a:cs typeface="Arial" panose="020B0604020202020204" pitchFamily="34" charset="0"/>
              </a:rPr>
              <a:t>Hồng, Gianh, Lô, Đà, Chảy, Thu Bồn, Hương, Đà Rằng, Đồng Nai, Vàm Cỏ Đông, Thái Bình, Kì Cùng – Bằng Giang; Mã, Cả, Cửu Long, Bé, Sài Gòn</a:t>
            </a:r>
            <a:endParaRPr lang="en-US" sz="280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182B33A9-05C1-71DE-6EC5-25FF792807C3}"/>
              </a:ext>
            </a:extLst>
          </p:cNvPr>
          <p:cNvSpPr txBox="1"/>
          <p:nvPr/>
        </p:nvSpPr>
        <p:spPr>
          <a:xfrm>
            <a:off x="3058607" y="-84697"/>
            <a:ext cx="7320724" cy="1323439"/>
          </a:xfrm>
          <a:prstGeom prst="rect">
            <a:avLst/>
          </a:prstGeom>
          <a:noFill/>
        </p:spPr>
        <p:txBody>
          <a:bodyPr wrap="square" rtlCol="0">
            <a:spAutoFit/>
          </a:bodyPr>
          <a:lstStyle/>
          <a:p>
            <a:r>
              <a:rPr lang="en-US" sz="8000">
                <a:solidFill>
                  <a:srgbClr val="0000FF"/>
                </a:solidFill>
                <a:latin typeface="SVN-Billo" panose="00000400000000000000" pitchFamily="2" charset="0"/>
                <a:ea typeface="STCaiyun" panose="02010800040101010101" pitchFamily="2" charset="-122"/>
              </a:rPr>
              <a:t>Ai nhanh hơn</a:t>
            </a:r>
          </a:p>
        </p:txBody>
      </p:sp>
      <p:pic>
        <p:nvPicPr>
          <p:cNvPr id="8" name="Đồng hồ đếm ngược 2 phút có tiếng">
            <a:hlinkClick r:id="" action="ppaction://media"/>
            <a:extLst>
              <a:ext uri="{FF2B5EF4-FFF2-40B4-BE49-F238E27FC236}">
                <a16:creationId xmlns:a16="http://schemas.microsoft.com/office/drawing/2014/main" id="{9C45EA11-8EA1-8449-F1B8-AE6EB359C3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8420" y="414736"/>
            <a:ext cx="2664523" cy="1498794"/>
          </a:xfrm>
          <a:prstGeom prst="rect">
            <a:avLst/>
          </a:prstGeom>
        </p:spPr>
      </p:pic>
      <p:sp>
        <p:nvSpPr>
          <p:cNvPr id="9" name="TextBox 8">
            <a:extLst>
              <a:ext uri="{FF2B5EF4-FFF2-40B4-BE49-F238E27FC236}">
                <a16:creationId xmlns:a16="http://schemas.microsoft.com/office/drawing/2014/main" id="{E3167553-A623-C67E-6323-418963F5CB56}"/>
              </a:ext>
            </a:extLst>
          </p:cNvPr>
          <p:cNvSpPr txBox="1"/>
          <p:nvPr/>
        </p:nvSpPr>
        <p:spPr>
          <a:xfrm>
            <a:off x="396176" y="4655527"/>
            <a:ext cx="3879040" cy="2062103"/>
          </a:xfrm>
          <a:prstGeom prst="rect">
            <a:avLst/>
          </a:prstGeom>
          <a:noFill/>
        </p:spPr>
        <p:txBody>
          <a:bodyPr wrap="square" rtlCol="0">
            <a:spAutoFit/>
          </a:bodyPr>
          <a:lstStyle/>
          <a:p>
            <a:pPr algn="ctr"/>
            <a:r>
              <a:rPr lang="en-US" sz="3200">
                <a:solidFill>
                  <a:srgbClr val="0000FF"/>
                </a:solidFill>
                <a:latin typeface="Arial" panose="020B0604020202020204" pitchFamily="34" charset="0"/>
                <a:cs typeface="Arial" panose="020B0604020202020204" pitchFamily="34" charset="0"/>
              </a:rPr>
              <a:t>Hồng, Lô, Chảy Đà,Thái Bình, Kì Cùng- Bằng Giang, Mã</a:t>
            </a:r>
          </a:p>
        </p:txBody>
      </p:sp>
      <p:sp>
        <p:nvSpPr>
          <p:cNvPr id="10" name="TextBox 9">
            <a:extLst>
              <a:ext uri="{FF2B5EF4-FFF2-40B4-BE49-F238E27FC236}">
                <a16:creationId xmlns:a16="http://schemas.microsoft.com/office/drawing/2014/main" id="{2F4165BB-B0F7-3545-8F7B-EBF3FE59D1EA}"/>
              </a:ext>
            </a:extLst>
          </p:cNvPr>
          <p:cNvSpPr txBox="1"/>
          <p:nvPr/>
        </p:nvSpPr>
        <p:spPr>
          <a:xfrm>
            <a:off x="4156480" y="4635117"/>
            <a:ext cx="3879040" cy="1569660"/>
          </a:xfrm>
          <a:prstGeom prst="rect">
            <a:avLst/>
          </a:prstGeom>
          <a:noFill/>
        </p:spPr>
        <p:txBody>
          <a:bodyPr wrap="square" rtlCol="0">
            <a:spAutoFit/>
          </a:bodyPr>
          <a:lstStyle/>
          <a:p>
            <a:pPr algn="ctr"/>
            <a:r>
              <a:rPr lang="en-US" sz="3200">
                <a:solidFill>
                  <a:srgbClr val="0000FF"/>
                </a:solidFill>
                <a:latin typeface="Arial" panose="020B0604020202020204" pitchFamily="34" charset="0"/>
                <a:cs typeface="Arial" panose="020B0604020202020204" pitchFamily="34" charset="0"/>
              </a:rPr>
              <a:t>Gianh, Thu Bồn, Hương, Đà Rằng, Cả</a:t>
            </a:r>
          </a:p>
        </p:txBody>
      </p:sp>
      <p:sp>
        <p:nvSpPr>
          <p:cNvPr id="11" name="TextBox 10">
            <a:extLst>
              <a:ext uri="{FF2B5EF4-FFF2-40B4-BE49-F238E27FC236}">
                <a16:creationId xmlns:a16="http://schemas.microsoft.com/office/drawing/2014/main" id="{D203C956-F932-EC6F-D9F3-F62BDBACBCD4}"/>
              </a:ext>
            </a:extLst>
          </p:cNvPr>
          <p:cNvSpPr txBox="1"/>
          <p:nvPr/>
        </p:nvSpPr>
        <p:spPr>
          <a:xfrm>
            <a:off x="8083502" y="4695074"/>
            <a:ext cx="3879040" cy="1569660"/>
          </a:xfrm>
          <a:prstGeom prst="rect">
            <a:avLst/>
          </a:prstGeom>
          <a:noFill/>
        </p:spPr>
        <p:txBody>
          <a:bodyPr wrap="square" rtlCol="0">
            <a:spAutoFit/>
          </a:bodyPr>
          <a:lstStyle/>
          <a:p>
            <a:pPr algn="ctr"/>
            <a:r>
              <a:rPr lang="en-US" sz="3200">
                <a:solidFill>
                  <a:srgbClr val="0000FF"/>
                </a:solidFill>
                <a:latin typeface="Arial" panose="020B0604020202020204" pitchFamily="34" charset="0"/>
                <a:cs typeface="Arial" panose="020B0604020202020204" pitchFamily="34" charset="0"/>
              </a:rPr>
              <a:t>Đồng Nai, Vàm Cỏ Đông, Cửu Long, Bé, Sài Gòn</a:t>
            </a:r>
          </a:p>
        </p:txBody>
      </p:sp>
    </p:spTree>
    <p:extLst>
      <p:ext uri="{BB962C8B-B14F-4D97-AF65-F5344CB8AC3E}">
        <p14:creationId xmlns:p14="http://schemas.microsoft.com/office/powerpoint/2010/main" val="12153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8"/>
                                        </p:tgtEl>
                                      </p:cBhvr>
                                    </p:cmd>
                                  </p:childTnLst>
                                </p:cTn>
                              </p:par>
                            </p:childTnLst>
                          </p:cTn>
                        </p:par>
                      </p:childTnLst>
                    </p:cTn>
                  </p:par>
                </p:childTnLst>
              </p:cTn>
              <p:nextCondLst>
                <p:cond evt="onClick" delay="0">
                  <p:tgtEl>
                    <p:spTgt spid="8"/>
                  </p:tgtEl>
                </p:cond>
              </p:nextCondLst>
            </p:seq>
            <p:video>
              <p:cMediaNode vol="80000">
                <p:cTn id="32" fill="hold" display="0">
                  <p:stCondLst>
                    <p:cond delay="indefinite"/>
                  </p:stCondLst>
                </p:cTn>
                <p:tgtEl>
                  <p:spTgt spid="8"/>
                </p:tgtEl>
              </p:cMediaNode>
            </p:video>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3" name="Group 2">
            <a:extLst>
              <a:ext uri="{FF2B5EF4-FFF2-40B4-BE49-F238E27FC236}">
                <a16:creationId xmlns:a16="http://schemas.microsoft.com/office/drawing/2014/main" id="{ED087C6B-98CD-408D-905B-0593D59CB7C7}"/>
              </a:ext>
            </a:extLst>
          </p:cNvPr>
          <p:cNvGrpSpPr/>
          <p:nvPr/>
        </p:nvGrpSpPr>
        <p:grpSpPr>
          <a:xfrm>
            <a:off x="-48938" y="2467959"/>
            <a:ext cx="11780712" cy="1984909"/>
            <a:chOff x="649341" y="1532047"/>
            <a:chExt cx="11780712" cy="1984909"/>
          </a:xfrm>
        </p:grpSpPr>
        <p:grpSp>
          <p:nvGrpSpPr>
            <p:cNvPr id="13" name="Google Shape;289;p20">
              <a:extLst>
                <a:ext uri="{FF2B5EF4-FFF2-40B4-BE49-F238E27FC236}">
                  <a16:creationId xmlns:a16="http://schemas.microsoft.com/office/drawing/2014/main" id="{8472BBF6-32D5-45CB-BCD7-9D28FAB64356}"/>
                </a:ext>
              </a:extLst>
            </p:cNvPr>
            <p:cNvGrpSpPr/>
            <p:nvPr/>
          </p:nvGrpSpPr>
          <p:grpSpPr>
            <a:xfrm>
              <a:off x="649341" y="1532047"/>
              <a:ext cx="11780712" cy="1984909"/>
              <a:chOff x="3603128" y="1206550"/>
              <a:chExt cx="10310901" cy="1984909"/>
            </a:xfrm>
          </p:grpSpPr>
          <p:sp>
            <p:nvSpPr>
              <p:cNvPr id="14" name="Google Shape;290;p20">
                <a:extLst>
                  <a:ext uri="{FF2B5EF4-FFF2-40B4-BE49-F238E27FC236}">
                    <a16:creationId xmlns:a16="http://schemas.microsoft.com/office/drawing/2014/main"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id="{01C7E35C-1487-4B0D-815C-F38D7845AC37}"/>
                  </a:ext>
                </a:extLst>
              </p:cNvPr>
              <p:cNvSpPr/>
              <p:nvPr/>
            </p:nvSpPr>
            <p:spPr>
              <a:xfrm>
                <a:off x="3861881" y="1373661"/>
                <a:ext cx="10052148" cy="1659469"/>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id="{976A2BFC-7B07-456F-9E78-18F6D6891D97}"/>
                  </a:ext>
                </a:extLst>
              </p:cNvPr>
              <p:cNvSpPr/>
              <p:nvPr/>
            </p:nvSpPr>
            <p:spPr>
              <a:xfrm>
                <a:off x="4552637" y="3142376"/>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id="{7777F2E5-8BEE-43E3-8B47-9C9367A7C3D2}"/>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0" name="Google Shape;296;p20">
                <a:extLst>
                  <a:ext uri="{FF2B5EF4-FFF2-40B4-BE49-F238E27FC236}">
                    <a16:creationId xmlns:a16="http://schemas.microsoft.com/office/drawing/2014/main" id="{A90EDE96-440C-4032-BBEA-23027EA94942}"/>
                  </a:ext>
                </a:extLst>
              </p:cNvPr>
              <p:cNvSpPr/>
              <p:nvPr/>
            </p:nvSpPr>
            <p:spPr>
              <a:xfrm>
                <a:off x="4384834" y="3009517"/>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id="{0D9E284F-A7C6-45B8-A730-9F63A26B0719}"/>
                  </a:ext>
                </a:extLst>
              </p:cNvPr>
              <p:cNvSpPr/>
              <p:nvPr/>
            </p:nvSpPr>
            <p:spPr>
              <a:xfrm flipV="1">
                <a:off x="4390298" y="3005478"/>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1A70E86-D02A-47CF-B210-A6CC8FF46AA8}"/>
                </a:ext>
              </a:extLst>
            </p:cNvPr>
            <p:cNvSpPr/>
            <p:nvPr/>
          </p:nvSpPr>
          <p:spPr>
            <a:xfrm>
              <a:off x="1868224" y="1990221"/>
              <a:ext cx="9638583" cy="1077218"/>
            </a:xfrm>
            <a:prstGeom prst="rect">
              <a:avLst/>
            </a:prstGeom>
          </p:spPr>
          <p:txBody>
            <a:bodyPr wrap="square">
              <a:spAutoFit/>
            </a:bodyPr>
            <a:lstStyle/>
            <a:p>
              <a:pPr algn="just"/>
              <a:r>
                <a:rPr lang="en-US" sz="3200" b="0" i="0">
                  <a:solidFill>
                    <a:srgbClr val="0000FF"/>
                  </a:solidFill>
                  <a:effectLst/>
                  <a:latin typeface="Roboto" panose="02000000000000000000" pitchFamily="2" charset="0"/>
                </a:rPr>
                <a:t>V</a:t>
              </a:r>
              <a:r>
                <a:rPr lang="vi-VN" sz="3200" b="0" i="0">
                  <a:solidFill>
                    <a:srgbClr val="0000FF"/>
                  </a:solidFill>
                  <a:effectLst/>
                  <a:latin typeface="Roboto" panose="02000000000000000000" pitchFamily="2" charset="0"/>
                </a:rPr>
                <a:t>iết báo cáo ngắn mô tả đặc điểm của sông hoặc hồ, hoặc đầm ở nước ta mà em biết.</a:t>
              </a:r>
              <a:endParaRPr lang="en-US" sz="3200">
                <a:solidFill>
                  <a:srgbClr val="0000FF"/>
                </a:solidFill>
                <a:latin typeface="Arial" panose="020B0604020202020204" pitchFamily="34" charset="0"/>
                <a:cs typeface="Arial" panose="020B0604020202020204" pitchFamily="34" charset="0"/>
              </a:endParaRP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id="{6DCB2E84-06E0-45D5-A3AA-3F62712A9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8737" y="524921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614457" y="5776543"/>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FF0000"/>
                </a:solidFill>
                <a:latin typeface="Arial" panose="020B0604020202020204" pitchFamily="34" charset="0"/>
                <a:cs typeface="Arial" panose="020B0604020202020204" pitchFamily="34" charset="0"/>
              </a:rPr>
              <a:t>Cá nhân</a:t>
            </a:r>
            <a:endParaRPr lang="en-US" sz="2800" b="1"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39" name="Subtitle 2">
            <a:extLst>
              <a:ext uri="{FF2B5EF4-FFF2-40B4-BE49-F238E27FC236}">
                <a16:creationId xmlns:a16="http://schemas.microsoft.com/office/drawing/2014/main" id="{6F5B8324-6E75-400B-BB08-E9F256B23895}"/>
              </a:ext>
            </a:extLst>
          </p:cNvPr>
          <p:cNvSpPr txBox="1">
            <a:spLocks/>
          </p:cNvSpPr>
          <p:nvPr/>
        </p:nvSpPr>
        <p:spPr>
          <a:xfrm>
            <a:off x="5393933" y="6307378"/>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FF0000"/>
                </a:solidFill>
                <a:latin typeface="Arial" panose="020B0604020202020204" pitchFamily="34" charset="0"/>
                <a:cs typeface="Arial" panose="020B0604020202020204" pitchFamily="34" charset="0"/>
              </a:rPr>
              <a:t>Thời gian</a:t>
            </a:r>
            <a:r>
              <a:rPr lang="en-US" sz="2800">
                <a:solidFill>
                  <a:srgbClr val="FF0000"/>
                </a:solidFill>
                <a:latin typeface="Arial" panose="020B0604020202020204" pitchFamily="34" charset="0"/>
                <a:cs typeface="Arial" panose="020B0604020202020204" pitchFamily="34" charset="0"/>
              </a:rPr>
              <a:t>:</a:t>
            </a:r>
            <a:r>
              <a:rPr lang="vi-VN" sz="2800">
                <a:solidFill>
                  <a:srgbClr val="FF0000"/>
                </a:solidFill>
                <a:latin typeface="Arial" panose="020B0604020202020204" pitchFamily="34" charset="0"/>
                <a:cs typeface="Arial" panose="020B0604020202020204" pitchFamily="34" charset="0"/>
              </a:rPr>
              <a:t> </a:t>
            </a:r>
            <a:r>
              <a:rPr lang="en-US" sz="2800">
                <a:solidFill>
                  <a:srgbClr val="00B050"/>
                </a:solidFill>
                <a:latin typeface="Arial" panose="020B0604020202020204" pitchFamily="34" charset="0"/>
                <a:cs typeface="Arial" panose="020B0604020202020204" pitchFamily="34" charset="0"/>
              </a:rPr>
              <a:t>tiết học sau</a:t>
            </a:r>
            <a:endParaRPr lang="en-US" sz="28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225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477419"/>
            <a:ext cx="4218261" cy="1370247"/>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3" y="4462775"/>
            <a:ext cx="3949437"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rgbClr val="3333FF"/>
                </a:solidFill>
                <a:latin typeface="Arial" pitchFamily="34" charset="0"/>
                <a:cs typeface="Arial" pitchFamily="34" charset="0"/>
              </a:rPr>
              <a:t>Chuẩn bị bài 7Vai trò của tài nguyên khí hậu và tài nguyên nước đối với sự phát triển KTXH của nước ta</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3447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E46EB-FB61-4B79-8B94-97F1DE2F112C}"/>
              </a:ext>
            </a:extLst>
          </p:cNvPr>
          <p:cNvPicPr>
            <a:picLocks noChangeAspect="1"/>
          </p:cNvPicPr>
          <p:nvPr/>
        </p:nvPicPr>
        <p:blipFill rotWithShape="1">
          <a:blip r:embed="rId3">
            <a:extLst>
              <a:ext uri="{28A0092B-C50C-407E-A947-70E740481C1C}">
                <a14:useLocalDpi xmlns:a14="http://schemas.microsoft.com/office/drawing/2010/main" val="0"/>
              </a:ext>
            </a:extLst>
          </a:blip>
          <a:srcRect b="59173"/>
          <a:stretch/>
        </p:blipFill>
        <p:spPr>
          <a:xfrm>
            <a:off x="2887761" y="649490"/>
            <a:ext cx="7004385" cy="2379249"/>
          </a:xfrm>
          <a:prstGeom prst="rect">
            <a:avLst/>
          </a:prstGeom>
        </p:spPr>
      </p:pic>
      <p:grpSp>
        <p:nvGrpSpPr>
          <p:cNvPr id="3" name="Group 2">
            <a:extLst>
              <a:ext uri="{FF2B5EF4-FFF2-40B4-BE49-F238E27FC236}">
                <a16:creationId xmlns:a16="http://schemas.microsoft.com/office/drawing/2014/main" id="{E7B66248-658F-4F53-A343-842909B603B5}"/>
              </a:ext>
            </a:extLst>
          </p:cNvPr>
          <p:cNvGrpSpPr/>
          <p:nvPr/>
        </p:nvGrpSpPr>
        <p:grpSpPr>
          <a:xfrm>
            <a:off x="1669489" y="3037669"/>
            <a:ext cx="9114139" cy="2538355"/>
            <a:chOff x="1514901" y="2360255"/>
            <a:chExt cx="9114139" cy="2538354"/>
          </a:xfrm>
          <a:solidFill>
            <a:srgbClr val="00A0E8"/>
          </a:solidFill>
        </p:grpSpPr>
        <p:sp>
          <p:nvSpPr>
            <p:cNvPr id="4" name="Rectangle 3">
              <a:extLst>
                <a:ext uri="{FF2B5EF4-FFF2-40B4-BE49-F238E27FC236}">
                  <a16:creationId xmlns:a16="http://schemas.microsoft.com/office/drawing/2014/main" id="{7B6AC67B-786B-4659-945C-1E193A9068FE}"/>
                </a:ext>
              </a:extLst>
            </p:cNvPr>
            <p:cNvSpPr/>
            <p:nvPr/>
          </p:nvSpPr>
          <p:spPr>
            <a:xfrm>
              <a:off x="1644452" y="2524837"/>
              <a:ext cx="8871012" cy="2243979"/>
            </a:xfrm>
            <a:prstGeom prst="rect">
              <a:avLst/>
            </a:prstGeom>
            <a:grpFill/>
            <a:ln w="12700" cap="flat" cmpd="sng" algn="ctr">
              <a:solidFill>
                <a:srgbClr val="00A0E8"/>
              </a:solidFill>
              <a:prstDash val="solid"/>
              <a:miter lim="800000"/>
            </a:ln>
            <a:effectLst/>
          </p:spPr>
          <p:txBody>
            <a:bodyPr rtlCol="0" anchor="ctr"/>
            <a:lstStyle/>
            <a:p>
              <a:pPr algn="ctr" defTabSz="914377">
                <a:defRPr/>
              </a:pPr>
              <a:endParaRPr lang="en-US">
                <a:solidFill>
                  <a:prstClr val="white"/>
                </a:solidFill>
                <a:latin typeface="Calibri" panose="020F0502020204030204"/>
                <a:cs typeface="Arial"/>
                <a:sym typeface="Arial"/>
              </a:endParaRPr>
            </a:p>
          </p:txBody>
        </p:sp>
        <p:cxnSp>
          <p:nvCxnSpPr>
            <p:cNvPr id="5" name="Straight Connector 4">
              <a:extLst>
                <a:ext uri="{FF2B5EF4-FFF2-40B4-BE49-F238E27FC236}">
                  <a16:creationId xmlns:a16="http://schemas.microsoft.com/office/drawing/2014/main" id="{67378E26-2A16-49CB-8EB0-2EE279934042}"/>
                </a:ext>
              </a:extLst>
            </p:cNvPr>
            <p:cNvCxnSpPr>
              <a:cxnSpLocks/>
            </p:cNvCxnSpPr>
            <p:nvPr/>
          </p:nvCxnSpPr>
          <p:spPr>
            <a:xfrm>
              <a:off x="1514901" y="2360255"/>
              <a:ext cx="9109556" cy="0"/>
            </a:xfrm>
            <a:prstGeom prst="line">
              <a:avLst/>
            </a:prstGeom>
            <a:grpFill/>
            <a:ln w="6350" cap="flat" cmpd="sng" algn="ctr">
              <a:solidFill>
                <a:srgbClr val="00A0E8"/>
              </a:solidFill>
              <a:prstDash val="lgDash"/>
              <a:miter lim="800000"/>
            </a:ln>
            <a:effectLst/>
          </p:spPr>
        </p:cxnSp>
        <p:cxnSp>
          <p:nvCxnSpPr>
            <p:cNvPr id="6" name="Straight Connector 5">
              <a:extLst>
                <a:ext uri="{FF2B5EF4-FFF2-40B4-BE49-F238E27FC236}">
                  <a16:creationId xmlns:a16="http://schemas.microsoft.com/office/drawing/2014/main" id="{771A61C2-8F93-4CCB-B7AC-460F888A3468}"/>
                </a:ext>
              </a:extLst>
            </p:cNvPr>
            <p:cNvCxnSpPr>
              <a:cxnSpLocks/>
            </p:cNvCxnSpPr>
            <p:nvPr/>
          </p:nvCxnSpPr>
          <p:spPr>
            <a:xfrm>
              <a:off x="1514901" y="4898609"/>
              <a:ext cx="9109556" cy="0"/>
            </a:xfrm>
            <a:prstGeom prst="line">
              <a:avLst/>
            </a:prstGeom>
            <a:grpFill/>
            <a:ln w="6350" cap="flat" cmpd="sng" algn="ctr">
              <a:solidFill>
                <a:srgbClr val="00A0E8"/>
              </a:solidFill>
              <a:prstDash val="lgDash"/>
              <a:miter lim="800000"/>
            </a:ln>
            <a:effectLst/>
          </p:spPr>
        </p:cxnSp>
        <p:cxnSp>
          <p:nvCxnSpPr>
            <p:cNvPr id="7" name="Straight Connector 6">
              <a:extLst>
                <a:ext uri="{FF2B5EF4-FFF2-40B4-BE49-F238E27FC236}">
                  <a16:creationId xmlns:a16="http://schemas.microsoft.com/office/drawing/2014/main" id="{3AD4D441-54B7-46A5-88B1-4D0A0A5B9E43}"/>
                </a:ext>
              </a:extLst>
            </p:cNvPr>
            <p:cNvCxnSpPr>
              <a:cxnSpLocks/>
            </p:cNvCxnSpPr>
            <p:nvPr/>
          </p:nvCxnSpPr>
          <p:spPr>
            <a:xfrm>
              <a:off x="1514901" y="2360255"/>
              <a:ext cx="0" cy="2538354"/>
            </a:xfrm>
            <a:prstGeom prst="line">
              <a:avLst/>
            </a:prstGeom>
            <a:grpFill/>
            <a:ln w="6350" cap="flat" cmpd="sng" algn="ctr">
              <a:solidFill>
                <a:srgbClr val="00A0E8"/>
              </a:solidFill>
              <a:prstDash val="lgDash"/>
              <a:miter lim="800000"/>
            </a:ln>
            <a:effectLst/>
          </p:spPr>
        </p:cxnSp>
        <p:cxnSp>
          <p:nvCxnSpPr>
            <p:cNvPr id="8" name="Straight Connector 7">
              <a:extLst>
                <a:ext uri="{FF2B5EF4-FFF2-40B4-BE49-F238E27FC236}">
                  <a16:creationId xmlns:a16="http://schemas.microsoft.com/office/drawing/2014/main" id="{8600B27C-DCE2-477E-9B85-AC076FAEE910}"/>
                </a:ext>
              </a:extLst>
            </p:cNvPr>
            <p:cNvCxnSpPr>
              <a:cxnSpLocks/>
            </p:cNvCxnSpPr>
            <p:nvPr/>
          </p:nvCxnSpPr>
          <p:spPr>
            <a:xfrm>
              <a:off x="10629040" y="2360255"/>
              <a:ext cx="0" cy="2538354"/>
            </a:xfrm>
            <a:prstGeom prst="line">
              <a:avLst/>
            </a:prstGeom>
            <a:grpFill/>
            <a:ln w="6350" cap="flat" cmpd="sng" algn="ctr">
              <a:solidFill>
                <a:srgbClr val="00A0E8"/>
              </a:solidFill>
              <a:prstDash val="lgDash"/>
              <a:miter lim="800000"/>
            </a:ln>
            <a:effectLst/>
          </p:spPr>
        </p:cxnSp>
      </p:grpSp>
      <p:sp>
        <p:nvSpPr>
          <p:cNvPr id="9" name="TextBox 8">
            <a:extLst>
              <a:ext uri="{FF2B5EF4-FFF2-40B4-BE49-F238E27FC236}">
                <a16:creationId xmlns:a16="http://schemas.microsoft.com/office/drawing/2014/main" id="{D056DF90-94E7-4C94-8E33-7AFCB71C6E63}"/>
              </a:ext>
            </a:extLst>
          </p:cNvPr>
          <p:cNvSpPr txBox="1"/>
          <p:nvPr/>
        </p:nvSpPr>
        <p:spPr>
          <a:xfrm>
            <a:off x="2287965" y="3574641"/>
            <a:ext cx="7872603" cy="1446550"/>
          </a:xfrm>
          <a:prstGeom prst="rect">
            <a:avLst/>
          </a:prstGeom>
          <a:noFill/>
        </p:spPr>
        <p:txBody>
          <a:bodyPr wrap="square">
            <a:spAutoFit/>
          </a:bodyPr>
          <a:lstStyle/>
          <a:p>
            <a:pPr algn="ctr" defTabSz="914377">
              <a:defRPr/>
            </a:pPr>
            <a:r>
              <a:rPr lang="en-US" sz="8800" dirty="0">
                <a:solidFill>
                  <a:prstClr val="white"/>
                </a:solidFill>
                <a:latin typeface="#9Slide05 Great Vibes" panose="02000507080000020002" pitchFamily="2" charset="-93"/>
                <a:ea typeface="#9Slide03 Roboto Medium" panose="02000000000000000000" pitchFamily="2" charset="0"/>
                <a:cs typeface="Arial"/>
                <a:sym typeface="Arial"/>
              </a:rPr>
              <a:t>Thank You</a:t>
            </a:r>
            <a:endParaRPr lang="en-US" sz="8800" dirty="0">
              <a:solidFill>
                <a:prstClr val="white"/>
              </a:solidFill>
              <a:latin typeface="#9Slide05 Great Vibes" panose="02000507080000020002" pitchFamily="2" charset="-93"/>
              <a:cs typeface="Arial"/>
              <a:sym typeface="Arial"/>
            </a:endParaRPr>
          </a:p>
        </p:txBody>
      </p:sp>
      <p:sp>
        <p:nvSpPr>
          <p:cNvPr id="10" name="TextBox 9">
            <a:extLst>
              <a:ext uri="{FF2B5EF4-FFF2-40B4-BE49-F238E27FC236}">
                <a16:creationId xmlns:a16="http://schemas.microsoft.com/office/drawing/2014/main" id="{26E6FB44-9D0D-4A0D-9CA8-52E2E3C74B5E}"/>
              </a:ext>
            </a:extLst>
          </p:cNvPr>
          <p:cNvSpPr txBox="1"/>
          <p:nvPr/>
        </p:nvSpPr>
        <p:spPr>
          <a:xfrm>
            <a:off x="7377628" y="6483732"/>
            <a:ext cx="4814372" cy="369332"/>
          </a:xfrm>
          <a:prstGeom prst="rect">
            <a:avLst/>
          </a:prstGeom>
          <a:noFill/>
        </p:spPr>
        <p:txBody>
          <a:bodyPr wrap="square" rtlCol="0">
            <a:spAutoFit/>
          </a:bodyPr>
          <a:lstStyle/>
          <a:p>
            <a:r>
              <a:rPr lang="en-US">
                <a:solidFill>
                  <a:srgbClr val="FF3399"/>
                </a:solidFill>
                <a:latin typeface="#9Slide03 Arima Madurai ExtraLi" panose="00000300000000000000" pitchFamily="2" charset="0"/>
                <a:cs typeface="#9Slide03 Arima Madurai ExtraLi" panose="00000300000000000000" pitchFamily="2" charset="0"/>
              </a:rPr>
              <a:t>Kho giáo án PPT Địa lí -Lê Chinh- 0982.276.629</a:t>
            </a:r>
          </a:p>
        </p:txBody>
      </p:sp>
    </p:spTree>
    <p:extLst>
      <p:ext uri="{BB962C8B-B14F-4D97-AF65-F5344CB8AC3E}">
        <p14:creationId xmlns:p14="http://schemas.microsoft.com/office/powerpoint/2010/main" val="5570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Du ngoạn trên sông Nhật Lệ">
            <a:extLst>
              <a:ext uri="{FF2B5EF4-FFF2-40B4-BE49-F238E27FC236}">
                <a16:creationId xmlns:a16="http://schemas.microsoft.com/office/drawing/2014/main" id="{90B87593-AEA3-A420-C16D-A0D93D1D02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0" r="3" b="3"/>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6156" name="Picture 12" descr="Top 10 Con sông nổi tiếng và đẹp nhất Việt Nam - Toplist.vn">
            <a:extLst>
              <a:ext uri="{FF2B5EF4-FFF2-40B4-BE49-F238E27FC236}">
                <a16:creationId xmlns:a16="http://schemas.microsoft.com/office/drawing/2014/main" id="{7AE895BD-523C-3C8D-FA1D-B17624C2C0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9" r="-3" b="15559"/>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152" name="Picture 8" descr="Sông Gianh: Dòng sông trữ tình, thơ mộng bậc nhất Quảng Bình">
            <a:extLst>
              <a:ext uri="{FF2B5EF4-FFF2-40B4-BE49-F238E27FC236}">
                <a16:creationId xmlns:a16="http://schemas.microsoft.com/office/drawing/2014/main" id="{6C24887B-8042-E536-5ACD-82EB97FE8C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83"/>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Khung cảnh bình yên của sông Hương. Ảnh: Huỳnh Tuấn">
            <a:extLst>
              <a:ext uri="{FF2B5EF4-FFF2-40B4-BE49-F238E27FC236}">
                <a16:creationId xmlns:a16="http://schemas.microsoft.com/office/drawing/2014/main" id="{32FF874D-750D-F948-A472-3F6DDBCAB7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69" b="1"/>
          <a:stretch/>
        </p:blipFill>
        <p:spPr bwMode="auto">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2353BB-E83D-F56F-747B-EDD2F24B626D}"/>
              </a:ext>
            </a:extLst>
          </p:cNvPr>
          <p:cNvSpPr txBox="1"/>
          <p:nvPr/>
        </p:nvSpPr>
        <p:spPr>
          <a:xfrm>
            <a:off x="6021285" y="4197911"/>
            <a:ext cx="6348800" cy="2163872"/>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400" kern="1200">
                <a:solidFill>
                  <a:srgbClr val="0000FF"/>
                </a:solidFill>
                <a:latin typeface="#9Slide03 AllRoundGothic" panose="020B0703020202020104" pitchFamily="34" charset="0"/>
                <a:ea typeface="+mj-ea"/>
                <a:cs typeface="+mj-cs"/>
              </a:rPr>
              <a:t>BÀI 6.</a:t>
            </a:r>
          </a:p>
          <a:p>
            <a:pPr algn="ctr">
              <a:lnSpc>
                <a:spcPct val="90000"/>
              </a:lnSpc>
              <a:spcBef>
                <a:spcPct val="0"/>
              </a:spcBef>
              <a:spcAft>
                <a:spcPts val="600"/>
              </a:spcAft>
            </a:pPr>
            <a:r>
              <a:rPr lang="en-US" sz="4400" kern="1200">
                <a:solidFill>
                  <a:srgbClr val="0000FF"/>
                </a:solidFill>
                <a:latin typeface="#9Slide03 AllRoundGothic" panose="020B0703020202020104" pitchFamily="34" charset="0"/>
                <a:ea typeface="+mj-ea"/>
                <a:cs typeface="+mj-cs"/>
              </a:rPr>
              <a:t>THỦY VĂN VIỆT NAM</a:t>
            </a:r>
          </a:p>
          <a:p>
            <a:pPr algn="ctr">
              <a:lnSpc>
                <a:spcPct val="90000"/>
              </a:lnSpc>
              <a:spcBef>
                <a:spcPct val="0"/>
              </a:spcBef>
              <a:spcAft>
                <a:spcPts val="600"/>
              </a:spcAft>
            </a:pPr>
            <a:r>
              <a:rPr lang="en-US" sz="4400">
                <a:solidFill>
                  <a:srgbClr val="0000FF"/>
                </a:solidFill>
                <a:latin typeface="#9Slide03 AllRoundGothic" panose="020B0703020202020104" pitchFamily="34" charset="0"/>
                <a:ea typeface="+mj-ea"/>
                <a:cs typeface="+mj-cs"/>
              </a:rPr>
              <a:t>(TT)</a:t>
            </a:r>
            <a:endParaRPr lang="en-US" sz="4400" kern="1200">
              <a:solidFill>
                <a:srgbClr val="0000FF"/>
              </a:solidFill>
              <a:latin typeface="#9Slide03 AllRoundGothic" panose="020B0703020202020104" pitchFamily="34" charset="0"/>
              <a:ea typeface="+mj-ea"/>
              <a:cs typeface="+mj-cs"/>
            </a:endParaRPr>
          </a:p>
        </p:txBody>
      </p:sp>
      <p:pic>
        <p:nvPicPr>
          <p:cNvPr id="8" name="Picture 7">
            <a:extLst>
              <a:ext uri="{FF2B5EF4-FFF2-40B4-BE49-F238E27FC236}">
                <a16:creationId xmlns:a16="http://schemas.microsoft.com/office/drawing/2014/main" id="{6FB4F97E-BDCA-256D-2482-9A2CE2FF497E}"/>
              </a:ext>
            </a:extLst>
          </p:cNvPr>
          <p:cNvPicPr>
            <a:picLocks noChangeAspect="1"/>
          </p:cNvPicPr>
          <p:nvPr/>
        </p:nvPicPr>
        <p:blipFill rotWithShape="1">
          <a:blip r:embed="rId6"/>
          <a:srcRect l="5237" r="4248" b="1"/>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5" name="AutoShape 2" descr="Sông Gianh: Dòng sông trữ tình, thơ mộng bậc nhất Quảng Bình">
            <a:extLst>
              <a:ext uri="{FF2B5EF4-FFF2-40B4-BE49-F238E27FC236}">
                <a16:creationId xmlns:a16="http://schemas.microsoft.com/office/drawing/2014/main" id="{669975EB-A132-7A9F-5A2E-2B21471992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Bản đồ sông ngòi Việt Nam chi tiết - Cập nhất mới 2021! : Mekong Nam Á">
            <a:extLst>
              <a:ext uri="{FF2B5EF4-FFF2-40B4-BE49-F238E27FC236}">
                <a16:creationId xmlns:a16="http://schemas.microsoft.com/office/drawing/2014/main" id="{FB75885C-97AE-15C3-3C60-B95408594525}"/>
              </a:ext>
            </a:extLst>
          </p:cNvPr>
          <p:cNvSpPr>
            <a:spLocks noChangeAspect="1" noChangeArrowheads="1"/>
          </p:cNvSpPr>
          <p:nvPr/>
        </p:nvSpPr>
        <p:spPr bwMode="auto">
          <a:xfrm>
            <a:off x="6096000" y="3429000"/>
            <a:ext cx="284252" cy="2842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598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DBB1C4D-9D24-3483-2F1E-A808D7B7DC5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4EC6B74-73FE-A56A-4667-ECFB161DE7F3}"/>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6" name="Hình ảnh 9">
            <a:extLst>
              <a:ext uri="{FF2B5EF4-FFF2-40B4-BE49-F238E27FC236}">
                <a16:creationId xmlns:a16="http://schemas.microsoft.com/office/drawing/2014/main" id="{CC9AC97C-B338-B421-9C73-18A8224DDA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grpSp>
        <p:nvGrpSpPr>
          <p:cNvPr id="7" name="Google Shape;252;p19">
            <a:extLst>
              <a:ext uri="{FF2B5EF4-FFF2-40B4-BE49-F238E27FC236}">
                <a16:creationId xmlns:a16="http://schemas.microsoft.com/office/drawing/2014/main" id="{7F2EE7FA-AFCF-53FE-5BD9-6BA09CE694D3}"/>
              </a:ext>
            </a:extLst>
          </p:cNvPr>
          <p:cNvGrpSpPr/>
          <p:nvPr/>
        </p:nvGrpSpPr>
        <p:grpSpPr>
          <a:xfrm>
            <a:off x="3920479" y="3701098"/>
            <a:ext cx="4700006" cy="1166300"/>
            <a:chOff x="4660694" y="1859063"/>
            <a:chExt cx="3525004" cy="874725"/>
          </a:xfrm>
        </p:grpSpPr>
        <p:sp>
          <p:nvSpPr>
            <p:cNvPr id="8" name="Google Shape;253;p19">
              <a:extLst>
                <a:ext uri="{FF2B5EF4-FFF2-40B4-BE49-F238E27FC236}">
                  <a16:creationId xmlns:a16="http://schemas.microsoft.com/office/drawing/2014/main" id="{CC87374F-5212-DFC1-B2A0-FC485D86E524}"/>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9" name="Google Shape;254;p19">
              <a:extLst>
                <a:ext uri="{FF2B5EF4-FFF2-40B4-BE49-F238E27FC236}">
                  <a16:creationId xmlns:a16="http://schemas.microsoft.com/office/drawing/2014/main" id="{ECB04902-96D2-53D1-BAE8-4730A7B95219}"/>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0" name="Google Shape;255;p19">
              <a:extLst>
                <a:ext uri="{FF2B5EF4-FFF2-40B4-BE49-F238E27FC236}">
                  <a16:creationId xmlns:a16="http://schemas.microsoft.com/office/drawing/2014/main" id="{238E3D8B-9030-7584-4B64-B1F3E614D98C}"/>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E7F567"/>
            </a:solidFill>
            <a:ln>
              <a:noFill/>
            </a:ln>
          </p:spPr>
          <p:txBody>
            <a:bodyPr spcFirstLastPara="1" wrap="square" lIns="121900" tIns="121900" rIns="121900" bIns="121900" anchor="ctr" anchorCtr="0">
              <a:noAutofit/>
            </a:bodyPr>
            <a:lstStyle/>
            <a:p>
              <a:endParaRPr sz="2400"/>
            </a:p>
          </p:txBody>
        </p:sp>
        <p:sp>
          <p:nvSpPr>
            <p:cNvPr id="11" name="Google Shape;256;p19">
              <a:extLst>
                <a:ext uri="{FF2B5EF4-FFF2-40B4-BE49-F238E27FC236}">
                  <a16:creationId xmlns:a16="http://schemas.microsoft.com/office/drawing/2014/main" id="{A2D85272-A42A-9923-8713-3AB68AED4A46}"/>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2007D7"/>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2" name="Google Shape;258;p19">
              <a:extLst>
                <a:ext uri="{FF2B5EF4-FFF2-40B4-BE49-F238E27FC236}">
                  <a16:creationId xmlns:a16="http://schemas.microsoft.com/office/drawing/2014/main" id="{551F1868-5378-518D-E7B7-75D140837352}"/>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vi-VN" sz="3200" b="1">
                  <a:solidFill>
                    <a:srgbClr val="0070C0"/>
                  </a:solidFill>
                  <a:latin typeface="Arial" panose="020B0604020202020204" pitchFamily="34" charset="0"/>
                  <a:cs typeface="Arial" panose="020B0604020202020204" pitchFamily="34" charset="0"/>
                </a:rPr>
                <a:t>Nướ</a:t>
              </a:r>
              <a:r>
                <a:rPr lang="en-US" sz="3200" b="1">
                  <a:solidFill>
                    <a:srgbClr val="0070C0"/>
                  </a:solidFill>
                  <a:latin typeface="Arial" panose="020B0604020202020204" pitchFamily="34" charset="0"/>
                  <a:cs typeface="Arial" panose="020B0604020202020204" pitchFamily="34" charset="0"/>
                </a:rPr>
                <a:t>c ngầm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grpSp>
        <p:nvGrpSpPr>
          <p:cNvPr id="13" name="Google Shape;252;p19">
            <a:extLst>
              <a:ext uri="{FF2B5EF4-FFF2-40B4-BE49-F238E27FC236}">
                <a16:creationId xmlns:a16="http://schemas.microsoft.com/office/drawing/2014/main" id="{CE9C4A95-8759-9308-AEDA-7A4A9431F305}"/>
              </a:ext>
            </a:extLst>
          </p:cNvPr>
          <p:cNvGrpSpPr/>
          <p:nvPr/>
        </p:nvGrpSpPr>
        <p:grpSpPr>
          <a:xfrm>
            <a:off x="1395994" y="2262700"/>
            <a:ext cx="4700006" cy="1166300"/>
            <a:chOff x="4660694" y="1859063"/>
            <a:chExt cx="3525004" cy="874725"/>
          </a:xfrm>
        </p:grpSpPr>
        <p:sp>
          <p:nvSpPr>
            <p:cNvPr id="14" name="Google Shape;253;p19">
              <a:extLst>
                <a:ext uri="{FF2B5EF4-FFF2-40B4-BE49-F238E27FC236}">
                  <a16:creationId xmlns:a16="http://schemas.microsoft.com/office/drawing/2014/main" id="{BFC70168-43C3-25CC-9C3A-FDB13F072F87}"/>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5" name="Google Shape;254;p19">
              <a:extLst>
                <a:ext uri="{FF2B5EF4-FFF2-40B4-BE49-F238E27FC236}">
                  <a16:creationId xmlns:a16="http://schemas.microsoft.com/office/drawing/2014/main" id="{C59DB68B-D890-27E3-ECFA-F13DCBE13852}"/>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6" name="Google Shape;255;p19">
              <a:extLst>
                <a:ext uri="{FF2B5EF4-FFF2-40B4-BE49-F238E27FC236}">
                  <a16:creationId xmlns:a16="http://schemas.microsoft.com/office/drawing/2014/main" id="{40CED3CD-0FAE-F305-F5A5-D5A21A28450A}"/>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17" name="Google Shape;256;p19">
              <a:extLst>
                <a:ext uri="{FF2B5EF4-FFF2-40B4-BE49-F238E27FC236}">
                  <a16:creationId xmlns:a16="http://schemas.microsoft.com/office/drawing/2014/main" id="{F4259708-80D2-65FC-33CE-6CC636B4B71C}"/>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8" name="Google Shape;258;p19">
              <a:extLst>
                <a:ext uri="{FF2B5EF4-FFF2-40B4-BE49-F238E27FC236}">
                  <a16:creationId xmlns:a16="http://schemas.microsoft.com/office/drawing/2014/main" id="{20F9AA4E-DA26-F7C4-7295-B0FD9B07FBB8}"/>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en-US" sz="3200" b="1">
                  <a:solidFill>
                    <a:srgbClr val="0070C0"/>
                  </a:solidFill>
                  <a:latin typeface="Arial" panose="020B0604020202020204" pitchFamily="34" charset="0"/>
                  <a:cs typeface="Arial" panose="020B0604020202020204" pitchFamily="34" charset="0"/>
                </a:rPr>
                <a:t>Hồ, đầm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8194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6"/>
                                        </p:tgtEl>
                                        <p:attrNameLst>
                                          <p:attrName>style.color</p:attrName>
                                        </p:attrNameLst>
                                      </p:cBhvr>
                                      <p:by>
                                        <p:hsl h="7200000" s="0" l="0"/>
                                      </p:by>
                                    </p:animClr>
                                    <p:animClr clrSpc="hsl" dir="cw">
                                      <p:cBhvr>
                                        <p:cTn id="12" dur="500" fill="hold"/>
                                        <p:tgtEl>
                                          <p:spTgt spid="6"/>
                                        </p:tgtEl>
                                        <p:attrNameLst>
                                          <p:attrName>fillcolor</p:attrName>
                                        </p:attrNameLst>
                                      </p:cBhvr>
                                      <p:by>
                                        <p:hsl h="7200000" s="0" l="0"/>
                                      </p:by>
                                    </p:animClr>
                                    <p:animClr clrSpc="hsl" dir="cw">
                                      <p:cBhvr>
                                        <p:cTn id="13" dur="500" fill="hold"/>
                                        <p:tgtEl>
                                          <p:spTgt spid="6"/>
                                        </p:tgtEl>
                                        <p:attrNameLst>
                                          <p:attrName>stroke.color</p:attrName>
                                        </p:attrNameLst>
                                      </p:cBhvr>
                                      <p:by>
                                        <p:hsl h="7200000" s="0" l="0"/>
                                      </p:by>
                                    </p:animClr>
                                    <p:set>
                                      <p:cBhvr>
                                        <p:cTn id="14" dur="500" fill="hold"/>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10" name="TextBox 9">
            <a:extLst>
              <a:ext uri="{FF2B5EF4-FFF2-40B4-BE49-F238E27FC236}">
                <a16:creationId xmlns:a16="http://schemas.microsoft.com/office/drawing/2014/main" id="{DDB42161-470D-A0C7-2737-05297FCEB0BF}"/>
              </a:ext>
            </a:extLst>
          </p:cNvPr>
          <p:cNvSpPr txBox="1"/>
          <p:nvPr/>
        </p:nvSpPr>
        <p:spPr>
          <a:xfrm>
            <a:off x="1694985" y="2219093"/>
            <a:ext cx="4917688" cy="1200329"/>
          </a:xfrm>
          <a:custGeom>
            <a:avLst/>
            <a:gdLst>
              <a:gd name="connsiteX0" fmla="*/ 0 w 4917688"/>
              <a:gd name="connsiteY0" fmla="*/ 0 h 1200329"/>
              <a:gd name="connsiteX1" fmla="*/ 497233 w 4917688"/>
              <a:gd name="connsiteY1" fmla="*/ 0 h 1200329"/>
              <a:gd name="connsiteX2" fmla="*/ 896112 w 4917688"/>
              <a:gd name="connsiteY2" fmla="*/ 0 h 1200329"/>
              <a:gd name="connsiteX3" fmla="*/ 1540876 w 4917688"/>
              <a:gd name="connsiteY3" fmla="*/ 0 h 1200329"/>
              <a:gd name="connsiteX4" fmla="*/ 2038108 w 4917688"/>
              <a:gd name="connsiteY4" fmla="*/ 0 h 1200329"/>
              <a:gd name="connsiteX5" fmla="*/ 2535341 w 4917688"/>
              <a:gd name="connsiteY5" fmla="*/ 0 h 1200329"/>
              <a:gd name="connsiteX6" fmla="*/ 3180105 w 4917688"/>
              <a:gd name="connsiteY6" fmla="*/ 0 h 1200329"/>
              <a:gd name="connsiteX7" fmla="*/ 3628161 w 4917688"/>
              <a:gd name="connsiteY7" fmla="*/ 0 h 1200329"/>
              <a:gd name="connsiteX8" fmla="*/ 4272924 w 4917688"/>
              <a:gd name="connsiteY8" fmla="*/ 0 h 1200329"/>
              <a:gd name="connsiteX9" fmla="*/ 4917688 w 4917688"/>
              <a:gd name="connsiteY9" fmla="*/ 0 h 1200329"/>
              <a:gd name="connsiteX10" fmla="*/ 4917688 w 4917688"/>
              <a:gd name="connsiteY10" fmla="*/ 400110 h 1200329"/>
              <a:gd name="connsiteX11" fmla="*/ 4917688 w 4917688"/>
              <a:gd name="connsiteY11" fmla="*/ 800219 h 1200329"/>
              <a:gd name="connsiteX12" fmla="*/ 4917688 w 4917688"/>
              <a:gd name="connsiteY12" fmla="*/ 1200329 h 1200329"/>
              <a:gd name="connsiteX13" fmla="*/ 4518809 w 4917688"/>
              <a:gd name="connsiteY13" fmla="*/ 1200329 h 1200329"/>
              <a:gd name="connsiteX14" fmla="*/ 3874045 w 4917688"/>
              <a:gd name="connsiteY14" fmla="*/ 1200329 h 1200329"/>
              <a:gd name="connsiteX15" fmla="*/ 3425989 w 4917688"/>
              <a:gd name="connsiteY15" fmla="*/ 1200329 h 1200329"/>
              <a:gd name="connsiteX16" fmla="*/ 2879580 w 4917688"/>
              <a:gd name="connsiteY16" fmla="*/ 1200329 h 1200329"/>
              <a:gd name="connsiteX17" fmla="*/ 2234816 w 4917688"/>
              <a:gd name="connsiteY17" fmla="*/ 1200329 h 1200329"/>
              <a:gd name="connsiteX18" fmla="*/ 1688406 w 4917688"/>
              <a:gd name="connsiteY18" fmla="*/ 1200329 h 1200329"/>
              <a:gd name="connsiteX19" fmla="*/ 1289527 w 4917688"/>
              <a:gd name="connsiteY19" fmla="*/ 1200329 h 1200329"/>
              <a:gd name="connsiteX20" fmla="*/ 841471 w 4917688"/>
              <a:gd name="connsiteY20" fmla="*/ 1200329 h 1200329"/>
              <a:gd name="connsiteX21" fmla="*/ 0 w 4917688"/>
              <a:gd name="connsiteY21" fmla="*/ 1200329 h 1200329"/>
              <a:gd name="connsiteX22" fmla="*/ 0 w 4917688"/>
              <a:gd name="connsiteY22" fmla="*/ 800219 h 1200329"/>
              <a:gd name="connsiteX23" fmla="*/ 0 w 4917688"/>
              <a:gd name="connsiteY23" fmla="*/ 400110 h 1200329"/>
              <a:gd name="connsiteX24" fmla="*/ 0 w 4917688"/>
              <a:gd name="connsiteY2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7688" h="1200329" extrusionOk="0">
                <a:moveTo>
                  <a:pt x="0" y="0"/>
                </a:moveTo>
                <a:cubicBezTo>
                  <a:pt x="182684" y="-1202"/>
                  <a:pt x="388705" y="14035"/>
                  <a:pt x="497233" y="0"/>
                </a:cubicBezTo>
                <a:cubicBezTo>
                  <a:pt x="605761" y="-14035"/>
                  <a:pt x="768820" y="8162"/>
                  <a:pt x="896112" y="0"/>
                </a:cubicBezTo>
                <a:cubicBezTo>
                  <a:pt x="1023404" y="-8162"/>
                  <a:pt x="1320721" y="45846"/>
                  <a:pt x="1540876" y="0"/>
                </a:cubicBezTo>
                <a:cubicBezTo>
                  <a:pt x="1761031" y="-45846"/>
                  <a:pt x="1854639" y="9270"/>
                  <a:pt x="2038108" y="0"/>
                </a:cubicBezTo>
                <a:cubicBezTo>
                  <a:pt x="2221577" y="-9270"/>
                  <a:pt x="2291092" y="4882"/>
                  <a:pt x="2535341" y="0"/>
                </a:cubicBezTo>
                <a:cubicBezTo>
                  <a:pt x="2779590" y="-4882"/>
                  <a:pt x="2946508" y="42935"/>
                  <a:pt x="3180105" y="0"/>
                </a:cubicBezTo>
                <a:cubicBezTo>
                  <a:pt x="3413702" y="-42935"/>
                  <a:pt x="3424845" y="41680"/>
                  <a:pt x="3628161" y="0"/>
                </a:cubicBezTo>
                <a:cubicBezTo>
                  <a:pt x="3831477" y="-41680"/>
                  <a:pt x="3997787" y="62511"/>
                  <a:pt x="4272924" y="0"/>
                </a:cubicBezTo>
                <a:cubicBezTo>
                  <a:pt x="4548061" y="-62511"/>
                  <a:pt x="4622061" y="6166"/>
                  <a:pt x="4917688" y="0"/>
                </a:cubicBezTo>
                <a:cubicBezTo>
                  <a:pt x="4933943" y="198334"/>
                  <a:pt x="4871979" y="207676"/>
                  <a:pt x="4917688" y="400110"/>
                </a:cubicBezTo>
                <a:cubicBezTo>
                  <a:pt x="4963397" y="592544"/>
                  <a:pt x="4872730" y="647230"/>
                  <a:pt x="4917688" y="800219"/>
                </a:cubicBezTo>
                <a:cubicBezTo>
                  <a:pt x="4962646" y="953208"/>
                  <a:pt x="4875867" y="1041758"/>
                  <a:pt x="4917688" y="1200329"/>
                </a:cubicBezTo>
                <a:cubicBezTo>
                  <a:pt x="4767407" y="1212596"/>
                  <a:pt x="4660914" y="1168358"/>
                  <a:pt x="4518809" y="1200329"/>
                </a:cubicBezTo>
                <a:cubicBezTo>
                  <a:pt x="4376704" y="1232300"/>
                  <a:pt x="4034151" y="1162206"/>
                  <a:pt x="3874045" y="1200329"/>
                </a:cubicBezTo>
                <a:cubicBezTo>
                  <a:pt x="3713939" y="1238452"/>
                  <a:pt x="3566971" y="1186088"/>
                  <a:pt x="3425989" y="1200329"/>
                </a:cubicBezTo>
                <a:cubicBezTo>
                  <a:pt x="3285007" y="1214570"/>
                  <a:pt x="2992168" y="1145585"/>
                  <a:pt x="2879580" y="1200329"/>
                </a:cubicBezTo>
                <a:cubicBezTo>
                  <a:pt x="2766992" y="1255073"/>
                  <a:pt x="2393276" y="1143012"/>
                  <a:pt x="2234816" y="1200329"/>
                </a:cubicBezTo>
                <a:cubicBezTo>
                  <a:pt x="2076356" y="1257646"/>
                  <a:pt x="1838895" y="1146370"/>
                  <a:pt x="1688406" y="1200329"/>
                </a:cubicBezTo>
                <a:cubicBezTo>
                  <a:pt x="1537917" y="1254288"/>
                  <a:pt x="1431860" y="1152679"/>
                  <a:pt x="1289527" y="1200329"/>
                </a:cubicBezTo>
                <a:cubicBezTo>
                  <a:pt x="1147194" y="1247979"/>
                  <a:pt x="957333" y="1179251"/>
                  <a:pt x="841471" y="1200329"/>
                </a:cubicBezTo>
                <a:cubicBezTo>
                  <a:pt x="725609" y="1221407"/>
                  <a:pt x="195867" y="1165120"/>
                  <a:pt x="0" y="1200329"/>
                </a:cubicBezTo>
                <a:cubicBezTo>
                  <a:pt x="-15715" y="1048143"/>
                  <a:pt x="42548" y="979647"/>
                  <a:pt x="0" y="800219"/>
                </a:cubicBezTo>
                <a:cubicBezTo>
                  <a:pt x="-42548" y="620791"/>
                  <a:pt x="17772" y="505373"/>
                  <a:pt x="0" y="400110"/>
                </a:cubicBezTo>
                <a:cubicBezTo>
                  <a:pt x="-17772" y="294847"/>
                  <a:pt x="33197" y="134185"/>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3600">
                <a:solidFill>
                  <a:srgbClr val="FF0000"/>
                </a:solidFill>
                <a:latin typeface="Arial" panose="020B0604020202020204" pitchFamily="34" charset="0"/>
                <a:cs typeface="Arial" panose="020B0604020202020204" pitchFamily="34" charset="0"/>
              </a:rPr>
              <a:t>Kể tên một số hồ, đầm ở nước ta mà em biết</a:t>
            </a:r>
          </a:p>
        </p:txBody>
      </p:sp>
      <p:pic>
        <p:nvPicPr>
          <p:cNvPr id="17" name="Picture 16">
            <a:extLst>
              <a:ext uri="{FF2B5EF4-FFF2-40B4-BE49-F238E27FC236}">
                <a16:creationId xmlns:a16="http://schemas.microsoft.com/office/drawing/2014/main" id="{FA3E4FDC-DB67-EDB4-61E6-0BE1301DA5AF}"/>
              </a:ext>
            </a:extLst>
          </p:cNvPr>
          <p:cNvPicPr>
            <a:picLocks noChangeAspect="1"/>
          </p:cNvPicPr>
          <p:nvPr/>
        </p:nvPicPr>
        <p:blipFill>
          <a:blip r:embed="rId3"/>
          <a:stretch>
            <a:fillRect/>
          </a:stretch>
        </p:blipFill>
        <p:spPr>
          <a:xfrm>
            <a:off x="502594" y="4596989"/>
            <a:ext cx="3865898" cy="2026835"/>
          </a:xfrm>
          <a:prstGeom prst="cloud">
            <a:avLst/>
          </a:prstGeom>
        </p:spPr>
      </p:pic>
      <p:grpSp>
        <p:nvGrpSpPr>
          <p:cNvPr id="2" name="Google Shape;252;p19">
            <a:extLst>
              <a:ext uri="{FF2B5EF4-FFF2-40B4-BE49-F238E27FC236}">
                <a16:creationId xmlns:a16="http://schemas.microsoft.com/office/drawing/2014/main" id="{9BB2FEC6-A97A-4271-CB78-10B0B2A051C8}"/>
              </a:ext>
            </a:extLst>
          </p:cNvPr>
          <p:cNvGrpSpPr/>
          <p:nvPr/>
        </p:nvGrpSpPr>
        <p:grpSpPr>
          <a:xfrm>
            <a:off x="112998" y="0"/>
            <a:ext cx="4700006" cy="1166300"/>
            <a:chOff x="4660694" y="1859063"/>
            <a:chExt cx="3525004" cy="874725"/>
          </a:xfrm>
        </p:grpSpPr>
        <p:sp>
          <p:nvSpPr>
            <p:cNvPr id="3" name="Google Shape;253;p19">
              <a:extLst>
                <a:ext uri="{FF2B5EF4-FFF2-40B4-BE49-F238E27FC236}">
                  <a16:creationId xmlns:a16="http://schemas.microsoft.com/office/drawing/2014/main" id="{3ECA3FD5-0DCA-7E5B-641F-BEC0E4EC4DC0}"/>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5" name="Google Shape;254;p19">
              <a:extLst>
                <a:ext uri="{FF2B5EF4-FFF2-40B4-BE49-F238E27FC236}">
                  <a16:creationId xmlns:a16="http://schemas.microsoft.com/office/drawing/2014/main" id="{00A8912C-5B65-9497-3BF5-9C1677B63B52}"/>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6" name="Google Shape;255;p19">
              <a:extLst>
                <a:ext uri="{FF2B5EF4-FFF2-40B4-BE49-F238E27FC236}">
                  <a16:creationId xmlns:a16="http://schemas.microsoft.com/office/drawing/2014/main" id="{E041F7B2-1B79-C6F7-CF4D-EC6F1BC01FA5}"/>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256;p19">
              <a:extLst>
                <a:ext uri="{FF2B5EF4-FFF2-40B4-BE49-F238E27FC236}">
                  <a16:creationId xmlns:a16="http://schemas.microsoft.com/office/drawing/2014/main" id="{080EEA3D-2B89-B818-950B-5263915BD2F5}"/>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8;p19">
              <a:extLst>
                <a:ext uri="{FF2B5EF4-FFF2-40B4-BE49-F238E27FC236}">
                  <a16:creationId xmlns:a16="http://schemas.microsoft.com/office/drawing/2014/main" id="{65726FF1-C38B-26DB-A348-8D8F95042042}"/>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en-US" sz="3200" b="1">
                  <a:solidFill>
                    <a:srgbClr val="0070C0"/>
                  </a:solidFill>
                  <a:latin typeface="Arial" panose="020B0604020202020204" pitchFamily="34" charset="0"/>
                  <a:cs typeface="Arial" panose="020B0604020202020204" pitchFamily="34" charset="0"/>
                </a:rPr>
                <a:t>Hồ, đầm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98EE81A0-9CB2-092B-D213-B3C4AE6430CA}"/>
              </a:ext>
            </a:extLst>
          </p:cNvPr>
          <p:cNvGrpSpPr/>
          <p:nvPr/>
        </p:nvGrpSpPr>
        <p:grpSpPr>
          <a:xfrm>
            <a:off x="7525417" y="-9578"/>
            <a:ext cx="4553585" cy="6858000"/>
            <a:chOff x="7671373" y="0"/>
            <a:chExt cx="4553585" cy="6858000"/>
          </a:xfrm>
        </p:grpSpPr>
        <p:pic>
          <p:nvPicPr>
            <p:cNvPr id="12" name="Picture 11">
              <a:extLst>
                <a:ext uri="{FF2B5EF4-FFF2-40B4-BE49-F238E27FC236}">
                  <a16:creationId xmlns:a16="http://schemas.microsoft.com/office/drawing/2014/main" id="{FB70F81E-C31D-0C60-D357-ABE8724ABC53}"/>
                </a:ext>
              </a:extLst>
            </p:cNvPr>
            <p:cNvPicPr>
              <a:picLocks noChangeAspect="1"/>
            </p:cNvPicPr>
            <p:nvPr/>
          </p:nvPicPr>
          <p:blipFill rotWithShape="1">
            <a:blip r:embed="rId4"/>
            <a:srcRect t="1472"/>
            <a:stretch/>
          </p:blipFill>
          <p:spPr>
            <a:xfrm>
              <a:off x="7671373" y="0"/>
              <a:ext cx="4553585" cy="6513922"/>
            </a:xfrm>
            <a:prstGeom prst="rect">
              <a:avLst/>
            </a:prstGeom>
          </p:spPr>
        </p:pic>
        <p:sp>
          <p:nvSpPr>
            <p:cNvPr id="13" name="TextBox 12">
              <a:extLst>
                <a:ext uri="{FF2B5EF4-FFF2-40B4-BE49-F238E27FC236}">
                  <a16:creationId xmlns:a16="http://schemas.microsoft.com/office/drawing/2014/main" id="{E5D2FA6B-9320-04D3-6C87-35D463895C2C}"/>
                </a:ext>
              </a:extLst>
            </p:cNvPr>
            <p:cNvSpPr txBox="1"/>
            <p:nvPr/>
          </p:nvSpPr>
          <p:spPr>
            <a:xfrm>
              <a:off x="7959047" y="6211669"/>
              <a:ext cx="4232953" cy="646331"/>
            </a:xfrm>
            <a:prstGeom prst="rect">
              <a:avLst/>
            </a:prstGeom>
            <a:solidFill>
              <a:schemeClr val="bg1"/>
            </a:solidFill>
          </p:spPr>
          <p:txBody>
            <a:bodyPr wrap="square" rtlCol="0">
              <a:spAutoFit/>
            </a:bodyPr>
            <a:lstStyle/>
            <a:p>
              <a:pPr algn="ctr"/>
              <a:r>
                <a:rPr lang="vi-VN">
                  <a:solidFill>
                    <a:srgbClr val="2007D7"/>
                  </a:solidFill>
                </a:rPr>
                <a:t>Hình 6.1. Bản đồ lưu vực các hệ thống sông ở Việt Nam</a:t>
              </a:r>
              <a:endParaRPr lang="en-US">
                <a:solidFill>
                  <a:srgbClr val="2007D7"/>
                </a:solidFill>
              </a:endParaRPr>
            </a:p>
          </p:txBody>
        </p:sp>
      </p:grpSp>
    </p:spTree>
    <p:extLst>
      <p:ext uri="{BB962C8B-B14F-4D97-AF65-F5344CB8AC3E}">
        <p14:creationId xmlns:p14="http://schemas.microsoft.com/office/powerpoint/2010/main" val="16967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Hồ Dầu Tiếng - hồ nước nhân tạo lớn nhất Việt Nam - Vntrip.vn">
            <a:extLst>
              <a:ext uri="{FF2B5EF4-FFF2-40B4-BE49-F238E27FC236}">
                <a16:creationId xmlns:a16="http://schemas.microsoft.com/office/drawing/2014/main" id="{4F8811D8-FDA4-C17A-ED28-F9F5A8FF8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88" r="-3" b="-3"/>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u du lịch Quốc gia Hồ Hòa Bình: Điểm tham quan du lịch lý tưởng của du  khách">
            <a:extLst>
              <a:ext uri="{FF2B5EF4-FFF2-40B4-BE49-F238E27FC236}">
                <a16:creationId xmlns:a16="http://schemas.microsoft.com/office/drawing/2014/main" id="{74C2527E-589C-4BF8-8E6E-E3E08C6E18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17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dy of water with trees and mountains in the background&#10;&#10;Description automatically generated with medium confidence">
            <a:extLst>
              <a:ext uri="{FF2B5EF4-FFF2-40B4-BE49-F238E27FC236}">
                <a16:creationId xmlns:a16="http://schemas.microsoft.com/office/drawing/2014/main" id="{421EB0B4-11B3-D55E-E587-6124168FB358}"/>
              </a:ext>
            </a:extLst>
          </p:cNvPr>
          <p:cNvPicPr>
            <a:picLocks noChangeAspect="1"/>
          </p:cNvPicPr>
          <p:nvPr/>
        </p:nvPicPr>
        <p:blipFill rotWithShape="1">
          <a:blip r:embed="rId5"/>
          <a:srcRect l="34124" r="5844" b="1"/>
          <a:stretch/>
        </p:blipFill>
        <p:spPr>
          <a:xfrm>
            <a:off x="6195373" y="321733"/>
            <a:ext cx="5674897" cy="5979074"/>
          </a:xfrm>
          <a:prstGeom prst="rect">
            <a:avLst/>
          </a:prstGeom>
        </p:spPr>
      </p:pic>
      <p:sp>
        <p:nvSpPr>
          <p:cNvPr id="9" name="TextBox 8">
            <a:extLst>
              <a:ext uri="{FF2B5EF4-FFF2-40B4-BE49-F238E27FC236}">
                <a16:creationId xmlns:a16="http://schemas.microsoft.com/office/drawing/2014/main" id="{47BF29C2-E413-EE30-10E8-66765CD57831}"/>
              </a:ext>
            </a:extLst>
          </p:cNvPr>
          <p:cNvSpPr txBox="1"/>
          <p:nvPr/>
        </p:nvSpPr>
        <p:spPr>
          <a:xfrm>
            <a:off x="6316833" y="6300807"/>
            <a:ext cx="6299542" cy="369332"/>
          </a:xfrm>
          <a:prstGeom prst="rect">
            <a:avLst/>
          </a:prstGeom>
          <a:noFill/>
        </p:spPr>
        <p:txBody>
          <a:bodyPr wrap="square">
            <a:spAutoFit/>
          </a:bodyPr>
          <a:lstStyle/>
          <a:p>
            <a:r>
              <a:rPr lang="en-US" b="0" i="0">
                <a:solidFill>
                  <a:srgbClr val="0000FF"/>
                </a:solidFill>
                <a:effectLst/>
                <a:latin typeface="Roboto" panose="02000000000000000000" pitchFamily="2" charset="0"/>
              </a:rPr>
              <a:t>Hồ </a:t>
            </a:r>
            <a:r>
              <a:rPr lang="vi-VN" b="0" i="0">
                <a:solidFill>
                  <a:srgbClr val="0000FF"/>
                </a:solidFill>
                <a:effectLst/>
                <a:latin typeface="Roboto" panose="02000000000000000000" pitchFamily="2" charset="0"/>
              </a:rPr>
              <a:t>Ba Bể</a:t>
            </a:r>
            <a:r>
              <a:rPr lang="en-US" b="0" i="0">
                <a:solidFill>
                  <a:srgbClr val="0000FF"/>
                </a:solidFill>
                <a:effectLst/>
                <a:latin typeface="Roboto" panose="02000000000000000000" pitchFamily="2" charset="0"/>
              </a:rPr>
              <a:t> là hồ nước ngọt tự nhiên lớn nhất Việt Nam</a:t>
            </a:r>
            <a:endParaRPr lang="en-US">
              <a:solidFill>
                <a:srgbClr val="0000FF"/>
              </a:solidFill>
            </a:endParaRPr>
          </a:p>
        </p:txBody>
      </p:sp>
      <p:sp>
        <p:nvSpPr>
          <p:cNvPr id="10" name="TextBox 9">
            <a:extLst>
              <a:ext uri="{FF2B5EF4-FFF2-40B4-BE49-F238E27FC236}">
                <a16:creationId xmlns:a16="http://schemas.microsoft.com/office/drawing/2014/main" id="{99371E05-B47A-9372-B5C6-8915BD0DF405}"/>
              </a:ext>
            </a:extLst>
          </p:cNvPr>
          <p:cNvSpPr txBox="1"/>
          <p:nvPr/>
        </p:nvSpPr>
        <p:spPr>
          <a:xfrm>
            <a:off x="224310" y="6256238"/>
            <a:ext cx="5910333" cy="646331"/>
          </a:xfrm>
          <a:prstGeom prst="rect">
            <a:avLst/>
          </a:prstGeom>
          <a:noFill/>
        </p:spPr>
        <p:txBody>
          <a:bodyPr wrap="square">
            <a:spAutoFit/>
          </a:bodyPr>
          <a:lstStyle/>
          <a:p>
            <a:r>
              <a:rPr lang="en-US" b="0" i="0">
                <a:solidFill>
                  <a:srgbClr val="0000FF"/>
                </a:solidFill>
                <a:effectLst/>
                <a:latin typeface="Roboto" panose="02000000000000000000" pitchFamily="2" charset="0"/>
              </a:rPr>
              <a:t>Hồ Hòa Bình là công trình chứa nước cho nhà máy thủy điện lớn thứ 2 ở Việt Nam, sau nhà máy thủy điện Sơn La</a:t>
            </a:r>
            <a:endParaRPr lang="en-US">
              <a:solidFill>
                <a:srgbClr val="0000FF"/>
              </a:solidFill>
            </a:endParaRPr>
          </a:p>
        </p:txBody>
      </p:sp>
      <p:sp>
        <p:nvSpPr>
          <p:cNvPr id="11" name="TextBox 10">
            <a:extLst>
              <a:ext uri="{FF2B5EF4-FFF2-40B4-BE49-F238E27FC236}">
                <a16:creationId xmlns:a16="http://schemas.microsoft.com/office/drawing/2014/main" id="{236B9C27-A920-19B8-30C9-68EF0A06C3A0}"/>
              </a:ext>
            </a:extLst>
          </p:cNvPr>
          <p:cNvSpPr txBox="1"/>
          <p:nvPr/>
        </p:nvSpPr>
        <p:spPr>
          <a:xfrm>
            <a:off x="50449" y="3179346"/>
            <a:ext cx="6096000" cy="338554"/>
          </a:xfrm>
          <a:prstGeom prst="rect">
            <a:avLst/>
          </a:prstGeom>
          <a:solidFill>
            <a:schemeClr val="bg1"/>
          </a:solidFill>
        </p:spPr>
        <p:txBody>
          <a:bodyPr wrap="square">
            <a:spAutoFit/>
          </a:bodyPr>
          <a:lstStyle/>
          <a:p>
            <a:r>
              <a:rPr lang="en-US" sz="1600" b="0" i="0">
                <a:solidFill>
                  <a:srgbClr val="0000FF"/>
                </a:solidFill>
                <a:effectLst/>
                <a:latin typeface="Roboto" panose="02000000000000000000" pitchFamily="2" charset="0"/>
              </a:rPr>
              <a:t>Hồ Dầu Tiếng là một trong những hồ nhân tao lớn ở Đông Nam Á</a:t>
            </a:r>
            <a:endParaRPr lang="en-US" sz="1600">
              <a:solidFill>
                <a:srgbClr val="0000FF"/>
              </a:solidFill>
            </a:endParaRPr>
          </a:p>
        </p:txBody>
      </p:sp>
      <p:pic>
        <p:nvPicPr>
          <p:cNvPr id="2056" name="Picture 8" descr="Mực nước hồ thủy điện Hòa Bình thấp nhất kể từ khi đưa vào vận hành -  Hànộimới">
            <a:extLst>
              <a:ext uri="{FF2B5EF4-FFF2-40B4-BE49-F238E27FC236}">
                <a16:creationId xmlns:a16="http://schemas.microsoft.com/office/drawing/2014/main" id="{B6AE8603-C2AC-9149-4297-CE18C3ED9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730" y="3501367"/>
            <a:ext cx="5765992" cy="279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barn(inVertical)">
                                      <p:cBhvr>
                                        <p:cTn id="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4"/>
          <a:srcRect t="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29AF40D-8F05-5BAB-AFBB-DDCB54EF9D49}"/>
              </a:ext>
            </a:extLst>
          </p:cNvPr>
          <p:cNvSpPr txBox="1"/>
          <p:nvPr/>
        </p:nvSpPr>
        <p:spPr>
          <a:xfrm>
            <a:off x="1512819" y="3030105"/>
            <a:ext cx="9734323" cy="1077218"/>
          </a:xfrm>
          <a:prstGeom prst="rect">
            <a:avLst/>
          </a:prstGeom>
          <a:noFill/>
          <a:ln>
            <a:solidFill>
              <a:schemeClr val="accent1"/>
            </a:solidFill>
            <a:prstDash val="sysDot"/>
          </a:ln>
        </p:spPr>
        <p:txBody>
          <a:bodyPr wrap="square">
            <a:spAutoFit/>
          </a:bodyPr>
          <a:lstStyle/>
          <a:p>
            <a:pPr algn="just"/>
            <a:r>
              <a:rPr lang="en-US" sz="3200" b="0" i="0">
                <a:solidFill>
                  <a:srgbClr val="0000FF"/>
                </a:solidFill>
                <a:effectLst/>
                <a:latin typeface="Arial" panose="020B0604020202020204" pitchFamily="34" charset="0"/>
                <a:cs typeface="Arial" panose="020B0604020202020204" pitchFamily="34" charset="0"/>
              </a:rPr>
              <a:t>Dựa vào thông tin trong bài em hãy phân tích vai trò của hồ, đầm đối với sản xuất và sinh hoạt ở nước ta</a:t>
            </a:r>
            <a:endParaRPr lang="en-US" sz="3200">
              <a:solidFill>
                <a:srgbClr val="0000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F273DE0-0C39-C289-6947-20EBBB4DFB6C}"/>
              </a:ext>
            </a:extLst>
          </p:cNvPr>
          <p:cNvSpPr txBox="1"/>
          <p:nvPr/>
        </p:nvSpPr>
        <p:spPr>
          <a:xfrm>
            <a:off x="4459532" y="1887021"/>
            <a:ext cx="4891489" cy="769441"/>
          </a:xfrm>
          <a:prstGeom prst="rect">
            <a:avLst/>
          </a:prstGeom>
          <a:noFill/>
        </p:spPr>
        <p:txBody>
          <a:bodyPr wrap="square" rtlCol="0">
            <a:spAutoFit/>
          </a:bodyPr>
          <a:lstStyle/>
          <a:p>
            <a:r>
              <a:rPr lang="en-US" sz="4400" b="1">
                <a:solidFill>
                  <a:srgbClr val="00B050"/>
                </a:solidFill>
                <a:latin typeface="#9Slide03 Neutra" panose="02040603050506020204" pitchFamily="18" charset="0"/>
                <a:cs typeface="Arial" panose="020B0604020202020204" pitchFamily="34" charset="0"/>
              </a:rPr>
              <a:t>THỬ TÀI CỦA EM</a:t>
            </a:r>
          </a:p>
        </p:txBody>
      </p:sp>
      <p:sp>
        <p:nvSpPr>
          <p:cNvPr id="6" name="Rectangle 5">
            <a:extLst>
              <a:ext uri="{FF2B5EF4-FFF2-40B4-BE49-F238E27FC236}">
                <a16:creationId xmlns:a16="http://schemas.microsoft.com/office/drawing/2014/main" id="{EC180A76-68B5-F2C5-6DD9-F54B93A1E509}"/>
              </a:ext>
            </a:extLst>
          </p:cNvPr>
          <p:cNvSpPr/>
          <p:nvPr/>
        </p:nvSpPr>
        <p:spPr>
          <a:xfrm>
            <a:off x="8966627" y="260282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7" name="3 Minute Timer (Nho)">
            <a:hlinkClick r:id="" action="ppaction://media"/>
            <a:extLst>
              <a:ext uri="{FF2B5EF4-FFF2-40B4-BE49-F238E27FC236}">
                <a16:creationId xmlns:a16="http://schemas.microsoft.com/office/drawing/2014/main" id="{E27B0F4D-782D-2627-68DC-1B40EEA792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08488" y="1087129"/>
            <a:ext cx="2344407" cy="1317699"/>
          </a:xfrm>
          <a:prstGeom prst="rect">
            <a:avLst/>
          </a:prstGeom>
        </p:spPr>
      </p:pic>
      <p:pic>
        <p:nvPicPr>
          <p:cNvPr id="8" name="Picture 6" descr="VÌ SAO NÊN CHO TRẺ HỌC TIẾNG NHẬT NGAY TỪ NHỎ">
            <a:extLst>
              <a:ext uri="{FF2B5EF4-FFF2-40B4-BE49-F238E27FC236}">
                <a16:creationId xmlns:a16="http://schemas.microsoft.com/office/drawing/2014/main" id="{0076CD05-3CB7-80CF-D48F-9C5D453D06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159418" y="1430162"/>
            <a:ext cx="2057810" cy="13176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9A9BF7E-5D43-92C2-D462-E3D5FC77D94F}"/>
              </a:ext>
            </a:extLst>
          </p:cNvPr>
          <p:cNvSpPr/>
          <p:nvPr/>
        </p:nvSpPr>
        <p:spPr>
          <a:xfrm>
            <a:off x="2169581" y="2551716"/>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pic>
        <p:nvPicPr>
          <p:cNvPr id="11" name="Hình ảnh 17">
            <a:extLst>
              <a:ext uri="{FF2B5EF4-FFF2-40B4-BE49-F238E27FC236}">
                <a16:creationId xmlns:a16="http://schemas.microsoft.com/office/drawing/2014/main" id="{03CD3E0F-114D-C989-D9E0-9510AD2F3D99}"/>
              </a:ext>
            </a:extLst>
          </p:cNvPr>
          <p:cNvPicPr/>
          <p:nvPr/>
        </p:nvPicPr>
        <p:blipFill rotWithShape="1">
          <a:blip r:embed="rId7"/>
          <a:srcRect l="28959"/>
          <a:stretch/>
        </p:blipFill>
        <p:spPr>
          <a:xfrm>
            <a:off x="1945038" y="4841795"/>
            <a:ext cx="1699311" cy="1426696"/>
          </a:xfrm>
          <a:prstGeom prst="cloud">
            <a:avLst/>
          </a:prstGeom>
        </p:spPr>
      </p:pic>
      <p:pic>
        <p:nvPicPr>
          <p:cNvPr id="12" name="Picture 11">
            <a:extLst>
              <a:ext uri="{FF2B5EF4-FFF2-40B4-BE49-F238E27FC236}">
                <a16:creationId xmlns:a16="http://schemas.microsoft.com/office/drawing/2014/main" id="{A577A662-7C66-2C84-4553-253A7E0915F3}"/>
              </a:ext>
            </a:extLst>
          </p:cNvPr>
          <p:cNvPicPr>
            <a:picLocks noChangeAspect="1"/>
          </p:cNvPicPr>
          <p:nvPr/>
        </p:nvPicPr>
        <p:blipFill>
          <a:blip r:embed="rId8"/>
          <a:stretch>
            <a:fillRect/>
          </a:stretch>
        </p:blipFill>
        <p:spPr>
          <a:xfrm>
            <a:off x="3513796" y="4180875"/>
            <a:ext cx="5552033" cy="2590108"/>
          </a:xfrm>
          <a:prstGeom prst="rect">
            <a:avLst/>
          </a:prstGeom>
        </p:spPr>
      </p:pic>
      <p:grpSp>
        <p:nvGrpSpPr>
          <p:cNvPr id="10" name="Google Shape;252;p19">
            <a:extLst>
              <a:ext uri="{FF2B5EF4-FFF2-40B4-BE49-F238E27FC236}">
                <a16:creationId xmlns:a16="http://schemas.microsoft.com/office/drawing/2014/main" id="{F022A7EF-61EB-1576-2A17-9F77563030CA}"/>
              </a:ext>
            </a:extLst>
          </p:cNvPr>
          <p:cNvGrpSpPr/>
          <p:nvPr/>
        </p:nvGrpSpPr>
        <p:grpSpPr>
          <a:xfrm>
            <a:off x="112998" y="0"/>
            <a:ext cx="4700006" cy="1166300"/>
            <a:chOff x="4660694" y="1859063"/>
            <a:chExt cx="3525004" cy="874725"/>
          </a:xfrm>
        </p:grpSpPr>
        <p:sp>
          <p:nvSpPr>
            <p:cNvPr id="13" name="Google Shape;253;p19">
              <a:extLst>
                <a:ext uri="{FF2B5EF4-FFF2-40B4-BE49-F238E27FC236}">
                  <a16:creationId xmlns:a16="http://schemas.microsoft.com/office/drawing/2014/main" id="{2434719E-3B96-C222-1D37-19E4B15B1C5E}"/>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4" name="Google Shape;254;p19">
              <a:extLst>
                <a:ext uri="{FF2B5EF4-FFF2-40B4-BE49-F238E27FC236}">
                  <a16:creationId xmlns:a16="http://schemas.microsoft.com/office/drawing/2014/main" id="{FF664196-3BF7-E404-0047-7C0F058321C4}"/>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5" name="Google Shape;255;p19">
              <a:extLst>
                <a:ext uri="{FF2B5EF4-FFF2-40B4-BE49-F238E27FC236}">
                  <a16:creationId xmlns:a16="http://schemas.microsoft.com/office/drawing/2014/main" id="{4DF4DE52-CF5F-B485-CE3D-1B2490E1D7A7}"/>
                </a:ext>
              </a:extLst>
            </p:cNvPr>
            <p:cNvSpPr/>
            <p:nvPr/>
          </p:nvSpPr>
          <p:spPr>
            <a:xfrm>
              <a:off x="5062824" y="1878288"/>
              <a:ext cx="3122874"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16" name="Google Shape;256;p19">
              <a:extLst>
                <a:ext uri="{FF2B5EF4-FFF2-40B4-BE49-F238E27FC236}">
                  <a16:creationId xmlns:a16="http://schemas.microsoft.com/office/drawing/2014/main" id="{9B4D43B7-10A1-80EF-A336-5E884A8A1509}"/>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7" name="Google Shape;258;p19">
              <a:extLst>
                <a:ext uri="{FF2B5EF4-FFF2-40B4-BE49-F238E27FC236}">
                  <a16:creationId xmlns:a16="http://schemas.microsoft.com/office/drawing/2014/main" id="{A8A32D7F-452D-5B31-13BE-3698F674FD6C}"/>
                </a:ext>
              </a:extLst>
            </p:cNvPr>
            <p:cNvSpPr txBox="1"/>
            <p:nvPr/>
          </p:nvSpPr>
          <p:spPr>
            <a:xfrm>
              <a:off x="5313601" y="2120513"/>
              <a:ext cx="2872096" cy="433750"/>
            </a:xfrm>
            <a:prstGeom prst="rect">
              <a:avLst/>
            </a:prstGeom>
            <a:noFill/>
            <a:ln>
              <a:noFill/>
            </a:ln>
          </p:spPr>
          <p:txBody>
            <a:bodyPr spcFirstLastPara="1" wrap="square" lIns="121900" tIns="121900" rIns="121900" bIns="121900" anchor="ctr" anchorCtr="0">
              <a:noAutofit/>
            </a:bodyPr>
            <a:lstStyle/>
            <a:p>
              <a:pPr algn="ctr"/>
              <a:r>
                <a:rPr lang="en-US" sz="3200" b="1">
                  <a:solidFill>
                    <a:srgbClr val="0070C0"/>
                  </a:solidFill>
                  <a:latin typeface="Arial" panose="020B0604020202020204" pitchFamily="34" charset="0"/>
                  <a:cs typeface="Arial" panose="020B0604020202020204" pitchFamily="34" charset="0"/>
                </a:rPr>
                <a:t>Hồ, đầm</a:t>
              </a:r>
              <a:endParaRPr lang="en-US" sz="32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723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7"/>
                </p:tgtEl>
              </p:cMediaNode>
            </p:video>
          </p:childTnLst>
        </p:cTn>
      </p:par>
    </p:tnLst>
    <p:bldLst>
      <p:bldP spid="3" grpId="0" animBg="1"/>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Nước về xanh ruộng lúa vườn cây! - Báo Tây Ninh Online">
            <a:extLst>
              <a:ext uri="{FF2B5EF4-FFF2-40B4-BE49-F238E27FC236}">
                <a16:creationId xmlns:a16="http://schemas.microsoft.com/office/drawing/2014/main" id="{DF667E9A-0B5E-3057-36B7-AA51530BC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032" r="-2" b="3596"/>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Dẫn đủ nước về ruộng, một xã vùng cao của Lai Châu thu được 900 tấn lương  thực">
            <a:extLst>
              <a:ext uri="{FF2B5EF4-FFF2-40B4-BE49-F238E27FC236}">
                <a16:creationId xmlns:a16="http://schemas.microsoft.com/office/drawing/2014/main" id="{362E97CB-4126-190E-C053-B1F9177E33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9" r="3" b="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Sớm điều chỉnh quy chuẩn nước thải chăn nuôi cho trồng trọt">
            <a:extLst>
              <a:ext uri="{FF2B5EF4-FFF2-40B4-BE49-F238E27FC236}">
                <a16:creationId xmlns:a16="http://schemas.microsoft.com/office/drawing/2014/main" id="{DCA0B16C-B34B-FA7D-F149-1E1D6EB0D8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68" r="2" b="5295"/>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080" name="Picture 8" descr="TOP 5 phương pháp xử lý nước thải chăn nuôi hiệu quả nhất">
            <a:extLst>
              <a:ext uri="{FF2B5EF4-FFF2-40B4-BE49-F238E27FC236}">
                <a16:creationId xmlns:a16="http://schemas.microsoft.com/office/drawing/2014/main" id="{82783C60-5977-FDC8-D898-A39B9D9F03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808" r="-2" b="13065"/>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70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TotalTime>
  <Words>1988</Words>
  <Application>Microsoft Office PowerPoint</Application>
  <PresentationFormat>Widescreen</PresentationFormat>
  <Paragraphs>158</Paragraphs>
  <Slides>32</Slides>
  <Notes>17</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32</vt:i4>
      </vt:variant>
    </vt:vector>
  </HeadingPairs>
  <TitlesOfParts>
    <vt:vector size="53" baseType="lpstr">
      <vt:lpstr>#9Slide03 AllRoundGothic</vt:lpstr>
      <vt:lpstr>#9Slide03 Arima Madurai Black</vt:lpstr>
      <vt:lpstr>#9Slide03 Arima Madurai ExtraLi</vt:lpstr>
      <vt:lpstr>#9Slide03 Neutra</vt:lpstr>
      <vt:lpstr>#9Slide03 Roboto Medium</vt:lpstr>
      <vt:lpstr>#9Slide03 SFU Futura_12</vt:lpstr>
      <vt:lpstr>#9Slide05 Fourth</vt:lpstr>
      <vt:lpstr>#9Slide05 Great Vibes</vt:lpstr>
      <vt:lpstr>#9Slide07 IcielCrocante</vt:lpstr>
      <vt:lpstr>Arial</vt:lpstr>
      <vt:lpstr>Bebas Neue</vt:lpstr>
      <vt:lpstr>Calibri</vt:lpstr>
      <vt:lpstr>Calibri Light</vt:lpstr>
      <vt:lpstr>Fira Sans Extra Condensed Medium</vt:lpstr>
      <vt:lpstr>Open Sans</vt:lpstr>
      <vt:lpstr>Roboto</vt:lpstr>
      <vt:lpstr>SVN-Billo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2023-02-07T23:57:16Z</dcterms:created>
  <dcterms:modified xsi:type="dcterms:W3CDTF">2023-06-17T16:37:47Z</dcterms:modified>
</cp:coreProperties>
</file>