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8" r:id="rId3"/>
    <p:sldId id="261" r:id="rId4"/>
    <p:sldId id="6290" r:id="rId5"/>
    <p:sldId id="6273" r:id="rId6"/>
    <p:sldId id="6291" r:id="rId7"/>
    <p:sldId id="6292" r:id="rId8"/>
    <p:sldId id="6310" r:id="rId9"/>
    <p:sldId id="6280" r:id="rId10"/>
    <p:sldId id="6278" r:id="rId11"/>
    <p:sldId id="6286" r:id="rId12"/>
    <p:sldId id="6276" r:id="rId13"/>
    <p:sldId id="937" r:id="rId14"/>
    <p:sldId id="6304" r:id="rId15"/>
    <p:sldId id="936" r:id="rId16"/>
    <p:sldId id="6282" r:id="rId17"/>
    <p:sldId id="6305" r:id="rId18"/>
    <p:sldId id="357" r:id="rId19"/>
    <p:sldId id="938" r:id="rId20"/>
    <p:sldId id="6283" r:id="rId21"/>
    <p:sldId id="6285" r:id="rId22"/>
    <p:sldId id="6306" r:id="rId23"/>
    <p:sldId id="6288" r:id="rId24"/>
    <p:sldId id="6277" r:id="rId25"/>
    <p:sldId id="966" r:id="rId26"/>
    <p:sldId id="6284" r:id="rId27"/>
    <p:sldId id="6308" r:id="rId28"/>
    <p:sldId id="6309" r:id="rId29"/>
    <p:sldId id="298" r:id="rId30"/>
    <p:sldId id="259" r:id="rId31"/>
    <p:sldId id="350" r:id="rId32"/>
    <p:sldId id="321" r:id="rId33"/>
    <p:sldId id="6295" r:id="rId34"/>
    <p:sldId id="6298" r:id="rId35"/>
    <p:sldId id="6297" r:id="rId36"/>
    <p:sldId id="6296" r:id="rId37"/>
    <p:sldId id="6302" r:id="rId38"/>
    <p:sldId id="6299" r:id="rId39"/>
    <p:sldId id="6301" r:id="rId40"/>
    <p:sldId id="6264" r:id="rId41"/>
    <p:sldId id="341"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1F98B"/>
    <a:srgbClr val="EE2A75"/>
    <a:srgbClr val="B20E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77210-930B-4037-A87A-796FE6C9088A}" type="datetimeFigureOut">
              <a:rPr lang="en-US" smtClean="0"/>
              <a:t>15/6/2023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DE40EE-DF67-4436-AB76-BA2B34C41B62}" type="slidenum">
              <a:rPr lang="en-US" smtClean="0"/>
              <a:t>‹#›</a:t>
            </a:fld>
            <a:endParaRPr lang="en-US"/>
          </a:p>
        </p:txBody>
      </p:sp>
    </p:spTree>
    <p:extLst>
      <p:ext uri="{BB962C8B-B14F-4D97-AF65-F5344CB8AC3E}">
        <p14:creationId xmlns:p14="http://schemas.microsoft.com/office/powerpoint/2010/main" val="3158291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ww.facebook.com/groups/1448467355535530"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1</a:t>
            </a:fld>
            <a:endParaRPr lang="en-US"/>
          </a:p>
        </p:txBody>
      </p:sp>
    </p:spTree>
    <p:extLst>
      <p:ext uri="{BB962C8B-B14F-4D97-AF65-F5344CB8AC3E}">
        <p14:creationId xmlns:p14="http://schemas.microsoft.com/office/powerpoint/2010/main" val="7484905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11</a:t>
            </a:fld>
            <a:endParaRPr lang="en-US"/>
          </a:p>
        </p:txBody>
      </p:sp>
    </p:spTree>
    <p:extLst>
      <p:ext uri="{BB962C8B-B14F-4D97-AF65-F5344CB8AC3E}">
        <p14:creationId xmlns:p14="http://schemas.microsoft.com/office/powerpoint/2010/main" val="3542608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14</a:t>
            </a:fld>
            <a:endParaRPr lang="en-US"/>
          </a:p>
        </p:txBody>
      </p:sp>
    </p:spTree>
    <p:extLst>
      <p:ext uri="{BB962C8B-B14F-4D97-AF65-F5344CB8AC3E}">
        <p14:creationId xmlns:p14="http://schemas.microsoft.com/office/powerpoint/2010/main" val="2705323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a:solidFill>
                  <a:schemeClr val="tx1"/>
                </a:solidFill>
                <a:effectLst/>
                <a:latin typeface="+mn-lt"/>
                <a:ea typeface="+mn-ea"/>
                <a:cs typeface="+mn-cs"/>
              </a:rPr>
              <a:t>Số giờ nắng và nhiệt độ trung bình năm có xu hướng tăng dần từ Bắc vào Nam do lãnh thổ trải dài trên nhiều vĩ độ. Đà Lạt có nền nhiệt độ thấp do Đà Lạt nằm trên cao nguyên Lâm Viên, sự phân hoá nhiệt độ theo độ cao làm cho Đà Lạt có nhiệt độ TB năm thấp)</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15</a:t>
            </a:fld>
            <a:endParaRPr lang="en-US"/>
          </a:p>
        </p:txBody>
      </p:sp>
    </p:spTree>
    <p:extLst>
      <p:ext uri="{BB962C8B-B14F-4D97-AF65-F5344CB8AC3E}">
        <p14:creationId xmlns:p14="http://schemas.microsoft.com/office/powerpoint/2010/main" val="660609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17</a:t>
            </a:fld>
            <a:endParaRPr lang="en-US"/>
          </a:p>
        </p:txBody>
      </p:sp>
    </p:spTree>
    <p:extLst>
      <p:ext uri="{BB962C8B-B14F-4D97-AF65-F5344CB8AC3E}">
        <p14:creationId xmlns:p14="http://schemas.microsoft.com/office/powerpoint/2010/main" val="873317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eaLnBrk="1" hangingPunct="1">
              <a:spcBef>
                <a:spcPct val="0"/>
              </a:spcBef>
              <a:buClrTx/>
              <a:buSzTx/>
              <a:buFontTx/>
              <a:buNone/>
            </a:pPr>
            <a:r>
              <a:rPr lang="en-US" altLang="en-US" sz="1200">
                <a:solidFill>
                  <a:srgbClr val="FFFFFF"/>
                </a:solidFill>
                <a:latin typeface="Times New Roman" panose="02020603050405020304" pitchFamily="18" charset="0"/>
              </a:rPr>
              <a:t>Đó là các</a:t>
            </a:r>
          </a:p>
          <a:p>
            <a:pPr algn="ctr" eaLnBrk="1" hangingPunct="1">
              <a:spcBef>
                <a:spcPct val="0"/>
              </a:spcBef>
              <a:buClrTx/>
              <a:buSzTx/>
              <a:buFontTx/>
              <a:buNone/>
            </a:pPr>
            <a:r>
              <a:rPr lang="en-US" altLang="en-US" sz="1200">
                <a:solidFill>
                  <a:srgbClr val="FFFFFF"/>
                </a:solidFill>
                <a:latin typeface="Times New Roman" panose="02020603050405020304" pitchFamily="18" charset="0"/>
              </a:rPr>
              <a:t>điểm nằm trên địa hình đón gió ẩm.</a:t>
            </a:r>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18</a:t>
            </a:fld>
            <a:endParaRPr lang="en-US"/>
          </a:p>
        </p:txBody>
      </p:sp>
    </p:spTree>
    <p:extLst>
      <p:ext uri="{BB962C8B-B14F-4D97-AF65-F5344CB8AC3E}">
        <p14:creationId xmlns:p14="http://schemas.microsoft.com/office/powerpoint/2010/main" val="2266657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a:solidFill>
                  <a:schemeClr val="tx1"/>
                </a:solidFill>
                <a:effectLst/>
                <a:latin typeface="+mn-lt"/>
                <a:ea typeface="+mn-ea"/>
                <a:cs typeface="+mn-cs"/>
              </a:rPr>
              <a:t>Sự hoạt động của gió Tín phong là 1 biểu hiện khác của tính chất nhiệt đới của khí hậu nước ta. Ở nước ta, Tín phong thổi quanh năm, xen kẽ gió mùa, bị gió mùa lấn át nên chỉ có tác động rõ rệt vào các thời kì chuyển tiếp giữa 2 mùa gió. Là khối khí chí tuyến, Tín phong thường đem lại thời tiết nóng, ổn định, không mưa, trừ trường hợp gặp bức chắn địa hình núi, khi này Tín phong có thể đem lại lượng mưa lớn như Duyên hải Trung Bộ vào mùa thu – đông. </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a:t>
            </a:r>
            <a:r>
              <a:rPr lang="en-US" sz="1200" i="1" kern="1200">
                <a:solidFill>
                  <a:schemeClr val="tx1"/>
                </a:solidFill>
                <a:effectLst/>
                <a:latin typeface="+mn-lt"/>
                <a:ea typeface="+mn-ea"/>
                <a:cs typeface="+mn-cs"/>
              </a:rPr>
              <a:t>Mặc dù nước ta nằm trong vị trí của đới gió Tín Phong BBC song sự chênh lệch nhiệt độ giữa lục địa Á – Âu rộng lớn với Ấn Độ Dương và Thái Bình Dương đã hình thành nên các trung tâm khí áp thay đổi theo mùa, lấn át hoạt động của gió Tín phong, hình thành chế độ gió mùa đặc biệt ở nước ta.</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19</a:t>
            </a:fld>
            <a:endParaRPr lang="en-US"/>
          </a:p>
        </p:txBody>
      </p:sp>
    </p:spTree>
    <p:extLst>
      <p:ext uri="{BB962C8B-B14F-4D97-AF65-F5344CB8AC3E}">
        <p14:creationId xmlns:p14="http://schemas.microsoft.com/office/powerpoint/2010/main" val="2327587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22</a:t>
            </a:fld>
            <a:endParaRPr lang="en-US"/>
          </a:p>
        </p:txBody>
      </p:sp>
    </p:spTree>
    <p:extLst>
      <p:ext uri="{BB962C8B-B14F-4D97-AF65-F5344CB8AC3E}">
        <p14:creationId xmlns:p14="http://schemas.microsoft.com/office/powerpoint/2010/main" val="2816840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0000"/>
                </a:solidFill>
                <a:effectLst/>
                <a:latin typeface="Roboto" panose="02000000000000000000" pitchFamily="2" charset="0"/>
              </a:rPr>
              <a:t>Khí hậu Hà Nội tiêu biểu cho vùng Bắc Bộ với đặc điểm của khí hậu nhiệt đới gió mùa ẩm, mùa hè nóng, mưa nhiều và mùa đông lạnh, ít mưa. Thuộc vùng nhiệt đới, thành phố quanh nǎm tiếp nhận lượng bức xạ Mặt Trời rất dồi dào và có nhiệt độ cao.</a:t>
            </a:r>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27</a:t>
            </a:fld>
            <a:endParaRPr lang="en-US"/>
          </a:p>
        </p:txBody>
      </p:sp>
    </p:spTree>
    <p:extLst>
      <p:ext uri="{BB962C8B-B14F-4D97-AF65-F5344CB8AC3E}">
        <p14:creationId xmlns:p14="http://schemas.microsoft.com/office/powerpoint/2010/main" val="1657112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8459278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2674839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2</a:t>
            </a:fld>
            <a:endParaRPr lang="en-US"/>
          </a:p>
        </p:txBody>
      </p:sp>
    </p:spTree>
    <p:extLst>
      <p:ext uri="{BB962C8B-B14F-4D97-AF65-F5344CB8AC3E}">
        <p14:creationId xmlns:p14="http://schemas.microsoft.com/office/powerpoint/2010/main" val="505071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1258062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3639696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562376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69687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8d86ff3bbe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8d86ff3bbe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pPr marL="0" lvl="0" indent="0" algn="l" rtl="0">
              <a:spcBef>
                <a:spcPts val="0"/>
              </a:spcBef>
              <a:spcAft>
                <a:spcPts val="0"/>
              </a:spcAft>
              <a:buNone/>
            </a:pPr>
            <a:endParaRPr/>
          </a:p>
        </p:txBody>
      </p:sp>
    </p:spTree>
    <p:extLst>
      <p:ext uri="{BB962C8B-B14F-4D97-AF65-F5344CB8AC3E}">
        <p14:creationId xmlns:p14="http://schemas.microsoft.com/office/powerpoint/2010/main" val="23218251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Tác giả bộ ppt Địa Lí KNTT- CTST (6-7),ppt Địa 8,9: Lê Chinh – Đà Nẵng    Sđt lh: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Facebook cá nhân: </a:t>
            </a:r>
            <a:r>
              <a:rPr lang="en-US" sz="1200" u="sng">
                <a:latin typeface="Arial" panose="020B0604020202020204" pitchFamily="34" charset="0"/>
                <a:cs typeface="Arial" panose="020B0604020202020204" pitchFamily="34" charset="0"/>
                <a:hlinkClick r:id="rId3"/>
              </a:rPr>
              <a:t>https://www.facebook.com/ti.gon.566</a:t>
            </a:r>
            <a:r>
              <a:rPr lang="en-US" sz="1200">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Nhóm chia sẻ tài liệu: </a:t>
            </a:r>
            <a:r>
              <a:rPr lang="en-US" sz="1200" u="sng">
                <a:latin typeface="Arial" panose="020B0604020202020204" pitchFamily="34" charset="0"/>
                <a:cs typeface="Arial" panose="020B0604020202020204" pitchFamily="34" charset="0"/>
                <a:hlinkClick r:id="rId4"/>
              </a:rPr>
              <a:t>https://www.facebook.com/groups/1448467355535530</a:t>
            </a:r>
            <a:endParaRPr lang="en-US"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BCDC2538-004B-4CDE-A76A-AD795BBB0ADD}" type="slidenum">
              <a:rPr lang="en-US" smtClean="0"/>
              <a:t>40</a:t>
            </a:fld>
            <a:endParaRPr lang="en-US"/>
          </a:p>
        </p:txBody>
      </p:sp>
    </p:spTree>
    <p:extLst>
      <p:ext uri="{BB962C8B-B14F-4D97-AF65-F5344CB8AC3E}">
        <p14:creationId xmlns:p14="http://schemas.microsoft.com/office/powerpoint/2010/main" val="64687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67DE40EE-DF67-4436-AB76-BA2B34C41B62}" type="slidenum">
              <a:rPr lang="en-US" smtClean="0"/>
              <a:t>4</a:t>
            </a:fld>
            <a:endParaRPr lang="en-US"/>
          </a:p>
        </p:txBody>
      </p:sp>
    </p:spTree>
    <p:extLst>
      <p:ext uri="{BB962C8B-B14F-4D97-AF65-F5344CB8AC3E}">
        <p14:creationId xmlns:p14="http://schemas.microsoft.com/office/powerpoint/2010/main" val="3625694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5</a:t>
            </a:fld>
            <a:endParaRPr lang="en-US"/>
          </a:p>
        </p:txBody>
      </p:sp>
    </p:spTree>
    <p:extLst>
      <p:ext uri="{BB962C8B-B14F-4D97-AF65-F5344CB8AC3E}">
        <p14:creationId xmlns:p14="http://schemas.microsoft.com/office/powerpoint/2010/main" val="3081360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6</a:t>
            </a:fld>
            <a:endParaRPr lang="en-US"/>
          </a:p>
        </p:txBody>
      </p:sp>
    </p:spTree>
    <p:extLst>
      <p:ext uri="{BB962C8B-B14F-4D97-AF65-F5344CB8AC3E}">
        <p14:creationId xmlns:p14="http://schemas.microsoft.com/office/powerpoint/2010/main" val="217458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7</a:t>
            </a:fld>
            <a:endParaRPr lang="en-US"/>
          </a:p>
        </p:txBody>
      </p:sp>
    </p:spTree>
    <p:extLst>
      <p:ext uri="{BB962C8B-B14F-4D97-AF65-F5344CB8AC3E}">
        <p14:creationId xmlns:p14="http://schemas.microsoft.com/office/powerpoint/2010/main" val="8246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8</a:t>
            </a:fld>
            <a:endParaRPr lang="en-US"/>
          </a:p>
        </p:txBody>
      </p:sp>
    </p:spTree>
    <p:extLst>
      <p:ext uri="{BB962C8B-B14F-4D97-AF65-F5344CB8AC3E}">
        <p14:creationId xmlns:p14="http://schemas.microsoft.com/office/powerpoint/2010/main" val="99548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9</a:t>
            </a:fld>
            <a:endParaRPr lang="en-US"/>
          </a:p>
        </p:txBody>
      </p:sp>
    </p:spTree>
    <p:extLst>
      <p:ext uri="{BB962C8B-B14F-4D97-AF65-F5344CB8AC3E}">
        <p14:creationId xmlns:p14="http://schemas.microsoft.com/office/powerpoint/2010/main" val="1524339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Tác giả bộ ppt Địa Lí (6-7,8 ch</a:t>
            </a:r>
            <a:r>
              <a:rPr lang="vi-VN" sz="1200">
                <a:solidFill>
                  <a:srgbClr val="7030A0"/>
                </a:solidFill>
                <a:latin typeface="Arial" panose="020B0604020202020204" pitchFamily="34" charset="0"/>
                <a:cs typeface="Arial" panose="020B0604020202020204" pitchFamily="34" charset="0"/>
              </a:rPr>
              <a:t>ư</a:t>
            </a:r>
            <a:r>
              <a:rPr lang="en-US" sz="12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 Facebook cá nhân: </a:t>
            </a:r>
            <a:r>
              <a:rPr lang="en-US" sz="12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12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1200">
                <a:latin typeface="Arial" panose="020B0604020202020204" pitchFamily="34" charset="0"/>
                <a:cs typeface="Arial" panose="020B0604020202020204" pitchFamily="34" charset="0"/>
              </a:rPr>
              <a:t> </a:t>
            </a:r>
            <a:r>
              <a:rPr lang="en-US" sz="1200">
                <a:solidFill>
                  <a:srgbClr val="7030A0"/>
                </a:solidFill>
                <a:latin typeface="Arial" panose="020B0604020202020204" pitchFamily="34" charset="0"/>
                <a:cs typeface="Arial" panose="020B0604020202020204" pitchFamily="34" charset="0"/>
              </a:rPr>
              <a:t>Nhóm chia sẻ tài liệu: </a:t>
            </a:r>
            <a:r>
              <a:rPr lang="en-US" sz="12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12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a:p>
            <a:endParaRPr lang="en-US"/>
          </a:p>
        </p:txBody>
      </p:sp>
      <p:sp>
        <p:nvSpPr>
          <p:cNvPr id="4" name="Slide Number Placeholder 3"/>
          <p:cNvSpPr>
            <a:spLocks noGrp="1"/>
          </p:cNvSpPr>
          <p:nvPr>
            <p:ph type="sldNum" sz="quarter" idx="5"/>
          </p:nvPr>
        </p:nvSpPr>
        <p:spPr/>
        <p:txBody>
          <a:bodyPr/>
          <a:lstStyle/>
          <a:p>
            <a:fld id="{85B3574F-584E-4757-AC80-A20A605503E0}" type="slidenum">
              <a:rPr lang="en-US" smtClean="0"/>
              <a:t>10</a:t>
            </a:fld>
            <a:endParaRPr lang="en-US"/>
          </a:p>
        </p:txBody>
      </p:sp>
    </p:spTree>
    <p:extLst>
      <p:ext uri="{BB962C8B-B14F-4D97-AF65-F5344CB8AC3E}">
        <p14:creationId xmlns:p14="http://schemas.microsoft.com/office/powerpoint/2010/main" val="402001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EED96-C6F9-CF2B-91FA-BD3B71EE97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F9BC8C-3705-A4D1-508C-A99B128101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902176-733D-9657-BB97-4B144E261C83}"/>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A8B68B83-D9EE-A91A-3DC8-9A683C0A1A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B40E11-929A-5376-BA23-17A50F7B4189}"/>
              </a:ext>
            </a:extLst>
          </p:cNvPr>
          <p:cNvSpPr>
            <a:spLocks noGrp="1"/>
          </p:cNvSpPr>
          <p:nvPr>
            <p:ph type="sldNum" sz="quarter" idx="12"/>
          </p:nvPr>
        </p:nvSpPr>
        <p:spPr/>
        <p:txBody>
          <a:bodyPr/>
          <a:lstStyle/>
          <a:p>
            <a:fld id="{6A9B794E-D351-4FD1-BDEB-D46DBA8500A1}" type="slidenum">
              <a:rPr lang="en-US" smtClean="0"/>
              <a:t>‹#›</a:t>
            </a:fld>
            <a:endParaRPr lang="en-US"/>
          </a:p>
        </p:txBody>
      </p:sp>
      <p:sp>
        <p:nvSpPr>
          <p:cNvPr id="7" name="TextBox 6">
            <a:extLst>
              <a:ext uri="{FF2B5EF4-FFF2-40B4-BE49-F238E27FC236}">
                <a16:creationId xmlns:a16="http://schemas.microsoft.com/office/drawing/2014/main" id="{69FD24D1-BD6B-16D4-29B4-A263B8CD85B1}"/>
              </a:ext>
            </a:extLst>
          </p:cNvPr>
          <p:cNvSpPr txBox="1"/>
          <p:nvPr userDrawn="1"/>
        </p:nvSpPr>
        <p:spPr>
          <a:xfrm>
            <a:off x="638175" y="6953250"/>
            <a:ext cx="11439525"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9Slide05 Fourth Medium" panose="00000600000000000000" pitchFamily="2" charset="0"/>
                <a:cs typeface="#9Slide03 Arima Madurai ExtraLi" panose="00000300000000000000" pitchFamily="2" charset="0"/>
              </a:rPr>
              <a:t>Kho giáo án PPT Địa lí -Lê Chinh- 0982.276.629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a:solidFill>
                  <a:srgbClr val="FF0000"/>
                </a:solidFill>
                <a:latin typeface="#9Slide05 Fourth Medium" panose="00000600000000000000" pitchFamily="2" charset="0"/>
                <a:cs typeface="#9Slide03 Arima Madurai ExtraLi" panose="00000300000000000000" pitchFamily="2" charset="0"/>
              </a:rPr>
              <a:t>Hãy liên hệ chính chủ để được hỗ trợ và đồng hành suốt năm học nhé</a:t>
            </a:r>
          </a:p>
          <a:p>
            <a:endParaRPr lang="en-US"/>
          </a:p>
        </p:txBody>
      </p:sp>
    </p:spTree>
    <p:extLst>
      <p:ext uri="{BB962C8B-B14F-4D97-AF65-F5344CB8AC3E}">
        <p14:creationId xmlns:p14="http://schemas.microsoft.com/office/powerpoint/2010/main" val="3159470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E7F9B-9D7D-AFA1-7B03-5583CB8411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9E82BA-94E0-3D43-E7F3-2575EA41E8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4C8C61-D114-94A7-7CD6-0E1F1DE98099}"/>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2D804296-A081-8C9B-0F5E-639C7E0786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C1D4E-FA40-1F2F-DD56-784D007D56E1}"/>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1221288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5C58B-CE9B-7AA7-D793-09BC650173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A8132D-FACF-E6FD-9980-9DF574901E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00A0A-066C-BDCE-1645-A49F64DCC162}"/>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D180B2D1-6848-8B4B-34E5-1FD5EA3470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DD268-6A9C-9F3C-7AB8-58E1950D1004}"/>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3400982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313"/>
        <p:cNvGrpSpPr/>
        <p:nvPr/>
      </p:nvGrpSpPr>
      <p:grpSpPr>
        <a:xfrm>
          <a:off x="0" y="0"/>
          <a:ext cx="0" cy="0"/>
          <a:chOff x="0" y="0"/>
          <a:chExt cx="0" cy="0"/>
        </a:xfrm>
      </p:grpSpPr>
    </p:spTree>
    <p:extLst>
      <p:ext uri="{BB962C8B-B14F-4D97-AF65-F5344CB8AC3E}">
        <p14:creationId xmlns:p14="http://schemas.microsoft.com/office/powerpoint/2010/main" val="233474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E4D9-BA36-E9C6-DDF3-98D54F49F9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299496-BF04-A12F-58B0-E4F9D846DF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E191A-B2DC-C5FC-BA4D-BD622CE16B71}"/>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5B6E8B96-A437-9B70-17A6-3244DA70BD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4E988C-E7FA-0987-0ABF-38B5D0A316FC}"/>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589747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FCE21-5A2C-7F69-16A2-0849AECF3D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626B15-F11F-4676-16B0-B17AE7BF5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8CF92F-5A65-23F2-0544-0D6A61E79E7E}"/>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9375416D-C7DA-70FF-7981-4D7DAFC1D4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EC9C56-666A-4A99-9F85-B95F388C42A0}"/>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232784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408B-E96B-6DE5-6689-FAD78D5DCB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D9FEC7-A7CE-D222-4E0C-17CB462893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82FAD3-54AA-3F37-9CCC-DB25749B10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4DBDA-3F6A-B9F4-9D17-532854B44891}"/>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6" name="Footer Placeholder 5">
            <a:extLst>
              <a:ext uri="{FF2B5EF4-FFF2-40B4-BE49-F238E27FC236}">
                <a16:creationId xmlns:a16="http://schemas.microsoft.com/office/drawing/2014/main" id="{990FD93B-EC45-955A-285C-B4E6BF9FBA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33C9A-77BC-CB8E-9DCB-FEBD221AEE06}"/>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19511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A0E59-1461-9BD6-4354-870004A920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6F6398-06EF-39EA-494A-579626970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93A10-ACA6-DCE2-6B8B-7143798235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13CD5-1ECB-156F-F33D-8EFB1E8B88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6191A6-0305-8C52-A1E3-23BF3BCA3D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849E96-251D-35B9-293D-CD2B00CA65B5}"/>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8" name="Footer Placeholder 7">
            <a:extLst>
              <a:ext uri="{FF2B5EF4-FFF2-40B4-BE49-F238E27FC236}">
                <a16:creationId xmlns:a16="http://schemas.microsoft.com/office/drawing/2014/main" id="{38EB81A8-2337-294B-EEBF-3831A4E9C23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761A60-402F-2875-B37C-D7BA7BDA00D4}"/>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1708846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B8700-22E5-B2AE-37B5-11F9F17FBB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E5885-B034-B475-5BB3-0E67095454AF}"/>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4" name="Footer Placeholder 3">
            <a:extLst>
              <a:ext uri="{FF2B5EF4-FFF2-40B4-BE49-F238E27FC236}">
                <a16:creationId xmlns:a16="http://schemas.microsoft.com/office/drawing/2014/main" id="{E9D681D8-DC08-6285-A3D1-0DD915F50F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83D2BE-C20B-25C0-0FF7-373400F0A32F}"/>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206236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36138B-42B2-D807-130A-E8EA3B31F864}"/>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3" name="Footer Placeholder 2">
            <a:extLst>
              <a:ext uri="{FF2B5EF4-FFF2-40B4-BE49-F238E27FC236}">
                <a16:creationId xmlns:a16="http://schemas.microsoft.com/office/drawing/2014/main" id="{285419FC-E166-9A3B-88F0-E916138137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0A8D76-3912-01FC-9132-CE1EF9C61852}"/>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415492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C2EB0-51C0-BE6D-94E8-AC136F715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C479F8-BDC0-DE95-58F2-B5CD551ED6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3EA8EBD-C050-27B0-C37C-BDDC330FF0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3A653-607C-228D-F070-E905591F7CC3}"/>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6" name="Footer Placeholder 5">
            <a:extLst>
              <a:ext uri="{FF2B5EF4-FFF2-40B4-BE49-F238E27FC236}">
                <a16:creationId xmlns:a16="http://schemas.microsoft.com/office/drawing/2014/main" id="{3ADCDEE0-CBCC-4A59-43B8-025A30A35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BC2C4-F3CA-835C-735F-A004A49F2C1A}"/>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1775473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37FB5-60B6-1585-9895-F99D4A6C99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CAF626-3877-BE83-26F1-1D9A65D252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6E3280-A6EA-7F1F-F28A-832FF96464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CBA167-EBCB-00C7-4CEE-514321CFE9F4}"/>
              </a:ext>
            </a:extLst>
          </p:cNvPr>
          <p:cNvSpPr>
            <a:spLocks noGrp="1"/>
          </p:cNvSpPr>
          <p:nvPr>
            <p:ph type="dt" sz="half" idx="10"/>
          </p:nvPr>
        </p:nvSpPr>
        <p:spPr/>
        <p:txBody>
          <a:bodyPr/>
          <a:lstStyle/>
          <a:p>
            <a:fld id="{12C3F9BE-A8E5-409E-94F8-C714CA1B22B9}" type="datetimeFigureOut">
              <a:rPr lang="en-US" smtClean="0"/>
              <a:t>15/6/2023</a:t>
            </a:fld>
            <a:endParaRPr lang="en-US"/>
          </a:p>
        </p:txBody>
      </p:sp>
      <p:sp>
        <p:nvSpPr>
          <p:cNvPr id="6" name="Footer Placeholder 5">
            <a:extLst>
              <a:ext uri="{FF2B5EF4-FFF2-40B4-BE49-F238E27FC236}">
                <a16:creationId xmlns:a16="http://schemas.microsoft.com/office/drawing/2014/main" id="{90DFB6FA-1C6E-2371-2A55-FAA94D6249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319794-8B20-1BE4-DEA1-F7696F2ED942}"/>
              </a:ext>
            </a:extLst>
          </p:cNvPr>
          <p:cNvSpPr>
            <a:spLocks noGrp="1"/>
          </p:cNvSpPr>
          <p:nvPr>
            <p:ph type="sldNum" sz="quarter" idx="12"/>
          </p:nvPr>
        </p:nvSpPr>
        <p:spPr/>
        <p:txBody>
          <a:bodyPr/>
          <a:lstStyle/>
          <a:p>
            <a:fld id="{6A9B794E-D351-4FD1-BDEB-D46DBA8500A1}" type="slidenum">
              <a:rPr lang="en-US" smtClean="0"/>
              <a:t>‹#›</a:t>
            </a:fld>
            <a:endParaRPr lang="en-US"/>
          </a:p>
        </p:txBody>
      </p:sp>
    </p:spTree>
    <p:extLst>
      <p:ext uri="{BB962C8B-B14F-4D97-AF65-F5344CB8AC3E}">
        <p14:creationId xmlns:p14="http://schemas.microsoft.com/office/powerpoint/2010/main" val="1873952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7F44EA-515C-C8D6-6539-CF6F3B2AE4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15ABE6-DCB6-3DB0-8126-357219A249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B34ED-06A0-E9CF-5098-A41A19390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C3F9BE-A8E5-409E-94F8-C714CA1B22B9}" type="datetimeFigureOut">
              <a:rPr lang="en-US" smtClean="0"/>
              <a:t>15/6/2023</a:t>
            </a:fld>
            <a:endParaRPr lang="en-US"/>
          </a:p>
        </p:txBody>
      </p:sp>
      <p:sp>
        <p:nvSpPr>
          <p:cNvPr id="5" name="Footer Placeholder 4">
            <a:extLst>
              <a:ext uri="{FF2B5EF4-FFF2-40B4-BE49-F238E27FC236}">
                <a16:creationId xmlns:a16="http://schemas.microsoft.com/office/drawing/2014/main" id="{ED669803-F4AC-068C-07B7-C8C2BFD629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344FB-523B-9D84-71A6-31F658D0168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B794E-D351-4FD1-BDEB-D46DBA8500A1}" type="slidenum">
              <a:rPr lang="en-US" smtClean="0"/>
              <a:t>‹#›</a:t>
            </a:fld>
            <a:endParaRPr lang="en-US"/>
          </a:p>
        </p:txBody>
      </p:sp>
    </p:spTree>
    <p:extLst>
      <p:ext uri="{BB962C8B-B14F-4D97-AF65-F5344CB8AC3E}">
        <p14:creationId xmlns:p14="http://schemas.microsoft.com/office/powerpoint/2010/main" val="3443474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11" Type="http://schemas.openxmlformats.org/officeDocument/2006/relationships/image" Target="../media/image23.jpeg"/><Relationship Id="rId5" Type="http://schemas.openxmlformats.org/officeDocument/2006/relationships/image" Target="../media/image9.png"/><Relationship Id="rId10" Type="http://schemas.openxmlformats.org/officeDocument/2006/relationships/image" Target="../media/image22.jpeg"/><Relationship Id="rId4" Type="http://schemas.openxmlformats.org/officeDocument/2006/relationships/notesSlide" Target="../notesSlides/notesSlide10.xml"/><Relationship Id="rId9"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33.xml"/><Relationship Id="rId7" Type="http://schemas.openxmlformats.org/officeDocument/2006/relationships/slide" Target="slide36.xml"/><Relationship Id="rId2" Type="http://schemas.openxmlformats.org/officeDocument/2006/relationships/slide" Target="slide31.xml"/><Relationship Id="rId1" Type="http://schemas.openxmlformats.org/officeDocument/2006/relationships/slideLayout" Target="../slideLayouts/slideLayout1.xml"/><Relationship Id="rId6" Type="http://schemas.openxmlformats.org/officeDocument/2006/relationships/slide" Target="slide35.xml"/><Relationship Id="rId5" Type="http://schemas.openxmlformats.org/officeDocument/2006/relationships/slide" Target="slide34.xml"/><Relationship Id="rId4" Type="http://schemas.openxmlformats.org/officeDocument/2006/relationships/slide" Target="slide32.xml"/><Relationship Id="rId9" Type="http://schemas.openxmlformats.org/officeDocument/2006/relationships/image" Target="../media/image41.png"/></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audio" Target="../media/audio3.wav"/><Relationship Id="rId12"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slide" Target="slide30.xml"/><Relationship Id="rId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notesSlide" Target="../notesSlides/notesSlide19.xml"/><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audio" Target="../media/audio3.wav"/><Relationship Id="rId12"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slide" Target="slide30.xml"/><Relationship Id="rId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slide" Target="slide3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png"/><Relationship Id="rId5" Type="http://schemas.openxmlformats.org/officeDocument/2006/relationships/audio" Target="../media/audio1.wav"/><Relationship Id="rId4"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slide" Target="slide3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png"/><Relationship Id="rId5" Type="http://schemas.openxmlformats.org/officeDocument/2006/relationships/audio" Target="../media/audio1.wav"/><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12.xml"/><Relationship Id="rId7" Type="http://schemas.openxmlformats.org/officeDocument/2006/relationships/audio" Target="../media/audio3.wav"/><Relationship Id="rId12" Type="http://schemas.openxmlformats.org/officeDocument/2006/relationships/image" Target="../media/image4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audio2.wav"/><Relationship Id="rId11" Type="http://schemas.openxmlformats.org/officeDocument/2006/relationships/slide" Target="slide30.xml"/><Relationship Id="rId5" Type="http://schemas.openxmlformats.org/officeDocument/2006/relationships/audio" Target="../media/audio1.wav"/><Relationship Id="rId10" Type="http://schemas.openxmlformats.org/officeDocument/2006/relationships/image" Target="../media/image44.png"/><Relationship Id="rId4" Type="http://schemas.openxmlformats.org/officeDocument/2006/relationships/notesSlide" Target="../notesSlides/notesSlide23.xml"/><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2.xml"/><Relationship Id="rId7" Type="http://schemas.openxmlformats.org/officeDocument/2006/relationships/slide" Target="slide30.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4.png"/><Relationship Id="rId5" Type="http://schemas.openxmlformats.org/officeDocument/2006/relationships/audio" Target="../media/audio1.wav"/><Relationship Id="rId4"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ti.gon.566" TargetMode="Externa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gif"/></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Text&#10;&#10;Description automatically generated">
            <a:extLst>
              <a:ext uri="{FF2B5EF4-FFF2-40B4-BE49-F238E27FC236}">
                <a16:creationId xmlns:a16="http://schemas.microsoft.com/office/drawing/2014/main" id="{A86140EC-9363-9F05-8598-BB55EAF7B798}"/>
              </a:ext>
            </a:extLst>
          </p:cNvPr>
          <p:cNvPicPr>
            <a:picLocks noChangeAspect="1"/>
          </p:cNvPicPr>
          <p:nvPr/>
        </p:nvPicPr>
        <p:blipFill rotWithShape="1">
          <a:blip r:embed="rId3"/>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37900856-E852-F170-5A3D-0028C98820C2}"/>
              </a:ext>
            </a:extLst>
          </p:cNvPr>
          <p:cNvSpPr txBox="1"/>
          <p:nvPr/>
        </p:nvSpPr>
        <p:spPr>
          <a:xfrm>
            <a:off x="7306507" y="6488668"/>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4241169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45573-0372-873A-1B13-9D7AF0272C6F}"/>
              </a:ext>
            </a:extLst>
          </p:cNvPr>
          <p:cNvSpPr txBox="1"/>
          <p:nvPr/>
        </p:nvSpPr>
        <p:spPr>
          <a:xfrm>
            <a:off x="1503680" y="25948"/>
            <a:ext cx="9997440"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3</a:t>
            </a:r>
          </a:p>
        </p:txBody>
      </p:sp>
      <p:sp>
        <p:nvSpPr>
          <p:cNvPr id="4" name="TextBox 3">
            <a:extLst>
              <a:ext uri="{FF2B5EF4-FFF2-40B4-BE49-F238E27FC236}">
                <a16:creationId xmlns:a16="http://schemas.microsoft.com/office/drawing/2014/main" id="{E834EC9B-72D3-2330-570F-3C612E4C7223}"/>
              </a:ext>
            </a:extLst>
          </p:cNvPr>
          <p:cNvSpPr txBox="1"/>
          <p:nvPr/>
        </p:nvSpPr>
        <p:spPr>
          <a:xfrm>
            <a:off x="85057" y="667834"/>
            <a:ext cx="8201694" cy="1938992"/>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1</a:t>
            </a:r>
            <a:r>
              <a:rPr lang="en-US" sz="2000">
                <a:solidFill>
                  <a:srgbClr val="0070C0"/>
                </a:solidFill>
                <a:latin typeface="Arial" panose="020B0604020202020204" pitchFamily="34" charset="0"/>
                <a:cs typeface="Arial" panose="020B0604020202020204" pitchFamily="34" charset="0"/>
              </a:rPr>
              <a:t>:Thảo luận theo cặp đôi trong vòng </a:t>
            </a:r>
            <a:r>
              <a:rPr lang="en-US" sz="2000" b="1">
                <a:solidFill>
                  <a:srgbClr val="FF0000"/>
                </a:solidFill>
                <a:latin typeface="Arial" panose="020B0604020202020204" pitchFamily="34" charset="0"/>
                <a:cs typeface="Arial" panose="020B0604020202020204" pitchFamily="34" charset="0"/>
              </a:rPr>
              <a:t>3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-Quan sát bản đồ khí hậu Việt Nam, hãy cho biết:</a:t>
            </a:r>
          </a:p>
          <a:p>
            <a:pPr algn="just"/>
            <a:r>
              <a:rPr lang="en-US" sz="2000">
                <a:solidFill>
                  <a:srgbClr val="0070C0"/>
                </a:solidFill>
                <a:latin typeface="Arial" panose="020B0604020202020204" pitchFamily="34" charset="0"/>
                <a:cs typeface="Arial" panose="020B0604020202020204" pitchFamily="34" charset="0"/>
              </a:rPr>
              <a:t>+Nước ta có mấy mùa gió? Xác định hướng gió?</a:t>
            </a:r>
          </a:p>
          <a:p>
            <a:pPr algn="just"/>
            <a:r>
              <a:rPr lang="en-US" sz="2000">
                <a:solidFill>
                  <a:srgbClr val="0070C0"/>
                </a:solidFill>
                <a:latin typeface="Arial" panose="020B0604020202020204" pitchFamily="34" charset="0"/>
                <a:cs typeface="Arial" panose="020B0604020202020204" pitchFamily="34" charset="0"/>
              </a:rPr>
              <a:t>-Dựa vào nôi dung sgk và lược đồ gió mùa ở Đông Nam Á, hãy cho biết tính chất của 2 loại gió này. Vì sao hai loại gió mùa có tính chất trái ngược nhau?</a:t>
            </a:r>
          </a:p>
        </p:txBody>
      </p:sp>
      <p:sp>
        <p:nvSpPr>
          <p:cNvPr id="5" name="TextBox 4">
            <a:extLst>
              <a:ext uri="{FF2B5EF4-FFF2-40B4-BE49-F238E27FC236}">
                <a16:creationId xmlns:a16="http://schemas.microsoft.com/office/drawing/2014/main" id="{FC70EA88-5E3F-817F-D6CC-235A733217A9}"/>
              </a:ext>
            </a:extLst>
          </p:cNvPr>
          <p:cNvSpPr txBox="1"/>
          <p:nvPr/>
        </p:nvSpPr>
        <p:spPr>
          <a:xfrm>
            <a:off x="171450" y="5088044"/>
            <a:ext cx="8115301" cy="1631216"/>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2</a:t>
            </a:r>
            <a:r>
              <a:rPr lang="en-US" sz="2000">
                <a:solidFill>
                  <a:srgbClr val="0070C0"/>
                </a:solidFill>
                <a:latin typeface="Arial" panose="020B0604020202020204" pitchFamily="34" charset="0"/>
                <a:cs typeface="Arial" panose="020B0604020202020204" pitchFamily="34" charset="0"/>
              </a:rPr>
              <a:t>:Thảo luận nhóm trong vòng </a:t>
            </a:r>
            <a:r>
              <a:rPr lang="en-US" sz="2000" b="1">
                <a:solidFill>
                  <a:srgbClr val="FF0000"/>
                </a:solidFill>
                <a:latin typeface="Arial" panose="020B0604020202020204" pitchFamily="34" charset="0"/>
                <a:cs typeface="Arial" panose="020B0604020202020204" pitchFamily="34" charset="0"/>
              </a:rPr>
              <a:t>2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-Dựa vào nội dung thảo luận tại nhiệm vụ 1, hãy chứng minh nước ta có khí hậu gió mùa.</a:t>
            </a:r>
          </a:p>
          <a:p>
            <a:pPr algn="just"/>
            <a:r>
              <a:rPr lang="en-US" sz="2000">
                <a:solidFill>
                  <a:srgbClr val="0070C0"/>
                </a:solidFill>
                <a:latin typeface="Arial" panose="020B0604020202020204" pitchFamily="34" charset="0"/>
                <a:cs typeface="Arial" panose="020B0604020202020204" pitchFamily="34" charset="0"/>
              </a:rPr>
              <a:t>-Dựa vào kiến thức đã học ,hãy giải thích tại sao miền Nam nước ta hầu như không chịu ảnh hưởng của gió mùa Đông Bắc?</a:t>
            </a:r>
          </a:p>
        </p:txBody>
      </p:sp>
      <p:pic>
        <p:nvPicPr>
          <p:cNvPr id="9" name="Picture 8">
            <a:extLst>
              <a:ext uri="{FF2B5EF4-FFF2-40B4-BE49-F238E27FC236}">
                <a16:creationId xmlns:a16="http://schemas.microsoft.com/office/drawing/2014/main" id="{A9A64EAB-B2EE-868E-B812-D8FB813394E6}"/>
              </a:ext>
            </a:extLst>
          </p:cNvPr>
          <p:cNvPicPr>
            <a:picLocks noChangeAspect="1"/>
          </p:cNvPicPr>
          <p:nvPr/>
        </p:nvPicPr>
        <p:blipFill>
          <a:blip r:embed="rId3"/>
          <a:stretch>
            <a:fillRect/>
          </a:stretch>
        </p:blipFill>
        <p:spPr>
          <a:xfrm>
            <a:off x="304272" y="2625876"/>
            <a:ext cx="7563906" cy="2410161"/>
          </a:xfrm>
          <a:prstGeom prst="rect">
            <a:avLst/>
          </a:prstGeom>
        </p:spPr>
      </p:pic>
      <p:sp>
        <p:nvSpPr>
          <p:cNvPr id="10" name="TextBox 9">
            <a:extLst>
              <a:ext uri="{FF2B5EF4-FFF2-40B4-BE49-F238E27FC236}">
                <a16:creationId xmlns:a16="http://schemas.microsoft.com/office/drawing/2014/main" id="{913CF0C4-E8F7-5691-F57A-03A9592DB787}"/>
              </a:ext>
            </a:extLst>
          </p:cNvPr>
          <p:cNvSpPr txBox="1"/>
          <p:nvPr/>
        </p:nvSpPr>
        <p:spPr>
          <a:xfrm>
            <a:off x="66992" y="188222"/>
            <a:ext cx="1247775" cy="369332"/>
          </a:xfrm>
          <a:prstGeom prst="rect">
            <a:avLst/>
          </a:prstGeom>
          <a:solidFill>
            <a:schemeClr val="accent4">
              <a:lumMod val="20000"/>
              <a:lumOff val="80000"/>
            </a:schemeClr>
          </a:solidFill>
          <a:ln>
            <a:solidFill>
              <a:schemeClr val="accent1"/>
            </a:solid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3,6</a:t>
            </a:r>
          </a:p>
        </p:txBody>
      </p:sp>
      <p:grpSp>
        <p:nvGrpSpPr>
          <p:cNvPr id="12" name="Group 11">
            <a:extLst>
              <a:ext uri="{FF2B5EF4-FFF2-40B4-BE49-F238E27FC236}">
                <a16:creationId xmlns:a16="http://schemas.microsoft.com/office/drawing/2014/main" id="{93DF7853-8025-E55A-4CC2-FA6E9244056F}"/>
              </a:ext>
            </a:extLst>
          </p:cNvPr>
          <p:cNvGrpSpPr/>
          <p:nvPr/>
        </p:nvGrpSpPr>
        <p:grpSpPr>
          <a:xfrm>
            <a:off x="8312379" y="886826"/>
            <a:ext cx="4049597" cy="5971174"/>
            <a:chOff x="8310216" y="557554"/>
            <a:chExt cx="4049597" cy="5971174"/>
          </a:xfrm>
        </p:grpSpPr>
        <p:pic>
          <p:nvPicPr>
            <p:cNvPr id="8" name="Picture 7">
              <a:extLst>
                <a:ext uri="{FF2B5EF4-FFF2-40B4-BE49-F238E27FC236}">
                  <a16:creationId xmlns:a16="http://schemas.microsoft.com/office/drawing/2014/main" id="{C3375EF2-8757-EB43-24C5-5F54A9353D63}"/>
                </a:ext>
              </a:extLst>
            </p:cNvPr>
            <p:cNvPicPr>
              <a:picLocks noChangeAspect="1"/>
            </p:cNvPicPr>
            <p:nvPr/>
          </p:nvPicPr>
          <p:blipFill>
            <a:blip r:embed="rId4"/>
            <a:stretch>
              <a:fillRect/>
            </a:stretch>
          </p:blipFill>
          <p:spPr>
            <a:xfrm>
              <a:off x="8310216" y="557554"/>
              <a:ext cx="3881784" cy="5599454"/>
            </a:xfrm>
            <a:prstGeom prst="rect">
              <a:avLst/>
            </a:prstGeom>
          </p:spPr>
        </p:pic>
        <p:sp>
          <p:nvSpPr>
            <p:cNvPr id="11" name="TextBox 10">
              <a:extLst>
                <a:ext uri="{FF2B5EF4-FFF2-40B4-BE49-F238E27FC236}">
                  <a16:creationId xmlns:a16="http://schemas.microsoft.com/office/drawing/2014/main" id="{3D2C8FCC-1120-C762-0B2F-4A150A14F21A}"/>
                </a:ext>
              </a:extLst>
            </p:cNvPr>
            <p:cNvSpPr txBox="1"/>
            <p:nvPr/>
          </p:nvSpPr>
          <p:spPr>
            <a:xfrm>
              <a:off x="8402685" y="6159396"/>
              <a:ext cx="3957128" cy="369332"/>
            </a:xfrm>
            <a:prstGeom prst="rect">
              <a:avLst/>
            </a:prstGeom>
            <a:noFill/>
          </p:spPr>
          <p:txBody>
            <a:bodyPr wrap="square" rtlCol="0">
              <a:spAutoFit/>
            </a:bodyPr>
            <a:lstStyle/>
            <a:p>
              <a:r>
                <a:rPr lang="en-US">
                  <a:solidFill>
                    <a:srgbClr val="0000FF"/>
                  </a:solidFill>
                  <a:latin typeface="Arial" panose="020B0604020202020204" pitchFamily="34" charset="0"/>
                  <a:cs typeface="Arial" panose="020B0604020202020204" pitchFamily="34" charset="0"/>
                </a:rPr>
                <a:t>Hình 4.1 Bản đồ khí hậu Việt Nam</a:t>
              </a:r>
            </a:p>
          </p:txBody>
        </p:sp>
      </p:grpSp>
    </p:spTree>
    <p:extLst>
      <p:ext uri="{BB962C8B-B14F-4D97-AF65-F5344CB8AC3E}">
        <p14:creationId xmlns:p14="http://schemas.microsoft.com/office/powerpoint/2010/main" val="415246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5"/>
          <a:srcRect t="461"/>
          <a:stretch/>
        </p:blipFill>
        <p:spPr>
          <a:xfrm>
            <a:off x="20" y="1282"/>
            <a:ext cx="12191980" cy="6856718"/>
          </a:xfrm>
          <a:prstGeom prst="rect">
            <a:avLst/>
          </a:prstGeom>
        </p:spPr>
      </p:pic>
      <p:grpSp>
        <p:nvGrpSpPr>
          <p:cNvPr id="2" name="Google Shape;245;p19">
            <a:extLst>
              <a:ext uri="{FF2B5EF4-FFF2-40B4-BE49-F238E27FC236}">
                <a16:creationId xmlns:a16="http://schemas.microsoft.com/office/drawing/2014/main" id="{FAB3ABB6-EA17-B7D2-1D82-F1056790E301}"/>
              </a:ext>
            </a:extLst>
          </p:cNvPr>
          <p:cNvGrpSpPr/>
          <p:nvPr/>
        </p:nvGrpSpPr>
        <p:grpSpPr>
          <a:xfrm>
            <a:off x="69779" y="0"/>
            <a:ext cx="6431641" cy="1148042"/>
            <a:chOff x="1411406" y="1872757"/>
            <a:chExt cx="4823730" cy="861031"/>
          </a:xfrm>
        </p:grpSpPr>
        <p:sp>
          <p:nvSpPr>
            <p:cNvPr id="3" name="Google Shape;246;p19">
              <a:extLst>
                <a:ext uri="{FF2B5EF4-FFF2-40B4-BE49-F238E27FC236}">
                  <a16:creationId xmlns:a16="http://schemas.microsoft.com/office/drawing/2014/main" id="{2D264211-9860-CE81-6299-04D8971A8B0C}"/>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5" name="Google Shape;247;p19">
              <a:extLst>
                <a:ext uri="{FF2B5EF4-FFF2-40B4-BE49-F238E27FC236}">
                  <a16:creationId xmlns:a16="http://schemas.microsoft.com/office/drawing/2014/main" id="{F2A7DD7F-0675-7D56-BE88-E199B077E35D}"/>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6" name="Google Shape;248;p19">
              <a:extLst>
                <a:ext uri="{FF2B5EF4-FFF2-40B4-BE49-F238E27FC236}">
                  <a16:creationId xmlns:a16="http://schemas.microsoft.com/office/drawing/2014/main" id="{D3F29E39-3C4E-2FC8-74BF-7FA7F1971F80}"/>
                </a:ext>
              </a:extLst>
            </p:cNvPr>
            <p:cNvSpPr/>
            <p:nvPr/>
          </p:nvSpPr>
          <p:spPr>
            <a:xfrm>
              <a:off x="1792473" y="1945770"/>
              <a:ext cx="444266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249;p19">
              <a:extLst>
                <a:ext uri="{FF2B5EF4-FFF2-40B4-BE49-F238E27FC236}">
                  <a16:creationId xmlns:a16="http://schemas.microsoft.com/office/drawing/2014/main" id="{4AACBE17-D531-C3FE-8A4F-D0E5BC54BF29}"/>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0;p19">
              <a:extLst>
                <a:ext uri="{FF2B5EF4-FFF2-40B4-BE49-F238E27FC236}">
                  <a16:creationId xmlns:a16="http://schemas.microsoft.com/office/drawing/2014/main" id="{E9D59F92-374C-7730-AB71-7313F91D111C}"/>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68E0D765-0C22-BAAA-142F-E07544EEBD2D}"/>
                </a:ext>
              </a:extLst>
            </p:cNvPr>
            <p:cNvSpPr txBox="1"/>
            <p:nvPr/>
          </p:nvSpPr>
          <p:spPr>
            <a:xfrm>
              <a:off x="2184697" y="2019681"/>
              <a:ext cx="3949325" cy="507808"/>
            </a:xfrm>
            <a:prstGeom prst="rect">
              <a:avLst/>
            </a:prstGeom>
            <a:noFill/>
            <a:ln>
              <a:noFill/>
            </a:ln>
          </p:spPr>
          <p:txBody>
            <a:bodyPr spcFirstLastPara="1" wrap="square" lIns="121900" tIns="121900" rIns="121900" bIns="121900" anchor="ctr" anchorCtr="0">
              <a:noAutofit/>
            </a:bodyPr>
            <a:lstStyle/>
            <a:p>
              <a:r>
                <a:rPr lang="en-US" sz="2400" b="1">
                  <a:solidFill>
                    <a:srgbClr val="0070C0"/>
                  </a:solidFill>
                  <a:latin typeface="Arial" panose="020B0604020202020204" pitchFamily="34" charset="0"/>
                  <a:cs typeface="Arial" panose="020B0604020202020204" pitchFamily="34" charset="0"/>
                </a:rPr>
                <a:t>Khí hậu nhiệt đới ẩm gió mùa</a:t>
              </a:r>
              <a:endParaRPr lang="en-US" sz="2400">
                <a:solidFill>
                  <a:srgbClr val="3333FF"/>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C4652E00-9239-2BCC-1669-26F6D469F33B}"/>
              </a:ext>
            </a:extLst>
          </p:cNvPr>
          <p:cNvGrpSpPr/>
          <p:nvPr/>
        </p:nvGrpSpPr>
        <p:grpSpPr>
          <a:xfrm>
            <a:off x="98961" y="2299361"/>
            <a:ext cx="8121487" cy="2832376"/>
            <a:chOff x="113284" y="92417"/>
            <a:chExt cx="12192000" cy="1798028"/>
          </a:xfrm>
        </p:grpSpPr>
        <p:sp>
          <p:nvSpPr>
            <p:cNvPr id="12" name="Rectangle 11">
              <a:extLst>
                <a:ext uri="{FF2B5EF4-FFF2-40B4-BE49-F238E27FC236}">
                  <a16:creationId xmlns:a16="http://schemas.microsoft.com/office/drawing/2014/main" id="{5FDFF41D-459F-D9D3-3410-D63B90159298}"/>
                </a:ext>
              </a:extLst>
            </p:cNvPr>
            <p:cNvSpPr/>
            <p:nvPr/>
          </p:nvSpPr>
          <p:spPr>
            <a:xfrm>
              <a:off x="226568" y="180233"/>
              <a:ext cx="12078716" cy="49244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Nhóm 1,4: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nhiệt đới của khí hậu nước ta theo PHT số 1</a:t>
              </a:r>
              <a:endParaRPr lang="en-US" sz="2600">
                <a:solidFill>
                  <a:srgbClr val="2A08B8"/>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B685917-079D-7B02-BC62-4EBC7C5BC82A}"/>
                </a:ext>
              </a:extLst>
            </p:cNvPr>
            <p:cNvSpPr/>
            <p:nvPr/>
          </p:nvSpPr>
          <p:spPr>
            <a:xfrm>
              <a:off x="255182" y="724492"/>
              <a:ext cx="11601196" cy="49244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Nhóm 2,5: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gió mùa theo yêu cầu PHT số 2</a:t>
              </a:r>
              <a:endParaRPr lang="en-US" sz="2600">
                <a:solidFill>
                  <a:srgbClr val="2A08B8"/>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2B4C8DA-196A-0E15-2F21-8D3AB275B34E}"/>
                </a:ext>
              </a:extLst>
            </p:cNvPr>
            <p:cNvSpPr/>
            <p:nvPr/>
          </p:nvSpPr>
          <p:spPr>
            <a:xfrm>
              <a:off x="210566" y="1215937"/>
              <a:ext cx="11997437" cy="49244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 Nhóm 3,6: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ẩm của khí hậu nước ta theo PHT số 3</a:t>
              </a:r>
              <a:endParaRPr lang="en-US" sz="2600">
                <a:solidFill>
                  <a:srgbClr val="2A08B8"/>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719129-B894-A030-4143-A295BB90E8A1}"/>
                </a:ext>
              </a:extLst>
            </p:cNvPr>
            <p:cNvSpPr/>
            <p:nvPr/>
          </p:nvSpPr>
          <p:spPr>
            <a:xfrm>
              <a:off x="113284" y="92417"/>
              <a:ext cx="11743094" cy="1798028"/>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EDB5CC3-6403-6054-3F13-10B8DA2693F6}"/>
              </a:ext>
            </a:extLst>
          </p:cNvPr>
          <p:cNvGrpSpPr/>
          <p:nvPr/>
        </p:nvGrpSpPr>
        <p:grpSpPr>
          <a:xfrm>
            <a:off x="954314" y="1590641"/>
            <a:ext cx="6249924" cy="616080"/>
            <a:chOff x="3211739" y="2490672"/>
            <a:chExt cx="6249924" cy="616080"/>
          </a:xfrm>
        </p:grpSpPr>
        <p:sp>
          <p:nvSpPr>
            <p:cNvPr id="17" name="Rectangle: Rounded Corners 16">
              <a:extLst>
                <a:ext uri="{FF2B5EF4-FFF2-40B4-BE49-F238E27FC236}">
                  <a16:creationId xmlns:a16="http://schemas.microsoft.com/office/drawing/2014/main" id="{CF58478F-5B45-A086-1F02-5C00902C698A}"/>
                </a:ext>
              </a:extLst>
            </p:cNvPr>
            <p:cNvSpPr/>
            <p:nvPr/>
          </p:nvSpPr>
          <p:spPr>
            <a:xfrm>
              <a:off x="3213263" y="2490672"/>
              <a:ext cx="6248400" cy="61608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9DF627-480C-688A-FE17-F32016B53FCE}"/>
                </a:ext>
              </a:extLst>
            </p:cNvPr>
            <p:cNvSpPr txBox="1"/>
            <p:nvPr/>
          </p:nvSpPr>
          <p:spPr>
            <a:xfrm>
              <a:off x="3211739" y="2518529"/>
              <a:ext cx="614215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TỚ LÀ CHUYÊN GIA KHÍ HẬU</a:t>
              </a:r>
            </a:p>
          </p:txBody>
        </p:sp>
      </p:grpSp>
      <p:grpSp>
        <p:nvGrpSpPr>
          <p:cNvPr id="35" name="Group 34">
            <a:extLst>
              <a:ext uri="{FF2B5EF4-FFF2-40B4-BE49-F238E27FC236}">
                <a16:creationId xmlns:a16="http://schemas.microsoft.com/office/drawing/2014/main" id="{4BFD903A-BEF0-848C-7EC2-7A9B5886059F}"/>
              </a:ext>
            </a:extLst>
          </p:cNvPr>
          <p:cNvGrpSpPr/>
          <p:nvPr/>
        </p:nvGrpSpPr>
        <p:grpSpPr>
          <a:xfrm>
            <a:off x="7966031" y="1484763"/>
            <a:ext cx="4195066" cy="3567443"/>
            <a:chOff x="7966031" y="1484763"/>
            <a:chExt cx="4195066" cy="3567443"/>
          </a:xfrm>
        </p:grpSpPr>
        <p:pic>
          <p:nvPicPr>
            <p:cNvPr id="29" name="Picture 28">
              <a:extLst>
                <a:ext uri="{FF2B5EF4-FFF2-40B4-BE49-F238E27FC236}">
                  <a16:creationId xmlns:a16="http://schemas.microsoft.com/office/drawing/2014/main" id="{FF1D104C-FD90-027E-B10A-CB18EC0C1033}"/>
                </a:ext>
              </a:extLst>
            </p:cNvPr>
            <p:cNvPicPr>
              <a:picLocks noChangeAspect="1"/>
            </p:cNvPicPr>
            <p:nvPr/>
          </p:nvPicPr>
          <p:blipFill rotWithShape="1">
            <a:blip r:embed="rId6"/>
            <a:srcRect l="4813"/>
            <a:stretch/>
          </p:blipFill>
          <p:spPr>
            <a:xfrm>
              <a:off x="7966031" y="2219830"/>
              <a:ext cx="1892344" cy="2832376"/>
            </a:xfrm>
            <a:prstGeom prst="rect">
              <a:avLst/>
            </a:prstGeom>
          </p:spPr>
        </p:pic>
        <p:pic>
          <p:nvPicPr>
            <p:cNvPr id="31" name="Picture 30">
              <a:extLst>
                <a:ext uri="{FF2B5EF4-FFF2-40B4-BE49-F238E27FC236}">
                  <a16:creationId xmlns:a16="http://schemas.microsoft.com/office/drawing/2014/main" id="{33D7C6B5-BCFE-5817-45A4-20057E5CD961}"/>
                </a:ext>
              </a:extLst>
            </p:cNvPr>
            <p:cNvPicPr>
              <a:picLocks noChangeAspect="1"/>
            </p:cNvPicPr>
            <p:nvPr/>
          </p:nvPicPr>
          <p:blipFill>
            <a:blip r:embed="rId7"/>
            <a:stretch>
              <a:fillRect/>
            </a:stretch>
          </p:blipFill>
          <p:spPr>
            <a:xfrm>
              <a:off x="10268753" y="2376144"/>
              <a:ext cx="1892344" cy="2659505"/>
            </a:xfrm>
            <a:prstGeom prst="rect">
              <a:avLst/>
            </a:prstGeom>
          </p:spPr>
        </p:pic>
        <p:sp>
          <p:nvSpPr>
            <p:cNvPr id="32" name="TextBox 31">
              <a:extLst>
                <a:ext uri="{FF2B5EF4-FFF2-40B4-BE49-F238E27FC236}">
                  <a16:creationId xmlns:a16="http://schemas.microsoft.com/office/drawing/2014/main" id="{7CBE966C-E01A-13AD-3D69-DDD76530B39A}"/>
                </a:ext>
              </a:extLst>
            </p:cNvPr>
            <p:cNvSpPr txBox="1"/>
            <p:nvPr/>
          </p:nvSpPr>
          <p:spPr>
            <a:xfrm>
              <a:off x="8220448" y="1484763"/>
              <a:ext cx="3714750" cy="400110"/>
            </a:xfrm>
            <a:prstGeom prst="rect">
              <a:avLst/>
            </a:prstGeom>
            <a:no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SƠ ĐỒ LỚP CHUYÊN SÂU</a:t>
              </a:r>
            </a:p>
          </p:txBody>
        </p:sp>
        <p:pic>
          <p:nvPicPr>
            <p:cNvPr id="34" name="Picture 33">
              <a:extLst>
                <a:ext uri="{FF2B5EF4-FFF2-40B4-BE49-F238E27FC236}">
                  <a16:creationId xmlns:a16="http://schemas.microsoft.com/office/drawing/2014/main" id="{B6EB1CBF-EA13-C77F-24D1-0C4EE11BF02B}"/>
                </a:ext>
              </a:extLst>
            </p:cNvPr>
            <p:cNvPicPr>
              <a:picLocks noChangeAspect="1"/>
            </p:cNvPicPr>
            <p:nvPr/>
          </p:nvPicPr>
          <p:blipFill>
            <a:blip r:embed="rId8"/>
            <a:stretch>
              <a:fillRect/>
            </a:stretch>
          </p:blipFill>
          <p:spPr>
            <a:xfrm>
              <a:off x="11084094" y="1971552"/>
              <a:ext cx="1053630" cy="491330"/>
            </a:xfrm>
            <a:prstGeom prst="rect">
              <a:avLst/>
            </a:prstGeom>
          </p:spPr>
        </p:pic>
      </p:grpSp>
      <p:sp>
        <p:nvSpPr>
          <p:cNvPr id="36" name="TextBox 35">
            <a:extLst>
              <a:ext uri="{FF2B5EF4-FFF2-40B4-BE49-F238E27FC236}">
                <a16:creationId xmlns:a16="http://schemas.microsoft.com/office/drawing/2014/main" id="{8BE5C535-0FA2-FC5B-7596-579A958C4355}"/>
              </a:ext>
            </a:extLst>
          </p:cNvPr>
          <p:cNvSpPr txBox="1"/>
          <p:nvPr/>
        </p:nvSpPr>
        <p:spPr>
          <a:xfrm>
            <a:off x="174423" y="5272372"/>
            <a:ext cx="7991882"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Các nhóm có 5 phút thảo luận hoàn thành PHT</a:t>
            </a:r>
          </a:p>
        </p:txBody>
      </p:sp>
      <p:sp>
        <p:nvSpPr>
          <p:cNvPr id="37" name="Rectangle 36">
            <a:extLst>
              <a:ext uri="{FF2B5EF4-FFF2-40B4-BE49-F238E27FC236}">
                <a16:creationId xmlns:a16="http://schemas.microsoft.com/office/drawing/2014/main" id="{157B5754-6216-AAA1-9881-F7313C432FBB}"/>
              </a:ext>
            </a:extLst>
          </p:cNvPr>
          <p:cNvSpPr/>
          <p:nvPr/>
        </p:nvSpPr>
        <p:spPr>
          <a:xfrm>
            <a:off x="163764" y="5741598"/>
            <a:ext cx="6533617" cy="461665"/>
          </a:xfrm>
          <a:prstGeom prst="rect">
            <a:avLst/>
          </a:prstGeom>
        </p:spPr>
        <p:txBody>
          <a:bodyPr wrap="square">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2 Phút chia sẻ vòng 1</a:t>
            </a:r>
          </a:p>
        </p:txBody>
      </p:sp>
      <p:sp>
        <p:nvSpPr>
          <p:cNvPr id="38" name="Rectangle 37">
            <a:extLst>
              <a:ext uri="{FF2B5EF4-FFF2-40B4-BE49-F238E27FC236}">
                <a16:creationId xmlns:a16="http://schemas.microsoft.com/office/drawing/2014/main" id="{B346BFDA-4956-3F78-1D71-541FE005F694}"/>
              </a:ext>
            </a:extLst>
          </p:cNvPr>
          <p:cNvSpPr/>
          <p:nvPr/>
        </p:nvSpPr>
        <p:spPr>
          <a:xfrm>
            <a:off x="193484" y="6235820"/>
            <a:ext cx="6698809" cy="461665"/>
          </a:xfrm>
          <a:prstGeom prst="rect">
            <a:avLst/>
          </a:prstGeom>
        </p:spPr>
        <p:txBody>
          <a:bodyPr wrap="square">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2 Phút chia sẻ vòng  2</a:t>
            </a:r>
          </a:p>
        </p:txBody>
      </p:sp>
      <p:pic>
        <p:nvPicPr>
          <p:cNvPr id="16" name="5 Minute Timer">
            <a:hlinkClick r:id="" action="ppaction://media"/>
            <a:extLst>
              <a:ext uri="{FF2B5EF4-FFF2-40B4-BE49-F238E27FC236}">
                <a16:creationId xmlns:a16="http://schemas.microsoft.com/office/drawing/2014/main" id="{4B72CE0D-FB21-43F0-EBFE-E8DB9E14CCF8}"/>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4579465" y="5675167"/>
            <a:ext cx="1787136" cy="1056191"/>
          </a:xfrm>
          <a:prstGeom prst="rect">
            <a:avLst/>
          </a:prstGeom>
        </p:spPr>
      </p:pic>
      <p:grpSp>
        <p:nvGrpSpPr>
          <p:cNvPr id="21" name="Group 20">
            <a:extLst>
              <a:ext uri="{FF2B5EF4-FFF2-40B4-BE49-F238E27FC236}">
                <a16:creationId xmlns:a16="http://schemas.microsoft.com/office/drawing/2014/main" id="{4DDC15D4-DF64-1A13-27C8-0854002BB49F}"/>
              </a:ext>
            </a:extLst>
          </p:cNvPr>
          <p:cNvGrpSpPr/>
          <p:nvPr/>
        </p:nvGrpSpPr>
        <p:grpSpPr>
          <a:xfrm>
            <a:off x="8006335" y="1222322"/>
            <a:ext cx="4086703" cy="5526921"/>
            <a:chOff x="8198296" y="1226952"/>
            <a:chExt cx="3992180" cy="5526921"/>
          </a:xfrm>
        </p:grpSpPr>
        <p:pic>
          <p:nvPicPr>
            <p:cNvPr id="9" name="image27.jpg" descr="A picture containing text&#10;&#10;Description automatically generated">
              <a:extLst>
                <a:ext uri="{FF2B5EF4-FFF2-40B4-BE49-F238E27FC236}">
                  <a16:creationId xmlns:a16="http://schemas.microsoft.com/office/drawing/2014/main" id="{23B71086-8247-35BB-D07D-00423CDBDEF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8377" r="3002"/>
            <a:stretch/>
          </p:blipFill>
          <p:spPr bwMode="auto">
            <a:xfrm>
              <a:off x="8198296" y="1226952"/>
              <a:ext cx="3992180" cy="27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248.jpg" descr="A close up of text on a white background&#10;&#10;Description automatically generated">
              <a:extLst>
                <a:ext uri="{FF2B5EF4-FFF2-40B4-BE49-F238E27FC236}">
                  <a16:creationId xmlns:a16="http://schemas.microsoft.com/office/drawing/2014/main" id="{90BAF2D9-EF9D-30F5-6173-3BC6429522A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8430" r="3267"/>
            <a:stretch/>
          </p:blipFill>
          <p:spPr bwMode="auto">
            <a:xfrm>
              <a:off x="8313802" y="3970315"/>
              <a:ext cx="3876674" cy="278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006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1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BC4A3E-0D6E-B324-27D4-D772012BBD25}"/>
              </a:ext>
            </a:extLst>
          </p:cNvPr>
          <p:cNvSpPr txBox="1"/>
          <p:nvPr/>
        </p:nvSpPr>
        <p:spPr>
          <a:xfrm>
            <a:off x="666750" y="81048"/>
            <a:ext cx="10487025" cy="954107"/>
          </a:xfrm>
          <a:custGeom>
            <a:avLst/>
            <a:gdLst>
              <a:gd name="connsiteX0" fmla="*/ 0 w 10487025"/>
              <a:gd name="connsiteY0" fmla="*/ 0 h 954107"/>
              <a:gd name="connsiteX1" fmla="*/ 594265 w 10487025"/>
              <a:gd name="connsiteY1" fmla="*/ 0 h 954107"/>
              <a:gd name="connsiteX2" fmla="*/ 978789 w 10487025"/>
              <a:gd name="connsiteY2" fmla="*/ 0 h 954107"/>
              <a:gd name="connsiteX3" fmla="*/ 1887665 w 10487025"/>
              <a:gd name="connsiteY3" fmla="*/ 0 h 954107"/>
              <a:gd name="connsiteX4" fmla="*/ 2481929 w 10487025"/>
              <a:gd name="connsiteY4" fmla="*/ 0 h 954107"/>
              <a:gd name="connsiteX5" fmla="*/ 3076194 w 10487025"/>
              <a:gd name="connsiteY5" fmla="*/ 0 h 954107"/>
              <a:gd name="connsiteX6" fmla="*/ 3985070 w 10487025"/>
              <a:gd name="connsiteY6" fmla="*/ 0 h 954107"/>
              <a:gd name="connsiteX7" fmla="*/ 4474464 w 10487025"/>
              <a:gd name="connsiteY7" fmla="*/ 0 h 954107"/>
              <a:gd name="connsiteX8" fmla="*/ 5383340 w 10487025"/>
              <a:gd name="connsiteY8" fmla="*/ 0 h 954107"/>
              <a:gd name="connsiteX9" fmla="*/ 6292215 w 10487025"/>
              <a:gd name="connsiteY9" fmla="*/ 0 h 954107"/>
              <a:gd name="connsiteX10" fmla="*/ 6991350 w 10487025"/>
              <a:gd name="connsiteY10" fmla="*/ 0 h 954107"/>
              <a:gd name="connsiteX11" fmla="*/ 7900226 w 10487025"/>
              <a:gd name="connsiteY11" fmla="*/ 0 h 954107"/>
              <a:gd name="connsiteX12" fmla="*/ 8494490 w 10487025"/>
              <a:gd name="connsiteY12" fmla="*/ 0 h 954107"/>
              <a:gd name="connsiteX13" fmla="*/ 9088755 w 10487025"/>
              <a:gd name="connsiteY13" fmla="*/ 0 h 954107"/>
              <a:gd name="connsiteX14" fmla="*/ 9892760 w 10487025"/>
              <a:gd name="connsiteY14" fmla="*/ 0 h 954107"/>
              <a:gd name="connsiteX15" fmla="*/ 10487025 w 10487025"/>
              <a:gd name="connsiteY15" fmla="*/ 0 h 954107"/>
              <a:gd name="connsiteX16" fmla="*/ 10487025 w 10487025"/>
              <a:gd name="connsiteY16" fmla="*/ 496136 h 954107"/>
              <a:gd name="connsiteX17" fmla="*/ 10487025 w 10487025"/>
              <a:gd name="connsiteY17" fmla="*/ 954107 h 954107"/>
              <a:gd name="connsiteX18" fmla="*/ 9683020 w 10487025"/>
              <a:gd name="connsiteY18" fmla="*/ 954107 h 954107"/>
              <a:gd name="connsiteX19" fmla="*/ 9298496 w 10487025"/>
              <a:gd name="connsiteY19" fmla="*/ 954107 h 954107"/>
              <a:gd name="connsiteX20" fmla="*/ 8809101 w 10487025"/>
              <a:gd name="connsiteY20" fmla="*/ 954107 h 954107"/>
              <a:gd name="connsiteX21" fmla="*/ 7900226 w 10487025"/>
              <a:gd name="connsiteY21" fmla="*/ 954107 h 954107"/>
              <a:gd name="connsiteX22" fmla="*/ 7201091 w 10487025"/>
              <a:gd name="connsiteY22" fmla="*/ 954107 h 954107"/>
              <a:gd name="connsiteX23" fmla="*/ 6711696 w 10487025"/>
              <a:gd name="connsiteY23" fmla="*/ 954107 h 954107"/>
              <a:gd name="connsiteX24" fmla="*/ 6012561 w 10487025"/>
              <a:gd name="connsiteY24" fmla="*/ 954107 h 954107"/>
              <a:gd name="connsiteX25" fmla="*/ 5628037 w 10487025"/>
              <a:gd name="connsiteY25" fmla="*/ 954107 h 954107"/>
              <a:gd name="connsiteX26" fmla="*/ 5243513 w 10487025"/>
              <a:gd name="connsiteY26" fmla="*/ 954107 h 954107"/>
              <a:gd name="connsiteX27" fmla="*/ 4544378 w 10487025"/>
              <a:gd name="connsiteY27" fmla="*/ 954107 h 954107"/>
              <a:gd name="connsiteX28" fmla="*/ 4054983 w 10487025"/>
              <a:gd name="connsiteY28" fmla="*/ 954107 h 954107"/>
              <a:gd name="connsiteX29" fmla="*/ 3250978 w 10487025"/>
              <a:gd name="connsiteY29" fmla="*/ 954107 h 954107"/>
              <a:gd name="connsiteX30" fmla="*/ 2761583 w 10487025"/>
              <a:gd name="connsiteY30" fmla="*/ 954107 h 954107"/>
              <a:gd name="connsiteX31" fmla="*/ 1957578 w 10487025"/>
              <a:gd name="connsiteY31" fmla="*/ 954107 h 954107"/>
              <a:gd name="connsiteX32" fmla="*/ 1573054 w 10487025"/>
              <a:gd name="connsiteY32" fmla="*/ 954107 h 954107"/>
              <a:gd name="connsiteX33" fmla="*/ 769049 w 10487025"/>
              <a:gd name="connsiteY33" fmla="*/ 954107 h 954107"/>
              <a:gd name="connsiteX34" fmla="*/ 0 w 10487025"/>
              <a:gd name="connsiteY34" fmla="*/ 954107 h 954107"/>
              <a:gd name="connsiteX35" fmla="*/ 0 w 10487025"/>
              <a:gd name="connsiteY35" fmla="*/ 505677 h 954107"/>
              <a:gd name="connsiteX36" fmla="*/ 0 w 10487025"/>
              <a:gd name="connsiteY36"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87025" h="954107" extrusionOk="0">
                <a:moveTo>
                  <a:pt x="0" y="0"/>
                </a:moveTo>
                <a:cubicBezTo>
                  <a:pt x="260559" y="11021"/>
                  <a:pt x="391046" y="20180"/>
                  <a:pt x="594265" y="0"/>
                </a:cubicBezTo>
                <a:cubicBezTo>
                  <a:pt x="797484" y="-20180"/>
                  <a:pt x="806095" y="5693"/>
                  <a:pt x="978789" y="0"/>
                </a:cubicBezTo>
                <a:cubicBezTo>
                  <a:pt x="1151483" y="-5693"/>
                  <a:pt x="1686718" y="-9546"/>
                  <a:pt x="1887665" y="0"/>
                </a:cubicBezTo>
                <a:cubicBezTo>
                  <a:pt x="2088612" y="9546"/>
                  <a:pt x="2355628" y="22774"/>
                  <a:pt x="2481929" y="0"/>
                </a:cubicBezTo>
                <a:cubicBezTo>
                  <a:pt x="2608230" y="-22774"/>
                  <a:pt x="2787597" y="3086"/>
                  <a:pt x="3076194" y="0"/>
                </a:cubicBezTo>
                <a:cubicBezTo>
                  <a:pt x="3364791" y="-3086"/>
                  <a:pt x="3686860" y="20151"/>
                  <a:pt x="3985070" y="0"/>
                </a:cubicBezTo>
                <a:cubicBezTo>
                  <a:pt x="4283280" y="-20151"/>
                  <a:pt x="4301107" y="-22699"/>
                  <a:pt x="4474464" y="0"/>
                </a:cubicBezTo>
                <a:cubicBezTo>
                  <a:pt x="4647821" y="22699"/>
                  <a:pt x="4964270" y="-31129"/>
                  <a:pt x="5383340" y="0"/>
                </a:cubicBezTo>
                <a:cubicBezTo>
                  <a:pt x="5802410" y="31129"/>
                  <a:pt x="6054599" y="13794"/>
                  <a:pt x="6292215" y="0"/>
                </a:cubicBezTo>
                <a:cubicBezTo>
                  <a:pt x="6529832" y="-13794"/>
                  <a:pt x="6689416" y="9776"/>
                  <a:pt x="6991350" y="0"/>
                </a:cubicBezTo>
                <a:cubicBezTo>
                  <a:pt x="7293284" y="-9776"/>
                  <a:pt x="7593259" y="11140"/>
                  <a:pt x="7900226" y="0"/>
                </a:cubicBezTo>
                <a:cubicBezTo>
                  <a:pt x="8207193" y="-11140"/>
                  <a:pt x="8335429" y="-8163"/>
                  <a:pt x="8494490" y="0"/>
                </a:cubicBezTo>
                <a:cubicBezTo>
                  <a:pt x="8653551" y="8163"/>
                  <a:pt x="8967782" y="12763"/>
                  <a:pt x="9088755" y="0"/>
                </a:cubicBezTo>
                <a:cubicBezTo>
                  <a:pt x="9209729" y="-12763"/>
                  <a:pt x="9532472" y="20536"/>
                  <a:pt x="9892760" y="0"/>
                </a:cubicBezTo>
                <a:cubicBezTo>
                  <a:pt x="10253048" y="-20536"/>
                  <a:pt x="10294369" y="13775"/>
                  <a:pt x="10487025" y="0"/>
                </a:cubicBezTo>
                <a:cubicBezTo>
                  <a:pt x="10511592" y="117197"/>
                  <a:pt x="10510335" y="282564"/>
                  <a:pt x="10487025" y="496136"/>
                </a:cubicBezTo>
                <a:cubicBezTo>
                  <a:pt x="10463715" y="709708"/>
                  <a:pt x="10475130" y="845612"/>
                  <a:pt x="10487025" y="954107"/>
                </a:cubicBezTo>
                <a:cubicBezTo>
                  <a:pt x="10197239" y="954685"/>
                  <a:pt x="9990876" y="956726"/>
                  <a:pt x="9683020" y="954107"/>
                </a:cubicBezTo>
                <a:cubicBezTo>
                  <a:pt x="9375165" y="951488"/>
                  <a:pt x="9485148" y="965046"/>
                  <a:pt x="9298496" y="954107"/>
                </a:cubicBezTo>
                <a:cubicBezTo>
                  <a:pt x="9111844" y="943168"/>
                  <a:pt x="8926766" y="950247"/>
                  <a:pt x="8809101" y="954107"/>
                </a:cubicBezTo>
                <a:cubicBezTo>
                  <a:pt x="8691437" y="957967"/>
                  <a:pt x="8288572" y="943915"/>
                  <a:pt x="7900226" y="954107"/>
                </a:cubicBezTo>
                <a:cubicBezTo>
                  <a:pt x="7511881" y="964299"/>
                  <a:pt x="7511491" y="927938"/>
                  <a:pt x="7201091" y="954107"/>
                </a:cubicBezTo>
                <a:cubicBezTo>
                  <a:pt x="6890691" y="980276"/>
                  <a:pt x="6882414" y="943179"/>
                  <a:pt x="6711696" y="954107"/>
                </a:cubicBezTo>
                <a:cubicBezTo>
                  <a:pt x="6540979" y="965035"/>
                  <a:pt x="6193298" y="940511"/>
                  <a:pt x="6012561" y="954107"/>
                </a:cubicBezTo>
                <a:cubicBezTo>
                  <a:pt x="5831824" y="967703"/>
                  <a:pt x="5727909" y="957596"/>
                  <a:pt x="5628037" y="954107"/>
                </a:cubicBezTo>
                <a:cubicBezTo>
                  <a:pt x="5528165" y="950618"/>
                  <a:pt x="5405080" y="939227"/>
                  <a:pt x="5243513" y="954107"/>
                </a:cubicBezTo>
                <a:cubicBezTo>
                  <a:pt x="5081946" y="968987"/>
                  <a:pt x="4879076" y="932360"/>
                  <a:pt x="4544378" y="954107"/>
                </a:cubicBezTo>
                <a:cubicBezTo>
                  <a:pt x="4209681" y="975854"/>
                  <a:pt x="4265906" y="977829"/>
                  <a:pt x="4054983" y="954107"/>
                </a:cubicBezTo>
                <a:cubicBezTo>
                  <a:pt x="3844060" y="930385"/>
                  <a:pt x="3509799" y="954902"/>
                  <a:pt x="3250978" y="954107"/>
                </a:cubicBezTo>
                <a:cubicBezTo>
                  <a:pt x="2992157" y="953312"/>
                  <a:pt x="2940236" y="938439"/>
                  <a:pt x="2761583" y="954107"/>
                </a:cubicBezTo>
                <a:cubicBezTo>
                  <a:pt x="2582931" y="969775"/>
                  <a:pt x="2312858" y="964742"/>
                  <a:pt x="1957578" y="954107"/>
                </a:cubicBezTo>
                <a:cubicBezTo>
                  <a:pt x="1602299" y="943472"/>
                  <a:pt x="1705998" y="944970"/>
                  <a:pt x="1573054" y="954107"/>
                </a:cubicBezTo>
                <a:cubicBezTo>
                  <a:pt x="1440110" y="963244"/>
                  <a:pt x="1151841" y="971978"/>
                  <a:pt x="769049" y="954107"/>
                </a:cubicBezTo>
                <a:cubicBezTo>
                  <a:pt x="386258" y="936236"/>
                  <a:pt x="351852" y="917175"/>
                  <a:pt x="0" y="954107"/>
                </a:cubicBezTo>
                <a:cubicBezTo>
                  <a:pt x="-17932" y="730842"/>
                  <a:pt x="5327" y="704813"/>
                  <a:pt x="0" y="505677"/>
                </a:cubicBezTo>
                <a:cubicBezTo>
                  <a:pt x="-5327" y="306541"/>
                  <a:pt x="3881" y="161080"/>
                  <a:pt x="0" y="0"/>
                </a:cubicBezTo>
                <a:close/>
              </a:path>
            </a:pathLst>
          </a:custGeom>
          <a:noFill/>
          <a:ln>
            <a:solidFill>
              <a:srgbClr val="00B05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algn="ctr"/>
            <a:r>
              <a:rPr lang="en-US" sz="2800">
                <a:solidFill>
                  <a:srgbClr val="FF0000"/>
                </a:solidFill>
                <a:effectLst/>
                <a:latin typeface="Arial" panose="020B0604020202020204" pitchFamily="34" charset="0"/>
                <a:ea typeface="Times New Roman" panose="02020603050405020304" pitchFamily="18" charset="0"/>
                <a:cs typeface="Arial" panose="020B0604020202020204" pitchFamily="34" charset="0"/>
              </a:rPr>
              <a:t>Chia sẻ cho nhau về nội dung tìm hiểu ở nhóm chuyên sâu và hoàn thành nội dung phiếu học tập sau .</a:t>
            </a:r>
            <a:endParaRPr lang="en-US" sz="2800">
              <a:solidFill>
                <a:srgbClr val="FF0000"/>
              </a:solidFill>
              <a:latin typeface="Arial" panose="020B0604020202020204" pitchFamily="34" charset="0"/>
              <a:cs typeface="Arial" panose="020B0604020202020204" pitchFamily="34" charset="0"/>
            </a:endParaRPr>
          </a:p>
        </p:txBody>
      </p:sp>
      <p:pic>
        <p:nvPicPr>
          <p:cNvPr id="5" name="image27.jpg" descr="A picture containing text&#10;&#10;Description automatically generated">
            <a:extLst>
              <a:ext uri="{FF2B5EF4-FFF2-40B4-BE49-F238E27FC236}">
                <a16:creationId xmlns:a16="http://schemas.microsoft.com/office/drawing/2014/main" id="{FD9D46C2-AE36-5CA9-5CD9-115922C060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377" r="3002"/>
          <a:stretch/>
        </p:blipFill>
        <p:spPr bwMode="auto">
          <a:xfrm>
            <a:off x="8198296" y="1226952"/>
            <a:ext cx="3992180" cy="274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248.jpg" descr="A close up of text on a white background&#10;&#10;Description automatically generated">
            <a:extLst>
              <a:ext uri="{FF2B5EF4-FFF2-40B4-BE49-F238E27FC236}">
                <a16:creationId xmlns:a16="http://schemas.microsoft.com/office/drawing/2014/main" id="{E40D95A0-548E-5414-BC48-8443992765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430" r="3267"/>
          <a:stretch/>
        </p:blipFill>
        <p:spPr bwMode="auto">
          <a:xfrm>
            <a:off x="8313802" y="3970315"/>
            <a:ext cx="3876674" cy="278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648EEA5F-524E-5263-01B4-C4A3E22CD540}"/>
              </a:ext>
            </a:extLst>
          </p:cNvPr>
          <p:cNvSpPr txBox="1"/>
          <p:nvPr/>
        </p:nvSpPr>
        <p:spPr>
          <a:xfrm>
            <a:off x="2245702" y="1035155"/>
            <a:ext cx="5317263" cy="1107996"/>
          </a:xfrm>
          <a:prstGeom prst="rect">
            <a:avLst/>
          </a:prstGeom>
          <a:noFill/>
        </p:spPr>
        <p:txBody>
          <a:bodyPr wrap="square" rtlCol="0">
            <a:spAutoFit/>
          </a:bodyPr>
          <a:lstStyle/>
          <a:p>
            <a:r>
              <a:rPr lang="en-US" sz="6600">
                <a:solidFill>
                  <a:srgbClr val="7030A0"/>
                </a:solidFill>
                <a:latin typeface="SVN-Bango" panose="02000000000000000000" pitchFamily="50" charset="0"/>
                <a:ea typeface="STCaiyun" panose="02010800040101010101" pitchFamily="2" charset="-122"/>
              </a:rPr>
              <a:t>Hẹn hò</a:t>
            </a:r>
          </a:p>
        </p:txBody>
      </p:sp>
      <p:pic>
        <p:nvPicPr>
          <p:cNvPr id="2" name="Đồng hồ đếm ngược 2 phút có tiếng">
            <a:hlinkClick r:id="" action="ppaction://media"/>
            <a:extLst>
              <a:ext uri="{FF2B5EF4-FFF2-40B4-BE49-F238E27FC236}">
                <a16:creationId xmlns:a16="http://schemas.microsoft.com/office/drawing/2014/main" id="{253DADD9-8C64-6B10-3A48-FE9EF3B0C5C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121783" y="2170358"/>
            <a:ext cx="1378406" cy="726919"/>
          </a:xfrm>
          <a:prstGeom prst="rect">
            <a:avLst/>
          </a:prstGeom>
        </p:spPr>
      </p:pic>
      <p:pic>
        <p:nvPicPr>
          <p:cNvPr id="7" name="Đồng hồ đếm ngược 2 phút có tiếng">
            <a:hlinkClick r:id="" action="ppaction://media"/>
            <a:extLst>
              <a:ext uri="{FF2B5EF4-FFF2-40B4-BE49-F238E27FC236}">
                <a16:creationId xmlns:a16="http://schemas.microsoft.com/office/drawing/2014/main" id="{9D51334D-EF6A-56AC-C47D-59F4D442351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377292" y="4212404"/>
            <a:ext cx="1244473" cy="701317"/>
          </a:xfrm>
          <a:prstGeom prst="rect">
            <a:avLst/>
          </a:prstGeom>
        </p:spPr>
      </p:pic>
      <p:pic>
        <p:nvPicPr>
          <p:cNvPr id="1028" name="Picture 4" descr="Giáo án minh họa Mô đun 3 Tiểu học (10 môn)">
            <a:extLst>
              <a:ext uri="{FF2B5EF4-FFF2-40B4-BE49-F238E27FC236}">
                <a16:creationId xmlns:a16="http://schemas.microsoft.com/office/drawing/2014/main" id="{EBB17416-69F9-AAEF-B269-458FDD752F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2559" y="1134698"/>
            <a:ext cx="2148383" cy="11263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AE4D36E-867B-A471-C5A2-7DEE86E88A7C}"/>
              </a:ext>
            </a:extLst>
          </p:cNvPr>
          <p:cNvPicPr>
            <a:picLocks noChangeAspect="1"/>
          </p:cNvPicPr>
          <p:nvPr/>
        </p:nvPicPr>
        <p:blipFill>
          <a:blip r:embed="rId8"/>
          <a:stretch>
            <a:fillRect/>
          </a:stretch>
        </p:blipFill>
        <p:spPr>
          <a:xfrm>
            <a:off x="14789" y="2242694"/>
            <a:ext cx="8303109" cy="4407266"/>
          </a:xfrm>
          <a:prstGeom prst="rect">
            <a:avLst/>
          </a:prstGeom>
        </p:spPr>
      </p:pic>
    </p:spTree>
    <p:extLst>
      <p:ext uri="{BB962C8B-B14F-4D97-AF65-F5344CB8AC3E}">
        <p14:creationId xmlns:p14="http://schemas.microsoft.com/office/powerpoint/2010/main" val="2449502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B767814-2712-AE9B-961A-46C77DD9FAB0}"/>
              </a:ext>
            </a:extLst>
          </p:cNvPr>
          <p:cNvGrpSpPr/>
          <p:nvPr/>
        </p:nvGrpSpPr>
        <p:grpSpPr>
          <a:xfrm>
            <a:off x="853442" y="764868"/>
            <a:ext cx="10664662" cy="5593706"/>
            <a:chOff x="853442" y="764868"/>
            <a:chExt cx="10664662" cy="5593706"/>
          </a:xfrm>
        </p:grpSpPr>
        <p:sp>
          <p:nvSpPr>
            <p:cNvPr id="5" name="Rectangle: Rounded Corners 4">
              <a:extLst>
                <a:ext uri="{FF2B5EF4-FFF2-40B4-BE49-F238E27FC236}">
                  <a16:creationId xmlns:a16="http://schemas.microsoft.com/office/drawing/2014/main" id="{D846F13C-432F-F083-30C3-54F9CF021B0D}"/>
                </a:ext>
              </a:extLst>
            </p:cNvPr>
            <p:cNvSpPr/>
            <p:nvPr/>
          </p:nvSpPr>
          <p:spPr>
            <a:xfrm>
              <a:off x="3505199" y="764868"/>
              <a:ext cx="5240655" cy="5810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Arial" panose="020B0604020202020204" pitchFamily="34" charset="0"/>
                  <a:cs typeface="Arial" panose="020B0604020202020204" pitchFamily="34" charset="0"/>
                </a:rPr>
                <a:t>KHÍ HẬU NHIỆT ĐỚI ẨM GIÓ MÙA</a:t>
              </a:r>
            </a:p>
          </p:txBody>
        </p:sp>
        <p:sp>
          <p:nvSpPr>
            <p:cNvPr id="6" name="Rectangle: Rounded Corners 5">
              <a:extLst>
                <a:ext uri="{FF2B5EF4-FFF2-40B4-BE49-F238E27FC236}">
                  <a16:creationId xmlns:a16="http://schemas.microsoft.com/office/drawing/2014/main" id="{9CFFC957-7A85-6963-C411-3D3C8AB060C5}"/>
                </a:ext>
              </a:extLst>
            </p:cNvPr>
            <p:cNvSpPr/>
            <p:nvPr/>
          </p:nvSpPr>
          <p:spPr>
            <a:xfrm>
              <a:off x="853442" y="1647506"/>
              <a:ext cx="3078162" cy="44388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70C0"/>
                  </a:solidFill>
                  <a:latin typeface="Arial" panose="020B0604020202020204" pitchFamily="34" charset="0"/>
                  <a:cs typeface="Arial" panose="020B0604020202020204" pitchFamily="34" charset="0"/>
                </a:rPr>
                <a:t>Tính chất nhiệt đới</a:t>
              </a:r>
            </a:p>
          </p:txBody>
        </p:sp>
        <p:sp>
          <p:nvSpPr>
            <p:cNvPr id="7" name="Rectangle: Rounded Corners 6">
              <a:extLst>
                <a:ext uri="{FF2B5EF4-FFF2-40B4-BE49-F238E27FC236}">
                  <a16:creationId xmlns:a16="http://schemas.microsoft.com/office/drawing/2014/main" id="{438CEFD5-9B3D-85F5-A7C6-39088412FDE0}"/>
                </a:ext>
              </a:extLst>
            </p:cNvPr>
            <p:cNvSpPr/>
            <p:nvPr/>
          </p:nvSpPr>
          <p:spPr>
            <a:xfrm>
              <a:off x="8729345" y="1647506"/>
              <a:ext cx="1979295" cy="44388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Arial" panose="020B0604020202020204" pitchFamily="34" charset="0"/>
                  <a:cs typeface="Arial" panose="020B0604020202020204" pitchFamily="34" charset="0"/>
                </a:rPr>
                <a:t>Gió mùa</a:t>
              </a:r>
            </a:p>
          </p:txBody>
        </p:sp>
        <p:sp>
          <p:nvSpPr>
            <p:cNvPr id="8" name="Rectangle: Rounded Corners 7">
              <a:extLst>
                <a:ext uri="{FF2B5EF4-FFF2-40B4-BE49-F238E27FC236}">
                  <a16:creationId xmlns:a16="http://schemas.microsoft.com/office/drawing/2014/main" id="{69BC2688-4841-1D30-E284-9FDAC4A5CB57}"/>
                </a:ext>
              </a:extLst>
            </p:cNvPr>
            <p:cNvSpPr/>
            <p:nvPr/>
          </p:nvSpPr>
          <p:spPr>
            <a:xfrm>
              <a:off x="4355152" y="1647506"/>
              <a:ext cx="3371215" cy="443885"/>
            </a:xfrm>
            <a:prstGeom prst="roundRect">
              <a:avLst/>
            </a:prstGeom>
            <a:solidFill>
              <a:srgbClr val="F4F6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70C0"/>
                  </a:solidFill>
                  <a:latin typeface="Arial" panose="020B0604020202020204" pitchFamily="34" charset="0"/>
                  <a:cs typeface="Arial" panose="020B0604020202020204" pitchFamily="34" charset="0"/>
                </a:rPr>
                <a:t>Lượng mưa, độ ẩm</a:t>
              </a:r>
            </a:p>
          </p:txBody>
        </p:sp>
        <p:grpSp>
          <p:nvGrpSpPr>
            <p:cNvPr id="22" name="Group 21">
              <a:extLst>
                <a:ext uri="{FF2B5EF4-FFF2-40B4-BE49-F238E27FC236}">
                  <a16:creationId xmlns:a16="http://schemas.microsoft.com/office/drawing/2014/main" id="{0C784E26-07EA-DDC2-3AD9-1B1037D9CB02}"/>
                </a:ext>
              </a:extLst>
            </p:cNvPr>
            <p:cNvGrpSpPr/>
            <p:nvPr/>
          </p:nvGrpSpPr>
          <p:grpSpPr>
            <a:xfrm>
              <a:off x="1129348" y="2309498"/>
              <a:ext cx="2538413" cy="2188783"/>
              <a:chOff x="916305" y="1537037"/>
              <a:chExt cx="2538413" cy="2171581"/>
            </a:xfrm>
          </p:grpSpPr>
          <p:sp>
            <p:nvSpPr>
              <p:cNvPr id="9" name="Rectangle: Rounded Corners 8">
                <a:extLst>
                  <a:ext uri="{FF2B5EF4-FFF2-40B4-BE49-F238E27FC236}">
                    <a16:creationId xmlns:a16="http://schemas.microsoft.com/office/drawing/2014/main" id="{E4E6E5A4-E3F2-09F4-8265-20FF313C7519}"/>
                  </a:ext>
                </a:extLst>
              </p:cNvPr>
              <p:cNvSpPr/>
              <p:nvPr/>
            </p:nvSpPr>
            <p:spPr>
              <a:xfrm>
                <a:off x="916305" y="1537037"/>
                <a:ext cx="2538413" cy="2171581"/>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0070C0"/>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DD93CEB-1061-EDE7-A98C-10787409F5AE}"/>
                  </a:ext>
                </a:extLst>
              </p:cNvPr>
              <p:cNvSpPr txBox="1"/>
              <p:nvPr/>
            </p:nvSpPr>
            <p:spPr>
              <a:xfrm>
                <a:off x="1058545" y="1648654"/>
                <a:ext cx="2253932" cy="2015360"/>
              </a:xfrm>
              <a:prstGeom prst="rect">
                <a:avLst/>
              </a:prstGeom>
              <a:no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 Nhiệt độ TB năm</a:t>
                </a:r>
              </a:p>
              <a:p>
                <a:r>
                  <a:rPr lang="en-US">
                    <a:solidFill>
                      <a:srgbClr val="0070C0"/>
                    </a:solidFill>
                    <a:latin typeface="Arial" panose="020B0604020202020204" pitchFamily="34" charset="0"/>
                    <a:cs typeface="Arial" panose="020B0604020202020204" pitchFamily="34" charset="0"/>
                  </a:rPr>
                  <a:t>…………………….</a:t>
                </a:r>
              </a:p>
              <a:p>
                <a:r>
                  <a:rPr lang="en-US">
                    <a:solidFill>
                      <a:srgbClr val="0070C0"/>
                    </a:solidFill>
                    <a:latin typeface="Arial" panose="020B0604020202020204" pitchFamily="34" charset="0"/>
                    <a:cs typeface="Arial" panose="020B0604020202020204" pitchFamily="34" charset="0"/>
                  </a:rPr>
                  <a:t>- Cán cân bức xạ</a:t>
                </a:r>
              </a:p>
              <a:p>
                <a:r>
                  <a:rPr lang="en-US">
                    <a:solidFill>
                      <a:srgbClr val="0070C0"/>
                    </a:solidFill>
                    <a:latin typeface="Arial" panose="020B0604020202020204" pitchFamily="34" charset="0"/>
                    <a:cs typeface="Arial" panose="020B0604020202020204" pitchFamily="34" charset="0"/>
                  </a:rPr>
                  <a:t>………………………</a:t>
                </a:r>
              </a:p>
              <a:p>
                <a:r>
                  <a:rPr lang="en-US">
                    <a:solidFill>
                      <a:srgbClr val="0070C0"/>
                    </a:solidFill>
                    <a:latin typeface="Arial" panose="020B0604020202020204" pitchFamily="34" charset="0"/>
                    <a:cs typeface="Arial" panose="020B0604020202020204" pitchFamily="34" charset="0"/>
                  </a:rPr>
                  <a:t>-Tổng số giờ nắng</a:t>
                </a:r>
              </a:p>
              <a:p>
                <a:r>
                  <a:rPr lang="en-US">
                    <a:solidFill>
                      <a:srgbClr val="0070C0"/>
                    </a:solidFill>
                    <a:latin typeface="Arial" panose="020B0604020202020204" pitchFamily="34" charset="0"/>
                    <a:cs typeface="Arial" panose="020B0604020202020204" pitchFamily="34" charset="0"/>
                  </a:rPr>
                  <a:t>………………………………………………</a:t>
                </a:r>
              </a:p>
            </p:txBody>
          </p:sp>
        </p:grpSp>
        <p:grpSp>
          <p:nvGrpSpPr>
            <p:cNvPr id="23" name="Group 22">
              <a:extLst>
                <a:ext uri="{FF2B5EF4-FFF2-40B4-BE49-F238E27FC236}">
                  <a16:creationId xmlns:a16="http://schemas.microsoft.com/office/drawing/2014/main" id="{C024DAAF-8483-CC36-4EBD-5901AFFAE513}"/>
                </a:ext>
              </a:extLst>
            </p:cNvPr>
            <p:cNvGrpSpPr/>
            <p:nvPr/>
          </p:nvGrpSpPr>
          <p:grpSpPr>
            <a:xfrm>
              <a:off x="8146889" y="2295624"/>
              <a:ext cx="3371215" cy="2157700"/>
              <a:chOff x="1932305" y="4492297"/>
              <a:chExt cx="3371215" cy="2157700"/>
            </a:xfrm>
          </p:grpSpPr>
          <p:sp>
            <p:nvSpPr>
              <p:cNvPr id="11" name="Rectangle: Rounded Corners 10">
                <a:extLst>
                  <a:ext uri="{FF2B5EF4-FFF2-40B4-BE49-F238E27FC236}">
                    <a16:creationId xmlns:a16="http://schemas.microsoft.com/office/drawing/2014/main" id="{F43FBE6E-53F4-C0BD-5F46-DFDC208AE0DE}"/>
                  </a:ext>
                </a:extLst>
              </p:cNvPr>
              <p:cNvSpPr/>
              <p:nvPr/>
            </p:nvSpPr>
            <p:spPr>
              <a:xfrm>
                <a:off x="1932305" y="4492297"/>
                <a:ext cx="3371215" cy="21577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16DD95C-5442-3C27-1DBF-56806597C559}"/>
                  </a:ext>
                </a:extLst>
              </p:cNvPr>
              <p:cNvSpPr txBox="1"/>
              <p:nvPr/>
            </p:nvSpPr>
            <p:spPr>
              <a:xfrm>
                <a:off x="2125345" y="4618672"/>
                <a:ext cx="3086735" cy="2031325"/>
              </a:xfrm>
              <a:prstGeom prst="rect">
                <a:avLst/>
              </a:prstGeom>
              <a:no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-Nước ta có…….mùa gió</a:t>
                </a:r>
              </a:p>
              <a:p>
                <a:r>
                  <a:rPr lang="en-US">
                    <a:solidFill>
                      <a:srgbClr val="0070C0"/>
                    </a:solidFill>
                    <a:latin typeface="Arial" panose="020B0604020202020204" pitchFamily="34" charset="0"/>
                    <a:cs typeface="Arial" panose="020B0604020202020204" pitchFamily="34" charset="0"/>
                  </a:rPr>
                  <a:t>+Mùa gió:………………......</a:t>
                </a:r>
              </a:p>
              <a:p>
                <a:r>
                  <a:rPr lang="en-US">
                    <a:solidFill>
                      <a:srgbClr val="0070C0"/>
                    </a:solidFill>
                    <a:latin typeface="Arial" panose="020B0604020202020204" pitchFamily="34" charset="0"/>
                    <a:cs typeface="Arial" panose="020B0604020202020204" pitchFamily="34" charset="0"/>
                  </a:rPr>
                  <a:t>thổi theo hướng……………</a:t>
                </a:r>
              </a:p>
              <a:p>
                <a:r>
                  <a:rPr lang="en-US">
                    <a:solidFill>
                      <a:srgbClr val="0070C0"/>
                    </a:solidFill>
                    <a:latin typeface="Arial" panose="020B0604020202020204" pitchFamily="34" charset="0"/>
                    <a:cs typeface="Arial" panose="020B0604020202020204" pitchFamily="34" charset="0"/>
                  </a:rPr>
                  <a:t>Tính chất……………………</a:t>
                </a:r>
              </a:p>
              <a:p>
                <a:r>
                  <a:rPr lang="en-US">
                    <a:solidFill>
                      <a:srgbClr val="0070C0"/>
                    </a:solidFill>
                    <a:latin typeface="Arial" panose="020B0604020202020204" pitchFamily="34" charset="0"/>
                    <a:cs typeface="Arial" panose="020B0604020202020204" pitchFamily="34" charset="0"/>
                  </a:rPr>
                  <a:t>+Mùa gió:…………………...</a:t>
                </a:r>
              </a:p>
              <a:p>
                <a:r>
                  <a:rPr lang="en-US">
                    <a:solidFill>
                      <a:srgbClr val="0070C0"/>
                    </a:solidFill>
                    <a:latin typeface="Arial" panose="020B0604020202020204" pitchFamily="34" charset="0"/>
                    <a:cs typeface="Arial" panose="020B0604020202020204" pitchFamily="34" charset="0"/>
                  </a:rPr>
                  <a:t>thổi theo hướng……………</a:t>
                </a:r>
              </a:p>
              <a:p>
                <a:r>
                  <a:rPr lang="en-US">
                    <a:solidFill>
                      <a:srgbClr val="0070C0"/>
                    </a:solidFill>
                    <a:latin typeface="Arial" panose="020B0604020202020204" pitchFamily="34" charset="0"/>
                    <a:cs typeface="Arial" panose="020B0604020202020204" pitchFamily="34" charset="0"/>
                  </a:rPr>
                  <a:t>Tính chất…………………….</a:t>
                </a:r>
              </a:p>
            </p:txBody>
          </p:sp>
        </p:grpSp>
        <p:grpSp>
          <p:nvGrpSpPr>
            <p:cNvPr id="24" name="Group 23">
              <a:extLst>
                <a:ext uri="{FF2B5EF4-FFF2-40B4-BE49-F238E27FC236}">
                  <a16:creationId xmlns:a16="http://schemas.microsoft.com/office/drawing/2014/main" id="{32136213-BFCE-67A9-72A2-127F07EC6967}"/>
                </a:ext>
              </a:extLst>
            </p:cNvPr>
            <p:cNvGrpSpPr/>
            <p:nvPr/>
          </p:nvGrpSpPr>
          <p:grpSpPr>
            <a:xfrm>
              <a:off x="4214979" y="2295624"/>
              <a:ext cx="3589967" cy="2157700"/>
              <a:chOff x="5721363" y="4737120"/>
              <a:chExt cx="3984620" cy="2157700"/>
            </a:xfrm>
          </p:grpSpPr>
          <p:sp>
            <p:nvSpPr>
              <p:cNvPr id="13" name="Rectangle: Rounded Corners 12">
                <a:extLst>
                  <a:ext uri="{FF2B5EF4-FFF2-40B4-BE49-F238E27FC236}">
                    <a16:creationId xmlns:a16="http://schemas.microsoft.com/office/drawing/2014/main" id="{C3B0F113-9724-260A-B822-9B6D9CA17DD6}"/>
                  </a:ext>
                </a:extLst>
              </p:cNvPr>
              <p:cNvSpPr/>
              <p:nvPr/>
            </p:nvSpPr>
            <p:spPr>
              <a:xfrm>
                <a:off x="5721363" y="4737120"/>
                <a:ext cx="3984620" cy="215770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0070C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62155295-0184-3616-CD2D-6AE5108684F0}"/>
                  </a:ext>
                </a:extLst>
              </p:cNvPr>
              <p:cNvSpPr txBox="1"/>
              <p:nvPr/>
            </p:nvSpPr>
            <p:spPr>
              <a:xfrm>
                <a:off x="5914402" y="4863495"/>
                <a:ext cx="3507100" cy="1754326"/>
              </a:xfrm>
              <a:prstGeom prst="rect">
                <a:avLst/>
              </a:prstGeom>
              <a:no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-Lượng mưa TB</a:t>
                </a:r>
              </a:p>
              <a:p>
                <a:r>
                  <a:rPr lang="en-US">
                    <a:solidFill>
                      <a:srgbClr val="0070C0"/>
                    </a:solidFill>
                    <a:latin typeface="Arial" panose="020B0604020202020204" pitchFamily="34" charset="0"/>
                    <a:cs typeface="Arial" panose="020B0604020202020204" pitchFamily="34" charset="0"/>
                  </a:rPr>
                  <a:t>………………………………..</a:t>
                </a:r>
              </a:p>
              <a:p>
                <a:r>
                  <a:rPr lang="en-US">
                    <a:solidFill>
                      <a:srgbClr val="0070C0"/>
                    </a:solidFill>
                    <a:latin typeface="Arial" panose="020B0604020202020204" pitchFamily="34" charset="0"/>
                    <a:cs typeface="Arial" panose="020B0604020202020204" pitchFamily="34" charset="0"/>
                  </a:rPr>
                  <a:t>-Lượng mưa phân bố</a:t>
                </a:r>
              </a:p>
              <a:p>
                <a:r>
                  <a:rPr lang="en-US">
                    <a:solidFill>
                      <a:srgbClr val="0070C0"/>
                    </a:solidFill>
                    <a:latin typeface="Arial" panose="020B0604020202020204" pitchFamily="34" charset="0"/>
                    <a:cs typeface="Arial" panose="020B0604020202020204" pitchFamily="34" charset="0"/>
                  </a:rPr>
                  <a:t>………………………………..</a:t>
                </a:r>
              </a:p>
              <a:p>
                <a:r>
                  <a:rPr lang="en-US">
                    <a:solidFill>
                      <a:srgbClr val="0070C0"/>
                    </a:solidFill>
                    <a:latin typeface="Arial" panose="020B0604020202020204" pitchFamily="34" charset="0"/>
                    <a:cs typeface="Arial" panose="020B0604020202020204" pitchFamily="34" charset="0"/>
                  </a:rPr>
                  <a:t>-Những nơi mưa nhiều…….</a:t>
                </a:r>
              </a:p>
              <a:p>
                <a:r>
                  <a:rPr lang="en-US">
                    <a:solidFill>
                      <a:srgbClr val="0070C0"/>
                    </a:solidFill>
                    <a:latin typeface="Arial" panose="020B0604020202020204" pitchFamily="34" charset="0"/>
                    <a:cs typeface="Arial" panose="020B0604020202020204" pitchFamily="34" charset="0"/>
                  </a:rPr>
                  <a:t>- Độ ẩm……………………...</a:t>
                </a:r>
              </a:p>
            </p:txBody>
          </p:sp>
        </p:grpSp>
        <p:cxnSp>
          <p:nvCxnSpPr>
            <p:cNvPr id="16" name="Straight Connector 15">
              <a:extLst>
                <a:ext uri="{FF2B5EF4-FFF2-40B4-BE49-F238E27FC236}">
                  <a16:creationId xmlns:a16="http://schemas.microsoft.com/office/drawing/2014/main" id="{48433B20-1CFF-17FB-5F2F-F73B706AC29F}"/>
                </a:ext>
              </a:extLst>
            </p:cNvPr>
            <p:cNvCxnSpPr>
              <a:stCxn id="5" idx="1"/>
            </p:cNvCxnSpPr>
            <p:nvPr/>
          </p:nvCxnSpPr>
          <p:spPr>
            <a:xfrm flipH="1" flipV="1">
              <a:off x="2571432" y="1055380"/>
              <a:ext cx="93376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3AE137F-08F6-69C8-3FC6-BB542AD0B6BD}"/>
                </a:ext>
              </a:extLst>
            </p:cNvPr>
            <p:cNvCxnSpPr/>
            <p:nvPr/>
          </p:nvCxnSpPr>
          <p:spPr>
            <a:xfrm flipH="1" flipV="1">
              <a:off x="8745854" y="1055379"/>
              <a:ext cx="933767"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C142692-30DC-B3B5-139A-E3D22BBDB489}"/>
                </a:ext>
              </a:extLst>
            </p:cNvPr>
            <p:cNvCxnSpPr>
              <a:cxnSpLocks/>
            </p:cNvCxnSpPr>
            <p:nvPr/>
          </p:nvCxnSpPr>
          <p:spPr>
            <a:xfrm>
              <a:off x="2581592" y="1055379"/>
              <a:ext cx="0" cy="5730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1BBEA4-D240-6C6C-4354-6FEE7A1F8E55}"/>
                </a:ext>
              </a:extLst>
            </p:cNvPr>
            <p:cNvCxnSpPr>
              <a:cxnSpLocks/>
            </p:cNvCxnSpPr>
            <p:nvPr/>
          </p:nvCxnSpPr>
          <p:spPr>
            <a:xfrm>
              <a:off x="9679621" y="1055378"/>
              <a:ext cx="0" cy="573081"/>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06900CD-4B8B-5CAF-C865-F0A6594D2E73}"/>
                </a:ext>
              </a:extLst>
            </p:cNvPr>
            <p:cNvGrpSpPr/>
            <p:nvPr/>
          </p:nvGrpSpPr>
          <p:grpSpPr>
            <a:xfrm>
              <a:off x="974411" y="5039360"/>
              <a:ext cx="2746909" cy="1319214"/>
              <a:chOff x="862651" y="4368800"/>
              <a:chExt cx="2746909" cy="1319214"/>
            </a:xfrm>
          </p:grpSpPr>
          <p:sp>
            <p:nvSpPr>
              <p:cNvPr id="25" name="Rectangle: Rounded Corners 24">
                <a:extLst>
                  <a:ext uri="{FF2B5EF4-FFF2-40B4-BE49-F238E27FC236}">
                    <a16:creationId xmlns:a16="http://schemas.microsoft.com/office/drawing/2014/main" id="{6506A64B-68E5-9886-D230-B96061D25F21}"/>
                  </a:ext>
                </a:extLst>
              </p:cNvPr>
              <p:cNvSpPr/>
              <p:nvPr/>
            </p:nvSpPr>
            <p:spPr>
              <a:xfrm>
                <a:off x="862651" y="4368800"/>
                <a:ext cx="2746909" cy="1319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CA3D105-F8D9-F9B6-B13C-4560C501CEE0}"/>
                  </a:ext>
                </a:extLst>
              </p:cNvPr>
              <p:cNvSpPr txBox="1"/>
              <p:nvPr/>
            </p:nvSpPr>
            <p:spPr>
              <a:xfrm>
                <a:off x="945676" y="4520575"/>
                <a:ext cx="2610325" cy="1015663"/>
              </a:xfrm>
              <a:prstGeom prst="rect">
                <a:avLst/>
              </a:prstGeom>
              <a:noFill/>
            </p:spPr>
            <p:txBody>
              <a:bodyPr wrap="square" rtlCol="0">
                <a:spAutoFit/>
              </a:bodyPr>
              <a:lstStyle/>
              <a:p>
                <a:r>
                  <a:rPr lang="en-US" sz="2000">
                    <a:solidFill>
                      <a:srgbClr val="0070C0"/>
                    </a:solidFill>
                    <a:latin typeface="Arial" panose="020B0604020202020204" pitchFamily="34" charset="0"/>
                    <a:cs typeface="Arial" panose="020B0604020202020204" pitchFamily="34" charset="0"/>
                  </a:rPr>
                  <a:t>Nguyên nhân:………</a:t>
                </a:r>
              </a:p>
              <a:p>
                <a:r>
                  <a:rPr lang="en-US" sz="2000">
                    <a:solidFill>
                      <a:srgbClr val="0070C0"/>
                    </a:solidFill>
                    <a:latin typeface="Arial" panose="020B0604020202020204" pitchFamily="34" charset="0"/>
                    <a:cs typeface="Arial" panose="020B0604020202020204" pitchFamily="34" charset="0"/>
                  </a:rPr>
                  <a:t>………………………..</a:t>
                </a:r>
              </a:p>
              <a:p>
                <a:r>
                  <a:rPr lang="en-US" sz="2000">
                    <a:solidFill>
                      <a:srgbClr val="0070C0"/>
                    </a:solidFill>
                    <a:latin typeface="Arial" panose="020B0604020202020204" pitchFamily="34" charset="0"/>
                    <a:cs typeface="Arial" panose="020B0604020202020204" pitchFamily="34" charset="0"/>
                  </a:rPr>
                  <a:t>………………………..</a:t>
                </a:r>
              </a:p>
            </p:txBody>
          </p:sp>
        </p:grpSp>
        <p:grpSp>
          <p:nvGrpSpPr>
            <p:cNvPr id="4" name="Group 3">
              <a:extLst>
                <a:ext uri="{FF2B5EF4-FFF2-40B4-BE49-F238E27FC236}">
                  <a16:creationId xmlns:a16="http://schemas.microsoft.com/office/drawing/2014/main" id="{C305280D-7FEE-F79C-740F-2E7551B9B2A7}"/>
                </a:ext>
              </a:extLst>
            </p:cNvPr>
            <p:cNvGrpSpPr/>
            <p:nvPr/>
          </p:nvGrpSpPr>
          <p:grpSpPr>
            <a:xfrm>
              <a:off x="4667304" y="4979035"/>
              <a:ext cx="2746909" cy="1319214"/>
              <a:chOff x="862651" y="4368800"/>
              <a:chExt cx="2746909" cy="1319214"/>
            </a:xfrm>
          </p:grpSpPr>
          <p:sp>
            <p:nvSpPr>
              <p:cNvPr id="15" name="Rectangle: Rounded Corners 14">
                <a:extLst>
                  <a:ext uri="{FF2B5EF4-FFF2-40B4-BE49-F238E27FC236}">
                    <a16:creationId xmlns:a16="http://schemas.microsoft.com/office/drawing/2014/main" id="{45BD9CC8-D39C-507C-5AA7-E8B1E6D1B139}"/>
                  </a:ext>
                </a:extLst>
              </p:cNvPr>
              <p:cNvSpPr/>
              <p:nvPr/>
            </p:nvSpPr>
            <p:spPr>
              <a:xfrm>
                <a:off x="862651" y="4368800"/>
                <a:ext cx="2746909" cy="1319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38D7B82-C962-8E3D-A75E-3F155CDDE9D7}"/>
                  </a:ext>
                </a:extLst>
              </p:cNvPr>
              <p:cNvSpPr txBox="1"/>
              <p:nvPr/>
            </p:nvSpPr>
            <p:spPr>
              <a:xfrm>
                <a:off x="945676" y="4520575"/>
                <a:ext cx="2610325" cy="1015663"/>
              </a:xfrm>
              <a:prstGeom prst="rect">
                <a:avLst/>
              </a:prstGeom>
              <a:noFill/>
            </p:spPr>
            <p:txBody>
              <a:bodyPr wrap="square" rtlCol="0">
                <a:spAutoFit/>
              </a:bodyPr>
              <a:lstStyle/>
              <a:p>
                <a:r>
                  <a:rPr lang="en-US" sz="2000">
                    <a:solidFill>
                      <a:srgbClr val="0070C0"/>
                    </a:solidFill>
                    <a:latin typeface="Arial" panose="020B0604020202020204" pitchFamily="34" charset="0"/>
                    <a:cs typeface="Arial" panose="020B0604020202020204" pitchFamily="34" charset="0"/>
                  </a:rPr>
                  <a:t>Nguyên nhân:………</a:t>
                </a:r>
              </a:p>
              <a:p>
                <a:r>
                  <a:rPr lang="en-US" sz="2000">
                    <a:solidFill>
                      <a:srgbClr val="0070C0"/>
                    </a:solidFill>
                    <a:latin typeface="Arial" panose="020B0604020202020204" pitchFamily="34" charset="0"/>
                    <a:cs typeface="Arial" panose="020B0604020202020204" pitchFamily="34" charset="0"/>
                  </a:rPr>
                  <a:t>………………………..</a:t>
                </a:r>
              </a:p>
              <a:p>
                <a:r>
                  <a:rPr lang="en-US" sz="2000">
                    <a:solidFill>
                      <a:srgbClr val="0070C0"/>
                    </a:solidFill>
                    <a:latin typeface="Arial" panose="020B0604020202020204" pitchFamily="34" charset="0"/>
                    <a:cs typeface="Arial" panose="020B0604020202020204" pitchFamily="34" charset="0"/>
                  </a:rPr>
                  <a:t>………………………..</a:t>
                </a:r>
              </a:p>
            </p:txBody>
          </p:sp>
        </p:grpSp>
        <p:grpSp>
          <p:nvGrpSpPr>
            <p:cNvPr id="20" name="Group 19">
              <a:extLst>
                <a:ext uri="{FF2B5EF4-FFF2-40B4-BE49-F238E27FC236}">
                  <a16:creationId xmlns:a16="http://schemas.microsoft.com/office/drawing/2014/main" id="{91ECCFC8-6DEC-C98A-0522-5418169F8D00}"/>
                </a:ext>
              </a:extLst>
            </p:cNvPr>
            <p:cNvGrpSpPr/>
            <p:nvPr/>
          </p:nvGrpSpPr>
          <p:grpSpPr>
            <a:xfrm>
              <a:off x="8360197" y="4918710"/>
              <a:ext cx="2746909" cy="1319214"/>
              <a:chOff x="862651" y="4368800"/>
              <a:chExt cx="2746909" cy="1319214"/>
            </a:xfrm>
          </p:grpSpPr>
          <p:sp>
            <p:nvSpPr>
              <p:cNvPr id="27" name="Rectangle: Rounded Corners 26">
                <a:extLst>
                  <a:ext uri="{FF2B5EF4-FFF2-40B4-BE49-F238E27FC236}">
                    <a16:creationId xmlns:a16="http://schemas.microsoft.com/office/drawing/2014/main" id="{D5C30AD3-06B1-BB5A-C3E0-ED2CA705326D}"/>
                  </a:ext>
                </a:extLst>
              </p:cNvPr>
              <p:cNvSpPr/>
              <p:nvPr/>
            </p:nvSpPr>
            <p:spPr>
              <a:xfrm>
                <a:off x="862651" y="4368800"/>
                <a:ext cx="2746909" cy="131921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rgbClr val="0070C0"/>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12F98E5E-5B99-259B-D573-D39077C2FF03}"/>
                  </a:ext>
                </a:extLst>
              </p:cNvPr>
              <p:cNvSpPr txBox="1"/>
              <p:nvPr/>
            </p:nvSpPr>
            <p:spPr>
              <a:xfrm>
                <a:off x="945676" y="4520575"/>
                <a:ext cx="2610325" cy="1015663"/>
              </a:xfrm>
              <a:prstGeom prst="rect">
                <a:avLst/>
              </a:prstGeom>
              <a:noFill/>
            </p:spPr>
            <p:txBody>
              <a:bodyPr wrap="square" rtlCol="0">
                <a:spAutoFit/>
              </a:bodyPr>
              <a:lstStyle/>
              <a:p>
                <a:r>
                  <a:rPr lang="en-US" sz="2000">
                    <a:solidFill>
                      <a:srgbClr val="0070C0"/>
                    </a:solidFill>
                    <a:latin typeface="Arial" panose="020B0604020202020204" pitchFamily="34" charset="0"/>
                    <a:cs typeface="Arial" panose="020B0604020202020204" pitchFamily="34" charset="0"/>
                  </a:rPr>
                  <a:t>Nguyên nhân:………</a:t>
                </a:r>
              </a:p>
              <a:p>
                <a:r>
                  <a:rPr lang="en-US" sz="2000">
                    <a:solidFill>
                      <a:srgbClr val="0070C0"/>
                    </a:solidFill>
                    <a:latin typeface="Arial" panose="020B0604020202020204" pitchFamily="34" charset="0"/>
                    <a:cs typeface="Arial" panose="020B0604020202020204" pitchFamily="34" charset="0"/>
                  </a:rPr>
                  <a:t>………………………..</a:t>
                </a:r>
              </a:p>
              <a:p>
                <a:r>
                  <a:rPr lang="en-US" sz="2000">
                    <a:solidFill>
                      <a:srgbClr val="0070C0"/>
                    </a:solidFill>
                    <a:latin typeface="Arial" panose="020B0604020202020204" pitchFamily="34" charset="0"/>
                    <a:cs typeface="Arial" panose="020B0604020202020204" pitchFamily="34" charset="0"/>
                  </a:rPr>
                  <a:t>………………………..</a:t>
                </a:r>
              </a:p>
            </p:txBody>
          </p:sp>
        </p:grpSp>
        <p:sp>
          <p:nvSpPr>
            <p:cNvPr id="29" name="Arrow: Up 28">
              <a:extLst>
                <a:ext uri="{FF2B5EF4-FFF2-40B4-BE49-F238E27FC236}">
                  <a16:creationId xmlns:a16="http://schemas.microsoft.com/office/drawing/2014/main" id="{E3469D32-9486-87DE-2EB9-CE5F1169494F}"/>
                </a:ext>
              </a:extLst>
            </p:cNvPr>
            <p:cNvSpPr/>
            <p:nvPr/>
          </p:nvSpPr>
          <p:spPr>
            <a:xfrm>
              <a:off x="2049623" y="4535419"/>
              <a:ext cx="342900" cy="463549"/>
            </a:xfrm>
            <a:prstGeom prst="upArrow">
              <a:avLst/>
            </a:prstGeom>
            <a:solidFill>
              <a:srgbClr val="FF0000">
                <a:alpha val="82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Up 29">
              <a:extLst>
                <a:ext uri="{FF2B5EF4-FFF2-40B4-BE49-F238E27FC236}">
                  <a16:creationId xmlns:a16="http://schemas.microsoft.com/office/drawing/2014/main" id="{8833AB4F-ECB2-9AA9-2234-6D00D04A653A}"/>
                </a:ext>
              </a:extLst>
            </p:cNvPr>
            <p:cNvSpPr/>
            <p:nvPr/>
          </p:nvSpPr>
          <p:spPr>
            <a:xfrm>
              <a:off x="5864860" y="4498282"/>
              <a:ext cx="342900" cy="463549"/>
            </a:xfrm>
            <a:prstGeom prst="upArrow">
              <a:avLst/>
            </a:prstGeom>
            <a:solidFill>
              <a:srgbClr val="FF0000">
                <a:alpha val="82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Up 30">
              <a:extLst>
                <a:ext uri="{FF2B5EF4-FFF2-40B4-BE49-F238E27FC236}">
                  <a16:creationId xmlns:a16="http://schemas.microsoft.com/office/drawing/2014/main" id="{963EC94B-920F-5555-B49A-6EA21CF278AC}"/>
                </a:ext>
              </a:extLst>
            </p:cNvPr>
            <p:cNvSpPr/>
            <p:nvPr/>
          </p:nvSpPr>
          <p:spPr>
            <a:xfrm>
              <a:off x="9680097" y="4461145"/>
              <a:ext cx="342900" cy="463549"/>
            </a:xfrm>
            <a:prstGeom prst="upArrow">
              <a:avLst/>
            </a:prstGeom>
            <a:solidFill>
              <a:srgbClr val="FF0000">
                <a:alpha val="82000"/>
              </a:srgbClr>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21661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53FDA-3BD8-F253-5792-EFED01746EAC}"/>
              </a:ext>
            </a:extLst>
          </p:cNvPr>
          <p:cNvSpPr txBox="1"/>
          <p:nvPr/>
        </p:nvSpPr>
        <p:spPr>
          <a:xfrm>
            <a:off x="0" y="772378"/>
            <a:ext cx="8311793" cy="3139321"/>
          </a:xfrm>
          <a:prstGeom prst="rect">
            <a:avLst/>
          </a:prstGeom>
          <a:solidFill>
            <a:schemeClr val="bg1"/>
          </a:solidFill>
          <a:ln>
            <a:solidFill>
              <a:srgbClr val="00B050"/>
            </a:solidFill>
            <a:prstDash val="sysDot"/>
          </a:ln>
        </p:spPr>
        <p:txBody>
          <a:bodyPr wrap="square" rtlCol="0">
            <a:spAutoFit/>
          </a:bodyPr>
          <a:lstStyle/>
          <a:p>
            <a:pPr algn="just"/>
            <a:r>
              <a:rPr lang="en-US" sz="2200" b="1" u="sng">
                <a:solidFill>
                  <a:srgbClr val="FF0000"/>
                </a:solidFill>
                <a:latin typeface="Arial" panose="020B0604020202020204" pitchFamily="34" charset="0"/>
                <a:cs typeface="Arial" panose="020B0604020202020204" pitchFamily="34" charset="0"/>
              </a:rPr>
              <a:t>Nhiệm vụ 1</a:t>
            </a:r>
            <a:r>
              <a:rPr lang="en-US" sz="2200">
                <a:solidFill>
                  <a:srgbClr val="0070C0"/>
                </a:solidFill>
                <a:latin typeface="Arial" panose="020B0604020202020204" pitchFamily="34" charset="0"/>
                <a:cs typeface="Arial" panose="020B0604020202020204" pitchFamily="34" charset="0"/>
              </a:rPr>
              <a:t>:Thảo luận theo cặp trong vòng </a:t>
            </a:r>
            <a:r>
              <a:rPr lang="en-US" sz="2200" b="1">
                <a:solidFill>
                  <a:srgbClr val="FF0000"/>
                </a:solidFill>
                <a:latin typeface="Arial" panose="020B0604020202020204" pitchFamily="34" charset="0"/>
                <a:cs typeface="Arial" panose="020B0604020202020204" pitchFamily="34" charset="0"/>
              </a:rPr>
              <a:t>3 phút </a:t>
            </a:r>
            <a:r>
              <a:rPr lang="en-US" sz="2200">
                <a:solidFill>
                  <a:srgbClr val="0070C0"/>
                </a:solidFill>
                <a:latin typeface="Arial" panose="020B0604020202020204" pitchFamily="34" charset="0"/>
                <a:cs typeface="Arial" panose="020B0604020202020204" pitchFamily="34" charset="0"/>
              </a:rPr>
              <a:t>và hoàn thành yêu cầu:</a:t>
            </a:r>
          </a:p>
          <a:p>
            <a:pPr algn="just"/>
            <a:r>
              <a:rPr lang="en-US" sz="2200">
                <a:solidFill>
                  <a:srgbClr val="0070C0"/>
                </a:solidFill>
                <a:latin typeface="Arial" panose="020B0604020202020204" pitchFamily="34" charset="0"/>
                <a:cs typeface="Arial" panose="020B0604020202020204" pitchFamily="34" charset="0"/>
              </a:rPr>
              <a:t>-Dựa vào bản đồ khí hậu Việt Nam, hãy:</a:t>
            </a:r>
          </a:p>
          <a:p>
            <a:pPr algn="just"/>
            <a:r>
              <a:rPr lang="en-US" sz="2200">
                <a:solidFill>
                  <a:srgbClr val="0070C0"/>
                </a:solidFill>
                <a:latin typeface="Arial" panose="020B0604020202020204" pitchFamily="34" charset="0"/>
                <a:cs typeface="Arial" panose="020B0604020202020204" pitchFamily="34" charset="0"/>
              </a:rPr>
              <a:t>+Nêu nhận xét về nhiệt độ trung bình tại các địa điểm trên?</a:t>
            </a:r>
          </a:p>
          <a:p>
            <a:pPr algn="just"/>
            <a:r>
              <a:rPr lang="en-US" sz="2200">
                <a:solidFill>
                  <a:srgbClr val="0070C0"/>
                </a:solidFill>
                <a:latin typeface="Arial" panose="020B0604020202020204" pitchFamily="34" charset="0"/>
                <a:cs typeface="Arial" panose="020B0604020202020204" pitchFamily="34" charset="0"/>
              </a:rPr>
              <a:t>+Đi từ bắc vào Nam nhiệt độ trung bình thay đổi như thế nào?</a:t>
            </a:r>
          </a:p>
          <a:p>
            <a:pPr algn="just"/>
            <a:r>
              <a:rPr lang="en-US" sz="2200">
                <a:solidFill>
                  <a:srgbClr val="0070C0"/>
                </a:solidFill>
                <a:latin typeface="Arial" panose="020B0604020202020204" pitchFamily="34" charset="0"/>
                <a:cs typeface="Arial" panose="020B0604020202020204" pitchFamily="34" charset="0"/>
              </a:rPr>
              <a:t>-Dựa vào bảng số liệu 4.1 trang 113, hãy:</a:t>
            </a:r>
          </a:p>
          <a:p>
            <a:pPr algn="just"/>
            <a:r>
              <a:rPr lang="en-US" sz="2200">
                <a:solidFill>
                  <a:srgbClr val="0070C0"/>
                </a:solidFill>
                <a:latin typeface="Arial" panose="020B0604020202020204" pitchFamily="34" charset="0"/>
                <a:cs typeface="Arial" panose="020B0604020202020204" pitchFamily="34" charset="0"/>
              </a:rPr>
              <a:t>+Xác định chỉ số của tháng có nhiệt độ cao nhất và thấp nhất tại </a:t>
            </a:r>
            <a:r>
              <a:rPr lang="vi-VN" sz="2200">
                <a:solidFill>
                  <a:srgbClr val="0070C0"/>
                </a:solidFill>
                <a:latin typeface="Arial" panose="020B0604020202020204" pitchFamily="34" charset="0"/>
                <a:cs typeface="Arial" panose="020B0604020202020204" pitchFamily="34" charset="0"/>
              </a:rPr>
              <a:t>2</a:t>
            </a:r>
            <a:r>
              <a:rPr lang="en-US" sz="2200">
                <a:solidFill>
                  <a:srgbClr val="0070C0"/>
                </a:solidFill>
                <a:latin typeface="Arial" panose="020B0604020202020204" pitchFamily="34" charset="0"/>
                <a:cs typeface="Arial" panose="020B0604020202020204" pitchFamily="34" charset="0"/>
              </a:rPr>
              <a:t> địa điểm trên, từ đó tính biên độ nhiệt tại </a:t>
            </a:r>
            <a:r>
              <a:rPr lang="vi-VN" sz="2200">
                <a:solidFill>
                  <a:srgbClr val="0070C0"/>
                </a:solidFill>
                <a:latin typeface="Arial" panose="020B0604020202020204" pitchFamily="34" charset="0"/>
                <a:cs typeface="Arial" panose="020B0604020202020204" pitchFamily="34" charset="0"/>
              </a:rPr>
              <a:t>2</a:t>
            </a:r>
            <a:r>
              <a:rPr lang="en-US" sz="2200">
                <a:solidFill>
                  <a:srgbClr val="0070C0"/>
                </a:solidFill>
                <a:latin typeface="Arial" panose="020B0604020202020204" pitchFamily="34" charset="0"/>
                <a:cs typeface="Arial" panose="020B0604020202020204" pitchFamily="34" charset="0"/>
              </a:rPr>
              <a:t> địa điểm.</a:t>
            </a:r>
          </a:p>
          <a:p>
            <a:pPr algn="just"/>
            <a:r>
              <a:rPr lang="en-US" sz="2200">
                <a:solidFill>
                  <a:srgbClr val="0070C0"/>
                </a:solidFill>
                <a:latin typeface="Arial" panose="020B0604020202020204" pitchFamily="34" charset="0"/>
                <a:cs typeface="Arial" panose="020B0604020202020204" pitchFamily="34" charset="0"/>
              </a:rPr>
              <a:t>-Nhận xét sự thay đổi nhiệt độ từ bắc vào nam</a:t>
            </a:r>
            <a:r>
              <a:rPr lang="vi-VN" sz="2200">
                <a:solidFill>
                  <a:srgbClr val="0070C0"/>
                </a:solidFill>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090C0B1-D065-D73A-FB90-106FD51B6D2B}"/>
              </a:ext>
            </a:extLst>
          </p:cNvPr>
          <p:cNvSpPr txBox="1"/>
          <p:nvPr/>
        </p:nvSpPr>
        <p:spPr>
          <a:xfrm>
            <a:off x="1503680" y="25948"/>
            <a:ext cx="9997440"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1</a:t>
            </a:r>
          </a:p>
        </p:txBody>
      </p:sp>
      <p:sp>
        <p:nvSpPr>
          <p:cNvPr id="5" name="TextBox 4">
            <a:extLst>
              <a:ext uri="{FF2B5EF4-FFF2-40B4-BE49-F238E27FC236}">
                <a16:creationId xmlns:a16="http://schemas.microsoft.com/office/drawing/2014/main" id="{92C01663-3161-F3BD-50C7-A22190F6730C}"/>
              </a:ext>
            </a:extLst>
          </p:cNvPr>
          <p:cNvSpPr txBox="1"/>
          <p:nvPr/>
        </p:nvSpPr>
        <p:spPr>
          <a:xfrm>
            <a:off x="66310" y="4024737"/>
            <a:ext cx="5782059" cy="2800767"/>
          </a:xfrm>
          <a:prstGeom prst="rect">
            <a:avLst/>
          </a:prstGeom>
          <a:solidFill>
            <a:schemeClr val="bg1"/>
          </a:solidFill>
          <a:ln>
            <a:solidFill>
              <a:srgbClr val="00B050"/>
            </a:solidFill>
            <a:prstDash val="sysDot"/>
          </a:ln>
        </p:spPr>
        <p:txBody>
          <a:bodyPr wrap="square" rtlCol="0">
            <a:spAutoFit/>
          </a:bodyPr>
          <a:lstStyle/>
          <a:p>
            <a:pPr algn="just"/>
            <a:r>
              <a:rPr lang="en-US" sz="2200" b="1" u="sng">
                <a:solidFill>
                  <a:srgbClr val="FF0000"/>
                </a:solidFill>
                <a:latin typeface="Arial" panose="020B0604020202020204" pitchFamily="34" charset="0"/>
                <a:cs typeface="Arial" panose="020B0604020202020204" pitchFamily="34" charset="0"/>
              </a:rPr>
              <a:t>Nhiệm vụ 2</a:t>
            </a:r>
            <a:r>
              <a:rPr lang="en-US" sz="2200">
                <a:solidFill>
                  <a:srgbClr val="0070C0"/>
                </a:solidFill>
                <a:latin typeface="Arial" panose="020B0604020202020204" pitchFamily="34" charset="0"/>
                <a:cs typeface="Arial" panose="020B0604020202020204" pitchFamily="34" charset="0"/>
              </a:rPr>
              <a:t>:Thảo luận theo cặp trong vòng</a:t>
            </a:r>
          </a:p>
          <a:p>
            <a:pPr algn="just"/>
            <a:r>
              <a:rPr lang="en-US" sz="2200">
                <a:solidFill>
                  <a:srgbClr val="0070C0"/>
                </a:solidFill>
                <a:latin typeface="Arial" panose="020B0604020202020204" pitchFamily="34" charset="0"/>
                <a:cs typeface="Arial" panose="020B0604020202020204" pitchFamily="34" charset="0"/>
              </a:rPr>
              <a:t> </a:t>
            </a:r>
            <a:r>
              <a:rPr lang="en-US" sz="2200" b="1">
                <a:solidFill>
                  <a:srgbClr val="FF0000"/>
                </a:solidFill>
                <a:latin typeface="Arial" panose="020B0604020202020204" pitchFamily="34" charset="0"/>
                <a:cs typeface="Arial" panose="020B0604020202020204" pitchFamily="34" charset="0"/>
              </a:rPr>
              <a:t>2 phút </a:t>
            </a:r>
            <a:r>
              <a:rPr lang="en-US" sz="2200">
                <a:solidFill>
                  <a:srgbClr val="0070C0"/>
                </a:solidFill>
                <a:latin typeface="Arial" panose="020B0604020202020204" pitchFamily="34" charset="0"/>
                <a:cs typeface="Arial" panose="020B0604020202020204" pitchFamily="34" charset="0"/>
              </a:rPr>
              <a:t>hãy:</a:t>
            </a:r>
          </a:p>
          <a:p>
            <a:pPr algn="just"/>
            <a:r>
              <a:rPr lang="en-US" sz="2200">
                <a:solidFill>
                  <a:srgbClr val="0070C0"/>
                </a:solidFill>
                <a:latin typeface="Arial" panose="020B0604020202020204" pitchFamily="34" charset="0"/>
                <a:cs typeface="Arial" panose="020B0604020202020204" pitchFamily="34" charset="0"/>
              </a:rPr>
              <a:t>-Dựa vào nội dung thảo luận tại nhiệm vụ 1 và SGK trang 11</a:t>
            </a:r>
            <a:r>
              <a:rPr lang="vi-VN" sz="2200">
                <a:solidFill>
                  <a:srgbClr val="0070C0"/>
                </a:solidFill>
                <a:latin typeface="Arial" panose="020B0604020202020204" pitchFamily="34" charset="0"/>
                <a:cs typeface="Arial" panose="020B0604020202020204" pitchFamily="34" charset="0"/>
              </a:rPr>
              <a:t>3</a:t>
            </a:r>
            <a:r>
              <a:rPr lang="en-US" sz="2200">
                <a:solidFill>
                  <a:srgbClr val="0070C0"/>
                </a:solidFill>
                <a:latin typeface="Arial" panose="020B0604020202020204" pitchFamily="34" charset="0"/>
                <a:cs typeface="Arial" panose="020B0604020202020204" pitchFamily="34" charset="0"/>
              </a:rPr>
              <a:t>, em hãy chứng minh khí hậu nước ta mang tính chất nhiệt đới?</a:t>
            </a:r>
          </a:p>
          <a:p>
            <a:pPr algn="just"/>
            <a:r>
              <a:rPr lang="en-US" sz="2200">
                <a:solidFill>
                  <a:srgbClr val="0070C0"/>
                </a:solidFill>
                <a:latin typeface="Arial" panose="020B0604020202020204" pitchFamily="34" charset="0"/>
                <a:cs typeface="Arial" panose="020B0604020202020204" pitchFamily="34" charset="0"/>
              </a:rPr>
              <a:t>-Dựa vào kiến thức đã học kết hợp hình bên hãy giải thích vì sao khí hậu nước ta có tính chất nhiệt đới</a:t>
            </a:r>
            <a:r>
              <a:rPr lang="vi-VN" sz="2200">
                <a:solidFill>
                  <a:srgbClr val="0070C0"/>
                </a:solidFill>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F1D24E-2303-787F-5F67-23655534A251}"/>
              </a:ext>
            </a:extLst>
          </p:cNvPr>
          <p:cNvPicPr>
            <a:picLocks noChangeAspect="1"/>
          </p:cNvPicPr>
          <p:nvPr/>
        </p:nvPicPr>
        <p:blipFill>
          <a:blip r:embed="rId3"/>
          <a:stretch>
            <a:fillRect/>
          </a:stretch>
        </p:blipFill>
        <p:spPr>
          <a:xfrm>
            <a:off x="8567421" y="650687"/>
            <a:ext cx="3624579" cy="5878519"/>
          </a:xfrm>
          <a:prstGeom prst="rect">
            <a:avLst/>
          </a:prstGeom>
        </p:spPr>
      </p:pic>
      <p:pic>
        <p:nvPicPr>
          <p:cNvPr id="9" name="Picture 8">
            <a:extLst>
              <a:ext uri="{FF2B5EF4-FFF2-40B4-BE49-F238E27FC236}">
                <a16:creationId xmlns:a16="http://schemas.microsoft.com/office/drawing/2014/main" id="{46DBF9B7-08FA-7370-B9A1-A97EA01417B2}"/>
              </a:ext>
            </a:extLst>
          </p:cNvPr>
          <p:cNvPicPr>
            <a:picLocks noChangeAspect="1"/>
          </p:cNvPicPr>
          <p:nvPr/>
        </p:nvPicPr>
        <p:blipFill>
          <a:blip r:embed="rId4"/>
          <a:stretch>
            <a:fillRect/>
          </a:stretch>
        </p:blipFill>
        <p:spPr>
          <a:xfrm>
            <a:off x="6093958" y="4024737"/>
            <a:ext cx="2473463" cy="2815037"/>
          </a:xfrm>
          <a:prstGeom prst="rect">
            <a:avLst/>
          </a:prstGeom>
        </p:spPr>
      </p:pic>
      <p:sp>
        <p:nvSpPr>
          <p:cNvPr id="10" name="TextBox 9">
            <a:extLst>
              <a:ext uri="{FF2B5EF4-FFF2-40B4-BE49-F238E27FC236}">
                <a16:creationId xmlns:a16="http://schemas.microsoft.com/office/drawing/2014/main" id="{6C4E16C8-12FC-CA8A-B271-EB7853B64C5E}"/>
              </a:ext>
            </a:extLst>
          </p:cNvPr>
          <p:cNvSpPr txBox="1"/>
          <p:nvPr/>
        </p:nvSpPr>
        <p:spPr>
          <a:xfrm>
            <a:off x="66992" y="188222"/>
            <a:ext cx="1247775" cy="369332"/>
          </a:xfrm>
          <a:prstGeom prst="rect">
            <a:avLst/>
          </a:prstGeom>
          <a:solidFill>
            <a:schemeClr val="accent4">
              <a:lumMod val="20000"/>
              <a:lumOff val="80000"/>
            </a:schemeClr>
          </a:solidFill>
          <a:ln>
            <a:solidFill>
              <a:schemeClr val="accent1"/>
            </a:solid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1,4</a:t>
            </a:r>
          </a:p>
        </p:txBody>
      </p:sp>
    </p:spTree>
    <p:extLst>
      <p:ext uri="{BB962C8B-B14F-4D97-AF65-F5344CB8AC3E}">
        <p14:creationId xmlns:p14="http://schemas.microsoft.com/office/powerpoint/2010/main" val="40766046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75FF159-0B2C-4399-99A1-21FCA1EE3190}"/>
              </a:ext>
            </a:extLst>
          </p:cNvPr>
          <p:cNvGraphicFramePr>
            <a:graphicFrameLocks noGrp="1"/>
          </p:cNvGraphicFramePr>
          <p:nvPr/>
        </p:nvGraphicFramePr>
        <p:xfrm>
          <a:off x="550681" y="1730144"/>
          <a:ext cx="5409167" cy="4737214"/>
        </p:xfrm>
        <a:graphic>
          <a:graphicData uri="http://schemas.openxmlformats.org/drawingml/2006/table">
            <a:tbl>
              <a:tblPr>
                <a:tableStyleId>{5C22544A-7EE6-4342-B048-85BDC9FD1C3A}</a:tableStyleId>
              </a:tblPr>
              <a:tblGrid>
                <a:gridCol w="1593753">
                  <a:extLst>
                    <a:ext uri="{9D8B030D-6E8A-4147-A177-3AD203B41FA5}">
                      <a16:colId xmlns:a16="http://schemas.microsoft.com/office/drawing/2014/main" val="341564737"/>
                    </a:ext>
                  </a:extLst>
                </a:gridCol>
                <a:gridCol w="1996888">
                  <a:extLst>
                    <a:ext uri="{9D8B030D-6E8A-4147-A177-3AD203B41FA5}">
                      <a16:colId xmlns:a16="http://schemas.microsoft.com/office/drawing/2014/main" val="1892865976"/>
                    </a:ext>
                  </a:extLst>
                </a:gridCol>
                <a:gridCol w="1818526">
                  <a:extLst>
                    <a:ext uri="{9D8B030D-6E8A-4147-A177-3AD203B41FA5}">
                      <a16:colId xmlns:a16="http://schemas.microsoft.com/office/drawing/2014/main" val="451027373"/>
                    </a:ext>
                  </a:extLst>
                </a:gridCol>
              </a:tblGrid>
              <a:tr h="1016998">
                <a:tc>
                  <a:txBody>
                    <a:bodyPr/>
                    <a:lstStyle/>
                    <a:p>
                      <a:pPr indent="180340" algn="ctr">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Địa phương</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4">
                        <a:lumMod val="40000"/>
                        <a:lumOff val="60000"/>
                      </a:schemeClr>
                    </a:solidFill>
                  </a:tcPr>
                </a:tc>
                <a:tc>
                  <a:txBody>
                    <a:bodyPr/>
                    <a:lstStyle/>
                    <a:p>
                      <a:pPr indent="180340" algn="ctr">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Số giờ nắng (giờ)</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4">
                        <a:lumMod val="40000"/>
                        <a:lumOff val="60000"/>
                      </a:schemeClr>
                    </a:solidFill>
                  </a:tcPr>
                </a:tc>
                <a:tc>
                  <a:txBody>
                    <a:bodyPr/>
                    <a:lstStyle/>
                    <a:p>
                      <a:pPr indent="180340" algn="ctr">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Nhiệt độ TB năm (</a:t>
                      </a:r>
                      <a:r>
                        <a:rPr lang="en-US" sz="2400" baseline="30000">
                          <a:solidFill>
                            <a:srgbClr val="2A08B8"/>
                          </a:solidFill>
                          <a:effectLst/>
                          <a:latin typeface="Arial" panose="020B0604020202020204" pitchFamily="34" charset="0"/>
                          <a:cs typeface="Arial" panose="020B0604020202020204" pitchFamily="34" charset="0"/>
                        </a:rPr>
                        <a:t>0</a:t>
                      </a:r>
                      <a:r>
                        <a:rPr lang="en-US" sz="2400">
                          <a:solidFill>
                            <a:srgbClr val="2A08B8"/>
                          </a:solidFill>
                          <a:effectLst/>
                          <a:latin typeface="Arial" panose="020B0604020202020204" pitchFamily="34" charset="0"/>
                          <a:cs typeface="Arial" panose="020B0604020202020204" pitchFamily="34" charset="0"/>
                        </a:rPr>
                        <a:t>C)</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4">
                        <a:lumMod val="40000"/>
                        <a:lumOff val="60000"/>
                      </a:schemeClr>
                    </a:solidFill>
                  </a:tcPr>
                </a:tc>
                <a:extLst>
                  <a:ext uri="{0D108BD9-81ED-4DB2-BD59-A6C34878D82A}">
                    <a16:rowId xmlns:a16="http://schemas.microsoft.com/office/drawing/2014/main" val="2737463094"/>
                  </a:ext>
                </a:extLst>
              </a:tr>
              <a:tr h="843495">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Lạng Sơn</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1593</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21,6</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2397782662"/>
                  </a:ext>
                </a:extLst>
              </a:tr>
              <a:tr h="843495">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Hà Nội</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1464</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23,4</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2">
                        <a:lumMod val="40000"/>
                        <a:lumOff val="60000"/>
                      </a:schemeClr>
                    </a:solidFill>
                  </a:tcPr>
                </a:tc>
                <a:extLst>
                  <a:ext uri="{0D108BD9-81ED-4DB2-BD59-A6C34878D82A}">
                    <a16:rowId xmlns:a16="http://schemas.microsoft.com/office/drawing/2014/main" val="2504018029"/>
                  </a:ext>
                </a:extLst>
              </a:tr>
              <a:tr h="582725">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Huế</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1894</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25,1</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extLst>
                  <a:ext uri="{0D108BD9-81ED-4DB2-BD59-A6C34878D82A}">
                    <a16:rowId xmlns:a16="http://schemas.microsoft.com/office/drawing/2014/main" val="1409044171"/>
                  </a:ext>
                </a:extLst>
              </a:tr>
              <a:tr h="607006">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Đà lạt</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2319</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18.3</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tc>
                <a:extLst>
                  <a:ext uri="{0D108BD9-81ED-4DB2-BD59-A6C34878D82A}">
                    <a16:rowId xmlns:a16="http://schemas.microsoft.com/office/drawing/2014/main" val="3332672918"/>
                  </a:ext>
                </a:extLst>
              </a:tr>
              <a:tr h="843495">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An Giang</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2732</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tc>
                  <a:txBody>
                    <a:bodyPr/>
                    <a:lstStyle/>
                    <a:p>
                      <a:pPr indent="180340" algn="just">
                        <a:lnSpc>
                          <a:spcPct val="115000"/>
                        </a:lnSpc>
                        <a:spcAft>
                          <a:spcPts val="0"/>
                        </a:spcAft>
                        <a:tabLst>
                          <a:tab pos="180340" algn="l"/>
                          <a:tab pos="450215" algn="l"/>
                        </a:tabLst>
                      </a:pPr>
                      <a:r>
                        <a:rPr lang="en-US" sz="2400">
                          <a:solidFill>
                            <a:srgbClr val="2A08B8"/>
                          </a:solidFill>
                          <a:effectLst/>
                          <a:latin typeface="Arial" panose="020B0604020202020204" pitchFamily="34" charset="0"/>
                          <a:cs typeface="Arial" panose="020B0604020202020204" pitchFamily="34" charset="0"/>
                        </a:rPr>
                        <a:t>27.3</a:t>
                      </a:r>
                      <a:endParaRPr lang="en-US" sz="2400">
                        <a:solidFill>
                          <a:srgbClr val="2A08B8"/>
                        </a:solidFill>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chemeClr val="accent6">
                        <a:lumMod val="40000"/>
                        <a:lumOff val="60000"/>
                      </a:schemeClr>
                    </a:solidFill>
                  </a:tcPr>
                </a:tc>
                <a:extLst>
                  <a:ext uri="{0D108BD9-81ED-4DB2-BD59-A6C34878D82A}">
                    <a16:rowId xmlns:a16="http://schemas.microsoft.com/office/drawing/2014/main" val="156099658"/>
                  </a:ext>
                </a:extLst>
              </a:tr>
            </a:tbl>
          </a:graphicData>
        </a:graphic>
      </p:graphicFrame>
      <p:pic>
        <p:nvPicPr>
          <p:cNvPr id="4" name="Picture 3">
            <a:extLst>
              <a:ext uri="{FF2B5EF4-FFF2-40B4-BE49-F238E27FC236}">
                <a16:creationId xmlns:a16="http://schemas.microsoft.com/office/drawing/2014/main" id="{FCAEFCEC-32B5-46EA-B3F1-8C54C2E54F4F}"/>
              </a:ext>
            </a:extLst>
          </p:cNvPr>
          <p:cNvPicPr>
            <a:picLocks noChangeAspect="1"/>
          </p:cNvPicPr>
          <p:nvPr/>
        </p:nvPicPr>
        <p:blipFill rotWithShape="1">
          <a:blip r:embed="rId3"/>
          <a:srcRect l="37833" t="24148" r="39000" b="22963"/>
          <a:stretch/>
        </p:blipFill>
        <p:spPr>
          <a:xfrm>
            <a:off x="6940507" y="114176"/>
            <a:ext cx="5251493" cy="6743824"/>
          </a:xfrm>
          <a:prstGeom prst="rect">
            <a:avLst/>
          </a:prstGeom>
        </p:spPr>
      </p:pic>
      <p:sp>
        <p:nvSpPr>
          <p:cNvPr id="3" name="Rectangle 2">
            <a:extLst>
              <a:ext uri="{FF2B5EF4-FFF2-40B4-BE49-F238E27FC236}">
                <a16:creationId xmlns:a16="http://schemas.microsoft.com/office/drawing/2014/main" id="{89E26194-F0C7-4C2C-B5BF-D282A24AB60B}"/>
              </a:ext>
            </a:extLst>
          </p:cNvPr>
          <p:cNvSpPr/>
          <p:nvPr/>
        </p:nvSpPr>
        <p:spPr>
          <a:xfrm>
            <a:off x="108056" y="114176"/>
            <a:ext cx="6517241" cy="1330364"/>
          </a:xfrm>
          <a:prstGeom prst="rect">
            <a:avLst/>
          </a:prstGeom>
          <a:ln>
            <a:solidFill>
              <a:schemeClr val="accent5">
                <a:lumMod val="60000"/>
                <a:lumOff val="40000"/>
              </a:schemeClr>
            </a:solidFill>
            <a:prstDash val="dash"/>
          </a:ln>
        </p:spPr>
        <p:txBody>
          <a:bodyPr wrap="square">
            <a:spAutoFit/>
          </a:bodyPr>
          <a:lstStyle/>
          <a:p>
            <a:pPr lvl="0" algn="just">
              <a:lnSpc>
                <a:spcPct val="115000"/>
              </a:lnSpc>
              <a:spcAft>
                <a:spcPts val="0"/>
              </a:spcAft>
              <a:tabLst>
                <a:tab pos="180340" algn="l"/>
                <a:tab pos="270510" algn="l"/>
                <a:tab pos="450215" algn="l"/>
              </a:tabLst>
            </a:pPr>
            <a:r>
              <a:rPr lang="en-US" sz="2400" i="1">
                <a:solidFill>
                  <a:srgbClr val="0070C0"/>
                </a:solidFill>
                <a:latin typeface="Arial" panose="020B0604020202020204" pitchFamily="34" charset="0"/>
                <a:ea typeface="Times New Roman" panose="02020603050405020304" pitchFamily="18" charset="0"/>
                <a:cs typeface="Arial" panose="020B0604020202020204" pitchFamily="34" charset="0"/>
              </a:rPr>
              <a:t>Vì sao Đà Lạt mặc dù có lượng bức xạ rất lớn nhưng nhiệt độ trung bình lại thấp hơn 20</a:t>
            </a:r>
            <a:r>
              <a:rPr lang="en-US" sz="2400" i="1" baseline="30000">
                <a:solidFill>
                  <a:srgbClr val="0070C0"/>
                </a:solidFill>
                <a:latin typeface="Arial" panose="020B0604020202020204" pitchFamily="34" charset="0"/>
                <a:ea typeface="Times New Roman" panose="02020603050405020304" pitchFamily="18" charset="0"/>
                <a:cs typeface="Arial" panose="020B0604020202020204" pitchFamily="34" charset="0"/>
              </a:rPr>
              <a:t>0</a:t>
            </a:r>
            <a:r>
              <a:rPr lang="en-US" sz="2400" i="1">
                <a:solidFill>
                  <a:srgbClr val="0070C0"/>
                </a:solidFill>
                <a:latin typeface="Arial" panose="020B0604020202020204" pitchFamily="34" charset="0"/>
                <a:ea typeface="Times New Roman" panose="02020603050405020304" pitchFamily="18" charset="0"/>
                <a:cs typeface="Arial" panose="020B0604020202020204" pitchFamily="34" charset="0"/>
              </a:rPr>
              <a:t>C (không theo quy tắc chung vừa tìm hiểu)</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4907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D4B718F6-8599-B3B2-CFA6-5F7E56861B9B}"/>
              </a:ext>
            </a:extLst>
          </p:cNvPr>
          <p:cNvSpPr txBox="1"/>
          <p:nvPr/>
        </p:nvSpPr>
        <p:spPr>
          <a:xfrm>
            <a:off x="328082" y="1204965"/>
            <a:ext cx="7448513" cy="523220"/>
          </a:xfrm>
          <a:prstGeom prst="rect">
            <a:avLst/>
          </a:prstGeom>
          <a:noFill/>
        </p:spPr>
        <p:txBody>
          <a:bodyPr wrap="square">
            <a:spAutoFit/>
          </a:bodyPr>
          <a:lstStyle/>
          <a:p>
            <a:pPr marL="342900" lvl="0" indent="-342900" algn="just">
              <a:buFont typeface="Symbol" panose="05050102010706020507" pitchFamily="18" charset="2"/>
              <a:buChar char=""/>
            </a:pPr>
            <a:r>
              <a:rPr lang="vi-VN" sz="2800" b="1">
                <a:solidFill>
                  <a:srgbClr val="FF0000"/>
                </a:solidFill>
                <a:effectLst/>
                <a:ea typeface="Calibri" panose="020F0502020204030204" pitchFamily="34" charset="0"/>
              </a:rPr>
              <a:t>Tính chất nhiệt đới:</a:t>
            </a:r>
            <a:endParaRPr lang="en-US" sz="1800">
              <a:solidFill>
                <a:srgbClr val="FF0000"/>
              </a:solidFill>
              <a:effectLst/>
              <a:ea typeface="Calibri" panose="020F0502020204030204" pitchFamily="34" charset="0"/>
            </a:endParaRPr>
          </a:p>
        </p:txBody>
      </p:sp>
      <p:grpSp>
        <p:nvGrpSpPr>
          <p:cNvPr id="5" name="Google Shape;474;p24">
            <a:extLst>
              <a:ext uri="{FF2B5EF4-FFF2-40B4-BE49-F238E27FC236}">
                <a16:creationId xmlns:a16="http://schemas.microsoft.com/office/drawing/2014/main" id="{BB7BCADF-54BD-D56F-93F3-A534756F4226}"/>
              </a:ext>
            </a:extLst>
          </p:cNvPr>
          <p:cNvGrpSpPr/>
          <p:nvPr/>
        </p:nvGrpSpPr>
        <p:grpSpPr>
          <a:xfrm>
            <a:off x="161386" y="0"/>
            <a:ext cx="4674113" cy="1041525"/>
            <a:chOff x="1153250" y="1560375"/>
            <a:chExt cx="4189835" cy="1041525"/>
          </a:xfrm>
        </p:grpSpPr>
        <p:sp>
          <p:nvSpPr>
            <p:cNvPr id="6" name="Google Shape;475;p24">
              <a:extLst>
                <a:ext uri="{FF2B5EF4-FFF2-40B4-BE49-F238E27FC236}">
                  <a16:creationId xmlns:a16="http://schemas.microsoft.com/office/drawing/2014/main" id="{9D421A91-8E5C-D6CD-041F-01096BF76B0E}"/>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76;p24">
              <a:extLst>
                <a:ext uri="{FF2B5EF4-FFF2-40B4-BE49-F238E27FC236}">
                  <a16:creationId xmlns:a16="http://schemas.microsoft.com/office/drawing/2014/main" id="{7D7371D4-A0A6-676A-E2E7-45E419512A8C}"/>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77;p24">
              <a:extLst>
                <a:ext uri="{FF2B5EF4-FFF2-40B4-BE49-F238E27FC236}">
                  <a16:creationId xmlns:a16="http://schemas.microsoft.com/office/drawing/2014/main" id="{39ACD4CE-D35F-AE4B-FCF5-D8939291C346}"/>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600">
                  <a:solidFill>
                    <a:srgbClr val="FF0000"/>
                  </a:solidFill>
                  <a:latin typeface="Arial" panose="020B0604020202020204" pitchFamily="34" charset="0"/>
                  <a:cs typeface="Arial" panose="020B0604020202020204" pitchFamily="34" charset="0"/>
                </a:rPr>
                <a:t>a</a:t>
              </a:r>
              <a:endParaRPr sz="3600">
                <a:solidFill>
                  <a:srgbClr val="FF0000"/>
                </a:solidFill>
                <a:latin typeface="Arial" panose="020B0604020202020204" pitchFamily="34" charset="0"/>
                <a:cs typeface="Arial" panose="020B0604020202020204" pitchFamily="34" charset="0"/>
              </a:endParaRPr>
            </a:p>
          </p:txBody>
        </p:sp>
        <p:sp>
          <p:nvSpPr>
            <p:cNvPr id="10" name="Google Shape;478;p24">
              <a:extLst>
                <a:ext uri="{FF2B5EF4-FFF2-40B4-BE49-F238E27FC236}">
                  <a16:creationId xmlns:a16="http://schemas.microsoft.com/office/drawing/2014/main" id="{FD5FC8C0-9478-A9FB-C8E7-85CE6C96190A}"/>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81;p24">
              <a:extLst>
                <a:ext uri="{FF2B5EF4-FFF2-40B4-BE49-F238E27FC236}">
                  <a16:creationId xmlns:a16="http://schemas.microsoft.com/office/drawing/2014/main" id="{2CB790EF-12FB-F4D2-995A-E8E6FDD95E19}"/>
                </a:ext>
              </a:extLst>
            </p:cNvPr>
            <p:cNvSpPr txBox="1"/>
            <p:nvPr/>
          </p:nvSpPr>
          <p:spPr>
            <a:xfrm>
              <a:off x="1981984" y="1925940"/>
              <a:ext cx="3281176" cy="316180"/>
            </a:xfrm>
            <a:prstGeom prst="rect">
              <a:avLst/>
            </a:prstGeom>
            <a:noFill/>
            <a:ln>
              <a:noFill/>
            </a:ln>
          </p:spPr>
          <p:txBody>
            <a:bodyPr spcFirstLastPara="1" wrap="square" lIns="91425" tIns="91425" rIns="91425" bIns="91425" anchor="ctr" anchorCtr="0">
              <a:noAutofit/>
            </a:bodyPr>
            <a:lstStyle/>
            <a:p>
              <a:pPr algn="ctr"/>
              <a:r>
                <a:rPr lang="en-US" sz="2400" b="1">
                  <a:solidFill>
                    <a:srgbClr val="0000FF"/>
                  </a:solidFill>
                  <a:latin typeface="Arial" panose="020B0604020202020204" pitchFamily="34" charset="0"/>
                  <a:cs typeface="Arial" panose="020B0604020202020204" pitchFamily="34" charset="0"/>
                </a:rPr>
                <a:t>Tính chất nhiệt đới ẩm</a:t>
              </a:r>
              <a:endParaRPr lang="en-US" sz="2400" b="1">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12" name="TextBox 11">
            <a:extLst>
              <a:ext uri="{FF2B5EF4-FFF2-40B4-BE49-F238E27FC236}">
                <a16:creationId xmlns:a16="http://schemas.microsoft.com/office/drawing/2014/main" id="{C182CF09-F91D-4DE6-1A9B-165BC5A2D36E}"/>
              </a:ext>
            </a:extLst>
          </p:cNvPr>
          <p:cNvSpPr txBox="1"/>
          <p:nvPr/>
        </p:nvSpPr>
        <p:spPr>
          <a:xfrm>
            <a:off x="274283" y="1728185"/>
            <a:ext cx="7448513" cy="1969770"/>
          </a:xfrm>
          <a:prstGeom prst="rect">
            <a:avLst/>
          </a:prstGeom>
          <a:noFill/>
        </p:spPr>
        <p:txBody>
          <a:bodyPr wrap="square">
            <a:spAutoFit/>
          </a:bodyPr>
          <a:lstStyle/>
          <a:p>
            <a:pPr lvl="0" algn="just"/>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 Cán cân bức xạ 70-100 kcal/cm</a:t>
            </a:r>
            <a:r>
              <a:rPr lang="en-US" sz="3000" i="1" baseline="30000">
                <a:solidFill>
                  <a:srgbClr val="002060"/>
                </a:solidFill>
                <a:latin typeface="Arial" panose="020B0604020202020204" pitchFamily="34" charset="0"/>
                <a:cs typeface="Arial" panose="020B0604020202020204" pitchFamily="34" charset="0"/>
              </a:rPr>
              <a:t>2</a:t>
            </a:r>
            <a:r>
              <a:rPr lang="en-US" sz="3000" i="1">
                <a:solidFill>
                  <a:srgbClr val="002060"/>
                </a:solidFill>
                <a:latin typeface="Arial" panose="020B0604020202020204" pitchFamily="34" charset="0"/>
                <a:cs typeface="Arial" panose="020B0604020202020204" pitchFamily="34" charset="0"/>
              </a:rPr>
              <a:t> /năm</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Nhiệt độ trung bình năm cao (trên </a:t>
            </a:r>
            <a:r>
              <a:rPr lang="en-US" sz="3200" i="1">
                <a:solidFill>
                  <a:srgbClr val="002060"/>
                </a:solidFill>
                <a:latin typeface="Arial" panose="020B0604020202020204" pitchFamily="34" charset="0"/>
                <a:ea typeface="Times New Roman" panose="02020603050405020304" pitchFamily="18" charset="0"/>
                <a:cs typeface="Arial" panose="020B0604020202020204" pitchFamily="34" charset="0"/>
              </a:rPr>
              <a:t>20</a:t>
            </a:r>
            <a:r>
              <a:rPr lang="en-US" sz="3200" i="1" baseline="30000">
                <a:solidFill>
                  <a:srgbClr val="002060"/>
                </a:solidFill>
                <a:latin typeface="Arial" panose="020B0604020202020204" pitchFamily="34" charset="0"/>
                <a:ea typeface="Times New Roman" panose="02020603050405020304" pitchFamily="18" charset="0"/>
                <a:cs typeface="Arial" panose="020B0604020202020204" pitchFamily="34" charset="0"/>
              </a:rPr>
              <a:t>0</a:t>
            </a:r>
            <a:r>
              <a:rPr lang="en-US" sz="3200" i="1">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Tổng số giờ nắng nhiều (từ 1400 - 3000 giờ</a:t>
            </a:r>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 năm).</a:t>
            </a:r>
            <a:endParaRPr lang="en-US" sz="3000">
              <a:solidFill>
                <a:srgbClr val="002060"/>
              </a:solidFill>
              <a:effectLst/>
              <a:ea typeface="Calibri" panose="020F0502020204030204" pitchFamily="34" charset="0"/>
            </a:endParaRPr>
          </a:p>
        </p:txBody>
      </p:sp>
      <p:sp>
        <p:nvSpPr>
          <p:cNvPr id="13" name="TextBox 12">
            <a:extLst>
              <a:ext uri="{FF2B5EF4-FFF2-40B4-BE49-F238E27FC236}">
                <a16:creationId xmlns:a16="http://schemas.microsoft.com/office/drawing/2014/main" id="{28D7F356-D2EC-8E2A-8481-90A229672E6E}"/>
              </a:ext>
            </a:extLst>
          </p:cNvPr>
          <p:cNvSpPr txBox="1"/>
          <p:nvPr/>
        </p:nvSpPr>
        <p:spPr>
          <a:xfrm>
            <a:off x="161385" y="3667177"/>
            <a:ext cx="7448513" cy="523220"/>
          </a:xfrm>
          <a:prstGeom prst="rect">
            <a:avLst/>
          </a:prstGeom>
          <a:noFill/>
        </p:spPr>
        <p:txBody>
          <a:bodyPr wrap="square">
            <a:spAutoFit/>
          </a:bodyPr>
          <a:lstStyle/>
          <a:p>
            <a:pPr marL="342900" lvl="0" indent="-342900" algn="just">
              <a:buFont typeface="Symbol" panose="05050102010706020507" pitchFamily="18" charset="2"/>
              <a:buChar char=""/>
            </a:pP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Nguyên</a:t>
            </a:r>
            <a:r>
              <a:rPr lang="en-US" sz="2800" b="1">
                <a:solidFill>
                  <a:srgbClr val="2007D7"/>
                </a:solidFill>
                <a:effectLst/>
                <a:latin typeface="Arial" panose="020B0604020202020204" pitchFamily="34" charset="0"/>
                <a:ea typeface="Calibri" panose="020F0502020204030204" pitchFamily="34" charset="0"/>
                <a:cs typeface="Arial" panose="020B0604020202020204" pitchFamily="34" charset="0"/>
              </a:rPr>
              <a:t> </a:t>
            </a: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nhân:</a:t>
            </a:r>
            <a:endParaRPr lang="en-US" sz="1800">
              <a:solidFill>
                <a:srgbClr val="FF0000"/>
              </a:solidFill>
              <a:effectLst/>
              <a:ea typeface="Calibri" panose="020F0502020204030204" pitchFamily="34" charset="0"/>
            </a:endParaRPr>
          </a:p>
        </p:txBody>
      </p:sp>
      <p:sp>
        <p:nvSpPr>
          <p:cNvPr id="15" name="TextBox 14">
            <a:extLst>
              <a:ext uri="{FF2B5EF4-FFF2-40B4-BE49-F238E27FC236}">
                <a16:creationId xmlns:a16="http://schemas.microsoft.com/office/drawing/2014/main" id="{5400FBD5-6AAB-09B2-4212-48865A7EC989}"/>
              </a:ext>
            </a:extLst>
          </p:cNvPr>
          <p:cNvSpPr txBox="1"/>
          <p:nvPr/>
        </p:nvSpPr>
        <p:spPr>
          <a:xfrm>
            <a:off x="161385" y="4211122"/>
            <a:ext cx="7448512" cy="1938992"/>
          </a:xfrm>
          <a:prstGeom prst="rect">
            <a:avLst/>
          </a:prstGeom>
          <a:noFill/>
        </p:spPr>
        <p:txBody>
          <a:bodyPr wrap="square">
            <a:spAutoFit/>
          </a:bodyPr>
          <a:lstStyle/>
          <a:p>
            <a:pPr lvl="0" algn="just"/>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Nước ta nằm trong vùng nội chí tuyến.</a:t>
            </a:r>
            <a:endPar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3000">
                <a:solidFill>
                  <a:srgbClr val="002060"/>
                </a:solidFill>
                <a:effectLst/>
                <a:latin typeface="Arial" panose="020B0604020202020204" pitchFamily="34" charset="0"/>
                <a:ea typeface="Calibri" panose="020F0502020204030204" pitchFamily="34" charset="0"/>
                <a:cs typeface="Arial" panose="020B0604020202020204" pitchFamily="34" charset="0"/>
              </a:rPr>
              <a:t>Hằng năm, nhận được lượng bức xạ mặt trời lớn do góc nhập xạ lớn và hai lần Mặt Trời lên thiên đỉnh.</a:t>
            </a:r>
            <a:endParaRPr lang="en-US" sz="3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C6D4282F-AAE4-4525-7B20-54DB824EA8E7}"/>
              </a:ext>
            </a:extLst>
          </p:cNvPr>
          <p:cNvGrpSpPr/>
          <p:nvPr/>
        </p:nvGrpSpPr>
        <p:grpSpPr>
          <a:xfrm>
            <a:off x="7694905" y="64300"/>
            <a:ext cx="4609993" cy="6588619"/>
            <a:chOff x="8310216" y="557554"/>
            <a:chExt cx="4049597" cy="5971174"/>
          </a:xfrm>
        </p:grpSpPr>
        <p:pic>
          <p:nvPicPr>
            <p:cNvPr id="19" name="Picture 18">
              <a:extLst>
                <a:ext uri="{FF2B5EF4-FFF2-40B4-BE49-F238E27FC236}">
                  <a16:creationId xmlns:a16="http://schemas.microsoft.com/office/drawing/2014/main" id="{427627E9-9A29-3C55-BD25-E9DCE05FE7B0}"/>
                </a:ext>
              </a:extLst>
            </p:cNvPr>
            <p:cNvPicPr>
              <a:picLocks noChangeAspect="1"/>
            </p:cNvPicPr>
            <p:nvPr/>
          </p:nvPicPr>
          <p:blipFill>
            <a:blip r:embed="rId3"/>
            <a:stretch>
              <a:fillRect/>
            </a:stretch>
          </p:blipFill>
          <p:spPr>
            <a:xfrm>
              <a:off x="8310216" y="557554"/>
              <a:ext cx="3881784" cy="5599454"/>
            </a:xfrm>
            <a:prstGeom prst="rect">
              <a:avLst/>
            </a:prstGeom>
          </p:spPr>
        </p:pic>
        <p:sp>
          <p:nvSpPr>
            <p:cNvPr id="20" name="TextBox 19">
              <a:extLst>
                <a:ext uri="{FF2B5EF4-FFF2-40B4-BE49-F238E27FC236}">
                  <a16:creationId xmlns:a16="http://schemas.microsoft.com/office/drawing/2014/main" id="{3523227B-E676-6141-E203-627E6F1C522C}"/>
                </a:ext>
              </a:extLst>
            </p:cNvPr>
            <p:cNvSpPr txBox="1"/>
            <p:nvPr/>
          </p:nvSpPr>
          <p:spPr>
            <a:xfrm>
              <a:off x="8402685" y="6159396"/>
              <a:ext cx="3957128" cy="369332"/>
            </a:xfrm>
            <a:prstGeom prst="rect">
              <a:avLst/>
            </a:prstGeom>
            <a:noFill/>
          </p:spPr>
          <p:txBody>
            <a:bodyPr wrap="square" rtlCol="0">
              <a:spAutoFit/>
            </a:bodyPr>
            <a:lstStyle/>
            <a:p>
              <a:r>
                <a:rPr lang="en-US">
                  <a:solidFill>
                    <a:srgbClr val="0000FF"/>
                  </a:solidFill>
                  <a:latin typeface="Arial" panose="020B0604020202020204" pitchFamily="34" charset="0"/>
                  <a:cs typeface="Arial" panose="020B0604020202020204" pitchFamily="34" charset="0"/>
                </a:rPr>
                <a:t>Hình 4.1 Bản đồ khí hậu Việt Nam</a:t>
              </a:r>
            </a:p>
          </p:txBody>
        </p:sp>
      </p:grpSp>
    </p:spTree>
    <p:extLst>
      <p:ext uri="{BB962C8B-B14F-4D97-AF65-F5344CB8AC3E}">
        <p14:creationId xmlns:p14="http://schemas.microsoft.com/office/powerpoint/2010/main" val="88783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wipe(left)">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15557-3EFF-6E31-FF3C-A73BA1859C6A}"/>
              </a:ext>
            </a:extLst>
          </p:cNvPr>
          <p:cNvSpPr txBox="1"/>
          <p:nvPr/>
        </p:nvSpPr>
        <p:spPr>
          <a:xfrm>
            <a:off x="1503680" y="25948"/>
            <a:ext cx="9997440" cy="646331"/>
          </a:xfrm>
          <a:prstGeom prst="rect">
            <a:avLst/>
          </a:prstGeom>
          <a:solidFill>
            <a:schemeClr val="bg1"/>
          </a:solid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2</a:t>
            </a:r>
          </a:p>
        </p:txBody>
      </p:sp>
      <p:grpSp>
        <p:nvGrpSpPr>
          <p:cNvPr id="14" name="Group 13">
            <a:extLst>
              <a:ext uri="{FF2B5EF4-FFF2-40B4-BE49-F238E27FC236}">
                <a16:creationId xmlns:a16="http://schemas.microsoft.com/office/drawing/2014/main" id="{A9420554-6D89-4921-885A-1DA4E7546A54}"/>
              </a:ext>
            </a:extLst>
          </p:cNvPr>
          <p:cNvGrpSpPr/>
          <p:nvPr/>
        </p:nvGrpSpPr>
        <p:grpSpPr>
          <a:xfrm>
            <a:off x="213778" y="987379"/>
            <a:ext cx="7954177" cy="2708129"/>
            <a:chOff x="213778" y="987379"/>
            <a:chExt cx="7229475" cy="2539459"/>
          </a:xfrm>
        </p:grpSpPr>
        <p:sp>
          <p:nvSpPr>
            <p:cNvPr id="5" name="Rectangle: Rounded Corners 4">
              <a:extLst>
                <a:ext uri="{FF2B5EF4-FFF2-40B4-BE49-F238E27FC236}">
                  <a16:creationId xmlns:a16="http://schemas.microsoft.com/office/drawing/2014/main" id="{F15A8B62-8380-DE8B-45BE-4968E60FA078}"/>
                </a:ext>
              </a:extLst>
            </p:cNvPr>
            <p:cNvSpPr/>
            <p:nvPr/>
          </p:nvSpPr>
          <p:spPr>
            <a:xfrm>
              <a:off x="213778" y="987379"/>
              <a:ext cx="7229475" cy="2523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E9A225-6AAE-3E85-63FB-5030AAD63885}"/>
                </a:ext>
              </a:extLst>
            </p:cNvPr>
            <p:cNvSpPr txBox="1"/>
            <p:nvPr/>
          </p:nvSpPr>
          <p:spPr>
            <a:xfrm>
              <a:off x="480478" y="1015954"/>
              <a:ext cx="6962775" cy="2510884"/>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Nhiệm vụ 1: </a:t>
              </a:r>
              <a:r>
                <a:rPr lang="en-US" sz="2400">
                  <a:solidFill>
                    <a:srgbClr val="0070C0"/>
                  </a:solidFill>
                  <a:latin typeface="Arial" panose="020B0604020202020204" pitchFamily="34" charset="0"/>
                  <a:cs typeface="Arial" panose="020B0604020202020204" pitchFamily="34" charset="0"/>
                </a:rPr>
                <a:t>Thảo luận cặp đôi trong </a:t>
              </a:r>
              <a:r>
                <a:rPr lang="en-US" sz="2400" b="1">
                  <a:solidFill>
                    <a:srgbClr val="FF0000"/>
                  </a:solidFill>
                  <a:latin typeface="Arial" panose="020B0604020202020204" pitchFamily="34" charset="0"/>
                  <a:cs typeface="Arial" panose="020B0604020202020204" pitchFamily="34" charset="0"/>
                </a:rPr>
                <a:t>3 phút</a:t>
              </a:r>
              <a:r>
                <a:rPr lang="en-US" sz="2400">
                  <a:solidFill>
                    <a:srgbClr val="FF0000"/>
                  </a:solidFill>
                  <a:latin typeface="Arial" panose="020B0604020202020204" pitchFamily="34" charset="0"/>
                  <a:cs typeface="Arial" panose="020B0604020202020204" pitchFamily="34" charset="0"/>
                </a:rPr>
                <a:t>:</a:t>
              </a:r>
            </a:p>
            <a:p>
              <a:pPr algn="just"/>
              <a:r>
                <a:rPr lang="en-US" sz="2400">
                  <a:solidFill>
                    <a:srgbClr val="0070C0"/>
                  </a:solidFill>
                  <a:latin typeface="Arial" panose="020B0604020202020204" pitchFamily="34" charset="0"/>
                  <a:cs typeface="Arial" panose="020B0604020202020204" pitchFamily="34" charset="0"/>
                </a:rPr>
                <a:t>-Dựa vào lược đồ lượng mưa TB năm của nước ta, hãy:</a:t>
              </a:r>
            </a:p>
            <a:p>
              <a:pPr algn="just"/>
              <a:r>
                <a:rPr lang="en-US" sz="2400">
                  <a:solidFill>
                    <a:srgbClr val="0070C0"/>
                  </a:solidFill>
                  <a:latin typeface="Arial" panose="020B0604020202020204" pitchFamily="34" charset="0"/>
                  <a:cs typeface="Arial" panose="020B0604020202020204" pitchFamily="34" charset="0"/>
                </a:rPr>
                <a:t>+Nêu nhận xét về lượng mưa trên toàn lãnh thổ nước ta?</a:t>
              </a:r>
            </a:p>
            <a:p>
              <a:pPr algn="just"/>
              <a:r>
                <a:rPr lang="en-US" sz="2400">
                  <a:solidFill>
                    <a:srgbClr val="0070C0"/>
                  </a:solidFill>
                  <a:latin typeface="Arial" panose="020B0604020202020204" pitchFamily="34" charset="0"/>
                  <a:cs typeface="Arial" panose="020B0604020202020204" pitchFamily="34" charset="0"/>
                </a:rPr>
                <a:t>+Kể tên 1 số địa điểm có lượng mưa lớn. Giải thích vì sao những địa điểm đó thường mưa nhiều?</a:t>
              </a:r>
              <a:endParaRPr lang="en-US" sz="24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CD27B947-D9EE-AF32-2169-3D090611E6BF}"/>
              </a:ext>
            </a:extLst>
          </p:cNvPr>
          <p:cNvGrpSpPr/>
          <p:nvPr/>
        </p:nvGrpSpPr>
        <p:grpSpPr>
          <a:xfrm>
            <a:off x="3629026" y="4585283"/>
            <a:ext cx="8410574" cy="2370625"/>
            <a:chOff x="3629026" y="4775100"/>
            <a:chExt cx="8410574" cy="2180808"/>
          </a:xfrm>
        </p:grpSpPr>
        <p:sp>
          <p:nvSpPr>
            <p:cNvPr id="8" name="Rectangle: Rounded Corners 7">
              <a:extLst>
                <a:ext uri="{FF2B5EF4-FFF2-40B4-BE49-F238E27FC236}">
                  <a16:creationId xmlns:a16="http://schemas.microsoft.com/office/drawing/2014/main" id="{07D6D25B-7B6B-BEF1-4018-E0F98EDC070E}"/>
                </a:ext>
              </a:extLst>
            </p:cNvPr>
            <p:cNvSpPr/>
            <p:nvPr/>
          </p:nvSpPr>
          <p:spPr>
            <a:xfrm>
              <a:off x="3629026" y="4775100"/>
              <a:ext cx="8410574" cy="20803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13FF0B-C989-8CF1-BB62-F3419CA73F85}"/>
                </a:ext>
              </a:extLst>
            </p:cNvPr>
            <p:cNvSpPr txBox="1"/>
            <p:nvPr/>
          </p:nvSpPr>
          <p:spPr>
            <a:xfrm>
              <a:off x="3972541" y="4832250"/>
              <a:ext cx="8067059" cy="2123658"/>
            </a:xfrm>
            <a:prstGeom prst="rect">
              <a:avLst/>
            </a:prstGeom>
            <a:noFill/>
          </p:spPr>
          <p:txBody>
            <a:bodyPr wrap="square" rtlCol="0">
              <a:spAutoFit/>
            </a:bodyPr>
            <a:lstStyle/>
            <a:p>
              <a:r>
                <a:rPr lang="en-US" sz="2200" b="1">
                  <a:solidFill>
                    <a:srgbClr val="FF0000"/>
                  </a:solidFill>
                  <a:latin typeface="Arial" panose="020B0604020202020204" pitchFamily="34" charset="0"/>
                  <a:cs typeface="Arial" panose="020B0604020202020204" pitchFamily="34" charset="0"/>
                </a:rPr>
                <a:t>Nhiệm vụ 2: </a:t>
              </a:r>
              <a:r>
                <a:rPr lang="en-US" sz="2200">
                  <a:solidFill>
                    <a:srgbClr val="0070C0"/>
                  </a:solidFill>
                  <a:latin typeface="Arial" panose="020B0604020202020204" pitchFamily="34" charset="0"/>
                  <a:cs typeface="Arial" panose="020B0604020202020204" pitchFamily="34" charset="0"/>
                </a:rPr>
                <a:t>Thảo luận nhóm trong </a:t>
              </a:r>
              <a:r>
                <a:rPr lang="en-US" sz="2200">
                  <a:solidFill>
                    <a:srgbClr val="FF0000"/>
                  </a:solidFill>
                  <a:latin typeface="Arial" panose="020B0604020202020204" pitchFamily="34" charset="0"/>
                  <a:cs typeface="Arial" panose="020B0604020202020204" pitchFamily="34" charset="0"/>
                </a:rPr>
                <a:t>2 phút:</a:t>
              </a:r>
            </a:p>
            <a:p>
              <a:r>
                <a:rPr lang="en-US" sz="2200">
                  <a:solidFill>
                    <a:srgbClr val="0070C0"/>
                  </a:solidFill>
                  <a:latin typeface="Arial" panose="020B0604020202020204" pitchFamily="34" charset="0"/>
                  <a:cs typeface="Arial" panose="020B0604020202020204" pitchFamily="34" charset="0"/>
                </a:rPr>
                <a:t>-Dựa vào nội dung thảo luận tại nhiệm vụ 1 và bảng 4.2 trang 114, em hãy chứng minh tính ẩm của khí hậu nước ta.</a:t>
              </a:r>
            </a:p>
            <a:p>
              <a:r>
                <a:rPr lang="en-US" sz="2200">
                  <a:solidFill>
                    <a:srgbClr val="0070C0"/>
                  </a:solidFill>
                  <a:latin typeface="Arial" panose="020B0604020202020204" pitchFamily="34" charset="0"/>
                  <a:cs typeface="Arial" panose="020B0604020202020204" pitchFamily="34" charset="0"/>
                </a:rPr>
                <a:t>-Tại sao cùng nằm trong khu vực nội chí tuyến, nhưng nước ta lại không có khí hậu nhiệt đới khô nóng và không bị hoang mạc hóa bao phủ như nhiều nước ở Tây Nam Á và Bắc Phi.</a:t>
              </a:r>
              <a:endParaRPr lang="en-US" sz="220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1BEE093C-6B36-ABB4-513B-D5BE045F9882}"/>
              </a:ext>
            </a:extLst>
          </p:cNvPr>
          <p:cNvPicPr>
            <a:picLocks noChangeAspect="1"/>
          </p:cNvPicPr>
          <p:nvPr/>
        </p:nvPicPr>
        <p:blipFill>
          <a:blip r:embed="rId3"/>
          <a:stretch>
            <a:fillRect/>
          </a:stretch>
        </p:blipFill>
        <p:spPr>
          <a:xfrm>
            <a:off x="8642987" y="575649"/>
            <a:ext cx="2761328" cy="3964116"/>
          </a:xfrm>
          <a:prstGeom prst="rect">
            <a:avLst/>
          </a:prstGeom>
        </p:spPr>
      </p:pic>
      <p:pic>
        <p:nvPicPr>
          <p:cNvPr id="13" name="Picture 12">
            <a:extLst>
              <a:ext uri="{FF2B5EF4-FFF2-40B4-BE49-F238E27FC236}">
                <a16:creationId xmlns:a16="http://schemas.microsoft.com/office/drawing/2014/main" id="{1FB4ACCB-3335-66A1-9B85-DCC3E6970312}"/>
              </a:ext>
            </a:extLst>
          </p:cNvPr>
          <p:cNvPicPr>
            <a:picLocks noChangeAspect="1"/>
          </p:cNvPicPr>
          <p:nvPr/>
        </p:nvPicPr>
        <p:blipFill rotWithShape="1">
          <a:blip r:embed="rId4"/>
          <a:srcRect l="2990"/>
          <a:stretch/>
        </p:blipFill>
        <p:spPr>
          <a:xfrm>
            <a:off x="0" y="4585283"/>
            <a:ext cx="3549015" cy="2246769"/>
          </a:xfrm>
          <a:prstGeom prst="rect">
            <a:avLst/>
          </a:prstGeom>
        </p:spPr>
      </p:pic>
      <p:sp>
        <p:nvSpPr>
          <p:cNvPr id="16" name="TextBox 15">
            <a:extLst>
              <a:ext uri="{FF2B5EF4-FFF2-40B4-BE49-F238E27FC236}">
                <a16:creationId xmlns:a16="http://schemas.microsoft.com/office/drawing/2014/main" id="{76520246-A3D1-F869-2E28-3BAE819105AF}"/>
              </a:ext>
            </a:extLst>
          </p:cNvPr>
          <p:cNvSpPr txBox="1"/>
          <p:nvPr/>
        </p:nvSpPr>
        <p:spPr>
          <a:xfrm>
            <a:off x="66992" y="188222"/>
            <a:ext cx="1247775" cy="369332"/>
          </a:xfrm>
          <a:prstGeom prst="rect">
            <a:avLst/>
          </a:prstGeom>
          <a:solidFill>
            <a:schemeClr val="accent4">
              <a:lumMod val="20000"/>
              <a:lumOff val="80000"/>
            </a:schemeClr>
          </a:solidFill>
          <a:ln>
            <a:no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2,5</a:t>
            </a:r>
          </a:p>
        </p:txBody>
      </p:sp>
    </p:spTree>
    <p:extLst>
      <p:ext uri="{BB962C8B-B14F-4D97-AF65-F5344CB8AC3E}">
        <p14:creationId xmlns:p14="http://schemas.microsoft.com/office/powerpoint/2010/main" val="1502493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LWF0004  ">
            <a:extLst>
              <a:ext uri="{FF2B5EF4-FFF2-40B4-BE49-F238E27FC236}">
                <a16:creationId xmlns:a16="http://schemas.microsoft.com/office/drawing/2014/main" id="{ACA08FAD-9E23-4F3B-9462-EFCC8179C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428" y="-15411"/>
            <a:ext cx="55626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7" name="AutoShape 9">
            <a:extLst>
              <a:ext uri="{FF2B5EF4-FFF2-40B4-BE49-F238E27FC236}">
                <a16:creationId xmlns:a16="http://schemas.microsoft.com/office/drawing/2014/main" id="{A277CA09-8152-4D12-A124-F954D5A2B2C3}"/>
              </a:ext>
            </a:extLst>
          </p:cNvPr>
          <p:cNvSpPr>
            <a:spLocks noChangeArrowheads="1"/>
          </p:cNvSpPr>
          <p:nvPr/>
        </p:nvSpPr>
        <p:spPr bwMode="auto">
          <a:xfrm>
            <a:off x="7467600" y="228600"/>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098" name="AutoShape 10">
            <a:extLst>
              <a:ext uri="{FF2B5EF4-FFF2-40B4-BE49-F238E27FC236}">
                <a16:creationId xmlns:a16="http://schemas.microsoft.com/office/drawing/2014/main" id="{46B5E02A-C237-48B6-87C6-E074BCCAD8C7}"/>
              </a:ext>
            </a:extLst>
          </p:cNvPr>
          <p:cNvSpPr>
            <a:spLocks noChangeArrowheads="1"/>
          </p:cNvSpPr>
          <p:nvPr/>
        </p:nvSpPr>
        <p:spPr bwMode="auto">
          <a:xfrm>
            <a:off x="6934200" y="381000"/>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099" name="AutoShape 11">
            <a:extLst>
              <a:ext uri="{FF2B5EF4-FFF2-40B4-BE49-F238E27FC236}">
                <a16:creationId xmlns:a16="http://schemas.microsoft.com/office/drawing/2014/main" id="{A8E6CBF9-A5D2-4E45-8D6F-3A7670268C60}"/>
              </a:ext>
            </a:extLst>
          </p:cNvPr>
          <p:cNvSpPr>
            <a:spLocks noChangeArrowheads="1"/>
          </p:cNvSpPr>
          <p:nvPr/>
        </p:nvSpPr>
        <p:spPr bwMode="auto">
          <a:xfrm>
            <a:off x="8763000" y="2971800"/>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100" name="AutoShape 12">
            <a:extLst>
              <a:ext uri="{FF2B5EF4-FFF2-40B4-BE49-F238E27FC236}">
                <a16:creationId xmlns:a16="http://schemas.microsoft.com/office/drawing/2014/main" id="{438A4F7E-F7A8-4FDB-B57D-29090E8BCA1A}"/>
              </a:ext>
            </a:extLst>
          </p:cNvPr>
          <p:cNvSpPr>
            <a:spLocks noChangeArrowheads="1"/>
          </p:cNvSpPr>
          <p:nvPr/>
        </p:nvSpPr>
        <p:spPr bwMode="auto">
          <a:xfrm>
            <a:off x="8851900" y="3314700"/>
            <a:ext cx="152400" cy="152400"/>
          </a:xfrm>
          <a:prstGeom prst="octagon">
            <a:avLst>
              <a:gd name="adj" fmla="val 29287"/>
            </a:avLst>
          </a:prstGeom>
          <a:solidFill>
            <a:srgbClr val="00FF00"/>
          </a:solidFill>
          <a:ln w="9525" algn="ctr">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vi-VN" altLang="en-US" sz="2000">
              <a:solidFill>
                <a:srgbClr val="000066"/>
              </a:solidFill>
              <a:latin typeface="Times New Roman" panose="02020603050405020304" pitchFamily="18" charset="0"/>
            </a:endParaRPr>
          </a:p>
        </p:txBody>
      </p:sp>
      <p:sp>
        <p:nvSpPr>
          <p:cNvPr id="217102" name="AutoShape 14">
            <a:extLst>
              <a:ext uri="{FF2B5EF4-FFF2-40B4-BE49-F238E27FC236}">
                <a16:creationId xmlns:a16="http://schemas.microsoft.com/office/drawing/2014/main" id="{63BD9CBC-B2CF-466A-B97F-E39251D20299}"/>
              </a:ext>
            </a:extLst>
          </p:cNvPr>
          <p:cNvSpPr>
            <a:spLocks noChangeArrowheads="1"/>
          </p:cNvSpPr>
          <p:nvPr/>
        </p:nvSpPr>
        <p:spPr bwMode="auto">
          <a:xfrm>
            <a:off x="5029200" y="762000"/>
            <a:ext cx="1752600" cy="838200"/>
          </a:xfrm>
          <a:prstGeom prst="wedgeRoundRectCallout">
            <a:avLst>
              <a:gd name="adj1" fmla="val 61773"/>
              <a:gd name="adj2" fmla="val -85227"/>
              <a:gd name="adj3" fmla="val 16667"/>
            </a:avLst>
          </a:prstGeom>
          <a:solidFill>
            <a:srgbClr val="FFCCFF"/>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000">
                <a:solidFill>
                  <a:srgbClr val="000066"/>
                </a:solidFill>
                <a:latin typeface="Times New Roman" panose="02020603050405020304" pitchFamily="18" charset="0"/>
              </a:rPr>
              <a:t>HLS Lào Cai 3552 mm</a:t>
            </a:r>
          </a:p>
        </p:txBody>
      </p:sp>
      <p:sp>
        <p:nvSpPr>
          <p:cNvPr id="217103" name="AutoShape 15">
            <a:extLst>
              <a:ext uri="{FF2B5EF4-FFF2-40B4-BE49-F238E27FC236}">
                <a16:creationId xmlns:a16="http://schemas.microsoft.com/office/drawing/2014/main" id="{EB4517E6-1962-49AC-B44E-3F465F4EA760}"/>
              </a:ext>
            </a:extLst>
          </p:cNvPr>
          <p:cNvSpPr>
            <a:spLocks noChangeArrowheads="1"/>
          </p:cNvSpPr>
          <p:nvPr/>
        </p:nvSpPr>
        <p:spPr bwMode="auto">
          <a:xfrm>
            <a:off x="9067800" y="152400"/>
            <a:ext cx="1447800" cy="838200"/>
          </a:xfrm>
          <a:prstGeom prst="wedgeRoundRectCallout">
            <a:avLst>
              <a:gd name="adj1" fmla="val -156139"/>
              <a:gd name="adj2" fmla="val -30870"/>
              <a:gd name="adj3" fmla="val 16667"/>
            </a:avLst>
          </a:prstGeom>
          <a:solidFill>
            <a:srgbClr val="FFCCFF"/>
          </a:solidFill>
          <a:ln w="9525" algn="ctr">
            <a:solidFill>
              <a:srgbClr val="0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000">
                <a:solidFill>
                  <a:srgbClr val="000066"/>
                </a:solidFill>
                <a:latin typeface="Times New Roman" panose="02020603050405020304" pitchFamily="18" charset="0"/>
              </a:rPr>
              <a:t>Bắc Quang 4082 mm</a:t>
            </a:r>
          </a:p>
        </p:txBody>
      </p:sp>
      <p:sp>
        <p:nvSpPr>
          <p:cNvPr id="217104" name="AutoShape 16">
            <a:extLst>
              <a:ext uri="{FF2B5EF4-FFF2-40B4-BE49-F238E27FC236}">
                <a16:creationId xmlns:a16="http://schemas.microsoft.com/office/drawing/2014/main" id="{58EFAC75-DDCB-485C-B151-6882EE324018}"/>
              </a:ext>
            </a:extLst>
          </p:cNvPr>
          <p:cNvSpPr>
            <a:spLocks noChangeArrowheads="1"/>
          </p:cNvSpPr>
          <p:nvPr/>
        </p:nvSpPr>
        <p:spPr bwMode="auto">
          <a:xfrm>
            <a:off x="6400800" y="2362200"/>
            <a:ext cx="1295400" cy="685800"/>
          </a:xfrm>
          <a:prstGeom prst="wedgeRoundRectCallout">
            <a:avLst>
              <a:gd name="adj1" fmla="val 139093"/>
              <a:gd name="adj2" fmla="val 53009"/>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000">
                <a:solidFill>
                  <a:srgbClr val="000066"/>
                </a:solidFill>
                <a:latin typeface="Times New Roman" panose="02020603050405020304" pitchFamily="18" charset="0"/>
              </a:rPr>
              <a:t>Huế 2867 mm</a:t>
            </a:r>
          </a:p>
        </p:txBody>
      </p:sp>
      <p:sp>
        <p:nvSpPr>
          <p:cNvPr id="217105" name="AutoShape 17">
            <a:extLst>
              <a:ext uri="{FF2B5EF4-FFF2-40B4-BE49-F238E27FC236}">
                <a16:creationId xmlns:a16="http://schemas.microsoft.com/office/drawing/2014/main" id="{C4FD75B6-CB8E-450B-A366-4C0CDEEF5F76}"/>
              </a:ext>
            </a:extLst>
          </p:cNvPr>
          <p:cNvSpPr>
            <a:spLocks noChangeArrowheads="1"/>
          </p:cNvSpPr>
          <p:nvPr/>
        </p:nvSpPr>
        <p:spPr bwMode="auto">
          <a:xfrm>
            <a:off x="8763000" y="1600200"/>
            <a:ext cx="1752600" cy="838200"/>
          </a:xfrm>
          <a:prstGeom prst="wedgeRoundRectCallout">
            <a:avLst>
              <a:gd name="adj1" fmla="val -40491"/>
              <a:gd name="adj2" fmla="val 159468"/>
              <a:gd name="adj3" fmla="val 16667"/>
            </a:avLst>
          </a:prstGeom>
          <a:solidFill>
            <a:srgbClr val="FFCC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2000">
                <a:solidFill>
                  <a:srgbClr val="000066"/>
                </a:solidFill>
                <a:latin typeface="Times New Roman" panose="02020603050405020304" pitchFamily="18" charset="0"/>
              </a:rPr>
              <a:t>Hòn Ba (QN) 3752 mm</a:t>
            </a:r>
          </a:p>
        </p:txBody>
      </p:sp>
      <p:sp>
        <p:nvSpPr>
          <p:cNvPr id="2" name="Speech Bubble: Rectangle with Corners Rounded 1">
            <a:extLst>
              <a:ext uri="{FF2B5EF4-FFF2-40B4-BE49-F238E27FC236}">
                <a16:creationId xmlns:a16="http://schemas.microsoft.com/office/drawing/2014/main" id="{B0A05396-2D63-4FDE-AA8F-F313F15564FC}"/>
              </a:ext>
            </a:extLst>
          </p:cNvPr>
          <p:cNvSpPr/>
          <p:nvPr/>
        </p:nvSpPr>
        <p:spPr>
          <a:xfrm>
            <a:off x="370870" y="2172170"/>
            <a:ext cx="3914453" cy="1904059"/>
          </a:xfrm>
          <a:prstGeom prst="wedgeRoundRectCallout">
            <a:avLst>
              <a:gd name="adj1" fmla="val 75132"/>
              <a:gd name="adj2" fmla="val 30015"/>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7183A2A-F9ED-46F8-B90F-8FD291E21129}"/>
              </a:ext>
            </a:extLst>
          </p:cNvPr>
          <p:cNvSpPr txBox="1"/>
          <p:nvPr/>
        </p:nvSpPr>
        <p:spPr>
          <a:xfrm>
            <a:off x="496157" y="2467570"/>
            <a:ext cx="3789166" cy="1569660"/>
          </a:xfrm>
          <a:prstGeom prst="rect">
            <a:avLst/>
          </a:prstGeom>
          <a:noFill/>
        </p:spPr>
        <p:txBody>
          <a:bodyPr wrap="square" rtlCol="0">
            <a:spAutoFit/>
          </a:bodyPr>
          <a:lstStyle/>
          <a:p>
            <a:pPr algn="ctr">
              <a:spcBef>
                <a:spcPct val="0"/>
              </a:spcBef>
            </a:pPr>
            <a:r>
              <a:rPr lang="en-US" altLang="en-US" sz="3200">
                <a:solidFill>
                  <a:srgbClr val="000066"/>
                </a:solidFill>
                <a:latin typeface="Arial" panose="020B0604020202020204" pitchFamily="34" charset="0"/>
                <a:cs typeface="Arial" panose="020B0604020202020204" pitchFamily="34" charset="0"/>
              </a:rPr>
              <a:t>Vì sao các địa điểm</a:t>
            </a:r>
          </a:p>
          <a:p>
            <a:pPr algn="ctr">
              <a:spcBef>
                <a:spcPct val="0"/>
              </a:spcBef>
            </a:pPr>
            <a:r>
              <a:rPr lang="en-US" altLang="en-US" sz="3200">
                <a:solidFill>
                  <a:srgbClr val="000066"/>
                </a:solidFill>
                <a:latin typeface="Arial" panose="020B0604020202020204" pitchFamily="34" charset="0"/>
                <a:cs typeface="Arial" panose="020B0604020202020204" pitchFamily="34" charset="0"/>
              </a:rPr>
              <a:t>sau thường có mưa lớn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17100"/>
                                        </p:tgtEl>
                                        <p:attrNameLst>
                                          <p:attrName>style.visibility</p:attrName>
                                        </p:attrNameLst>
                                      </p:cBhvr>
                                      <p:to>
                                        <p:strVal val="visible"/>
                                      </p:to>
                                    </p:set>
                                    <p:anim calcmode="lin" valueType="num">
                                      <p:cBhvr>
                                        <p:cTn id="7" dur="500" fill="hold"/>
                                        <p:tgtEl>
                                          <p:spTgt spid="217100"/>
                                        </p:tgtEl>
                                        <p:attrNameLst>
                                          <p:attrName>ppt_w</p:attrName>
                                        </p:attrNameLst>
                                      </p:cBhvr>
                                      <p:tavLst>
                                        <p:tav tm="0">
                                          <p:val>
                                            <p:fltVal val="0"/>
                                          </p:val>
                                        </p:tav>
                                        <p:tav tm="100000">
                                          <p:val>
                                            <p:strVal val="#ppt_w"/>
                                          </p:val>
                                        </p:tav>
                                      </p:tavLst>
                                    </p:anim>
                                    <p:anim calcmode="lin" valueType="num">
                                      <p:cBhvr>
                                        <p:cTn id="8" dur="500" fill="hold"/>
                                        <p:tgtEl>
                                          <p:spTgt spid="21710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17099"/>
                                        </p:tgtEl>
                                        <p:attrNameLst>
                                          <p:attrName>style.visibility</p:attrName>
                                        </p:attrNameLst>
                                      </p:cBhvr>
                                      <p:to>
                                        <p:strVal val="visible"/>
                                      </p:to>
                                    </p:set>
                                    <p:anim calcmode="lin" valueType="num">
                                      <p:cBhvr>
                                        <p:cTn id="11" dur="500" fill="hold"/>
                                        <p:tgtEl>
                                          <p:spTgt spid="217099"/>
                                        </p:tgtEl>
                                        <p:attrNameLst>
                                          <p:attrName>ppt_w</p:attrName>
                                        </p:attrNameLst>
                                      </p:cBhvr>
                                      <p:tavLst>
                                        <p:tav tm="0">
                                          <p:val>
                                            <p:fltVal val="0"/>
                                          </p:val>
                                        </p:tav>
                                        <p:tav tm="100000">
                                          <p:val>
                                            <p:strVal val="#ppt_w"/>
                                          </p:val>
                                        </p:tav>
                                      </p:tavLst>
                                    </p:anim>
                                    <p:anim calcmode="lin" valueType="num">
                                      <p:cBhvr>
                                        <p:cTn id="12" dur="500" fill="hold"/>
                                        <p:tgtEl>
                                          <p:spTgt spid="217099"/>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217098"/>
                                        </p:tgtEl>
                                        <p:attrNameLst>
                                          <p:attrName>style.visibility</p:attrName>
                                        </p:attrNameLst>
                                      </p:cBhvr>
                                      <p:to>
                                        <p:strVal val="visible"/>
                                      </p:to>
                                    </p:set>
                                    <p:anim calcmode="lin" valueType="num">
                                      <p:cBhvr>
                                        <p:cTn id="15" dur="500" fill="hold"/>
                                        <p:tgtEl>
                                          <p:spTgt spid="217098"/>
                                        </p:tgtEl>
                                        <p:attrNameLst>
                                          <p:attrName>ppt_w</p:attrName>
                                        </p:attrNameLst>
                                      </p:cBhvr>
                                      <p:tavLst>
                                        <p:tav tm="0">
                                          <p:val>
                                            <p:fltVal val="0"/>
                                          </p:val>
                                        </p:tav>
                                        <p:tav tm="100000">
                                          <p:val>
                                            <p:strVal val="#ppt_w"/>
                                          </p:val>
                                        </p:tav>
                                      </p:tavLst>
                                    </p:anim>
                                    <p:anim calcmode="lin" valueType="num">
                                      <p:cBhvr>
                                        <p:cTn id="16" dur="500" fill="hold"/>
                                        <p:tgtEl>
                                          <p:spTgt spid="21709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217097"/>
                                        </p:tgtEl>
                                        <p:attrNameLst>
                                          <p:attrName>style.visibility</p:attrName>
                                        </p:attrNameLst>
                                      </p:cBhvr>
                                      <p:to>
                                        <p:strVal val="visible"/>
                                      </p:to>
                                    </p:set>
                                    <p:anim calcmode="lin" valueType="num">
                                      <p:cBhvr>
                                        <p:cTn id="19" dur="500" fill="hold"/>
                                        <p:tgtEl>
                                          <p:spTgt spid="217097"/>
                                        </p:tgtEl>
                                        <p:attrNameLst>
                                          <p:attrName>ppt_w</p:attrName>
                                        </p:attrNameLst>
                                      </p:cBhvr>
                                      <p:tavLst>
                                        <p:tav tm="0">
                                          <p:val>
                                            <p:fltVal val="0"/>
                                          </p:val>
                                        </p:tav>
                                        <p:tav tm="100000">
                                          <p:val>
                                            <p:strVal val="#ppt_w"/>
                                          </p:val>
                                        </p:tav>
                                      </p:tavLst>
                                    </p:anim>
                                    <p:anim calcmode="lin" valueType="num">
                                      <p:cBhvr>
                                        <p:cTn id="20" dur="500" fill="hold"/>
                                        <p:tgtEl>
                                          <p:spTgt spid="217097"/>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217102"/>
                                        </p:tgtEl>
                                        <p:attrNameLst>
                                          <p:attrName>style.visibility</p:attrName>
                                        </p:attrNameLst>
                                      </p:cBhvr>
                                      <p:to>
                                        <p:strVal val="visible"/>
                                      </p:to>
                                    </p:set>
                                    <p:animEffect transition="in" filter="fade">
                                      <p:cBhvr>
                                        <p:cTn id="25" dur="1000"/>
                                        <p:tgtEl>
                                          <p:spTgt spid="217102"/>
                                        </p:tgtEl>
                                      </p:cBhvr>
                                    </p:animEffect>
                                    <p:anim calcmode="lin" valueType="num">
                                      <p:cBhvr>
                                        <p:cTn id="26" dur="1000" fill="hold"/>
                                        <p:tgtEl>
                                          <p:spTgt spid="217102"/>
                                        </p:tgtEl>
                                        <p:attrNameLst>
                                          <p:attrName>ppt_x</p:attrName>
                                        </p:attrNameLst>
                                      </p:cBhvr>
                                      <p:tavLst>
                                        <p:tav tm="0">
                                          <p:val>
                                            <p:strVal val="#ppt_x"/>
                                          </p:val>
                                        </p:tav>
                                        <p:tav tm="100000">
                                          <p:val>
                                            <p:strVal val="#ppt_x"/>
                                          </p:val>
                                        </p:tav>
                                      </p:tavLst>
                                    </p:anim>
                                    <p:anim calcmode="lin" valueType="num">
                                      <p:cBhvr>
                                        <p:cTn id="27" dur="1000" fill="hold"/>
                                        <p:tgtEl>
                                          <p:spTgt spid="217102"/>
                                        </p:tgtEl>
                                        <p:attrNameLst>
                                          <p:attrName>ppt_y</p:attrName>
                                        </p:attrNameLst>
                                      </p:cBhvr>
                                      <p:tavLst>
                                        <p:tav tm="0">
                                          <p:val>
                                            <p:strVal val="#ppt_y-.1"/>
                                          </p:val>
                                        </p:tav>
                                        <p:tav tm="100000">
                                          <p:val>
                                            <p:strVal val="#ppt_y"/>
                                          </p:val>
                                        </p:tav>
                                      </p:tavLst>
                                    </p:anim>
                                  </p:childTnLst>
                                </p:cTn>
                              </p:par>
                              <p:par>
                                <p:cTn id="28" presetID="47" presetClass="entr" presetSubtype="0" fill="hold" grpId="0" nodeType="withEffect">
                                  <p:stCondLst>
                                    <p:cond delay="0"/>
                                  </p:stCondLst>
                                  <p:childTnLst>
                                    <p:set>
                                      <p:cBhvr>
                                        <p:cTn id="29" dur="1" fill="hold">
                                          <p:stCondLst>
                                            <p:cond delay="0"/>
                                          </p:stCondLst>
                                        </p:cTn>
                                        <p:tgtEl>
                                          <p:spTgt spid="217104"/>
                                        </p:tgtEl>
                                        <p:attrNameLst>
                                          <p:attrName>style.visibility</p:attrName>
                                        </p:attrNameLst>
                                      </p:cBhvr>
                                      <p:to>
                                        <p:strVal val="visible"/>
                                      </p:to>
                                    </p:set>
                                    <p:animEffect transition="in" filter="fade">
                                      <p:cBhvr>
                                        <p:cTn id="30" dur="1000"/>
                                        <p:tgtEl>
                                          <p:spTgt spid="217104"/>
                                        </p:tgtEl>
                                      </p:cBhvr>
                                    </p:animEffect>
                                    <p:anim calcmode="lin" valueType="num">
                                      <p:cBhvr>
                                        <p:cTn id="31" dur="1000" fill="hold"/>
                                        <p:tgtEl>
                                          <p:spTgt spid="217104"/>
                                        </p:tgtEl>
                                        <p:attrNameLst>
                                          <p:attrName>ppt_x</p:attrName>
                                        </p:attrNameLst>
                                      </p:cBhvr>
                                      <p:tavLst>
                                        <p:tav tm="0">
                                          <p:val>
                                            <p:strVal val="#ppt_x"/>
                                          </p:val>
                                        </p:tav>
                                        <p:tav tm="100000">
                                          <p:val>
                                            <p:strVal val="#ppt_x"/>
                                          </p:val>
                                        </p:tav>
                                      </p:tavLst>
                                    </p:anim>
                                    <p:anim calcmode="lin" valueType="num">
                                      <p:cBhvr>
                                        <p:cTn id="32" dur="1000" fill="hold"/>
                                        <p:tgtEl>
                                          <p:spTgt spid="217104"/>
                                        </p:tgtEl>
                                        <p:attrNameLst>
                                          <p:attrName>ppt_y</p:attrName>
                                        </p:attrNameLst>
                                      </p:cBhvr>
                                      <p:tavLst>
                                        <p:tav tm="0">
                                          <p:val>
                                            <p:strVal val="#ppt_y-.1"/>
                                          </p:val>
                                        </p:tav>
                                        <p:tav tm="100000">
                                          <p:val>
                                            <p:strVal val="#ppt_y"/>
                                          </p:val>
                                        </p:tav>
                                      </p:tavLst>
                                    </p:anim>
                                  </p:childTnLst>
                                </p:cTn>
                              </p:par>
                              <p:par>
                                <p:cTn id="33" presetID="47" presetClass="entr" presetSubtype="0" fill="hold" grpId="0" nodeType="withEffect">
                                  <p:stCondLst>
                                    <p:cond delay="0"/>
                                  </p:stCondLst>
                                  <p:childTnLst>
                                    <p:set>
                                      <p:cBhvr>
                                        <p:cTn id="34" dur="1" fill="hold">
                                          <p:stCondLst>
                                            <p:cond delay="0"/>
                                          </p:stCondLst>
                                        </p:cTn>
                                        <p:tgtEl>
                                          <p:spTgt spid="217105"/>
                                        </p:tgtEl>
                                        <p:attrNameLst>
                                          <p:attrName>style.visibility</p:attrName>
                                        </p:attrNameLst>
                                      </p:cBhvr>
                                      <p:to>
                                        <p:strVal val="visible"/>
                                      </p:to>
                                    </p:set>
                                    <p:animEffect transition="in" filter="fade">
                                      <p:cBhvr>
                                        <p:cTn id="35" dur="1000"/>
                                        <p:tgtEl>
                                          <p:spTgt spid="217105"/>
                                        </p:tgtEl>
                                      </p:cBhvr>
                                    </p:animEffect>
                                    <p:anim calcmode="lin" valueType="num">
                                      <p:cBhvr>
                                        <p:cTn id="36" dur="1000" fill="hold"/>
                                        <p:tgtEl>
                                          <p:spTgt spid="217105"/>
                                        </p:tgtEl>
                                        <p:attrNameLst>
                                          <p:attrName>ppt_x</p:attrName>
                                        </p:attrNameLst>
                                      </p:cBhvr>
                                      <p:tavLst>
                                        <p:tav tm="0">
                                          <p:val>
                                            <p:strVal val="#ppt_x"/>
                                          </p:val>
                                        </p:tav>
                                        <p:tav tm="100000">
                                          <p:val>
                                            <p:strVal val="#ppt_x"/>
                                          </p:val>
                                        </p:tav>
                                      </p:tavLst>
                                    </p:anim>
                                    <p:anim calcmode="lin" valueType="num">
                                      <p:cBhvr>
                                        <p:cTn id="37" dur="1000" fill="hold"/>
                                        <p:tgtEl>
                                          <p:spTgt spid="217105"/>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217103"/>
                                        </p:tgtEl>
                                        <p:attrNameLst>
                                          <p:attrName>style.visibility</p:attrName>
                                        </p:attrNameLst>
                                      </p:cBhvr>
                                      <p:to>
                                        <p:strVal val="visible"/>
                                      </p:to>
                                    </p:set>
                                    <p:animEffect transition="in" filter="fade">
                                      <p:cBhvr>
                                        <p:cTn id="40" dur="1000"/>
                                        <p:tgtEl>
                                          <p:spTgt spid="217103"/>
                                        </p:tgtEl>
                                      </p:cBhvr>
                                    </p:animEffect>
                                    <p:anim calcmode="lin" valueType="num">
                                      <p:cBhvr>
                                        <p:cTn id="41" dur="1000" fill="hold"/>
                                        <p:tgtEl>
                                          <p:spTgt spid="217103"/>
                                        </p:tgtEl>
                                        <p:attrNameLst>
                                          <p:attrName>ppt_x</p:attrName>
                                        </p:attrNameLst>
                                      </p:cBhvr>
                                      <p:tavLst>
                                        <p:tav tm="0">
                                          <p:val>
                                            <p:strVal val="#ppt_x"/>
                                          </p:val>
                                        </p:tav>
                                        <p:tav tm="100000">
                                          <p:val>
                                            <p:strVal val="#ppt_x"/>
                                          </p:val>
                                        </p:tav>
                                      </p:tavLst>
                                    </p:anim>
                                    <p:anim calcmode="lin" valueType="num">
                                      <p:cBhvr>
                                        <p:cTn id="42" dur="1000" fill="hold"/>
                                        <p:tgtEl>
                                          <p:spTgt spid="217103"/>
                                        </p:tgtEl>
                                        <p:attrNameLst>
                                          <p:attrName>ppt_y</p:attrName>
                                        </p:attrNameLst>
                                      </p:cBhvr>
                                      <p:tavLst>
                                        <p:tav tm="0">
                                          <p:val>
                                            <p:strVal val="#ppt_y-.1"/>
                                          </p:val>
                                        </p:tav>
                                        <p:tav tm="100000">
                                          <p:val>
                                            <p:strVal val="#ppt_y"/>
                                          </p:val>
                                        </p:tav>
                                      </p:tavLst>
                                    </p:anim>
                                  </p:childTnLst>
                                </p:cTn>
                              </p:par>
                              <p:par>
                                <p:cTn id="43" presetID="22" presetClass="entr" presetSubtype="8"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xit" presetSubtype="26" fill="hold" grpId="1" nodeType="clickEffect">
                                  <p:stCondLst>
                                    <p:cond delay="0"/>
                                  </p:stCondLst>
                                  <p:childTnLst>
                                    <p:animEffect transition="out" filter="barn(inHorizontal)">
                                      <p:cBhvr>
                                        <p:cTn id="49" dur="500"/>
                                        <p:tgtEl>
                                          <p:spTgt spid="217098"/>
                                        </p:tgtEl>
                                      </p:cBhvr>
                                    </p:animEffect>
                                    <p:set>
                                      <p:cBhvr>
                                        <p:cTn id="50" dur="1" fill="hold">
                                          <p:stCondLst>
                                            <p:cond delay="499"/>
                                          </p:stCondLst>
                                        </p:cTn>
                                        <p:tgtEl>
                                          <p:spTgt spid="217098"/>
                                        </p:tgtEl>
                                        <p:attrNameLst>
                                          <p:attrName>style.visibility</p:attrName>
                                        </p:attrNameLst>
                                      </p:cBhvr>
                                      <p:to>
                                        <p:strVal val="hidden"/>
                                      </p:to>
                                    </p:set>
                                  </p:childTnLst>
                                </p:cTn>
                              </p:par>
                              <p:par>
                                <p:cTn id="51" presetID="16" presetClass="exit" presetSubtype="26" fill="hold" grpId="1" nodeType="withEffect">
                                  <p:stCondLst>
                                    <p:cond delay="0"/>
                                  </p:stCondLst>
                                  <p:childTnLst>
                                    <p:animEffect transition="out" filter="barn(inHorizontal)">
                                      <p:cBhvr>
                                        <p:cTn id="52" dur="500"/>
                                        <p:tgtEl>
                                          <p:spTgt spid="217097"/>
                                        </p:tgtEl>
                                      </p:cBhvr>
                                    </p:animEffect>
                                    <p:set>
                                      <p:cBhvr>
                                        <p:cTn id="53" dur="1" fill="hold">
                                          <p:stCondLst>
                                            <p:cond delay="499"/>
                                          </p:stCondLst>
                                        </p:cTn>
                                        <p:tgtEl>
                                          <p:spTgt spid="217097"/>
                                        </p:tgtEl>
                                        <p:attrNameLst>
                                          <p:attrName>style.visibility</p:attrName>
                                        </p:attrNameLst>
                                      </p:cBhvr>
                                      <p:to>
                                        <p:strVal val="hidden"/>
                                      </p:to>
                                    </p:set>
                                  </p:childTnLst>
                                </p:cTn>
                              </p:par>
                              <p:par>
                                <p:cTn id="54" presetID="16" presetClass="exit" presetSubtype="26" fill="hold" grpId="1" nodeType="withEffect">
                                  <p:stCondLst>
                                    <p:cond delay="0"/>
                                  </p:stCondLst>
                                  <p:childTnLst>
                                    <p:animEffect transition="out" filter="barn(inHorizontal)">
                                      <p:cBhvr>
                                        <p:cTn id="55" dur="500"/>
                                        <p:tgtEl>
                                          <p:spTgt spid="217103"/>
                                        </p:tgtEl>
                                      </p:cBhvr>
                                    </p:animEffect>
                                    <p:set>
                                      <p:cBhvr>
                                        <p:cTn id="56" dur="1" fill="hold">
                                          <p:stCondLst>
                                            <p:cond delay="499"/>
                                          </p:stCondLst>
                                        </p:cTn>
                                        <p:tgtEl>
                                          <p:spTgt spid="217103"/>
                                        </p:tgtEl>
                                        <p:attrNameLst>
                                          <p:attrName>style.visibility</p:attrName>
                                        </p:attrNameLst>
                                      </p:cBhvr>
                                      <p:to>
                                        <p:strVal val="hidden"/>
                                      </p:to>
                                    </p:set>
                                  </p:childTnLst>
                                </p:cTn>
                              </p:par>
                              <p:par>
                                <p:cTn id="57" presetID="16" presetClass="exit" presetSubtype="26" fill="hold" grpId="1" nodeType="withEffect">
                                  <p:stCondLst>
                                    <p:cond delay="0"/>
                                  </p:stCondLst>
                                  <p:childTnLst>
                                    <p:animEffect transition="out" filter="barn(inHorizontal)">
                                      <p:cBhvr>
                                        <p:cTn id="58" dur="500"/>
                                        <p:tgtEl>
                                          <p:spTgt spid="217102"/>
                                        </p:tgtEl>
                                      </p:cBhvr>
                                    </p:animEffect>
                                    <p:set>
                                      <p:cBhvr>
                                        <p:cTn id="59" dur="1" fill="hold">
                                          <p:stCondLst>
                                            <p:cond delay="499"/>
                                          </p:stCondLst>
                                        </p:cTn>
                                        <p:tgtEl>
                                          <p:spTgt spid="217102"/>
                                        </p:tgtEl>
                                        <p:attrNameLst>
                                          <p:attrName>style.visibility</p:attrName>
                                        </p:attrNameLst>
                                      </p:cBhvr>
                                      <p:to>
                                        <p:strVal val="hidden"/>
                                      </p:to>
                                    </p:set>
                                  </p:childTnLst>
                                </p:cTn>
                              </p:par>
                              <p:par>
                                <p:cTn id="60" presetID="16" presetClass="exit" presetSubtype="26" fill="hold" grpId="1" nodeType="withEffect">
                                  <p:stCondLst>
                                    <p:cond delay="0"/>
                                  </p:stCondLst>
                                  <p:childTnLst>
                                    <p:animEffect transition="out" filter="barn(inHorizontal)">
                                      <p:cBhvr>
                                        <p:cTn id="61" dur="500"/>
                                        <p:tgtEl>
                                          <p:spTgt spid="217105"/>
                                        </p:tgtEl>
                                      </p:cBhvr>
                                    </p:animEffect>
                                    <p:set>
                                      <p:cBhvr>
                                        <p:cTn id="62" dur="1" fill="hold">
                                          <p:stCondLst>
                                            <p:cond delay="499"/>
                                          </p:stCondLst>
                                        </p:cTn>
                                        <p:tgtEl>
                                          <p:spTgt spid="217105"/>
                                        </p:tgtEl>
                                        <p:attrNameLst>
                                          <p:attrName>style.visibility</p:attrName>
                                        </p:attrNameLst>
                                      </p:cBhvr>
                                      <p:to>
                                        <p:strVal val="hidden"/>
                                      </p:to>
                                    </p:set>
                                  </p:childTnLst>
                                </p:cTn>
                              </p:par>
                              <p:par>
                                <p:cTn id="63" presetID="16" presetClass="exit" presetSubtype="26" fill="hold" grpId="1" nodeType="withEffect">
                                  <p:stCondLst>
                                    <p:cond delay="0"/>
                                  </p:stCondLst>
                                  <p:childTnLst>
                                    <p:animEffect transition="out" filter="barn(inHorizontal)">
                                      <p:cBhvr>
                                        <p:cTn id="64" dur="500"/>
                                        <p:tgtEl>
                                          <p:spTgt spid="217099"/>
                                        </p:tgtEl>
                                      </p:cBhvr>
                                    </p:animEffect>
                                    <p:set>
                                      <p:cBhvr>
                                        <p:cTn id="65" dur="1" fill="hold">
                                          <p:stCondLst>
                                            <p:cond delay="499"/>
                                          </p:stCondLst>
                                        </p:cTn>
                                        <p:tgtEl>
                                          <p:spTgt spid="217099"/>
                                        </p:tgtEl>
                                        <p:attrNameLst>
                                          <p:attrName>style.visibility</p:attrName>
                                        </p:attrNameLst>
                                      </p:cBhvr>
                                      <p:to>
                                        <p:strVal val="hidden"/>
                                      </p:to>
                                    </p:set>
                                  </p:childTnLst>
                                </p:cTn>
                              </p:par>
                              <p:par>
                                <p:cTn id="66" presetID="16" presetClass="exit" presetSubtype="26" fill="hold" grpId="1" nodeType="withEffect">
                                  <p:stCondLst>
                                    <p:cond delay="0"/>
                                  </p:stCondLst>
                                  <p:childTnLst>
                                    <p:animEffect transition="out" filter="barn(inHorizontal)">
                                      <p:cBhvr>
                                        <p:cTn id="67" dur="500"/>
                                        <p:tgtEl>
                                          <p:spTgt spid="217100"/>
                                        </p:tgtEl>
                                      </p:cBhvr>
                                    </p:animEffect>
                                    <p:set>
                                      <p:cBhvr>
                                        <p:cTn id="68" dur="1" fill="hold">
                                          <p:stCondLst>
                                            <p:cond delay="499"/>
                                          </p:stCondLst>
                                        </p:cTn>
                                        <p:tgtEl>
                                          <p:spTgt spid="217100"/>
                                        </p:tgtEl>
                                        <p:attrNameLst>
                                          <p:attrName>style.visibility</p:attrName>
                                        </p:attrNameLst>
                                      </p:cBhvr>
                                      <p:to>
                                        <p:strVal val="hidden"/>
                                      </p:to>
                                    </p:set>
                                  </p:childTnLst>
                                </p:cTn>
                              </p:par>
                              <p:par>
                                <p:cTn id="69" presetID="16" presetClass="exit" presetSubtype="26" fill="hold" grpId="1" nodeType="withEffect">
                                  <p:stCondLst>
                                    <p:cond delay="0"/>
                                  </p:stCondLst>
                                  <p:childTnLst>
                                    <p:animEffect transition="out" filter="barn(inHorizontal)">
                                      <p:cBhvr>
                                        <p:cTn id="70" dur="500"/>
                                        <p:tgtEl>
                                          <p:spTgt spid="217104"/>
                                        </p:tgtEl>
                                      </p:cBhvr>
                                    </p:animEffect>
                                    <p:set>
                                      <p:cBhvr>
                                        <p:cTn id="71" dur="1" fill="hold">
                                          <p:stCondLst>
                                            <p:cond delay="499"/>
                                          </p:stCondLst>
                                        </p:cTn>
                                        <p:tgtEl>
                                          <p:spTgt spid="217104"/>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wipe(left)">
                                      <p:cBhvr>
                                        <p:cTn id="76" dur="500"/>
                                        <p:tgtEl>
                                          <p:spTgt spid="2"/>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2"/>
                                        </p:tgtEl>
                                      </p:cBhvr>
                                    </p:animEffect>
                                    <p:set>
                                      <p:cBhvr>
                                        <p:cTn id="81" dur="1" fill="hold">
                                          <p:stCondLst>
                                            <p:cond delay="499"/>
                                          </p:stCondLst>
                                        </p:cTn>
                                        <p:tgtEl>
                                          <p:spTgt spid="2"/>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7" grpId="0" animBg="1"/>
      <p:bldP spid="217097" grpId="1" animBg="1"/>
      <p:bldP spid="217098" grpId="0" animBg="1"/>
      <p:bldP spid="217098" grpId="1" animBg="1"/>
      <p:bldP spid="217099" grpId="0" animBg="1"/>
      <p:bldP spid="217099" grpId="1" animBg="1"/>
      <p:bldP spid="217100" grpId="0" animBg="1"/>
      <p:bldP spid="217100" grpId="1" animBg="1"/>
      <p:bldP spid="217102" grpId="0" animBg="1"/>
      <p:bldP spid="217102" grpId="1" animBg="1"/>
      <p:bldP spid="217103" grpId="0" animBg="1"/>
      <p:bldP spid="217103" grpId="1" animBg="1"/>
      <p:bldP spid="217104" grpId="0" animBg="1"/>
      <p:bldP spid="217104" grpId="1" animBg="1"/>
      <p:bldP spid="217105" grpId="0" animBg="1"/>
      <p:bldP spid="217105" grpId="1" animBg="1"/>
      <p:bldP spid="2" grpId="0" animBg="1"/>
      <p:bldP spid="2" grpId="1" animBg="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image266.png" descr="A close up of a map&#10;&#10;Description automatically generated">
            <a:extLst>
              <a:ext uri="{FF2B5EF4-FFF2-40B4-BE49-F238E27FC236}">
                <a16:creationId xmlns:a16="http://schemas.microsoft.com/office/drawing/2014/main" id="{8A8E8B1D-AC98-4E9B-9BDF-E3946791AB1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4430" y="643466"/>
            <a:ext cx="9363140" cy="55710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546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C7D40-5A40-A55E-9C10-D89A66DFBDDA}"/>
              </a:ext>
            </a:extLst>
          </p:cNvPr>
          <p:cNvPicPr>
            <a:picLocks noChangeAspect="1"/>
          </p:cNvPicPr>
          <p:nvPr/>
        </p:nvPicPr>
        <p:blipFill rotWithShape="1">
          <a:blip r:embed="rId3"/>
          <a:srcRect l="-1752" t="5478" r="1752" b="31982"/>
          <a:stretch/>
        </p:blipFill>
        <p:spPr>
          <a:xfrm>
            <a:off x="-202371" y="27710"/>
            <a:ext cx="12366661" cy="8795066"/>
          </a:xfrm>
          <a:prstGeom prst="rect">
            <a:avLst/>
          </a:prstGeom>
        </p:spPr>
      </p:pic>
      <p:sp>
        <p:nvSpPr>
          <p:cNvPr id="3" name="TextBox 2">
            <a:extLst>
              <a:ext uri="{FF2B5EF4-FFF2-40B4-BE49-F238E27FC236}">
                <a16:creationId xmlns:a16="http://schemas.microsoft.com/office/drawing/2014/main" id="{F7F097BF-D66D-3DFA-35F1-5F504BEEDBAE}"/>
              </a:ext>
            </a:extLst>
          </p:cNvPr>
          <p:cNvSpPr txBox="1"/>
          <p:nvPr/>
        </p:nvSpPr>
        <p:spPr>
          <a:xfrm>
            <a:off x="7349918" y="8193900"/>
            <a:ext cx="4814372" cy="369332"/>
          </a:xfrm>
          <a:prstGeom prst="rect">
            <a:avLst/>
          </a:prstGeom>
          <a:noFill/>
        </p:spPr>
        <p:txBody>
          <a:bodyPr wrap="square" rtlCol="0">
            <a:spAutoFit/>
          </a:bodyPr>
          <a:lstStyle/>
          <a:p>
            <a:r>
              <a:rPr lang="en-US" dirty="0">
                <a:solidFill>
                  <a:srgbClr val="FF0000"/>
                </a:solidFill>
                <a:latin typeface="#9Slide03 Arima Madurai ExtraLi" panose="00000300000000000000" pitchFamily="2" charset="0"/>
                <a:cs typeface="#9Slide03 Arima Madurai ExtraLi" panose="00000300000000000000" pitchFamily="2" charset="0"/>
              </a:rPr>
              <a:t>Kho </a:t>
            </a:r>
            <a:r>
              <a:rPr lang="en-US" dirty="0" err="1">
                <a:solidFill>
                  <a:srgbClr val="FF0000"/>
                </a:solidFill>
                <a:latin typeface="#9Slide03 Arima Madurai ExtraLi" panose="00000300000000000000" pitchFamily="2" charset="0"/>
                <a:cs typeface="#9Slide03 Arima Madurai ExtraLi" panose="00000300000000000000" pitchFamily="2" charset="0"/>
              </a:rPr>
              <a:t>giáo</a:t>
            </a:r>
            <a:r>
              <a:rPr lang="en-US">
                <a:solidFill>
                  <a:srgbClr val="FF0000"/>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3222381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2"/>
          <a:srcRect t="461"/>
          <a:stretch/>
        </p:blipFill>
        <p:spPr>
          <a:xfrm>
            <a:off x="37358" y="1282"/>
            <a:ext cx="12191980" cy="6856718"/>
          </a:xfrm>
          <a:prstGeom prst="rect">
            <a:avLst/>
          </a:prstGeom>
        </p:spPr>
      </p:pic>
      <p:grpSp>
        <p:nvGrpSpPr>
          <p:cNvPr id="2" name="Google Shape;474;p24">
            <a:extLst>
              <a:ext uri="{FF2B5EF4-FFF2-40B4-BE49-F238E27FC236}">
                <a16:creationId xmlns:a16="http://schemas.microsoft.com/office/drawing/2014/main" id="{F58A23BB-AFBF-333F-FBE3-68A23030D883}"/>
              </a:ext>
            </a:extLst>
          </p:cNvPr>
          <p:cNvGrpSpPr/>
          <p:nvPr/>
        </p:nvGrpSpPr>
        <p:grpSpPr>
          <a:xfrm>
            <a:off x="161386" y="0"/>
            <a:ext cx="4674113" cy="1041525"/>
            <a:chOff x="1153250" y="1560375"/>
            <a:chExt cx="4189835" cy="1041525"/>
          </a:xfrm>
        </p:grpSpPr>
        <p:sp>
          <p:nvSpPr>
            <p:cNvPr id="3" name="Google Shape;475;p24">
              <a:extLst>
                <a:ext uri="{FF2B5EF4-FFF2-40B4-BE49-F238E27FC236}">
                  <a16:creationId xmlns:a16="http://schemas.microsoft.com/office/drawing/2014/main" id="{B238D50A-479C-CFF7-E86E-6878705ADEEE}"/>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76;p24">
              <a:extLst>
                <a:ext uri="{FF2B5EF4-FFF2-40B4-BE49-F238E27FC236}">
                  <a16:creationId xmlns:a16="http://schemas.microsoft.com/office/drawing/2014/main" id="{9433357C-EC98-B20A-9EF3-24AE070123B2}"/>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77;p24">
              <a:extLst>
                <a:ext uri="{FF2B5EF4-FFF2-40B4-BE49-F238E27FC236}">
                  <a16:creationId xmlns:a16="http://schemas.microsoft.com/office/drawing/2014/main" id="{B12CB84A-7824-102C-792E-76F8A562607D}"/>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600">
                  <a:solidFill>
                    <a:srgbClr val="FF0000"/>
                  </a:solidFill>
                  <a:latin typeface="Arial" panose="020B0604020202020204" pitchFamily="34" charset="0"/>
                  <a:cs typeface="Arial" panose="020B0604020202020204" pitchFamily="34" charset="0"/>
                </a:rPr>
                <a:t>a</a:t>
              </a:r>
              <a:endParaRPr sz="3600">
                <a:solidFill>
                  <a:srgbClr val="FF0000"/>
                </a:solidFill>
                <a:latin typeface="Arial" panose="020B0604020202020204" pitchFamily="34" charset="0"/>
                <a:cs typeface="Arial" panose="020B0604020202020204" pitchFamily="34" charset="0"/>
              </a:endParaRPr>
            </a:p>
          </p:txBody>
        </p:sp>
        <p:sp>
          <p:nvSpPr>
            <p:cNvPr id="7" name="Google Shape;478;p24">
              <a:extLst>
                <a:ext uri="{FF2B5EF4-FFF2-40B4-BE49-F238E27FC236}">
                  <a16:creationId xmlns:a16="http://schemas.microsoft.com/office/drawing/2014/main" id="{88C2524B-96DD-CABF-78E3-ABA308D544DA}"/>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81;p24">
              <a:extLst>
                <a:ext uri="{FF2B5EF4-FFF2-40B4-BE49-F238E27FC236}">
                  <a16:creationId xmlns:a16="http://schemas.microsoft.com/office/drawing/2014/main" id="{8A85A0A1-29A4-4BFE-0C5C-8AFA86683A32}"/>
                </a:ext>
              </a:extLst>
            </p:cNvPr>
            <p:cNvSpPr txBox="1"/>
            <p:nvPr/>
          </p:nvSpPr>
          <p:spPr>
            <a:xfrm>
              <a:off x="2061909" y="1925940"/>
              <a:ext cx="3176252" cy="302533"/>
            </a:xfrm>
            <a:prstGeom prst="rect">
              <a:avLst/>
            </a:prstGeom>
            <a:noFill/>
            <a:ln>
              <a:noFill/>
            </a:ln>
          </p:spPr>
          <p:txBody>
            <a:bodyPr spcFirstLastPara="1" wrap="square" lIns="91425" tIns="91425" rIns="91425" bIns="91425" anchor="ctr" anchorCtr="0">
              <a:noAutofit/>
            </a:bodyPr>
            <a:lstStyle/>
            <a:p>
              <a:pPr algn="ctr"/>
              <a:r>
                <a:rPr lang="en-US" sz="2400" b="1">
                  <a:solidFill>
                    <a:srgbClr val="0000FF"/>
                  </a:solidFill>
                  <a:latin typeface="Arial" panose="020B0604020202020204" pitchFamily="34" charset="0"/>
                  <a:cs typeface="Arial" panose="020B0604020202020204" pitchFamily="34" charset="0"/>
                </a:rPr>
                <a:t>Tính chất nhiệt đới ẩm</a:t>
              </a:r>
              <a:endParaRPr lang="en-US" sz="2400" b="1">
                <a:solidFill>
                  <a:srgbClr val="0000FF"/>
                </a:solidFill>
                <a:latin typeface="Fira Sans Extra Condensed Medium"/>
                <a:ea typeface="Fira Sans Extra Condensed Medium"/>
                <a:cs typeface="Fira Sans Extra Condensed Medium"/>
                <a:sym typeface="Fira Sans Extra Condensed Medium"/>
              </a:endParaRPr>
            </a:p>
          </p:txBody>
        </p:sp>
      </p:grpSp>
      <p:sp>
        <p:nvSpPr>
          <p:cNvPr id="11" name="TextBox 10">
            <a:extLst>
              <a:ext uri="{FF2B5EF4-FFF2-40B4-BE49-F238E27FC236}">
                <a16:creationId xmlns:a16="http://schemas.microsoft.com/office/drawing/2014/main" id="{592F8AC8-0244-B329-E55F-D2333D5FA1A6}"/>
              </a:ext>
            </a:extLst>
          </p:cNvPr>
          <p:cNvSpPr txBox="1"/>
          <p:nvPr/>
        </p:nvSpPr>
        <p:spPr>
          <a:xfrm>
            <a:off x="161386" y="1141220"/>
            <a:ext cx="7574788" cy="2954655"/>
          </a:xfrm>
          <a:prstGeom prst="rect">
            <a:avLst/>
          </a:prstGeom>
          <a:noFill/>
        </p:spPr>
        <p:txBody>
          <a:bodyPr wrap="square">
            <a:spAutoFit/>
          </a:bodyPr>
          <a:lstStyle/>
          <a:p>
            <a:pPr marL="342900" lvl="0" indent="-342900" algn="just">
              <a:buFont typeface="Symbol" panose="05050102010706020507" pitchFamily="18" charset="2"/>
              <a:buChar char=""/>
            </a:pPr>
            <a:r>
              <a:rPr lang="vi-VN" sz="2800" b="1">
                <a:solidFill>
                  <a:srgbClr val="FF0000"/>
                </a:solidFill>
                <a:effectLst/>
                <a:ea typeface="Calibri" panose="020F0502020204030204" pitchFamily="34" charset="0"/>
              </a:rPr>
              <a:t>Tính chất ẩm:</a:t>
            </a:r>
            <a:endParaRPr lang="en-US" sz="2800" b="1">
              <a:solidFill>
                <a:srgbClr val="FF0000"/>
              </a:solidFill>
              <a:effectLst/>
              <a:ea typeface="Calibri" panose="020F0502020204030204" pitchFamily="34" charset="0"/>
            </a:endParaRPr>
          </a:p>
          <a:p>
            <a:pPr marL="342900" lvl="0" indent="-342900" algn="just">
              <a:buFont typeface="Symbol" panose="05050102010706020507" pitchFamily="18" charset="2"/>
              <a:buChar char=""/>
            </a:pPr>
            <a:r>
              <a:rPr lang="vi-VN" sz="2800">
                <a:solidFill>
                  <a:srgbClr val="2007D7"/>
                </a:solidFill>
                <a:effectLst/>
                <a:ea typeface="Calibri" panose="020F0502020204030204" pitchFamily="34" charset="0"/>
              </a:rPr>
              <a:t>Lượng mưa trung bình năm lớn đạt từ 1500 - 2000 mm. Ở những sườn núi đón gió biển và các khối núi cao</a:t>
            </a:r>
            <a:r>
              <a:rPr lang="en-US" sz="2800">
                <a:solidFill>
                  <a:srgbClr val="2007D7"/>
                </a:solidFill>
                <a:effectLst/>
                <a:ea typeface="Calibri" panose="020F0502020204030204" pitchFamily="34" charset="0"/>
              </a:rPr>
              <a:t> </a:t>
            </a:r>
            <a:r>
              <a:rPr lang="en-US" sz="2800">
                <a:solidFill>
                  <a:srgbClr val="2007D7"/>
                </a:solidFill>
                <a:ea typeface="Calibri" panose="020F0502020204030204" pitchFamily="34" charset="0"/>
              </a:rPr>
              <a:t>(</a:t>
            </a:r>
            <a:r>
              <a:rPr lang="vi-VN" sz="2800">
                <a:solidFill>
                  <a:srgbClr val="2007D7"/>
                </a:solidFill>
                <a:effectLst/>
                <a:ea typeface="Calibri" panose="020F0502020204030204" pitchFamily="34" charset="0"/>
              </a:rPr>
              <a:t>3500 - 4000 mm</a:t>
            </a:r>
            <a:r>
              <a:rPr lang="en-US" sz="2800">
                <a:solidFill>
                  <a:srgbClr val="2007D7"/>
                </a:solidFill>
                <a:effectLst/>
                <a:ea typeface="Calibri" panose="020F0502020204030204" pitchFamily="34" charset="0"/>
              </a:rPr>
              <a:t>)</a:t>
            </a:r>
            <a:r>
              <a:rPr lang="vi-VN" sz="2800">
                <a:solidFill>
                  <a:srgbClr val="2007D7"/>
                </a:solidFill>
                <a:effectLst/>
                <a:ea typeface="Calibri" panose="020F0502020204030204" pitchFamily="34" charset="0"/>
              </a:rPr>
              <a:t>.</a:t>
            </a:r>
            <a:endParaRPr lang="en-US" sz="2800">
              <a:solidFill>
                <a:srgbClr val="2007D7"/>
              </a:solidFill>
              <a:effectLst/>
              <a:ea typeface="Calibri" panose="020F0502020204030204" pitchFamily="34" charset="0"/>
            </a:endParaRPr>
          </a:p>
          <a:p>
            <a:pPr marL="342900" lvl="0" indent="-342900" algn="just">
              <a:buFont typeface="Symbol" panose="05050102010706020507" pitchFamily="18" charset="2"/>
              <a:buChar char=""/>
            </a:pPr>
            <a:r>
              <a:rPr lang="vi-VN" sz="2800">
                <a:solidFill>
                  <a:srgbClr val="2007D7"/>
                </a:solidFill>
                <a:effectLst/>
                <a:ea typeface="Calibri" panose="020F0502020204030204" pitchFamily="34" charset="0"/>
              </a:rPr>
              <a:t>Độ ẩm không khí cao, trên 80%, cân bằng ẩm luôn luôn dương.</a:t>
            </a:r>
            <a:endParaRPr lang="en-US" sz="2800">
              <a:solidFill>
                <a:srgbClr val="2007D7"/>
              </a:solidFill>
              <a:effectLst/>
              <a:ea typeface="Calibri" panose="020F0502020204030204" pitchFamily="34" charset="0"/>
            </a:endParaRPr>
          </a:p>
          <a:p>
            <a:pPr marL="342900" lvl="0" indent="-342900" algn="just">
              <a:buFont typeface="Symbol" panose="05050102010706020507" pitchFamily="18" charset="2"/>
              <a:buChar char=""/>
            </a:pPr>
            <a:endParaRPr lang="en-US" sz="1800">
              <a:solidFill>
                <a:srgbClr val="002060"/>
              </a:solidFill>
              <a:effectLst/>
              <a:ea typeface="Calibri" panose="020F0502020204030204" pitchFamily="34" charset="0"/>
            </a:endParaRPr>
          </a:p>
        </p:txBody>
      </p:sp>
      <p:sp>
        <p:nvSpPr>
          <p:cNvPr id="13" name="TextBox 12">
            <a:extLst>
              <a:ext uri="{FF2B5EF4-FFF2-40B4-BE49-F238E27FC236}">
                <a16:creationId xmlns:a16="http://schemas.microsoft.com/office/drawing/2014/main" id="{1E664E45-54C4-24B4-7269-BCDC2671CEEA}"/>
              </a:ext>
            </a:extLst>
          </p:cNvPr>
          <p:cNvSpPr txBox="1"/>
          <p:nvPr/>
        </p:nvSpPr>
        <p:spPr>
          <a:xfrm>
            <a:off x="227435" y="4568996"/>
            <a:ext cx="7048463" cy="1815882"/>
          </a:xfrm>
          <a:prstGeom prst="rect">
            <a:avLst/>
          </a:prstGeom>
          <a:noFill/>
        </p:spPr>
        <p:txBody>
          <a:bodyPr wrap="square">
            <a:spAutoFit/>
          </a:bodyPr>
          <a:lstStyle/>
          <a:p>
            <a:pPr lvl="0" algn="just"/>
            <a:r>
              <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2007D7"/>
                </a:solidFill>
                <a:effectLst/>
                <a:latin typeface="Arial" panose="020B0604020202020204" pitchFamily="34" charset="0"/>
                <a:ea typeface="Calibri" panose="020F0502020204030204" pitchFamily="34" charset="0"/>
                <a:cs typeface="Arial" panose="020B0604020202020204" pitchFamily="34" charset="0"/>
              </a:rPr>
              <a:t>Giáp Biển Đông - nguồn dự trữ nhiệt ẩm dồi dào, các khối khí di chuyển qua biển đã mang lại cho nước ta lượng mưa lớn, độ ẩm không khí cao.</a:t>
            </a:r>
            <a:endPar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B3041F9-84EF-2F86-56D8-7854FE380BD2}"/>
              </a:ext>
            </a:extLst>
          </p:cNvPr>
          <p:cNvSpPr txBox="1"/>
          <p:nvPr/>
        </p:nvSpPr>
        <p:spPr>
          <a:xfrm>
            <a:off x="287661" y="3933960"/>
            <a:ext cx="7448513" cy="523220"/>
          </a:xfrm>
          <a:prstGeom prst="rect">
            <a:avLst/>
          </a:prstGeom>
          <a:noFill/>
        </p:spPr>
        <p:txBody>
          <a:bodyPr wrap="square">
            <a:spAutoFit/>
          </a:bodyPr>
          <a:lstStyle/>
          <a:p>
            <a:pPr marL="342900" lvl="0" indent="-342900" algn="just">
              <a:buFont typeface="Symbol" panose="05050102010706020507" pitchFamily="18" charset="2"/>
              <a:buChar char=""/>
            </a:pP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Nguyên nhân:</a:t>
            </a:r>
            <a:endParaRPr lang="en-US" sz="1800">
              <a:solidFill>
                <a:srgbClr val="FF0000"/>
              </a:solidFill>
              <a:effectLst/>
              <a:ea typeface="Calibri" panose="020F0502020204030204" pitchFamily="34" charset="0"/>
            </a:endParaRPr>
          </a:p>
        </p:txBody>
      </p:sp>
      <p:pic>
        <p:nvPicPr>
          <p:cNvPr id="15" name="Picture 14" descr="Map&#10;&#10;Description automatically generated">
            <a:extLst>
              <a:ext uri="{FF2B5EF4-FFF2-40B4-BE49-F238E27FC236}">
                <a16:creationId xmlns:a16="http://schemas.microsoft.com/office/drawing/2014/main" id="{8C0205FC-E3D8-E318-FA43-0C59FC9D88A0}"/>
              </a:ext>
            </a:extLst>
          </p:cNvPr>
          <p:cNvPicPr>
            <a:picLocks noChangeAspect="1"/>
          </p:cNvPicPr>
          <p:nvPr/>
        </p:nvPicPr>
        <p:blipFill rotWithShape="1">
          <a:blip r:embed="rId3">
            <a:extLst>
              <a:ext uri="{28A0092B-C50C-407E-A947-70E740481C1C}">
                <a14:useLocalDpi xmlns:a14="http://schemas.microsoft.com/office/drawing/2010/main" val="0"/>
              </a:ext>
            </a:extLst>
          </a:blip>
          <a:srcRect t="16112" b="13888"/>
          <a:stretch/>
        </p:blipFill>
        <p:spPr>
          <a:xfrm>
            <a:off x="7894352" y="1282"/>
            <a:ext cx="4388785" cy="6652228"/>
          </a:xfrm>
          <a:prstGeom prst="rect">
            <a:avLst/>
          </a:prstGeom>
        </p:spPr>
      </p:pic>
      <p:grpSp>
        <p:nvGrpSpPr>
          <p:cNvPr id="16" name="Group 15">
            <a:extLst>
              <a:ext uri="{FF2B5EF4-FFF2-40B4-BE49-F238E27FC236}">
                <a16:creationId xmlns:a16="http://schemas.microsoft.com/office/drawing/2014/main" id="{10FBB0D4-164C-C7CA-8037-A5381A1F58E3}"/>
              </a:ext>
            </a:extLst>
          </p:cNvPr>
          <p:cNvGrpSpPr/>
          <p:nvPr/>
        </p:nvGrpSpPr>
        <p:grpSpPr>
          <a:xfrm>
            <a:off x="7789972" y="0"/>
            <a:ext cx="4472757" cy="6801946"/>
            <a:chOff x="8310216" y="557554"/>
            <a:chExt cx="3929044" cy="5923476"/>
          </a:xfrm>
        </p:grpSpPr>
        <p:pic>
          <p:nvPicPr>
            <p:cNvPr id="17" name="Picture 16">
              <a:extLst>
                <a:ext uri="{FF2B5EF4-FFF2-40B4-BE49-F238E27FC236}">
                  <a16:creationId xmlns:a16="http://schemas.microsoft.com/office/drawing/2014/main" id="{02970240-0FD8-9686-DEA0-E37E3CE91CBB}"/>
                </a:ext>
              </a:extLst>
            </p:cNvPr>
            <p:cNvPicPr>
              <a:picLocks noChangeAspect="1"/>
            </p:cNvPicPr>
            <p:nvPr/>
          </p:nvPicPr>
          <p:blipFill>
            <a:blip r:embed="rId4"/>
            <a:stretch>
              <a:fillRect/>
            </a:stretch>
          </p:blipFill>
          <p:spPr>
            <a:xfrm>
              <a:off x="8310216" y="557554"/>
              <a:ext cx="3881784" cy="5599454"/>
            </a:xfrm>
            <a:prstGeom prst="rect">
              <a:avLst/>
            </a:prstGeom>
          </p:spPr>
        </p:pic>
        <p:sp>
          <p:nvSpPr>
            <p:cNvPr id="18" name="TextBox 17">
              <a:extLst>
                <a:ext uri="{FF2B5EF4-FFF2-40B4-BE49-F238E27FC236}">
                  <a16:creationId xmlns:a16="http://schemas.microsoft.com/office/drawing/2014/main" id="{E7773039-5A87-9244-C474-9AB0B3BA8412}"/>
                </a:ext>
              </a:extLst>
            </p:cNvPr>
            <p:cNvSpPr txBox="1"/>
            <p:nvPr/>
          </p:nvSpPr>
          <p:spPr>
            <a:xfrm>
              <a:off x="8402685" y="6159397"/>
              <a:ext cx="3836575" cy="321633"/>
            </a:xfrm>
            <a:prstGeom prst="rect">
              <a:avLst/>
            </a:prstGeom>
            <a:solidFill>
              <a:schemeClr val="bg1"/>
            </a:solidFill>
          </p:spPr>
          <p:txBody>
            <a:bodyPr wrap="square" rtlCol="0">
              <a:spAutoFit/>
            </a:bodyPr>
            <a:lstStyle/>
            <a:p>
              <a:r>
                <a:rPr lang="en-US">
                  <a:solidFill>
                    <a:srgbClr val="0000FF"/>
                  </a:solidFill>
                  <a:latin typeface="Arial" panose="020B0604020202020204" pitchFamily="34" charset="0"/>
                  <a:cs typeface="Arial" panose="020B0604020202020204" pitchFamily="34" charset="0"/>
                </a:rPr>
                <a:t>Hình 4.1 Bản đồ khí hậu Việt Nam</a:t>
              </a:r>
            </a:p>
          </p:txBody>
        </p:sp>
      </p:grpSp>
    </p:spTree>
    <p:extLst>
      <p:ext uri="{BB962C8B-B14F-4D97-AF65-F5344CB8AC3E}">
        <p14:creationId xmlns:p14="http://schemas.microsoft.com/office/powerpoint/2010/main" val="70856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arn(inVertic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11" name="TextBox 10">
            <a:extLst>
              <a:ext uri="{FF2B5EF4-FFF2-40B4-BE49-F238E27FC236}">
                <a16:creationId xmlns:a16="http://schemas.microsoft.com/office/drawing/2014/main" id="{DAB8AB2B-4CEF-42A2-E037-07269E1D5B3E}"/>
              </a:ext>
            </a:extLst>
          </p:cNvPr>
          <p:cNvSpPr txBox="1"/>
          <p:nvPr/>
        </p:nvSpPr>
        <p:spPr>
          <a:xfrm>
            <a:off x="246394" y="2911768"/>
            <a:ext cx="11821064" cy="1384995"/>
          </a:xfrm>
          <a:prstGeom prst="rect">
            <a:avLst/>
          </a:prstGeom>
          <a:noFill/>
        </p:spPr>
        <p:txBody>
          <a:bodyPr wrap="square">
            <a:spAutoFit/>
          </a:bodyPr>
          <a:lstStyle/>
          <a:p>
            <a:pPr marL="342900" lvl="0" indent="-342900" algn="just">
              <a:buFont typeface="Symbol" panose="05050102010706020507" pitchFamily="18" charset="2"/>
              <a:buChar char=""/>
            </a:pPr>
            <a:r>
              <a:rPr lang="vi-VN" sz="2800" b="1">
                <a:solidFill>
                  <a:srgbClr val="FF0000"/>
                </a:solidFill>
                <a:effectLst/>
                <a:ea typeface="Calibri" panose="020F0502020204030204" pitchFamily="34" charset="0"/>
              </a:rPr>
              <a:t>Tính chất ẩm:</a:t>
            </a:r>
            <a:endParaRPr lang="en-US" sz="2800" b="1">
              <a:solidFill>
                <a:srgbClr val="FF0000"/>
              </a:solidFill>
              <a:effectLst/>
              <a:ea typeface="Calibri" panose="020F0502020204030204" pitchFamily="34" charset="0"/>
            </a:endParaRPr>
          </a:p>
          <a:p>
            <a:pPr marL="342900" lvl="0" indent="-342900" algn="just">
              <a:buFont typeface="Symbol" panose="05050102010706020507" pitchFamily="18" charset="2"/>
              <a:buChar char=""/>
            </a:pPr>
            <a:r>
              <a:rPr lang="vi-VN" sz="2800">
                <a:solidFill>
                  <a:srgbClr val="002060"/>
                </a:solidFill>
                <a:effectLst/>
                <a:ea typeface="Calibri" panose="020F0502020204030204" pitchFamily="34" charset="0"/>
              </a:rPr>
              <a:t>Lượng mưa trung bình năm lớn đạt từ 1500 - 2000 mm. </a:t>
            </a:r>
            <a:endParaRPr lang="en-US" sz="2800">
              <a:solidFill>
                <a:srgbClr val="002060"/>
              </a:solidFill>
              <a:effectLst/>
              <a:ea typeface="Calibri" panose="020F0502020204030204" pitchFamily="34" charset="0"/>
            </a:endParaRPr>
          </a:p>
          <a:p>
            <a:pPr marL="342900" lvl="0" indent="-342900" algn="just">
              <a:buFont typeface="Symbol" panose="05050102010706020507" pitchFamily="18" charset="2"/>
              <a:buChar char=""/>
            </a:pPr>
            <a:r>
              <a:rPr lang="vi-VN" sz="2800">
                <a:solidFill>
                  <a:srgbClr val="002060"/>
                </a:solidFill>
                <a:effectLst/>
                <a:ea typeface="Calibri" panose="020F0502020204030204" pitchFamily="34" charset="0"/>
              </a:rPr>
              <a:t>Độ ẩm không khí cao, trên 80%, cân bằng ẩm luôn luôn dương.</a:t>
            </a:r>
            <a:endParaRPr lang="en-US" sz="1800">
              <a:solidFill>
                <a:srgbClr val="002060"/>
              </a:solidFill>
              <a:effectLst/>
              <a:ea typeface="Calibri" panose="020F0502020204030204" pitchFamily="34" charset="0"/>
            </a:endParaRPr>
          </a:p>
        </p:txBody>
      </p:sp>
      <p:sp>
        <p:nvSpPr>
          <p:cNvPr id="12" name="TextBox 11">
            <a:extLst>
              <a:ext uri="{FF2B5EF4-FFF2-40B4-BE49-F238E27FC236}">
                <a16:creationId xmlns:a16="http://schemas.microsoft.com/office/drawing/2014/main" id="{84A079DA-08C5-0FEC-1DA8-CF7C995EDA6B}"/>
              </a:ext>
            </a:extLst>
          </p:cNvPr>
          <p:cNvSpPr txBox="1"/>
          <p:nvPr/>
        </p:nvSpPr>
        <p:spPr>
          <a:xfrm>
            <a:off x="69779" y="1212307"/>
            <a:ext cx="7448513" cy="523220"/>
          </a:xfrm>
          <a:prstGeom prst="rect">
            <a:avLst/>
          </a:prstGeom>
          <a:noFill/>
        </p:spPr>
        <p:txBody>
          <a:bodyPr wrap="square">
            <a:spAutoFit/>
          </a:bodyPr>
          <a:lstStyle/>
          <a:p>
            <a:pPr marL="342900" lvl="0" indent="-342900" algn="just">
              <a:buFont typeface="Symbol" panose="05050102010706020507" pitchFamily="18" charset="2"/>
              <a:buChar char=""/>
            </a:pPr>
            <a:r>
              <a:rPr lang="vi-VN" sz="2800" b="1">
                <a:solidFill>
                  <a:srgbClr val="FF0000"/>
                </a:solidFill>
                <a:effectLst/>
                <a:ea typeface="Calibri" panose="020F0502020204030204" pitchFamily="34" charset="0"/>
              </a:rPr>
              <a:t>Tính chất nhiệt đới:</a:t>
            </a:r>
            <a:endParaRPr lang="en-US" sz="1800">
              <a:solidFill>
                <a:srgbClr val="FF0000"/>
              </a:solidFill>
              <a:effectLst/>
              <a:ea typeface="Calibri" panose="020F0502020204030204" pitchFamily="34" charset="0"/>
            </a:endParaRPr>
          </a:p>
        </p:txBody>
      </p:sp>
      <p:sp>
        <p:nvSpPr>
          <p:cNvPr id="13" name="TextBox 12">
            <a:extLst>
              <a:ext uri="{FF2B5EF4-FFF2-40B4-BE49-F238E27FC236}">
                <a16:creationId xmlns:a16="http://schemas.microsoft.com/office/drawing/2014/main" id="{EDED7471-E65A-19D3-D658-2EC0F0815902}"/>
              </a:ext>
            </a:extLst>
          </p:cNvPr>
          <p:cNvSpPr txBox="1"/>
          <p:nvPr/>
        </p:nvSpPr>
        <p:spPr>
          <a:xfrm>
            <a:off x="402200" y="1639562"/>
            <a:ext cx="8866597" cy="1384995"/>
          </a:xfrm>
          <a:prstGeom prst="rect">
            <a:avLst/>
          </a:prstGeom>
          <a:noFill/>
        </p:spPr>
        <p:txBody>
          <a:bodyPr wrap="square">
            <a:spAutoFit/>
          </a:bodyPr>
          <a:lstStyle/>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Cán cân bức xạ 70-100 kcal/cm</a:t>
            </a:r>
            <a:r>
              <a:rPr lang="en-US" sz="2800" i="1" baseline="30000">
                <a:solidFill>
                  <a:srgbClr val="002060"/>
                </a:solidFill>
                <a:latin typeface="Arial" panose="020B0604020202020204" pitchFamily="34" charset="0"/>
                <a:cs typeface="Arial" panose="020B0604020202020204" pitchFamily="34" charset="0"/>
              </a:rPr>
              <a:t>2</a:t>
            </a:r>
            <a:r>
              <a:rPr lang="en-US" sz="2800" i="1">
                <a:solidFill>
                  <a:srgbClr val="002060"/>
                </a:solidFill>
                <a:latin typeface="Arial" panose="020B0604020202020204" pitchFamily="34" charset="0"/>
                <a:cs typeface="Arial" panose="020B0604020202020204" pitchFamily="34" charset="0"/>
              </a:rPr>
              <a:t> /năm</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Nhiệt độ trung bình năm cao (trên </a:t>
            </a:r>
            <a:r>
              <a:rPr lang="en-US" sz="2800" i="1">
                <a:solidFill>
                  <a:srgbClr val="002060"/>
                </a:solidFill>
                <a:latin typeface="Arial" panose="020B0604020202020204" pitchFamily="34" charset="0"/>
                <a:ea typeface="Times New Roman" panose="02020603050405020304" pitchFamily="18" charset="0"/>
                <a:cs typeface="Arial" panose="020B0604020202020204" pitchFamily="34" charset="0"/>
              </a:rPr>
              <a:t>20</a:t>
            </a:r>
            <a:r>
              <a:rPr lang="en-US" sz="2800" i="1" baseline="30000">
                <a:solidFill>
                  <a:srgbClr val="002060"/>
                </a:solidFill>
                <a:latin typeface="Arial" panose="020B0604020202020204" pitchFamily="34" charset="0"/>
                <a:ea typeface="Times New Roman" panose="02020603050405020304" pitchFamily="18" charset="0"/>
                <a:cs typeface="Arial" panose="020B0604020202020204" pitchFamily="34" charset="0"/>
              </a:rPr>
              <a:t>0</a:t>
            </a:r>
            <a:r>
              <a:rPr lang="en-US" sz="2800" i="1">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a:t>
            </a:r>
            <a:endPar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Tổng số giờ nắng nhiều (từ 1400 - 3000 giờ</a:t>
            </a:r>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 năm).</a:t>
            </a:r>
            <a:endParaRPr lang="en-US" sz="2800">
              <a:solidFill>
                <a:srgbClr val="002060"/>
              </a:solidFill>
              <a:effectLst/>
              <a:ea typeface="Calibri" panose="020F0502020204030204" pitchFamily="34" charset="0"/>
            </a:endParaRPr>
          </a:p>
        </p:txBody>
      </p:sp>
      <p:sp>
        <p:nvSpPr>
          <p:cNvPr id="14" name="TextBox 13">
            <a:extLst>
              <a:ext uri="{FF2B5EF4-FFF2-40B4-BE49-F238E27FC236}">
                <a16:creationId xmlns:a16="http://schemas.microsoft.com/office/drawing/2014/main" id="{4F2C8846-4FC2-8962-EAE6-28CB31C0330F}"/>
              </a:ext>
            </a:extLst>
          </p:cNvPr>
          <p:cNvSpPr txBox="1"/>
          <p:nvPr/>
        </p:nvSpPr>
        <p:spPr>
          <a:xfrm>
            <a:off x="342347" y="4324115"/>
            <a:ext cx="7448513" cy="523220"/>
          </a:xfrm>
          <a:prstGeom prst="rect">
            <a:avLst/>
          </a:prstGeom>
          <a:noFill/>
        </p:spPr>
        <p:txBody>
          <a:bodyPr wrap="square">
            <a:spAutoFit/>
          </a:bodyPr>
          <a:lstStyle/>
          <a:p>
            <a:pPr marL="342900" lvl="0" indent="-342900" algn="just">
              <a:buFont typeface="Symbol" panose="05050102010706020507" pitchFamily="18" charset="2"/>
              <a:buChar char=""/>
            </a:pP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Nguyên</a:t>
            </a:r>
            <a:r>
              <a:rPr lang="en-US" sz="2800" b="1">
                <a:solidFill>
                  <a:srgbClr val="2007D7"/>
                </a:solidFill>
                <a:effectLst/>
                <a:latin typeface="Arial" panose="020B0604020202020204" pitchFamily="34" charset="0"/>
                <a:ea typeface="Calibri" panose="020F0502020204030204" pitchFamily="34" charset="0"/>
                <a:cs typeface="Arial" panose="020B0604020202020204" pitchFamily="34" charset="0"/>
              </a:rPr>
              <a:t> </a:t>
            </a: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nhân:</a:t>
            </a:r>
            <a:endParaRPr lang="en-US" sz="1800">
              <a:solidFill>
                <a:srgbClr val="FF0000"/>
              </a:solidFill>
              <a:effectLst/>
              <a:ea typeface="Calibri" panose="020F0502020204030204" pitchFamily="34" charset="0"/>
            </a:endParaRPr>
          </a:p>
        </p:txBody>
      </p:sp>
      <p:sp>
        <p:nvSpPr>
          <p:cNvPr id="15" name="TextBox 14">
            <a:extLst>
              <a:ext uri="{FF2B5EF4-FFF2-40B4-BE49-F238E27FC236}">
                <a16:creationId xmlns:a16="http://schemas.microsoft.com/office/drawing/2014/main" id="{D3BA0075-AAAF-4540-6059-9652261C5DBB}"/>
              </a:ext>
            </a:extLst>
          </p:cNvPr>
          <p:cNvSpPr txBox="1"/>
          <p:nvPr/>
        </p:nvSpPr>
        <p:spPr>
          <a:xfrm>
            <a:off x="247111" y="4787349"/>
            <a:ext cx="11944889" cy="1384995"/>
          </a:xfrm>
          <a:prstGeom prst="rect">
            <a:avLst/>
          </a:prstGeom>
          <a:noFill/>
        </p:spPr>
        <p:txBody>
          <a:bodyPr wrap="square">
            <a:spAutoFit/>
          </a:bodyPr>
          <a:lstStyle/>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Nước ta nằm trong vùng nội chí tuyến.</a:t>
            </a:r>
            <a:endPar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Hằng năm, nhận được lượng bức xạ mặt trời lớn do góc nhập xạ lớn và hai lần Mặt Trời lên thiên đỉnh.</a:t>
            </a:r>
            <a:endPar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8BB808A-F4DB-19C5-A51F-BB9EC64787D0}"/>
              </a:ext>
            </a:extLst>
          </p:cNvPr>
          <p:cNvSpPr txBox="1"/>
          <p:nvPr/>
        </p:nvSpPr>
        <p:spPr>
          <a:xfrm>
            <a:off x="274283" y="6142184"/>
            <a:ext cx="7048463" cy="523220"/>
          </a:xfrm>
          <a:prstGeom prst="rect">
            <a:avLst/>
          </a:prstGeom>
          <a:noFill/>
        </p:spPr>
        <p:txBody>
          <a:bodyPr wrap="square">
            <a:spAutoFit/>
          </a:bodyPr>
          <a:lstStyle/>
          <a:p>
            <a:pPr lvl="0" algn="just"/>
            <a:r>
              <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002060"/>
                </a:solidFill>
                <a:effectLst/>
                <a:latin typeface="Arial" panose="020B0604020202020204" pitchFamily="34" charset="0"/>
                <a:ea typeface="Calibri" panose="020F0502020204030204" pitchFamily="34" charset="0"/>
                <a:cs typeface="Arial" panose="020B0604020202020204" pitchFamily="34" charset="0"/>
              </a:rPr>
              <a:t>Giáp Biển Đông</a:t>
            </a:r>
            <a:endParaRPr lang="en-US" sz="28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7" name="Google Shape;474;p24">
            <a:extLst>
              <a:ext uri="{FF2B5EF4-FFF2-40B4-BE49-F238E27FC236}">
                <a16:creationId xmlns:a16="http://schemas.microsoft.com/office/drawing/2014/main" id="{039F99A7-5C5C-64CD-B27B-6F0FF4CF881B}"/>
              </a:ext>
            </a:extLst>
          </p:cNvPr>
          <p:cNvGrpSpPr/>
          <p:nvPr/>
        </p:nvGrpSpPr>
        <p:grpSpPr>
          <a:xfrm>
            <a:off x="161386" y="0"/>
            <a:ext cx="4674113" cy="1041525"/>
            <a:chOff x="1153250" y="1560375"/>
            <a:chExt cx="4189835" cy="1041525"/>
          </a:xfrm>
        </p:grpSpPr>
        <p:sp>
          <p:nvSpPr>
            <p:cNvPr id="18" name="Google Shape;475;p24">
              <a:extLst>
                <a:ext uri="{FF2B5EF4-FFF2-40B4-BE49-F238E27FC236}">
                  <a16:creationId xmlns:a16="http://schemas.microsoft.com/office/drawing/2014/main" id="{C3B01E87-C9C2-A3D6-A714-2E0DA6ECB22A}"/>
                </a:ext>
              </a:extLst>
            </p:cNvPr>
            <p:cNvSpPr/>
            <p:nvPr/>
          </p:nvSpPr>
          <p:spPr>
            <a:xfrm>
              <a:off x="1254450" y="1624675"/>
              <a:ext cx="3983711" cy="912925"/>
            </a:xfrm>
            <a:custGeom>
              <a:avLst/>
              <a:gdLst/>
              <a:ahLst/>
              <a:cxnLst/>
              <a:rect l="l" t="t" r="r" b="b"/>
              <a:pathLst>
                <a:path w="123564" h="36517" extrusionOk="0">
                  <a:moveTo>
                    <a:pt x="17658" y="0"/>
                  </a:moveTo>
                  <a:cubicBezTo>
                    <a:pt x="7906" y="0"/>
                    <a:pt x="1" y="7906"/>
                    <a:pt x="1" y="17657"/>
                  </a:cubicBezTo>
                  <a:lnTo>
                    <a:pt x="1" y="18848"/>
                  </a:lnTo>
                  <a:cubicBezTo>
                    <a:pt x="1" y="28611"/>
                    <a:pt x="7906" y="36517"/>
                    <a:pt x="17658" y="36517"/>
                  </a:cubicBezTo>
                  <a:lnTo>
                    <a:pt x="105907" y="36517"/>
                  </a:lnTo>
                  <a:cubicBezTo>
                    <a:pt x="115658" y="36517"/>
                    <a:pt x="123564" y="28611"/>
                    <a:pt x="123564" y="18848"/>
                  </a:cubicBezTo>
                  <a:lnTo>
                    <a:pt x="123564" y="17657"/>
                  </a:lnTo>
                  <a:cubicBezTo>
                    <a:pt x="123564" y="7906"/>
                    <a:pt x="115658" y="0"/>
                    <a:pt x="105907" y="0"/>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6;p24">
              <a:extLst>
                <a:ext uri="{FF2B5EF4-FFF2-40B4-BE49-F238E27FC236}">
                  <a16:creationId xmlns:a16="http://schemas.microsoft.com/office/drawing/2014/main" id="{21CBFD5D-D41F-9D48-05E9-E91948ACFB96}"/>
                </a:ext>
              </a:extLst>
            </p:cNvPr>
            <p:cNvSpPr/>
            <p:nvPr/>
          </p:nvSpPr>
          <p:spPr>
            <a:xfrm>
              <a:off x="1229450" y="1624675"/>
              <a:ext cx="912625" cy="912925"/>
            </a:xfrm>
            <a:custGeom>
              <a:avLst/>
              <a:gdLst/>
              <a:ahLst/>
              <a:cxnLst/>
              <a:rect l="l" t="t" r="r" b="b"/>
              <a:pathLst>
                <a:path w="36505" h="36517" extrusionOk="0">
                  <a:moveTo>
                    <a:pt x="18253" y="0"/>
                  </a:moveTo>
                  <a:cubicBezTo>
                    <a:pt x="8168" y="0"/>
                    <a:pt x="1" y="8180"/>
                    <a:pt x="1" y="18252"/>
                  </a:cubicBezTo>
                  <a:cubicBezTo>
                    <a:pt x="1" y="28337"/>
                    <a:pt x="8168" y="36517"/>
                    <a:pt x="18253" y="36517"/>
                  </a:cubicBezTo>
                  <a:cubicBezTo>
                    <a:pt x="28326" y="36517"/>
                    <a:pt x="36505" y="28337"/>
                    <a:pt x="36505" y="18252"/>
                  </a:cubicBezTo>
                  <a:cubicBezTo>
                    <a:pt x="36505" y="8180"/>
                    <a:pt x="28326" y="0"/>
                    <a:pt x="18253" y="0"/>
                  </a:cubicBezTo>
                  <a:close/>
                </a:path>
              </a:pathLst>
            </a:custGeom>
            <a:solidFill>
              <a:srgbClr val="FDD7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7;p24">
              <a:extLst>
                <a:ext uri="{FF2B5EF4-FFF2-40B4-BE49-F238E27FC236}">
                  <a16:creationId xmlns:a16="http://schemas.microsoft.com/office/drawing/2014/main" id="{5F1C7EAD-4A55-16F7-60F7-1C153A838676}"/>
                </a:ext>
              </a:extLst>
            </p:cNvPr>
            <p:cNvSpPr/>
            <p:nvPr/>
          </p:nvSpPr>
          <p:spPr>
            <a:xfrm>
              <a:off x="1302675" y="1698200"/>
              <a:ext cx="765900" cy="765875"/>
            </a:xfrm>
            <a:custGeom>
              <a:avLst/>
              <a:gdLst/>
              <a:ahLst/>
              <a:cxnLst/>
              <a:rect l="l" t="t" r="r" b="b"/>
              <a:pathLst>
                <a:path w="30636" h="30635" extrusionOk="0">
                  <a:moveTo>
                    <a:pt x="15324" y="0"/>
                  </a:moveTo>
                  <a:cubicBezTo>
                    <a:pt x="6858" y="0"/>
                    <a:pt x="0" y="6858"/>
                    <a:pt x="0" y="15311"/>
                  </a:cubicBezTo>
                  <a:cubicBezTo>
                    <a:pt x="0" y="23777"/>
                    <a:pt x="6858" y="30635"/>
                    <a:pt x="15324" y="30635"/>
                  </a:cubicBezTo>
                  <a:cubicBezTo>
                    <a:pt x="23777" y="30635"/>
                    <a:pt x="30635" y="23777"/>
                    <a:pt x="30635" y="15311"/>
                  </a:cubicBezTo>
                  <a:cubicBezTo>
                    <a:pt x="30635" y="6858"/>
                    <a:pt x="23777" y="0"/>
                    <a:pt x="15324"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3600">
                  <a:solidFill>
                    <a:srgbClr val="FF0000"/>
                  </a:solidFill>
                  <a:latin typeface="Arial" panose="020B0604020202020204" pitchFamily="34" charset="0"/>
                  <a:cs typeface="Arial" panose="020B0604020202020204" pitchFamily="34" charset="0"/>
                </a:rPr>
                <a:t>a</a:t>
              </a:r>
              <a:endParaRPr sz="3600">
                <a:solidFill>
                  <a:srgbClr val="FF0000"/>
                </a:solidFill>
                <a:latin typeface="Arial" panose="020B0604020202020204" pitchFamily="34" charset="0"/>
                <a:cs typeface="Arial" panose="020B0604020202020204" pitchFamily="34" charset="0"/>
              </a:endParaRPr>
            </a:p>
          </p:txBody>
        </p:sp>
        <p:sp>
          <p:nvSpPr>
            <p:cNvPr id="21" name="Google Shape;478;p24">
              <a:extLst>
                <a:ext uri="{FF2B5EF4-FFF2-40B4-BE49-F238E27FC236}">
                  <a16:creationId xmlns:a16="http://schemas.microsoft.com/office/drawing/2014/main" id="{189A0FC8-D4F9-A27E-6364-CBCB225576AC}"/>
                </a:ext>
              </a:extLst>
            </p:cNvPr>
            <p:cNvSpPr/>
            <p:nvPr/>
          </p:nvSpPr>
          <p:spPr>
            <a:xfrm>
              <a:off x="1153250" y="1560375"/>
              <a:ext cx="4189835" cy="1041525"/>
            </a:xfrm>
            <a:custGeom>
              <a:avLst/>
              <a:gdLst/>
              <a:ahLst/>
              <a:cxnLst/>
              <a:rect l="l" t="t" r="r" b="b"/>
              <a:pathLst>
                <a:path w="130660" h="41661" extrusionOk="0">
                  <a:moveTo>
                    <a:pt x="110491" y="893"/>
                  </a:moveTo>
                  <a:cubicBezTo>
                    <a:pt x="121123" y="893"/>
                    <a:pt x="129767" y="9537"/>
                    <a:pt x="129767" y="20170"/>
                  </a:cubicBezTo>
                  <a:lnTo>
                    <a:pt x="129767" y="21491"/>
                  </a:lnTo>
                  <a:cubicBezTo>
                    <a:pt x="129767" y="32123"/>
                    <a:pt x="121123" y="40767"/>
                    <a:pt x="110491" y="40767"/>
                  </a:cubicBezTo>
                  <a:lnTo>
                    <a:pt x="20170" y="40767"/>
                  </a:lnTo>
                  <a:cubicBezTo>
                    <a:pt x="9537" y="40767"/>
                    <a:pt x="894" y="32123"/>
                    <a:pt x="894" y="21491"/>
                  </a:cubicBezTo>
                  <a:lnTo>
                    <a:pt x="894" y="20170"/>
                  </a:lnTo>
                  <a:cubicBezTo>
                    <a:pt x="894" y="9537"/>
                    <a:pt x="9537" y="893"/>
                    <a:pt x="20170" y="893"/>
                  </a:cubicBezTo>
                  <a:close/>
                  <a:moveTo>
                    <a:pt x="20170" y="0"/>
                  </a:moveTo>
                  <a:cubicBezTo>
                    <a:pt x="9049" y="0"/>
                    <a:pt x="1" y="9049"/>
                    <a:pt x="1" y="20170"/>
                  </a:cubicBezTo>
                  <a:lnTo>
                    <a:pt x="1" y="21491"/>
                  </a:lnTo>
                  <a:cubicBezTo>
                    <a:pt x="1" y="32612"/>
                    <a:pt x="9049" y="41660"/>
                    <a:pt x="20170" y="41660"/>
                  </a:cubicBezTo>
                  <a:lnTo>
                    <a:pt x="110491" y="41660"/>
                  </a:lnTo>
                  <a:cubicBezTo>
                    <a:pt x="121611" y="41660"/>
                    <a:pt x="130660" y="32612"/>
                    <a:pt x="130660" y="21491"/>
                  </a:cubicBezTo>
                  <a:lnTo>
                    <a:pt x="130660" y="20170"/>
                  </a:lnTo>
                  <a:cubicBezTo>
                    <a:pt x="130660" y="9049"/>
                    <a:pt x="121611" y="0"/>
                    <a:pt x="110491" y="0"/>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81;p24">
              <a:extLst>
                <a:ext uri="{FF2B5EF4-FFF2-40B4-BE49-F238E27FC236}">
                  <a16:creationId xmlns:a16="http://schemas.microsoft.com/office/drawing/2014/main" id="{3B19454D-F122-C6DB-BD34-E47720F992DA}"/>
                </a:ext>
              </a:extLst>
            </p:cNvPr>
            <p:cNvSpPr txBox="1"/>
            <p:nvPr/>
          </p:nvSpPr>
          <p:spPr>
            <a:xfrm>
              <a:off x="1981984" y="1925940"/>
              <a:ext cx="3281176" cy="316180"/>
            </a:xfrm>
            <a:prstGeom prst="rect">
              <a:avLst/>
            </a:prstGeom>
            <a:noFill/>
            <a:ln>
              <a:noFill/>
            </a:ln>
          </p:spPr>
          <p:txBody>
            <a:bodyPr spcFirstLastPara="1" wrap="square" lIns="91425" tIns="91425" rIns="91425" bIns="91425" anchor="ctr" anchorCtr="0">
              <a:noAutofit/>
            </a:bodyPr>
            <a:lstStyle/>
            <a:p>
              <a:pPr algn="ctr"/>
              <a:r>
                <a:rPr lang="en-US" sz="2400" b="1">
                  <a:solidFill>
                    <a:srgbClr val="0000FF"/>
                  </a:solidFill>
                  <a:latin typeface="Arial" panose="020B0604020202020204" pitchFamily="34" charset="0"/>
                  <a:cs typeface="Arial" panose="020B0604020202020204" pitchFamily="34" charset="0"/>
                </a:rPr>
                <a:t>Tính chất nhiệt đới ẩm</a:t>
              </a:r>
              <a:endParaRPr lang="en-US" sz="2400" b="1">
                <a:solidFill>
                  <a:srgbClr val="0000FF"/>
                </a:solidFill>
                <a:latin typeface="Fira Sans Extra Condensed Medium"/>
                <a:ea typeface="Fira Sans Extra Condensed Medium"/>
                <a:cs typeface="Fira Sans Extra Condensed Medium"/>
                <a:sym typeface="Fira Sans Extra Condensed Medium"/>
              </a:endParaRPr>
            </a:p>
          </p:txBody>
        </p:sp>
      </p:grpSp>
      <p:pic>
        <p:nvPicPr>
          <p:cNvPr id="23" name="Picture 22" descr="book9">
            <a:extLst>
              <a:ext uri="{FF2B5EF4-FFF2-40B4-BE49-F238E27FC236}">
                <a16:creationId xmlns:a16="http://schemas.microsoft.com/office/drawing/2014/main" id="{01523834-D2D7-87E0-8C34-4640FF2B29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33459" y="259151"/>
            <a:ext cx="1368596" cy="9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7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45573-0372-873A-1B13-9D7AF0272C6F}"/>
              </a:ext>
            </a:extLst>
          </p:cNvPr>
          <p:cNvSpPr txBox="1"/>
          <p:nvPr/>
        </p:nvSpPr>
        <p:spPr>
          <a:xfrm>
            <a:off x="1503680" y="25948"/>
            <a:ext cx="9997440"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3</a:t>
            </a:r>
          </a:p>
        </p:txBody>
      </p:sp>
      <p:sp>
        <p:nvSpPr>
          <p:cNvPr id="4" name="TextBox 3">
            <a:extLst>
              <a:ext uri="{FF2B5EF4-FFF2-40B4-BE49-F238E27FC236}">
                <a16:creationId xmlns:a16="http://schemas.microsoft.com/office/drawing/2014/main" id="{E834EC9B-72D3-2330-570F-3C612E4C7223}"/>
              </a:ext>
            </a:extLst>
          </p:cNvPr>
          <p:cNvSpPr txBox="1"/>
          <p:nvPr/>
        </p:nvSpPr>
        <p:spPr>
          <a:xfrm>
            <a:off x="85057" y="667834"/>
            <a:ext cx="8201694" cy="1938992"/>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1</a:t>
            </a:r>
            <a:r>
              <a:rPr lang="en-US" sz="2000">
                <a:solidFill>
                  <a:srgbClr val="0070C0"/>
                </a:solidFill>
                <a:latin typeface="Arial" panose="020B0604020202020204" pitchFamily="34" charset="0"/>
                <a:cs typeface="Arial" panose="020B0604020202020204" pitchFamily="34" charset="0"/>
              </a:rPr>
              <a:t>:Thảo luận theo cặp đôi trong vòng </a:t>
            </a:r>
            <a:r>
              <a:rPr lang="en-US" sz="2000" b="1">
                <a:solidFill>
                  <a:srgbClr val="FF0000"/>
                </a:solidFill>
                <a:latin typeface="Arial" panose="020B0604020202020204" pitchFamily="34" charset="0"/>
                <a:cs typeface="Arial" panose="020B0604020202020204" pitchFamily="34" charset="0"/>
              </a:rPr>
              <a:t>3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-Quan sát bản đồ khí hậu Việt Nam, hãy cho biết:</a:t>
            </a:r>
          </a:p>
          <a:p>
            <a:pPr algn="just"/>
            <a:r>
              <a:rPr lang="en-US" sz="2000">
                <a:solidFill>
                  <a:srgbClr val="0070C0"/>
                </a:solidFill>
                <a:latin typeface="Arial" panose="020B0604020202020204" pitchFamily="34" charset="0"/>
                <a:cs typeface="Arial" panose="020B0604020202020204" pitchFamily="34" charset="0"/>
              </a:rPr>
              <a:t>+Nước ta có mấy mùa gió? Xác định hướng gió?</a:t>
            </a:r>
          </a:p>
          <a:p>
            <a:pPr algn="just"/>
            <a:r>
              <a:rPr lang="en-US" sz="2000">
                <a:solidFill>
                  <a:srgbClr val="0070C0"/>
                </a:solidFill>
                <a:latin typeface="Arial" panose="020B0604020202020204" pitchFamily="34" charset="0"/>
                <a:cs typeface="Arial" panose="020B0604020202020204" pitchFamily="34" charset="0"/>
              </a:rPr>
              <a:t>-Dựa vào nôi dung sgk và lược đồ gió mùa ở Đông Nam Á, hãy cho biết tính chất của 2 loại gió này. Vì sao hai loại gió mùa có tính chất trái ngược nhau?</a:t>
            </a:r>
          </a:p>
        </p:txBody>
      </p:sp>
      <p:sp>
        <p:nvSpPr>
          <p:cNvPr id="5" name="TextBox 4">
            <a:extLst>
              <a:ext uri="{FF2B5EF4-FFF2-40B4-BE49-F238E27FC236}">
                <a16:creationId xmlns:a16="http://schemas.microsoft.com/office/drawing/2014/main" id="{FC70EA88-5E3F-817F-D6CC-235A733217A9}"/>
              </a:ext>
            </a:extLst>
          </p:cNvPr>
          <p:cNvSpPr txBox="1"/>
          <p:nvPr/>
        </p:nvSpPr>
        <p:spPr>
          <a:xfrm>
            <a:off x="171450" y="5088044"/>
            <a:ext cx="8115301" cy="1631216"/>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2</a:t>
            </a:r>
            <a:r>
              <a:rPr lang="en-US" sz="2000">
                <a:solidFill>
                  <a:srgbClr val="0070C0"/>
                </a:solidFill>
                <a:latin typeface="Arial" panose="020B0604020202020204" pitchFamily="34" charset="0"/>
                <a:cs typeface="Arial" panose="020B0604020202020204" pitchFamily="34" charset="0"/>
              </a:rPr>
              <a:t>:Thảo luận nhóm trong vòng </a:t>
            </a:r>
            <a:r>
              <a:rPr lang="en-US" sz="2000" b="1">
                <a:solidFill>
                  <a:srgbClr val="FF0000"/>
                </a:solidFill>
                <a:latin typeface="Arial" panose="020B0604020202020204" pitchFamily="34" charset="0"/>
                <a:cs typeface="Arial" panose="020B0604020202020204" pitchFamily="34" charset="0"/>
              </a:rPr>
              <a:t>2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-Dựa vào nội dung thảo luận tại nhiệm vụ 1, hãy chứng minh nước ta có khí hậu gió mùa.</a:t>
            </a:r>
          </a:p>
          <a:p>
            <a:pPr algn="just"/>
            <a:r>
              <a:rPr lang="en-US" sz="2000">
                <a:solidFill>
                  <a:srgbClr val="0070C0"/>
                </a:solidFill>
                <a:latin typeface="Arial" panose="020B0604020202020204" pitchFamily="34" charset="0"/>
                <a:cs typeface="Arial" panose="020B0604020202020204" pitchFamily="34" charset="0"/>
              </a:rPr>
              <a:t>-Dựa vào kiến thức đã học ,hãy giải thích tại sao miền Nam nước ta hầu như không chịu ảnh hưởng của gió mùa Đông Bắc?</a:t>
            </a:r>
          </a:p>
        </p:txBody>
      </p:sp>
      <p:pic>
        <p:nvPicPr>
          <p:cNvPr id="9" name="Picture 8">
            <a:extLst>
              <a:ext uri="{FF2B5EF4-FFF2-40B4-BE49-F238E27FC236}">
                <a16:creationId xmlns:a16="http://schemas.microsoft.com/office/drawing/2014/main" id="{A9A64EAB-B2EE-868E-B812-D8FB813394E6}"/>
              </a:ext>
            </a:extLst>
          </p:cNvPr>
          <p:cNvPicPr>
            <a:picLocks noChangeAspect="1"/>
          </p:cNvPicPr>
          <p:nvPr/>
        </p:nvPicPr>
        <p:blipFill>
          <a:blip r:embed="rId3"/>
          <a:stretch>
            <a:fillRect/>
          </a:stretch>
        </p:blipFill>
        <p:spPr>
          <a:xfrm>
            <a:off x="304272" y="2625876"/>
            <a:ext cx="7563906" cy="2410161"/>
          </a:xfrm>
          <a:prstGeom prst="rect">
            <a:avLst/>
          </a:prstGeom>
        </p:spPr>
      </p:pic>
      <p:sp>
        <p:nvSpPr>
          <p:cNvPr id="10" name="TextBox 9">
            <a:extLst>
              <a:ext uri="{FF2B5EF4-FFF2-40B4-BE49-F238E27FC236}">
                <a16:creationId xmlns:a16="http://schemas.microsoft.com/office/drawing/2014/main" id="{913CF0C4-E8F7-5691-F57A-03A9592DB787}"/>
              </a:ext>
            </a:extLst>
          </p:cNvPr>
          <p:cNvSpPr txBox="1"/>
          <p:nvPr/>
        </p:nvSpPr>
        <p:spPr>
          <a:xfrm>
            <a:off x="66992" y="188222"/>
            <a:ext cx="1247775" cy="369332"/>
          </a:xfrm>
          <a:prstGeom prst="rect">
            <a:avLst/>
          </a:prstGeom>
          <a:solidFill>
            <a:schemeClr val="accent4">
              <a:lumMod val="20000"/>
              <a:lumOff val="80000"/>
            </a:schemeClr>
          </a:solidFill>
          <a:ln>
            <a:solidFill>
              <a:schemeClr val="accent1"/>
            </a:solid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3,6</a:t>
            </a:r>
          </a:p>
        </p:txBody>
      </p:sp>
      <p:grpSp>
        <p:nvGrpSpPr>
          <p:cNvPr id="12" name="Group 11">
            <a:extLst>
              <a:ext uri="{FF2B5EF4-FFF2-40B4-BE49-F238E27FC236}">
                <a16:creationId xmlns:a16="http://schemas.microsoft.com/office/drawing/2014/main" id="{93DF7853-8025-E55A-4CC2-FA6E9244056F}"/>
              </a:ext>
            </a:extLst>
          </p:cNvPr>
          <p:cNvGrpSpPr/>
          <p:nvPr/>
        </p:nvGrpSpPr>
        <p:grpSpPr>
          <a:xfrm>
            <a:off x="8312379" y="886826"/>
            <a:ext cx="4049597" cy="5971174"/>
            <a:chOff x="8310216" y="557554"/>
            <a:chExt cx="4049597" cy="5971174"/>
          </a:xfrm>
        </p:grpSpPr>
        <p:pic>
          <p:nvPicPr>
            <p:cNvPr id="8" name="Picture 7">
              <a:extLst>
                <a:ext uri="{FF2B5EF4-FFF2-40B4-BE49-F238E27FC236}">
                  <a16:creationId xmlns:a16="http://schemas.microsoft.com/office/drawing/2014/main" id="{C3375EF2-8757-EB43-24C5-5F54A9353D63}"/>
                </a:ext>
              </a:extLst>
            </p:cNvPr>
            <p:cNvPicPr>
              <a:picLocks noChangeAspect="1"/>
            </p:cNvPicPr>
            <p:nvPr/>
          </p:nvPicPr>
          <p:blipFill>
            <a:blip r:embed="rId4"/>
            <a:stretch>
              <a:fillRect/>
            </a:stretch>
          </p:blipFill>
          <p:spPr>
            <a:xfrm>
              <a:off x="8310216" y="557554"/>
              <a:ext cx="3881784" cy="5599454"/>
            </a:xfrm>
            <a:prstGeom prst="rect">
              <a:avLst/>
            </a:prstGeom>
          </p:spPr>
        </p:pic>
        <p:sp>
          <p:nvSpPr>
            <p:cNvPr id="11" name="TextBox 10">
              <a:extLst>
                <a:ext uri="{FF2B5EF4-FFF2-40B4-BE49-F238E27FC236}">
                  <a16:creationId xmlns:a16="http://schemas.microsoft.com/office/drawing/2014/main" id="{3D2C8FCC-1120-C762-0B2F-4A150A14F21A}"/>
                </a:ext>
              </a:extLst>
            </p:cNvPr>
            <p:cNvSpPr txBox="1"/>
            <p:nvPr/>
          </p:nvSpPr>
          <p:spPr>
            <a:xfrm>
              <a:off x="8402685" y="6159396"/>
              <a:ext cx="3957128" cy="369332"/>
            </a:xfrm>
            <a:prstGeom prst="rect">
              <a:avLst/>
            </a:prstGeom>
            <a:noFill/>
          </p:spPr>
          <p:txBody>
            <a:bodyPr wrap="square" rtlCol="0">
              <a:spAutoFit/>
            </a:bodyPr>
            <a:lstStyle/>
            <a:p>
              <a:r>
                <a:rPr lang="en-US">
                  <a:solidFill>
                    <a:srgbClr val="0000FF"/>
                  </a:solidFill>
                  <a:latin typeface="Arial" panose="020B0604020202020204" pitchFamily="34" charset="0"/>
                  <a:cs typeface="Arial" panose="020B0604020202020204" pitchFamily="34" charset="0"/>
                </a:rPr>
                <a:t>Hình 4.1 Bản đồ khí hậu Việt Nam</a:t>
              </a:r>
            </a:p>
          </p:txBody>
        </p:sp>
      </p:grpSp>
    </p:spTree>
    <p:extLst>
      <p:ext uri="{BB962C8B-B14F-4D97-AF65-F5344CB8AC3E}">
        <p14:creationId xmlns:p14="http://schemas.microsoft.com/office/powerpoint/2010/main" val="34798223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45573-0372-873A-1B13-9D7AF0272C6F}"/>
              </a:ext>
            </a:extLst>
          </p:cNvPr>
          <p:cNvSpPr txBox="1"/>
          <p:nvPr/>
        </p:nvSpPr>
        <p:spPr>
          <a:xfrm>
            <a:off x="1503680" y="25948"/>
            <a:ext cx="9997440"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3</a:t>
            </a:r>
          </a:p>
        </p:txBody>
      </p:sp>
      <p:sp>
        <p:nvSpPr>
          <p:cNvPr id="4" name="TextBox 3">
            <a:extLst>
              <a:ext uri="{FF2B5EF4-FFF2-40B4-BE49-F238E27FC236}">
                <a16:creationId xmlns:a16="http://schemas.microsoft.com/office/drawing/2014/main" id="{E834EC9B-72D3-2330-570F-3C612E4C7223}"/>
              </a:ext>
            </a:extLst>
          </p:cNvPr>
          <p:cNvSpPr txBox="1"/>
          <p:nvPr/>
        </p:nvSpPr>
        <p:spPr>
          <a:xfrm>
            <a:off x="85057" y="667834"/>
            <a:ext cx="8201694" cy="1938992"/>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1</a:t>
            </a:r>
            <a:r>
              <a:rPr lang="en-US" sz="2000">
                <a:solidFill>
                  <a:srgbClr val="0070C0"/>
                </a:solidFill>
                <a:latin typeface="Arial" panose="020B0604020202020204" pitchFamily="34" charset="0"/>
                <a:cs typeface="Arial" panose="020B0604020202020204" pitchFamily="34" charset="0"/>
              </a:rPr>
              <a:t>:Thảo luận theo cặp đôi trong vòng </a:t>
            </a:r>
            <a:r>
              <a:rPr lang="en-US" sz="2000">
                <a:solidFill>
                  <a:srgbClr val="FF0000"/>
                </a:solidFill>
                <a:latin typeface="Arial" panose="020B0604020202020204" pitchFamily="34" charset="0"/>
                <a:cs typeface="Arial" panose="020B0604020202020204" pitchFamily="34" charset="0"/>
              </a:rPr>
              <a:t>3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-Quan sát bản đồ khí hậu Việt Nam, hãy cho biết:</a:t>
            </a:r>
          </a:p>
          <a:p>
            <a:pPr algn="just"/>
            <a:r>
              <a:rPr lang="en-US" sz="2000">
                <a:solidFill>
                  <a:srgbClr val="0070C0"/>
                </a:solidFill>
                <a:latin typeface="Arial" panose="020B0604020202020204" pitchFamily="34" charset="0"/>
                <a:cs typeface="Arial" panose="020B0604020202020204" pitchFamily="34" charset="0"/>
              </a:rPr>
              <a:t>+Nước ta có mấy mùa gió? Xác định hướng gió?</a:t>
            </a:r>
          </a:p>
          <a:p>
            <a:pPr algn="just"/>
            <a:r>
              <a:rPr lang="en-US" sz="2000">
                <a:solidFill>
                  <a:srgbClr val="0070C0"/>
                </a:solidFill>
                <a:latin typeface="Arial" panose="020B0604020202020204" pitchFamily="34" charset="0"/>
                <a:cs typeface="Arial" panose="020B0604020202020204" pitchFamily="34" charset="0"/>
              </a:rPr>
              <a:t>-Dựa vào nôi dung sgk và lược đồ gió mùa ở Đông Nam Á, hãy cho biết tính chất của 2 loại gió này. Vì sao hai loại gió mùa có tính chất trái ngược nhau?</a:t>
            </a:r>
          </a:p>
        </p:txBody>
      </p:sp>
      <p:sp>
        <p:nvSpPr>
          <p:cNvPr id="5" name="TextBox 4">
            <a:extLst>
              <a:ext uri="{FF2B5EF4-FFF2-40B4-BE49-F238E27FC236}">
                <a16:creationId xmlns:a16="http://schemas.microsoft.com/office/drawing/2014/main" id="{FC70EA88-5E3F-817F-D6CC-235A733217A9}"/>
              </a:ext>
            </a:extLst>
          </p:cNvPr>
          <p:cNvSpPr txBox="1"/>
          <p:nvPr/>
        </p:nvSpPr>
        <p:spPr>
          <a:xfrm>
            <a:off x="171450" y="5046948"/>
            <a:ext cx="8201695" cy="1631216"/>
          </a:xfrm>
          <a:prstGeom prst="rect">
            <a:avLst/>
          </a:prstGeom>
          <a:solidFill>
            <a:schemeClr val="bg1"/>
          </a:solidFill>
          <a:ln>
            <a:solidFill>
              <a:srgbClr val="00B050"/>
            </a:solidFill>
            <a:prstDash val="sysDot"/>
          </a:ln>
        </p:spPr>
        <p:txBody>
          <a:bodyPr wrap="square" rtlCol="0">
            <a:spAutoFit/>
          </a:bodyPr>
          <a:lstStyle/>
          <a:p>
            <a:pPr algn="just"/>
            <a:r>
              <a:rPr lang="en-US" sz="2000" b="1" u="sng">
                <a:solidFill>
                  <a:srgbClr val="FF0000"/>
                </a:solidFill>
                <a:latin typeface="Arial" panose="020B0604020202020204" pitchFamily="34" charset="0"/>
                <a:cs typeface="Arial" panose="020B0604020202020204" pitchFamily="34" charset="0"/>
              </a:rPr>
              <a:t>Nhiệm vụ 2</a:t>
            </a:r>
            <a:r>
              <a:rPr lang="en-US" sz="2000">
                <a:solidFill>
                  <a:srgbClr val="0070C0"/>
                </a:solidFill>
                <a:latin typeface="Arial" panose="020B0604020202020204" pitchFamily="34" charset="0"/>
                <a:cs typeface="Arial" panose="020B0604020202020204" pitchFamily="34" charset="0"/>
              </a:rPr>
              <a:t>:Thảo luận nhóm trong vòng 2</a:t>
            </a:r>
            <a:r>
              <a:rPr lang="en-US" sz="2000">
                <a:solidFill>
                  <a:srgbClr val="FF0000"/>
                </a:solidFill>
                <a:latin typeface="Arial" panose="020B0604020202020204" pitchFamily="34" charset="0"/>
                <a:cs typeface="Arial" panose="020B0604020202020204" pitchFamily="34" charset="0"/>
              </a:rPr>
              <a:t> phút </a:t>
            </a:r>
            <a:r>
              <a:rPr lang="en-US" sz="2000">
                <a:solidFill>
                  <a:srgbClr val="0070C0"/>
                </a:solidFill>
                <a:latin typeface="Arial" panose="020B0604020202020204" pitchFamily="34" charset="0"/>
                <a:cs typeface="Arial" panose="020B0604020202020204" pitchFamily="34" charset="0"/>
              </a:rPr>
              <a:t>:</a:t>
            </a:r>
          </a:p>
          <a:p>
            <a:pPr algn="just"/>
            <a:r>
              <a:rPr lang="en-US" sz="2000">
                <a:solidFill>
                  <a:srgbClr val="0070C0"/>
                </a:solidFill>
                <a:latin typeface="Arial" panose="020B0604020202020204" pitchFamily="34" charset="0"/>
                <a:cs typeface="Arial" panose="020B0604020202020204" pitchFamily="34" charset="0"/>
              </a:rPr>
              <a:t>-Dựa vào nội dung thảo luận tại nhiệm vụ 1, hãy chứng minh nước ta có khí hậu gió mùa.</a:t>
            </a:r>
          </a:p>
          <a:p>
            <a:pPr algn="just"/>
            <a:r>
              <a:rPr lang="en-US" sz="2000">
                <a:solidFill>
                  <a:srgbClr val="0070C0"/>
                </a:solidFill>
                <a:latin typeface="Arial" panose="020B0604020202020204" pitchFamily="34" charset="0"/>
                <a:cs typeface="Arial" panose="020B0604020202020204" pitchFamily="34" charset="0"/>
              </a:rPr>
              <a:t>-Dựa vào kiến thức đã học ,hãy giải thích tại sao miền Nam nước ta hầu như không chịu ảnh hưởng của gió mùa Đông Bắc?</a:t>
            </a:r>
          </a:p>
        </p:txBody>
      </p:sp>
      <p:pic>
        <p:nvPicPr>
          <p:cNvPr id="7" name="Picture 6" descr="Map&#10;&#10;Description automatically generated">
            <a:extLst>
              <a:ext uri="{FF2B5EF4-FFF2-40B4-BE49-F238E27FC236}">
                <a16:creationId xmlns:a16="http://schemas.microsoft.com/office/drawing/2014/main" id="{A892B1F3-56E2-6D93-FC76-3517D98444BB}"/>
              </a:ext>
            </a:extLst>
          </p:cNvPr>
          <p:cNvPicPr>
            <a:picLocks noChangeAspect="1"/>
          </p:cNvPicPr>
          <p:nvPr/>
        </p:nvPicPr>
        <p:blipFill rotWithShape="1">
          <a:blip r:embed="rId2">
            <a:extLst>
              <a:ext uri="{28A0092B-C50C-407E-A947-70E740481C1C}">
                <a14:useLocalDpi xmlns:a14="http://schemas.microsoft.com/office/drawing/2010/main" val="0"/>
              </a:ext>
            </a:extLst>
          </a:blip>
          <a:srcRect t="16112" b="13888"/>
          <a:stretch/>
        </p:blipFill>
        <p:spPr>
          <a:xfrm>
            <a:off x="8566082" y="852805"/>
            <a:ext cx="3625918" cy="5495925"/>
          </a:xfrm>
          <a:prstGeom prst="rect">
            <a:avLst/>
          </a:prstGeom>
        </p:spPr>
      </p:pic>
      <p:pic>
        <p:nvPicPr>
          <p:cNvPr id="9" name="Picture 8">
            <a:extLst>
              <a:ext uri="{FF2B5EF4-FFF2-40B4-BE49-F238E27FC236}">
                <a16:creationId xmlns:a16="http://schemas.microsoft.com/office/drawing/2014/main" id="{A9A64EAB-B2EE-868E-B812-D8FB813394E6}"/>
              </a:ext>
            </a:extLst>
          </p:cNvPr>
          <p:cNvPicPr>
            <a:picLocks noChangeAspect="1"/>
          </p:cNvPicPr>
          <p:nvPr/>
        </p:nvPicPr>
        <p:blipFill>
          <a:blip r:embed="rId3"/>
          <a:stretch>
            <a:fillRect/>
          </a:stretch>
        </p:blipFill>
        <p:spPr>
          <a:xfrm>
            <a:off x="304272" y="2625876"/>
            <a:ext cx="7563906" cy="2410161"/>
          </a:xfrm>
          <a:prstGeom prst="rect">
            <a:avLst/>
          </a:prstGeom>
        </p:spPr>
      </p:pic>
      <p:sp>
        <p:nvSpPr>
          <p:cNvPr id="10" name="TextBox 9">
            <a:extLst>
              <a:ext uri="{FF2B5EF4-FFF2-40B4-BE49-F238E27FC236}">
                <a16:creationId xmlns:a16="http://schemas.microsoft.com/office/drawing/2014/main" id="{913CF0C4-E8F7-5691-F57A-03A9592DB787}"/>
              </a:ext>
            </a:extLst>
          </p:cNvPr>
          <p:cNvSpPr txBox="1"/>
          <p:nvPr/>
        </p:nvSpPr>
        <p:spPr>
          <a:xfrm>
            <a:off x="66992" y="188222"/>
            <a:ext cx="1247775" cy="369332"/>
          </a:xfrm>
          <a:prstGeom prst="rect">
            <a:avLst/>
          </a:prstGeom>
          <a:solidFill>
            <a:schemeClr val="accent4">
              <a:lumMod val="20000"/>
              <a:lumOff val="80000"/>
            </a:schemeClr>
          </a:solidFill>
          <a:ln>
            <a:no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3,6</a:t>
            </a:r>
          </a:p>
        </p:txBody>
      </p:sp>
    </p:spTree>
    <p:extLst>
      <p:ext uri="{BB962C8B-B14F-4D97-AF65-F5344CB8AC3E}">
        <p14:creationId xmlns:p14="http://schemas.microsoft.com/office/powerpoint/2010/main" val="1293947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4"/>
          <a:srcRect t="461"/>
          <a:stretch/>
        </p:blipFill>
        <p:spPr>
          <a:xfrm>
            <a:off x="20" y="1282"/>
            <a:ext cx="12191980" cy="6856718"/>
          </a:xfrm>
          <a:prstGeom prst="rect">
            <a:avLst/>
          </a:prstGeom>
        </p:spPr>
      </p:pic>
      <p:pic>
        <p:nvPicPr>
          <p:cNvPr id="11" name="gmmdvn">
            <a:hlinkClick r:id="" action="ppaction://media"/>
            <a:extLst>
              <a:ext uri="{FF2B5EF4-FFF2-40B4-BE49-F238E27FC236}">
                <a16:creationId xmlns:a16="http://schemas.microsoft.com/office/drawing/2014/main" id="{BDFD10BA-E9E9-606B-85A6-FD6C4A9AEC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8130" y="0"/>
            <a:ext cx="4311147" cy="6693623"/>
          </a:xfrm>
          <a:prstGeom prst="rect">
            <a:avLst/>
          </a:prstGeom>
        </p:spPr>
      </p:pic>
      <p:pic>
        <p:nvPicPr>
          <p:cNvPr id="12" name="Picture 11" descr="Map&#10;&#10;Description automatically generated">
            <a:extLst>
              <a:ext uri="{FF2B5EF4-FFF2-40B4-BE49-F238E27FC236}">
                <a16:creationId xmlns:a16="http://schemas.microsoft.com/office/drawing/2014/main" id="{FE51A07B-B1DE-F3FC-EB7E-928540AF3788}"/>
              </a:ext>
            </a:extLst>
          </p:cNvPr>
          <p:cNvPicPr>
            <a:picLocks noChangeAspect="1"/>
          </p:cNvPicPr>
          <p:nvPr/>
        </p:nvPicPr>
        <p:blipFill rotWithShape="1">
          <a:blip r:embed="rId6">
            <a:extLst>
              <a:ext uri="{28A0092B-C50C-407E-A947-70E740481C1C}">
                <a14:useLocalDpi xmlns:a14="http://schemas.microsoft.com/office/drawing/2010/main" val="0"/>
              </a:ext>
            </a:extLst>
          </a:blip>
          <a:srcRect t="16112" b="13888"/>
          <a:stretch/>
        </p:blipFill>
        <p:spPr>
          <a:xfrm>
            <a:off x="7670801" y="7377"/>
            <a:ext cx="4519676" cy="6850623"/>
          </a:xfrm>
          <a:prstGeom prst="rect">
            <a:avLst/>
          </a:prstGeom>
        </p:spPr>
      </p:pic>
      <p:sp>
        <p:nvSpPr>
          <p:cNvPr id="14" name="TextBox 13">
            <a:extLst>
              <a:ext uri="{FF2B5EF4-FFF2-40B4-BE49-F238E27FC236}">
                <a16:creationId xmlns:a16="http://schemas.microsoft.com/office/drawing/2014/main" id="{6E069068-D0B7-A376-EC22-F00FE8B3BCC8}"/>
              </a:ext>
            </a:extLst>
          </p:cNvPr>
          <p:cNvSpPr txBox="1"/>
          <p:nvPr/>
        </p:nvSpPr>
        <p:spPr>
          <a:xfrm>
            <a:off x="95249" y="1354901"/>
            <a:ext cx="3152775" cy="4893647"/>
          </a:xfrm>
          <a:prstGeom prst="rect">
            <a:avLst/>
          </a:prstGeom>
          <a:noFill/>
        </p:spPr>
        <p:txBody>
          <a:bodyPr wrap="square">
            <a:spAutoFit/>
          </a:bodyPr>
          <a:lstStyle/>
          <a:p>
            <a:pPr algn="just">
              <a:buFont typeface="Arial" panose="020B0604020202020204" pitchFamily="34" charset="0"/>
              <a:buChar char="•"/>
            </a:pPr>
            <a:r>
              <a:rPr lang="vi-VN" sz="2400" b="0" i="0">
                <a:solidFill>
                  <a:srgbClr val="2007D7"/>
                </a:solidFill>
                <a:effectLst/>
                <a:latin typeface="Arial" panose="020B0604020202020204" pitchFamily="34" charset="0"/>
                <a:cs typeface="Arial" panose="020B0604020202020204" pitchFamily="34" charset="0"/>
              </a:rPr>
              <a:t>Gió mùa đông (tháng 11- tháng 4 năm sau): lạnh, khô. Miền Bắc chịu ảnh hưởng của khối khí lạnh từ phía Bắc. Ở miền Nam, Tín phong chiếm ưu thế, đem đến mùa khô cho Nam Bộ và Tây Nguyên; gây mưa cho Duyên hải miền Trung.</a:t>
            </a:r>
          </a:p>
        </p:txBody>
      </p:sp>
    </p:spTree>
    <p:extLst>
      <p:ext uri="{BB962C8B-B14F-4D97-AF65-F5344CB8AC3E}">
        <p14:creationId xmlns:p14="http://schemas.microsoft.com/office/powerpoint/2010/main" val="248673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1"/>
                                        </p:tgtEl>
                                      </p:cBhvr>
                                    </p:cmd>
                                  </p:childTnLst>
                                </p:cTn>
                              </p:par>
                            </p:childTnLst>
                          </p:cTn>
                        </p:par>
                      </p:childTnLst>
                    </p:cTn>
                  </p:par>
                </p:childTnLst>
              </p:cTn>
              <p:nextCondLst>
                <p:cond evt="onClick" delay="0">
                  <p:tgtEl>
                    <p:spTgt spid="11"/>
                  </p:tgtEl>
                </p:cond>
              </p:nextCondLst>
            </p:seq>
            <p:video>
              <p:cMediaNode vol="80000">
                <p:cTn id="17" fill="hold" display="0">
                  <p:stCondLst>
                    <p:cond delay="indefinite"/>
                  </p:stCondLst>
                </p:cTn>
                <p:tgtEl>
                  <p:spTgt spid="11"/>
                </p:tgtEl>
              </p:cMediaNode>
            </p:video>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mmhvn">
            <a:hlinkClick r:id="" action="ppaction://media"/>
            <a:extLst>
              <a:ext uri="{FF2B5EF4-FFF2-40B4-BE49-F238E27FC236}">
                <a16:creationId xmlns:a16="http://schemas.microsoft.com/office/drawing/2014/main" id="{D6CA9E92-1C42-4648-8AF7-9ED386AA951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4225" y="67780"/>
            <a:ext cx="4252595" cy="6602713"/>
          </a:xfrm>
          <a:prstGeom prst="rect">
            <a:avLst/>
          </a:prstGeom>
        </p:spPr>
      </p:pic>
      <p:pic>
        <p:nvPicPr>
          <p:cNvPr id="2" name="Picture 1" descr="Map&#10;&#10;Description automatically generated">
            <a:extLst>
              <a:ext uri="{FF2B5EF4-FFF2-40B4-BE49-F238E27FC236}">
                <a16:creationId xmlns:a16="http://schemas.microsoft.com/office/drawing/2014/main" id="{48538851-1E2F-3D34-01CE-DC411D422775}"/>
              </a:ext>
            </a:extLst>
          </p:cNvPr>
          <p:cNvPicPr>
            <a:picLocks noChangeAspect="1"/>
          </p:cNvPicPr>
          <p:nvPr/>
        </p:nvPicPr>
        <p:blipFill rotWithShape="1">
          <a:blip r:embed="rId5">
            <a:extLst>
              <a:ext uri="{28A0092B-C50C-407E-A947-70E740481C1C}">
                <a14:useLocalDpi xmlns:a14="http://schemas.microsoft.com/office/drawing/2010/main" val="0"/>
              </a:ext>
            </a:extLst>
          </a:blip>
          <a:srcRect t="16112" b="13888"/>
          <a:stretch/>
        </p:blipFill>
        <p:spPr>
          <a:xfrm>
            <a:off x="7658100" y="86879"/>
            <a:ext cx="4467225" cy="6771122"/>
          </a:xfrm>
          <a:prstGeom prst="rect">
            <a:avLst/>
          </a:prstGeom>
        </p:spPr>
      </p:pic>
      <p:sp>
        <p:nvSpPr>
          <p:cNvPr id="11" name="TextBox 10">
            <a:extLst>
              <a:ext uri="{FF2B5EF4-FFF2-40B4-BE49-F238E27FC236}">
                <a16:creationId xmlns:a16="http://schemas.microsoft.com/office/drawing/2014/main" id="{8643E236-CB6E-C0BB-C597-ECC4052DD094}"/>
              </a:ext>
            </a:extLst>
          </p:cNvPr>
          <p:cNvSpPr txBox="1"/>
          <p:nvPr/>
        </p:nvSpPr>
        <p:spPr>
          <a:xfrm>
            <a:off x="152400" y="-17896"/>
            <a:ext cx="3171825" cy="6986528"/>
          </a:xfrm>
          <a:prstGeom prst="rect">
            <a:avLst/>
          </a:prstGeom>
          <a:noFill/>
        </p:spPr>
        <p:txBody>
          <a:bodyPr wrap="square">
            <a:spAutoFit/>
          </a:bodyPr>
          <a:lstStyle/>
          <a:p>
            <a:pPr algn="just">
              <a:buFont typeface="Arial" panose="020B0604020202020204" pitchFamily="34" charset="0"/>
              <a:buChar char="•"/>
            </a:pPr>
            <a:r>
              <a:rPr lang="vi-VN" sz="2800" b="0" i="0">
                <a:solidFill>
                  <a:srgbClr val="2007D7"/>
                </a:solidFill>
                <a:effectLst/>
                <a:latin typeface="Arial" panose="020B0604020202020204" pitchFamily="34" charset="0"/>
                <a:cs typeface="Arial" panose="020B0604020202020204" pitchFamily="34" charset="0"/>
              </a:rPr>
              <a:t>Gió mùa hạ (từ tháng 5 - tháng 10): nóng, ẩm, chủ yếu có hướng tây nam. Đầu mùa hạ, gió mùa Tây Nam gây mưa cho Nam Bộ và Tây Nguyên, gây hiệu ứng phơn khô, nóng cho Trung Bộ, Tây Bắc. Giữa và cuối hạ: gây mưa lớn và kéo dài cho nhiều nơi trên cả nước.</a:t>
            </a:r>
          </a:p>
        </p:txBody>
      </p:sp>
    </p:spTree>
    <p:extLst>
      <p:ext uri="{BB962C8B-B14F-4D97-AF65-F5344CB8AC3E}">
        <p14:creationId xmlns:p14="http://schemas.microsoft.com/office/powerpoint/2010/main" val="170151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9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0"/>
                </p:tgtEl>
              </p:cMediaNode>
            </p:video>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0"/>
                                        </p:tgtEl>
                                      </p:cBhvr>
                                    </p:cmd>
                                  </p:childTnLst>
                                </p:cTn>
                              </p:par>
                            </p:childTnLst>
                          </p:cTn>
                        </p:par>
                      </p:childTnLst>
                    </p:cTn>
                  </p:par>
                </p:childTnLst>
              </p:cTn>
              <p:nextCondLst>
                <p:cond evt="onClick" delay="0">
                  <p:tgtEl>
                    <p:spTgt spid="10"/>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2"/>
          <a:srcRect t="461"/>
          <a:stretch/>
        </p:blipFill>
        <p:spPr>
          <a:xfrm>
            <a:off x="20" y="1282"/>
            <a:ext cx="12191980" cy="6856718"/>
          </a:xfrm>
          <a:prstGeom prst="rect">
            <a:avLst/>
          </a:prstGeom>
        </p:spPr>
      </p:pic>
      <p:grpSp>
        <p:nvGrpSpPr>
          <p:cNvPr id="10" name="Google Shape;491;p24">
            <a:extLst>
              <a:ext uri="{FF2B5EF4-FFF2-40B4-BE49-F238E27FC236}">
                <a16:creationId xmlns:a16="http://schemas.microsoft.com/office/drawing/2014/main" id="{D70D8802-6DE0-7826-4CBE-01B2593BBF33}"/>
              </a:ext>
            </a:extLst>
          </p:cNvPr>
          <p:cNvGrpSpPr/>
          <p:nvPr/>
        </p:nvGrpSpPr>
        <p:grpSpPr>
          <a:xfrm>
            <a:off x="116818" y="0"/>
            <a:ext cx="5077236" cy="1041525"/>
            <a:chOff x="4713533" y="1560375"/>
            <a:chExt cx="5175773" cy="1041525"/>
          </a:xfrm>
        </p:grpSpPr>
        <p:sp>
          <p:nvSpPr>
            <p:cNvPr id="11" name="Google Shape;492;p24">
              <a:extLst>
                <a:ext uri="{FF2B5EF4-FFF2-40B4-BE49-F238E27FC236}">
                  <a16:creationId xmlns:a16="http://schemas.microsoft.com/office/drawing/2014/main" id="{4DB649EA-52EE-FF33-14B5-180F8AF5811C}"/>
                </a:ext>
              </a:extLst>
            </p:cNvPr>
            <p:cNvSpPr/>
            <p:nvPr/>
          </p:nvSpPr>
          <p:spPr>
            <a:xfrm>
              <a:off x="4825450" y="1624675"/>
              <a:ext cx="3089400"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3;p24">
              <a:extLst>
                <a:ext uri="{FF2B5EF4-FFF2-40B4-BE49-F238E27FC236}">
                  <a16:creationId xmlns:a16="http://schemas.microsoft.com/office/drawing/2014/main" id="{AE7B4E3E-9D7A-EB6F-1D60-AB466AC1F456}"/>
                </a:ext>
              </a:extLst>
            </p:cNvPr>
            <p:cNvSpPr/>
            <p:nvPr/>
          </p:nvSpPr>
          <p:spPr>
            <a:xfrm>
              <a:off x="4825449" y="1624675"/>
              <a:ext cx="4993104" cy="912925"/>
            </a:xfrm>
            <a:custGeom>
              <a:avLst/>
              <a:gdLst/>
              <a:ahLst/>
              <a:cxnLst/>
              <a:rect l="l" t="t" r="r" b="b"/>
              <a:pathLst>
                <a:path w="123576" h="36517" extrusionOk="0">
                  <a:moveTo>
                    <a:pt x="17657" y="0"/>
                  </a:moveTo>
                  <a:cubicBezTo>
                    <a:pt x="7906" y="0"/>
                    <a:pt x="0" y="7906"/>
                    <a:pt x="0" y="17657"/>
                  </a:cubicBezTo>
                  <a:lnTo>
                    <a:pt x="0" y="18848"/>
                  </a:lnTo>
                  <a:cubicBezTo>
                    <a:pt x="0" y="28611"/>
                    <a:pt x="7906" y="36517"/>
                    <a:pt x="17657" y="36517"/>
                  </a:cubicBezTo>
                  <a:lnTo>
                    <a:pt x="105918" y="36517"/>
                  </a:lnTo>
                  <a:cubicBezTo>
                    <a:pt x="115669" y="36517"/>
                    <a:pt x="123575" y="28611"/>
                    <a:pt x="123575" y="18848"/>
                  </a:cubicBezTo>
                  <a:lnTo>
                    <a:pt x="123575" y="17657"/>
                  </a:lnTo>
                  <a:cubicBezTo>
                    <a:pt x="123575" y="7906"/>
                    <a:pt x="115669" y="0"/>
                    <a:pt x="105918"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94;p24">
              <a:extLst>
                <a:ext uri="{FF2B5EF4-FFF2-40B4-BE49-F238E27FC236}">
                  <a16:creationId xmlns:a16="http://schemas.microsoft.com/office/drawing/2014/main" id="{4125FD93-6EFF-23C7-5F2C-6C90751EE49A}"/>
                </a:ext>
              </a:extLst>
            </p:cNvPr>
            <p:cNvSpPr/>
            <p:nvPr/>
          </p:nvSpPr>
          <p:spPr>
            <a:xfrm>
              <a:off x="4800450" y="1624675"/>
              <a:ext cx="912625" cy="912925"/>
            </a:xfrm>
            <a:custGeom>
              <a:avLst/>
              <a:gdLst/>
              <a:ahLst/>
              <a:cxnLst/>
              <a:rect l="l" t="t" r="r" b="b"/>
              <a:pathLst>
                <a:path w="36505" h="36517" extrusionOk="0">
                  <a:moveTo>
                    <a:pt x="18252" y="0"/>
                  </a:moveTo>
                  <a:cubicBezTo>
                    <a:pt x="8180" y="0"/>
                    <a:pt x="0" y="8180"/>
                    <a:pt x="0" y="18252"/>
                  </a:cubicBezTo>
                  <a:cubicBezTo>
                    <a:pt x="0" y="28337"/>
                    <a:pt x="8180" y="36517"/>
                    <a:pt x="18252" y="36517"/>
                  </a:cubicBezTo>
                  <a:cubicBezTo>
                    <a:pt x="28337" y="36517"/>
                    <a:pt x="36505" y="28337"/>
                    <a:pt x="36505" y="18252"/>
                  </a:cubicBezTo>
                  <a:cubicBezTo>
                    <a:pt x="36505" y="8180"/>
                    <a:pt x="28337" y="0"/>
                    <a:pt x="18252" y="0"/>
                  </a:cubicBezTo>
                  <a:close/>
                </a:path>
              </a:pathLst>
            </a:custGeom>
            <a:solidFill>
              <a:srgbClr val="A5F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95;p24">
              <a:extLst>
                <a:ext uri="{FF2B5EF4-FFF2-40B4-BE49-F238E27FC236}">
                  <a16:creationId xmlns:a16="http://schemas.microsoft.com/office/drawing/2014/main" id="{72C6246B-9A1E-04A5-47E3-448806BDD760}"/>
                </a:ext>
              </a:extLst>
            </p:cNvPr>
            <p:cNvSpPr/>
            <p:nvPr/>
          </p:nvSpPr>
          <p:spPr>
            <a:xfrm>
              <a:off x="4873950" y="1698200"/>
              <a:ext cx="765900" cy="765875"/>
            </a:xfrm>
            <a:custGeom>
              <a:avLst/>
              <a:gdLst/>
              <a:ahLst/>
              <a:cxnLst/>
              <a:rect l="l" t="t" r="r" b="b"/>
              <a:pathLst>
                <a:path w="30636" h="30635" extrusionOk="0">
                  <a:moveTo>
                    <a:pt x="15312" y="0"/>
                  </a:moveTo>
                  <a:cubicBezTo>
                    <a:pt x="6859" y="0"/>
                    <a:pt x="1" y="6858"/>
                    <a:pt x="1" y="15311"/>
                  </a:cubicBezTo>
                  <a:cubicBezTo>
                    <a:pt x="1" y="23777"/>
                    <a:pt x="6859" y="30635"/>
                    <a:pt x="15312" y="30635"/>
                  </a:cubicBezTo>
                  <a:cubicBezTo>
                    <a:pt x="23778" y="30635"/>
                    <a:pt x="30636" y="23777"/>
                    <a:pt x="30636" y="15311"/>
                  </a:cubicBezTo>
                  <a:cubicBezTo>
                    <a:pt x="30636" y="6858"/>
                    <a:pt x="23778" y="0"/>
                    <a:pt x="15312" y="0"/>
                  </a:cubicBezTo>
                  <a:close/>
                </a:path>
              </a:pathLst>
            </a:cu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600">
                  <a:solidFill>
                    <a:srgbClr val="FF0000"/>
                  </a:solidFill>
                  <a:latin typeface="Arial" panose="020B0604020202020204" pitchFamily="34" charset="0"/>
                  <a:cs typeface="Arial" panose="020B0604020202020204" pitchFamily="34" charset="0"/>
                  <a:sym typeface="Fira Sans Extra Condensed Medium"/>
                </a:rPr>
                <a:t>b</a:t>
              </a:r>
              <a:endParaRPr sz="3600">
                <a:solidFill>
                  <a:srgbClr val="FF0000"/>
                </a:solidFill>
                <a:latin typeface="Arial" panose="020B0604020202020204" pitchFamily="34" charset="0"/>
                <a:cs typeface="Arial" panose="020B0604020202020204" pitchFamily="34" charset="0"/>
              </a:endParaRPr>
            </a:p>
          </p:txBody>
        </p:sp>
        <p:sp>
          <p:nvSpPr>
            <p:cNvPr id="15" name="Google Shape;496;p24">
              <a:extLst>
                <a:ext uri="{FF2B5EF4-FFF2-40B4-BE49-F238E27FC236}">
                  <a16:creationId xmlns:a16="http://schemas.microsoft.com/office/drawing/2014/main" id="{CFA4887D-9505-2CDC-A7FB-3A59480B931A}"/>
                </a:ext>
              </a:extLst>
            </p:cNvPr>
            <p:cNvSpPr/>
            <p:nvPr/>
          </p:nvSpPr>
          <p:spPr>
            <a:xfrm>
              <a:off x="4713533" y="1560375"/>
              <a:ext cx="5175773" cy="1041525"/>
            </a:xfrm>
            <a:custGeom>
              <a:avLst/>
              <a:gdLst/>
              <a:ahLst/>
              <a:cxnLst/>
              <a:rect l="l" t="t" r="r" b="b"/>
              <a:pathLst>
                <a:path w="130648" h="41661" extrusionOk="0">
                  <a:moveTo>
                    <a:pt x="110490" y="893"/>
                  </a:moveTo>
                  <a:cubicBezTo>
                    <a:pt x="121110" y="893"/>
                    <a:pt x="129754" y="9537"/>
                    <a:pt x="129754" y="20170"/>
                  </a:cubicBezTo>
                  <a:lnTo>
                    <a:pt x="129754" y="21491"/>
                  </a:lnTo>
                  <a:cubicBezTo>
                    <a:pt x="129754" y="32123"/>
                    <a:pt x="121110" y="40767"/>
                    <a:pt x="110490" y="40767"/>
                  </a:cubicBezTo>
                  <a:lnTo>
                    <a:pt x="20157" y="40767"/>
                  </a:lnTo>
                  <a:cubicBezTo>
                    <a:pt x="9537" y="40767"/>
                    <a:pt x="893" y="32123"/>
                    <a:pt x="893" y="21491"/>
                  </a:cubicBezTo>
                  <a:lnTo>
                    <a:pt x="893" y="20170"/>
                  </a:lnTo>
                  <a:cubicBezTo>
                    <a:pt x="893" y="9537"/>
                    <a:pt x="9537" y="893"/>
                    <a:pt x="20157" y="893"/>
                  </a:cubicBezTo>
                  <a:close/>
                  <a:moveTo>
                    <a:pt x="20157" y="0"/>
                  </a:moveTo>
                  <a:cubicBezTo>
                    <a:pt x="9037" y="0"/>
                    <a:pt x="0" y="9049"/>
                    <a:pt x="0" y="20170"/>
                  </a:cubicBezTo>
                  <a:lnTo>
                    <a:pt x="0" y="21491"/>
                  </a:lnTo>
                  <a:cubicBezTo>
                    <a:pt x="0" y="32612"/>
                    <a:pt x="9037" y="41660"/>
                    <a:pt x="20157" y="41660"/>
                  </a:cubicBezTo>
                  <a:lnTo>
                    <a:pt x="110490" y="41660"/>
                  </a:lnTo>
                  <a:cubicBezTo>
                    <a:pt x="121610" y="41660"/>
                    <a:pt x="130647" y="32612"/>
                    <a:pt x="130647" y="21491"/>
                  </a:cubicBezTo>
                  <a:lnTo>
                    <a:pt x="130647" y="20170"/>
                  </a:lnTo>
                  <a:cubicBezTo>
                    <a:pt x="130647" y="9049"/>
                    <a:pt x="121610" y="0"/>
                    <a:pt x="110490"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99;p24">
              <a:extLst>
                <a:ext uri="{FF2B5EF4-FFF2-40B4-BE49-F238E27FC236}">
                  <a16:creationId xmlns:a16="http://schemas.microsoft.com/office/drawing/2014/main" id="{7325899B-36C8-71B4-87B2-61FE5136969D}"/>
                </a:ext>
              </a:extLst>
            </p:cNvPr>
            <p:cNvSpPr txBox="1"/>
            <p:nvPr/>
          </p:nvSpPr>
          <p:spPr>
            <a:xfrm>
              <a:off x="5344151" y="1922429"/>
              <a:ext cx="4232909" cy="317416"/>
            </a:xfrm>
            <a:prstGeom prst="rect">
              <a:avLst/>
            </a:prstGeom>
            <a:noFill/>
            <a:ln>
              <a:noFill/>
            </a:ln>
          </p:spPr>
          <p:txBody>
            <a:bodyPr spcFirstLastPara="1" wrap="square" lIns="91425" tIns="91425" rIns="91425" bIns="91425" anchor="ctr" anchorCtr="0">
              <a:noAutofit/>
            </a:bodyPr>
            <a:lstStyle/>
            <a:p>
              <a:pPr algn="ctr"/>
              <a:r>
                <a:rPr lang="en-US" sz="3000">
                  <a:solidFill>
                    <a:srgbClr val="0000FF"/>
                  </a:solidFill>
                  <a:latin typeface="Arial" panose="020B0604020202020204" pitchFamily="34" charset="0"/>
                  <a:ea typeface="Fira Sans Extra Condensed Medium"/>
                  <a:cs typeface="Arial" panose="020B0604020202020204" pitchFamily="34" charset="0"/>
                  <a:sym typeface="Fira Sans Extra Condensed Medium"/>
                </a:rPr>
                <a:t>Tính chất gió mùa</a:t>
              </a:r>
              <a:endParaRPr lang="vi-VN" sz="3000">
                <a:solidFill>
                  <a:srgbClr val="0000FF"/>
                </a:solidFill>
                <a:latin typeface="Arial" panose="020B0604020202020204" pitchFamily="34" charset="0"/>
                <a:ea typeface="Fira Sans Extra Condensed Medium"/>
                <a:cs typeface="Arial" panose="020B0604020202020204" pitchFamily="34" charset="0"/>
                <a:sym typeface="Fira Sans Extra Condensed Medium"/>
              </a:endParaRPr>
            </a:p>
          </p:txBody>
        </p:sp>
      </p:grpSp>
      <p:sp>
        <p:nvSpPr>
          <p:cNvPr id="3" name="TextBox 2">
            <a:extLst>
              <a:ext uri="{FF2B5EF4-FFF2-40B4-BE49-F238E27FC236}">
                <a16:creationId xmlns:a16="http://schemas.microsoft.com/office/drawing/2014/main" id="{69E049A4-B3CB-7FA7-E72C-F813084A25CC}"/>
              </a:ext>
            </a:extLst>
          </p:cNvPr>
          <p:cNvSpPr txBox="1"/>
          <p:nvPr/>
        </p:nvSpPr>
        <p:spPr>
          <a:xfrm>
            <a:off x="544930" y="1223179"/>
            <a:ext cx="6541670" cy="2677656"/>
          </a:xfrm>
          <a:prstGeom prst="rect">
            <a:avLst/>
          </a:prstGeom>
          <a:noFill/>
        </p:spPr>
        <p:txBody>
          <a:bodyPr wrap="square">
            <a:spAutoFit/>
          </a:bodyPr>
          <a:lstStyle/>
          <a:p>
            <a:pPr marL="342900" lvl="0" indent="-342900" algn="just">
              <a:buFont typeface="Symbol" panose="05050102010706020507" pitchFamily="18" charset="2"/>
              <a:buChar char=""/>
            </a:pPr>
            <a:r>
              <a:rPr lang="vi-VN" sz="2800">
                <a:solidFill>
                  <a:srgbClr val="2007D7"/>
                </a:solidFill>
                <a:effectLst/>
                <a:latin typeface="Arial" panose="020B0604020202020204" pitchFamily="34" charset="0"/>
                <a:ea typeface="Calibri" panose="020F0502020204030204" pitchFamily="34" charset="0"/>
                <a:cs typeface="Arial" panose="020B0604020202020204" pitchFamily="34" charset="0"/>
              </a:rPr>
              <a:t>Khí hậu nước ta chia thành hai mùa rõ rệt, phù hợp với hai mùa gió,</a:t>
            </a:r>
            <a:endPar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buFont typeface="Symbol" panose="05050102010706020507" pitchFamily="18" charset="2"/>
              <a:buChar char=""/>
            </a:pPr>
            <a:r>
              <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rPr>
              <a:t>Gió mùa mùa đông: hướng đông bắc - lạnh khô</a:t>
            </a:r>
          </a:p>
          <a:p>
            <a:pPr marL="342900" lvl="0" indent="-342900" algn="just">
              <a:buFont typeface="Symbol" panose="05050102010706020507" pitchFamily="18" charset="2"/>
              <a:buChar char=""/>
            </a:pPr>
            <a:r>
              <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rPr>
              <a:t>Gió mùa mùa hạ: hướng</a:t>
            </a:r>
            <a:r>
              <a:rPr lang="vi-VN" sz="2800">
                <a:solidFill>
                  <a:srgbClr val="2007D7"/>
                </a:solidFill>
                <a:effectLst/>
                <a:latin typeface="Arial" panose="020B0604020202020204" pitchFamily="34" charset="0"/>
                <a:ea typeface="Calibri" panose="020F0502020204030204" pitchFamily="34" charset="0"/>
                <a:cs typeface="Arial" panose="020B0604020202020204" pitchFamily="34" charset="0"/>
              </a:rPr>
              <a:t> Tây Nam và Đông Nam </a:t>
            </a:r>
            <a:r>
              <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2007D7"/>
                </a:solidFill>
                <a:effectLst/>
                <a:latin typeface="Arial" panose="020B0604020202020204" pitchFamily="34" charset="0"/>
                <a:ea typeface="Calibri" panose="020F0502020204030204" pitchFamily="34" charset="0"/>
                <a:cs typeface="Arial" panose="020B0604020202020204" pitchFamily="34" charset="0"/>
              </a:rPr>
              <a:t>nóng ẩm.</a:t>
            </a:r>
            <a:endPar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descr="Map&#10;&#10;Description automatically generated">
            <a:extLst>
              <a:ext uri="{FF2B5EF4-FFF2-40B4-BE49-F238E27FC236}">
                <a16:creationId xmlns:a16="http://schemas.microsoft.com/office/drawing/2014/main" id="{1B85B78E-0AD7-524D-ADDC-C35E227117FC}"/>
              </a:ext>
            </a:extLst>
          </p:cNvPr>
          <p:cNvPicPr>
            <a:picLocks noChangeAspect="1"/>
          </p:cNvPicPr>
          <p:nvPr/>
        </p:nvPicPr>
        <p:blipFill rotWithShape="1">
          <a:blip r:embed="rId3">
            <a:extLst>
              <a:ext uri="{28A0092B-C50C-407E-A947-70E740481C1C}">
                <a14:useLocalDpi xmlns:a14="http://schemas.microsoft.com/office/drawing/2010/main" val="0"/>
              </a:ext>
            </a:extLst>
          </a:blip>
          <a:srcRect t="16112" b="13888"/>
          <a:stretch/>
        </p:blipFill>
        <p:spPr>
          <a:xfrm>
            <a:off x="7696200" y="64300"/>
            <a:ext cx="4486203" cy="6799888"/>
          </a:xfrm>
          <a:prstGeom prst="rect">
            <a:avLst/>
          </a:prstGeom>
        </p:spPr>
      </p:pic>
      <p:sp>
        <p:nvSpPr>
          <p:cNvPr id="6" name="TextBox 5">
            <a:extLst>
              <a:ext uri="{FF2B5EF4-FFF2-40B4-BE49-F238E27FC236}">
                <a16:creationId xmlns:a16="http://schemas.microsoft.com/office/drawing/2014/main" id="{897C37B6-BF64-52B2-D20E-3EBC1104098C}"/>
              </a:ext>
            </a:extLst>
          </p:cNvPr>
          <p:cNvSpPr txBox="1"/>
          <p:nvPr/>
        </p:nvSpPr>
        <p:spPr>
          <a:xfrm>
            <a:off x="535334" y="4079322"/>
            <a:ext cx="3265070" cy="523220"/>
          </a:xfrm>
          <a:prstGeom prst="rect">
            <a:avLst/>
          </a:prstGeom>
          <a:noFill/>
        </p:spPr>
        <p:txBody>
          <a:bodyPr wrap="square">
            <a:spAutoFit/>
          </a:bodyPr>
          <a:lstStyle/>
          <a:p>
            <a:pPr marL="342900" lvl="0" indent="-342900" algn="just">
              <a:buFont typeface="Symbol" panose="05050102010706020507" pitchFamily="18" charset="2"/>
              <a:buChar char=""/>
            </a:pPr>
            <a:r>
              <a:rPr lang="en-US" sz="2800" b="1">
                <a:solidFill>
                  <a:srgbClr val="FF0000"/>
                </a:solidFill>
                <a:effectLst/>
                <a:latin typeface="Arial" panose="020B0604020202020204" pitchFamily="34" charset="0"/>
                <a:ea typeface="Calibri" panose="020F0502020204030204" pitchFamily="34" charset="0"/>
                <a:cs typeface="Arial" panose="020B0604020202020204" pitchFamily="34" charset="0"/>
              </a:rPr>
              <a:t>Nguyên nhân:</a:t>
            </a:r>
            <a:endParaRPr lang="en-US" sz="1800">
              <a:solidFill>
                <a:srgbClr val="FF0000"/>
              </a:solidFill>
              <a:effectLst/>
              <a:ea typeface="Calibri" panose="020F0502020204030204" pitchFamily="34" charset="0"/>
            </a:endParaRPr>
          </a:p>
        </p:txBody>
      </p:sp>
      <p:sp>
        <p:nvSpPr>
          <p:cNvPr id="8" name="TextBox 7">
            <a:extLst>
              <a:ext uri="{FF2B5EF4-FFF2-40B4-BE49-F238E27FC236}">
                <a16:creationId xmlns:a16="http://schemas.microsoft.com/office/drawing/2014/main" id="{E02CBA7C-0FE5-4124-1395-15E9EAA2FEA7}"/>
              </a:ext>
            </a:extLst>
          </p:cNvPr>
          <p:cNvSpPr txBox="1"/>
          <p:nvPr/>
        </p:nvSpPr>
        <p:spPr>
          <a:xfrm>
            <a:off x="535334" y="4645678"/>
            <a:ext cx="6238874" cy="954107"/>
          </a:xfrm>
          <a:prstGeom prst="rect">
            <a:avLst/>
          </a:prstGeom>
          <a:noFill/>
        </p:spPr>
        <p:txBody>
          <a:bodyPr wrap="square">
            <a:spAutoFit/>
          </a:bodyPr>
          <a:lstStyle/>
          <a:p>
            <a:pPr lvl="0" algn="just"/>
            <a:r>
              <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rPr>
              <a:t>+ </a:t>
            </a:r>
            <a:r>
              <a:rPr lang="vi-VN" sz="2800">
                <a:solidFill>
                  <a:srgbClr val="2007D7"/>
                </a:solidFill>
                <a:effectLst/>
                <a:latin typeface="Arial" panose="020B0604020202020204" pitchFamily="34" charset="0"/>
                <a:ea typeface="Calibri" panose="020F0502020204030204" pitchFamily="34" charset="0"/>
                <a:cs typeface="Arial" panose="020B0604020202020204" pitchFamily="34" charset="0"/>
              </a:rPr>
              <a:t>Nằm trong khu vực hoạt động của gió mùa châu Á.</a:t>
            </a:r>
            <a:endParaRPr lang="en-US" sz="2800">
              <a:solidFill>
                <a:srgbClr val="2007D7"/>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 name="Picture 1" descr="book9">
            <a:extLst>
              <a:ext uri="{FF2B5EF4-FFF2-40B4-BE49-F238E27FC236}">
                <a16:creationId xmlns:a16="http://schemas.microsoft.com/office/drawing/2014/main" id="{72A2AF57-A2B4-8F91-B628-D5EEAA8336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66608" y="137825"/>
            <a:ext cx="1368596" cy="940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67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Thời tiết thích hợp để du lịch tại Đà Nẵng">
            <a:extLst>
              <a:ext uri="{FF2B5EF4-FFF2-40B4-BE49-F238E27FC236}">
                <a16:creationId xmlns:a16="http://schemas.microsoft.com/office/drawing/2014/main" id="{27B5120F-BA97-9D58-908C-17A046B98B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29" b="6966"/>
          <a:stretch/>
        </p:blipFill>
        <p:spPr bwMode="auto">
          <a:xfrm>
            <a:off x="0" y="10"/>
            <a:ext cx="10276915" cy="678093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E8ED70F9-42EC-8104-9833-4DF9DDDC11C0}"/>
              </a:ext>
            </a:extLst>
          </p:cNvPr>
          <p:cNvSpPr txBox="1"/>
          <p:nvPr/>
        </p:nvSpPr>
        <p:spPr>
          <a:xfrm>
            <a:off x="7623425" y="2940590"/>
            <a:ext cx="4692886" cy="976820"/>
          </a:xfrm>
          <a:prstGeom prst="rect">
            <a:avLst/>
          </a:prstGeom>
        </p:spPr>
        <p:txBody>
          <a:bodyPr vert="horz" lIns="91440" tIns="45720" rIns="91440" bIns="45720" rtlCol="0">
            <a:noAutofit/>
          </a:bodyPr>
          <a:lstStyle/>
          <a:p>
            <a:pPr indent="-228600" algn="ctr">
              <a:lnSpc>
                <a:spcPct val="90000"/>
              </a:lnSpc>
              <a:spcAft>
                <a:spcPts val="600"/>
              </a:spcAft>
              <a:buFont typeface="Arial" panose="020B0604020202020204" pitchFamily="34" charset="0"/>
              <a:buChar char="•"/>
            </a:pPr>
            <a:r>
              <a:rPr lang="en-US" sz="3600">
                <a:solidFill>
                  <a:srgbClr val="FF0000"/>
                </a:solidFill>
                <a:latin typeface="#9Slide05 Fourth Medium" panose="00000600000000000000" pitchFamily="2" charset="0"/>
              </a:rPr>
              <a:t>Hãy liên hệ với khí hậu địa phương em</a:t>
            </a:r>
          </a:p>
        </p:txBody>
      </p:sp>
      <p:pic>
        <p:nvPicPr>
          <p:cNvPr id="9" name="Picture 8">
            <a:extLst>
              <a:ext uri="{FF2B5EF4-FFF2-40B4-BE49-F238E27FC236}">
                <a16:creationId xmlns:a16="http://schemas.microsoft.com/office/drawing/2014/main" id="{730195C9-4BB8-C5F1-9101-42909B6D6472}"/>
              </a:ext>
            </a:extLst>
          </p:cNvPr>
          <p:cNvPicPr>
            <a:picLocks noChangeAspect="1"/>
          </p:cNvPicPr>
          <p:nvPr/>
        </p:nvPicPr>
        <p:blipFill rotWithShape="1">
          <a:blip r:embed="rId4"/>
          <a:srcRect t="5744"/>
          <a:stretch/>
        </p:blipFill>
        <p:spPr>
          <a:xfrm>
            <a:off x="8824386" y="4294598"/>
            <a:ext cx="3029373" cy="1854485"/>
          </a:xfrm>
          <a:prstGeom prst="rect">
            <a:avLst/>
          </a:prstGeom>
        </p:spPr>
      </p:pic>
      <p:pic>
        <p:nvPicPr>
          <p:cNvPr id="10" name="Picture 9">
            <a:extLst>
              <a:ext uri="{FF2B5EF4-FFF2-40B4-BE49-F238E27FC236}">
                <a16:creationId xmlns:a16="http://schemas.microsoft.com/office/drawing/2014/main" id="{F1EF6078-B5DB-20E8-BF7F-DE1E2BC49D60}"/>
              </a:ext>
            </a:extLst>
          </p:cNvPr>
          <p:cNvPicPr>
            <a:picLocks noChangeAspect="1"/>
          </p:cNvPicPr>
          <p:nvPr/>
        </p:nvPicPr>
        <p:blipFill>
          <a:blip r:embed="rId5"/>
          <a:stretch>
            <a:fillRect/>
          </a:stretch>
        </p:blipFill>
        <p:spPr>
          <a:xfrm>
            <a:off x="9673099" y="318498"/>
            <a:ext cx="2180660" cy="2111064"/>
          </a:xfrm>
          <a:prstGeom prst="cloud">
            <a:avLst/>
          </a:prstGeom>
        </p:spPr>
      </p:pic>
    </p:spTree>
    <p:extLst>
      <p:ext uri="{BB962C8B-B14F-4D97-AF65-F5344CB8AC3E}">
        <p14:creationId xmlns:p14="http://schemas.microsoft.com/office/powerpoint/2010/main" val="604760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DF51FD-7FB4-EFA9-1EA9-F9B93C2C3F9A}"/>
              </a:ext>
            </a:extLst>
          </p:cNvPr>
          <p:cNvSpPr txBox="1"/>
          <p:nvPr/>
        </p:nvSpPr>
        <p:spPr>
          <a:xfrm>
            <a:off x="4800016" y="3751582"/>
            <a:ext cx="7299836" cy="2554545"/>
          </a:xfrm>
          <a:prstGeom prst="rect">
            <a:avLst/>
          </a:prstGeom>
          <a:noFill/>
          <a:ln>
            <a:solidFill>
              <a:srgbClr val="00B0F0"/>
            </a:solidFill>
            <a:prstDash val="sysDash"/>
          </a:ln>
        </p:spPr>
        <p:txBody>
          <a:bodyPr wrap="square">
            <a:spAutoFit/>
          </a:bodyPr>
          <a:lstStyle/>
          <a:p>
            <a:pPr algn="just"/>
            <a:r>
              <a:rPr lang="vi-VN" sz="3200" b="0" i="0">
                <a:solidFill>
                  <a:srgbClr val="0000FF"/>
                </a:solidFill>
                <a:effectLst/>
                <a:latin typeface="#9Slide05 Fourth" panose="00000500000000000000" pitchFamily="2" charset="0"/>
              </a:rPr>
              <a:t>Khí hậu Đà Nẵng đặc trưng bởi kiểu khí hậu nhiệt đới gió mùa và được chia rõ ràng thành 2 mùa là mùa khô và mùa mưa. Mùa khô tại Đà Nẵng thường bắt đầu từ tháng 1 đến hết tháng 7. Mùa mưa sẽ kéo dài từ tháng 8 tới tháng 12</a:t>
            </a:r>
            <a:r>
              <a:rPr lang="en-US" sz="3200" b="0" i="0">
                <a:solidFill>
                  <a:srgbClr val="0000FF"/>
                </a:solidFill>
                <a:effectLst/>
                <a:latin typeface="#9Slide05 Fourth" panose="00000500000000000000" pitchFamily="2" charset="0"/>
              </a:rPr>
              <a:t>.</a:t>
            </a:r>
            <a:endParaRPr lang="en-US" sz="3200">
              <a:solidFill>
                <a:srgbClr val="0000FF"/>
              </a:solidFill>
              <a:latin typeface="#9Slide05 Fourth" panose="00000500000000000000" pitchFamily="2" charset="0"/>
            </a:endParaRPr>
          </a:p>
        </p:txBody>
      </p:sp>
      <p:sp>
        <p:nvSpPr>
          <p:cNvPr id="11" name="TextBox 10">
            <a:extLst>
              <a:ext uri="{FF2B5EF4-FFF2-40B4-BE49-F238E27FC236}">
                <a16:creationId xmlns:a16="http://schemas.microsoft.com/office/drawing/2014/main" id="{3BBD9A7C-13B2-6874-68B7-C1D24B209EB6}"/>
              </a:ext>
            </a:extLst>
          </p:cNvPr>
          <p:cNvSpPr txBox="1"/>
          <p:nvPr/>
        </p:nvSpPr>
        <p:spPr>
          <a:xfrm>
            <a:off x="127591" y="465870"/>
            <a:ext cx="6632358" cy="2554545"/>
          </a:xfrm>
          <a:prstGeom prst="rect">
            <a:avLst/>
          </a:prstGeom>
          <a:noFill/>
          <a:ln>
            <a:solidFill>
              <a:srgbClr val="00B0F0"/>
            </a:solidFill>
            <a:prstDash val="sysDash"/>
          </a:ln>
        </p:spPr>
        <p:txBody>
          <a:bodyPr wrap="square">
            <a:spAutoFit/>
          </a:bodyPr>
          <a:lstStyle/>
          <a:p>
            <a:pPr algn="just"/>
            <a:r>
              <a:rPr lang="vi-VN" sz="3200" b="0" i="0">
                <a:solidFill>
                  <a:srgbClr val="0000FF"/>
                </a:solidFill>
                <a:effectLst/>
                <a:latin typeface="#9Slide05 Fourth" panose="00000500000000000000" pitchFamily="2" charset="0"/>
              </a:rPr>
              <a:t>Đà Nẵng nằm ở Trung bộ Việt Nam. Đà Nẵng có nền nhiệt trung bình khoảng 25,6 </a:t>
            </a:r>
            <a:r>
              <a:rPr lang="en-US" sz="3200" i="1">
                <a:solidFill>
                  <a:srgbClr val="0000FF"/>
                </a:solidFill>
                <a:effectLst/>
                <a:latin typeface="#9Slide05 Fourth" panose="00000500000000000000" pitchFamily="2" charset="0"/>
                <a:ea typeface="Times New Roman" panose="02020603050405020304" pitchFamily="18" charset="0"/>
              </a:rPr>
              <a:t>0</a:t>
            </a:r>
            <a:r>
              <a:rPr lang="en-US" sz="3200" i="1" baseline="30000">
                <a:solidFill>
                  <a:srgbClr val="0000FF"/>
                </a:solidFill>
                <a:effectLst/>
                <a:latin typeface="#9Slide05 Fourth" panose="00000500000000000000" pitchFamily="2" charset="0"/>
                <a:ea typeface="Times New Roman" panose="02020603050405020304" pitchFamily="18" charset="0"/>
              </a:rPr>
              <a:t>0</a:t>
            </a:r>
            <a:r>
              <a:rPr lang="en-US" sz="3200" i="1">
                <a:solidFill>
                  <a:srgbClr val="0000FF"/>
                </a:solidFill>
                <a:effectLst/>
                <a:latin typeface="#9Slide05 Fourth" panose="00000500000000000000" pitchFamily="2" charset="0"/>
                <a:ea typeface="Times New Roman" panose="02020603050405020304" pitchFamily="18" charset="0"/>
              </a:rPr>
              <a:t>C</a:t>
            </a:r>
            <a:r>
              <a:rPr lang="vi-VN" sz="3200" b="0" i="0">
                <a:solidFill>
                  <a:srgbClr val="0000FF"/>
                </a:solidFill>
                <a:effectLst/>
                <a:latin typeface="#9Slide05 Fourth" panose="00000500000000000000" pitchFamily="2" charset="0"/>
              </a:rPr>
              <a:t>/năm</a:t>
            </a:r>
            <a:r>
              <a:rPr lang="en-US" sz="3200" b="0" i="0">
                <a:solidFill>
                  <a:srgbClr val="0000FF"/>
                </a:solidFill>
                <a:effectLst/>
                <a:latin typeface="#9Slide05 Fourth" panose="00000500000000000000" pitchFamily="2" charset="0"/>
              </a:rPr>
              <a:t>.</a:t>
            </a:r>
            <a:r>
              <a:rPr lang="vi-VN" sz="3200" b="0" i="0">
                <a:solidFill>
                  <a:srgbClr val="0000FF"/>
                </a:solidFill>
                <a:effectLst/>
                <a:latin typeface="#9Slide05 Fourth" panose="00000500000000000000" pitchFamily="2" charset="0"/>
              </a:rPr>
              <a:t>Độ ẩm không khí trung bình cả năm tại Đà Nẵng là 83,4%. Lượng mưa trung bình mỗi năm rơi vào 1.355mm.</a:t>
            </a:r>
          </a:p>
        </p:txBody>
      </p:sp>
      <p:pic>
        <p:nvPicPr>
          <p:cNvPr id="4098" name="Picture 2" descr="Du lịch Đà Nẵng mùa mưa thì đi chơi ở đâu?">
            <a:extLst>
              <a:ext uri="{FF2B5EF4-FFF2-40B4-BE49-F238E27FC236}">
                <a16:creationId xmlns:a16="http://schemas.microsoft.com/office/drawing/2014/main" id="{C1D15916-917C-91E3-7FEE-B57158075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5591" y="375463"/>
            <a:ext cx="4683056" cy="30105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ên đi Đà Nẵng vào tháng mấy đẹp và thú vị nhất?">
            <a:extLst>
              <a:ext uri="{FF2B5EF4-FFF2-40B4-BE49-F238E27FC236}">
                <a16:creationId xmlns:a16="http://schemas.microsoft.com/office/drawing/2014/main" id="{4FEBE4A9-E6DE-7343-97AD-66DDD8757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7174"/>
            <a:ext cx="4683056" cy="2683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984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extLst>
      <p:ext uri="{BB962C8B-B14F-4D97-AF65-F5344CB8AC3E}">
        <p14:creationId xmlns:p14="http://schemas.microsoft.com/office/powerpoint/2010/main" val="1424287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1754814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hlinkClick r:id="rId2" action="ppaction://hlinksldjump"/>
            <a:extLst>
              <a:ext uri="{FF2B5EF4-FFF2-40B4-BE49-F238E27FC236}">
                <a16:creationId xmlns:a16="http://schemas.microsoft.com/office/drawing/2014/main" id="{6D592B52-5C6A-4813-A67C-0721604BF559}"/>
              </a:ext>
            </a:extLst>
          </p:cNvPr>
          <p:cNvSpPr/>
          <p:nvPr/>
        </p:nvSpPr>
        <p:spPr>
          <a:xfrm>
            <a:off x="3763081" y="2678553"/>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1</a:t>
            </a:r>
          </a:p>
        </p:txBody>
      </p:sp>
      <p:sp>
        <p:nvSpPr>
          <p:cNvPr id="4" name="Rectangle: Rounded Corners 3">
            <a:hlinkClick r:id="rId3" action="ppaction://hlinksldjump"/>
            <a:extLst>
              <a:ext uri="{FF2B5EF4-FFF2-40B4-BE49-F238E27FC236}">
                <a16:creationId xmlns:a16="http://schemas.microsoft.com/office/drawing/2014/main" id="{E9BC8B2E-20AB-4C22-BBE9-833D605D412C}"/>
              </a:ext>
            </a:extLst>
          </p:cNvPr>
          <p:cNvSpPr/>
          <p:nvPr/>
        </p:nvSpPr>
        <p:spPr>
          <a:xfrm>
            <a:off x="6023681" y="2678553"/>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2</a:t>
            </a:r>
          </a:p>
        </p:txBody>
      </p:sp>
      <p:sp>
        <p:nvSpPr>
          <p:cNvPr id="5" name="Rectangle: Rounded Corners 4">
            <a:hlinkClick r:id="rId4" action="ppaction://hlinksldjump"/>
            <a:extLst>
              <a:ext uri="{FF2B5EF4-FFF2-40B4-BE49-F238E27FC236}">
                <a16:creationId xmlns:a16="http://schemas.microsoft.com/office/drawing/2014/main" id="{C4878555-D348-487C-A517-AEB73203E900}"/>
              </a:ext>
            </a:extLst>
          </p:cNvPr>
          <p:cNvSpPr/>
          <p:nvPr/>
        </p:nvSpPr>
        <p:spPr>
          <a:xfrm>
            <a:off x="8367502" y="2678553"/>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3</a:t>
            </a:r>
          </a:p>
        </p:txBody>
      </p:sp>
      <p:sp>
        <p:nvSpPr>
          <p:cNvPr id="6" name="Rectangle: Rounded Corners 5">
            <a:hlinkClick r:id="rId5" action="ppaction://hlinksldjump"/>
            <a:extLst>
              <a:ext uri="{FF2B5EF4-FFF2-40B4-BE49-F238E27FC236}">
                <a16:creationId xmlns:a16="http://schemas.microsoft.com/office/drawing/2014/main" id="{ED893CAA-638F-40B4-B790-AA322A8EBA7E}"/>
              </a:ext>
            </a:extLst>
          </p:cNvPr>
          <p:cNvSpPr/>
          <p:nvPr/>
        </p:nvSpPr>
        <p:spPr>
          <a:xfrm>
            <a:off x="3796986" y="4480099"/>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4</a:t>
            </a:r>
          </a:p>
        </p:txBody>
      </p:sp>
      <p:sp>
        <p:nvSpPr>
          <p:cNvPr id="7" name="Rectangle: Rounded Corners 6">
            <a:hlinkClick r:id="rId6" action="ppaction://hlinksldjump"/>
            <a:extLst>
              <a:ext uri="{FF2B5EF4-FFF2-40B4-BE49-F238E27FC236}">
                <a16:creationId xmlns:a16="http://schemas.microsoft.com/office/drawing/2014/main" id="{B0BFDDF2-7281-41AD-BC98-442E41D73D4C}"/>
              </a:ext>
            </a:extLst>
          </p:cNvPr>
          <p:cNvSpPr/>
          <p:nvPr/>
        </p:nvSpPr>
        <p:spPr>
          <a:xfrm>
            <a:off x="6138866" y="4453471"/>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5</a:t>
            </a:r>
          </a:p>
        </p:txBody>
      </p:sp>
      <p:sp>
        <p:nvSpPr>
          <p:cNvPr id="8" name="Rectangle: Rounded Corners 7">
            <a:hlinkClick r:id="rId7" action="ppaction://hlinksldjump"/>
            <a:extLst>
              <a:ext uri="{FF2B5EF4-FFF2-40B4-BE49-F238E27FC236}">
                <a16:creationId xmlns:a16="http://schemas.microsoft.com/office/drawing/2014/main" id="{F1DFE58B-8867-4DCA-B3E0-9AA2B580342B}"/>
              </a:ext>
            </a:extLst>
          </p:cNvPr>
          <p:cNvSpPr/>
          <p:nvPr/>
        </p:nvSpPr>
        <p:spPr>
          <a:xfrm>
            <a:off x="8410311" y="4453471"/>
            <a:ext cx="1798320" cy="10668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Arial" panose="020B0604020202020204" pitchFamily="34" charset="0"/>
                <a:cs typeface="Arial" panose="020B0604020202020204" pitchFamily="34" charset="0"/>
              </a:rPr>
              <a:t>Câu 6</a:t>
            </a:r>
          </a:p>
        </p:txBody>
      </p:sp>
      <p:sp>
        <p:nvSpPr>
          <p:cNvPr id="17" name="TextBox 16">
            <a:extLst>
              <a:ext uri="{FF2B5EF4-FFF2-40B4-BE49-F238E27FC236}">
                <a16:creationId xmlns:a16="http://schemas.microsoft.com/office/drawing/2014/main" id="{00178A4B-26E1-4479-B98C-5191F479A6C4}"/>
              </a:ext>
            </a:extLst>
          </p:cNvPr>
          <p:cNvSpPr txBox="1"/>
          <p:nvPr/>
        </p:nvSpPr>
        <p:spPr>
          <a:xfrm>
            <a:off x="1551399" y="308225"/>
            <a:ext cx="9051531" cy="2062103"/>
          </a:xfrm>
          <a:prstGeom prst="rect">
            <a:avLst/>
          </a:prstGeom>
          <a:noFill/>
        </p:spPr>
        <p:txBody>
          <a:bodyPr wrap="square" rtlCol="0">
            <a:spAutoFit/>
          </a:bodyPr>
          <a:lstStyle/>
          <a:p>
            <a:pPr marL="285750" indent="-285750">
              <a:buFont typeface="Wingdings" panose="05000000000000000000" pitchFamily="2" charset="2"/>
              <a:buChar char="ü"/>
            </a:pPr>
            <a:r>
              <a:rPr lang="vi-VN" sz="3200">
                <a:solidFill>
                  <a:srgbClr val="00B050"/>
                </a:solidFill>
                <a:latin typeface="#9Slide05 Fourth" panose="00000500000000000000" pitchFamily="2" charset="0"/>
              </a:rPr>
              <a:t>Cả lớp chia làm 2 đội chơi</a:t>
            </a:r>
          </a:p>
          <a:p>
            <a:pPr marL="285750" indent="-285750">
              <a:buFont typeface="Wingdings" panose="05000000000000000000" pitchFamily="2" charset="2"/>
              <a:buChar char="ü"/>
            </a:pPr>
            <a:r>
              <a:rPr lang="vi-VN" sz="3200">
                <a:solidFill>
                  <a:srgbClr val="00B050"/>
                </a:solidFill>
                <a:latin typeface="#9Slide05 Fourth" panose="00000500000000000000" pitchFamily="2" charset="0"/>
              </a:rPr>
              <a:t>Có 6 câu hỏi, mỗi đội lần lượt chọn 1 câu hỏi, nếu trả lời sai thì câu trả lời sẽ thuộc về đội bạn.</a:t>
            </a:r>
          </a:p>
          <a:p>
            <a:pPr marL="285750" indent="-285750">
              <a:buFont typeface="Wingdings" panose="05000000000000000000" pitchFamily="2" charset="2"/>
              <a:buChar char="ü"/>
            </a:pPr>
            <a:r>
              <a:rPr lang="vi-VN" sz="3200">
                <a:solidFill>
                  <a:srgbClr val="00B050"/>
                </a:solidFill>
                <a:latin typeface="#9Slide05 Fourth" panose="00000500000000000000" pitchFamily="2" charset="0"/>
              </a:rPr>
              <a:t>Đội nào trả lời đúng nhiều câu hỏi đội đó sẽ chiến thắng</a:t>
            </a:r>
            <a:endParaRPr lang="en-US" sz="3200">
              <a:solidFill>
                <a:srgbClr val="00B050"/>
              </a:solidFill>
              <a:latin typeface="#9Slide05 Fourth" panose="00000500000000000000" pitchFamily="2" charset="0"/>
            </a:endParaRPr>
          </a:p>
        </p:txBody>
      </p:sp>
      <p:pic>
        <p:nvPicPr>
          <p:cNvPr id="18" name="Picture 17">
            <a:extLst>
              <a:ext uri="{FF2B5EF4-FFF2-40B4-BE49-F238E27FC236}">
                <a16:creationId xmlns:a16="http://schemas.microsoft.com/office/drawing/2014/main" id="{EC343AD6-309E-AE9E-5C74-34805145E8A6}"/>
              </a:ext>
            </a:extLst>
          </p:cNvPr>
          <p:cNvPicPr>
            <a:picLocks noChangeAspect="1"/>
          </p:cNvPicPr>
          <p:nvPr/>
        </p:nvPicPr>
        <p:blipFill rotWithShape="1">
          <a:blip r:embed="rId8"/>
          <a:srcRect b="29235"/>
          <a:stretch/>
        </p:blipFill>
        <p:spPr>
          <a:xfrm>
            <a:off x="10363560" y="308225"/>
            <a:ext cx="1828440" cy="1756881"/>
          </a:xfrm>
          <a:prstGeom prst="rect">
            <a:avLst/>
          </a:prstGeom>
        </p:spPr>
      </p:pic>
      <p:pic>
        <p:nvPicPr>
          <p:cNvPr id="9" name="Picture 8">
            <a:extLst>
              <a:ext uri="{FF2B5EF4-FFF2-40B4-BE49-F238E27FC236}">
                <a16:creationId xmlns:a16="http://schemas.microsoft.com/office/drawing/2014/main" id="{CFBDA2D7-7530-6334-8BDF-FD3BEB0C5BFD}"/>
              </a:ext>
            </a:extLst>
          </p:cNvPr>
          <p:cNvPicPr>
            <a:picLocks noChangeAspect="1"/>
          </p:cNvPicPr>
          <p:nvPr/>
        </p:nvPicPr>
        <p:blipFill rotWithShape="1">
          <a:blip r:embed="rId9"/>
          <a:srcRect l="10269" r="929" b="13330"/>
          <a:stretch/>
        </p:blipFill>
        <p:spPr>
          <a:xfrm>
            <a:off x="0" y="5958042"/>
            <a:ext cx="12191999" cy="899958"/>
          </a:xfrm>
          <a:prstGeom prst="rect">
            <a:avLst/>
          </a:prstGeom>
        </p:spPr>
      </p:pic>
      <p:grpSp>
        <p:nvGrpSpPr>
          <p:cNvPr id="10" name="Group 9">
            <a:extLst>
              <a:ext uri="{FF2B5EF4-FFF2-40B4-BE49-F238E27FC236}">
                <a16:creationId xmlns:a16="http://schemas.microsoft.com/office/drawing/2014/main" id="{EF4CC706-B33D-BFDC-0D70-C9F68D1EE07D}"/>
              </a:ext>
            </a:extLst>
          </p:cNvPr>
          <p:cNvGrpSpPr/>
          <p:nvPr/>
        </p:nvGrpSpPr>
        <p:grpSpPr>
          <a:xfrm>
            <a:off x="0" y="0"/>
            <a:ext cx="2270590" cy="6858000"/>
            <a:chOff x="0" y="0"/>
            <a:chExt cx="2270590" cy="6858000"/>
          </a:xfrm>
        </p:grpSpPr>
        <p:sp>
          <p:nvSpPr>
            <p:cNvPr id="11" name="Rectangle 10">
              <a:extLst>
                <a:ext uri="{FF2B5EF4-FFF2-40B4-BE49-F238E27FC236}">
                  <a16:creationId xmlns:a16="http://schemas.microsoft.com/office/drawing/2014/main" id="{228CA3C2-995F-8634-C4BB-162A081CC3B8}"/>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BC42066A-F163-E3B5-BA91-D05F134E92E0}"/>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736009-7A93-1754-0E10-34BF59379729}"/>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spTree>
    <p:extLst>
      <p:ext uri="{BB962C8B-B14F-4D97-AF65-F5344CB8AC3E}">
        <p14:creationId xmlns:p14="http://schemas.microsoft.com/office/powerpoint/2010/main" val="6034313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7" name="Rectangle 6"/>
          <p:cNvSpPr/>
          <p:nvPr/>
        </p:nvSpPr>
        <p:spPr>
          <a:xfrm>
            <a:off x="1057512" y="5215250"/>
            <a:ext cx="10220089" cy="1226585"/>
          </a:xfrm>
          <a:prstGeom prst="rect">
            <a:avLst/>
          </a:prstGeom>
          <a:solidFill>
            <a:srgbClr val="FFFFFF"/>
          </a:solidFill>
          <a:ln w="28575" cap="flat" cmpd="sng" algn="ctr">
            <a:noFill/>
            <a:prstDash val="solid"/>
            <a:miter lim="800000"/>
          </a:ln>
          <a:effectLst/>
        </p:spPr>
        <p:txBody>
          <a:bodyPr rtlCol="0" anchor="ctr"/>
          <a:lstStyle/>
          <a:p>
            <a:pPr>
              <a:defRPr/>
            </a:pPr>
            <a:r>
              <a:rPr lang="vi-VN" sz="4000" dirty="0">
                <a:solidFill>
                  <a:srgbClr val="00B050"/>
                </a:solidFill>
                <a:latin typeface="Arial" panose="020B0604020202020204" pitchFamily="34" charset="0"/>
                <a:cs typeface="Arial" panose="020B0604020202020204" pitchFamily="34" charset="0"/>
              </a:rPr>
              <a:t>C</a:t>
            </a:r>
            <a:r>
              <a:rPr lang="vi-VN" sz="4000">
                <a:solidFill>
                  <a:srgbClr val="00B050"/>
                </a:solidFill>
                <a:latin typeface="Arial" panose="020B0604020202020204" pitchFamily="34" charset="0"/>
                <a:cs typeface="Arial" panose="020B0604020202020204" pitchFamily="34" charset="0"/>
              </a:rPr>
              <a:t>. </a:t>
            </a:r>
            <a:r>
              <a:rPr lang="en-US" sz="4000">
                <a:solidFill>
                  <a:srgbClr val="00B050"/>
                </a:solidFill>
                <a:latin typeface="Arial" panose="020B0604020202020204" pitchFamily="34" charset="0"/>
                <a:cs typeface="Arial" panose="020B0604020202020204" pitchFamily="34" charset="0"/>
              </a:rPr>
              <a:t>Nằm trong vùng nội chí tuyến</a:t>
            </a:r>
            <a:endParaRPr lang="en-US" sz="4000">
              <a:solidFill>
                <a:srgbClr val="00B050"/>
              </a:solidFill>
              <a:latin typeface="Arial" panose="020B0604020202020204" pitchFamily="34" charset="0"/>
              <a:ea typeface="Tahoma" panose="020B0604030504040204" pitchFamily="34" charset="0"/>
              <a:cs typeface="Arial" panose="020B0604020202020204" pitchFamily="34" charset="0"/>
            </a:endParaRPr>
          </a:p>
          <a:p>
            <a:pPr lvl="0">
              <a:buClrTx/>
              <a:defRPr/>
            </a:pPr>
            <a:endParaRPr lang="vi-VN" sz="4000" dirty="0">
              <a:solidFill>
                <a:srgbClr val="00B050"/>
              </a:solidFill>
              <a:latin typeface="Arial" panose="020B0604020202020204" pitchFamily="34" charset="0"/>
              <a:cs typeface="Arial" panose="020B0604020202020204" pitchFamily="34" charset="0"/>
            </a:endParaRPr>
          </a:p>
        </p:txBody>
      </p:sp>
      <p:sp>
        <p:nvSpPr>
          <p:cNvPr id="8" name="Rectangle 7"/>
          <p:cNvSpPr/>
          <p:nvPr/>
        </p:nvSpPr>
        <p:spPr>
          <a:xfrm>
            <a:off x="1057512" y="3686410"/>
            <a:ext cx="10160000" cy="1257957"/>
          </a:xfrm>
          <a:prstGeom prst="rect">
            <a:avLst/>
          </a:prstGeom>
          <a:solidFill>
            <a:srgbClr val="FFFFFF"/>
          </a:solidFill>
          <a:ln w="28575" cap="flat" cmpd="sng" algn="ctr">
            <a:noFill/>
            <a:prstDash val="solid"/>
            <a:miter lim="800000"/>
          </a:ln>
          <a:effectLst/>
        </p:spPr>
        <p:txBody>
          <a:bodyPr rtlCol="0" anchor="ctr"/>
          <a:lstStyle/>
          <a:p>
            <a:r>
              <a:rPr lang="en-US" sz="4000">
                <a:solidFill>
                  <a:srgbClr val="00B050"/>
                </a:solidFill>
                <a:latin typeface="Arial" panose="020B0604020202020204" pitchFamily="34" charset="0"/>
                <a:cs typeface="Arial" panose="020B0604020202020204" pitchFamily="34" charset="0"/>
              </a:rPr>
              <a:t>B. Địa hình nhiều đồi núi</a:t>
            </a:r>
            <a:endParaRPr lang="en-US" sz="4000" dirty="0">
              <a:solidFill>
                <a:srgbClr val="00B05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7113" y="5592703"/>
            <a:ext cx="800076" cy="78274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3913127"/>
            <a:ext cx="809559" cy="778352"/>
          </a:xfrm>
          <a:prstGeom prst="rect">
            <a:avLst/>
          </a:prstGeom>
        </p:spPr>
      </p:pic>
      <p:sp>
        <p:nvSpPr>
          <p:cNvPr id="13" name="Rectangle 12"/>
          <p:cNvSpPr/>
          <p:nvPr/>
        </p:nvSpPr>
        <p:spPr>
          <a:xfrm>
            <a:off x="1057511" y="2209801"/>
            <a:ext cx="10200060" cy="1222684"/>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a:t>
            </a:r>
            <a:r>
              <a:rPr lang="en-US" sz="4000">
                <a:solidFill>
                  <a:srgbClr val="00B050"/>
                </a:solidFill>
                <a:latin typeface="Arial" panose="020B0604020202020204" pitchFamily="34" charset="0"/>
                <a:ea typeface="Tahoma" panose="020B0604030504040204" pitchFamily="34" charset="0"/>
                <a:cs typeface="Arial" panose="020B0604020202020204" pitchFamily="34" charset="0"/>
              </a:rPr>
              <a:t>Nằm gần xích đạo</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2438788"/>
            <a:ext cx="809559" cy="778352"/>
          </a:xfrm>
          <a:prstGeom prst="rect">
            <a:avLst/>
          </a:prstGeom>
        </p:spPr>
      </p:pic>
      <p:sp>
        <p:nvSpPr>
          <p:cNvPr id="3" name="Rectangle 2"/>
          <p:cNvSpPr/>
          <p:nvPr/>
        </p:nvSpPr>
        <p:spPr>
          <a:xfrm>
            <a:off x="1057511" y="1233064"/>
            <a:ext cx="10660291" cy="707886"/>
          </a:xfrm>
          <a:prstGeom prst="rect">
            <a:avLst/>
          </a:prstGeom>
          <a:solidFill>
            <a:schemeClr val="accent5">
              <a:lumMod val="20000"/>
              <a:lumOff val="80000"/>
            </a:schemeClr>
          </a:solidFill>
        </p:spPr>
        <p:txBody>
          <a:bodyPr wrap="none">
            <a:spAutoFit/>
          </a:bodyPr>
          <a:lstStyle/>
          <a:p>
            <a:r>
              <a:rPr lang="en-US" sz="4000" b="1">
                <a:solidFill>
                  <a:srgbClr val="2007D7"/>
                </a:solidFill>
                <a:latin typeface="Arial" panose="020B0604020202020204" pitchFamily="34" charset="0"/>
                <a:cs typeface="Arial" panose="020B0604020202020204" pitchFamily="34" charset="0"/>
              </a:rPr>
              <a:t>Khí hậu nước ta có tính chất nhiệt đới vì ?</a:t>
            </a:r>
            <a:r>
              <a:rPr lang="vi-VN" sz="4000">
                <a:solidFill>
                  <a:srgbClr val="2007D7"/>
                </a:solidFill>
                <a:latin typeface="Arial" panose="020B0604020202020204" pitchFamily="34" charset="0"/>
                <a:cs typeface="Arial" panose="020B0604020202020204" pitchFamily="34" charset="0"/>
              </a:rPr>
              <a:t> </a:t>
            </a:r>
            <a:endParaRPr lang="en-US" sz="4000">
              <a:solidFill>
                <a:srgbClr val="2007D7"/>
              </a:solidFill>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22544" y="100803"/>
            <a:ext cx="1861104" cy="1065870"/>
          </a:xfrm>
          <a:prstGeom prst="rect">
            <a:avLst/>
          </a:prstGeom>
        </p:spPr>
      </p:pic>
      <p:pic>
        <p:nvPicPr>
          <p:cNvPr id="1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5" y="5982335"/>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1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chemeClr val="bg2"/>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7"/>
                                        </p:tgtEl>
                                        <p:attrNameLst>
                                          <p:attrName>fillcolor</p:attrName>
                                        </p:attrNameLst>
                                      </p:cBhvr>
                                      <p:to>
                                        <a:schemeClr val="bg2"/>
                                      </p:to>
                                    </p:animClr>
                                    <p:set>
                                      <p:cBhvr>
                                        <p:cTn id="34" dur="250" fill="hold"/>
                                        <p:tgtEl>
                                          <p:spTgt spid="7"/>
                                        </p:tgtEl>
                                        <p:attrNameLst>
                                          <p:attrName>fill.type</p:attrName>
                                        </p:attrNameLst>
                                      </p:cBhvr>
                                      <p:to>
                                        <p:strVal val="solid"/>
                                      </p:to>
                                    </p:set>
                                    <p:set>
                                      <p:cBhvr>
                                        <p:cTn id="35" dur="250" fill="hold"/>
                                        <p:tgtEl>
                                          <p:spTgt spid="7"/>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50" fill="hold"/>
                                        <p:tgtEl>
                                          <p:spTgt spid="10"/>
                                        </p:tgtEl>
                                        <p:attrNameLst>
                                          <p:attrName>ppt_w</p:attrName>
                                        </p:attrNameLst>
                                      </p:cBhvr>
                                      <p:tavLst>
                                        <p:tav tm="0">
                                          <p:val>
                                            <p:strVal val="4*#ppt_w"/>
                                          </p:val>
                                        </p:tav>
                                        <p:tav tm="100000">
                                          <p:val>
                                            <p:strVal val="#ppt_w"/>
                                          </p:val>
                                        </p:tav>
                                      </p:tavLst>
                                    </p:anim>
                                    <p:anim calcmode="lin" valueType="num">
                                      <p:cBhvr>
                                        <p:cTn id="3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8"/>
                                        </p:tgtEl>
                                        <p:attrNameLst>
                                          <p:attrName>fillcolor</p:attrName>
                                        </p:attrNameLst>
                                      </p:cBhvr>
                                      <p:to>
                                        <a:schemeClr val="accent1"/>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8"/>
                                        </p:tgtEl>
                                        <p:attrNameLst>
                                          <p:attrName>fillcolor</p:attrName>
                                        </p:attrNameLst>
                                      </p:cBhvr>
                                      <p:to>
                                        <a:schemeClr val="accent1"/>
                                      </p:to>
                                    </p:animClr>
                                    <p:set>
                                      <p:cBhvr>
                                        <p:cTn id="49" dur="250" fill="hold"/>
                                        <p:tgtEl>
                                          <p:spTgt spid="8"/>
                                        </p:tgtEl>
                                        <p:attrNameLst>
                                          <p:attrName>fill.type</p:attrName>
                                        </p:attrNameLst>
                                      </p:cBhvr>
                                      <p:to>
                                        <p:strVal val="solid"/>
                                      </p:to>
                                    </p:set>
                                    <p:set>
                                      <p:cBhvr>
                                        <p:cTn id="50" dur="250" fill="hold"/>
                                        <p:tgtEl>
                                          <p:spTgt spid="8"/>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4"/>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4"/>
                                        </p:tgtEl>
                                      </p:cBhvr>
                                    </p:cmd>
                                  </p:childTnLst>
                                </p:cTn>
                              </p:par>
                            </p:childTnLst>
                          </p:cTn>
                        </p:par>
                      </p:childTnLst>
                    </p:cTn>
                  </p:par>
                </p:childTnLst>
              </p:cTn>
              <p:nextCondLst>
                <p:cond evt="onClick" delay="0">
                  <p:tgtEl>
                    <p:spTgt spid="4"/>
                  </p:tgtEl>
                </p:cond>
              </p:nextCondLst>
            </p:seq>
            <p:video>
              <p:cMediaNode vol="80000">
                <p:cTn id="75" fill="hold" display="0">
                  <p:stCondLst>
                    <p:cond delay="indefinite"/>
                  </p:stCondLst>
                </p:cTn>
                <p:tgtEl>
                  <p:spTgt spid="4"/>
                </p:tgtEl>
              </p:cMediaNode>
            </p:video>
          </p:childTnLst>
        </p:cTn>
      </p:par>
    </p:tnLst>
    <p:bldLst>
      <p:bldP spid="7" grpId="0" animBg="1"/>
      <p:bldP spid="8" grpId="0" animBg="1"/>
      <p:bldP spid="13"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7" name="Rectangle 6"/>
          <p:cNvSpPr/>
          <p:nvPr/>
        </p:nvSpPr>
        <p:spPr>
          <a:xfrm>
            <a:off x="1016000" y="3714449"/>
            <a:ext cx="9010502" cy="99276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dirty="0">
                <a:solidFill>
                  <a:srgbClr val="00B050"/>
                </a:solidFill>
                <a:latin typeface="Arial" panose="020B0604020202020204" pitchFamily="34" charset="0"/>
                <a:cs typeface="Arial" panose="020B0604020202020204" pitchFamily="34" charset="0"/>
              </a:rPr>
              <a:t>B</a:t>
            </a:r>
            <a:r>
              <a:rPr lang="en-US" sz="4000">
                <a:solidFill>
                  <a:srgbClr val="00B050"/>
                </a:solidFill>
                <a:latin typeface="Arial" panose="020B0604020202020204" pitchFamily="34" charset="0"/>
                <a:cs typeface="Arial" panose="020B0604020202020204" pitchFamily="34" charset="0"/>
              </a:rPr>
              <a:t>. Bắc Trung Bộ</a:t>
            </a:r>
            <a:endParaRPr lang="vi-VN" sz="4000" dirty="0">
              <a:solidFill>
                <a:srgbClr val="00B05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5997" y="3819459"/>
            <a:ext cx="800076" cy="782741"/>
          </a:xfrm>
          <a:prstGeom prst="rect">
            <a:avLst/>
          </a:prstGeom>
        </p:spPr>
      </p:pic>
      <p:sp>
        <p:nvSpPr>
          <p:cNvPr id="13" name="Rectangle 12"/>
          <p:cNvSpPr/>
          <p:nvPr/>
        </p:nvSpPr>
        <p:spPr>
          <a:xfrm>
            <a:off x="1016000" y="2381918"/>
            <a:ext cx="9010502" cy="989605"/>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A</a:t>
            </a:r>
            <a:r>
              <a:rPr lang="en-US" sz="4000">
                <a:solidFill>
                  <a:srgbClr val="00B050"/>
                </a:solidFill>
                <a:latin typeface="Arial" panose="020B0604020202020204" pitchFamily="34" charset="0"/>
                <a:cs typeface="Arial" panose="020B0604020202020204" pitchFamily="34" charset="0"/>
              </a:rPr>
              <a:t>. Tây Bắc</a:t>
            </a:r>
            <a:endParaRPr lang="en-US" sz="4000" dirty="0">
              <a:solidFill>
                <a:srgbClr val="00B05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35997" y="2585385"/>
            <a:ext cx="809559" cy="778352"/>
          </a:xfrm>
          <a:prstGeom prst="rect">
            <a:avLst/>
          </a:prstGeom>
        </p:spPr>
      </p:pic>
      <p:sp>
        <p:nvSpPr>
          <p:cNvPr id="3" name="Rectangle 2"/>
          <p:cNvSpPr/>
          <p:nvPr/>
        </p:nvSpPr>
        <p:spPr>
          <a:xfrm>
            <a:off x="942976" y="1133237"/>
            <a:ext cx="8993097" cy="1200329"/>
          </a:xfrm>
          <a:prstGeom prst="rect">
            <a:avLst/>
          </a:prstGeom>
          <a:solidFill>
            <a:schemeClr val="accent5">
              <a:lumMod val="20000"/>
              <a:lumOff val="80000"/>
            </a:schemeClr>
          </a:solidFill>
        </p:spPr>
        <p:txBody>
          <a:bodyPr wrap="square">
            <a:spAutoFit/>
          </a:bodyPr>
          <a:lstStyle/>
          <a:p>
            <a:pPr algn="ctr">
              <a:defRPr/>
            </a:pPr>
            <a:r>
              <a:rPr lang="en-US" sz="3600" b="1">
                <a:solidFill>
                  <a:srgbClr val="2007D7"/>
                </a:solidFill>
                <a:latin typeface="Arial" panose="020B0604020202020204" pitchFamily="34" charset="0"/>
                <a:cs typeface="Arial" panose="020B0604020202020204" pitchFamily="34" charset="0"/>
              </a:rPr>
              <a:t>Vùng nào chịu ảnh hưởng mạnh mẽ nhất của gió Tây khô nóng?</a:t>
            </a:r>
            <a:endParaRPr lang="en-US" sz="3600">
              <a:solidFill>
                <a:srgbClr val="2007D7"/>
              </a:solidFill>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936073" y="39677"/>
            <a:ext cx="2197995" cy="1236372"/>
          </a:xfrm>
          <a:prstGeom prst="rect">
            <a:avLst/>
          </a:prstGeom>
        </p:spPr>
      </p:pic>
      <p:sp>
        <p:nvSpPr>
          <p:cNvPr id="15" name="Rectangle 14"/>
          <p:cNvSpPr/>
          <p:nvPr/>
        </p:nvSpPr>
        <p:spPr>
          <a:xfrm>
            <a:off x="1016000" y="5005707"/>
            <a:ext cx="9010502" cy="1018155"/>
          </a:xfrm>
          <a:prstGeom prst="rect">
            <a:avLst/>
          </a:prstGeom>
          <a:solidFill>
            <a:srgbClr val="FFFFFF"/>
          </a:solidFill>
          <a:ln w="28575" cap="flat" cmpd="sng" algn="ctr">
            <a:noFill/>
            <a:prstDash val="solid"/>
            <a:miter lim="800000"/>
          </a:ln>
          <a:effectLst/>
        </p:spPr>
        <p:txBody>
          <a:bodyPr rtlCol="0" anchor="ctr"/>
          <a:lstStyle/>
          <a:p>
            <a:r>
              <a:rPr lang="en-US" sz="4000" dirty="0">
                <a:solidFill>
                  <a:srgbClr val="00B050"/>
                </a:solidFill>
                <a:latin typeface="Arial" panose="020B0604020202020204" pitchFamily="34" charset="0"/>
                <a:cs typeface="Arial" panose="020B0604020202020204" pitchFamily="34" charset="0"/>
              </a:rPr>
              <a:t>C</a:t>
            </a:r>
            <a:r>
              <a:rPr lang="en-US" sz="4000">
                <a:solidFill>
                  <a:srgbClr val="00B050"/>
                </a:solidFill>
                <a:latin typeface="Arial" panose="020B0604020202020204" pitchFamily="34" charset="0"/>
                <a:cs typeface="Arial" panose="020B0604020202020204" pitchFamily="34" charset="0"/>
              </a:rPr>
              <a:t>. Nam Trung Bộ</a:t>
            </a:r>
            <a:endParaRPr lang="en-US" sz="4000" dirty="0">
              <a:solidFill>
                <a:srgbClr val="00B050"/>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1825" y="5083688"/>
            <a:ext cx="809559" cy="778352"/>
          </a:xfrm>
          <a:prstGeom prst="rect">
            <a:avLst/>
          </a:prstGeom>
        </p:spPr>
      </p:pic>
      <p:pic>
        <p:nvPicPr>
          <p:cNvPr id="17"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25" y="5903961"/>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403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1000" fill="hold"/>
                                        <p:tgtEl>
                                          <p:spTgt spid="13"/>
                                        </p:tgtEl>
                                        <p:attrNameLst>
                                          <p:attrName>ppt_w</p:attrName>
                                        </p:attrNameLst>
                                      </p:cBhvr>
                                      <p:tavLst>
                                        <p:tav tm="0">
                                          <p:val>
                                            <p:strVal val="#ppt_w*0.70"/>
                                          </p:val>
                                        </p:tav>
                                        <p:tav tm="100000">
                                          <p:val>
                                            <p:strVal val="#ppt_w"/>
                                          </p:val>
                                        </p:tav>
                                      </p:tavLst>
                                    </p:anim>
                                    <p:anim calcmode="lin" valueType="num">
                                      <p:cBhvr>
                                        <p:cTn id="18" dur="1000" fill="hold"/>
                                        <p:tgtEl>
                                          <p:spTgt spid="13"/>
                                        </p:tgtEl>
                                        <p:attrNameLst>
                                          <p:attrName>ppt_h</p:attrName>
                                        </p:attrNameLst>
                                      </p:cBhvr>
                                      <p:tavLst>
                                        <p:tav tm="0">
                                          <p:val>
                                            <p:strVal val="#ppt_h"/>
                                          </p:val>
                                        </p:tav>
                                        <p:tav tm="100000">
                                          <p:val>
                                            <p:strVal val="#ppt_h"/>
                                          </p:val>
                                        </p:tav>
                                      </p:tavLst>
                                    </p:anim>
                                    <p:animEffect transition="in" filter="fade">
                                      <p:cBhvr>
                                        <p:cTn id="19" dur="1000"/>
                                        <p:tgtEl>
                                          <p:spTgt spid="1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chemeClr val="bg2"/>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7"/>
                                        </p:tgtEl>
                                        <p:attrNameLst>
                                          <p:attrName>fillcolor</p:attrName>
                                        </p:attrNameLst>
                                      </p:cBhvr>
                                      <p:to>
                                        <a:schemeClr val="bg2"/>
                                      </p:to>
                                    </p:animClr>
                                    <p:set>
                                      <p:cBhvr>
                                        <p:cTn id="34" dur="250" fill="hold"/>
                                        <p:tgtEl>
                                          <p:spTgt spid="7"/>
                                        </p:tgtEl>
                                        <p:attrNameLst>
                                          <p:attrName>fill.type</p:attrName>
                                        </p:attrNameLst>
                                      </p:cBhvr>
                                      <p:to>
                                        <p:strVal val="solid"/>
                                      </p:to>
                                    </p:set>
                                    <p:set>
                                      <p:cBhvr>
                                        <p:cTn id="35" dur="250" fill="hold"/>
                                        <p:tgtEl>
                                          <p:spTgt spid="7"/>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50" fill="hold"/>
                                        <p:tgtEl>
                                          <p:spTgt spid="10"/>
                                        </p:tgtEl>
                                        <p:attrNameLst>
                                          <p:attrName>ppt_w</p:attrName>
                                        </p:attrNameLst>
                                      </p:cBhvr>
                                      <p:tavLst>
                                        <p:tav tm="0">
                                          <p:val>
                                            <p:strVal val="4*#ppt_w"/>
                                          </p:val>
                                        </p:tav>
                                        <p:tav tm="100000">
                                          <p:val>
                                            <p:strVal val="#ppt_w"/>
                                          </p:val>
                                        </p:tav>
                                      </p:tavLst>
                                    </p:anim>
                                    <p:anim calcmode="lin" valueType="num">
                                      <p:cBhvr>
                                        <p:cTn id="3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13"/>
                                        </p:tgtEl>
                                        <p:attrNameLst>
                                          <p:attrName>fillcolor</p:attrName>
                                        </p:attrNameLst>
                                      </p:cBhvr>
                                      <p:to>
                                        <a:schemeClr val="accent1"/>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13"/>
                                        </p:tgtEl>
                                        <p:attrNameLst>
                                          <p:attrName>fillcolor</p:attrName>
                                        </p:attrNameLst>
                                      </p:cBhvr>
                                      <p:to>
                                        <a:schemeClr val="accent1"/>
                                      </p:to>
                                    </p:animClr>
                                    <p:set>
                                      <p:cBhvr>
                                        <p:cTn id="49" dur="250" fill="hold"/>
                                        <p:tgtEl>
                                          <p:spTgt spid="13"/>
                                        </p:tgtEl>
                                        <p:attrNameLst>
                                          <p:attrName>fill.type</p:attrName>
                                        </p:attrNameLst>
                                      </p:cBhvr>
                                      <p:to>
                                        <p:strVal val="solid"/>
                                      </p:to>
                                    </p:set>
                                    <p:set>
                                      <p:cBhvr>
                                        <p:cTn id="50" dur="250" fill="hold"/>
                                        <p:tgtEl>
                                          <p:spTgt spid="13"/>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4"/>
                                        </p:tgtEl>
                                        <p:attrNameLst>
                                          <p:attrName>style.visibility</p:attrName>
                                        </p:attrNameLst>
                                      </p:cBhvr>
                                      <p:to>
                                        <p:strVal val="visible"/>
                                      </p:to>
                                    </p:set>
                                    <p:anim calcmode="lin" valueType="num">
                                      <p:cBhvr>
                                        <p:cTn id="53" dur="250" fill="hold"/>
                                        <p:tgtEl>
                                          <p:spTgt spid="14"/>
                                        </p:tgtEl>
                                        <p:attrNameLst>
                                          <p:attrName>ppt_w</p:attrName>
                                        </p:attrNameLst>
                                      </p:cBhvr>
                                      <p:tavLst>
                                        <p:tav tm="0">
                                          <p:val>
                                            <p:strVal val="4*#ppt_w"/>
                                          </p:val>
                                        </p:tav>
                                        <p:tav tm="100000">
                                          <p:val>
                                            <p:strVal val="#ppt_w"/>
                                          </p:val>
                                        </p:tav>
                                      </p:tavLst>
                                    </p:anim>
                                    <p:anim calcmode="lin" valueType="num">
                                      <p:cBhvr>
                                        <p:cTn id="54"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4"/>
                    </p:tgtEl>
                  </p:cond>
                </p:stCondLst>
                <p:endSync evt="end" delay="0">
                  <p:rtn val="all"/>
                </p:endSync>
                <p:childTnLst>
                  <p:par>
                    <p:cTn id="56" fill="hold">
                      <p:stCondLst>
                        <p:cond delay="0"/>
                      </p:stCondLst>
                      <p:childTnLst>
                        <p:par>
                          <p:cTn id="57" fill="hold">
                            <p:stCondLst>
                              <p:cond delay="0"/>
                            </p:stCondLst>
                            <p:childTnLst>
                              <p:par>
                                <p:cTn id="58" presetID="2" presetClass="mediacall" presetSubtype="0" fill="hold" nodeType="clickEffect">
                                  <p:stCondLst>
                                    <p:cond delay="0"/>
                                  </p:stCondLst>
                                  <p:childTnLst>
                                    <p:cmd type="call" cmd="togglePause">
                                      <p:cBhvr>
                                        <p:cTn id="59" dur="1" fill="hold"/>
                                        <p:tgtEl>
                                          <p:spTgt spid="4"/>
                                        </p:tgtEl>
                                      </p:cBhvr>
                                    </p:cmd>
                                  </p:childTnLst>
                                </p:cTn>
                              </p:par>
                            </p:childTnLst>
                          </p:cTn>
                        </p:par>
                      </p:childTnLst>
                    </p:cTn>
                  </p:par>
                </p:childTnLst>
              </p:cTn>
              <p:nextCondLst>
                <p:cond evt="onClick" delay="0">
                  <p:tgtEl>
                    <p:spTgt spid="4"/>
                  </p:tgtEl>
                </p:cond>
              </p:nextCondLst>
            </p:seq>
            <p:video>
              <p:cMediaNode vol="80000">
                <p:cTn id="60" fill="hold" display="0">
                  <p:stCondLst>
                    <p:cond delay="indefinite"/>
                  </p:stCondLst>
                </p:cTn>
                <p:tgtEl>
                  <p:spTgt spid="4"/>
                </p:tgtEl>
              </p:cMediaNode>
            </p:video>
            <p:seq concurrent="1" nextAc="seek">
              <p:cTn id="61" restart="whenNotActive" fill="hold" evtFilter="cancelBubble" nodeType="interactiveSeq">
                <p:stCondLst>
                  <p:cond evt="onClick" delay="0">
                    <p:tgtEl>
                      <p:spTgt spid="15"/>
                    </p:tgtEl>
                  </p:cond>
                </p:stCondLst>
                <p:endSync evt="end" delay="0">
                  <p:rtn val="all"/>
                </p:endSync>
                <p:childTnLst>
                  <p:par>
                    <p:cTn id="62" fill="hold">
                      <p:stCondLst>
                        <p:cond delay="0"/>
                      </p:stCondLst>
                      <p:childTnLst>
                        <p:par>
                          <p:cTn id="63" fill="hold">
                            <p:stCondLst>
                              <p:cond delay="0"/>
                            </p:stCondLst>
                            <p:childTnLst>
                              <p:par>
                                <p:cTn id="64" presetID="1" presetClass="emph" presetSubtype="2" fill="hold" nodeType="withEffect">
                                  <p:stCondLst>
                                    <p:cond delay="0"/>
                                  </p:stCondLst>
                                  <p:childTnLst>
                                    <p:animClr clrSpc="rgb" dir="cw">
                                      <p:cBhvr>
                                        <p:cTn id="65" dur="250" fill="hold"/>
                                        <p:tgtEl>
                                          <p:spTgt spid="15"/>
                                        </p:tgtEl>
                                        <p:attrNameLst>
                                          <p:attrName>fillcolor</p:attrName>
                                        </p:attrNameLst>
                                      </p:cBhvr>
                                      <p:to>
                                        <a:schemeClr val="accent1"/>
                                      </p:to>
                                    </p:animClr>
                                    <p:set>
                                      <p:cBhvr>
                                        <p:cTn id="66" dur="250" fill="hold"/>
                                        <p:tgtEl>
                                          <p:spTgt spid="15"/>
                                        </p:tgtEl>
                                        <p:attrNameLst>
                                          <p:attrName>fill.type</p:attrName>
                                        </p:attrNameLst>
                                      </p:cBhvr>
                                      <p:to>
                                        <p:strVal val="solid"/>
                                      </p:to>
                                    </p:set>
                                    <p:set>
                                      <p:cBhvr>
                                        <p:cTn id="67" dur="250" fill="hold"/>
                                        <p:tgtEl>
                                          <p:spTgt spid="15"/>
                                        </p:tgtEl>
                                        <p:attrNameLst>
                                          <p:attrName>fill.on</p:attrName>
                                        </p:attrNameLst>
                                      </p:cBhvr>
                                      <p:to>
                                        <p:strVal val="true"/>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par>
                                <p:cTn id="68" presetID="1" presetClass="emph" presetSubtype="2" fill="hold" nodeType="withEffect">
                                  <p:stCondLst>
                                    <p:cond delay="500"/>
                                  </p:stCondLst>
                                  <p:childTnLst>
                                    <p:animClr clrSpc="rgb" dir="cw">
                                      <p:cBhvr>
                                        <p:cTn id="69" dur="250" fill="hold"/>
                                        <p:tgtEl>
                                          <p:spTgt spid="15"/>
                                        </p:tgtEl>
                                        <p:attrNameLst>
                                          <p:attrName>fillcolor</p:attrName>
                                        </p:attrNameLst>
                                      </p:cBhvr>
                                      <p:to>
                                        <a:schemeClr val="accent1"/>
                                      </p:to>
                                    </p:animClr>
                                    <p:set>
                                      <p:cBhvr>
                                        <p:cTn id="70" dur="250" fill="hold"/>
                                        <p:tgtEl>
                                          <p:spTgt spid="15"/>
                                        </p:tgtEl>
                                        <p:attrNameLst>
                                          <p:attrName>fill.type</p:attrName>
                                        </p:attrNameLst>
                                      </p:cBhvr>
                                      <p:to>
                                        <p:strVal val="solid"/>
                                      </p:to>
                                    </p:set>
                                    <p:set>
                                      <p:cBhvr>
                                        <p:cTn id="71" dur="250" fill="hold"/>
                                        <p:tgtEl>
                                          <p:spTgt spid="15"/>
                                        </p:tgtEl>
                                        <p:attrNameLst>
                                          <p:attrName>fill.on</p:attrName>
                                        </p:attrNameLst>
                                      </p:cBhvr>
                                      <p:to>
                                        <p:strVal val="true"/>
                                      </p:to>
                                    </p:set>
                                  </p:childTnLst>
                                </p:cTn>
                              </p:par>
                              <p:par>
                                <p:cTn id="72" presetID="23" presetClass="entr" presetSubtype="32" fill="hold" nodeType="withEffect">
                                  <p:stCondLst>
                                    <p:cond delay="500"/>
                                  </p:stCondLst>
                                  <p:childTnLst>
                                    <p:set>
                                      <p:cBhvr>
                                        <p:cTn id="73" dur="1" fill="hold">
                                          <p:stCondLst>
                                            <p:cond delay="0"/>
                                          </p:stCondLst>
                                        </p:cTn>
                                        <p:tgtEl>
                                          <p:spTgt spid="16"/>
                                        </p:tgtEl>
                                        <p:attrNameLst>
                                          <p:attrName>style.visibility</p:attrName>
                                        </p:attrNameLst>
                                      </p:cBhvr>
                                      <p:to>
                                        <p:strVal val="visible"/>
                                      </p:to>
                                    </p:set>
                                    <p:anim calcmode="lin" valueType="num">
                                      <p:cBhvr>
                                        <p:cTn id="74" dur="250" fill="hold"/>
                                        <p:tgtEl>
                                          <p:spTgt spid="16"/>
                                        </p:tgtEl>
                                        <p:attrNameLst>
                                          <p:attrName>ppt_w</p:attrName>
                                        </p:attrNameLst>
                                      </p:cBhvr>
                                      <p:tavLst>
                                        <p:tav tm="0">
                                          <p:val>
                                            <p:strVal val="4*#ppt_w"/>
                                          </p:val>
                                        </p:tav>
                                        <p:tav tm="100000">
                                          <p:val>
                                            <p:strVal val="#ppt_w"/>
                                          </p:val>
                                        </p:tav>
                                      </p:tavLst>
                                    </p:anim>
                                    <p:anim calcmode="lin" valueType="num">
                                      <p:cBhvr>
                                        <p:cTn id="7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5"/>
                  </p:tgtEl>
                </p:cond>
              </p:nextCondLst>
            </p:seq>
          </p:childTnLst>
        </p:cTn>
      </p:par>
    </p:tnLst>
    <p:bldLst>
      <p:bldP spid="7" grpId="0" animBg="1"/>
      <p:bldP spid="13" grpId="0" animBg="1"/>
      <p:bldP spid="3"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3" name="Rectangle 2"/>
          <p:cNvSpPr/>
          <p:nvPr/>
        </p:nvSpPr>
        <p:spPr>
          <a:xfrm>
            <a:off x="1895582" y="1705442"/>
            <a:ext cx="9678256" cy="2554545"/>
          </a:xfrm>
          <a:prstGeom prst="rect">
            <a:avLst/>
          </a:prstGeom>
          <a:solidFill>
            <a:schemeClr val="accent6">
              <a:lumMod val="20000"/>
              <a:lumOff val="80000"/>
            </a:schemeClr>
          </a:solidFill>
        </p:spPr>
        <p:txBody>
          <a:bodyPr wrap="square">
            <a:spAutoFit/>
          </a:bodyPr>
          <a:lstStyle/>
          <a:p>
            <a:pPr lvl="0" algn="just">
              <a:defRPr/>
            </a:pPr>
            <a:r>
              <a:rPr lang="en-US" sz="4000" b="1">
                <a:solidFill>
                  <a:srgbClr val="2007D7"/>
                </a:solidFill>
                <a:latin typeface="Arial" panose="020B0604020202020204" pitchFamily="34" charset="0"/>
                <a:cs typeface="Arial" panose="020B0604020202020204" pitchFamily="34" charset="0"/>
              </a:rPr>
              <a:t>Câu thành ngữ: “Làm thân con gái phải lo, mùa đông rét mướt ai cho mượn chồng”. Hãy dự đoán người con gái này ở miền nào của nước ta ? </a:t>
            </a:r>
            <a:endParaRPr lang="en-US" sz="4000" dirty="0">
              <a:solidFill>
                <a:srgbClr val="2007D7"/>
              </a:solidFill>
              <a:latin typeface="Arial" panose="020B060402020202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36073" y="39677"/>
            <a:ext cx="2197995" cy="1236372"/>
          </a:xfrm>
          <a:prstGeom prst="rect">
            <a:avLst/>
          </a:prstGeom>
        </p:spPr>
      </p:pic>
      <p:sp>
        <p:nvSpPr>
          <p:cNvPr id="11" name="Rectangle 10"/>
          <p:cNvSpPr/>
          <p:nvPr/>
        </p:nvSpPr>
        <p:spPr>
          <a:xfrm>
            <a:off x="5219272" y="5350433"/>
            <a:ext cx="2763748" cy="956003"/>
          </a:xfrm>
          <a:prstGeom prst="rect">
            <a:avLst/>
          </a:prstGeom>
          <a:solidFill>
            <a:srgbClr val="FFFFFF"/>
          </a:solidFill>
          <a:ln w="28575" cap="flat" cmpd="sng" algn="ctr">
            <a:noFill/>
            <a:prstDash val="solid"/>
            <a:miter lim="800000"/>
          </a:ln>
          <a:effectLst/>
        </p:spPr>
        <p:txBody>
          <a:bodyPr rtlCol="0" anchor="ctr"/>
          <a:lstStyle/>
          <a:p>
            <a:pPr lvl="0">
              <a:buClrTx/>
              <a:defRPr/>
            </a:pPr>
            <a:r>
              <a:rPr lang="en-US" sz="4000">
                <a:solidFill>
                  <a:srgbClr val="00B050"/>
                </a:solidFill>
                <a:latin typeface="Arial" panose="020B0604020202020204" pitchFamily="34" charset="0"/>
                <a:cs typeface="Arial" panose="020B0604020202020204" pitchFamily="34" charset="0"/>
              </a:rPr>
              <a:t>Miền Bắc</a:t>
            </a:r>
            <a:endParaRPr lang="vi-VN" sz="4000" dirty="0">
              <a:solidFill>
                <a:srgbClr val="00B050"/>
              </a:solidFill>
              <a:latin typeface="Arial" panose="020B0604020202020204" pitchFamily="34" charset="0"/>
              <a:cs typeface="Arial" panose="020B0604020202020204" pitchFamily="34" charset="0"/>
            </a:endParaRPr>
          </a:p>
        </p:txBody>
      </p:sp>
      <p:pic>
        <p:nvPicPr>
          <p:cNvPr id="19"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51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withEffect">
                                  <p:stCondLst>
                                    <p:cond delay="0"/>
                                  </p:stCondLst>
                                  <p:childTnLst>
                                    <p:animClr clrSpc="rgb" dir="cw">
                                      <p:cBhvr>
                                        <p:cTn id="25" dur="250" fill="hold"/>
                                        <p:tgtEl>
                                          <p:spTgt spid="11"/>
                                        </p:tgtEl>
                                        <p:attrNameLst>
                                          <p:attrName>fillcolor</p:attrName>
                                        </p:attrNameLst>
                                      </p:cBhvr>
                                      <p:to>
                                        <a:schemeClr val="bg2"/>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8" presetID="1" presetClass="emph" presetSubtype="2" fill="hold" nodeType="withEffect">
                                  <p:stCondLst>
                                    <p:cond delay="500"/>
                                  </p:stCondLst>
                                  <p:childTnLst>
                                    <p:animClr clrSpc="rgb" dir="cw">
                                      <p:cBhvr>
                                        <p:cTn id="29" dur="250" fill="hold"/>
                                        <p:tgtEl>
                                          <p:spTgt spid="11"/>
                                        </p:tgtEl>
                                        <p:attrNameLst>
                                          <p:attrName>fillcolor</p:attrName>
                                        </p:attrNameLst>
                                      </p:cBhvr>
                                      <p:to>
                                        <a:schemeClr val="bg2"/>
                                      </p:to>
                                    </p:animClr>
                                    <p:set>
                                      <p:cBhvr>
                                        <p:cTn id="30" dur="250" fill="hold"/>
                                        <p:tgtEl>
                                          <p:spTgt spid="11"/>
                                        </p:tgtEl>
                                        <p:attrNameLst>
                                          <p:attrName>fill.type</p:attrName>
                                        </p:attrNameLst>
                                      </p:cBhvr>
                                      <p:to>
                                        <p:strVal val="solid"/>
                                      </p:to>
                                    </p:set>
                                    <p:set>
                                      <p:cBhvr>
                                        <p:cTn id="3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3"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3" name="Rectangle 2"/>
          <p:cNvSpPr/>
          <p:nvPr/>
        </p:nvSpPr>
        <p:spPr>
          <a:xfrm>
            <a:off x="883578" y="1391759"/>
            <a:ext cx="10041276" cy="1446550"/>
          </a:xfrm>
          <a:prstGeom prst="rect">
            <a:avLst/>
          </a:prstGeom>
          <a:solidFill>
            <a:schemeClr val="accent6">
              <a:lumMod val="20000"/>
              <a:lumOff val="80000"/>
            </a:schemeClr>
          </a:solidFill>
        </p:spPr>
        <p:txBody>
          <a:bodyPr wrap="square">
            <a:spAutoFit/>
          </a:bodyPr>
          <a:lstStyle/>
          <a:p>
            <a:pPr algn="ctr"/>
            <a:r>
              <a:rPr lang="en-US" sz="4400">
                <a:solidFill>
                  <a:srgbClr val="2007D7"/>
                </a:solidFill>
                <a:latin typeface="Arial" panose="020B0604020202020204" pitchFamily="34" charset="0"/>
                <a:cs typeface="Arial" panose="020B0604020202020204" pitchFamily="34" charset="0"/>
              </a:rPr>
              <a:t>Mùa gió nào làm cho cả miền bắc và miền nam mưa lớn? </a:t>
            </a: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36073" y="39677"/>
            <a:ext cx="2197995" cy="1236372"/>
          </a:xfrm>
          <a:prstGeom prst="rect">
            <a:avLst/>
          </a:prstGeom>
        </p:spPr>
      </p:pic>
      <p:sp>
        <p:nvSpPr>
          <p:cNvPr id="11" name="Rectangle 10"/>
          <p:cNvSpPr/>
          <p:nvPr/>
        </p:nvSpPr>
        <p:spPr>
          <a:xfrm>
            <a:off x="2250041" y="4345969"/>
            <a:ext cx="6164494" cy="852756"/>
          </a:xfrm>
          <a:prstGeom prst="rect">
            <a:avLst/>
          </a:prstGeom>
          <a:solidFill>
            <a:srgbClr val="FFFFFF"/>
          </a:solidFill>
          <a:ln w="28575" cap="flat" cmpd="sng" algn="ctr">
            <a:noFill/>
            <a:prstDash val="solid"/>
            <a:miter lim="800000"/>
          </a:ln>
          <a:effectLst/>
        </p:spPr>
        <p:txBody>
          <a:bodyPr rtlCol="0" anchor="ctr"/>
          <a:lstStyle/>
          <a:p>
            <a:pPr indent="180340" algn="ctr">
              <a:lnSpc>
                <a:spcPct val="115000"/>
              </a:lnSpc>
              <a:spcAft>
                <a:spcPts val="0"/>
              </a:spcAft>
              <a:tabLst>
                <a:tab pos="180340" algn="l"/>
                <a:tab pos="450215" algn="l"/>
              </a:tabLst>
            </a:pPr>
            <a:r>
              <a:rPr lang="en-US" sz="4800">
                <a:solidFill>
                  <a:srgbClr val="00B050"/>
                </a:solidFill>
                <a:latin typeface="Arial" panose="020B0604020202020204" pitchFamily="34" charset="0"/>
                <a:cs typeface="Arial" panose="020B0604020202020204" pitchFamily="34" charset="0"/>
              </a:rPr>
              <a:t>Gió mùa mùa hạ.</a:t>
            </a:r>
            <a:endParaRPr lang="en-US" sz="480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753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withEffect">
                                  <p:stCondLst>
                                    <p:cond delay="0"/>
                                  </p:stCondLst>
                                  <p:childTnLst>
                                    <p:animClr clrSpc="rgb" dir="cw">
                                      <p:cBhvr>
                                        <p:cTn id="25" dur="250" fill="hold"/>
                                        <p:tgtEl>
                                          <p:spTgt spid="11"/>
                                        </p:tgtEl>
                                        <p:attrNameLst>
                                          <p:attrName>fillcolor</p:attrName>
                                        </p:attrNameLst>
                                      </p:cBhvr>
                                      <p:to>
                                        <a:schemeClr val="bg2"/>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8" presetID="1" presetClass="emph" presetSubtype="2" fill="hold" nodeType="withEffect">
                                  <p:stCondLst>
                                    <p:cond delay="500"/>
                                  </p:stCondLst>
                                  <p:childTnLst>
                                    <p:animClr clrSpc="rgb" dir="cw">
                                      <p:cBhvr>
                                        <p:cTn id="29" dur="250" fill="hold"/>
                                        <p:tgtEl>
                                          <p:spTgt spid="11"/>
                                        </p:tgtEl>
                                        <p:attrNameLst>
                                          <p:attrName>fillcolor</p:attrName>
                                        </p:attrNameLst>
                                      </p:cBhvr>
                                      <p:to>
                                        <a:schemeClr val="bg2"/>
                                      </p:to>
                                    </p:animClr>
                                    <p:set>
                                      <p:cBhvr>
                                        <p:cTn id="30" dur="250" fill="hold"/>
                                        <p:tgtEl>
                                          <p:spTgt spid="11"/>
                                        </p:tgtEl>
                                        <p:attrNameLst>
                                          <p:attrName>fill.type</p:attrName>
                                        </p:attrNameLst>
                                      </p:cBhvr>
                                      <p:to>
                                        <p:strVal val="solid"/>
                                      </p:to>
                                    </p:set>
                                    <p:set>
                                      <p:cBhvr>
                                        <p:cTn id="3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3"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7" name="Rectangle 6"/>
          <p:cNvSpPr/>
          <p:nvPr/>
        </p:nvSpPr>
        <p:spPr>
          <a:xfrm>
            <a:off x="1057512" y="5215250"/>
            <a:ext cx="10220089" cy="1226585"/>
          </a:xfrm>
          <a:prstGeom prst="rect">
            <a:avLst/>
          </a:prstGeom>
          <a:solidFill>
            <a:srgbClr val="FFFFFF"/>
          </a:solidFill>
          <a:ln w="28575" cap="flat" cmpd="sng" algn="ctr">
            <a:noFill/>
            <a:prstDash val="solid"/>
            <a:miter lim="800000"/>
          </a:ln>
          <a:effectLst/>
        </p:spPr>
        <p:txBody>
          <a:bodyPr rtlCol="0" anchor="ctr"/>
          <a:lstStyle/>
          <a:p>
            <a:pPr>
              <a:defRPr/>
            </a:pPr>
            <a:r>
              <a:rPr lang="vi-VN" sz="4000" dirty="0">
                <a:solidFill>
                  <a:srgbClr val="00B050"/>
                </a:solidFill>
                <a:latin typeface="Arial" panose="020B0604020202020204" pitchFamily="34" charset="0"/>
                <a:cs typeface="Arial" panose="020B0604020202020204" pitchFamily="34" charset="0"/>
              </a:rPr>
              <a:t>C</a:t>
            </a:r>
            <a:r>
              <a:rPr lang="vi-VN" sz="4000">
                <a:solidFill>
                  <a:srgbClr val="00B050"/>
                </a:solidFill>
                <a:latin typeface="Arial" panose="020B0604020202020204" pitchFamily="34" charset="0"/>
                <a:cs typeface="Arial" panose="020B0604020202020204" pitchFamily="34" charset="0"/>
              </a:rPr>
              <a:t>. </a:t>
            </a:r>
            <a:r>
              <a:rPr lang="en-US" sz="4000">
                <a:solidFill>
                  <a:srgbClr val="00B050"/>
                </a:solidFill>
                <a:latin typeface="Arial" panose="020B0604020202020204" pitchFamily="34" charset="0"/>
                <a:cs typeface="Arial" panose="020B0604020202020204" pitchFamily="34" charset="0"/>
              </a:rPr>
              <a:t>Bắc Bộ</a:t>
            </a:r>
            <a:endParaRPr lang="en-US" sz="4000">
              <a:solidFill>
                <a:srgbClr val="00B050"/>
              </a:solidFill>
              <a:latin typeface="Arial" panose="020B0604020202020204" pitchFamily="34" charset="0"/>
              <a:ea typeface="Tahoma" panose="020B0604030504040204" pitchFamily="34" charset="0"/>
              <a:cs typeface="Arial" panose="020B0604020202020204" pitchFamily="34" charset="0"/>
            </a:endParaRPr>
          </a:p>
          <a:p>
            <a:pPr lvl="0">
              <a:buClrTx/>
              <a:defRPr/>
            </a:pPr>
            <a:endParaRPr lang="vi-VN" sz="4000" dirty="0">
              <a:solidFill>
                <a:srgbClr val="00B050"/>
              </a:solidFill>
              <a:latin typeface="Arial" panose="020B0604020202020204" pitchFamily="34" charset="0"/>
              <a:cs typeface="Arial" panose="020B0604020202020204" pitchFamily="34" charset="0"/>
            </a:endParaRPr>
          </a:p>
        </p:txBody>
      </p:sp>
      <p:sp>
        <p:nvSpPr>
          <p:cNvPr id="8" name="Rectangle 7"/>
          <p:cNvSpPr/>
          <p:nvPr/>
        </p:nvSpPr>
        <p:spPr>
          <a:xfrm>
            <a:off x="1057512" y="3686410"/>
            <a:ext cx="10160000" cy="1257957"/>
          </a:xfrm>
          <a:prstGeom prst="rect">
            <a:avLst/>
          </a:prstGeom>
          <a:solidFill>
            <a:srgbClr val="FFFFFF"/>
          </a:solidFill>
          <a:ln w="28575" cap="flat" cmpd="sng" algn="ctr">
            <a:noFill/>
            <a:prstDash val="solid"/>
            <a:miter lim="800000"/>
          </a:ln>
          <a:effectLst/>
        </p:spPr>
        <p:txBody>
          <a:bodyPr rtlCol="0" anchor="ctr"/>
          <a:lstStyle/>
          <a:p>
            <a:r>
              <a:rPr lang="en-US" sz="4000">
                <a:solidFill>
                  <a:srgbClr val="00B050"/>
                </a:solidFill>
                <a:latin typeface="Arial" panose="020B0604020202020204" pitchFamily="34" charset="0"/>
                <a:cs typeface="Arial" panose="020B0604020202020204" pitchFamily="34" charset="0"/>
              </a:rPr>
              <a:t>B. Đồng Bằng Sông Cửu Long</a:t>
            </a:r>
            <a:endParaRPr lang="en-US" sz="4000" dirty="0">
              <a:solidFill>
                <a:srgbClr val="00B050"/>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7113" y="5592703"/>
            <a:ext cx="800076" cy="782741"/>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3913127"/>
            <a:ext cx="809559" cy="778352"/>
          </a:xfrm>
          <a:prstGeom prst="rect">
            <a:avLst/>
          </a:prstGeom>
        </p:spPr>
      </p:pic>
      <p:sp>
        <p:nvSpPr>
          <p:cNvPr id="13" name="Rectangle 12"/>
          <p:cNvSpPr/>
          <p:nvPr/>
        </p:nvSpPr>
        <p:spPr>
          <a:xfrm>
            <a:off x="1057511" y="2209801"/>
            <a:ext cx="10200060" cy="1222684"/>
          </a:xfrm>
          <a:prstGeom prst="rect">
            <a:avLst/>
          </a:prstGeom>
          <a:solidFill>
            <a:srgbClr val="FFFFFF"/>
          </a:solidFill>
          <a:ln w="28575" cap="flat" cmpd="sng" algn="ctr">
            <a:noFill/>
            <a:prstDash val="solid"/>
            <a:miter lim="800000"/>
          </a:ln>
          <a:effectLst/>
        </p:spPr>
        <p:txBody>
          <a:bodyPr rtlCol="0" anchor="ctr"/>
          <a:lstStyle/>
          <a:p>
            <a:r>
              <a:rPr lang="en-US" sz="4000">
                <a:solidFill>
                  <a:srgbClr val="00B050"/>
                </a:solidFill>
                <a:latin typeface="Arial" panose="020B0604020202020204" pitchFamily="34" charset="0"/>
                <a:cs typeface="Arial" panose="020B0604020202020204" pitchFamily="34" charset="0"/>
              </a:rPr>
              <a:t>A. Duyên hải Nam Trung Bộ</a:t>
            </a: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43537" y="2438788"/>
            <a:ext cx="809559" cy="778352"/>
          </a:xfrm>
          <a:prstGeom prst="rect">
            <a:avLst/>
          </a:prstGeom>
        </p:spPr>
      </p:pic>
      <p:sp>
        <p:nvSpPr>
          <p:cNvPr id="3" name="Rectangle 2"/>
          <p:cNvSpPr/>
          <p:nvPr/>
        </p:nvSpPr>
        <p:spPr>
          <a:xfrm>
            <a:off x="1040387" y="809869"/>
            <a:ext cx="9182157" cy="1323439"/>
          </a:xfrm>
          <a:prstGeom prst="rect">
            <a:avLst/>
          </a:prstGeom>
          <a:solidFill>
            <a:schemeClr val="accent5">
              <a:lumMod val="20000"/>
              <a:lumOff val="80000"/>
            </a:schemeClr>
          </a:solidFill>
        </p:spPr>
        <p:txBody>
          <a:bodyPr wrap="square">
            <a:spAutoFit/>
          </a:bodyPr>
          <a:lstStyle/>
          <a:p>
            <a:pPr algn="ctr"/>
            <a:r>
              <a:rPr lang="en-US" sz="4000" b="1">
                <a:solidFill>
                  <a:srgbClr val="2007D7"/>
                </a:solidFill>
                <a:latin typeface="Arial" panose="020B0604020202020204" pitchFamily="34" charset="0"/>
                <a:ea typeface="Tahoma"/>
                <a:cs typeface="Arial" panose="020B0604020202020204" pitchFamily="34" charset="0"/>
              </a:rPr>
              <a:t>Mưa phùn vào nửa cuối mùa đông là nét đặc trưng của khí hậu miền?</a:t>
            </a:r>
            <a:endParaRPr lang="vi-VN" sz="4000" b="1" dirty="0">
              <a:solidFill>
                <a:srgbClr val="2007D7"/>
              </a:solidFill>
              <a:latin typeface="Arial" panose="020B0604020202020204" pitchFamily="34" charset="0"/>
              <a:ea typeface="Tahoma" panose="020B0604030504040204" pitchFamily="34" charset="0"/>
              <a:cs typeface="Arial" panose="020B0604020202020204" pitchFamily="34" charset="0"/>
            </a:endParaRP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22544" y="100803"/>
            <a:ext cx="1861104" cy="1065870"/>
          </a:xfrm>
          <a:prstGeom prst="rect">
            <a:avLst/>
          </a:prstGeom>
        </p:spPr>
      </p:pic>
      <p:pic>
        <p:nvPicPr>
          <p:cNvPr id="18" name="Picture 2">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905" y="5982335"/>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89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0.70"/>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7"/>
                                        </p:tgtEl>
                                        <p:attrNameLst>
                                          <p:attrName>fillcolor</p:attrName>
                                        </p:attrNameLst>
                                      </p:cBhvr>
                                      <p:to>
                                        <a:schemeClr val="bg2"/>
                                      </p:to>
                                    </p:animClr>
                                    <p:set>
                                      <p:cBhvr>
                                        <p:cTn id="30" dur="250" fill="hold"/>
                                        <p:tgtEl>
                                          <p:spTgt spid="7"/>
                                        </p:tgtEl>
                                        <p:attrNameLst>
                                          <p:attrName>fill.type</p:attrName>
                                        </p:attrNameLst>
                                      </p:cBhvr>
                                      <p:to>
                                        <p:strVal val="solid"/>
                                      </p:to>
                                    </p:set>
                                    <p:set>
                                      <p:cBhvr>
                                        <p:cTn id="31" dur="250" fill="hold"/>
                                        <p:tgtEl>
                                          <p:spTgt spid="7"/>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5" name="click.wav"/>
                                        </p:tgtEl>
                                      </p:cMediaNode>
                                    </p:audio>
                                  </p:subTnLst>
                                </p:cTn>
                              </p:par>
                              <p:par>
                                <p:cTn id="32" presetID="1" presetClass="emph" presetSubtype="2" fill="hold" nodeType="withEffect">
                                  <p:stCondLst>
                                    <p:cond delay="500"/>
                                  </p:stCondLst>
                                  <p:childTnLst>
                                    <p:animClr clrSpc="rgb" dir="cw">
                                      <p:cBhvr>
                                        <p:cTn id="33" dur="250" fill="hold"/>
                                        <p:tgtEl>
                                          <p:spTgt spid="7"/>
                                        </p:tgtEl>
                                        <p:attrNameLst>
                                          <p:attrName>fillcolor</p:attrName>
                                        </p:attrNameLst>
                                      </p:cBhvr>
                                      <p:to>
                                        <a:schemeClr val="bg2"/>
                                      </p:to>
                                    </p:animClr>
                                    <p:set>
                                      <p:cBhvr>
                                        <p:cTn id="34" dur="250" fill="hold"/>
                                        <p:tgtEl>
                                          <p:spTgt spid="7"/>
                                        </p:tgtEl>
                                        <p:attrNameLst>
                                          <p:attrName>fill.type</p:attrName>
                                        </p:attrNameLst>
                                      </p:cBhvr>
                                      <p:to>
                                        <p:strVal val="solid"/>
                                      </p:to>
                                    </p:set>
                                    <p:set>
                                      <p:cBhvr>
                                        <p:cTn id="35" dur="250" fill="hold"/>
                                        <p:tgtEl>
                                          <p:spTgt spid="7"/>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250" fill="hold"/>
                                        <p:tgtEl>
                                          <p:spTgt spid="10"/>
                                        </p:tgtEl>
                                        <p:attrNameLst>
                                          <p:attrName>ppt_w</p:attrName>
                                        </p:attrNameLst>
                                      </p:cBhvr>
                                      <p:tavLst>
                                        <p:tav tm="0">
                                          <p:val>
                                            <p:strVal val="4*#ppt_w"/>
                                          </p:val>
                                        </p:tav>
                                        <p:tav tm="100000">
                                          <p:val>
                                            <p:strVal val="#ppt_w"/>
                                          </p:val>
                                        </p:tav>
                                      </p:tavLst>
                                    </p:anim>
                                    <p:anim calcmode="lin" valueType="num">
                                      <p:cBhvr>
                                        <p:cTn id="3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7"/>
                  </p:tgtEl>
                </p:cond>
              </p:nextCondLst>
            </p:seq>
            <p:seq concurrent="1" nextAc="seek">
              <p:cTn id="40" restart="whenNotActive" fill="hold" evtFilter="cancelBubble" nodeType="interactiveSeq">
                <p:stCondLst>
                  <p:cond evt="onClick" delay="0">
                    <p:tgtEl>
                      <p:spTgt spid="8"/>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8"/>
                                        </p:tgtEl>
                                        <p:attrNameLst>
                                          <p:attrName>fillcolor</p:attrName>
                                        </p:attrNameLst>
                                      </p:cBhvr>
                                      <p:to>
                                        <a:schemeClr val="accent1"/>
                                      </p:to>
                                    </p:animClr>
                                    <p:set>
                                      <p:cBhvr>
                                        <p:cTn id="45" dur="250" fill="hold"/>
                                        <p:tgtEl>
                                          <p:spTgt spid="8"/>
                                        </p:tgtEl>
                                        <p:attrNameLst>
                                          <p:attrName>fill.type</p:attrName>
                                        </p:attrNameLst>
                                      </p:cBhvr>
                                      <p:to>
                                        <p:strVal val="solid"/>
                                      </p:to>
                                    </p:set>
                                    <p:set>
                                      <p:cBhvr>
                                        <p:cTn id="46" dur="250" fill="hold"/>
                                        <p:tgtEl>
                                          <p:spTgt spid="8"/>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5" name="click.wav"/>
                                        </p:tgtEl>
                                      </p:cMediaNode>
                                    </p:audio>
                                  </p:subTnLst>
                                </p:cTn>
                              </p:par>
                              <p:par>
                                <p:cTn id="47" presetID="1" presetClass="emph" presetSubtype="2" fill="hold" nodeType="withEffect">
                                  <p:stCondLst>
                                    <p:cond delay="500"/>
                                  </p:stCondLst>
                                  <p:childTnLst>
                                    <p:animClr clrSpc="rgb" dir="cw">
                                      <p:cBhvr>
                                        <p:cTn id="48" dur="250" fill="hold"/>
                                        <p:tgtEl>
                                          <p:spTgt spid="8"/>
                                        </p:tgtEl>
                                        <p:attrNameLst>
                                          <p:attrName>fillcolor</p:attrName>
                                        </p:attrNameLst>
                                      </p:cBhvr>
                                      <p:to>
                                        <a:schemeClr val="accent1"/>
                                      </p:to>
                                    </p:animClr>
                                    <p:set>
                                      <p:cBhvr>
                                        <p:cTn id="49" dur="250" fill="hold"/>
                                        <p:tgtEl>
                                          <p:spTgt spid="8"/>
                                        </p:tgtEl>
                                        <p:attrNameLst>
                                          <p:attrName>fill.type</p:attrName>
                                        </p:attrNameLst>
                                      </p:cBhvr>
                                      <p:to>
                                        <p:strVal val="solid"/>
                                      </p:to>
                                    </p:set>
                                    <p:set>
                                      <p:cBhvr>
                                        <p:cTn id="50" dur="250" fill="hold"/>
                                        <p:tgtEl>
                                          <p:spTgt spid="8"/>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11"/>
                                        </p:tgtEl>
                                        <p:attrNameLst>
                                          <p:attrName>style.visibility</p:attrName>
                                        </p:attrNameLst>
                                      </p:cBhvr>
                                      <p:to>
                                        <p:strVal val="visible"/>
                                      </p:to>
                                    </p:set>
                                    <p:anim calcmode="lin" valueType="num">
                                      <p:cBhvr>
                                        <p:cTn id="53" dur="250" fill="hold"/>
                                        <p:tgtEl>
                                          <p:spTgt spid="11"/>
                                        </p:tgtEl>
                                        <p:attrNameLst>
                                          <p:attrName>ppt_w</p:attrName>
                                        </p:attrNameLst>
                                      </p:cBhvr>
                                      <p:tavLst>
                                        <p:tav tm="0">
                                          <p:val>
                                            <p:strVal val="4*#ppt_w"/>
                                          </p:val>
                                        </p:tav>
                                        <p:tav tm="100000">
                                          <p:val>
                                            <p:strVal val="#ppt_w"/>
                                          </p:val>
                                        </p:tav>
                                      </p:tavLst>
                                    </p:anim>
                                    <p:anim calcmode="lin" valueType="num">
                                      <p:cBhvr>
                                        <p:cTn id="54"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13"/>
                                        </p:tgtEl>
                                        <p:attrNameLst>
                                          <p:attrName>fillcolor</p:attrName>
                                        </p:attrNameLst>
                                      </p:cBhvr>
                                      <p:to>
                                        <a:schemeClr val="accent1"/>
                                      </p:to>
                                    </p:animClr>
                                    <p:set>
                                      <p:cBhvr>
                                        <p:cTn id="60" dur="250" fill="hold"/>
                                        <p:tgtEl>
                                          <p:spTgt spid="13"/>
                                        </p:tgtEl>
                                        <p:attrNameLst>
                                          <p:attrName>fill.type</p:attrName>
                                        </p:attrNameLst>
                                      </p:cBhvr>
                                      <p:to>
                                        <p:strVal val="solid"/>
                                      </p:to>
                                    </p:set>
                                    <p:set>
                                      <p:cBhvr>
                                        <p:cTn id="61" dur="25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5" name="click.wav"/>
                                        </p:tgtEl>
                                      </p:cMediaNode>
                                    </p:audio>
                                  </p:subTnLst>
                                </p:cTn>
                              </p:par>
                              <p:par>
                                <p:cTn id="62" presetID="1" presetClass="emph" presetSubtype="2" fill="hold" nodeType="withEffect">
                                  <p:stCondLst>
                                    <p:cond delay="500"/>
                                  </p:stCondLst>
                                  <p:childTnLst>
                                    <p:animClr clrSpc="rgb" dir="cw">
                                      <p:cBhvr>
                                        <p:cTn id="63" dur="250" fill="hold"/>
                                        <p:tgtEl>
                                          <p:spTgt spid="13"/>
                                        </p:tgtEl>
                                        <p:attrNameLst>
                                          <p:attrName>fillcolor</p:attrName>
                                        </p:attrNameLst>
                                      </p:cBhvr>
                                      <p:to>
                                        <a:schemeClr val="accent1"/>
                                      </p:to>
                                    </p:animClr>
                                    <p:set>
                                      <p:cBhvr>
                                        <p:cTn id="64" dur="250" fill="hold"/>
                                        <p:tgtEl>
                                          <p:spTgt spid="13"/>
                                        </p:tgtEl>
                                        <p:attrNameLst>
                                          <p:attrName>fill.type</p:attrName>
                                        </p:attrNameLst>
                                      </p:cBhvr>
                                      <p:to>
                                        <p:strVal val="solid"/>
                                      </p:to>
                                    </p:set>
                                    <p:set>
                                      <p:cBhvr>
                                        <p:cTn id="65" dur="250" fill="hold"/>
                                        <p:tgtEl>
                                          <p:spTgt spid="13"/>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14"/>
                                        </p:tgtEl>
                                        <p:attrNameLst>
                                          <p:attrName>style.visibility</p:attrName>
                                        </p:attrNameLst>
                                      </p:cBhvr>
                                      <p:to>
                                        <p:strVal val="visible"/>
                                      </p:to>
                                    </p:set>
                                    <p:anim calcmode="lin" valueType="num">
                                      <p:cBhvr>
                                        <p:cTn id="68" dur="250" fill="hold"/>
                                        <p:tgtEl>
                                          <p:spTgt spid="14"/>
                                        </p:tgtEl>
                                        <p:attrNameLst>
                                          <p:attrName>ppt_w</p:attrName>
                                        </p:attrNameLst>
                                      </p:cBhvr>
                                      <p:tavLst>
                                        <p:tav tm="0">
                                          <p:val>
                                            <p:strVal val="4*#ppt_w"/>
                                          </p:val>
                                        </p:tav>
                                        <p:tav tm="100000">
                                          <p:val>
                                            <p:strVal val="#ppt_w"/>
                                          </p:val>
                                        </p:tav>
                                      </p:tavLst>
                                    </p:anim>
                                    <p:anim calcmode="lin" valueType="num">
                                      <p:cBhvr>
                                        <p:cTn id="69"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7" name="Wrong Buzzer.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4"/>
                    </p:tgtEl>
                  </p:cond>
                </p:stCondLst>
                <p:endSync evt="end" delay="0">
                  <p:rtn val="all"/>
                </p:endSync>
                <p:childTnLst>
                  <p:par>
                    <p:cTn id="71" fill="hold">
                      <p:stCondLst>
                        <p:cond delay="0"/>
                      </p:stCondLst>
                      <p:childTnLst>
                        <p:par>
                          <p:cTn id="72" fill="hold">
                            <p:stCondLst>
                              <p:cond delay="0"/>
                            </p:stCondLst>
                            <p:childTnLst>
                              <p:par>
                                <p:cTn id="73" presetID="2" presetClass="mediacall" presetSubtype="0" fill="hold" nodeType="clickEffect">
                                  <p:stCondLst>
                                    <p:cond delay="0"/>
                                  </p:stCondLst>
                                  <p:childTnLst>
                                    <p:cmd type="call" cmd="togglePause">
                                      <p:cBhvr>
                                        <p:cTn id="74" dur="1" fill="hold"/>
                                        <p:tgtEl>
                                          <p:spTgt spid="4"/>
                                        </p:tgtEl>
                                      </p:cBhvr>
                                    </p:cmd>
                                  </p:childTnLst>
                                </p:cTn>
                              </p:par>
                            </p:childTnLst>
                          </p:cTn>
                        </p:par>
                      </p:childTnLst>
                    </p:cTn>
                  </p:par>
                </p:childTnLst>
              </p:cTn>
              <p:nextCondLst>
                <p:cond evt="onClick" delay="0">
                  <p:tgtEl>
                    <p:spTgt spid="4"/>
                  </p:tgtEl>
                </p:cond>
              </p:nextCondLst>
            </p:seq>
            <p:video>
              <p:cMediaNode vol="80000">
                <p:cTn id="75" fill="hold" display="0">
                  <p:stCondLst>
                    <p:cond delay="indefinite"/>
                  </p:stCondLst>
                </p:cTn>
                <p:tgtEl>
                  <p:spTgt spid="4"/>
                </p:tgtEl>
              </p:cMediaNode>
            </p:video>
          </p:childTnLst>
        </p:cTn>
      </p:par>
    </p:tnLst>
    <p:bldLst>
      <p:bldP spid="7" grpId="0" animBg="1"/>
      <p:bldP spid="8" grpId="0" animBg="1"/>
      <p:bldP spid="13"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3" name="Rectangle 2"/>
          <p:cNvSpPr/>
          <p:nvPr/>
        </p:nvSpPr>
        <p:spPr>
          <a:xfrm>
            <a:off x="893852" y="1319167"/>
            <a:ext cx="10041276" cy="1938992"/>
          </a:xfrm>
          <a:prstGeom prst="rect">
            <a:avLst/>
          </a:prstGeom>
          <a:solidFill>
            <a:schemeClr val="accent6">
              <a:lumMod val="20000"/>
              <a:lumOff val="80000"/>
            </a:schemeClr>
          </a:solidFill>
        </p:spPr>
        <p:txBody>
          <a:bodyPr wrap="square">
            <a:spAutoFit/>
          </a:bodyPr>
          <a:lstStyle/>
          <a:p>
            <a:r>
              <a:rPr lang="en-US" sz="4000">
                <a:solidFill>
                  <a:srgbClr val="2007D7"/>
                </a:solidFill>
                <a:latin typeface="Arial" panose="020B0604020202020204" pitchFamily="34" charset="0"/>
                <a:cs typeface="Arial" panose="020B0604020202020204" pitchFamily="34" charset="0"/>
              </a:rPr>
              <a:t>Trong thời kì hoạt động của gió mùa đông bắc, thời tiết khí hậu của Bắc Bộ, Trung Bộ và Nam Bộ có giống nhau không ? Vì sao ? </a:t>
            </a:r>
          </a:p>
        </p:txBody>
      </p:sp>
      <p:pic>
        <p:nvPicPr>
          <p:cNvPr id="4" name="10 seconds countdown (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936073" y="39677"/>
            <a:ext cx="2197995" cy="1236372"/>
          </a:xfrm>
          <a:prstGeom prst="rect">
            <a:avLst/>
          </a:prstGeom>
        </p:spPr>
      </p:pic>
      <p:sp>
        <p:nvSpPr>
          <p:cNvPr id="11" name="Rectangle 10"/>
          <p:cNvSpPr/>
          <p:nvPr/>
        </p:nvSpPr>
        <p:spPr>
          <a:xfrm>
            <a:off x="2250041" y="4345968"/>
            <a:ext cx="6883684" cy="1747669"/>
          </a:xfrm>
          <a:prstGeom prst="rect">
            <a:avLst/>
          </a:prstGeom>
          <a:solidFill>
            <a:srgbClr val="FFFFFF"/>
          </a:solidFill>
          <a:ln w="28575" cap="flat" cmpd="sng" algn="ctr">
            <a:noFill/>
            <a:prstDash val="solid"/>
            <a:miter lim="800000"/>
          </a:ln>
          <a:effectLst/>
        </p:spPr>
        <p:txBody>
          <a:bodyPr rtlCol="0" anchor="ctr"/>
          <a:lstStyle/>
          <a:p>
            <a:pPr indent="180340" algn="ctr">
              <a:lnSpc>
                <a:spcPct val="115000"/>
              </a:lnSpc>
              <a:spcAft>
                <a:spcPts val="0"/>
              </a:spcAft>
              <a:tabLst>
                <a:tab pos="180340" algn="l"/>
                <a:tab pos="450215" algn="l"/>
              </a:tabLst>
            </a:pPr>
            <a:r>
              <a:rPr lang="en-US" sz="4000">
                <a:solidFill>
                  <a:srgbClr val="00B050"/>
                </a:solidFill>
                <a:latin typeface="Arial" panose="020B0604020202020204" pitchFamily="34" charset="0"/>
                <a:cs typeface="Arial" panose="020B0604020202020204" pitchFamily="34" charset="0"/>
              </a:rPr>
              <a:t>Không vì do ảnh hưởng của địa hình.</a:t>
            </a:r>
            <a:endParaRPr lang="en-US" sz="4000">
              <a:solidFill>
                <a:srgbClr val="00B05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9"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05" y="5872812"/>
            <a:ext cx="869951" cy="795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06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video>
              <p:cMediaNode vol="80000">
                <p:cTn id="20" fill="hold" display="0">
                  <p:stCondLst>
                    <p:cond delay="indefinite"/>
                  </p:stCondLst>
                </p:cTn>
                <p:tgtEl>
                  <p:spTgt spid="4"/>
                </p:tgtEl>
              </p:cMediaNode>
            </p:video>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withEffect">
                                  <p:stCondLst>
                                    <p:cond delay="0"/>
                                  </p:stCondLst>
                                  <p:childTnLst>
                                    <p:animClr clrSpc="rgb" dir="cw">
                                      <p:cBhvr>
                                        <p:cTn id="25" dur="250" fill="hold"/>
                                        <p:tgtEl>
                                          <p:spTgt spid="11"/>
                                        </p:tgtEl>
                                        <p:attrNameLst>
                                          <p:attrName>fillcolor</p:attrName>
                                        </p:attrNameLst>
                                      </p:cBhvr>
                                      <p:to>
                                        <a:schemeClr val="bg2"/>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click.wav"/>
                                        </p:tgtEl>
                                      </p:cMediaNode>
                                    </p:audio>
                                  </p:subTnLst>
                                </p:cTn>
                              </p:par>
                              <p:par>
                                <p:cTn id="28" presetID="1" presetClass="emph" presetSubtype="2" fill="hold" nodeType="withEffect">
                                  <p:stCondLst>
                                    <p:cond delay="500"/>
                                  </p:stCondLst>
                                  <p:childTnLst>
                                    <p:animClr clrSpc="rgb" dir="cw">
                                      <p:cBhvr>
                                        <p:cTn id="29" dur="250" fill="hold"/>
                                        <p:tgtEl>
                                          <p:spTgt spid="11"/>
                                        </p:tgtEl>
                                        <p:attrNameLst>
                                          <p:attrName>fillcolor</p:attrName>
                                        </p:attrNameLst>
                                      </p:cBhvr>
                                      <p:to>
                                        <a:schemeClr val="bg2"/>
                                      </p:to>
                                    </p:animClr>
                                    <p:set>
                                      <p:cBhvr>
                                        <p:cTn id="30" dur="250" fill="hold"/>
                                        <p:tgtEl>
                                          <p:spTgt spid="11"/>
                                        </p:tgtEl>
                                        <p:attrNameLst>
                                          <p:attrName>fill.type</p:attrName>
                                        </p:attrNameLst>
                                      </p:cBhvr>
                                      <p:to>
                                        <p:strVal val="solid"/>
                                      </p:to>
                                    </p:set>
                                    <p:set>
                                      <p:cBhvr>
                                        <p:cTn id="31"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3"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0178A4B-26E1-4479-B98C-5191F479A6C4}"/>
              </a:ext>
            </a:extLst>
          </p:cNvPr>
          <p:cNvSpPr txBox="1"/>
          <p:nvPr/>
        </p:nvSpPr>
        <p:spPr>
          <a:xfrm>
            <a:off x="1736334" y="85354"/>
            <a:ext cx="10109770" cy="1446550"/>
          </a:xfrm>
          <a:prstGeom prst="rect">
            <a:avLst/>
          </a:prstGeom>
          <a:noFill/>
        </p:spPr>
        <p:txBody>
          <a:bodyPr wrap="square" rtlCol="0">
            <a:spAutoFit/>
          </a:bodyPr>
          <a:lstStyle/>
          <a:p>
            <a:pPr marL="285750" indent="-285750" algn="ctr">
              <a:buFont typeface="Wingdings" panose="05000000000000000000" pitchFamily="2" charset="2"/>
              <a:buChar char="ü"/>
            </a:pPr>
            <a:r>
              <a:rPr lang="en-US" sz="4400">
                <a:solidFill>
                  <a:srgbClr val="FF0000"/>
                </a:solidFill>
                <a:latin typeface="#9Slide05 Fourth" panose="00000500000000000000" pitchFamily="2" charset="0"/>
              </a:rPr>
              <a:t>Lập sơ đồ thể hiện tính chất nhiệt đới ẩm gió mùa của khí hậu nước ta</a:t>
            </a:r>
          </a:p>
        </p:txBody>
      </p:sp>
      <p:grpSp>
        <p:nvGrpSpPr>
          <p:cNvPr id="22" name="Group 21">
            <a:extLst>
              <a:ext uri="{FF2B5EF4-FFF2-40B4-BE49-F238E27FC236}">
                <a16:creationId xmlns:a16="http://schemas.microsoft.com/office/drawing/2014/main" id="{73D98C66-FE2A-73E5-C038-5550C0F615E7}"/>
              </a:ext>
            </a:extLst>
          </p:cNvPr>
          <p:cNvGrpSpPr/>
          <p:nvPr/>
        </p:nvGrpSpPr>
        <p:grpSpPr>
          <a:xfrm>
            <a:off x="0" y="0"/>
            <a:ext cx="2270590" cy="6858000"/>
            <a:chOff x="0" y="0"/>
            <a:chExt cx="2270590" cy="6858000"/>
          </a:xfrm>
        </p:grpSpPr>
        <p:sp>
          <p:nvSpPr>
            <p:cNvPr id="2" name="Rectangle 1">
              <a:extLst>
                <a:ext uri="{FF2B5EF4-FFF2-40B4-BE49-F238E27FC236}">
                  <a16:creationId xmlns:a16="http://schemas.microsoft.com/office/drawing/2014/main" id="{B8FF3EA5-D686-2745-37DB-443BC1333023}"/>
                </a:ext>
              </a:extLst>
            </p:cNvPr>
            <p:cNvSpPr/>
            <p:nvPr/>
          </p:nvSpPr>
          <p:spPr>
            <a:xfrm>
              <a:off x="0" y="0"/>
              <a:ext cx="1551398" cy="6858000"/>
            </a:xfrm>
            <a:prstGeom prst="rect">
              <a:avLst/>
            </a:prstGeom>
            <a:solidFill>
              <a:srgbClr val="0672BD"/>
            </a:solidFill>
            <a:ln w="2222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A05E3925-F977-C300-6246-96712BB7E795}"/>
                </a:ext>
              </a:extLst>
            </p:cNvPr>
            <p:cNvSpPr/>
            <p:nvPr/>
          </p:nvSpPr>
          <p:spPr>
            <a:xfrm>
              <a:off x="27342" y="2445251"/>
              <a:ext cx="2243248" cy="2280862"/>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95207B3-0611-0BF7-FE19-E720C3B4E5BB}"/>
                </a:ext>
              </a:extLst>
            </p:cNvPr>
            <p:cNvSpPr txBox="1"/>
            <p:nvPr/>
          </p:nvSpPr>
          <p:spPr>
            <a:xfrm rot="16200000">
              <a:off x="-1965844" y="2800852"/>
              <a:ext cx="6411074" cy="1569660"/>
            </a:xfrm>
            <a:prstGeom prst="rect">
              <a:avLst/>
            </a:prstGeom>
            <a:noFill/>
          </p:spPr>
          <p:txBody>
            <a:bodyPr wrap="square" rtlCol="0">
              <a:spAutoFit/>
            </a:bodyPr>
            <a:lstStyle/>
            <a:p>
              <a:pPr algn="ctr"/>
              <a:r>
                <a:rPr lang="en-US" sz="4800">
                  <a:solidFill>
                    <a:srgbClr val="3108C8"/>
                  </a:solidFill>
                  <a:latin typeface="#9Slide07 IcielCrocante" panose="02000000000000000000" pitchFamily="2" charset="0"/>
                </a:rPr>
                <a:t>L</a:t>
              </a:r>
              <a:r>
                <a:rPr lang="vi-VN" sz="4800">
                  <a:solidFill>
                    <a:srgbClr val="3108C8"/>
                  </a:solidFill>
                  <a:latin typeface="#9Slide07 IcielCrocante" panose="02000000000000000000" pitchFamily="2" charset="0"/>
                </a:rPr>
                <a:t>uyện </a:t>
              </a:r>
            </a:p>
            <a:p>
              <a:pPr algn="ctr"/>
              <a:r>
                <a:rPr lang="vi-VN" sz="4800">
                  <a:solidFill>
                    <a:srgbClr val="3108C8"/>
                  </a:solidFill>
                  <a:latin typeface="#9Slide07 IcielCrocante" panose="02000000000000000000" pitchFamily="2" charset="0"/>
                </a:rPr>
                <a:t>tập</a:t>
              </a:r>
              <a:endParaRPr lang="en-US" sz="4800">
                <a:solidFill>
                  <a:srgbClr val="3108C8"/>
                </a:solidFill>
                <a:latin typeface="#9Slide07 IcielCrocante" panose="02000000000000000000" pitchFamily="2" charset="0"/>
              </a:endParaRPr>
            </a:p>
          </p:txBody>
        </p:sp>
      </p:grpSp>
      <p:pic>
        <p:nvPicPr>
          <p:cNvPr id="3" name="Picture 2">
            <a:extLst>
              <a:ext uri="{FF2B5EF4-FFF2-40B4-BE49-F238E27FC236}">
                <a16:creationId xmlns:a16="http://schemas.microsoft.com/office/drawing/2014/main" id="{F5C7CCDB-0009-67AA-C2B1-27750D1CCB2E}"/>
              </a:ext>
            </a:extLst>
          </p:cNvPr>
          <p:cNvPicPr>
            <a:picLocks noChangeAspect="1"/>
          </p:cNvPicPr>
          <p:nvPr/>
        </p:nvPicPr>
        <p:blipFill>
          <a:blip r:embed="rId2"/>
          <a:stretch>
            <a:fillRect/>
          </a:stretch>
        </p:blipFill>
        <p:spPr>
          <a:xfrm>
            <a:off x="3029826" y="1903647"/>
            <a:ext cx="8303109" cy="4407266"/>
          </a:xfrm>
          <a:prstGeom prst="rect">
            <a:avLst/>
          </a:prstGeom>
        </p:spPr>
      </p:pic>
    </p:spTree>
    <p:extLst>
      <p:ext uri="{BB962C8B-B14F-4D97-AF65-F5344CB8AC3E}">
        <p14:creationId xmlns:p14="http://schemas.microsoft.com/office/powerpoint/2010/main" val="39939759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2"/>
          <a:srcRect t="461"/>
          <a:stretch/>
        </p:blipFill>
        <p:spPr>
          <a:xfrm>
            <a:off x="20" y="1282"/>
            <a:ext cx="12191980" cy="6856718"/>
          </a:xfrm>
          <a:prstGeom prst="rect">
            <a:avLst/>
          </a:prstGeom>
        </p:spPr>
      </p:pic>
      <p:pic>
        <p:nvPicPr>
          <p:cNvPr id="7" name="Picture 6">
            <a:extLst>
              <a:ext uri="{FF2B5EF4-FFF2-40B4-BE49-F238E27FC236}">
                <a16:creationId xmlns:a16="http://schemas.microsoft.com/office/drawing/2014/main" id="{9570000B-71F0-282C-0A6D-FD3ECB2F2389}"/>
              </a:ext>
            </a:extLst>
          </p:cNvPr>
          <p:cNvPicPr>
            <a:picLocks noChangeAspect="1"/>
          </p:cNvPicPr>
          <p:nvPr/>
        </p:nvPicPr>
        <p:blipFill>
          <a:blip r:embed="rId3"/>
          <a:stretch>
            <a:fillRect/>
          </a:stretch>
        </p:blipFill>
        <p:spPr>
          <a:xfrm>
            <a:off x="2684116" y="-362393"/>
            <a:ext cx="6251846" cy="1965411"/>
          </a:xfrm>
          <a:prstGeom prst="rect">
            <a:avLst/>
          </a:prstGeom>
        </p:spPr>
      </p:pic>
      <p:grpSp>
        <p:nvGrpSpPr>
          <p:cNvPr id="17" name="Group 16">
            <a:extLst>
              <a:ext uri="{FF2B5EF4-FFF2-40B4-BE49-F238E27FC236}">
                <a16:creationId xmlns:a16="http://schemas.microsoft.com/office/drawing/2014/main" id="{94C7FB5D-6A06-0528-6834-01A4D92680C4}"/>
              </a:ext>
            </a:extLst>
          </p:cNvPr>
          <p:cNvGrpSpPr/>
          <p:nvPr/>
        </p:nvGrpSpPr>
        <p:grpSpPr>
          <a:xfrm>
            <a:off x="-48938" y="2467959"/>
            <a:ext cx="6318560" cy="2654223"/>
            <a:chOff x="649341" y="1532047"/>
            <a:chExt cx="6318560" cy="2654223"/>
          </a:xfrm>
        </p:grpSpPr>
        <p:grpSp>
          <p:nvGrpSpPr>
            <p:cNvPr id="18" name="Google Shape;289;p20">
              <a:extLst>
                <a:ext uri="{FF2B5EF4-FFF2-40B4-BE49-F238E27FC236}">
                  <a16:creationId xmlns:a16="http://schemas.microsoft.com/office/drawing/2014/main" id="{692B66BD-2EF5-F1A6-7332-75ED9218092B}"/>
                </a:ext>
              </a:extLst>
            </p:cNvPr>
            <p:cNvGrpSpPr/>
            <p:nvPr/>
          </p:nvGrpSpPr>
          <p:grpSpPr>
            <a:xfrm>
              <a:off x="649341" y="1532047"/>
              <a:ext cx="6318560" cy="2654223"/>
              <a:chOff x="3603128" y="1206550"/>
              <a:chExt cx="5530230" cy="2654223"/>
            </a:xfrm>
          </p:grpSpPr>
          <p:sp>
            <p:nvSpPr>
              <p:cNvPr id="20" name="Google Shape;290;p20">
                <a:extLst>
                  <a:ext uri="{FF2B5EF4-FFF2-40B4-BE49-F238E27FC236}">
                    <a16:creationId xmlns:a16="http://schemas.microsoft.com/office/drawing/2014/main" id="{C260AF74-1101-93DA-D83C-637F736991A5}"/>
                  </a:ext>
                </a:extLst>
              </p:cNvPr>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91;p20">
                <a:extLst>
                  <a:ext uri="{FF2B5EF4-FFF2-40B4-BE49-F238E27FC236}">
                    <a16:creationId xmlns:a16="http://schemas.microsoft.com/office/drawing/2014/main" id="{8C138747-5187-B38F-6651-C681CADD8A38}"/>
                  </a:ext>
                </a:extLst>
              </p:cNvPr>
              <p:cNvSpPr/>
              <p:nvPr/>
            </p:nvSpPr>
            <p:spPr>
              <a:xfrm>
                <a:off x="3861881" y="1373661"/>
                <a:ext cx="4649780" cy="2391965"/>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92;p20">
                <a:extLst>
                  <a:ext uri="{FF2B5EF4-FFF2-40B4-BE49-F238E27FC236}">
                    <a16:creationId xmlns:a16="http://schemas.microsoft.com/office/drawing/2014/main" id="{1A4E612B-44DA-747A-1C54-0637A84011A0}"/>
                  </a:ext>
                </a:extLst>
              </p:cNvPr>
              <p:cNvSpPr/>
              <p:nvPr/>
            </p:nvSpPr>
            <p:spPr>
              <a:xfrm>
                <a:off x="5060574" y="3811690"/>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93;p20">
                <a:extLst>
                  <a:ext uri="{FF2B5EF4-FFF2-40B4-BE49-F238E27FC236}">
                    <a16:creationId xmlns:a16="http://schemas.microsoft.com/office/drawing/2014/main" id="{E3DAC1BA-597F-9062-C420-04FA12049B7A}"/>
                  </a:ext>
                </a:extLst>
              </p:cNvPr>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94;p20">
                <a:extLst>
                  <a:ext uri="{FF2B5EF4-FFF2-40B4-BE49-F238E27FC236}">
                    <a16:creationId xmlns:a16="http://schemas.microsoft.com/office/drawing/2014/main" id="{929E3422-C7F5-0EBB-C480-0F33CEBBB637}"/>
                  </a:ext>
                </a:extLst>
              </p:cNvPr>
              <p:cNvSpPr/>
              <p:nvPr/>
            </p:nvSpPr>
            <p:spPr>
              <a:xfrm>
                <a:off x="3603128" y="1206550"/>
                <a:ext cx="814331"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95;p20">
                <a:extLst>
                  <a:ext uri="{FF2B5EF4-FFF2-40B4-BE49-F238E27FC236}">
                    <a16:creationId xmlns:a16="http://schemas.microsoft.com/office/drawing/2014/main" id="{08231B3A-6C36-8EE8-05A8-3F91C50ACC25}"/>
                  </a:ext>
                </a:extLst>
              </p:cNvPr>
              <p:cNvSpPr/>
              <p:nvPr/>
            </p:nvSpPr>
            <p:spPr>
              <a:xfrm>
                <a:off x="3653884" y="1246647"/>
                <a:ext cx="669966"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01</a:t>
                </a:r>
                <a:endParaRPr sz="3000"/>
              </a:p>
            </p:txBody>
          </p:sp>
          <p:sp>
            <p:nvSpPr>
              <p:cNvPr id="26" name="Google Shape;296;p20">
                <a:extLst>
                  <a:ext uri="{FF2B5EF4-FFF2-40B4-BE49-F238E27FC236}">
                    <a16:creationId xmlns:a16="http://schemas.microsoft.com/office/drawing/2014/main" id="{10AE8964-9BC7-8296-97A9-AF2FD6BFE0DC}"/>
                  </a:ext>
                </a:extLst>
              </p:cNvPr>
              <p:cNvSpPr/>
              <p:nvPr/>
            </p:nvSpPr>
            <p:spPr>
              <a:xfrm>
                <a:off x="4048767" y="3664481"/>
                <a:ext cx="4355208" cy="167232"/>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97;p20">
                <a:extLst>
                  <a:ext uri="{FF2B5EF4-FFF2-40B4-BE49-F238E27FC236}">
                    <a16:creationId xmlns:a16="http://schemas.microsoft.com/office/drawing/2014/main" id="{CA248CDF-C55E-4EF5-7A9F-D7E421B2416A}"/>
                  </a:ext>
                </a:extLst>
              </p:cNvPr>
              <p:cNvSpPr/>
              <p:nvPr/>
            </p:nvSpPr>
            <p:spPr>
              <a:xfrm flipV="1">
                <a:off x="4161637" y="3729655"/>
                <a:ext cx="3723701" cy="118007"/>
              </a:xfrm>
              <a:custGeom>
                <a:avLst/>
                <a:gdLst/>
                <a:ahLst/>
                <a:cxnLst/>
                <a:rect l="l" t="t" r="r" b="b"/>
                <a:pathLst>
                  <a:path w="17801" h="1799" extrusionOk="0">
                    <a:moveTo>
                      <a:pt x="906" y="0"/>
                    </a:moveTo>
                    <a:cubicBezTo>
                      <a:pt x="406" y="0"/>
                      <a:pt x="1" y="405"/>
                      <a:pt x="1" y="905"/>
                    </a:cubicBezTo>
                    <a:cubicBezTo>
                      <a:pt x="1" y="1393"/>
                      <a:pt x="406" y="1798"/>
                      <a:pt x="906" y="1798"/>
                    </a:cubicBezTo>
                    <a:lnTo>
                      <a:pt x="16896" y="1798"/>
                    </a:lnTo>
                    <a:cubicBezTo>
                      <a:pt x="17396" y="1798"/>
                      <a:pt x="17801" y="1393"/>
                      <a:pt x="17801" y="905"/>
                    </a:cubicBezTo>
                    <a:cubicBezTo>
                      <a:pt x="17801" y="405"/>
                      <a:pt x="17396" y="0"/>
                      <a:pt x="1689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99;p20">
                <a:extLst>
                  <a:ext uri="{FF2B5EF4-FFF2-40B4-BE49-F238E27FC236}">
                    <a16:creationId xmlns:a16="http://schemas.microsoft.com/office/drawing/2014/main" id="{389995B7-E2CB-EB94-A31E-71801ACF81A6}"/>
                  </a:ext>
                </a:extLst>
              </p:cNvPr>
              <p:cNvSpPr txBox="1"/>
              <p:nvPr/>
            </p:nvSpPr>
            <p:spPr>
              <a:xfrm>
                <a:off x="4386857" y="2025397"/>
                <a:ext cx="4746501" cy="1007733"/>
              </a:xfrm>
              <a:prstGeom prst="rect">
                <a:avLst/>
              </a:prstGeom>
              <a:noFill/>
              <a:ln>
                <a:noFill/>
              </a:ln>
            </p:spPr>
            <p:txBody>
              <a:bodyPr spcFirstLastPara="1" wrap="square" lIns="91425" tIns="91425" rIns="91425" bIns="91425" anchor="ctr" anchorCtr="0">
                <a:noAutofit/>
              </a:bodyPr>
              <a:lstStyle/>
              <a:p>
                <a:endParaRPr lang="en-US" sz="2800">
                  <a:solidFill>
                    <a:srgbClr val="3366FF"/>
                  </a:solidFill>
                  <a:latin typeface="Arial" panose="020B060402020202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9F63C1F4-26AC-1E8E-DA44-38013ED32A31}"/>
                </a:ext>
              </a:extLst>
            </p:cNvPr>
            <p:cNvSpPr/>
            <p:nvPr/>
          </p:nvSpPr>
          <p:spPr>
            <a:xfrm>
              <a:off x="1519540" y="1836848"/>
              <a:ext cx="4615004" cy="2308324"/>
            </a:xfrm>
            <a:prstGeom prst="rect">
              <a:avLst/>
            </a:prstGeom>
          </p:spPr>
          <p:txBody>
            <a:bodyPr wrap="square">
              <a:spAutoFit/>
            </a:bodyPr>
            <a:lstStyle/>
            <a:p>
              <a:pPr algn="just"/>
              <a:r>
                <a:rPr lang="vi-VN" sz="3200" b="0" i="0">
                  <a:solidFill>
                    <a:srgbClr val="2007D7"/>
                  </a:solidFill>
                  <a:effectLst/>
                  <a:latin typeface="Roboto" panose="02000000000000000000" pitchFamily="2" charset="0"/>
                </a:rPr>
                <a:t>Hãy sưu tầm và viết báo cáo về đặc điểm khí hậu ở địa phương em </a:t>
              </a:r>
              <a:r>
                <a:rPr lang="vi-VN" sz="1600" b="0" i="0">
                  <a:solidFill>
                    <a:srgbClr val="2007D7"/>
                  </a:solidFill>
                  <a:effectLst/>
                  <a:latin typeface="Roboto" panose="02000000000000000000" pitchFamily="2" charset="0"/>
                </a:rPr>
                <a:t>(nhiệt độ, số giờ năng, lượng mưa, mùa mưa, mùa khô, độ âm không khí, biên độ nhiệt năm, các hiện tượng thời tiết đặc biệt).</a:t>
              </a:r>
              <a:endParaRPr lang="en-US" sz="1600">
                <a:solidFill>
                  <a:srgbClr val="2007D7"/>
                </a:solidFill>
                <a:latin typeface="Arial" panose="020B0604020202020204" pitchFamily="34" charset="0"/>
                <a:cs typeface="Arial" panose="020B0604020202020204" pitchFamily="34" charset="0"/>
              </a:endParaRPr>
            </a:p>
          </p:txBody>
        </p:sp>
      </p:grpSp>
      <p:grpSp>
        <p:nvGrpSpPr>
          <p:cNvPr id="29" name="Google Shape;300;p20">
            <a:extLst>
              <a:ext uri="{FF2B5EF4-FFF2-40B4-BE49-F238E27FC236}">
                <a16:creationId xmlns:a16="http://schemas.microsoft.com/office/drawing/2014/main" id="{E1D61C71-00A1-E638-1122-640F84B7584F}"/>
              </a:ext>
            </a:extLst>
          </p:cNvPr>
          <p:cNvGrpSpPr/>
          <p:nvPr/>
        </p:nvGrpSpPr>
        <p:grpSpPr>
          <a:xfrm>
            <a:off x="5911717" y="2240856"/>
            <a:ext cx="6124800" cy="2768650"/>
            <a:chOff x="6135271" y="1206550"/>
            <a:chExt cx="5617551" cy="2481791"/>
          </a:xfrm>
        </p:grpSpPr>
        <p:sp>
          <p:nvSpPr>
            <p:cNvPr id="30" name="Google Shape;301;p20">
              <a:extLst>
                <a:ext uri="{FF2B5EF4-FFF2-40B4-BE49-F238E27FC236}">
                  <a16:creationId xmlns:a16="http://schemas.microsoft.com/office/drawing/2014/main" id="{27ABF625-EF87-B532-5A13-281AB377BDD3}"/>
                </a:ext>
              </a:extLst>
            </p:cNvPr>
            <p:cNvSpPr/>
            <p:nvPr/>
          </p:nvSpPr>
          <p:spPr>
            <a:xfrm>
              <a:off x="7445264" y="2583065"/>
              <a:ext cx="627640" cy="254656"/>
            </a:xfrm>
            <a:custGeom>
              <a:avLst/>
              <a:gdLst/>
              <a:ahLst/>
              <a:cxnLst/>
              <a:rect l="l" t="t" r="r" b="b"/>
              <a:pathLst>
                <a:path w="20575" h="8348" extrusionOk="0">
                  <a:moveTo>
                    <a:pt x="0" y="1"/>
                  </a:moveTo>
                  <a:lnTo>
                    <a:pt x="0" y="8347"/>
                  </a:lnTo>
                  <a:lnTo>
                    <a:pt x="16598" y="1608"/>
                  </a:lnTo>
                  <a:lnTo>
                    <a:pt x="20574" y="1"/>
                  </a:ln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02;p20">
              <a:extLst>
                <a:ext uri="{FF2B5EF4-FFF2-40B4-BE49-F238E27FC236}">
                  <a16:creationId xmlns:a16="http://schemas.microsoft.com/office/drawing/2014/main" id="{060723A9-156A-34E4-91C8-FB27CA9106D3}"/>
                </a:ext>
              </a:extLst>
            </p:cNvPr>
            <p:cNvSpPr/>
            <p:nvPr/>
          </p:nvSpPr>
          <p:spPr>
            <a:xfrm>
              <a:off x="6411663" y="1540086"/>
              <a:ext cx="5341159" cy="2059856"/>
            </a:xfrm>
            <a:custGeom>
              <a:avLst/>
              <a:gdLst/>
              <a:ahLst/>
              <a:cxnLst/>
              <a:rect l="l" t="t" r="r" b="b"/>
              <a:pathLst>
                <a:path w="62330" h="32969" extrusionOk="0">
                  <a:moveTo>
                    <a:pt x="0" y="1"/>
                  </a:moveTo>
                  <a:lnTo>
                    <a:pt x="0" y="29159"/>
                  </a:lnTo>
                  <a:cubicBezTo>
                    <a:pt x="0" y="31254"/>
                    <a:pt x="1703" y="32969"/>
                    <a:pt x="3810" y="32969"/>
                  </a:cubicBezTo>
                  <a:lnTo>
                    <a:pt x="62329" y="32969"/>
                  </a:lnTo>
                  <a:lnTo>
                    <a:pt x="62329" y="3811"/>
                  </a:lnTo>
                  <a:cubicBezTo>
                    <a:pt x="62329" y="1715"/>
                    <a:pt x="60627" y="1"/>
                    <a:pt x="58531"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03;p20">
              <a:extLst>
                <a:ext uri="{FF2B5EF4-FFF2-40B4-BE49-F238E27FC236}">
                  <a16:creationId xmlns:a16="http://schemas.microsoft.com/office/drawing/2014/main" id="{23EC4BCA-66FA-1F0F-D210-C0A8CEBFC939}"/>
                </a:ext>
              </a:extLst>
            </p:cNvPr>
            <p:cNvSpPr/>
            <p:nvPr/>
          </p:nvSpPr>
          <p:spPr>
            <a:xfrm>
              <a:off x="8220824" y="3639258"/>
              <a:ext cx="627640" cy="49083"/>
            </a:xfrm>
            <a:custGeom>
              <a:avLst/>
              <a:gdLst/>
              <a:ahLst/>
              <a:cxnLst/>
              <a:rect l="l" t="t" r="r" b="b"/>
              <a:pathLst>
                <a:path w="20575" h="1609" extrusionOk="0">
                  <a:moveTo>
                    <a:pt x="0" y="1"/>
                  </a:moveTo>
                  <a:lnTo>
                    <a:pt x="0" y="1608"/>
                  </a:lnTo>
                  <a:lnTo>
                    <a:pt x="20574" y="1"/>
                  </a:lnTo>
                  <a:close/>
                </a:path>
              </a:pathLst>
            </a:custGeom>
            <a:solidFill>
              <a:srgbClr val="2FC9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04;p20">
              <a:extLst>
                <a:ext uri="{FF2B5EF4-FFF2-40B4-BE49-F238E27FC236}">
                  <a16:creationId xmlns:a16="http://schemas.microsoft.com/office/drawing/2014/main" id="{C4CE102F-BC3D-82F2-29ED-98D61B0DB17D}"/>
                </a:ext>
              </a:extLst>
            </p:cNvPr>
            <p:cNvSpPr/>
            <p:nvPr/>
          </p:nvSpPr>
          <p:spPr>
            <a:xfrm>
              <a:off x="6171600" y="1577438"/>
              <a:ext cx="787426" cy="416607"/>
            </a:xfrm>
            <a:custGeom>
              <a:avLst/>
              <a:gdLst/>
              <a:ahLst/>
              <a:cxnLst/>
              <a:rect l="l" t="t" r="r" b="b"/>
              <a:pathLst>
                <a:path w="25813" h="13657" extrusionOk="0">
                  <a:moveTo>
                    <a:pt x="0" y="1"/>
                  </a:moveTo>
                  <a:lnTo>
                    <a:pt x="0" y="6227"/>
                  </a:lnTo>
                  <a:cubicBezTo>
                    <a:pt x="643" y="7478"/>
                    <a:pt x="1477" y="8633"/>
                    <a:pt x="2500" y="9656"/>
                  </a:cubicBezTo>
                  <a:cubicBezTo>
                    <a:pt x="5084" y="12240"/>
                    <a:pt x="8513" y="13657"/>
                    <a:pt x="12156" y="13657"/>
                  </a:cubicBezTo>
                  <a:cubicBezTo>
                    <a:pt x="15800" y="13657"/>
                    <a:pt x="19229" y="12240"/>
                    <a:pt x="21812" y="9656"/>
                  </a:cubicBezTo>
                  <a:cubicBezTo>
                    <a:pt x="24396" y="7085"/>
                    <a:pt x="25813" y="3644"/>
                    <a:pt x="25813" y="1"/>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05;p20">
              <a:extLst>
                <a:ext uri="{FF2B5EF4-FFF2-40B4-BE49-F238E27FC236}">
                  <a16:creationId xmlns:a16="http://schemas.microsoft.com/office/drawing/2014/main" id="{16FEC550-8E3B-8DA9-E611-8B5373FC9BB3}"/>
                </a:ext>
              </a:extLst>
            </p:cNvPr>
            <p:cNvSpPr/>
            <p:nvPr/>
          </p:nvSpPr>
          <p:spPr>
            <a:xfrm>
              <a:off x="6135271" y="1206550"/>
              <a:ext cx="814331" cy="741851"/>
            </a:xfrm>
            <a:custGeom>
              <a:avLst/>
              <a:gdLst/>
              <a:ahLst/>
              <a:cxnLst/>
              <a:rect l="l" t="t" r="r" b="b"/>
              <a:pathLst>
                <a:path w="26695" h="24319" extrusionOk="0">
                  <a:moveTo>
                    <a:pt x="13347" y="0"/>
                  </a:moveTo>
                  <a:cubicBezTo>
                    <a:pt x="10237" y="0"/>
                    <a:pt x="7126" y="1188"/>
                    <a:pt x="4751" y="3563"/>
                  </a:cubicBezTo>
                  <a:cubicBezTo>
                    <a:pt x="1" y="8314"/>
                    <a:pt x="1" y="16017"/>
                    <a:pt x="4751" y="20756"/>
                  </a:cubicBezTo>
                  <a:cubicBezTo>
                    <a:pt x="7126" y="23131"/>
                    <a:pt x="10237" y="24319"/>
                    <a:pt x="13347" y="24319"/>
                  </a:cubicBezTo>
                  <a:cubicBezTo>
                    <a:pt x="16458" y="24319"/>
                    <a:pt x="19568" y="23131"/>
                    <a:pt x="21944" y="20756"/>
                  </a:cubicBezTo>
                  <a:cubicBezTo>
                    <a:pt x="26694" y="16017"/>
                    <a:pt x="26694" y="8314"/>
                    <a:pt x="21944" y="3563"/>
                  </a:cubicBezTo>
                  <a:cubicBezTo>
                    <a:pt x="19568" y="1188"/>
                    <a:pt x="16458" y="0"/>
                    <a:pt x="13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06;p20">
              <a:extLst>
                <a:ext uri="{FF2B5EF4-FFF2-40B4-BE49-F238E27FC236}">
                  <a16:creationId xmlns:a16="http://schemas.microsoft.com/office/drawing/2014/main" id="{469E5993-89FE-8648-D218-38F3F1387E1B}"/>
                </a:ext>
              </a:extLst>
            </p:cNvPr>
            <p:cNvSpPr/>
            <p:nvPr/>
          </p:nvSpPr>
          <p:spPr>
            <a:xfrm>
              <a:off x="6175962" y="1243581"/>
              <a:ext cx="732944" cy="667785"/>
            </a:xfrm>
            <a:custGeom>
              <a:avLst/>
              <a:gdLst/>
              <a:ahLst/>
              <a:cxnLst/>
              <a:rect l="l" t="t" r="r" b="b"/>
              <a:pathLst>
                <a:path w="24027" h="21891" extrusionOk="0">
                  <a:moveTo>
                    <a:pt x="12013" y="1"/>
                  </a:moveTo>
                  <a:cubicBezTo>
                    <a:pt x="9212" y="1"/>
                    <a:pt x="6412" y="1069"/>
                    <a:pt x="4274" y="3206"/>
                  </a:cubicBezTo>
                  <a:cubicBezTo>
                    <a:pt x="0" y="7481"/>
                    <a:pt x="0" y="14410"/>
                    <a:pt x="4274" y="18685"/>
                  </a:cubicBezTo>
                  <a:cubicBezTo>
                    <a:pt x="6412" y="20822"/>
                    <a:pt x="9212" y="21890"/>
                    <a:pt x="12013" y="21890"/>
                  </a:cubicBezTo>
                  <a:cubicBezTo>
                    <a:pt x="14814" y="21890"/>
                    <a:pt x="17615" y="20822"/>
                    <a:pt x="19752" y="18685"/>
                  </a:cubicBezTo>
                  <a:cubicBezTo>
                    <a:pt x="24027" y="14410"/>
                    <a:pt x="24027" y="7481"/>
                    <a:pt x="19752" y="3206"/>
                  </a:cubicBezTo>
                  <a:cubicBezTo>
                    <a:pt x="17615" y="1069"/>
                    <a:pt x="14814" y="1"/>
                    <a:pt x="12013" y="1"/>
                  </a:cubicBezTo>
                  <a:close/>
                </a:path>
              </a:pathLst>
            </a:custGeom>
            <a:solidFill>
              <a:srgbClr val="69E781"/>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000">
                  <a:solidFill>
                    <a:srgbClr val="FFFFFF"/>
                  </a:solidFill>
                  <a:latin typeface="Fira Sans Extra Condensed Medium"/>
                  <a:ea typeface="Fira Sans Extra Condensed Medium"/>
                  <a:cs typeface="Fira Sans Extra Condensed Medium"/>
                  <a:sym typeface="Fira Sans Extra Condensed Medium"/>
                </a:rPr>
                <a:t>02</a:t>
              </a:r>
              <a:endParaRPr sz="3000"/>
            </a:p>
          </p:txBody>
        </p:sp>
        <p:sp>
          <p:nvSpPr>
            <p:cNvPr id="36" name="Google Shape;307;p20">
              <a:extLst>
                <a:ext uri="{FF2B5EF4-FFF2-40B4-BE49-F238E27FC236}">
                  <a16:creationId xmlns:a16="http://schemas.microsoft.com/office/drawing/2014/main" id="{28C8D7CB-92D2-B59B-E841-F34B7BC36DB6}"/>
                </a:ext>
              </a:extLst>
            </p:cNvPr>
            <p:cNvSpPr/>
            <p:nvPr/>
          </p:nvSpPr>
          <p:spPr>
            <a:xfrm>
              <a:off x="6483412" y="3452162"/>
              <a:ext cx="4105011" cy="224330"/>
            </a:xfrm>
            <a:custGeom>
              <a:avLst/>
              <a:gdLst/>
              <a:ahLst/>
              <a:cxnLst/>
              <a:rect l="l" t="t" r="r" b="b"/>
              <a:pathLst>
                <a:path w="62330" h="5763" extrusionOk="0">
                  <a:moveTo>
                    <a:pt x="0" y="0"/>
                  </a:moveTo>
                  <a:lnTo>
                    <a:pt x="0" y="1953"/>
                  </a:lnTo>
                  <a:cubicBezTo>
                    <a:pt x="0" y="4048"/>
                    <a:pt x="1703" y="5763"/>
                    <a:pt x="3810" y="5763"/>
                  </a:cubicBezTo>
                  <a:lnTo>
                    <a:pt x="62329" y="5763"/>
                  </a:lnTo>
                  <a:lnTo>
                    <a:pt x="62329" y="3810"/>
                  </a:lnTo>
                  <a:lnTo>
                    <a:pt x="3810" y="3810"/>
                  </a:lnTo>
                  <a:cubicBezTo>
                    <a:pt x="1703" y="3810"/>
                    <a:pt x="0" y="2108"/>
                    <a:pt x="0" y="0"/>
                  </a:cubicBezTo>
                  <a:close/>
                </a:path>
              </a:pathLst>
            </a:custGeom>
            <a:solidFill>
              <a:srgbClr val="000000">
                <a:alpha val="32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08;p20">
              <a:extLst>
                <a:ext uri="{FF2B5EF4-FFF2-40B4-BE49-F238E27FC236}">
                  <a16:creationId xmlns:a16="http://schemas.microsoft.com/office/drawing/2014/main" id="{89D4AB46-5B3B-2D8F-98D1-BFB1DBBF0CDE}"/>
                </a:ext>
              </a:extLst>
            </p:cNvPr>
            <p:cNvSpPr/>
            <p:nvPr/>
          </p:nvSpPr>
          <p:spPr>
            <a:xfrm>
              <a:off x="7125219" y="3613708"/>
              <a:ext cx="3463203" cy="54501"/>
            </a:xfrm>
            <a:custGeom>
              <a:avLst/>
              <a:gdLst/>
              <a:ahLst/>
              <a:cxnLst/>
              <a:rect l="l" t="t" r="r" b="b"/>
              <a:pathLst>
                <a:path w="17801" h="1799" extrusionOk="0">
                  <a:moveTo>
                    <a:pt x="905" y="0"/>
                  </a:moveTo>
                  <a:cubicBezTo>
                    <a:pt x="405" y="0"/>
                    <a:pt x="1" y="405"/>
                    <a:pt x="1" y="905"/>
                  </a:cubicBezTo>
                  <a:cubicBezTo>
                    <a:pt x="1" y="1393"/>
                    <a:pt x="405" y="1798"/>
                    <a:pt x="905" y="1798"/>
                  </a:cubicBezTo>
                  <a:lnTo>
                    <a:pt x="16896" y="1798"/>
                  </a:lnTo>
                  <a:cubicBezTo>
                    <a:pt x="17396" y="1798"/>
                    <a:pt x="17800" y="1393"/>
                    <a:pt x="17800" y="905"/>
                  </a:cubicBezTo>
                  <a:cubicBezTo>
                    <a:pt x="17800" y="405"/>
                    <a:pt x="17396" y="0"/>
                    <a:pt x="16896" y="0"/>
                  </a:cubicBezTo>
                  <a:close/>
                </a:path>
              </a:pathLst>
            </a:custGeom>
            <a:solidFill>
              <a:srgbClr val="69E78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10;p20">
              <a:extLst>
                <a:ext uri="{FF2B5EF4-FFF2-40B4-BE49-F238E27FC236}">
                  <a16:creationId xmlns:a16="http://schemas.microsoft.com/office/drawing/2014/main" id="{9C736DBC-BAED-F27A-9582-69D65B3DCD78}"/>
                </a:ext>
              </a:extLst>
            </p:cNvPr>
            <p:cNvSpPr txBox="1"/>
            <p:nvPr/>
          </p:nvSpPr>
          <p:spPr>
            <a:xfrm>
              <a:off x="6499672" y="2058253"/>
              <a:ext cx="5163799" cy="1227140"/>
            </a:xfrm>
            <a:prstGeom prst="rect">
              <a:avLst/>
            </a:prstGeom>
            <a:noFill/>
            <a:ln>
              <a:noFill/>
            </a:ln>
          </p:spPr>
          <p:txBody>
            <a:bodyPr spcFirstLastPara="1" wrap="square" lIns="91425" tIns="91425" rIns="91425" bIns="91425" anchor="ctr" anchorCtr="0">
              <a:noAutofit/>
            </a:bodyPr>
            <a:lstStyle/>
            <a:p>
              <a:pPr algn="just"/>
              <a:r>
                <a:rPr lang="vi-VN" sz="2800" b="0" i="0">
                  <a:solidFill>
                    <a:srgbClr val="2007D7"/>
                  </a:solidFill>
                  <a:effectLst/>
                  <a:latin typeface="Roboto" panose="02000000000000000000" pitchFamily="2" charset="0"/>
                </a:rPr>
                <a:t>Hãy sưu tầm những câu ca dao, tục ngữ, các bài thơ có nội dụng về khí hậu và các hiện tượng thời tiết ở nước ta.</a:t>
              </a:r>
              <a:endParaRPr lang="en-US" sz="2800">
                <a:solidFill>
                  <a:srgbClr val="2007D7"/>
                </a:solidFill>
                <a:latin typeface="Arial" panose="020B0604020202020204" pitchFamily="34" charset="0"/>
                <a:cs typeface="Arial" panose="020B0604020202020204" pitchFamily="34" charset="0"/>
              </a:endParaRPr>
            </a:p>
          </p:txBody>
        </p:sp>
      </p:grpSp>
      <p:sp>
        <p:nvSpPr>
          <p:cNvPr id="39" name="Rectangle 38">
            <a:extLst>
              <a:ext uri="{FF2B5EF4-FFF2-40B4-BE49-F238E27FC236}">
                <a16:creationId xmlns:a16="http://schemas.microsoft.com/office/drawing/2014/main" id="{C0C56B6F-99FE-5F3D-908D-EF1FAE5B2670}"/>
              </a:ext>
            </a:extLst>
          </p:cNvPr>
          <p:cNvSpPr/>
          <p:nvPr/>
        </p:nvSpPr>
        <p:spPr>
          <a:xfrm>
            <a:off x="1589800" y="1536177"/>
            <a:ext cx="9405034" cy="584775"/>
          </a:xfrm>
          <a:prstGeom prst="rect">
            <a:avLst/>
          </a:prstGeom>
        </p:spPr>
        <p:txBody>
          <a:bodyPr wrap="square">
            <a:spAutoFit/>
          </a:bodyPr>
          <a:lstStyle/>
          <a:p>
            <a:pPr algn="ctr">
              <a:spcBef>
                <a:spcPts val="600"/>
              </a:spcBef>
              <a:spcAft>
                <a:spcPts val="600"/>
              </a:spcAft>
              <a:defRPr/>
            </a:pPr>
            <a:r>
              <a:rPr lang="en-US" sz="3200">
                <a:solidFill>
                  <a:srgbClr val="FF0066"/>
                </a:solidFill>
                <a:latin typeface="#9Slide03 Roboto Medium" panose="02000000000000000000" pitchFamily="2" charset="0"/>
                <a:ea typeface="#9Slide03 Roboto Medium" panose="02000000000000000000" pitchFamily="2" charset="0"/>
              </a:rPr>
              <a:t>HS hoàn thành 1 trong 2 nhiệm vụ sau vào vở BT:</a:t>
            </a:r>
            <a:endParaRPr lang="en-US" sz="3200" dirty="0">
              <a:solidFill>
                <a:srgbClr val="FF0066"/>
              </a:solidFill>
              <a:latin typeface="#9Slide03 Roboto Medium" panose="02000000000000000000" pitchFamily="2" charset="0"/>
              <a:ea typeface="#9Slide03 Roboto Medium" panose="02000000000000000000" pitchFamily="2" charset="0"/>
            </a:endParaRPr>
          </a:p>
        </p:txBody>
      </p:sp>
      <p:pic>
        <p:nvPicPr>
          <p:cNvPr id="41" name="Picture 4" descr="UPSC Notes Only Pack">
            <a:extLst>
              <a:ext uri="{FF2B5EF4-FFF2-40B4-BE49-F238E27FC236}">
                <a16:creationId xmlns:a16="http://schemas.microsoft.com/office/drawing/2014/main" id="{2C0A15FF-CD87-A0E3-6EBA-5E37697A63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8" y="5092209"/>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42" name="Subtitle 2">
            <a:extLst>
              <a:ext uri="{FF2B5EF4-FFF2-40B4-BE49-F238E27FC236}">
                <a16:creationId xmlns:a16="http://schemas.microsoft.com/office/drawing/2014/main" id="{6BC0B8B2-DCCB-7693-9376-9D5A54D084E0}"/>
              </a:ext>
            </a:extLst>
          </p:cNvPr>
          <p:cNvSpPr txBox="1">
            <a:spLocks/>
          </p:cNvSpPr>
          <p:nvPr/>
        </p:nvSpPr>
        <p:spPr>
          <a:xfrm>
            <a:off x="1035923" y="5650477"/>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0131FF"/>
                </a:solidFill>
                <a:latin typeface="Arial" panose="020B0604020202020204" pitchFamily="34" charset="0"/>
                <a:cs typeface="Arial" panose="020B0604020202020204" pitchFamily="34" charset="0"/>
              </a:rPr>
              <a:t>Tìm kiếm thông tin trên Internet </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3" name="Subtitle 2">
            <a:extLst>
              <a:ext uri="{FF2B5EF4-FFF2-40B4-BE49-F238E27FC236}">
                <a16:creationId xmlns:a16="http://schemas.microsoft.com/office/drawing/2014/main" id="{B6FDCA93-435E-CCB7-7146-D22E7C6E146F}"/>
              </a:ext>
            </a:extLst>
          </p:cNvPr>
          <p:cNvSpPr txBox="1">
            <a:spLocks/>
          </p:cNvSpPr>
          <p:nvPr/>
        </p:nvSpPr>
        <p:spPr>
          <a:xfrm>
            <a:off x="5393933" y="6307378"/>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0131FF"/>
                </a:solidFill>
                <a:latin typeface="Arial" panose="020B0604020202020204" pitchFamily="34" charset="0"/>
                <a:cs typeface="Arial" panose="020B0604020202020204" pitchFamily="34" charset="0"/>
              </a:rPr>
              <a:t>Thời gian</a:t>
            </a:r>
            <a:r>
              <a:rPr lang="en-US" sz="2800">
                <a:solidFill>
                  <a:srgbClr val="0131FF"/>
                </a:solidFill>
                <a:latin typeface="Arial" panose="020B0604020202020204" pitchFamily="34" charset="0"/>
                <a:cs typeface="Arial" panose="020B0604020202020204" pitchFamily="34" charset="0"/>
              </a:rPr>
              <a:t>:</a:t>
            </a:r>
            <a:r>
              <a:rPr lang="vi-VN" sz="2800">
                <a:solidFill>
                  <a:srgbClr val="0131FF"/>
                </a:solidFill>
                <a:latin typeface="Arial" panose="020B0604020202020204" pitchFamily="34" charset="0"/>
                <a:cs typeface="Arial" panose="020B0604020202020204" pitchFamily="34" charset="0"/>
              </a:rPr>
              <a:t> </a:t>
            </a:r>
            <a:r>
              <a:rPr lang="en-US" sz="2800">
                <a:solidFill>
                  <a:srgbClr val="0131FF"/>
                </a:solidFill>
                <a:latin typeface="Arial" panose="020B0604020202020204" pitchFamily="34" charset="0"/>
                <a:cs typeface="Arial" panose="020B0604020202020204" pitchFamily="34" charset="0"/>
              </a:rPr>
              <a:t>tiết học sau</a:t>
            </a:r>
            <a:endParaRPr lang="en-US" sz="2800" b="1" dirty="0">
              <a:solidFill>
                <a:srgbClr val="0131FF"/>
              </a:solidFill>
              <a:latin typeface="Arial" panose="020B0604020202020204" pitchFamily="34" charset="0"/>
              <a:ea typeface="Tahoma" panose="020B060403050404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EB9078D8-F02A-8449-2872-39279DBE81DB}"/>
              </a:ext>
            </a:extLst>
          </p:cNvPr>
          <p:cNvSpPr txBox="1"/>
          <p:nvPr/>
        </p:nvSpPr>
        <p:spPr>
          <a:xfrm>
            <a:off x="1140431" y="6246688"/>
            <a:ext cx="4253502" cy="369332"/>
          </a:xfrm>
          <a:prstGeom prst="rect">
            <a:avLst/>
          </a:prstGeom>
          <a:noFill/>
        </p:spPr>
        <p:txBody>
          <a:bodyPr wrap="square" rtlCol="0">
            <a:spAutoFit/>
          </a:bodyPr>
          <a:lstStyle/>
          <a:p>
            <a:endParaRPr lang="en-US"/>
          </a:p>
        </p:txBody>
      </p:sp>
    </p:spTree>
    <p:extLst>
      <p:ext uri="{BB962C8B-B14F-4D97-AF65-F5344CB8AC3E}">
        <p14:creationId xmlns:p14="http://schemas.microsoft.com/office/powerpoint/2010/main" val="216547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42"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1000"/>
                                        <p:tgtEl>
                                          <p:spTgt spid="43"/>
                                        </p:tgtEl>
                                      </p:cBhvr>
                                    </p:animEffect>
                                    <p:anim calcmode="lin" valueType="num">
                                      <p:cBhvr>
                                        <p:cTn id="26" dur="1000" fill="hold"/>
                                        <p:tgtEl>
                                          <p:spTgt spid="43"/>
                                        </p:tgtEl>
                                        <p:attrNameLst>
                                          <p:attrName>ppt_x</p:attrName>
                                        </p:attrNameLst>
                                      </p:cBhvr>
                                      <p:tavLst>
                                        <p:tav tm="0">
                                          <p:val>
                                            <p:strVal val="#ppt_x"/>
                                          </p:val>
                                        </p:tav>
                                        <p:tav tm="100000">
                                          <p:val>
                                            <p:strVal val="#ppt_x"/>
                                          </p:val>
                                        </p:tav>
                                      </p:tavLst>
                                    </p:anim>
                                    <p:anim calcmode="lin" valueType="num">
                                      <p:cBhvr>
                                        <p:cTn id="27"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2" grpId="0"/>
      <p:bldP spid="4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C94DB-AE50-4FD5-BCA7-EA4FA32F4E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C09909-D76B-4414-BFB9-464193DC4EDA}"/>
              </a:ext>
            </a:extLst>
          </p:cNvPr>
          <p:cNvSpPr/>
          <p:nvPr/>
        </p:nvSpPr>
        <p:spPr>
          <a:xfrm>
            <a:off x="1447800" y="116840"/>
            <a:ext cx="9296400" cy="2514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6" name="TextBox 5">
            <a:extLst>
              <a:ext uri="{FF2B5EF4-FFF2-40B4-BE49-F238E27FC236}">
                <a16:creationId xmlns:a16="http://schemas.microsoft.com/office/drawing/2014/main" id="{23FDE90A-BAB4-4D05-A422-E05EFCFAE2EC}"/>
              </a:ext>
            </a:extLst>
          </p:cNvPr>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3333FF"/>
                </a:solidFill>
                <a:latin typeface="Arial" pitchFamily="34" charset="0"/>
                <a:cs typeface="Arial" pitchFamily="34" charset="0"/>
              </a:rPr>
              <a:t>Người soạn	: Lê Thị Chinh</a:t>
            </a:r>
          </a:p>
          <a:p>
            <a:r>
              <a:rPr lang="en-US" sz="2000">
                <a:solidFill>
                  <a:srgbClr val="3333FF"/>
                </a:solidFill>
                <a:latin typeface="Arial" pitchFamily="34" charset="0"/>
                <a:cs typeface="Arial" pitchFamily="34" charset="0"/>
              </a:rPr>
              <a:t>Năm sinh           : 1990</a:t>
            </a:r>
          </a:p>
          <a:p>
            <a:r>
              <a:rPr lang="en-US" sz="2000">
                <a:solidFill>
                  <a:srgbClr val="3333FF"/>
                </a:solidFill>
                <a:latin typeface="Arial" pitchFamily="34" charset="0"/>
                <a:cs typeface="Arial" pitchFamily="34" charset="0"/>
              </a:rPr>
              <a:t>Đơn vị công tác	: Trường THCS LÝ TỰ TRỌNG</a:t>
            </a:r>
          </a:p>
          <a:p>
            <a:r>
              <a:rPr lang="en-US" sz="2000">
                <a:solidFill>
                  <a:srgbClr val="3333FF"/>
                </a:solidFill>
                <a:latin typeface="Arial" pitchFamily="34" charset="0"/>
                <a:cs typeface="Arial" pitchFamily="34" charset="0"/>
              </a:rPr>
              <a:t>SĐT		: 0982276629</a:t>
            </a:r>
          </a:p>
          <a:p>
            <a:r>
              <a:rPr lang="en-US" sz="2000">
                <a:solidFill>
                  <a:srgbClr val="3333FF"/>
                </a:solidFill>
                <a:latin typeface="Arial" pitchFamily="34" charset="0"/>
                <a:cs typeface="Arial" pitchFamily="34" charset="0"/>
              </a:rPr>
              <a:t>Mail		: lethichinh09sdl@gmail.com</a:t>
            </a:r>
          </a:p>
        </p:txBody>
      </p:sp>
      <p:pic>
        <p:nvPicPr>
          <p:cNvPr id="7" name="Picture 2" descr="Có thể là hình ảnh về Chinh Lê và đang cười">
            <a:extLst>
              <a:ext uri="{FF2B5EF4-FFF2-40B4-BE49-F238E27FC236}">
                <a16:creationId xmlns:a16="http://schemas.microsoft.com/office/drawing/2014/main" id="{6F4152F9-DA89-4749-B93B-9AA3AB1606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694D781-FBBA-41B7-ADDA-0D4D2BF707A9}"/>
              </a:ext>
            </a:extLst>
          </p:cNvPr>
          <p:cNvSpPr txBox="1"/>
          <p:nvPr/>
        </p:nvSpPr>
        <p:spPr>
          <a:xfrm>
            <a:off x="1380275" y="2631439"/>
            <a:ext cx="9431447" cy="830997"/>
          </a:xfrm>
          <a:prstGeom prst="rect">
            <a:avLst/>
          </a:prstGeom>
          <a:solidFill>
            <a:schemeClr val="accent5">
              <a:lumMod val="20000"/>
              <a:lumOff val="80000"/>
            </a:schemeClr>
          </a:solidFill>
        </p:spPr>
        <p:txBody>
          <a:bodyPr wrap="square" rtlCol="0">
            <a:spAutoFit/>
          </a:bodyPr>
          <a:lstStyle/>
          <a:p>
            <a:pPr algn="ctr"/>
            <a:r>
              <a:rPr lang="en-US" sz="2400" b="1">
                <a:solidFill>
                  <a:srgbClr val="3333FF"/>
                </a:solidFill>
                <a:latin typeface="Arial" panose="020B0604020202020204" pitchFamily="34" charset="0"/>
                <a:cs typeface="Arial" panose="020B0604020202020204" pitchFamily="34" charset="0"/>
              </a:rPr>
              <a:t>TÀI LIỆU TỰ MÌNH BIÊN SOẠN CÓ ĐỦ BỘ POWERPOINT 6789</a:t>
            </a:r>
          </a:p>
          <a:p>
            <a:pPr algn="ctr"/>
            <a:r>
              <a:rPr lang="en-US" sz="2400" b="1">
                <a:solidFill>
                  <a:srgbClr val="3333FF"/>
                </a:solidFill>
                <a:latin typeface="Arial" panose="020B0604020202020204" pitchFamily="34" charset="0"/>
                <a:cs typeface="Arial" panose="020B0604020202020204" pitchFamily="34" charset="0"/>
              </a:rPr>
              <a:t> THẦY CÔ CẦN IB NHẬN BÀI THAM KHẢO NHÉ! CẢM </a:t>
            </a:r>
            <a:r>
              <a:rPr lang="vi-VN" sz="2400" b="1">
                <a:solidFill>
                  <a:srgbClr val="3333FF"/>
                </a:solidFill>
                <a:latin typeface="Arial" panose="020B0604020202020204" pitchFamily="34" charset="0"/>
                <a:cs typeface="Arial" panose="020B0604020202020204" pitchFamily="34" charset="0"/>
              </a:rPr>
              <a:t>Ơ</a:t>
            </a:r>
            <a:r>
              <a:rPr lang="en-US" sz="2400" b="1">
                <a:solidFill>
                  <a:srgbClr val="3333FF"/>
                </a:solidFill>
                <a:latin typeface="Arial" panose="020B0604020202020204" pitchFamily="34" charset="0"/>
                <a:cs typeface="Arial" panose="020B0604020202020204" pitchFamily="34" charset="0"/>
              </a:rPr>
              <a:t>N!</a:t>
            </a:r>
          </a:p>
        </p:txBody>
      </p:sp>
      <p:sp>
        <p:nvSpPr>
          <p:cNvPr id="9" name="Rectangle 8">
            <a:extLst>
              <a:ext uri="{FF2B5EF4-FFF2-40B4-BE49-F238E27FC236}">
                <a16:creationId xmlns:a16="http://schemas.microsoft.com/office/drawing/2014/main" id="{D0B5C502-45C6-4E42-A8F6-7219F7D2DBCF}"/>
              </a:ext>
            </a:extLst>
          </p:cNvPr>
          <p:cNvSpPr/>
          <p:nvPr/>
        </p:nvSpPr>
        <p:spPr>
          <a:xfrm>
            <a:off x="176773" y="3493164"/>
            <a:ext cx="11838450" cy="3539430"/>
          </a:xfrm>
          <a:prstGeom prst="rect">
            <a:avLst/>
          </a:prstGeom>
        </p:spPr>
        <p:txBody>
          <a:bodyPr wrap="square">
            <a:spAutoFit/>
          </a:bodyPr>
          <a:lstStyle/>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Tác giả bộ ppt Địa Lí (6-7,8 ch</a:t>
            </a:r>
            <a:r>
              <a:rPr lang="vi-VN" sz="2800">
                <a:solidFill>
                  <a:srgbClr val="7030A0"/>
                </a:solidFill>
                <a:latin typeface="Arial" panose="020B0604020202020204" pitchFamily="34" charset="0"/>
                <a:cs typeface="Arial" panose="020B0604020202020204" pitchFamily="34" charset="0"/>
              </a:rPr>
              <a:t>ư</a:t>
            </a:r>
            <a:r>
              <a:rPr lang="en-US" sz="2800">
                <a:solidFill>
                  <a:srgbClr val="7030A0"/>
                </a:solidFill>
                <a:latin typeface="Arial" panose="020B0604020202020204" pitchFamily="34" charset="0"/>
                <a:cs typeface="Arial" panose="020B0604020202020204" pitchFamily="34" charset="0"/>
              </a:rPr>
              <a:t>ơng trình mới),ppt Địa 9: Lê Chinh – Đà Nẵng    Sđt lh: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Zalo: 0982.276.629</a:t>
            </a:r>
          </a:p>
          <a:p>
            <a:pPr marL="171450" lvl="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 Facebook cá nhân: </a:t>
            </a:r>
            <a:r>
              <a:rPr lang="en-US" sz="2800" u="sng">
                <a:solidFill>
                  <a:srgbClr val="3333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https://www.facebook.com/ti.gon.566</a:t>
            </a:r>
            <a:r>
              <a:rPr lang="en-US" sz="2800">
                <a:solidFill>
                  <a:srgbClr val="3333FF"/>
                </a:solidFill>
                <a:latin typeface="Arial" panose="020B0604020202020204" pitchFamily="34" charset="0"/>
                <a:cs typeface="Arial" panose="020B0604020202020204" pitchFamily="34" charset="0"/>
              </a:rPr>
              <a:t>.</a:t>
            </a:r>
          </a:p>
          <a:p>
            <a:pPr marL="171450" lvl="0" indent="-171450">
              <a:buFont typeface="Arial" panose="020B0604020202020204" pitchFamily="34" charset="0"/>
              <a:buChar char="•"/>
            </a:pPr>
            <a:r>
              <a:rPr lang="en-US" sz="2800">
                <a:latin typeface="Arial" panose="020B0604020202020204" pitchFamily="34" charset="0"/>
                <a:cs typeface="Arial" panose="020B0604020202020204" pitchFamily="34" charset="0"/>
              </a:rPr>
              <a:t> </a:t>
            </a:r>
            <a:r>
              <a:rPr lang="en-US" sz="2800">
                <a:solidFill>
                  <a:srgbClr val="7030A0"/>
                </a:solidFill>
                <a:latin typeface="Arial" panose="020B0604020202020204" pitchFamily="34" charset="0"/>
                <a:cs typeface="Arial" panose="020B0604020202020204" pitchFamily="34" charset="0"/>
              </a:rPr>
              <a:t>Nhóm chia sẻ tài liệu: </a:t>
            </a:r>
            <a:r>
              <a:rPr lang="en-US" sz="2800">
                <a:solidFill>
                  <a:srgbClr val="3333FF"/>
                </a:solidFill>
                <a:latin typeface="Arial" panose="020B0604020202020204" pitchFamily="34" charset="0"/>
                <a:cs typeface="Arial" panose="020B0604020202020204" pitchFamily="34" charset="0"/>
              </a:rPr>
              <a:t>https://www.facebook.com/groups/1149755909279359</a:t>
            </a:r>
          </a:p>
          <a:p>
            <a:pPr marL="171450" indent="-171450">
              <a:buFont typeface="Arial" panose="020B0604020202020204" pitchFamily="34" charset="0"/>
              <a:buChar char="•"/>
            </a:pPr>
            <a:r>
              <a:rPr lang="en-US" sz="2800">
                <a:solidFill>
                  <a:srgbClr val="7030A0"/>
                </a:solidFill>
                <a:latin typeface="Arial" panose="020B0604020202020204" pitchFamily="34" charset="0"/>
                <a:cs typeface="Arial" panose="020B0604020202020204" pitchFamily="34" charset="0"/>
              </a:rPr>
              <a:t>Hãy liên hệ chính chủ sản phẩm để được hỗ trợ và đồng hành trong suốt năm học nhé!</a:t>
            </a:r>
          </a:p>
        </p:txBody>
      </p:sp>
    </p:spTree>
    <p:extLst>
      <p:ext uri="{BB962C8B-B14F-4D97-AF65-F5344CB8AC3E}">
        <p14:creationId xmlns:p14="http://schemas.microsoft.com/office/powerpoint/2010/main" val="2003226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Dòng Sông Nào Lớn Nhất Việt Nam Khiến Nhiều Người Ngỡ Ngàng, Dòng Sông Nào  Dài Nhất Việt Nam">
            <a:extLst>
              <a:ext uri="{FF2B5EF4-FFF2-40B4-BE49-F238E27FC236}">
                <a16:creationId xmlns:a16="http://schemas.microsoft.com/office/drawing/2014/main" id="{496245B2-C6C2-74C0-D958-235188110EF0}"/>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749" r="-1" b="-1"/>
          <a:stretch/>
        </p:blipFill>
        <p:spPr bwMode="auto">
          <a:xfrm>
            <a:off x="20" y="1021"/>
            <a:ext cx="12191980" cy="68559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65110C8-DB7A-8AD3-0D6F-115D8B8F3F8F}"/>
              </a:ext>
            </a:extLst>
          </p:cNvPr>
          <p:cNvSpPr/>
          <p:nvPr/>
        </p:nvSpPr>
        <p:spPr>
          <a:xfrm>
            <a:off x="92461" y="4768877"/>
            <a:ext cx="12191979" cy="1363215"/>
          </a:xfrm>
          <a:prstGeom prst="rect">
            <a:avLst/>
          </a:prstGeom>
        </p:spPr>
        <p:txBody>
          <a:bodyPr vert="horz" lIns="91440" tIns="45720" rIns="91440" bIns="45720" rtlCol="0" anchor="t">
            <a:noAutofit/>
          </a:bodyPr>
          <a:lstStyle/>
          <a:p>
            <a:pPr algn="ctr">
              <a:lnSpc>
                <a:spcPct val="90000"/>
              </a:lnSpc>
              <a:spcBef>
                <a:spcPct val="0"/>
              </a:spcBef>
              <a:spcAft>
                <a:spcPts val="600"/>
              </a:spcAft>
              <a:tabLst>
                <a:tab pos="180340" algn="l"/>
                <a:tab pos="450215" algn="l"/>
              </a:tabLst>
            </a:pPr>
            <a:r>
              <a:rPr lang="en-US" sz="4400" b="1" kern="1200" spc="-50">
                <a:solidFill>
                  <a:schemeClr val="tx1"/>
                </a:solidFill>
                <a:latin typeface="#9Slide03 AllRoundGothic" panose="020B0703020202020104" pitchFamily="34" charset="0"/>
                <a:ea typeface="+mj-ea"/>
                <a:cs typeface="+mj-cs"/>
              </a:rPr>
              <a:t>CHƯƠNG II.  KHÍ HẬU VÀ THỦY VĂN VIỆT NAM </a:t>
            </a:r>
          </a:p>
          <a:p>
            <a:pPr algn="ctr">
              <a:lnSpc>
                <a:spcPct val="90000"/>
              </a:lnSpc>
              <a:spcBef>
                <a:spcPct val="0"/>
              </a:spcBef>
              <a:spcAft>
                <a:spcPts val="600"/>
              </a:spcAft>
              <a:tabLst>
                <a:tab pos="180340" algn="l"/>
                <a:tab pos="450215" algn="l"/>
              </a:tabLst>
            </a:pPr>
            <a:r>
              <a:rPr lang="en-US" sz="4400" b="1" kern="1200" spc="-50">
                <a:solidFill>
                  <a:schemeClr val="tx1"/>
                </a:solidFill>
                <a:latin typeface="#9Slide03 AllRoundGothic" panose="020B0703020202020104" pitchFamily="34" charset="0"/>
                <a:ea typeface="+mj-ea"/>
                <a:cs typeface="+mj-cs"/>
              </a:rPr>
              <a:t>B</a:t>
            </a:r>
            <a:r>
              <a:rPr lang="en-US" sz="4400" b="1" spc="-50">
                <a:latin typeface="#9Slide03 AllRoundGothic" panose="020B0703020202020104" pitchFamily="34" charset="0"/>
                <a:ea typeface="+mj-ea"/>
                <a:cs typeface="+mj-cs"/>
              </a:rPr>
              <a:t>ÀI 4. KHÍ HẬU VIỆT NAM</a:t>
            </a:r>
            <a:endParaRPr lang="en-US" sz="4400" b="1" kern="1200" spc="-50">
              <a:solidFill>
                <a:schemeClr val="tx1"/>
              </a:solidFill>
              <a:latin typeface="#9Slide03 AllRoundGothic" panose="020B0703020202020104" pitchFamily="34" charset="0"/>
              <a:ea typeface="+mj-ea"/>
              <a:cs typeface="+mj-cs"/>
            </a:endParaRPr>
          </a:p>
        </p:txBody>
      </p:sp>
      <p:sp>
        <p:nvSpPr>
          <p:cNvPr id="1081" name="Freeform: Shape 1080">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busy street with cars and people&#10;&#10;Description automatically generated with low confidence">
            <a:extLst>
              <a:ext uri="{FF2B5EF4-FFF2-40B4-BE49-F238E27FC236}">
                <a16:creationId xmlns:a16="http://schemas.microsoft.com/office/drawing/2014/main" id="{1323DFF3-2666-C5D7-ED8D-1D5A941CFBF7}"/>
              </a:ext>
            </a:extLst>
          </p:cNvPr>
          <p:cNvPicPr>
            <a:picLocks noChangeAspect="1"/>
          </p:cNvPicPr>
          <p:nvPr/>
        </p:nvPicPr>
        <p:blipFill rotWithShape="1">
          <a:blip r:embed="rId4"/>
          <a:srcRect l="26635" r="32051" b="5"/>
          <a:stretch/>
        </p:blipFill>
        <p:spPr>
          <a:xfrm>
            <a:off x="-6" y="725908"/>
            <a:ext cx="1598364" cy="2852928"/>
          </a:xfrm>
          <a:custGeom>
            <a:avLst/>
            <a:gdLst/>
            <a:ahLst/>
            <a:cxnLst/>
            <a:rect l="l" t="t" r="r" b="b"/>
            <a:pathLst>
              <a:path w="1598364" h="2852928">
                <a:moveTo>
                  <a:pt x="171900" y="0"/>
                </a:moveTo>
                <a:cubicBezTo>
                  <a:pt x="959714" y="0"/>
                  <a:pt x="1598364" y="638650"/>
                  <a:pt x="1598364" y="1426464"/>
                </a:cubicBezTo>
                <a:cubicBezTo>
                  <a:pt x="1598364" y="2214278"/>
                  <a:pt x="959714" y="2852928"/>
                  <a:pt x="171900" y="2852928"/>
                </a:cubicBezTo>
                <a:cubicBezTo>
                  <a:pt x="122662" y="2852928"/>
                  <a:pt x="74006" y="2850433"/>
                  <a:pt x="26052" y="2845563"/>
                </a:cubicBezTo>
                <a:lnTo>
                  <a:pt x="0" y="2841587"/>
                </a:lnTo>
                <a:lnTo>
                  <a:pt x="0" y="11341"/>
                </a:lnTo>
                <a:lnTo>
                  <a:pt x="26052" y="7365"/>
                </a:lnTo>
                <a:cubicBezTo>
                  <a:pt x="74006" y="2495"/>
                  <a:pt x="122662" y="0"/>
                  <a:pt x="171900" y="0"/>
                </a:cubicBezTo>
                <a:close/>
              </a:path>
            </a:pathLst>
          </a:custGeom>
        </p:spPr>
      </p:pic>
      <p:sp>
        <p:nvSpPr>
          <p:cNvPr id="1083" name="Oval 1082">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couple walking in the rain&#10;&#10;Description automatically generated with low confidence">
            <a:extLst>
              <a:ext uri="{FF2B5EF4-FFF2-40B4-BE49-F238E27FC236}">
                <a16:creationId xmlns:a16="http://schemas.microsoft.com/office/drawing/2014/main" id="{8952D4F4-F4FC-F943-F3E3-CF7BB9EECF24}"/>
              </a:ext>
            </a:extLst>
          </p:cNvPr>
          <p:cNvPicPr>
            <a:picLocks noChangeAspect="1"/>
          </p:cNvPicPr>
          <p:nvPr/>
        </p:nvPicPr>
        <p:blipFill rotWithShape="1">
          <a:blip r:embed="rId5"/>
          <a:srcRect l="27493" r="9" b="3"/>
          <a:stretch/>
        </p:blipFill>
        <p:spPr>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1085" name="Oval 1084">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2" name="Picture 8" descr="Sapa đứng thứ 5 trong top 10 điểm ngắm tuyết đẹp ở châu Á">
            <a:extLst>
              <a:ext uri="{FF2B5EF4-FFF2-40B4-BE49-F238E27FC236}">
                <a16:creationId xmlns:a16="http://schemas.microsoft.com/office/drawing/2014/main" id="{78151C59-B113-C005-7DB5-797CA725B32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409" r="22841" b="1"/>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087" name="Oval 1086">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Sông Gianh: Dòng sông trữ tình, thơ mộng bậc nhất Quảng Bình">
            <a:extLst>
              <a:ext uri="{FF2B5EF4-FFF2-40B4-BE49-F238E27FC236}">
                <a16:creationId xmlns:a16="http://schemas.microsoft.com/office/drawing/2014/main" id="{1B5FF9CA-8C87-FEC3-3AFD-FCDE52361B8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921" r="24577" b="-3"/>
          <a:stretch/>
        </p:blipFill>
        <p:spPr bwMode="auto">
          <a:xfrm>
            <a:off x="8937838"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3784736"/>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diagram&#10;&#10;Description automatically generated">
            <a:extLst>
              <a:ext uri="{FF2B5EF4-FFF2-40B4-BE49-F238E27FC236}">
                <a16:creationId xmlns:a16="http://schemas.microsoft.com/office/drawing/2014/main" id="{C8AEF7FF-5768-4D62-892B-F92149648A9C}"/>
              </a:ext>
            </a:extLst>
          </p:cNvPr>
          <p:cNvPicPr>
            <a:picLocks noChangeAspect="1"/>
          </p:cNvPicPr>
          <p:nvPr/>
        </p:nvPicPr>
        <p:blipFill rotWithShape="1">
          <a:blip r:embed="rId3"/>
          <a:srcRect b="900"/>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1DCB6C74-3822-4779-A78A-6D1412DB4F0A}"/>
              </a:ext>
            </a:extLst>
          </p:cNvPr>
          <p:cNvSpPr txBox="1"/>
          <p:nvPr/>
        </p:nvSpPr>
        <p:spPr>
          <a:xfrm>
            <a:off x="3395720" y="3287932"/>
            <a:ext cx="5615990" cy="600164"/>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sp>
        <p:nvSpPr>
          <p:cNvPr id="22" name="Google Shape;639;p21">
            <a:extLst>
              <a:ext uri="{FF2B5EF4-FFF2-40B4-BE49-F238E27FC236}">
                <a16:creationId xmlns:a16="http://schemas.microsoft.com/office/drawing/2014/main" id="{2BC96683-AAEB-4340-B2BE-2AE24E110AF0}"/>
              </a:ext>
            </a:extLst>
          </p:cNvPr>
          <p:cNvSpPr/>
          <p:nvPr/>
        </p:nvSpPr>
        <p:spPr>
          <a:xfrm>
            <a:off x="5230015" y="1908197"/>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3" name="Google Shape;640;p21">
            <a:extLst>
              <a:ext uri="{FF2B5EF4-FFF2-40B4-BE49-F238E27FC236}">
                <a16:creationId xmlns:a16="http://schemas.microsoft.com/office/drawing/2014/main" id="{423379C8-1C90-47FF-AE98-76A78B18DFCA}"/>
              </a:ext>
            </a:extLst>
          </p:cNvPr>
          <p:cNvSpPr/>
          <p:nvPr/>
        </p:nvSpPr>
        <p:spPr>
          <a:xfrm>
            <a:off x="5230015" y="5114704"/>
            <a:ext cx="173484" cy="173484"/>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4" name="Google Shape;643;p21">
            <a:extLst>
              <a:ext uri="{FF2B5EF4-FFF2-40B4-BE49-F238E27FC236}">
                <a16:creationId xmlns:a16="http://schemas.microsoft.com/office/drawing/2014/main" id="{491DD866-98BD-4A4F-8CE9-03A512B54BC1}"/>
              </a:ext>
            </a:extLst>
          </p:cNvPr>
          <p:cNvSpPr/>
          <p:nvPr/>
        </p:nvSpPr>
        <p:spPr>
          <a:xfrm>
            <a:off x="6890567" y="1562140"/>
            <a:ext cx="4202785" cy="9833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5" name="Google Shape;644;p21">
            <a:extLst>
              <a:ext uri="{FF2B5EF4-FFF2-40B4-BE49-F238E27FC236}">
                <a16:creationId xmlns:a16="http://schemas.microsoft.com/office/drawing/2014/main" id="{58D40C60-7666-42B8-8D49-9374FF9AA2BB}"/>
              </a:ext>
            </a:extLst>
          </p:cNvPr>
          <p:cNvSpPr/>
          <p:nvPr/>
        </p:nvSpPr>
        <p:spPr>
          <a:xfrm>
            <a:off x="6890567" y="3106515"/>
            <a:ext cx="4202785" cy="984223"/>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6" name="Google Shape;645;p21">
            <a:extLst>
              <a:ext uri="{FF2B5EF4-FFF2-40B4-BE49-F238E27FC236}">
                <a16:creationId xmlns:a16="http://schemas.microsoft.com/office/drawing/2014/main" id="{77A24635-7EA6-4DD4-A1E9-D338E269C830}"/>
              </a:ext>
            </a:extLst>
          </p:cNvPr>
          <p:cNvSpPr/>
          <p:nvPr/>
        </p:nvSpPr>
        <p:spPr>
          <a:xfrm>
            <a:off x="6873390" y="4655836"/>
            <a:ext cx="4218261" cy="1056908"/>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27" name="Google Shape;646;p21">
            <a:extLst>
              <a:ext uri="{FF2B5EF4-FFF2-40B4-BE49-F238E27FC236}">
                <a16:creationId xmlns:a16="http://schemas.microsoft.com/office/drawing/2014/main" id="{0BDEE219-DA18-4AA2-9E59-926CC2BC195D}"/>
              </a:ext>
            </a:extLst>
          </p:cNvPr>
          <p:cNvSpPr/>
          <p:nvPr/>
        </p:nvSpPr>
        <p:spPr>
          <a:xfrm>
            <a:off x="5230015" y="3495924"/>
            <a:ext cx="173484" cy="174309"/>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28" name="Google Shape;647;p21">
            <a:extLst>
              <a:ext uri="{FF2B5EF4-FFF2-40B4-BE49-F238E27FC236}">
                <a16:creationId xmlns:a16="http://schemas.microsoft.com/office/drawing/2014/main" id="{9DDB9B8F-4C01-4946-AEF7-CADB41185D99}"/>
              </a:ext>
            </a:extLst>
          </p:cNvPr>
          <p:cNvSpPr txBox="1">
            <a:spLocks/>
          </p:cNvSpPr>
          <p:nvPr/>
        </p:nvSpPr>
        <p:spPr>
          <a:xfrm>
            <a:off x="7106666" y="1789438"/>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Ôn lại bài học</a:t>
            </a:r>
          </a:p>
        </p:txBody>
      </p:sp>
      <p:sp>
        <p:nvSpPr>
          <p:cNvPr id="29" name="Google Shape;648;p21">
            <a:extLst>
              <a:ext uri="{FF2B5EF4-FFF2-40B4-BE49-F238E27FC236}">
                <a16:creationId xmlns:a16="http://schemas.microsoft.com/office/drawing/2014/main" id="{35F9603F-5FDA-4E08-A1EC-601567C86B42}"/>
              </a:ext>
            </a:extLst>
          </p:cNvPr>
          <p:cNvSpPr txBox="1">
            <a:spLocks/>
          </p:cNvSpPr>
          <p:nvPr/>
        </p:nvSpPr>
        <p:spPr>
          <a:xfrm>
            <a:off x="7106666" y="3334226"/>
            <a:ext cx="3866133" cy="528800"/>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657994">
              <a:spcBef>
                <a:spcPct val="0"/>
              </a:spcBef>
              <a:spcAft>
                <a:spcPct val="35000"/>
              </a:spcAft>
            </a:pPr>
            <a:r>
              <a:rPr lang="en-US" sz="2400">
                <a:solidFill>
                  <a:srgbClr val="1414F8"/>
                </a:solidFill>
                <a:latin typeface="Arial" pitchFamily="34" charset="0"/>
                <a:cs typeface="Arial" pitchFamily="34" charset="0"/>
              </a:rPr>
              <a:t>Hoàn thành bài tập vận dụng</a:t>
            </a:r>
          </a:p>
        </p:txBody>
      </p:sp>
      <p:sp>
        <p:nvSpPr>
          <p:cNvPr id="30" name="Google Shape;649;p21">
            <a:extLst>
              <a:ext uri="{FF2B5EF4-FFF2-40B4-BE49-F238E27FC236}">
                <a16:creationId xmlns:a16="http://schemas.microsoft.com/office/drawing/2014/main" id="{43A37707-1A19-4933-A7CA-B2D52AC139E7}"/>
              </a:ext>
            </a:extLst>
          </p:cNvPr>
          <p:cNvSpPr txBox="1">
            <a:spLocks/>
          </p:cNvSpPr>
          <p:nvPr/>
        </p:nvSpPr>
        <p:spPr>
          <a:xfrm flipH="1">
            <a:off x="7142213" y="4641191"/>
            <a:ext cx="3949437" cy="1184379"/>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3333FF"/>
                </a:solidFill>
                <a:latin typeface="Arial" pitchFamily="34" charset="0"/>
                <a:cs typeface="Arial" pitchFamily="34" charset="0"/>
              </a:rPr>
              <a:t>Chuẩn bị bài 4. mục 2</a:t>
            </a:r>
            <a:r>
              <a:rPr lang="en-US" sz="2400">
                <a:solidFill>
                  <a:srgbClr val="0000FF"/>
                </a:solidFill>
                <a:latin typeface="Arial" pitchFamily="34" charset="0"/>
                <a:cs typeface="Arial" pitchFamily="34" charset="0"/>
              </a:rPr>
              <a:t>. Sự phân hóa đa dạng của khí hậu Việt Nam</a:t>
            </a:r>
          </a:p>
        </p:txBody>
      </p:sp>
      <p:grpSp>
        <p:nvGrpSpPr>
          <p:cNvPr id="31" name="Google Shape;654;p21">
            <a:extLst>
              <a:ext uri="{FF2B5EF4-FFF2-40B4-BE49-F238E27FC236}">
                <a16:creationId xmlns:a16="http://schemas.microsoft.com/office/drawing/2014/main" id="{EA249E57-391C-4A0A-9407-A38EDDB1D2F6}"/>
              </a:ext>
            </a:extLst>
          </p:cNvPr>
          <p:cNvGrpSpPr/>
          <p:nvPr/>
        </p:nvGrpSpPr>
        <p:grpSpPr>
          <a:xfrm>
            <a:off x="5555952" y="1346550"/>
            <a:ext cx="1316800" cy="1316800"/>
            <a:chOff x="5140486" y="1429965"/>
            <a:chExt cx="987600" cy="987600"/>
          </a:xfrm>
          <a:solidFill>
            <a:schemeClr val="accent4">
              <a:lumMod val="40000"/>
              <a:lumOff val="60000"/>
            </a:schemeClr>
          </a:solidFill>
        </p:grpSpPr>
        <p:sp>
          <p:nvSpPr>
            <p:cNvPr id="32" name="Google Shape;655;p21">
              <a:extLst>
                <a:ext uri="{FF2B5EF4-FFF2-40B4-BE49-F238E27FC236}">
                  <a16:creationId xmlns:a16="http://schemas.microsoft.com/office/drawing/2014/main" id="{7B9675AA-2FF1-4887-BD2D-BFFBDBA6E135}"/>
                </a:ext>
              </a:extLst>
            </p:cNvPr>
            <p:cNvSpPr/>
            <p:nvPr/>
          </p:nvSpPr>
          <p:spPr>
            <a:xfrm>
              <a:off x="5140486" y="1429965"/>
              <a:ext cx="987600" cy="987600"/>
            </a:xfrm>
            <a:prstGeom prst="pie">
              <a:avLst>
                <a:gd name="adj1" fmla="val 16142386"/>
                <a:gd name="adj2" fmla="val 16126097"/>
              </a:avLst>
            </a:prstGeom>
            <a:grpFill/>
            <a:ln>
              <a:noFill/>
            </a:ln>
          </p:spPr>
          <p:txBody>
            <a:bodyPr spcFirstLastPara="1" wrap="square" lIns="121900" tIns="121900" rIns="121900" bIns="121900" anchor="ctr" anchorCtr="0">
              <a:noAutofit/>
            </a:bodyPr>
            <a:lstStyle/>
            <a:p>
              <a:endParaRPr sz="2400"/>
            </a:p>
          </p:txBody>
        </p:sp>
        <p:sp>
          <p:nvSpPr>
            <p:cNvPr id="33" name="Google Shape;656;p21">
              <a:extLst>
                <a:ext uri="{FF2B5EF4-FFF2-40B4-BE49-F238E27FC236}">
                  <a16:creationId xmlns:a16="http://schemas.microsoft.com/office/drawing/2014/main" id="{4F8086BB-2DF3-4C7E-AA9F-22CC50D3BAF7}"/>
                </a:ext>
              </a:extLst>
            </p:cNvPr>
            <p:cNvSpPr/>
            <p:nvPr/>
          </p:nvSpPr>
          <p:spPr>
            <a:xfrm>
              <a:off x="5140486" y="1429965"/>
              <a:ext cx="987600" cy="987600"/>
            </a:xfrm>
            <a:prstGeom prst="pie">
              <a:avLst>
                <a:gd name="adj1" fmla="val 16107154"/>
                <a:gd name="adj2" fmla="val 18757646"/>
              </a:avLst>
            </a:prstGeom>
            <a:grpFill/>
            <a:ln>
              <a:noFill/>
            </a:ln>
          </p:spPr>
          <p:txBody>
            <a:bodyPr spcFirstLastPara="1" wrap="square" lIns="121900" tIns="121900" rIns="121900" bIns="121900" anchor="ctr" anchorCtr="0">
              <a:noAutofit/>
            </a:bodyPr>
            <a:lstStyle/>
            <a:p>
              <a:endParaRPr sz="2400"/>
            </a:p>
          </p:txBody>
        </p:sp>
      </p:grpSp>
      <p:grpSp>
        <p:nvGrpSpPr>
          <p:cNvPr id="34" name="Google Shape;657;p21">
            <a:extLst>
              <a:ext uri="{FF2B5EF4-FFF2-40B4-BE49-F238E27FC236}">
                <a16:creationId xmlns:a16="http://schemas.microsoft.com/office/drawing/2014/main" id="{07FC87C9-BB33-4B26-ABB7-F10300D30941}"/>
              </a:ext>
            </a:extLst>
          </p:cNvPr>
          <p:cNvGrpSpPr/>
          <p:nvPr/>
        </p:nvGrpSpPr>
        <p:grpSpPr>
          <a:xfrm>
            <a:off x="-700566" y="1249430"/>
            <a:ext cx="6020717" cy="4700400"/>
            <a:chOff x="417550" y="1357125"/>
            <a:chExt cx="4515538" cy="3525300"/>
          </a:xfrm>
          <a:solidFill>
            <a:srgbClr val="E555B2"/>
          </a:solidFill>
        </p:grpSpPr>
        <p:sp>
          <p:nvSpPr>
            <p:cNvPr id="35" name="Google Shape;658;p21">
              <a:extLst>
                <a:ext uri="{FF2B5EF4-FFF2-40B4-BE49-F238E27FC236}">
                  <a16:creationId xmlns:a16="http://schemas.microsoft.com/office/drawing/2014/main" id="{6C727AC2-8A9C-49B2-AFC8-B5F4DFF1CB53}"/>
                </a:ext>
              </a:extLst>
            </p:cNvPr>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grpFill/>
            <a:ln>
              <a:noFill/>
            </a:ln>
          </p:spPr>
          <p:txBody>
            <a:bodyPr spcFirstLastPara="1" wrap="square" lIns="121900" tIns="121900" rIns="121900" bIns="121900" anchor="ctr" anchorCtr="0">
              <a:noAutofit/>
            </a:bodyPr>
            <a:lstStyle/>
            <a:p>
              <a:endParaRPr sz="2400"/>
            </a:p>
          </p:txBody>
        </p:sp>
        <p:sp>
          <p:nvSpPr>
            <p:cNvPr id="36" name="Google Shape;659;p21">
              <a:extLst>
                <a:ext uri="{FF2B5EF4-FFF2-40B4-BE49-F238E27FC236}">
                  <a16:creationId xmlns:a16="http://schemas.microsoft.com/office/drawing/2014/main" id="{DA2AB6F0-A30A-47F1-8A65-8082B7D9A93A}"/>
                </a:ext>
              </a:extLst>
            </p:cNvPr>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grpFill/>
            <a:ln>
              <a:noFill/>
            </a:ln>
          </p:spPr>
          <p:txBody>
            <a:bodyPr spcFirstLastPara="1" wrap="square" lIns="121900" tIns="121900" rIns="121900" bIns="121900" anchor="ctr" anchorCtr="0">
              <a:noAutofit/>
            </a:bodyPr>
            <a:lstStyle/>
            <a:p>
              <a:endParaRPr sz="2400"/>
            </a:p>
          </p:txBody>
        </p:sp>
        <p:sp>
          <p:nvSpPr>
            <p:cNvPr id="37" name="Google Shape;660;p21">
              <a:extLst>
                <a:ext uri="{FF2B5EF4-FFF2-40B4-BE49-F238E27FC236}">
                  <a16:creationId xmlns:a16="http://schemas.microsoft.com/office/drawing/2014/main" id="{E857C03D-D9F2-4796-A3C3-A7B1CEC79E66}"/>
                </a:ext>
              </a:extLst>
            </p:cNvPr>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grpFill/>
            <a:ln>
              <a:noFill/>
            </a:ln>
          </p:spPr>
          <p:txBody>
            <a:bodyPr spcFirstLastPara="1" wrap="square" lIns="121900" tIns="121900" rIns="121900" bIns="121900" anchor="ctr" anchorCtr="0">
              <a:noAutofit/>
            </a:bodyPr>
            <a:lstStyle/>
            <a:p>
              <a:endParaRPr sz="2400"/>
            </a:p>
          </p:txBody>
        </p:sp>
        <p:sp>
          <p:nvSpPr>
            <p:cNvPr id="38" name="Google Shape;664;p21">
              <a:extLst>
                <a:ext uri="{FF2B5EF4-FFF2-40B4-BE49-F238E27FC236}">
                  <a16:creationId xmlns:a16="http://schemas.microsoft.com/office/drawing/2014/main" id="{E63BF215-1FB3-48B7-8249-89E0433A34B0}"/>
                </a:ext>
              </a:extLst>
            </p:cNvPr>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chemeClr val="accent4">
                <a:lumMod val="40000"/>
                <a:lumOff val="60000"/>
              </a:schemeClr>
            </a:solidFill>
            <a:ln>
              <a:noFill/>
            </a:ln>
          </p:spPr>
          <p:txBody>
            <a:bodyPr spcFirstLastPara="1" wrap="square" lIns="121900" tIns="121900" rIns="121900" bIns="121900" anchor="ctr" anchorCtr="0">
              <a:noAutofit/>
            </a:bodyPr>
            <a:lstStyle/>
            <a:p>
              <a:endParaRPr sz="2400"/>
            </a:p>
          </p:txBody>
        </p:sp>
        <p:sp>
          <p:nvSpPr>
            <p:cNvPr id="39" name="Google Shape;666;p21">
              <a:extLst>
                <a:ext uri="{FF2B5EF4-FFF2-40B4-BE49-F238E27FC236}">
                  <a16:creationId xmlns:a16="http://schemas.microsoft.com/office/drawing/2014/main" id="{DFF37796-89F3-41EA-A4AE-03F0EBD9F695}"/>
                </a:ext>
              </a:extLst>
            </p:cNvPr>
            <p:cNvSpPr/>
            <p:nvPr/>
          </p:nvSpPr>
          <p:spPr>
            <a:xfrm rot="5400000" flipH="1">
              <a:off x="417550" y="1357125"/>
              <a:ext cx="3525300" cy="3525300"/>
            </a:xfrm>
            <a:prstGeom prst="blockArc">
              <a:avLst>
                <a:gd name="adj1" fmla="val 10775262"/>
                <a:gd name="adj2" fmla="val 25083"/>
                <a:gd name="adj3" fmla="val 623"/>
              </a:avLst>
            </a:prstGeom>
            <a:grpFill/>
            <a:ln>
              <a:solidFill>
                <a:srgbClr val="FFFF00"/>
              </a:solidFill>
            </a:ln>
          </p:spPr>
          <p:txBody>
            <a:bodyPr spcFirstLastPara="1" wrap="square" lIns="121900" tIns="121900" rIns="121900" bIns="121900" anchor="ctr" anchorCtr="0">
              <a:noAutofit/>
            </a:bodyPr>
            <a:lstStyle/>
            <a:p>
              <a:endParaRPr sz="2400"/>
            </a:p>
          </p:txBody>
        </p:sp>
        <p:sp>
          <p:nvSpPr>
            <p:cNvPr id="40" name="Google Shape;667;p21">
              <a:extLst>
                <a:ext uri="{FF2B5EF4-FFF2-40B4-BE49-F238E27FC236}">
                  <a16:creationId xmlns:a16="http://schemas.microsoft.com/office/drawing/2014/main" id="{F4A833AE-0CFE-4DEF-BAEB-B086B3A3EA0A}"/>
                </a:ext>
              </a:extLst>
            </p:cNvPr>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21900" tIns="121900" rIns="121900" bIns="121900" anchor="ctr" anchorCtr="0">
              <a:noAutofit/>
            </a:bodyPr>
            <a:lstStyle/>
            <a:p>
              <a:endParaRPr sz="2400"/>
            </a:p>
          </p:txBody>
        </p:sp>
        <p:sp>
          <p:nvSpPr>
            <p:cNvPr id="41" name="Google Shape;668;p21">
              <a:extLst>
                <a:ext uri="{FF2B5EF4-FFF2-40B4-BE49-F238E27FC236}">
                  <a16:creationId xmlns:a16="http://schemas.microsoft.com/office/drawing/2014/main" id="{5461EF5F-940B-49CD-86A1-F50C60FF7699}"/>
                </a:ext>
              </a:extLst>
            </p:cNvPr>
            <p:cNvSpPr/>
            <p:nvPr/>
          </p:nvSpPr>
          <p:spPr>
            <a:xfrm rot="5400000" flipH="1">
              <a:off x="586988" y="1523175"/>
              <a:ext cx="3181800" cy="3181800"/>
            </a:xfrm>
            <a:prstGeom prst="blockArc">
              <a:avLst>
                <a:gd name="adj1" fmla="val 10775262"/>
                <a:gd name="adj2" fmla="val 25083"/>
                <a:gd name="adj3" fmla="val 623"/>
              </a:avLst>
            </a:prstGeom>
            <a:grpFill/>
            <a:ln>
              <a:noFill/>
            </a:ln>
          </p:spPr>
          <p:txBody>
            <a:bodyPr spcFirstLastPara="1" wrap="square" lIns="121900" tIns="121900" rIns="121900" bIns="121900" anchor="ctr" anchorCtr="0">
              <a:noAutofit/>
            </a:bodyPr>
            <a:lstStyle/>
            <a:p>
              <a:endParaRPr sz="2400"/>
            </a:p>
          </p:txBody>
        </p:sp>
      </p:grpSp>
      <p:sp>
        <p:nvSpPr>
          <p:cNvPr id="42" name="Google Shape;669;p21">
            <a:extLst>
              <a:ext uri="{FF2B5EF4-FFF2-40B4-BE49-F238E27FC236}">
                <a16:creationId xmlns:a16="http://schemas.microsoft.com/office/drawing/2014/main" id="{ACC7AA5E-4BAD-4AD1-A65A-8677F46F1DD9}"/>
              </a:ext>
            </a:extLst>
          </p:cNvPr>
          <p:cNvSpPr/>
          <p:nvPr/>
        </p:nvSpPr>
        <p:spPr>
          <a:xfrm>
            <a:off x="5554997" y="2942283"/>
            <a:ext cx="1316800" cy="1316800"/>
          </a:xfrm>
          <a:prstGeom prst="pie">
            <a:avLst>
              <a:gd name="adj1" fmla="val 16142386"/>
              <a:gd name="adj2" fmla="val 16126097"/>
            </a:avLst>
          </a:prstGeom>
          <a:solidFill>
            <a:schemeClr val="accent1"/>
          </a:solidFill>
          <a:ln>
            <a:noFill/>
          </a:ln>
        </p:spPr>
        <p:txBody>
          <a:bodyPr spcFirstLastPara="1" wrap="square" lIns="121900" tIns="121900" rIns="121900" bIns="121900" anchor="ctr" anchorCtr="0">
            <a:noAutofit/>
          </a:bodyPr>
          <a:lstStyle/>
          <a:p>
            <a:endParaRPr sz="2400"/>
          </a:p>
        </p:txBody>
      </p:sp>
      <p:sp>
        <p:nvSpPr>
          <p:cNvPr id="43" name="Google Shape;671;p21">
            <a:extLst>
              <a:ext uri="{FF2B5EF4-FFF2-40B4-BE49-F238E27FC236}">
                <a16:creationId xmlns:a16="http://schemas.microsoft.com/office/drawing/2014/main" id="{68328C81-961D-4A9F-998E-2D5FDA4C74A0}"/>
              </a:ext>
            </a:extLst>
          </p:cNvPr>
          <p:cNvSpPr/>
          <p:nvPr/>
        </p:nvSpPr>
        <p:spPr>
          <a:xfrm>
            <a:off x="5555031" y="4484183"/>
            <a:ext cx="1316800" cy="1316800"/>
          </a:xfrm>
          <a:prstGeom prst="pie">
            <a:avLst>
              <a:gd name="adj1" fmla="val 16142386"/>
              <a:gd name="adj2" fmla="val 16126097"/>
            </a:avLst>
          </a:prstGeom>
          <a:solidFill>
            <a:schemeClr val="accent4"/>
          </a:solidFill>
          <a:ln>
            <a:noFill/>
          </a:ln>
        </p:spPr>
        <p:txBody>
          <a:bodyPr spcFirstLastPara="1" wrap="square" lIns="121900" tIns="121900" rIns="121900" bIns="121900" anchor="ctr" anchorCtr="0">
            <a:noAutofit/>
          </a:bodyPr>
          <a:lstStyle/>
          <a:p>
            <a:endParaRPr sz="2400"/>
          </a:p>
        </p:txBody>
      </p:sp>
      <p:sp>
        <p:nvSpPr>
          <p:cNvPr id="44" name="TextBox 43">
            <a:extLst>
              <a:ext uri="{FF2B5EF4-FFF2-40B4-BE49-F238E27FC236}">
                <a16:creationId xmlns:a16="http://schemas.microsoft.com/office/drawing/2014/main" id="{879F6D14-49E4-4D68-B1C4-313D981647B0}"/>
              </a:ext>
            </a:extLst>
          </p:cNvPr>
          <p:cNvSpPr txBox="1"/>
          <p:nvPr/>
        </p:nvSpPr>
        <p:spPr>
          <a:xfrm>
            <a:off x="800216" y="3287932"/>
            <a:ext cx="2194560" cy="646331"/>
          </a:xfrm>
          <a:prstGeom prst="rect">
            <a:avLst/>
          </a:prstGeom>
          <a:noFill/>
        </p:spPr>
        <p:txBody>
          <a:bodyPr wrap="square" rtlCol="0">
            <a:spAutoFit/>
          </a:bodyPr>
          <a:lstStyle/>
          <a:p>
            <a:r>
              <a:rPr lang="en-US" sz="3600" b="1">
                <a:solidFill>
                  <a:srgbClr val="7030A0"/>
                </a:solidFill>
                <a:latin typeface="Arial" panose="020B0604020202020204" pitchFamily="34" charset="0"/>
                <a:cs typeface="Arial" panose="020B0604020202020204" pitchFamily="34" charset="0"/>
              </a:rPr>
              <a:t>DẶN DÒ</a:t>
            </a:r>
          </a:p>
        </p:txBody>
      </p:sp>
      <p:sp>
        <p:nvSpPr>
          <p:cNvPr id="45" name="TextBox 44">
            <a:extLst>
              <a:ext uri="{FF2B5EF4-FFF2-40B4-BE49-F238E27FC236}">
                <a16:creationId xmlns:a16="http://schemas.microsoft.com/office/drawing/2014/main" id="{A36559CB-CEE8-499A-A3DF-B053DF868747}"/>
              </a:ext>
            </a:extLst>
          </p:cNvPr>
          <p:cNvSpPr txBox="1"/>
          <p:nvPr/>
        </p:nvSpPr>
        <p:spPr>
          <a:xfrm>
            <a:off x="5981074" y="16187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1</a:t>
            </a:r>
          </a:p>
        </p:txBody>
      </p:sp>
      <p:sp>
        <p:nvSpPr>
          <p:cNvPr id="46" name="TextBox 45">
            <a:extLst>
              <a:ext uri="{FF2B5EF4-FFF2-40B4-BE49-F238E27FC236}">
                <a16:creationId xmlns:a16="http://schemas.microsoft.com/office/drawing/2014/main" id="{40C347FA-2345-4D3B-9064-25FCFAC54C07}"/>
              </a:ext>
            </a:extLst>
          </p:cNvPr>
          <p:cNvSpPr txBox="1"/>
          <p:nvPr/>
        </p:nvSpPr>
        <p:spPr>
          <a:xfrm>
            <a:off x="5958670" y="32431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2</a:t>
            </a:r>
          </a:p>
        </p:txBody>
      </p:sp>
      <p:sp>
        <p:nvSpPr>
          <p:cNvPr id="47" name="TextBox 46">
            <a:extLst>
              <a:ext uri="{FF2B5EF4-FFF2-40B4-BE49-F238E27FC236}">
                <a16:creationId xmlns:a16="http://schemas.microsoft.com/office/drawing/2014/main" id="{1B8A30CF-3726-4870-AD40-0C443E382AC5}"/>
              </a:ext>
            </a:extLst>
          </p:cNvPr>
          <p:cNvSpPr txBox="1"/>
          <p:nvPr/>
        </p:nvSpPr>
        <p:spPr>
          <a:xfrm>
            <a:off x="5936266" y="4867508"/>
            <a:ext cx="595307"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3</a:t>
            </a:r>
          </a:p>
        </p:txBody>
      </p:sp>
      <p:pic>
        <p:nvPicPr>
          <p:cNvPr id="48" name="Picture 47">
            <a:extLst>
              <a:ext uri="{FF2B5EF4-FFF2-40B4-BE49-F238E27FC236}">
                <a16:creationId xmlns:a16="http://schemas.microsoft.com/office/drawing/2014/main" id="{4FA9CAAC-90D3-4ED9-81A5-AEDB2D7FA7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9928" y="105285"/>
            <a:ext cx="2220280" cy="1551069"/>
          </a:xfrm>
          <a:prstGeom prst="rect">
            <a:avLst/>
          </a:prstGeom>
        </p:spPr>
      </p:pic>
    </p:spTree>
    <p:extLst>
      <p:ext uri="{BB962C8B-B14F-4D97-AF65-F5344CB8AC3E}">
        <p14:creationId xmlns:p14="http://schemas.microsoft.com/office/powerpoint/2010/main" val="3447248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5 Powerful Ways to Give Thanks to Your People">
            <a:extLst>
              <a:ext uri="{FF2B5EF4-FFF2-40B4-BE49-F238E27FC236}">
                <a16:creationId xmlns:a16="http://schemas.microsoft.com/office/drawing/2014/main" id="{1E6D1591-8F71-4088-B5D7-8A0F52BB85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83" r="-1" b="-1"/>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93131C-A1A7-4E9C-AF87-C0C15FABBAF9}"/>
              </a:ext>
            </a:extLst>
          </p:cNvPr>
          <p:cNvSpPr/>
          <p:nvPr/>
        </p:nvSpPr>
        <p:spPr>
          <a:xfrm>
            <a:off x="0" y="0"/>
            <a:ext cx="12192000" cy="6858000"/>
          </a:xfrm>
          <a:prstGeom prst="rect">
            <a:avLst/>
          </a:prstGeom>
          <a:noFill/>
          <a:ln w="2286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33689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3"/>
          <a:srcRect t="461"/>
          <a:stretch/>
        </p:blipFill>
        <p:spPr>
          <a:xfrm>
            <a:off x="20" y="1282"/>
            <a:ext cx="12191980" cy="6856718"/>
          </a:xfrm>
          <a:prstGeom prst="rect">
            <a:avLst/>
          </a:prstGeom>
        </p:spPr>
      </p:pic>
      <p:pic>
        <p:nvPicPr>
          <p:cNvPr id="5" name="image18.jpg" descr="A screenshot of a cell phone&#10;&#10;Description automatically generated">
            <a:extLst>
              <a:ext uri="{FF2B5EF4-FFF2-40B4-BE49-F238E27FC236}">
                <a16:creationId xmlns:a16="http://schemas.microsoft.com/office/drawing/2014/main" id="{87953D15-2183-69B7-3755-3CB81D3F5B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484" y="1467010"/>
            <a:ext cx="10178868" cy="499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327CF0F-47C2-EC1B-51B6-84E7001BFB81}"/>
              </a:ext>
            </a:extLst>
          </p:cNvPr>
          <p:cNvSpPr/>
          <p:nvPr/>
        </p:nvSpPr>
        <p:spPr>
          <a:xfrm>
            <a:off x="240014" y="112793"/>
            <a:ext cx="11855807" cy="1354217"/>
          </a:xfrm>
          <a:prstGeom prst="rect">
            <a:avLst/>
          </a:prstGeom>
        </p:spPr>
        <p:txBody>
          <a:bodyPr wrap="square">
            <a:spAutoFit/>
          </a:bodyPr>
          <a:lstStyle/>
          <a:p>
            <a:pPr algn="ctr"/>
            <a:r>
              <a:rPr lang="en-US" sz="3200" b="1">
                <a:solidFill>
                  <a:srgbClr val="2A08B8"/>
                </a:solidFill>
                <a:latin typeface="#9Slide05 Fourth Light" panose="00000400000000000000" pitchFamily="2" charset="0"/>
                <a:ea typeface="Times New Roman" panose="02020603050405020304" pitchFamily="18" charset="0"/>
                <a:cs typeface="Arial" panose="020B0604020202020204" pitchFamily="34" charset="0"/>
              </a:rPr>
              <a:t>Câu thành ngữ và câu thơ sau đây phản ánh hiện tượng thời tiết gì ở nước ta?</a:t>
            </a:r>
            <a:r>
              <a:rPr lang="en-US" sz="3200" b="1">
                <a:solidFill>
                  <a:srgbClr val="2A08B8"/>
                </a:solidFill>
                <a:latin typeface="#9Slide05 Fourth Light" panose="00000400000000000000" pitchFamily="2" charset="0"/>
                <a:cs typeface="Arial" panose="020B0604020202020204" pitchFamily="34" charset="0"/>
              </a:rPr>
              <a:t> Hiện tượng này có thể ở đâu trên đất nước ta?</a:t>
            </a:r>
          </a:p>
          <a:p>
            <a:pPr algn="ctr"/>
            <a:endParaRPr lang="en-US"/>
          </a:p>
        </p:txBody>
      </p:sp>
    </p:spTree>
    <p:extLst>
      <p:ext uri="{BB962C8B-B14F-4D97-AF65-F5344CB8AC3E}">
        <p14:creationId xmlns:p14="http://schemas.microsoft.com/office/powerpoint/2010/main" val="236456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11" dur="2000" fill="hold"/>
                                        <p:tgtEl>
                                          <p:spTgt spid="6"/>
                                        </p:tgtEl>
                                        <p:attrNameLst>
                                          <p:attrName>style.color</p:attrName>
                                        </p:attrNameLst>
                                      </p:cBhvr>
                                      <p:by>
                                        <p:hsl h="7200000" s="0" l="0"/>
                                      </p:by>
                                    </p:animClr>
                                    <p:animClr clrSpc="hsl" dir="cw">
                                      <p:cBhvr>
                                        <p:cTn id="12" dur="2000" fill="hold"/>
                                        <p:tgtEl>
                                          <p:spTgt spid="6"/>
                                        </p:tgtEl>
                                        <p:attrNameLst>
                                          <p:attrName>fillcolor</p:attrName>
                                        </p:attrNameLst>
                                      </p:cBhvr>
                                      <p:by>
                                        <p:hsl h="7200000" s="0" l="0"/>
                                      </p:by>
                                    </p:animClr>
                                    <p:animClr clrSpc="hsl" dir="cw">
                                      <p:cBhvr>
                                        <p:cTn id="13" dur="2000" fill="hold"/>
                                        <p:tgtEl>
                                          <p:spTgt spid="6"/>
                                        </p:tgtEl>
                                        <p:attrNameLst>
                                          <p:attrName>stroke.color</p:attrName>
                                        </p:attrNameLst>
                                      </p:cBhvr>
                                      <p:by>
                                        <p:hsl h="7200000" s="0" l="0"/>
                                      </p:by>
                                    </p:animClr>
                                    <p:set>
                                      <p:cBhvr>
                                        <p:cTn id="14" dur="2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3"/>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67E9C57-4CAE-60BD-C6F6-9442AA9A5A1E}"/>
              </a:ext>
            </a:extLst>
          </p:cNvPr>
          <p:cNvSpPr txBox="1"/>
          <p:nvPr/>
        </p:nvSpPr>
        <p:spPr>
          <a:xfrm>
            <a:off x="3401746" y="315236"/>
            <a:ext cx="5573891" cy="1061873"/>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pic>
        <p:nvPicPr>
          <p:cNvPr id="3" name="Hình ảnh 9">
            <a:extLst>
              <a:ext uri="{FF2B5EF4-FFF2-40B4-BE49-F238E27FC236}">
                <a16:creationId xmlns:a16="http://schemas.microsoft.com/office/drawing/2014/main" id="{A8037880-3DE4-491E-57A4-77B30BE72D3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5341" y1="35326" x2="45341" y2="35326"/>
                      </a14:backgroundRemoval>
                    </a14:imgEffect>
                  </a14:imgLayer>
                </a14:imgProps>
              </a:ext>
            </a:extLst>
          </a:blip>
          <a:stretch>
            <a:fillRect/>
          </a:stretch>
        </p:blipFill>
        <p:spPr>
          <a:xfrm>
            <a:off x="2120208" y="-25044"/>
            <a:ext cx="1639789" cy="1714325"/>
          </a:xfrm>
          <a:prstGeom prst="rect">
            <a:avLst/>
          </a:prstGeom>
        </p:spPr>
      </p:pic>
      <p:grpSp>
        <p:nvGrpSpPr>
          <p:cNvPr id="5" name="Google Shape;245;p19">
            <a:extLst>
              <a:ext uri="{FF2B5EF4-FFF2-40B4-BE49-F238E27FC236}">
                <a16:creationId xmlns:a16="http://schemas.microsoft.com/office/drawing/2014/main" id="{4DC2D9F1-B899-28AD-177E-3F37DD280F7F}"/>
              </a:ext>
            </a:extLst>
          </p:cNvPr>
          <p:cNvGrpSpPr/>
          <p:nvPr/>
        </p:nvGrpSpPr>
        <p:grpSpPr>
          <a:xfrm>
            <a:off x="544176" y="2195275"/>
            <a:ext cx="6431641" cy="1148042"/>
            <a:chOff x="1411406" y="1872757"/>
            <a:chExt cx="4823730" cy="861031"/>
          </a:xfrm>
        </p:grpSpPr>
        <p:sp>
          <p:nvSpPr>
            <p:cNvPr id="6" name="Google Shape;246;p19">
              <a:extLst>
                <a:ext uri="{FF2B5EF4-FFF2-40B4-BE49-F238E27FC236}">
                  <a16:creationId xmlns:a16="http://schemas.microsoft.com/office/drawing/2014/main" id="{5FD6F11C-8645-11BC-6467-7259F44750BE}"/>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7" name="Google Shape;247;p19">
              <a:extLst>
                <a:ext uri="{FF2B5EF4-FFF2-40B4-BE49-F238E27FC236}">
                  <a16:creationId xmlns:a16="http://schemas.microsoft.com/office/drawing/2014/main" id="{5FA59CCE-4BF1-AB10-7004-4CD6D520C136}"/>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8" name="Google Shape;248;p19">
              <a:extLst>
                <a:ext uri="{FF2B5EF4-FFF2-40B4-BE49-F238E27FC236}">
                  <a16:creationId xmlns:a16="http://schemas.microsoft.com/office/drawing/2014/main" id="{D0CA586B-6D6B-B507-FFFC-7B09D40F351E}"/>
                </a:ext>
              </a:extLst>
            </p:cNvPr>
            <p:cNvSpPr/>
            <p:nvPr/>
          </p:nvSpPr>
          <p:spPr>
            <a:xfrm>
              <a:off x="1792473" y="1945770"/>
              <a:ext cx="444266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10" name="Google Shape;249;p19">
              <a:extLst>
                <a:ext uri="{FF2B5EF4-FFF2-40B4-BE49-F238E27FC236}">
                  <a16:creationId xmlns:a16="http://schemas.microsoft.com/office/drawing/2014/main" id="{992E1C83-E316-A706-8A1D-159BB8392408}"/>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1" name="Google Shape;250;p19">
              <a:extLst>
                <a:ext uri="{FF2B5EF4-FFF2-40B4-BE49-F238E27FC236}">
                  <a16:creationId xmlns:a16="http://schemas.microsoft.com/office/drawing/2014/main" id="{63E9DD32-707C-4564-1EDE-E16BF99F9887}"/>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2" name="Google Shape;251;p19">
              <a:extLst>
                <a:ext uri="{FF2B5EF4-FFF2-40B4-BE49-F238E27FC236}">
                  <a16:creationId xmlns:a16="http://schemas.microsoft.com/office/drawing/2014/main" id="{DA36AD42-5480-D0D5-5B55-371C5798FCEF}"/>
                </a:ext>
              </a:extLst>
            </p:cNvPr>
            <p:cNvSpPr txBox="1"/>
            <p:nvPr/>
          </p:nvSpPr>
          <p:spPr>
            <a:xfrm>
              <a:off x="2184697" y="2019681"/>
              <a:ext cx="3949325" cy="507808"/>
            </a:xfrm>
            <a:prstGeom prst="rect">
              <a:avLst/>
            </a:prstGeom>
            <a:noFill/>
            <a:ln>
              <a:noFill/>
            </a:ln>
          </p:spPr>
          <p:txBody>
            <a:bodyPr spcFirstLastPara="1" wrap="square" lIns="121900" tIns="121900" rIns="121900" bIns="121900" anchor="ctr" anchorCtr="0">
              <a:noAutofit/>
            </a:bodyPr>
            <a:lstStyle/>
            <a:p>
              <a:r>
                <a:rPr lang="en-US" sz="2400" b="1">
                  <a:solidFill>
                    <a:srgbClr val="0070C0"/>
                  </a:solidFill>
                  <a:latin typeface="Arial" panose="020B0604020202020204" pitchFamily="34" charset="0"/>
                  <a:cs typeface="Arial" panose="020B0604020202020204" pitchFamily="34" charset="0"/>
                </a:rPr>
                <a:t>Khí hậu nhiệt đới ẩm gió mùa</a:t>
              </a:r>
              <a:endParaRPr lang="en-US" sz="2400">
                <a:solidFill>
                  <a:srgbClr val="3333FF"/>
                </a:solidFill>
                <a:latin typeface="Arial" panose="020B0604020202020204" pitchFamily="34" charset="0"/>
                <a:cs typeface="Arial" panose="020B0604020202020204" pitchFamily="34" charset="0"/>
              </a:endParaRPr>
            </a:p>
          </p:txBody>
        </p:sp>
      </p:grpSp>
      <p:grpSp>
        <p:nvGrpSpPr>
          <p:cNvPr id="13" name="Google Shape;252;p19">
            <a:extLst>
              <a:ext uri="{FF2B5EF4-FFF2-40B4-BE49-F238E27FC236}">
                <a16:creationId xmlns:a16="http://schemas.microsoft.com/office/drawing/2014/main" id="{C0DD3775-7BC6-0673-B05A-9F70B0B85FD4}"/>
              </a:ext>
            </a:extLst>
          </p:cNvPr>
          <p:cNvGrpSpPr/>
          <p:nvPr/>
        </p:nvGrpSpPr>
        <p:grpSpPr>
          <a:xfrm>
            <a:off x="2705339" y="4187115"/>
            <a:ext cx="8423821" cy="1166300"/>
            <a:chOff x="4660694" y="1859063"/>
            <a:chExt cx="6317865" cy="874725"/>
          </a:xfrm>
        </p:grpSpPr>
        <p:sp>
          <p:nvSpPr>
            <p:cNvPr id="14" name="Google Shape;253;p19">
              <a:extLst>
                <a:ext uri="{FF2B5EF4-FFF2-40B4-BE49-F238E27FC236}">
                  <a16:creationId xmlns:a16="http://schemas.microsoft.com/office/drawing/2014/main" id="{F7B16106-9D32-552B-31E6-905BFC1F53EE}"/>
                </a:ext>
              </a:extLst>
            </p:cNvPr>
            <p:cNvSpPr/>
            <p:nvPr/>
          </p:nvSpPr>
          <p:spPr>
            <a:xfrm>
              <a:off x="575010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 name="Google Shape;254;p19">
              <a:extLst>
                <a:ext uri="{FF2B5EF4-FFF2-40B4-BE49-F238E27FC236}">
                  <a16:creationId xmlns:a16="http://schemas.microsoft.com/office/drawing/2014/main" id="{60FD3EF5-6267-7A7F-BF6D-CBC8D0C46C4E}"/>
                </a:ext>
              </a:extLst>
            </p:cNvPr>
            <p:cNvSpPr/>
            <p:nvPr/>
          </p:nvSpPr>
          <p:spPr>
            <a:xfrm>
              <a:off x="575010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2FC948"/>
            </a:solidFill>
            <a:ln>
              <a:noFill/>
            </a:ln>
          </p:spPr>
          <p:txBody>
            <a:bodyPr spcFirstLastPara="1" wrap="square" lIns="121900" tIns="121900" rIns="121900" bIns="121900" anchor="ctr" anchorCtr="0">
              <a:noAutofit/>
            </a:bodyPr>
            <a:lstStyle/>
            <a:p>
              <a:endParaRPr sz="2400"/>
            </a:p>
          </p:txBody>
        </p:sp>
        <p:sp>
          <p:nvSpPr>
            <p:cNvPr id="16" name="Google Shape;255;p19">
              <a:extLst>
                <a:ext uri="{FF2B5EF4-FFF2-40B4-BE49-F238E27FC236}">
                  <a16:creationId xmlns:a16="http://schemas.microsoft.com/office/drawing/2014/main" id="{BD2D19DA-AF28-F8B2-773D-381838AEAC37}"/>
                </a:ext>
              </a:extLst>
            </p:cNvPr>
            <p:cNvSpPr/>
            <p:nvPr/>
          </p:nvSpPr>
          <p:spPr>
            <a:xfrm>
              <a:off x="5062823" y="1878288"/>
              <a:ext cx="5838573" cy="795675"/>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endParaRPr sz="2400"/>
            </a:p>
          </p:txBody>
        </p:sp>
        <p:sp>
          <p:nvSpPr>
            <p:cNvPr id="17" name="Google Shape;256;p19">
              <a:extLst>
                <a:ext uri="{FF2B5EF4-FFF2-40B4-BE49-F238E27FC236}">
                  <a16:creationId xmlns:a16="http://schemas.microsoft.com/office/drawing/2014/main" id="{D3E9063B-935A-E5E2-D5B7-A88763E62A1C}"/>
                </a:ext>
              </a:extLst>
            </p:cNvPr>
            <p:cNvSpPr/>
            <p:nvPr/>
          </p:nvSpPr>
          <p:spPr>
            <a:xfrm>
              <a:off x="4660694" y="1859063"/>
              <a:ext cx="795350" cy="795675"/>
            </a:xfrm>
            <a:custGeom>
              <a:avLst/>
              <a:gdLst/>
              <a:ahLst/>
              <a:cxnLst/>
              <a:rect l="l" t="t" r="r" b="b"/>
              <a:pathLst>
                <a:path w="31814" h="31827" extrusionOk="0">
                  <a:moveTo>
                    <a:pt x="15907" y="1"/>
                  </a:moveTo>
                  <a:cubicBezTo>
                    <a:pt x="14764"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64"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69E781"/>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2</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18" name="Google Shape;258;p19">
              <a:extLst>
                <a:ext uri="{FF2B5EF4-FFF2-40B4-BE49-F238E27FC236}">
                  <a16:creationId xmlns:a16="http://schemas.microsoft.com/office/drawing/2014/main" id="{6936C63E-14BD-91FE-0D47-8EB096F925E8}"/>
                </a:ext>
              </a:extLst>
            </p:cNvPr>
            <p:cNvSpPr txBox="1"/>
            <p:nvPr/>
          </p:nvSpPr>
          <p:spPr>
            <a:xfrm>
              <a:off x="5378880" y="2141938"/>
              <a:ext cx="5599679" cy="433750"/>
            </a:xfrm>
            <a:prstGeom prst="rect">
              <a:avLst/>
            </a:prstGeom>
            <a:noFill/>
            <a:ln>
              <a:noFill/>
            </a:ln>
          </p:spPr>
          <p:txBody>
            <a:bodyPr spcFirstLastPara="1" wrap="square" lIns="121900" tIns="121900" rIns="121900" bIns="121900" anchor="ctr" anchorCtr="0">
              <a:noAutofit/>
            </a:bodyPr>
            <a:lstStyle/>
            <a:p>
              <a:pPr algn="ctr"/>
              <a:r>
                <a:rPr lang="en-US" sz="2400" b="1">
                  <a:solidFill>
                    <a:srgbClr val="0070C0"/>
                  </a:solidFill>
                  <a:latin typeface="Arial" panose="020B0604020202020204" pitchFamily="34" charset="0"/>
                  <a:cs typeface="Arial" panose="020B0604020202020204" pitchFamily="34" charset="0"/>
                </a:rPr>
                <a:t> Sự phân hóa đa dạng của khí hậu Việt Nam</a:t>
              </a:r>
              <a:endParaRPr lang="en-US" sz="2400">
                <a:solidFill>
                  <a:srgbClr val="0070C0"/>
                </a:solidFill>
                <a:latin typeface="Arial" panose="020B0604020202020204" pitchFamily="34" charset="0"/>
                <a:cs typeface="Arial" panose="020B0604020202020204" pitchFamily="34" charset="0"/>
              </a:endParaRPr>
            </a:p>
            <a:p>
              <a:pPr algn="ctr"/>
              <a:endParaRPr lang="en-US" sz="2400">
                <a:solidFill>
                  <a:srgbClr val="0070C0"/>
                </a:solidFill>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4352F5FC-EE4F-8609-08A8-CAE26BD29D49}"/>
              </a:ext>
            </a:extLst>
          </p:cNvPr>
          <p:cNvSpPr txBox="1"/>
          <p:nvPr/>
        </p:nvSpPr>
        <p:spPr>
          <a:xfrm>
            <a:off x="7377628" y="6483732"/>
            <a:ext cx="4814372" cy="369332"/>
          </a:xfrm>
          <a:prstGeom prst="rect">
            <a:avLst/>
          </a:prstGeom>
          <a:noFill/>
        </p:spPr>
        <p:txBody>
          <a:bodyPr wrap="square" rtlCol="0">
            <a:spAutoFit/>
          </a:bodyPr>
          <a:lstStyle/>
          <a:p>
            <a:r>
              <a:rPr lang="en-US" dirty="0">
                <a:solidFill>
                  <a:srgbClr val="FF3399"/>
                </a:solidFill>
                <a:latin typeface="#9Slide03 Arima Madurai ExtraLi" panose="00000300000000000000" pitchFamily="2" charset="0"/>
                <a:cs typeface="#9Slide03 Arima Madurai ExtraLi" panose="00000300000000000000" pitchFamily="2" charset="0"/>
              </a:rPr>
              <a:t>Kho </a:t>
            </a:r>
            <a:r>
              <a:rPr lang="en-US" dirty="0" err="1">
                <a:solidFill>
                  <a:srgbClr val="FF3399"/>
                </a:solidFill>
                <a:latin typeface="#9Slide03 Arima Madurai ExtraLi" panose="00000300000000000000" pitchFamily="2" charset="0"/>
                <a:cs typeface="#9Slide03 Arima Madurai ExtraLi" panose="00000300000000000000" pitchFamily="2" charset="0"/>
              </a:rPr>
              <a:t>giáo</a:t>
            </a:r>
            <a:r>
              <a:rPr lang="en-US">
                <a:solidFill>
                  <a:srgbClr val="FF3399"/>
                </a:solidFill>
                <a:latin typeface="#9Slide03 Arima Madurai ExtraLi" panose="00000300000000000000" pitchFamily="2" charset="0"/>
                <a:cs typeface="#9Slide03 Arima Madurai ExtraLi" panose="00000300000000000000" pitchFamily="2" charset="0"/>
              </a:rPr>
              <a:t> án PPT Địa lí -Lê Chinh- 0982.276.629</a:t>
            </a:r>
          </a:p>
        </p:txBody>
      </p:sp>
    </p:spTree>
    <p:extLst>
      <p:ext uri="{BB962C8B-B14F-4D97-AF65-F5344CB8AC3E}">
        <p14:creationId xmlns:p14="http://schemas.microsoft.com/office/powerpoint/2010/main" val="3763987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repeatCount="indefinite" fill="hold" grpId="0" nodeType="clickEffect">
                                  <p:stCondLst>
                                    <p:cond delay="0"/>
                                  </p:stCondLst>
                                  <p:endCondLst>
                                    <p:cond evt="onNext" delay="0">
                                      <p:tgtEl>
                                        <p:sldTgt/>
                                      </p:tgtEl>
                                    </p:cond>
                                  </p:endCondLst>
                                  <p:childTnLst>
                                    <p:animClr clrSpc="hsl" dir="cw">
                                      <p:cBhvr override="childStyle">
                                        <p:cTn id="6" dur="500" fill="hold"/>
                                        <p:tgtEl>
                                          <p:spTgt spid="2"/>
                                        </p:tgtEl>
                                        <p:attrNameLst>
                                          <p:attrName>style.color</p:attrName>
                                        </p:attrNameLst>
                                      </p:cBhvr>
                                      <p:by>
                                        <p:hsl h="7200000" s="0" l="0"/>
                                      </p:by>
                                    </p:animClr>
                                    <p:animClr clrSpc="hsl" dir="cw">
                                      <p:cBhvr>
                                        <p:cTn id="7" dur="500" fill="hold"/>
                                        <p:tgtEl>
                                          <p:spTgt spid="2"/>
                                        </p:tgtEl>
                                        <p:attrNameLst>
                                          <p:attrName>fillcolor</p:attrName>
                                        </p:attrNameLst>
                                      </p:cBhvr>
                                      <p:by>
                                        <p:hsl h="7200000" s="0" l="0"/>
                                      </p:by>
                                    </p:animClr>
                                    <p:animClr clrSpc="hsl" dir="cw">
                                      <p:cBhvr>
                                        <p:cTn id="8" dur="500" fill="hold"/>
                                        <p:tgtEl>
                                          <p:spTgt spid="2"/>
                                        </p:tgtEl>
                                        <p:attrNameLst>
                                          <p:attrName>stroke.color</p:attrName>
                                        </p:attrNameLst>
                                      </p:cBhvr>
                                      <p:by>
                                        <p:hsl h="7200000" s="0" l="0"/>
                                      </p:by>
                                    </p:animClr>
                                    <p:set>
                                      <p:cBhvr>
                                        <p:cTn id="9" dur="500" fill="hold"/>
                                        <p:tgtEl>
                                          <p:spTgt spid="2"/>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3"/>
                                        </p:tgtEl>
                                        <p:attrNameLst>
                                          <p:attrName>style.color</p:attrName>
                                        </p:attrNameLst>
                                      </p:cBhvr>
                                      <p:by>
                                        <p:hsl h="7200000" s="0" l="0"/>
                                      </p:by>
                                    </p:animClr>
                                    <p:animClr clrSpc="hsl" dir="cw">
                                      <p:cBhvr>
                                        <p:cTn id="12" dur="500" fill="hold"/>
                                        <p:tgtEl>
                                          <p:spTgt spid="3"/>
                                        </p:tgtEl>
                                        <p:attrNameLst>
                                          <p:attrName>fillcolor</p:attrName>
                                        </p:attrNameLst>
                                      </p:cBhvr>
                                      <p:by>
                                        <p:hsl h="7200000" s="0" l="0"/>
                                      </p:by>
                                    </p:animClr>
                                    <p:animClr clrSpc="hsl" dir="cw">
                                      <p:cBhvr>
                                        <p:cTn id="13" dur="500" fill="hold"/>
                                        <p:tgtEl>
                                          <p:spTgt spid="3"/>
                                        </p:tgtEl>
                                        <p:attrNameLst>
                                          <p:attrName>stroke.color</p:attrName>
                                        </p:attrNameLst>
                                      </p:cBhvr>
                                      <p:by>
                                        <p:hsl h="7200000" s="0" l="0"/>
                                      </p:by>
                                    </p:animClr>
                                    <p:set>
                                      <p:cBhvr>
                                        <p:cTn id="14" dur="500" fill="hold"/>
                                        <p:tgtEl>
                                          <p:spTgt spid="3"/>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76D66AB3-C28D-24D5-F6C6-AAF1D41DE2B3}"/>
              </a:ext>
            </a:extLst>
          </p:cNvPr>
          <p:cNvPicPr>
            <a:picLocks noChangeAspect="1"/>
          </p:cNvPicPr>
          <p:nvPr/>
        </p:nvPicPr>
        <p:blipFill rotWithShape="1">
          <a:blip r:embed="rId3"/>
          <a:srcRect t="461"/>
          <a:stretch/>
        </p:blipFill>
        <p:spPr>
          <a:xfrm>
            <a:off x="20" y="1282"/>
            <a:ext cx="12191980" cy="6856718"/>
          </a:xfrm>
          <a:prstGeom prst="rect">
            <a:avLst/>
          </a:prstGeom>
        </p:spPr>
      </p:pic>
      <p:grpSp>
        <p:nvGrpSpPr>
          <p:cNvPr id="2" name="Google Shape;245;p19">
            <a:extLst>
              <a:ext uri="{FF2B5EF4-FFF2-40B4-BE49-F238E27FC236}">
                <a16:creationId xmlns:a16="http://schemas.microsoft.com/office/drawing/2014/main" id="{FAB3ABB6-EA17-B7D2-1D82-F1056790E301}"/>
              </a:ext>
            </a:extLst>
          </p:cNvPr>
          <p:cNvGrpSpPr/>
          <p:nvPr/>
        </p:nvGrpSpPr>
        <p:grpSpPr>
          <a:xfrm>
            <a:off x="69779" y="0"/>
            <a:ext cx="6431641" cy="1148042"/>
            <a:chOff x="1411406" y="1872757"/>
            <a:chExt cx="4823730" cy="861031"/>
          </a:xfrm>
        </p:grpSpPr>
        <p:sp>
          <p:nvSpPr>
            <p:cNvPr id="3" name="Google Shape;246;p19">
              <a:extLst>
                <a:ext uri="{FF2B5EF4-FFF2-40B4-BE49-F238E27FC236}">
                  <a16:creationId xmlns:a16="http://schemas.microsoft.com/office/drawing/2014/main" id="{2D264211-9860-CE81-6299-04D8971A8B0C}"/>
                </a:ext>
              </a:extLst>
            </p:cNvPr>
            <p:cNvSpPr/>
            <p:nvPr/>
          </p:nvSpPr>
          <p:spPr>
            <a:xfrm>
              <a:off x="2479750" y="2614088"/>
              <a:ext cx="1999100" cy="119700"/>
            </a:xfrm>
            <a:custGeom>
              <a:avLst/>
              <a:gdLst/>
              <a:ahLst/>
              <a:cxnLst/>
              <a:rect l="l" t="t" r="r" b="b"/>
              <a:pathLst>
                <a:path w="79964" h="4788" extrusionOk="0">
                  <a:moveTo>
                    <a:pt x="1" y="1"/>
                  </a:moveTo>
                  <a:cubicBezTo>
                    <a:pt x="1" y="596"/>
                    <a:pt x="120" y="1180"/>
                    <a:pt x="310" y="1703"/>
                  </a:cubicBezTo>
                  <a:cubicBezTo>
                    <a:pt x="334" y="1751"/>
                    <a:pt x="358" y="1811"/>
                    <a:pt x="370" y="1858"/>
                  </a:cubicBezTo>
                  <a:cubicBezTo>
                    <a:pt x="1096" y="3573"/>
                    <a:pt x="2799" y="4787"/>
                    <a:pt x="4787" y="4787"/>
                  </a:cubicBezTo>
                  <a:lnTo>
                    <a:pt x="77582" y="4787"/>
                  </a:lnTo>
                  <a:cubicBezTo>
                    <a:pt x="78237" y="4787"/>
                    <a:pt x="78832" y="4525"/>
                    <a:pt x="79273" y="4085"/>
                  </a:cubicBezTo>
                  <a:cubicBezTo>
                    <a:pt x="79499" y="3859"/>
                    <a:pt x="79689" y="3561"/>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5" name="Google Shape;247;p19">
              <a:extLst>
                <a:ext uri="{FF2B5EF4-FFF2-40B4-BE49-F238E27FC236}">
                  <a16:creationId xmlns:a16="http://schemas.microsoft.com/office/drawing/2014/main" id="{F2A7DD7F-0675-7D56-BE88-E199B077E35D}"/>
                </a:ext>
              </a:extLst>
            </p:cNvPr>
            <p:cNvSpPr/>
            <p:nvPr/>
          </p:nvSpPr>
          <p:spPr>
            <a:xfrm>
              <a:off x="2479750" y="2614088"/>
              <a:ext cx="1999100" cy="81300"/>
            </a:xfrm>
            <a:custGeom>
              <a:avLst/>
              <a:gdLst/>
              <a:ahLst/>
              <a:cxnLst/>
              <a:rect l="l" t="t" r="r" b="b"/>
              <a:pathLst>
                <a:path w="79964" h="3252" extrusionOk="0">
                  <a:moveTo>
                    <a:pt x="1" y="1"/>
                  </a:moveTo>
                  <a:cubicBezTo>
                    <a:pt x="1" y="596"/>
                    <a:pt x="120" y="1180"/>
                    <a:pt x="310" y="1703"/>
                  </a:cubicBezTo>
                  <a:lnTo>
                    <a:pt x="77582" y="1703"/>
                  </a:lnTo>
                  <a:cubicBezTo>
                    <a:pt x="78606" y="1703"/>
                    <a:pt x="79475" y="2346"/>
                    <a:pt x="79808" y="3251"/>
                  </a:cubicBezTo>
                  <a:cubicBezTo>
                    <a:pt x="79904" y="3001"/>
                    <a:pt x="79963" y="2739"/>
                    <a:pt x="79963" y="2465"/>
                  </a:cubicBezTo>
                  <a:lnTo>
                    <a:pt x="79963" y="2418"/>
                  </a:lnTo>
                  <a:cubicBezTo>
                    <a:pt x="79963" y="2227"/>
                    <a:pt x="79939" y="2037"/>
                    <a:pt x="79892" y="1858"/>
                  </a:cubicBezTo>
                  <a:cubicBezTo>
                    <a:pt x="79630" y="799"/>
                    <a:pt x="78606" y="1"/>
                    <a:pt x="77463" y="1"/>
                  </a:cubicBezTo>
                  <a:close/>
                </a:path>
              </a:pathLst>
            </a:custGeom>
            <a:solidFill>
              <a:srgbClr val="E09214"/>
            </a:solidFill>
            <a:ln>
              <a:noFill/>
            </a:ln>
          </p:spPr>
          <p:txBody>
            <a:bodyPr spcFirstLastPara="1" wrap="square" lIns="121900" tIns="121900" rIns="121900" bIns="121900" anchor="ctr" anchorCtr="0">
              <a:noAutofit/>
            </a:bodyPr>
            <a:lstStyle/>
            <a:p>
              <a:endParaRPr sz="2400"/>
            </a:p>
          </p:txBody>
        </p:sp>
        <p:sp>
          <p:nvSpPr>
            <p:cNvPr id="6" name="Google Shape;248;p19">
              <a:extLst>
                <a:ext uri="{FF2B5EF4-FFF2-40B4-BE49-F238E27FC236}">
                  <a16:creationId xmlns:a16="http://schemas.microsoft.com/office/drawing/2014/main" id="{D3F29E39-3C4E-2FC8-74BF-7FA7F1971F80}"/>
                </a:ext>
              </a:extLst>
            </p:cNvPr>
            <p:cNvSpPr/>
            <p:nvPr/>
          </p:nvSpPr>
          <p:spPr>
            <a:xfrm>
              <a:off x="1792473" y="1945770"/>
              <a:ext cx="4442663" cy="728193"/>
            </a:xfrm>
            <a:custGeom>
              <a:avLst/>
              <a:gdLst/>
              <a:ahLst/>
              <a:cxnLst/>
              <a:rect l="l" t="t" r="r" b="b"/>
              <a:pathLst>
                <a:path w="107455" h="43161" extrusionOk="0">
                  <a:moveTo>
                    <a:pt x="0" y="0"/>
                  </a:moveTo>
                  <a:lnTo>
                    <a:pt x="0" y="40767"/>
                  </a:lnTo>
                  <a:lnTo>
                    <a:pt x="105073" y="40767"/>
                  </a:lnTo>
                  <a:cubicBezTo>
                    <a:pt x="106395" y="40767"/>
                    <a:pt x="107454" y="41850"/>
                    <a:pt x="107454" y="43160"/>
                  </a:cubicBezTo>
                  <a:lnTo>
                    <a:pt x="107454" y="3643"/>
                  </a:lnTo>
                  <a:cubicBezTo>
                    <a:pt x="107454" y="1631"/>
                    <a:pt x="105823" y="0"/>
                    <a:pt x="103811" y="0"/>
                  </a:cubicBezTo>
                  <a:close/>
                </a:path>
              </a:pathLst>
            </a:custGeom>
            <a:solidFill>
              <a:schemeClr val="accent5">
                <a:lumMod val="20000"/>
                <a:lumOff val="80000"/>
              </a:schemeClr>
            </a:solidFill>
            <a:ln>
              <a:noFill/>
            </a:ln>
          </p:spPr>
          <p:txBody>
            <a:bodyPr spcFirstLastPara="1" wrap="square" lIns="121900" tIns="121900" rIns="121900" bIns="121900" anchor="ctr" anchorCtr="0">
              <a:noAutofit/>
            </a:bodyPr>
            <a:lstStyle/>
            <a:p>
              <a:endParaRPr sz="2400"/>
            </a:p>
          </p:txBody>
        </p:sp>
        <p:sp>
          <p:nvSpPr>
            <p:cNvPr id="7" name="Google Shape;249;p19">
              <a:extLst>
                <a:ext uri="{FF2B5EF4-FFF2-40B4-BE49-F238E27FC236}">
                  <a16:creationId xmlns:a16="http://schemas.microsoft.com/office/drawing/2014/main" id="{4AACBE17-D531-C3FE-8A4F-D0E5BC54BF29}"/>
                </a:ext>
              </a:extLst>
            </p:cNvPr>
            <p:cNvSpPr/>
            <p:nvPr/>
          </p:nvSpPr>
          <p:spPr>
            <a:xfrm>
              <a:off x="1411406" y="1872757"/>
              <a:ext cx="795350" cy="795675"/>
            </a:xfrm>
            <a:custGeom>
              <a:avLst/>
              <a:gdLst/>
              <a:ahLst/>
              <a:cxnLst/>
              <a:rect l="l" t="t" r="r" b="b"/>
              <a:pathLst>
                <a:path w="31814" h="31827" extrusionOk="0">
                  <a:moveTo>
                    <a:pt x="15907" y="1"/>
                  </a:moveTo>
                  <a:cubicBezTo>
                    <a:pt x="14776" y="1"/>
                    <a:pt x="13693" y="453"/>
                    <a:pt x="12895" y="1251"/>
                  </a:cubicBezTo>
                  <a:lnTo>
                    <a:pt x="1251" y="12895"/>
                  </a:lnTo>
                  <a:cubicBezTo>
                    <a:pt x="441" y="13705"/>
                    <a:pt x="1" y="14776"/>
                    <a:pt x="1" y="15919"/>
                  </a:cubicBezTo>
                  <a:cubicBezTo>
                    <a:pt x="1" y="17050"/>
                    <a:pt x="441" y="18122"/>
                    <a:pt x="1251" y="18932"/>
                  </a:cubicBezTo>
                  <a:lnTo>
                    <a:pt x="12895" y="30576"/>
                  </a:lnTo>
                  <a:cubicBezTo>
                    <a:pt x="13693" y="31374"/>
                    <a:pt x="14776" y="31826"/>
                    <a:pt x="15907" y="31826"/>
                  </a:cubicBezTo>
                  <a:cubicBezTo>
                    <a:pt x="17050" y="31826"/>
                    <a:pt x="18122" y="31374"/>
                    <a:pt x="18932" y="30576"/>
                  </a:cubicBezTo>
                  <a:lnTo>
                    <a:pt x="30564" y="18932"/>
                  </a:lnTo>
                  <a:cubicBezTo>
                    <a:pt x="31374" y="18122"/>
                    <a:pt x="31814" y="17050"/>
                    <a:pt x="31814" y="15919"/>
                  </a:cubicBezTo>
                  <a:cubicBezTo>
                    <a:pt x="31814" y="14776"/>
                    <a:pt x="31374" y="13705"/>
                    <a:pt x="30564" y="12895"/>
                  </a:cubicBezTo>
                  <a:lnTo>
                    <a:pt x="18932" y="1251"/>
                  </a:lnTo>
                  <a:cubicBezTo>
                    <a:pt x="18122" y="453"/>
                    <a:pt x="17050" y="1"/>
                    <a:pt x="15907" y="1"/>
                  </a:cubicBezTo>
                  <a:close/>
                </a:path>
              </a:pathLst>
            </a:custGeom>
            <a:solidFill>
              <a:srgbClr val="FCBD24"/>
            </a:solidFill>
            <a:ln>
              <a:noFill/>
            </a:ln>
          </p:spPr>
          <p:txBody>
            <a:bodyPr spcFirstLastPara="1" wrap="square" lIns="121900" tIns="121900" rIns="121900" bIns="121900" anchor="ctr" anchorCtr="0">
              <a:noAutofit/>
            </a:bodyPr>
            <a:lstStyle/>
            <a:p>
              <a:pPr algn="ctr">
                <a:buClr>
                  <a:schemeClr val="dk1"/>
                </a:buClr>
                <a:buSzPts val="1100"/>
              </a:pPr>
              <a:r>
                <a:rPr lang="en-US" sz="4667">
                  <a:solidFill>
                    <a:srgbClr val="FFFFFF"/>
                  </a:solidFill>
                  <a:latin typeface="Fira Sans Extra Condensed Medium"/>
                  <a:ea typeface="Fira Sans Extra Condensed Medium"/>
                  <a:cs typeface="Fira Sans Extra Condensed Medium"/>
                  <a:sym typeface="Fira Sans Extra Condensed Medium"/>
                </a:rPr>
                <a:t>1</a:t>
              </a:r>
              <a:endParaRPr sz="4667">
                <a:solidFill>
                  <a:srgbClr val="FFFFFF"/>
                </a:solidFill>
                <a:latin typeface="Fira Sans Extra Condensed Medium"/>
                <a:ea typeface="Fira Sans Extra Condensed Medium"/>
                <a:cs typeface="Fira Sans Extra Condensed Medium"/>
                <a:sym typeface="Fira Sans Extra Condensed Medium"/>
              </a:endParaRPr>
            </a:p>
          </p:txBody>
        </p:sp>
        <p:sp>
          <p:nvSpPr>
            <p:cNvPr id="8" name="Google Shape;250;p19">
              <a:extLst>
                <a:ext uri="{FF2B5EF4-FFF2-40B4-BE49-F238E27FC236}">
                  <a16:creationId xmlns:a16="http://schemas.microsoft.com/office/drawing/2014/main" id="{E9D59F92-374C-7730-AB71-7313F91D111C}"/>
                </a:ext>
              </a:extLst>
            </p:cNvPr>
            <p:cNvSpPr txBox="1"/>
            <p:nvPr/>
          </p:nvSpPr>
          <p:spPr>
            <a:xfrm>
              <a:off x="2345763" y="2064900"/>
              <a:ext cx="1884600" cy="455100"/>
            </a:xfrm>
            <a:prstGeom prst="rect">
              <a:avLst/>
            </a:prstGeom>
            <a:noFill/>
            <a:ln>
              <a:noFill/>
            </a:ln>
          </p:spPr>
          <p:txBody>
            <a:bodyPr spcFirstLastPara="1" wrap="square" lIns="121900" tIns="121900" rIns="121900" bIns="121900" anchor="ctr" anchorCtr="0">
              <a:noAutofit/>
            </a:bodyPr>
            <a:lstStyle/>
            <a:p>
              <a:endParaRPr sz="1600">
                <a:solidFill>
                  <a:srgbClr val="434343"/>
                </a:solidFill>
                <a:latin typeface="Roboto"/>
                <a:ea typeface="Roboto"/>
                <a:cs typeface="Roboto"/>
                <a:sym typeface="Roboto"/>
              </a:endParaRPr>
            </a:p>
          </p:txBody>
        </p:sp>
        <p:sp>
          <p:nvSpPr>
            <p:cNvPr id="10" name="Google Shape;251;p19">
              <a:extLst>
                <a:ext uri="{FF2B5EF4-FFF2-40B4-BE49-F238E27FC236}">
                  <a16:creationId xmlns:a16="http://schemas.microsoft.com/office/drawing/2014/main" id="{68E0D765-0C22-BAAA-142F-E07544EEBD2D}"/>
                </a:ext>
              </a:extLst>
            </p:cNvPr>
            <p:cNvSpPr txBox="1"/>
            <p:nvPr/>
          </p:nvSpPr>
          <p:spPr>
            <a:xfrm>
              <a:off x="2184697" y="2019681"/>
              <a:ext cx="3949325" cy="507808"/>
            </a:xfrm>
            <a:prstGeom prst="rect">
              <a:avLst/>
            </a:prstGeom>
            <a:noFill/>
            <a:ln>
              <a:noFill/>
            </a:ln>
          </p:spPr>
          <p:txBody>
            <a:bodyPr spcFirstLastPara="1" wrap="square" lIns="121900" tIns="121900" rIns="121900" bIns="121900" anchor="ctr" anchorCtr="0">
              <a:noAutofit/>
            </a:bodyPr>
            <a:lstStyle/>
            <a:p>
              <a:r>
                <a:rPr lang="en-US" sz="2400" b="1">
                  <a:solidFill>
                    <a:srgbClr val="0070C0"/>
                  </a:solidFill>
                  <a:latin typeface="Arial" panose="020B0604020202020204" pitchFamily="34" charset="0"/>
                  <a:cs typeface="Arial" panose="020B0604020202020204" pitchFamily="34" charset="0"/>
                </a:rPr>
                <a:t>Khí hậu nhiệt đới ẩm gió mùa</a:t>
              </a:r>
              <a:endParaRPr lang="en-US" sz="2400">
                <a:solidFill>
                  <a:srgbClr val="3333FF"/>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C4652E00-9239-2BCC-1669-26F6D469F33B}"/>
              </a:ext>
            </a:extLst>
          </p:cNvPr>
          <p:cNvGrpSpPr/>
          <p:nvPr/>
        </p:nvGrpSpPr>
        <p:grpSpPr>
          <a:xfrm>
            <a:off x="98961" y="2299361"/>
            <a:ext cx="8121487" cy="2832376"/>
            <a:chOff x="113284" y="92417"/>
            <a:chExt cx="12192000" cy="1798028"/>
          </a:xfrm>
        </p:grpSpPr>
        <p:sp>
          <p:nvSpPr>
            <p:cNvPr id="12" name="Rectangle 11">
              <a:extLst>
                <a:ext uri="{FF2B5EF4-FFF2-40B4-BE49-F238E27FC236}">
                  <a16:creationId xmlns:a16="http://schemas.microsoft.com/office/drawing/2014/main" id="{5FDFF41D-459F-D9D3-3410-D63B90159298}"/>
                </a:ext>
              </a:extLst>
            </p:cNvPr>
            <p:cNvSpPr/>
            <p:nvPr/>
          </p:nvSpPr>
          <p:spPr>
            <a:xfrm>
              <a:off x="226568" y="180233"/>
              <a:ext cx="12078716" cy="56660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Nhóm 1,4: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nhiệt đới của khí hậu nước ta theo </a:t>
              </a:r>
              <a:r>
                <a:rPr lang="en-US" sz="2600">
                  <a:solidFill>
                    <a:srgbClr val="EE2A75"/>
                  </a:solidFill>
                  <a:latin typeface="Arial" panose="020B0604020202020204" pitchFamily="34" charset="0"/>
                  <a:ea typeface="Times New Roman" panose="02020603050405020304" pitchFamily="18" charset="0"/>
                  <a:cs typeface="Arial" panose="020B0604020202020204" pitchFamily="34" charset="0"/>
                </a:rPr>
                <a:t>PHT số 1</a:t>
              </a:r>
              <a:endParaRPr lang="en-US" sz="2600">
                <a:solidFill>
                  <a:srgbClr val="EE2A75"/>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2B685917-079D-7B02-BC62-4EBC7C5BC82A}"/>
                </a:ext>
              </a:extLst>
            </p:cNvPr>
            <p:cNvSpPr/>
            <p:nvPr/>
          </p:nvSpPr>
          <p:spPr>
            <a:xfrm>
              <a:off x="288670" y="1303367"/>
              <a:ext cx="11601196" cy="56660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Nhóm 3,6: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gió mùa theo yêu cầu </a:t>
              </a:r>
              <a:r>
                <a:rPr lang="en-US" sz="2600">
                  <a:solidFill>
                    <a:srgbClr val="EE2A75"/>
                  </a:solidFill>
                  <a:latin typeface="Arial" panose="020B0604020202020204" pitchFamily="34" charset="0"/>
                  <a:ea typeface="Times New Roman" panose="02020603050405020304" pitchFamily="18" charset="0"/>
                  <a:cs typeface="Arial" panose="020B0604020202020204" pitchFamily="34" charset="0"/>
                </a:rPr>
                <a:t>PHT số 3</a:t>
              </a:r>
              <a:endParaRPr lang="en-US" sz="2600">
                <a:solidFill>
                  <a:srgbClr val="EE2A75"/>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D2B4C8DA-196A-0E15-2F21-8D3AB275B34E}"/>
                </a:ext>
              </a:extLst>
            </p:cNvPr>
            <p:cNvSpPr/>
            <p:nvPr/>
          </p:nvSpPr>
          <p:spPr>
            <a:xfrm>
              <a:off x="166972" y="755440"/>
              <a:ext cx="11997437" cy="566603"/>
            </a:xfrm>
            <a:prstGeom prst="rect">
              <a:avLst/>
            </a:prstGeom>
          </p:spPr>
          <p:txBody>
            <a:bodyPr wrap="square">
              <a:spAutoFit/>
            </a:bodyPr>
            <a:lstStyle/>
            <a:p>
              <a:r>
                <a:rPr lang="en-US" sz="2600" b="1">
                  <a:solidFill>
                    <a:srgbClr val="2A08B8"/>
                  </a:solidFill>
                  <a:latin typeface="Arial" panose="020B0604020202020204" pitchFamily="34" charset="0"/>
                  <a:ea typeface="Times New Roman" panose="02020603050405020304" pitchFamily="18" charset="0"/>
                  <a:cs typeface="Arial" panose="020B0604020202020204" pitchFamily="34" charset="0"/>
                </a:rPr>
                <a:t> Nhóm 2,5: </a:t>
              </a:r>
              <a:r>
                <a:rPr lang="en-US" sz="2600">
                  <a:solidFill>
                    <a:srgbClr val="2A08B8"/>
                  </a:solidFill>
                  <a:latin typeface="Arial" panose="020B0604020202020204" pitchFamily="34" charset="0"/>
                  <a:ea typeface="Times New Roman" panose="02020603050405020304" pitchFamily="18" charset="0"/>
                  <a:cs typeface="Arial" panose="020B0604020202020204" pitchFamily="34" charset="0"/>
                </a:rPr>
                <a:t>Tìm hiểu về tính chất ẩm của khí hậu nước ta theo </a:t>
              </a:r>
              <a:r>
                <a:rPr lang="en-US" sz="2600">
                  <a:solidFill>
                    <a:srgbClr val="EE2A75"/>
                  </a:solidFill>
                  <a:latin typeface="Arial" panose="020B0604020202020204" pitchFamily="34" charset="0"/>
                  <a:ea typeface="Times New Roman" panose="02020603050405020304" pitchFamily="18" charset="0"/>
                  <a:cs typeface="Arial" panose="020B0604020202020204" pitchFamily="34" charset="0"/>
                </a:rPr>
                <a:t>PHT số 2</a:t>
              </a:r>
              <a:endParaRPr lang="en-US" sz="2600">
                <a:solidFill>
                  <a:srgbClr val="EE2A75"/>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E719129-B894-A030-4143-A295BB90E8A1}"/>
                </a:ext>
              </a:extLst>
            </p:cNvPr>
            <p:cNvSpPr/>
            <p:nvPr/>
          </p:nvSpPr>
          <p:spPr>
            <a:xfrm>
              <a:off x="113284" y="92417"/>
              <a:ext cx="11743094" cy="1798028"/>
            </a:xfrm>
            <a:prstGeom prst="round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FEDB5CC3-6403-6054-3F13-10B8DA2693F6}"/>
              </a:ext>
            </a:extLst>
          </p:cNvPr>
          <p:cNvGrpSpPr/>
          <p:nvPr/>
        </p:nvGrpSpPr>
        <p:grpSpPr>
          <a:xfrm>
            <a:off x="954314" y="1590641"/>
            <a:ext cx="6249924" cy="616080"/>
            <a:chOff x="3211739" y="2490672"/>
            <a:chExt cx="6249924" cy="616080"/>
          </a:xfrm>
        </p:grpSpPr>
        <p:sp>
          <p:nvSpPr>
            <p:cNvPr id="17" name="Rectangle: Rounded Corners 16">
              <a:extLst>
                <a:ext uri="{FF2B5EF4-FFF2-40B4-BE49-F238E27FC236}">
                  <a16:creationId xmlns:a16="http://schemas.microsoft.com/office/drawing/2014/main" id="{CF58478F-5B45-A086-1F02-5C00902C698A}"/>
                </a:ext>
              </a:extLst>
            </p:cNvPr>
            <p:cNvSpPr/>
            <p:nvPr/>
          </p:nvSpPr>
          <p:spPr>
            <a:xfrm>
              <a:off x="3213263" y="2490672"/>
              <a:ext cx="6248400" cy="61608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29DF627-480C-688A-FE17-F32016B53FCE}"/>
                </a:ext>
              </a:extLst>
            </p:cNvPr>
            <p:cNvSpPr txBox="1"/>
            <p:nvPr/>
          </p:nvSpPr>
          <p:spPr>
            <a:xfrm>
              <a:off x="3211739" y="2518529"/>
              <a:ext cx="614215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TỚ LÀ CHUYÊN GIA KHÍ HẬU</a:t>
              </a:r>
            </a:p>
          </p:txBody>
        </p:sp>
      </p:grpSp>
      <p:grpSp>
        <p:nvGrpSpPr>
          <p:cNvPr id="35" name="Group 34">
            <a:extLst>
              <a:ext uri="{FF2B5EF4-FFF2-40B4-BE49-F238E27FC236}">
                <a16:creationId xmlns:a16="http://schemas.microsoft.com/office/drawing/2014/main" id="{4BFD903A-BEF0-848C-7EC2-7A9B5886059F}"/>
              </a:ext>
            </a:extLst>
          </p:cNvPr>
          <p:cNvGrpSpPr/>
          <p:nvPr/>
        </p:nvGrpSpPr>
        <p:grpSpPr>
          <a:xfrm>
            <a:off x="7966031" y="1484763"/>
            <a:ext cx="4195066" cy="3567443"/>
            <a:chOff x="7966031" y="1484763"/>
            <a:chExt cx="4195066" cy="3567443"/>
          </a:xfrm>
        </p:grpSpPr>
        <p:pic>
          <p:nvPicPr>
            <p:cNvPr id="29" name="Picture 28">
              <a:extLst>
                <a:ext uri="{FF2B5EF4-FFF2-40B4-BE49-F238E27FC236}">
                  <a16:creationId xmlns:a16="http://schemas.microsoft.com/office/drawing/2014/main" id="{FF1D104C-FD90-027E-B10A-CB18EC0C1033}"/>
                </a:ext>
              </a:extLst>
            </p:cNvPr>
            <p:cNvPicPr>
              <a:picLocks noChangeAspect="1"/>
            </p:cNvPicPr>
            <p:nvPr/>
          </p:nvPicPr>
          <p:blipFill rotWithShape="1">
            <a:blip r:embed="rId4"/>
            <a:srcRect l="4813"/>
            <a:stretch/>
          </p:blipFill>
          <p:spPr>
            <a:xfrm>
              <a:off x="7966031" y="2219830"/>
              <a:ext cx="1892344" cy="2832376"/>
            </a:xfrm>
            <a:prstGeom prst="rect">
              <a:avLst/>
            </a:prstGeom>
          </p:spPr>
        </p:pic>
        <p:pic>
          <p:nvPicPr>
            <p:cNvPr id="31" name="Picture 30">
              <a:extLst>
                <a:ext uri="{FF2B5EF4-FFF2-40B4-BE49-F238E27FC236}">
                  <a16:creationId xmlns:a16="http://schemas.microsoft.com/office/drawing/2014/main" id="{33D7C6B5-BCFE-5817-45A4-20057E5CD961}"/>
                </a:ext>
              </a:extLst>
            </p:cNvPr>
            <p:cNvPicPr>
              <a:picLocks noChangeAspect="1"/>
            </p:cNvPicPr>
            <p:nvPr/>
          </p:nvPicPr>
          <p:blipFill>
            <a:blip r:embed="rId5"/>
            <a:stretch>
              <a:fillRect/>
            </a:stretch>
          </p:blipFill>
          <p:spPr>
            <a:xfrm>
              <a:off x="10268753" y="2376144"/>
              <a:ext cx="1892344" cy="2659505"/>
            </a:xfrm>
            <a:prstGeom prst="rect">
              <a:avLst/>
            </a:prstGeom>
          </p:spPr>
        </p:pic>
        <p:sp>
          <p:nvSpPr>
            <p:cNvPr id="32" name="TextBox 31">
              <a:extLst>
                <a:ext uri="{FF2B5EF4-FFF2-40B4-BE49-F238E27FC236}">
                  <a16:creationId xmlns:a16="http://schemas.microsoft.com/office/drawing/2014/main" id="{7CBE966C-E01A-13AD-3D69-DDD76530B39A}"/>
                </a:ext>
              </a:extLst>
            </p:cNvPr>
            <p:cNvSpPr txBox="1"/>
            <p:nvPr/>
          </p:nvSpPr>
          <p:spPr>
            <a:xfrm>
              <a:off x="8220448" y="1484763"/>
              <a:ext cx="3714750" cy="400110"/>
            </a:xfrm>
            <a:prstGeom prst="rect">
              <a:avLst/>
            </a:prstGeom>
            <a:noFill/>
          </p:spPr>
          <p:txBody>
            <a:bodyPr wrap="square" rtlCol="0">
              <a:spAutoFit/>
            </a:bodyPr>
            <a:lstStyle/>
            <a:p>
              <a:r>
                <a:rPr lang="en-US" sz="2000" b="1">
                  <a:solidFill>
                    <a:srgbClr val="0070C0"/>
                  </a:solidFill>
                  <a:latin typeface="Arial" panose="020B0604020202020204" pitchFamily="34" charset="0"/>
                  <a:cs typeface="Arial" panose="020B0604020202020204" pitchFamily="34" charset="0"/>
                </a:rPr>
                <a:t>SƠ ĐỒ LỚP CHUYÊN SÂU</a:t>
              </a:r>
            </a:p>
          </p:txBody>
        </p:sp>
        <p:pic>
          <p:nvPicPr>
            <p:cNvPr id="34" name="Picture 33">
              <a:extLst>
                <a:ext uri="{FF2B5EF4-FFF2-40B4-BE49-F238E27FC236}">
                  <a16:creationId xmlns:a16="http://schemas.microsoft.com/office/drawing/2014/main" id="{B6EB1CBF-EA13-C77F-24D1-0C4EE11BF02B}"/>
                </a:ext>
              </a:extLst>
            </p:cNvPr>
            <p:cNvPicPr>
              <a:picLocks noChangeAspect="1"/>
            </p:cNvPicPr>
            <p:nvPr/>
          </p:nvPicPr>
          <p:blipFill>
            <a:blip r:embed="rId6"/>
            <a:stretch>
              <a:fillRect/>
            </a:stretch>
          </p:blipFill>
          <p:spPr>
            <a:xfrm>
              <a:off x="11084094" y="1971552"/>
              <a:ext cx="1053630" cy="491330"/>
            </a:xfrm>
            <a:prstGeom prst="rect">
              <a:avLst/>
            </a:prstGeom>
          </p:spPr>
        </p:pic>
      </p:grpSp>
      <p:sp>
        <p:nvSpPr>
          <p:cNvPr id="36" name="TextBox 35">
            <a:extLst>
              <a:ext uri="{FF2B5EF4-FFF2-40B4-BE49-F238E27FC236}">
                <a16:creationId xmlns:a16="http://schemas.microsoft.com/office/drawing/2014/main" id="{8BE5C535-0FA2-FC5B-7596-579A958C4355}"/>
              </a:ext>
            </a:extLst>
          </p:cNvPr>
          <p:cNvSpPr txBox="1"/>
          <p:nvPr/>
        </p:nvSpPr>
        <p:spPr>
          <a:xfrm>
            <a:off x="174423" y="5272372"/>
            <a:ext cx="7991882"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Các nhóm có 5 phút thảo luận hoàn thành PHT</a:t>
            </a:r>
          </a:p>
        </p:txBody>
      </p:sp>
      <p:sp>
        <p:nvSpPr>
          <p:cNvPr id="37" name="Rectangle 36">
            <a:extLst>
              <a:ext uri="{FF2B5EF4-FFF2-40B4-BE49-F238E27FC236}">
                <a16:creationId xmlns:a16="http://schemas.microsoft.com/office/drawing/2014/main" id="{157B5754-6216-AAA1-9881-F7313C432FBB}"/>
              </a:ext>
            </a:extLst>
          </p:cNvPr>
          <p:cNvSpPr/>
          <p:nvPr/>
        </p:nvSpPr>
        <p:spPr>
          <a:xfrm>
            <a:off x="163764" y="5741598"/>
            <a:ext cx="6533617" cy="461665"/>
          </a:xfrm>
          <a:prstGeom prst="rect">
            <a:avLst/>
          </a:prstGeom>
        </p:spPr>
        <p:txBody>
          <a:bodyPr wrap="square">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2 Phút chia sẻ vòng 1</a:t>
            </a:r>
          </a:p>
        </p:txBody>
      </p:sp>
      <p:sp>
        <p:nvSpPr>
          <p:cNvPr id="38" name="Rectangle 37">
            <a:extLst>
              <a:ext uri="{FF2B5EF4-FFF2-40B4-BE49-F238E27FC236}">
                <a16:creationId xmlns:a16="http://schemas.microsoft.com/office/drawing/2014/main" id="{B346BFDA-4956-3F78-1D71-541FE005F694}"/>
              </a:ext>
            </a:extLst>
          </p:cNvPr>
          <p:cNvSpPr/>
          <p:nvPr/>
        </p:nvSpPr>
        <p:spPr>
          <a:xfrm>
            <a:off x="193484" y="6235820"/>
            <a:ext cx="6698809" cy="461665"/>
          </a:xfrm>
          <a:prstGeom prst="rect">
            <a:avLst/>
          </a:prstGeom>
        </p:spPr>
        <p:txBody>
          <a:bodyPr wrap="square">
            <a:spAutoFit/>
          </a:bodyPr>
          <a:lstStyle/>
          <a:p>
            <a:pPr marL="285750" indent="-285750">
              <a:buFont typeface="Wingdings" panose="05000000000000000000" pitchFamily="2" charset="2"/>
              <a:buChar char="ü"/>
            </a:pPr>
            <a:r>
              <a:rPr lang="en-US" sz="2400">
                <a:solidFill>
                  <a:srgbClr val="FF0000"/>
                </a:solidFill>
                <a:latin typeface="Arial" panose="020B0604020202020204" pitchFamily="34" charset="0"/>
                <a:cs typeface="Arial" panose="020B0604020202020204" pitchFamily="34" charset="0"/>
              </a:rPr>
              <a:t>2 Phút chia sẻ vòng  2</a:t>
            </a:r>
          </a:p>
        </p:txBody>
      </p:sp>
    </p:spTree>
    <p:extLst>
      <p:ext uri="{BB962C8B-B14F-4D97-AF65-F5344CB8AC3E}">
        <p14:creationId xmlns:p14="http://schemas.microsoft.com/office/powerpoint/2010/main" val="404775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barn(inVertical)">
                                      <p:cBhvr>
                                        <p:cTn id="25" dur="500"/>
                                        <p:tgtEl>
                                          <p:spTgt spid="3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853FDA-3BD8-F253-5792-EFED01746EAC}"/>
              </a:ext>
            </a:extLst>
          </p:cNvPr>
          <p:cNvSpPr txBox="1"/>
          <p:nvPr/>
        </p:nvSpPr>
        <p:spPr>
          <a:xfrm>
            <a:off x="0" y="772378"/>
            <a:ext cx="8311793" cy="3139321"/>
          </a:xfrm>
          <a:prstGeom prst="rect">
            <a:avLst/>
          </a:prstGeom>
          <a:solidFill>
            <a:schemeClr val="bg1"/>
          </a:solidFill>
          <a:ln>
            <a:solidFill>
              <a:srgbClr val="00B050"/>
            </a:solidFill>
            <a:prstDash val="sysDot"/>
          </a:ln>
        </p:spPr>
        <p:txBody>
          <a:bodyPr wrap="square" rtlCol="0">
            <a:spAutoFit/>
          </a:bodyPr>
          <a:lstStyle/>
          <a:p>
            <a:pPr algn="just"/>
            <a:r>
              <a:rPr lang="en-US" sz="2200" b="1" u="sng">
                <a:solidFill>
                  <a:srgbClr val="FF0000"/>
                </a:solidFill>
                <a:latin typeface="Arial" panose="020B0604020202020204" pitchFamily="34" charset="0"/>
                <a:cs typeface="Arial" panose="020B0604020202020204" pitchFamily="34" charset="0"/>
              </a:rPr>
              <a:t>Nhiệm vụ 1</a:t>
            </a:r>
            <a:r>
              <a:rPr lang="en-US" sz="2200">
                <a:solidFill>
                  <a:srgbClr val="0070C0"/>
                </a:solidFill>
                <a:latin typeface="Arial" panose="020B0604020202020204" pitchFamily="34" charset="0"/>
                <a:cs typeface="Arial" panose="020B0604020202020204" pitchFamily="34" charset="0"/>
              </a:rPr>
              <a:t>:Thảo luận theo cặp trong vòng </a:t>
            </a:r>
            <a:r>
              <a:rPr lang="en-US" sz="2200" b="1">
                <a:solidFill>
                  <a:srgbClr val="FF0000"/>
                </a:solidFill>
                <a:latin typeface="Arial" panose="020B0604020202020204" pitchFamily="34" charset="0"/>
                <a:cs typeface="Arial" panose="020B0604020202020204" pitchFamily="34" charset="0"/>
              </a:rPr>
              <a:t>3 phút </a:t>
            </a:r>
            <a:r>
              <a:rPr lang="en-US" sz="2200">
                <a:solidFill>
                  <a:srgbClr val="0070C0"/>
                </a:solidFill>
                <a:latin typeface="Arial" panose="020B0604020202020204" pitchFamily="34" charset="0"/>
                <a:cs typeface="Arial" panose="020B0604020202020204" pitchFamily="34" charset="0"/>
              </a:rPr>
              <a:t>và hoàn thành yêu cầu:</a:t>
            </a:r>
          </a:p>
          <a:p>
            <a:pPr algn="just"/>
            <a:r>
              <a:rPr lang="en-US" sz="2200">
                <a:solidFill>
                  <a:srgbClr val="0070C0"/>
                </a:solidFill>
                <a:latin typeface="Arial" panose="020B0604020202020204" pitchFamily="34" charset="0"/>
                <a:cs typeface="Arial" panose="020B0604020202020204" pitchFamily="34" charset="0"/>
              </a:rPr>
              <a:t>-Dựa vào bản đồ khí hậu Việt Nam, hãy:</a:t>
            </a:r>
          </a:p>
          <a:p>
            <a:pPr algn="just"/>
            <a:r>
              <a:rPr lang="en-US" sz="2200">
                <a:solidFill>
                  <a:srgbClr val="0070C0"/>
                </a:solidFill>
                <a:latin typeface="Arial" panose="020B0604020202020204" pitchFamily="34" charset="0"/>
                <a:cs typeface="Arial" panose="020B0604020202020204" pitchFamily="34" charset="0"/>
              </a:rPr>
              <a:t>+Nêu nhận xét về nhiệt độ trung bình tại các địa điểm trên?</a:t>
            </a:r>
          </a:p>
          <a:p>
            <a:pPr algn="just"/>
            <a:r>
              <a:rPr lang="en-US" sz="2200">
                <a:solidFill>
                  <a:srgbClr val="0070C0"/>
                </a:solidFill>
                <a:latin typeface="Arial" panose="020B0604020202020204" pitchFamily="34" charset="0"/>
                <a:cs typeface="Arial" panose="020B0604020202020204" pitchFamily="34" charset="0"/>
              </a:rPr>
              <a:t>+Đi từ bắc vào Nam nhiệt độ trung bình thay đổi như thế nào?</a:t>
            </a:r>
          </a:p>
          <a:p>
            <a:pPr algn="just"/>
            <a:r>
              <a:rPr lang="en-US" sz="2200">
                <a:solidFill>
                  <a:srgbClr val="0070C0"/>
                </a:solidFill>
                <a:latin typeface="Arial" panose="020B0604020202020204" pitchFamily="34" charset="0"/>
                <a:cs typeface="Arial" panose="020B0604020202020204" pitchFamily="34" charset="0"/>
              </a:rPr>
              <a:t>-Dựa vào bảng số liệu 4.1 trang 113, hãy:</a:t>
            </a:r>
          </a:p>
          <a:p>
            <a:pPr algn="just"/>
            <a:r>
              <a:rPr lang="en-US" sz="2200">
                <a:solidFill>
                  <a:srgbClr val="0070C0"/>
                </a:solidFill>
                <a:latin typeface="Arial" panose="020B0604020202020204" pitchFamily="34" charset="0"/>
                <a:cs typeface="Arial" panose="020B0604020202020204" pitchFamily="34" charset="0"/>
              </a:rPr>
              <a:t>+Xác định chỉ số của tháng có nhiệt độ cao nhất và thấp nhất tại </a:t>
            </a:r>
            <a:r>
              <a:rPr lang="vi-VN" sz="2200">
                <a:solidFill>
                  <a:srgbClr val="0070C0"/>
                </a:solidFill>
                <a:latin typeface="Arial" panose="020B0604020202020204" pitchFamily="34" charset="0"/>
                <a:cs typeface="Arial" panose="020B0604020202020204" pitchFamily="34" charset="0"/>
              </a:rPr>
              <a:t>2</a:t>
            </a:r>
            <a:r>
              <a:rPr lang="en-US" sz="2200">
                <a:solidFill>
                  <a:srgbClr val="0070C0"/>
                </a:solidFill>
                <a:latin typeface="Arial" panose="020B0604020202020204" pitchFamily="34" charset="0"/>
                <a:cs typeface="Arial" panose="020B0604020202020204" pitchFamily="34" charset="0"/>
              </a:rPr>
              <a:t> địa điểm trên, từ đó tính biên độ nhiệt tại </a:t>
            </a:r>
            <a:r>
              <a:rPr lang="vi-VN" sz="2200">
                <a:solidFill>
                  <a:srgbClr val="0070C0"/>
                </a:solidFill>
                <a:latin typeface="Arial" panose="020B0604020202020204" pitchFamily="34" charset="0"/>
                <a:cs typeface="Arial" panose="020B0604020202020204" pitchFamily="34" charset="0"/>
              </a:rPr>
              <a:t>2</a:t>
            </a:r>
            <a:r>
              <a:rPr lang="en-US" sz="2200">
                <a:solidFill>
                  <a:srgbClr val="0070C0"/>
                </a:solidFill>
                <a:latin typeface="Arial" panose="020B0604020202020204" pitchFamily="34" charset="0"/>
                <a:cs typeface="Arial" panose="020B0604020202020204" pitchFamily="34" charset="0"/>
              </a:rPr>
              <a:t> địa điểm.</a:t>
            </a:r>
          </a:p>
          <a:p>
            <a:pPr algn="just"/>
            <a:r>
              <a:rPr lang="en-US" sz="2200">
                <a:solidFill>
                  <a:srgbClr val="0070C0"/>
                </a:solidFill>
                <a:latin typeface="Arial" panose="020B0604020202020204" pitchFamily="34" charset="0"/>
                <a:cs typeface="Arial" panose="020B0604020202020204" pitchFamily="34" charset="0"/>
              </a:rPr>
              <a:t>-Nhận xét sự thay đổi nhiệt độ từ bắc vào nam</a:t>
            </a:r>
            <a:r>
              <a:rPr lang="vi-VN" sz="2200">
                <a:solidFill>
                  <a:srgbClr val="0070C0"/>
                </a:solidFill>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090C0B1-D065-D73A-FB90-106FD51B6D2B}"/>
              </a:ext>
            </a:extLst>
          </p:cNvPr>
          <p:cNvSpPr txBox="1"/>
          <p:nvPr/>
        </p:nvSpPr>
        <p:spPr>
          <a:xfrm>
            <a:off x="1503680" y="25948"/>
            <a:ext cx="9997440" cy="646331"/>
          </a:xfrm>
          <a:prstGeom prst="rect">
            <a:avLst/>
          </a:prstGeom>
          <a:no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1</a:t>
            </a:r>
          </a:p>
        </p:txBody>
      </p:sp>
      <p:sp>
        <p:nvSpPr>
          <p:cNvPr id="5" name="TextBox 4">
            <a:extLst>
              <a:ext uri="{FF2B5EF4-FFF2-40B4-BE49-F238E27FC236}">
                <a16:creationId xmlns:a16="http://schemas.microsoft.com/office/drawing/2014/main" id="{92C01663-3161-F3BD-50C7-A22190F6730C}"/>
              </a:ext>
            </a:extLst>
          </p:cNvPr>
          <p:cNvSpPr txBox="1"/>
          <p:nvPr/>
        </p:nvSpPr>
        <p:spPr>
          <a:xfrm>
            <a:off x="66310" y="4024737"/>
            <a:ext cx="5782059" cy="2800767"/>
          </a:xfrm>
          <a:prstGeom prst="rect">
            <a:avLst/>
          </a:prstGeom>
          <a:solidFill>
            <a:schemeClr val="bg1"/>
          </a:solidFill>
          <a:ln>
            <a:solidFill>
              <a:srgbClr val="00B050"/>
            </a:solidFill>
            <a:prstDash val="sysDot"/>
          </a:ln>
        </p:spPr>
        <p:txBody>
          <a:bodyPr wrap="square" rtlCol="0">
            <a:spAutoFit/>
          </a:bodyPr>
          <a:lstStyle/>
          <a:p>
            <a:pPr algn="just"/>
            <a:r>
              <a:rPr lang="en-US" sz="2200" b="1" u="sng">
                <a:solidFill>
                  <a:srgbClr val="FF0000"/>
                </a:solidFill>
                <a:latin typeface="Arial" panose="020B0604020202020204" pitchFamily="34" charset="0"/>
                <a:cs typeface="Arial" panose="020B0604020202020204" pitchFamily="34" charset="0"/>
              </a:rPr>
              <a:t>Nhiệm vụ 2</a:t>
            </a:r>
            <a:r>
              <a:rPr lang="en-US" sz="2200">
                <a:solidFill>
                  <a:srgbClr val="0070C0"/>
                </a:solidFill>
                <a:latin typeface="Arial" panose="020B0604020202020204" pitchFamily="34" charset="0"/>
                <a:cs typeface="Arial" panose="020B0604020202020204" pitchFamily="34" charset="0"/>
              </a:rPr>
              <a:t>:Thảo luận theo cặp trong vòng</a:t>
            </a:r>
          </a:p>
          <a:p>
            <a:pPr algn="just"/>
            <a:r>
              <a:rPr lang="en-US" sz="2200">
                <a:solidFill>
                  <a:srgbClr val="0070C0"/>
                </a:solidFill>
                <a:latin typeface="Arial" panose="020B0604020202020204" pitchFamily="34" charset="0"/>
                <a:cs typeface="Arial" panose="020B0604020202020204" pitchFamily="34" charset="0"/>
              </a:rPr>
              <a:t> </a:t>
            </a:r>
            <a:r>
              <a:rPr lang="en-US" sz="2200" b="1">
                <a:solidFill>
                  <a:srgbClr val="FF0000"/>
                </a:solidFill>
                <a:latin typeface="Arial" panose="020B0604020202020204" pitchFamily="34" charset="0"/>
                <a:cs typeface="Arial" panose="020B0604020202020204" pitchFamily="34" charset="0"/>
              </a:rPr>
              <a:t>2 phút </a:t>
            </a:r>
            <a:r>
              <a:rPr lang="en-US" sz="2200">
                <a:solidFill>
                  <a:srgbClr val="0070C0"/>
                </a:solidFill>
                <a:latin typeface="Arial" panose="020B0604020202020204" pitchFamily="34" charset="0"/>
                <a:cs typeface="Arial" panose="020B0604020202020204" pitchFamily="34" charset="0"/>
              </a:rPr>
              <a:t>hãy:</a:t>
            </a:r>
          </a:p>
          <a:p>
            <a:pPr algn="just"/>
            <a:r>
              <a:rPr lang="en-US" sz="2200">
                <a:solidFill>
                  <a:srgbClr val="0070C0"/>
                </a:solidFill>
                <a:latin typeface="Arial" panose="020B0604020202020204" pitchFamily="34" charset="0"/>
                <a:cs typeface="Arial" panose="020B0604020202020204" pitchFamily="34" charset="0"/>
              </a:rPr>
              <a:t>-Dựa vào nội dung thảo luận tại nhiệm vụ 1 và SGK trang 11</a:t>
            </a:r>
            <a:r>
              <a:rPr lang="vi-VN" sz="2200">
                <a:solidFill>
                  <a:srgbClr val="0070C0"/>
                </a:solidFill>
                <a:latin typeface="Arial" panose="020B0604020202020204" pitchFamily="34" charset="0"/>
                <a:cs typeface="Arial" panose="020B0604020202020204" pitchFamily="34" charset="0"/>
              </a:rPr>
              <a:t>3</a:t>
            </a:r>
            <a:r>
              <a:rPr lang="en-US" sz="2200">
                <a:solidFill>
                  <a:srgbClr val="0070C0"/>
                </a:solidFill>
                <a:latin typeface="Arial" panose="020B0604020202020204" pitchFamily="34" charset="0"/>
                <a:cs typeface="Arial" panose="020B0604020202020204" pitchFamily="34" charset="0"/>
              </a:rPr>
              <a:t>, em hãy chứng minh khí hậu nước ta mang tính chất nhiệt đới?</a:t>
            </a:r>
          </a:p>
          <a:p>
            <a:pPr algn="just"/>
            <a:r>
              <a:rPr lang="en-US" sz="2200">
                <a:solidFill>
                  <a:srgbClr val="0070C0"/>
                </a:solidFill>
                <a:latin typeface="Arial" panose="020B0604020202020204" pitchFamily="34" charset="0"/>
                <a:cs typeface="Arial" panose="020B0604020202020204" pitchFamily="34" charset="0"/>
              </a:rPr>
              <a:t>-Dựa vào kiến thức đã học kết hợp hình bên hãy giải thích vì sao khí hậu nước ta có tính chất nhiệt đới</a:t>
            </a:r>
            <a:r>
              <a:rPr lang="vi-VN" sz="2200">
                <a:solidFill>
                  <a:srgbClr val="0070C0"/>
                </a:solidFill>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6F1D24E-2303-787F-5F67-23655534A251}"/>
              </a:ext>
            </a:extLst>
          </p:cNvPr>
          <p:cNvPicPr>
            <a:picLocks noChangeAspect="1"/>
          </p:cNvPicPr>
          <p:nvPr/>
        </p:nvPicPr>
        <p:blipFill>
          <a:blip r:embed="rId3"/>
          <a:stretch>
            <a:fillRect/>
          </a:stretch>
        </p:blipFill>
        <p:spPr>
          <a:xfrm>
            <a:off x="8567421" y="650687"/>
            <a:ext cx="3624579" cy="5878519"/>
          </a:xfrm>
          <a:prstGeom prst="rect">
            <a:avLst/>
          </a:prstGeom>
        </p:spPr>
      </p:pic>
      <p:pic>
        <p:nvPicPr>
          <p:cNvPr id="9" name="Picture 8">
            <a:extLst>
              <a:ext uri="{FF2B5EF4-FFF2-40B4-BE49-F238E27FC236}">
                <a16:creationId xmlns:a16="http://schemas.microsoft.com/office/drawing/2014/main" id="{46DBF9B7-08FA-7370-B9A1-A97EA01417B2}"/>
              </a:ext>
            </a:extLst>
          </p:cNvPr>
          <p:cNvPicPr>
            <a:picLocks noChangeAspect="1"/>
          </p:cNvPicPr>
          <p:nvPr/>
        </p:nvPicPr>
        <p:blipFill>
          <a:blip r:embed="rId4"/>
          <a:stretch>
            <a:fillRect/>
          </a:stretch>
        </p:blipFill>
        <p:spPr>
          <a:xfrm>
            <a:off x="6093958" y="4024737"/>
            <a:ext cx="2473463" cy="2815037"/>
          </a:xfrm>
          <a:prstGeom prst="rect">
            <a:avLst/>
          </a:prstGeom>
        </p:spPr>
      </p:pic>
      <p:sp>
        <p:nvSpPr>
          <p:cNvPr id="10" name="TextBox 9">
            <a:extLst>
              <a:ext uri="{FF2B5EF4-FFF2-40B4-BE49-F238E27FC236}">
                <a16:creationId xmlns:a16="http://schemas.microsoft.com/office/drawing/2014/main" id="{6C4E16C8-12FC-CA8A-B271-EB7853B64C5E}"/>
              </a:ext>
            </a:extLst>
          </p:cNvPr>
          <p:cNvSpPr txBox="1"/>
          <p:nvPr/>
        </p:nvSpPr>
        <p:spPr>
          <a:xfrm>
            <a:off x="66992" y="188222"/>
            <a:ext cx="1247775" cy="369332"/>
          </a:xfrm>
          <a:prstGeom prst="rect">
            <a:avLst/>
          </a:prstGeom>
          <a:solidFill>
            <a:schemeClr val="accent4">
              <a:lumMod val="20000"/>
              <a:lumOff val="80000"/>
            </a:schemeClr>
          </a:solidFill>
          <a:ln>
            <a:solidFill>
              <a:schemeClr val="accent1"/>
            </a:solid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1,4</a:t>
            </a:r>
          </a:p>
        </p:txBody>
      </p:sp>
    </p:spTree>
    <p:extLst>
      <p:ext uri="{BB962C8B-B14F-4D97-AF65-F5344CB8AC3E}">
        <p14:creationId xmlns:p14="http://schemas.microsoft.com/office/powerpoint/2010/main" val="144431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15557-3EFF-6E31-FF3C-A73BA1859C6A}"/>
              </a:ext>
            </a:extLst>
          </p:cNvPr>
          <p:cNvSpPr txBox="1"/>
          <p:nvPr/>
        </p:nvSpPr>
        <p:spPr>
          <a:xfrm>
            <a:off x="1503680" y="25948"/>
            <a:ext cx="9997440" cy="646331"/>
          </a:xfrm>
          <a:prstGeom prst="rect">
            <a:avLst/>
          </a:prstGeom>
          <a:solidFill>
            <a:schemeClr val="bg1"/>
          </a:solidFill>
        </p:spPr>
        <p:txBody>
          <a:bodyPr wrap="square" rtlCol="0">
            <a:spAutoFit/>
          </a:bodyPr>
          <a:lstStyle/>
          <a:p>
            <a:r>
              <a:rPr lang="en-US" sz="3600" b="1">
                <a:solidFill>
                  <a:srgbClr val="00B050"/>
                </a:solidFill>
                <a:latin typeface="Arial" panose="020B0604020202020204" pitchFamily="34" charset="0"/>
                <a:cs typeface="Arial" panose="020B0604020202020204" pitchFamily="34" charset="0"/>
              </a:rPr>
              <a:t>PHIẾU HỌC TẬP NHÓM CHUYÊN SÂU SỐ 2</a:t>
            </a:r>
          </a:p>
        </p:txBody>
      </p:sp>
      <p:grpSp>
        <p:nvGrpSpPr>
          <p:cNvPr id="14" name="Group 13">
            <a:extLst>
              <a:ext uri="{FF2B5EF4-FFF2-40B4-BE49-F238E27FC236}">
                <a16:creationId xmlns:a16="http://schemas.microsoft.com/office/drawing/2014/main" id="{A9420554-6D89-4921-885A-1DA4E7546A54}"/>
              </a:ext>
            </a:extLst>
          </p:cNvPr>
          <p:cNvGrpSpPr/>
          <p:nvPr/>
        </p:nvGrpSpPr>
        <p:grpSpPr>
          <a:xfrm>
            <a:off x="213778" y="987379"/>
            <a:ext cx="7954177" cy="2708129"/>
            <a:chOff x="213778" y="987379"/>
            <a:chExt cx="7229475" cy="2539459"/>
          </a:xfrm>
        </p:grpSpPr>
        <p:sp>
          <p:nvSpPr>
            <p:cNvPr id="5" name="Rectangle: Rounded Corners 4">
              <a:extLst>
                <a:ext uri="{FF2B5EF4-FFF2-40B4-BE49-F238E27FC236}">
                  <a16:creationId xmlns:a16="http://schemas.microsoft.com/office/drawing/2014/main" id="{F15A8B62-8380-DE8B-45BE-4968E60FA078}"/>
                </a:ext>
              </a:extLst>
            </p:cNvPr>
            <p:cNvSpPr/>
            <p:nvPr/>
          </p:nvSpPr>
          <p:spPr>
            <a:xfrm>
              <a:off x="213778" y="987379"/>
              <a:ext cx="7229475" cy="2523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8E9A225-6AAE-3E85-63FB-5030AAD63885}"/>
                </a:ext>
              </a:extLst>
            </p:cNvPr>
            <p:cNvSpPr txBox="1"/>
            <p:nvPr/>
          </p:nvSpPr>
          <p:spPr>
            <a:xfrm>
              <a:off x="480478" y="1015954"/>
              <a:ext cx="6962775" cy="2510884"/>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Nhiệm vụ 1: </a:t>
              </a:r>
              <a:r>
                <a:rPr lang="en-US" sz="2400">
                  <a:solidFill>
                    <a:srgbClr val="0070C0"/>
                  </a:solidFill>
                  <a:latin typeface="Arial" panose="020B0604020202020204" pitchFamily="34" charset="0"/>
                  <a:cs typeface="Arial" panose="020B0604020202020204" pitchFamily="34" charset="0"/>
                </a:rPr>
                <a:t>Thảo luận cặp đôi trong </a:t>
              </a:r>
              <a:r>
                <a:rPr lang="en-US" sz="2400" b="1">
                  <a:solidFill>
                    <a:srgbClr val="FF0000"/>
                  </a:solidFill>
                  <a:latin typeface="Arial" panose="020B0604020202020204" pitchFamily="34" charset="0"/>
                  <a:cs typeface="Arial" panose="020B0604020202020204" pitchFamily="34" charset="0"/>
                </a:rPr>
                <a:t>3 phút</a:t>
              </a:r>
              <a:r>
                <a:rPr lang="en-US" sz="2400">
                  <a:solidFill>
                    <a:srgbClr val="FF0000"/>
                  </a:solidFill>
                  <a:latin typeface="Arial" panose="020B0604020202020204" pitchFamily="34" charset="0"/>
                  <a:cs typeface="Arial" panose="020B0604020202020204" pitchFamily="34" charset="0"/>
                </a:rPr>
                <a:t>:</a:t>
              </a:r>
            </a:p>
            <a:p>
              <a:pPr algn="just"/>
              <a:r>
                <a:rPr lang="en-US" sz="2400">
                  <a:solidFill>
                    <a:srgbClr val="0070C0"/>
                  </a:solidFill>
                  <a:latin typeface="Arial" panose="020B0604020202020204" pitchFamily="34" charset="0"/>
                  <a:cs typeface="Arial" panose="020B0604020202020204" pitchFamily="34" charset="0"/>
                </a:rPr>
                <a:t>-Dựa vào lược đồ lượng mưa TB năm của nước ta, hãy:</a:t>
              </a:r>
            </a:p>
            <a:p>
              <a:pPr algn="just"/>
              <a:r>
                <a:rPr lang="en-US" sz="2400">
                  <a:solidFill>
                    <a:srgbClr val="0070C0"/>
                  </a:solidFill>
                  <a:latin typeface="Arial" panose="020B0604020202020204" pitchFamily="34" charset="0"/>
                  <a:cs typeface="Arial" panose="020B0604020202020204" pitchFamily="34" charset="0"/>
                </a:rPr>
                <a:t>+Nêu nhận xét về lượng mưa trên toàn lãnh thổ nước ta?</a:t>
              </a:r>
            </a:p>
            <a:p>
              <a:pPr algn="just"/>
              <a:r>
                <a:rPr lang="en-US" sz="2400">
                  <a:solidFill>
                    <a:srgbClr val="0070C0"/>
                  </a:solidFill>
                  <a:latin typeface="Arial" panose="020B0604020202020204" pitchFamily="34" charset="0"/>
                  <a:cs typeface="Arial" panose="020B0604020202020204" pitchFamily="34" charset="0"/>
                </a:rPr>
                <a:t>+Kể tên 1 số địa điểm có lượng mưa lớn. Giải thích vì sao những địa điểm đó thường mưa nhiều?</a:t>
              </a:r>
              <a:endParaRPr lang="en-US" sz="24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CD27B947-D9EE-AF32-2169-3D090611E6BF}"/>
              </a:ext>
            </a:extLst>
          </p:cNvPr>
          <p:cNvGrpSpPr/>
          <p:nvPr/>
        </p:nvGrpSpPr>
        <p:grpSpPr>
          <a:xfrm>
            <a:off x="3629026" y="4585283"/>
            <a:ext cx="8410574" cy="2370625"/>
            <a:chOff x="3629026" y="4775100"/>
            <a:chExt cx="8410574" cy="2180808"/>
          </a:xfrm>
        </p:grpSpPr>
        <p:sp>
          <p:nvSpPr>
            <p:cNvPr id="8" name="Rectangle: Rounded Corners 7">
              <a:extLst>
                <a:ext uri="{FF2B5EF4-FFF2-40B4-BE49-F238E27FC236}">
                  <a16:creationId xmlns:a16="http://schemas.microsoft.com/office/drawing/2014/main" id="{07D6D25B-7B6B-BEF1-4018-E0F98EDC070E}"/>
                </a:ext>
              </a:extLst>
            </p:cNvPr>
            <p:cNvSpPr/>
            <p:nvPr/>
          </p:nvSpPr>
          <p:spPr>
            <a:xfrm>
              <a:off x="3629026" y="4775100"/>
              <a:ext cx="8410574" cy="20803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013FF0B-C989-8CF1-BB62-F3419CA73F85}"/>
                </a:ext>
              </a:extLst>
            </p:cNvPr>
            <p:cNvSpPr txBox="1"/>
            <p:nvPr/>
          </p:nvSpPr>
          <p:spPr>
            <a:xfrm>
              <a:off x="3972541" y="4832250"/>
              <a:ext cx="8067059" cy="2123658"/>
            </a:xfrm>
            <a:prstGeom prst="rect">
              <a:avLst/>
            </a:prstGeom>
            <a:noFill/>
          </p:spPr>
          <p:txBody>
            <a:bodyPr wrap="square" rtlCol="0">
              <a:spAutoFit/>
            </a:bodyPr>
            <a:lstStyle/>
            <a:p>
              <a:r>
                <a:rPr lang="en-US" sz="2200" b="1">
                  <a:solidFill>
                    <a:srgbClr val="FF0000"/>
                  </a:solidFill>
                  <a:latin typeface="Arial" panose="020B0604020202020204" pitchFamily="34" charset="0"/>
                  <a:cs typeface="Arial" panose="020B0604020202020204" pitchFamily="34" charset="0"/>
                </a:rPr>
                <a:t>Nhiệm vụ 2: </a:t>
              </a:r>
              <a:r>
                <a:rPr lang="en-US" sz="2200">
                  <a:solidFill>
                    <a:srgbClr val="0070C0"/>
                  </a:solidFill>
                  <a:latin typeface="Arial" panose="020B0604020202020204" pitchFamily="34" charset="0"/>
                  <a:cs typeface="Arial" panose="020B0604020202020204" pitchFamily="34" charset="0"/>
                </a:rPr>
                <a:t>Thảo luận nhóm trong </a:t>
              </a:r>
              <a:r>
                <a:rPr lang="en-US" sz="2200">
                  <a:solidFill>
                    <a:srgbClr val="FF0000"/>
                  </a:solidFill>
                  <a:latin typeface="Arial" panose="020B0604020202020204" pitchFamily="34" charset="0"/>
                  <a:cs typeface="Arial" panose="020B0604020202020204" pitchFamily="34" charset="0"/>
                </a:rPr>
                <a:t>2 phút:</a:t>
              </a:r>
            </a:p>
            <a:p>
              <a:r>
                <a:rPr lang="en-US" sz="2200">
                  <a:solidFill>
                    <a:srgbClr val="0070C0"/>
                  </a:solidFill>
                  <a:latin typeface="Arial" panose="020B0604020202020204" pitchFamily="34" charset="0"/>
                  <a:cs typeface="Arial" panose="020B0604020202020204" pitchFamily="34" charset="0"/>
                </a:rPr>
                <a:t>-Dựa vào nội dung thảo luận tại nhiệm vụ 1 và bảng 4.2 trang 114, em hãy chứng minh tính ẩm của khí hậu nước ta.</a:t>
              </a:r>
            </a:p>
            <a:p>
              <a:r>
                <a:rPr lang="en-US" sz="2200">
                  <a:solidFill>
                    <a:srgbClr val="0070C0"/>
                  </a:solidFill>
                  <a:latin typeface="Arial" panose="020B0604020202020204" pitchFamily="34" charset="0"/>
                  <a:cs typeface="Arial" panose="020B0604020202020204" pitchFamily="34" charset="0"/>
                </a:rPr>
                <a:t>-Tại sao cùng nằm trong khu vực nội chí tuyến, nhưng nước ta lại không có khí hậu nhiệt đới khô nóng và không bị hoang mạc hóa bao phủ như nhiều nước ở Tây Nam Á và Bắc Phi.</a:t>
              </a:r>
              <a:endParaRPr lang="en-US" sz="2200">
                <a:latin typeface="Arial" panose="020B0604020202020204" pitchFamily="34" charset="0"/>
                <a:cs typeface="Arial" panose="020B0604020202020204" pitchFamily="34" charset="0"/>
              </a:endParaRPr>
            </a:p>
          </p:txBody>
        </p:sp>
      </p:grpSp>
      <p:pic>
        <p:nvPicPr>
          <p:cNvPr id="11" name="Picture 10">
            <a:extLst>
              <a:ext uri="{FF2B5EF4-FFF2-40B4-BE49-F238E27FC236}">
                <a16:creationId xmlns:a16="http://schemas.microsoft.com/office/drawing/2014/main" id="{1BEE093C-6B36-ABB4-513B-D5BE045F9882}"/>
              </a:ext>
            </a:extLst>
          </p:cNvPr>
          <p:cNvPicPr>
            <a:picLocks noChangeAspect="1"/>
          </p:cNvPicPr>
          <p:nvPr/>
        </p:nvPicPr>
        <p:blipFill>
          <a:blip r:embed="rId3"/>
          <a:stretch>
            <a:fillRect/>
          </a:stretch>
        </p:blipFill>
        <p:spPr>
          <a:xfrm>
            <a:off x="8642987" y="575649"/>
            <a:ext cx="2761328" cy="3964116"/>
          </a:xfrm>
          <a:prstGeom prst="rect">
            <a:avLst/>
          </a:prstGeom>
        </p:spPr>
      </p:pic>
      <p:pic>
        <p:nvPicPr>
          <p:cNvPr id="13" name="Picture 12">
            <a:extLst>
              <a:ext uri="{FF2B5EF4-FFF2-40B4-BE49-F238E27FC236}">
                <a16:creationId xmlns:a16="http://schemas.microsoft.com/office/drawing/2014/main" id="{1FB4ACCB-3335-66A1-9B85-DCC3E6970312}"/>
              </a:ext>
            </a:extLst>
          </p:cNvPr>
          <p:cNvPicPr>
            <a:picLocks noChangeAspect="1"/>
          </p:cNvPicPr>
          <p:nvPr/>
        </p:nvPicPr>
        <p:blipFill rotWithShape="1">
          <a:blip r:embed="rId4"/>
          <a:srcRect l="2990"/>
          <a:stretch/>
        </p:blipFill>
        <p:spPr>
          <a:xfrm>
            <a:off x="0" y="4585283"/>
            <a:ext cx="3549015" cy="2246769"/>
          </a:xfrm>
          <a:prstGeom prst="rect">
            <a:avLst/>
          </a:prstGeom>
        </p:spPr>
      </p:pic>
      <p:sp>
        <p:nvSpPr>
          <p:cNvPr id="16" name="TextBox 15">
            <a:extLst>
              <a:ext uri="{FF2B5EF4-FFF2-40B4-BE49-F238E27FC236}">
                <a16:creationId xmlns:a16="http://schemas.microsoft.com/office/drawing/2014/main" id="{76520246-A3D1-F869-2E28-3BAE819105AF}"/>
              </a:ext>
            </a:extLst>
          </p:cNvPr>
          <p:cNvSpPr txBox="1"/>
          <p:nvPr/>
        </p:nvSpPr>
        <p:spPr>
          <a:xfrm>
            <a:off x="66992" y="188222"/>
            <a:ext cx="1247775" cy="369332"/>
          </a:xfrm>
          <a:prstGeom prst="rect">
            <a:avLst/>
          </a:prstGeom>
          <a:solidFill>
            <a:schemeClr val="accent4">
              <a:lumMod val="20000"/>
              <a:lumOff val="80000"/>
            </a:schemeClr>
          </a:solidFill>
          <a:ln>
            <a:noFill/>
          </a:ln>
        </p:spPr>
        <p:txBody>
          <a:bodyPr wrap="square" rtlCol="0">
            <a:spAutoFit/>
          </a:bodyPr>
          <a:lstStyle/>
          <a:p>
            <a:r>
              <a:rPr lang="en-US" b="1">
                <a:solidFill>
                  <a:srgbClr val="7030A0"/>
                </a:solidFill>
                <a:latin typeface="Arial" panose="020B0604020202020204" pitchFamily="34" charset="0"/>
                <a:cs typeface="Arial" panose="020B0604020202020204" pitchFamily="34" charset="0"/>
              </a:rPr>
              <a:t>Nhóm 2,5</a:t>
            </a:r>
          </a:p>
        </p:txBody>
      </p:sp>
    </p:spTree>
    <p:extLst>
      <p:ext uri="{BB962C8B-B14F-4D97-AF65-F5344CB8AC3E}">
        <p14:creationId xmlns:p14="http://schemas.microsoft.com/office/powerpoint/2010/main" val="2374520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1743</TotalTime>
  <Words>5218</Words>
  <Application>Microsoft Office PowerPoint</Application>
  <PresentationFormat>Widescreen</PresentationFormat>
  <Paragraphs>403</Paragraphs>
  <Slides>41</Slides>
  <Notes>25</Notes>
  <HiddenSlides>0</HiddenSlides>
  <MMClips>11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41</vt:i4>
      </vt:variant>
    </vt:vector>
  </HeadingPairs>
  <TitlesOfParts>
    <vt:vector size="58" baseType="lpstr">
      <vt:lpstr>#9Slide03 AllRoundGothic</vt:lpstr>
      <vt:lpstr>#9Slide03 Arima Madurai ExtraLi</vt:lpstr>
      <vt:lpstr>#9Slide03 Roboto Medium</vt:lpstr>
      <vt:lpstr>#9Slide05 Fourth</vt:lpstr>
      <vt:lpstr>#9Slide05 Fourth Light</vt:lpstr>
      <vt:lpstr>#9Slide05 Fourth Medium</vt:lpstr>
      <vt:lpstr>#9Slide07 IcielCrocante</vt:lpstr>
      <vt:lpstr>Arial</vt:lpstr>
      <vt:lpstr>Calibri</vt:lpstr>
      <vt:lpstr>Calibri Light</vt:lpstr>
      <vt:lpstr>Fira Sans Extra Condensed Medium</vt:lpstr>
      <vt:lpstr>Roboto</vt:lpstr>
      <vt:lpstr>SVN-Bango</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 Lê Chinh-0982276629</dc:creator>
  <cp:lastModifiedBy>Admin</cp:lastModifiedBy>
  <cp:revision>10</cp:revision>
  <dcterms:created xsi:type="dcterms:W3CDTF">2023-03-30T01:15:31Z</dcterms:created>
  <dcterms:modified xsi:type="dcterms:W3CDTF">2023-06-15T16:32:16Z</dcterms:modified>
</cp:coreProperties>
</file>