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61" r:id="rId4"/>
    <p:sldId id="268" r:id="rId5"/>
    <p:sldId id="263" r:id="rId6"/>
    <p:sldId id="6290" r:id="rId7"/>
    <p:sldId id="259" r:id="rId8"/>
    <p:sldId id="301" r:id="rId9"/>
    <p:sldId id="6292" r:id="rId10"/>
    <p:sldId id="6293" r:id="rId11"/>
    <p:sldId id="6294" r:id="rId12"/>
    <p:sldId id="6295" r:id="rId13"/>
    <p:sldId id="304" r:id="rId14"/>
    <p:sldId id="6297" r:id="rId15"/>
    <p:sldId id="784" r:id="rId16"/>
    <p:sldId id="303" r:id="rId17"/>
    <p:sldId id="776" r:id="rId18"/>
    <p:sldId id="778" r:id="rId19"/>
    <p:sldId id="779" r:id="rId20"/>
    <p:sldId id="6299" r:id="rId21"/>
    <p:sldId id="6296" r:id="rId22"/>
    <p:sldId id="260" r:id="rId23"/>
    <p:sldId id="6300" r:id="rId24"/>
    <p:sldId id="780" r:id="rId25"/>
    <p:sldId id="6301" r:id="rId26"/>
    <p:sldId id="788" r:id="rId27"/>
    <p:sldId id="786" r:id="rId28"/>
    <p:sldId id="306" r:id="rId29"/>
    <p:sldId id="471" r:id="rId30"/>
    <p:sldId id="472" r:id="rId31"/>
    <p:sldId id="460" r:id="rId32"/>
    <p:sldId id="789" r:id="rId33"/>
    <p:sldId id="447" r:id="rId34"/>
    <p:sldId id="464" r:id="rId35"/>
    <p:sldId id="6291" r:id="rId36"/>
    <p:sldId id="6302" r:id="rId37"/>
    <p:sldId id="6303" r:id="rId38"/>
    <p:sldId id="298" r:id="rId39"/>
    <p:sldId id="6304" r:id="rId40"/>
    <p:sldId id="291" r:id="rId41"/>
    <p:sldId id="295" r:id="rId42"/>
    <p:sldId id="296" r:id="rId43"/>
    <p:sldId id="6262" r:id="rId44"/>
    <p:sldId id="6264" r:id="rId45"/>
    <p:sldId id="34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CC4"/>
    <a:srgbClr val="FF0066"/>
    <a:srgbClr val="F7F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7210-930B-4037-A87A-796FE6C9088A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E40EE-DF67-4436-AB76-BA2B34C41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91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9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64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39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64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18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 Đồi núi ảnh hưởng như thế nào đến cảnh quan tự nhiên và sinh hoạt sản xuất của con người?”</a:t>
            </a:r>
            <a:endParaRPr lang="en-US" sz="1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D3932-D3DA-4ECC-812A-B338553944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30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40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99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1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69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43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71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29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 Đồi núi ảnh hưởng như thế nào đến cảnh quan tự nhiên và sinh hoạt sản xuất của con người?”</a:t>
            </a:r>
            <a:endParaRPr lang="en-US" sz="1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D3932-D3DA-4ECC-812A-B338553944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31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D3932-D3DA-4ECC-812A-B338553944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28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Ngoại lực (dòng nước, khí hậu)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D3932-D3DA-4ECC-812A-B338553944D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10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90CED3-3576-49D9-86A5-95AF6AAA8ED6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pPr eaLnBrk="1" hangingPunct="1"/>
            <a:endParaRPr lang="vi-V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1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90CED3-3576-49D9-86A5-95AF6AAA8ED6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9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90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05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770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47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766825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2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27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0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76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79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12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16505-B7F2-4D70-990E-7C12C22DB25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943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Nhóm chia sẻ tài liệu: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https://www.facebook.com/groups/1448467355535530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76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70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84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 vụ 3: Thấy được đồi núi là bộ ph</a:t>
            </a:r>
            <a:r>
              <a:rPr lang="en-US" sz="180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ậ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 quan trọng nhất của cấu trúc địa hình Việt Nam</a:t>
            </a:r>
            <a:endParaRPr lang="en-US" sz="1800">
              <a:effectLst/>
              <a:latin typeface="Noto Sans Symbols"/>
              <a:ea typeface="Noto Sans Symbols"/>
              <a:cs typeface="Noto Sans Symbols"/>
            </a:endParaRPr>
          </a:p>
          <a:p>
            <a:pPr indent="18034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180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GV đặt vấn đề “ </a:t>
            </a:r>
            <a:r>
              <a:rPr lang="en-US" sz="1800" i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 sao nói đồi núi là bộ phận quan trọng trong cấu trúc địa hình nước ta”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D3932-D3DA-4ECC-812A-B33855394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70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04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E40EE-DF67-4436-AB76-BA2B34C41B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4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ED96-C6F9-CF2B-91FA-BD3B71EE9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9BC8C-3705-A4D1-508C-A99B128101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02176-733D-9657-BB97-4B144E261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68B83-D9EE-A91A-3DC8-9A683C0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40E11-929A-5376-BA23-17A50F7B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7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E7F9B-9D7D-AFA1-7B03-5583CB841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E82BA-94E0-3D43-E7F3-2575EA41E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C8C61-D114-94A7-7CD6-0E1F1DE98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04296-A081-8C9B-0F5E-639C7E078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C1D4E-FA40-1F2F-DD56-784D007D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8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95C58B-CE9B-7AA7-D793-09BC65017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8132D-FACF-E6FD-9980-9DF574901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00A0A-066C-BDCE-1645-A49F64DC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B2D1-6848-8B4B-34E5-1FD5EA347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DD268-6A9C-9F3C-7AB8-58E1950D1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82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20000" y="481800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7309517" y="2092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6669717" y="2639667"/>
            <a:ext cx="357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2584084" y="2092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1944300" y="2639667"/>
            <a:ext cx="357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FE4D9-BA36-E9C6-DDF3-98D54F49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99496-BF04-A12F-58B0-E4F9D846D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E191A-B2DC-C5FC-BA4D-BD622CE16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E8B96-A437-9B70-17A6-3244DA70B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E988C-E7FA-0987-0ABF-38B5D0A31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9EBE8-13FB-BFF1-F2BF-6C39EAF05D14}"/>
              </a:ext>
            </a:extLst>
          </p:cNvPr>
          <p:cNvSpPr txBox="1"/>
          <p:nvPr userDrawn="1"/>
        </p:nvSpPr>
        <p:spPr>
          <a:xfrm>
            <a:off x="2136227" y="7070135"/>
            <a:ext cx="90967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Kho giáo án PPT Địa lí -Lê Chinh- 0982.276.629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Hãy liên hệ chính chủ để được hỗ trợ suốt năm học nhé!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4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FCE21-5A2C-7F69-16A2-0849AECF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26B15-F11F-4676-16B0-B17AE7BF5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CF92F-5A65-23F2-0544-0D6A61E7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5416D-C7DA-70FF-7981-4D7DAFC1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9C56-666A-4A99-9F85-B95F388C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4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E408B-E96B-6DE5-6689-FAD78D5DC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9FEC7-A7CE-D222-4E0C-17CB46289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2FAD3-54AA-3F37-9CCC-DB25749B1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4DBDA-3F6A-B9F4-9D17-532854B4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FD93B-EC45-955A-285C-B4E6BF9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833C9A-77BC-CB8E-9DCB-FEBD221A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0E59-1461-9BD6-4354-870004A92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6398-06EF-39EA-494A-579626970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93A10-ACA6-DCE2-6B8B-71437982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413CD5-1ECB-156F-F33D-8EFB1E8B8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6191A6-0305-8C52-A1E3-23BF3BCA3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49E96-251D-35B9-293D-CD2B00CA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EB81A8-2337-294B-EEBF-3831A4E9C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761A60-402F-2875-B37C-D7BA7BDA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4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8700-22E5-B2AE-37B5-11F9F17F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E5885-B034-B475-5BB3-0E670954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681D8-DC08-6285-A3D1-0DD915F50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3D2BE-C20B-25C0-0FF7-373400F0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6138B-42B2-D807-130A-E8EA3B31F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5419FC-E166-9A3B-88F0-E9161381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A8D76-3912-01FC-9132-CE1EF9C6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2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2EB0-51C0-BE6D-94E8-AC136F71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479F8-BDC0-DE95-58F2-B5CD551ED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A8EBD-C050-27B0-C37C-BDDC330FF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3A653-607C-228D-F070-E905591F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DEE0-CBCC-4A59-43B8-025A30A3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BC2C4-F3CA-835C-735F-A004A49F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73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37FB5-60B6-1585-9895-F99D4A6C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CAF626-3877-BE83-26F1-1D9A65D252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E3280-A6EA-7F1F-F28A-832FF9646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BA167-EBCB-00C7-4CEE-514321CF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DFB6FA-1C6E-2371-2A55-FAA94D62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19794-8B20-1BE4-DEA1-F7696F2E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52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F44EA-515C-C8D6-6539-CF6F3B2A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5ABE6-DCB6-3DB0-8126-357219A24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B34ED-06A0-E9CF-5098-A41A19390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3F9BE-A8E5-409E-94F8-C714CA1B22B9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69803-F4AC-068C-07B7-C8C2BFD62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344FB-523B-9D84-71A6-31F658D01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94E-D351-4FD1-BDEB-D46DBA850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7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fif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fif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media3.m4a"/><Relationship Id="rId7" Type="http://schemas.openxmlformats.org/officeDocument/2006/relationships/image" Target="../media/image45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4.jpe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1.wav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microsoft.com/office/2007/relationships/hdphoto" Target="../media/hdphoto1.wdp"/><Relationship Id="rId10" Type="http://schemas.openxmlformats.org/officeDocument/2006/relationships/audio" Target="NULL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86140EC-9363-9F05-8598-BB55EAF7B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900856-E852-F170-5A3D-0028C98820C2}"/>
              </a:ext>
            </a:extLst>
          </p:cNvPr>
          <p:cNvSpPr txBox="1"/>
          <p:nvPr/>
        </p:nvSpPr>
        <p:spPr>
          <a:xfrm>
            <a:off x="7306507" y="6488668"/>
            <a:ext cx="48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Kho </a:t>
            </a:r>
            <a:r>
              <a:rPr lang="en-US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giáo</a:t>
            </a:r>
            <a:r>
              <a:rPr lang="en-US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án PPT Địa lí -Lê Chinh- 0982.276.629</a:t>
            </a:r>
          </a:p>
        </p:txBody>
      </p:sp>
    </p:spTree>
    <p:extLst>
      <p:ext uri="{BB962C8B-B14F-4D97-AF65-F5344CB8AC3E}">
        <p14:creationId xmlns:p14="http://schemas.microsoft.com/office/powerpoint/2010/main" val="4241169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5;p19">
            <a:extLst>
              <a:ext uri="{FF2B5EF4-FFF2-40B4-BE49-F238E27FC236}">
                <a16:creationId xmlns:a16="http://schemas.microsoft.com/office/drawing/2014/main" id="{AC7EA398-3392-785F-01B0-C9260B8FB642}"/>
              </a:ext>
            </a:extLst>
          </p:cNvPr>
          <p:cNvGrpSpPr/>
          <p:nvPr/>
        </p:nvGrpSpPr>
        <p:grpSpPr>
          <a:xfrm>
            <a:off x="1" y="0"/>
            <a:ext cx="6096000" cy="1148042"/>
            <a:chOff x="1411406" y="1872757"/>
            <a:chExt cx="4872870" cy="861031"/>
          </a:xfrm>
        </p:grpSpPr>
        <p:sp>
          <p:nvSpPr>
            <p:cNvPr id="10" name="Google Shape;246;p19">
              <a:extLst>
                <a:ext uri="{FF2B5EF4-FFF2-40B4-BE49-F238E27FC236}">
                  <a16:creationId xmlns:a16="http://schemas.microsoft.com/office/drawing/2014/main" id="{F9524ABC-1FF8-866A-721B-4E6F98DA6380}"/>
                </a:ext>
              </a:extLst>
            </p:cNvPr>
            <p:cNvSpPr/>
            <p:nvPr/>
          </p:nvSpPr>
          <p:spPr>
            <a:xfrm>
              <a:off x="247975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47;p19">
              <a:extLst>
                <a:ext uri="{FF2B5EF4-FFF2-40B4-BE49-F238E27FC236}">
                  <a16:creationId xmlns:a16="http://schemas.microsoft.com/office/drawing/2014/main" id="{77C24DBF-F257-EACE-A65A-877709CBD799}"/>
                </a:ext>
              </a:extLst>
            </p:cNvPr>
            <p:cNvSpPr/>
            <p:nvPr/>
          </p:nvSpPr>
          <p:spPr>
            <a:xfrm>
              <a:off x="247975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48;p19">
              <a:extLst>
                <a:ext uri="{FF2B5EF4-FFF2-40B4-BE49-F238E27FC236}">
                  <a16:creationId xmlns:a16="http://schemas.microsoft.com/office/drawing/2014/main" id="{65EFFBEA-1AA1-1F4F-EA0D-B21294C38B6E}"/>
                </a:ext>
              </a:extLst>
            </p:cNvPr>
            <p:cNvSpPr/>
            <p:nvPr/>
          </p:nvSpPr>
          <p:spPr>
            <a:xfrm>
              <a:off x="1792473" y="1945770"/>
              <a:ext cx="4168169" cy="72819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49;p19">
              <a:extLst>
                <a:ext uri="{FF2B5EF4-FFF2-40B4-BE49-F238E27FC236}">
                  <a16:creationId xmlns:a16="http://schemas.microsoft.com/office/drawing/2014/main" id="{99887C49-3900-EF7C-9944-FD2429E823FA}"/>
                </a:ext>
              </a:extLst>
            </p:cNvPr>
            <p:cNvSpPr/>
            <p:nvPr/>
          </p:nvSpPr>
          <p:spPr>
            <a:xfrm>
              <a:off x="1411406" y="187275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250;p19">
              <a:extLst>
                <a:ext uri="{FF2B5EF4-FFF2-40B4-BE49-F238E27FC236}">
                  <a16:creationId xmlns:a16="http://schemas.microsoft.com/office/drawing/2014/main" id="{9BA4E647-27CD-0197-0AB9-EAE18EAF42E4}"/>
                </a:ext>
              </a:extLst>
            </p:cNvPr>
            <p:cNvSpPr txBox="1"/>
            <p:nvPr/>
          </p:nvSpPr>
          <p:spPr>
            <a:xfrm>
              <a:off x="2345763" y="2064900"/>
              <a:ext cx="18846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251;p19">
              <a:extLst>
                <a:ext uri="{FF2B5EF4-FFF2-40B4-BE49-F238E27FC236}">
                  <a16:creationId xmlns:a16="http://schemas.microsoft.com/office/drawing/2014/main" id="{E3341DCA-DD21-31F7-CB3B-5B74776A5B3D}"/>
                </a:ext>
              </a:extLst>
            </p:cNvPr>
            <p:cNvSpPr txBox="1"/>
            <p:nvPr/>
          </p:nvSpPr>
          <p:spPr>
            <a:xfrm>
              <a:off x="2334951" y="2017916"/>
              <a:ext cx="3949325" cy="507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địa hình</a:t>
              </a:r>
              <a:endPara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B10D075-9CC3-9F03-2B5E-6DC7EB10ABBC}"/>
              </a:ext>
            </a:extLst>
          </p:cNvPr>
          <p:cNvGrpSpPr/>
          <p:nvPr/>
        </p:nvGrpSpPr>
        <p:grpSpPr>
          <a:xfrm>
            <a:off x="5742501" y="-11939"/>
            <a:ext cx="6500868" cy="6862086"/>
            <a:chOff x="-30617" y="-4086"/>
            <a:chExt cx="6500868" cy="68620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0405FF-EC77-6058-E026-27BCE8237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037" y="150841"/>
              <a:ext cx="5124907" cy="670715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36752BE-4484-C302-47BB-DADEBF30C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0617" y="-4086"/>
              <a:ext cx="6500868" cy="640488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E1B05-F5D4-E738-917C-64501F09DCC7}"/>
              </a:ext>
            </a:extLst>
          </p:cNvPr>
          <p:cNvGrpSpPr/>
          <p:nvPr/>
        </p:nvGrpSpPr>
        <p:grpSpPr>
          <a:xfrm>
            <a:off x="154113" y="1704509"/>
            <a:ext cx="4766456" cy="2904637"/>
            <a:chOff x="154113" y="1704509"/>
            <a:chExt cx="4766456" cy="2904637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E3D97857-8656-416E-98CB-4663AAB36897}"/>
                </a:ext>
              </a:extLst>
            </p:cNvPr>
            <p:cNvSpPr/>
            <p:nvPr/>
          </p:nvSpPr>
          <p:spPr>
            <a:xfrm>
              <a:off x="154113" y="1704509"/>
              <a:ext cx="4766456" cy="2904637"/>
            </a:xfrm>
            <a:prstGeom prst="cloudCallout">
              <a:avLst>
                <a:gd name="adj1" fmla="val 68247"/>
                <a:gd name="adj2" fmla="val -1762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#9Slide03 AmpleSoft" panose="02000000000000000000" pitchFamily="2" charset="0"/>
                </a:rPr>
                <a:t> </a:t>
              </a:r>
            </a:p>
            <a:p>
              <a:pPr algn="ctr"/>
              <a:r>
                <a:rPr lang="en-US" sz="2800">
                  <a:solidFill>
                    <a:srgbClr val="0303E7"/>
                  </a:solidFill>
                  <a:latin typeface="#9Slide03 AmpleSoft" panose="02000000000000000000" pitchFamily="2" charset="0"/>
                </a:rPr>
                <a:t>    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DEBB05-ACC7-9319-0F4C-97A82C52C19B}"/>
                </a:ext>
              </a:extLst>
            </p:cNvPr>
            <p:cNvSpPr txBox="1"/>
            <p:nvPr/>
          </p:nvSpPr>
          <p:spPr>
            <a:xfrm>
              <a:off x="893129" y="2195728"/>
              <a:ext cx="334146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  <a:latin typeface="#9Slide05 Fourth Medium" panose="00000600000000000000" pitchFamily="2" charset="0"/>
                  <a:cs typeface="Arial" panose="020B0604020202020204" pitchFamily="34" charset="0"/>
                </a:rPr>
                <a:t>Tại sao nói đồi núi là bộ phận quan trọng nhất của cấu trúc địa hình nước ta?</a:t>
              </a:r>
            </a:p>
            <a:p>
              <a:pPr algn="ctr"/>
              <a:endParaRPr lang="en-US" sz="2800">
                <a:latin typeface="#9Slide05 Fourth Medium" panose="00000600000000000000" pitchFamily="2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8E9F1E-8124-CC92-B7F7-91B75A7A2938}"/>
              </a:ext>
            </a:extLst>
          </p:cNvPr>
          <p:cNvSpPr txBox="1"/>
          <p:nvPr/>
        </p:nvSpPr>
        <p:spPr>
          <a:xfrm>
            <a:off x="38784" y="1733075"/>
            <a:ext cx="5866544" cy="2785378"/>
          </a:xfrm>
          <a:prstGeom prst="rect">
            <a:avLst/>
          </a:prstGeom>
          <a:solidFill>
            <a:srgbClr val="F2FD9D"/>
          </a:solidFill>
          <a:ln w="6350">
            <a:solidFill>
              <a:srgbClr val="00B0F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-3/4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25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1000m.</a:t>
            </a:r>
          </a:p>
          <a:p>
            <a:pPr eaLnBrk="1" hangingPunct="1">
              <a:spcBef>
                <a:spcPct val="50000"/>
              </a:spcBef>
            </a:pPr>
            <a:r>
              <a:rPr lang="en-US" sz="25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500" dirty="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err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5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2000m</a:t>
            </a:r>
          </a:p>
          <a:p>
            <a:pPr>
              <a:spcBef>
                <a:spcPct val="50000"/>
              </a:spcBef>
            </a:pPr>
            <a:r>
              <a:rPr lang="en-US" sz="25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+14% diện tích đồi núi từ 1000 -2000m</a:t>
            </a:r>
          </a:p>
          <a:p>
            <a:pPr eaLnBrk="1" hangingPunct="1">
              <a:spcBef>
                <a:spcPct val="50000"/>
              </a:spcBef>
            </a:pPr>
            <a:r>
              <a:rPr lang="en-US" sz="25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¼ diện tích lãnh thổ là đồng bằng</a:t>
            </a:r>
            <a:endParaRPr lang="en-US" sz="2500" dirty="0">
              <a:solidFill>
                <a:srgbClr val="0303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2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5;p19">
            <a:extLst>
              <a:ext uri="{FF2B5EF4-FFF2-40B4-BE49-F238E27FC236}">
                <a16:creationId xmlns:a16="http://schemas.microsoft.com/office/drawing/2014/main" id="{AC7EA398-3392-785F-01B0-C9260B8FB642}"/>
              </a:ext>
            </a:extLst>
          </p:cNvPr>
          <p:cNvGrpSpPr/>
          <p:nvPr/>
        </p:nvGrpSpPr>
        <p:grpSpPr>
          <a:xfrm>
            <a:off x="1" y="0"/>
            <a:ext cx="6096000" cy="1148042"/>
            <a:chOff x="1411406" y="1872757"/>
            <a:chExt cx="4872870" cy="861031"/>
          </a:xfrm>
        </p:grpSpPr>
        <p:sp>
          <p:nvSpPr>
            <p:cNvPr id="10" name="Google Shape;246;p19">
              <a:extLst>
                <a:ext uri="{FF2B5EF4-FFF2-40B4-BE49-F238E27FC236}">
                  <a16:creationId xmlns:a16="http://schemas.microsoft.com/office/drawing/2014/main" id="{F9524ABC-1FF8-866A-721B-4E6F98DA6380}"/>
                </a:ext>
              </a:extLst>
            </p:cNvPr>
            <p:cNvSpPr/>
            <p:nvPr/>
          </p:nvSpPr>
          <p:spPr>
            <a:xfrm>
              <a:off x="247975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47;p19">
              <a:extLst>
                <a:ext uri="{FF2B5EF4-FFF2-40B4-BE49-F238E27FC236}">
                  <a16:creationId xmlns:a16="http://schemas.microsoft.com/office/drawing/2014/main" id="{77C24DBF-F257-EACE-A65A-877709CBD799}"/>
                </a:ext>
              </a:extLst>
            </p:cNvPr>
            <p:cNvSpPr/>
            <p:nvPr/>
          </p:nvSpPr>
          <p:spPr>
            <a:xfrm>
              <a:off x="247975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48;p19">
              <a:extLst>
                <a:ext uri="{FF2B5EF4-FFF2-40B4-BE49-F238E27FC236}">
                  <a16:creationId xmlns:a16="http://schemas.microsoft.com/office/drawing/2014/main" id="{65EFFBEA-1AA1-1F4F-EA0D-B21294C38B6E}"/>
                </a:ext>
              </a:extLst>
            </p:cNvPr>
            <p:cNvSpPr/>
            <p:nvPr/>
          </p:nvSpPr>
          <p:spPr>
            <a:xfrm>
              <a:off x="1792473" y="1945770"/>
              <a:ext cx="4168169" cy="72819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49;p19">
              <a:extLst>
                <a:ext uri="{FF2B5EF4-FFF2-40B4-BE49-F238E27FC236}">
                  <a16:creationId xmlns:a16="http://schemas.microsoft.com/office/drawing/2014/main" id="{99887C49-3900-EF7C-9944-FD2429E823FA}"/>
                </a:ext>
              </a:extLst>
            </p:cNvPr>
            <p:cNvSpPr/>
            <p:nvPr/>
          </p:nvSpPr>
          <p:spPr>
            <a:xfrm>
              <a:off x="1411406" y="187275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250;p19">
              <a:extLst>
                <a:ext uri="{FF2B5EF4-FFF2-40B4-BE49-F238E27FC236}">
                  <a16:creationId xmlns:a16="http://schemas.microsoft.com/office/drawing/2014/main" id="{9BA4E647-27CD-0197-0AB9-EAE18EAF42E4}"/>
                </a:ext>
              </a:extLst>
            </p:cNvPr>
            <p:cNvSpPr txBox="1"/>
            <p:nvPr/>
          </p:nvSpPr>
          <p:spPr>
            <a:xfrm>
              <a:off x="2345763" y="2064900"/>
              <a:ext cx="18846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251;p19">
              <a:extLst>
                <a:ext uri="{FF2B5EF4-FFF2-40B4-BE49-F238E27FC236}">
                  <a16:creationId xmlns:a16="http://schemas.microsoft.com/office/drawing/2014/main" id="{E3341DCA-DD21-31F7-CB3B-5B74776A5B3D}"/>
                </a:ext>
              </a:extLst>
            </p:cNvPr>
            <p:cNvSpPr txBox="1"/>
            <p:nvPr/>
          </p:nvSpPr>
          <p:spPr>
            <a:xfrm>
              <a:off x="2334951" y="2017916"/>
              <a:ext cx="3949325" cy="507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địa hình</a:t>
              </a:r>
              <a:endPara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77781-E6E5-F9C5-38CA-58D2FFC86D3E}"/>
              </a:ext>
            </a:extLst>
          </p:cNvPr>
          <p:cNvSpPr txBox="1"/>
          <p:nvPr/>
        </p:nvSpPr>
        <p:spPr>
          <a:xfrm>
            <a:off x="375560" y="1332521"/>
            <a:ext cx="5720440" cy="584775"/>
          </a:xfrm>
          <a:prstGeom prst="rect">
            <a:avLst/>
          </a:prstGeom>
          <a:solidFill>
            <a:srgbClr val="F2FD9D"/>
          </a:solidFill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303E7"/>
                </a:solidFill>
              </a:rPr>
              <a:t>a. </a:t>
            </a:r>
            <a:r>
              <a:rPr lang="en-US" sz="3200" b="1">
                <a:solidFill>
                  <a:srgbClr val="0303E7"/>
                </a:solidFill>
              </a:rPr>
              <a:t>Địa hình đồi núi chiếm ưu thế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B8D226-53B6-5534-A2F2-779F572B7CDF}"/>
              </a:ext>
            </a:extLst>
          </p:cNvPr>
          <p:cNvSpPr/>
          <p:nvPr/>
        </p:nvSpPr>
        <p:spPr>
          <a:xfrm>
            <a:off x="101029" y="2379194"/>
            <a:ext cx="11989941" cy="124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180340" algn="l"/>
                <a:tab pos="450215" algn="l"/>
              </a:tabLst>
            </a:pPr>
            <a:r>
              <a:rPr lang="en-US" sz="34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Đồi núi chiếm ¾ diện tích lãnh thổ ( chủ yếu là đồi núi thấp)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180340" algn="l"/>
                <a:tab pos="450215" algn="l"/>
              </a:tabLst>
            </a:pPr>
            <a:r>
              <a:rPr lang="en-US" sz="34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Đồi núi cao trên 2000m (chiếm 1%)</a:t>
            </a:r>
            <a:endParaRPr lang="en-US" sz="3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book9">
            <a:extLst>
              <a:ext uri="{FF2B5EF4-FFF2-40B4-BE49-F238E27FC236}">
                <a16:creationId xmlns:a16="http://schemas.microsoft.com/office/drawing/2014/main" id="{05A4D78B-B083-913D-F60F-1DB3DA7A1C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84" y="972880"/>
            <a:ext cx="1243039" cy="85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91FF50-4936-2BFB-3E01-C3C34CAC2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6"/>
          <a:stretch/>
        </p:blipFill>
        <p:spPr>
          <a:xfrm>
            <a:off x="0" y="5962525"/>
            <a:ext cx="12191999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7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5;p19">
            <a:extLst>
              <a:ext uri="{FF2B5EF4-FFF2-40B4-BE49-F238E27FC236}">
                <a16:creationId xmlns:a16="http://schemas.microsoft.com/office/drawing/2014/main" id="{AC7EA398-3392-785F-01B0-C9260B8FB642}"/>
              </a:ext>
            </a:extLst>
          </p:cNvPr>
          <p:cNvGrpSpPr/>
          <p:nvPr/>
        </p:nvGrpSpPr>
        <p:grpSpPr>
          <a:xfrm>
            <a:off x="1" y="0"/>
            <a:ext cx="6096000" cy="1148042"/>
            <a:chOff x="1411406" y="1872757"/>
            <a:chExt cx="4872870" cy="861031"/>
          </a:xfrm>
        </p:grpSpPr>
        <p:sp>
          <p:nvSpPr>
            <p:cNvPr id="10" name="Google Shape;246;p19">
              <a:extLst>
                <a:ext uri="{FF2B5EF4-FFF2-40B4-BE49-F238E27FC236}">
                  <a16:creationId xmlns:a16="http://schemas.microsoft.com/office/drawing/2014/main" id="{F9524ABC-1FF8-866A-721B-4E6F98DA6380}"/>
                </a:ext>
              </a:extLst>
            </p:cNvPr>
            <p:cNvSpPr/>
            <p:nvPr/>
          </p:nvSpPr>
          <p:spPr>
            <a:xfrm>
              <a:off x="247975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47;p19">
              <a:extLst>
                <a:ext uri="{FF2B5EF4-FFF2-40B4-BE49-F238E27FC236}">
                  <a16:creationId xmlns:a16="http://schemas.microsoft.com/office/drawing/2014/main" id="{77C24DBF-F257-EACE-A65A-877709CBD799}"/>
                </a:ext>
              </a:extLst>
            </p:cNvPr>
            <p:cNvSpPr/>
            <p:nvPr/>
          </p:nvSpPr>
          <p:spPr>
            <a:xfrm>
              <a:off x="247975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48;p19">
              <a:extLst>
                <a:ext uri="{FF2B5EF4-FFF2-40B4-BE49-F238E27FC236}">
                  <a16:creationId xmlns:a16="http://schemas.microsoft.com/office/drawing/2014/main" id="{65EFFBEA-1AA1-1F4F-EA0D-B21294C38B6E}"/>
                </a:ext>
              </a:extLst>
            </p:cNvPr>
            <p:cNvSpPr/>
            <p:nvPr/>
          </p:nvSpPr>
          <p:spPr>
            <a:xfrm>
              <a:off x="1792473" y="1945770"/>
              <a:ext cx="4168169" cy="72819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49;p19">
              <a:extLst>
                <a:ext uri="{FF2B5EF4-FFF2-40B4-BE49-F238E27FC236}">
                  <a16:creationId xmlns:a16="http://schemas.microsoft.com/office/drawing/2014/main" id="{99887C49-3900-EF7C-9944-FD2429E823FA}"/>
                </a:ext>
              </a:extLst>
            </p:cNvPr>
            <p:cNvSpPr/>
            <p:nvPr/>
          </p:nvSpPr>
          <p:spPr>
            <a:xfrm>
              <a:off x="1411406" y="187275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250;p19">
              <a:extLst>
                <a:ext uri="{FF2B5EF4-FFF2-40B4-BE49-F238E27FC236}">
                  <a16:creationId xmlns:a16="http://schemas.microsoft.com/office/drawing/2014/main" id="{9BA4E647-27CD-0197-0AB9-EAE18EAF42E4}"/>
                </a:ext>
              </a:extLst>
            </p:cNvPr>
            <p:cNvSpPr txBox="1"/>
            <p:nvPr/>
          </p:nvSpPr>
          <p:spPr>
            <a:xfrm>
              <a:off x="2345763" y="2064900"/>
              <a:ext cx="18846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251;p19">
              <a:extLst>
                <a:ext uri="{FF2B5EF4-FFF2-40B4-BE49-F238E27FC236}">
                  <a16:creationId xmlns:a16="http://schemas.microsoft.com/office/drawing/2014/main" id="{E3341DCA-DD21-31F7-CB3B-5B74776A5B3D}"/>
                </a:ext>
              </a:extLst>
            </p:cNvPr>
            <p:cNvSpPr txBox="1"/>
            <p:nvPr/>
          </p:nvSpPr>
          <p:spPr>
            <a:xfrm>
              <a:off x="2334951" y="2017916"/>
              <a:ext cx="3949325" cy="507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địa hình</a:t>
              </a:r>
              <a:endPara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AA70A3-CEFF-6996-355F-0DD42D2DD5F1}"/>
              </a:ext>
            </a:extLst>
          </p:cNvPr>
          <p:cNvGrpSpPr/>
          <p:nvPr/>
        </p:nvGrpSpPr>
        <p:grpSpPr>
          <a:xfrm>
            <a:off x="5742501" y="-11939"/>
            <a:ext cx="6500868" cy="6862086"/>
            <a:chOff x="-30617" y="-4086"/>
            <a:chExt cx="6500868" cy="68620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49B2A3-7E95-FA54-8631-413C5A78A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037" y="150841"/>
              <a:ext cx="5124907" cy="670715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42865E-1754-8C22-5CC2-B6A47B99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0617" y="-4086"/>
              <a:ext cx="6500868" cy="6404883"/>
            </a:xfrm>
            <a:prstGeom prst="rect">
              <a:avLst/>
            </a:prstGeom>
          </p:spPr>
        </p:pic>
      </p:grp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FE69C3F-1904-45B9-B25F-E2B2869CBC08}"/>
              </a:ext>
            </a:extLst>
          </p:cNvPr>
          <p:cNvSpPr/>
          <p:nvPr/>
        </p:nvSpPr>
        <p:spPr>
          <a:xfrm>
            <a:off x="0" y="2802258"/>
            <a:ext cx="5461001" cy="2886604"/>
          </a:xfrm>
          <a:prstGeom prst="cloudCallout">
            <a:avLst>
              <a:gd name="adj1" fmla="val 58331"/>
              <a:gd name="adj2" fmla="val -81930"/>
            </a:avLst>
          </a:prstGeom>
          <a:solidFill>
            <a:srgbClr val="F2FD9D"/>
          </a:solidFill>
          <a:ln w="9525">
            <a:solidFill>
              <a:srgbClr val="100CC4"/>
            </a:solidFill>
          </a:ln>
          <a:scene3d>
            <a:camera prst="orthographicFront"/>
            <a:lightRig rig="threePt" dir="t"/>
          </a:scene3d>
          <a:sp3d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E3697F-F236-A0E7-0BA7-2FBB5E669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609" y="638360"/>
            <a:ext cx="134819" cy="1143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/>
            <a:endParaRPr lang="vi-VN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080D9C-4273-FD4A-AF77-96D1CB5CD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900" y="3496567"/>
            <a:ext cx="114300" cy="9956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0" hangingPunct="0"/>
            <a:endParaRPr lang="vi-VN">
              <a:solidFill>
                <a:srgbClr val="FF0000"/>
              </a:solidFill>
            </a:endParaRPr>
          </a:p>
        </p:txBody>
      </p:sp>
      <p:pic>
        <p:nvPicPr>
          <p:cNvPr id="17" name="Picture 16" descr="A tall rocky mountain in the background&#10;&#10;Description automatically generated">
            <a:extLst>
              <a:ext uri="{FF2B5EF4-FFF2-40B4-BE49-F238E27FC236}">
                <a16:creationId xmlns:a16="http://schemas.microsoft.com/office/drawing/2014/main" id="{05C5352F-1CD7-0F0C-858C-8DC5F70A3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50" y="695510"/>
            <a:ext cx="2226554" cy="2234631"/>
          </a:xfrm>
          <a:prstGeom prst="flowChartConnector">
            <a:avLst/>
          </a:prstGeom>
        </p:spPr>
      </p:pic>
      <p:pic>
        <p:nvPicPr>
          <p:cNvPr id="19" name="Picture 18" descr="A view of a mountain&#10;&#10;Description automatically generated">
            <a:extLst>
              <a:ext uri="{FF2B5EF4-FFF2-40B4-BE49-F238E27FC236}">
                <a16:creationId xmlns:a16="http://schemas.microsoft.com/office/drawing/2014/main" id="{6F60C60D-97FD-45F5-1124-667039FDC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935" y="3511455"/>
            <a:ext cx="2340854" cy="2350820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5DFEBE-97DF-365C-0B09-B5A3D3E0D0AB}"/>
              </a:ext>
            </a:extLst>
          </p:cNvPr>
          <p:cNvSpPr txBox="1"/>
          <p:nvPr/>
        </p:nvSpPr>
        <p:spPr>
          <a:xfrm>
            <a:off x="476719" y="3322230"/>
            <a:ext cx="44869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Xác định trên hình 2.2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đỉnh Phan-xi-Păng và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 đỉnh Ngọc Linh ?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6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59B76740-9D39-A984-794A-2EB958645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4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CE6C58AF-48AC-348F-470C-C0C9DDDB2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8" r="9194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591DEB-A09F-5C47-7647-D3C11E86A93D}"/>
              </a:ext>
            </a:extLst>
          </p:cNvPr>
          <p:cNvSpPr txBox="1"/>
          <p:nvPr/>
        </p:nvSpPr>
        <p:spPr>
          <a:xfrm>
            <a:off x="9760449" y="6462445"/>
            <a:ext cx="2578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3.143 m</a:t>
            </a:r>
          </a:p>
        </p:txBody>
      </p:sp>
    </p:spTree>
    <p:extLst>
      <p:ext uri="{BB962C8B-B14F-4D97-AF65-F5344CB8AC3E}">
        <p14:creationId xmlns:p14="http://schemas.microsoft.com/office/powerpoint/2010/main" val="1071411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3D8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utdoor, nature, hillside, lush&#10;&#10;Description automatically generated">
            <a:extLst>
              <a:ext uri="{FF2B5EF4-FFF2-40B4-BE49-F238E27FC236}">
                <a16:creationId xmlns:a16="http://schemas.microsoft.com/office/drawing/2014/main" id="{5B1F82BC-DE9C-086A-1573-DDD8F4337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748902"/>
            <a:ext cx="3854945" cy="23885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3D8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ss, mountain, nature, field&#10;&#10;Description automatically generated">
            <a:extLst>
              <a:ext uri="{FF2B5EF4-FFF2-40B4-BE49-F238E27FC236}">
                <a16:creationId xmlns:a16="http://schemas.microsoft.com/office/drawing/2014/main" id="{4DAE1A69-8C51-6AF9-BFBE-45E102E9B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8" y="3715938"/>
            <a:ext cx="3854945" cy="2563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109F0B-0096-29FA-C5FA-6272CFBF1C51}"/>
              </a:ext>
            </a:extLst>
          </p:cNvPr>
          <p:cNvSpPr txBox="1"/>
          <p:nvPr/>
        </p:nvSpPr>
        <p:spPr>
          <a:xfrm>
            <a:off x="5330040" y="5421156"/>
            <a:ext cx="640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303E7"/>
                </a:solidFill>
                <a:latin typeface="#9Slide05 Fourth" panose="00000500000000000000" pitchFamily="2" charset="0"/>
                <a:cs typeface="Arial" panose="020B0604020202020204" pitchFamily="34" charset="0"/>
              </a:rPr>
              <a:t>Núi Ngọc Linh ( 2598m) Kon-Tum</a:t>
            </a:r>
          </a:p>
        </p:txBody>
      </p:sp>
      <p:pic>
        <p:nvPicPr>
          <p:cNvPr id="8" name="Picture 7" descr="A picture containing mountain, nature, ravine, hillside&#10;&#10;Description automatically generated">
            <a:extLst>
              <a:ext uri="{FF2B5EF4-FFF2-40B4-BE49-F238E27FC236}">
                <a16:creationId xmlns:a16="http://schemas.microsoft.com/office/drawing/2014/main" id="{A2A1AB76-B281-60D9-CA72-5CB034BF7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94" y="1116088"/>
            <a:ext cx="6402831" cy="418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23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762A9E-C2F8-E7AC-00FC-50CAF7566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53" b="-2"/>
          <a:stretch/>
        </p:blipFill>
        <p:spPr>
          <a:xfrm>
            <a:off x="266047" y="157516"/>
            <a:ext cx="11561920" cy="591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15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5A51CA-36B3-9FF8-E755-EB7CCE8256A5}"/>
              </a:ext>
            </a:extLst>
          </p:cNvPr>
          <p:cNvGrpSpPr/>
          <p:nvPr/>
        </p:nvGrpSpPr>
        <p:grpSpPr>
          <a:xfrm>
            <a:off x="3647476" y="1143772"/>
            <a:ext cx="5037760" cy="970280"/>
            <a:chOff x="3332480" y="250577"/>
            <a:chExt cx="6604000" cy="970280"/>
          </a:xfrm>
          <a:solidFill>
            <a:srgbClr val="0000FF"/>
          </a:solidFill>
        </p:grpSpPr>
        <p:sp>
          <p:nvSpPr>
            <p:cNvPr id="20" name="Rectangle: Rounded Corners 12">
              <a:extLst>
                <a:ext uri="{FF2B5EF4-FFF2-40B4-BE49-F238E27FC236}">
                  <a16:creationId xmlns:a16="http://schemas.microsoft.com/office/drawing/2014/main" id="{2C98799E-65E0-F36C-7BC2-E39E9FB50836}"/>
                </a:ext>
              </a:extLst>
            </p:cNvPr>
            <p:cNvSpPr/>
            <p:nvPr/>
          </p:nvSpPr>
          <p:spPr>
            <a:xfrm>
              <a:off x="3332480" y="250577"/>
              <a:ext cx="6604000" cy="970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CFA8FB-3B93-2889-3353-5CE9D029F9B6}"/>
                </a:ext>
              </a:extLst>
            </p:cNvPr>
            <p:cNvSpPr txBox="1"/>
            <p:nvPr/>
          </p:nvSpPr>
          <p:spPr>
            <a:xfrm>
              <a:off x="3545839" y="394490"/>
              <a:ext cx="6390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CHUYÊN GIA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83597CF-4949-4E88-A54F-318125F6F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50" y="847198"/>
            <a:ext cx="1757100" cy="109569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CA5492C-9E64-0AD1-B7AC-5D82CD1B8315}"/>
              </a:ext>
            </a:extLst>
          </p:cNvPr>
          <p:cNvSpPr/>
          <p:nvPr/>
        </p:nvSpPr>
        <p:spPr>
          <a:xfrm>
            <a:off x="1181146" y="2009395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7030A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Nhóm 4</a:t>
            </a:r>
            <a:endParaRPr lang="en-US" sz="2800" b="1" dirty="0">
              <a:solidFill>
                <a:srgbClr val="7030A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2A3C47-0C0D-8AE4-21C7-12E2AC061D5E}"/>
              </a:ext>
            </a:extLst>
          </p:cNvPr>
          <p:cNvSpPr/>
          <p:nvPr/>
        </p:nvSpPr>
        <p:spPr>
          <a:xfrm>
            <a:off x="8919064" y="1964295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7030A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</a:t>
            </a:r>
            <a:endParaRPr lang="en-US" sz="2800" b="1" dirty="0">
              <a:solidFill>
                <a:srgbClr val="7030A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786320CB-2A2C-AABA-39A8-817FEF007407}"/>
              </a:ext>
            </a:extLst>
          </p:cNvPr>
          <p:cNvSpPr/>
          <p:nvPr/>
        </p:nvSpPr>
        <p:spPr>
          <a:xfrm>
            <a:off x="421693" y="2633721"/>
            <a:ext cx="11348612" cy="2446362"/>
          </a:xfrm>
          <a:custGeom>
            <a:avLst/>
            <a:gdLst>
              <a:gd name="connsiteX0" fmla="*/ 0 w 11348612"/>
              <a:gd name="connsiteY0" fmla="*/ 0 h 2446362"/>
              <a:gd name="connsiteX1" fmla="*/ 667565 w 11348612"/>
              <a:gd name="connsiteY1" fmla="*/ 0 h 2446362"/>
              <a:gd name="connsiteX2" fmla="*/ 1335131 w 11348612"/>
              <a:gd name="connsiteY2" fmla="*/ 0 h 2446362"/>
              <a:gd name="connsiteX3" fmla="*/ 2229668 w 11348612"/>
              <a:gd name="connsiteY3" fmla="*/ 0 h 2446362"/>
              <a:gd name="connsiteX4" fmla="*/ 2783748 w 11348612"/>
              <a:gd name="connsiteY4" fmla="*/ 0 h 2446362"/>
              <a:gd name="connsiteX5" fmla="*/ 3337827 w 11348612"/>
              <a:gd name="connsiteY5" fmla="*/ 0 h 2446362"/>
              <a:gd name="connsiteX6" fmla="*/ 4005392 w 11348612"/>
              <a:gd name="connsiteY6" fmla="*/ 0 h 2446362"/>
              <a:gd name="connsiteX7" fmla="*/ 4786444 w 11348612"/>
              <a:gd name="connsiteY7" fmla="*/ 0 h 2446362"/>
              <a:gd name="connsiteX8" fmla="*/ 5567496 w 11348612"/>
              <a:gd name="connsiteY8" fmla="*/ 0 h 2446362"/>
              <a:gd name="connsiteX9" fmla="*/ 6348547 w 11348612"/>
              <a:gd name="connsiteY9" fmla="*/ 0 h 2446362"/>
              <a:gd name="connsiteX10" fmla="*/ 7243085 w 11348612"/>
              <a:gd name="connsiteY10" fmla="*/ 0 h 2446362"/>
              <a:gd name="connsiteX11" fmla="*/ 7910650 w 11348612"/>
              <a:gd name="connsiteY11" fmla="*/ 0 h 2446362"/>
              <a:gd name="connsiteX12" fmla="*/ 8691702 w 11348612"/>
              <a:gd name="connsiteY12" fmla="*/ 0 h 2446362"/>
              <a:gd name="connsiteX13" fmla="*/ 9359267 w 11348612"/>
              <a:gd name="connsiteY13" fmla="*/ 0 h 2446362"/>
              <a:gd name="connsiteX14" fmla="*/ 10026832 w 11348612"/>
              <a:gd name="connsiteY14" fmla="*/ 0 h 2446362"/>
              <a:gd name="connsiteX15" fmla="*/ 10694398 w 11348612"/>
              <a:gd name="connsiteY15" fmla="*/ 0 h 2446362"/>
              <a:gd name="connsiteX16" fmla="*/ 11348612 w 11348612"/>
              <a:gd name="connsiteY16" fmla="*/ 0 h 2446362"/>
              <a:gd name="connsiteX17" fmla="*/ 11348612 w 11348612"/>
              <a:gd name="connsiteY17" fmla="*/ 636054 h 2446362"/>
              <a:gd name="connsiteX18" fmla="*/ 11348612 w 11348612"/>
              <a:gd name="connsiteY18" fmla="*/ 1198717 h 2446362"/>
              <a:gd name="connsiteX19" fmla="*/ 11348612 w 11348612"/>
              <a:gd name="connsiteY19" fmla="*/ 1834772 h 2446362"/>
              <a:gd name="connsiteX20" fmla="*/ 11348612 w 11348612"/>
              <a:gd name="connsiteY20" fmla="*/ 2446362 h 2446362"/>
              <a:gd name="connsiteX21" fmla="*/ 10908019 w 11348612"/>
              <a:gd name="connsiteY21" fmla="*/ 2446362 h 2446362"/>
              <a:gd name="connsiteX22" fmla="*/ 10580912 w 11348612"/>
              <a:gd name="connsiteY22" fmla="*/ 2446362 h 2446362"/>
              <a:gd name="connsiteX23" fmla="*/ 10026832 w 11348612"/>
              <a:gd name="connsiteY23" fmla="*/ 2446362 h 2446362"/>
              <a:gd name="connsiteX24" fmla="*/ 9245781 w 11348612"/>
              <a:gd name="connsiteY24" fmla="*/ 2446362 h 2446362"/>
              <a:gd name="connsiteX25" fmla="*/ 8805188 w 11348612"/>
              <a:gd name="connsiteY25" fmla="*/ 2446362 h 2446362"/>
              <a:gd name="connsiteX26" fmla="*/ 7910650 w 11348612"/>
              <a:gd name="connsiteY26" fmla="*/ 2446362 h 2446362"/>
              <a:gd name="connsiteX27" fmla="*/ 7016112 w 11348612"/>
              <a:gd name="connsiteY27" fmla="*/ 2446362 h 2446362"/>
              <a:gd name="connsiteX28" fmla="*/ 6348547 w 11348612"/>
              <a:gd name="connsiteY28" fmla="*/ 2446362 h 2446362"/>
              <a:gd name="connsiteX29" fmla="*/ 5454009 w 11348612"/>
              <a:gd name="connsiteY29" fmla="*/ 2446362 h 2446362"/>
              <a:gd name="connsiteX30" fmla="*/ 4786444 w 11348612"/>
              <a:gd name="connsiteY30" fmla="*/ 2446362 h 2446362"/>
              <a:gd name="connsiteX31" fmla="*/ 4005392 w 11348612"/>
              <a:gd name="connsiteY31" fmla="*/ 2446362 h 2446362"/>
              <a:gd name="connsiteX32" fmla="*/ 3678285 w 11348612"/>
              <a:gd name="connsiteY32" fmla="*/ 2446362 h 2446362"/>
              <a:gd name="connsiteX33" fmla="*/ 2783748 w 11348612"/>
              <a:gd name="connsiteY33" fmla="*/ 2446362 h 2446362"/>
              <a:gd name="connsiteX34" fmla="*/ 2229668 w 11348612"/>
              <a:gd name="connsiteY34" fmla="*/ 2446362 h 2446362"/>
              <a:gd name="connsiteX35" fmla="*/ 1448617 w 11348612"/>
              <a:gd name="connsiteY35" fmla="*/ 2446362 h 2446362"/>
              <a:gd name="connsiteX36" fmla="*/ 1121510 w 11348612"/>
              <a:gd name="connsiteY36" fmla="*/ 2446362 h 2446362"/>
              <a:gd name="connsiteX37" fmla="*/ 0 w 11348612"/>
              <a:gd name="connsiteY37" fmla="*/ 2446362 h 2446362"/>
              <a:gd name="connsiteX38" fmla="*/ 0 w 11348612"/>
              <a:gd name="connsiteY38" fmla="*/ 1859235 h 2446362"/>
              <a:gd name="connsiteX39" fmla="*/ 0 w 11348612"/>
              <a:gd name="connsiteY39" fmla="*/ 1296572 h 2446362"/>
              <a:gd name="connsiteX40" fmla="*/ 0 w 11348612"/>
              <a:gd name="connsiteY40" fmla="*/ 758372 h 2446362"/>
              <a:gd name="connsiteX41" fmla="*/ 0 w 11348612"/>
              <a:gd name="connsiteY41" fmla="*/ 0 h 244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348612" h="2446362" fill="none" extrusionOk="0">
                <a:moveTo>
                  <a:pt x="0" y="0"/>
                </a:moveTo>
                <a:cubicBezTo>
                  <a:pt x="209978" y="30262"/>
                  <a:pt x="364491" y="31812"/>
                  <a:pt x="667565" y="0"/>
                </a:cubicBezTo>
                <a:cubicBezTo>
                  <a:pt x="970640" y="-31812"/>
                  <a:pt x="1124049" y="11470"/>
                  <a:pt x="1335131" y="0"/>
                </a:cubicBezTo>
                <a:cubicBezTo>
                  <a:pt x="1546213" y="-11470"/>
                  <a:pt x="1958372" y="34884"/>
                  <a:pt x="2229668" y="0"/>
                </a:cubicBezTo>
                <a:cubicBezTo>
                  <a:pt x="2500964" y="-34884"/>
                  <a:pt x="2551423" y="-2911"/>
                  <a:pt x="2783748" y="0"/>
                </a:cubicBezTo>
                <a:cubicBezTo>
                  <a:pt x="3016073" y="2911"/>
                  <a:pt x="3186398" y="-8105"/>
                  <a:pt x="3337827" y="0"/>
                </a:cubicBezTo>
                <a:cubicBezTo>
                  <a:pt x="3489256" y="8105"/>
                  <a:pt x="3747047" y="13206"/>
                  <a:pt x="4005392" y="0"/>
                </a:cubicBezTo>
                <a:cubicBezTo>
                  <a:pt x="4263738" y="-13206"/>
                  <a:pt x="4613228" y="-19641"/>
                  <a:pt x="4786444" y="0"/>
                </a:cubicBezTo>
                <a:cubicBezTo>
                  <a:pt x="4959660" y="19641"/>
                  <a:pt x="5194479" y="32902"/>
                  <a:pt x="5567496" y="0"/>
                </a:cubicBezTo>
                <a:cubicBezTo>
                  <a:pt x="5940513" y="-32902"/>
                  <a:pt x="5965497" y="1209"/>
                  <a:pt x="6348547" y="0"/>
                </a:cubicBezTo>
                <a:cubicBezTo>
                  <a:pt x="6731597" y="-1209"/>
                  <a:pt x="6912591" y="42066"/>
                  <a:pt x="7243085" y="0"/>
                </a:cubicBezTo>
                <a:cubicBezTo>
                  <a:pt x="7573579" y="-42066"/>
                  <a:pt x="7736400" y="-12723"/>
                  <a:pt x="7910650" y="0"/>
                </a:cubicBezTo>
                <a:cubicBezTo>
                  <a:pt x="8084900" y="12723"/>
                  <a:pt x="8410724" y="-13940"/>
                  <a:pt x="8691702" y="0"/>
                </a:cubicBezTo>
                <a:cubicBezTo>
                  <a:pt x="8972680" y="13940"/>
                  <a:pt x="9207844" y="17986"/>
                  <a:pt x="9359267" y="0"/>
                </a:cubicBezTo>
                <a:cubicBezTo>
                  <a:pt x="9510691" y="-17986"/>
                  <a:pt x="9876764" y="17757"/>
                  <a:pt x="10026832" y="0"/>
                </a:cubicBezTo>
                <a:cubicBezTo>
                  <a:pt x="10176901" y="-17757"/>
                  <a:pt x="10539498" y="-5203"/>
                  <a:pt x="10694398" y="0"/>
                </a:cubicBezTo>
                <a:cubicBezTo>
                  <a:pt x="10849298" y="5203"/>
                  <a:pt x="11156304" y="-29711"/>
                  <a:pt x="11348612" y="0"/>
                </a:cubicBezTo>
                <a:cubicBezTo>
                  <a:pt x="11338951" y="249418"/>
                  <a:pt x="11317052" y="385778"/>
                  <a:pt x="11348612" y="636054"/>
                </a:cubicBezTo>
                <a:cubicBezTo>
                  <a:pt x="11380172" y="886330"/>
                  <a:pt x="11361633" y="997178"/>
                  <a:pt x="11348612" y="1198717"/>
                </a:cubicBezTo>
                <a:cubicBezTo>
                  <a:pt x="11335591" y="1400256"/>
                  <a:pt x="11329417" y="1687152"/>
                  <a:pt x="11348612" y="1834772"/>
                </a:cubicBezTo>
                <a:cubicBezTo>
                  <a:pt x="11367807" y="1982393"/>
                  <a:pt x="11352838" y="2225982"/>
                  <a:pt x="11348612" y="2446362"/>
                </a:cubicBezTo>
                <a:cubicBezTo>
                  <a:pt x="11245538" y="2455875"/>
                  <a:pt x="11000769" y="2457819"/>
                  <a:pt x="10908019" y="2446362"/>
                </a:cubicBezTo>
                <a:cubicBezTo>
                  <a:pt x="10815269" y="2434905"/>
                  <a:pt x="10666738" y="2451724"/>
                  <a:pt x="10580912" y="2446362"/>
                </a:cubicBezTo>
                <a:cubicBezTo>
                  <a:pt x="10495086" y="2441000"/>
                  <a:pt x="10280643" y="2430420"/>
                  <a:pt x="10026832" y="2446362"/>
                </a:cubicBezTo>
                <a:cubicBezTo>
                  <a:pt x="9773021" y="2462304"/>
                  <a:pt x="9569427" y="2432212"/>
                  <a:pt x="9245781" y="2446362"/>
                </a:cubicBezTo>
                <a:cubicBezTo>
                  <a:pt x="8922135" y="2460512"/>
                  <a:pt x="8955172" y="2458245"/>
                  <a:pt x="8805188" y="2446362"/>
                </a:cubicBezTo>
                <a:cubicBezTo>
                  <a:pt x="8655204" y="2434479"/>
                  <a:pt x="8096398" y="2411179"/>
                  <a:pt x="7910650" y="2446362"/>
                </a:cubicBezTo>
                <a:cubicBezTo>
                  <a:pt x="7724902" y="2481545"/>
                  <a:pt x="7456276" y="2451416"/>
                  <a:pt x="7016112" y="2446362"/>
                </a:cubicBezTo>
                <a:cubicBezTo>
                  <a:pt x="6575948" y="2441308"/>
                  <a:pt x="6542804" y="2461359"/>
                  <a:pt x="6348547" y="2446362"/>
                </a:cubicBezTo>
                <a:cubicBezTo>
                  <a:pt x="6154291" y="2431365"/>
                  <a:pt x="5683476" y="2431078"/>
                  <a:pt x="5454009" y="2446362"/>
                </a:cubicBezTo>
                <a:cubicBezTo>
                  <a:pt x="5224542" y="2461646"/>
                  <a:pt x="5043922" y="2445673"/>
                  <a:pt x="4786444" y="2446362"/>
                </a:cubicBezTo>
                <a:cubicBezTo>
                  <a:pt x="4528966" y="2447051"/>
                  <a:pt x="4245015" y="2413768"/>
                  <a:pt x="4005392" y="2446362"/>
                </a:cubicBezTo>
                <a:cubicBezTo>
                  <a:pt x="3765769" y="2478956"/>
                  <a:pt x="3756554" y="2451683"/>
                  <a:pt x="3678285" y="2446362"/>
                </a:cubicBezTo>
                <a:cubicBezTo>
                  <a:pt x="3600016" y="2441041"/>
                  <a:pt x="3166400" y="2412484"/>
                  <a:pt x="2783748" y="2446362"/>
                </a:cubicBezTo>
                <a:cubicBezTo>
                  <a:pt x="2401096" y="2480240"/>
                  <a:pt x="2375388" y="2470169"/>
                  <a:pt x="2229668" y="2446362"/>
                </a:cubicBezTo>
                <a:cubicBezTo>
                  <a:pt x="2083948" y="2422555"/>
                  <a:pt x="1681460" y="2450635"/>
                  <a:pt x="1448617" y="2446362"/>
                </a:cubicBezTo>
                <a:cubicBezTo>
                  <a:pt x="1215774" y="2442089"/>
                  <a:pt x="1269717" y="2460692"/>
                  <a:pt x="1121510" y="2446362"/>
                </a:cubicBezTo>
                <a:cubicBezTo>
                  <a:pt x="973303" y="2432032"/>
                  <a:pt x="331294" y="2453227"/>
                  <a:pt x="0" y="2446362"/>
                </a:cubicBezTo>
                <a:cubicBezTo>
                  <a:pt x="20393" y="2225660"/>
                  <a:pt x="-2419" y="1987052"/>
                  <a:pt x="0" y="1859235"/>
                </a:cubicBezTo>
                <a:cubicBezTo>
                  <a:pt x="2419" y="1731418"/>
                  <a:pt x="-3014" y="1478147"/>
                  <a:pt x="0" y="1296572"/>
                </a:cubicBezTo>
                <a:cubicBezTo>
                  <a:pt x="3014" y="1114997"/>
                  <a:pt x="14778" y="927999"/>
                  <a:pt x="0" y="758372"/>
                </a:cubicBezTo>
                <a:cubicBezTo>
                  <a:pt x="-14778" y="588745"/>
                  <a:pt x="-23882" y="194764"/>
                  <a:pt x="0" y="0"/>
                </a:cubicBezTo>
                <a:close/>
              </a:path>
              <a:path w="11348612" h="2446362" stroke="0" extrusionOk="0">
                <a:moveTo>
                  <a:pt x="0" y="0"/>
                </a:moveTo>
                <a:cubicBezTo>
                  <a:pt x="176863" y="4632"/>
                  <a:pt x="425597" y="8168"/>
                  <a:pt x="554079" y="0"/>
                </a:cubicBezTo>
                <a:cubicBezTo>
                  <a:pt x="682561" y="-8168"/>
                  <a:pt x="773853" y="-2605"/>
                  <a:pt x="881186" y="0"/>
                </a:cubicBezTo>
                <a:cubicBezTo>
                  <a:pt x="988519" y="2605"/>
                  <a:pt x="1573088" y="-34924"/>
                  <a:pt x="1775724" y="0"/>
                </a:cubicBezTo>
                <a:cubicBezTo>
                  <a:pt x="1978360" y="34924"/>
                  <a:pt x="2053031" y="23792"/>
                  <a:pt x="2329803" y="0"/>
                </a:cubicBezTo>
                <a:cubicBezTo>
                  <a:pt x="2606575" y="-23792"/>
                  <a:pt x="2697963" y="24649"/>
                  <a:pt x="2883883" y="0"/>
                </a:cubicBezTo>
                <a:cubicBezTo>
                  <a:pt x="3069803" y="-24649"/>
                  <a:pt x="3388012" y="-40776"/>
                  <a:pt x="3778420" y="0"/>
                </a:cubicBezTo>
                <a:cubicBezTo>
                  <a:pt x="4168828" y="40776"/>
                  <a:pt x="4054163" y="-12184"/>
                  <a:pt x="4219013" y="0"/>
                </a:cubicBezTo>
                <a:cubicBezTo>
                  <a:pt x="4383863" y="12184"/>
                  <a:pt x="4866545" y="20723"/>
                  <a:pt x="5113551" y="0"/>
                </a:cubicBezTo>
                <a:cubicBezTo>
                  <a:pt x="5360557" y="-20723"/>
                  <a:pt x="5593880" y="30165"/>
                  <a:pt x="6008089" y="0"/>
                </a:cubicBezTo>
                <a:cubicBezTo>
                  <a:pt x="6422298" y="-30165"/>
                  <a:pt x="6424594" y="10321"/>
                  <a:pt x="6675654" y="0"/>
                </a:cubicBezTo>
                <a:cubicBezTo>
                  <a:pt x="6926715" y="-10321"/>
                  <a:pt x="7262558" y="-20179"/>
                  <a:pt x="7570192" y="0"/>
                </a:cubicBezTo>
                <a:cubicBezTo>
                  <a:pt x="7877826" y="20179"/>
                  <a:pt x="7891361" y="-11317"/>
                  <a:pt x="8124271" y="0"/>
                </a:cubicBezTo>
                <a:cubicBezTo>
                  <a:pt x="8357181" y="11317"/>
                  <a:pt x="8521636" y="-7127"/>
                  <a:pt x="8678350" y="0"/>
                </a:cubicBezTo>
                <a:cubicBezTo>
                  <a:pt x="8835064" y="7127"/>
                  <a:pt x="9215602" y="-15822"/>
                  <a:pt x="9459402" y="0"/>
                </a:cubicBezTo>
                <a:cubicBezTo>
                  <a:pt x="9703202" y="15822"/>
                  <a:pt x="9830986" y="-11634"/>
                  <a:pt x="10013481" y="0"/>
                </a:cubicBezTo>
                <a:cubicBezTo>
                  <a:pt x="10195976" y="11634"/>
                  <a:pt x="10682855" y="43720"/>
                  <a:pt x="11348612" y="0"/>
                </a:cubicBezTo>
                <a:cubicBezTo>
                  <a:pt x="11359044" y="326380"/>
                  <a:pt x="11375839" y="422864"/>
                  <a:pt x="11348612" y="660518"/>
                </a:cubicBezTo>
                <a:cubicBezTo>
                  <a:pt x="11321385" y="898172"/>
                  <a:pt x="11356606" y="1095937"/>
                  <a:pt x="11348612" y="1296572"/>
                </a:cubicBezTo>
                <a:cubicBezTo>
                  <a:pt x="11340618" y="1497207"/>
                  <a:pt x="11300185" y="2203205"/>
                  <a:pt x="11348612" y="2446362"/>
                </a:cubicBezTo>
                <a:cubicBezTo>
                  <a:pt x="11237066" y="2456127"/>
                  <a:pt x="11107009" y="2432901"/>
                  <a:pt x="11021505" y="2446362"/>
                </a:cubicBezTo>
                <a:cubicBezTo>
                  <a:pt x="10936001" y="2459823"/>
                  <a:pt x="10562073" y="2406903"/>
                  <a:pt x="10126967" y="2446362"/>
                </a:cubicBezTo>
                <a:cubicBezTo>
                  <a:pt x="9691861" y="2485821"/>
                  <a:pt x="9732421" y="2459338"/>
                  <a:pt x="9459402" y="2446362"/>
                </a:cubicBezTo>
                <a:cubicBezTo>
                  <a:pt x="9186384" y="2433386"/>
                  <a:pt x="9196403" y="2454148"/>
                  <a:pt x="9018809" y="2446362"/>
                </a:cubicBezTo>
                <a:cubicBezTo>
                  <a:pt x="8841215" y="2438576"/>
                  <a:pt x="8647887" y="2423128"/>
                  <a:pt x="8351243" y="2446362"/>
                </a:cubicBezTo>
                <a:cubicBezTo>
                  <a:pt x="8054599" y="2469596"/>
                  <a:pt x="8145434" y="2462055"/>
                  <a:pt x="8024136" y="2446362"/>
                </a:cubicBezTo>
                <a:cubicBezTo>
                  <a:pt x="7902838" y="2430669"/>
                  <a:pt x="7836414" y="2435556"/>
                  <a:pt x="7697029" y="2446362"/>
                </a:cubicBezTo>
                <a:cubicBezTo>
                  <a:pt x="7557644" y="2457168"/>
                  <a:pt x="7276157" y="2430778"/>
                  <a:pt x="7029464" y="2446362"/>
                </a:cubicBezTo>
                <a:cubicBezTo>
                  <a:pt x="6782772" y="2461946"/>
                  <a:pt x="6767906" y="2437430"/>
                  <a:pt x="6588871" y="2446362"/>
                </a:cubicBezTo>
                <a:cubicBezTo>
                  <a:pt x="6409836" y="2455294"/>
                  <a:pt x="6060038" y="2411710"/>
                  <a:pt x="5807819" y="2446362"/>
                </a:cubicBezTo>
                <a:cubicBezTo>
                  <a:pt x="5555600" y="2481014"/>
                  <a:pt x="5511096" y="2459905"/>
                  <a:pt x="5367226" y="2446362"/>
                </a:cubicBezTo>
                <a:cubicBezTo>
                  <a:pt x="5223356" y="2432819"/>
                  <a:pt x="4772555" y="2422083"/>
                  <a:pt x="4586174" y="2446362"/>
                </a:cubicBezTo>
                <a:cubicBezTo>
                  <a:pt x="4399793" y="2470641"/>
                  <a:pt x="4388937" y="2444559"/>
                  <a:pt x="4259067" y="2446362"/>
                </a:cubicBezTo>
                <a:cubicBezTo>
                  <a:pt x="4129197" y="2448165"/>
                  <a:pt x="3865840" y="2455866"/>
                  <a:pt x="3478016" y="2446362"/>
                </a:cubicBezTo>
                <a:cubicBezTo>
                  <a:pt x="3090192" y="2436858"/>
                  <a:pt x="3217190" y="2442305"/>
                  <a:pt x="3037423" y="2446362"/>
                </a:cubicBezTo>
                <a:cubicBezTo>
                  <a:pt x="2857656" y="2450419"/>
                  <a:pt x="2834516" y="2449019"/>
                  <a:pt x="2710316" y="2446362"/>
                </a:cubicBezTo>
                <a:cubicBezTo>
                  <a:pt x="2586116" y="2443705"/>
                  <a:pt x="2479884" y="2433757"/>
                  <a:pt x="2269722" y="2446362"/>
                </a:cubicBezTo>
                <a:cubicBezTo>
                  <a:pt x="2059560" y="2458967"/>
                  <a:pt x="1821770" y="2465131"/>
                  <a:pt x="1488671" y="2446362"/>
                </a:cubicBezTo>
                <a:cubicBezTo>
                  <a:pt x="1155572" y="2427593"/>
                  <a:pt x="1182864" y="2449045"/>
                  <a:pt x="1048078" y="2446362"/>
                </a:cubicBezTo>
                <a:cubicBezTo>
                  <a:pt x="913292" y="2443679"/>
                  <a:pt x="824900" y="2453837"/>
                  <a:pt x="720971" y="2446362"/>
                </a:cubicBezTo>
                <a:cubicBezTo>
                  <a:pt x="617042" y="2438887"/>
                  <a:pt x="211348" y="2414996"/>
                  <a:pt x="0" y="2446362"/>
                </a:cubicBezTo>
                <a:cubicBezTo>
                  <a:pt x="17468" y="2184291"/>
                  <a:pt x="-13242" y="2138080"/>
                  <a:pt x="0" y="1859235"/>
                </a:cubicBezTo>
                <a:cubicBezTo>
                  <a:pt x="13242" y="1580390"/>
                  <a:pt x="-9882" y="1525284"/>
                  <a:pt x="0" y="1321035"/>
                </a:cubicBezTo>
                <a:cubicBezTo>
                  <a:pt x="9882" y="1116786"/>
                  <a:pt x="-2466" y="956197"/>
                  <a:pt x="0" y="709445"/>
                </a:cubicBezTo>
                <a:cubicBezTo>
                  <a:pt x="2466" y="462693"/>
                  <a:pt x="-20745" y="206643"/>
                  <a:pt x="0" y="0"/>
                </a:cubicBezTo>
                <a:close/>
              </a:path>
            </a:pathLst>
          </a:custGeom>
          <a:solidFill>
            <a:srgbClr val="F2FD9D">
              <a:alpha val="17000"/>
            </a:srgbClr>
          </a:solidFill>
          <a:ln w="127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Nêu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thế mạnh</a:t>
            </a:r>
            <a:r>
              <a:rPr lang="en-US" sz="3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hạn chế </a:t>
            </a:r>
            <a:r>
              <a:rPr lang="en-US" sz="3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đồi núi ảnh hưởng đến cảnh quan tự nhiên và sinh hoạt sản xuất của con người. 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Từ đó đề xuất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giải pháp </a:t>
            </a:r>
            <a:r>
              <a:rPr lang="en-US" sz="3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 khắc phục những khó khăn của địa hình đồi núi.</a:t>
            </a:r>
            <a:endParaRPr lang="vi-VN" sz="3200" b="1" dirty="0"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ED6EA80F-8224-1540-170A-458369D92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1144" y="802728"/>
            <a:ext cx="2077424" cy="1161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9813D6-C11A-5A4A-E3C4-F3571C8F04CD}"/>
              </a:ext>
            </a:extLst>
          </p:cNvPr>
          <p:cNvSpPr txBox="1"/>
          <p:nvPr/>
        </p:nvSpPr>
        <p:spPr>
          <a:xfrm>
            <a:off x="0" y="0"/>
            <a:ext cx="5720440" cy="584775"/>
          </a:xfrm>
          <a:prstGeom prst="rect">
            <a:avLst/>
          </a:prstGeom>
          <a:solidFill>
            <a:srgbClr val="F2FD9D"/>
          </a:solidFill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303E7"/>
                </a:solidFill>
              </a:rPr>
              <a:t>a. </a:t>
            </a:r>
            <a:r>
              <a:rPr lang="en-US" sz="3200" b="1">
                <a:solidFill>
                  <a:srgbClr val="0303E7"/>
                </a:solidFill>
              </a:rPr>
              <a:t>Địa hình đồi núi chiếm ưu thế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07B2C-827B-BC90-1A25-2D46D91E65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476"/>
          <a:stretch/>
        </p:blipFill>
        <p:spPr>
          <a:xfrm>
            <a:off x="0" y="5962525"/>
            <a:ext cx="12191999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3" grpId="0"/>
      <p:bldP spid="24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DiLinh%2011">
            <a:extLst>
              <a:ext uri="{FF2B5EF4-FFF2-40B4-BE49-F238E27FC236}">
                <a16:creationId xmlns:a16="http://schemas.microsoft.com/office/drawing/2014/main" id="{34AFFB58-FDB4-4984-B699-52176C0A9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r="-2" b="23383"/>
          <a:stretch/>
        </p:blipFill>
        <p:spPr bwMode="auto">
          <a:xfrm>
            <a:off x="198739" y="222517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thuydien">
            <a:extLst>
              <a:ext uri="{FF2B5EF4-FFF2-40B4-BE49-F238E27FC236}">
                <a16:creationId xmlns:a16="http://schemas.microsoft.com/office/drawing/2014/main" id="{F53930B7-976A-4966-8188-F32571E29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2" r="2" b="13387"/>
          <a:stretch/>
        </p:blipFill>
        <p:spPr bwMode="auto">
          <a:xfrm>
            <a:off x="6195373" y="222517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images1348245_bosua1">
            <a:extLst>
              <a:ext uri="{FF2B5EF4-FFF2-40B4-BE49-F238E27FC236}">
                <a16:creationId xmlns:a16="http://schemas.microsoft.com/office/drawing/2014/main" id="{CF17AD91-4353-4527-9B49-7CF8698A2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 r="-2" b="20002"/>
          <a:stretch/>
        </p:blipFill>
        <p:spPr bwMode="auto">
          <a:xfrm>
            <a:off x="198739" y="3786071"/>
            <a:ext cx="5804105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2">
            <a:extLst>
              <a:ext uri="{FF2B5EF4-FFF2-40B4-BE49-F238E27FC236}">
                <a16:creationId xmlns:a16="http://schemas.microsoft.com/office/drawing/2014/main" id="{CA04C2FA-6C9E-4D17-AAC2-10047E13B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553" y="3322595"/>
            <a:ext cx="4655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100CC4"/>
                </a:solidFill>
                <a:latin typeface="#9Slide05 Fourth" panose="00000500000000000000" pitchFamily="2" charset="0"/>
              </a:rPr>
              <a:t>Trồng cây công nghiệp dài ngày</a:t>
            </a: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3670F39E-8306-4A98-BC0E-BA8DFB6C2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0653" y="6510482"/>
            <a:ext cx="3521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100CC4"/>
                </a:solidFill>
                <a:latin typeface="#9Slide05 Fourth" panose="00000500000000000000" pitchFamily="2" charset="0"/>
              </a:rPr>
              <a:t>Chăn nuôi gia súc lớn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264D0092-E8E8-40BB-8345-76CF9CF8E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5651" y="3365127"/>
            <a:ext cx="3521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100CC4"/>
                </a:solidFill>
                <a:latin typeface="#9Slide05 Fourth" panose="00000500000000000000" pitchFamily="2" charset="0"/>
              </a:rPr>
              <a:t>Phát triển thuỷ điện</a:t>
            </a:r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CFAE15FD-B12E-41A7-817D-79A2F018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266" y="6500144"/>
            <a:ext cx="2361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100CC4"/>
                </a:solidFill>
                <a:latin typeface="#9Slide05 Fourth" panose="00000500000000000000" pitchFamily="2" charset="0"/>
              </a:rPr>
              <a:t>Phát triển du lịch</a:t>
            </a:r>
          </a:p>
        </p:txBody>
      </p:sp>
      <p:pic>
        <p:nvPicPr>
          <p:cNvPr id="18" name="Picture 17" descr="A picture containing tree, grass, garden&#10;&#10;Description automatically generated">
            <a:extLst>
              <a:ext uri="{FF2B5EF4-FFF2-40B4-BE49-F238E27FC236}">
                <a16:creationId xmlns:a16="http://schemas.microsoft.com/office/drawing/2014/main" id="{4C09D870-BC9D-4854-9D94-B0B4FB1E2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39" y="3784260"/>
            <a:ext cx="5797883" cy="27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4">
            <a:extLst>
              <a:ext uri="{FF2B5EF4-FFF2-40B4-BE49-F238E27FC236}">
                <a16:creationId xmlns:a16="http://schemas.microsoft.com/office/drawing/2014/main" id="{F4AF9676-B4BF-43F5-805D-4FA4AB769D24}"/>
              </a:ext>
            </a:extLst>
          </p:cNvPr>
          <p:cNvGrpSpPr>
            <a:grpSpLocks/>
          </p:cNvGrpSpPr>
          <p:nvPr/>
        </p:nvGrpSpPr>
        <p:grpSpPr bwMode="auto">
          <a:xfrm>
            <a:off x="426231" y="81280"/>
            <a:ext cx="8412124" cy="6785562"/>
            <a:chOff x="96" y="144"/>
            <a:chExt cx="4302" cy="3966"/>
          </a:xfrm>
        </p:grpSpPr>
        <p:pic>
          <p:nvPicPr>
            <p:cNvPr id="9" name="Picture 25" descr="nho%20qu%20x">
              <a:extLst>
                <a:ext uri="{FF2B5EF4-FFF2-40B4-BE49-F238E27FC236}">
                  <a16:creationId xmlns:a16="http://schemas.microsoft.com/office/drawing/2014/main" id="{0F96AFA1-617A-435F-AF05-03285E8DC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44"/>
              <a:ext cx="2832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6">
              <a:extLst>
                <a:ext uri="{FF2B5EF4-FFF2-40B4-BE49-F238E27FC236}">
                  <a16:creationId xmlns:a16="http://schemas.microsoft.com/office/drawing/2014/main" id="{D969F2F3-92FB-4C9D-9827-68FF89ED45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" y="3840"/>
              <a:ext cx="2304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100CC4"/>
                  </a:solidFill>
                  <a:latin typeface="#9Slide05 Fourth" panose="00000500000000000000" pitchFamily="2" charset="0"/>
                </a:rPr>
                <a:t>Giao thông đi lại khó khăn</a:t>
              </a:r>
            </a:p>
          </p:txBody>
        </p:sp>
      </p:grpSp>
      <p:pic>
        <p:nvPicPr>
          <p:cNvPr id="14" name="Picture 34" descr="haivan3">
            <a:extLst>
              <a:ext uri="{FF2B5EF4-FFF2-40B4-BE49-F238E27FC236}">
                <a16:creationId xmlns:a16="http://schemas.microsoft.com/office/drawing/2014/main" id="{55D2DF30-F175-4268-87E6-8073D4FC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1" y="81280"/>
            <a:ext cx="5456408" cy="632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ntain, outdoor, sky, ground&#10;&#10;Description automatically generated">
            <a:extLst>
              <a:ext uri="{FF2B5EF4-FFF2-40B4-BE49-F238E27FC236}">
                <a16:creationId xmlns:a16="http://schemas.microsoft.com/office/drawing/2014/main" id="{2F1602C8-A045-473E-9F74-30CBA9C18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r="17794" b="1"/>
          <a:stretch/>
        </p:blipFill>
        <p:spPr>
          <a:xfrm>
            <a:off x="-1" y="10"/>
            <a:ext cx="7370057" cy="6461750"/>
          </a:xfrm>
          <a:prstGeom prst="rect">
            <a:avLst/>
          </a:prstGeom>
        </p:spPr>
      </p:pic>
      <p:pic>
        <p:nvPicPr>
          <p:cNvPr id="7" name="Picture 6" descr="A picture containing tree, outdoor, ground, nature&#10;&#10;Description automatically generated">
            <a:extLst>
              <a:ext uri="{FF2B5EF4-FFF2-40B4-BE49-F238E27FC236}">
                <a16:creationId xmlns:a16="http://schemas.microsoft.com/office/drawing/2014/main" id="{BA96D701-960A-43D1-9752-051E8C63C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" r="-3" b="697"/>
          <a:stretch/>
        </p:blipFill>
        <p:spPr>
          <a:xfrm>
            <a:off x="7534656" y="0"/>
            <a:ext cx="4657344" cy="3186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5181B-8870-4F43-B80C-DA67383FB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021584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4C6AAAB6-54F5-4294-BC14-88904CF27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35" y="6461760"/>
            <a:ext cx="4505238" cy="46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  <a:latin typeface="#9Slide05 Fourth" panose="00000500000000000000" pitchFamily="2" charset="0"/>
              </a:rPr>
              <a:t>Sạt lở đất</a:t>
            </a: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3262F6C7-E30A-4B55-8345-2720DB408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0708" y="6492240"/>
            <a:ext cx="4505238" cy="46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  <a:latin typeface="#9Slide05 Fourth" panose="00000500000000000000" pitchFamily="2" charset="0"/>
              </a:rPr>
              <a:t>Kinh tế khó khăn</a:t>
            </a:r>
          </a:p>
        </p:txBody>
      </p:sp>
      <p:sp>
        <p:nvSpPr>
          <p:cNvPr id="13" name="Text Box 26">
            <a:extLst>
              <a:ext uri="{FF2B5EF4-FFF2-40B4-BE49-F238E27FC236}">
                <a16:creationId xmlns:a16="http://schemas.microsoft.com/office/drawing/2014/main" id="{F6BF3542-91BC-4337-A6C0-410C36D52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647" y="3117759"/>
            <a:ext cx="4505238" cy="46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70C0"/>
                </a:solidFill>
                <a:latin typeface="#9Slide05 Fourth" panose="00000500000000000000" pitchFamily="2" charset="0"/>
              </a:rPr>
              <a:t>Lũ quét</a:t>
            </a:r>
          </a:p>
        </p:txBody>
      </p:sp>
    </p:spTree>
    <p:extLst>
      <p:ext uri="{BB962C8B-B14F-4D97-AF65-F5344CB8AC3E}">
        <p14:creationId xmlns:p14="http://schemas.microsoft.com/office/powerpoint/2010/main" val="1902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7C7D40-5A40-A55E-9C10-D89A66DFB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52" t="5478" r="1752" b="31982"/>
          <a:stretch/>
        </p:blipFill>
        <p:spPr>
          <a:xfrm>
            <a:off x="-202371" y="27710"/>
            <a:ext cx="12366661" cy="8795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F097BF-D66D-3DFA-35F1-5F504BEEDBAE}"/>
              </a:ext>
            </a:extLst>
          </p:cNvPr>
          <p:cNvSpPr txBox="1"/>
          <p:nvPr/>
        </p:nvSpPr>
        <p:spPr>
          <a:xfrm>
            <a:off x="7349918" y="8193900"/>
            <a:ext cx="48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Kho </a:t>
            </a:r>
            <a:r>
              <a:rPr lang="en-US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giáo</a:t>
            </a:r>
            <a:r>
              <a:rPr lang="en-US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án PPT Địa lí -Lê Chinh- 0982.276.629</a:t>
            </a:r>
          </a:p>
        </p:txBody>
      </p:sp>
    </p:spTree>
    <p:extLst>
      <p:ext uri="{BB962C8B-B14F-4D97-AF65-F5344CB8AC3E}">
        <p14:creationId xmlns:p14="http://schemas.microsoft.com/office/powerpoint/2010/main" val="322238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5;p19">
            <a:extLst>
              <a:ext uri="{FF2B5EF4-FFF2-40B4-BE49-F238E27FC236}">
                <a16:creationId xmlns:a16="http://schemas.microsoft.com/office/drawing/2014/main" id="{AC7EA398-3392-785F-01B0-C9260B8FB642}"/>
              </a:ext>
            </a:extLst>
          </p:cNvPr>
          <p:cNvGrpSpPr/>
          <p:nvPr/>
        </p:nvGrpSpPr>
        <p:grpSpPr>
          <a:xfrm>
            <a:off x="1" y="0"/>
            <a:ext cx="6096000" cy="1148042"/>
            <a:chOff x="1411406" y="1872757"/>
            <a:chExt cx="4872870" cy="861031"/>
          </a:xfrm>
        </p:grpSpPr>
        <p:sp>
          <p:nvSpPr>
            <p:cNvPr id="10" name="Google Shape;246;p19">
              <a:extLst>
                <a:ext uri="{FF2B5EF4-FFF2-40B4-BE49-F238E27FC236}">
                  <a16:creationId xmlns:a16="http://schemas.microsoft.com/office/drawing/2014/main" id="{F9524ABC-1FF8-866A-721B-4E6F98DA6380}"/>
                </a:ext>
              </a:extLst>
            </p:cNvPr>
            <p:cNvSpPr/>
            <p:nvPr/>
          </p:nvSpPr>
          <p:spPr>
            <a:xfrm>
              <a:off x="247975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47;p19">
              <a:extLst>
                <a:ext uri="{FF2B5EF4-FFF2-40B4-BE49-F238E27FC236}">
                  <a16:creationId xmlns:a16="http://schemas.microsoft.com/office/drawing/2014/main" id="{77C24DBF-F257-EACE-A65A-877709CBD799}"/>
                </a:ext>
              </a:extLst>
            </p:cNvPr>
            <p:cNvSpPr/>
            <p:nvPr/>
          </p:nvSpPr>
          <p:spPr>
            <a:xfrm>
              <a:off x="247975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48;p19">
              <a:extLst>
                <a:ext uri="{FF2B5EF4-FFF2-40B4-BE49-F238E27FC236}">
                  <a16:creationId xmlns:a16="http://schemas.microsoft.com/office/drawing/2014/main" id="{65EFFBEA-1AA1-1F4F-EA0D-B21294C38B6E}"/>
                </a:ext>
              </a:extLst>
            </p:cNvPr>
            <p:cNvSpPr/>
            <p:nvPr/>
          </p:nvSpPr>
          <p:spPr>
            <a:xfrm>
              <a:off x="1792473" y="1945770"/>
              <a:ext cx="4168169" cy="72819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49;p19">
              <a:extLst>
                <a:ext uri="{FF2B5EF4-FFF2-40B4-BE49-F238E27FC236}">
                  <a16:creationId xmlns:a16="http://schemas.microsoft.com/office/drawing/2014/main" id="{99887C49-3900-EF7C-9944-FD2429E823FA}"/>
                </a:ext>
              </a:extLst>
            </p:cNvPr>
            <p:cNvSpPr/>
            <p:nvPr/>
          </p:nvSpPr>
          <p:spPr>
            <a:xfrm>
              <a:off x="1411406" y="187275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250;p19">
              <a:extLst>
                <a:ext uri="{FF2B5EF4-FFF2-40B4-BE49-F238E27FC236}">
                  <a16:creationId xmlns:a16="http://schemas.microsoft.com/office/drawing/2014/main" id="{9BA4E647-27CD-0197-0AB9-EAE18EAF42E4}"/>
                </a:ext>
              </a:extLst>
            </p:cNvPr>
            <p:cNvSpPr txBox="1"/>
            <p:nvPr/>
          </p:nvSpPr>
          <p:spPr>
            <a:xfrm>
              <a:off x="2345763" y="2064900"/>
              <a:ext cx="18846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251;p19">
              <a:extLst>
                <a:ext uri="{FF2B5EF4-FFF2-40B4-BE49-F238E27FC236}">
                  <a16:creationId xmlns:a16="http://schemas.microsoft.com/office/drawing/2014/main" id="{E3341DCA-DD21-31F7-CB3B-5B74776A5B3D}"/>
                </a:ext>
              </a:extLst>
            </p:cNvPr>
            <p:cNvSpPr txBox="1"/>
            <p:nvPr/>
          </p:nvSpPr>
          <p:spPr>
            <a:xfrm>
              <a:off x="2334951" y="2017916"/>
              <a:ext cx="3949325" cy="507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địa hình</a:t>
              </a:r>
              <a:endPara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AA70A3-CEFF-6996-355F-0DD42D2DD5F1}"/>
              </a:ext>
            </a:extLst>
          </p:cNvPr>
          <p:cNvGrpSpPr/>
          <p:nvPr/>
        </p:nvGrpSpPr>
        <p:grpSpPr>
          <a:xfrm>
            <a:off x="5742501" y="-11939"/>
            <a:ext cx="6500868" cy="6862086"/>
            <a:chOff x="-30617" y="-4086"/>
            <a:chExt cx="6500868" cy="68620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49B2A3-7E95-FA54-8631-413C5A78A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037" y="150841"/>
              <a:ext cx="5124907" cy="670715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42865E-1754-8C22-5CC2-B6A47B99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0617" y="-4086"/>
              <a:ext cx="6500868" cy="640488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6CFB25-3835-BD58-1943-720C30F00A52}"/>
              </a:ext>
            </a:extLst>
          </p:cNvPr>
          <p:cNvGrpSpPr/>
          <p:nvPr/>
        </p:nvGrpSpPr>
        <p:grpSpPr>
          <a:xfrm>
            <a:off x="365261" y="2337446"/>
            <a:ext cx="5214413" cy="2969231"/>
            <a:chOff x="365261" y="2337446"/>
            <a:chExt cx="5214413" cy="2969231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2AA1A164-2182-AC4A-BE2A-28020ED85B9B}"/>
                </a:ext>
              </a:extLst>
            </p:cNvPr>
            <p:cNvSpPr/>
            <p:nvPr/>
          </p:nvSpPr>
          <p:spPr>
            <a:xfrm>
              <a:off x="365261" y="2337446"/>
              <a:ext cx="5214413" cy="2969231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FE9B49-01F0-377D-3F35-3A74E3AA28D6}"/>
                </a:ext>
              </a:extLst>
            </p:cNvPr>
            <p:cNvSpPr txBox="1"/>
            <p:nvPr/>
          </p:nvSpPr>
          <p:spPr>
            <a:xfrm>
              <a:off x="728997" y="3144952"/>
              <a:ext cx="448694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rgbClr val="FF0000"/>
                  </a:solidFill>
                  <a:latin typeface="#9Slide05 Fourth Medium" panose="00000600000000000000" pitchFamily="2" charset="0"/>
                </a:rPr>
                <a:t>Em có nhận xét gì về địa hình đồng bằng nước ta ?</a:t>
              </a:r>
            </a:p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A344E7-1DC3-9F87-0935-915049A0FCA7}"/>
              </a:ext>
            </a:extLst>
          </p:cNvPr>
          <p:cNvGrpSpPr/>
          <p:nvPr/>
        </p:nvGrpSpPr>
        <p:grpSpPr>
          <a:xfrm>
            <a:off x="429695" y="1380826"/>
            <a:ext cx="5124907" cy="5068166"/>
            <a:chOff x="429695" y="1380826"/>
            <a:chExt cx="5124907" cy="5068166"/>
          </a:xfrm>
        </p:grpSpPr>
        <p:pic>
          <p:nvPicPr>
            <p:cNvPr id="1028" name="Picture 4" descr="Đồng bằng duyên hải miền trung là gì (đồng bằng duyên hải miền trung nhỏ  hẹp vì- Đồng bằng là gì-vùng duyên hải nam trung bộ là gì-các tỉnh duyên  hải nam">
              <a:extLst>
                <a:ext uri="{FF2B5EF4-FFF2-40B4-BE49-F238E27FC236}">
                  <a16:creationId xmlns:a16="http://schemas.microsoft.com/office/drawing/2014/main" id="{EEFEC215-FC8C-2210-6F8E-0BBF32ED6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95" y="3762076"/>
              <a:ext cx="5124907" cy="2686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Duyên hải miền Trung là “bệ đỡ” cho Tây Nguyên">
              <a:extLst>
                <a:ext uri="{FF2B5EF4-FFF2-40B4-BE49-F238E27FC236}">
                  <a16:creationId xmlns:a16="http://schemas.microsoft.com/office/drawing/2014/main" id="{022D3BD2-34FB-4AF3-6BEA-AFB4125A0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80" y="1380826"/>
              <a:ext cx="5085539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431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5;p19">
            <a:extLst>
              <a:ext uri="{FF2B5EF4-FFF2-40B4-BE49-F238E27FC236}">
                <a16:creationId xmlns:a16="http://schemas.microsoft.com/office/drawing/2014/main" id="{AC7EA398-3392-785F-01B0-C9260B8FB642}"/>
              </a:ext>
            </a:extLst>
          </p:cNvPr>
          <p:cNvGrpSpPr/>
          <p:nvPr/>
        </p:nvGrpSpPr>
        <p:grpSpPr>
          <a:xfrm>
            <a:off x="1" y="0"/>
            <a:ext cx="6096000" cy="1148042"/>
            <a:chOff x="1411406" y="1872757"/>
            <a:chExt cx="4872870" cy="861031"/>
          </a:xfrm>
        </p:grpSpPr>
        <p:sp>
          <p:nvSpPr>
            <p:cNvPr id="10" name="Google Shape;246;p19">
              <a:extLst>
                <a:ext uri="{FF2B5EF4-FFF2-40B4-BE49-F238E27FC236}">
                  <a16:creationId xmlns:a16="http://schemas.microsoft.com/office/drawing/2014/main" id="{F9524ABC-1FF8-866A-721B-4E6F98DA6380}"/>
                </a:ext>
              </a:extLst>
            </p:cNvPr>
            <p:cNvSpPr/>
            <p:nvPr/>
          </p:nvSpPr>
          <p:spPr>
            <a:xfrm>
              <a:off x="247975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47;p19">
              <a:extLst>
                <a:ext uri="{FF2B5EF4-FFF2-40B4-BE49-F238E27FC236}">
                  <a16:creationId xmlns:a16="http://schemas.microsoft.com/office/drawing/2014/main" id="{77C24DBF-F257-EACE-A65A-877709CBD799}"/>
                </a:ext>
              </a:extLst>
            </p:cNvPr>
            <p:cNvSpPr/>
            <p:nvPr/>
          </p:nvSpPr>
          <p:spPr>
            <a:xfrm>
              <a:off x="247975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48;p19">
              <a:extLst>
                <a:ext uri="{FF2B5EF4-FFF2-40B4-BE49-F238E27FC236}">
                  <a16:creationId xmlns:a16="http://schemas.microsoft.com/office/drawing/2014/main" id="{65EFFBEA-1AA1-1F4F-EA0D-B21294C38B6E}"/>
                </a:ext>
              </a:extLst>
            </p:cNvPr>
            <p:cNvSpPr/>
            <p:nvPr/>
          </p:nvSpPr>
          <p:spPr>
            <a:xfrm>
              <a:off x="1792473" y="1945770"/>
              <a:ext cx="4168169" cy="72819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49;p19">
              <a:extLst>
                <a:ext uri="{FF2B5EF4-FFF2-40B4-BE49-F238E27FC236}">
                  <a16:creationId xmlns:a16="http://schemas.microsoft.com/office/drawing/2014/main" id="{99887C49-3900-EF7C-9944-FD2429E823FA}"/>
                </a:ext>
              </a:extLst>
            </p:cNvPr>
            <p:cNvSpPr/>
            <p:nvPr/>
          </p:nvSpPr>
          <p:spPr>
            <a:xfrm>
              <a:off x="1411406" y="187275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250;p19">
              <a:extLst>
                <a:ext uri="{FF2B5EF4-FFF2-40B4-BE49-F238E27FC236}">
                  <a16:creationId xmlns:a16="http://schemas.microsoft.com/office/drawing/2014/main" id="{9BA4E647-27CD-0197-0AB9-EAE18EAF42E4}"/>
                </a:ext>
              </a:extLst>
            </p:cNvPr>
            <p:cNvSpPr txBox="1"/>
            <p:nvPr/>
          </p:nvSpPr>
          <p:spPr>
            <a:xfrm>
              <a:off x="2345763" y="2064900"/>
              <a:ext cx="18846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251;p19">
              <a:extLst>
                <a:ext uri="{FF2B5EF4-FFF2-40B4-BE49-F238E27FC236}">
                  <a16:creationId xmlns:a16="http://schemas.microsoft.com/office/drawing/2014/main" id="{E3341DCA-DD21-31F7-CB3B-5B74776A5B3D}"/>
                </a:ext>
              </a:extLst>
            </p:cNvPr>
            <p:cNvSpPr txBox="1"/>
            <p:nvPr/>
          </p:nvSpPr>
          <p:spPr>
            <a:xfrm>
              <a:off x="2334951" y="2017916"/>
              <a:ext cx="3949325" cy="507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địa hình</a:t>
              </a:r>
              <a:endPara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77781-E6E5-F9C5-38CA-58D2FFC86D3E}"/>
              </a:ext>
            </a:extLst>
          </p:cNvPr>
          <p:cNvSpPr txBox="1"/>
          <p:nvPr/>
        </p:nvSpPr>
        <p:spPr>
          <a:xfrm>
            <a:off x="375560" y="1332521"/>
            <a:ext cx="5720440" cy="584775"/>
          </a:xfrm>
          <a:prstGeom prst="rect">
            <a:avLst/>
          </a:prstGeom>
          <a:solidFill>
            <a:srgbClr val="F2FD9D"/>
          </a:solidFill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0303E7"/>
                </a:solidFill>
              </a:rPr>
              <a:t>a. </a:t>
            </a:r>
            <a:r>
              <a:rPr lang="en-US" sz="3200" b="1">
                <a:solidFill>
                  <a:srgbClr val="0303E7"/>
                </a:solidFill>
              </a:rPr>
              <a:t>Địa hình đồi núi chiếm ưu thế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18A4EA-8096-F5F9-AAA1-59BCD05284C2}"/>
              </a:ext>
            </a:extLst>
          </p:cNvPr>
          <p:cNvSpPr/>
          <p:nvPr/>
        </p:nvSpPr>
        <p:spPr>
          <a:xfrm>
            <a:off x="231722" y="3748038"/>
            <a:ext cx="8921475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Đồng bằng chiếm ¼ diện tích lãnh thổ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396E9C-635B-0C66-D3C7-2E0845989B10}"/>
              </a:ext>
            </a:extLst>
          </p:cNvPr>
          <p:cNvSpPr/>
          <p:nvPr/>
        </p:nvSpPr>
        <p:spPr>
          <a:xfrm>
            <a:off x="202059" y="2446324"/>
            <a:ext cx="11989941" cy="124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180340" algn="l"/>
                <a:tab pos="450215" algn="l"/>
              </a:tabLst>
            </a:pPr>
            <a:r>
              <a:rPr lang="en-US" sz="34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Đồi núi chiếm ¾ diện tích lãnh thổ ( chủ yếu là đồi núi thấp)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180340" algn="l"/>
                <a:tab pos="450215" algn="l"/>
              </a:tabLst>
            </a:pPr>
            <a:r>
              <a:rPr lang="en-US" sz="34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Đồi núi cao trên 2000m (chiếm 1%)</a:t>
            </a:r>
            <a:endParaRPr lang="en-US" sz="3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book9">
            <a:extLst>
              <a:ext uri="{FF2B5EF4-FFF2-40B4-BE49-F238E27FC236}">
                <a16:creationId xmlns:a16="http://schemas.microsoft.com/office/drawing/2014/main" id="{6B7C2633-AA77-5454-5BEF-830A5F967D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84" y="972880"/>
            <a:ext cx="1243039" cy="85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A4E7D-FF89-CCA4-4882-F5C7D06DFF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6"/>
          <a:stretch/>
        </p:blipFill>
        <p:spPr>
          <a:xfrm>
            <a:off x="0" y="5962525"/>
            <a:ext cx="12191999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5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CB4B76-F309-EA5C-A4DD-71E607958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3187"/>
            <a:ext cx="6542453" cy="2506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F7C47-0E0C-56DB-04B1-3FB8F731FAC9}"/>
              </a:ext>
            </a:extLst>
          </p:cNvPr>
          <p:cNvSpPr txBox="1"/>
          <p:nvPr/>
        </p:nvSpPr>
        <p:spPr>
          <a:xfrm>
            <a:off x="0" y="4646059"/>
            <a:ext cx="623641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Nhận xét độ cao địa hình nước ta từ tây sang đông?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DA268C-20B5-A00F-E603-D338EE2DA1A0}"/>
              </a:ext>
            </a:extLst>
          </p:cNvPr>
          <p:cNvGrpSpPr/>
          <p:nvPr/>
        </p:nvGrpSpPr>
        <p:grpSpPr>
          <a:xfrm>
            <a:off x="6339155" y="359595"/>
            <a:ext cx="5904214" cy="6490551"/>
            <a:chOff x="-30617" y="-4086"/>
            <a:chExt cx="6500868" cy="68620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E64D98-659B-DC29-42EF-D458485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037" y="150841"/>
              <a:ext cx="5124907" cy="67071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E3DE39-DDBD-E4B8-2356-6D59BF85C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0617" y="-4086"/>
              <a:ext cx="6500868" cy="640488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1F2CD24-8DEB-1626-85E6-FE2DF1311F19}"/>
              </a:ext>
            </a:extLst>
          </p:cNvPr>
          <p:cNvSpPr txBox="1"/>
          <p:nvPr/>
        </p:nvSpPr>
        <p:spPr>
          <a:xfrm>
            <a:off x="153019" y="4646059"/>
            <a:ext cx="6236413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Hướng nghiêng chính của địa hình nước ta ?</a:t>
            </a:r>
          </a:p>
        </p:txBody>
      </p:sp>
      <p:sp>
        <p:nvSpPr>
          <p:cNvPr id="10" name="Text Box 49">
            <a:extLst>
              <a:ext uri="{FF2B5EF4-FFF2-40B4-BE49-F238E27FC236}">
                <a16:creationId xmlns:a16="http://schemas.microsoft.com/office/drawing/2014/main" id="{53CE17FE-ABEC-17D6-BA7F-5BB52354C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230" y="506134"/>
            <a:ext cx="22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A</a:t>
            </a:r>
          </a:p>
        </p:txBody>
      </p:sp>
      <p:sp>
        <p:nvSpPr>
          <p:cNvPr id="11" name="Line 48">
            <a:extLst>
              <a:ext uri="{FF2B5EF4-FFF2-40B4-BE49-F238E27FC236}">
                <a16:creationId xmlns:a16="http://schemas.microsoft.com/office/drawing/2014/main" id="{515F7B6C-2AFD-B9B8-10DB-2165EB982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4777" y="862645"/>
            <a:ext cx="835014" cy="11092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50">
            <a:extLst>
              <a:ext uri="{FF2B5EF4-FFF2-40B4-BE49-F238E27FC236}">
                <a16:creationId xmlns:a16="http://schemas.microsoft.com/office/drawing/2014/main" id="{837892DC-39E5-8CFF-908B-9054EDC82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338" y="1880975"/>
            <a:ext cx="30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7890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803AD8-2573-69D7-B114-75A7EAF7C51B}"/>
              </a:ext>
            </a:extLst>
          </p:cNvPr>
          <p:cNvGrpSpPr/>
          <p:nvPr/>
        </p:nvGrpSpPr>
        <p:grpSpPr>
          <a:xfrm>
            <a:off x="6096000" y="0"/>
            <a:ext cx="6147369" cy="6850146"/>
            <a:chOff x="-30617" y="-4086"/>
            <a:chExt cx="6500868" cy="68620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51695F-4802-CC7D-F651-40183898A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037" y="150841"/>
              <a:ext cx="5124907" cy="670715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B70669-0183-6C96-7A49-2E7FA5470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0617" y="-4086"/>
              <a:ext cx="6500868" cy="64048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F3CA48C-CF5A-7DF8-A28E-3D09C6550FF3}"/>
              </a:ext>
            </a:extLst>
          </p:cNvPr>
          <p:cNvGrpSpPr/>
          <p:nvPr/>
        </p:nvGrpSpPr>
        <p:grpSpPr>
          <a:xfrm>
            <a:off x="144180" y="1500027"/>
            <a:ext cx="5797707" cy="2578813"/>
            <a:chOff x="-646607" y="917523"/>
            <a:chExt cx="5797707" cy="2578813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8D9DAEDE-ADDA-CC12-784A-DF85BE4111E7}"/>
                </a:ext>
              </a:extLst>
            </p:cNvPr>
            <p:cNvSpPr/>
            <p:nvPr/>
          </p:nvSpPr>
          <p:spPr>
            <a:xfrm>
              <a:off x="-646607" y="917523"/>
              <a:ext cx="5797707" cy="2578813"/>
            </a:xfrm>
            <a:prstGeom prst="cloudCallout">
              <a:avLst>
                <a:gd name="adj1" fmla="val 54525"/>
                <a:gd name="adj2" fmla="val 43675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#9Slide03 Ample" panose="02000000000000000000" pitchFamily="2" charset="0"/>
              </a:endParaRPr>
            </a:p>
            <a:p>
              <a:pPr algn="ctr"/>
              <a:endParaRPr lang="en-US" sz="2800" dirty="0">
                <a:solidFill>
                  <a:srgbClr val="002060"/>
                </a:solidFill>
                <a:latin typeface="#9Slide03 Ample" panose="02000000000000000000" pitchFamily="2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solidFill>
                    <a:srgbClr val="002060"/>
                  </a:solidFill>
                  <a:latin typeface="#9Slide03 AmpleSoft" panose="02000000000000000000" pitchFamily="2" charset="0"/>
                </a:rPr>
                <a:t> </a:t>
              </a:r>
              <a:endParaRPr lang="en-US" sz="2800" dirty="0">
                <a:solidFill>
                  <a:srgbClr val="002060"/>
                </a:solidFill>
                <a:latin typeface="#9Slide03 AmpleSoft" panose="02000000000000000000" pitchFamily="2" charset="0"/>
              </a:endParaRPr>
            </a:p>
            <a:p>
              <a:pPr algn="ctr"/>
              <a:endParaRPr lang="en-US" dirty="0"/>
            </a:p>
          </p:txBody>
        </p:sp>
        <p:sp>
          <p:nvSpPr>
            <p:cNvPr id="11" name="Text Box 27">
              <a:extLst>
                <a:ext uri="{FF2B5EF4-FFF2-40B4-BE49-F238E27FC236}">
                  <a16:creationId xmlns:a16="http://schemas.microsoft.com/office/drawing/2014/main" id="{9D516A64-576F-D45F-1882-78BA932FC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0499" y="1421147"/>
              <a:ext cx="462495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Hãy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xác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định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các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dãy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núi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hướng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Tây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Bắc-Đông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 Nam, </a:t>
              </a: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vòng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 </a:t>
              </a:r>
              <a:r>
                <a:rPr lang="en-US" sz="2800" dirty="0" err="1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cung</a:t>
              </a:r>
              <a:r>
                <a:rPr lang="en-US" sz="2800" dirty="0">
                  <a:solidFill>
                    <a:srgbClr val="013DFF"/>
                  </a:solidFill>
                  <a:latin typeface="#9Slide05 Fourth Medium" panose="00000600000000000000" pitchFamily="2" charset="0"/>
                </a:rPr>
                <a:t>?</a:t>
              </a:r>
            </a:p>
          </p:txBody>
        </p:sp>
      </p:grpSp>
      <p:sp>
        <p:nvSpPr>
          <p:cNvPr id="20" name="Freeform 29">
            <a:extLst>
              <a:ext uri="{FF2B5EF4-FFF2-40B4-BE49-F238E27FC236}">
                <a16:creationId xmlns:a16="http://schemas.microsoft.com/office/drawing/2014/main" id="{46EAB942-72A4-6599-EDA6-3730A8CC4A74}"/>
              </a:ext>
            </a:extLst>
          </p:cNvPr>
          <p:cNvSpPr>
            <a:spLocks/>
          </p:cNvSpPr>
          <p:nvPr/>
        </p:nvSpPr>
        <p:spPr bwMode="auto">
          <a:xfrm>
            <a:off x="7818666" y="506896"/>
            <a:ext cx="45719" cy="439631"/>
          </a:xfrm>
          <a:custGeom>
            <a:avLst/>
            <a:gdLst>
              <a:gd name="T0" fmla="*/ 2147483647 w 100"/>
              <a:gd name="T1" fmla="*/ 0 h 247"/>
              <a:gd name="T2" fmla="*/ 2147483647 w 100"/>
              <a:gd name="T3" fmla="*/ 2147483647 h 247"/>
              <a:gd name="T4" fmla="*/ 2147483647 w 100"/>
              <a:gd name="T5" fmla="*/ 2147483647 h 247"/>
              <a:gd name="T6" fmla="*/ 2147483647 w 100"/>
              <a:gd name="T7" fmla="*/ 2147483647 h 247"/>
              <a:gd name="T8" fmla="*/ 2147483647 w 100"/>
              <a:gd name="T9" fmla="*/ 2147483647 h 247"/>
              <a:gd name="T10" fmla="*/ 0 w 100"/>
              <a:gd name="T11" fmla="*/ 2147483647 h 2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"/>
              <a:gd name="T19" fmla="*/ 0 h 247"/>
              <a:gd name="T20" fmla="*/ 100 w 100"/>
              <a:gd name="T21" fmla="*/ 247 h 2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" h="247">
                <a:moveTo>
                  <a:pt x="100" y="0"/>
                </a:moveTo>
                <a:cubicBezTo>
                  <a:pt x="94" y="43"/>
                  <a:pt x="88" y="85"/>
                  <a:pt x="82" y="128"/>
                </a:cubicBezTo>
                <a:cubicBezTo>
                  <a:pt x="79" y="146"/>
                  <a:pt x="81" y="166"/>
                  <a:pt x="73" y="183"/>
                </a:cubicBezTo>
                <a:cubicBezTo>
                  <a:pt x="68" y="193"/>
                  <a:pt x="54" y="195"/>
                  <a:pt x="45" y="201"/>
                </a:cubicBezTo>
                <a:cubicBezTo>
                  <a:pt x="42" y="210"/>
                  <a:pt x="43" y="222"/>
                  <a:pt x="36" y="229"/>
                </a:cubicBezTo>
                <a:cubicBezTo>
                  <a:pt x="27" y="239"/>
                  <a:pt x="9" y="238"/>
                  <a:pt x="0" y="24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vi-VN"/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8372BB63-71AD-8A9A-5DE4-A2C1ACDE515E}"/>
              </a:ext>
            </a:extLst>
          </p:cNvPr>
          <p:cNvSpPr>
            <a:spLocks/>
          </p:cNvSpPr>
          <p:nvPr/>
        </p:nvSpPr>
        <p:spPr bwMode="auto">
          <a:xfrm rot="20714469">
            <a:off x="7799514" y="690411"/>
            <a:ext cx="318329" cy="288291"/>
          </a:xfrm>
          <a:custGeom>
            <a:avLst/>
            <a:gdLst>
              <a:gd name="T0" fmla="*/ 0 w 152"/>
              <a:gd name="T1" fmla="*/ 2147483647 h 76"/>
              <a:gd name="T2" fmla="*/ 2147483647 w 152"/>
              <a:gd name="T3" fmla="*/ 2147483647 h 76"/>
              <a:gd name="T4" fmla="*/ 2147483647 w 152"/>
              <a:gd name="T5" fmla="*/ 2147483647 h 76"/>
              <a:gd name="T6" fmla="*/ 2147483647 w 152"/>
              <a:gd name="T7" fmla="*/ 2147483647 h 76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76"/>
              <a:gd name="T14" fmla="*/ 152 w 152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76">
                <a:moveTo>
                  <a:pt x="0" y="76"/>
                </a:moveTo>
                <a:cubicBezTo>
                  <a:pt x="35" y="65"/>
                  <a:pt x="65" y="55"/>
                  <a:pt x="101" y="48"/>
                </a:cubicBezTo>
                <a:cubicBezTo>
                  <a:pt x="110" y="42"/>
                  <a:pt x="121" y="38"/>
                  <a:pt x="128" y="30"/>
                </a:cubicBezTo>
                <a:cubicBezTo>
                  <a:pt x="152" y="0"/>
                  <a:pt x="123" y="3"/>
                  <a:pt x="147" y="3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vi-VN"/>
          </a:p>
        </p:txBody>
      </p:sp>
      <p:sp>
        <p:nvSpPr>
          <p:cNvPr id="22" name="Freeform 37">
            <a:extLst>
              <a:ext uri="{FF2B5EF4-FFF2-40B4-BE49-F238E27FC236}">
                <a16:creationId xmlns:a16="http://schemas.microsoft.com/office/drawing/2014/main" id="{A412A3E7-3903-59CA-93B8-350138777905}"/>
              </a:ext>
            </a:extLst>
          </p:cNvPr>
          <p:cNvSpPr>
            <a:spLocks/>
          </p:cNvSpPr>
          <p:nvPr/>
        </p:nvSpPr>
        <p:spPr bwMode="auto">
          <a:xfrm rot="833837">
            <a:off x="7916477" y="1009416"/>
            <a:ext cx="430597" cy="161308"/>
          </a:xfrm>
          <a:custGeom>
            <a:avLst/>
            <a:gdLst>
              <a:gd name="T0" fmla="*/ 2147483647 w 156"/>
              <a:gd name="T1" fmla="*/ 0 h 110"/>
              <a:gd name="T2" fmla="*/ 2147483647 w 156"/>
              <a:gd name="T3" fmla="*/ 2147483647 h 110"/>
              <a:gd name="T4" fmla="*/ 2147483647 w 156"/>
              <a:gd name="T5" fmla="*/ 2147483647 h 110"/>
              <a:gd name="T6" fmla="*/ 0 w 156"/>
              <a:gd name="T7" fmla="*/ 2147483647 h 110"/>
              <a:gd name="T8" fmla="*/ 0 60000 65536"/>
              <a:gd name="T9" fmla="*/ 0 60000 65536"/>
              <a:gd name="T10" fmla="*/ 0 60000 65536"/>
              <a:gd name="T11" fmla="*/ 0 60000 65536"/>
              <a:gd name="T12" fmla="*/ 0 w 156"/>
              <a:gd name="T13" fmla="*/ 0 h 110"/>
              <a:gd name="T14" fmla="*/ 156 w 156"/>
              <a:gd name="T15" fmla="*/ 110 h 1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6" h="110">
                <a:moveTo>
                  <a:pt x="156" y="0"/>
                </a:moveTo>
                <a:cubicBezTo>
                  <a:pt x="129" y="27"/>
                  <a:pt x="99" y="74"/>
                  <a:pt x="64" y="92"/>
                </a:cubicBezTo>
                <a:cubicBezTo>
                  <a:pt x="53" y="98"/>
                  <a:pt x="40" y="98"/>
                  <a:pt x="28" y="101"/>
                </a:cubicBezTo>
                <a:cubicBezTo>
                  <a:pt x="19" y="104"/>
                  <a:pt x="0" y="110"/>
                  <a:pt x="0" y="11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vi-VN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CC6153BB-691D-ED8B-D990-10EFB2F0BF12}"/>
              </a:ext>
            </a:extLst>
          </p:cNvPr>
          <p:cNvSpPr>
            <a:spLocks/>
          </p:cNvSpPr>
          <p:nvPr/>
        </p:nvSpPr>
        <p:spPr bwMode="auto">
          <a:xfrm>
            <a:off x="7520585" y="490824"/>
            <a:ext cx="228600" cy="396875"/>
          </a:xfrm>
          <a:custGeom>
            <a:avLst/>
            <a:gdLst>
              <a:gd name="T0" fmla="*/ 2147483647 w 107"/>
              <a:gd name="T1" fmla="*/ 0 h 229"/>
              <a:gd name="T2" fmla="*/ 2147483647 w 107"/>
              <a:gd name="T3" fmla="*/ 2147483647 h 229"/>
              <a:gd name="T4" fmla="*/ 2147483647 w 107"/>
              <a:gd name="T5" fmla="*/ 2147483647 h 229"/>
              <a:gd name="T6" fmla="*/ 0 w 107"/>
              <a:gd name="T7" fmla="*/ 2147483647 h 229"/>
              <a:gd name="T8" fmla="*/ 0 60000 65536"/>
              <a:gd name="T9" fmla="*/ 0 60000 65536"/>
              <a:gd name="T10" fmla="*/ 0 60000 65536"/>
              <a:gd name="T11" fmla="*/ 0 60000 65536"/>
              <a:gd name="T12" fmla="*/ 0 w 107"/>
              <a:gd name="T13" fmla="*/ 0 h 229"/>
              <a:gd name="T14" fmla="*/ 107 w 107"/>
              <a:gd name="T15" fmla="*/ 229 h 2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" h="229">
                <a:moveTo>
                  <a:pt x="64" y="0"/>
                </a:moveTo>
                <a:cubicBezTo>
                  <a:pt x="107" y="41"/>
                  <a:pt x="98" y="84"/>
                  <a:pt x="83" y="146"/>
                </a:cubicBezTo>
                <a:cubicBezTo>
                  <a:pt x="79" y="161"/>
                  <a:pt x="31" y="200"/>
                  <a:pt x="19" y="210"/>
                </a:cubicBezTo>
                <a:cubicBezTo>
                  <a:pt x="12" y="216"/>
                  <a:pt x="0" y="229"/>
                  <a:pt x="0" y="229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vi-VN"/>
          </a:p>
        </p:txBody>
      </p:sp>
      <p:sp>
        <p:nvSpPr>
          <p:cNvPr id="26" name="Freeform 47">
            <a:extLst>
              <a:ext uri="{FF2B5EF4-FFF2-40B4-BE49-F238E27FC236}">
                <a16:creationId xmlns:a16="http://schemas.microsoft.com/office/drawing/2014/main" id="{E96DA01E-DEBB-971A-F2F5-38FA0EEEAD5B}"/>
              </a:ext>
            </a:extLst>
          </p:cNvPr>
          <p:cNvSpPr>
            <a:spLocks/>
          </p:cNvSpPr>
          <p:nvPr/>
        </p:nvSpPr>
        <p:spPr bwMode="auto">
          <a:xfrm rot="540814">
            <a:off x="7072556" y="1881257"/>
            <a:ext cx="1145872" cy="791982"/>
          </a:xfrm>
          <a:custGeom>
            <a:avLst/>
            <a:gdLst>
              <a:gd name="T0" fmla="*/ 0 w 962"/>
              <a:gd name="T1" fmla="*/ 0 h 713"/>
              <a:gd name="T2" fmla="*/ 2147483647 w 962"/>
              <a:gd name="T3" fmla="*/ 2147483647 h 713"/>
              <a:gd name="T4" fmla="*/ 2147483647 w 962"/>
              <a:gd name="T5" fmla="*/ 2147483647 h 713"/>
              <a:gd name="T6" fmla="*/ 2147483647 w 962"/>
              <a:gd name="T7" fmla="*/ 2147483647 h 713"/>
              <a:gd name="T8" fmla="*/ 2147483647 w 962"/>
              <a:gd name="T9" fmla="*/ 2147483647 h 713"/>
              <a:gd name="T10" fmla="*/ 2147483647 w 962"/>
              <a:gd name="T11" fmla="*/ 2147483647 h 713"/>
              <a:gd name="T12" fmla="*/ 2147483647 w 962"/>
              <a:gd name="T13" fmla="*/ 2147483647 h 713"/>
              <a:gd name="T14" fmla="*/ 2147483647 w 962"/>
              <a:gd name="T15" fmla="*/ 2147483647 h 713"/>
              <a:gd name="T16" fmla="*/ 2147483647 w 962"/>
              <a:gd name="T17" fmla="*/ 2147483647 h 713"/>
              <a:gd name="T18" fmla="*/ 2147483647 w 962"/>
              <a:gd name="T19" fmla="*/ 2147483647 h 713"/>
              <a:gd name="T20" fmla="*/ 2147483647 w 962"/>
              <a:gd name="T21" fmla="*/ 2147483647 h 713"/>
              <a:gd name="T22" fmla="*/ 2147483647 w 962"/>
              <a:gd name="T23" fmla="*/ 2147483647 h 713"/>
              <a:gd name="T24" fmla="*/ 2147483647 w 962"/>
              <a:gd name="T25" fmla="*/ 2147483647 h 713"/>
              <a:gd name="T26" fmla="*/ 2147483647 w 962"/>
              <a:gd name="T27" fmla="*/ 2147483647 h 713"/>
              <a:gd name="T28" fmla="*/ 2147483647 w 962"/>
              <a:gd name="T29" fmla="*/ 2147483647 h 71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62"/>
              <a:gd name="T46" fmla="*/ 0 h 713"/>
              <a:gd name="T47" fmla="*/ 962 w 962"/>
              <a:gd name="T48" fmla="*/ 713 h 71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62" h="713">
                <a:moveTo>
                  <a:pt x="0" y="0"/>
                </a:moveTo>
                <a:cubicBezTo>
                  <a:pt x="37" y="12"/>
                  <a:pt x="74" y="24"/>
                  <a:pt x="110" y="37"/>
                </a:cubicBezTo>
                <a:cubicBezTo>
                  <a:pt x="122" y="72"/>
                  <a:pt x="130" y="79"/>
                  <a:pt x="165" y="91"/>
                </a:cubicBezTo>
                <a:cubicBezTo>
                  <a:pt x="180" y="107"/>
                  <a:pt x="205" y="111"/>
                  <a:pt x="220" y="128"/>
                </a:cubicBezTo>
                <a:cubicBezTo>
                  <a:pt x="286" y="203"/>
                  <a:pt x="211" y="171"/>
                  <a:pt x="275" y="192"/>
                </a:cubicBezTo>
                <a:cubicBezTo>
                  <a:pt x="298" y="207"/>
                  <a:pt x="321" y="225"/>
                  <a:pt x="339" y="247"/>
                </a:cubicBezTo>
                <a:cubicBezTo>
                  <a:pt x="356" y="268"/>
                  <a:pt x="370" y="297"/>
                  <a:pt x="394" y="311"/>
                </a:cubicBezTo>
                <a:cubicBezTo>
                  <a:pt x="414" y="323"/>
                  <a:pt x="437" y="328"/>
                  <a:pt x="458" y="338"/>
                </a:cubicBezTo>
                <a:cubicBezTo>
                  <a:pt x="489" y="371"/>
                  <a:pt x="504" y="404"/>
                  <a:pt x="549" y="421"/>
                </a:cubicBezTo>
                <a:cubicBezTo>
                  <a:pt x="555" y="430"/>
                  <a:pt x="558" y="442"/>
                  <a:pt x="567" y="448"/>
                </a:cubicBezTo>
                <a:cubicBezTo>
                  <a:pt x="578" y="455"/>
                  <a:pt x="594" y="449"/>
                  <a:pt x="604" y="457"/>
                </a:cubicBezTo>
                <a:cubicBezTo>
                  <a:pt x="652" y="499"/>
                  <a:pt x="636" y="535"/>
                  <a:pt x="704" y="558"/>
                </a:cubicBezTo>
                <a:cubicBezTo>
                  <a:pt x="731" y="584"/>
                  <a:pt x="761" y="611"/>
                  <a:pt x="796" y="622"/>
                </a:cubicBezTo>
                <a:cubicBezTo>
                  <a:pt x="838" y="650"/>
                  <a:pt x="886" y="670"/>
                  <a:pt x="933" y="686"/>
                </a:cubicBezTo>
                <a:cubicBezTo>
                  <a:pt x="962" y="696"/>
                  <a:pt x="960" y="696"/>
                  <a:pt x="960" y="71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vi-VN"/>
          </a:p>
        </p:txBody>
      </p:sp>
      <p:sp>
        <p:nvSpPr>
          <p:cNvPr id="27" name="Freeform 38">
            <a:extLst>
              <a:ext uri="{FF2B5EF4-FFF2-40B4-BE49-F238E27FC236}">
                <a16:creationId xmlns:a16="http://schemas.microsoft.com/office/drawing/2014/main" id="{3C67451D-9463-A3D3-3825-6121E0DE50F7}"/>
              </a:ext>
            </a:extLst>
          </p:cNvPr>
          <p:cNvSpPr>
            <a:spLocks/>
          </p:cNvSpPr>
          <p:nvPr/>
        </p:nvSpPr>
        <p:spPr bwMode="auto">
          <a:xfrm>
            <a:off x="6932685" y="583782"/>
            <a:ext cx="522288" cy="565150"/>
          </a:xfrm>
          <a:custGeom>
            <a:avLst/>
            <a:gdLst>
              <a:gd name="T0" fmla="*/ 0 w 329"/>
              <a:gd name="T1" fmla="*/ 0 h 356"/>
              <a:gd name="T2" fmla="*/ 2147483647 w 329"/>
              <a:gd name="T3" fmla="*/ 2147483647 h 356"/>
              <a:gd name="T4" fmla="*/ 2147483647 w 329"/>
              <a:gd name="T5" fmla="*/ 2147483647 h 356"/>
              <a:gd name="T6" fmla="*/ 2147483647 w 329"/>
              <a:gd name="T7" fmla="*/ 2147483647 h 356"/>
              <a:gd name="T8" fmla="*/ 2147483647 w 329"/>
              <a:gd name="T9" fmla="*/ 2147483647 h 356"/>
              <a:gd name="T10" fmla="*/ 2147483647 w 329"/>
              <a:gd name="T11" fmla="*/ 2147483647 h 356"/>
              <a:gd name="T12" fmla="*/ 2147483647 w 329"/>
              <a:gd name="T13" fmla="*/ 2147483647 h 356"/>
              <a:gd name="T14" fmla="*/ 2147483647 w 329"/>
              <a:gd name="T15" fmla="*/ 2147483647 h 3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9"/>
              <a:gd name="T25" fmla="*/ 0 h 356"/>
              <a:gd name="T26" fmla="*/ 329 w 329"/>
              <a:gd name="T27" fmla="*/ 356 h 3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9" h="356">
                <a:moveTo>
                  <a:pt x="0" y="0"/>
                </a:moveTo>
                <a:cubicBezTo>
                  <a:pt x="14" y="13"/>
                  <a:pt x="32" y="22"/>
                  <a:pt x="46" y="36"/>
                </a:cubicBezTo>
                <a:cubicBezTo>
                  <a:pt x="68" y="59"/>
                  <a:pt x="56" y="66"/>
                  <a:pt x="83" y="82"/>
                </a:cubicBezTo>
                <a:cubicBezTo>
                  <a:pt x="91" y="87"/>
                  <a:pt x="102" y="87"/>
                  <a:pt x="110" y="91"/>
                </a:cubicBezTo>
                <a:cubicBezTo>
                  <a:pt x="120" y="96"/>
                  <a:pt x="128" y="103"/>
                  <a:pt x="137" y="109"/>
                </a:cubicBezTo>
                <a:cubicBezTo>
                  <a:pt x="150" y="145"/>
                  <a:pt x="155" y="161"/>
                  <a:pt x="192" y="173"/>
                </a:cubicBezTo>
                <a:cubicBezTo>
                  <a:pt x="211" y="250"/>
                  <a:pt x="222" y="290"/>
                  <a:pt x="302" y="320"/>
                </a:cubicBezTo>
                <a:cubicBezTo>
                  <a:pt x="322" y="351"/>
                  <a:pt x="312" y="339"/>
                  <a:pt x="329" y="35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9337E8-3CEC-B068-56B7-64BA9531F575}"/>
              </a:ext>
            </a:extLst>
          </p:cNvPr>
          <p:cNvSpPr txBox="1"/>
          <p:nvPr/>
        </p:nvSpPr>
        <p:spPr>
          <a:xfrm>
            <a:off x="48701" y="129069"/>
            <a:ext cx="6090875" cy="830997"/>
          </a:xfrm>
          <a:prstGeom prst="rect">
            <a:avLst/>
          </a:prstGeom>
          <a:solidFill>
            <a:srgbClr val="F2FD9D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có 2 hướng chính là tây bắc-đông nam và vòng cung</a:t>
            </a:r>
          </a:p>
        </p:txBody>
      </p:sp>
    </p:spTree>
    <p:extLst>
      <p:ext uri="{BB962C8B-B14F-4D97-AF65-F5344CB8AC3E}">
        <p14:creationId xmlns:p14="http://schemas.microsoft.com/office/powerpoint/2010/main" val="382159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078408-4C0A-3465-01D2-D7EBD261210E}"/>
              </a:ext>
            </a:extLst>
          </p:cNvPr>
          <p:cNvGrpSpPr/>
          <p:nvPr/>
        </p:nvGrpSpPr>
        <p:grpSpPr>
          <a:xfrm>
            <a:off x="6287786" y="0"/>
            <a:ext cx="5904214" cy="6490551"/>
            <a:chOff x="-30617" y="-4086"/>
            <a:chExt cx="6500868" cy="68620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A807C4-32F3-3CE4-97B9-D8CA4F483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037" y="150841"/>
              <a:ext cx="5124907" cy="670715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C0B4A8F-AF7F-BA41-D031-1B57B29F7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0617" y="-4086"/>
              <a:ext cx="6500868" cy="6404883"/>
            </a:xfrm>
            <a:prstGeom prst="rect">
              <a:avLst/>
            </a:prstGeom>
          </p:spPr>
        </p:pic>
      </p:grpSp>
      <p:pic>
        <p:nvPicPr>
          <p:cNvPr id="5" name="image168.png">
            <a:extLst>
              <a:ext uri="{FF2B5EF4-FFF2-40B4-BE49-F238E27FC236}">
                <a16:creationId xmlns:a16="http://schemas.microsoft.com/office/drawing/2014/main" id="{070FBDBD-3227-60BA-9AD1-BE8C57C6241D}"/>
              </a:ext>
            </a:extLst>
          </p:cNvPr>
          <p:cNvPicPr/>
          <p:nvPr/>
        </p:nvPicPr>
        <p:blipFill rotWithShape="1">
          <a:blip r:embed="rId4"/>
          <a:srcRect l="7992" t="14754" r="49001" b="61476"/>
          <a:stretch/>
        </p:blipFill>
        <p:spPr>
          <a:xfrm>
            <a:off x="1036810" y="66025"/>
            <a:ext cx="4867405" cy="1781283"/>
          </a:xfrm>
          <a:prstGeom prst="rect">
            <a:avLst/>
          </a:prstGeom>
          <a:ln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1C6461-A2B3-DBBB-96D3-E7D3B00C4E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30" t="32809" r="28371" b="31235"/>
          <a:stretch/>
        </p:blipFill>
        <p:spPr>
          <a:xfrm>
            <a:off x="293702" y="1956573"/>
            <a:ext cx="6105134" cy="2785110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07F1C-4BB6-D69B-1C5F-3BBFC57FE3EA}"/>
              </a:ext>
            </a:extLst>
          </p:cNvPr>
          <p:cNvSpPr txBox="1"/>
          <p:nvPr/>
        </p:nvSpPr>
        <p:spPr>
          <a:xfrm>
            <a:off x="76518" y="4935499"/>
            <a:ext cx="6322318" cy="1338828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7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N</a:t>
            </a:r>
            <a:r>
              <a:rPr lang="vi-VN" sz="27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ư</a:t>
            </a:r>
            <a:r>
              <a:rPr lang="en-US" sz="27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ớc ta có mấy bậc địa hình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7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Kể tên các cao nguyên ba dan của n</a:t>
            </a:r>
            <a:r>
              <a:rPr lang="vi-VN" sz="27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ư</a:t>
            </a:r>
            <a:r>
              <a:rPr lang="en-US" sz="27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ớc 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7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Nhận xét độ cao của các cao nguyên ba dan</a:t>
            </a:r>
          </a:p>
        </p:txBody>
      </p:sp>
    </p:spTree>
    <p:extLst>
      <p:ext uri="{BB962C8B-B14F-4D97-AF65-F5344CB8AC3E}">
        <p14:creationId xmlns:p14="http://schemas.microsoft.com/office/powerpoint/2010/main" val="16348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6C47833-C2D7-008B-C27B-2FF240BA8287}"/>
              </a:ext>
            </a:extLst>
          </p:cNvPr>
          <p:cNvSpPr txBox="1"/>
          <p:nvPr/>
        </p:nvSpPr>
        <p:spPr>
          <a:xfrm>
            <a:off x="118706" y="1531165"/>
            <a:ext cx="7592420" cy="523220"/>
          </a:xfrm>
          <a:prstGeom prst="rect">
            <a:avLst/>
          </a:prstGeom>
          <a:solidFill>
            <a:srgbClr val="F2FD9D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có tính chất phân bậc khá rõ rệt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4027D2C0-ED9C-6C07-D2B3-5E00B2CE6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06" y="2336933"/>
            <a:ext cx="1171193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600">
                <a:solidFill>
                  <a:srgbClr val="002060"/>
                </a:solidFill>
              </a:rPr>
              <a:t>- Vận động tạo núi ở giai đoạn tân kiến tạo, địa hình nước ta nâng cao và phân thành nhiều bậc kế tiếp nhau:</a:t>
            </a:r>
            <a:r>
              <a:rPr lang="en-US" sz="360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núi đồi, đồng bằng, bờ biển, thềm lục địa.</a:t>
            </a:r>
            <a:r>
              <a:rPr lang="en-US" altLang="en-US" sz="3600">
                <a:solidFill>
                  <a:srgbClr val="002060"/>
                </a:solidFill>
              </a:rPr>
              <a:t>   </a:t>
            </a:r>
          </a:p>
        </p:txBody>
      </p:sp>
      <p:pic>
        <p:nvPicPr>
          <p:cNvPr id="7" name="Picture 6" descr="book9">
            <a:extLst>
              <a:ext uri="{FF2B5EF4-FFF2-40B4-BE49-F238E27FC236}">
                <a16:creationId xmlns:a16="http://schemas.microsoft.com/office/drawing/2014/main" id="{618794BB-37A5-0BC2-3713-F06FD7AE52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874" y="144279"/>
            <a:ext cx="1243039" cy="85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oogle Shape;245;p19">
            <a:extLst>
              <a:ext uri="{FF2B5EF4-FFF2-40B4-BE49-F238E27FC236}">
                <a16:creationId xmlns:a16="http://schemas.microsoft.com/office/drawing/2014/main" id="{418E2823-AEB9-7152-758F-C703DEB458A4}"/>
              </a:ext>
            </a:extLst>
          </p:cNvPr>
          <p:cNvGrpSpPr/>
          <p:nvPr/>
        </p:nvGrpSpPr>
        <p:grpSpPr>
          <a:xfrm>
            <a:off x="1" y="0"/>
            <a:ext cx="6096000" cy="1148042"/>
            <a:chOff x="1411406" y="1872757"/>
            <a:chExt cx="4872870" cy="861031"/>
          </a:xfrm>
        </p:grpSpPr>
        <p:sp>
          <p:nvSpPr>
            <p:cNvPr id="9" name="Google Shape;246;p19">
              <a:extLst>
                <a:ext uri="{FF2B5EF4-FFF2-40B4-BE49-F238E27FC236}">
                  <a16:creationId xmlns:a16="http://schemas.microsoft.com/office/drawing/2014/main" id="{5FDA122F-2F4B-464C-B0C6-DB97DA3C43A5}"/>
                </a:ext>
              </a:extLst>
            </p:cNvPr>
            <p:cNvSpPr/>
            <p:nvPr/>
          </p:nvSpPr>
          <p:spPr>
            <a:xfrm>
              <a:off x="247975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47;p19">
              <a:extLst>
                <a:ext uri="{FF2B5EF4-FFF2-40B4-BE49-F238E27FC236}">
                  <a16:creationId xmlns:a16="http://schemas.microsoft.com/office/drawing/2014/main" id="{A96ACF20-304C-ED30-3A55-A6E2D4CAE47C}"/>
                </a:ext>
              </a:extLst>
            </p:cNvPr>
            <p:cNvSpPr/>
            <p:nvPr/>
          </p:nvSpPr>
          <p:spPr>
            <a:xfrm>
              <a:off x="247975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48;p19">
              <a:extLst>
                <a:ext uri="{FF2B5EF4-FFF2-40B4-BE49-F238E27FC236}">
                  <a16:creationId xmlns:a16="http://schemas.microsoft.com/office/drawing/2014/main" id="{8B0925A1-F63E-DA28-3699-D0A2A20D5F1C}"/>
                </a:ext>
              </a:extLst>
            </p:cNvPr>
            <p:cNvSpPr/>
            <p:nvPr/>
          </p:nvSpPr>
          <p:spPr>
            <a:xfrm>
              <a:off x="1792473" y="1945770"/>
              <a:ext cx="4168169" cy="72819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49;p19">
              <a:extLst>
                <a:ext uri="{FF2B5EF4-FFF2-40B4-BE49-F238E27FC236}">
                  <a16:creationId xmlns:a16="http://schemas.microsoft.com/office/drawing/2014/main" id="{4F48F573-7C05-F4FB-B6BF-8775310B1940}"/>
                </a:ext>
              </a:extLst>
            </p:cNvPr>
            <p:cNvSpPr/>
            <p:nvPr/>
          </p:nvSpPr>
          <p:spPr>
            <a:xfrm>
              <a:off x="1411406" y="187275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250;p19">
              <a:extLst>
                <a:ext uri="{FF2B5EF4-FFF2-40B4-BE49-F238E27FC236}">
                  <a16:creationId xmlns:a16="http://schemas.microsoft.com/office/drawing/2014/main" id="{AE047423-5E3A-51C5-6E85-C201544C21C2}"/>
                </a:ext>
              </a:extLst>
            </p:cNvPr>
            <p:cNvSpPr txBox="1"/>
            <p:nvPr/>
          </p:nvSpPr>
          <p:spPr>
            <a:xfrm>
              <a:off x="2345763" y="2064900"/>
              <a:ext cx="18846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251;p19">
              <a:extLst>
                <a:ext uri="{FF2B5EF4-FFF2-40B4-BE49-F238E27FC236}">
                  <a16:creationId xmlns:a16="http://schemas.microsoft.com/office/drawing/2014/main" id="{BA37B3E1-36D3-EFEE-2B3B-C6C13D2A10FA}"/>
                </a:ext>
              </a:extLst>
            </p:cNvPr>
            <p:cNvSpPr txBox="1"/>
            <p:nvPr/>
          </p:nvSpPr>
          <p:spPr>
            <a:xfrm>
              <a:off x="2334951" y="2017916"/>
              <a:ext cx="3949325" cy="507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địa hình</a:t>
              </a:r>
              <a:endPara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268255-0119-7965-7AD9-68F1DAB8D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6"/>
          <a:stretch/>
        </p:blipFill>
        <p:spPr>
          <a:xfrm>
            <a:off x="0" y="5962525"/>
            <a:ext cx="12191999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5A51CA-36B3-9FF8-E755-EB7CCE8256A5}"/>
              </a:ext>
            </a:extLst>
          </p:cNvPr>
          <p:cNvGrpSpPr/>
          <p:nvPr/>
        </p:nvGrpSpPr>
        <p:grpSpPr>
          <a:xfrm>
            <a:off x="3647476" y="414306"/>
            <a:ext cx="5037760" cy="970280"/>
            <a:chOff x="3332480" y="250577"/>
            <a:chExt cx="6604000" cy="970280"/>
          </a:xfrm>
          <a:solidFill>
            <a:srgbClr val="0000FF"/>
          </a:solidFill>
        </p:grpSpPr>
        <p:sp>
          <p:nvSpPr>
            <p:cNvPr id="20" name="Rectangle: Rounded Corners 12">
              <a:extLst>
                <a:ext uri="{FF2B5EF4-FFF2-40B4-BE49-F238E27FC236}">
                  <a16:creationId xmlns:a16="http://schemas.microsoft.com/office/drawing/2014/main" id="{2C98799E-65E0-F36C-7BC2-E39E9FB50836}"/>
                </a:ext>
              </a:extLst>
            </p:cNvPr>
            <p:cNvSpPr/>
            <p:nvPr/>
          </p:nvSpPr>
          <p:spPr>
            <a:xfrm>
              <a:off x="3332480" y="250577"/>
              <a:ext cx="6604000" cy="970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CFA8FB-3B93-2889-3353-5CE9D029F9B6}"/>
                </a:ext>
              </a:extLst>
            </p:cNvPr>
            <p:cNvSpPr txBox="1"/>
            <p:nvPr/>
          </p:nvSpPr>
          <p:spPr>
            <a:xfrm>
              <a:off x="3545839" y="394490"/>
              <a:ext cx="6390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THỬ TÀI QUAN SÁT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83597CF-4949-4E88-A54F-318125F6F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50" y="117732"/>
            <a:ext cx="1757100" cy="109569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CA5492C-9E64-0AD1-B7AC-5D82CD1B8315}"/>
              </a:ext>
            </a:extLst>
          </p:cNvPr>
          <p:cNvSpPr/>
          <p:nvPr/>
        </p:nvSpPr>
        <p:spPr>
          <a:xfrm>
            <a:off x="1181146" y="1279929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7030A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Nhóm 4</a:t>
            </a:r>
            <a:endParaRPr lang="en-US" sz="2800" b="1" dirty="0">
              <a:solidFill>
                <a:srgbClr val="7030A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2A3C47-0C0D-8AE4-21C7-12E2AC061D5E}"/>
              </a:ext>
            </a:extLst>
          </p:cNvPr>
          <p:cNvSpPr/>
          <p:nvPr/>
        </p:nvSpPr>
        <p:spPr>
          <a:xfrm>
            <a:off x="8919064" y="1234829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7030A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</a:t>
            </a:r>
            <a:endParaRPr lang="en-US" sz="2800" b="1" dirty="0">
              <a:solidFill>
                <a:srgbClr val="7030A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786320CB-2A2C-AABA-39A8-817FEF007407}"/>
              </a:ext>
            </a:extLst>
          </p:cNvPr>
          <p:cNvSpPr/>
          <p:nvPr/>
        </p:nvSpPr>
        <p:spPr>
          <a:xfrm>
            <a:off x="421692" y="1803149"/>
            <a:ext cx="10972347" cy="1219088"/>
          </a:xfrm>
          <a:custGeom>
            <a:avLst/>
            <a:gdLst>
              <a:gd name="connsiteX0" fmla="*/ 0 w 10972347"/>
              <a:gd name="connsiteY0" fmla="*/ 0 h 1219088"/>
              <a:gd name="connsiteX1" fmla="*/ 356601 w 10972347"/>
              <a:gd name="connsiteY1" fmla="*/ 0 h 1219088"/>
              <a:gd name="connsiteX2" fmla="*/ 713203 w 10972347"/>
              <a:gd name="connsiteY2" fmla="*/ 0 h 1219088"/>
              <a:gd name="connsiteX3" fmla="*/ 1069804 w 10972347"/>
              <a:gd name="connsiteY3" fmla="*/ 0 h 1219088"/>
              <a:gd name="connsiteX4" fmla="*/ 1975022 w 10972347"/>
              <a:gd name="connsiteY4" fmla="*/ 0 h 1219088"/>
              <a:gd name="connsiteX5" fmla="*/ 2660794 w 10972347"/>
              <a:gd name="connsiteY5" fmla="*/ 0 h 1219088"/>
              <a:gd name="connsiteX6" fmla="*/ 3017395 w 10972347"/>
              <a:gd name="connsiteY6" fmla="*/ 0 h 1219088"/>
              <a:gd name="connsiteX7" fmla="*/ 3703167 w 10972347"/>
              <a:gd name="connsiteY7" fmla="*/ 0 h 1219088"/>
              <a:gd name="connsiteX8" fmla="*/ 4608386 w 10972347"/>
              <a:gd name="connsiteY8" fmla="*/ 0 h 1219088"/>
              <a:gd name="connsiteX9" fmla="*/ 5184434 w 10972347"/>
              <a:gd name="connsiteY9" fmla="*/ 0 h 1219088"/>
              <a:gd name="connsiteX10" fmla="*/ 5760482 w 10972347"/>
              <a:gd name="connsiteY10" fmla="*/ 0 h 1219088"/>
              <a:gd name="connsiteX11" fmla="*/ 6446254 w 10972347"/>
              <a:gd name="connsiteY11" fmla="*/ 0 h 1219088"/>
              <a:gd name="connsiteX12" fmla="*/ 7241749 w 10972347"/>
              <a:gd name="connsiteY12" fmla="*/ 0 h 1219088"/>
              <a:gd name="connsiteX13" fmla="*/ 8037244 w 10972347"/>
              <a:gd name="connsiteY13" fmla="*/ 0 h 1219088"/>
              <a:gd name="connsiteX14" fmla="*/ 8832739 w 10972347"/>
              <a:gd name="connsiteY14" fmla="*/ 0 h 1219088"/>
              <a:gd name="connsiteX15" fmla="*/ 9737958 w 10972347"/>
              <a:gd name="connsiteY15" fmla="*/ 0 h 1219088"/>
              <a:gd name="connsiteX16" fmla="*/ 10972347 w 10972347"/>
              <a:gd name="connsiteY16" fmla="*/ 0 h 1219088"/>
              <a:gd name="connsiteX17" fmla="*/ 10972347 w 10972347"/>
              <a:gd name="connsiteY17" fmla="*/ 621735 h 1219088"/>
              <a:gd name="connsiteX18" fmla="*/ 10972347 w 10972347"/>
              <a:gd name="connsiteY18" fmla="*/ 1219088 h 1219088"/>
              <a:gd name="connsiteX19" fmla="*/ 10067128 w 10972347"/>
              <a:gd name="connsiteY19" fmla="*/ 1219088 h 1219088"/>
              <a:gd name="connsiteX20" fmla="*/ 9381357 w 10972347"/>
              <a:gd name="connsiteY20" fmla="*/ 1219088 h 1219088"/>
              <a:gd name="connsiteX21" fmla="*/ 8805308 w 10972347"/>
              <a:gd name="connsiteY21" fmla="*/ 1219088 h 1219088"/>
              <a:gd name="connsiteX22" fmla="*/ 8229260 w 10972347"/>
              <a:gd name="connsiteY22" fmla="*/ 1219088 h 1219088"/>
              <a:gd name="connsiteX23" fmla="*/ 7653212 w 10972347"/>
              <a:gd name="connsiteY23" fmla="*/ 1219088 h 1219088"/>
              <a:gd name="connsiteX24" fmla="*/ 7077164 w 10972347"/>
              <a:gd name="connsiteY24" fmla="*/ 1219088 h 1219088"/>
              <a:gd name="connsiteX25" fmla="*/ 6281669 w 10972347"/>
              <a:gd name="connsiteY25" fmla="*/ 1219088 h 1219088"/>
              <a:gd name="connsiteX26" fmla="*/ 5595897 w 10972347"/>
              <a:gd name="connsiteY26" fmla="*/ 1219088 h 1219088"/>
              <a:gd name="connsiteX27" fmla="*/ 5239296 w 10972347"/>
              <a:gd name="connsiteY27" fmla="*/ 1219088 h 1219088"/>
              <a:gd name="connsiteX28" fmla="*/ 4663247 w 10972347"/>
              <a:gd name="connsiteY28" fmla="*/ 1219088 h 1219088"/>
              <a:gd name="connsiteX29" fmla="*/ 3867752 w 10972347"/>
              <a:gd name="connsiteY29" fmla="*/ 1219088 h 1219088"/>
              <a:gd name="connsiteX30" fmla="*/ 3401428 w 10972347"/>
              <a:gd name="connsiteY30" fmla="*/ 1219088 h 1219088"/>
              <a:gd name="connsiteX31" fmla="*/ 2496209 w 10972347"/>
              <a:gd name="connsiteY31" fmla="*/ 1219088 h 1219088"/>
              <a:gd name="connsiteX32" fmla="*/ 1590990 w 10972347"/>
              <a:gd name="connsiteY32" fmla="*/ 1219088 h 1219088"/>
              <a:gd name="connsiteX33" fmla="*/ 905219 w 10972347"/>
              <a:gd name="connsiteY33" fmla="*/ 1219088 h 1219088"/>
              <a:gd name="connsiteX34" fmla="*/ 0 w 10972347"/>
              <a:gd name="connsiteY34" fmla="*/ 1219088 h 1219088"/>
              <a:gd name="connsiteX35" fmla="*/ 0 w 10972347"/>
              <a:gd name="connsiteY35" fmla="*/ 609544 h 1219088"/>
              <a:gd name="connsiteX36" fmla="*/ 0 w 10972347"/>
              <a:gd name="connsiteY36" fmla="*/ 0 h 12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972347" h="1219088" fill="none" extrusionOk="0">
                <a:moveTo>
                  <a:pt x="0" y="0"/>
                </a:moveTo>
                <a:cubicBezTo>
                  <a:pt x="171462" y="9897"/>
                  <a:pt x="243867" y="-49"/>
                  <a:pt x="356601" y="0"/>
                </a:cubicBezTo>
                <a:cubicBezTo>
                  <a:pt x="469335" y="49"/>
                  <a:pt x="537460" y="-65"/>
                  <a:pt x="713203" y="0"/>
                </a:cubicBezTo>
                <a:cubicBezTo>
                  <a:pt x="888946" y="65"/>
                  <a:pt x="969074" y="-4332"/>
                  <a:pt x="1069804" y="0"/>
                </a:cubicBezTo>
                <a:cubicBezTo>
                  <a:pt x="1170534" y="4332"/>
                  <a:pt x="1701015" y="-22576"/>
                  <a:pt x="1975022" y="0"/>
                </a:cubicBezTo>
                <a:cubicBezTo>
                  <a:pt x="2249029" y="22576"/>
                  <a:pt x="2343788" y="-22593"/>
                  <a:pt x="2660794" y="0"/>
                </a:cubicBezTo>
                <a:cubicBezTo>
                  <a:pt x="2977800" y="22593"/>
                  <a:pt x="2907812" y="3236"/>
                  <a:pt x="3017395" y="0"/>
                </a:cubicBezTo>
                <a:cubicBezTo>
                  <a:pt x="3126978" y="-3236"/>
                  <a:pt x="3370041" y="-10137"/>
                  <a:pt x="3703167" y="0"/>
                </a:cubicBezTo>
                <a:cubicBezTo>
                  <a:pt x="4036293" y="10137"/>
                  <a:pt x="4165471" y="20486"/>
                  <a:pt x="4608386" y="0"/>
                </a:cubicBezTo>
                <a:cubicBezTo>
                  <a:pt x="5051301" y="-20486"/>
                  <a:pt x="5057943" y="-25288"/>
                  <a:pt x="5184434" y="0"/>
                </a:cubicBezTo>
                <a:cubicBezTo>
                  <a:pt x="5310925" y="25288"/>
                  <a:pt x="5534047" y="20669"/>
                  <a:pt x="5760482" y="0"/>
                </a:cubicBezTo>
                <a:cubicBezTo>
                  <a:pt x="5986917" y="-20669"/>
                  <a:pt x="6165346" y="1089"/>
                  <a:pt x="6446254" y="0"/>
                </a:cubicBezTo>
                <a:cubicBezTo>
                  <a:pt x="6727162" y="-1089"/>
                  <a:pt x="6876444" y="28198"/>
                  <a:pt x="7241749" y="0"/>
                </a:cubicBezTo>
                <a:cubicBezTo>
                  <a:pt x="7607055" y="-28198"/>
                  <a:pt x="7764665" y="-10486"/>
                  <a:pt x="8037244" y="0"/>
                </a:cubicBezTo>
                <a:cubicBezTo>
                  <a:pt x="8309823" y="10486"/>
                  <a:pt x="8447328" y="-22719"/>
                  <a:pt x="8832739" y="0"/>
                </a:cubicBezTo>
                <a:cubicBezTo>
                  <a:pt x="9218150" y="22719"/>
                  <a:pt x="9468017" y="-1714"/>
                  <a:pt x="9737958" y="0"/>
                </a:cubicBezTo>
                <a:cubicBezTo>
                  <a:pt x="10007899" y="1714"/>
                  <a:pt x="10538184" y="36600"/>
                  <a:pt x="10972347" y="0"/>
                </a:cubicBezTo>
                <a:cubicBezTo>
                  <a:pt x="11000123" y="300233"/>
                  <a:pt x="10961321" y="445772"/>
                  <a:pt x="10972347" y="621735"/>
                </a:cubicBezTo>
                <a:cubicBezTo>
                  <a:pt x="10983373" y="797698"/>
                  <a:pt x="10963491" y="1095724"/>
                  <a:pt x="10972347" y="1219088"/>
                </a:cubicBezTo>
                <a:cubicBezTo>
                  <a:pt x="10694076" y="1228006"/>
                  <a:pt x="10330240" y="1255817"/>
                  <a:pt x="10067128" y="1219088"/>
                </a:cubicBezTo>
                <a:cubicBezTo>
                  <a:pt x="9804016" y="1182359"/>
                  <a:pt x="9629423" y="1212486"/>
                  <a:pt x="9381357" y="1219088"/>
                </a:cubicBezTo>
                <a:cubicBezTo>
                  <a:pt x="9133291" y="1225690"/>
                  <a:pt x="9039830" y="1210369"/>
                  <a:pt x="8805308" y="1219088"/>
                </a:cubicBezTo>
                <a:cubicBezTo>
                  <a:pt x="8570786" y="1227807"/>
                  <a:pt x="8420586" y="1196044"/>
                  <a:pt x="8229260" y="1219088"/>
                </a:cubicBezTo>
                <a:cubicBezTo>
                  <a:pt x="8037934" y="1242132"/>
                  <a:pt x="7845920" y="1222143"/>
                  <a:pt x="7653212" y="1219088"/>
                </a:cubicBezTo>
                <a:cubicBezTo>
                  <a:pt x="7460504" y="1216033"/>
                  <a:pt x="7284759" y="1194635"/>
                  <a:pt x="7077164" y="1219088"/>
                </a:cubicBezTo>
                <a:cubicBezTo>
                  <a:pt x="6869569" y="1243541"/>
                  <a:pt x="6651125" y="1243430"/>
                  <a:pt x="6281669" y="1219088"/>
                </a:cubicBezTo>
                <a:cubicBezTo>
                  <a:pt x="5912213" y="1194746"/>
                  <a:pt x="5847723" y="1238876"/>
                  <a:pt x="5595897" y="1219088"/>
                </a:cubicBezTo>
                <a:cubicBezTo>
                  <a:pt x="5344071" y="1199300"/>
                  <a:pt x="5386167" y="1205233"/>
                  <a:pt x="5239296" y="1219088"/>
                </a:cubicBezTo>
                <a:cubicBezTo>
                  <a:pt x="5092425" y="1232943"/>
                  <a:pt x="4921942" y="1216483"/>
                  <a:pt x="4663247" y="1219088"/>
                </a:cubicBezTo>
                <a:cubicBezTo>
                  <a:pt x="4404552" y="1221693"/>
                  <a:pt x="4231447" y="1252236"/>
                  <a:pt x="3867752" y="1219088"/>
                </a:cubicBezTo>
                <a:cubicBezTo>
                  <a:pt x="3504058" y="1185940"/>
                  <a:pt x="3519637" y="1196478"/>
                  <a:pt x="3401428" y="1219088"/>
                </a:cubicBezTo>
                <a:cubicBezTo>
                  <a:pt x="3283219" y="1241698"/>
                  <a:pt x="2779895" y="1217864"/>
                  <a:pt x="2496209" y="1219088"/>
                </a:cubicBezTo>
                <a:cubicBezTo>
                  <a:pt x="2212523" y="1220312"/>
                  <a:pt x="2035296" y="1223759"/>
                  <a:pt x="1590990" y="1219088"/>
                </a:cubicBezTo>
                <a:cubicBezTo>
                  <a:pt x="1146684" y="1214417"/>
                  <a:pt x="1142767" y="1193185"/>
                  <a:pt x="905219" y="1219088"/>
                </a:cubicBezTo>
                <a:cubicBezTo>
                  <a:pt x="667671" y="1244991"/>
                  <a:pt x="322612" y="1237750"/>
                  <a:pt x="0" y="1219088"/>
                </a:cubicBezTo>
                <a:cubicBezTo>
                  <a:pt x="18064" y="1092704"/>
                  <a:pt x="8820" y="788467"/>
                  <a:pt x="0" y="609544"/>
                </a:cubicBezTo>
                <a:cubicBezTo>
                  <a:pt x="-8820" y="430621"/>
                  <a:pt x="-25436" y="142166"/>
                  <a:pt x="0" y="0"/>
                </a:cubicBezTo>
                <a:close/>
              </a:path>
              <a:path w="10972347" h="1219088" stroke="0" extrusionOk="0">
                <a:moveTo>
                  <a:pt x="0" y="0"/>
                </a:moveTo>
                <a:cubicBezTo>
                  <a:pt x="136667" y="9959"/>
                  <a:pt x="390630" y="-27116"/>
                  <a:pt x="576048" y="0"/>
                </a:cubicBezTo>
                <a:cubicBezTo>
                  <a:pt x="761466" y="27116"/>
                  <a:pt x="844377" y="-1310"/>
                  <a:pt x="932649" y="0"/>
                </a:cubicBezTo>
                <a:cubicBezTo>
                  <a:pt x="1020921" y="1310"/>
                  <a:pt x="1550737" y="-18178"/>
                  <a:pt x="1837868" y="0"/>
                </a:cubicBezTo>
                <a:cubicBezTo>
                  <a:pt x="2124999" y="18178"/>
                  <a:pt x="2231365" y="4123"/>
                  <a:pt x="2413916" y="0"/>
                </a:cubicBezTo>
                <a:cubicBezTo>
                  <a:pt x="2596467" y="-4123"/>
                  <a:pt x="2738673" y="17161"/>
                  <a:pt x="2989965" y="0"/>
                </a:cubicBezTo>
                <a:cubicBezTo>
                  <a:pt x="3241257" y="-17161"/>
                  <a:pt x="3616680" y="34918"/>
                  <a:pt x="3895183" y="0"/>
                </a:cubicBezTo>
                <a:cubicBezTo>
                  <a:pt x="4173686" y="-34918"/>
                  <a:pt x="4263645" y="-2299"/>
                  <a:pt x="4361508" y="0"/>
                </a:cubicBezTo>
                <a:cubicBezTo>
                  <a:pt x="4459371" y="2299"/>
                  <a:pt x="4848039" y="28469"/>
                  <a:pt x="5266727" y="0"/>
                </a:cubicBezTo>
                <a:cubicBezTo>
                  <a:pt x="5685415" y="-28469"/>
                  <a:pt x="5797239" y="-22819"/>
                  <a:pt x="6171945" y="0"/>
                </a:cubicBezTo>
                <a:cubicBezTo>
                  <a:pt x="6546651" y="22819"/>
                  <a:pt x="6537133" y="-26737"/>
                  <a:pt x="6857717" y="0"/>
                </a:cubicBezTo>
                <a:cubicBezTo>
                  <a:pt x="7178301" y="26737"/>
                  <a:pt x="7471848" y="9243"/>
                  <a:pt x="7762936" y="0"/>
                </a:cubicBezTo>
                <a:cubicBezTo>
                  <a:pt x="8054024" y="-9243"/>
                  <a:pt x="8161714" y="-10816"/>
                  <a:pt x="8338984" y="0"/>
                </a:cubicBezTo>
                <a:cubicBezTo>
                  <a:pt x="8516254" y="10816"/>
                  <a:pt x="8661327" y="7350"/>
                  <a:pt x="8915032" y="0"/>
                </a:cubicBezTo>
                <a:cubicBezTo>
                  <a:pt x="9168737" y="-7350"/>
                  <a:pt x="9520698" y="10484"/>
                  <a:pt x="9710527" y="0"/>
                </a:cubicBezTo>
                <a:cubicBezTo>
                  <a:pt x="9900357" y="-10484"/>
                  <a:pt x="10165769" y="-8870"/>
                  <a:pt x="10286575" y="0"/>
                </a:cubicBezTo>
                <a:cubicBezTo>
                  <a:pt x="10407381" y="8870"/>
                  <a:pt x="10723807" y="-12870"/>
                  <a:pt x="10972347" y="0"/>
                </a:cubicBezTo>
                <a:cubicBezTo>
                  <a:pt x="10984390" y="291447"/>
                  <a:pt x="10981378" y="319763"/>
                  <a:pt x="10972347" y="633926"/>
                </a:cubicBezTo>
                <a:cubicBezTo>
                  <a:pt x="10963316" y="948089"/>
                  <a:pt x="10977944" y="969585"/>
                  <a:pt x="10972347" y="1219088"/>
                </a:cubicBezTo>
                <a:cubicBezTo>
                  <a:pt x="10680491" y="1227831"/>
                  <a:pt x="10492399" y="1194864"/>
                  <a:pt x="10176852" y="1219088"/>
                </a:cubicBezTo>
                <a:cubicBezTo>
                  <a:pt x="9861305" y="1243312"/>
                  <a:pt x="9910257" y="1201401"/>
                  <a:pt x="9710527" y="1219088"/>
                </a:cubicBezTo>
                <a:cubicBezTo>
                  <a:pt x="9510798" y="1236775"/>
                  <a:pt x="9247061" y="1243442"/>
                  <a:pt x="8805308" y="1219088"/>
                </a:cubicBezTo>
                <a:cubicBezTo>
                  <a:pt x="8363555" y="1194734"/>
                  <a:pt x="8447034" y="1223679"/>
                  <a:pt x="8119537" y="1219088"/>
                </a:cubicBezTo>
                <a:cubicBezTo>
                  <a:pt x="7792040" y="1214497"/>
                  <a:pt x="7749438" y="1217716"/>
                  <a:pt x="7653212" y="1219088"/>
                </a:cubicBezTo>
                <a:cubicBezTo>
                  <a:pt x="7556986" y="1220460"/>
                  <a:pt x="7210787" y="1195014"/>
                  <a:pt x="6967440" y="1219088"/>
                </a:cubicBezTo>
                <a:cubicBezTo>
                  <a:pt x="6724093" y="1243162"/>
                  <a:pt x="6704313" y="1228309"/>
                  <a:pt x="6610839" y="1219088"/>
                </a:cubicBezTo>
                <a:cubicBezTo>
                  <a:pt x="6517365" y="1209867"/>
                  <a:pt x="6332559" y="1218148"/>
                  <a:pt x="6254238" y="1219088"/>
                </a:cubicBezTo>
                <a:cubicBezTo>
                  <a:pt x="6175917" y="1220028"/>
                  <a:pt x="5816062" y="1218809"/>
                  <a:pt x="5568466" y="1219088"/>
                </a:cubicBezTo>
                <a:cubicBezTo>
                  <a:pt x="5320870" y="1219367"/>
                  <a:pt x="5273946" y="1235070"/>
                  <a:pt x="5102141" y="1219088"/>
                </a:cubicBezTo>
                <a:cubicBezTo>
                  <a:pt x="4930337" y="1203106"/>
                  <a:pt x="4600828" y="1200566"/>
                  <a:pt x="4306646" y="1219088"/>
                </a:cubicBezTo>
                <a:cubicBezTo>
                  <a:pt x="4012464" y="1237610"/>
                  <a:pt x="3996183" y="1227474"/>
                  <a:pt x="3840321" y="1219088"/>
                </a:cubicBezTo>
                <a:cubicBezTo>
                  <a:pt x="3684460" y="1210702"/>
                  <a:pt x="3442241" y="1210783"/>
                  <a:pt x="3044826" y="1219088"/>
                </a:cubicBezTo>
                <a:cubicBezTo>
                  <a:pt x="2647411" y="1227393"/>
                  <a:pt x="2813156" y="1202575"/>
                  <a:pt x="2688225" y="1219088"/>
                </a:cubicBezTo>
                <a:cubicBezTo>
                  <a:pt x="2563294" y="1235601"/>
                  <a:pt x="2182673" y="1212419"/>
                  <a:pt x="1892730" y="1219088"/>
                </a:cubicBezTo>
                <a:cubicBezTo>
                  <a:pt x="1602788" y="1225757"/>
                  <a:pt x="1608007" y="1234556"/>
                  <a:pt x="1426405" y="1219088"/>
                </a:cubicBezTo>
                <a:cubicBezTo>
                  <a:pt x="1244804" y="1203620"/>
                  <a:pt x="1236387" y="1216985"/>
                  <a:pt x="1069804" y="1219088"/>
                </a:cubicBezTo>
                <a:cubicBezTo>
                  <a:pt x="903221" y="1221191"/>
                  <a:pt x="747237" y="1197521"/>
                  <a:pt x="603479" y="1219088"/>
                </a:cubicBezTo>
                <a:cubicBezTo>
                  <a:pt x="459721" y="1240655"/>
                  <a:pt x="145009" y="1219691"/>
                  <a:pt x="0" y="1219088"/>
                </a:cubicBezTo>
                <a:cubicBezTo>
                  <a:pt x="1975" y="940272"/>
                  <a:pt x="10475" y="831891"/>
                  <a:pt x="0" y="633926"/>
                </a:cubicBezTo>
                <a:cubicBezTo>
                  <a:pt x="-10475" y="435961"/>
                  <a:pt x="26439" y="312778"/>
                  <a:pt x="0" y="0"/>
                </a:cubicBezTo>
                <a:close/>
              </a:path>
            </a:pathLst>
          </a:custGeom>
          <a:solidFill>
            <a:srgbClr val="F2FD9D">
              <a:alpha val="17000"/>
            </a:srgbClr>
          </a:solidFill>
          <a:ln w="127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Đọc nội dung SGK mục c, d và các thông tin hỗ trợ, hoàn thành nhiệm vụ học tập sau.</a:t>
            </a:r>
          </a:p>
        </p:txBody>
      </p:sp>
      <p:pic>
        <p:nvPicPr>
          <p:cNvPr id="2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ED6EA80F-8224-1540-170A-458369D92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1144" y="73262"/>
            <a:ext cx="2077424" cy="116156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68536BF-8B95-1F69-EF46-0604D7AFA018}"/>
              </a:ext>
            </a:extLst>
          </p:cNvPr>
          <p:cNvGrpSpPr/>
          <p:nvPr/>
        </p:nvGrpSpPr>
        <p:grpSpPr>
          <a:xfrm>
            <a:off x="6096000" y="3111086"/>
            <a:ext cx="5023982" cy="3673652"/>
            <a:chOff x="6010293" y="3280956"/>
            <a:chExt cx="5549795" cy="3535947"/>
          </a:xfrm>
        </p:grpSpPr>
        <p:pic>
          <p:nvPicPr>
            <p:cNvPr id="4" name="image175.png">
              <a:extLst>
                <a:ext uri="{FF2B5EF4-FFF2-40B4-BE49-F238E27FC236}">
                  <a16:creationId xmlns:a16="http://schemas.microsoft.com/office/drawing/2014/main" id="{52DF25D2-B94F-AA7B-779A-9A5092CA07E1}"/>
                </a:ext>
              </a:extLst>
            </p:cNvPr>
            <p:cNvPicPr/>
            <p:nvPr/>
          </p:nvPicPr>
          <p:blipFill rotWithShape="1">
            <a:blip r:embed="rId7"/>
            <a:srcRect t="1961"/>
            <a:stretch/>
          </p:blipFill>
          <p:spPr>
            <a:xfrm>
              <a:off x="6010293" y="3350320"/>
              <a:ext cx="5549795" cy="3466583"/>
            </a:xfrm>
            <a:prstGeom prst="rect">
              <a:avLst/>
            </a:prstGeom>
            <a:ln/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E64D21-658E-94C4-CBD2-93207082BCF2}"/>
                </a:ext>
              </a:extLst>
            </p:cNvPr>
            <p:cNvSpPr/>
            <p:nvPr/>
          </p:nvSpPr>
          <p:spPr>
            <a:xfrm>
              <a:off x="8121388" y="3280956"/>
              <a:ext cx="1327603" cy="267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6C8C869-C285-7421-E8B3-A9224FCE43B5}"/>
              </a:ext>
            </a:extLst>
          </p:cNvPr>
          <p:cNvGrpSpPr/>
          <p:nvPr/>
        </p:nvGrpSpPr>
        <p:grpSpPr>
          <a:xfrm>
            <a:off x="667350" y="3111086"/>
            <a:ext cx="4440098" cy="3629182"/>
            <a:chOff x="421692" y="3375818"/>
            <a:chExt cx="4474260" cy="3482182"/>
          </a:xfrm>
        </p:grpSpPr>
        <p:pic>
          <p:nvPicPr>
            <p:cNvPr id="2" name="image146.png">
              <a:extLst>
                <a:ext uri="{FF2B5EF4-FFF2-40B4-BE49-F238E27FC236}">
                  <a16:creationId xmlns:a16="http://schemas.microsoft.com/office/drawing/2014/main" id="{DBF8856A-3FF1-1F31-CFDD-386B8BDB7E0A}"/>
                </a:ext>
              </a:extLst>
            </p:cNvPr>
            <p:cNvPicPr/>
            <p:nvPr/>
          </p:nvPicPr>
          <p:blipFill rotWithShape="1">
            <a:blip r:embed="rId8"/>
            <a:srcRect t="6056"/>
            <a:stretch/>
          </p:blipFill>
          <p:spPr>
            <a:xfrm>
              <a:off x="421692" y="3548150"/>
              <a:ext cx="4474260" cy="3309850"/>
            </a:xfrm>
            <a:prstGeom prst="rect">
              <a:avLst/>
            </a:prstGeom>
            <a:ln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B0DCA3-2F7B-6B5E-14D9-84492AA25539}"/>
                </a:ext>
              </a:extLst>
            </p:cNvPr>
            <p:cNvSpPr/>
            <p:nvPr/>
          </p:nvSpPr>
          <p:spPr>
            <a:xfrm>
              <a:off x="1760648" y="3375818"/>
              <a:ext cx="1327603" cy="267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13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3" grpId="0"/>
      <p:bldP spid="24" grpId="0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0170FA-98DE-6195-1E9D-E1010BBF6F0A}"/>
              </a:ext>
            </a:extLst>
          </p:cNvPr>
          <p:cNvGrpSpPr/>
          <p:nvPr/>
        </p:nvGrpSpPr>
        <p:grpSpPr>
          <a:xfrm>
            <a:off x="6096000" y="1839433"/>
            <a:ext cx="5945511" cy="4749903"/>
            <a:chOff x="6010293" y="3280956"/>
            <a:chExt cx="5549795" cy="3535947"/>
          </a:xfrm>
        </p:grpSpPr>
        <p:pic>
          <p:nvPicPr>
            <p:cNvPr id="6" name="image175.png">
              <a:extLst>
                <a:ext uri="{FF2B5EF4-FFF2-40B4-BE49-F238E27FC236}">
                  <a16:creationId xmlns:a16="http://schemas.microsoft.com/office/drawing/2014/main" id="{B0E7B66B-1C09-BEA4-5FCD-E13AA221FB7F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010293" y="3280956"/>
              <a:ext cx="5549795" cy="353594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D99A3F-1FCF-7636-0353-FCC3207A7034}"/>
                </a:ext>
              </a:extLst>
            </p:cNvPr>
            <p:cNvSpPr/>
            <p:nvPr/>
          </p:nvSpPr>
          <p:spPr>
            <a:xfrm>
              <a:off x="8121388" y="3355834"/>
              <a:ext cx="1327603" cy="267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A65D0E-0F63-07A0-8142-B8723CF86E7D}"/>
              </a:ext>
            </a:extLst>
          </p:cNvPr>
          <p:cNvGrpSpPr/>
          <p:nvPr/>
        </p:nvGrpSpPr>
        <p:grpSpPr>
          <a:xfrm>
            <a:off x="196882" y="1839433"/>
            <a:ext cx="5714819" cy="4749903"/>
            <a:chOff x="421692" y="3548150"/>
            <a:chExt cx="4474260" cy="3309850"/>
          </a:xfrm>
        </p:grpSpPr>
        <p:pic>
          <p:nvPicPr>
            <p:cNvPr id="9" name="image146.png">
              <a:extLst>
                <a:ext uri="{FF2B5EF4-FFF2-40B4-BE49-F238E27FC236}">
                  <a16:creationId xmlns:a16="http://schemas.microsoft.com/office/drawing/2014/main" id="{9E24EA92-1515-9C84-B3C2-9AB4BE5BEE8F}"/>
                </a:ext>
              </a:extLst>
            </p:cNvPr>
            <p:cNvPicPr/>
            <p:nvPr/>
          </p:nvPicPr>
          <p:blipFill rotWithShape="1">
            <a:blip r:embed="rId6"/>
            <a:srcRect t="6056"/>
            <a:stretch/>
          </p:blipFill>
          <p:spPr>
            <a:xfrm>
              <a:off x="421692" y="3548150"/>
              <a:ext cx="4474260" cy="33098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7B799B-5A0B-0C38-3760-D137A396367E}"/>
                </a:ext>
              </a:extLst>
            </p:cNvPr>
            <p:cNvSpPr/>
            <p:nvPr/>
          </p:nvSpPr>
          <p:spPr>
            <a:xfrm>
              <a:off x="1995021" y="3548150"/>
              <a:ext cx="1327603" cy="267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B5A522-8814-0FA8-5754-73BBDC788A42}"/>
              </a:ext>
            </a:extLst>
          </p:cNvPr>
          <p:cNvGrpSpPr/>
          <p:nvPr/>
        </p:nvGrpSpPr>
        <p:grpSpPr>
          <a:xfrm>
            <a:off x="3647476" y="414306"/>
            <a:ext cx="5037760" cy="970280"/>
            <a:chOff x="3332480" y="250577"/>
            <a:chExt cx="6604000" cy="970280"/>
          </a:xfrm>
          <a:solidFill>
            <a:srgbClr val="0000FF"/>
          </a:solidFill>
        </p:grpSpPr>
        <p:sp>
          <p:nvSpPr>
            <p:cNvPr id="12" name="Rectangle: Rounded Corners 12">
              <a:extLst>
                <a:ext uri="{FF2B5EF4-FFF2-40B4-BE49-F238E27FC236}">
                  <a16:creationId xmlns:a16="http://schemas.microsoft.com/office/drawing/2014/main" id="{5B96919C-4222-F07B-72A3-DDA76057105F}"/>
                </a:ext>
              </a:extLst>
            </p:cNvPr>
            <p:cNvSpPr/>
            <p:nvPr/>
          </p:nvSpPr>
          <p:spPr>
            <a:xfrm>
              <a:off x="3332480" y="250577"/>
              <a:ext cx="6604000" cy="9702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5DD0DF-0E2B-9A49-07C4-00811C83BFF1}"/>
                </a:ext>
              </a:extLst>
            </p:cNvPr>
            <p:cNvSpPr txBox="1"/>
            <p:nvPr/>
          </p:nvSpPr>
          <p:spPr>
            <a:xfrm>
              <a:off x="3545839" y="394490"/>
              <a:ext cx="6390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THỬ TÀI QUAN SÁT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2B07979-7528-E7C4-C0F3-CBDA45337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50" y="117732"/>
            <a:ext cx="1757100" cy="10956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873234-0068-FD0C-3544-E33001CFC5B6}"/>
              </a:ext>
            </a:extLst>
          </p:cNvPr>
          <p:cNvSpPr/>
          <p:nvPr/>
        </p:nvSpPr>
        <p:spPr>
          <a:xfrm>
            <a:off x="1181146" y="1279929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7030A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7030A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Nhóm 4</a:t>
            </a:r>
            <a:endParaRPr lang="en-US" sz="2800" b="1" dirty="0">
              <a:solidFill>
                <a:srgbClr val="7030A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7D74C2-CB0A-3D18-296A-8A9F0AA2C4F1}"/>
              </a:ext>
            </a:extLst>
          </p:cNvPr>
          <p:cNvSpPr/>
          <p:nvPr/>
        </p:nvSpPr>
        <p:spPr>
          <a:xfrm>
            <a:off x="8919064" y="1234829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7030A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</a:t>
            </a:r>
            <a:endParaRPr lang="en-US" sz="2800" b="1" dirty="0">
              <a:solidFill>
                <a:srgbClr val="7030A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D5B3AECC-AA1E-D336-E13B-13B713CC9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11144" y="73262"/>
            <a:ext cx="2077424" cy="11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4027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46.png">
            <a:extLst>
              <a:ext uri="{FF2B5EF4-FFF2-40B4-BE49-F238E27FC236}">
                <a16:creationId xmlns:a16="http://schemas.microsoft.com/office/drawing/2014/main" id="{41F977A0-C024-9099-9CC7-8873412B8387}"/>
              </a:ext>
            </a:extLst>
          </p:cNvPr>
          <p:cNvPicPr/>
          <p:nvPr/>
        </p:nvPicPr>
        <p:blipFill rotWithShape="1">
          <a:blip r:embed="rId3"/>
          <a:srcRect t="6776"/>
          <a:stretch/>
        </p:blipFill>
        <p:spPr>
          <a:xfrm>
            <a:off x="1347827" y="21265"/>
            <a:ext cx="10027577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F2D2D5-2650-F08D-204F-CE1D40A2B9B2}"/>
              </a:ext>
            </a:extLst>
          </p:cNvPr>
          <p:cNvCxnSpPr/>
          <p:nvPr/>
        </p:nvCxnSpPr>
        <p:spPr>
          <a:xfrm>
            <a:off x="8743308" y="852755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B885DF-5C03-9B91-B04F-BD7B03E7EEE0}"/>
              </a:ext>
            </a:extLst>
          </p:cNvPr>
          <p:cNvCxnSpPr>
            <a:cxnSpLocks/>
          </p:cNvCxnSpPr>
          <p:nvPr/>
        </p:nvCxnSpPr>
        <p:spPr>
          <a:xfrm>
            <a:off x="7013825" y="3296292"/>
            <a:ext cx="4102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D4BE6D-B570-19E5-8474-E0B3C9C9D94E}"/>
              </a:ext>
            </a:extLst>
          </p:cNvPr>
          <p:cNvCxnSpPr>
            <a:cxnSpLocks/>
          </p:cNvCxnSpPr>
          <p:nvPr/>
        </p:nvCxnSpPr>
        <p:spPr>
          <a:xfrm>
            <a:off x="7013825" y="3726095"/>
            <a:ext cx="4000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C7C200-7A76-745D-150C-BF1BADB3FA53}"/>
              </a:ext>
            </a:extLst>
          </p:cNvPr>
          <p:cNvCxnSpPr>
            <a:cxnSpLocks/>
          </p:cNvCxnSpPr>
          <p:nvPr/>
        </p:nvCxnSpPr>
        <p:spPr>
          <a:xfrm>
            <a:off x="6878549" y="4073704"/>
            <a:ext cx="18647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A568A1-C561-8CA9-1C5C-30316CD3AB77}"/>
              </a:ext>
            </a:extLst>
          </p:cNvPr>
          <p:cNvCxnSpPr>
            <a:cxnSpLocks/>
          </p:cNvCxnSpPr>
          <p:nvPr/>
        </p:nvCxnSpPr>
        <p:spPr>
          <a:xfrm>
            <a:off x="6878549" y="4883650"/>
            <a:ext cx="42380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159787-2612-A61A-CC07-AD9D5AA8A2F5}"/>
              </a:ext>
            </a:extLst>
          </p:cNvPr>
          <p:cNvCxnSpPr>
            <a:cxnSpLocks/>
          </p:cNvCxnSpPr>
          <p:nvPr/>
        </p:nvCxnSpPr>
        <p:spPr>
          <a:xfrm>
            <a:off x="6878549" y="5231259"/>
            <a:ext cx="446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xoi_m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801024"/>
            <a:ext cx="3028306" cy="2966415"/>
          </a:xfrm>
          <a:prstGeom prst="flowChartConnector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NUI_DA_V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89" y="935085"/>
            <a:ext cx="3177800" cy="2966416"/>
          </a:xfrm>
          <a:prstGeom prst="flowChartConnector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385861" y="1542632"/>
            <a:ext cx="24750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7030A0"/>
                </a:solidFill>
                <a:latin typeface="#9Slide03 Montserrat Medium" panose="00000600000000000000" pitchFamily="2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Montserrat Medium" panose="00000600000000000000" pitchFamily="2" charset="0"/>
              </a:rPr>
              <a:t>khối</a:t>
            </a:r>
            <a:r>
              <a:rPr lang="en-US" sz="24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Montserrat Medium" panose="00000600000000000000" pitchFamily="2" charset="0"/>
              </a:rPr>
              <a:t>núi</a:t>
            </a:r>
            <a:r>
              <a:rPr lang="en-US" sz="24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Montserrat Medium" panose="00000600000000000000" pitchFamily="2" charset="0"/>
              </a:rPr>
              <a:t>bị</a:t>
            </a:r>
            <a:r>
              <a:rPr lang="en-US" sz="24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Montserrat Medium" panose="00000600000000000000" pitchFamily="2" charset="0"/>
              </a:rPr>
              <a:t>xói</a:t>
            </a:r>
            <a:r>
              <a:rPr lang="en-US" sz="24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Montserrat Medium" panose="00000600000000000000" pitchFamily="2" charset="0"/>
              </a:rPr>
              <a:t>mòn,cắt</a:t>
            </a:r>
            <a:r>
              <a:rPr lang="en-US" sz="24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Montserrat Medium" panose="00000600000000000000" pitchFamily="2" charset="0"/>
              </a:rPr>
              <a:t>xẻ</a:t>
            </a:r>
            <a:r>
              <a:rPr lang="en-US" sz="24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#9Slide03 Montserrat Medium" panose="00000600000000000000" pitchFamily="2" charset="0"/>
              </a:rPr>
              <a:t>xâm</a:t>
            </a:r>
            <a:r>
              <a:rPr lang="en-US" sz="24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#9Slide03 Montserrat Medium" panose="00000600000000000000" pitchFamily="2" charset="0"/>
              </a:rPr>
              <a:t>thực</a:t>
            </a:r>
            <a:r>
              <a:rPr lang="en-US" sz="2400" dirty="0">
                <a:solidFill>
                  <a:srgbClr val="7030A0"/>
                </a:solidFill>
                <a:latin typeface="#9Slide03 Montserrat Medium" panose="00000600000000000000" pitchFamily="2" charset="0"/>
              </a:rPr>
              <a:t>.</a:t>
            </a:r>
          </a:p>
        </p:txBody>
      </p:sp>
      <p:pic>
        <p:nvPicPr>
          <p:cNvPr id="7" name="Picture 26" descr="QHLNWDCAZE5ZGACA21QE2JCA02JPDRCA4JZY48CA41K4KNCAAQE72UCAPZPBSGCAAYQMA3CABPQNNACARW0UJ4CAN33Q76CAXEA0I2CAOORYKKCA8G9SUUCA51GMY3CAOEWU3KCAGXSNLOCAFE2WBGCAXEWYK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99" y="4265079"/>
            <a:ext cx="4549775" cy="2242795"/>
          </a:xfrm>
          <a:prstGeom prst="hexagon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5" descr="NhkhngltronghangPhongNh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7" y="4247092"/>
            <a:ext cx="4572000" cy="2242795"/>
          </a:xfrm>
          <a:prstGeom prst="hexagon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836987" y="3785427"/>
            <a:ext cx="548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cacx</a:t>
            </a:r>
            <a:r>
              <a:rPr lang="en-US" sz="2400" b="1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tơ</a:t>
            </a:r>
            <a:r>
              <a:rPr lang="en-US" sz="2400" b="1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nhiệt</a:t>
            </a:r>
            <a:r>
              <a:rPr lang="en-US" sz="2400" b="1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đới</a:t>
            </a:r>
            <a:r>
              <a:rPr lang="en-US" sz="2400" b="1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độc</a:t>
            </a:r>
            <a:r>
              <a:rPr lang="en-US" sz="2400" b="1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đáo</a:t>
            </a:r>
            <a:endParaRPr lang="en-US" sz="2400" b="1"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DFFDEE-A7A5-439B-8A4B-8599A40624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A80A63-1AD0-4B15-9AF2-7C4F0B334791}"/>
              </a:ext>
            </a:extLst>
          </p:cNvPr>
          <p:cNvSpPr txBox="1"/>
          <p:nvPr/>
        </p:nvSpPr>
        <p:spPr>
          <a:xfrm>
            <a:off x="2167536" y="28983"/>
            <a:ext cx="10434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Những tác động của khí hậu, dòng n</a:t>
            </a:r>
            <a:r>
              <a:rPr lang="vi-VN" sz="3200">
                <a:solidFill>
                  <a:srgbClr val="00B050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B050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ớc đến địa hình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987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77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1C94DB-AE50-4FD5-BCA7-EA4FA32F4E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C09909-D76B-4414-BFB9-464193DC4EDA}"/>
              </a:ext>
            </a:extLst>
          </p:cNvPr>
          <p:cNvSpPr/>
          <p:nvPr/>
        </p:nvSpPr>
        <p:spPr>
          <a:xfrm>
            <a:off x="1447800" y="116840"/>
            <a:ext cx="9296400" cy="2514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DE90A-BAB4-4D05-A422-E05EFCFAE2EC}"/>
              </a:ext>
            </a:extLst>
          </p:cNvPr>
          <p:cNvSpPr txBox="1"/>
          <p:nvPr/>
        </p:nvSpPr>
        <p:spPr>
          <a:xfrm>
            <a:off x="4242709" y="451115"/>
            <a:ext cx="5948130" cy="163135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r>
              <a:rPr lang="en-US" sz="20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20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20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20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20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7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6F4152F9-DA89-4749-B93B-9AA3AB16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09" y="152246"/>
            <a:ext cx="1832840" cy="24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94D781-FBBA-41B7-ADDA-0D4D2BF707A9}"/>
              </a:ext>
            </a:extLst>
          </p:cNvPr>
          <p:cNvSpPr txBox="1"/>
          <p:nvPr/>
        </p:nvSpPr>
        <p:spPr>
          <a:xfrm>
            <a:off x="1380275" y="2631439"/>
            <a:ext cx="943144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6789</a:t>
            </a:r>
          </a:p>
          <a:p>
            <a:pPr algn="ctr"/>
            <a:r>
              <a:rPr lang="en-US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THẦY CÔ CẦN IB NHẬN BÀI THAM KHẢO NHÉ! CẢM </a:t>
            </a:r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B5C502-45C6-4E42-A8F6-7219F7D2DBCF}"/>
              </a:ext>
            </a:extLst>
          </p:cNvPr>
          <p:cNvSpPr/>
          <p:nvPr/>
        </p:nvSpPr>
        <p:spPr>
          <a:xfrm>
            <a:off x="176773" y="3493164"/>
            <a:ext cx="118384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28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https://www.facebook.com/ti.gon.566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</p:txBody>
      </p:sp>
    </p:spTree>
    <p:extLst>
      <p:ext uri="{BB962C8B-B14F-4D97-AF65-F5344CB8AC3E}">
        <p14:creationId xmlns:p14="http://schemas.microsoft.com/office/powerpoint/2010/main" val="1754814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284A6C-D985-4D8F-B192-32A5B7C6129E}"/>
              </a:ext>
            </a:extLst>
          </p:cNvPr>
          <p:cNvSpPr/>
          <p:nvPr/>
        </p:nvSpPr>
        <p:spPr>
          <a:xfrm>
            <a:off x="1144970" y="3663512"/>
            <a:ext cx="3188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Fourth Light" panose="00000400000000000000" pitchFamily="2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Fourth Light" panose="00000400000000000000" pitchFamily="2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Fourth Light" panose="00000400000000000000" pitchFamily="2" charset="0"/>
              </a:rPr>
              <a:t>cung-Hạ</a:t>
            </a:r>
            <a:r>
              <a:rPr lang="en-US" sz="2400" b="1" dirty="0">
                <a:solidFill>
                  <a:srgbClr val="0070C0"/>
                </a:solidFill>
                <a:latin typeface="#9Slide05 Fourth Light" panose="00000400000000000000" pitchFamily="2" charset="0"/>
              </a:rPr>
              <a:t> Long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EB1F4D-5CD6-4C3C-A5C7-2CC79CF73890}"/>
              </a:ext>
            </a:extLst>
          </p:cNvPr>
          <p:cNvSpPr/>
          <p:nvPr/>
        </p:nvSpPr>
        <p:spPr>
          <a:xfrm>
            <a:off x="6699180" y="3802922"/>
            <a:ext cx="3812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0070C0"/>
                </a:solidFill>
                <a:latin typeface="#9Slide05 Fourth Light" panose="00000400000000000000" pitchFamily="2" charset="0"/>
              </a:rPr>
              <a:t>Động</a:t>
            </a:r>
            <a:r>
              <a:rPr lang="en-US" sz="2000" b="1" dirty="0">
                <a:solidFill>
                  <a:srgbClr val="0070C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5 Fourth Light" panose="00000400000000000000" pitchFamily="2" charset="0"/>
              </a:rPr>
              <a:t>Phong</a:t>
            </a:r>
            <a:r>
              <a:rPr lang="en-US" sz="2000" b="1" dirty="0">
                <a:solidFill>
                  <a:srgbClr val="0070C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5 Fourth Light" panose="00000400000000000000" pitchFamily="2" charset="0"/>
              </a:rPr>
              <a:t>Nha-Kẽ</a:t>
            </a:r>
            <a:r>
              <a:rPr lang="en-US" sz="2000" b="1" dirty="0">
                <a:solidFill>
                  <a:srgbClr val="0070C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5 Fourth Light" panose="00000400000000000000" pitchFamily="2" charset="0"/>
              </a:rPr>
              <a:t>Bàng</a:t>
            </a:r>
            <a:r>
              <a:rPr lang="en-US" sz="2000" b="1" dirty="0">
                <a:solidFill>
                  <a:srgbClr val="0070C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5 Fourth Light" panose="00000400000000000000" pitchFamily="2" charset="0"/>
              </a:rPr>
              <a:t>Quảng</a:t>
            </a:r>
            <a:r>
              <a:rPr lang="en-US" sz="2000" b="1" dirty="0">
                <a:solidFill>
                  <a:srgbClr val="0070C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#9Slide05 Fourth Light" panose="00000400000000000000" pitchFamily="2" charset="0"/>
              </a:rPr>
              <a:t>Bình</a:t>
            </a:r>
            <a:endParaRPr lang="en-US" sz="2000" b="1" dirty="0">
              <a:solidFill>
                <a:srgbClr val="0070C0"/>
              </a:solidFill>
              <a:latin typeface="#9Slide05 Fourth Light" panose="00000400000000000000" pitchFamily="2" charset="0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AD2718BB-4357-48C6-BE5F-9656EFBD0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333" y="21546"/>
            <a:ext cx="6167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hang </a:t>
            </a:r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ta?</a:t>
            </a:r>
          </a:p>
        </p:txBody>
      </p:sp>
      <p:pic>
        <p:nvPicPr>
          <p:cNvPr id="5" name="Picture 4" descr="A picture containing nature, sitting, standing, large&#10;&#10;Description automatically generated">
            <a:extLst>
              <a:ext uri="{FF2B5EF4-FFF2-40B4-BE49-F238E27FC236}">
                <a16:creationId xmlns:a16="http://schemas.microsoft.com/office/drawing/2014/main" id="{5F72E9EB-7E5F-4521-8670-D80D7697F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772372"/>
            <a:ext cx="5029200" cy="2955922"/>
          </a:xfrm>
          <a:prstGeom prst="hexagon">
            <a:avLst/>
          </a:prstGeom>
        </p:spPr>
      </p:pic>
      <p:pic>
        <p:nvPicPr>
          <p:cNvPr id="7" name="Picture 6" descr="A picture containing nature, covered, large, track&#10;&#10;Description automatically generated">
            <a:extLst>
              <a:ext uri="{FF2B5EF4-FFF2-40B4-BE49-F238E27FC236}">
                <a16:creationId xmlns:a16="http://schemas.microsoft.com/office/drawing/2014/main" id="{FF682D6B-52E8-4524-9E14-14730A2B0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7" y="4131298"/>
            <a:ext cx="4942223" cy="2538476"/>
          </a:xfrm>
          <a:prstGeom prst="hexagon">
            <a:avLst/>
          </a:prstGeom>
        </p:spPr>
      </p:pic>
      <p:pic>
        <p:nvPicPr>
          <p:cNvPr id="9" name="Picture 8" descr="A picture containing nature, valley, water, standing&#10;&#10;Description automatically generated">
            <a:extLst>
              <a:ext uri="{FF2B5EF4-FFF2-40B4-BE49-F238E27FC236}">
                <a16:creationId xmlns:a16="http://schemas.microsoft.com/office/drawing/2014/main" id="{5726454A-679F-4EA1-8534-111CF7E29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62" y="734201"/>
            <a:ext cx="5615579" cy="3110119"/>
          </a:xfrm>
          <a:prstGeom prst="hexagon">
            <a:avLst/>
          </a:prstGeom>
        </p:spPr>
      </p:pic>
      <p:pic>
        <p:nvPicPr>
          <p:cNvPr id="18" name="Picture 17" descr="A close up of a pond&#10;&#10;Description automatically generated">
            <a:extLst>
              <a:ext uri="{FF2B5EF4-FFF2-40B4-BE49-F238E27FC236}">
                <a16:creationId xmlns:a16="http://schemas.microsoft.com/office/drawing/2014/main" id="{DCC06F2D-3115-460D-87EE-5D303758A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377" y="4217866"/>
            <a:ext cx="5406818" cy="2452644"/>
          </a:xfrm>
          <a:prstGeom prst="hexagon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41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inh 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254" y="802073"/>
            <a:ext cx="4343400" cy="2425226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288854" y="3295190"/>
            <a:ext cx="4953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Sửng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Sốt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(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Vịnh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Hạ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Long)</a:t>
            </a:r>
          </a:p>
        </p:txBody>
      </p:sp>
      <p:pic>
        <p:nvPicPr>
          <p:cNvPr id="35844" name="Picture 4" descr="huong t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54" y="914660"/>
            <a:ext cx="4572000" cy="2425226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TAM TH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54" y="3829678"/>
            <a:ext cx="4343400" cy="2286000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6381554" y="3276695"/>
            <a:ext cx="4495800" cy="45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Hương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Tích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(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Chùa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Hương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)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479354" y="6150300"/>
            <a:ext cx="4267200" cy="45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Tam Thanh (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Lạng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Sơn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)</a:t>
            </a:r>
          </a:p>
        </p:txBody>
      </p:sp>
      <p:pic>
        <p:nvPicPr>
          <p:cNvPr id="35848" name="Picture 8" descr="Hình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54" y="3787012"/>
            <a:ext cx="4572000" cy="2371332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6241854" y="6192966"/>
            <a:ext cx="4495800" cy="4524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Phong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Nha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(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Quảng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5 Fourth Light" panose="00000400000000000000" pitchFamily="2" charset="0"/>
              </a:rPr>
              <a:t>Bình</a:t>
            </a:r>
            <a:r>
              <a:rPr lang="en-US" sz="2400" b="1" dirty="0">
                <a:solidFill>
                  <a:srgbClr val="00B0F0"/>
                </a:solidFill>
                <a:latin typeface="#9Slide05 Fourth Light" panose="00000400000000000000" pitchFamily="2" charset="0"/>
              </a:rPr>
              <a:t>)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C59C063A-C70D-20F8-47B6-8E25408A3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333" y="21546"/>
            <a:ext cx="6167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hang </a:t>
            </a:r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#9Slide05 Fourth Medium" panose="00000600000000000000" pitchFamily="2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#9Slide05 Fourth Medium" panose="00000600000000000000" pitchFamily="2" charset="0"/>
              </a:rPr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val="70464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261">
        <p:split orient="vert"/>
      </p:transition>
    </mc:Choice>
    <mc:Fallback>
      <p:transition spd="slow" advTm="222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  <p:bldP spid="35846" grpId="0" animBg="1"/>
      <p:bldP spid="35847" grpId="0" animBg="1"/>
      <p:bldP spid="358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64BF92C-876B-A857-E506-52742A578C3E}"/>
              </a:ext>
            </a:extLst>
          </p:cNvPr>
          <p:cNvGrpSpPr/>
          <p:nvPr/>
        </p:nvGrpSpPr>
        <p:grpSpPr>
          <a:xfrm>
            <a:off x="1340827" y="-195209"/>
            <a:ext cx="9802094" cy="7053209"/>
            <a:chOff x="445313" y="174662"/>
            <a:chExt cx="6581653" cy="4452520"/>
          </a:xfrm>
        </p:grpSpPr>
        <p:pic>
          <p:nvPicPr>
            <p:cNvPr id="8" name="image175.png">
              <a:extLst>
                <a:ext uri="{FF2B5EF4-FFF2-40B4-BE49-F238E27FC236}">
                  <a16:creationId xmlns:a16="http://schemas.microsoft.com/office/drawing/2014/main" id="{8E077FC7-736A-787C-B6AB-A1BE266AE972}"/>
                </a:ext>
              </a:extLst>
            </p:cNvPr>
            <p:cNvPicPr/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45313" y="174662"/>
              <a:ext cx="6581653" cy="4452520"/>
            </a:xfrm>
            <a:prstGeom prst="rect">
              <a:avLst/>
            </a:prstGeom>
            <a:ln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3DC53E-0C31-41FD-B1BB-73421FB5E50C}"/>
                </a:ext>
              </a:extLst>
            </p:cNvPr>
            <p:cNvSpPr/>
            <p:nvPr/>
          </p:nvSpPr>
          <p:spPr>
            <a:xfrm>
              <a:off x="2898795" y="306199"/>
              <a:ext cx="1574441" cy="243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247D34-7B2A-EA3E-39D8-F06231450FCE}"/>
              </a:ext>
            </a:extLst>
          </p:cNvPr>
          <p:cNvCxnSpPr>
            <a:cxnSpLocks/>
          </p:cNvCxnSpPr>
          <p:nvPr/>
        </p:nvCxnSpPr>
        <p:spPr>
          <a:xfrm>
            <a:off x="4756936" y="871591"/>
            <a:ext cx="61747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218D69-C919-E1DB-D9DF-79F79D7FD0C9}"/>
              </a:ext>
            </a:extLst>
          </p:cNvPr>
          <p:cNvCxnSpPr>
            <a:cxnSpLocks/>
          </p:cNvCxnSpPr>
          <p:nvPr/>
        </p:nvCxnSpPr>
        <p:spPr>
          <a:xfrm>
            <a:off x="8548099" y="3520611"/>
            <a:ext cx="23030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099379-BF08-E5B8-3FA9-6B312744F909}"/>
              </a:ext>
            </a:extLst>
          </p:cNvPr>
          <p:cNvCxnSpPr>
            <a:cxnSpLocks/>
          </p:cNvCxnSpPr>
          <p:nvPr/>
        </p:nvCxnSpPr>
        <p:spPr>
          <a:xfrm>
            <a:off x="4601112" y="1270571"/>
            <a:ext cx="38647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C90839-0DD0-55C6-FB62-86DDCB556717}"/>
              </a:ext>
            </a:extLst>
          </p:cNvPr>
          <p:cNvCxnSpPr>
            <a:cxnSpLocks/>
          </p:cNvCxnSpPr>
          <p:nvPr/>
        </p:nvCxnSpPr>
        <p:spPr>
          <a:xfrm>
            <a:off x="5645653" y="1936679"/>
            <a:ext cx="5205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501C73-FF37-750F-0BAF-D439977548A9}"/>
              </a:ext>
            </a:extLst>
          </p:cNvPr>
          <p:cNvCxnSpPr>
            <a:cxnSpLocks/>
          </p:cNvCxnSpPr>
          <p:nvPr/>
        </p:nvCxnSpPr>
        <p:spPr>
          <a:xfrm>
            <a:off x="4736876" y="2304836"/>
            <a:ext cx="6114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DA2575-98B1-5FA5-60A8-F1BF303680E1}"/>
              </a:ext>
            </a:extLst>
          </p:cNvPr>
          <p:cNvCxnSpPr>
            <a:cxnSpLocks/>
          </p:cNvCxnSpPr>
          <p:nvPr/>
        </p:nvCxnSpPr>
        <p:spPr>
          <a:xfrm>
            <a:off x="4601112" y="2672993"/>
            <a:ext cx="53412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9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3" descr="56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609600"/>
            <a:ext cx="4648200" cy="42672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4" descr="pha_r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4648200" cy="426720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ectangle 5"/>
          <p:cNvSpPr>
            <a:spLocks noChangeArrowheads="1"/>
          </p:cNvSpPr>
          <p:nvPr/>
        </p:nvSpPr>
        <p:spPr bwMode="auto">
          <a:xfrm>
            <a:off x="2590800" y="50292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303E7"/>
                </a:solidFill>
              </a:rPr>
              <a:t>Những tác động tiêu cực của con người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801B2A-F335-013F-6627-F27A71AB24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76"/>
          <a:stretch/>
        </p:blipFill>
        <p:spPr>
          <a:xfrm>
            <a:off x="0" y="5962525"/>
            <a:ext cx="12191999" cy="895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1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674">
        <p:split orient="vert"/>
      </p:transition>
    </mc:Choice>
    <mc:Fallback xmlns="">
      <p:transition spd="slow" advTm="4267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469822" y="4517509"/>
            <a:ext cx="4626921" cy="42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2800" b="1">
              <a:solidFill>
                <a:schemeClr val="bg1"/>
              </a:solidFill>
              <a:latin typeface=".VnTime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6DE781-9920-1FEC-EE3F-F97885DED8CA}"/>
              </a:ext>
            </a:extLst>
          </p:cNvPr>
          <p:cNvGrpSpPr/>
          <p:nvPr/>
        </p:nvGrpSpPr>
        <p:grpSpPr>
          <a:xfrm>
            <a:off x="892397" y="717245"/>
            <a:ext cx="10407206" cy="6140755"/>
            <a:chOff x="821524" y="551144"/>
            <a:chExt cx="10407206" cy="6140755"/>
          </a:xfrm>
        </p:grpSpPr>
        <p:pic>
          <p:nvPicPr>
            <p:cNvPr id="38916" name="Picture 4" descr="images2063699_8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960" y="551144"/>
              <a:ext cx="4036578" cy="3070378"/>
            </a:xfrm>
            <a:prstGeom prst="hexagon">
              <a:avLst/>
            </a:prstGeom>
            <a:noFill/>
            <a:ln w="25400">
              <a:gradFill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7" name="Picture 5" descr="images567877_1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7748" y="2069711"/>
              <a:ext cx="3790982" cy="3066079"/>
            </a:xfrm>
            <a:prstGeom prst="hexagon">
              <a:avLst/>
            </a:prstGeom>
            <a:noFill/>
            <a:ln w="25400">
              <a:gradFill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8" name="Picture 6" descr="t428773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233" y="3600601"/>
              <a:ext cx="4032031" cy="3091298"/>
            </a:xfrm>
            <a:prstGeom prst="hexagon">
              <a:avLst/>
            </a:prstGeom>
            <a:noFill/>
            <a:ln w="25400">
              <a:gradFill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9" name="Picture 7" descr="thumb2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524" y="2086332"/>
              <a:ext cx="4032031" cy="3070379"/>
            </a:xfrm>
            <a:prstGeom prst="hexagon">
              <a:avLst/>
            </a:prstGeom>
            <a:noFill/>
            <a:ln w="25400">
              <a:gradFill>
                <a:gsLst>
                  <a:gs pos="0">
                    <a:schemeClr val="accent5">
                      <a:lumMod val="40000"/>
                      <a:lumOff val="6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CA5AEE2-1D5C-EA65-3360-86FE928F6889}"/>
              </a:ext>
            </a:extLst>
          </p:cNvPr>
          <p:cNvSpPr txBox="1"/>
          <p:nvPr/>
        </p:nvSpPr>
        <p:spPr>
          <a:xfrm>
            <a:off x="5009905" y="-12641"/>
            <a:ext cx="2398432" cy="623792"/>
          </a:xfrm>
          <a:custGeom>
            <a:avLst/>
            <a:gdLst/>
            <a:ahLst/>
            <a:cxnLst/>
            <a:rect l="l" t="t" r="r" b="b"/>
            <a:pathLst>
              <a:path w="2398432" h="623792">
                <a:moveTo>
                  <a:pt x="540572" y="546239"/>
                </a:moveTo>
                <a:cubicBezTo>
                  <a:pt x="551437" y="546239"/>
                  <a:pt x="560616" y="549986"/>
                  <a:pt x="568109" y="557479"/>
                </a:cubicBezTo>
                <a:cubicBezTo>
                  <a:pt x="575602" y="564972"/>
                  <a:pt x="579348" y="574151"/>
                  <a:pt x="579348" y="585016"/>
                </a:cubicBezTo>
                <a:cubicBezTo>
                  <a:pt x="579348" y="595881"/>
                  <a:pt x="575602" y="605060"/>
                  <a:pt x="568109" y="612553"/>
                </a:cubicBezTo>
                <a:cubicBezTo>
                  <a:pt x="560616" y="620045"/>
                  <a:pt x="551437" y="623792"/>
                  <a:pt x="540572" y="623792"/>
                </a:cubicBezTo>
                <a:cubicBezTo>
                  <a:pt x="529707" y="623792"/>
                  <a:pt x="520528" y="620045"/>
                  <a:pt x="513035" y="612553"/>
                </a:cubicBezTo>
                <a:cubicBezTo>
                  <a:pt x="505542" y="605060"/>
                  <a:pt x="501796" y="595881"/>
                  <a:pt x="501796" y="585016"/>
                </a:cubicBezTo>
                <a:cubicBezTo>
                  <a:pt x="501796" y="574151"/>
                  <a:pt x="505542" y="564972"/>
                  <a:pt x="513035" y="557479"/>
                </a:cubicBezTo>
                <a:cubicBezTo>
                  <a:pt x="520528" y="549986"/>
                  <a:pt x="529707" y="546239"/>
                  <a:pt x="540572" y="546239"/>
                </a:cubicBezTo>
                <a:close/>
                <a:moveTo>
                  <a:pt x="2236584" y="200625"/>
                </a:moveTo>
                <a:cubicBezTo>
                  <a:pt x="2206986" y="200625"/>
                  <a:pt x="2184695" y="208492"/>
                  <a:pt x="2169709" y="224228"/>
                </a:cubicBezTo>
                <a:cubicBezTo>
                  <a:pt x="2154723" y="239963"/>
                  <a:pt x="2147230" y="263004"/>
                  <a:pt x="2147230" y="293351"/>
                </a:cubicBezTo>
                <a:lnTo>
                  <a:pt x="2147230" y="333251"/>
                </a:lnTo>
                <a:lnTo>
                  <a:pt x="2326500" y="333251"/>
                </a:lnTo>
                <a:lnTo>
                  <a:pt x="2326500" y="293351"/>
                </a:lnTo>
                <a:cubicBezTo>
                  <a:pt x="2326500" y="263004"/>
                  <a:pt x="2319100" y="239963"/>
                  <a:pt x="2304302" y="224228"/>
                </a:cubicBezTo>
                <a:cubicBezTo>
                  <a:pt x="2289503" y="208492"/>
                  <a:pt x="2266930" y="200625"/>
                  <a:pt x="2236584" y="200625"/>
                </a:cubicBezTo>
                <a:close/>
                <a:moveTo>
                  <a:pt x="1462897" y="200625"/>
                </a:moveTo>
                <a:cubicBezTo>
                  <a:pt x="1426930" y="200625"/>
                  <a:pt x="1397333" y="212213"/>
                  <a:pt x="1374105" y="235388"/>
                </a:cubicBezTo>
                <a:cubicBezTo>
                  <a:pt x="1351626" y="258564"/>
                  <a:pt x="1340386" y="288281"/>
                  <a:pt x="1340386" y="324540"/>
                </a:cubicBezTo>
                <a:cubicBezTo>
                  <a:pt x="1340386" y="360799"/>
                  <a:pt x="1351626" y="390704"/>
                  <a:pt x="1374105" y="414254"/>
                </a:cubicBezTo>
                <a:cubicBezTo>
                  <a:pt x="1397333" y="437430"/>
                  <a:pt x="1426930" y="449018"/>
                  <a:pt x="1462897" y="449018"/>
                </a:cubicBezTo>
                <a:cubicBezTo>
                  <a:pt x="1473762" y="449018"/>
                  <a:pt x="1485188" y="447668"/>
                  <a:pt x="1497177" y="444970"/>
                </a:cubicBezTo>
                <a:lnTo>
                  <a:pt x="1497177" y="443960"/>
                </a:lnTo>
                <a:lnTo>
                  <a:pt x="1439294" y="365845"/>
                </a:lnTo>
                <a:lnTo>
                  <a:pt x="1522466" y="365845"/>
                </a:lnTo>
                <a:lnTo>
                  <a:pt x="1553937" y="410803"/>
                </a:lnTo>
                <a:lnTo>
                  <a:pt x="1555060" y="410803"/>
                </a:lnTo>
                <a:cubicBezTo>
                  <a:pt x="1575292" y="388324"/>
                  <a:pt x="1585407" y="359664"/>
                  <a:pt x="1585407" y="324821"/>
                </a:cubicBezTo>
                <a:cubicBezTo>
                  <a:pt x="1585407" y="288106"/>
                  <a:pt x="1573980" y="258321"/>
                  <a:pt x="1551127" y="235467"/>
                </a:cubicBezTo>
                <a:cubicBezTo>
                  <a:pt x="1528648" y="212239"/>
                  <a:pt x="1499238" y="200625"/>
                  <a:pt x="1462897" y="200625"/>
                </a:cubicBezTo>
                <a:close/>
                <a:moveTo>
                  <a:pt x="541134" y="200625"/>
                </a:moveTo>
                <a:cubicBezTo>
                  <a:pt x="511537" y="200625"/>
                  <a:pt x="489245" y="208492"/>
                  <a:pt x="474259" y="224228"/>
                </a:cubicBezTo>
                <a:cubicBezTo>
                  <a:pt x="459273" y="239963"/>
                  <a:pt x="451780" y="263004"/>
                  <a:pt x="451780" y="293351"/>
                </a:cubicBezTo>
                <a:lnTo>
                  <a:pt x="451780" y="333251"/>
                </a:lnTo>
                <a:lnTo>
                  <a:pt x="631050" y="333251"/>
                </a:lnTo>
                <a:lnTo>
                  <a:pt x="631050" y="293351"/>
                </a:lnTo>
                <a:cubicBezTo>
                  <a:pt x="631050" y="263004"/>
                  <a:pt x="623651" y="239963"/>
                  <a:pt x="608852" y="224228"/>
                </a:cubicBezTo>
                <a:cubicBezTo>
                  <a:pt x="594053" y="208492"/>
                  <a:pt x="571481" y="200625"/>
                  <a:pt x="541134" y="200625"/>
                </a:cubicBezTo>
                <a:close/>
                <a:moveTo>
                  <a:pt x="1706070" y="141055"/>
                </a:moveTo>
                <a:lnTo>
                  <a:pt x="1778003" y="141055"/>
                </a:lnTo>
                <a:lnTo>
                  <a:pt x="1778003" y="362070"/>
                </a:lnTo>
                <a:cubicBezTo>
                  <a:pt x="1778003" y="390116"/>
                  <a:pt x="1785121" y="411619"/>
                  <a:pt x="1799358" y="426578"/>
                </a:cubicBezTo>
                <a:cubicBezTo>
                  <a:pt x="1813594" y="441538"/>
                  <a:pt x="1834388" y="449018"/>
                  <a:pt x="1861737" y="449018"/>
                </a:cubicBezTo>
                <a:cubicBezTo>
                  <a:pt x="1889836" y="449018"/>
                  <a:pt x="1910910" y="441538"/>
                  <a:pt x="1924959" y="426578"/>
                </a:cubicBezTo>
                <a:cubicBezTo>
                  <a:pt x="1939009" y="411619"/>
                  <a:pt x="1946033" y="390116"/>
                  <a:pt x="1946033" y="362070"/>
                </a:cubicBezTo>
                <a:lnTo>
                  <a:pt x="1946033" y="141055"/>
                </a:lnTo>
                <a:lnTo>
                  <a:pt x="2016280" y="141055"/>
                </a:lnTo>
                <a:lnTo>
                  <a:pt x="2016280" y="362474"/>
                </a:lnTo>
                <a:cubicBezTo>
                  <a:pt x="2016280" y="386077"/>
                  <a:pt x="2012814" y="407432"/>
                  <a:pt x="2005883" y="426539"/>
                </a:cubicBezTo>
                <a:cubicBezTo>
                  <a:pt x="1998953" y="445646"/>
                  <a:pt x="1988931" y="461756"/>
                  <a:pt x="1975818" y="474869"/>
                </a:cubicBezTo>
                <a:cubicBezTo>
                  <a:pt x="1962705" y="487981"/>
                  <a:pt x="1946595" y="498097"/>
                  <a:pt x="1927488" y="505215"/>
                </a:cubicBezTo>
                <a:cubicBezTo>
                  <a:pt x="1908381" y="512334"/>
                  <a:pt x="1886651" y="515893"/>
                  <a:pt x="1862299" y="515893"/>
                </a:cubicBezTo>
                <a:cubicBezTo>
                  <a:pt x="1812471" y="515893"/>
                  <a:pt x="1773975" y="502218"/>
                  <a:pt x="1746813" y="474869"/>
                </a:cubicBezTo>
                <a:cubicBezTo>
                  <a:pt x="1719651" y="447519"/>
                  <a:pt x="1706070" y="410054"/>
                  <a:pt x="1706070" y="362474"/>
                </a:cubicBezTo>
                <a:close/>
                <a:moveTo>
                  <a:pt x="763095" y="141055"/>
                </a:moveTo>
                <a:lnTo>
                  <a:pt x="835028" y="141055"/>
                </a:lnTo>
                <a:lnTo>
                  <a:pt x="835028" y="362070"/>
                </a:lnTo>
                <a:cubicBezTo>
                  <a:pt x="835028" y="390116"/>
                  <a:pt x="842146" y="411619"/>
                  <a:pt x="856383" y="426578"/>
                </a:cubicBezTo>
                <a:cubicBezTo>
                  <a:pt x="870619" y="441538"/>
                  <a:pt x="891413" y="449018"/>
                  <a:pt x="918762" y="449018"/>
                </a:cubicBezTo>
                <a:cubicBezTo>
                  <a:pt x="946861" y="449018"/>
                  <a:pt x="967935" y="441538"/>
                  <a:pt x="981984" y="426578"/>
                </a:cubicBezTo>
                <a:cubicBezTo>
                  <a:pt x="996034" y="411619"/>
                  <a:pt x="1003058" y="390116"/>
                  <a:pt x="1003058" y="362070"/>
                </a:cubicBezTo>
                <a:lnTo>
                  <a:pt x="1003058" y="141055"/>
                </a:lnTo>
                <a:lnTo>
                  <a:pt x="1073305" y="141055"/>
                </a:lnTo>
                <a:lnTo>
                  <a:pt x="1073305" y="362474"/>
                </a:lnTo>
                <a:cubicBezTo>
                  <a:pt x="1073305" y="386077"/>
                  <a:pt x="1069840" y="407432"/>
                  <a:pt x="1062909" y="426539"/>
                </a:cubicBezTo>
                <a:cubicBezTo>
                  <a:pt x="1055978" y="445646"/>
                  <a:pt x="1045956" y="461756"/>
                  <a:pt x="1032843" y="474869"/>
                </a:cubicBezTo>
                <a:cubicBezTo>
                  <a:pt x="1019730" y="487981"/>
                  <a:pt x="1003620" y="498097"/>
                  <a:pt x="984513" y="505215"/>
                </a:cubicBezTo>
                <a:cubicBezTo>
                  <a:pt x="965406" y="512334"/>
                  <a:pt x="943676" y="515893"/>
                  <a:pt x="919324" y="515893"/>
                </a:cubicBezTo>
                <a:cubicBezTo>
                  <a:pt x="869496" y="515893"/>
                  <a:pt x="831000" y="502218"/>
                  <a:pt x="803838" y="474869"/>
                </a:cubicBezTo>
                <a:cubicBezTo>
                  <a:pt x="776676" y="447519"/>
                  <a:pt x="763095" y="410054"/>
                  <a:pt x="763095" y="362474"/>
                </a:cubicBezTo>
                <a:close/>
                <a:moveTo>
                  <a:pt x="0" y="141055"/>
                </a:moveTo>
                <a:lnTo>
                  <a:pt x="71932" y="141055"/>
                </a:lnTo>
                <a:lnTo>
                  <a:pt x="71932" y="288293"/>
                </a:lnTo>
                <a:lnTo>
                  <a:pt x="247831" y="288293"/>
                </a:lnTo>
                <a:lnTo>
                  <a:pt x="247831" y="141055"/>
                </a:lnTo>
                <a:lnTo>
                  <a:pt x="319763" y="141055"/>
                </a:lnTo>
                <a:lnTo>
                  <a:pt x="319763" y="508587"/>
                </a:lnTo>
                <a:lnTo>
                  <a:pt x="247831" y="508587"/>
                </a:lnTo>
                <a:lnTo>
                  <a:pt x="247831" y="355168"/>
                </a:lnTo>
                <a:lnTo>
                  <a:pt x="71932" y="355168"/>
                </a:lnTo>
                <a:lnTo>
                  <a:pt x="71932" y="508587"/>
                </a:lnTo>
                <a:lnTo>
                  <a:pt x="0" y="508587"/>
                </a:lnTo>
                <a:close/>
                <a:moveTo>
                  <a:pt x="2237146" y="133750"/>
                </a:moveTo>
                <a:cubicBezTo>
                  <a:pt x="2262997" y="133750"/>
                  <a:pt x="2285850" y="137403"/>
                  <a:pt x="2305707" y="144708"/>
                </a:cubicBezTo>
                <a:cubicBezTo>
                  <a:pt x="2325563" y="152014"/>
                  <a:pt x="2342422" y="162504"/>
                  <a:pt x="2356284" y="176179"/>
                </a:cubicBezTo>
                <a:cubicBezTo>
                  <a:pt x="2370146" y="189854"/>
                  <a:pt x="2380637" y="206619"/>
                  <a:pt x="2387755" y="226476"/>
                </a:cubicBezTo>
                <a:cubicBezTo>
                  <a:pt x="2394873" y="246332"/>
                  <a:pt x="2398432" y="268624"/>
                  <a:pt x="2398432" y="293351"/>
                </a:cubicBezTo>
                <a:lnTo>
                  <a:pt x="2398432" y="508587"/>
                </a:lnTo>
                <a:lnTo>
                  <a:pt x="2326500" y="508587"/>
                </a:lnTo>
                <a:lnTo>
                  <a:pt x="2326500" y="398440"/>
                </a:lnTo>
                <a:lnTo>
                  <a:pt x="2147230" y="398440"/>
                </a:lnTo>
                <a:lnTo>
                  <a:pt x="2147230" y="508587"/>
                </a:lnTo>
                <a:lnTo>
                  <a:pt x="2076983" y="508587"/>
                </a:lnTo>
                <a:lnTo>
                  <a:pt x="2076983" y="293351"/>
                </a:lnTo>
                <a:cubicBezTo>
                  <a:pt x="2076983" y="268624"/>
                  <a:pt x="2080542" y="246332"/>
                  <a:pt x="2087660" y="226476"/>
                </a:cubicBezTo>
                <a:cubicBezTo>
                  <a:pt x="2094779" y="206619"/>
                  <a:pt x="2105082" y="189854"/>
                  <a:pt x="2118569" y="176179"/>
                </a:cubicBezTo>
                <a:cubicBezTo>
                  <a:pt x="2132056" y="162504"/>
                  <a:pt x="2148728" y="152014"/>
                  <a:pt x="2168585" y="144708"/>
                </a:cubicBezTo>
                <a:cubicBezTo>
                  <a:pt x="2188441" y="137403"/>
                  <a:pt x="2211295" y="133750"/>
                  <a:pt x="2237146" y="133750"/>
                </a:cubicBezTo>
                <a:close/>
                <a:moveTo>
                  <a:pt x="1462897" y="133750"/>
                </a:moveTo>
                <a:cubicBezTo>
                  <a:pt x="1519844" y="133750"/>
                  <a:pt x="1566675" y="151733"/>
                  <a:pt x="1603390" y="187699"/>
                </a:cubicBezTo>
                <a:cubicBezTo>
                  <a:pt x="1640106" y="223666"/>
                  <a:pt x="1658464" y="269373"/>
                  <a:pt x="1658464" y="324821"/>
                </a:cubicBezTo>
                <a:cubicBezTo>
                  <a:pt x="1658464" y="384765"/>
                  <a:pt x="1637484" y="432908"/>
                  <a:pt x="1595523" y="469249"/>
                </a:cubicBezTo>
                <a:lnTo>
                  <a:pt x="1666332" y="566471"/>
                </a:lnTo>
                <a:lnTo>
                  <a:pt x="1583159" y="566471"/>
                </a:lnTo>
                <a:lnTo>
                  <a:pt x="1539325" y="502405"/>
                </a:lnTo>
                <a:cubicBezTo>
                  <a:pt x="1514598" y="511397"/>
                  <a:pt x="1489122" y="515893"/>
                  <a:pt x="1462897" y="515893"/>
                </a:cubicBezTo>
                <a:cubicBezTo>
                  <a:pt x="1405575" y="515893"/>
                  <a:pt x="1358744" y="497910"/>
                  <a:pt x="1322403" y="461943"/>
                </a:cubicBezTo>
                <a:cubicBezTo>
                  <a:pt x="1285687" y="425977"/>
                  <a:pt x="1267329" y="380269"/>
                  <a:pt x="1267329" y="324821"/>
                </a:cubicBezTo>
                <a:cubicBezTo>
                  <a:pt x="1267329" y="269373"/>
                  <a:pt x="1285687" y="223666"/>
                  <a:pt x="1322403" y="187699"/>
                </a:cubicBezTo>
                <a:cubicBezTo>
                  <a:pt x="1358744" y="151733"/>
                  <a:pt x="1405575" y="133750"/>
                  <a:pt x="1462897" y="133750"/>
                </a:cubicBezTo>
                <a:close/>
                <a:moveTo>
                  <a:pt x="541696" y="133750"/>
                </a:moveTo>
                <a:cubicBezTo>
                  <a:pt x="567547" y="133750"/>
                  <a:pt x="590400" y="137403"/>
                  <a:pt x="610257" y="144708"/>
                </a:cubicBezTo>
                <a:cubicBezTo>
                  <a:pt x="630113" y="152014"/>
                  <a:pt x="646972" y="162504"/>
                  <a:pt x="660835" y="176179"/>
                </a:cubicBezTo>
                <a:cubicBezTo>
                  <a:pt x="674697" y="189854"/>
                  <a:pt x="685187" y="206619"/>
                  <a:pt x="692305" y="226476"/>
                </a:cubicBezTo>
                <a:cubicBezTo>
                  <a:pt x="699424" y="246332"/>
                  <a:pt x="702983" y="268624"/>
                  <a:pt x="702983" y="293351"/>
                </a:cubicBezTo>
                <a:lnTo>
                  <a:pt x="702983" y="508587"/>
                </a:lnTo>
                <a:lnTo>
                  <a:pt x="631050" y="508587"/>
                </a:lnTo>
                <a:lnTo>
                  <a:pt x="631050" y="398440"/>
                </a:lnTo>
                <a:lnTo>
                  <a:pt x="451780" y="398440"/>
                </a:lnTo>
                <a:lnTo>
                  <a:pt x="451780" y="508587"/>
                </a:lnTo>
                <a:lnTo>
                  <a:pt x="381533" y="508587"/>
                </a:lnTo>
                <a:lnTo>
                  <a:pt x="381533" y="293351"/>
                </a:lnTo>
                <a:cubicBezTo>
                  <a:pt x="381533" y="268624"/>
                  <a:pt x="385092" y="246332"/>
                  <a:pt x="392211" y="226476"/>
                </a:cubicBezTo>
                <a:cubicBezTo>
                  <a:pt x="399329" y="206619"/>
                  <a:pt x="409632" y="189854"/>
                  <a:pt x="423119" y="176179"/>
                </a:cubicBezTo>
                <a:cubicBezTo>
                  <a:pt x="436607" y="162504"/>
                  <a:pt x="453278" y="152014"/>
                  <a:pt x="473135" y="144708"/>
                </a:cubicBezTo>
                <a:cubicBezTo>
                  <a:pt x="492991" y="137403"/>
                  <a:pt x="515845" y="133750"/>
                  <a:pt x="541696" y="133750"/>
                </a:cubicBezTo>
                <a:close/>
                <a:moveTo>
                  <a:pt x="507977" y="19669"/>
                </a:moveTo>
                <a:lnTo>
                  <a:pt x="576538" y="19669"/>
                </a:lnTo>
                <a:lnTo>
                  <a:pt x="641165" y="107899"/>
                </a:lnTo>
                <a:lnTo>
                  <a:pt x="584406" y="107899"/>
                </a:lnTo>
                <a:lnTo>
                  <a:pt x="542820" y="56759"/>
                </a:lnTo>
                <a:lnTo>
                  <a:pt x="541696" y="56759"/>
                </a:lnTo>
                <a:lnTo>
                  <a:pt x="500110" y="107899"/>
                </a:lnTo>
                <a:lnTo>
                  <a:pt x="443350" y="107899"/>
                </a:lnTo>
                <a:close/>
                <a:moveTo>
                  <a:pt x="2236584" y="0"/>
                </a:moveTo>
                <a:cubicBezTo>
                  <a:pt x="2244077" y="0"/>
                  <a:pt x="2251289" y="1311"/>
                  <a:pt x="2258220" y="3934"/>
                </a:cubicBezTo>
                <a:cubicBezTo>
                  <a:pt x="2265151" y="6556"/>
                  <a:pt x="2271239" y="10115"/>
                  <a:pt x="2276484" y="14611"/>
                </a:cubicBezTo>
                <a:cubicBezTo>
                  <a:pt x="2281729" y="19107"/>
                  <a:pt x="2285944" y="24446"/>
                  <a:pt x="2289128" y="30627"/>
                </a:cubicBezTo>
                <a:cubicBezTo>
                  <a:pt x="2292313" y="36809"/>
                  <a:pt x="2293905" y="43646"/>
                  <a:pt x="2293905" y="51139"/>
                </a:cubicBezTo>
                <a:cubicBezTo>
                  <a:pt x="2293905" y="64252"/>
                  <a:pt x="2291095" y="73618"/>
                  <a:pt x="2285476" y="79238"/>
                </a:cubicBezTo>
                <a:cubicBezTo>
                  <a:pt x="2279856" y="84858"/>
                  <a:pt x="2274049" y="89354"/>
                  <a:pt x="2268054" y="92726"/>
                </a:cubicBezTo>
                <a:lnTo>
                  <a:pt x="2268616" y="92726"/>
                </a:lnTo>
                <a:cubicBezTo>
                  <a:pt x="2264870" y="94973"/>
                  <a:pt x="2261685" y="97221"/>
                  <a:pt x="2259063" y="99469"/>
                </a:cubicBezTo>
                <a:cubicBezTo>
                  <a:pt x="2256440" y="101717"/>
                  <a:pt x="2254942" y="104527"/>
                  <a:pt x="2254567" y="107899"/>
                </a:cubicBezTo>
                <a:lnTo>
                  <a:pt x="2212419" y="107899"/>
                </a:lnTo>
                <a:cubicBezTo>
                  <a:pt x="2212419" y="95910"/>
                  <a:pt x="2215041" y="87199"/>
                  <a:pt x="2220287" y="81767"/>
                </a:cubicBezTo>
                <a:cubicBezTo>
                  <a:pt x="2225532" y="76335"/>
                  <a:pt x="2231151" y="71745"/>
                  <a:pt x="2237146" y="67999"/>
                </a:cubicBezTo>
                <a:lnTo>
                  <a:pt x="2237146" y="68561"/>
                </a:lnTo>
                <a:cubicBezTo>
                  <a:pt x="2240892" y="65938"/>
                  <a:pt x="2244077" y="63409"/>
                  <a:pt x="2246699" y="60974"/>
                </a:cubicBezTo>
                <a:cubicBezTo>
                  <a:pt x="2249322" y="58539"/>
                  <a:pt x="2250633" y="55261"/>
                  <a:pt x="2250633" y="51139"/>
                </a:cubicBezTo>
                <a:cubicBezTo>
                  <a:pt x="2250633" y="42522"/>
                  <a:pt x="2245763" y="38214"/>
                  <a:pt x="2236022" y="38214"/>
                </a:cubicBezTo>
                <a:cubicBezTo>
                  <a:pt x="2231526" y="38214"/>
                  <a:pt x="2227873" y="39994"/>
                  <a:pt x="2225063" y="43553"/>
                </a:cubicBezTo>
                <a:cubicBezTo>
                  <a:pt x="2222253" y="47112"/>
                  <a:pt x="2220849" y="52263"/>
                  <a:pt x="2220849" y="59007"/>
                </a:cubicBezTo>
                <a:lnTo>
                  <a:pt x="2180386" y="59007"/>
                </a:lnTo>
                <a:lnTo>
                  <a:pt x="2180386" y="51139"/>
                </a:lnTo>
                <a:cubicBezTo>
                  <a:pt x="2180386" y="44021"/>
                  <a:pt x="2181885" y="37371"/>
                  <a:pt x="2184882" y="31189"/>
                </a:cubicBezTo>
                <a:cubicBezTo>
                  <a:pt x="2187879" y="25008"/>
                  <a:pt x="2192000" y="19575"/>
                  <a:pt x="2197246" y="14892"/>
                </a:cubicBezTo>
                <a:cubicBezTo>
                  <a:pt x="2202491" y="10209"/>
                  <a:pt x="2208485" y="6556"/>
                  <a:pt x="2215229" y="3934"/>
                </a:cubicBezTo>
                <a:cubicBezTo>
                  <a:pt x="2221972" y="1311"/>
                  <a:pt x="2229091" y="0"/>
                  <a:pt x="2236584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800" b="1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0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249">
        <p:split orient="vert"/>
      </p:transition>
    </mc:Choice>
    <mc:Fallback xmlns="">
      <p:transition spd="slow" advTm="32249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868CF92-AEC4-D428-327A-0A31CE3B3E37}"/>
              </a:ext>
            </a:extLst>
          </p:cNvPr>
          <p:cNvSpPr txBox="1"/>
          <p:nvPr/>
        </p:nvSpPr>
        <p:spPr>
          <a:xfrm>
            <a:off x="2159000" y="2099914"/>
            <a:ext cx="8653162" cy="1485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4000">
                <a:solidFill>
                  <a:srgbClr val="FF0066"/>
                </a:solidFill>
                <a:latin typeface="#9Slide05 Fourth Medium" panose="000006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Lấy ví dụ thể hiện tác động của con ng</a:t>
            </a:r>
            <a:r>
              <a:rPr lang="vi-VN" sz="4000">
                <a:solidFill>
                  <a:srgbClr val="FF0066"/>
                </a:solidFill>
                <a:latin typeface="#9Slide05 Fourth Medium" panose="000006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FF0066"/>
                </a:solidFill>
                <a:latin typeface="#9Slide05 Fourth Medium" panose="000006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ời đến địa hình nước ta?</a:t>
            </a:r>
            <a:endParaRPr lang="en-US" sz="4000">
              <a:solidFill>
                <a:srgbClr val="FF0066"/>
              </a:solidFill>
              <a:effectLst/>
              <a:latin typeface="#9Slide05 Fourth Medium" panose="000006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oogle Shape;245;p19">
            <a:extLst>
              <a:ext uri="{FF2B5EF4-FFF2-40B4-BE49-F238E27FC236}">
                <a16:creationId xmlns:a16="http://schemas.microsoft.com/office/drawing/2014/main" id="{F7E68CF5-A0EE-73B8-1A98-D287CA0B7A0B}"/>
              </a:ext>
            </a:extLst>
          </p:cNvPr>
          <p:cNvGrpSpPr/>
          <p:nvPr/>
        </p:nvGrpSpPr>
        <p:grpSpPr>
          <a:xfrm>
            <a:off x="1" y="0"/>
            <a:ext cx="6096000" cy="1148042"/>
            <a:chOff x="1411406" y="1872757"/>
            <a:chExt cx="4872870" cy="861031"/>
          </a:xfrm>
        </p:grpSpPr>
        <p:sp>
          <p:nvSpPr>
            <p:cNvPr id="11" name="Google Shape;246;p19">
              <a:extLst>
                <a:ext uri="{FF2B5EF4-FFF2-40B4-BE49-F238E27FC236}">
                  <a16:creationId xmlns:a16="http://schemas.microsoft.com/office/drawing/2014/main" id="{E200059C-F31E-532B-48DC-A21A04BAFE1C}"/>
                </a:ext>
              </a:extLst>
            </p:cNvPr>
            <p:cNvSpPr/>
            <p:nvPr/>
          </p:nvSpPr>
          <p:spPr>
            <a:xfrm>
              <a:off x="247975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47;p19">
              <a:extLst>
                <a:ext uri="{FF2B5EF4-FFF2-40B4-BE49-F238E27FC236}">
                  <a16:creationId xmlns:a16="http://schemas.microsoft.com/office/drawing/2014/main" id="{AB50B407-351B-AE21-96D7-8C0D041D4BE5}"/>
                </a:ext>
              </a:extLst>
            </p:cNvPr>
            <p:cNvSpPr/>
            <p:nvPr/>
          </p:nvSpPr>
          <p:spPr>
            <a:xfrm>
              <a:off x="247975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48;p19">
              <a:extLst>
                <a:ext uri="{FF2B5EF4-FFF2-40B4-BE49-F238E27FC236}">
                  <a16:creationId xmlns:a16="http://schemas.microsoft.com/office/drawing/2014/main" id="{BB064576-434D-5111-DA98-6B014A5CA19C}"/>
                </a:ext>
              </a:extLst>
            </p:cNvPr>
            <p:cNvSpPr/>
            <p:nvPr/>
          </p:nvSpPr>
          <p:spPr>
            <a:xfrm>
              <a:off x="1792473" y="1945770"/>
              <a:ext cx="4168169" cy="72819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49;p19">
              <a:extLst>
                <a:ext uri="{FF2B5EF4-FFF2-40B4-BE49-F238E27FC236}">
                  <a16:creationId xmlns:a16="http://schemas.microsoft.com/office/drawing/2014/main" id="{FDEB29CA-F7FA-F44C-7183-A13B3FD6F537}"/>
                </a:ext>
              </a:extLst>
            </p:cNvPr>
            <p:cNvSpPr/>
            <p:nvPr/>
          </p:nvSpPr>
          <p:spPr>
            <a:xfrm>
              <a:off x="1411406" y="187275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" name="Google Shape;250;p19">
              <a:extLst>
                <a:ext uri="{FF2B5EF4-FFF2-40B4-BE49-F238E27FC236}">
                  <a16:creationId xmlns:a16="http://schemas.microsoft.com/office/drawing/2014/main" id="{A59FC167-9EBA-B7F8-1FA1-20D5C3A14451}"/>
                </a:ext>
              </a:extLst>
            </p:cNvPr>
            <p:cNvSpPr txBox="1"/>
            <p:nvPr/>
          </p:nvSpPr>
          <p:spPr>
            <a:xfrm>
              <a:off x="2345763" y="2064900"/>
              <a:ext cx="18846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251;p19">
              <a:extLst>
                <a:ext uri="{FF2B5EF4-FFF2-40B4-BE49-F238E27FC236}">
                  <a16:creationId xmlns:a16="http://schemas.microsoft.com/office/drawing/2014/main" id="{59889887-9957-CA85-50AF-B4C8C9BAFBDA}"/>
                </a:ext>
              </a:extLst>
            </p:cNvPr>
            <p:cNvSpPr txBox="1"/>
            <p:nvPr/>
          </p:nvSpPr>
          <p:spPr>
            <a:xfrm>
              <a:off x="2334951" y="2017916"/>
              <a:ext cx="3949325" cy="507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địa hình</a:t>
              </a:r>
              <a:endPara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58B0220-3C6C-8C40-C7C2-FD55D9634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6"/>
          <a:stretch/>
        </p:blipFill>
        <p:spPr>
          <a:xfrm>
            <a:off x="0" y="5962525"/>
            <a:ext cx="12191999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93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78CEA7BC-95A4-0422-DF17-7C5C170F7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209801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srgbClr val="100CC4"/>
              </a:solidFill>
              <a:latin typeface="Tahoma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288A13-914A-3BD8-A033-717291FEAD21}"/>
              </a:ext>
            </a:extLst>
          </p:cNvPr>
          <p:cNvGrpSpPr/>
          <p:nvPr/>
        </p:nvGrpSpPr>
        <p:grpSpPr>
          <a:xfrm>
            <a:off x="344004" y="755529"/>
            <a:ext cx="5349732" cy="2673471"/>
            <a:chOff x="414670" y="504825"/>
            <a:chExt cx="5349732" cy="2673471"/>
          </a:xfrm>
        </p:grpSpPr>
        <p:pic>
          <p:nvPicPr>
            <p:cNvPr id="5" name="Picture 8" descr="10_DOOL_TT_100410_D8_1">
              <a:extLst>
                <a:ext uri="{FF2B5EF4-FFF2-40B4-BE49-F238E27FC236}">
                  <a16:creationId xmlns:a16="http://schemas.microsoft.com/office/drawing/2014/main" id="{80FE69CB-7A87-7B0F-9D7A-109429EB6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70" y="504825"/>
              <a:ext cx="5264671" cy="26670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12">
              <a:extLst>
                <a:ext uri="{FF2B5EF4-FFF2-40B4-BE49-F238E27FC236}">
                  <a16:creationId xmlns:a16="http://schemas.microsoft.com/office/drawing/2014/main" id="{42827C52-D5F3-C83D-A906-67F800F97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2472" y="2781421"/>
              <a:ext cx="2231930" cy="39687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b="1" dirty="0" err="1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Xây</a:t>
              </a:r>
              <a:r>
                <a:rPr lang="en-US" sz="2000" b="1" dirty="0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đô</a:t>
              </a:r>
              <a:r>
                <a:rPr lang="en-US" sz="2000" b="1" dirty="0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thị</a:t>
              </a:r>
              <a:r>
                <a:rPr lang="en-US" sz="2000" b="1" dirty="0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Việt</a:t>
              </a:r>
              <a:r>
                <a:rPr lang="en-US" sz="2000" b="1" dirty="0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 Nam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2798F2-462D-5236-1446-1EB9BFBBB3FB}"/>
              </a:ext>
            </a:extLst>
          </p:cNvPr>
          <p:cNvGrpSpPr/>
          <p:nvPr/>
        </p:nvGrpSpPr>
        <p:grpSpPr>
          <a:xfrm>
            <a:off x="5969001" y="755529"/>
            <a:ext cx="5482264" cy="2667000"/>
            <a:chOff x="5969000" y="557213"/>
            <a:chExt cx="5482264" cy="2667000"/>
          </a:xfrm>
        </p:grpSpPr>
        <p:pic>
          <p:nvPicPr>
            <p:cNvPr id="6" name="Picture 9" descr="DAD%20Danang%20Street%20to%20Hai%20Van%20(Sea%20Cloud)%20Pass2_b[1]">
              <a:extLst>
                <a:ext uri="{FF2B5EF4-FFF2-40B4-BE49-F238E27FC236}">
                  <a16:creationId xmlns:a16="http://schemas.microsoft.com/office/drawing/2014/main" id="{55FDBDBE-32DD-F206-9184-4361DD79D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0" y="557213"/>
              <a:ext cx="5482264" cy="266700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3">
              <a:extLst>
                <a:ext uri="{FF2B5EF4-FFF2-40B4-BE49-F238E27FC236}">
                  <a16:creationId xmlns:a16="http://schemas.microsoft.com/office/drawing/2014/main" id="{B415EE5D-6E3C-EC7E-2E83-4529B6B3A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69256" y="2824103"/>
              <a:ext cx="2182008" cy="400110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000" b="1" dirty="0" err="1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Công</a:t>
              </a:r>
              <a:r>
                <a:rPr lang="en-US" sz="2000" b="1" dirty="0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trình</a:t>
              </a:r>
              <a:r>
                <a:rPr lang="en-US" sz="2000" b="1" dirty="0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giao</a:t>
              </a:r>
              <a:r>
                <a:rPr lang="en-US" sz="2000" b="1" dirty="0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thông</a:t>
              </a:r>
              <a:endParaRPr lang="en-US" sz="2000" b="1" dirty="0">
                <a:solidFill>
                  <a:srgbClr val="100CC4"/>
                </a:solidFill>
                <a:latin typeface="#9Slide05 Fourth Light" panose="000004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7CFADD-FBB2-D2E0-4A57-5AD2F9B31D3C}"/>
              </a:ext>
            </a:extLst>
          </p:cNvPr>
          <p:cNvGrpSpPr/>
          <p:nvPr/>
        </p:nvGrpSpPr>
        <p:grpSpPr>
          <a:xfrm>
            <a:off x="282137" y="3679705"/>
            <a:ext cx="5482265" cy="2975528"/>
            <a:chOff x="282137" y="3679705"/>
            <a:chExt cx="5482265" cy="297552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60FED3-406E-E104-1FB1-C1123DF70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137" y="3679705"/>
              <a:ext cx="5482265" cy="2975528"/>
            </a:xfrm>
            <a:prstGeom prst="rect">
              <a:avLst/>
            </a:prstGeom>
          </p:spPr>
        </p:pic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439B9CC3-D9EE-4186-2716-91CB40820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70" y="3784127"/>
              <a:ext cx="2451383" cy="360917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Đắp đê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17CD87-3C60-3DD5-3394-B47159CD07AB}"/>
              </a:ext>
            </a:extLst>
          </p:cNvPr>
          <p:cNvGrpSpPr/>
          <p:nvPr/>
        </p:nvGrpSpPr>
        <p:grpSpPr>
          <a:xfrm>
            <a:off x="6096001" y="3679705"/>
            <a:ext cx="5355264" cy="3029140"/>
            <a:chOff x="6096001" y="3679705"/>
            <a:chExt cx="5355264" cy="3029140"/>
          </a:xfrm>
        </p:grpSpPr>
        <p:pic>
          <p:nvPicPr>
            <p:cNvPr id="1028" name="Picture 4" descr="ẢNH] Cảnh sắc mùa khô ở vùng lòng hồ Trị An">
              <a:extLst>
                <a:ext uri="{FF2B5EF4-FFF2-40B4-BE49-F238E27FC236}">
                  <a16:creationId xmlns:a16="http://schemas.microsoft.com/office/drawing/2014/main" id="{89E1666A-58FC-7A84-8591-BF2B45540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1" y="3679705"/>
              <a:ext cx="5355264" cy="302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9B573688-A88F-542F-5C7F-8AF4F8540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1117" y="3691615"/>
              <a:ext cx="2451383" cy="360917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100CC4"/>
                  </a:solidFill>
                  <a:latin typeface="#9Slide05 Fourth Light" panose="00000400000000000000" pitchFamily="2" charset="0"/>
                </a:rPr>
                <a:t>Hồ thuỷ điện Trị An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C32DA69-4C53-4FF7-F574-ACB0041D22D7}"/>
              </a:ext>
            </a:extLst>
          </p:cNvPr>
          <p:cNvSpPr txBox="1"/>
          <p:nvPr/>
        </p:nvSpPr>
        <p:spPr>
          <a:xfrm>
            <a:off x="2630311" y="18101"/>
            <a:ext cx="6983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#9Slide03 AllRoundGothic" panose="020B0703020202020104" pitchFamily="34" charset="0"/>
              </a:rPr>
              <a:t>Một số dạng địa hình nhân tạo</a:t>
            </a:r>
            <a:endParaRPr lang="en-US" sz="3200" b="1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1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245;p19">
            <a:extLst>
              <a:ext uri="{FF2B5EF4-FFF2-40B4-BE49-F238E27FC236}">
                <a16:creationId xmlns:a16="http://schemas.microsoft.com/office/drawing/2014/main" id="{F7E68CF5-A0EE-73B8-1A98-D287CA0B7A0B}"/>
              </a:ext>
            </a:extLst>
          </p:cNvPr>
          <p:cNvGrpSpPr/>
          <p:nvPr/>
        </p:nvGrpSpPr>
        <p:grpSpPr>
          <a:xfrm>
            <a:off x="1" y="0"/>
            <a:ext cx="6096000" cy="1148042"/>
            <a:chOff x="1411406" y="1872757"/>
            <a:chExt cx="4872870" cy="861031"/>
          </a:xfrm>
        </p:grpSpPr>
        <p:sp>
          <p:nvSpPr>
            <p:cNvPr id="11" name="Google Shape;246;p19">
              <a:extLst>
                <a:ext uri="{FF2B5EF4-FFF2-40B4-BE49-F238E27FC236}">
                  <a16:creationId xmlns:a16="http://schemas.microsoft.com/office/drawing/2014/main" id="{E200059C-F31E-532B-48DC-A21A04BAFE1C}"/>
                </a:ext>
              </a:extLst>
            </p:cNvPr>
            <p:cNvSpPr/>
            <p:nvPr/>
          </p:nvSpPr>
          <p:spPr>
            <a:xfrm>
              <a:off x="247975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47;p19">
              <a:extLst>
                <a:ext uri="{FF2B5EF4-FFF2-40B4-BE49-F238E27FC236}">
                  <a16:creationId xmlns:a16="http://schemas.microsoft.com/office/drawing/2014/main" id="{AB50B407-351B-AE21-96D7-8C0D041D4BE5}"/>
                </a:ext>
              </a:extLst>
            </p:cNvPr>
            <p:cNvSpPr/>
            <p:nvPr/>
          </p:nvSpPr>
          <p:spPr>
            <a:xfrm>
              <a:off x="247975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48;p19">
              <a:extLst>
                <a:ext uri="{FF2B5EF4-FFF2-40B4-BE49-F238E27FC236}">
                  <a16:creationId xmlns:a16="http://schemas.microsoft.com/office/drawing/2014/main" id="{BB064576-434D-5111-DA98-6B014A5CA19C}"/>
                </a:ext>
              </a:extLst>
            </p:cNvPr>
            <p:cNvSpPr/>
            <p:nvPr/>
          </p:nvSpPr>
          <p:spPr>
            <a:xfrm>
              <a:off x="1792473" y="1945770"/>
              <a:ext cx="4168169" cy="72819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49;p19">
              <a:extLst>
                <a:ext uri="{FF2B5EF4-FFF2-40B4-BE49-F238E27FC236}">
                  <a16:creationId xmlns:a16="http://schemas.microsoft.com/office/drawing/2014/main" id="{FDEB29CA-F7FA-F44C-7183-A13B3FD6F537}"/>
                </a:ext>
              </a:extLst>
            </p:cNvPr>
            <p:cNvSpPr/>
            <p:nvPr/>
          </p:nvSpPr>
          <p:spPr>
            <a:xfrm>
              <a:off x="1411406" y="187275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5" name="Google Shape;250;p19">
              <a:extLst>
                <a:ext uri="{FF2B5EF4-FFF2-40B4-BE49-F238E27FC236}">
                  <a16:creationId xmlns:a16="http://schemas.microsoft.com/office/drawing/2014/main" id="{A59FC167-9EBA-B7F8-1FA1-20D5C3A14451}"/>
                </a:ext>
              </a:extLst>
            </p:cNvPr>
            <p:cNvSpPr txBox="1"/>
            <p:nvPr/>
          </p:nvSpPr>
          <p:spPr>
            <a:xfrm>
              <a:off x="2345763" y="2064900"/>
              <a:ext cx="18846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251;p19">
              <a:extLst>
                <a:ext uri="{FF2B5EF4-FFF2-40B4-BE49-F238E27FC236}">
                  <a16:creationId xmlns:a16="http://schemas.microsoft.com/office/drawing/2014/main" id="{59889887-9957-CA85-50AF-B4C8C9BAFBDA}"/>
                </a:ext>
              </a:extLst>
            </p:cNvPr>
            <p:cNvSpPr txBox="1"/>
            <p:nvPr/>
          </p:nvSpPr>
          <p:spPr>
            <a:xfrm>
              <a:off x="2334951" y="2017916"/>
              <a:ext cx="3949325" cy="507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địa hình</a:t>
              </a:r>
              <a:endPara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872BC1-08AE-37E3-9A4C-9840B826A33D}"/>
              </a:ext>
            </a:extLst>
          </p:cNvPr>
          <p:cNvSpPr txBox="1"/>
          <p:nvPr/>
        </p:nvSpPr>
        <p:spPr>
          <a:xfrm>
            <a:off x="155354" y="1265861"/>
            <a:ext cx="11881292" cy="505039"/>
          </a:xfrm>
          <a:prstGeom prst="rect">
            <a:avLst/>
          </a:prstGeom>
          <a:solidFill>
            <a:srgbClr val="F2FD9D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6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chịu tác động của khí hậu nhiệt đới ẩm gió mùa và con người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EDC9EF-0199-139C-C16F-70D7DB8FC09D}"/>
              </a:ext>
            </a:extLst>
          </p:cNvPr>
          <p:cNvSpPr txBox="1"/>
          <p:nvPr/>
        </p:nvSpPr>
        <p:spPr>
          <a:xfrm>
            <a:off x="521000" y="2116384"/>
            <a:ext cx="11015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đá trên bề mặt bị phong hóa mạnh mẽ</a:t>
            </a:r>
          </a:p>
          <a:p>
            <a:pPr marL="342900" indent="-342900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bị cắt xẻ, xói mòn, xâm thực</a:t>
            </a:r>
          </a:p>
          <a:p>
            <a:pPr marL="342900" indent="-342900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nên địa hình Cax-t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nhiệt đới độc đáo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D8785-BA5C-CB27-6C50-9ECA54989853}"/>
              </a:ext>
            </a:extLst>
          </p:cNvPr>
          <p:cNvSpPr txBox="1"/>
          <p:nvPr/>
        </p:nvSpPr>
        <p:spPr>
          <a:xfrm>
            <a:off x="476694" y="3763853"/>
            <a:ext cx="11559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người làm biến đổi các dạng địa hình tự nhiên,</a:t>
            </a:r>
          </a:p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nên các dạng địa hình nhân tạo…</a:t>
            </a:r>
          </a:p>
        </p:txBody>
      </p:sp>
      <p:pic>
        <p:nvPicPr>
          <p:cNvPr id="5" name="Picture 4" descr="book9">
            <a:extLst>
              <a:ext uri="{FF2B5EF4-FFF2-40B4-BE49-F238E27FC236}">
                <a16:creationId xmlns:a16="http://schemas.microsoft.com/office/drawing/2014/main" id="{29BC4D7F-133B-A6EA-1E0D-524F2EF4ED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061" y="38221"/>
            <a:ext cx="1431938" cy="98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8A7A79-6BED-F37F-807A-FD2F68518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6"/>
          <a:stretch/>
        </p:blipFill>
        <p:spPr>
          <a:xfrm>
            <a:off x="0" y="5962525"/>
            <a:ext cx="12191999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7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142428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6160358" cy="970280"/>
            <a:chOff x="3393440" y="164571"/>
            <a:chExt cx="6850105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393440" y="284383"/>
              <a:ext cx="68501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NHANH- ĐÁP GỌN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rgbClr val="E6AF00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767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642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với diện tích phần đất liền, đồi núi nước ta chiếm?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56645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17FDC3-3B41-4674-BCCE-CE711FD488DB}"/>
              </a:ext>
            </a:extLst>
          </p:cNvPr>
          <p:cNvSpPr txBox="1"/>
          <p:nvPr/>
        </p:nvSpPr>
        <p:spPr>
          <a:xfrm>
            <a:off x="30496" y="2844168"/>
            <a:ext cx="3903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Ghi nhanh tên các dạng địa hình t</a:t>
            </a:r>
            <a:r>
              <a:rPr lang="vi-VN" sz="32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ơng ứng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EE94F12-5B08-1511-06F5-15BB20A31CF3}"/>
              </a:ext>
            </a:extLst>
          </p:cNvPr>
          <p:cNvGrpSpPr/>
          <p:nvPr/>
        </p:nvGrpSpPr>
        <p:grpSpPr>
          <a:xfrm>
            <a:off x="4191000" y="1372250"/>
            <a:ext cx="3810000" cy="2740851"/>
            <a:chOff x="3766457" y="1379299"/>
            <a:chExt cx="3810000" cy="2740851"/>
          </a:xfrm>
        </p:grpSpPr>
        <p:pic>
          <p:nvPicPr>
            <p:cNvPr id="2" name="image66.jpg" descr="Káº¿t quáº£ hÃ¬nh áº£nh cho dÃ£y nÃºi hoÃ ng liÃªn sÆ¡n">
              <a:extLst>
                <a:ext uri="{FF2B5EF4-FFF2-40B4-BE49-F238E27FC236}">
                  <a16:creationId xmlns:a16="http://schemas.microsoft.com/office/drawing/2014/main" id="{85C9C3E9-4E1C-D39F-179B-138C9A84060F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766457" y="1379299"/>
              <a:ext cx="3810000" cy="2356167"/>
            </a:xfrm>
            <a:prstGeom prst="rect">
              <a:avLst/>
            </a:prstGeom>
            <a:ln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22BE48-4729-068B-153B-BBC5400E6792}"/>
                </a:ext>
              </a:extLst>
            </p:cNvPr>
            <p:cNvSpPr txBox="1"/>
            <p:nvPr/>
          </p:nvSpPr>
          <p:spPr>
            <a:xfrm>
              <a:off x="5268686" y="3750818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63BB08-A412-8CC9-CA08-800E1F5BCFD7}"/>
              </a:ext>
            </a:extLst>
          </p:cNvPr>
          <p:cNvGrpSpPr/>
          <p:nvPr/>
        </p:nvGrpSpPr>
        <p:grpSpPr>
          <a:xfrm>
            <a:off x="8265586" y="1372250"/>
            <a:ext cx="3725531" cy="2740851"/>
            <a:chOff x="7841043" y="1379299"/>
            <a:chExt cx="3725531" cy="2740851"/>
          </a:xfrm>
        </p:grpSpPr>
        <p:pic>
          <p:nvPicPr>
            <p:cNvPr id="4" name="image65.jpg" descr="Káº¿t quáº£ hÃ¬nh áº£nh cho cao nguyÃªn Má»C CHÃU">
              <a:extLst>
                <a:ext uri="{FF2B5EF4-FFF2-40B4-BE49-F238E27FC236}">
                  <a16:creationId xmlns:a16="http://schemas.microsoft.com/office/drawing/2014/main" id="{ED8BDAAD-3877-63BD-5103-85FC81D1414F}"/>
                </a:ext>
              </a:extLst>
            </p:cNvPr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841043" y="1379299"/>
              <a:ext cx="3725531" cy="2352966"/>
            </a:xfrm>
            <a:prstGeom prst="rect">
              <a:avLst/>
            </a:prstGeom>
            <a:ln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50B532-8FBE-CF40-85EB-EAEDB1DB86A1}"/>
                </a:ext>
              </a:extLst>
            </p:cNvPr>
            <p:cNvSpPr txBox="1"/>
            <p:nvPr/>
          </p:nvSpPr>
          <p:spPr>
            <a:xfrm>
              <a:off x="9220200" y="3750818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B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2D7FCC-719A-F5C9-C68F-8D24081D13BD}"/>
              </a:ext>
            </a:extLst>
          </p:cNvPr>
          <p:cNvGrpSpPr/>
          <p:nvPr/>
        </p:nvGrpSpPr>
        <p:grpSpPr>
          <a:xfrm>
            <a:off x="4191000" y="4080445"/>
            <a:ext cx="3725531" cy="2742127"/>
            <a:chOff x="3766457" y="4087494"/>
            <a:chExt cx="3725531" cy="2742127"/>
          </a:xfrm>
        </p:grpSpPr>
        <p:pic>
          <p:nvPicPr>
            <p:cNvPr id="5" name="image58.jpg" descr="bien-da-nang">
              <a:extLst>
                <a:ext uri="{FF2B5EF4-FFF2-40B4-BE49-F238E27FC236}">
                  <a16:creationId xmlns:a16="http://schemas.microsoft.com/office/drawing/2014/main" id="{BB35D5D6-5CF9-B961-134D-A7059B2E84A1}"/>
                </a:ext>
              </a:extLst>
            </p:cNvPr>
            <p:cNvPicPr/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766457" y="4087494"/>
              <a:ext cx="3725531" cy="2356167"/>
            </a:xfrm>
            <a:prstGeom prst="rect">
              <a:avLst/>
            </a:prstGeom>
            <a:ln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D91DBF-DF05-6F21-4B4B-805EFFDC9DB4}"/>
                </a:ext>
              </a:extLst>
            </p:cNvPr>
            <p:cNvSpPr txBox="1"/>
            <p:nvPr/>
          </p:nvSpPr>
          <p:spPr>
            <a:xfrm>
              <a:off x="5023757" y="646028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C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1219BF-BA71-3FFE-BE11-378C381ADA90}"/>
              </a:ext>
            </a:extLst>
          </p:cNvPr>
          <p:cNvGrpSpPr/>
          <p:nvPr/>
        </p:nvGrpSpPr>
        <p:grpSpPr>
          <a:xfrm>
            <a:off x="8240487" y="4080445"/>
            <a:ext cx="3725531" cy="2770506"/>
            <a:chOff x="7815944" y="4087494"/>
            <a:chExt cx="3725531" cy="2770506"/>
          </a:xfrm>
        </p:grpSpPr>
        <p:pic>
          <p:nvPicPr>
            <p:cNvPr id="7" name="Picture 6" descr="d3c2c6bc01d40f223a7302913400b012">
              <a:extLst>
                <a:ext uri="{FF2B5EF4-FFF2-40B4-BE49-F238E27FC236}">
                  <a16:creationId xmlns:a16="http://schemas.microsoft.com/office/drawing/2014/main" id="{E22CF8CF-179C-69FE-424A-250341416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5944" y="4087494"/>
              <a:ext cx="3725531" cy="2352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762BD6-81CF-05BA-473F-F8FCB4194540}"/>
                </a:ext>
              </a:extLst>
            </p:cNvPr>
            <p:cNvSpPr txBox="1"/>
            <p:nvPr/>
          </p:nvSpPr>
          <p:spPr>
            <a:xfrm>
              <a:off x="9220200" y="6488668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D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3D969CE-05CB-70B8-6FF5-1738874113A8}"/>
              </a:ext>
            </a:extLst>
          </p:cNvPr>
          <p:cNvSpPr txBox="1"/>
          <p:nvPr/>
        </p:nvSpPr>
        <p:spPr>
          <a:xfrm>
            <a:off x="4216954" y="3223586"/>
            <a:ext cx="96537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00CC4"/>
                </a:solidFill>
                <a:latin typeface="#9Slide05 Fourth" panose="00000500000000000000" pitchFamily="2" charset="0"/>
                <a:cs typeface="Arial" panose="020B0604020202020204" pitchFamily="34" charset="0"/>
              </a:rPr>
              <a:t>Núi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C1C7CA-AEFF-D039-972F-67A1FCB3B96E}"/>
              </a:ext>
            </a:extLst>
          </p:cNvPr>
          <p:cNvSpPr txBox="1"/>
          <p:nvPr/>
        </p:nvSpPr>
        <p:spPr>
          <a:xfrm>
            <a:off x="8321247" y="3233897"/>
            <a:ext cx="178200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00CC4"/>
                </a:solidFill>
                <a:latin typeface="#9Slide05 Fourth" panose="00000500000000000000" pitchFamily="2" charset="0"/>
                <a:cs typeface="Arial" panose="020B0604020202020204" pitchFamily="34" charset="0"/>
              </a:rPr>
              <a:t>Cao nguyên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AA4BC8-54E7-5E07-6285-2608BB81B015}"/>
              </a:ext>
            </a:extLst>
          </p:cNvPr>
          <p:cNvSpPr txBox="1"/>
          <p:nvPr/>
        </p:nvSpPr>
        <p:spPr>
          <a:xfrm>
            <a:off x="4245796" y="5915315"/>
            <a:ext cx="12138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00CC4"/>
                </a:solidFill>
                <a:latin typeface="#9Slide05 Fourth" panose="00000500000000000000" pitchFamily="2" charset="0"/>
                <a:cs typeface="Arial" panose="020B0604020202020204" pitchFamily="34" charset="0"/>
              </a:rPr>
              <a:t>Bờ biển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7311F1-6762-CB6C-F889-DDE39FDCF6DB}"/>
              </a:ext>
            </a:extLst>
          </p:cNvPr>
          <p:cNvSpPr txBox="1"/>
          <p:nvPr/>
        </p:nvSpPr>
        <p:spPr>
          <a:xfrm>
            <a:off x="8265586" y="5916689"/>
            <a:ext cx="151131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100CC4"/>
                </a:solidFill>
                <a:latin typeface="#9Slide05 Fourth" panose="00000500000000000000" pitchFamily="2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E9ABDE-E780-6512-3A01-7F8F2BBE6A86}"/>
              </a:ext>
            </a:extLst>
          </p:cNvPr>
          <p:cNvSpPr txBox="1"/>
          <p:nvPr/>
        </p:nvSpPr>
        <p:spPr>
          <a:xfrm>
            <a:off x="4608960" y="103868"/>
            <a:ext cx="7320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7030A0"/>
                </a:solidFill>
                <a:latin typeface="SVN-Billo" panose="00000400000000000000" pitchFamily="2" charset="0"/>
                <a:ea typeface="STCaiyun" panose="02010800040101010101" pitchFamily="2" charset="-122"/>
              </a:rPr>
              <a:t>Ai nhanh hơn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D62573-48EA-7D42-CF2E-2F5500F4D258}"/>
              </a:ext>
            </a:extLst>
          </p:cNvPr>
          <p:cNvSpPr txBox="1"/>
          <p:nvPr/>
        </p:nvSpPr>
        <p:spPr>
          <a:xfrm>
            <a:off x="30496" y="4113101"/>
            <a:ext cx="3978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66"/>
                </a:solidFill>
                <a:latin typeface="#9Slide05 Fourth Medium" panose="00000600000000000000" pitchFamily="2" charset="0"/>
                <a:cs typeface="Arial" panose="020B0604020202020204" pitchFamily="34" charset="0"/>
              </a:rPr>
              <a:t>Hãy kể tên 1 số đỉnh núi cao và đồng bằng lớn ở nước ta mà em biết?</a:t>
            </a:r>
          </a:p>
        </p:txBody>
      </p:sp>
    </p:spTree>
    <p:extLst>
      <p:ext uri="{BB962C8B-B14F-4D97-AF65-F5344CB8AC3E}">
        <p14:creationId xmlns:p14="http://schemas.microsoft.com/office/powerpoint/2010/main" val="14937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  <p:bldP spid="22" grpId="0" animBg="1"/>
      <p:bldP spid="23" grpId="0" animBg="1"/>
      <p:bldP spid="24" grpId="0" animBg="1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6744356" cy="970280"/>
            <a:chOff x="3393440" y="164571"/>
            <a:chExt cx="924859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7383438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599844" y="293726"/>
              <a:ext cx="90421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NHANH- ĐÁP GỌN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rgbClr val="E6AF00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2994869" y="5053446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6425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cao trên 2000m chiếm bao nhiêu % diện tích lãnh thổ?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84000" y="6521986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891226-E122-46A1-8181-B5EB4188F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3943" y="65610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6"/>
            <a:ext cx="12192000" cy="7170571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2" y="155294"/>
            <a:ext cx="5633257" cy="970280"/>
            <a:chOff x="3393439" y="164571"/>
            <a:chExt cx="772493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39" y="164571"/>
              <a:ext cx="7654053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1" y="295768"/>
              <a:ext cx="73998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NHANH- ĐÁP GỌN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rgbClr val="E6AF00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03E7"/>
              </a:solidFill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1400km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4" y="2175810"/>
            <a:ext cx="6425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 núi nước ta chạy dài từ miền Tây Bắc tới Đông Nam Bộ trên khoảng cách?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3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6"/>
            <a:ext cx="12192000" cy="711769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2" y="155294"/>
            <a:ext cx="6167941" cy="970280"/>
            <a:chOff x="3393439" y="164571"/>
            <a:chExt cx="8458147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39" y="164571"/>
              <a:ext cx="8031533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487523" y="295768"/>
              <a:ext cx="83640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 NHANH- ĐÁP GỌN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rgbClr val="E6AF00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6438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bắc- Đông nam và vòng cung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chủ yếu của địa hình nước ta là</a:t>
            </a:r>
            <a:r>
              <a:rPr lang="en-US" sz="4000" b="1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5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9E19F36-707C-47DA-A230-828115875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116" y="-362393"/>
            <a:ext cx="6251846" cy="19654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087C6B-98CD-408D-905B-0593D59CB7C7}"/>
              </a:ext>
            </a:extLst>
          </p:cNvPr>
          <p:cNvGrpSpPr/>
          <p:nvPr/>
        </p:nvGrpSpPr>
        <p:grpSpPr>
          <a:xfrm>
            <a:off x="-48938" y="2467959"/>
            <a:ext cx="6318560" cy="2654223"/>
            <a:chOff x="649341" y="1532047"/>
            <a:chExt cx="6318560" cy="2654223"/>
          </a:xfrm>
        </p:grpSpPr>
        <p:grpSp>
          <p:nvGrpSpPr>
            <p:cNvPr id="13" name="Google Shape;289;p20">
              <a:extLst>
                <a:ext uri="{FF2B5EF4-FFF2-40B4-BE49-F238E27FC236}">
                  <a16:creationId xmlns:a16="http://schemas.microsoft.com/office/drawing/2014/main" id="{8472BBF6-32D5-45CB-BCD7-9D28FAB64356}"/>
                </a:ext>
              </a:extLst>
            </p:cNvPr>
            <p:cNvGrpSpPr/>
            <p:nvPr/>
          </p:nvGrpSpPr>
          <p:grpSpPr>
            <a:xfrm>
              <a:off x="649341" y="1532047"/>
              <a:ext cx="6318560" cy="2654223"/>
              <a:chOff x="3603128" y="1206550"/>
              <a:chExt cx="5530230" cy="2654223"/>
            </a:xfrm>
          </p:grpSpPr>
          <p:sp>
            <p:nvSpPr>
              <p:cNvPr id="14" name="Google Shape;290;p20">
                <a:extLst>
                  <a:ext uri="{FF2B5EF4-FFF2-40B4-BE49-F238E27FC236}">
                    <a16:creationId xmlns:a16="http://schemas.microsoft.com/office/drawing/2014/main" id="{6BA38407-B1D8-4162-A959-03509D6A13C7}"/>
                  </a:ext>
                </a:extLst>
              </p:cNvPr>
              <p:cNvSpPr/>
              <p:nvPr/>
            </p:nvSpPr>
            <p:spPr>
              <a:xfrm>
                <a:off x="4913119" y="2583065"/>
                <a:ext cx="627640" cy="254656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8348" extrusionOk="0">
                    <a:moveTo>
                      <a:pt x="1" y="1"/>
                    </a:moveTo>
                    <a:lnTo>
                      <a:pt x="1" y="8347"/>
                    </a:lnTo>
                    <a:lnTo>
                      <a:pt x="16598" y="1608"/>
                    </a:lnTo>
                    <a:lnTo>
                      <a:pt x="20575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91;p20">
                <a:extLst>
                  <a:ext uri="{FF2B5EF4-FFF2-40B4-BE49-F238E27FC236}">
                    <a16:creationId xmlns:a16="http://schemas.microsoft.com/office/drawing/2014/main" id="{01C7E35C-1487-4B0D-815C-F38D7845AC37}"/>
                  </a:ext>
                </a:extLst>
              </p:cNvPr>
              <p:cNvSpPr/>
              <p:nvPr/>
            </p:nvSpPr>
            <p:spPr>
              <a:xfrm>
                <a:off x="3861881" y="1373661"/>
                <a:ext cx="4649780" cy="2391965"/>
              </a:xfrm>
              <a:custGeom>
                <a:avLst/>
                <a:gdLst/>
                <a:ahLst/>
                <a:cxnLst/>
                <a:rect l="l" t="t" r="r" b="b"/>
                <a:pathLst>
                  <a:path w="62330" h="32969" extrusionOk="0">
                    <a:moveTo>
                      <a:pt x="0" y="1"/>
                    </a:moveTo>
                    <a:lnTo>
                      <a:pt x="0" y="29159"/>
                    </a:lnTo>
                    <a:cubicBezTo>
                      <a:pt x="0" y="31254"/>
                      <a:pt x="1703" y="32969"/>
                      <a:pt x="3810" y="32969"/>
                    </a:cubicBezTo>
                    <a:lnTo>
                      <a:pt x="62330" y="32969"/>
                    </a:lnTo>
                    <a:lnTo>
                      <a:pt x="62330" y="3811"/>
                    </a:lnTo>
                    <a:cubicBezTo>
                      <a:pt x="62330" y="1715"/>
                      <a:pt x="60627" y="1"/>
                      <a:pt x="58532" y="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92;p20">
                <a:extLst>
                  <a:ext uri="{FF2B5EF4-FFF2-40B4-BE49-F238E27FC236}">
                    <a16:creationId xmlns:a16="http://schemas.microsoft.com/office/drawing/2014/main" id="{976A2BFC-7B07-456F-9E78-18F6D6891D97}"/>
                  </a:ext>
                </a:extLst>
              </p:cNvPr>
              <p:cNvSpPr/>
              <p:nvPr/>
            </p:nvSpPr>
            <p:spPr>
              <a:xfrm>
                <a:off x="5060574" y="3811690"/>
                <a:ext cx="627640" cy="49083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1609" extrusionOk="0">
                    <a:moveTo>
                      <a:pt x="1" y="1"/>
                    </a:moveTo>
                    <a:lnTo>
                      <a:pt x="1" y="1608"/>
                    </a:lnTo>
                    <a:lnTo>
                      <a:pt x="20575" y="1"/>
                    </a:lnTo>
                    <a:close/>
                  </a:path>
                </a:pathLst>
              </a:custGeom>
              <a:solidFill>
                <a:srgbClr val="468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93;p20">
                <a:extLst>
                  <a:ext uri="{FF2B5EF4-FFF2-40B4-BE49-F238E27FC236}">
                    <a16:creationId xmlns:a16="http://schemas.microsoft.com/office/drawing/2014/main" id="{F92296C6-96DD-43E0-AFD3-5CBC85364735}"/>
                  </a:ext>
                </a:extLst>
              </p:cNvPr>
              <p:cNvSpPr/>
              <p:nvPr/>
            </p:nvSpPr>
            <p:spPr>
              <a:xfrm>
                <a:off x="3639456" y="1577438"/>
                <a:ext cx="787456" cy="416607"/>
              </a:xfrm>
              <a:custGeom>
                <a:avLst/>
                <a:gdLst/>
                <a:ahLst/>
                <a:cxnLst/>
                <a:rect l="l" t="t" r="r" b="b"/>
                <a:pathLst>
                  <a:path w="25814" h="13657" extrusionOk="0">
                    <a:moveTo>
                      <a:pt x="0" y="1"/>
                    </a:moveTo>
                    <a:lnTo>
                      <a:pt x="0" y="6227"/>
                    </a:lnTo>
                    <a:cubicBezTo>
                      <a:pt x="643" y="7478"/>
                      <a:pt x="1477" y="8633"/>
                      <a:pt x="2513" y="9656"/>
                    </a:cubicBezTo>
                    <a:cubicBezTo>
                      <a:pt x="5084" y="12240"/>
                      <a:pt x="8513" y="13657"/>
                      <a:pt x="12157" y="13657"/>
                    </a:cubicBezTo>
                    <a:cubicBezTo>
                      <a:pt x="15800" y="13657"/>
                      <a:pt x="19241" y="12240"/>
                      <a:pt x="21813" y="9656"/>
                    </a:cubicBezTo>
                    <a:cubicBezTo>
                      <a:pt x="24396" y="7085"/>
                      <a:pt x="25813" y="3644"/>
                      <a:pt x="25813" y="1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94;p20">
                <a:extLst>
                  <a:ext uri="{FF2B5EF4-FFF2-40B4-BE49-F238E27FC236}">
                    <a16:creationId xmlns:a16="http://schemas.microsoft.com/office/drawing/2014/main" id="{474BD58F-EFD2-463C-AF95-62B8F13D71FA}"/>
                  </a:ext>
                </a:extLst>
              </p:cNvPr>
              <p:cNvSpPr/>
              <p:nvPr/>
            </p:nvSpPr>
            <p:spPr>
              <a:xfrm>
                <a:off x="3603128" y="1206550"/>
                <a:ext cx="814331" cy="741851"/>
              </a:xfrm>
              <a:custGeom>
                <a:avLst/>
                <a:gdLst/>
                <a:ahLst/>
                <a:cxnLst/>
                <a:rect l="l" t="t" r="r" b="b"/>
                <a:pathLst>
                  <a:path w="26695" h="24319" extrusionOk="0">
                    <a:moveTo>
                      <a:pt x="13352" y="0"/>
                    </a:moveTo>
                    <a:cubicBezTo>
                      <a:pt x="10240" y="0"/>
                      <a:pt x="7127" y="1188"/>
                      <a:pt x="4751" y="3563"/>
                    </a:cubicBezTo>
                    <a:cubicBezTo>
                      <a:pt x="1" y="8314"/>
                      <a:pt x="1" y="16017"/>
                      <a:pt x="4751" y="20756"/>
                    </a:cubicBezTo>
                    <a:cubicBezTo>
                      <a:pt x="7127" y="23131"/>
                      <a:pt x="10240" y="24319"/>
                      <a:pt x="13352" y="24319"/>
                    </a:cubicBezTo>
                    <a:cubicBezTo>
                      <a:pt x="16464" y="24319"/>
                      <a:pt x="19575" y="23131"/>
                      <a:pt x="21944" y="20756"/>
                    </a:cubicBezTo>
                    <a:cubicBezTo>
                      <a:pt x="26695" y="16017"/>
                      <a:pt x="26695" y="8314"/>
                      <a:pt x="21944" y="3563"/>
                    </a:cubicBezTo>
                    <a:cubicBezTo>
                      <a:pt x="19575" y="1188"/>
                      <a:pt x="16464" y="0"/>
                      <a:pt x="13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95;p20">
                <a:extLst>
                  <a:ext uri="{FF2B5EF4-FFF2-40B4-BE49-F238E27FC236}">
                    <a16:creationId xmlns:a16="http://schemas.microsoft.com/office/drawing/2014/main" id="{7777F2E5-8BEE-43E3-8B47-9C9367A7C3D2}"/>
                  </a:ext>
                </a:extLst>
              </p:cNvPr>
              <p:cNvSpPr/>
              <p:nvPr/>
            </p:nvSpPr>
            <p:spPr>
              <a:xfrm>
                <a:off x="3653884" y="1246647"/>
                <a:ext cx="669966" cy="667785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21891" extrusionOk="0">
                    <a:moveTo>
                      <a:pt x="12014" y="1"/>
                    </a:moveTo>
                    <a:cubicBezTo>
                      <a:pt x="9213" y="1"/>
                      <a:pt x="6412" y="1069"/>
                      <a:pt x="4275" y="3206"/>
                    </a:cubicBezTo>
                    <a:cubicBezTo>
                      <a:pt x="0" y="7481"/>
                      <a:pt x="0" y="14410"/>
                      <a:pt x="4275" y="18685"/>
                    </a:cubicBezTo>
                    <a:cubicBezTo>
                      <a:pt x="6412" y="20822"/>
                      <a:pt x="9213" y="21890"/>
                      <a:pt x="12014" y="21890"/>
                    </a:cubicBezTo>
                    <a:cubicBezTo>
                      <a:pt x="14815" y="21890"/>
                      <a:pt x="17616" y="20822"/>
                      <a:pt x="19753" y="18685"/>
                    </a:cubicBezTo>
                    <a:cubicBezTo>
                      <a:pt x="24027" y="14410"/>
                      <a:pt x="24027" y="7481"/>
                      <a:pt x="19753" y="3206"/>
                    </a:cubicBezTo>
                    <a:cubicBezTo>
                      <a:pt x="17616" y="1069"/>
                      <a:pt x="14815" y="1"/>
                      <a:pt x="12014" y="1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30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01</a:t>
                </a:r>
                <a:endParaRPr sz="3000"/>
              </a:p>
            </p:txBody>
          </p:sp>
          <p:sp>
            <p:nvSpPr>
              <p:cNvPr id="20" name="Google Shape;296;p20">
                <a:extLst>
                  <a:ext uri="{FF2B5EF4-FFF2-40B4-BE49-F238E27FC236}">
                    <a16:creationId xmlns:a16="http://schemas.microsoft.com/office/drawing/2014/main" id="{A90EDE96-440C-4032-BBEA-23027EA94942}"/>
                  </a:ext>
                </a:extLst>
              </p:cNvPr>
              <p:cNvSpPr/>
              <p:nvPr/>
            </p:nvSpPr>
            <p:spPr>
              <a:xfrm>
                <a:off x="4048767" y="3664481"/>
                <a:ext cx="4355208" cy="167232"/>
              </a:xfrm>
              <a:custGeom>
                <a:avLst/>
                <a:gdLst/>
                <a:ahLst/>
                <a:cxnLst/>
                <a:rect l="l" t="t" r="r" b="b"/>
                <a:pathLst>
                  <a:path w="62330" h="5763" extrusionOk="0">
                    <a:moveTo>
                      <a:pt x="0" y="0"/>
                    </a:moveTo>
                    <a:lnTo>
                      <a:pt x="0" y="1953"/>
                    </a:lnTo>
                    <a:cubicBezTo>
                      <a:pt x="0" y="4048"/>
                      <a:pt x="1703" y="5763"/>
                      <a:pt x="3810" y="5763"/>
                    </a:cubicBezTo>
                    <a:lnTo>
                      <a:pt x="62330" y="5763"/>
                    </a:lnTo>
                    <a:lnTo>
                      <a:pt x="62330" y="3810"/>
                    </a:lnTo>
                    <a:lnTo>
                      <a:pt x="3810" y="3810"/>
                    </a:lnTo>
                    <a:cubicBezTo>
                      <a:pt x="1703" y="3810"/>
                      <a:pt x="0" y="2108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97;p20">
                <a:extLst>
                  <a:ext uri="{FF2B5EF4-FFF2-40B4-BE49-F238E27FC236}">
                    <a16:creationId xmlns:a16="http://schemas.microsoft.com/office/drawing/2014/main" id="{0D9E284F-A7C6-45B8-A730-9F63A26B0719}"/>
                  </a:ext>
                </a:extLst>
              </p:cNvPr>
              <p:cNvSpPr/>
              <p:nvPr/>
            </p:nvSpPr>
            <p:spPr>
              <a:xfrm flipV="1">
                <a:off x="4161637" y="3729655"/>
                <a:ext cx="3723701" cy="118007"/>
              </a:xfrm>
              <a:custGeom>
                <a:avLst/>
                <a:gdLst/>
                <a:ahLst/>
                <a:cxnLst/>
                <a:rect l="l" t="t" r="r" b="b"/>
                <a:pathLst>
                  <a:path w="17801" h="1799" extrusionOk="0">
                    <a:moveTo>
                      <a:pt x="906" y="0"/>
                    </a:moveTo>
                    <a:cubicBezTo>
                      <a:pt x="406" y="0"/>
                      <a:pt x="1" y="405"/>
                      <a:pt x="1" y="905"/>
                    </a:cubicBezTo>
                    <a:cubicBezTo>
                      <a:pt x="1" y="1393"/>
                      <a:pt x="406" y="1798"/>
                      <a:pt x="906" y="1798"/>
                    </a:cubicBezTo>
                    <a:lnTo>
                      <a:pt x="16896" y="1798"/>
                    </a:lnTo>
                    <a:cubicBezTo>
                      <a:pt x="17396" y="1798"/>
                      <a:pt x="17801" y="1393"/>
                      <a:pt x="17801" y="905"/>
                    </a:cubicBezTo>
                    <a:cubicBezTo>
                      <a:pt x="17801" y="405"/>
                      <a:pt x="17396" y="0"/>
                      <a:pt x="16896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99;p20">
                <a:extLst>
                  <a:ext uri="{FF2B5EF4-FFF2-40B4-BE49-F238E27FC236}">
                    <a16:creationId xmlns:a16="http://schemas.microsoft.com/office/drawing/2014/main" id="{4B6476F9-78A4-4996-874E-82D88C2D5F42}"/>
                  </a:ext>
                </a:extLst>
              </p:cNvPr>
              <p:cNvSpPr txBox="1"/>
              <p:nvPr/>
            </p:nvSpPr>
            <p:spPr>
              <a:xfrm>
                <a:off x="4386857" y="2025397"/>
                <a:ext cx="4746501" cy="10077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sz="2800">
                  <a:solidFill>
                    <a:srgbClr val="3366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1A70E86-D02A-47CF-B210-A6CC8FF46AA8}"/>
                </a:ext>
              </a:extLst>
            </p:cNvPr>
            <p:cNvSpPr/>
            <p:nvPr/>
          </p:nvSpPr>
          <p:spPr>
            <a:xfrm>
              <a:off x="1519540" y="1836848"/>
              <a:ext cx="461500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000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 thập thông tin về hình ảnh và tác động của con người đã làm thay đổi địa hình địa phương em</a:t>
              </a:r>
            </a:p>
          </p:txBody>
        </p:sp>
      </p:grpSp>
      <p:grpSp>
        <p:nvGrpSpPr>
          <p:cNvPr id="22" name="Google Shape;300;p20">
            <a:extLst>
              <a:ext uri="{FF2B5EF4-FFF2-40B4-BE49-F238E27FC236}">
                <a16:creationId xmlns:a16="http://schemas.microsoft.com/office/drawing/2014/main" id="{EAADAFED-3622-4719-B65C-86C06C8DF886}"/>
              </a:ext>
            </a:extLst>
          </p:cNvPr>
          <p:cNvGrpSpPr/>
          <p:nvPr/>
        </p:nvGrpSpPr>
        <p:grpSpPr>
          <a:xfrm>
            <a:off x="5911717" y="2240856"/>
            <a:ext cx="6124800" cy="2768650"/>
            <a:chOff x="6135271" y="1206550"/>
            <a:chExt cx="5617551" cy="2481791"/>
          </a:xfrm>
        </p:grpSpPr>
        <p:sp>
          <p:nvSpPr>
            <p:cNvPr id="24" name="Google Shape;301;p20">
              <a:extLst>
                <a:ext uri="{FF2B5EF4-FFF2-40B4-BE49-F238E27FC236}">
                  <a16:creationId xmlns:a16="http://schemas.microsoft.com/office/drawing/2014/main" id="{407A66F6-B84D-426F-8CC6-EC26E840245B}"/>
                </a:ext>
              </a:extLst>
            </p:cNvPr>
            <p:cNvSpPr/>
            <p:nvPr/>
          </p:nvSpPr>
          <p:spPr>
            <a:xfrm>
              <a:off x="7445264" y="2583065"/>
              <a:ext cx="627640" cy="254656"/>
            </a:xfrm>
            <a:custGeom>
              <a:avLst/>
              <a:gdLst/>
              <a:ahLst/>
              <a:cxnLst/>
              <a:rect l="l" t="t" r="r" b="b"/>
              <a:pathLst>
                <a:path w="20575" h="8348" extrusionOk="0">
                  <a:moveTo>
                    <a:pt x="0" y="1"/>
                  </a:moveTo>
                  <a:lnTo>
                    <a:pt x="0" y="8347"/>
                  </a:lnTo>
                  <a:lnTo>
                    <a:pt x="16598" y="1608"/>
                  </a:lnTo>
                  <a:lnTo>
                    <a:pt x="20574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2;p20">
              <a:extLst>
                <a:ext uri="{FF2B5EF4-FFF2-40B4-BE49-F238E27FC236}">
                  <a16:creationId xmlns:a16="http://schemas.microsoft.com/office/drawing/2014/main" id="{CA8840EA-C701-4D4B-9C4E-BD2E49CAF2F1}"/>
                </a:ext>
              </a:extLst>
            </p:cNvPr>
            <p:cNvSpPr/>
            <p:nvPr/>
          </p:nvSpPr>
          <p:spPr>
            <a:xfrm>
              <a:off x="6411663" y="1540086"/>
              <a:ext cx="5341159" cy="2059856"/>
            </a:xfrm>
            <a:custGeom>
              <a:avLst/>
              <a:gdLst/>
              <a:ahLst/>
              <a:cxnLst/>
              <a:rect l="l" t="t" r="r" b="b"/>
              <a:pathLst>
                <a:path w="62330" h="32969" extrusionOk="0">
                  <a:moveTo>
                    <a:pt x="0" y="1"/>
                  </a:moveTo>
                  <a:lnTo>
                    <a:pt x="0" y="29159"/>
                  </a:lnTo>
                  <a:cubicBezTo>
                    <a:pt x="0" y="31254"/>
                    <a:pt x="1703" y="32969"/>
                    <a:pt x="3810" y="32969"/>
                  </a:cubicBezTo>
                  <a:lnTo>
                    <a:pt x="62329" y="32969"/>
                  </a:lnTo>
                  <a:lnTo>
                    <a:pt x="62329" y="3811"/>
                  </a:lnTo>
                  <a:cubicBezTo>
                    <a:pt x="62329" y="1715"/>
                    <a:pt x="60627" y="1"/>
                    <a:pt x="58531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3;p20">
              <a:extLst>
                <a:ext uri="{FF2B5EF4-FFF2-40B4-BE49-F238E27FC236}">
                  <a16:creationId xmlns:a16="http://schemas.microsoft.com/office/drawing/2014/main" id="{6E66911B-DE7B-4EF7-9124-A539072658DD}"/>
                </a:ext>
              </a:extLst>
            </p:cNvPr>
            <p:cNvSpPr/>
            <p:nvPr/>
          </p:nvSpPr>
          <p:spPr>
            <a:xfrm>
              <a:off x="8220824" y="3639258"/>
              <a:ext cx="627640" cy="49083"/>
            </a:xfrm>
            <a:custGeom>
              <a:avLst/>
              <a:gdLst/>
              <a:ahLst/>
              <a:cxnLst/>
              <a:rect l="l" t="t" r="r" b="b"/>
              <a:pathLst>
                <a:path w="20575" h="1609" extrusionOk="0">
                  <a:moveTo>
                    <a:pt x="0" y="1"/>
                  </a:moveTo>
                  <a:lnTo>
                    <a:pt x="0" y="1608"/>
                  </a:lnTo>
                  <a:lnTo>
                    <a:pt x="20574" y="1"/>
                  </a:lnTo>
                  <a:close/>
                </a:path>
              </a:pathLst>
            </a:custGeom>
            <a:solidFill>
              <a:srgbClr val="2FC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4;p20">
              <a:extLst>
                <a:ext uri="{FF2B5EF4-FFF2-40B4-BE49-F238E27FC236}">
                  <a16:creationId xmlns:a16="http://schemas.microsoft.com/office/drawing/2014/main" id="{974D5DF6-57D1-4A5A-A29F-953DEF8B2282}"/>
                </a:ext>
              </a:extLst>
            </p:cNvPr>
            <p:cNvSpPr/>
            <p:nvPr/>
          </p:nvSpPr>
          <p:spPr>
            <a:xfrm>
              <a:off x="6171600" y="1577438"/>
              <a:ext cx="787426" cy="416607"/>
            </a:xfrm>
            <a:custGeom>
              <a:avLst/>
              <a:gdLst/>
              <a:ahLst/>
              <a:cxnLst/>
              <a:rect l="l" t="t" r="r" b="b"/>
              <a:pathLst>
                <a:path w="25813" h="13657" extrusionOk="0">
                  <a:moveTo>
                    <a:pt x="0" y="1"/>
                  </a:moveTo>
                  <a:lnTo>
                    <a:pt x="0" y="6227"/>
                  </a:lnTo>
                  <a:cubicBezTo>
                    <a:pt x="643" y="7478"/>
                    <a:pt x="1477" y="8633"/>
                    <a:pt x="2500" y="9656"/>
                  </a:cubicBezTo>
                  <a:cubicBezTo>
                    <a:pt x="5084" y="12240"/>
                    <a:pt x="8513" y="13657"/>
                    <a:pt x="12156" y="13657"/>
                  </a:cubicBezTo>
                  <a:cubicBezTo>
                    <a:pt x="15800" y="13657"/>
                    <a:pt x="19229" y="12240"/>
                    <a:pt x="21812" y="9656"/>
                  </a:cubicBezTo>
                  <a:cubicBezTo>
                    <a:pt x="24396" y="7085"/>
                    <a:pt x="25813" y="3644"/>
                    <a:pt x="25813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5;p20">
              <a:extLst>
                <a:ext uri="{FF2B5EF4-FFF2-40B4-BE49-F238E27FC236}">
                  <a16:creationId xmlns:a16="http://schemas.microsoft.com/office/drawing/2014/main" id="{827C2646-3183-4565-A299-981E31360E10}"/>
                </a:ext>
              </a:extLst>
            </p:cNvPr>
            <p:cNvSpPr/>
            <p:nvPr/>
          </p:nvSpPr>
          <p:spPr>
            <a:xfrm>
              <a:off x="6135271" y="1206550"/>
              <a:ext cx="814331" cy="741851"/>
            </a:xfrm>
            <a:custGeom>
              <a:avLst/>
              <a:gdLst/>
              <a:ahLst/>
              <a:cxnLst/>
              <a:rect l="l" t="t" r="r" b="b"/>
              <a:pathLst>
                <a:path w="26695" h="24319" extrusionOk="0">
                  <a:moveTo>
                    <a:pt x="13347" y="0"/>
                  </a:moveTo>
                  <a:cubicBezTo>
                    <a:pt x="10237" y="0"/>
                    <a:pt x="7126" y="1188"/>
                    <a:pt x="4751" y="3563"/>
                  </a:cubicBezTo>
                  <a:cubicBezTo>
                    <a:pt x="1" y="8314"/>
                    <a:pt x="1" y="16017"/>
                    <a:pt x="4751" y="20756"/>
                  </a:cubicBezTo>
                  <a:cubicBezTo>
                    <a:pt x="7126" y="23131"/>
                    <a:pt x="10237" y="24319"/>
                    <a:pt x="13347" y="24319"/>
                  </a:cubicBezTo>
                  <a:cubicBezTo>
                    <a:pt x="16458" y="24319"/>
                    <a:pt x="19568" y="23131"/>
                    <a:pt x="21944" y="20756"/>
                  </a:cubicBezTo>
                  <a:cubicBezTo>
                    <a:pt x="26694" y="16017"/>
                    <a:pt x="26694" y="8314"/>
                    <a:pt x="21944" y="3563"/>
                  </a:cubicBezTo>
                  <a:cubicBezTo>
                    <a:pt x="19568" y="1188"/>
                    <a:pt x="16458" y="0"/>
                    <a:pt x="13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6;p20">
              <a:extLst>
                <a:ext uri="{FF2B5EF4-FFF2-40B4-BE49-F238E27FC236}">
                  <a16:creationId xmlns:a16="http://schemas.microsoft.com/office/drawing/2014/main" id="{405BBACF-8C97-4994-A604-CE1E9845359D}"/>
                </a:ext>
              </a:extLst>
            </p:cNvPr>
            <p:cNvSpPr/>
            <p:nvPr/>
          </p:nvSpPr>
          <p:spPr>
            <a:xfrm>
              <a:off x="6175962" y="1243581"/>
              <a:ext cx="732944" cy="667785"/>
            </a:xfrm>
            <a:custGeom>
              <a:avLst/>
              <a:gdLst/>
              <a:ahLst/>
              <a:cxnLst/>
              <a:rect l="l" t="t" r="r" b="b"/>
              <a:pathLst>
                <a:path w="24027" h="21891" extrusionOk="0">
                  <a:moveTo>
                    <a:pt x="12013" y="1"/>
                  </a:moveTo>
                  <a:cubicBezTo>
                    <a:pt x="9212" y="1"/>
                    <a:pt x="6412" y="1069"/>
                    <a:pt x="4274" y="3206"/>
                  </a:cubicBezTo>
                  <a:cubicBezTo>
                    <a:pt x="0" y="7481"/>
                    <a:pt x="0" y="14410"/>
                    <a:pt x="4274" y="18685"/>
                  </a:cubicBezTo>
                  <a:cubicBezTo>
                    <a:pt x="6412" y="20822"/>
                    <a:pt x="9212" y="21890"/>
                    <a:pt x="12013" y="21890"/>
                  </a:cubicBezTo>
                  <a:cubicBezTo>
                    <a:pt x="14814" y="21890"/>
                    <a:pt x="17615" y="20822"/>
                    <a:pt x="19752" y="18685"/>
                  </a:cubicBezTo>
                  <a:cubicBezTo>
                    <a:pt x="24027" y="14410"/>
                    <a:pt x="24027" y="7481"/>
                    <a:pt x="19752" y="3206"/>
                  </a:cubicBezTo>
                  <a:cubicBezTo>
                    <a:pt x="17615" y="1069"/>
                    <a:pt x="14814" y="1"/>
                    <a:pt x="1201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30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sz="3000"/>
            </a:p>
          </p:txBody>
        </p:sp>
        <p:sp>
          <p:nvSpPr>
            <p:cNvPr id="30" name="Google Shape;307;p20">
              <a:extLst>
                <a:ext uri="{FF2B5EF4-FFF2-40B4-BE49-F238E27FC236}">
                  <a16:creationId xmlns:a16="http://schemas.microsoft.com/office/drawing/2014/main" id="{8028B1E9-6D5E-474F-B558-CB87EBCCF31E}"/>
                </a:ext>
              </a:extLst>
            </p:cNvPr>
            <p:cNvSpPr/>
            <p:nvPr/>
          </p:nvSpPr>
          <p:spPr>
            <a:xfrm>
              <a:off x="6483412" y="3452162"/>
              <a:ext cx="4105011" cy="224330"/>
            </a:xfrm>
            <a:custGeom>
              <a:avLst/>
              <a:gdLst/>
              <a:ahLst/>
              <a:cxnLst/>
              <a:rect l="l" t="t" r="r" b="b"/>
              <a:pathLst>
                <a:path w="62330" h="5763" extrusionOk="0">
                  <a:moveTo>
                    <a:pt x="0" y="0"/>
                  </a:moveTo>
                  <a:lnTo>
                    <a:pt x="0" y="1953"/>
                  </a:lnTo>
                  <a:cubicBezTo>
                    <a:pt x="0" y="4048"/>
                    <a:pt x="1703" y="5763"/>
                    <a:pt x="3810" y="5763"/>
                  </a:cubicBezTo>
                  <a:lnTo>
                    <a:pt x="62329" y="5763"/>
                  </a:lnTo>
                  <a:lnTo>
                    <a:pt x="62329" y="3810"/>
                  </a:lnTo>
                  <a:lnTo>
                    <a:pt x="3810" y="3810"/>
                  </a:lnTo>
                  <a:cubicBezTo>
                    <a:pt x="1703" y="3810"/>
                    <a:pt x="0" y="2108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8;p20">
              <a:extLst>
                <a:ext uri="{FF2B5EF4-FFF2-40B4-BE49-F238E27FC236}">
                  <a16:creationId xmlns:a16="http://schemas.microsoft.com/office/drawing/2014/main" id="{AFB090E6-A1A1-493F-B13A-57A38BED72CC}"/>
                </a:ext>
              </a:extLst>
            </p:cNvPr>
            <p:cNvSpPr/>
            <p:nvPr/>
          </p:nvSpPr>
          <p:spPr>
            <a:xfrm>
              <a:off x="7125219" y="3613708"/>
              <a:ext cx="3463203" cy="54501"/>
            </a:xfrm>
            <a:custGeom>
              <a:avLst/>
              <a:gdLst/>
              <a:ahLst/>
              <a:cxnLst/>
              <a:rect l="l" t="t" r="r" b="b"/>
              <a:pathLst>
                <a:path w="17801" h="1799" extrusionOk="0">
                  <a:moveTo>
                    <a:pt x="905" y="0"/>
                  </a:moveTo>
                  <a:cubicBezTo>
                    <a:pt x="405" y="0"/>
                    <a:pt x="1" y="405"/>
                    <a:pt x="1" y="905"/>
                  </a:cubicBezTo>
                  <a:cubicBezTo>
                    <a:pt x="1" y="1393"/>
                    <a:pt x="405" y="1798"/>
                    <a:pt x="905" y="1798"/>
                  </a:cubicBezTo>
                  <a:lnTo>
                    <a:pt x="16896" y="1798"/>
                  </a:lnTo>
                  <a:cubicBezTo>
                    <a:pt x="17396" y="1798"/>
                    <a:pt x="17800" y="1393"/>
                    <a:pt x="17800" y="905"/>
                  </a:cubicBezTo>
                  <a:cubicBezTo>
                    <a:pt x="17800" y="405"/>
                    <a:pt x="17396" y="0"/>
                    <a:pt x="16896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0;p20">
              <a:extLst>
                <a:ext uri="{FF2B5EF4-FFF2-40B4-BE49-F238E27FC236}">
                  <a16:creationId xmlns:a16="http://schemas.microsoft.com/office/drawing/2014/main" id="{2FF0D31D-87A3-47AE-AE3B-EC43648541DF}"/>
                </a:ext>
              </a:extLst>
            </p:cNvPr>
            <p:cNvSpPr txBox="1"/>
            <p:nvPr/>
          </p:nvSpPr>
          <p:spPr>
            <a:xfrm>
              <a:off x="6589023" y="2014006"/>
              <a:ext cx="5163799" cy="1227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r>
                <a:rPr lang="en-US" sz="3000">
                  <a:solidFill>
                    <a:srgbClr val="0303E7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Làm mô hình cấu trúc địa hình Việt Nam bằng các vật liệu thân thiện với môi trường.</a:t>
              </a:r>
              <a:endParaRPr lang="en-US" sz="3000">
                <a:solidFill>
                  <a:srgbClr val="0303E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40DC890-2F41-4635-9A50-67E4F5824497}"/>
              </a:ext>
            </a:extLst>
          </p:cNvPr>
          <p:cNvSpPr/>
          <p:nvPr/>
        </p:nvSpPr>
        <p:spPr>
          <a:xfrm>
            <a:off x="1589800" y="1536177"/>
            <a:ext cx="9405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>
                <a:solidFill>
                  <a:srgbClr val="FF006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HS hoàn thành nhiệm vụ sau :</a:t>
            </a:r>
            <a:endParaRPr lang="en-US" sz="3200" dirty="0">
              <a:solidFill>
                <a:srgbClr val="FF0066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36" name="Picture 2" descr="Analog Alarm Clock Icon Image Vector Illustration Design Royalty Free  Cliparts, Vectors, And Stock Illustration. Image 82032642.">
            <a:extLst>
              <a:ext uri="{FF2B5EF4-FFF2-40B4-BE49-F238E27FC236}">
                <a16:creationId xmlns:a16="http://schemas.microsoft.com/office/drawing/2014/main" id="{6DCB2E84-06E0-45D5-A3AA-3F62712A9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737" y="5249215"/>
            <a:ext cx="1610360" cy="16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UPSC Notes Only Pack">
            <a:extLst>
              <a:ext uri="{FF2B5EF4-FFF2-40B4-BE49-F238E27FC236}">
                <a16:creationId xmlns:a16="http://schemas.microsoft.com/office/drawing/2014/main" id="{6281D4F9-9A5E-4D96-BE0A-EDA5534F9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68" y="5092209"/>
            <a:ext cx="1452563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ubtitle 2">
            <a:extLst>
              <a:ext uri="{FF2B5EF4-FFF2-40B4-BE49-F238E27FC236}">
                <a16:creationId xmlns:a16="http://schemas.microsoft.com/office/drawing/2014/main" id="{8B1A8C3B-49C5-4235-A347-24A67070F251}"/>
              </a:ext>
            </a:extLst>
          </p:cNvPr>
          <p:cNvSpPr txBox="1">
            <a:spLocks/>
          </p:cNvSpPr>
          <p:nvPr/>
        </p:nvSpPr>
        <p:spPr>
          <a:xfrm>
            <a:off x="1035923" y="5650477"/>
            <a:ext cx="6183524" cy="513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13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2: Làm theo nhóm (tổ)</a:t>
            </a:r>
            <a:endParaRPr lang="en-US" sz="2800" b="1" dirty="0">
              <a:solidFill>
                <a:srgbClr val="0131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6F5B8324-6E75-400B-BB08-E9F256B23895}"/>
              </a:ext>
            </a:extLst>
          </p:cNvPr>
          <p:cNvSpPr txBox="1">
            <a:spLocks/>
          </p:cNvSpPr>
          <p:nvPr/>
        </p:nvSpPr>
        <p:spPr>
          <a:xfrm>
            <a:off x="5393933" y="6307378"/>
            <a:ext cx="6183524" cy="513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013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</a:t>
            </a:r>
            <a:r>
              <a:rPr lang="en-US" sz="2800">
                <a:solidFill>
                  <a:srgbClr val="013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800">
                <a:solidFill>
                  <a:srgbClr val="013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013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</a:t>
            </a:r>
            <a:endParaRPr lang="en-US" sz="2800" b="1" dirty="0">
              <a:solidFill>
                <a:srgbClr val="0131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A9CF7-B142-E056-53D6-84DEC79AD987}"/>
              </a:ext>
            </a:extLst>
          </p:cNvPr>
          <p:cNvSpPr txBox="1"/>
          <p:nvPr/>
        </p:nvSpPr>
        <p:spPr>
          <a:xfrm>
            <a:off x="1140431" y="6246688"/>
            <a:ext cx="425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Google Shape;639;p21">
            <a:extLst>
              <a:ext uri="{FF2B5EF4-FFF2-40B4-BE49-F238E27FC236}">
                <a16:creationId xmlns:a16="http://schemas.microsoft.com/office/drawing/2014/main" id="{2BC96683-AAEB-4340-B2BE-2AE24E110AF0}"/>
              </a:ext>
            </a:extLst>
          </p:cNvPr>
          <p:cNvSpPr/>
          <p:nvPr/>
        </p:nvSpPr>
        <p:spPr>
          <a:xfrm>
            <a:off x="5230015" y="1908197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Google Shape;640;p21">
            <a:extLst>
              <a:ext uri="{FF2B5EF4-FFF2-40B4-BE49-F238E27FC236}">
                <a16:creationId xmlns:a16="http://schemas.microsoft.com/office/drawing/2014/main" id="{423379C8-1C90-47FF-AE98-76A78B18DFCA}"/>
              </a:ext>
            </a:extLst>
          </p:cNvPr>
          <p:cNvSpPr/>
          <p:nvPr/>
        </p:nvSpPr>
        <p:spPr>
          <a:xfrm>
            <a:off x="5230015" y="5114704"/>
            <a:ext cx="173484" cy="173484"/>
          </a:xfrm>
          <a:custGeom>
            <a:avLst/>
            <a:gdLst/>
            <a:ahLst/>
            <a:cxnLst/>
            <a:rect l="l" t="t" r="r" b="b"/>
            <a:pathLst>
              <a:path w="2525" h="2525" extrusionOk="0">
                <a:moveTo>
                  <a:pt x="1263" y="1"/>
                </a:moveTo>
                <a:cubicBezTo>
                  <a:pt x="560" y="1"/>
                  <a:pt x="0" y="560"/>
                  <a:pt x="0" y="1263"/>
                </a:cubicBezTo>
                <a:cubicBezTo>
                  <a:pt x="0" y="1965"/>
                  <a:pt x="560" y="2525"/>
                  <a:pt x="1263" y="2525"/>
                </a:cubicBezTo>
                <a:cubicBezTo>
                  <a:pt x="1965" y="2525"/>
                  <a:pt x="2525" y="1965"/>
                  <a:pt x="2525" y="1263"/>
                </a:cubicBezTo>
                <a:cubicBezTo>
                  <a:pt x="2525" y="560"/>
                  <a:pt x="1965" y="1"/>
                  <a:pt x="12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643;p21">
            <a:extLst>
              <a:ext uri="{FF2B5EF4-FFF2-40B4-BE49-F238E27FC236}">
                <a16:creationId xmlns:a16="http://schemas.microsoft.com/office/drawing/2014/main" id="{491DD866-98BD-4A4F-8CE9-03A512B54BC1}"/>
              </a:ext>
            </a:extLst>
          </p:cNvPr>
          <p:cNvSpPr/>
          <p:nvPr/>
        </p:nvSpPr>
        <p:spPr>
          <a:xfrm>
            <a:off x="6890567" y="1562140"/>
            <a:ext cx="4202785" cy="983399"/>
          </a:xfrm>
          <a:custGeom>
            <a:avLst/>
            <a:gdLst/>
            <a:ahLst/>
            <a:cxnLst/>
            <a:rect l="l" t="t" r="r" b="b"/>
            <a:pathLst>
              <a:path w="45078" h="14313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644;p21">
            <a:extLst>
              <a:ext uri="{FF2B5EF4-FFF2-40B4-BE49-F238E27FC236}">
                <a16:creationId xmlns:a16="http://schemas.microsoft.com/office/drawing/2014/main" id="{58D40C60-7666-42B8-8D49-9374FF9AA2BB}"/>
              </a:ext>
            </a:extLst>
          </p:cNvPr>
          <p:cNvSpPr/>
          <p:nvPr/>
        </p:nvSpPr>
        <p:spPr>
          <a:xfrm>
            <a:off x="6890567" y="3106515"/>
            <a:ext cx="4202785" cy="984223"/>
          </a:xfrm>
          <a:custGeom>
            <a:avLst/>
            <a:gdLst/>
            <a:ahLst/>
            <a:cxnLst/>
            <a:rect l="l" t="t" r="r" b="b"/>
            <a:pathLst>
              <a:path w="45078" h="14325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Google Shape;645;p21">
            <a:extLst>
              <a:ext uri="{FF2B5EF4-FFF2-40B4-BE49-F238E27FC236}">
                <a16:creationId xmlns:a16="http://schemas.microsoft.com/office/drawing/2014/main" id="{77A24635-7EA6-4DD4-A1E9-D338E269C830}"/>
              </a:ext>
            </a:extLst>
          </p:cNvPr>
          <p:cNvSpPr/>
          <p:nvPr/>
        </p:nvSpPr>
        <p:spPr>
          <a:xfrm>
            <a:off x="6873390" y="4655836"/>
            <a:ext cx="4218261" cy="1056908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646;p21">
            <a:extLst>
              <a:ext uri="{FF2B5EF4-FFF2-40B4-BE49-F238E27FC236}">
                <a16:creationId xmlns:a16="http://schemas.microsoft.com/office/drawing/2014/main" id="{0BDEE219-DA18-4AA2-9E59-926CC2BC195D}"/>
              </a:ext>
            </a:extLst>
          </p:cNvPr>
          <p:cNvSpPr/>
          <p:nvPr/>
        </p:nvSpPr>
        <p:spPr>
          <a:xfrm>
            <a:off x="5230015" y="3495924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647;p21">
            <a:extLst>
              <a:ext uri="{FF2B5EF4-FFF2-40B4-BE49-F238E27FC236}">
                <a16:creationId xmlns:a16="http://schemas.microsoft.com/office/drawing/2014/main" id="{9DDB9B8F-4C01-4946-AEF7-CADB41185D99}"/>
              </a:ext>
            </a:extLst>
          </p:cNvPr>
          <p:cNvSpPr txBox="1">
            <a:spLocks/>
          </p:cNvSpPr>
          <p:nvPr/>
        </p:nvSpPr>
        <p:spPr>
          <a:xfrm>
            <a:off x="7106666" y="1789438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Ôn lại bài học</a:t>
            </a:r>
          </a:p>
        </p:txBody>
      </p:sp>
      <p:sp>
        <p:nvSpPr>
          <p:cNvPr id="29" name="Google Shape;648;p21">
            <a:extLst>
              <a:ext uri="{FF2B5EF4-FFF2-40B4-BE49-F238E27FC236}">
                <a16:creationId xmlns:a16="http://schemas.microsoft.com/office/drawing/2014/main" id="{35F9603F-5FDA-4E08-A1EC-601567C86B42}"/>
              </a:ext>
            </a:extLst>
          </p:cNvPr>
          <p:cNvSpPr txBox="1">
            <a:spLocks/>
          </p:cNvSpPr>
          <p:nvPr/>
        </p:nvSpPr>
        <p:spPr>
          <a:xfrm>
            <a:off x="7106666" y="3334226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Hoàn thành bài tập vận dụng</a:t>
            </a:r>
          </a:p>
        </p:txBody>
      </p:sp>
      <p:sp>
        <p:nvSpPr>
          <p:cNvPr id="30" name="Google Shape;649;p21">
            <a:extLst>
              <a:ext uri="{FF2B5EF4-FFF2-40B4-BE49-F238E27FC236}">
                <a16:creationId xmlns:a16="http://schemas.microsoft.com/office/drawing/2014/main" id="{43A37707-1A19-4933-A7CA-B2D52AC139E7}"/>
              </a:ext>
            </a:extLst>
          </p:cNvPr>
          <p:cNvSpPr txBox="1">
            <a:spLocks/>
          </p:cNvSpPr>
          <p:nvPr/>
        </p:nvSpPr>
        <p:spPr>
          <a:xfrm flipH="1">
            <a:off x="7142213" y="4641191"/>
            <a:ext cx="3949437" cy="118437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Chuẩn bị bài Mục 2 bài 2. Đặc điểm địa hình</a:t>
            </a:r>
          </a:p>
        </p:txBody>
      </p:sp>
      <p:grpSp>
        <p:nvGrpSpPr>
          <p:cNvPr id="31" name="Google Shape;654;p21">
            <a:extLst>
              <a:ext uri="{FF2B5EF4-FFF2-40B4-BE49-F238E27FC236}">
                <a16:creationId xmlns:a16="http://schemas.microsoft.com/office/drawing/2014/main" id="{EA249E57-391C-4A0A-9407-A38EDDB1D2F6}"/>
              </a:ext>
            </a:extLst>
          </p:cNvPr>
          <p:cNvGrpSpPr/>
          <p:nvPr/>
        </p:nvGrpSpPr>
        <p:grpSpPr>
          <a:xfrm>
            <a:off x="5555952" y="1346550"/>
            <a:ext cx="1316800" cy="1316800"/>
            <a:chOff x="5140486" y="1429965"/>
            <a:chExt cx="987600" cy="9876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Google Shape;655;p21">
              <a:extLst>
                <a:ext uri="{FF2B5EF4-FFF2-40B4-BE49-F238E27FC236}">
                  <a16:creationId xmlns:a16="http://schemas.microsoft.com/office/drawing/2014/main" id="{7B9675AA-2FF1-4887-BD2D-BFFBDBA6E135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56;p21">
              <a:extLst>
                <a:ext uri="{FF2B5EF4-FFF2-40B4-BE49-F238E27FC236}">
                  <a16:creationId xmlns:a16="http://schemas.microsoft.com/office/drawing/2014/main" id="{4F8086BB-2DF3-4C7E-AA9F-22CC50D3BAF7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oogle Shape;657;p21">
            <a:extLst>
              <a:ext uri="{FF2B5EF4-FFF2-40B4-BE49-F238E27FC236}">
                <a16:creationId xmlns:a16="http://schemas.microsoft.com/office/drawing/2014/main" id="{07FC87C9-BB33-4B26-ABB7-F10300D30941}"/>
              </a:ext>
            </a:extLst>
          </p:cNvPr>
          <p:cNvGrpSpPr/>
          <p:nvPr/>
        </p:nvGrpSpPr>
        <p:grpSpPr>
          <a:xfrm>
            <a:off x="-700566" y="1249430"/>
            <a:ext cx="6020717" cy="4700400"/>
            <a:chOff x="417550" y="1357125"/>
            <a:chExt cx="4515538" cy="3525300"/>
          </a:xfrm>
          <a:solidFill>
            <a:srgbClr val="E555B2"/>
          </a:solidFill>
        </p:grpSpPr>
        <p:sp>
          <p:nvSpPr>
            <p:cNvPr id="35" name="Google Shape;658;p21">
              <a:extLst>
                <a:ext uri="{FF2B5EF4-FFF2-40B4-BE49-F238E27FC236}">
                  <a16:creationId xmlns:a16="http://schemas.microsoft.com/office/drawing/2014/main" id="{6C727AC2-8A9C-49B2-AFC8-B5F4DFF1CB53}"/>
                </a:ext>
              </a:extLst>
            </p:cNvPr>
            <p:cNvSpPr/>
            <p:nvPr/>
          </p:nvSpPr>
          <p:spPr>
            <a:xfrm>
              <a:off x="3985709" y="1903964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8145" y="0"/>
                  </a:moveTo>
                  <a:cubicBezTo>
                    <a:pt x="7002" y="0"/>
                    <a:pt x="5918" y="441"/>
                    <a:pt x="5109" y="1250"/>
                  </a:cubicBezTo>
                  <a:lnTo>
                    <a:pt x="96" y="6275"/>
                  </a:lnTo>
                  <a:cubicBezTo>
                    <a:pt x="1" y="6370"/>
                    <a:pt x="1" y="6525"/>
                    <a:pt x="96" y="6620"/>
                  </a:cubicBezTo>
                  <a:cubicBezTo>
                    <a:pt x="144" y="6668"/>
                    <a:pt x="203" y="6691"/>
                    <a:pt x="263" y="6691"/>
                  </a:cubicBezTo>
                  <a:cubicBezTo>
                    <a:pt x="322" y="6691"/>
                    <a:pt x="394" y="6668"/>
                    <a:pt x="441" y="6620"/>
                  </a:cubicBezTo>
                  <a:lnTo>
                    <a:pt x="5454" y="1596"/>
                  </a:lnTo>
                  <a:cubicBezTo>
                    <a:pt x="6168" y="881"/>
                    <a:pt x="7133" y="488"/>
                    <a:pt x="8145" y="488"/>
                  </a:cubicBezTo>
                  <a:lnTo>
                    <a:pt x="18146" y="488"/>
                  </a:lnTo>
                  <a:cubicBezTo>
                    <a:pt x="18277" y="488"/>
                    <a:pt x="18384" y="381"/>
                    <a:pt x="18384" y="250"/>
                  </a:cubicBezTo>
                  <a:cubicBezTo>
                    <a:pt x="18384" y="107"/>
                    <a:pt x="18277" y="0"/>
                    <a:pt x="18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59;p21">
              <a:extLst>
                <a:ext uri="{FF2B5EF4-FFF2-40B4-BE49-F238E27FC236}">
                  <a16:creationId xmlns:a16="http://schemas.microsoft.com/office/drawing/2014/main" id="{DA2AB6F0-A30A-47F1-8A65-8082B7D9A93A}"/>
                </a:ext>
              </a:extLst>
            </p:cNvPr>
            <p:cNvSpPr/>
            <p:nvPr/>
          </p:nvSpPr>
          <p:spPr>
            <a:xfrm>
              <a:off x="3985709" y="3989220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269" y="0"/>
                  </a:moveTo>
                  <a:cubicBezTo>
                    <a:pt x="206" y="0"/>
                    <a:pt x="144" y="24"/>
                    <a:pt x="96" y="72"/>
                  </a:cubicBezTo>
                  <a:cubicBezTo>
                    <a:pt x="1" y="167"/>
                    <a:pt x="1" y="322"/>
                    <a:pt x="96" y="417"/>
                  </a:cubicBezTo>
                  <a:lnTo>
                    <a:pt x="5109" y="5430"/>
                  </a:lnTo>
                  <a:cubicBezTo>
                    <a:pt x="5918" y="6239"/>
                    <a:pt x="7002" y="6692"/>
                    <a:pt x="8145" y="6692"/>
                  </a:cubicBezTo>
                  <a:lnTo>
                    <a:pt x="18146" y="6692"/>
                  </a:lnTo>
                  <a:cubicBezTo>
                    <a:pt x="18277" y="6692"/>
                    <a:pt x="18384" y="6573"/>
                    <a:pt x="18384" y="6442"/>
                  </a:cubicBezTo>
                  <a:cubicBezTo>
                    <a:pt x="18384" y="6311"/>
                    <a:pt x="18277" y="6204"/>
                    <a:pt x="18146" y="6204"/>
                  </a:cubicBezTo>
                  <a:lnTo>
                    <a:pt x="8145" y="6204"/>
                  </a:lnTo>
                  <a:cubicBezTo>
                    <a:pt x="7133" y="6204"/>
                    <a:pt x="6168" y="5811"/>
                    <a:pt x="5454" y="5084"/>
                  </a:cubicBezTo>
                  <a:lnTo>
                    <a:pt x="441" y="72"/>
                  </a:lnTo>
                  <a:cubicBezTo>
                    <a:pt x="394" y="24"/>
                    <a:pt x="331" y="0"/>
                    <a:pt x="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60;p21">
              <a:extLst>
                <a:ext uri="{FF2B5EF4-FFF2-40B4-BE49-F238E27FC236}">
                  <a16:creationId xmlns:a16="http://schemas.microsoft.com/office/drawing/2014/main" id="{E857C03D-D9F2-4796-A3C3-A7B1CEC79E66}"/>
                </a:ext>
              </a:extLst>
            </p:cNvPr>
            <p:cNvSpPr/>
            <p:nvPr/>
          </p:nvSpPr>
          <p:spPr>
            <a:xfrm>
              <a:off x="4166106" y="3094758"/>
              <a:ext cx="766973" cy="25198"/>
            </a:xfrm>
            <a:custGeom>
              <a:avLst/>
              <a:gdLst/>
              <a:ahLst/>
              <a:cxnLst/>
              <a:rect l="l" t="t" r="r" b="b"/>
              <a:pathLst>
                <a:path w="14884" h="489" extrusionOk="0">
                  <a:moveTo>
                    <a:pt x="238" y="0"/>
                  </a:moveTo>
                  <a:cubicBezTo>
                    <a:pt x="108" y="0"/>
                    <a:pt x="0" y="107"/>
                    <a:pt x="0" y="250"/>
                  </a:cubicBezTo>
                  <a:cubicBezTo>
                    <a:pt x="0" y="381"/>
                    <a:pt x="108" y="488"/>
                    <a:pt x="238" y="488"/>
                  </a:cubicBezTo>
                  <a:lnTo>
                    <a:pt x="14645" y="488"/>
                  </a:lnTo>
                  <a:cubicBezTo>
                    <a:pt x="14776" y="488"/>
                    <a:pt x="14883" y="381"/>
                    <a:pt x="14883" y="250"/>
                  </a:cubicBezTo>
                  <a:cubicBezTo>
                    <a:pt x="14883" y="107"/>
                    <a:pt x="14776" y="0"/>
                    <a:pt x="14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64;p21">
              <a:extLst>
                <a:ext uri="{FF2B5EF4-FFF2-40B4-BE49-F238E27FC236}">
                  <a16:creationId xmlns:a16="http://schemas.microsoft.com/office/drawing/2014/main" id="{E63BF215-1FB3-48B7-8249-89E0433A34B0}"/>
                </a:ext>
              </a:extLst>
            </p:cNvPr>
            <p:cNvSpPr/>
            <p:nvPr/>
          </p:nvSpPr>
          <p:spPr>
            <a:xfrm>
              <a:off x="1181546" y="2034124"/>
              <a:ext cx="2169886" cy="2169886"/>
            </a:xfrm>
            <a:custGeom>
              <a:avLst/>
              <a:gdLst/>
              <a:ahLst/>
              <a:cxnLst/>
              <a:rect l="l" t="t" r="r" b="b"/>
              <a:pathLst>
                <a:path w="47661" h="47661" extrusionOk="0">
                  <a:moveTo>
                    <a:pt x="23825" y="0"/>
                  </a:moveTo>
                  <a:cubicBezTo>
                    <a:pt x="10668" y="0"/>
                    <a:pt x="0" y="10668"/>
                    <a:pt x="0" y="23824"/>
                  </a:cubicBezTo>
                  <a:cubicBezTo>
                    <a:pt x="0" y="36993"/>
                    <a:pt x="10668" y="47661"/>
                    <a:pt x="23825" y="47661"/>
                  </a:cubicBezTo>
                  <a:cubicBezTo>
                    <a:pt x="36981" y="47661"/>
                    <a:pt x="47661" y="36993"/>
                    <a:pt x="47661" y="23824"/>
                  </a:cubicBezTo>
                  <a:cubicBezTo>
                    <a:pt x="47661" y="10668"/>
                    <a:pt x="36981" y="0"/>
                    <a:pt x="23825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66;p21">
              <a:extLst>
                <a:ext uri="{FF2B5EF4-FFF2-40B4-BE49-F238E27FC236}">
                  <a16:creationId xmlns:a16="http://schemas.microsoft.com/office/drawing/2014/main" id="{DFF37796-89F3-41EA-A4AE-03F0EBD9F695}"/>
                </a:ext>
              </a:extLst>
            </p:cNvPr>
            <p:cNvSpPr/>
            <p:nvPr/>
          </p:nvSpPr>
          <p:spPr>
            <a:xfrm rot="5400000" flipH="1">
              <a:off x="417550" y="1357125"/>
              <a:ext cx="3525300" cy="35253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solidFill>
                <a:srgbClr val="FFFF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67;p21">
              <a:extLst>
                <a:ext uri="{FF2B5EF4-FFF2-40B4-BE49-F238E27FC236}">
                  <a16:creationId xmlns:a16="http://schemas.microsoft.com/office/drawing/2014/main" id="{F4A833AE-0CFE-4DEF-BAEB-B086B3A3EA0A}"/>
                </a:ext>
              </a:extLst>
            </p:cNvPr>
            <p:cNvSpPr/>
            <p:nvPr/>
          </p:nvSpPr>
          <p:spPr>
            <a:xfrm rot="5400000" flipH="1">
              <a:off x="794225" y="1713225"/>
              <a:ext cx="2776800" cy="2776800"/>
            </a:xfrm>
            <a:prstGeom prst="blockArc">
              <a:avLst>
                <a:gd name="adj1" fmla="val 10744979"/>
                <a:gd name="adj2" fmla="val 46670"/>
                <a:gd name="adj3" fmla="val 856"/>
              </a:avLst>
            </a:prstGeom>
            <a:solidFill>
              <a:srgbClr val="1414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68;p21">
              <a:extLst>
                <a:ext uri="{FF2B5EF4-FFF2-40B4-BE49-F238E27FC236}">
                  <a16:creationId xmlns:a16="http://schemas.microsoft.com/office/drawing/2014/main" id="{5461EF5F-940B-49CD-86A1-F50C60FF7699}"/>
                </a:ext>
              </a:extLst>
            </p:cNvPr>
            <p:cNvSpPr/>
            <p:nvPr/>
          </p:nvSpPr>
          <p:spPr>
            <a:xfrm rot="5400000" flipH="1">
              <a:off x="586988" y="1523175"/>
              <a:ext cx="3181800" cy="31818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2" name="Google Shape;669;p21">
            <a:extLst>
              <a:ext uri="{FF2B5EF4-FFF2-40B4-BE49-F238E27FC236}">
                <a16:creationId xmlns:a16="http://schemas.microsoft.com/office/drawing/2014/main" id="{ACC7AA5E-4BAD-4AD1-A65A-8677F46F1DD9}"/>
              </a:ext>
            </a:extLst>
          </p:cNvPr>
          <p:cNvSpPr/>
          <p:nvPr/>
        </p:nvSpPr>
        <p:spPr>
          <a:xfrm>
            <a:off x="5554997" y="29422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671;p21">
            <a:extLst>
              <a:ext uri="{FF2B5EF4-FFF2-40B4-BE49-F238E27FC236}">
                <a16:creationId xmlns:a16="http://schemas.microsoft.com/office/drawing/2014/main" id="{68328C81-961D-4A9F-998E-2D5FDA4C74A0}"/>
              </a:ext>
            </a:extLst>
          </p:cNvPr>
          <p:cNvSpPr/>
          <p:nvPr/>
        </p:nvSpPr>
        <p:spPr>
          <a:xfrm>
            <a:off x="5555031" y="44841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9F6D14-49E4-4D68-B1C4-313D981647B0}"/>
              </a:ext>
            </a:extLst>
          </p:cNvPr>
          <p:cNvSpPr txBox="1"/>
          <p:nvPr/>
        </p:nvSpPr>
        <p:spPr>
          <a:xfrm>
            <a:off x="800216" y="3287932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6559CB-CEE8-499A-A3DF-B053DF868747}"/>
              </a:ext>
            </a:extLst>
          </p:cNvPr>
          <p:cNvSpPr txBox="1"/>
          <p:nvPr/>
        </p:nvSpPr>
        <p:spPr>
          <a:xfrm>
            <a:off x="5981074" y="16187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C347FA-2345-4D3B-9064-25FCFAC54C07}"/>
              </a:ext>
            </a:extLst>
          </p:cNvPr>
          <p:cNvSpPr txBox="1"/>
          <p:nvPr/>
        </p:nvSpPr>
        <p:spPr>
          <a:xfrm>
            <a:off x="5958670" y="32431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8A30CF-3726-4870-AD40-0C443E382AC5}"/>
              </a:ext>
            </a:extLst>
          </p:cNvPr>
          <p:cNvSpPr txBox="1"/>
          <p:nvPr/>
        </p:nvSpPr>
        <p:spPr>
          <a:xfrm>
            <a:off x="5936266" y="48675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A9CAAC-90D3-4ED9-81A5-AEDB2D7F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28" y="105285"/>
            <a:ext cx="2220280" cy="15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58.jpg" descr="bien-da-nang">
            <a:extLst>
              <a:ext uri="{FF2B5EF4-FFF2-40B4-BE49-F238E27FC236}">
                <a16:creationId xmlns:a16="http://schemas.microsoft.com/office/drawing/2014/main" id="{A49133C6-B2A7-4BB6-51C1-C0C37CBB5A9A}"/>
              </a:ext>
            </a:extLst>
          </p:cNvPr>
          <p:cNvPicPr/>
          <p:nvPr/>
        </p:nvPicPr>
        <p:blipFill rotWithShape="1">
          <a:blip r:embed="rId3"/>
          <a:srcRect l="2632" r="29722" b="1"/>
          <a:stretch/>
        </p:blipFill>
        <p:spPr>
          <a:xfrm>
            <a:off x="5498278" y="1301313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5" name="TextBox 4"/>
          <p:cNvSpPr txBox="1"/>
          <p:nvPr/>
        </p:nvSpPr>
        <p:spPr>
          <a:xfrm>
            <a:off x="7340953" y="3540592"/>
            <a:ext cx="4476490" cy="2267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7030A0"/>
                </a:solidFill>
                <a:latin typeface="SVN-Hello Headline" panose="03080000000000000000" pitchFamily="66" charset="0"/>
                <a:ea typeface="+mj-ea"/>
                <a:cs typeface="+mj-cs"/>
              </a:rPr>
              <a:t>BÀI 2. ĐỊA HÌNH VIỆT NAM</a:t>
            </a:r>
          </a:p>
        </p:txBody>
      </p:sp>
      <p:pic>
        <p:nvPicPr>
          <p:cNvPr id="15" name="Picture 14" descr="d3c2c6bc01d40f223a7302913400b012">
            <a:extLst>
              <a:ext uri="{FF2B5EF4-FFF2-40B4-BE49-F238E27FC236}">
                <a16:creationId xmlns:a16="http://schemas.microsoft.com/office/drawing/2014/main" id="{C62AEEAF-B02E-8C2F-B1C0-E6C5B2107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7" r="-2" b="7542"/>
          <a:stretch/>
        </p:blipFill>
        <p:spPr bwMode="auto">
          <a:xfrm>
            <a:off x="2" y="1"/>
            <a:ext cx="6948167" cy="2456679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icture containing mountain, sky, nature, outdoor&#10;&#10;Description automatically generated">
            <a:extLst>
              <a:ext uri="{FF2B5EF4-FFF2-40B4-BE49-F238E27FC236}">
                <a16:creationId xmlns:a16="http://schemas.microsoft.com/office/drawing/2014/main" id="{3EBBACE9-21C9-94A0-0123-C56254CE11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r="17840" b="-4"/>
          <a:stretch/>
        </p:blipFill>
        <p:spPr>
          <a:xfrm>
            <a:off x="8049866" y="783232"/>
            <a:ext cx="1949559" cy="1707568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</p:spPr>
      </p:pic>
      <p:pic>
        <p:nvPicPr>
          <p:cNvPr id="12" name="image65.jpg" descr="Káº¿t quáº£ hÃ¬nh áº£nh cho cao nguyÃªn Má»C CHÃU">
            <a:extLst>
              <a:ext uri="{FF2B5EF4-FFF2-40B4-BE49-F238E27FC236}">
                <a16:creationId xmlns:a16="http://schemas.microsoft.com/office/drawing/2014/main" id="{26FBFB0D-29BA-181F-1677-9E6D980E7447}"/>
              </a:ext>
            </a:extLst>
          </p:cNvPr>
          <p:cNvPicPr/>
          <p:nvPr/>
        </p:nvPicPr>
        <p:blipFill rotWithShape="1">
          <a:blip r:embed="rId6"/>
          <a:srcRect l="838" r="4075" b="1"/>
          <a:stretch/>
        </p:blipFill>
        <p:spPr>
          <a:xfrm>
            <a:off x="2" y="2619612"/>
            <a:ext cx="7676573" cy="423838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067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7F18CA-5EE6-46F4-9B51-3C4C00AA4DE6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Hình ảnh 9">
            <a:extLst>
              <a:ext uri="{FF2B5EF4-FFF2-40B4-BE49-F238E27FC236}">
                <a16:creationId xmlns:a16="http://schemas.microsoft.com/office/drawing/2014/main" id="{FE20B30D-D927-4F14-92AA-DA73E9AE2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208" y="-25044"/>
            <a:ext cx="1639789" cy="1714325"/>
          </a:xfrm>
          <a:prstGeom prst="rect">
            <a:avLst/>
          </a:prstGeom>
        </p:spPr>
      </p:pic>
      <p:grpSp>
        <p:nvGrpSpPr>
          <p:cNvPr id="4" name="Google Shape;245;p19">
            <a:extLst>
              <a:ext uri="{FF2B5EF4-FFF2-40B4-BE49-F238E27FC236}">
                <a16:creationId xmlns:a16="http://schemas.microsoft.com/office/drawing/2014/main" id="{4D20B028-6AF3-45E0-9A6E-5E293EEDC308}"/>
              </a:ext>
            </a:extLst>
          </p:cNvPr>
          <p:cNvGrpSpPr/>
          <p:nvPr/>
        </p:nvGrpSpPr>
        <p:grpSpPr>
          <a:xfrm>
            <a:off x="203129" y="2039139"/>
            <a:ext cx="6497161" cy="1148042"/>
            <a:chOff x="1411406" y="1872757"/>
            <a:chExt cx="4872870" cy="861031"/>
          </a:xfrm>
        </p:grpSpPr>
        <p:sp>
          <p:nvSpPr>
            <p:cNvPr id="5" name="Google Shape;246;p19">
              <a:extLst>
                <a:ext uri="{FF2B5EF4-FFF2-40B4-BE49-F238E27FC236}">
                  <a16:creationId xmlns:a16="http://schemas.microsoft.com/office/drawing/2014/main" id="{B7A25E1D-303C-41A9-9B2A-EB2553314B0A}"/>
                </a:ext>
              </a:extLst>
            </p:cNvPr>
            <p:cNvSpPr/>
            <p:nvPr/>
          </p:nvSpPr>
          <p:spPr>
            <a:xfrm>
              <a:off x="247975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247;p19">
              <a:extLst>
                <a:ext uri="{FF2B5EF4-FFF2-40B4-BE49-F238E27FC236}">
                  <a16:creationId xmlns:a16="http://schemas.microsoft.com/office/drawing/2014/main" id="{BFF50BB3-C545-45C5-A44B-870782C5A6CE}"/>
                </a:ext>
              </a:extLst>
            </p:cNvPr>
            <p:cNvSpPr/>
            <p:nvPr/>
          </p:nvSpPr>
          <p:spPr>
            <a:xfrm>
              <a:off x="247975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248;p19">
              <a:extLst>
                <a:ext uri="{FF2B5EF4-FFF2-40B4-BE49-F238E27FC236}">
                  <a16:creationId xmlns:a16="http://schemas.microsoft.com/office/drawing/2014/main" id="{F386C5BE-28AD-49D4-8471-DF5C9154C49D}"/>
                </a:ext>
              </a:extLst>
            </p:cNvPr>
            <p:cNvSpPr/>
            <p:nvPr/>
          </p:nvSpPr>
          <p:spPr>
            <a:xfrm>
              <a:off x="1792473" y="1945770"/>
              <a:ext cx="4442663" cy="72819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249;p19">
              <a:extLst>
                <a:ext uri="{FF2B5EF4-FFF2-40B4-BE49-F238E27FC236}">
                  <a16:creationId xmlns:a16="http://schemas.microsoft.com/office/drawing/2014/main" id="{0FF0178B-6D4B-4C60-8889-335B24F46ABC}"/>
                </a:ext>
              </a:extLst>
            </p:cNvPr>
            <p:cNvSpPr/>
            <p:nvPr/>
          </p:nvSpPr>
          <p:spPr>
            <a:xfrm>
              <a:off x="1411406" y="187275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" name="Google Shape;250;p19">
              <a:extLst>
                <a:ext uri="{FF2B5EF4-FFF2-40B4-BE49-F238E27FC236}">
                  <a16:creationId xmlns:a16="http://schemas.microsoft.com/office/drawing/2014/main" id="{306AE9A0-AB96-4225-9754-50E67203AC29}"/>
                </a:ext>
              </a:extLst>
            </p:cNvPr>
            <p:cNvSpPr txBox="1"/>
            <p:nvPr/>
          </p:nvSpPr>
          <p:spPr>
            <a:xfrm>
              <a:off x="2345763" y="2064900"/>
              <a:ext cx="18846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251;p19">
              <a:extLst>
                <a:ext uri="{FF2B5EF4-FFF2-40B4-BE49-F238E27FC236}">
                  <a16:creationId xmlns:a16="http://schemas.microsoft.com/office/drawing/2014/main" id="{54E70CA9-865C-409C-9EF2-473EB5F11883}"/>
                </a:ext>
              </a:extLst>
            </p:cNvPr>
            <p:cNvSpPr txBox="1"/>
            <p:nvPr/>
          </p:nvSpPr>
          <p:spPr>
            <a:xfrm>
              <a:off x="2334951" y="2017916"/>
              <a:ext cx="3949325" cy="507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địa hình</a:t>
              </a:r>
              <a:endPara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oogle Shape;252;p19">
            <a:extLst>
              <a:ext uri="{FF2B5EF4-FFF2-40B4-BE49-F238E27FC236}">
                <a16:creationId xmlns:a16="http://schemas.microsoft.com/office/drawing/2014/main" id="{E7727878-2088-478E-907B-F452D8598CEE}"/>
              </a:ext>
            </a:extLst>
          </p:cNvPr>
          <p:cNvGrpSpPr/>
          <p:nvPr/>
        </p:nvGrpSpPr>
        <p:grpSpPr>
          <a:xfrm>
            <a:off x="1781369" y="3485435"/>
            <a:ext cx="6484904" cy="1166300"/>
            <a:chOff x="4607785" y="1859063"/>
            <a:chExt cx="4863677" cy="874725"/>
          </a:xfrm>
        </p:grpSpPr>
        <p:sp>
          <p:nvSpPr>
            <p:cNvPr id="12" name="Google Shape;253;p19">
              <a:extLst>
                <a:ext uri="{FF2B5EF4-FFF2-40B4-BE49-F238E27FC236}">
                  <a16:creationId xmlns:a16="http://schemas.microsoft.com/office/drawing/2014/main" id="{E48C6642-C423-4F14-B108-D5F0B4C91685}"/>
                </a:ext>
              </a:extLst>
            </p:cNvPr>
            <p:cNvSpPr/>
            <p:nvPr/>
          </p:nvSpPr>
          <p:spPr>
            <a:xfrm>
              <a:off x="575010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54;p19">
              <a:extLst>
                <a:ext uri="{FF2B5EF4-FFF2-40B4-BE49-F238E27FC236}">
                  <a16:creationId xmlns:a16="http://schemas.microsoft.com/office/drawing/2014/main" id="{5D6ED52D-6842-432B-8331-0662D353CF48}"/>
                </a:ext>
              </a:extLst>
            </p:cNvPr>
            <p:cNvSpPr/>
            <p:nvPr/>
          </p:nvSpPr>
          <p:spPr>
            <a:xfrm>
              <a:off x="575010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2FC9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55;p19">
              <a:extLst>
                <a:ext uri="{FF2B5EF4-FFF2-40B4-BE49-F238E27FC236}">
                  <a16:creationId xmlns:a16="http://schemas.microsoft.com/office/drawing/2014/main" id="{4E39128E-BA8A-427C-8056-3EAA6C368C55}"/>
                </a:ext>
              </a:extLst>
            </p:cNvPr>
            <p:cNvSpPr/>
            <p:nvPr/>
          </p:nvSpPr>
          <p:spPr>
            <a:xfrm>
              <a:off x="5062823" y="1878288"/>
              <a:ext cx="3556385" cy="795675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56;p19">
              <a:extLst>
                <a:ext uri="{FF2B5EF4-FFF2-40B4-BE49-F238E27FC236}">
                  <a16:creationId xmlns:a16="http://schemas.microsoft.com/office/drawing/2014/main" id="{804BC9C0-5748-4761-9531-B10755B10F0B}"/>
                </a:ext>
              </a:extLst>
            </p:cNvPr>
            <p:cNvSpPr/>
            <p:nvPr/>
          </p:nvSpPr>
          <p:spPr>
            <a:xfrm>
              <a:off x="4660694" y="1859063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64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64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6" name="Google Shape;258;p19">
              <a:extLst>
                <a:ext uri="{FF2B5EF4-FFF2-40B4-BE49-F238E27FC236}">
                  <a16:creationId xmlns:a16="http://schemas.microsoft.com/office/drawing/2014/main" id="{21E6D35D-AA1F-4CF9-9029-5C508201D86F}"/>
                </a:ext>
              </a:extLst>
            </p:cNvPr>
            <p:cNvSpPr txBox="1"/>
            <p:nvPr/>
          </p:nvSpPr>
          <p:spPr>
            <a:xfrm>
              <a:off x="4607785" y="2169064"/>
              <a:ext cx="4863677" cy="433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khu vực địa hình</a:t>
              </a:r>
              <a:endPara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2856915-4B08-449E-AC5F-C084FD95B03A}"/>
              </a:ext>
            </a:extLst>
          </p:cNvPr>
          <p:cNvSpPr txBox="1"/>
          <p:nvPr/>
        </p:nvSpPr>
        <p:spPr>
          <a:xfrm>
            <a:off x="7377628" y="6483732"/>
            <a:ext cx="48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99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Kho </a:t>
            </a:r>
            <a:r>
              <a:rPr lang="en-US" dirty="0" err="1">
                <a:solidFill>
                  <a:srgbClr val="FF3399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giáo</a:t>
            </a:r>
            <a:r>
              <a:rPr lang="en-US">
                <a:solidFill>
                  <a:srgbClr val="FF3399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án PPT Địa lí -Lê Chinh- 0982.276.629</a:t>
            </a:r>
          </a:p>
        </p:txBody>
      </p:sp>
      <p:grpSp>
        <p:nvGrpSpPr>
          <p:cNvPr id="17" name="Google Shape;252;p19">
            <a:extLst>
              <a:ext uri="{FF2B5EF4-FFF2-40B4-BE49-F238E27FC236}">
                <a16:creationId xmlns:a16="http://schemas.microsoft.com/office/drawing/2014/main" id="{78A40B4D-8C6E-4854-533C-61112D53DD93}"/>
              </a:ext>
            </a:extLst>
          </p:cNvPr>
          <p:cNvGrpSpPr/>
          <p:nvPr/>
        </p:nvGrpSpPr>
        <p:grpSpPr>
          <a:xfrm>
            <a:off x="2238547" y="4949990"/>
            <a:ext cx="9268509" cy="1166300"/>
            <a:chOff x="4660694" y="1859063"/>
            <a:chExt cx="6951381" cy="874725"/>
          </a:xfrm>
        </p:grpSpPr>
        <p:sp>
          <p:nvSpPr>
            <p:cNvPr id="18" name="Google Shape;253;p19">
              <a:extLst>
                <a:ext uri="{FF2B5EF4-FFF2-40B4-BE49-F238E27FC236}">
                  <a16:creationId xmlns:a16="http://schemas.microsoft.com/office/drawing/2014/main" id="{E1D002FC-894A-03CB-28B0-A32631F07D69}"/>
                </a:ext>
              </a:extLst>
            </p:cNvPr>
            <p:cNvSpPr/>
            <p:nvPr/>
          </p:nvSpPr>
          <p:spPr>
            <a:xfrm>
              <a:off x="575010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54;p19">
              <a:extLst>
                <a:ext uri="{FF2B5EF4-FFF2-40B4-BE49-F238E27FC236}">
                  <a16:creationId xmlns:a16="http://schemas.microsoft.com/office/drawing/2014/main" id="{B75EBBFA-4DD9-A436-ECA4-E9C2659B14BB}"/>
                </a:ext>
              </a:extLst>
            </p:cNvPr>
            <p:cNvSpPr/>
            <p:nvPr/>
          </p:nvSpPr>
          <p:spPr>
            <a:xfrm>
              <a:off x="575010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2FC9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55;p19">
              <a:extLst>
                <a:ext uri="{FF2B5EF4-FFF2-40B4-BE49-F238E27FC236}">
                  <a16:creationId xmlns:a16="http://schemas.microsoft.com/office/drawing/2014/main" id="{D8322246-0A67-DED9-1163-0EDF1DAFA56A}"/>
                </a:ext>
              </a:extLst>
            </p:cNvPr>
            <p:cNvSpPr/>
            <p:nvPr/>
          </p:nvSpPr>
          <p:spPr>
            <a:xfrm>
              <a:off x="5062823" y="1878288"/>
              <a:ext cx="6549252" cy="795675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rgbClr val="F7FC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56;p19">
              <a:extLst>
                <a:ext uri="{FF2B5EF4-FFF2-40B4-BE49-F238E27FC236}">
                  <a16:creationId xmlns:a16="http://schemas.microsoft.com/office/drawing/2014/main" id="{8B4D2AF0-EB1A-DAE8-A049-8551012D357E}"/>
                </a:ext>
              </a:extLst>
            </p:cNvPr>
            <p:cNvSpPr/>
            <p:nvPr/>
          </p:nvSpPr>
          <p:spPr>
            <a:xfrm>
              <a:off x="4660694" y="1859063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64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64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100C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2" name="Google Shape;258;p19">
              <a:extLst>
                <a:ext uri="{FF2B5EF4-FFF2-40B4-BE49-F238E27FC236}">
                  <a16:creationId xmlns:a16="http://schemas.microsoft.com/office/drawing/2014/main" id="{3A629ECD-3459-23F7-83D7-C14887968EAF}"/>
                </a:ext>
              </a:extLst>
            </p:cNvPr>
            <p:cNvSpPr txBox="1"/>
            <p:nvPr/>
          </p:nvSpPr>
          <p:spPr>
            <a:xfrm>
              <a:off x="5577294" y="2141938"/>
              <a:ext cx="5520310" cy="433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Ảnh hưởng của sự phân hóa địa hình đối với sự phân hóa tự nhiên và khai thác kinh tế</a:t>
              </a:r>
              <a:endPara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91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245;p19">
            <a:extLst>
              <a:ext uri="{FF2B5EF4-FFF2-40B4-BE49-F238E27FC236}">
                <a16:creationId xmlns:a16="http://schemas.microsoft.com/office/drawing/2014/main" id="{AC7EA398-3392-785F-01B0-C9260B8FB642}"/>
              </a:ext>
            </a:extLst>
          </p:cNvPr>
          <p:cNvGrpSpPr/>
          <p:nvPr/>
        </p:nvGrpSpPr>
        <p:grpSpPr>
          <a:xfrm>
            <a:off x="0" y="0"/>
            <a:ext cx="6497161" cy="1148042"/>
            <a:chOff x="1411406" y="1872757"/>
            <a:chExt cx="4872870" cy="861031"/>
          </a:xfrm>
        </p:grpSpPr>
        <p:sp>
          <p:nvSpPr>
            <p:cNvPr id="10" name="Google Shape;246;p19">
              <a:extLst>
                <a:ext uri="{FF2B5EF4-FFF2-40B4-BE49-F238E27FC236}">
                  <a16:creationId xmlns:a16="http://schemas.microsoft.com/office/drawing/2014/main" id="{F9524ABC-1FF8-866A-721B-4E6F98DA6380}"/>
                </a:ext>
              </a:extLst>
            </p:cNvPr>
            <p:cNvSpPr/>
            <p:nvPr/>
          </p:nvSpPr>
          <p:spPr>
            <a:xfrm>
              <a:off x="2479750" y="2614088"/>
              <a:ext cx="1999100" cy="119700"/>
            </a:xfrm>
            <a:custGeom>
              <a:avLst/>
              <a:gdLst/>
              <a:ahLst/>
              <a:cxnLst/>
              <a:rect l="l" t="t" r="r" b="b"/>
              <a:pathLst>
                <a:path w="79964" h="4788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cubicBezTo>
                    <a:pt x="334" y="1751"/>
                    <a:pt x="358" y="1811"/>
                    <a:pt x="370" y="1858"/>
                  </a:cubicBezTo>
                  <a:cubicBezTo>
                    <a:pt x="1096" y="3573"/>
                    <a:pt x="2799" y="4787"/>
                    <a:pt x="4787" y="4787"/>
                  </a:cubicBezTo>
                  <a:lnTo>
                    <a:pt x="77582" y="4787"/>
                  </a:lnTo>
                  <a:cubicBezTo>
                    <a:pt x="78237" y="4787"/>
                    <a:pt x="78832" y="4525"/>
                    <a:pt x="79273" y="4085"/>
                  </a:cubicBezTo>
                  <a:cubicBezTo>
                    <a:pt x="79499" y="3859"/>
                    <a:pt x="79689" y="3561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47;p19">
              <a:extLst>
                <a:ext uri="{FF2B5EF4-FFF2-40B4-BE49-F238E27FC236}">
                  <a16:creationId xmlns:a16="http://schemas.microsoft.com/office/drawing/2014/main" id="{77C24DBF-F257-EACE-A65A-877709CBD799}"/>
                </a:ext>
              </a:extLst>
            </p:cNvPr>
            <p:cNvSpPr/>
            <p:nvPr/>
          </p:nvSpPr>
          <p:spPr>
            <a:xfrm>
              <a:off x="2479750" y="2614088"/>
              <a:ext cx="1999100" cy="81300"/>
            </a:xfrm>
            <a:custGeom>
              <a:avLst/>
              <a:gdLst/>
              <a:ahLst/>
              <a:cxnLst/>
              <a:rect l="l" t="t" r="r" b="b"/>
              <a:pathLst>
                <a:path w="79964" h="3252" extrusionOk="0">
                  <a:moveTo>
                    <a:pt x="1" y="1"/>
                  </a:moveTo>
                  <a:cubicBezTo>
                    <a:pt x="1" y="596"/>
                    <a:pt x="120" y="1180"/>
                    <a:pt x="310" y="1703"/>
                  </a:cubicBezTo>
                  <a:lnTo>
                    <a:pt x="77582" y="1703"/>
                  </a:lnTo>
                  <a:cubicBezTo>
                    <a:pt x="78606" y="1703"/>
                    <a:pt x="79475" y="2346"/>
                    <a:pt x="79808" y="3251"/>
                  </a:cubicBezTo>
                  <a:cubicBezTo>
                    <a:pt x="79904" y="3001"/>
                    <a:pt x="79963" y="2739"/>
                    <a:pt x="79963" y="2465"/>
                  </a:cubicBezTo>
                  <a:lnTo>
                    <a:pt x="79963" y="2418"/>
                  </a:lnTo>
                  <a:cubicBezTo>
                    <a:pt x="79963" y="2227"/>
                    <a:pt x="79939" y="2037"/>
                    <a:pt x="79892" y="1858"/>
                  </a:cubicBezTo>
                  <a:cubicBezTo>
                    <a:pt x="79630" y="799"/>
                    <a:pt x="78606" y="1"/>
                    <a:pt x="77463" y="1"/>
                  </a:cubicBez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48;p19">
              <a:extLst>
                <a:ext uri="{FF2B5EF4-FFF2-40B4-BE49-F238E27FC236}">
                  <a16:creationId xmlns:a16="http://schemas.microsoft.com/office/drawing/2014/main" id="{65EFFBEA-1AA1-1F4F-EA0D-B21294C38B6E}"/>
                </a:ext>
              </a:extLst>
            </p:cNvPr>
            <p:cNvSpPr/>
            <p:nvPr/>
          </p:nvSpPr>
          <p:spPr>
            <a:xfrm>
              <a:off x="1792473" y="1945770"/>
              <a:ext cx="4442663" cy="728193"/>
            </a:xfrm>
            <a:custGeom>
              <a:avLst/>
              <a:gdLst/>
              <a:ahLst/>
              <a:cxnLst/>
              <a:rect l="l" t="t" r="r" b="b"/>
              <a:pathLst>
                <a:path w="107455" h="43161" extrusionOk="0">
                  <a:moveTo>
                    <a:pt x="0" y="0"/>
                  </a:moveTo>
                  <a:lnTo>
                    <a:pt x="0" y="40767"/>
                  </a:lnTo>
                  <a:lnTo>
                    <a:pt x="105073" y="40767"/>
                  </a:lnTo>
                  <a:cubicBezTo>
                    <a:pt x="106395" y="40767"/>
                    <a:pt x="107454" y="41850"/>
                    <a:pt x="107454" y="43160"/>
                  </a:cubicBezTo>
                  <a:lnTo>
                    <a:pt x="107454" y="3643"/>
                  </a:lnTo>
                  <a:cubicBezTo>
                    <a:pt x="107454" y="1631"/>
                    <a:pt x="105823" y="0"/>
                    <a:pt x="103811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49;p19">
              <a:extLst>
                <a:ext uri="{FF2B5EF4-FFF2-40B4-BE49-F238E27FC236}">
                  <a16:creationId xmlns:a16="http://schemas.microsoft.com/office/drawing/2014/main" id="{99887C49-3900-EF7C-9944-FD2429E823FA}"/>
                </a:ext>
              </a:extLst>
            </p:cNvPr>
            <p:cNvSpPr/>
            <p:nvPr/>
          </p:nvSpPr>
          <p:spPr>
            <a:xfrm>
              <a:off x="1411406" y="1872757"/>
              <a:ext cx="795350" cy="795675"/>
            </a:xfrm>
            <a:custGeom>
              <a:avLst/>
              <a:gdLst/>
              <a:ahLst/>
              <a:cxnLst/>
              <a:rect l="l" t="t" r="r" b="b"/>
              <a:pathLst>
                <a:path w="31814" h="31827" extrusionOk="0">
                  <a:moveTo>
                    <a:pt x="15907" y="1"/>
                  </a:moveTo>
                  <a:cubicBezTo>
                    <a:pt x="14776" y="1"/>
                    <a:pt x="13693" y="453"/>
                    <a:pt x="12895" y="1251"/>
                  </a:cubicBezTo>
                  <a:lnTo>
                    <a:pt x="1251" y="12895"/>
                  </a:lnTo>
                  <a:cubicBezTo>
                    <a:pt x="441" y="13705"/>
                    <a:pt x="1" y="14776"/>
                    <a:pt x="1" y="15919"/>
                  </a:cubicBezTo>
                  <a:cubicBezTo>
                    <a:pt x="1" y="17050"/>
                    <a:pt x="441" y="18122"/>
                    <a:pt x="1251" y="18932"/>
                  </a:cubicBezTo>
                  <a:lnTo>
                    <a:pt x="12895" y="30576"/>
                  </a:lnTo>
                  <a:cubicBezTo>
                    <a:pt x="13693" y="31374"/>
                    <a:pt x="14776" y="31826"/>
                    <a:pt x="15907" y="31826"/>
                  </a:cubicBezTo>
                  <a:cubicBezTo>
                    <a:pt x="17050" y="31826"/>
                    <a:pt x="18122" y="31374"/>
                    <a:pt x="18932" y="30576"/>
                  </a:cubicBezTo>
                  <a:lnTo>
                    <a:pt x="30564" y="18932"/>
                  </a:lnTo>
                  <a:cubicBezTo>
                    <a:pt x="31374" y="18122"/>
                    <a:pt x="31814" y="17050"/>
                    <a:pt x="31814" y="15919"/>
                  </a:cubicBezTo>
                  <a:cubicBezTo>
                    <a:pt x="31814" y="14776"/>
                    <a:pt x="31374" y="13705"/>
                    <a:pt x="30564" y="12895"/>
                  </a:cubicBezTo>
                  <a:lnTo>
                    <a:pt x="18932" y="1251"/>
                  </a:lnTo>
                  <a:cubicBezTo>
                    <a:pt x="18122" y="453"/>
                    <a:pt x="17050" y="1"/>
                    <a:pt x="1590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4667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4667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250;p19">
              <a:extLst>
                <a:ext uri="{FF2B5EF4-FFF2-40B4-BE49-F238E27FC236}">
                  <a16:creationId xmlns:a16="http://schemas.microsoft.com/office/drawing/2014/main" id="{9BA4E647-27CD-0197-0AB9-EAE18EAF42E4}"/>
                </a:ext>
              </a:extLst>
            </p:cNvPr>
            <p:cNvSpPr txBox="1"/>
            <p:nvPr/>
          </p:nvSpPr>
          <p:spPr>
            <a:xfrm>
              <a:off x="2345763" y="2064900"/>
              <a:ext cx="1884600" cy="45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6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" name="Google Shape;251;p19">
              <a:extLst>
                <a:ext uri="{FF2B5EF4-FFF2-40B4-BE49-F238E27FC236}">
                  <a16:creationId xmlns:a16="http://schemas.microsoft.com/office/drawing/2014/main" id="{E3341DCA-DD21-31F7-CB3B-5B74776A5B3D}"/>
                </a:ext>
              </a:extLst>
            </p:cNvPr>
            <p:cNvSpPr txBox="1"/>
            <p:nvPr/>
          </p:nvSpPr>
          <p:spPr>
            <a:xfrm>
              <a:off x="2334951" y="2017916"/>
              <a:ext cx="3949325" cy="507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địa hình</a:t>
              </a:r>
              <a:endPara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C6EDFCD-11B6-A0C4-1E31-65D67A7AD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940" y="46039"/>
            <a:ext cx="3937196" cy="19932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8DA576-8F15-E620-E88D-FDFC153ACDBF}"/>
              </a:ext>
            </a:extLst>
          </p:cNvPr>
          <p:cNvSpPr txBox="1"/>
          <p:nvPr/>
        </p:nvSpPr>
        <p:spPr>
          <a:xfrm>
            <a:off x="530233" y="2020824"/>
            <a:ext cx="11308903" cy="4239174"/>
          </a:xfrm>
          <a:custGeom>
            <a:avLst/>
            <a:gdLst>
              <a:gd name="connsiteX0" fmla="*/ 0 w 11308903"/>
              <a:gd name="connsiteY0" fmla="*/ 0 h 4239174"/>
              <a:gd name="connsiteX1" fmla="*/ 482116 w 11308903"/>
              <a:gd name="connsiteY1" fmla="*/ 0 h 4239174"/>
              <a:gd name="connsiteX2" fmla="*/ 738055 w 11308903"/>
              <a:gd name="connsiteY2" fmla="*/ 0 h 4239174"/>
              <a:gd name="connsiteX3" fmla="*/ 1559438 w 11308903"/>
              <a:gd name="connsiteY3" fmla="*/ 0 h 4239174"/>
              <a:gd name="connsiteX4" fmla="*/ 2041555 w 11308903"/>
              <a:gd name="connsiteY4" fmla="*/ 0 h 4239174"/>
              <a:gd name="connsiteX5" fmla="*/ 2523671 w 11308903"/>
              <a:gd name="connsiteY5" fmla="*/ 0 h 4239174"/>
              <a:gd name="connsiteX6" fmla="*/ 3345054 w 11308903"/>
              <a:gd name="connsiteY6" fmla="*/ 0 h 4239174"/>
              <a:gd name="connsiteX7" fmla="*/ 3714082 w 11308903"/>
              <a:gd name="connsiteY7" fmla="*/ 0 h 4239174"/>
              <a:gd name="connsiteX8" fmla="*/ 4535465 w 11308903"/>
              <a:gd name="connsiteY8" fmla="*/ 0 h 4239174"/>
              <a:gd name="connsiteX9" fmla="*/ 5356849 w 11308903"/>
              <a:gd name="connsiteY9" fmla="*/ 0 h 4239174"/>
              <a:gd name="connsiteX10" fmla="*/ 5952054 w 11308903"/>
              <a:gd name="connsiteY10" fmla="*/ 0 h 4239174"/>
              <a:gd name="connsiteX11" fmla="*/ 6773438 w 11308903"/>
              <a:gd name="connsiteY11" fmla="*/ 0 h 4239174"/>
              <a:gd name="connsiteX12" fmla="*/ 7255554 w 11308903"/>
              <a:gd name="connsiteY12" fmla="*/ 0 h 4239174"/>
              <a:gd name="connsiteX13" fmla="*/ 7737670 w 11308903"/>
              <a:gd name="connsiteY13" fmla="*/ 0 h 4239174"/>
              <a:gd name="connsiteX14" fmla="*/ 8445965 w 11308903"/>
              <a:gd name="connsiteY14" fmla="*/ 0 h 4239174"/>
              <a:gd name="connsiteX15" fmla="*/ 8928081 w 11308903"/>
              <a:gd name="connsiteY15" fmla="*/ 0 h 4239174"/>
              <a:gd name="connsiteX16" fmla="*/ 9749465 w 11308903"/>
              <a:gd name="connsiteY16" fmla="*/ 0 h 4239174"/>
              <a:gd name="connsiteX17" fmla="*/ 10570848 w 11308903"/>
              <a:gd name="connsiteY17" fmla="*/ 0 h 4239174"/>
              <a:gd name="connsiteX18" fmla="*/ 11308903 w 11308903"/>
              <a:gd name="connsiteY18" fmla="*/ 0 h 4239174"/>
              <a:gd name="connsiteX19" fmla="*/ 11308903 w 11308903"/>
              <a:gd name="connsiteY19" fmla="*/ 487505 h 4239174"/>
              <a:gd name="connsiteX20" fmla="*/ 11308903 w 11308903"/>
              <a:gd name="connsiteY20" fmla="*/ 890227 h 4239174"/>
              <a:gd name="connsiteX21" fmla="*/ 11308903 w 11308903"/>
              <a:gd name="connsiteY21" fmla="*/ 1335340 h 4239174"/>
              <a:gd name="connsiteX22" fmla="*/ 11308903 w 11308903"/>
              <a:gd name="connsiteY22" fmla="*/ 1907628 h 4239174"/>
              <a:gd name="connsiteX23" fmla="*/ 11308903 w 11308903"/>
              <a:gd name="connsiteY23" fmla="*/ 2395133 h 4239174"/>
              <a:gd name="connsiteX24" fmla="*/ 11308903 w 11308903"/>
              <a:gd name="connsiteY24" fmla="*/ 2840247 h 4239174"/>
              <a:gd name="connsiteX25" fmla="*/ 11308903 w 11308903"/>
              <a:gd name="connsiteY25" fmla="*/ 3412535 h 4239174"/>
              <a:gd name="connsiteX26" fmla="*/ 11308903 w 11308903"/>
              <a:gd name="connsiteY26" fmla="*/ 4239174 h 4239174"/>
              <a:gd name="connsiteX27" fmla="*/ 10713698 w 11308903"/>
              <a:gd name="connsiteY27" fmla="*/ 4239174 h 4239174"/>
              <a:gd name="connsiteX28" fmla="*/ 10344670 w 11308903"/>
              <a:gd name="connsiteY28" fmla="*/ 4239174 h 4239174"/>
              <a:gd name="connsiteX29" fmla="*/ 9636376 w 11308903"/>
              <a:gd name="connsiteY29" fmla="*/ 4239174 h 4239174"/>
              <a:gd name="connsiteX30" fmla="*/ 9267348 w 11308903"/>
              <a:gd name="connsiteY30" fmla="*/ 4239174 h 4239174"/>
              <a:gd name="connsiteX31" fmla="*/ 8559054 w 11308903"/>
              <a:gd name="connsiteY31" fmla="*/ 4239174 h 4239174"/>
              <a:gd name="connsiteX32" fmla="*/ 8303116 w 11308903"/>
              <a:gd name="connsiteY32" fmla="*/ 4239174 h 4239174"/>
              <a:gd name="connsiteX33" fmla="*/ 7594821 w 11308903"/>
              <a:gd name="connsiteY33" fmla="*/ 4239174 h 4239174"/>
              <a:gd name="connsiteX34" fmla="*/ 7225794 w 11308903"/>
              <a:gd name="connsiteY34" fmla="*/ 4239174 h 4239174"/>
              <a:gd name="connsiteX35" fmla="*/ 6969855 w 11308903"/>
              <a:gd name="connsiteY35" fmla="*/ 4239174 h 4239174"/>
              <a:gd name="connsiteX36" fmla="*/ 6600828 w 11308903"/>
              <a:gd name="connsiteY36" fmla="*/ 4239174 h 4239174"/>
              <a:gd name="connsiteX37" fmla="*/ 5892534 w 11308903"/>
              <a:gd name="connsiteY37" fmla="*/ 4239174 h 4239174"/>
              <a:gd name="connsiteX38" fmla="*/ 5523506 w 11308903"/>
              <a:gd name="connsiteY38" fmla="*/ 4239174 h 4239174"/>
              <a:gd name="connsiteX39" fmla="*/ 5267568 w 11308903"/>
              <a:gd name="connsiteY39" fmla="*/ 4239174 h 4239174"/>
              <a:gd name="connsiteX40" fmla="*/ 4898541 w 11308903"/>
              <a:gd name="connsiteY40" fmla="*/ 4239174 h 4239174"/>
              <a:gd name="connsiteX41" fmla="*/ 4416424 w 11308903"/>
              <a:gd name="connsiteY41" fmla="*/ 4239174 h 4239174"/>
              <a:gd name="connsiteX42" fmla="*/ 3821219 w 11308903"/>
              <a:gd name="connsiteY42" fmla="*/ 4239174 h 4239174"/>
              <a:gd name="connsiteX43" fmla="*/ 3452191 w 11308903"/>
              <a:gd name="connsiteY43" fmla="*/ 4239174 h 4239174"/>
              <a:gd name="connsiteX44" fmla="*/ 2630808 w 11308903"/>
              <a:gd name="connsiteY44" fmla="*/ 4239174 h 4239174"/>
              <a:gd name="connsiteX45" fmla="*/ 2035603 w 11308903"/>
              <a:gd name="connsiteY45" fmla="*/ 4239174 h 4239174"/>
              <a:gd name="connsiteX46" fmla="*/ 1214219 w 11308903"/>
              <a:gd name="connsiteY46" fmla="*/ 4239174 h 4239174"/>
              <a:gd name="connsiteX47" fmla="*/ 505925 w 11308903"/>
              <a:gd name="connsiteY47" fmla="*/ 4239174 h 4239174"/>
              <a:gd name="connsiteX48" fmla="*/ 0 w 11308903"/>
              <a:gd name="connsiteY48" fmla="*/ 4239174 h 4239174"/>
              <a:gd name="connsiteX49" fmla="*/ 0 w 11308903"/>
              <a:gd name="connsiteY49" fmla="*/ 3666886 h 4239174"/>
              <a:gd name="connsiteX50" fmla="*/ 0 w 11308903"/>
              <a:gd name="connsiteY50" fmla="*/ 3094597 h 4239174"/>
              <a:gd name="connsiteX51" fmla="*/ 0 w 11308903"/>
              <a:gd name="connsiteY51" fmla="*/ 2564700 h 4239174"/>
              <a:gd name="connsiteX52" fmla="*/ 0 w 11308903"/>
              <a:gd name="connsiteY52" fmla="*/ 1950020 h 4239174"/>
              <a:gd name="connsiteX53" fmla="*/ 0 w 11308903"/>
              <a:gd name="connsiteY53" fmla="*/ 1335340 h 4239174"/>
              <a:gd name="connsiteX54" fmla="*/ 0 w 11308903"/>
              <a:gd name="connsiteY54" fmla="*/ 763051 h 4239174"/>
              <a:gd name="connsiteX55" fmla="*/ 0 w 11308903"/>
              <a:gd name="connsiteY55" fmla="*/ 0 h 423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308903" h="4239174" extrusionOk="0">
                <a:moveTo>
                  <a:pt x="0" y="0"/>
                </a:moveTo>
                <a:cubicBezTo>
                  <a:pt x="216657" y="-50570"/>
                  <a:pt x="257104" y="39211"/>
                  <a:pt x="482116" y="0"/>
                </a:cubicBezTo>
                <a:cubicBezTo>
                  <a:pt x="707128" y="-39211"/>
                  <a:pt x="633214" y="555"/>
                  <a:pt x="738055" y="0"/>
                </a:cubicBezTo>
                <a:cubicBezTo>
                  <a:pt x="842896" y="-555"/>
                  <a:pt x="1374992" y="53061"/>
                  <a:pt x="1559438" y="0"/>
                </a:cubicBezTo>
                <a:cubicBezTo>
                  <a:pt x="1743884" y="-53061"/>
                  <a:pt x="1825569" y="44670"/>
                  <a:pt x="2041555" y="0"/>
                </a:cubicBezTo>
                <a:cubicBezTo>
                  <a:pt x="2257541" y="-44670"/>
                  <a:pt x="2386749" y="44626"/>
                  <a:pt x="2523671" y="0"/>
                </a:cubicBezTo>
                <a:cubicBezTo>
                  <a:pt x="2660593" y="-44626"/>
                  <a:pt x="3176834" y="47613"/>
                  <a:pt x="3345054" y="0"/>
                </a:cubicBezTo>
                <a:cubicBezTo>
                  <a:pt x="3513274" y="-47613"/>
                  <a:pt x="3538492" y="27494"/>
                  <a:pt x="3714082" y="0"/>
                </a:cubicBezTo>
                <a:cubicBezTo>
                  <a:pt x="3889672" y="-27494"/>
                  <a:pt x="4224661" y="20298"/>
                  <a:pt x="4535465" y="0"/>
                </a:cubicBezTo>
                <a:cubicBezTo>
                  <a:pt x="4846269" y="-20298"/>
                  <a:pt x="5122026" y="94313"/>
                  <a:pt x="5356849" y="0"/>
                </a:cubicBezTo>
                <a:cubicBezTo>
                  <a:pt x="5591672" y="-94313"/>
                  <a:pt x="5662377" y="2159"/>
                  <a:pt x="5952054" y="0"/>
                </a:cubicBezTo>
                <a:cubicBezTo>
                  <a:pt x="6241732" y="-2159"/>
                  <a:pt x="6580913" y="96301"/>
                  <a:pt x="6773438" y="0"/>
                </a:cubicBezTo>
                <a:cubicBezTo>
                  <a:pt x="6965963" y="-96301"/>
                  <a:pt x="7020463" y="10211"/>
                  <a:pt x="7255554" y="0"/>
                </a:cubicBezTo>
                <a:cubicBezTo>
                  <a:pt x="7490645" y="-10211"/>
                  <a:pt x="7539531" y="44160"/>
                  <a:pt x="7737670" y="0"/>
                </a:cubicBezTo>
                <a:cubicBezTo>
                  <a:pt x="7935809" y="-44160"/>
                  <a:pt x="8109665" y="13112"/>
                  <a:pt x="8445965" y="0"/>
                </a:cubicBezTo>
                <a:cubicBezTo>
                  <a:pt x="8782266" y="-13112"/>
                  <a:pt x="8818591" y="41882"/>
                  <a:pt x="8928081" y="0"/>
                </a:cubicBezTo>
                <a:cubicBezTo>
                  <a:pt x="9037571" y="-41882"/>
                  <a:pt x="9477803" y="97356"/>
                  <a:pt x="9749465" y="0"/>
                </a:cubicBezTo>
                <a:cubicBezTo>
                  <a:pt x="10021127" y="-97356"/>
                  <a:pt x="10309743" y="4290"/>
                  <a:pt x="10570848" y="0"/>
                </a:cubicBezTo>
                <a:cubicBezTo>
                  <a:pt x="10831953" y="-4290"/>
                  <a:pt x="11128072" y="8333"/>
                  <a:pt x="11308903" y="0"/>
                </a:cubicBezTo>
                <a:cubicBezTo>
                  <a:pt x="11316172" y="122675"/>
                  <a:pt x="11308385" y="330663"/>
                  <a:pt x="11308903" y="487505"/>
                </a:cubicBezTo>
                <a:cubicBezTo>
                  <a:pt x="11309421" y="644348"/>
                  <a:pt x="11264127" y="732840"/>
                  <a:pt x="11308903" y="890227"/>
                </a:cubicBezTo>
                <a:cubicBezTo>
                  <a:pt x="11353679" y="1047614"/>
                  <a:pt x="11294465" y="1244561"/>
                  <a:pt x="11308903" y="1335340"/>
                </a:cubicBezTo>
                <a:cubicBezTo>
                  <a:pt x="11323341" y="1426119"/>
                  <a:pt x="11266265" y="1690655"/>
                  <a:pt x="11308903" y="1907628"/>
                </a:cubicBezTo>
                <a:cubicBezTo>
                  <a:pt x="11351541" y="2124601"/>
                  <a:pt x="11280797" y="2250063"/>
                  <a:pt x="11308903" y="2395133"/>
                </a:cubicBezTo>
                <a:cubicBezTo>
                  <a:pt x="11337009" y="2540204"/>
                  <a:pt x="11303747" y="2626153"/>
                  <a:pt x="11308903" y="2840247"/>
                </a:cubicBezTo>
                <a:cubicBezTo>
                  <a:pt x="11314059" y="3054341"/>
                  <a:pt x="11245646" y="3278838"/>
                  <a:pt x="11308903" y="3412535"/>
                </a:cubicBezTo>
                <a:cubicBezTo>
                  <a:pt x="11372160" y="3546232"/>
                  <a:pt x="11271748" y="3856875"/>
                  <a:pt x="11308903" y="4239174"/>
                </a:cubicBezTo>
                <a:cubicBezTo>
                  <a:pt x="11022957" y="4307346"/>
                  <a:pt x="10870289" y="4206879"/>
                  <a:pt x="10713698" y="4239174"/>
                </a:cubicBezTo>
                <a:cubicBezTo>
                  <a:pt x="10557108" y="4271469"/>
                  <a:pt x="10471675" y="4213134"/>
                  <a:pt x="10344670" y="4239174"/>
                </a:cubicBezTo>
                <a:cubicBezTo>
                  <a:pt x="10217665" y="4265214"/>
                  <a:pt x="9890515" y="4214448"/>
                  <a:pt x="9636376" y="4239174"/>
                </a:cubicBezTo>
                <a:cubicBezTo>
                  <a:pt x="9382237" y="4263900"/>
                  <a:pt x="9422831" y="4212157"/>
                  <a:pt x="9267348" y="4239174"/>
                </a:cubicBezTo>
                <a:cubicBezTo>
                  <a:pt x="9111865" y="4266191"/>
                  <a:pt x="8862751" y="4167870"/>
                  <a:pt x="8559054" y="4239174"/>
                </a:cubicBezTo>
                <a:cubicBezTo>
                  <a:pt x="8255357" y="4310478"/>
                  <a:pt x="8358016" y="4214167"/>
                  <a:pt x="8303116" y="4239174"/>
                </a:cubicBezTo>
                <a:cubicBezTo>
                  <a:pt x="8248216" y="4264181"/>
                  <a:pt x="7739936" y="4156935"/>
                  <a:pt x="7594821" y="4239174"/>
                </a:cubicBezTo>
                <a:cubicBezTo>
                  <a:pt x="7449707" y="4321413"/>
                  <a:pt x="7316660" y="4237226"/>
                  <a:pt x="7225794" y="4239174"/>
                </a:cubicBezTo>
                <a:cubicBezTo>
                  <a:pt x="7134928" y="4241122"/>
                  <a:pt x="7095596" y="4228014"/>
                  <a:pt x="6969855" y="4239174"/>
                </a:cubicBezTo>
                <a:cubicBezTo>
                  <a:pt x="6844114" y="4250334"/>
                  <a:pt x="6723540" y="4210029"/>
                  <a:pt x="6600828" y="4239174"/>
                </a:cubicBezTo>
                <a:cubicBezTo>
                  <a:pt x="6478116" y="4268319"/>
                  <a:pt x="6229897" y="4161630"/>
                  <a:pt x="5892534" y="4239174"/>
                </a:cubicBezTo>
                <a:cubicBezTo>
                  <a:pt x="5555171" y="4316718"/>
                  <a:pt x="5640480" y="4237147"/>
                  <a:pt x="5523506" y="4239174"/>
                </a:cubicBezTo>
                <a:cubicBezTo>
                  <a:pt x="5406532" y="4241201"/>
                  <a:pt x="5331657" y="4210872"/>
                  <a:pt x="5267568" y="4239174"/>
                </a:cubicBezTo>
                <a:cubicBezTo>
                  <a:pt x="5203479" y="4267476"/>
                  <a:pt x="5033658" y="4209126"/>
                  <a:pt x="4898541" y="4239174"/>
                </a:cubicBezTo>
                <a:cubicBezTo>
                  <a:pt x="4763424" y="4269222"/>
                  <a:pt x="4586240" y="4229165"/>
                  <a:pt x="4416424" y="4239174"/>
                </a:cubicBezTo>
                <a:cubicBezTo>
                  <a:pt x="4246608" y="4249183"/>
                  <a:pt x="4054112" y="4179596"/>
                  <a:pt x="3821219" y="4239174"/>
                </a:cubicBezTo>
                <a:cubicBezTo>
                  <a:pt x="3588327" y="4298752"/>
                  <a:pt x="3538198" y="4228464"/>
                  <a:pt x="3452191" y="4239174"/>
                </a:cubicBezTo>
                <a:cubicBezTo>
                  <a:pt x="3366184" y="4249884"/>
                  <a:pt x="2920655" y="4229780"/>
                  <a:pt x="2630808" y="4239174"/>
                </a:cubicBezTo>
                <a:cubicBezTo>
                  <a:pt x="2340961" y="4248568"/>
                  <a:pt x="2284118" y="4195647"/>
                  <a:pt x="2035603" y="4239174"/>
                </a:cubicBezTo>
                <a:cubicBezTo>
                  <a:pt x="1787089" y="4282701"/>
                  <a:pt x="1410378" y="4203959"/>
                  <a:pt x="1214219" y="4239174"/>
                </a:cubicBezTo>
                <a:cubicBezTo>
                  <a:pt x="1018060" y="4274389"/>
                  <a:pt x="675849" y="4213977"/>
                  <a:pt x="505925" y="4239174"/>
                </a:cubicBezTo>
                <a:cubicBezTo>
                  <a:pt x="336001" y="4264371"/>
                  <a:pt x="242466" y="4210530"/>
                  <a:pt x="0" y="4239174"/>
                </a:cubicBezTo>
                <a:cubicBezTo>
                  <a:pt x="-25021" y="4058918"/>
                  <a:pt x="57803" y="3885461"/>
                  <a:pt x="0" y="3666886"/>
                </a:cubicBezTo>
                <a:cubicBezTo>
                  <a:pt x="-57803" y="3448311"/>
                  <a:pt x="28067" y="3329691"/>
                  <a:pt x="0" y="3094597"/>
                </a:cubicBezTo>
                <a:cubicBezTo>
                  <a:pt x="-28067" y="2859503"/>
                  <a:pt x="3042" y="2723190"/>
                  <a:pt x="0" y="2564700"/>
                </a:cubicBezTo>
                <a:cubicBezTo>
                  <a:pt x="-3042" y="2406210"/>
                  <a:pt x="6789" y="2139335"/>
                  <a:pt x="0" y="1950020"/>
                </a:cubicBezTo>
                <a:cubicBezTo>
                  <a:pt x="-6789" y="1760705"/>
                  <a:pt x="38229" y="1526857"/>
                  <a:pt x="0" y="1335340"/>
                </a:cubicBezTo>
                <a:cubicBezTo>
                  <a:pt x="-38229" y="1143823"/>
                  <a:pt x="31780" y="935988"/>
                  <a:pt x="0" y="763051"/>
                </a:cubicBezTo>
                <a:cubicBezTo>
                  <a:pt x="-31780" y="590114"/>
                  <a:pt x="65295" y="212114"/>
                  <a:pt x="0" y="0"/>
                </a:cubicBezTo>
                <a:close/>
              </a:path>
            </a:pathLst>
          </a:custGeom>
          <a:noFill/>
          <a:ln>
            <a:solidFill>
              <a:srgbClr val="00B0F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 b="1">
                <a:solidFill>
                  <a:srgbClr val="F31DC5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TRÒ CHƠI “ </a:t>
            </a:r>
            <a:r>
              <a:rPr lang="en-US" sz="3200" b="1" i="1">
                <a:solidFill>
                  <a:srgbClr val="F31DC5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TIẾP SỨC</a:t>
            </a:r>
            <a:r>
              <a:rPr lang="en-US" sz="3200" b="1">
                <a:solidFill>
                  <a:srgbClr val="F31DC5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</a:t>
            </a:r>
            <a:endParaRPr lang="en-US" sz="3200" b="1">
              <a:solidFill>
                <a:srgbClr val="F31DC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>
                <a:solidFill>
                  <a:srgbClr val="0303E7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- 2 đội xếp thành 2 hàng.</a:t>
            </a:r>
            <a:endParaRPr lang="en-US" sz="3200">
              <a:solidFill>
                <a:srgbClr val="0303E7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>
                <a:solidFill>
                  <a:srgbClr val="0303E7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-HS ở các đội chơi lần lượt từng HS sử dụng các thẻ có ghi tên các dãy núi, các cao nguyên, các đồng bằng lên gắn trên lược đồ trong vòng 2 phút. </a:t>
            </a:r>
            <a:endParaRPr lang="en-US" sz="3200">
              <a:solidFill>
                <a:srgbClr val="0303E7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600"/>
              </a:spcAft>
              <a:tabLst>
                <a:tab pos="180340" algn="l"/>
                <a:tab pos="450215" algn="l"/>
              </a:tabLst>
            </a:pPr>
            <a:r>
              <a:rPr lang="en-US" sz="3200">
                <a:solidFill>
                  <a:srgbClr val="0303E7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-Trong vòng 2 phút đội nào gắn được nhiều nhất và đúng nhất là đội chiến thắng.</a:t>
            </a:r>
            <a:endParaRPr lang="en-US" sz="3200">
              <a:solidFill>
                <a:srgbClr val="0303E7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68.jpg">
            <a:extLst>
              <a:ext uri="{FF2B5EF4-FFF2-40B4-BE49-F238E27FC236}">
                <a16:creationId xmlns:a16="http://schemas.microsoft.com/office/drawing/2014/main" id="{12261F69-B8D2-7310-0D78-F15A36F3B47E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0" y="80708"/>
            <a:ext cx="4839128" cy="6801743"/>
          </a:xfrm>
          <a:prstGeom prst="rect">
            <a:avLst/>
          </a:prstGeom>
          <a:ln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8797C8B-8971-5975-77D6-F2A47A533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818" y="229220"/>
            <a:ext cx="1831264" cy="107710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3B5CFF0-D450-2C2B-FD8D-21C2BC79C0B1}"/>
              </a:ext>
            </a:extLst>
          </p:cNvPr>
          <p:cNvGrpSpPr/>
          <p:nvPr/>
        </p:nvGrpSpPr>
        <p:grpSpPr>
          <a:xfrm>
            <a:off x="6763213" y="233516"/>
            <a:ext cx="5118029" cy="6619071"/>
            <a:chOff x="6763213" y="233516"/>
            <a:chExt cx="5118029" cy="6619071"/>
          </a:xfrm>
          <a:solidFill>
            <a:srgbClr val="F2FD9D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9CC4F0-922B-6CBB-DA91-43A25BEF6FE7}"/>
                </a:ext>
              </a:extLst>
            </p:cNvPr>
            <p:cNvSpPr/>
            <p:nvPr/>
          </p:nvSpPr>
          <p:spPr>
            <a:xfrm>
              <a:off x="6765322" y="233516"/>
              <a:ext cx="2060419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 Liên Sơn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88F046-6435-8ADA-F1D4-615B1EB2E31B}"/>
                </a:ext>
              </a:extLst>
            </p:cNvPr>
            <p:cNvSpPr/>
            <p:nvPr/>
          </p:nvSpPr>
          <p:spPr>
            <a:xfrm>
              <a:off x="6763214" y="881087"/>
              <a:ext cx="2060419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 Phan-xi-păng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4668203-2C7B-4CC2-650A-892DD94F6863}"/>
                </a:ext>
              </a:extLst>
            </p:cNvPr>
            <p:cNvSpPr/>
            <p:nvPr/>
          </p:nvSpPr>
          <p:spPr>
            <a:xfrm>
              <a:off x="6765322" y="2947323"/>
              <a:ext cx="2060419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N.Ngọc Linh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00671B-B774-559F-DCE4-A6330DF74080}"/>
                </a:ext>
              </a:extLst>
            </p:cNvPr>
            <p:cNvSpPr/>
            <p:nvPr/>
          </p:nvSpPr>
          <p:spPr>
            <a:xfrm>
              <a:off x="9218310" y="4968870"/>
              <a:ext cx="2382940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 cung Bắc Sơn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F8829-703B-63CF-FFF4-3E449984147D}"/>
                </a:ext>
              </a:extLst>
            </p:cNvPr>
            <p:cNvSpPr/>
            <p:nvPr/>
          </p:nvSpPr>
          <p:spPr>
            <a:xfrm>
              <a:off x="9218310" y="4292295"/>
              <a:ext cx="2662931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 cung Đông Triều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2B2068-CC6D-8389-E6CD-075589ECE7AA}"/>
                </a:ext>
              </a:extLst>
            </p:cNvPr>
            <p:cNvSpPr/>
            <p:nvPr/>
          </p:nvSpPr>
          <p:spPr>
            <a:xfrm>
              <a:off x="9218311" y="5637051"/>
              <a:ext cx="2662931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 cung sông Gâm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8713FC-FE69-022C-5F99-241927B73FB6}"/>
                </a:ext>
              </a:extLst>
            </p:cNvPr>
            <p:cNvSpPr/>
            <p:nvPr/>
          </p:nvSpPr>
          <p:spPr>
            <a:xfrm>
              <a:off x="9172521" y="3583251"/>
              <a:ext cx="2662931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 cung Ngân Sơn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F832FA-829B-F52A-9D4D-231419700424}"/>
                </a:ext>
              </a:extLst>
            </p:cNvPr>
            <p:cNvSpPr/>
            <p:nvPr/>
          </p:nvSpPr>
          <p:spPr>
            <a:xfrm>
              <a:off x="9112221" y="243897"/>
              <a:ext cx="2662931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sông Hồng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B21537-E437-CEBF-914E-BD6DD11EE121}"/>
                </a:ext>
              </a:extLst>
            </p:cNvPr>
            <p:cNvSpPr/>
            <p:nvPr/>
          </p:nvSpPr>
          <p:spPr>
            <a:xfrm>
              <a:off x="9172522" y="926810"/>
              <a:ext cx="2662931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Thanh Hóa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A76DEB-8EE0-1286-02F8-51C3D4A9DA13}"/>
                </a:ext>
              </a:extLst>
            </p:cNvPr>
            <p:cNvSpPr/>
            <p:nvPr/>
          </p:nvSpPr>
          <p:spPr>
            <a:xfrm>
              <a:off x="9172522" y="1624359"/>
              <a:ext cx="2662931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Nghệ An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135823-6D8A-8A2F-EDA1-62F6B9A23FB6}"/>
                </a:ext>
              </a:extLst>
            </p:cNvPr>
            <p:cNvSpPr/>
            <p:nvPr/>
          </p:nvSpPr>
          <p:spPr>
            <a:xfrm>
              <a:off x="9172522" y="2292635"/>
              <a:ext cx="2662931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Quảng Nam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B915344-5733-9BB5-AD40-87C316C24759}"/>
                </a:ext>
              </a:extLst>
            </p:cNvPr>
            <p:cNvSpPr/>
            <p:nvPr/>
          </p:nvSpPr>
          <p:spPr>
            <a:xfrm>
              <a:off x="9218309" y="6273964"/>
              <a:ext cx="2662931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 Lâm Viên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45192B-7072-CBCD-E310-B3E3C800909E}"/>
                </a:ext>
              </a:extLst>
            </p:cNvPr>
            <p:cNvSpPr/>
            <p:nvPr/>
          </p:nvSpPr>
          <p:spPr>
            <a:xfrm>
              <a:off x="9172522" y="2915070"/>
              <a:ext cx="2662931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s. Cửu Long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8CED4CC-42DD-B9F0-9C58-450353F06F1A}"/>
                </a:ext>
              </a:extLst>
            </p:cNvPr>
            <p:cNvSpPr/>
            <p:nvPr/>
          </p:nvSpPr>
          <p:spPr>
            <a:xfrm>
              <a:off x="6790588" y="4361596"/>
              <a:ext cx="2059365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 Đồng Văn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8766D59-2A0A-E8A8-6D72-6A132E5D5F7B}"/>
                </a:ext>
              </a:extLst>
            </p:cNvPr>
            <p:cNvSpPr/>
            <p:nvPr/>
          </p:nvSpPr>
          <p:spPr>
            <a:xfrm>
              <a:off x="6766376" y="5033662"/>
              <a:ext cx="2059365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Dãy Bạch Mã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750B75-DA01-A943-293C-ACCED95BE091}"/>
                </a:ext>
              </a:extLst>
            </p:cNvPr>
            <p:cNvSpPr/>
            <p:nvPr/>
          </p:nvSpPr>
          <p:spPr>
            <a:xfrm>
              <a:off x="6791642" y="3619389"/>
              <a:ext cx="2060419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CN. Mộc Châu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70F70C-0C0B-D4D7-EF0D-6C6FD9040798}"/>
                </a:ext>
              </a:extLst>
            </p:cNvPr>
            <p:cNvSpPr/>
            <p:nvPr/>
          </p:nvSpPr>
          <p:spPr>
            <a:xfrm>
              <a:off x="6765322" y="5675996"/>
              <a:ext cx="2059365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CN. Kon Tum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8233461-2654-2C73-2F78-5438FD2B7DCB}"/>
                </a:ext>
              </a:extLst>
            </p:cNvPr>
            <p:cNvSpPr/>
            <p:nvPr/>
          </p:nvSpPr>
          <p:spPr>
            <a:xfrm>
              <a:off x="6764268" y="6318330"/>
              <a:ext cx="2059365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CN. Đăk-Lăk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BAE3255-0E63-B63F-D27D-2D8803A9E0F7}"/>
                </a:ext>
              </a:extLst>
            </p:cNvPr>
            <p:cNvSpPr/>
            <p:nvPr/>
          </p:nvSpPr>
          <p:spPr>
            <a:xfrm>
              <a:off x="6763214" y="1507104"/>
              <a:ext cx="2059365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 Sơn Bắc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54DB41B-B442-6FF2-EC24-C95DF9DAA8B3}"/>
                </a:ext>
              </a:extLst>
            </p:cNvPr>
            <p:cNvSpPr/>
            <p:nvPr/>
          </p:nvSpPr>
          <p:spPr>
            <a:xfrm>
              <a:off x="6763213" y="2247086"/>
              <a:ext cx="2059365" cy="534257"/>
            </a:xfrm>
            <a:prstGeom prst="rect">
              <a:avLst/>
            </a:prstGeom>
            <a:grp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303E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 Sơn Nam</a:t>
              </a:r>
            </a:p>
          </p:txBody>
        </p:sp>
      </p:grpSp>
      <p:pic>
        <p:nvPicPr>
          <p:cNvPr id="31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52814FBA-8167-43E6-AA61-4FBAFED61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97334" y="1711828"/>
            <a:ext cx="1666541" cy="8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3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8.jpg">
            <a:extLst>
              <a:ext uri="{FF2B5EF4-FFF2-40B4-BE49-F238E27FC236}">
                <a16:creationId xmlns:a16="http://schemas.microsoft.com/office/drawing/2014/main" id="{C7478C9A-1083-4BAC-F911-8821A456CA6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39207" y="56257"/>
            <a:ext cx="4839128" cy="6801743"/>
          </a:xfrm>
          <a:prstGeom prst="rect">
            <a:avLst/>
          </a:prstGeom>
          <a:ln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81ADAC-C7CB-4B28-2D22-FDC97E6956E0}"/>
              </a:ext>
            </a:extLst>
          </p:cNvPr>
          <p:cNvSpPr/>
          <p:nvPr/>
        </p:nvSpPr>
        <p:spPr>
          <a:xfrm rot="2707358">
            <a:off x="8005281" y="1130394"/>
            <a:ext cx="1365685" cy="273611"/>
          </a:xfrm>
          <a:prstGeom prst="rect">
            <a:avLst/>
          </a:prstGeom>
          <a:solidFill>
            <a:srgbClr val="F7FCB2">
              <a:alpha val="56000"/>
            </a:srgbClr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 Liên Sơn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364AF7-1691-9FF0-6921-EF72D77983CC}"/>
              </a:ext>
            </a:extLst>
          </p:cNvPr>
          <p:cNvSpPr/>
          <p:nvPr/>
        </p:nvSpPr>
        <p:spPr>
          <a:xfrm>
            <a:off x="9266875" y="1497089"/>
            <a:ext cx="1106500" cy="334203"/>
          </a:xfrm>
          <a:prstGeom prst="rect">
            <a:avLst/>
          </a:prstGeom>
          <a:solidFill>
            <a:srgbClr val="F2FD9D">
              <a:alpha val="73000"/>
            </a:srgbClr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 sông Hồng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606B03-A5CF-3916-4903-771D330696A4}"/>
              </a:ext>
            </a:extLst>
          </p:cNvPr>
          <p:cNvSpPr/>
          <p:nvPr/>
        </p:nvSpPr>
        <p:spPr>
          <a:xfrm>
            <a:off x="8429373" y="5944196"/>
            <a:ext cx="1025561" cy="619746"/>
          </a:xfrm>
          <a:prstGeom prst="rect">
            <a:avLst/>
          </a:prstGeom>
          <a:solidFill>
            <a:srgbClr val="F2FD9D">
              <a:alpha val="73000"/>
            </a:srgbClr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 s. Cửu Long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B7195F-26D5-C53B-B153-84895425BE97}"/>
              </a:ext>
            </a:extLst>
          </p:cNvPr>
          <p:cNvSpPr/>
          <p:nvPr/>
        </p:nvSpPr>
        <p:spPr>
          <a:xfrm>
            <a:off x="8211076" y="155011"/>
            <a:ext cx="1307656" cy="325494"/>
          </a:xfrm>
          <a:prstGeom prst="rect">
            <a:avLst/>
          </a:prstGeom>
          <a:solidFill>
            <a:srgbClr val="F2FD9D">
              <a:alpha val="73000"/>
            </a:srgbClr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 Đồng Văn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E8D578-002D-CF25-0548-156B14209BAD}"/>
              </a:ext>
            </a:extLst>
          </p:cNvPr>
          <p:cNvSpPr/>
          <p:nvPr/>
        </p:nvSpPr>
        <p:spPr>
          <a:xfrm rot="21131183">
            <a:off x="9759988" y="3205281"/>
            <a:ext cx="1315369" cy="177344"/>
          </a:xfrm>
          <a:prstGeom prst="rect">
            <a:avLst/>
          </a:prstGeom>
          <a:solidFill>
            <a:srgbClr val="F2FD9D">
              <a:alpha val="73000"/>
            </a:srgbClr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Bạch Mã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7B5596-58C7-71BF-F867-C17FFC62CA48}"/>
              </a:ext>
            </a:extLst>
          </p:cNvPr>
          <p:cNvSpPr/>
          <p:nvPr/>
        </p:nvSpPr>
        <p:spPr>
          <a:xfrm rot="3031197">
            <a:off x="8583036" y="2829535"/>
            <a:ext cx="1391602" cy="287240"/>
          </a:xfrm>
          <a:prstGeom prst="rect">
            <a:avLst/>
          </a:prstGeom>
          <a:solidFill>
            <a:srgbClr val="F2FD9D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Sơn Bắc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7500E3-58C9-3265-B439-3D6ED7CE7DA4}"/>
              </a:ext>
            </a:extLst>
          </p:cNvPr>
          <p:cNvSpPr/>
          <p:nvPr/>
        </p:nvSpPr>
        <p:spPr>
          <a:xfrm rot="5244031">
            <a:off x="9226897" y="4043690"/>
            <a:ext cx="1585603" cy="459878"/>
          </a:xfrm>
          <a:prstGeom prst="rect">
            <a:avLst/>
          </a:prstGeom>
          <a:solidFill>
            <a:srgbClr val="F2FD9D">
              <a:alpha val="73000"/>
            </a:srgbClr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0303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Sơn Nam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1EAB82D-83F5-2CF1-67F3-B5A0A5D2BDD6}"/>
              </a:ext>
            </a:extLst>
          </p:cNvPr>
          <p:cNvGrpSpPr/>
          <p:nvPr/>
        </p:nvGrpSpPr>
        <p:grpSpPr>
          <a:xfrm>
            <a:off x="-30617" y="-4086"/>
            <a:ext cx="6500868" cy="6862086"/>
            <a:chOff x="-30617" y="-4086"/>
            <a:chExt cx="6500868" cy="686208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EDC36CD-0173-9EE1-B4A6-6F0A8E0AF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037" y="150841"/>
              <a:ext cx="5124907" cy="670715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E6FB44-8296-7F2F-FEFE-B8F3C1E90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0617" y="-4086"/>
              <a:ext cx="6500868" cy="6404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924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3" grpId="0" animBg="1"/>
      <p:bldP spid="24" grpId="0" animBg="1"/>
      <p:bldP spid="25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7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3896</Words>
  <Application>Microsoft Office PowerPoint</Application>
  <PresentationFormat>Widescreen</PresentationFormat>
  <Paragraphs>388</Paragraphs>
  <Slides>45</Slides>
  <Notes>37</Notes>
  <HiddenSlides>0</HiddenSlides>
  <MMClips>9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1" baseType="lpstr">
      <vt:lpstr>#9Slide03 AllRoundGothic</vt:lpstr>
      <vt:lpstr>#9Slide03 Ample</vt:lpstr>
      <vt:lpstr>#9Slide03 AmpleSoft</vt:lpstr>
      <vt:lpstr>#9Slide03 Arima Madurai ExtraLi</vt:lpstr>
      <vt:lpstr>#9Slide03 Montserrat Medium</vt:lpstr>
      <vt:lpstr>#9Slide03 Roboto Medium</vt:lpstr>
      <vt:lpstr>#9Slide03 SFU Futura_12</vt:lpstr>
      <vt:lpstr>#9Slide05 Fourth</vt:lpstr>
      <vt:lpstr>#9Slide05 Fourth Light</vt:lpstr>
      <vt:lpstr>#9Slide05 Fourth Medium</vt:lpstr>
      <vt:lpstr>#9Slide07 FS Playlist Caps</vt:lpstr>
      <vt:lpstr>.VnTime</vt:lpstr>
      <vt:lpstr>Arial</vt:lpstr>
      <vt:lpstr>Bebas Neue</vt:lpstr>
      <vt:lpstr>Calibri</vt:lpstr>
      <vt:lpstr>Calibri Light</vt:lpstr>
      <vt:lpstr>Fira Sans Extra Condensed Medium</vt:lpstr>
      <vt:lpstr>Noto Sans Symbols</vt:lpstr>
      <vt:lpstr>Open Sans</vt:lpstr>
      <vt:lpstr>Roboto</vt:lpstr>
      <vt:lpstr>SVN-Billo</vt:lpstr>
      <vt:lpstr>SVN-Hello Headline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Admin; Lê Chinh-0982276629</dc:creator>
  <cp:lastModifiedBy>Admin</cp:lastModifiedBy>
  <cp:revision>9</cp:revision>
  <dcterms:created xsi:type="dcterms:W3CDTF">2023-03-30T01:15:31Z</dcterms:created>
  <dcterms:modified xsi:type="dcterms:W3CDTF">2023-04-03T02:16:37Z</dcterms:modified>
</cp:coreProperties>
</file>