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6" r:id="rId2"/>
    <p:sldId id="1358" r:id="rId3"/>
    <p:sldId id="1359" r:id="rId4"/>
    <p:sldId id="1360" r:id="rId5"/>
    <p:sldId id="1361" r:id="rId6"/>
    <p:sldId id="1300" r:id="rId7"/>
    <p:sldId id="1365" r:id="rId8"/>
    <p:sldId id="1379" r:id="rId9"/>
    <p:sldId id="1381" r:id="rId10"/>
    <p:sldId id="258" r:id="rId11"/>
    <p:sldId id="1382" r:id="rId12"/>
    <p:sldId id="1383" r:id="rId13"/>
    <p:sldId id="1384" r:id="rId14"/>
    <p:sldId id="1380" r:id="rId15"/>
    <p:sldId id="1385" r:id="rId16"/>
    <p:sldId id="1386" r:id="rId17"/>
    <p:sldId id="1370" r:id="rId18"/>
    <p:sldId id="1362" r:id="rId19"/>
    <p:sldId id="1367" r:id="rId20"/>
    <p:sldId id="1364" r:id="rId21"/>
    <p:sldId id="1371" r:id="rId22"/>
    <p:sldId id="1372" r:id="rId23"/>
    <p:sldId id="1363" r:id="rId24"/>
    <p:sldId id="1373" r:id="rId25"/>
    <p:sldId id="1375" r:id="rId26"/>
    <p:sldId id="264" r:id="rId27"/>
    <p:sldId id="1319" r:id="rId28"/>
    <p:sldId id="1378" r:id="rId29"/>
    <p:sldId id="1322" r:id="rId30"/>
    <p:sldId id="1376" r:id="rId31"/>
    <p:sldId id="317" r:id="rId32"/>
    <p:sldId id="625" r:id="rId33"/>
    <p:sldId id="344"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962" autoAdjust="0"/>
  </p:normalViewPr>
  <p:slideViewPr>
    <p:cSldViewPr snapToGrid="0">
      <p:cViewPr varScale="1">
        <p:scale>
          <a:sx n="51" d="100"/>
          <a:sy n="51" d="100"/>
        </p:scale>
        <p:origin x="125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E98-4B8B-44C3-8E44-BF393715E9C8}"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97E6-FBD2-4E16-98E2-DE63A8522CF0}" type="slidenum">
              <a:rPr lang="en-US" smtClean="0"/>
              <a:t>‹#›</a:t>
            </a:fld>
            <a:endParaRPr lang="en-US"/>
          </a:p>
        </p:txBody>
      </p:sp>
    </p:spTree>
    <p:extLst>
      <p:ext uri="{BB962C8B-B14F-4D97-AF65-F5344CB8AC3E}">
        <p14:creationId xmlns:p14="http://schemas.microsoft.com/office/powerpoint/2010/main" val="255729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10</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11</a:t>
            </a:fld>
            <a:endParaRPr lang="en-US"/>
          </a:p>
        </p:txBody>
      </p:sp>
    </p:spTree>
    <p:extLst>
      <p:ext uri="{BB962C8B-B14F-4D97-AF65-F5344CB8AC3E}">
        <p14:creationId xmlns:p14="http://schemas.microsoft.com/office/powerpoint/2010/main" val="421580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12</a:t>
            </a:fld>
            <a:endParaRPr lang="en-US"/>
          </a:p>
        </p:txBody>
      </p:sp>
    </p:spTree>
    <p:extLst>
      <p:ext uri="{BB962C8B-B14F-4D97-AF65-F5344CB8AC3E}">
        <p14:creationId xmlns:p14="http://schemas.microsoft.com/office/powerpoint/2010/main" val="46707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13</a:t>
            </a:fld>
            <a:endParaRPr lang="en-US"/>
          </a:p>
        </p:txBody>
      </p:sp>
    </p:spTree>
    <p:extLst>
      <p:ext uri="{BB962C8B-B14F-4D97-AF65-F5344CB8AC3E}">
        <p14:creationId xmlns:p14="http://schemas.microsoft.com/office/powerpoint/2010/main" val="2066447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60794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17</a:t>
            </a:fld>
            <a:endParaRPr lang="en-US"/>
          </a:p>
        </p:txBody>
      </p:sp>
    </p:spTree>
    <p:extLst>
      <p:ext uri="{BB962C8B-B14F-4D97-AF65-F5344CB8AC3E}">
        <p14:creationId xmlns:p14="http://schemas.microsoft.com/office/powerpoint/2010/main" val="3884206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675473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19</a:t>
            </a:fld>
            <a:endParaRPr lang="en-US"/>
          </a:p>
        </p:txBody>
      </p:sp>
    </p:spTree>
    <p:extLst>
      <p:ext uri="{BB962C8B-B14F-4D97-AF65-F5344CB8AC3E}">
        <p14:creationId xmlns:p14="http://schemas.microsoft.com/office/powerpoint/2010/main" val="252003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https://baotintuc.vn/infographics/quan-he-viet-nam-lien-minh-chau-au-eu-ngay-cang-phat-trien-20210908113227054.htm</a:t>
            </a:r>
          </a:p>
        </p:txBody>
      </p:sp>
      <p:sp>
        <p:nvSpPr>
          <p:cNvPr id="4" name="Slide Number Placeholder 3"/>
          <p:cNvSpPr>
            <a:spLocks noGrp="1"/>
          </p:cNvSpPr>
          <p:nvPr>
            <p:ph type="sldNum" sz="quarter" idx="5"/>
          </p:nvPr>
        </p:nvSpPr>
        <p:spPr/>
        <p:txBody>
          <a:bodyPr/>
          <a:lstStyle/>
          <a:p>
            <a:fld id="{A4FF97E6-FBD2-4E16-98E2-DE63A8522CF0}" type="slidenum">
              <a:rPr lang="en-US" smtClean="0"/>
              <a:t>30</a:t>
            </a:fld>
            <a:endParaRPr lang="en-US"/>
          </a:p>
        </p:txBody>
      </p:sp>
    </p:spTree>
    <p:extLst>
      <p:ext uri="{BB962C8B-B14F-4D97-AF65-F5344CB8AC3E}">
        <p14:creationId xmlns:p14="http://schemas.microsoft.com/office/powerpoint/2010/main" val="294637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2</a:t>
            </a:fld>
            <a:endParaRPr lang="en-US"/>
          </a:p>
        </p:txBody>
      </p:sp>
    </p:spTree>
    <p:extLst>
      <p:ext uri="{BB962C8B-B14F-4D97-AF65-F5344CB8AC3E}">
        <p14:creationId xmlns:p14="http://schemas.microsoft.com/office/powerpoint/2010/main" val="304479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A4FF97E6-FBD2-4E16-98E2-DE63A8522CF0}" type="slidenum">
              <a:rPr lang="en-US" smtClean="0"/>
              <a:t>3</a:t>
            </a:fld>
            <a:endParaRPr lang="en-US"/>
          </a:p>
        </p:txBody>
      </p:sp>
    </p:spTree>
    <p:extLst>
      <p:ext uri="{BB962C8B-B14F-4D97-AF65-F5344CB8AC3E}">
        <p14:creationId xmlns:p14="http://schemas.microsoft.com/office/powerpoint/2010/main" val="83547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Liên minh châu Âu, viết tắt là EU, là liên minh kinh tế – chính trị bao gồm 28 quốc gia thành viên thuộc châu Âu. Để tìm hiểu rõ hơn về EU thì các em sẽ đi vào bài học hôm nay.</a:t>
            </a:r>
            <a:endParaRPr lang="en-US" sz="1200" kern="1200">
              <a:solidFill>
                <a:schemeClr val="tx1"/>
              </a:solidFill>
              <a:effectLst/>
              <a:latin typeface="+mn-lt"/>
              <a:ea typeface="+mn-ea"/>
              <a:cs typeface="+mn-cs"/>
            </a:endParaRPr>
          </a:p>
          <a:p>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FA616D3-B114-4CF2-9396-C474E8FB6FD1}" type="slidenum">
              <a:rPr lang="en-US" smtClean="0"/>
              <a:t>4</a:t>
            </a:fld>
            <a:endParaRPr lang="en-US"/>
          </a:p>
        </p:txBody>
      </p:sp>
    </p:spTree>
    <p:extLst>
      <p:ext uri="{BB962C8B-B14F-4D97-AF65-F5344CB8AC3E}">
        <p14:creationId xmlns:p14="http://schemas.microsoft.com/office/powerpoint/2010/main" val="358913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Liên minh Châu Âu là 1 cộng đồng đa dạng về văn hóa,ngôn ngữ,tôn giáo…điều này góp phần giúp liên minh Châu âu</a:t>
            </a:r>
          </a:p>
          <a:p>
            <a:r>
              <a:rPr lang="en-US"/>
              <a:t>Trở thành 1 khu vực kinh tế thống nhất và quan trọng trên thế giới. Vậy liên minh Châu Âu có vị trí nh</a:t>
            </a:r>
            <a:r>
              <a:rPr lang="vi-VN"/>
              <a:t>ư</a:t>
            </a:r>
            <a:r>
              <a:rPr lang="en-US"/>
              <a:t> thế nào trong nền kinh tế thế giới?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132135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249621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648561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9</a:t>
            </a:fld>
            <a:endParaRPr lang="en-US"/>
          </a:p>
        </p:txBody>
      </p:sp>
    </p:spTree>
    <p:extLst>
      <p:ext uri="{BB962C8B-B14F-4D97-AF65-F5344CB8AC3E}">
        <p14:creationId xmlns:p14="http://schemas.microsoft.com/office/powerpoint/2010/main" val="420123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FDE6-2868-4B73-A2BA-78BFA4174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73BC6-F298-43C8-AE75-520B5476D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940DA5-1BE9-4EC4-A05E-63A16C7F3633}"/>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5" name="Footer Placeholder 4">
            <a:extLst>
              <a:ext uri="{FF2B5EF4-FFF2-40B4-BE49-F238E27FC236}">
                <a16:creationId xmlns:a16="http://schemas.microsoft.com/office/drawing/2014/main" id="{009074A5-42CF-49B9-B2B6-5E45DCDE2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E7E9C-FBA3-43AF-A1AD-22A98F6E16F7}"/>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24364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311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4C98-860E-4710-A260-02A7F888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224214-C719-45F9-87E0-633A8CDA2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EF4A9-F313-4EF7-85D6-F97C61247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46E64-A06F-497C-9FD6-AACC8543833B}"/>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6" name="Footer Placeholder 5">
            <a:extLst>
              <a:ext uri="{FF2B5EF4-FFF2-40B4-BE49-F238E27FC236}">
                <a16:creationId xmlns:a16="http://schemas.microsoft.com/office/drawing/2014/main" id="{CB53DE8F-0F99-4A38-9286-17EA47958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C7DD5-3988-4681-8620-C6B0AC5D151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2151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D538-EAC4-487E-9529-813D435A1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16ADD-9133-4C8A-8A4C-82893C02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CA57DC-9607-420E-9F18-BF4514E1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ABCFF-EEB4-4B6A-8C4B-459C702C1971}"/>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6" name="Footer Placeholder 5">
            <a:extLst>
              <a:ext uri="{FF2B5EF4-FFF2-40B4-BE49-F238E27FC236}">
                <a16:creationId xmlns:a16="http://schemas.microsoft.com/office/drawing/2014/main" id="{49671778-7051-4DD7-80E9-518B9EFC7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44644-58C9-47E8-BA80-8829E382065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87805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82FC-F26B-424A-AA47-95DABE2E83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7318D-D372-4465-B638-FF9E9C0F7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0BC11-C32B-4AE1-8135-E1087B0187BA}"/>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5" name="Footer Placeholder 4">
            <a:extLst>
              <a:ext uri="{FF2B5EF4-FFF2-40B4-BE49-F238E27FC236}">
                <a16:creationId xmlns:a16="http://schemas.microsoft.com/office/drawing/2014/main" id="{75A8C3E4-9CDC-4A54-B96A-0E5F335BB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E06AA-4828-46E4-B06A-2CB2D1AFA234}"/>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07244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1498D-3C66-4D13-B603-03C2EC9F03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41112E-E9F5-497F-86B3-E5B64D031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ED3C2-A28C-4EF3-998B-D2F78CEFA13F}"/>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5" name="Footer Placeholder 4">
            <a:extLst>
              <a:ext uri="{FF2B5EF4-FFF2-40B4-BE49-F238E27FC236}">
                <a16:creationId xmlns:a16="http://schemas.microsoft.com/office/drawing/2014/main" id="{AC3AC6DF-2D8C-44B1-AB1C-CC33AB9F8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8B310-9FAF-4F81-B7A5-595DB69E513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97760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E1D7-DD97-41BD-991E-9605E551A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FAE39-D379-4A9D-B7DB-3E8CFA1711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E9F6F-E849-41A9-B25A-8E6A6A84BE77}"/>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5" name="Footer Placeholder 4">
            <a:extLst>
              <a:ext uri="{FF2B5EF4-FFF2-40B4-BE49-F238E27FC236}">
                <a16:creationId xmlns:a16="http://schemas.microsoft.com/office/drawing/2014/main" id="{25B27F1B-115E-43CC-8123-B72C0C170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6B37C-9323-4D16-B313-34E4F86B4E2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51795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76C7D-B2C0-462B-B6D5-D86011F79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289A3C-F663-4B6D-A5FD-C1F53230E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B638A-7C84-4030-9B00-0ECB79558A30}"/>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5" name="Footer Placeholder 4">
            <a:extLst>
              <a:ext uri="{FF2B5EF4-FFF2-40B4-BE49-F238E27FC236}">
                <a16:creationId xmlns:a16="http://schemas.microsoft.com/office/drawing/2014/main" id="{40A995D2-6508-4CE4-8DA0-7730A7C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1C05E-9C57-4C28-806B-39AB6150C45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49267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EF83-B340-45C1-A86B-965012627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4FBCB-59F6-4C79-9602-4B40086A05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F0FBD-31BC-4C73-80D6-53C4A00F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7E641-4248-41F5-B3A4-1103A2603FE3}"/>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6" name="Footer Placeholder 5">
            <a:extLst>
              <a:ext uri="{FF2B5EF4-FFF2-40B4-BE49-F238E27FC236}">
                <a16:creationId xmlns:a16="http://schemas.microsoft.com/office/drawing/2014/main" id="{34A27E24-4E16-4B2D-81DD-C69C7BB70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89ECD-ECD8-4B2E-A4BC-FD1A25CFFDA2}"/>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38371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C419-654E-4946-ADE7-132C1DFE8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7B1F6-0917-4F5C-85EB-84467506A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B0F8E3-5BE6-4848-A9A6-7BAECB1E0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6A75C6-E175-4C50-9B38-5F656240D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F32C1C-97A3-453B-B03B-E0E1E010C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8BC352-F0F2-4CE9-9C1E-0373D7840FA4}"/>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8" name="Footer Placeholder 7">
            <a:extLst>
              <a:ext uri="{FF2B5EF4-FFF2-40B4-BE49-F238E27FC236}">
                <a16:creationId xmlns:a16="http://schemas.microsoft.com/office/drawing/2014/main" id="{B8E7FCCD-055B-4D64-A630-83F57B08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8B6DC8-6149-4EDB-A21A-1368C841FDB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12002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21CC-F644-44A6-A19C-163D4D9122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25E506-21D0-4050-BE04-46207875AE01}"/>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4" name="Footer Placeholder 3">
            <a:extLst>
              <a:ext uri="{FF2B5EF4-FFF2-40B4-BE49-F238E27FC236}">
                <a16:creationId xmlns:a16="http://schemas.microsoft.com/office/drawing/2014/main" id="{BEAF65B8-E056-4DE2-9073-EE7C14A42C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47B15D-93EA-43E1-AFA6-1FCE56509303}"/>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7732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348793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247896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1510-221F-4003-BB0B-F51E9AF43297}"/>
              </a:ext>
            </a:extLst>
          </p:cNvPr>
          <p:cNvSpPr>
            <a:spLocks noGrp="1"/>
          </p:cNvSpPr>
          <p:nvPr>
            <p:ph type="dt" sz="half" idx="10"/>
          </p:nvPr>
        </p:nvSpPr>
        <p:spPr/>
        <p:txBody>
          <a:bodyPr/>
          <a:lstStyle/>
          <a:p>
            <a:fld id="{FA95F2CF-2725-40C1-A6F1-7222FC071201}" type="datetimeFigureOut">
              <a:rPr lang="en-US" smtClean="0"/>
              <a:t>7/6/2022</a:t>
            </a:fld>
            <a:endParaRPr lang="en-US"/>
          </a:p>
        </p:txBody>
      </p:sp>
      <p:sp>
        <p:nvSpPr>
          <p:cNvPr id="3" name="Footer Placeholder 2">
            <a:extLst>
              <a:ext uri="{FF2B5EF4-FFF2-40B4-BE49-F238E27FC236}">
                <a16:creationId xmlns:a16="http://schemas.microsoft.com/office/drawing/2014/main" id="{52B9E2DE-7ABF-4494-8BE3-8E21D21D62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B8538-DA75-45DD-9E38-9E91F7627920}"/>
              </a:ext>
            </a:extLst>
          </p:cNvPr>
          <p:cNvSpPr>
            <a:spLocks noGrp="1"/>
          </p:cNvSpPr>
          <p:nvPr>
            <p:ph type="sldNum" sz="quarter" idx="12"/>
          </p:nvPr>
        </p:nvSpPr>
        <p:spPr/>
        <p:txBody>
          <a:bodyPr/>
          <a:lstStyle/>
          <a:p>
            <a:fld id="{65346BDA-3101-4E5E-81E6-8EB29A525A52}" type="slidenum">
              <a:rPr lang="en-US" smtClean="0"/>
              <a:t>‹#›</a:t>
            </a:fld>
            <a:endParaRPr lang="en-US"/>
          </a:p>
        </p:txBody>
      </p:sp>
    </p:spTree>
    <p:extLst>
      <p:ext uri="{BB962C8B-B14F-4D97-AF65-F5344CB8AC3E}">
        <p14:creationId xmlns:p14="http://schemas.microsoft.com/office/powerpoint/2010/main" val="400999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A1162-BC0A-426F-A7E7-6D312B448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3B710A-CB73-4645-A365-F34403A10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A4103-60EF-4327-8C91-03263B3920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5F2CF-2725-40C1-A6F1-7222FC071201}" type="datetimeFigureOut">
              <a:rPr lang="en-US" smtClean="0"/>
              <a:t>7/6/2022</a:t>
            </a:fld>
            <a:endParaRPr lang="en-US"/>
          </a:p>
        </p:txBody>
      </p:sp>
      <p:sp>
        <p:nvSpPr>
          <p:cNvPr id="5" name="Footer Placeholder 4">
            <a:extLst>
              <a:ext uri="{FF2B5EF4-FFF2-40B4-BE49-F238E27FC236}">
                <a16:creationId xmlns:a16="http://schemas.microsoft.com/office/drawing/2014/main" id="{9ABFB5CC-C2DB-48A2-BF74-EC4673818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0F4F76-AD87-4598-B04D-B2D20AC71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46BDA-3101-4E5E-81E6-8EB29A525A52}" type="slidenum">
              <a:rPr lang="en-US" smtClean="0"/>
              <a:t>‹#›</a:t>
            </a:fld>
            <a:endParaRPr lang="en-US"/>
          </a:p>
        </p:txBody>
      </p:sp>
    </p:spTree>
    <p:extLst>
      <p:ext uri="{BB962C8B-B14F-4D97-AF65-F5344CB8AC3E}">
        <p14:creationId xmlns:p14="http://schemas.microsoft.com/office/powerpoint/2010/main" val="427680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22.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787929" y="5098506"/>
            <a:ext cx="7672378" cy="707886"/>
          </a:xfrm>
          <a:prstGeom prst="rect">
            <a:avLst/>
          </a:prstGeom>
          <a:noFill/>
        </p:spPr>
        <p:txBody>
          <a:bodyPr wrap="square" rtlCol="0">
            <a:spAutoFit/>
          </a:bodyPr>
          <a:lstStyle/>
          <a:p>
            <a:r>
              <a:rPr lang="vi-VN" sz="4000">
                <a:solidFill>
                  <a:srgbClr val="0000CC"/>
                </a:solidFill>
              </a:rPr>
              <a:t>01/11/1993</a:t>
            </a:r>
            <a:endParaRPr lang="en-US" sz="40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98236"/>
            <a:ext cx="6593840" cy="1200329"/>
          </a:xfrm>
          <a:prstGeom prst="rect">
            <a:avLst/>
          </a:prstGeom>
          <a:noFill/>
        </p:spPr>
        <p:txBody>
          <a:bodyPr wrap="square" rtlCol="0">
            <a:spAutoFit/>
          </a:bodyPr>
          <a:lstStyle/>
          <a:p>
            <a:pPr algn="ctr"/>
            <a:r>
              <a:rPr lang="vi-VN"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 minh châu Âu được thành lập vào thời gian nào</a:t>
            </a:r>
            <a:r>
              <a:rPr lang="en-US" sz="36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787929" y="5098506"/>
            <a:ext cx="7672378" cy="646331"/>
          </a:xfrm>
          <a:prstGeom prst="rect">
            <a:avLst/>
          </a:prstGeom>
          <a:noFill/>
        </p:spPr>
        <p:txBody>
          <a:bodyPr wrap="square" rtlCol="0">
            <a:spAutoFit/>
          </a:bodyPr>
          <a:lstStyle/>
          <a:p>
            <a:r>
              <a:rPr lang="vi-VN" sz="3600" b="1">
                <a:solidFill>
                  <a:srgbClr val="0000CC"/>
                </a:solidFill>
              </a:rPr>
              <a:t>Bruc-xen (Bỉ)</a:t>
            </a:r>
            <a:endParaRPr lang="en-US" sz="3600" b="1">
              <a:solidFill>
                <a:srgbClr val="0000C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98236"/>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Trụ sở chính của </a:t>
            </a:r>
            <a:endParaRPr lang="en-US" sz="4400" b="1">
              <a:solidFill>
                <a:srgbClr val="FFFF00"/>
              </a:solidFill>
              <a:effectLst>
                <a:outerShdw blurRad="38100" dist="38100" dir="2700000" algn="tl">
                  <a:srgbClr val="000000">
                    <a:alpha val="43137"/>
                  </a:srgbClr>
                </a:outerShdw>
              </a:effectLst>
            </a:endParaRPr>
          </a:p>
          <a:p>
            <a:pPr algn="ctr"/>
            <a:r>
              <a:rPr lang="vi-VN" sz="4400" b="1">
                <a:solidFill>
                  <a:srgbClr val="FFFF00"/>
                </a:solidFill>
                <a:effectLst>
                  <a:outerShdw blurRad="38100" dist="38100" dir="2700000" algn="tl">
                    <a:srgbClr val="000000">
                      <a:alpha val="43137"/>
                    </a:srgbClr>
                  </a:outerShdw>
                </a:effectLst>
              </a:rPr>
              <a:t>tổ chức ở đâu?</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6143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4967140"/>
            <a:ext cx="7672378" cy="1200329"/>
          </a:xfrm>
          <a:prstGeom prst="rect">
            <a:avLst/>
          </a:prstGeom>
          <a:noFill/>
        </p:spPr>
        <p:txBody>
          <a:bodyPr wrap="square" rtlCol="0">
            <a:spAutoFit/>
          </a:bodyPr>
          <a:lstStyle/>
          <a:p>
            <a:pPr algn="ctr"/>
            <a:r>
              <a:rPr lang="vi-VN" sz="3600">
                <a:solidFill>
                  <a:srgbClr val="0000CC"/>
                </a:solidFill>
                <a:effectLst>
                  <a:outerShdw blurRad="38100" dist="38100" dir="2700000" algn="tl">
                    <a:srgbClr val="000000">
                      <a:alpha val="43137"/>
                    </a:srgbClr>
                  </a:outerShdw>
                </a:effectLst>
              </a:rPr>
              <a:t>Có chính sách kinh tế chung,</a:t>
            </a:r>
            <a:endParaRPr lang="en-US" sz="3600">
              <a:solidFill>
                <a:srgbClr val="0000CC"/>
              </a:solidFill>
              <a:effectLst>
                <a:outerShdw blurRad="38100" dist="38100" dir="2700000" algn="tl">
                  <a:srgbClr val="000000">
                    <a:alpha val="43137"/>
                  </a:srgbClr>
                </a:outerShdw>
              </a:effectLst>
            </a:endParaRPr>
          </a:p>
          <a:p>
            <a:pPr algn="ctr"/>
            <a:r>
              <a:rPr lang="vi-VN" sz="3600">
                <a:solidFill>
                  <a:srgbClr val="0000CC"/>
                </a:solidFill>
                <a:effectLst>
                  <a:outerShdw blurRad="38100" dist="38100" dir="2700000" algn="tl">
                    <a:srgbClr val="000000">
                      <a:alpha val="43137"/>
                    </a:srgbClr>
                  </a:outerShdw>
                </a:effectLst>
              </a:rPr>
              <a:t> sử dụng đồng tiền chung euro.</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35786" y="2163942"/>
            <a:ext cx="6593840" cy="1938992"/>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Tại sao nói Liên minh châu Âu là mô hình liên minh kinh tế toàn diện?</a:t>
            </a:r>
            <a:endPar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7323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82752" y="5129629"/>
            <a:ext cx="7672378" cy="646331"/>
          </a:xfrm>
          <a:prstGeom prst="rect">
            <a:avLst/>
          </a:prstGeom>
          <a:noFill/>
        </p:spPr>
        <p:txBody>
          <a:bodyPr wrap="square" rtlCol="0">
            <a:spAutoFit/>
          </a:bodyPr>
          <a:lstStyle/>
          <a:p>
            <a:pPr algn="ctr"/>
            <a:r>
              <a:rPr lang="vi-VN" sz="3600" b="1">
                <a:solidFill>
                  <a:srgbClr val="0000CC"/>
                </a:solidFill>
                <a:effectLst>
                  <a:outerShdw blurRad="38100" dist="38100" dir="2700000" algn="tl">
                    <a:srgbClr val="000000">
                      <a:alpha val="43137"/>
                    </a:srgbClr>
                  </a:outerShdw>
                </a:effectLst>
              </a:rPr>
              <a:t>27 nước thành viên</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15999" y="2323082"/>
            <a:ext cx="6593840" cy="1446550"/>
          </a:xfrm>
          <a:prstGeom prst="rect">
            <a:avLst/>
          </a:prstGeom>
          <a:noFill/>
        </p:spPr>
        <p:txBody>
          <a:bodyPr wrap="square" rtlCol="0">
            <a:spAutoFit/>
          </a:bodyPr>
          <a:lstStyle/>
          <a:p>
            <a:pPr algn="ctr"/>
            <a:r>
              <a:rPr lang="vi-VN" sz="4400" b="1">
                <a:solidFill>
                  <a:srgbClr val="FFFF00"/>
                </a:solidFill>
                <a:effectLst>
                  <a:outerShdw blurRad="38100" dist="38100" dir="2700000" algn="tl">
                    <a:srgbClr val="000000">
                      <a:alpha val="43137"/>
                    </a:srgbClr>
                  </a:outerShdw>
                </a:effectLst>
              </a:rPr>
              <a:t>Hiện nay có bao nhiêu nước thành viên?</a:t>
            </a:r>
            <a:endParaRPr lang="en-US" sz="44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46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5" y="103834"/>
            <a:ext cx="6093882"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451188" y="276039"/>
            <a:ext cx="6164421"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8" name="TextBox 17">
            <a:extLst>
              <a:ext uri="{FF2B5EF4-FFF2-40B4-BE49-F238E27FC236}">
                <a16:creationId xmlns:a16="http://schemas.microsoft.com/office/drawing/2014/main" id="{BED21F54-6008-42D4-880D-6D83A27802F5}"/>
              </a:ext>
            </a:extLst>
          </p:cNvPr>
          <p:cNvSpPr txBox="1"/>
          <p:nvPr/>
        </p:nvSpPr>
        <p:spPr>
          <a:xfrm>
            <a:off x="154896" y="1365128"/>
            <a:ext cx="6638308" cy="1846659"/>
          </a:xfrm>
          <a:prstGeom prst="rect">
            <a:avLst/>
          </a:prstGeom>
          <a:solidFill>
            <a:schemeClr val="bg1"/>
          </a:solidFill>
          <a:ln>
            <a:solidFill>
              <a:srgbClr val="0070C0"/>
            </a:solidFill>
            <a:prstDash val="dash"/>
          </a:ln>
        </p:spPr>
        <p:txBody>
          <a:bodyPr wrap="square" rtlCol="0">
            <a:spAutoFit/>
          </a:bodyPr>
          <a:lstStyle/>
          <a:p>
            <a:endParaRPr lang="en-US">
              <a:solidFill>
                <a:srgbClr val="1C11AF"/>
              </a:solidFill>
            </a:endParaRPr>
          </a:p>
          <a:p>
            <a:pPr marL="285750" indent="-285750">
              <a:buFontTx/>
              <a:buChar char="-"/>
            </a:pPr>
            <a:r>
              <a:rPr lang="en-US" sz="3200">
                <a:solidFill>
                  <a:srgbClr val="FF3399"/>
                </a:solidFill>
                <a:latin typeface="Arial" panose="020B0604020202020204" pitchFamily="34" charset="0"/>
                <a:cs typeface="Arial" panose="020B0604020202020204" pitchFamily="34" charset="0"/>
              </a:rPr>
              <a:t>Thành lập: 1/11/1993</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dân: 447,7 triệu dân (2020)</a:t>
            </a:r>
          </a:p>
          <a:p>
            <a:pPr marL="285750" indent="-285750">
              <a:buFontTx/>
              <a:buChar char="-"/>
            </a:pPr>
            <a:r>
              <a:rPr lang="en-US" sz="3200">
                <a:solidFill>
                  <a:srgbClr val="FF3399"/>
                </a:solidFill>
                <a:latin typeface="Arial" panose="020B0604020202020204" pitchFamily="34" charset="0"/>
                <a:cs typeface="Arial" panose="020B0604020202020204" pitchFamily="34" charset="0"/>
              </a:rPr>
              <a:t>Số quốc gia thành viên: 27 (2020)</a:t>
            </a:r>
            <a:endParaRPr lang="en-US">
              <a:solidFill>
                <a:srgbClr val="FF3399"/>
              </a:solidFill>
            </a:endParaRPr>
          </a:p>
        </p:txBody>
      </p:sp>
      <p:grpSp>
        <p:nvGrpSpPr>
          <p:cNvPr id="35" name="Group 34">
            <a:extLst>
              <a:ext uri="{FF2B5EF4-FFF2-40B4-BE49-F238E27FC236}">
                <a16:creationId xmlns:a16="http://schemas.microsoft.com/office/drawing/2014/main" id="{3F070753-A472-4587-BEB7-C6D1DEB61819}"/>
              </a:ext>
            </a:extLst>
          </p:cNvPr>
          <p:cNvGrpSpPr/>
          <p:nvPr/>
        </p:nvGrpSpPr>
        <p:grpSpPr>
          <a:xfrm>
            <a:off x="542529" y="3516644"/>
            <a:ext cx="5555012" cy="3341356"/>
            <a:chOff x="3430614" y="1157505"/>
            <a:chExt cx="5866871" cy="4337546"/>
          </a:xfrm>
        </p:grpSpPr>
        <p:pic>
          <p:nvPicPr>
            <p:cNvPr id="32" name="Picture 31" descr="A picture containing sky, outdoor, sign, tower&#10;&#10;Description automatically generated">
              <a:extLst>
                <a:ext uri="{FF2B5EF4-FFF2-40B4-BE49-F238E27FC236}">
                  <a16:creationId xmlns:a16="http://schemas.microsoft.com/office/drawing/2014/main" id="{79E3EF44-2969-4691-B7D9-2666F7421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614" y="1157505"/>
              <a:ext cx="5866871" cy="3754798"/>
            </a:xfrm>
            <a:prstGeom prst="rect">
              <a:avLst/>
            </a:prstGeom>
          </p:spPr>
        </p:pic>
        <p:sp>
          <p:nvSpPr>
            <p:cNvPr id="34" name="Rectangle 33">
              <a:extLst>
                <a:ext uri="{FF2B5EF4-FFF2-40B4-BE49-F238E27FC236}">
                  <a16:creationId xmlns:a16="http://schemas.microsoft.com/office/drawing/2014/main" id="{28957DF1-DAC4-4DCE-989C-1EC00E6669B9}"/>
                </a:ext>
              </a:extLst>
            </p:cNvPr>
            <p:cNvSpPr/>
            <p:nvPr/>
          </p:nvSpPr>
          <p:spPr>
            <a:xfrm>
              <a:off x="4175076" y="4975652"/>
              <a:ext cx="3411861" cy="519399"/>
            </a:xfrm>
            <a:prstGeom prst="rect">
              <a:avLst/>
            </a:prstGeom>
            <a:solidFill>
              <a:schemeClr val="bg1"/>
            </a:solidFill>
          </p:spPr>
          <p:txBody>
            <a:bodyPr wrap="none">
              <a:spAutoFit/>
            </a:bodyPr>
            <a:lstStyle/>
            <a:p>
              <a:r>
                <a:rPr lang="en-US" sz="2000">
                  <a:solidFill>
                    <a:srgbClr val="00B050"/>
                  </a:solidFill>
                  <a:latin typeface="Arial" panose="020B0604020202020204" pitchFamily="34" charset="0"/>
                  <a:ea typeface="Cambria" panose="02040503050406030204" pitchFamily="18" charset="0"/>
                  <a:cs typeface="Arial" panose="020B0604020202020204" pitchFamily="34" charset="0"/>
                </a:rPr>
                <a:t>Trụ sở EU ở B rúc-xen (Bỉ)</a:t>
              </a:r>
              <a:endParaRPr lang="en-US" sz="2000">
                <a:solidFill>
                  <a:srgbClr val="00B05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D8A32F4C-599E-450A-832C-AFEBD15D5245}"/>
              </a:ext>
            </a:extLst>
          </p:cNvPr>
          <p:cNvGrpSpPr/>
          <p:nvPr/>
        </p:nvGrpSpPr>
        <p:grpSpPr>
          <a:xfrm>
            <a:off x="6970487" y="689999"/>
            <a:ext cx="4898155" cy="3036192"/>
            <a:chOff x="7419680" y="1085691"/>
            <a:chExt cx="4314511" cy="4199381"/>
          </a:xfrm>
        </p:grpSpPr>
        <p:pic>
          <p:nvPicPr>
            <p:cNvPr id="37" name="image180.png" descr="Káº¿t quáº£ hÃ¬nh áº£nh cho cá» EU">
              <a:extLst>
                <a:ext uri="{FF2B5EF4-FFF2-40B4-BE49-F238E27FC236}">
                  <a16:creationId xmlns:a16="http://schemas.microsoft.com/office/drawing/2014/main" id="{5EBC8935-5A1A-4A34-9C2B-9EE553B123BA}"/>
                </a:ext>
              </a:extLst>
            </p:cNvPr>
            <p:cNvPicPr/>
            <p:nvPr/>
          </p:nvPicPr>
          <p:blipFill rotWithShape="1">
            <a:blip r:embed="rId5"/>
            <a:srcRect l="14861" r="10378" b="1"/>
            <a:stretch/>
          </p:blipFill>
          <p:spPr>
            <a:xfrm>
              <a:off x="7419680" y="1085691"/>
              <a:ext cx="4314511" cy="3647922"/>
            </a:xfrm>
            <a:prstGeom prst="rect">
              <a:avLst/>
            </a:prstGeom>
          </p:spPr>
        </p:pic>
        <p:sp>
          <p:nvSpPr>
            <p:cNvPr id="38" name="Rectangle 37">
              <a:extLst>
                <a:ext uri="{FF2B5EF4-FFF2-40B4-BE49-F238E27FC236}">
                  <a16:creationId xmlns:a16="http://schemas.microsoft.com/office/drawing/2014/main" id="{F69F303E-4B17-45F1-B965-FA348E0FBBC5}"/>
                </a:ext>
              </a:extLst>
            </p:cNvPr>
            <p:cNvSpPr/>
            <p:nvPr/>
          </p:nvSpPr>
          <p:spPr>
            <a:xfrm>
              <a:off x="8189104" y="4774246"/>
              <a:ext cx="2881044" cy="510826"/>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Lá cờ của liên minh châu Âu</a:t>
              </a:r>
              <a:endParaRPr lang="en-US">
                <a:solidFill>
                  <a:srgbClr val="00B050"/>
                </a:solidFill>
              </a:endParaRPr>
            </a:p>
          </p:txBody>
        </p:sp>
      </p:grpSp>
      <p:grpSp>
        <p:nvGrpSpPr>
          <p:cNvPr id="39" name="Group 38">
            <a:extLst>
              <a:ext uri="{FF2B5EF4-FFF2-40B4-BE49-F238E27FC236}">
                <a16:creationId xmlns:a16="http://schemas.microsoft.com/office/drawing/2014/main" id="{3DFC1EF0-47A9-4766-8A5C-9B4557366D7A}"/>
              </a:ext>
            </a:extLst>
          </p:cNvPr>
          <p:cNvGrpSpPr/>
          <p:nvPr/>
        </p:nvGrpSpPr>
        <p:grpSpPr>
          <a:xfrm>
            <a:off x="6970487" y="3755570"/>
            <a:ext cx="4898155" cy="3102430"/>
            <a:chOff x="2704390" y="3120890"/>
            <a:chExt cx="4387326" cy="3718066"/>
          </a:xfrm>
        </p:grpSpPr>
        <p:pic>
          <p:nvPicPr>
            <p:cNvPr id="40" name="image168.jpg" descr="ong-euro-la-tien-cua-nuoc-nao">
              <a:extLst>
                <a:ext uri="{FF2B5EF4-FFF2-40B4-BE49-F238E27FC236}">
                  <a16:creationId xmlns:a16="http://schemas.microsoft.com/office/drawing/2014/main" id="{1BAA148F-7AEC-492E-A5C6-7BDB1C1C687F}"/>
                </a:ext>
              </a:extLst>
            </p:cNvPr>
            <p:cNvPicPr/>
            <p:nvPr/>
          </p:nvPicPr>
          <p:blipFill rotWithShape="1">
            <a:blip r:embed="rId6"/>
            <a:srcRect l="18573" r="16710" b="-1"/>
            <a:stretch/>
          </p:blipFill>
          <p:spPr>
            <a:xfrm>
              <a:off x="2704390" y="3120890"/>
              <a:ext cx="4387326" cy="3289469"/>
            </a:xfrm>
            <a:prstGeom prst="rect">
              <a:avLst/>
            </a:prstGeom>
          </p:spPr>
        </p:pic>
        <p:sp>
          <p:nvSpPr>
            <p:cNvPr id="41" name="Rectangle 40">
              <a:extLst>
                <a:ext uri="{FF2B5EF4-FFF2-40B4-BE49-F238E27FC236}">
                  <a16:creationId xmlns:a16="http://schemas.microsoft.com/office/drawing/2014/main" id="{E148F075-943A-422D-8B98-3F59FC2CD034}"/>
                </a:ext>
              </a:extLst>
            </p:cNvPr>
            <p:cNvSpPr/>
            <p:nvPr/>
          </p:nvSpPr>
          <p:spPr>
            <a:xfrm>
              <a:off x="3392901" y="6396335"/>
              <a:ext cx="3117465" cy="442621"/>
            </a:xfrm>
            <a:prstGeom prst="rect">
              <a:avLst/>
            </a:prstGeom>
          </p:spPr>
          <p:txBody>
            <a:bodyPr wrap="none">
              <a:spAutoFit/>
            </a:bodyPr>
            <a:lstStyle/>
            <a:p>
              <a:pPr algn="ctr"/>
              <a:r>
                <a:rPr lang="vi-VN">
                  <a:solidFill>
                    <a:srgbClr val="00B050"/>
                  </a:solidFill>
                  <a:ea typeface="Cambria" panose="02040503050406030204" pitchFamily="18" charset="0"/>
                  <a:cs typeface="Cambria" panose="02040503050406030204" pitchFamily="18" charset="0"/>
                </a:rPr>
                <a:t>Đồng tiền chung châu Âu (Euro)</a:t>
              </a:r>
              <a:endParaRPr lang="en-US">
                <a:solidFill>
                  <a:srgbClr val="00B050"/>
                </a:solidFill>
              </a:endParaRPr>
            </a:p>
          </p:txBody>
        </p:sp>
      </p:grpSp>
    </p:spTree>
    <p:extLst>
      <p:ext uri="{BB962C8B-B14F-4D97-AF65-F5344CB8AC3E}">
        <p14:creationId xmlns:p14="http://schemas.microsoft.com/office/powerpoint/2010/main" val="7170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0FC792-D404-4105-8265-6451AC058B8B}"/>
              </a:ext>
            </a:extLst>
          </p:cNvPr>
          <p:cNvSpPr/>
          <p:nvPr/>
        </p:nvSpPr>
        <p:spPr>
          <a:xfrm>
            <a:off x="333961" y="1527536"/>
            <a:ext cx="11749545" cy="3379067"/>
          </a:xfrm>
          <a:prstGeom prst="rect">
            <a:avLst/>
          </a:prstGeom>
          <a:ln>
            <a:solidFill>
              <a:schemeClr val="accent1">
                <a:shade val="50000"/>
              </a:schemeClr>
            </a:solidFill>
            <a:prstDash val="dash"/>
          </a:ln>
        </p:spPr>
        <p:txBody>
          <a:bodyPr wrap="square">
            <a:spAutoFit/>
          </a:bodyPr>
          <a:lstStyle/>
          <a:p>
            <a:pPr indent="180340" algn="just">
              <a:lnSpc>
                <a:spcPct val="120000"/>
              </a:lnSpc>
              <a:spcAft>
                <a:spcPts val="0"/>
              </a:spcAft>
            </a:pPr>
            <a:r>
              <a:rPr lang="en-US" sz="3200" b="1">
                <a:solidFill>
                  <a:srgbClr val="FF0000"/>
                </a:solidFill>
                <a:ea typeface="Cambria" panose="02040503050406030204" pitchFamily="18" charset="0"/>
                <a:cs typeface="Cambria" panose="02040503050406030204" pitchFamily="18" charset="0"/>
              </a:rPr>
              <a:t>Quan </a:t>
            </a:r>
            <a:r>
              <a:rPr lang="vi-VN" sz="3200" b="1">
                <a:solidFill>
                  <a:srgbClr val="FF0000"/>
                </a:solidFill>
                <a:ea typeface="Cambria" panose="02040503050406030204" pitchFamily="18" charset="0"/>
                <a:cs typeface="Cambria" panose="02040503050406030204" pitchFamily="18" charset="0"/>
              </a:rPr>
              <a:t>sát hình 60.1 Quá trình mở rộng liên minh châu Âu đến năm 2013:</a:t>
            </a:r>
            <a:endParaRPr lang="en-US" sz="3200" b="1">
              <a:solidFill>
                <a:srgbClr val="FF0000"/>
              </a:solidFill>
              <a:ea typeface="Times New Roman" panose="02020603050405020304" pitchFamily="18" charset="0"/>
            </a:endParaRPr>
          </a:p>
          <a:p>
            <a:pPr indent="180340" algn="just">
              <a:lnSpc>
                <a:spcPct val="120000"/>
              </a:lnSpc>
              <a:spcAft>
                <a:spcPts val="0"/>
              </a:spcAft>
            </a:pPr>
            <a:r>
              <a:rPr lang="vi-VN" sz="32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1: </a:t>
            </a:r>
            <a:r>
              <a:rPr lang="vi-VN" sz="2800">
                <a:solidFill>
                  <a:srgbClr val="0000CC"/>
                </a:solidFill>
                <a:ea typeface="Cambria" panose="02040503050406030204" pitchFamily="18" charset="0"/>
                <a:cs typeface="Cambria" panose="02040503050406030204" pitchFamily="18" charset="0"/>
              </a:rPr>
              <a:t>tô </a:t>
            </a:r>
            <a:r>
              <a:rPr lang="vi-VN" sz="2800" b="1">
                <a:solidFill>
                  <a:srgbClr val="0000CC"/>
                </a:solidFill>
                <a:ea typeface="Cambria" panose="02040503050406030204" pitchFamily="18" charset="0"/>
                <a:cs typeface="Cambria" panose="02040503050406030204" pitchFamily="18" charset="0"/>
              </a:rPr>
              <a:t>màu xanh </a:t>
            </a:r>
            <a:r>
              <a:rPr lang="vi-VN" sz="2800">
                <a:solidFill>
                  <a:srgbClr val="0000CC"/>
                </a:solidFill>
                <a:ea typeface="Cambria" panose="02040503050406030204" pitchFamily="18" charset="0"/>
                <a:cs typeface="Cambria" panose="02040503050406030204" pitchFamily="18" charset="0"/>
              </a:rPr>
              <a:t>các nước gia nhập EU năm 1957</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2: </a:t>
            </a:r>
            <a:r>
              <a:rPr lang="vi-VN" sz="2800">
                <a:solidFill>
                  <a:srgbClr val="0000CC"/>
                </a:solidFill>
                <a:ea typeface="Cambria" panose="02040503050406030204" pitchFamily="18" charset="0"/>
                <a:cs typeface="Cambria" panose="02040503050406030204" pitchFamily="18" charset="0"/>
              </a:rPr>
              <a:t>tô</a:t>
            </a:r>
            <a:r>
              <a:rPr lang="vi-VN" sz="2800" b="1">
                <a:solidFill>
                  <a:srgbClr val="FF3399"/>
                </a:solidFill>
                <a:ea typeface="Cambria" panose="02040503050406030204" pitchFamily="18" charset="0"/>
                <a:cs typeface="Cambria" panose="02040503050406030204" pitchFamily="18" charset="0"/>
              </a:rPr>
              <a:t> màu hồng</a:t>
            </a:r>
            <a:r>
              <a:rPr lang="vi-VN" sz="2800">
                <a:solidFill>
                  <a:srgbClr val="FF3399"/>
                </a:solidFill>
                <a:ea typeface="Cambria" panose="02040503050406030204" pitchFamily="18" charset="0"/>
                <a:cs typeface="Cambria" panose="02040503050406030204" pitchFamily="18" charset="0"/>
              </a:rPr>
              <a:t> </a:t>
            </a:r>
            <a:r>
              <a:rPr lang="vi-VN" sz="2800">
                <a:solidFill>
                  <a:srgbClr val="0000CC"/>
                </a:solidFill>
                <a:ea typeface="Cambria" panose="02040503050406030204" pitchFamily="18" charset="0"/>
                <a:cs typeface="Cambria" panose="02040503050406030204" pitchFamily="18" charset="0"/>
              </a:rPr>
              <a:t>các nước gia nhập EU từ năm 1973 đến 1981</a:t>
            </a:r>
            <a:endParaRPr lang="en-US" sz="2800">
              <a:solidFill>
                <a:srgbClr val="0000CC"/>
              </a:solidFill>
              <a:ea typeface="Times New Roman" panose="020206030504050203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3: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lumMod val="50000"/>
                  </a:schemeClr>
                </a:solidFill>
                <a:ea typeface="Cambria" panose="02040503050406030204" pitchFamily="18" charset="0"/>
                <a:cs typeface="Cambria" panose="02040503050406030204" pitchFamily="18" charset="0"/>
              </a:rPr>
              <a:t>màu nâu </a:t>
            </a:r>
            <a:r>
              <a:rPr lang="vi-VN" sz="2800">
                <a:solidFill>
                  <a:srgbClr val="0000CC"/>
                </a:solidFill>
                <a:ea typeface="Cambria" panose="02040503050406030204" pitchFamily="18" charset="0"/>
                <a:cs typeface="Cambria" panose="02040503050406030204" pitchFamily="18" charset="0"/>
              </a:rPr>
              <a:t>các nước gia nhập EU từ năm 1986 đến 1995 </a:t>
            </a:r>
            <a:endParaRPr lang="en-US" sz="2800">
              <a:solidFill>
                <a:srgbClr val="0000CC"/>
              </a:solidFill>
              <a:ea typeface="Cambria" panose="02040503050406030204" pitchFamily="18" charset="0"/>
              <a:cs typeface="Cambria" panose="02040503050406030204" pitchFamily="18" charset="0"/>
            </a:endParaRPr>
          </a:p>
          <a:p>
            <a:pPr indent="180340" algn="just">
              <a:lnSpc>
                <a:spcPct val="120000"/>
              </a:lnSpc>
              <a:spcAft>
                <a:spcPts val="0"/>
              </a:spcAft>
            </a:pPr>
            <a:r>
              <a:rPr lang="vi-VN" sz="2800">
                <a:solidFill>
                  <a:srgbClr val="0000CC"/>
                </a:solidFill>
                <a:ea typeface="Cambria" panose="02040503050406030204" pitchFamily="18" charset="0"/>
                <a:cs typeface="Cambria" panose="02040503050406030204" pitchFamily="18" charset="0"/>
              </a:rPr>
              <a:t>+ </a:t>
            </a:r>
            <a:r>
              <a:rPr lang="vi-VN" sz="2800" b="1">
                <a:solidFill>
                  <a:srgbClr val="0000CC"/>
                </a:solidFill>
                <a:ea typeface="Cambria" panose="02040503050406030204" pitchFamily="18" charset="0"/>
                <a:cs typeface="Cambria" panose="02040503050406030204" pitchFamily="18" charset="0"/>
              </a:rPr>
              <a:t>Nhóm 4: </a:t>
            </a:r>
            <a:r>
              <a:rPr lang="vi-VN" sz="2800">
                <a:solidFill>
                  <a:srgbClr val="0000CC"/>
                </a:solidFill>
                <a:ea typeface="Cambria" panose="02040503050406030204" pitchFamily="18" charset="0"/>
                <a:cs typeface="Cambria" panose="02040503050406030204" pitchFamily="18" charset="0"/>
              </a:rPr>
              <a:t>tô </a:t>
            </a:r>
            <a:r>
              <a:rPr lang="vi-VN" sz="2800" b="1">
                <a:solidFill>
                  <a:schemeClr val="accent2"/>
                </a:solidFill>
                <a:ea typeface="Cambria" panose="02040503050406030204" pitchFamily="18" charset="0"/>
                <a:cs typeface="Cambria" panose="02040503050406030204" pitchFamily="18" charset="0"/>
              </a:rPr>
              <a:t>màu cam </a:t>
            </a:r>
            <a:r>
              <a:rPr lang="vi-VN" sz="2800">
                <a:solidFill>
                  <a:srgbClr val="0000CC"/>
                </a:solidFill>
                <a:ea typeface="Cambria" panose="02040503050406030204" pitchFamily="18" charset="0"/>
                <a:cs typeface="Cambria" panose="02040503050406030204" pitchFamily="18" charset="0"/>
              </a:rPr>
              <a:t>các nước gia nhập EU năm 2004 đến 2013 </a:t>
            </a:r>
            <a:endParaRPr lang="en-US" sz="2800">
              <a:solidFill>
                <a:srgbClr val="0000CC"/>
              </a:solidFill>
              <a:effectLst/>
              <a:ea typeface="Times New Roman" panose="02020603050405020304" pitchFamily="18" charset="0"/>
            </a:endParaRPr>
          </a:p>
        </p:txBody>
      </p:sp>
      <p:grpSp>
        <p:nvGrpSpPr>
          <p:cNvPr id="3" name="Group 2">
            <a:extLst>
              <a:ext uri="{FF2B5EF4-FFF2-40B4-BE49-F238E27FC236}">
                <a16:creationId xmlns:a16="http://schemas.microsoft.com/office/drawing/2014/main" id="{558FB8F8-CB07-4171-89E0-2915B932E115}"/>
              </a:ext>
            </a:extLst>
          </p:cNvPr>
          <p:cNvGrpSpPr/>
          <p:nvPr/>
        </p:nvGrpSpPr>
        <p:grpSpPr>
          <a:xfrm>
            <a:off x="4087925" y="471576"/>
            <a:ext cx="3810866" cy="827835"/>
            <a:chOff x="3199789" y="1093088"/>
            <a:chExt cx="3514971" cy="682233"/>
          </a:xfrm>
        </p:grpSpPr>
        <p:sp>
          <p:nvSpPr>
            <p:cNvPr id="4" name="Rectangle: Rounded Corners 3">
              <a:extLst>
                <a:ext uri="{FF2B5EF4-FFF2-40B4-BE49-F238E27FC236}">
                  <a16:creationId xmlns:a16="http://schemas.microsoft.com/office/drawing/2014/main" id="{6B4BD185-441E-4A11-906F-26A1C87E3A9E}"/>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5" name="TextBox 4">
              <a:extLst>
                <a:ext uri="{FF2B5EF4-FFF2-40B4-BE49-F238E27FC236}">
                  <a16:creationId xmlns:a16="http://schemas.microsoft.com/office/drawing/2014/main" id="{64B80F40-F682-4C90-83AD-A788E707B593}"/>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7" name="Hình ảnh 4">
            <a:extLst>
              <a:ext uri="{FF2B5EF4-FFF2-40B4-BE49-F238E27FC236}">
                <a16:creationId xmlns:a16="http://schemas.microsoft.com/office/drawing/2014/main" id="{C20C1716-2006-4772-B30D-160625F58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17206" y="181649"/>
            <a:ext cx="819062" cy="1308147"/>
          </a:xfrm>
          <a:prstGeom prst="rect">
            <a:avLst/>
          </a:prstGeom>
        </p:spPr>
      </p:pic>
      <p:sp>
        <p:nvSpPr>
          <p:cNvPr id="8" name="Rectangle 7">
            <a:extLst>
              <a:ext uri="{FF2B5EF4-FFF2-40B4-BE49-F238E27FC236}">
                <a16:creationId xmlns:a16="http://schemas.microsoft.com/office/drawing/2014/main" id="{0F4760E2-3727-445D-9411-904120383740}"/>
              </a:ext>
            </a:extLst>
          </p:cNvPr>
          <p:cNvSpPr/>
          <p:nvPr/>
        </p:nvSpPr>
        <p:spPr>
          <a:xfrm>
            <a:off x="2412929" y="600328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F66F1DF6-084E-4DBF-A6E5-E7976D55E2C6}"/>
              </a:ext>
            </a:extLst>
          </p:cNvPr>
          <p:cNvSpPr/>
          <p:nvPr/>
        </p:nvSpPr>
        <p:spPr>
          <a:xfrm>
            <a:off x="7157277" y="600328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D756B969-4879-409D-A133-4D44250DEF9D}"/>
              </a:ext>
            </a:extLst>
          </p:cNvPr>
          <p:cNvGrpSpPr/>
          <p:nvPr/>
        </p:nvGrpSpPr>
        <p:grpSpPr>
          <a:xfrm>
            <a:off x="801667" y="5124057"/>
            <a:ext cx="1415242" cy="1026222"/>
            <a:chOff x="3634055" y="3302115"/>
            <a:chExt cx="848449" cy="796469"/>
          </a:xfrm>
        </p:grpSpPr>
        <p:pic>
          <p:nvPicPr>
            <p:cNvPr id="11" name="Picture 10">
              <a:extLst>
                <a:ext uri="{FF2B5EF4-FFF2-40B4-BE49-F238E27FC236}">
                  <a16:creationId xmlns:a16="http://schemas.microsoft.com/office/drawing/2014/main" id="{31C957A9-517F-4F8A-9BB1-3299F30436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2" name="Picture 11">
              <a:extLst>
                <a:ext uri="{FF2B5EF4-FFF2-40B4-BE49-F238E27FC236}">
                  <a16:creationId xmlns:a16="http://schemas.microsoft.com/office/drawing/2014/main" id="{696C5829-4006-4ED8-82A0-6B521630CAE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3" name="2 Minute Timer (To)">
            <a:hlinkClick r:id="" action="ppaction://media"/>
            <a:extLst>
              <a:ext uri="{FF2B5EF4-FFF2-40B4-BE49-F238E27FC236}">
                <a16:creationId xmlns:a16="http://schemas.microsoft.com/office/drawing/2014/main" id="{10F9C337-C853-438F-9904-31BAA4EC526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65472" y="5134728"/>
            <a:ext cx="1918034" cy="1215459"/>
          </a:xfrm>
          <a:prstGeom prst="rect">
            <a:avLst/>
          </a:prstGeom>
        </p:spPr>
      </p:pic>
    </p:spTree>
    <p:extLst>
      <p:ext uri="{BB962C8B-B14F-4D97-AF65-F5344CB8AC3E}">
        <p14:creationId xmlns:p14="http://schemas.microsoft.com/office/powerpoint/2010/main" val="22376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3"/>
                </p:tgtEl>
              </p:cMediaNode>
            </p:video>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73.jpg">
            <a:extLst>
              <a:ext uri="{FF2B5EF4-FFF2-40B4-BE49-F238E27FC236}">
                <a16:creationId xmlns:a16="http://schemas.microsoft.com/office/drawing/2014/main" id="{34DC81EA-6D62-422D-B516-23E3E478E6F5}"/>
              </a:ext>
            </a:extLst>
          </p:cNvPr>
          <p:cNvPicPr/>
          <p:nvPr/>
        </p:nvPicPr>
        <p:blipFill rotWithShape="1">
          <a:blip r:embed="rId2"/>
          <a:srcRect l="3149" t="2984" r="3874" b="4616"/>
          <a:stretch/>
        </p:blipFill>
        <p:spPr>
          <a:xfrm>
            <a:off x="1083325" y="0"/>
            <a:ext cx="10025349" cy="6829327"/>
          </a:xfrm>
          <a:prstGeom prst="rect">
            <a:avLst/>
          </a:prstGeom>
          <a:ln/>
        </p:spPr>
      </p:pic>
    </p:spTree>
    <p:extLst>
      <p:ext uri="{BB962C8B-B14F-4D97-AF65-F5344CB8AC3E}">
        <p14:creationId xmlns:p14="http://schemas.microsoft.com/office/powerpoint/2010/main" val="114331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99.jpg" descr="Image result for ThÃ nh tá»±u LiÃªn minh chÃ¢u Ãu EU">
            <a:extLst>
              <a:ext uri="{FF2B5EF4-FFF2-40B4-BE49-F238E27FC236}">
                <a16:creationId xmlns:a16="http://schemas.microsoft.com/office/drawing/2014/main" id="{EBBA1273-46A2-40AB-BC5A-C4B83659B2AC}"/>
              </a:ext>
            </a:extLst>
          </p:cNvPr>
          <p:cNvPicPr/>
          <p:nvPr/>
        </p:nvPicPr>
        <p:blipFill rotWithShape="1">
          <a:blip r:embed="rId3"/>
          <a:srcRect t="1066"/>
          <a:stretch/>
        </p:blipFill>
        <p:spPr>
          <a:xfrm>
            <a:off x="718812" y="360802"/>
            <a:ext cx="10388906" cy="6136395"/>
          </a:xfrm>
          <a:prstGeom prst="rect">
            <a:avLst/>
          </a:prstGeom>
          <a:ln/>
        </p:spPr>
      </p:pic>
    </p:spTree>
    <p:extLst>
      <p:ext uri="{BB962C8B-B14F-4D97-AF65-F5344CB8AC3E}">
        <p14:creationId xmlns:p14="http://schemas.microsoft.com/office/powerpoint/2010/main" val="6006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3" name="Picture 12">
            <a:extLst>
              <a:ext uri="{FF2B5EF4-FFF2-40B4-BE49-F238E27FC236}">
                <a16:creationId xmlns:a16="http://schemas.microsoft.com/office/drawing/2014/main" id="{C3D849D2-DCA1-43B3-9411-C60A5E9AC31A}"/>
              </a:ext>
            </a:extLst>
          </p:cNvPr>
          <p:cNvPicPr>
            <a:picLocks noChangeAspect="1"/>
          </p:cNvPicPr>
          <p:nvPr/>
        </p:nvPicPr>
        <p:blipFill>
          <a:blip r:embed="rId4"/>
          <a:stretch>
            <a:fillRect/>
          </a:stretch>
        </p:blipFill>
        <p:spPr>
          <a:xfrm>
            <a:off x="5600778" y="1017630"/>
            <a:ext cx="6591222" cy="5854641"/>
          </a:xfrm>
          <a:prstGeom prst="rect">
            <a:avLst/>
          </a:prstGeom>
        </p:spPr>
      </p:pic>
      <p:pic>
        <p:nvPicPr>
          <p:cNvPr id="17" name="Picture 16">
            <a:extLst>
              <a:ext uri="{FF2B5EF4-FFF2-40B4-BE49-F238E27FC236}">
                <a16:creationId xmlns:a16="http://schemas.microsoft.com/office/drawing/2014/main" id="{F6A70B5C-DE2D-4EB6-9A09-6F624445271A}"/>
              </a:ext>
            </a:extLst>
          </p:cNvPr>
          <p:cNvPicPr>
            <a:picLocks noChangeAspect="1"/>
          </p:cNvPicPr>
          <p:nvPr/>
        </p:nvPicPr>
        <p:blipFill rotWithShape="1">
          <a:blip r:embed="rId5"/>
          <a:srcRect l="1527" t="1811" r="889"/>
          <a:stretch/>
        </p:blipFill>
        <p:spPr>
          <a:xfrm>
            <a:off x="5600777" y="1115844"/>
            <a:ext cx="6591223" cy="5481506"/>
          </a:xfrm>
          <a:prstGeom prst="rect">
            <a:avLst/>
          </a:prstGeom>
        </p:spPr>
      </p:pic>
      <p:sp>
        <p:nvSpPr>
          <p:cNvPr id="14" name="Rectangle 13">
            <a:extLst>
              <a:ext uri="{FF2B5EF4-FFF2-40B4-BE49-F238E27FC236}">
                <a16:creationId xmlns:a16="http://schemas.microsoft.com/office/drawing/2014/main" id="{E2CB9E4C-F33D-4C61-ACC4-59B072DD3ADC}"/>
              </a:ext>
            </a:extLst>
          </p:cNvPr>
          <p:cNvSpPr/>
          <p:nvPr/>
        </p:nvSpPr>
        <p:spPr>
          <a:xfrm>
            <a:off x="114377" y="1173355"/>
            <a:ext cx="5199745" cy="5170646"/>
          </a:xfrm>
          <a:prstGeom prst="rect">
            <a:avLst/>
          </a:prstGeom>
          <a:solidFill>
            <a:schemeClr val="bg1"/>
          </a:solidFill>
          <a:ln>
            <a:solidFill>
              <a:schemeClr val="accent1">
                <a:shade val="50000"/>
              </a:schemeClr>
            </a:solidFill>
            <a:prstDash val="dash"/>
          </a:ln>
        </p:spPr>
        <p:txBody>
          <a:bodyPr wrap="square">
            <a:spAutoFit/>
          </a:bodyPr>
          <a:lstStyle/>
          <a:p>
            <a:pPr algn="just"/>
            <a:r>
              <a:rPr lang="vi-VN" sz="3000">
                <a:solidFill>
                  <a:srgbClr val="1C11AF"/>
                </a:solidFill>
                <a:latin typeface="Arial" panose="020B0604020202020204" pitchFamily="34" charset="0"/>
                <a:cs typeface="Arial" panose="020B0604020202020204" pitchFamily="34" charset="0"/>
              </a:rPr>
              <a:t>2</a:t>
            </a:r>
            <a:r>
              <a:rPr lang="en-US" sz="3000">
                <a:solidFill>
                  <a:srgbClr val="1C11AF"/>
                </a:solidFill>
                <a:latin typeface="Arial" panose="020B0604020202020204" pitchFamily="34" charset="0"/>
                <a:cs typeface="Arial" panose="020B0604020202020204" pitchFamily="34" charset="0"/>
              </a:rPr>
              <a:t>7 q</a:t>
            </a:r>
            <a:r>
              <a:rPr lang="vi-VN" sz="3000">
                <a:solidFill>
                  <a:srgbClr val="1C11AF"/>
                </a:solidFill>
                <a:latin typeface="Arial" panose="020B0604020202020204" pitchFamily="34" charset="0"/>
                <a:cs typeface="Arial" panose="020B0604020202020204" pitchFamily="34" charset="0"/>
              </a:rPr>
              <a:t>uốc gia thành viên của EU bao gồm: Áo, Bỉ, Bulgaria, Croatia, Síp, Cộng hòa Séc, Đan Mạch, Estonia, Phần Lan, Pháp, Đức, Hy Lạp, Hungary, Ireland, Ý, Latvia, Litva, Luxembourg, Malta, Hà Lan, Ba Lan, Bồ Đào Nha, Romania, Slovakia, Slovenia, Tây Ban Nha, Thụy Điển</a:t>
            </a:r>
            <a:r>
              <a:rPr lang="en-US" sz="3000">
                <a:solidFill>
                  <a:srgbClr val="1C11A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6F0E3CED-A302-4714-AC96-012C74288B8F}"/>
              </a:ext>
            </a:extLst>
          </p:cNvPr>
          <p:cNvSpPr/>
          <p:nvPr/>
        </p:nvSpPr>
        <p:spPr>
          <a:xfrm>
            <a:off x="616531" y="1490008"/>
            <a:ext cx="11144468" cy="1938992"/>
          </a:xfrm>
          <a:prstGeom prst="rect">
            <a:avLst/>
          </a:prstGeom>
        </p:spPr>
        <p:txBody>
          <a:bodyPr wrap="square">
            <a:spAutoFit/>
          </a:bodyPr>
          <a:lstStyle/>
          <a:p>
            <a:pPr marL="285750" indent="-285750">
              <a:buFontTx/>
              <a:buChar char="-"/>
            </a:pPr>
            <a:r>
              <a:rPr lang="en-US" sz="4000">
                <a:solidFill>
                  <a:srgbClr val="1C11AF"/>
                </a:solidFill>
                <a:latin typeface="Arial" panose="020B0604020202020204" pitchFamily="34" charset="0"/>
                <a:cs typeface="Arial" panose="020B0604020202020204" pitchFamily="34" charset="0"/>
              </a:rPr>
              <a:t>Thành lập: 1/11/1993</a:t>
            </a:r>
          </a:p>
          <a:p>
            <a:pPr marL="285750" indent="-285750">
              <a:buFontTx/>
              <a:buChar char="-"/>
            </a:pPr>
            <a:r>
              <a:rPr lang="en-US" sz="4000">
                <a:solidFill>
                  <a:srgbClr val="1C11AF"/>
                </a:solidFill>
                <a:latin typeface="Arial" panose="020B0604020202020204" pitchFamily="34" charset="0"/>
                <a:cs typeface="Arial" panose="020B0604020202020204" pitchFamily="34" charset="0"/>
              </a:rPr>
              <a:t>Số dân: 447,7 triệu dân (2020)</a:t>
            </a:r>
          </a:p>
          <a:p>
            <a:pPr marL="285750" indent="-285750">
              <a:buFontTx/>
              <a:buChar char="-"/>
            </a:pPr>
            <a:r>
              <a:rPr lang="en-US" sz="4000">
                <a:solidFill>
                  <a:srgbClr val="1C11AF"/>
                </a:solidFill>
                <a:latin typeface="Arial" panose="020B0604020202020204" pitchFamily="34" charset="0"/>
                <a:cs typeface="Arial" panose="020B0604020202020204" pitchFamily="34" charset="0"/>
              </a:rPr>
              <a:t>Số quốc gia thành viên: 27 (2020)</a:t>
            </a:r>
            <a:endParaRPr lang="en-US" sz="4000"/>
          </a:p>
        </p:txBody>
      </p:sp>
      <p:pic>
        <p:nvPicPr>
          <p:cNvPr id="12" name="Picture 11" descr="book9">
            <a:extLst>
              <a:ext uri="{FF2B5EF4-FFF2-40B4-BE49-F238E27FC236}">
                <a16:creationId xmlns:a16="http://schemas.microsoft.com/office/drawing/2014/main" id="{A5C183AB-172F-420D-B2B7-5A2628689B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76661" y="1115844"/>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1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uoi hinh" descr="Đuổi hình bắt chữ | Đuổi hình bắt chữ Wiki | Fandom">
            <a:extLst>
              <a:ext uri="{FF2B5EF4-FFF2-40B4-BE49-F238E27FC236}">
                <a16:creationId xmlns:a16="http://schemas.microsoft.com/office/drawing/2014/main" id="{19B2703B-F3F4-4644-83AC-B2513AAF78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pic>
        <p:nvPicPr>
          <p:cNvPr id="6" name="trai dat" descr="A picture containing logo&#10;&#10;Description automatically generated">
            <a:extLst>
              <a:ext uri="{FF2B5EF4-FFF2-40B4-BE49-F238E27FC236}">
                <a16:creationId xmlns:a16="http://schemas.microsoft.com/office/drawing/2014/main" id="{9D9F076B-89DB-458C-BCC9-66092B38AF4A}"/>
              </a:ext>
            </a:extLst>
          </p:cNvPr>
          <p:cNvPicPr>
            <a:picLocks noChangeAspect="1"/>
          </p:cNvPicPr>
          <p:nvPr/>
        </p:nvPicPr>
        <p:blipFill rotWithShape="1">
          <a:blip r:embed="rId4">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a:ln>
            <a:solidFill>
              <a:srgbClr val="6AF117"/>
            </a:solidFill>
          </a:ln>
        </p:spPr>
      </p:pic>
      <p:pic>
        <p:nvPicPr>
          <p:cNvPr id="7" name="start" descr="Figur läuft mit pfeil nach links leinwandbilder • bilder Strichmännchen,  Inbetriebnahme, beginnen | myloview.de">
            <a:extLst>
              <a:ext uri="{FF2B5EF4-FFF2-40B4-BE49-F238E27FC236}">
                <a16:creationId xmlns:a16="http://schemas.microsoft.com/office/drawing/2014/main" id="{6B650188-3225-40F5-9F34-EEE90A06E7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ln>
            <a:solidFill>
              <a:srgbClr val="6AF1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88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aphicFrame>
        <p:nvGraphicFramePr>
          <p:cNvPr id="10" name="Table 10">
            <a:extLst>
              <a:ext uri="{FF2B5EF4-FFF2-40B4-BE49-F238E27FC236}">
                <a16:creationId xmlns:a16="http://schemas.microsoft.com/office/drawing/2014/main" id="{C25E4F13-C01A-4B9A-919B-6949F93ECF82}"/>
              </a:ext>
            </a:extLst>
          </p:cNvPr>
          <p:cNvGraphicFramePr>
            <a:graphicFrameLocks noGrp="1"/>
          </p:cNvGraphicFramePr>
          <p:nvPr>
            <p:extLst>
              <p:ext uri="{D42A27DB-BD31-4B8C-83A1-F6EECF244321}">
                <p14:modId xmlns:p14="http://schemas.microsoft.com/office/powerpoint/2010/main" val="1847654766"/>
              </p:ext>
            </p:extLst>
          </p:nvPr>
        </p:nvGraphicFramePr>
        <p:xfrm>
          <a:off x="361465" y="2261445"/>
          <a:ext cx="11357115" cy="257622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val="1191416298"/>
                    </a:ext>
                  </a:extLst>
                </a:gridCol>
                <a:gridCol w="1895009">
                  <a:extLst>
                    <a:ext uri="{9D8B030D-6E8A-4147-A177-3AD203B41FA5}">
                      <a16:colId xmlns:a16="http://schemas.microsoft.com/office/drawing/2014/main" val="2378974147"/>
                    </a:ext>
                  </a:extLst>
                </a:gridCol>
                <a:gridCol w="2454356">
                  <a:extLst>
                    <a:ext uri="{9D8B030D-6E8A-4147-A177-3AD203B41FA5}">
                      <a16:colId xmlns:a16="http://schemas.microsoft.com/office/drawing/2014/main" val="765628852"/>
                    </a:ext>
                  </a:extLst>
                </a:gridCol>
                <a:gridCol w="2271423">
                  <a:extLst>
                    <a:ext uri="{9D8B030D-6E8A-4147-A177-3AD203B41FA5}">
                      <a16:colId xmlns:a16="http://schemas.microsoft.com/office/drawing/2014/main" val="2307575038"/>
                    </a:ext>
                  </a:extLst>
                </a:gridCol>
                <a:gridCol w="2271423">
                  <a:extLst>
                    <a:ext uri="{9D8B030D-6E8A-4147-A177-3AD203B41FA5}">
                      <a16:colId xmlns:a16="http://schemas.microsoft.com/office/drawing/2014/main" val="2622517042"/>
                    </a:ext>
                  </a:extLst>
                </a:gridCol>
              </a:tblGrid>
              <a:tr h="904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4394671"/>
                  </a:ext>
                </a:extLst>
              </a:tr>
              <a:tr h="811873">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2586557885"/>
                  </a:ext>
                </a:extLst>
              </a:tr>
              <a:tr h="859446">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tc>
                  <a:txBody>
                    <a:bodyPr/>
                    <a:lstStyle/>
                    <a:p>
                      <a:endParaRPr lang="en-US"/>
                    </a:p>
                  </a:txBody>
                  <a:tcPr>
                    <a:solidFill>
                      <a:srgbClr val="FFC000">
                        <a:alpha val="62000"/>
                      </a:srgbClr>
                    </a:solidFill>
                  </a:tcPr>
                </a:tc>
                <a:extLst>
                  <a:ext uri="{0D108BD9-81ED-4DB2-BD59-A6C34878D82A}">
                    <a16:rowId xmlns:a16="http://schemas.microsoft.com/office/drawing/2014/main" val="2567225096"/>
                  </a:ext>
                </a:extLst>
              </a:tr>
            </a:tbl>
          </a:graphicData>
        </a:graphic>
      </p:graphicFrame>
      <p:sp>
        <p:nvSpPr>
          <p:cNvPr id="13" name="TextBox 12">
            <a:extLst>
              <a:ext uri="{FF2B5EF4-FFF2-40B4-BE49-F238E27FC236}">
                <a16:creationId xmlns:a16="http://schemas.microsoft.com/office/drawing/2014/main" id="{4A7FB61B-9EF0-4FA6-A187-22AFC7F0BF68}"/>
              </a:ext>
            </a:extLst>
          </p:cNvPr>
          <p:cNvSpPr txBox="1"/>
          <p:nvPr/>
        </p:nvSpPr>
        <p:spPr>
          <a:xfrm>
            <a:off x="659322"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Chỉ số</a:t>
            </a:r>
          </a:p>
        </p:txBody>
      </p:sp>
      <p:sp>
        <p:nvSpPr>
          <p:cNvPr id="14" name="TextBox 13">
            <a:extLst>
              <a:ext uri="{FF2B5EF4-FFF2-40B4-BE49-F238E27FC236}">
                <a16:creationId xmlns:a16="http://schemas.microsoft.com/office/drawing/2014/main" id="{FBD5410F-C8CF-4B0C-98BE-BB8584C42AE5}"/>
              </a:ext>
            </a:extLst>
          </p:cNvPr>
          <p:cNvSpPr txBox="1"/>
          <p:nvPr/>
        </p:nvSpPr>
        <p:spPr>
          <a:xfrm>
            <a:off x="3327546"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EU</a:t>
            </a:r>
          </a:p>
        </p:txBody>
      </p:sp>
      <p:sp>
        <p:nvSpPr>
          <p:cNvPr id="15" name="TextBox 14">
            <a:extLst>
              <a:ext uri="{FF2B5EF4-FFF2-40B4-BE49-F238E27FC236}">
                <a16:creationId xmlns:a16="http://schemas.microsoft.com/office/drawing/2014/main" id="{76546CBE-0CDA-4878-A5C0-EDB091F71A57}"/>
              </a:ext>
            </a:extLst>
          </p:cNvPr>
          <p:cNvSpPr txBox="1"/>
          <p:nvPr/>
        </p:nvSpPr>
        <p:spPr>
          <a:xfrm>
            <a:off x="5363942"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Hoa Kỳ</a:t>
            </a:r>
          </a:p>
        </p:txBody>
      </p:sp>
      <p:sp>
        <p:nvSpPr>
          <p:cNvPr id="16" name="TextBox 15">
            <a:extLst>
              <a:ext uri="{FF2B5EF4-FFF2-40B4-BE49-F238E27FC236}">
                <a16:creationId xmlns:a16="http://schemas.microsoft.com/office/drawing/2014/main" id="{715E8849-592F-406D-AB3B-B54096FB3F9A}"/>
              </a:ext>
            </a:extLst>
          </p:cNvPr>
          <p:cNvSpPr txBox="1"/>
          <p:nvPr/>
        </p:nvSpPr>
        <p:spPr>
          <a:xfrm>
            <a:off x="7539225"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Nhật Bản</a:t>
            </a:r>
          </a:p>
        </p:txBody>
      </p:sp>
      <p:sp>
        <p:nvSpPr>
          <p:cNvPr id="17" name="TextBox 16">
            <a:extLst>
              <a:ext uri="{FF2B5EF4-FFF2-40B4-BE49-F238E27FC236}">
                <a16:creationId xmlns:a16="http://schemas.microsoft.com/office/drawing/2014/main" id="{632D3166-662B-45BD-AB21-0E0A31BE2AF5}"/>
              </a:ext>
            </a:extLst>
          </p:cNvPr>
          <p:cNvSpPr txBox="1"/>
          <p:nvPr/>
        </p:nvSpPr>
        <p:spPr>
          <a:xfrm>
            <a:off x="9498394" y="2388289"/>
            <a:ext cx="2253237"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Trung Quốc</a:t>
            </a:r>
          </a:p>
        </p:txBody>
      </p:sp>
      <p:sp>
        <p:nvSpPr>
          <p:cNvPr id="18" name="TextBox 17">
            <a:extLst>
              <a:ext uri="{FF2B5EF4-FFF2-40B4-BE49-F238E27FC236}">
                <a16:creationId xmlns:a16="http://schemas.microsoft.com/office/drawing/2014/main" id="{AE02F248-EC41-4546-877B-7910B26ED775}"/>
              </a:ext>
            </a:extLst>
          </p:cNvPr>
          <p:cNvSpPr txBox="1"/>
          <p:nvPr/>
        </p:nvSpPr>
        <p:spPr>
          <a:xfrm>
            <a:off x="652323" y="329313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GDP (tỉ USD)</a:t>
            </a:r>
          </a:p>
        </p:txBody>
      </p:sp>
      <p:sp>
        <p:nvSpPr>
          <p:cNvPr id="19" name="TextBox 18">
            <a:extLst>
              <a:ext uri="{FF2B5EF4-FFF2-40B4-BE49-F238E27FC236}">
                <a16:creationId xmlns:a16="http://schemas.microsoft.com/office/drawing/2014/main" id="{46B9E46A-F7B6-4934-B092-915A15FA3311}"/>
              </a:ext>
            </a:extLst>
          </p:cNvPr>
          <p:cNvSpPr txBox="1"/>
          <p:nvPr/>
        </p:nvSpPr>
        <p:spPr>
          <a:xfrm>
            <a:off x="369558" y="3932319"/>
            <a:ext cx="2454925" cy="830997"/>
          </a:xfrm>
          <a:prstGeom prst="rect">
            <a:avLst/>
          </a:prstGeom>
          <a:noFill/>
        </p:spPr>
        <p:txBody>
          <a:bodyPr wrap="square" rtlCol="0">
            <a:spAutoFit/>
          </a:bodyPr>
          <a:lstStyle/>
          <a:p>
            <a:pPr algn="ctr"/>
            <a:r>
              <a:rPr lang="en-US" sz="2400" b="1">
                <a:solidFill>
                  <a:srgbClr val="7030A0"/>
                </a:solidFill>
                <a:latin typeface="Arial" panose="020B0604020202020204" pitchFamily="34" charset="0"/>
                <a:cs typeface="Arial" panose="020B0604020202020204" pitchFamily="34" charset="0"/>
              </a:rPr>
              <a:t>GDP/ng</a:t>
            </a:r>
            <a:r>
              <a:rPr lang="vi-VN" sz="2400" b="1">
                <a:solidFill>
                  <a:srgbClr val="7030A0"/>
                </a:solidFill>
                <a:latin typeface="Arial" panose="020B0604020202020204" pitchFamily="34" charset="0"/>
                <a:cs typeface="Arial" panose="020B0604020202020204" pitchFamily="34" charset="0"/>
              </a:rPr>
              <a:t>ư</a:t>
            </a:r>
            <a:r>
              <a:rPr lang="en-US" sz="2400" b="1">
                <a:solidFill>
                  <a:srgbClr val="7030A0"/>
                </a:solidFill>
                <a:latin typeface="Arial" panose="020B0604020202020204" pitchFamily="34" charset="0"/>
                <a:cs typeface="Arial" panose="020B0604020202020204" pitchFamily="34" charset="0"/>
              </a:rPr>
              <a:t>ời (USD/năm)</a:t>
            </a:r>
          </a:p>
        </p:txBody>
      </p:sp>
      <p:sp>
        <p:nvSpPr>
          <p:cNvPr id="20" name="TextBox 19">
            <a:extLst>
              <a:ext uri="{FF2B5EF4-FFF2-40B4-BE49-F238E27FC236}">
                <a16:creationId xmlns:a16="http://schemas.microsoft.com/office/drawing/2014/main" id="{46A87942-BCE0-4182-B866-6D8F8D61A895}"/>
              </a:ext>
            </a:extLst>
          </p:cNvPr>
          <p:cNvSpPr txBox="1"/>
          <p:nvPr/>
        </p:nvSpPr>
        <p:spPr>
          <a:xfrm>
            <a:off x="1253497" y="1262000"/>
            <a:ext cx="10119138" cy="954107"/>
          </a:xfrm>
          <a:prstGeom prst="rect">
            <a:avLst/>
          </a:prstGeom>
          <a:noFill/>
        </p:spPr>
        <p:txBody>
          <a:bodyPr wrap="square" rtlCol="0">
            <a:spAutoFit/>
          </a:bodyPr>
          <a:lstStyle/>
          <a:p>
            <a:pPr algn="ctr"/>
            <a:r>
              <a:rPr lang="en-US" sz="2800">
                <a:solidFill>
                  <a:srgbClr val="1C11AF"/>
                </a:solidFill>
                <a:latin typeface="Arial" panose="020B0604020202020204" pitchFamily="34" charset="0"/>
                <a:cs typeface="Arial" panose="020B0604020202020204" pitchFamily="34" charset="0"/>
              </a:rPr>
              <a:t>GDP VÀ GDP/ NG</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ỜI CỦA CÁC TRUNG TÂM KINH TẾ LỚN TRÊN THẾ GIỚI NĂM 2020</a:t>
            </a:r>
          </a:p>
        </p:txBody>
      </p:sp>
      <p:sp>
        <p:nvSpPr>
          <p:cNvPr id="21" name="TextBox 20">
            <a:extLst>
              <a:ext uri="{FF2B5EF4-FFF2-40B4-BE49-F238E27FC236}">
                <a16:creationId xmlns:a16="http://schemas.microsoft.com/office/drawing/2014/main" id="{7DE4C6E3-A787-403B-B1FE-A217058CBBDE}"/>
              </a:ext>
            </a:extLst>
          </p:cNvPr>
          <p:cNvSpPr txBox="1"/>
          <p:nvPr/>
        </p:nvSpPr>
        <p:spPr>
          <a:xfrm>
            <a:off x="3155265" y="3305932"/>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15 276</a:t>
            </a:r>
          </a:p>
        </p:txBody>
      </p:sp>
      <p:sp>
        <p:nvSpPr>
          <p:cNvPr id="22" name="TextBox 21">
            <a:extLst>
              <a:ext uri="{FF2B5EF4-FFF2-40B4-BE49-F238E27FC236}">
                <a16:creationId xmlns:a16="http://schemas.microsoft.com/office/drawing/2014/main" id="{3C0EB27E-15E1-4FC2-BE3C-A5A1FD77A1FA}"/>
              </a:ext>
            </a:extLst>
          </p:cNvPr>
          <p:cNvSpPr txBox="1"/>
          <p:nvPr/>
        </p:nvSpPr>
        <p:spPr>
          <a:xfrm>
            <a:off x="5658207" y="331872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20 937</a:t>
            </a:r>
          </a:p>
        </p:txBody>
      </p:sp>
      <p:sp>
        <p:nvSpPr>
          <p:cNvPr id="23" name="TextBox 22">
            <a:extLst>
              <a:ext uri="{FF2B5EF4-FFF2-40B4-BE49-F238E27FC236}">
                <a16:creationId xmlns:a16="http://schemas.microsoft.com/office/drawing/2014/main" id="{8F96E848-501C-4AD9-8339-2B4DB017BAA4}"/>
              </a:ext>
            </a:extLst>
          </p:cNvPr>
          <p:cNvSpPr txBox="1"/>
          <p:nvPr/>
        </p:nvSpPr>
        <p:spPr>
          <a:xfrm>
            <a:off x="7761442" y="3333871"/>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4 975</a:t>
            </a:r>
          </a:p>
        </p:txBody>
      </p:sp>
      <p:sp>
        <p:nvSpPr>
          <p:cNvPr id="24" name="TextBox 23">
            <a:extLst>
              <a:ext uri="{FF2B5EF4-FFF2-40B4-BE49-F238E27FC236}">
                <a16:creationId xmlns:a16="http://schemas.microsoft.com/office/drawing/2014/main" id="{BDD46189-2FD6-4E04-9CB7-2AD24E9112EB}"/>
              </a:ext>
            </a:extLst>
          </p:cNvPr>
          <p:cNvSpPr txBox="1"/>
          <p:nvPr/>
        </p:nvSpPr>
        <p:spPr>
          <a:xfrm>
            <a:off x="9864677" y="3318724"/>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14 723</a:t>
            </a:r>
          </a:p>
        </p:txBody>
      </p:sp>
      <p:sp>
        <p:nvSpPr>
          <p:cNvPr id="25" name="TextBox 24">
            <a:extLst>
              <a:ext uri="{FF2B5EF4-FFF2-40B4-BE49-F238E27FC236}">
                <a16:creationId xmlns:a16="http://schemas.microsoft.com/office/drawing/2014/main" id="{18490F99-CC05-476B-AFF0-22F93D997824}"/>
              </a:ext>
            </a:extLst>
          </p:cNvPr>
          <p:cNvSpPr txBox="1"/>
          <p:nvPr/>
        </p:nvSpPr>
        <p:spPr>
          <a:xfrm>
            <a:off x="3161093" y="411884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34 115</a:t>
            </a:r>
          </a:p>
        </p:txBody>
      </p:sp>
      <p:sp>
        <p:nvSpPr>
          <p:cNvPr id="26" name="TextBox 25">
            <a:extLst>
              <a:ext uri="{FF2B5EF4-FFF2-40B4-BE49-F238E27FC236}">
                <a16:creationId xmlns:a16="http://schemas.microsoft.com/office/drawing/2014/main" id="{7AD483BC-3F98-49DA-9DE7-EE66473E697D}"/>
              </a:ext>
            </a:extLst>
          </p:cNvPr>
          <p:cNvSpPr txBox="1"/>
          <p:nvPr/>
        </p:nvSpPr>
        <p:spPr>
          <a:xfrm>
            <a:off x="5512556" y="4178456"/>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63 544</a:t>
            </a:r>
          </a:p>
        </p:txBody>
      </p:sp>
      <p:sp>
        <p:nvSpPr>
          <p:cNvPr id="27" name="TextBox 26">
            <a:extLst>
              <a:ext uri="{FF2B5EF4-FFF2-40B4-BE49-F238E27FC236}">
                <a16:creationId xmlns:a16="http://schemas.microsoft.com/office/drawing/2014/main" id="{84128235-0122-4BEA-9CFF-B2163BFCB659}"/>
              </a:ext>
            </a:extLst>
          </p:cNvPr>
          <p:cNvSpPr txBox="1"/>
          <p:nvPr/>
        </p:nvSpPr>
        <p:spPr>
          <a:xfrm>
            <a:off x="7723210" y="419820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39 539</a:t>
            </a:r>
          </a:p>
        </p:txBody>
      </p:sp>
      <p:sp>
        <p:nvSpPr>
          <p:cNvPr id="28" name="TextBox 27">
            <a:extLst>
              <a:ext uri="{FF2B5EF4-FFF2-40B4-BE49-F238E27FC236}">
                <a16:creationId xmlns:a16="http://schemas.microsoft.com/office/drawing/2014/main" id="{C1907905-F638-4DA6-9598-E724CE56515B}"/>
              </a:ext>
            </a:extLst>
          </p:cNvPr>
          <p:cNvSpPr txBox="1"/>
          <p:nvPr/>
        </p:nvSpPr>
        <p:spPr>
          <a:xfrm>
            <a:off x="9933864" y="4217962"/>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10 500</a:t>
            </a:r>
          </a:p>
        </p:txBody>
      </p:sp>
    </p:spTree>
    <p:extLst>
      <p:ext uri="{BB962C8B-B14F-4D97-AF65-F5344CB8AC3E}">
        <p14:creationId xmlns:p14="http://schemas.microsoft.com/office/powerpoint/2010/main" val="2970794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
        <p:nvSpPr>
          <p:cNvPr id="29" name="TextBox 28">
            <a:extLst>
              <a:ext uri="{FF2B5EF4-FFF2-40B4-BE49-F238E27FC236}">
                <a16:creationId xmlns:a16="http://schemas.microsoft.com/office/drawing/2014/main" id="{B0E2D8A0-377D-45AE-AA11-2DBFC1305B0B}"/>
              </a:ext>
            </a:extLst>
          </p:cNvPr>
          <p:cNvSpPr txBox="1"/>
          <p:nvPr/>
        </p:nvSpPr>
        <p:spPr>
          <a:xfrm>
            <a:off x="62590" y="2700530"/>
            <a:ext cx="11897538" cy="1077218"/>
          </a:xfrm>
          <a:prstGeom prst="rect">
            <a:avLst/>
          </a:prstGeom>
          <a:noFill/>
          <a:ln>
            <a:solidFill>
              <a:srgbClr val="0070C0"/>
            </a:solidFill>
            <a:prstDash val="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       Dựa vào thông tin và bảng số liệu, nêu dẫn chứng để thấy     EU là một trong bốn trung tâm kinh tế lớn trên thế giới</a:t>
            </a:r>
          </a:p>
        </p:txBody>
      </p:sp>
      <p:grpSp>
        <p:nvGrpSpPr>
          <p:cNvPr id="11" name="Group 10">
            <a:extLst>
              <a:ext uri="{FF2B5EF4-FFF2-40B4-BE49-F238E27FC236}">
                <a16:creationId xmlns:a16="http://schemas.microsoft.com/office/drawing/2014/main" id="{887BF0BF-3A2A-482F-8355-19A4985002AC}"/>
              </a:ext>
            </a:extLst>
          </p:cNvPr>
          <p:cNvGrpSpPr/>
          <p:nvPr/>
        </p:nvGrpSpPr>
        <p:grpSpPr>
          <a:xfrm>
            <a:off x="2415167" y="1335772"/>
            <a:ext cx="6963041" cy="1077218"/>
            <a:chOff x="2557670" y="1540041"/>
            <a:chExt cx="6963041" cy="1077218"/>
          </a:xfrm>
        </p:grpSpPr>
        <p:sp>
          <p:nvSpPr>
            <p:cNvPr id="30" name="Rectangle: Rounded Corners 29">
              <a:extLst>
                <a:ext uri="{FF2B5EF4-FFF2-40B4-BE49-F238E27FC236}">
                  <a16:creationId xmlns:a16="http://schemas.microsoft.com/office/drawing/2014/main" id="{1765C726-1013-460A-B5E2-7F4CAAE5EF68}"/>
                </a:ext>
              </a:extLst>
            </p:cNvPr>
            <p:cNvSpPr/>
            <p:nvPr/>
          </p:nvSpPr>
          <p:spPr>
            <a:xfrm>
              <a:off x="3586347" y="1540041"/>
              <a:ext cx="5118265" cy="107721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_Văn_Bản 52">
              <a:extLst>
                <a:ext uri="{FF2B5EF4-FFF2-40B4-BE49-F238E27FC236}">
                  <a16:creationId xmlns:a16="http://schemas.microsoft.com/office/drawing/2014/main" id="{6B016B38-F4EB-4AFD-B4B3-3FACFC62BA47}"/>
                </a:ext>
              </a:extLst>
            </p:cNvPr>
            <p:cNvSpPr txBox="1"/>
            <p:nvPr/>
          </p:nvSpPr>
          <p:spPr>
            <a:xfrm>
              <a:off x="2557670" y="170066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AI NHANH H</a:t>
              </a:r>
              <a:r>
                <a:rPr lang="vi-VN" sz="4800" b="1">
                  <a:solidFill>
                    <a:srgbClr val="FFFF00"/>
                  </a:solidFill>
                  <a:latin typeface="Arial" pitchFamily="34" charset="0"/>
                  <a:cs typeface="Arial" pitchFamily="34" charset="0"/>
                </a:rPr>
                <a:t>Ơ</a:t>
              </a:r>
              <a:r>
                <a:rPr lang="en-US" sz="4800" b="1">
                  <a:solidFill>
                    <a:srgbClr val="FFFF00"/>
                  </a:solidFill>
                  <a:latin typeface="Arial" pitchFamily="34" charset="0"/>
                  <a:cs typeface="Arial" pitchFamily="34" charset="0"/>
                </a:rPr>
                <a:t>N</a:t>
              </a:r>
              <a:endParaRPr lang="en-US" sz="4800" b="1" dirty="0">
                <a:solidFill>
                  <a:srgbClr val="FFFF00"/>
                </a:solidFill>
                <a:latin typeface="Arial" pitchFamily="34" charset="0"/>
                <a:cs typeface="Arial" pitchFamily="34" charset="0"/>
              </a:endParaRPr>
            </a:p>
          </p:txBody>
        </p:sp>
      </p:grpSp>
      <p:graphicFrame>
        <p:nvGraphicFramePr>
          <p:cNvPr id="32" name="Table 10">
            <a:extLst>
              <a:ext uri="{FF2B5EF4-FFF2-40B4-BE49-F238E27FC236}">
                <a16:creationId xmlns:a16="http://schemas.microsoft.com/office/drawing/2014/main" id="{D3FD0D04-1FAC-4E4B-A88A-CB80F6F26FA8}"/>
              </a:ext>
            </a:extLst>
          </p:cNvPr>
          <p:cNvGraphicFramePr>
            <a:graphicFrameLocks noGrp="1"/>
          </p:cNvGraphicFramePr>
          <p:nvPr/>
        </p:nvGraphicFramePr>
        <p:xfrm>
          <a:off x="324418" y="4490597"/>
          <a:ext cx="11357115" cy="210125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val="1191416298"/>
                    </a:ext>
                  </a:extLst>
                </a:gridCol>
                <a:gridCol w="1895009">
                  <a:extLst>
                    <a:ext uri="{9D8B030D-6E8A-4147-A177-3AD203B41FA5}">
                      <a16:colId xmlns:a16="http://schemas.microsoft.com/office/drawing/2014/main" val="2378974147"/>
                    </a:ext>
                  </a:extLst>
                </a:gridCol>
                <a:gridCol w="2454356">
                  <a:extLst>
                    <a:ext uri="{9D8B030D-6E8A-4147-A177-3AD203B41FA5}">
                      <a16:colId xmlns:a16="http://schemas.microsoft.com/office/drawing/2014/main" val="765628852"/>
                    </a:ext>
                  </a:extLst>
                </a:gridCol>
                <a:gridCol w="2271423">
                  <a:extLst>
                    <a:ext uri="{9D8B030D-6E8A-4147-A177-3AD203B41FA5}">
                      <a16:colId xmlns:a16="http://schemas.microsoft.com/office/drawing/2014/main" val="2307575038"/>
                    </a:ext>
                  </a:extLst>
                </a:gridCol>
                <a:gridCol w="2271423">
                  <a:extLst>
                    <a:ext uri="{9D8B030D-6E8A-4147-A177-3AD203B41FA5}">
                      <a16:colId xmlns:a16="http://schemas.microsoft.com/office/drawing/2014/main" val="2622517042"/>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2567225096"/>
                  </a:ext>
                </a:extLst>
              </a:tr>
            </a:tbl>
          </a:graphicData>
        </a:graphic>
      </p:graphicFrame>
      <p:sp>
        <p:nvSpPr>
          <p:cNvPr id="33" name="TextBox 32">
            <a:extLst>
              <a:ext uri="{FF2B5EF4-FFF2-40B4-BE49-F238E27FC236}">
                <a16:creationId xmlns:a16="http://schemas.microsoft.com/office/drawing/2014/main" id="{77AFFC49-97E5-4A15-8012-76BAE0808506}"/>
              </a:ext>
            </a:extLst>
          </p:cNvPr>
          <p:cNvSpPr txBox="1"/>
          <p:nvPr/>
        </p:nvSpPr>
        <p:spPr>
          <a:xfrm>
            <a:off x="939828" y="4641674"/>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34" name="TextBox 33">
            <a:extLst>
              <a:ext uri="{FF2B5EF4-FFF2-40B4-BE49-F238E27FC236}">
                <a16:creationId xmlns:a16="http://schemas.microsoft.com/office/drawing/2014/main" id="{017DB660-3A0C-4E75-A141-DB05EA841740}"/>
              </a:ext>
            </a:extLst>
          </p:cNvPr>
          <p:cNvSpPr txBox="1"/>
          <p:nvPr/>
        </p:nvSpPr>
        <p:spPr>
          <a:xfrm>
            <a:off x="3410330" y="4594762"/>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35" name="TextBox 34">
            <a:extLst>
              <a:ext uri="{FF2B5EF4-FFF2-40B4-BE49-F238E27FC236}">
                <a16:creationId xmlns:a16="http://schemas.microsoft.com/office/drawing/2014/main" id="{34C49C6B-E042-4D06-8AF0-67D8F6DE6018}"/>
              </a:ext>
            </a:extLst>
          </p:cNvPr>
          <p:cNvSpPr txBox="1"/>
          <p:nvPr/>
        </p:nvSpPr>
        <p:spPr>
          <a:xfrm>
            <a:off x="5212214" y="457935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6" name="TextBox 35">
            <a:extLst>
              <a:ext uri="{FF2B5EF4-FFF2-40B4-BE49-F238E27FC236}">
                <a16:creationId xmlns:a16="http://schemas.microsoft.com/office/drawing/2014/main" id="{F2214BAE-66F7-4169-9C6A-687EAF8207A8}"/>
              </a:ext>
            </a:extLst>
          </p:cNvPr>
          <p:cNvSpPr txBox="1"/>
          <p:nvPr/>
        </p:nvSpPr>
        <p:spPr>
          <a:xfrm>
            <a:off x="7504377" y="4577550"/>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7" name="TextBox 36">
            <a:extLst>
              <a:ext uri="{FF2B5EF4-FFF2-40B4-BE49-F238E27FC236}">
                <a16:creationId xmlns:a16="http://schemas.microsoft.com/office/drawing/2014/main" id="{3C73DB99-D2B4-4451-8620-C836BA6225C0}"/>
              </a:ext>
            </a:extLst>
          </p:cNvPr>
          <p:cNvSpPr txBox="1"/>
          <p:nvPr/>
        </p:nvSpPr>
        <p:spPr>
          <a:xfrm>
            <a:off x="9614345" y="4606487"/>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8" name="TextBox 37">
            <a:extLst>
              <a:ext uri="{FF2B5EF4-FFF2-40B4-BE49-F238E27FC236}">
                <a16:creationId xmlns:a16="http://schemas.microsoft.com/office/drawing/2014/main" id="{427A0DD9-26DF-4BC3-AA36-0422015592B2}"/>
              </a:ext>
            </a:extLst>
          </p:cNvPr>
          <p:cNvSpPr txBox="1"/>
          <p:nvPr/>
        </p:nvSpPr>
        <p:spPr>
          <a:xfrm>
            <a:off x="272272" y="5289464"/>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GDP (tỉ USD)</a:t>
            </a:r>
          </a:p>
        </p:txBody>
      </p:sp>
      <p:sp>
        <p:nvSpPr>
          <p:cNvPr id="39" name="TextBox 38">
            <a:extLst>
              <a:ext uri="{FF2B5EF4-FFF2-40B4-BE49-F238E27FC236}">
                <a16:creationId xmlns:a16="http://schemas.microsoft.com/office/drawing/2014/main" id="{70A14ADA-E2FD-42E6-A4A5-B993B135D861}"/>
              </a:ext>
            </a:extLst>
          </p:cNvPr>
          <p:cNvSpPr txBox="1"/>
          <p:nvPr/>
        </p:nvSpPr>
        <p:spPr>
          <a:xfrm>
            <a:off x="272272" y="5876527"/>
            <a:ext cx="2454925" cy="769441"/>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GDP/ng</a:t>
            </a:r>
            <a:r>
              <a:rPr lang="vi-VN" sz="2200">
                <a:solidFill>
                  <a:srgbClr val="1C11AF"/>
                </a:solidFill>
                <a:latin typeface="Arial" panose="020B0604020202020204" pitchFamily="34" charset="0"/>
                <a:cs typeface="Arial" panose="020B0604020202020204" pitchFamily="34" charset="0"/>
              </a:rPr>
              <a:t>ư</a:t>
            </a:r>
            <a:r>
              <a:rPr lang="en-US" sz="2200">
                <a:solidFill>
                  <a:srgbClr val="1C11AF"/>
                </a:solidFill>
                <a:latin typeface="Arial" panose="020B0604020202020204" pitchFamily="34" charset="0"/>
                <a:cs typeface="Arial" panose="020B0604020202020204" pitchFamily="34" charset="0"/>
              </a:rPr>
              <a:t>ời (USD/năm)</a:t>
            </a:r>
          </a:p>
        </p:txBody>
      </p:sp>
      <p:sp>
        <p:nvSpPr>
          <p:cNvPr id="40" name="TextBox 39">
            <a:extLst>
              <a:ext uri="{FF2B5EF4-FFF2-40B4-BE49-F238E27FC236}">
                <a16:creationId xmlns:a16="http://schemas.microsoft.com/office/drawing/2014/main" id="{30819195-E250-44E3-A7E7-EC4E69122E09}"/>
              </a:ext>
            </a:extLst>
          </p:cNvPr>
          <p:cNvSpPr txBox="1"/>
          <p:nvPr/>
        </p:nvSpPr>
        <p:spPr>
          <a:xfrm>
            <a:off x="699007" y="3956575"/>
            <a:ext cx="10793985"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GDP VÀ GDP/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CỦA CÁC TRUNG TÂM KINH TẾ LỚN TRÊN THẾ GIỚI NĂM 2020</a:t>
            </a:r>
          </a:p>
        </p:txBody>
      </p:sp>
      <p:sp>
        <p:nvSpPr>
          <p:cNvPr id="41" name="TextBox 40">
            <a:extLst>
              <a:ext uri="{FF2B5EF4-FFF2-40B4-BE49-F238E27FC236}">
                <a16:creationId xmlns:a16="http://schemas.microsoft.com/office/drawing/2014/main" id="{824E09DC-A143-4899-91E6-3BDCF02F4F9D}"/>
              </a:ext>
            </a:extLst>
          </p:cNvPr>
          <p:cNvSpPr txBox="1"/>
          <p:nvPr/>
        </p:nvSpPr>
        <p:spPr>
          <a:xfrm>
            <a:off x="2458589" y="535819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15 276</a:t>
            </a:r>
          </a:p>
        </p:txBody>
      </p:sp>
      <p:sp>
        <p:nvSpPr>
          <p:cNvPr id="42" name="TextBox 41">
            <a:extLst>
              <a:ext uri="{FF2B5EF4-FFF2-40B4-BE49-F238E27FC236}">
                <a16:creationId xmlns:a16="http://schemas.microsoft.com/office/drawing/2014/main" id="{50DD3FBD-DB4C-40E3-8174-13906697E083}"/>
              </a:ext>
            </a:extLst>
          </p:cNvPr>
          <p:cNvSpPr txBox="1"/>
          <p:nvPr/>
        </p:nvSpPr>
        <p:spPr>
          <a:xfrm>
            <a:off x="4700852" y="534186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20 937</a:t>
            </a:r>
          </a:p>
        </p:txBody>
      </p:sp>
      <p:sp>
        <p:nvSpPr>
          <p:cNvPr id="43" name="TextBox 42">
            <a:extLst>
              <a:ext uri="{FF2B5EF4-FFF2-40B4-BE49-F238E27FC236}">
                <a16:creationId xmlns:a16="http://schemas.microsoft.com/office/drawing/2014/main" id="{0B24404D-302F-4FC4-A9F6-0D90DDFC106D}"/>
              </a:ext>
            </a:extLst>
          </p:cNvPr>
          <p:cNvSpPr txBox="1"/>
          <p:nvPr/>
        </p:nvSpPr>
        <p:spPr>
          <a:xfrm>
            <a:off x="6996639" y="528946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4 975</a:t>
            </a:r>
          </a:p>
        </p:txBody>
      </p:sp>
      <p:sp>
        <p:nvSpPr>
          <p:cNvPr id="44" name="TextBox 43">
            <a:extLst>
              <a:ext uri="{FF2B5EF4-FFF2-40B4-BE49-F238E27FC236}">
                <a16:creationId xmlns:a16="http://schemas.microsoft.com/office/drawing/2014/main" id="{1B9C5484-0B30-47E1-B93A-CF9F3C3D8738}"/>
              </a:ext>
            </a:extLst>
          </p:cNvPr>
          <p:cNvSpPr txBox="1"/>
          <p:nvPr/>
        </p:nvSpPr>
        <p:spPr>
          <a:xfrm>
            <a:off x="9182956" y="531259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14 723</a:t>
            </a:r>
          </a:p>
        </p:txBody>
      </p:sp>
      <p:sp>
        <p:nvSpPr>
          <p:cNvPr id="45" name="TextBox 44">
            <a:extLst>
              <a:ext uri="{FF2B5EF4-FFF2-40B4-BE49-F238E27FC236}">
                <a16:creationId xmlns:a16="http://schemas.microsoft.com/office/drawing/2014/main" id="{161738E3-5764-4FAB-8DB3-69F823762E5B}"/>
              </a:ext>
            </a:extLst>
          </p:cNvPr>
          <p:cNvSpPr txBox="1"/>
          <p:nvPr/>
        </p:nvSpPr>
        <p:spPr>
          <a:xfrm>
            <a:off x="2458589" y="608305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34 115</a:t>
            </a:r>
          </a:p>
        </p:txBody>
      </p:sp>
      <p:sp>
        <p:nvSpPr>
          <p:cNvPr id="46" name="TextBox 45">
            <a:extLst>
              <a:ext uri="{FF2B5EF4-FFF2-40B4-BE49-F238E27FC236}">
                <a16:creationId xmlns:a16="http://schemas.microsoft.com/office/drawing/2014/main" id="{CEEB0E98-EDA0-4F42-8AA1-27FCDA6C717B}"/>
              </a:ext>
            </a:extLst>
          </p:cNvPr>
          <p:cNvSpPr txBox="1"/>
          <p:nvPr/>
        </p:nvSpPr>
        <p:spPr>
          <a:xfrm>
            <a:off x="4700852" y="608305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63 544</a:t>
            </a:r>
          </a:p>
        </p:txBody>
      </p:sp>
      <p:sp>
        <p:nvSpPr>
          <p:cNvPr id="47" name="TextBox 46">
            <a:extLst>
              <a:ext uri="{FF2B5EF4-FFF2-40B4-BE49-F238E27FC236}">
                <a16:creationId xmlns:a16="http://schemas.microsoft.com/office/drawing/2014/main" id="{0212E6D8-15E5-40F7-B20F-0343CD7FD265}"/>
              </a:ext>
            </a:extLst>
          </p:cNvPr>
          <p:cNvSpPr txBox="1"/>
          <p:nvPr/>
        </p:nvSpPr>
        <p:spPr>
          <a:xfrm>
            <a:off x="6996639" y="612435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39 539</a:t>
            </a:r>
          </a:p>
        </p:txBody>
      </p:sp>
      <p:sp>
        <p:nvSpPr>
          <p:cNvPr id="48" name="TextBox 47">
            <a:extLst>
              <a:ext uri="{FF2B5EF4-FFF2-40B4-BE49-F238E27FC236}">
                <a16:creationId xmlns:a16="http://schemas.microsoft.com/office/drawing/2014/main" id="{F88BA834-D3EE-4DBD-BA8E-3950DB5D6DEA}"/>
              </a:ext>
            </a:extLst>
          </p:cNvPr>
          <p:cNvSpPr txBox="1"/>
          <p:nvPr/>
        </p:nvSpPr>
        <p:spPr>
          <a:xfrm>
            <a:off x="9219736" y="6124354"/>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10 500</a:t>
            </a:r>
          </a:p>
        </p:txBody>
      </p:sp>
      <p:pic>
        <p:nvPicPr>
          <p:cNvPr id="49" name="2 Minute Timer (To)">
            <a:hlinkClick r:id="" action="ppaction://media"/>
            <a:extLst>
              <a:ext uri="{FF2B5EF4-FFF2-40B4-BE49-F238E27FC236}">
                <a16:creationId xmlns:a16="http://schemas.microsoft.com/office/drawing/2014/main" id="{FFC5A336-94FB-4FD4-BC32-2C91B40CE7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9419" y="1377108"/>
            <a:ext cx="1741544" cy="986632"/>
          </a:xfrm>
          <a:prstGeom prst="rect">
            <a:avLst/>
          </a:prstGeom>
        </p:spPr>
      </p:pic>
      <p:pic>
        <p:nvPicPr>
          <p:cNvPr id="50" name="Picture 49">
            <a:extLst>
              <a:ext uri="{FF2B5EF4-FFF2-40B4-BE49-F238E27FC236}">
                <a16:creationId xmlns:a16="http://schemas.microsoft.com/office/drawing/2014/main" id="{CC21BEB3-9597-461F-BDAF-228D4A7D5739}"/>
              </a:ext>
            </a:extLst>
          </p:cNvPr>
          <p:cNvPicPr>
            <a:picLocks noChangeAspect="1"/>
          </p:cNvPicPr>
          <p:nvPr/>
        </p:nvPicPr>
        <p:blipFill rotWithShape="1">
          <a:blip r:embed="rId6"/>
          <a:srcRect l="10000" t="28444" r="83037" b="58827"/>
          <a:stretch/>
        </p:blipFill>
        <p:spPr>
          <a:xfrm>
            <a:off x="164613" y="2809975"/>
            <a:ext cx="830184" cy="853696"/>
          </a:xfrm>
          <a:prstGeom prst="rect">
            <a:avLst/>
          </a:prstGeom>
        </p:spPr>
      </p:pic>
      <p:pic>
        <p:nvPicPr>
          <p:cNvPr id="12" name="Picture 11">
            <a:extLst>
              <a:ext uri="{FF2B5EF4-FFF2-40B4-BE49-F238E27FC236}">
                <a16:creationId xmlns:a16="http://schemas.microsoft.com/office/drawing/2014/main" id="{4ACB110F-9CC3-49D3-B721-637528373B48}"/>
              </a:ext>
            </a:extLst>
          </p:cNvPr>
          <p:cNvPicPr>
            <a:picLocks noChangeAspect="1"/>
          </p:cNvPicPr>
          <p:nvPr/>
        </p:nvPicPr>
        <p:blipFill>
          <a:blip r:embed="rId7"/>
          <a:stretch>
            <a:fillRect/>
          </a:stretch>
        </p:blipFill>
        <p:spPr>
          <a:xfrm>
            <a:off x="1283794" y="1397668"/>
            <a:ext cx="1902440" cy="1083669"/>
          </a:xfrm>
          <a:prstGeom prst="rect">
            <a:avLst/>
          </a:prstGeom>
          <a:ln w="6350">
            <a:solidFill>
              <a:srgbClr val="0070C0"/>
            </a:solidFill>
            <a:prstDash val="sysDot"/>
          </a:ln>
        </p:spPr>
      </p:pic>
      <p:grpSp>
        <p:nvGrpSpPr>
          <p:cNvPr id="51" name="Group 50">
            <a:extLst>
              <a:ext uri="{FF2B5EF4-FFF2-40B4-BE49-F238E27FC236}">
                <a16:creationId xmlns:a16="http://schemas.microsoft.com/office/drawing/2014/main" id="{2036D5AC-E487-48A3-BEFE-7902E5B4C2AB}"/>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52" name="Arrow: Pentagon 51">
              <a:extLst>
                <a:ext uri="{FF2B5EF4-FFF2-40B4-BE49-F238E27FC236}">
                  <a16:creationId xmlns:a16="http://schemas.microsoft.com/office/drawing/2014/main" id="{E1976616-64C6-465F-B86D-61647E11E79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3" name="TextBox 52">
              <a:extLst>
                <a:ext uri="{FF2B5EF4-FFF2-40B4-BE49-F238E27FC236}">
                  <a16:creationId xmlns:a16="http://schemas.microsoft.com/office/drawing/2014/main" id="{3A9CD850-0869-4A9D-B8A2-63410BA86219}"/>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4" name="TextBox 53">
            <a:extLst>
              <a:ext uri="{FF2B5EF4-FFF2-40B4-BE49-F238E27FC236}">
                <a16:creationId xmlns:a16="http://schemas.microsoft.com/office/drawing/2014/main" id="{DD1EA4D3-4FD3-442B-8CA4-062547C3718B}"/>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55" name="Arrow: Pentagon 54">
            <a:extLst>
              <a:ext uri="{FF2B5EF4-FFF2-40B4-BE49-F238E27FC236}">
                <a16:creationId xmlns:a16="http://schemas.microsoft.com/office/drawing/2014/main" id="{A4EF9D03-241D-43FE-82D4-CE1192AC0218}"/>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314771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9"/>
                </p:tgtEl>
              </p:cMediaNode>
            </p:video>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aphicFrame>
        <p:nvGraphicFramePr>
          <p:cNvPr id="10" name="Table 10">
            <a:extLst>
              <a:ext uri="{FF2B5EF4-FFF2-40B4-BE49-F238E27FC236}">
                <a16:creationId xmlns:a16="http://schemas.microsoft.com/office/drawing/2014/main" id="{C25E4F13-C01A-4B9A-919B-6949F93ECF82}"/>
              </a:ext>
            </a:extLst>
          </p:cNvPr>
          <p:cNvGraphicFramePr>
            <a:graphicFrameLocks noGrp="1"/>
          </p:cNvGraphicFramePr>
          <p:nvPr/>
        </p:nvGraphicFramePr>
        <p:xfrm>
          <a:off x="394516" y="2261445"/>
          <a:ext cx="11357115" cy="2576224"/>
        </p:xfrm>
        <a:graphic>
          <a:graphicData uri="http://schemas.openxmlformats.org/drawingml/2006/table">
            <a:tbl>
              <a:tblPr firstRow="1" bandRow="1">
                <a:tableStyleId>{5C22544A-7EE6-4342-B048-85BDC9FD1C3A}</a:tableStyleId>
              </a:tblPr>
              <a:tblGrid>
                <a:gridCol w="2464904">
                  <a:extLst>
                    <a:ext uri="{9D8B030D-6E8A-4147-A177-3AD203B41FA5}">
                      <a16:colId xmlns:a16="http://schemas.microsoft.com/office/drawing/2014/main" val="1191416298"/>
                    </a:ext>
                  </a:extLst>
                </a:gridCol>
                <a:gridCol w="1895009">
                  <a:extLst>
                    <a:ext uri="{9D8B030D-6E8A-4147-A177-3AD203B41FA5}">
                      <a16:colId xmlns:a16="http://schemas.microsoft.com/office/drawing/2014/main" val="2378974147"/>
                    </a:ext>
                  </a:extLst>
                </a:gridCol>
                <a:gridCol w="2454356">
                  <a:extLst>
                    <a:ext uri="{9D8B030D-6E8A-4147-A177-3AD203B41FA5}">
                      <a16:colId xmlns:a16="http://schemas.microsoft.com/office/drawing/2014/main" val="765628852"/>
                    </a:ext>
                  </a:extLst>
                </a:gridCol>
                <a:gridCol w="2271423">
                  <a:extLst>
                    <a:ext uri="{9D8B030D-6E8A-4147-A177-3AD203B41FA5}">
                      <a16:colId xmlns:a16="http://schemas.microsoft.com/office/drawing/2014/main" val="2307575038"/>
                    </a:ext>
                  </a:extLst>
                </a:gridCol>
                <a:gridCol w="2271423">
                  <a:extLst>
                    <a:ext uri="{9D8B030D-6E8A-4147-A177-3AD203B41FA5}">
                      <a16:colId xmlns:a16="http://schemas.microsoft.com/office/drawing/2014/main" val="2622517042"/>
                    </a:ext>
                  </a:extLst>
                </a:gridCol>
              </a:tblGrid>
              <a:tr h="90490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4394671"/>
                  </a:ext>
                </a:extLst>
              </a:tr>
              <a:tr h="811873">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tc>
                  <a:txBody>
                    <a:bodyPr/>
                    <a:lstStyle/>
                    <a:p>
                      <a:endParaRPr lang="en-US"/>
                    </a:p>
                  </a:txBody>
                  <a:tcPr>
                    <a:solidFill>
                      <a:schemeClr val="accent4">
                        <a:lumMod val="60000"/>
                        <a:lumOff val="40000"/>
                      </a:schemeClr>
                    </a:solidFill>
                  </a:tcPr>
                </a:tc>
                <a:extLst>
                  <a:ext uri="{0D108BD9-81ED-4DB2-BD59-A6C34878D82A}">
                    <a16:rowId xmlns:a16="http://schemas.microsoft.com/office/drawing/2014/main" val="2586557885"/>
                  </a:ext>
                </a:extLst>
              </a:tr>
              <a:tr h="85944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2567225096"/>
                  </a:ext>
                </a:extLst>
              </a:tr>
            </a:tbl>
          </a:graphicData>
        </a:graphic>
      </p:graphicFrame>
      <p:sp>
        <p:nvSpPr>
          <p:cNvPr id="13" name="TextBox 12">
            <a:extLst>
              <a:ext uri="{FF2B5EF4-FFF2-40B4-BE49-F238E27FC236}">
                <a16:creationId xmlns:a16="http://schemas.microsoft.com/office/drawing/2014/main" id="{4A7FB61B-9EF0-4FA6-A187-22AFC7F0BF68}"/>
              </a:ext>
            </a:extLst>
          </p:cNvPr>
          <p:cNvSpPr txBox="1"/>
          <p:nvPr/>
        </p:nvSpPr>
        <p:spPr>
          <a:xfrm>
            <a:off x="659322"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Chỉ số</a:t>
            </a:r>
          </a:p>
        </p:txBody>
      </p:sp>
      <p:sp>
        <p:nvSpPr>
          <p:cNvPr id="14" name="TextBox 13">
            <a:extLst>
              <a:ext uri="{FF2B5EF4-FFF2-40B4-BE49-F238E27FC236}">
                <a16:creationId xmlns:a16="http://schemas.microsoft.com/office/drawing/2014/main" id="{FBD5410F-C8CF-4B0C-98BE-BB8584C42AE5}"/>
              </a:ext>
            </a:extLst>
          </p:cNvPr>
          <p:cNvSpPr txBox="1"/>
          <p:nvPr/>
        </p:nvSpPr>
        <p:spPr>
          <a:xfrm>
            <a:off x="3327546" y="2388289"/>
            <a:ext cx="130195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EU</a:t>
            </a:r>
          </a:p>
        </p:txBody>
      </p:sp>
      <p:sp>
        <p:nvSpPr>
          <p:cNvPr id="15" name="TextBox 14">
            <a:extLst>
              <a:ext uri="{FF2B5EF4-FFF2-40B4-BE49-F238E27FC236}">
                <a16:creationId xmlns:a16="http://schemas.microsoft.com/office/drawing/2014/main" id="{76546CBE-0CDA-4878-A5C0-EDB091F71A57}"/>
              </a:ext>
            </a:extLst>
          </p:cNvPr>
          <p:cNvSpPr txBox="1"/>
          <p:nvPr/>
        </p:nvSpPr>
        <p:spPr>
          <a:xfrm>
            <a:off x="5363942"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Hoa Kỳ</a:t>
            </a:r>
          </a:p>
        </p:txBody>
      </p:sp>
      <p:sp>
        <p:nvSpPr>
          <p:cNvPr id="16" name="TextBox 15">
            <a:extLst>
              <a:ext uri="{FF2B5EF4-FFF2-40B4-BE49-F238E27FC236}">
                <a16:creationId xmlns:a16="http://schemas.microsoft.com/office/drawing/2014/main" id="{715E8849-592F-406D-AB3B-B54096FB3F9A}"/>
              </a:ext>
            </a:extLst>
          </p:cNvPr>
          <p:cNvSpPr txBox="1"/>
          <p:nvPr/>
        </p:nvSpPr>
        <p:spPr>
          <a:xfrm>
            <a:off x="7539225" y="2388289"/>
            <a:ext cx="179223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Nhật Bản</a:t>
            </a:r>
          </a:p>
        </p:txBody>
      </p:sp>
      <p:sp>
        <p:nvSpPr>
          <p:cNvPr id="17" name="TextBox 16">
            <a:extLst>
              <a:ext uri="{FF2B5EF4-FFF2-40B4-BE49-F238E27FC236}">
                <a16:creationId xmlns:a16="http://schemas.microsoft.com/office/drawing/2014/main" id="{632D3166-662B-45BD-AB21-0E0A31BE2AF5}"/>
              </a:ext>
            </a:extLst>
          </p:cNvPr>
          <p:cNvSpPr txBox="1"/>
          <p:nvPr/>
        </p:nvSpPr>
        <p:spPr>
          <a:xfrm>
            <a:off x="9498394" y="2388289"/>
            <a:ext cx="2253237"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Trung Quốc</a:t>
            </a:r>
          </a:p>
        </p:txBody>
      </p:sp>
      <p:sp>
        <p:nvSpPr>
          <p:cNvPr id="18" name="TextBox 17">
            <a:extLst>
              <a:ext uri="{FF2B5EF4-FFF2-40B4-BE49-F238E27FC236}">
                <a16:creationId xmlns:a16="http://schemas.microsoft.com/office/drawing/2014/main" id="{AE02F248-EC41-4546-877B-7910B26ED775}"/>
              </a:ext>
            </a:extLst>
          </p:cNvPr>
          <p:cNvSpPr txBox="1"/>
          <p:nvPr/>
        </p:nvSpPr>
        <p:spPr>
          <a:xfrm>
            <a:off x="685374" y="329313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GDP (tỉ USD)</a:t>
            </a:r>
          </a:p>
        </p:txBody>
      </p:sp>
      <p:sp>
        <p:nvSpPr>
          <p:cNvPr id="19" name="TextBox 18">
            <a:extLst>
              <a:ext uri="{FF2B5EF4-FFF2-40B4-BE49-F238E27FC236}">
                <a16:creationId xmlns:a16="http://schemas.microsoft.com/office/drawing/2014/main" id="{46B9E46A-F7B6-4934-B092-915A15FA3311}"/>
              </a:ext>
            </a:extLst>
          </p:cNvPr>
          <p:cNvSpPr txBox="1"/>
          <p:nvPr/>
        </p:nvSpPr>
        <p:spPr>
          <a:xfrm>
            <a:off x="402609" y="3932319"/>
            <a:ext cx="2454925" cy="830997"/>
          </a:xfrm>
          <a:prstGeom prst="rect">
            <a:avLst/>
          </a:prstGeom>
          <a:noFill/>
        </p:spPr>
        <p:txBody>
          <a:bodyPr wrap="square" rtlCol="0">
            <a:spAutoFit/>
          </a:bodyPr>
          <a:lstStyle/>
          <a:p>
            <a:pPr algn="ctr"/>
            <a:r>
              <a:rPr lang="en-US" sz="2400" b="1">
                <a:solidFill>
                  <a:srgbClr val="7030A0"/>
                </a:solidFill>
                <a:latin typeface="Arial" panose="020B0604020202020204" pitchFamily="34" charset="0"/>
                <a:cs typeface="Arial" panose="020B0604020202020204" pitchFamily="34" charset="0"/>
              </a:rPr>
              <a:t>GDP/ng</a:t>
            </a:r>
            <a:r>
              <a:rPr lang="vi-VN" sz="2400" b="1">
                <a:solidFill>
                  <a:srgbClr val="7030A0"/>
                </a:solidFill>
                <a:latin typeface="Arial" panose="020B0604020202020204" pitchFamily="34" charset="0"/>
                <a:cs typeface="Arial" panose="020B0604020202020204" pitchFamily="34" charset="0"/>
              </a:rPr>
              <a:t>ư</a:t>
            </a:r>
            <a:r>
              <a:rPr lang="en-US" sz="2400" b="1">
                <a:solidFill>
                  <a:srgbClr val="7030A0"/>
                </a:solidFill>
                <a:latin typeface="Arial" panose="020B0604020202020204" pitchFamily="34" charset="0"/>
                <a:cs typeface="Arial" panose="020B0604020202020204" pitchFamily="34" charset="0"/>
              </a:rPr>
              <a:t>ời (USD/năm)</a:t>
            </a:r>
          </a:p>
        </p:txBody>
      </p:sp>
      <p:sp>
        <p:nvSpPr>
          <p:cNvPr id="20" name="TextBox 19">
            <a:extLst>
              <a:ext uri="{FF2B5EF4-FFF2-40B4-BE49-F238E27FC236}">
                <a16:creationId xmlns:a16="http://schemas.microsoft.com/office/drawing/2014/main" id="{46A87942-BCE0-4182-B866-6D8F8D61A895}"/>
              </a:ext>
            </a:extLst>
          </p:cNvPr>
          <p:cNvSpPr txBox="1"/>
          <p:nvPr/>
        </p:nvSpPr>
        <p:spPr>
          <a:xfrm>
            <a:off x="1253497" y="1262000"/>
            <a:ext cx="10119138" cy="954107"/>
          </a:xfrm>
          <a:prstGeom prst="rect">
            <a:avLst/>
          </a:prstGeom>
          <a:noFill/>
        </p:spPr>
        <p:txBody>
          <a:bodyPr wrap="square" rtlCol="0">
            <a:spAutoFit/>
          </a:bodyPr>
          <a:lstStyle/>
          <a:p>
            <a:pPr algn="ctr"/>
            <a:r>
              <a:rPr lang="en-US" sz="2800">
                <a:solidFill>
                  <a:srgbClr val="1C11AF"/>
                </a:solidFill>
                <a:latin typeface="Arial" panose="020B0604020202020204" pitchFamily="34" charset="0"/>
                <a:cs typeface="Arial" panose="020B0604020202020204" pitchFamily="34" charset="0"/>
              </a:rPr>
              <a:t>GDP VÀ GDP/ NG</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ỜI CỦA CÁC TRUNG TÂM KINH TẾ LỚN TRÊN THẾ GIỚI NĂM 2020</a:t>
            </a:r>
          </a:p>
        </p:txBody>
      </p:sp>
      <p:sp>
        <p:nvSpPr>
          <p:cNvPr id="21" name="TextBox 20">
            <a:extLst>
              <a:ext uri="{FF2B5EF4-FFF2-40B4-BE49-F238E27FC236}">
                <a16:creationId xmlns:a16="http://schemas.microsoft.com/office/drawing/2014/main" id="{7DE4C6E3-A787-403B-B1FE-A217058CBBDE}"/>
              </a:ext>
            </a:extLst>
          </p:cNvPr>
          <p:cNvSpPr txBox="1"/>
          <p:nvPr/>
        </p:nvSpPr>
        <p:spPr>
          <a:xfrm>
            <a:off x="3171263" y="3328837"/>
            <a:ext cx="1301952" cy="461665"/>
          </a:xfrm>
          <a:prstGeom prst="rect">
            <a:avLst/>
          </a:prstGeom>
          <a:solidFill>
            <a:schemeClr val="bg1"/>
          </a:solid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15 276</a:t>
            </a:r>
          </a:p>
        </p:txBody>
      </p:sp>
      <p:sp>
        <p:nvSpPr>
          <p:cNvPr id="22" name="TextBox 21">
            <a:extLst>
              <a:ext uri="{FF2B5EF4-FFF2-40B4-BE49-F238E27FC236}">
                <a16:creationId xmlns:a16="http://schemas.microsoft.com/office/drawing/2014/main" id="{3C0EB27E-15E1-4FC2-BE3C-A5A1FD77A1FA}"/>
              </a:ext>
            </a:extLst>
          </p:cNvPr>
          <p:cNvSpPr txBox="1"/>
          <p:nvPr/>
        </p:nvSpPr>
        <p:spPr>
          <a:xfrm>
            <a:off x="5446386" y="3305293"/>
            <a:ext cx="1301952" cy="461665"/>
          </a:xfrm>
          <a:prstGeom prst="rect">
            <a:avLst/>
          </a:prstGeom>
          <a:solidFill>
            <a:schemeClr val="accent6">
              <a:lumMod val="20000"/>
              <a:lumOff val="80000"/>
            </a:schemeClr>
          </a:solid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20 937</a:t>
            </a:r>
          </a:p>
        </p:txBody>
      </p:sp>
      <p:sp>
        <p:nvSpPr>
          <p:cNvPr id="23" name="TextBox 22">
            <a:extLst>
              <a:ext uri="{FF2B5EF4-FFF2-40B4-BE49-F238E27FC236}">
                <a16:creationId xmlns:a16="http://schemas.microsoft.com/office/drawing/2014/main" id="{8F96E848-501C-4AD9-8339-2B4DB017BAA4}"/>
              </a:ext>
            </a:extLst>
          </p:cNvPr>
          <p:cNvSpPr txBox="1"/>
          <p:nvPr/>
        </p:nvSpPr>
        <p:spPr>
          <a:xfrm>
            <a:off x="7794493" y="3333871"/>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4 975</a:t>
            </a:r>
          </a:p>
        </p:txBody>
      </p:sp>
      <p:sp>
        <p:nvSpPr>
          <p:cNvPr id="24" name="TextBox 23">
            <a:extLst>
              <a:ext uri="{FF2B5EF4-FFF2-40B4-BE49-F238E27FC236}">
                <a16:creationId xmlns:a16="http://schemas.microsoft.com/office/drawing/2014/main" id="{BDD46189-2FD6-4E04-9CB7-2AD24E9112EB}"/>
              </a:ext>
            </a:extLst>
          </p:cNvPr>
          <p:cNvSpPr txBox="1"/>
          <p:nvPr/>
        </p:nvSpPr>
        <p:spPr>
          <a:xfrm>
            <a:off x="9897728" y="3349017"/>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14 723</a:t>
            </a:r>
          </a:p>
        </p:txBody>
      </p:sp>
      <p:sp>
        <p:nvSpPr>
          <p:cNvPr id="25" name="TextBox 24">
            <a:extLst>
              <a:ext uri="{FF2B5EF4-FFF2-40B4-BE49-F238E27FC236}">
                <a16:creationId xmlns:a16="http://schemas.microsoft.com/office/drawing/2014/main" id="{18490F99-CC05-476B-AFF0-22F93D997824}"/>
              </a:ext>
            </a:extLst>
          </p:cNvPr>
          <p:cNvSpPr txBox="1"/>
          <p:nvPr/>
        </p:nvSpPr>
        <p:spPr>
          <a:xfrm>
            <a:off x="3194144" y="4118845"/>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34 115</a:t>
            </a:r>
          </a:p>
        </p:txBody>
      </p:sp>
      <p:sp>
        <p:nvSpPr>
          <p:cNvPr id="26" name="TextBox 25">
            <a:extLst>
              <a:ext uri="{FF2B5EF4-FFF2-40B4-BE49-F238E27FC236}">
                <a16:creationId xmlns:a16="http://schemas.microsoft.com/office/drawing/2014/main" id="{7AD483BC-3F98-49DA-9DE7-EE66473E697D}"/>
              </a:ext>
            </a:extLst>
          </p:cNvPr>
          <p:cNvSpPr txBox="1"/>
          <p:nvPr/>
        </p:nvSpPr>
        <p:spPr>
          <a:xfrm>
            <a:off x="5545607" y="4178456"/>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63 544</a:t>
            </a:r>
          </a:p>
        </p:txBody>
      </p:sp>
      <p:sp>
        <p:nvSpPr>
          <p:cNvPr id="27" name="TextBox 26">
            <a:extLst>
              <a:ext uri="{FF2B5EF4-FFF2-40B4-BE49-F238E27FC236}">
                <a16:creationId xmlns:a16="http://schemas.microsoft.com/office/drawing/2014/main" id="{84128235-0122-4BEA-9CFF-B2163BFCB659}"/>
              </a:ext>
            </a:extLst>
          </p:cNvPr>
          <p:cNvSpPr txBox="1"/>
          <p:nvPr/>
        </p:nvSpPr>
        <p:spPr>
          <a:xfrm>
            <a:off x="7756261" y="4198209"/>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39 539</a:t>
            </a:r>
          </a:p>
        </p:txBody>
      </p:sp>
      <p:sp>
        <p:nvSpPr>
          <p:cNvPr id="28" name="TextBox 27">
            <a:extLst>
              <a:ext uri="{FF2B5EF4-FFF2-40B4-BE49-F238E27FC236}">
                <a16:creationId xmlns:a16="http://schemas.microsoft.com/office/drawing/2014/main" id="{C1907905-F638-4DA6-9598-E724CE56515B}"/>
              </a:ext>
            </a:extLst>
          </p:cNvPr>
          <p:cNvSpPr txBox="1"/>
          <p:nvPr/>
        </p:nvSpPr>
        <p:spPr>
          <a:xfrm>
            <a:off x="9875120" y="4149877"/>
            <a:ext cx="2454925" cy="461665"/>
          </a:xfrm>
          <a:prstGeom prst="rect">
            <a:avLst/>
          </a:prstGeom>
          <a:noFill/>
        </p:spPr>
        <p:txBody>
          <a:bodyPr wrap="square" rtlCol="0">
            <a:spAutoFit/>
          </a:bodyPr>
          <a:lstStyle/>
          <a:p>
            <a:r>
              <a:rPr lang="en-US" sz="2400" b="1">
                <a:solidFill>
                  <a:srgbClr val="7030A0"/>
                </a:solidFill>
                <a:latin typeface="Arial" panose="020B0604020202020204" pitchFamily="34" charset="0"/>
                <a:cs typeface="Arial" panose="020B0604020202020204" pitchFamily="34" charset="0"/>
              </a:rPr>
              <a:t>10 500</a:t>
            </a:r>
          </a:p>
        </p:txBody>
      </p:sp>
      <p:sp>
        <p:nvSpPr>
          <p:cNvPr id="29" name="TextBox 28">
            <a:extLst>
              <a:ext uri="{FF2B5EF4-FFF2-40B4-BE49-F238E27FC236}">
                <a16:creationId xmlns:a16="http://schemas.microsoft.com/office/drawing/2014/main" id="{0B76BC18-83AC-45D0-B3E9-8FF4AC47B8AE}"/>
              </a:ext>
            </a:extLst>
          </p:cNvPr>
          <p:cNvSpPr txBox="1"/>
          <p:nvPr/>
        </p:nvSpPr>
        <p:spPr>
          <a:xfrm>
            <a:off x="42560" y="5225078"/>
            <a:ext cx="11709071" cy="1323439"/>
          </a:xfrm>
          <a:prstGeom prst="rect">
            <a:avLst/>
          </a:prstGeom>
          <a:noFill/>
        </p:spPr>
        <p:txBody>
          <a:bodyPr wrap="square" rtlCol="0">
            <a:spAutoFit/>
          </a:bodyPr>
          <a:lstStyle/>
          <a:p>
            <a:pPr marL="571500" indent="-571500" algn="ctr">
              <a:buFontTx/>
              <a:buChar char="-"/>
            </a:pPr>
            <a:r>
              <a:rPr lang="en-US" sz="4000">
                <a:solidFill>
                  <a:srgbClr val="0000CC"/>
                </a:solidFill>
                <a:latin typeface="Arial" panose="020B0604020202020204" pitchFamily="34" charset="0"/>
                <a:cs typeface="Arial" panose="020B0604020202020204" pitchFamily="34" charset="0"/>
              </a:rPr>
              <a:t>Tổng sản phẩm trong n</a:t>
            </a:r>
            <a:r>
              <a:rPr lang="vi-VN" sz="4000">
                <a:solidFill>
                  <a:srgbClr val="0000CC"/>
                </a:solidFill>
                <a:latin typeface="Arial" panose="020B0604020202020204" pitchFamily="34" charset="0"/>
                <a:cs typeface="Arial" panose="020B0604020202020204" pitchFamily="34" charset="0"/>
              </a:rPr>
              <a:t>ư</a:t>
            </a:r>
            <a:r>
              <a:rPr lang="en-US" sz="4000">
                <a:solidFill>
                  <a:srgbClr val="0000CC"/>
                </a:solidFill>
                <a:latin typeface="Arial" panose="020B0604020202020204" pitchFamily="34" charset="0"/>
                <a:cs typeface="Arial" panose="020B0604020202020204" pitchFamily="34" charset="0"/>
              </a:rPr>
              <a:t>ớc  (GDP)  đạt h</a:t>
            </a:r>
            <a:r>
              <a:rPr lang="vi-VN" sz="4000">
                <a:solidFill>
                  <a:srgbClr val="0000CC"/>
                </a:solidFill>
                <a:latin typeface="Arial" panose="020B0604020202020204" pitchFamily="34" charset="0"/>
                <a:cs typeface="Arial" panose="020B0604020202020204" pitchFamily="34" charset="0"/>
              </a:rPr>
              <a:t>ơ</a:t>
            </a:r>
            <a:r>
              <a:rPr lang="en-US" sz="4000">
                <a:solidFill>
                  <a:srgbClr val="0000CC"/>
                </a:solidFill>
                <a:latin typeface="Arial" panose="020B0604020202020204" pitchFamily="34" charset="0"/>
                <a:cs typeface="Arial" panose="020B0604020202020204" pitchFamily="34" charset="0"/>
              </a:rPr>
              <a:t>n </a:t>
            </a:r>
          </a:p>
          <a:p>
            <a:pPr algn="ctr"/>
            <a:r>
              <a:rPr lang="en-US" sz="4000">
                <a:solidFill>
                  <a:srgbClr val="0000CC"/>
                </a:solidFill>
                <a:latin typeface="Arial" panose="020B0604020202020204" pitchFamily="34" charset="0"/>
                <a:cs typeface="Arial" panose="020B0604020202020204" pitchFamily="34" charset="0"/>
              </a:rPr>
              <a:t> 15 nghìn tỉ USD - đứng thứ 2 thế giới </a:t>
            </a:r>
          </a:p>
        </p:txBody>
      </p:sp>
      <p:grpSp>
        <p:nvGrpSpPr>
          <p:cNvPr id="30" name="Group 29">
            <a:extLst>
              <a:ext uri="{FF2B5EF4-FFF2-40B4-BE49-F238E27FC236}">
                <a16:creationId xmlns:a16="http://schemas.microsoft.com/office/drawing/2014/main" id="{89D38E7F-C6BD-4826-ABCF-45BE0B0E3D35}"/>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31" name="Arrow: Pentagon 30">
              <a:extLst>
                <a:ext uri="{FF2B5EF4-FFF2-40B4-BE49-F238E27FC236}">
                  <a16:creationId xmlns:a16="http://schemas.microsoft.com/office/drawing/2014/main" id="{3070973C-1896-4278-98EF-BE677E9F5A4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2" name="TextBox 31">
              <a:extLst>
                <a:ext uri="{FF2B5EF4-FFF2-40B4-BE49-F238E27FC236}">
                  <a16:creationId xmlns:a16="http://schemas.microsoft.com/office/drawing/2014/main" id="{1C428233-E7CB-41C6-BE9F-303B1EB04EF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3" name="TextBox 32">
            <a:extLst>
              <a:ext uri="{FF2B5EF4-FFF2-40B4-BE49-F238E27FC236}">
                <a16:creationId xmlns:a16="http://schemas.microsoft.com/office/drawing/2014/main" id="{0918824F-4B57-469B-9833-A36CBBCD9BB9}"/>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34" name="Arrow: Pentagon 33">
            <a:extLst>
              <a:ext uri="{FF2B5EF4-FFF2-40B4-BE49-F238E27FC236}">
                <a16:creationId xmlns:a16="http://schemas.microsoft.com/office/drawing/2014/main" id="{69BAB81C-6CDD-4AB4-B0C1-FEB5611589A9}"/>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22487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3" name="TextBox 12">
            <a:extLst>
              <a:ext uri="{FF2B5EF4-FFF2-40B4-BE49-F238E27FC236}">
                <a16:creationId xmlns:a16="http://schemas.microsoft.com/office/drawing/2014/main" id="{EE9AC104-BD34-4CEE-8EE3-728F45DEE2CC}"/>
              </a:ext>
            </a:extLst>
          </p:cNvPr>
          <p:cNvSpPr txBox="1"/>
          <p:nvPr/>
        </p:nvSpPr>
        <p:spPr>
          <a:xfrm>
            <a:off x="0" y="1268523"/>
            <a:ext cx="12251665" cy="707886"/>
          </a:xfrm>
          <a:prstGeom prst="rect">
            <a:avLst/>
          </a:prstGeom>
          <a:noFill/>
        </p:spPr>
        <p:txBody>
          <a:bodyPr wrap="square" rtlCol="0">
            <a:spAutoFit/>
          </a:bodyPr>
          <a:lstStyle/>
          <a:p>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Tổ chức thương mại hàng đầu thế giới:</a:t>
            </a:r>
          </a:p>
        </p:txBody>
      </p:sp>
      <p:graphicFrame>
        <p:nvGraphicFramePr>
          <p:cNvPr id="15" name="Table 10">
            <a:extLst>
              <a:ext uri="{FF2B5EF4-FFF2-40B4-BE49-F238E27FC236}">
                <a16:creationId xmlns:a16="http://schemas.microsoft.com/office/drawing/2014/main" id="{5C52D8D2-D081-46A8-8451-11B4E37AA72E}"/>
              </a:ext>
            </a:extLst>
          </p:cNvPr>
          <p:cNvGraphicFramePr>
            <a:graphicFrameLocks noGrp="1"/>
          </p:cNvGraphicFramePr>
          <p:nvPr>
            <p:extLst>
              <p:ext uri="{D42A27DB-BD31-4B8C-83A1-F6EECF244321}">
                <p14:modId xmlns:p14="http://schemas.microsoft.com/office/powerpoint/2010/main" val="3127138068"/>
              </p:ext>
            </p:extLst>
          </p:nvPr>
        </p:nvGraphicFramePr>
        <p:xfrm>
          <a:off x="296170" y="4513851"/>
          <a:ext cx="11595309" cy="2101254"/>
        </p:xfrm>
        <a:graphic>
          <a:graphicData uri="http://schemas.openxmlformats.org/drawingml/2006/table">
            <a:tbl>
              <a:tblPr firstRow="1" bandRow="1">
                <a:tableStyleId>{5C22544A-7EE6-4342-B048-85BDC9FD1C3A}</a:tableStyleId>
              </a:tblPr>
              <a:tblGrid>
                <a:gridCol w="2696358">
                  <a:extLst>
                    <a:ext uri="{9D8B030D-6E8A-4147-A177-3AD203B41FA5}">
                      <a16:colId xmlns:a16="http://schemas.microsoft.com/office/drawing/2014/main" val="1191416298"/>
                    </a:ext>
                  </a:extLst>
                </a:gridCol>
                <a:gridCol w="1700279">
                  <a:extLst>
                    <a:ext uri="{9D8B030D-6E8A-4147-A177-3AD203B41FA5}">
                      <a16:colId xmlns:a16="http://schemas.microsoft.com/office/drawing/2014/main" val="2378974147"/>
                    </a:ext>
                  </a:extLst>
                </a:gridCol>
                <a:gridCol w="1586429">
                  <a:extLst>
                    <a:ext uri="{9D8B030D-6E8A-4147-A177-3AD203B41FA5}">
                      <a16:colId xmlns:a16="http://schemas.microsoft.com/office/drawing/2014/main" val="765628852"/>
                    </a:ext>
                  </a:extLst>
                </a:gridCol>
                <a:gridCol w="1961003">
                  <a:extLst>
                    <a:ext uri="{9D8B030D-6E8A-4147-A177-3AD203B41FA5}">
                      <a16:colId xmlns:a16="http://schemas.microsoft.com/office/drawing/2014/main" val="2307575038"/>
                    </a:ext>
                  </a:extLst>
                </a:gridCol>
                <a:gridCol w="2005069">
                  <a:extLst>
                    <a:ext uri="{9D8B030D-6E8A-4147-A177-3AD203B41FA5}">
                      <a16:colId xmlns:a16="http://schemas.microsoft.com/office/drawing/2014/main" val="2622517042"/>
                    </a:ext>
                  </a:extLst>
                </a:gridCol>
                <a:gridCol w="1646171">
                  <a:extLst>
                    <a:ext uri="{9D8B030D-6E8A-4147-A177-3AD203B41FA5}">
                      <a16:colId xmlns:a16="http://schemas.microsoft.com/office/drawing/2014/main" val="40100323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val="2586557885"/>
                  </a:ext>
                </a:extLst>
              </a:tr>
              <a:tr h="662103">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2567225096"/>
                  </a:ext>
                </a:extLst>
              </a:tr>
            </a:tbl>
          </a:graphicData>
        </a:graphic>
      </p:graphicFrame>
      <p:sp>
        <p:nvSpPr>
          <p:cNvPr id="16" name="TextBox 15">
            <a:extLst>
              <a:ext uri="{FF2B5EF4-FFF2-40B4-BE49-F238E27FC236}">
                <a16:creationId xmlns:a16="http://schemas.microsoft.com/office/drawing/2014/main" id="{640A6FE7-281E-469F-87C8-36F913662BFE}"/>
              </a:ext>
            </a:extLst>
          </p:cNvPr>
          <p:cNvSpPr txBox="1"/>
          <p:nvPr/>
        </p:nvSpPr>
        <p:spPr>
          <a:xfrm>
            <a:off x="802589" y="4512764"/>
            <a:ext cx="1908673"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tâm kinh tế lớn</a:t>
            </a:r>
          </a:p>
        </p:txBody>
      </p:sp>
      <p:sp>
        <p:nvSpPr>
          <p:cNvPr id="17" name="TextBox 16">
            <a:extLst>
              <a:ext uri="{FF2B5EF4-FFF2-40B4-BE49-F238E27FC236}">
                <a16:creationId xmlns:a16="http://schemas.microsoft.com/office/drawing/2014/main" id="{2402725C-208B-4748-9F06-C3CE2098934F}"/>
              </a:ext>
            </a:extLst>
          </p:cNvPr>
          <p:cNvSpPr txBox="1"/>
          <p:nvPr/>
        </p:nvSpPr>
        <p:spPr>
          <a:xfrm>
            <a:off x="3349487" y="4627683"/>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18" name="TextBox 17">
            <a:extLst>
              <a:ext uri="{FF2B5EF4-FFF2-40B4-BE49-F238E27FC236}">
                <a16:creationId xmlns:a16="http://schemas.microsoft.com/office/drawing/2014/main" id="{A37F9183-C26B-4A52-BA03-174D07CE358D}"/>
              </a:ext>
            </a:extLst>
          </p:cNvPr>
          <p:cNvSpPr txBox="1"/>
          <p:nvPr/>
        </p:nvSpPr>
        <p:spPr>
          <a:xfrm>
            <a:off x="4954570" y="465960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19" name="TextBox 18">
            <a:extLst>
              <a:ext uri="{FF2B5EF4-FFF2-40B4-BE49-F238E27FC236}">
                <a16:creationId xmlns:a16="http://schemas.microsoft.com/office/drawing/2014/main" id="{3A39D02D-F024-43EA-8F64-C3C0972BE6A9}"/>
              </a:ext>
            </a:extLst>
          </p:cNvPr>
          <p:cNvSpPr txBox="1"/>
          <p:nvPr/>
        </p:nvSpPr>
        <p:spPr>
          <a:xfrm>
            <a:off x="8439197" y="4601779"/>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20" name="TextBox 19">
            <a:extLst>
              <a:ext uri="{FF2B5EF4-FFF2-40B4-BE49-F238E27FC236}">
                <a16:creationId xmlns:a16="http://schemas.microsoft.com/office/drawing/2014/main" id="{5A39FB57-1E1C-41A2-91E8-2C1FF7661690}"/>
              </a:ext>
            </a:extLst>
          </p:cNvPr>
          <p:cNvSpPr txBox="1"/>
          <p:nvPr/>
        </p:nvSpPr>
        <p:spPr>
          <a:xfrm>
            <a:off x="6478017" y="4610770"/>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21" name="TextBox 20">
            <a:extLst>
              <a:ext uri="{FF2B5EF4-FFF2-40B4-BE49-F238E27FC236}">
                <a16:creationId xmlns:a16="http://schemas.microsoft.com/office/drawing/2014/main" id="{46D9B04C-D9C9-476D-B61D-66492E118C59}"/>
              </a:ext>
            </a:extLst>
          </p:cNvPr>
          <p:cNvSpPr txBox="1"/>
          <p:nvPr/>
        </p:nvSpPr>
        <p:spPr>
          <a:xfrm>
            <a:off x="406975" y="5407592"/>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xuất khẩu</a:t>
            </a:r>
          </a:p>
        </p:txBody>
      </p:sp>
      <p:sp>
        <p:nvSpPr>
          <p:cNvPr id="22" name="TextBox 21">
            <a:extLst>
              <a:ext uri="{FF2B5EF4-FFF2-40B4-BE49-F238E27FC236}">
                <a16:creationId xmlns:a16="http://schemas.microsoft.com/office/drawing/2014/main" id="{E913DD95-8F17-45B8-A7BE-89DB6B310BB3}"/>
              </a:ext>
            </a:extLst>
          </p:cNvPr>
          <p:cNvSpPr txBox="1"/>
          <p:nvPr/>
        </p:nvSpPr>
        <p:spPr>
          <a:xfrm>
            <a:off x="416568" y="6093491"/>
            <a:ext cx="2454925"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Giá trị nhập khẩu</a:t>
            </a:r>
          </a:p>
        </p:txBody>
      </p:sp>
      <p:sp>
        <p:nvSpPr>
          <p:cNvPr id="23" name="TextBox 22">
            <a:extLst>
              <a:ext uri="{FF2B5EF4-FFF2-40B4-BE49-F238E27FC236}">
                <a16:creationId xmlns:a16="http://schemas.microsoft.com/office/drawing/2014/main" id="{67FFF1E5-7A61-4758-9E48-177A6C261708}"/>
              </a:ext>
            </a:extLst>
          </p:cNvPr>
          <p:cNvSpPr txBox="1"/>
          <p:nvPr/>
        </p:nvSpPr>
        <p:spPr>
          <a:xfrm>
            <a:off x="724614" y="3628308"/>
            <a:ext cx="11073792" cy="830997"/>
          </a:xfrm>
          <a:prstGeom prst="rect">
            <a:avLst/>
          </a:prstGeom>
          <a:noFill/>
        </p:spPr>
        <p:txBody>
          <a:bodyPr wrap="square" rtlCol="0">
            <a:spAutoFit/>
          </a:bodyPr>
          <a:lstStyle/>
          <a:p>
            <a:pPr algn="ctr"/>
            <a:r>
              <a:rPr lang="en-US" sz="2400">
                <a:solidFill>
                  <a:srgbClr val="00B050"/>
                </a:solidFill>
                <a:latin typeface="Arial" panose="020B0604020202020204" pitchFamily="34" charset="0"/>
                <a:cs typeface="Arial" panose="020B0604020202020204" pitchFamily="34" charset="0"/>
              </a:rPr>
              <a:t>Giá trị xuất,nhập khẩu của bốn trung tâm kinh tế lớn nhất và thế giới năm 2019</a:t>
            </a:r>
          </a:p>
          <a:p>
            <a:pPr algn="ctr"/>
            <a:r>
              <a:rPr lang="en-US" sz="2400">
                <a:solidFill>
                  <a:srgbClr val="00B050"/>
                </a:solidFill>
                <a:latin typeface="Arial" panose="020B0604020202020204" pitchFamily="34" charset="0"/>
                <a:cs typeface="Arial" panose="020B0604020202020204" pitchFamily="34" charset="0"/>
              </a:rPr>
              <a:t> 								(Đ</a:t>
            </a:r>
            <a:r>
              <a:rPr lang="vi-VN" sz="2400">
                <a:solidFill>
                  <a:srgbClr val="00B050"/>
                </a:solidFill>
                <a:latin typeface="Arial" panose="020B0604020202020204" pitchFamily="34" charset="0"/>
                <a:cs typeface="Arial" panose="020B0604020202020204" pitchFamily="34" charset="0"/>
              </a:rPr>
              <a:t>ơ</a:t>
            </a:r>
            <a:r>
              <a:rPr lang="en-US" sz="2400">
                <a:solidFill>
                  <a:srgbClr val="00B050"/>
                </a:solidFill>
                <a:latin typeface="Arial" panose="020B0604020202020204" pitchFamily="34" charset="0"/>
                <a:cs typeface="Arial" panose="020B0604020202020204" pitchFamily="34" charset="0"/>
              </a:rPr>
              <a:t>n vị: tỉ USD)</a:t>
            </a:r>
          </a:p>
        </p:txBody>
      </p:sp>
      <p:sp>
        <p:nvSpPr>
          <p:cNvPr id="24" name="TextBox 23">
            <a:extLst>
              <a:ext uri="{FF2B5EF4-FFF2-40B4-BE49-F238E27FC236}">
                <a16:creationId xmlns:a16="http://schemas.microsoft.com/office/drawing/2014/main" id="{8578A431-A1B6-4193-99A5-F35324121FE3}"/>
              </a:ext>
            </a:extLst>
          </p:cNvPr>
          <p:cNvSpPr txBox="1"/>
          <p:nvPr/>
        </p:nvSpPr>
        <p:spPr>
          <a:xfrm>
            <a:off x="2624100"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 5813,2</a:t>
            </a:r>
          </a:p>
        </p:txBody>
      </p:sp>
      <p:sp>
        <p:nvSpPr>
          <p:cNvPr id="25" name="TextBox 24">
            <a:extLst>
              <a:ext uri="{FF2B5EF4-FFF2-40B4-BE49-F238E27FC236}">
                <a16:creationId xmlns:a16="http://schemas.microsoft.com/office/drawing/2014/main" id="{0F3C7F6E-C486-4BC5-8BE1-22F538E747DD}"/>
              </a:ext>
            </a:extLst>
          </p:cNvPr>
          <p:cNvSpPr txBox="1"/>
          <p:nvPr/>
        </p:nvSpPr>
        <p:spPr>
          <a:xfrm>
            <a:off x="4139359" y="534466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1 645,6</a:t>
            </a:r>
          </a:p>
        </p:txBody>
      </p:sp>
      <p:sp>
        <p:nvSpPr>
          <p:cNvPr id="26" name="TextBox 25">
            <a:extLst>
              <a:ext uri="{FF2B5EF4-FFF2-40B4-BE49-F238E27FC236}">
                <a16:creationId xmlns:a16="http://schemas.microsoft.com/office/drawing/2014/main" id="{0F5093EE-328C-4EE0-90E8-CDE392AF94A6}"/>
              </a:ext>
            </a:extLst>
          </p:cNvPr>
          <p:cNvSpPr txBox="1"/>
          <p:nvPr/>
        </p:nvSpPr>
        <p:spPr>
          <a:xfrm>
            <a:off x="5942234" y="5327329"/>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2 499,0</a:t>
            </a:r>
          </a:p>
        </p:txBody>
      </p:sp>
      <p:sp>
        <p:nvSpPr>
          <p:cNvPr id="27" name="TextBox 26">
            <a:extLst>
              <a:ext uri="{FF2B5EF4-FFF2-40B4-BE49-F238E27FC236}">
                <a16:creationId xmlns:a16="http://schemas.microsoft.com/office/drawing/2014/main" id="{47535E47-381E-49FC-B4D7-8AA76E9D5016}"/>
              </a:ext>
            </a:extLst>
          </p:cNvPr>
          <p:cNvSpPr txBox="1"/>
          <p:nvPr/>
        </p:nvSpPr>
        <p:spPr>
          <a:xfrm>
            <a:off x="9700295"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18 371,8</a:t>
            </a:r>
          </a:p>
        </p:txBody>
      </p:sp>
      <p:sp>
        <p:nvSpPr>
          <p:cNvPr id="28" name="TextBox 27">
            <a:extLst>
              <a:ext uri="{FF2B5EF4-FFF2-40B4-BE49-F238E27FC236}">
                <a16:creationId xmlns:a16="http://schemas.microsoft.com/office/drawing/2014/main" id="{3B5951FF-3C8B-4A99-A565-2A159AB71362}"/>
              </a:ext>
            </a:extLst>
          </p:cNvPr>
          <p:cNvSpPr txBox="1"/>
          <p:nvPr/>
        </p:nvSpPr>
        <p:spPr>
          <a:xfrm>
            <a:off x="2624100" y="60521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5 526,7</a:t>
            </a:r>
          </a:p>
        </p:txBody>
      </p:sp>
      <p:sp>
        <p:nvSpPr>
          <p:cNvPr id="29" name="TextBox 28">
            <a:extLst>
              <a:ext uri="{FF2B5EF4-FFF2-40B4-BE49-F238E27FC236}">
                <a16:creationId xmlns:a16="http://schemas.microsoft.com/office/drawing/2014/main" id="{1B02AC69-55B6-4C86-B318-32EBF2F4A1AD}"/>
              </a:ext>
            </a:extLst>
          </p:cNvPr>
          <p:cNvSpPr txBox="1"/>
          <p:nvPr/>
        </p:nvSpPr>
        <p:spPr>
          <a:xfrm>
            <a:off x="4238401" y="6044171"/>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2 568,4</a:t>
            </a:r>
          </a:p>
        </p:txBody>
      </p:sp>
      <p:sp>
        <p:nvSpPr>
          <p:cNvPr id="30" name="TextBox 29">
            <a:extLst>
              <a:ext uri="{FF2B5EF4-FFF2-40B4-BE49-F238E27FC236}">
                <a16:creationId xmlns:a16="http://schemas.microsoft.com/office/drawing/2014/main" id="{27E45490-A418-4455-A9E3-1662910845D5}"/>
              </a:ext>
            </a:extLst>
          </p:cNvPr>
          <p:cNvSpPr txBox="1"/>
          <p:nvPr/>
        </p:nvSpPr>
        <p:spPr>
          <a:xfrm>
            <a:off x="6004673" y="602683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2 077,1</a:t>
            </a:r>
          </a:p>
        </p:txBody>
      </p:sp>
      <p:sp>
        <p:nvSpPr>
          <p:cNvPr id="31" name="TextBox 30">
            <a:extLst>
              <a:ext uri="{FF2B5EF4-FFF2-40B4-BE49-F238E27FC236}">
                <a16:creationId xmlns:a16="http://schemas.microsoft.com/office/drawing/2014/main" id="{E222A5D2-DD51-4DC3-BC2C-559CD43167BD}"/>
              </a:ext>
            </a:extLst>
          </p:cNvPr>
          <p:cNvSpPr txBox="1"/>
          <p:nvPr/>
        </p:nvSpPr>
        <p:spPr>
          <a:xfrm>
            <a:off x="9737075" y="6106758"/>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18 798,2</a:t>
            </a:r>
          </a:p>
        </p:txBody>
      </p:sp>
      <p:sp>
        <p:nvSpPr>
          <p:cNvPr id="32" name="TextBox 31">
            <a:extLst>
              <a:ext uri="{FF2B5EF4-FFF2-40B4-BE49-F238E27FC236}">
                <a16:creationId xmlns:a16="http://schemas.microsoft.com/office/drawing/2014/main" id="{608D37DC-0F79-4A11-A849-6F60E9EC55E5}"/>
              </a:ext>
            </a:extLst>
          </p:cNvPr>
          <p:cNvSpPr txBox="1"/>
          <p:nvPr/>
        </p:nvSpPr>
        <p:spPr>
          <a:xfrm>
            <a:off x="10323815" y="4634152"/>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33" name="TextBox 32">
            <a:extLst>
              <a:ext uri="{FF2B5EF4-FFF2-40B4-BE49-F238E27FC236}">
                <a16:creationId xmlns:a16="http://schemas.microsoft.com/office/drawing/2014/main" id="{78B83617-CE1A-4D0A-A010-8673006A830F}"/>
              </a:ext>
            </a:extLst>
          </p:cNvPr>
          <p:cNvSpPr txBox="1"/>
          <p:nvPr/>
        </p:nvSpPr>
        <p:spPr>
          <a:xfrm>
            <a:off x="7868890" y="6092397"/>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720,7</a:t>
            </a:r>
          </a:p>
        </p:txBody>
      </p:sp>
      <p:sp>
        <p:nvSpPr>
          <p:cNvPr id="34" name="TextBox 33">
            <a:extLst>
              <a:ext uri="{FF2B5EF4-FFF2-40B4-BE49-F238E27FC236}">
                <a16:creationId xmlns:a16="http://schemas.microsoft.com/office/drawing/2014/main" id="{C480E372-0CBC-4C4E-811C-1136DF3B6312}"/>
              </a:ext>
            </a:extLst>
          </p:cNvPr>
          <p:cNvSpPr txBox="1"/>
          <p:nvPr/>
        </p:nvSpPr>
        <p:spPr>
          <a:xfrm>
            <a:off x="7896437" y="5294996"/>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705,5</a:t>
            </a:r>
          </a:p>
        </p:txBody>
      </p:sp>
      <p:sp>
        <p:nvSpPr>
          <p:cNvPr id="36" name="TextBox 35">
            <a:extLst>
              <a:ext uri="{FF2B5EF4-FFF2-40B4-BE49-F238E27FC236}">
                <a16:creationId xmlns:a16="http://schemas.microsoft.com/office/drawing/2014/main" id="{A7412338-AFFA-4F69-8091-6977F2B8D619}"/>
              </a:ext>
            </a:extLst>
          </p:cNvPr>
          <p:cNvSpPr txBox="1"/>
          <p:nvPr/>
        </p:nvSpPr>
        <p:spPr>
          <a:xfrm>
            <a:off x="0" y="2164566"/>
            <a:ext cx="12251665" cy="1323439"/>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nhà trao đổi hàng hóa, dịch vụ lớn nhất thế giới (chiếm 31% giá trị xuất khẩu)</a:t>
            </a:r>
          </a:p>
        </p:txBody>
      </p:sp>
      <p:sp>
        <p:nvSpPr>
          <p:cNvPr id="37" name="TextBox 36">
            <a:extLst>
              <a:ext uri="{FF2B5EF4-FFF2-40B4-BE49-F238E27FC236}">
                <a16:creationId xmlns:a16="http://schemas.microsoft.com/office/drawing/2014/main" id="{244B37B4-7E99-44F0-9762-3DDD6A3E7A79}"/>
              </a:ext>
            </a:extLst>
          </p:cNvPr>
          <p:cNvSpPr txBox="1"/>
          <p:nvPr/>
        </p:nvSpPr>
        <p:spPr>
          <a:xfrm>
            <a:off x="-82636" y="3472248"/>
            <a:ext cx="12044443" cy="707886"/>
          </a:xfrm>
          <a:prstGeom prst="rect">
            <a:avLst/>
          </a:prstGeom>
          <a:noFill/>
        </p:spPr>
        <p:txBody>
          <a:bodyPr wrap="square" rtlCol="0">
            <a:spAutoFit/>
          </a:bodyPr>
          <a:lstStyle/>
          <a:p>
            <a:pPr algn="ctr"/>
            <a:r>
              <a:rPr lang="en-US" sz="4000">
                <a:solidFill>
                  <a:srgbClr val="0000CC"/>
                </a:solidFill>
                <a:latin typeface="Arial" panose="020B0604020202020204" pitchFamily="34" charset="0"/>
                <a:cs typeface="Arial" panose="020B0604020202020204" pitchFamily="34" charset="0"/>
              </a:rPr>
              <a:t>+ </a:t>
            </a:r>
            <a:r>
              <a:rPr lang="en-US" sz="4000">
                <a:solidFill>
                  <a:srgbClr val="1C11AF"/>
                </a:solidFill>
                <a:latin typeface="Arial" panose="020B0604020202020204" pitchFamily="34" charset="0"/>
                <a:cs typeface="Arial" panose="020B0604020202020204" pitchFamily="34" charset="0"/>
              </a:rPr>
              <a:t>Là đối tác thương mại hang đầu của 80 quốc gia</a:t>
            </a:r>
          </a:p>
        </p:txBody>
      </p:sp>
      <p:grpSp>
        <p:nvGrpSpPr>
          <p:cNvPr id="35" name="Group 34">
            <a:extLst>
              <a:ext uri="{FF2B5EF4-FFF2-40B4-BE49-F238E27FC236}">
                <a16:creationId xmlns:a16="http://schemas.microsoft.com/office/drawing/2014/main" id="{D1534B01-1ED5-4D35-843A-F8B754E6C37D}"/>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38" name="Arrow: Pentagon 37">
              <a:extLst>
                <a:ext uri="{FF2B5EF4-FFF2-40B4-BE49-F238E27FC236}">
                  <a16:creationId xmlns:a16="http://schemas.microsoft.com/office/drawing/2014/main" id="{D3CF6897-D1C6-426A-96D2-F09B9F940EA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a16="http://schemas.microsoft.com/office/drawing/2014/main" id="{1BCF5C7A-2150-4D50-B184-A64857F5316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0" name="TextBox 39">
            <a:extLst>
              <a:ext uri="{FF2B5EF4-FFF2-40B4-BE49-F238E27FC236}">
                <a16:creationId xmlns:a16="http://schemas.microsoft.com/office/drawing/2014/main" id="{AC56A34C-E2DF-4614-9673-3F017BDBE396}"/>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41" name="Arrow: Pentagon 40">
            <a:extLst>
              <a:ext uri="{FF2B5EF4-FFF2-40B4-BE49-F238E27FC236}">
                <a16:creationId xmlns:a16="http://schemas.microsoft.com/office/drawing/2014/main" id="{D17682A5-1DAF-41EA-A3FD-1C5FE3F9C1F1}"/>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Tree>
    <p:extLst>
      <p:ext uri="{BB962C8B-B14F-4D97-AF65-F5344CB8AC3E}">
        <p14:creationId xmlns:p14="http://schemas.microsoft.com/office/powerpoint/2010/main" val="38916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2"/>
                                        </p:tgtEl>
                                      </p:cBhvr>
                                    </p:animEffect>
                                    <p:set>
                                      <p:cBhvr>
                                        <p:cTn id="127" dur="1" fill="hold">
                                          <p:stCondLst>
                                            <p:cond delay="499"/>
                                          </p:stCondLst>
                                        </p:cTn>
                                        <p:tgtEl>
                                          <p:spTgt spid="3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3"/>
                                        </p:tgtEl>
                                      </p:cBhvr>
                                    </p:animEffect>
                                    <p:set>
                                      <p:cBhvr>
                                        <p:cTn id="130" dur="1" fill="hold">
                                          <p:stCondLst>
                                            <p:cond delay="499"/>
                                          </p:stCondLst>
                                        </p:cTn>
                                        <p:tgtEl>
                                          <p:spTgt spid="3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4"/>
                                        </p:tgtEl>
                                      </p:cBhvr>
                                    </p:animEffect>
                                    <p:set>
                                      <p:cBhvr>
                                        <p:cTn id="133" dur="1" fill="hold">
                                          <p:stCondLst>
                                            <p:cond delay="499"/>
                                          </p:stCondLst>
                                        </p:cTn>
                                        <p:tgtEl>
                                          <p:spTgt spid="3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par>
                                <p:cTn id="137" presetID="22" presetClass="entr" presetSubtype="8"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Effect transition="in" filter="wipe(left)">
                                      <p:cBhvr>
                                        <p:cTn id="1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6"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35" name="TextBox 34">
            <a:extLst>
              <a:ext uri="{FF2B5EF4-FFF2-40B4-BE49-F238E27FC236}">
                <a16:creationId xmlns:a16="http://schemas.microsoft.com/office/drawing/2014/main" id="{1DA9EE94-F679-435F-8D38-4A1C18827644}"/>
              </a:ext>
            </a:extLst>
          </p:cNvPr>
          <p:cNvSpPr txBox="1"/>
          <p:nvPr/>
        </p:nvSpPr>
        <p:spPr>
          <a:xfrm>
            <a:off x="0" y="1366409"/>
            <a:ext cx="12840451" cy="646331"/>
          </a:xfrm>
          <a:prstGeom prst="rect">
            <a:avLst/>
          </a:prstGeom>
          <a:noFill/>
        </p:spPr>
        <p:txBody>
          <a:bodyPr wrap="square" rtlCol="0">
            <a:spAutoFit/>
          </a:bodyPr>
          <a:lstStyle/>
          <a:p>
            <a:r>
              <a:rPr lang="en-US" sz="3600">
                <a:solidFill>
                  <a:srgbClr val="0000CC"/>
                </a:solidFill>
                <a:latin typeface="Arial" panose="020B0604020202020204" pitchFamily="34" charset="0"/>
                <a:cs typeface="Arial" panose="020B0604020202020204" pitchFamily="34" charset="0"/>
              </a:rPr>
              <a:t>- </a:t>
            </a:r>
            <a:r>
              <a:rPr lang="en-US" sz="3600">
                <a:solidFill>
                  <a:srgbClr val="1C11AF"/>
                </a:solidFill>
                <a:latin typeface="Arial" panose="020B0604020202020204" pitchFamily="34" charset="0"/>
                <a:cs typeface="Arial" panose="020B0604020202020204" pitchFamily="34" charset="0"/>
              </a:rPr>
              <a:t>Là trung tâm công nghiệp,tài chính hàng đầu thế giới</a:t>
            </a:r>
          </a:p>
        </p:txBody>
      </p:sp>
      <p:pic>
        <p:nvPicPr>
          <p:cNvPr id="37" name="image222.jpg">
            <a:extLst>
              <a:ext uri="{FF2B5EF4-FFF2-40B4-BE49-F238E27FC236}">
                <a16:creationId xmlns:a16="http://schemas.microsoft.com/office/drawing/2014/main" id="{EDB7F9A4-D974-49AE-8A1A-BA23E646C2AA}"/>
              </a:ext>
            </a:extLst>
          </p:cNvPr>
          <p:cNvPicPr/>
          <p:nvPr/>
        </p:nvPicPr>
        <p:blipFill>
          <a:blip r:embed="rId3"/>
          <a:srcRect/>
          <a:stretch>
            <a:fillRect/>
          </a:stretch>
        </p:blipFill>
        <p:spPr>
          <a:xfrm>
            <a:off x="3601222" y="2254968"/>
            <a:ext cx="6508355" cy="4535896"/>
          </a:xfrm>
          <a:prstGeom prst="rect">
            <a:avLst/>
          </a:prstGeom>
          <a:ln/>
        </p:spPr>
      </p:pic>
      <p:pic>
        <p:nvPicPr>
          <p:cNvPr id="40" name="image209.png" descr="Image result for airbus made country">
            <a:extLst>
              <a:ext uri="{FF2B5EF4-FFF2-40B4-BE49-F238E27FC236}">
                <a16:creationId xmlns:a16="http://schemas.microsoft.com/office/drawing/2014/main" id="{5EDAD1D4-A444-456B-9F74-59DA34C7FC18}"/>
              </a:ext>
            </a:extLst>
          </p:cNvPr>
          <p:cNvPicPr/>
          <p:nvPr/>
        </p:nvPicPr>
        <p:blipFill>
          <a:blip r:embed="rId4"/>
          <a:srcRect/>
          <a:stretch>
            <a:fillRect/>
          </a:stretch>
        </p:blipFill>
        <p:spPr>
          <a:xfrm>
            <a:off x="3429154" y="2183043"/>
            <a:ext cx="7689775" cy="4674957"/>
          </a:xfrm>
          <a:prstGeom prst="rect">
            <a:avLst/>
          </a:prstGeom>
          <a:ln/>
        </p:spPr>
      </p:pic>
      <p:sp>
        <p:nvSpPr>
          <p:cNvPr id="41" name="Rectangle 40">
            <a:extLst>
              <a:ext uri="{FF2B5EF4-FFF2-40B4-BE49-F238E27FC236}">
                <a16:creationId xmlns:a16="http://schemas.microsoft.com/office/drawing/2014/main" id="{167EC84D-2B8C-43B8-87E0-8BBF0A2FA880}"/>
              </a:ext>
            </a:extLst>
          </p:cNvPr>
          <p:cNvSpPr/>
          <p:nvPr/>
        </p:nvSpPr>
        <p:spPr>
          <a:xfrm>
            <a:off x="93433" y="3952709"/>
            <a:ext cx="3073277"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 nửa </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máy bay trên thế giới</a:t>
            </a:r>
            <a:endParaRPr lang="en-US" sz="2400">
              <a:solidFill>
                <a:srgbClr val="00B050"/>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6046ED20-ADA9-4F1E-871D-BBF03D2D84DC}"/>
              </a:ext>
            </a:extLst>
          </p:cNvPr>
          <p:cNvSpPr/>
          <p:nvPr/>
        </p:nvSpPr>
        <p:spPr>
          <a:xfrm>
            <a:off x="74998" y="5076092"/>
            <a:ext cx="3110146" cy="830997"/>
          </a:xfrm>
          <a:prstGeom prst="rect">
            <a:avLst/>
          </a:prstGeom>
          <a:ln>
            <a:solidFill>
              <a:srgbClr val="0070C0"/>
            </a:solidFill>
            <a:prstDash val="dash"/>
          </a:ln>
        </p:spPr>
        <p:txBody>
          <a:bodyPr wrap="none">
            <a:spAutoFit/>
          </a:bodyPr>
          <a:lstStyle/>
          <a:p>
            <a:pPr algn="ctr"/>
            <a:r>
              <a:rPr lang="vi-VN" sz="2400">
                <a:solidFill>
                  <a:srgbClr val="00B050"/>
                </a:solidFill>
                <a:latin typeface="Arial" panose="020B0604020202020204" pitchFamily="34" charset="0"/>
                <a:ea typeface="Cambria" panose="02040503050406030204" pitchFamily="18" charset="0"/>
                <a:cs typeface="Arial" panose="020B0604020202020204" pitchFamily="34" charset="0"/>
              </a:rPr>
              <a:t>Sản xuất </a:t>
            </a: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18 triệu ô tô</a:t>
            </a:r>
          </a:p>
          <a:p>
            <a:pPr algn="ctr"/>
            <a:r>
              <a:rPr lang="en-US" sz="2400">
                <a:solidFill>
                  <a:srgbClr val="00B050"/>
                </a:solidFill>
                <a:latin typeface="Arial" panose="020B0604020202020204" pitchFamily="34" charset="0"/>
                <a:ea typeface="Cambria" panose="02040503050406030204" pitchFamily="18" charset="0"/>
                <a:cs typeface="Arial" panose="020B0604020202020204" pitchFamily="34" charset="0"/>
              </a:rPr>
              <a:t>năm 2018 (20% TG)</a:t>
            </a:r>
            <a:endParaRPr lang="en-US" sz="2400">
              <a:solidFill>
                <a:srgbClr val="00B05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1FF362A7-0D15-4112-A17C-5E08E4CBC655}"/>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id="{66AAFBF6-CC19-4734-8CD9-E3FE94F9186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E2785D34-C284-4EC7-A325-06F95DFC616F}"/>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703D9506-797F-4AF5-A8A8-0C66908C08A4}"/>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19" name="Arrow: Pentagon 18">
            <a:extLst>
              <a:ext uri="{FF2B5EF4-FFF2-40B4-BE49-F238E27FC236}">
                <a16:creationId xmlns:a16="http://schemas.microsoft.com/office/drawing/2014/main" id="{24523D26-7696-41D3-909C-1EEFB3DCECE1}"/>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grpSp>
        <p:nvGrpSpPr>
          <p:cNvPr id="20" name="Group 19">
            <a:extLst>
              <a:ext uri="{FF2B5EF4-FFF2-40B4-BE49-F238E27FC236}">
                <a16:creationId xmlns:a16="http://schemas.microsoft.com/office/drawing/2014/main" id="{AC73B4D8-15D8-4F1D-881E-5DB630814030}"/>
              </a:ext>
            </a:extLst>
          </p:cNvPr>
          <p:cNvGrpSpPr/>
          <p:nvPr/>
        </p:nvGrpSpPr>
        <p:grpSpPr>
          <a:xfrm>
            <a:off x="3410720" y="2175396"/>
            <a:ext cx="7689774" cy="4640874"/>
            <a:chOff x="538514" y="1388125"/>
            <a:chExt cx="4994576" cy="3211417"/>
          </a:xfrm>
        </p:grpSpPr>
        <p:pic>
          <p:nvPicPr>
            <p:cNvPr id="21" name="Picture 20">
              <a:extLst>
                <a:ext uri="{FF2B5EF4-FFF2-40B4-BE49-F238E27FC236}">
                  <a16:creationId xmlns:a16="http://schemas.microsoft.com/office/drawing/2014/main" id="{D05F43A3-4D10-42FB-9E45-41C4E8EB41F9}"/>
                </a:ext>
              </a:extLst>
            </p:cNvPr>
            <p:cNvPicPr>
              <a:picLocks noChangeAspect="1"/>
            </p:cNvPicPr>
            <p:nvPr/>
          </p:nvPicPr>
          <p:blipFill>
            <a:blip r:embed="rId5"/>
            <a:stretch>
              <a:fillRect/>
            </a:stretch>
          </p:blipFill>
          <p:spPr>
            <a:xfrm>
              <a:off x="538514" y="1388125"/>
              <a:ext cx="4994576" cy="3211417"/>
            </a:xfrm>
            <a:prstGeom prst="rect">
              <a:avLst/>
            </a:prstGeom>
          </p:spPr>
        </p:pic>
        <p:sp>
          <p:nvSpPr>
            <p:cNvPr id="22" name="Rectangle 21">
              <a:extLst>
                <a:ext uri="{FF2B5EF4-FFF2-40B4-BE49-F238E27FC236}">
                  <a16:creationId xmlns:a16="http://schemas.microsoft.com/office/drawing/2014/main" id="{075ED056-4043-4CC9-BFB1-0236D05D8B38}"/>
                </a:ext>
              </a:extLst>
            </p:cNvPr>
            <p:cNvSpPr/>
            <p:nvPr/>
          </p:nvSpPr>
          <p:spPr>
            <a:xfrm>
              <a:off x="550487" y="1422519"/>
              <a:ext cx="1878469" cy="276870"/>
            </a:xfrm>
            <a:prstGeom prst="rect">
              <a:avLst/>
            </a:prstGeom>
          </p:spPr>
          <p:txBody>
            <a:bodyPr wrap="none">
              <a:spAutoFit/>
            </a:bodyPr>
            <a:lstStyle/>
            <a:p>
              <a:r>
                <a:rPr lang="en-US"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Tài chính – ngân hàng</a:t>
              </a:r>
            </a:p>
          </p:txBody>
        </p:sp>
      </p:grpSp>
    </p:spTree>
    <p:extLst>
      <p:ext uri="{BB962C8B-B14F-4D97-AF65-F5344CB8AC3E}">
        <p14:creationId xmlns:p14="http://schemas.microsoft.com/office/powerpoint/2010/main" val="22314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1" name="Group 10">
            <a:extLst>
              <a:ext uri="{FF2B5EF4-FFF2-40B4-BE49-F238E27FC236}">
                <a16:creationId xmlns:a16="http://schemas.microsoft.com/office/drawing/2014/main" id="{C958243F-453E-49AD-9D9B-FB9B168AF60A}"/>
              </a:ext>
            </a:extLst>
          </p:cNvPr>
          <p:cNvGrpSpPr/>
          <p:nvPr/>
        </p:nvGrpSpPr>
        <p:grpSpPr>
          <a:xfrm>
            <a:off x="124909" y="43541"/>
            <a:ext cx="11804977" cy="872949"/>
            <a:chOff x="1133366" y="2220084"/>
            <a:chExt cx="5681780" cy="914400"/>
          </a:xfrm>
          <a:solidFill>
            <a:schemeClr val="accent2">
              <a:lumMod val="20000"/>
              <a:lumOff val="80000"/>
            </a:schemeClr>
          </a:solidFill>
        </p:grpSpPr>
        <p:sp>
          <p:nvSpPr>
            <p:cNvPr id="12" name="Arrow: Pentagon 11">
              <a:extLst>
                <a:ext uri="{FF2B5EF4-FFF2-40B4-BE49-F238E27FC236}">
                  <a16:creationId xmlns:a16="http://schemas.microsoft.com/office/drawing/2014/main" id="{DBD415C5-0BF9-48F4-BDC3-292E8A6A2C3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3606C1F-FE99-4901-9891-F14BADB226F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0AF54622-0747-4115-9077-DE0C881443F1}"/>
              </a:ext>
            </a:extLst>
          </p:cNvPr>
          <p:cNvSpPr txBox="1"/>
          <p:nvPr/>
        </p:nvSpPr>
        <p:spPr>
          <a:xfrm>
            <a:off x="1155018" y="185513"/>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15" name="Arrow: Pentagon 14">
            <a:extLst>
              <a:ext uri="{FF2B5EF4-FFF2-40B4-BE49-F238E27FC236}">
                <a16:creationId xmlns:a16="http://schemas.microsoft.com/office/drawing/2014/main" id="{CBB68FA4-6F73-49B3-B0BA-3F5569DC9338}"/>
              </a:ext>
            </a:extLst>
          </p:cNvPr>
          <p:cNvSpPr/>
          <p:nvPr/>
        </p:nvSpPr>
        <p:spPr>
          <a:xfrm>
            <a:off x="62590" y="40617"/>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0" name="Rectangle 9">
            <a:extLst>
              <a:ext uri="{FF2B5EF4-FFF2-40B4-BE49-F238E27FC236}">
                <a16:creationId xmlns:a16="http://schemas.microsoft.com/office/drawing/2014/main" id="{5D26BF61-0EC6-456E-9565-159AD71A5FFA}"/>
              </a:ext>
            </a:extLst>
          </p:cNvPr>
          <p:cNvSpPr/>
          <p:nvPr/>
        </p:nvSpPr>
        <p:spPr>
          <a:xfrm>
            <a:off x="444347" y="1500503"/>
            <a:ext cx="11303306" cy="4031873"/>
          </a:xfrm>
          <a:prstGeom prst="rect">
            <a:avLst/>
          </a:prstGeom>
        </p:spPr>
        <p:txBody>
          <a:bodyPr wrap="square">
            <a:spAutoFit/>
          </a:bodyPr>
          <a:lstStyle/>
          <a:p>
            <a:pPr algn="just"/>
            <a:r>
              <a:rPr lang="en-US" sz="3200">
                <a:solidFill>
                  <a:srgbClr val="0000CC"/>
                </a:solidFill>
              </a:rPr>
              <a:t>- </a:t>
            </a:r>
            <a:r>
              <a:rPr lang="vi-VN" sz="3200">
                <a:solidFill>
                  <a:srgbClr val="0000CC"/>
                </a:solidFill>
              </a:rPr>
              <a:t>EU là một trong bốn trung tâm kinh tế lớn nhất thế giới:</a:t>
            </a:r>
          </a:p>
          <a:p>
            <a:pPr algn="just"/>
            <a:r>
              <a:rPr lang="vi-VN" sz="3200">
                <a:solidFill>
                  <a:srgbClr val="0000CC"/>
                </a:solidFill>
              </a:rPr>
              <a:t>- EU có 3/7 nước công nghiệp hàng đầu thế giới (nhóm G7).</a:t>
            </a:r>
          </a:p>
          <a:p>
            <a:pPr algn="just"/>
            <a:r>
              <a:rPr lang="vi-VN" sz="3200">
                <a:solidFill>
                  <a:srgbClr val="0000CC"/>
                </a:solidFill>
              </a:rPr>
              <a:t>- Là nhà trao đổi hàng hóa dịch vụ lớn nhất thế giới, chiếm hơn 31% trị giá xuất khẩu hàng hóa dịch vụ thế giới (2020).</a:t>
            </a:r>
          </a:p>
          <a:p>
            <a:pPr algn="just"/>
            <a:r>
              <a:rPr lang="vi-VN" sz="3200">
                <a:solidFill>
                  <a:srgbClr val="0000CC"/>
                </a:solidFill>
              </a:rPr>
              <a:t>- Là đối tác thương mại hàng đầu của 80 quốc gia.</a:t>
            </a:r>
          </a:p>
          <a:p>
            <a:pPr algn="just"/>
            <a:r>
              <a:rPr lang="vi-VN" sz="3200">
                <a:solidFill>
                  <a:srgbClr val="0000CC"/>
                </a:solidFill>
              </a:rPr>
              <a:t>- Là trung tâm tài chính lớn của thế giới. Các ngân hàng lớn, nổi tiếng tác động lớn đến hệ thống tài chính tiền tệ của thế giới.</a:t>
            </a:r>
            <a:endParaRPr lang="en-US" sz="3200">
              <a:solidFill>
                <a:srgbClr val="0000CC"/>
              </a:solidFill>
            </a:endParaRPr>
          </a:p>
        </p:txBody>
      </p:sp>
    </p:spTree>
    <p:extLst>
      <p:ext uri="{BB962C8B-B14F-4D97-AF65-F5344CB8AC3E}">
        <p14:creationId xmlns:p14="http://schemas.microsoft.com/office/powerpoint/2010/main" val="4041498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318052" y="1340316"/>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sau, vẽ biểu đồ tròn thể hiện tỉ lệ GDP của EU trong tổng GDP của thế giới.</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26" name="Table 10">
            <a:extLst>
              <a:ext uri="{FF2B5EF4-FFF2-40B4-BE49-F238E27FC236}">
                <a16:creationId xmlns:a16="http://schemas.microsoft.com/office/drawing/2014/main" id="{73322CD9-D10C-41A1-B244-BEE55D560317}"/>
              </a:ext>
            </a:extLst>
          </p:cNvPr>
          <p:cNvGraphicFramePr>
            <a:graphicFrameLocks noGrp="1"/>
          </p:cNvGraphicFramePr>
          <p:nvPr>
            <p:extLst>
              <p:ext uri="{D42A27DB-BD31-4B8C-83A1-F6EECF244321}">
                <p14:modId xmlns:p14="http://schemas.microsoft.com/office/powerpoint/2010/main" val="3703334752"/>
              </p:ext>
            </p:extLst>
          </p:nvPr>
        </p:nvGraphicFramePr>
        <p:xfrm>
          <a:off x="272524" y="4078533"/>
          <a:ext cx="11912171" cy="1439151"/>
        </p:xfrm>
        <a:graphic>
          <a:graphicData uri="http://schemas.openxmlformats.org/drawingml/2006/table">
            <a:tbl>
              <a:tblPr firstRow="1" bandRow="1">
                <a:tableStyleId>{5C22544A-7EE6-4342-B048-85BDC9FD1C3A}</a:tableStyleId>
              </a:tblPr>
              <a:tblGrid>
                <a:gridCol w="2021167">
                  <a:extLst>
                    <a:ext uri="{9D8B030D-6E8A-4147-A177-3AD203B41FA5}">
                      <a16:colId xmlns:a16="http://schemas.microsoft.com/office/drawing/2014/main" val="1191416298"/>
                    </a:ext>
                  </a:extLst>
                </a:gridCol>
                <a:gridCol w="2028956">
                  <a:extLst>
                    <a:ext uri="{9D8B030D-6E8A-4147-A177-3AD203B41FA5}">
                      <a16:colId xmlns:a16="http://schemas.microsoft.com/office/drawing/2014/main" val="2378974147"/>
                    </a:ext>
                  </a:extLst>
                </a:gridCol>
                <a:gridCol w="2107649">
                  <a:extLst>
                    <a:ext uri="{9D8B030D-6E8A-4147-A177-3AD203B41FA5}">
                      <a16:colId xmlns:a16="http://schemas.microsoft.com/office/drawing/2014/main" val="765628852"/>
                    </a:ext>
                  </a:extLst>
                </a:gridCol>
                <a:gridCol w="2045617">
                  <a:extLst>
                    <a:ext uri="{9D8B030D-6E8A-4147-A177-3AD203B41FA5}">
                      <a16:colId xmlns:a16="http://schemas.microsoft.com/office/drawing/2014/main" val="2307575038"/>
                    </a:ext>
                  </a:extLst>
                </a:gridCol>
                <a:gridCol w="2068783">
                  <a:extLst>
                    <a:ext uri="{9D8B030D-6E8A-4147-A177-3AD203B41FA5}">
                      <a16:colId xmlns:a16="http://schemas.microsoft.com/office/drawing/2014/main" val="2622517042"/>
                    </a:ext>
                  </a:extLst>
                </a:gridCol>
                <a:gridCol w="1639999">
                  <a:extLst>
                    <a:ext uri="{9D8B030D-6E8A-4147-A177-3AD203B41FA5}">
                      <a16:colId xmlns:a16="http://schemas.microsoft.com/office/drawing/2014/main" val="3062583905"/>
                    </a:ext>
                  </a:extLst>
                </a:gridCol>
              </a:tblGrid>
              <a:tr h="68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4394671"/>
                  </a:ext>
                </a:extLst>
              </a:tr>
              <a:tr h="751037">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tc>
                  <a:txBody>
                    <a:bodyPr/>
                    <a:lstStyle/>
                    <a:p>
                      <a:endParaRPr lang="en-US"/>
                    </a:p>
                  </a:txBody>
                  <a:tcPr>
                    <a:solidFill>
                      <a:schemeClr val="accent4">
                        <a:lumMod val="60000"/>
                        <a:lumOff val="40000"/>
                        <a:alpha val="87000"/>
                      </a:schemeClr>
                    </a:solidFill>
                  </a:tcPr>
                </a:tc>
                <a:extLst>
                  <a:ext uri="{0D108BD9-81ED-4DB2-BD59-A6C34878D82A}">
                    <a16:rowId xmlns:a16="http://schemas.microsoft.com/office/drawing/2014/main" val="2586557885"/>
                  </a:ext>
                </a:extLst>
              </a:tr>
            </a:tbl>
          </a:graphicData>
        </a:graphic>
      </p:graphicFrame>
      <p:sp>
        <p:nvSpPr>
          <p:cNvPr id="27" name="TextBox 26">
            <a:extLst>
              <a:ext uri="{FF2B5EF4-FFF2-40B4-BE49-F238E27FC236}">
                <a16:creationId xmlns:a16="http://schemas.microsoft.com/office/drawing/2014/main" id="{0F1B6F24-2B85-4128-8932-51E4152E01D2}"/>
              </a:ext>
            </a:extLst>
          </p:cNvPr>
          <p:cNvSpPr txBox="1"/>
          <p:nvPr/>
        </p:nvSpPr>
        <p:spPr>
          <a:xfrm>
            <a:off x="606569" y="416876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Chỉ số</a:t>
            </a:r>
          </a:p>
        </p:txBody>
      </p:sp>
      <p:sp>
        <p:nvSpPr>
          <p:cNvPr id="28" name="TextBox 27">
            <a:extLst>
              <a:ext uri="{FF2B5EF4-FFF2-40B4-BE49-F238E27FC236}">
                <a16:creationId xmlns:a16="http://schemas.microsoft.com/office/drawing/2014/main" id="{1396350F-49C6-483E-B630-3471B87A7287}"/>
              </a:ext>
            </a:extLst>
          </p:cNvPr>
          <p:cNvSpPr txBox="1"/>
          <p:nvPr/>
        </p:nvSpPr>
        <p:spPr>
          <a:xfrm>
            <a:off x="2846677" y="4116640"/>
            <a:ext cx="130195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EU</a:t>
            </a:r>
          </a:p>
        </p:txBody>
      </p:sp>
      <p:sp>
        <p:nvSpPr>
          <p:cNvPr id="29" name="TextBox 28">
            <a:extLst>
              <a:ext uri="{FF2B5EF4-FFF2-40B4-BE49-F238E27FC236}">
                <a16:creationId xmlns:a16="http://schemas.microsoft.com/office/drawing/2014/main" id="{64EEADD4-E136-4D60-B72D-A722DBF51F08}"/>
              </a:ext>
            </a:extLst>
          </p:cNvPr>
          <p:cNvSpPr txBox="1"/>
          <p:nvPr/>
        </p:nvSpPr>
        <p:spPr>
          <a:xfrm>
            <a:off x="4817617"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Hoa Kỳ</a:t>
            </a:r>
          </a:p>
        </p:txBody>
      </p:sp>
      <p:sp>
        <p:nvSpPr>
          <p:cNvPr id="30" name="TextBox 29">
            <a:extLst>
              <a:ext uri="{FF2B5EF4-FFF2-40B4-BE49-F238E27FC236}">
                <a16:creationId xmlns:a16="http://schemas.microsoft.com/office/drawing/2014/main" id="{E91040E3-F1B7-4B0D-8205-6C74D62668BB}"/>
              </a:ext>
            </a:extLst>
          </p:cNvPr>
          <p:cNvSpPr txBox="1"/>
          <p:nvPr/>
        </p:nvSpPr>
        <p:spPr>
          <a:xfrm>
            <a:off x="6645872" y="4132394"/>
            <a:ext cx="179223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Nhật Bản</a:t>
            </a:r>
          </a:p>
        </p:txBody>
      </p:sp>
      <p:sp>
        <p:nvSpPr>
          <p:cNvPr id="31" name="TextBox 30">
            <a:extLst>
              <a:ext uri="{FF2B5EF4-FFF2-40B4-BE49-F238E27FC236}">
                <a16:creationId xmlns:a16="http://schemas.microsoft.com/office/drawing/2014/main" id="{33A41582-4E39-419D-AA2C-62604198D9D6}"/>
              </a:ext>
            </a:extLst>
          </p:cNvPr>
          <p:cNvSpPr txBox="1"/>
          <p:nvPr/>
        </p:nvSpPr>
        <p:spPr>
          <a:xfrm>
            <a:off x="8683535" y="414021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Trung Quốc</a:t>
            </a:r>
          </a:p>
        </p:txBody>
      </p:sp>
      <p:sp>
        <p:nvSpPr>
          <p:cNvPr id="32" name="TextBox 31">
            <a:extLst>
              <a:ext uri="{FF2B5EF4-FFF2-40B4-BE49-F238E27FC236}">
                <a16:creationId xmlns:a16="http://schemas.microsoft.com/office/drawing/2014/main" id="{A37F078D-1F50-4E7F-986E-DACD2E778679}"/>
              </a:ext>
            </a:extLst>
          </p:cNvPr>
          <p:cNvSpPr txBox="1"/>
          <p:nvPr/>
        </p:nvSpPr>
        <p:spPr>
          <a:xfrm>
            <a:off x="0" y="4798109"/>
            <a:ext cx="2454925"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GDP (tỉ USD)</a:t>
            </a:r>
          </a:p>
        </p:txBody>
      </p:sp>
      <p:sp>
        <p:nvSpPr>
          <p:cNvPr id="33" name="TextBox 32">
            <a:extLst>
              <a:ext uri="{FF2B5EF4-FFF2-40B4-BE49-F238E27FC236}">
                <a16:creationId xmlns:a16="http://schemas.microsoft.com/office/drawing/2014/main" id="{22D7101C-EF49-47B9-8671-AC95DEAD9405}"/>
              </a:ext>
            </a:extLst>
          </p:cNvPr>
          <p:cNvSpPr txBox="1"/>
          <p:nvPr/>
        </p:nvSpPr>
        <p:spPr>
          <a:xfrm>
            <a:off x="499700" y="3014267"/>
            <a:ext cx="11049918" cy="954107"/>
          </a:xfrm>
          <a:prstGeom prst="rect">
            <a:avLst/>
          </a:prstGeom>
          <a:noFill/>
        </p:spPr>
        <p:txBody>
          <a:bodyPr wrap="square" rtlCol="0">
            <a:spAutoFit/>
          </a:bodyPr>
          <a:lstStyle/>
          <a:p>
            <a:pPr algn="ctr"/>
            <a:r>
              <a:rPr lang="en-US" sz="2800" b="1">
                <a:solidFill>
                  <a:srgbClr val="00B050"/>
                </a:solidFill>
                <a:latin typeface="Arial" panose="020B0604020202020204" pitchFamily="34" charset="0"/>
                <a:cs typeface="Arial" panose="020B0604020202020204" pitchFamily="34" charset="0"/>
              </a:rPr>
              <a:t>GDP VÀ GDP/ NG</a:t>
            </a:r>
            <a:r>
              <a:rPr lang="vi-VN" sz="2800" b="1">
                <a:solidFill>
                  <a:srgbClr val="00B050"/>
                </a:solidFill>
                <a:latin typeface="Arial" panose="020B0604020202020204" pitchFamily="34" charset="0"/>
                <a:cs typeface="Arial" panose="020B0604020202020204" pitchFamily="34" charset="0"/>
              </a:rPr>
              <a:t>Ư</a:t>
            </a:r>
            <a:r>
              <a:rPr lang="en-US" sz="2800" b="1">
                <a:solidFill>
                  <a:srgbClr val="00B050"/>
                </a:solidFill>
                <a:latin typeface="Arial" panose="020B0604020202020204" pitchFamily="34" charset="0"/>
                <a:cs typeface="Arial" panose="020B0604020202020204" pitchFamily="34" charset="0"/>
              </a:rPr>
              <a:t>ỜI CỦA CÁC TRUNG TÂM KINH TẾ LỚN TRÊN THẾ GIỚI NĂM 2020</a:t>
            </a:r>
          </a:p>
        </p:txBody>
      </p:sp>
      <p:sp>
        <p:nvSpPr>
          <p:cNvPr id="34" name="TextBox 33">
            <a:extLst>
              <a:ext uri="{FF2B5EF4-FFF2-40B4-BE49-F238E27FC236}">
                <a16:creationId xmlns:a16="http://schemas.microsoft.com/office/drawing/2014/main" id="{5773AEBF-366D-4D3D-B7F1-4BAD19817AFA}"/>
              </a:ext>
            </a:extLst>
          </p:cNvPr>
          <p:cNvSpPr txBox="1"/>
          <p:nvPr/>
        </p:nvSpPr>
        <p:spPr>
          <a:xfrm>
            <a:off x="1937094"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15 276</a:t>
            </a:r>
          </a:p>
        </p:txBody>
      </p:sp>
      <p:sp>
        <p:nvSpPr>
          <p:cNvPr id="35" name="TextBox 34">
            <a:extLst>
              <a:ext uri="{FF2B5EF4-FFF2-40B4-BE49-F238E27FC236}">
                <a16:creationId xmlns:a16="http://schemas.microsoft.com/office/drawing/2014/main" id="{F34AB408-2818-4F76-B4A3-79842B5C3890}"/>
              </a:ext>
            </a:extLst>
          </p:cNvPr>
          <p:cNvSpPr txBox="1"/>
          <p:nvPr/>
        </p:nvSpPr>
        <p:spPr>
          <a:xfrm>
            <a:off x="4205252"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20 937</a:t>
            </a:r>
          </a:p>
        </p:txBody>
      </p:sp>
      <p:sp>
        <p:nvSpPr>
          <p:cNvPr id="36" name="TextBox 35">
            <a:extLst>
              <a:ext uri="{FF2B5EF4-FFF2-40B4-BE49-F238E27FC236}">
                <a16:creationId xmlns:a16="http://schemas.microsoft.com/office/drawing/2014/main" id="{564716CA-B8E9-428A-9FBD-646DB70C557F}"/>
              </a:ext>
            </a:extLst>
          </p:cNvPr>
          <p:cNvSpPr txBox="1"/>
          <p:nvPr/>
        </p:nvSpPr>
        <p:spPr>
          <a:xfrm>
            <a:off x="6228610"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4 975</a:t>
            </a:r>
          </a:p>
        </p:txBody>
      </p:sp>
      <p:sp>
        <p:nvSpPr>
          <p:cNvPr id="37" name="TextBox 36">
            <a:extLst>
              <a:ext uri="{FF2B5EF4-FFF2-40B4-BE49-F238E27FC236}">
                <a16:creationId xmlns:a16="http://schemas.microsoft.com/office/drawing/2014/main" id="{3B12C72A-574B-4F6C-82ED-FEBC502CA3A0}"/>
              </a:ext>
            </a:extLst>
          </p:cNvPr>
          <p:cNvSpPr txBox="1"/>
          <p:nvPr/>
        </p:nvSpPr>
        <p:spPr>
          <a:xfrm>
            <a:off x="8334443" y="4909522"/>
            <a:ext cx="2454925" cy="400110"/>
          </a:xfrm>
          <a:prstGeom prst="rect">
            <a:avLst/>
          </a:prstGeom>
          <a:noFill/>
        </p:spPr>
        <p:txBody>
          <a:bodyPr wrap="square" rtlCol="0">
            <a:spAutoFit/>
          </a:bodyPr>
          <a:lstStyle/>
          <a:p>
            <a:pPr algn="ctr"/>
            <a:r>
              <a:rPr lang="en-US" sz="2000" b="1">
                <a:solidFill>
                  <a:srgbClr val="1C11AF"/>
                </a:solidFill>
                <a:latin typeface="Arial" panose="020B0604020202020204" pitchFamily="34" charset="0"/>
                <a:cs typeface="Arial" panose="020B0604020202020204" pitchFamily="34" charset="0"/>
              </a:rPr>
              <a:t>14 723</a:t>
            </a:r>
          </a:p>
        </p:txBody>
      </p:sp>
      <p:sp>
        <p:nvSpPr>
          <p:cNvPr id="38" name="TextBox 37">
            <a:extLst>
              <a:ext uri="{FF2B5EF4-FFF2-40B4-BE49-F238E27FC236}">
                <a16:creationId xmlns:a16="http://schemas.microsoft.com/office/drawing/2014/main" id="{CE0C33AF-B977-49D4-B274-C5C53A73A4E8}"/>
              </a:ext>
            </a:extLst>
          </p:cNvPr>
          <p:cNvSpPr txBox="1"/>
          <p:nvPr/>
        </p:nvSpPr>
        <p:spPr>
          <a:xfrm>
            <a:off x="10511790" y="4176426"/>
            <a:ext cx="2253237"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Thế giới</a:t>
            </a:r>
          </a:p>
        </p:txBody>
      </p:sp>
      <p:sp>
        <p:nvSpPr>
          <p:cNvPr id="39" name="TextBox 38">
            <a:extLst>
              <a:ext uri="{FF2B5EF4-FFF2-40B4-BE49-F238E27FC236}">
                <a16:creationId xmlns:a16="http://schemas.microsoft.com/office/drawing/2014/main" id="{14798396-97F6-4C32-9901-4AE3793D5A21}"/>
              </a:ext>
            </a:extLst>
          </p:cNvPr>
          <p:cNvSpPr txBox="1"/>
          <p:nvPr/>
        </p:nvSpPr>
        <p:spPr>
          <a:xfrm>
            <a:off x="10629121" y="4909522"/>
            <a:ext cx="2253237" cy="400110"/>
          </a:xfrm>
          <a:prstGeom prst="rect">
            <a:avLst/>
          </a:prstGeom>
          <a:noFill/>
        </p:spPr>
        <p:txBody>
          <a:bodyPr wrap="square" rtlCol="0">
            <a:spAutoFit/>
          </a:bodyPr>
          <a:lstStyle/>
          <a:p>
            <a:r>
              <a:rPr lang="en-US" sz="2000" b="1">
                <a:solidFill>
                  <a:srgbClr val="0000CC"/>
                </a:solidFill>
                <a:latin typeface="Arial" panose="020B0604020202020204" pitchFamily="34" charset="0"/>
                <a:cs typeface="Arial" panose="020B0604020202020204" pitchFamily="34" charset="0"/>
              </a:rPr>
              <a:t>84 705,4</a:t>
            </a:r>
          </a:p>
        </p:txBody>
      </p:sp>
    </p:spTree>
    <p:extLst>
      <p:ext uri="{BB962C8B-B14F-4D97-AF65-F5344CB8AC3E}">
        <p14:creationId xmlns:p14="http://schemas.microsoft.com/office/powerpoint/2010/main" val="953012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icture containing text, clipart&#10;&#10;Description automatically generated">
            <a:extLst>
              <a:ext uri="{FF2B5EF4-FFF2-40B4-BE49-F238E27FC236}">
                <a16:creationId xmlns:a16="http://schemas.microsoft.com/office/drawing/2014/main" id="{FB1D08DD-13BB-4FD6-BF9E-5E9C119E83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66089"/>
            <a:ext cx="10905066" cy="392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64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2" y="1928062"/>
            <a:ext cx="11490290" cy="1200329"/>
          </a:xfrm>
          <a:prstGeom prst="rect">
            <a:avLst/>
          </a:prstGeom>
          <a:noFill/>
          <a:ln>
            <a:solidFill>
              <a:srgbClr val="00B050"/>
            </a:solidFill>
            <a:prstDash val="sysDash"/>
          </a:ln>
        </p:spPr>
        <p:txBody>
          <a:bodyPr wrap="square" rtlCol="0">
            <a:spAutoFit/>
          </a:bodyPr>
          <a:lstStyle/>
          <a:p>
            <a:pPr algn="ctr"/>
            <a:r>
              <a:rPr lang="en-US" sz="3600" b="1">
                <a:solidFill>
                  <a:srgbClr val="0000CC"/>
                </a:solidFill>
                <a:latin typeface="Arial" panose="020B0604020202020204" pitchFamily="34" charset="0"/>
                <a:cs typeface="Arial" panose="020B0604020202020204" pitchFamily="34" charset="0"/>
              </a:rPr>
              <a:t>Thu nhập thông tin về mối quan hệ th</a:t>
            </a:r>
            <a:r>
              <a:rPr lang="vi-VN" sz="3600" b="1">
                <a:solidFill>
                  <a:srgbClr val="0000CC"/>
                </a:solidFill>
                <a:cs typeface="Arial" panose="020B0604020202020204" pitchFamily="34" charset="0"/>
              </a:rPr>
              <a:t>ư</a:t>
            </a:r>
            <a:r>
              <a:rPr lang="en-US" sz="3600" b="1">
                <a:solidFill>
                  <a:srgbClr val="0000CC"/>
                </a:solidFill>
                <a:latin typeface="Arial" panose="020B0604020202020204" pitchFamily="34" charset="0"/>
                <a:cs typeface="Arial" panose="020B0604020202020204" pitchFamily="34" charset="0"/>
              </a:rPr>
              <a:t>ơng mại giữa Việt Nam và EU</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26" name="Picture 2" descr="Đầu tư của EU vào Việt Nam như thế nào?">
            <a:extLst>
              <a:ext uri="{FF2B5EF4-FFF2-40B4-BE49-F238E27FC236}">
                <a16:creationId xmlns:a16="http://schemas.microsoft.com/office/drawing/2014/main" id="{391AA486-7E57-4AB3-8A83-7468A265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63" y="3248201"/>
            <a:ext cx="4706422" cy="3244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phê chuẩn các hiệp định thương mại, đầu tư với Việt Nam - VietNamNet">
            <a:extLst>
              <a:ext uri="{FF2B5EF4-FFF2-40B4-BE49-F238E27FC236}">
                <a16:creationId xmlns:a16="http://schemas.microsoft.com/office/drawing/2014/main" id="{212B05A1-44CC-4C40-B95C-C9968529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674" y="3248201"/>
            <a:ext cx="4956462" cy="32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90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42.jpg" descr="Káº¿t quáº£ hÃ¬nh áº£nh cho hÃ¬nh váº½ chá»¯ e">
            <a:extLst>
              <a:ext uri="{FF2B5EF4-FFF2-40B4-BE49-F238E27FC236}">
                <a16:creationId xmlns:a16="http://schemas.microsoft.com/office/drawing/2014/main" id="{E8934318-3D94-44CC-9838-933F7C98DF21}"/>
              </a:ext>
            </a:extLst>
          </p:cNvPr>
          <p:cNvPicPr/>
          <p:nvPr/>
        </p:nvPicPr>
        <p:blipFill>
          <a:blip r:embed="rId3"/>
          <a:srcRect/>
          <a:stretch>
            <a:fillRect/>
          </a:stretch>
        </p:blipFill>
        <p:spPr>
          <a:xfrm>
            <a:off x="585902" y="1465615"/>
            <a:ext cx="2252777" cy="2360364"/>
          </a:xfrm>
          <a:prstGeom prst="rect">
            <a:avLst/>
          </a:prstGeom>
          <a:ln/>
        </p:spPr>
      </p:pic>
      <p:sp>
        <p:nvSpPr>
          <p:cNvPr id="5" name="Plus Sign 4">
            <a:extLst>
              <a:ext uri="{FF2B5EF4-FFF2-40B4-BE49-F238E27FC236}">
                <a16:creationId xmlns:a16="http://schemas.microsoft.com/office/drawing/2014/main" id="{CF6025FD-0188-4975-9B21-EF360092AC0E}"/>
              </a:ext>
            </a:extLst>
          </p:cNvPr>
          <p:cNvSpPr/>
          <p:nvPr/>
        </p:nvSpPr>
        <p:spPr>
          <a:xfrm>
            <a:off x="3316938" y="223022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80576A-7D8D-4413-8946-41167BC23009}"/>
              </a:ext>
            </a:extLst>
          </p:cNvPr>
          <p:cNvSpPr/>
          <p:nvPr/>
        </p:nvSpPr>
        <p:spPr>
          <a:xfrm>
            <a:off x="4431641" y="2125082"/>
            <a:ext cx="4436756" cy="4376806"/>
          </a:xfrm>
          <a:prstGeom prst="rect">
            <a:avLst/>
          </a:prstGeom>
          <a:noFill/>
          <a:ln>
            <a:noFill/>
          </a:ln>
        </p:spPr>
        <p:txBody>
          <a:bodyPr spcFirstLastPara="1" wrap="square" lIns="91425" tIns="45700" rIns="91425" bIns="45700" anchor="t" anchorCtr="0">
            <a:noAutofit/>
          </a:bodyPr>
          <a:lstStyle/>
          <a:p>
            <a:pPr indent="179705" algn="ctr">
              <a:lnSpc>
                <a:spcPct val="107000"/>
              </a:lnSpc>
              <a:spcAft>
                <a:spcPts val="0"/>
              </a:spcAft>
            </a:pPr>
            <a:r>
              <a:rPr lang="vi-VN" sz="9600" b="1">
                <a:solidFill>
                  <a:srgbClr val="4BACC6"/>
                </a:solidFill>
                <a:effectLst/>
                <a:ea typeface="Cambria" panose="02040503050406030204" pitchFamily="18" charset="0"/>
                <a:cs typeface="Cambria" panose="02040503050406030204" pitchFamily="18" charset="0"/>
              </a:rPr>
              <a:t>THU</a:t>
            </a:r>
            <a:endParaRPr lang="en-US" sz="9600">
              <a:effectLst/>
              <a:ea typeface="Times New Roman" panose="02020603050405020304" pitchFamily="18" charset="0"/>
            </a:endParaRPr>
          </a:p>
        </p:txBody>
      </p:sp>
      <p:sp>
        <p:nvSpPr>
          <p:cNvPr id="7" name="Down Arrow 37945">
            <a:extLst>
              <a:ext uri="{FF2B5EF4-FFF2-40B4-BE49-F238E27FC236}">
                <a16:creationId xmlns:a16="http://schemas.microsoft.com/office/drawing/2014/main" id="{28261982-B2F8-40DB-A407-B9C9C742ED6C}"/>
              </a:ext>
            </a:extLst>
          </p:cNvPr>
          <p:cNvSpPr/>
          <p:nvPr/>
        </p:nvSpPr>
        <p:spPr>
          <a:xfrm>
            <a:off x="7364910" y="1079653"/>
            <a:ext cx="667767" cy="1045429"/>
          </a:xfrm>
          <a:prstGeom prst="downArrow">
            <a:avLst>
              <a:gd name="adj1" fmla="val 50000"/>
              <a:gd name="adj2" fmla="val 48438"/>
            </a:avLst>
          </a:prstGeom>
          <a:solidFill>
            <a:srgbClr val="FFC000"/>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0"/>
              </a:spcAft>
            </a:pPr>
            <a:r>
              <a:rPr lang="vi-VN"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8" name="Equals 7">
            <a:extLst>
              <a:ext uri="{FF2B5EF4-FFF2-40B4-BE49-F238E27FC236}">
                <a16:creationId xmlns:a16="http://schemas.microsoft.com/office/drawing/2014/main" id="{5E89A113-29F0-4A27-8E18-3225136949A2}"/>
              </a:ext>
            </a:extLst>
          </p:cNvPr>
          <p:cNvSpPr/>
          <p:nvPr/>
        </p:nvSpPr>
        <p:spPr>
          <a:xfrm>
            <a:off x="8432259" y="241504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id="{163669A9-9FE8-466B-B9E4-6A9334C747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id="{90593E4E-3FA5-4A20-8FC4-5F93E7E7E4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121966" y="1038712"/>
            <a:ext cx="4192589" cy="4527996"/>
          </a:xfrm>
          <a:prstGeom prst="rect">
            <a:avLst/>
          </a:prstGeom>
        </p:spPr>
      </p:pic>
      <p:pic>
        <p:nvPicPr>
          <p:cNvPr id="11" name="!!traidat" descr="Logo&#10;&#10;Description automatically generated with low confidence">
            <a:extLst>
              <a:ext uri="{FF2B5EF4-FFF2-40B4-BE49-F238E27FC236}">
                <a16:creationId xmlns:a16="http://schemas.microsoft.com/office/drawing/2014/main" id="{F79C799B-C8DD-4ED0-B0A6-3B6FB70D88B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021463" y="3000898"/>
            <a:ext cx="2927343" cy="3161530"/>
          </a:xfrm>
          <a:prstGeom prst="rect">
            <a:avLst/>
          </a:prstGeom>
        </p:spPr>
      </p:pic>
      <p:sp>
        <p:nvSpPr>
          <p:cNvPr id="12" name="!!Rectangle 11">
            <a:extLst>
              <a:ext uri="{FF2B5EF4-FFF2-40B4-BE49-F238E27FC236}">
                <a16:creationId xmlns:a16="http://schemas.microsoft.com/office/drawing/2014/main" id="{F039F837-D2B1-4E13-9BD3-5FAB8B333D51}"/>
              </a:ext>
            </a:extLst>
          </p:cNvPr>
          <p:cNvSpPr/>
          <p:nvPr/>
        </p:nvSpPr>
        <p:spPr>
          <a:xfrm>
            <a:off x="5415291"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7E9185F-FB32-4821-BEF1-A8EF8FF3E968}"/>
              </a:ext>
            </a:extLst>
          </p:cNvPr>
          <p:cNvSpPr/>
          <p:nvPr/>
        </p:nvSpPr>
        <p:spPr>
          <a:xfrm>
            <a:off x="6406810"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259F4A99-FD84-4380-B95D-9071C03F94F8}"/>
              </a:ext>
            </a:extLst>
          </p:cNvPr>
          <p:cNvSpPr/>
          <p:nvPr/>
        </p:nvSpPr>
        <p:spPr>
          <a:xfrm>
            <a:off x="6401772" y="5285532"/>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29" name="!!Rectangle 11">
            <a:extLst>
              <a:ext uri="{FF2B5EF4-FFF2-40B4-BE49-F238E27FC236}">
                <a16:creationId xmlns:a16="http://schemas.microsoft.com/office/drawing/2014/main" id="{A2446B6B-9D02-4BC0-9CBF-FC9370C0F04C}"/>
              </a:ext>
            </a:extLst>
          </p:cNvPr>
          <p:cNvSpPr/>
          <p:nvPr/>
        </p:nvSpPr>
        <p:spPr>
          <a:xfrm>
            <a:off x="5394054" y="5285532"/>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E</a:t>
            </a:r>
          </a:p>
        </p:txBody>
      </p:sp>
    </p:spTree>
    <p:extLst>
      <p:ext uri="{BB962C8B-B14F-4D97-AF65-F5344CB8AC3E}">
        <p14:creationId xmlns:p14="http://schemas.microsoft.com/office/powerpoint/2010/main" val="12854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1000"/>
                                        <p:tgtEl>
                                          <p:spTgt spid="21">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diagram, application&#10;&#10;Description automatically generated">
            <a:extLst>
              <a:ext uri="{FF2B5EF4-FFF2-40B4-BE49-F238E27FC236}">
                <a16:creationId xmlns:a16="http://schemas.microsoft.com/office/drawing/2014/main" id="{6A5AB59B-8E1F-4742-90DF-4573F503DAC0}"/>
              </a:ext>
            </a:extLst>
          </p:cNvPr>
          <p:cNvPicPr>
            <a:picLocks noChangeAspect="1"/>
          </p:cNvPicPr>
          <p:nvPr/>
        </p:nvPicPr>
        <p:blipFill rotWithShape="1">
          <a:blip r:embed="rId3"/>
          <a:srcRect t="1334"/>
          <a:stretch/>
        </p:blipFill>
        <p:spPr>
          <a:xfrm>
            <a:off x="20" y="1282"/>
            <a:ext cx="12191980" cy="6856718"/>
          </a:xfrm>
          <a:prstGeom prst="rect">
            <a:avLst/>
          </a:prstGeom>
        </p:spPr>
      </p:pic>
    </p:spTree>
    <p:extLst>
      <p:ext uri="{BB962C8B-B14F-4D97-AF65-F5344CB8AC3E}">
        <p14:creationId xmlns:p14="http://schemas.microsoft.com/office/powerpoint/2010/main" val="245630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3" name="TextBox 2"/>
          <p:cNvSpPr txBox="1"/>
          <p:nvPr/>
        </p:nvSpPr>
        <p:spPr>
          <a:xfrm>
            <a:off x="1447800" y="3713482"/>
            <a:ext cx="9296400" cy="2862296"/>
          </a:xfrm>
          <a:prstGeom prst="rect">
            <a:avLst/>
          </a:prstGeom>
          <a:solidFill>
            <a:srgbClr val="D8F4E3"/>
          </a:solidFill>
        </p:spPr>
        <p:txBody>
          <a:bodyPr wrap="square" lIns="91414" tIns="45707" rIns="91414" bIns="45707"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0982276629</a:t>
            </a:r>
          </a:p>
          <a:p>
            <a:r>
              <a:rPr lang="en-US" sz="2000" b="1">
                <a:latin typeface="Arial" pitchFamily="34" charset="0"/>
                <a:cs typeface="Arial" pitchFamily="34" charset="0"/>
              </a:rPr>
              <a:t>+ Facebook cá nhân: </a:t>
            </a:r>
            <a:r>
              <a:rPr lang="en-US" sz="2000">
                <a:hlinkClick r:id="rId2"/>
              </a:rPr>
              <a:t>https://www.facebook.com/ti.gon.566</a:t>
            </a:r>
            <a:endParaRPr lang="en-US" sz="2000"/>
          </a:p>
          <a:p>
            <a:r>
              <a:rPr lang="en-US" sz="2000" b="1">
                <a:latin typeface="Arial" pitchFamily="34" charset="0"/>
                <a:cs typeface="Arial" pitchFamily="34" charset="0"/>
              </a:rPr>
              <a:t>+ Nhóm chia sẻ tài liệu</a:t>
            </a:r>
          </a:p>
          <a:p>
            <a:r>
              <a:rPr lang="en-US" sz="2000" b="1">
                <a:latin typeface="Arial" pitchFamily="34" charset="0"/>
                <a:cs typeface="Arial" pitchFamily="34" charset="0"/>
                <a:hlinkClick r:id="rId3"/>
              </a:rPr>
              <a:t>https://www.facebook.com/groups/1448467355535530</a:t>
            </a:r>
            <a:endParaRPr lang="en-US" sz="2000" b="1">
              <a:latin typeface="Arial" pitchFamily="34" charset="0"/>
              <a:cs typeface="Arial" pitchFamily="34" charset="0"/>
            </a:endParaRPr>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E44E7B-E7C4-453D-A519-71111945DD4E}"/>
              </a:ext>
            </a:extLst>
          </p:cNvPr>
          <p:cNvSpPr txBox="1"/>
          <p:nvPr/>
        </p:nvSpPr>
        <p:spPr>
          <a:xfrm>
            <a:off x="759392" y="2847078"/>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413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us Sign 4">
            <a:extLst>
              <a:ext uri="{FF2B5EF4-FFF2-40B4-BE49-F238E27FC236}">
                <a16:creationId xmlns:a16="http://schemas.microsoft.com/office/drawing/2014/main" id="{CF6025FD-0188-4975-9B21-EF360092AC0E}"/>
              </a:ext>
            </a:extLst>
          </p:cNvPr>
          <p:cNvSpPr/>
          <p:nvPr/>
        </p:nvSpPr>
        <p:spPr>
          <a:xfrm>
            <a:off x="3359778" y="1712428"/>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id="{5E89A113-29F0-4A27-8E18-3225136949A2}"/>
              </a:ext>
            </a:extLst>
          </p:cNvPr>
          <p:cNvSpPr/>
          <p:nvPr/>
        </p:nvSpPr>
        <p:spPr>
          <a:xfrm>
            <a:off x="8475099" y="1897248"/>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duoi hinh" descr="Đuổi hình bắt chữ | Đuổi hình bắt chữ Wiki | Fandom">
            <a:extLst>
              <a:ext uri="{FF2B5EF4-FFF2-40B4-BE49-F238E27FC236}">
                <a16:creationId xmlns:a16="http://schemas.microsoft.com/office/drawing/2014/main" id="{163669A9-9FE8-466B-B9E4-6A9334C747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pic>
        <p:nvPicPr>
          <p:cNvPr id="10" name="!!traidat" descr="Logo&#10;&#10;Description automatically generated with low confidence">
            <a:extLst>
              <a:ext uri="{FF2B5EF4-FFF2-40B4-BE49-F238E27FC236}">
                <a16:creationId xmlns:a16="http://schemas.microsoft.com/office/drawing/2014/main" id="{90593E4E-3FA5-4A20-8FC4-5F93E7E7E4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9655350" y="1146220"/>
            <a:ext cx="2712700" cy="2929716"/>
          </a:xfrm>
          <a:prstGeom prst="rect">
            <a:avLst/>
          </a:prstGeom>
        </p:spPr>
      </p:pic>
      <p:pic>
        <p:nvPicPr>
          <p:cNvPr id="11" name="!!traidat" descr="Logo&#10;&#10;Description automatically generated with low confidence">
            <a:extLst>
              <a:ext uri="{FF2B5EF4-FFF2-40B4-BE49-F238E27FC236}">
                <a16:creationId xmlns:a16="http://schemas.microsoft.com/office/drawing/2014/main" id="{F79C799B-C8DD-4ED0-B0A6-3B6FB70D88B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3121176" y="2611078"/>
            <a:ext cx="2346753" cy="2534493"/>
          </a:xfrm>
          <a:prstGeom prst="rect">
            <a:avLst/>
          </a:prstGeom>
        </p:spPr>
      </p:pic>
      <p:pic>
        <p:nvPicPr>
          <p:cNvPr id="14" name="image283.jpg" descr="Káº¿t quáº£ hÃ¬nh áº£nh cho GAME LIÃN MINH">
            <a:extLst>
              <a:ext uri="{FF2B5EF4-FFF2-40B4-BE49-F238E27FC236}">
                <a16:creationId xmlns:a16="http://schemas.microsoft.com/office/drawing/2014/main" id="{A3E371C3-C859-460A-AD8F-1C800322396C}"/>
              </a:ext>
            </a:extLst>
          </p:cNvPr>
          <p:cNvPicPr/>
          <p:nvPr/>
        </p:nvPicPr>
        <p:blipFill>
          <a:blip r:embed="rId8"/>
          <a:srcRect/>
          <a:stretch>
            <a:fillRect/>
          </a:stretch>
        </p:blipFill>
        <p:spPr>
          <a:xfrm>
            <a:off x="103293" y="551987"/>
            <a:ext cx="3257611" cy="2856949"/>
          </a:xfrm>
          <a:prstGeom prst="rect">
            <a:avLst/>
          </a:prstGeom>
          <a:ln/>
        </p:spPr>
      </p:pic>
      <p:pic>
        <p:nvPicPr>
          <p:cNvPr id="15" name="image248.jpg" descr="Káº¿t quáº£ hÃ¬nh áº£nh cho CHÃU ÃU">
            <a:extLst>
              <a:ext uri="{FF2B5EF4-FFF2-40B4-BE49-F238E27FC236}">
                <a16:creationId xmlns:a16="http://schemas.microsoft.com/office/drawing/2014/main" id="{F0AE192F-A36E-4CD3-A719-486E5B2EAD64}"/>
              </a:ext>
            </a:extLst>
          </p:cNvPr>
          <p:cNvPicPr/>
          <p:nvPr/>
        </p:nvPicPr>
        <p:blipFill>
          <a:blip r:embed="rId9"/>
          <a:srcRect/>
          <a:stretch>
            <a:fillRect/>
          </a:stretch>
        </p:blipFill>
        <p:spPr>
          <a:xfrm>
            <a:off x="5141976" y="551987"/>
            <a:ext cx="3257611" cy="2945084"/>
          </a:xfrm>
          <a:prstGeom prst="rect">
            <a:avLst/>
          </a:prstGeom>
          <a:ln/>
        </p:spPr>
      </p:pic>
      <p:sp>
        <p:nvSpPr>
          <p:cNvPr id="16" name="!!Rectangle 11">
            <a:extLst>
              <a:ext uri="{FF2B5EF4-FFF2-40B4-BE49-F238E27FC236}">
                <a16:creationId xmlns:a16="http://schemas.microsoft.com/office/drawing/2014/main" id="{06D33396-20EC-4FA2-B244-6A1E3D868EE1}"/>
              </a:ext>
            </a:extLst>
          </p:cNvPr>
          <p:cNvSpPr/>
          <p:nvPr/>
        </p:nvSpPr>
        <p:spPr>
          <a:xfrm>
            <a:off x="2673833"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BC4DA283-AC5F-4B11-A4B9-11E1DE87914D}"/>
              </a:ext>
            </a:extLst>
          </p:cNvPr>
          <p:cNvSpPr/>
          <p:nvPr/>
        </p:nvSpPr>
        <p:spPr>
          <a:xfrm>
            <a:off x="3665352"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30D95C0B-189F-44CB-9D85-4975E3ED5972}"/>
              </a:ext>
            </a:extLst>
          </p:cNvPr>
          <p:cNvSpPr/>
          <p:nvPr/>
        </p:nvSpPr>
        <p:spPr>
          <a:xfrm>
            <a:off x="4666255"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4342E7C3-DC36-4E64-8779-1A62D9B9EAAD}"/>
              </a:ext>
            </a:extLst>
          </p:cNvPr>
          <p:cNvSpPr/>
          <p:nvPr/>
        </p:nvSpPr>
        <p:spPr>
          <a:xfrm>
            <a:off x="566715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F003EC78-322F-4D44-A5EA-E02017526B4E}"/>
              </a:ext>
            </a:extLst>
          </p:cNvPr>
          <p:cNvSpPr/>
          <p:nvPr/>
        </p:nvSpPr>
        <p:spPr>
          <a:xfrm>
            <a:off x="6668061"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7837BCD-E8EC-478B-9798-1E8D49E76179}"/>
              </a:ext>
            </a:extLst>
          </p:cNvPr>
          <p:cNvSpPr/>
          <p:nvPr/>
        </p:nvSpPr>
        <p:spPr>
          <a:xfrm>
            <a:off x="766896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ED744C77-B9E4-4444-AC67-DAAB99A990CD}"/>
              </a:ext>
            </a:extLst>
          </p:cNvPr>
          <p:cNvSpPr/>
          <p:nvPr/>
        </p:nvSpPr>
        <p:spPr>
          <a:xfrm>
            <a:off x="8669867"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4" name="!!Rectangle 11">
            <a:extLst>
              <a:ext uri="{FF2B5EF4-FFF2-40B4-BE49-F238E27FC236}">
                <a16:creationId xmlns:a16="http://schemas.microsoft.com/office/drawing/2014/main" id="{E31CA42A-A590-4BCE-A68D-4FA592DE24F9}"/>
              </a:ext>
            </a:extLst>
          </p:cNvPr>
          <p:cNvSpPr/>
          <p:nvPr/>
        </p:nvSpPr>
        <p:spPr>
          <a:xfrm>
            <a:off x="967077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6" name="!!Rectangle 11">
            <a:extLst>
              <a:ext uri="{FF2B5EF4-FFF2-40B4-BE49-F238E27FC236}">
                <a16:creationId xmlns:a16="http://schemas.microsoft.com/office/drawing/2014/main" id="{04296EF8-FBCF-4DB5-AB8F-0B8750D8CDC3}"/>
              </a:ext>
            </a:extLst>
          </p:cNvPr>
          <p:cNvSpPr/>
          <p:nvPr/>
        </p:nvSpPr>
        <p:spPr>
          <a:xfrm>
            <a:off x="366031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7" name="!!Rectangle 11">
            <a:extLst>
              <a:ext uri="{FF2B5EF4-FFF2-40B4-BE49-F238E27FC236}">
                <a16:creationId xmlns:a16="http://schemas.microsoft.com/office/drawing/2014/main" id="{BF63914E-287F-47EE-B186-01218FCB9DBC}"/>
              </a:ext>
            </a:extLst>
          </p:cNvPr>
          <p:cNvSpPr/>
          <p:nvPr/>
        </p:nvSpPr>
        <p:spPr>
          <a:xfrm>
            <a:off x="4695021"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Ê</a:t>
            </a:r>
          </a:p>
        </p:txBody>
      </p:sp>
      <p:sp>
        <p:nvSpPr>
          <p:cNvPr id="28" name="!!Rectangle 11">
            <a:extLst>
              <a:ext uri="{FF2B5EF4-FFF2-40B4-BE49-F238E27FC236}">
                <a16:creationId xmlns:a16="http://schemas.microsoft.com/office/drawing/2014/main" id="{2C15F610-6B59-46FD-B8B2-E677CCC6618F}"/>
              </a:ext>
            </a:extLst>
          </p:cNvPr>
          <p:cNvSpPr/>
          <p:nvPr/>
        </p:nvSpPr>
        <p:spPr>
          <a:xfrm>
            <a:off x="5734779"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a16="http://schemas.microsoft.com/office/drawing/2014/main" id="{41D1373C-4E5C-4CEA-8BC1-E2F1C54079D1}"/>
              </a:ext>
            </a:extLst>
          </p:cNvPr>
          <p:cNvSpPr/>
          <p:nvPr/>
        </p:nvSpPr>
        <p:spPr>
          <a:xfrm>
            <a:off x="6745385"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M</a:t>
            </a:r>
          </a:p>
        </p:txBody>
      </p:sp>
      <p:sp>
        <p:nvSpPr>
          <p:cNvPr id="31" name="!!Rectangle 11">
            <a:extLst>
              <a:ext uri="{FF2B5EF4-FFF2-40B4-BE49-F238E27FC236}">
                <a16:creationId xmlns:a16="http://schemas.microsoft.com/office/drawing/2014/main" id="{159E8A43-35A6-4784-BC48-61C5A66BAA4A}"/>
              </a:ext>
            </a:extLst>
          </p:cNvPr>
          <p:cNvSpPr/>
          <p:nvPr/>
        </p:nvSpPr>
        <p:spPr>
          <a:xfrm>
            <a:off x="7761918"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32" name="!!Rectangle 11">
            <a:extLst>
              <a:ext uri="{FF2B5EF4-FFF2-40B4-BE49-F238E27FC236}">
                <a16:creationId xmlns:a16="http://schemas.microsoft.com/office/drawing/2014/main" id="{6B402D36-1C94-45E3-BA4B-9151EA578B9A}"/>
              </a:ext>
            </a:extLst>
          </p:cNvPr>
          <p:cNvSpPr/>
          <p:nvPr/>
        </p:nvSpPr>
        <p:spPr>
          <a:xfrm>
            <a:off x="8784074"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3" name="!!Rectangle 11">
            <a:extLst>
              <a:ext uri="{FF2B5EF4-FFF2-40B4-BE49-F238E27FC236}">
                <a16:creationId xmlns:a16="http://schemas.microsoft.com/office/drawing/2014/main" id="{245DE1B9-3989-42F4-BC93-DCB86CA2CCC1}"/>
              </a:ext>
            </a:extLst>
          </p:cNvPr>
          <p:cNvSpPr/>
          <p:nvPr/>
        </p:nvSpPr>
        <p:spPr>
          <a:xfrm>
            <a:off x="9827450" y="4549724"/>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5" name="!!Rectangle 11">
            <a:extLst>
              <a:ext uri="{FF2B5EF4-FFF2-40B4-BE49-F238E27FC236}">
                <a16:creationId xmlns:a16="http://schemas.microsoft.com/office/drawing/2014/main" id="{EAF52554-9D5E-460F-B745-01B14A27C3D8}"/>
              </a:ext>
            </a:extLst>
          </p:cNvPr>
          <p:cNvSpPr/>
          <p:nvPr/>
        </p:nvSpPr>
        <p:spPr>
          <a:xfrm>
            <a:off x="2652596" y="4549724"/>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L</a:t>
            </a:r>
          </a:p>
        </p:txBody>
      </p:sp>
      <p:sp>
        <p:nvSpPr>
          <p:cNvPr id="36" name="!!Rectangle 11">
            <a:extLst>
              <a:ext uri="{FF2B5EF4-FFF2-40B4-BE49-F238E27FC236}">
                <a16:creationId xmlns:a16="http://schemas.microsoft.com/office/drawing/2014/main" id="{49D007A9-1232-4042-864C-DC7D986B5545}"/>
              </a:ext>
            </a:extLst>
          </p:cNvPr>
          <p:cNvSpPr/>
          <p:nvPr/>
        </p:nvSpPr>
        <p:spPr>
          <a:xfrm>
            <a:off x="3500099"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7" name="!!Rectangle 11">
            <a:extLst>
              <a:ext uri="{FF2B5EF4-FFF2-40B4-BE49-F238E27FC236}">
                <a16:creationId xmlns:a16="http://schemas.microsoft.com/office/drawing/2014/main" id="{C9C7543C-E7F9-4648-9E76-0F7D04B4C0D8}"/>
              </a:ext>
            </a:extLst>
          </p:cNvPr>
          <p:cNvSpPr/>
          <p:nvPr/>
        </p:nvSpPr>
        <p:spPr>
          <a:xfrm>
            <a:off x="4501002"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8" name="!!Rectangle 11">
            <a:extLst>
              <a:ext uri="{FF2B5EF4-FFF2-40B4-BE49-F238E27FC236}">
                <a16:creationId xmlns:a16="http://schemas.microsoft.com/office/drawing/2014/main" id="{7F4BDE43-8229-424D-BC3C-EBBE0AECACD1}"/>
              </a:ext>
            </a:extLst>
          </p:cNvPr>
          <p:cNvSpPr/>
          <p:nvPr/>
        </p:nvSpPr>
        <p:spPr>
          <a:xfrm>
            <a:off x="550190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39" name="!!Rectangle 11">
            <a:extLst>
              <a:ext uri="{FF2B5EF4-FFF2-40B4-BE49-F238E27FC236}">
                <a16:creationId xmlns:a16="http://schemas.microsoft.com/office/drawing/2014/main" id="{B595D65A-E5EC-44B9-A69E-3E13D3056CAB}"/>
              </a:ext>
            </a:extLst>
          </p:cNvPr>
          <p:cNvSpPr/>
          <p:nvPr/>
        </p:nvSpPr>
        <p:spPr>
          <a:xfrm>
            <a:off x="6502808"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0" name="!!Rectangle 11">
            <a:extLst>
              <a:ext uri="{FF2B5EF4-FFF2-40B4-BE49-F238E27FC236}">
                <a16:creationId xmlns:a16="http://schemas.microsoft.com/office/drawing/2014/main" id="{F041DCB3-4BCD-46F4-8AD8-2BCB8D7BDF82}"/>
              </a:ext>
            </a:extLst>
          </p:cNvPr>
          <p:cNvSpPr/>
          <p:nvPr/>
        </p:nvSpPr>
        <p:spPr>
          <a:xfrm>
            <a:off x="750371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1" name="!!Rectangle 11">
            <a:extLst>
              <a:ext uri="{FF2B5EF4-FFF2-40B4-BE49-F238E27FC236}">
                <a16:creationId xmlns:a16="http://schemas.microsoft.com/office/drawing/2014/main" id="{C4572153-3B5B-43C6-B190-2C25DDD3954E}"/>
              </a:ext>
            </a:extLst>
          </p:cNvPr>
          <p:cNvSpPr/>
          <p:nvPr/>
        </p:nvSpPr>
        <p:spPr>
          <a:xfrm>
            <a:off x="8504614"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44" name="!!Rectangle 11">
            <a:extLst>
              <a:ext uri="{FF2B5EF4-FFF2-40B4-BE49-F238E27FC236}">
                <a16:creationId xmlns:a16="http://schemas.microsoft.com/office/drawing/2014/main" id="{CB723FB9-76BD-4CD5-86FA-BF03AC7B5ABA}"/>
              </a:ext>
            </a:extLst>
          </p:cNvPr>
          <p:cNvSpPr/>
          <p:nvPr/>
        </p:nvSpPr>
        <p:spPr>
          <a:xfrm>
            <a:off x="349506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45" name="!!Rectangle 11">
            <a:extLst>
              <a:ext uri="{FF2B5EF4-FFF2-40B4-BE49-F238E27FC236}">
                <a16:creationId xmlns:a16="http://schemas.microsoft.com/office/drawing/2014/main" id="{E895F578-EEF0-4EB4-9843-0B2A5300D37A}"/>
              </a:ext>
            </a:extLst>
          </p:cNvPr>
          <p:cNvSpPr/>
          <p:nvPr/>
        </p:nvSpPr>
        <p:spPr>
          <a:xfrm>
            <a:off x="4529768" y="5819419"/>
            <a:ext cx="991519"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46" name="!!Rectangle 11">
            <a:extLst>
              <a:ext uri="{FF2B5EF4-FFF2-40B4-BE49-F238E27FC236}">
                <a16:creationId xmlns:a16="http://schemas.microsoft.com/office/drawing/2014/main" id="{CFB9428A-212C-4017-94A9-C76EB59AD7F0}"/>
              </a:ext>
            </a:extLst>
          </p:cNvPr>
          <p:cNvSpPr/>
          <p:nvPr/>
        </p:nvSpPr>
        <p:spPr>
          <a:xfrm>
            <a:off x="5569526"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7" name="!!Rectangle 11">
            <a:extLst>
              <a:ext uri="{FF2B5EF4-FFF2-40B4-BE49-F238E27FC236}">
                <a16:creationId xmlns:a16="http://schemas.microsoft.com/office/drawing/2014/main" id="{4ACB94F8-6E41-4F73-8A9E-565B5E9FCB49}"/>
              </a:ext>
            </a:extLst>
          </p:cNvPr>
          <p:cNvSpPr/>
          <p:nvPr/>
        </p:nvSpPr>
        <p:spPr>
          <a:xfrm>
            <a:off x="6580132"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48" name="!!Rectangle 11">
            <a:extLst>
              <a:ext uri="{FF2B5EF4-FFF2-40B4-BE49-F238E27FC236}">
                <a16:creationId xmlns:a16="http://schemas.microsoft.com/office/drawing/2014/main" id="{3A7E0621-81A0-4996-A750-676F4E95AF2C}"/>
              </a:ext>
            </a:extLst>
          </p:cNvPr>
          <p:cNvSpPr/>
          <p:nvPr/>
        </p:nvSpPr>
        <p:spPr>
          <a:xfrm>
            <a:off x="7596665"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Â</a:t>
            </a:r>
          </a:p>
        </p:txBody>
      </p:sp>
      <p:sp>
        <p:nvSpPr>
          <p:cNvPr id="49" name="!!Rectangle 11">
            <a:extLst>
              <a:ext uri="{FF2B5EF4-FFF2-40B4-BE49-F238E27FC236}">
                <a16:creationId xmlns:a16="http://schemas.microsoft.com/office/drawing/2014/main" id="{F6F8A59D-A60D-4D7D-80EB-5592F20C7E3D}"/>
              </a:ext>
            </a:extLst>
          </p:cNvPr>
          <p:cNvSpPr/>
          <p:nvPr/>
        </p:nvSpPr>
        <p:spPr>
          <a:xfrm>
            <a:off x="8618821" y="5819419"/>
            <a:ext cx="1000903" cy="985629"/>
          </a:xfrm>
          <a:prstGeom prst="rect">
            <a:avLst/>
          </a:prstGeom>
          <a:solidFill>
            <a:srgbClr val="172D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Tree>
    <p:extLst>
      <p:ext uri="{BB962C8B-B14F-4D97-AF65-F5344CB8AC3E}">
        <p14:creationId xmlns:p14="http://schemas.microsoft.com/office/powerpoint/2010/main" val="841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bg/>
                                          </p:spTgt>
                                        </p:tgtEl>
                                        <p:attrNameLst>
                                          <p:attrName>style.visibility</p:attrName>
                                        </p:attrNameLst>
                                      </p:cBhvr>
                                      <p:to>
                                        <p:strVal val="visible"/>
                                      </p:to>
                                    </p:set>
                                    <p:animEffect transition="in" filter="wipe(left)">
                                      <p:cBhvr>
                                        <p:cTn id="19" dur="1000"/>
                                        <p:tgtEl>
                                          <p:spTgt spid="26">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1000"/>
                                        <p:tgtEl>
                                          <p:spTgt spid="26">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bg/>
                                          </p:spTgt>
                                        </p:tgtEl>
                                        <p:attrNameLst>
                                          <p:attrName>style.visibility</p:attrName>
                                        </p:attrNameLst>
                                      </p:cBhvr>
                                      <p:to>
                                        <p:strVal val="visible"/>
                                      </p:to>
                                    </p:set>
                                    <p:animEffect transition="in" filter="wipe(left)">
                                      <p:cBhvr>
                                        <p:cTn id="25" dur="1000"/>
                                        <p:tgtEl>
                                          <p:spTgt spid="27">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wipe(left)">
                                      <p:cBhvr>
                                        <p:cTn id="28" dur="1000"/>
                                        <p:tgtEl>
                                          <p:spTgt spid="2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wipe(left)">
                                      <p:cBhvr>
                                        <p:cTn id="31" dur="1000"/>
                                        <p:tgtEl>
                                          <p:spTgt spid="28">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wipe(left)">
                                      <p:cBhvr>
                                        <p:cTn id="34" dur="1000"/>
                                        <p:tgtEl>
                                          <p:spTgt spid="28">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
                                            <p:bg/>
                                          </p:spTgt>
                                        </p:tgtEl>
                                        <p:attrNameLst>
                                          <p:attrName>style.visibility</p:attrName>
                                        </p:attrNameLst>
                                      </p:cBhvr>
                                      <p:to>
                                        <p:strVal val="visible"/>
                                      </p:to>
                                    </p:set>
                                    <p:animEffect transition="in" filter="wipe(left)">
                                      <p:cBhvr>
                                        <p:cTn id="37" dur="1000"/>
                                        <p:tgtEl>
                                          <p:spTgt spid="30">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wipe(left)">
                                      <p:cBhvr>
                                        <p:cTn id="40" dur="1000"/>
                                        <p:tgtEl>
                                          <p:spTgt spid="30">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wipe(left)">
                                      <p:cBhvr>
                                        <p:cTn id="43" dur="1000"/>
                                        <p:tgtEl>
                                          <p:spTgt spid="3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wipe(left)">
                                      <p:cBhvr>
                                        <p:cTn id="46" dur="1000"/>
                                        <p:tgtEl>
                                          <p:spTgt spid="31">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
                                            <p:bg/>
                                          </p:spTgt>
                                        </p:tgtEl>
                                        <p:attrNameLst>
                                          <p:attrName>style.visibility</p:attrName>
                                        </p:attrNameLst>
                                      </p:cBhvr>
                                      <p:to>
                                        <p:strVal val="visible"/>
                                      </p:to>
                                    </p:set>
                                    <p:animEffect transition="in" filter="wipe(left)">
                                      <p:cBhvr>
                                        <p:cTn id="49" dur="1000"/>
                                        <p:tgtEl>
                                          <p:spTgt spid="32">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xEl>
                                              <p:pRg st="0" end="0"/>
                                            </p:txEl>
                                          </p:spTgt>
                                        </p:tgtEl>
                                        <p:attrNameLst>
                                          <p:attrName>style.visibility</p:attrName>
                                        </p:attrNameLst>
                                      </p:cBhvr>
                                      <p:to>
                                        <p:strVal val="visible"/>
                                      </p:to>
                                    </p:set>
                                    <p:animEffect transition="in" filter="wipe(left)">
                                      <p:cBhvr>
                                        <p:cTn id="52" dur="1000"/>
                                        <p:tgtEl>
                                          <p:spTgt spid="32">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3">
                                            <p:bg/>
                                          </p:spTgt>
                                        </p:tgtEl>
                                        <p:attrNameLst>
                                          <p:attrName>style.visibility</p:attrName>
                                        </p:attrNameLst>
                                      </p:cBhvr>
                                      <p:to>
                                        <p:strVal val="visible"/>
                                      </p:to>
                                    </p:set>
                                    <p:animEffect transition="in" filter="wipe(left)">
                                      <p:cBhvr>
                                        <p:cTn id="55" dur="1000"/>
                                        <p:tgtEl>
                                          <p:spTgt spid="3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Effect transition="in" filter="wipe(left)">
                                      <p:cBhvr>
                                        <p:cTn id="58" dur="1000"/>
                                        <p:tgtEl>
                                          <p:spTgt spid="33">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4">
                                            <p:bg/>
                                          </p:spTgt>
                                        </p:tgtEl>
                                        <p:attrNameLst>
                                          <p:attrName>style.visibility</p:attrName>
                                        </p:attrNameLst>
                                      </p:cBhvr>
                                      <p:to>
                                        <p:strVal val="visible"/>
                                      </p:to>
                                    </p:set>
                                    <p:animEffect transition="in" filter="wipe(left)">
                                      <p:cBhvr>
                                        <p:cTn id="61" dur="1000"/>
                                        <p:tgtEl>
                                          <p:spTgt spid="44">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xEl>
                                              <p:pRg st="0" end="0"/>
                                            </p:txEl>
                                          </p:spTgt>
                                        </p:tgtEl>
                                        <p:attrNameLst>
                                          <p:attrName>style.visibility</p:attrName>
                                        </p:attrNameLst>
                                      </p:cBhvr>
                                      <p:to>
                                        <p:strVal val="visible"/>
                                      </p:to>
                                    </p:set>
                                    <p:animEffect transition="in" filter="wipe(left)">
                                      <p:cBhvr>
                                        <p:cTn id="64" dur="1000"/>
                                        <p:tgtEl>
                                          <p:spTgt spid="44">
                                            <p:txEl>
                                              <p:pRg st="0" end="0"/>
                                            </p:tx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
                                            <p:bg/>
                                          </p:spTgt>
                                        </p:tgtEl>
                                        <p:attrNameLst>
                                          <p:attrName>style.visibility</p:attrName>
                                        </p:attrNameLst>
                                      </p:cBhvr>
                                      <p:to>
                                        <p:strVal val="visible"/>
                                      </p:to>
                                    </p:set>
                                    <p:animEffect transition="in" filter="wipe(left)">
                                      <p:cBhvr>
                                        <p:cTn id="67" dur="1000"/>
                                        <p:tgtEl>
                                          <p:spTgt spid="45">
                                            <p:bg/>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5">
                                            <p:txEl>
                                              <p:pRg st="0" end="0"/>
                                            </p:txEl>
                                          </p:spTgt>
                                        </p:tgtEl>
                                        <p:attrNameLst>
                                          <p:attrName>style.visibility</p:attrName>
                                        </p:attrNameLst>
                                      </p:cBhvr>
                                      <p:to>
                                        <p:strVal val="visible"/>
                                      </p:to>
                                    </p:set>
                                    <p:animEffect transition="in" filter="wipe(left)">
                                      <p:cBhvr>
                                        <p:cTn id="70" dur="1000"/>
                                        <p:tgtEl>
                                          <p:spTgt spid="45">
                                            <p:txEl>
                                              <p:pRg st="0" end="0"/>
                                            </p:tx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6">
                                            <p:bg/>
                                          </p:spTgt>
                                        </p:tgtEl>
                                        <p:attrNameLst>
                                          <p:attrName>style.visibility</p:attrName>
                                        </p:attrNameLst>
                                      </p:cBhvr>
                                      <p:to>
                                        <p:strVal val="visible"/>
                                      </p:to>
                                    </p:set>
                                    <p:animEffect transition="in" filter="wipe(left)">
                                      <p:cBhvr>
                                        <p:cTn id="73" dur="1000"/>
                                        <p:tgtEl>
                                          <p:spTgt spid="46">
                                            <p:bg/>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6">
                                            <p:txEl>
                                              <p:pRg st="0" end="0"/>
                                            </p:txEl>
                                          </p:spTgt>
                                        </p:tgtEl>
                                        <p:attrNameLst>
                                          <p:attrName>style.visibility</p:attrName>
                                        </p:attrNameLst>
                                      </p:cBhvr>
                                      <p:to>
                                        <p:strVal val="visible"/>
                                      </p:to>
                                    </p:set>
                                    <p:animEffect transition="in" filter="wipe(left)">
                                      <p:cBhvr>
                                        <p:cTn id="76" dur="1000"/>
                                        <p:tgtEl>
                                          <p:spTgt spid="46">
                                            <p:txEl>
                                              <p:pRg st="0" end="0"/>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7">
                                            <p:bg/>
                                          </p:spTgt>
                                        </p:tgtEl>
                                        <p:attrNameLst>
                                          <p:attrName>style.visibility</p:attrName>
                                        </p:attrNameLst>
                                      </p:cBhvr>
                                      <p:to>
                                        <p:strVal val="visible"/>
                                      </p:to>
                                    </p:set>
                                    <p:animEffect transition="in" filter="wipe(left)">
                                      <p:cBhvr>
                                        <p:cTn id="79" dur="1000"/>
                                        <p:tgtEl>
                                          <p:spTgt spid="47">
                                            <p:bg/>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7">
                                            <p:txEl>
                                              <p:pRg st="0" end="0"/>
                                            </p:txEl>
                                          </p:spTgt>
                                        </p:tgtEl>
                                        <p:attrNameLst>
                                          <p:attrName>style.visibility</p:attrName>
                                        </p:attrNameLst>
                                      </p:cBhvr>
                                      <p:to>
                                        <p:strVal val="visible"/>
                                      </p:to>
                                    </p:set>
                                    <p:animEffect transition="in" filter="wipe(left)">
                                      <p:cBhvr>
                                        <p:cTn id="82" dur="1000"/>
                                        <p:tgtEl>
                                          <p:spTgt spid="47">
                                            <p:txEl>
                                              <p:pRg st="0" end="0"/>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8">
                                            <p:bg/>
                                          </p:spTgt>
                                        </p:tgtEl>
                                        <p:attrNameLst>
                                          <p:attrName>style.visibility</p:attrName>
                                        </p:attrNameLst>
                                      </p:cBhvr>
                                      <p:to>
                                        <p:strVal val="visible"/>
                                      </p:to>
                                    </p:set>
                                    <p:animEffect transition="in" filter="wipe(left)">
                                      <p:cBhvr>
                                        <p:cTn id="85" dur="1000"/>
                                        <p:tgtEl>
                                          <p:spTgt spid="48">
                                            <p:bg/>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8">
                                            <p:txEl>
                                              <p:pRg st="0" end="0"/>
                                            </p:txEl>
                                          </p:spTgt>
                                        </p:tgtEl>
                                        <p:attrNameLst>
                                          <p:attrName>style.visibility</p:attrName>
                                        </p:attrNameLst>
                                      </p:cBhvr>
                                      <p:to>
                                        <p:strVal val="visible"/>
                                      </p:to>
                                    </p:set>
                                    <p:animEffect transition="in" filter="wipe(left)">
                                      <p:cBhvr>
                                        <p:cTn id="88" dur="1000"/>
                                        <p:tgtEl>
                                          <p:spTgt spid="48">
                                            <p:txEl>
                                              <p:pRg st="0" end="0"/>
                                            </p:tx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49">
                                            <p:bg/>
                                          </p:spTgt>
                                        </p:tgtEl>
                                        <p:attrNameLst>
                                          <p:attrName>style.visibility</p:attrName>
                                        </p:attrNameLst>
                                      </p:cBhvr>
                                      <p:to>
                                        <p:strVal val="visible"/>
                                      </p:to>
                                    </p:set>
                                    <p:animEffect transition="in" filter="wipe(left)">
                                      <p:cBhvr>
                                        <p:cTn id="91" dur="1000"/>
                                        <p:tgtEl>
                                          <p:spTgt spid="49">
                                            <p:bg/>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9">
                                            <p:txEl>
                                              <p:pRg st="0" end="0"/>
                                            </p:txEl>
                                          </p:spTgt>
                                        </p:tgtEl>
                                        <p:attrNameLst>
                                          <p:attrName>style.visibility</p:attrName>
                                        </p:attrNameLst>
                                      </p:cBhvr>
                                      <p:to>
                                        <p:strVal val="visible"/>
                                      </p:to>
                                    </p:set>
                                    <p:animEffect transition="in" filter="wipe(left)">
                                      <p:cBhvr>
                                        <p:cTn id="94" dur="10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P spid="27" grpId="0" build="p" animBg="1"/>
      <p:bldP spid="28" grpId="0" build="p" animBg="1"/>
      <p:bldP spid="30" grpId="0" build="p" animBg="1"/>
      <p:bldP spid="31" grpId="0" build="p" animBg="1"/>
      <p:bldP spid="32" grpId="0" build="p" animBg="1"/>
      <p:bldP spid="33" grpId="0" build="p" animBg="1"/>
      <p:bldP spid="35" grpId="0" animBg="1"/>
      <p:bldP spid="44" grpId="0" build="p" animBg="1"/>
      <p:bldP spid="45" grpId="0" build="p" animBg="1"/>
      <p:bldP spid="46" grpId="0" build="p" animBg="1"/>
      <p:bldP spid="47" grpId="0" build="p" animBg="1"/>
      <p:bldP spid="48" grpId="0" build="p" animBg="1"/>
      <p:bldP spid="49"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B364B-4B6E-43F5-B7B4-E362B955CF90}"/>
              </a:ext>
            </a:extLst>
          </p:cNvPr>
          <p:cNvPicPr>
            <a:picLocks noChangeAspect="1"/>
          </p:cNvPicPr>
          <p:nvPr/>
        </p:nvPicPr>
        <p:blipFill rotWithShape="1">
          <a:blip r:embed="rId3">
            <a:extLst>
              <a:ext uri="{28A0092B-C50C-407E-A947-70E740481C1C}">
                <a14:useLocalDpi xmlns:a14="http://schemas.microsoft.com/office/drawing/2010/main" val="0"/>
              </a:ext>
            </a:extLst>
          </a:blip>
          <a:srcRect t="1491" b="23523"/>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DA18EC3-EAD2-47AD-A109-C2C8158A371D}"/>
              </a:ext>
            </a:extLst>
          </p:cNvPr>
          <p:cNvSpPr/>
          <p:nvPr/>
        </p:nvSpPr>
        <p:spPr>
          <a:xfrm>
            <a:off x="2926816" y="98475"/>
            <a:ext cx="6096000" cy="1166473"/>
          </a:xfrm>
          <a:prstGeom prst="rect">
            <a:avLst/>
          </a:prstGeom>
        </p:spPr>
        <p:txBody>
          <a:bodyPr>
            <a:spAutoFit/>
          </a:bodyPr>
          <a:lstStyle/>
          <a:p>
            <a:pPr algn="ctr">
              <a:lnSpc>
                <a:spcPct val="90000"/>
              </a:lnSpc>
              <a:spcBef>
                <a:spcPct val="0"/>
              </a:spcBef>
              <a:spcAft>
                <a:spcPts val="600"/>
              </a:spcAft>
            </a:pPr>
            <a:r>
              <a:rPr lang="en-US" sz="3600" b="1">
                <a:solidFill>
                  <a:srgbClr val="FFFF00"/>
                </a:solidFill>
                <a:latin typeface="Arial" panose="020B0604020202020204" pitchFamily="34" charset="0"/>
                <a:cs typeface="Arial" panose="020B0604020202020204" pitchFamily="34" charset="0"/>
              </a:rPr>
              <a:t>BÀI 4</a:t>
            </a:r>
          </a:p>
          <a:p>
            <a:pPr algn="ctr">
              <a:lnSpc>
                <a:spcPct val="90000"/>
              </a:lnSpc>
              <a:spcBef>
                <a:spcPct val="0"/>
              </a:spcBef>
              <a:spcAft>
                <a:spcPts val="600"/>
              </a:spcAft>
            </a:pPr>
            <a:r>
              <a:rPr lang="en-US" sz="3600" b="1">
                <a:solidFill>
                  <a:srgbClr val="FFFF00"/>
                </a:solidFill>
                <a:latin typeface="Arial" panose="020B0604020202020204" pitchFamily="34" charset="0"/>
                <a:cs typeface="Arial" panose="020B0604020202020204" pitchFamily="34" charset="0"/>
              </a:rPr>
              <a:t>LIÊN MINH CHÂU ÂU</a:t>
            </a:r>
          </a:p>
        </p:txBody>
      </p:sp>
    </p:spTree>
    <p:extLst>
      <p:ext uri="{BB962C8B-B14F-4D97-AF65-F5344CB8AC3E}">
        <p14:creationId xmlns:p14="http://schemas.microsoft.com/office/powerpoint/2010/main" val="48212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2028510" y="1956385"/>
            <a:ext cx="6967943"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2781978" y="2095446"/>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1266283" y="1956385"/>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193511" y="3293452"/>
            <a:ext cx="11804977"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1223620" y="3435424"/>
            <a:ext cx="1089804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Liên minh Châu Âu-một trung tâm kinh tế lớn trên thế giới</a:t>
            </a:r>
          </a:p>
        </p:txBody>
      </p:sp>
      <p:sp>
        <p:nvSpPr>
          <p:cNvPr id="58" name="Arrow: Pentagon 57">
            <a:extLst>
              <a:ext uri="{FF2B5EF4-FFF2-40B4-BE49-F238E27FC236}">
                <a16:creationId xmlns:a16="http://schemas.microsoft.com/office/drawing/2014/main" id="{B227D5F1-AB8A-4158-8922-B2A51DFBD068}"/>
              </a:ext>
            </a:extLst>
          </p:cNvPr>
          <p:cNvSpPr/>
          <p:nvPr/>
        </p:nvSpPr>
        <p:spPr>
          <a:xfrm>
            <a:off x="131192" y="3290528"/>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1074424" y="3597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1" name="Picture 10">
            <a:extLst>
              <a:ext uri="{FF2B5EF4-FFF2-40B4-BE49-F238E27FC236}">
                <a16:creationId xmlns:a16="http://schemas.microsoft.com/office/drawing/2014/main" id="{DCCB255A-D02D-4426-A201-497559B29F4C}"/>
              </a:ext>
            </a:extLst>
          </p:cNvPr>
          <p:cNvPicPr>
            <a:picLocks noChangeAspect="1"/>
          </p:cNvPicPr>
          <p:nvPr/>
        </p:nvPicPr>
        <p:blipFill rotWithShape="1">
          <a:blip r:embed="rId4"/>
          <a:srcRect l="9000" t="35851" r="71917" b="32445"/>
          <a:stretch/>
        </p:blipFill>
        <p:spPr>
          <a:xfrm>
            <a:off x="651919" y="4579926"/>
            <a:ext cx="2326640" cy="2174240"/>
          </a:xfrm>
          <a:prstGeom prst="rect">
            <a:avLst/>
          </a:prstGeom>
        </p:spPr>
      </p:pic>
      <p:pic>
        <p:nvPicPr>
          <p:cNvPr id="25" name="Picture 24">
            <a:extLst>
              <a:ext uri="{FF2B5EF4-FFF2-40B4-BE49-F238E27FC236}">
                <a16:creationId xmlns:a16="http://schemas.microsoft.com/office/drawing/2014/main" id="{270DE419-1E7A-4F60-9D53-7C0FE199372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93176" y="1921686"/>
            <a:ext cx="5912385" cy="3745360"/>
          </a:xfrm>
          <a:prstGeom prst="rect">
            <a:avLst/>
          </a:prstGeom>
          <a:noFill/>
        </p:spPr>
      </p:pic>
      <p:grpSp>
        <p:nvGrpSpPr>
          <p:cNvPr id="27" name="Group 26">
            <a:extLst>
              <a:ext uri="{FF2B5EF4-FFF2-40B4-BE49-F238E27FC236}">
                <a16:creationId xmlns:a16="http://schemas.microsoft.com/office/drawing/2014/main" id="{1E52922C-2491-4901-9783-59197A2CC82F}"/>
              </a:ext>
            </a:extLst>
          </p:cNvPr>
          <p:cNvGrpSpPr/>
          <p:nvPr/>
        </p:nvGrpSpPr>
        <p:grpSpPr>
          <a:xfrm>
            <a:off x="426726" y="2189800"/>
            <a:ext cx="4563911" cy="1983179"/>
            <a:chOff x="403977" y="2172202"/>
            <a:chExt cx="4563911" cy="1983179"/>
          </a:xfrm>
        </p:grpSpPr>
        <p:sp>
          <p:nvSpPr>
            <p:cNvPr id="28" name="Speech Bubble: Rectangle with Corners Rounded 27">
              <a:extLst>
                <a:ext uri="{FF2B5EF4-FFF2-40B4-BE49-F238E27FC236}">
                  <a16:creationId xmlns:a16="http://schemas.microsoft.com/office/drawing/2014/main" id="{F25C75D4-9161-42AB-AE36-B3DB1B2A8E33}"/>
                </a:ext>
              </a:extLst>
            </p:cNvPr>
            <p:cNvSpPr/>
            <p:nvPr/>
          </p:nvSpPr>
          <p:spPr>
            <a:xfrm>
              <a:off x="473011" y="2172202"/>
              <a:ext cx="4494877" cy="1983179"/>
            </a:xfrm>
            <a:prstGeom prst="wedgeRoundRectCallout">
              <a:avLst>
                <a:gd name="adj1" fmla="val 71137"/>
                <a:gd name="adj2" fmla="val 18778"/>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7C900D8-E548-4214-B192-897382B154AB}"/>
                </a:ext>
              </a:extLst>
            </p:cNvPr>
            <p:cNvSpPr txBox="1"/>
            <p:nvPr/>
          </p:nvSpPr>
          <p:spPr>
            <a:xfrm>
              <a:off x="403977" y="2378961"/>
              <a:ext cx="4494877" cy="1569660"/>
            </a:xfrm>
            <a:prstGeom prst="rect">
              <a:avLst/>
            </a:prstGeom>
            <a:noFill/>
          </p:spPr>
          <p:txBody>
            <a:bodyPr wrap="square" rtlCol="0">
              <a:spAutoFit/>
            </a:bodyPr>
            <a:lstStyle/>
            <a:p>
              <a:pPr algn="ctr"/>
              <a:r>
                <a:rPr lang="vi-VN" sz="3200">
                  <a:solidFill>
                    <a:srgbClr val="FF0000"/>
                  </a:solidFill>
                </a:rPr>
                <a:t>Quan sát hình bên và cho biết tên gọi của đồng tiền này?</a:t>
              </a:r>
              <a:endParaRPr lang="en-US" sz="3200">
                <a:solidFill>
                  <a:srgbClr val="FF0000"/>
                </a:solidFill>
              </a:endParaRPr>
            </a:p>
          </p:txBody>
        </p:sp>
      </p:grpSp>
      <p:sp>
        <p:nvSpPr>
          <p:cNvPr id="30" name="Rectangle 29">
            <a:extLst>
              <a:ext uri="{FF2B5EF4-FFF2-40B4-BE49-F238E27FC236}">
                <a16:creationId xmlns:a16="http://schemas.microsoft.com/office/drawing/2014/main" id="{2FE71A3D-D274-4865-B2D2-F0D7C69AF3D1}"/>
              </a:ext>
            </a:extLst>
          </p:cNvPr>
          <p:cNvSpPr/>
          <p:nvPr/>
        </p:nvSpPr>
        <p:spPr>
          <a:xfrm>
            <a:off x="6745300" y="5774613"/>
            <a:ext cx="4584908" cy="461665"/>
          </a:xfrm>
          <a:prstGeom prst="rect">
            <a:avLst/>
          </a:prstGeom>
        </p:spPr>
        <p:txBody>
          <a:bodyPr wrap="none">
            <a:spAutoFit/>
          </a:bodyPr>
          <a:lstStyle/>
          <a:p>
            <a:pPr algn="ctr"/>
            <a:r>
              <a:rPr lang="vi-VN" sz="2400">
                <a:solidFill>
                  <a:srgbClr val="00B050"/>
                </a:solidFill>
                <a:ea typeface="Cambria" panose="02040503050406030204" pitchFamily="18" charset="0"/>
                <a:cs typeface="Cambria" panose="02040503050406030204" pitchFamily="18" charset="0"/>
              </a:rPr>
              <a:t>Đồng tiền chung châu Âu (Euro)</a:t>
            </a:r>
            <a:endParaRPr lang="en-US" sz="2400">
              <a:solidFill>
                <a:srgbClr val="00B050"/>
              </a:solidFill>
            </a:endParaRPr>
          </a:p>
        </p:txBody>
      </p:sp>
      <p:sp>
        <p:nvSpPr>
          <p:cNvPr id="10" name="Rectangle 9">
            <a:extLst>
              <a:ext uri="{FF2B5EF4-FFF2-40B4-BE49-F238E27FC236}">
                <a16:creationId xmlns:a16="http://schemas.microsoft.com/office/drawing/2014/main" id="{7D692546-1A28-42C2-8181-816F2080AAC9}"/>
              </a:ext>
            </a:extLst>
          </p:cNvPr>
          <p:cNvSpPr/>
          <p:nvPr/>
        </p:nvSpPr>
        <p:spPr>
          <a:xfrm>
            <a:off x="426726" y="2627391"/>
            <a:ext cx="5376231" cy="2677656"/>
          </a:xfrm>
          <a:prstGeom prst="rect">
            <a:avLst/>
          </a:prstGeom>
          <a:solidFill>
            <a:schemeClr val="bg1"/>
          </a:solidFill>
          <a:ln>
            <a:solidFill>
              <a:schemeClr val="accent1"/>
            </a:solidFill>
          </a:ln>
        </p:spPr>
        <p:txBody>
          <a:bodyPr wrap="square">
            <a:spAutoFit/>
          </a:bodyPr>
          <a:lstStyle/>
          <a:p>
            <a:pPr algn="just"/>
            <a:r>
              <a:rPr lang="vi-VN" sz="2800" b="1">
                <a:solidFill>
                  <a:srgbClr val="00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Euro</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 là </a:t>
            </a:r>
            <a:r>
              <a:rPr lang="vi-VN" sz="2800">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đơn vị tiền tệ </a:t>
            </a:r>
            <a:r>
              <a:rPr lang="vi-VN" sz="2800">
                <a:solidFill>
                  <a:srgbClr val="0033CC"/>
                </a:solidFill>
                <a:latin typeface="#9Slide03 Arima Madurai Bold" panose="00000800000000000000" pitchFamily="2" charset="0"/>
                <a:ea typeface="Times New Roman" panose="02020603050405020304" pitchFamily="18" charset="0"/>
                <a:cs typeface="#9Slide03 Arima Madurai Bold" panose="00000800000000000000" pitchFamily="2" charset="0"/>
              </a:rPr>
              <a:t>của Liên minh Tiền tệ châu Âu, là tiền tệ chính thức trong 19 quốc gia thành viên của Liên minh châu Âu và trong 6 nước và lãnh thổ không thuộc Liên minh châu Âu </a:t>
            </a:r>
            <a:endParaRPr lang="en-US" sz="280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13316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26BAD4-EA55-4E55-AE86-727F096B24C9}"/>
              </a:ext>
            </a:extLst>
          </p:cNvPr>
          <p:cNvGrpSpPr/>
          <p:nvPr/>
        </p:nvGrpSpPr>
        <p:grpSpPr>
          <a:xfrm>
            <a:off x="876604" y="103834"/>
            <a:ext cx="6967943"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57C28913-AFFE-45A0-8708-10C1D995933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F32FD26-8388-46F9-A434-64132663BC7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F7DA52B1-940A-4300-8539-878E08EB173B}"/>
              </a:ext>
            </a:extLst>
          </p:cNvPr>
          <p:cNvSpPr txBox="1"/>
          <p:nvPr/>
        </p:nvSpPr>
        <p:spPr>
          <a:xfrm>
            <a:off x="1630072" y="242895"/>
            <a:ext cx="6164421"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Khái quát về liên minh Châu Âu</a:t>
            </a:r>
          </a:p>
        </p:txBody>
      </p:sp>
      <p:grpSp>
        <p:nvGrpSpPr>
          <p:cNvPr id="6" name="Group 5">
            <a:extLst>
              <a:ext uri="{FF2B5EF4-FFF2-40B4-BE49-F238E27FC236}">
                <a16:creationId xmlns:a16="http://schemas.microsoft.com/office/drawing/2014/main" id="{49A5B4F3-7550-4527-89DD-12CE56E244F8}"/>
              </a:ext>
            </a:extLst>
          </p:cNvPr>
          <p:cNvGrpSpPr/>
          <p:nvPr/>
        </p:nvGrpSpPr>
        <p:grpSpPr>
          <a:xfrm>
            <a:off x="114377" y="103834"/>
            <a:ext cx="1301952" cy="872949"/>
            <a:chOff x="344605" y="154323"/>
            <a:chExt cx="1301952" cy="872949"/>
          </a:xfrm>
        </p:grpSpPr>
        <p:sp>
          <p:nvSpPr>
            <p:cNvPr id="7" name="Arrow: Pentagon 6">
              <a:extLst>
                <a:ext uri="{FF2B5EF4-FFF2-40B4-BE49-F238E27FC236}">
                  <a16:creationId xmlns:a16="http://schemas.microsoft.com/office/drawing/2014/main" id="{85E6DB10-8188-4B94-8C89-51C1CE0CAC1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8286E8C-2739-4D1E-96CA-077D7B14532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EB110BA-F6F5-4A88-85F8-15418E270E37}"/>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
        <p:nvSpPr>
          <p:cNvPr id="11" name="Rectangle 1">
            <a:extLst>
              <a:ext uri="{FF2B5EF4-FFF2-40B4-BE49-F238E27FC236}">
                <a16:creationId xmlns:a16="http://schemas.microsoft.com/office/drawing/2014/main" id="{B0B59A10-8E1B-4F76-973F-BAF872E6E356}"/>
              </a:ext>
            </a:extLst>
          </p:cNvPr>
          <p:cNvSpPr>
            <a:spLocks noChangeArrowheads="1"/>
          </p:cNvSpPr>
          <p:nvPr/>
        </p:nvSpPr>
        <p:spPr bwMode="auto">
          <a:xfrm>
            <a:off x="2426965" y="2386225"/>
            <a:ext cx="8986511" cy="2690417"/>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 indent="114300">
              <a:spcBef>
                <a:spcPct val="20000"/>
              </a:spcBef>
              <a:buChar char="•"/>
              <a:tabLst>
                <a:tab pos="857250" algn="l"/>
              </a:tabLst>
              <a:defRPr sz="3200">
                <a:solidFill>
                  <a:schemeClr val="tx1"/>
                </a:solidFill>
                <a:latin typeface="Arial" panose="020B0604020202020204" pitchFamily="34" charset="0"/>
              </a:defRPr>
            </a:lvl1pPr>
            <a:lvl2pPr marL="742950" indent="-285750">
              <a:spcBef>
                <a:spcPct val="20000"/>
              </a:spcBef>
              <a:buChar char="–"/>
              <a:tabLst>
                <a:tab pos="857250" algn="l"/>
              </a:tabLst>
              <a:defRPr sz="2800">
                <a:solidFill>
                  <a:schemeClr val="tx1"/>
                </a:solidFill>
                <a:latin typeface="Arial" panose="020B0604020202020204" pitchFamily="34" charset="0"/>
              </a:defRPr>
            </a:lvl2pPr>
            <a:lvl3pPr marL="1143000" indent="-228600">
              <a:spcBef>
                <a:spcPct val="20000"/>
              </a:spcBef>
              <a:buChar char="•"/>
              <a:tabLst>
                <a:tab pos="857250" algn="l"/>
              </a:tabLst>
              <a:defRPr sz="2400">
                <a:solidFill>
                  <a:schemeClr val="tx1"/>
                </a:solidFill>
                <a:latin typeface="Arial" panose="020B0604020202020204" pitchFamily="34" charset="0"/>
              </a:defRPr>
            </a:lvl3pPr>
            <a:lvl4pPr marL="1600200" indent="-228600">
              <a:spcBef>
                <a:spcPct val="20000"/>
              </a:spcBef>
              <a:buChar char="–"/>
              <a:tabLst>
                <a:tab pos="857250" algn="l"/>
              </a:tabLst>
              <a:defRPr sz="2000">
                <a:solidFill>
                  <a:schemeClr val="tx1"/>
                </a:solidFill>
                <a:latin typeface="Arial" panose="020B0604020202020204" pitchFamily="34" charset="0"/>
              </a:defRPr>
            </a:lvl4pPr>
            <a:lvl5pPr marL="2057400" indent="-228600">
              <a:spcBef>
                <a:spcPct val="20000"/>
              </a:spcBef>
              <a:buChar char="»"/>
              <a:tabLst>
                <a:tab pos="857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57250"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en-US" altLang="en-US" sz="3600">
                <a:solidFill>
                  <a:srgbClr val="0000CC"/>
                </a:solidFill>
                <a:ea typeface="Cambria" panose="02040503050406030204" pitchFamily="18" charset="0"/>
                <a:cs typeface="Arial" panose="020B0604020202020204" pitchFamily="34" charset="0"/>
              </a:rPr>
              <a:t>HS </a:t>
            </a:r>
            <a:r>
              <a:rPr lang="vi-VN" altLang="en-US" sz="3600">
                <a:solidFill>
                  <a:srgbClr val="0000CC"/>
                </a:solidFill>
                <a:ea typeface="Cambria" panose="02040503050406030204" pitchFamily="18" charset="0"/>
                <a:cs typeface="Arial" panose="020B0604020202020204" pitchFamily="34" charset="0"/>
              </a:rPr>
              <a:t>có thời gian </a:t>
            </a:r>
            <a:r>
              <a:rPr lang="en-US" altLang="en-US" sz="3600">
                <a:solidFill>
                  <a:srgbClr val="FF0000"/>
                </a:solidFill>
                <a:ea typeface="Cambria" panose="02040503050406030204" pitchFamily="18" charset="0"/>
                <a:cs typeface="Arial" panose="020B0604020202020204" pitchFamily="34" charset="0"/>
              </a:rPr>
              <a:t>2</a:t>
            </a:r>
            <a:r>
              <a:rPr lang="vi-VN" altLang="en-US" sz="3600">
                <a:solidFill>
                  <a:srgbClr val="FF0000"/>
                </a:solidFill>
                <a:ea typeface="Cambria" panose="02040503050406030204" pitchFamily="18" charset="0"/>
                <a:cs typeface="Arial" panose="020B0604020202020204" pitchFamily="34" charset="0"/>
              </a:rPr>
              <a:t> phút </a:t>
            </a:r>
            <a:r>
              <a:rPr lang="vi-VN" altLang="en-US" sz="3600">
                <a:solidFill>
                  <a:srgbClr val="0000CC"/>
                </a:solidFill>
                <a:ea typeface="Cambria" panose="02040503050406030204" pitchFamily="18" charset="0"/>
                <a:cs typeface="Arial" panose="020B0604020202020204" pitchFamily="34" charset="0"/>
              </a:rPr>
              <a:t>đọc tài liệu SGK,</a:t>
            </a:r>
            <a:r>
              <a:rPr lang="en-US" altLang="en-US" sz="3600">
                <a:solidFill>
                  <a:srgbClr val="0000CC"/>
                </a:solidFill>
                <a:ea typeface="Cambria" panose="02040503050406030204" pitchFamily="18" charset="0"/>
                <a:cs typeface="Arial" panose="020B0604020202020204" pitchFamily="34" charset="0"/>
              </a:rPr>
              <a:t> </a:t>
            </a:r>
            <a:r>
              <a:rPr lang="en-US" altLang="en-US" sz="3600">
                <a:solidFill>
                  <a:srgbClr val="FF0000"/>
                </a:solidFill>
                <a:ea typeface="Cambria" panose="02040503050406030204" pitchFamily="18" charset="0"/>
                <a:cs typeface="Arial" panose="020B0604020202020204" pitchFamily="34" charset="0"/>
              </a:rPr>
              <a:t>gạch chân các từ khóa quan trọng</a:t>
            </a:r>
            <a:r>
              <a:rPr lang="en-US" altLang="en-US" sz="3600">
                <a:solidFill>
                  <a:srgbClr val="0000CC"/>
                </a:solidFill>
                <a:ea typeface="Cambria" panose="02040503050406030204" pitchFamily="18" charset="0"/>
                <a:cs typeface="Arial" panose="020B0604020202020204" pitchFamily="34" charset="0"/>
              </a:rPr>
              <a:t>.</a:t>
            </a:r>
            <a:r>
              <a:rPr lang="vi-VN" altLang="en-US" sz="3600">
                <a:solidFill>
                  <a:srgbClr val="0000CC"/>
                </a:solidFill>
                <a:ea typeface="Cambria" panose="02040503050406030204" pitchFamily="18" charset="0"/>
                <a:cs typeface="Arial" panose="020B0604020202020204" pitchFamily="34" charset="0"/>
              </a:rPr>
              <a:t> </a:t>
            </a:r>
            <a:r>
              <a:rPr lang="en-US" altLang="en-US" sz="3600">
                <a:solidFill>
                  <a:srgbClr val="0000CC"/>
                </a:solidFill>
                <a:ea typeface="Cambria" panose="02040503050406030204" pitchFamily="18" charset="0"/>
                <a:cs typeface="Arial" panose="020B0604020202020204" pitchFamily="34" charset="0"/>
              </a:rPr>
              <a:t>H</a:t>
            </a:r>
            <a:r>
              <a:rPr lang="vi-VN" altLang="en-US" sz="3600">
                <a:solidFill>
                  <a:srgbClr val="0000CC"/>
                </a:solidFill>
                <a:ea typeface="Cambria" panose="02040503050406030204" pitchFamily="18" charset="0"/>
                <a:cs typeface="Arial" panose="020B0604020202020204" pitchFamily="34" charset="0"/>
              </a:rPr>
              <a:t>ết thời gian gấp hết SGK lại và </a:t>
            </a:r>
            <a:r>
              <a:rPr lang="en-US" altLang="en-US" sz="3600">
                <a:solidFill>
                  <a:srgbClr val="0000CC"/>
                </a:solidFill>
                <a:ea typeface="Cambria" panose="02040503050406030204" pitchFamily="18" charset="0"/>
                <a:cs typeface="Arial" panose="020B0604020202020204" pitchFamily="34" charset="0"/>
              </a:rPr>
              <a:t>tham gia trò ch</a:t>
            </a:r>
            <a:r>
              <a:rPr lang="vi-VN" altLang="en-US" sz="3600">
                <a:solidFill>
                  <a:srgbClr val="0000CC"/>
                </a:solidFill>
                <a:ea typeface="Cambria" panose="02040503050406030204" pitchFamily="18" charset="0"/>
                <a:cs typeface="Arial" panose="020B0604020202020204" pitchFamily="34" charset="0"/>
              </a:rPr>
              <a:t>ơ</a:t>
            </a:r>
            <a:r>
              <a:rPr lang="en-US" altLang="en-US" sz="3600">
                <a:solidFill>
                  <a:srgbClr val="0000CC"/>
                </a:solidFill>
                <a:ea typeface="Cambria" panose="02040503050406030204" pitchFamily="18" charset="0"/>
                <a:cs typeface="Arial" panose="020B0604020202020204" pitchFamily="34" charset="0"/>
              </a:rPr>
              <a:t>i “hỏi nhanh-đáp gọn”</a:t>
            </a:r>
            <a:endParaRPr lang="en-US" altLang="en-US" sz="3600">
              <a:solidFill>
                <a:srgbClr val="0000CC"/>
              </a:solidFill>
              <a:cs typeface="Arial" panose="020B0604020202020204" pitchFamily="34" charset="0"/>
            </a:endParaRPr>
          </a:p>
        </p:txBody>
      </p:sp>
      <p:pic>
        <p:nvPicPr>
          <p:cNvPr id="12" name="Picture 11">
            <a:extLst>
              <a:ext uri="{FF2B5EF4-FFF2-40B4-BE49-F238E27FC236}">
                <a16:creationId xmlns:a16="http://schemas.microsoft.com/office/drawing/2014/main" id="{51683364-BC22-4FFB-A685-51A8C7075C92}"/>
              </a:ext>
            </a:extLst>
          </p:cNvPr>
          <p:cNvPicPr>
            <a:picLocks noChangeAspect="1"/>
          </p:cNvPicPr>
          <p:nvPr/>
        </p:nvPicPr>
        <p:blipFill>
          <a:blip r:embed="rId6"/>
          <a:stretch>
            <a:fillRect/>
          </a:stretch>
        </p:blipFill>
        <p:spPr>
          <a:xfrm>
            <a:off x="193173" y="2386225"/>
            <a:ext cx="2086266" cy="1295581"/>
          </a:xfrm>
          <a:prstGeom prst="rect">
            <a:avLst/>
          </a:prstGeom>
        </p:spPr>
      </p:pic>
      <p:pic>
        <p:nvPicPr>
          <p:cNvPr id="13" name="2 Minute Timer (To)">
            <a:hlinkClick r:id="" action="ppaction://media"/>
            <a:extLst>
              <a:ext uri="{FF2B5EF4-FFF2-40B4-BE49-F238E27FC236}">
                <a16:creationId xmlns:a16="http://schemas.microsoft.com/office/drawing/2014/main" id="{7EEE7519-FCA8-4238-9517-1B9C9FB25C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9575" y="3793070"/>
            <a:ext cx="2059864" cy="1166969"/>
          </a:xfrm>
          <a:prstGeom prst="rect">
            <a:avLst/>
          </a:prstGeom>
        </p:spPr>
      </p:pic>
    </p:spTree>
    <p:extLst>
      <p:ext uri="{BB962C8B-B14F-4D97-AF65-F5344CB8AC3E}">
        <p14:creationId xmlns:p14="http://schemas.microsoft.com/office/powerpoint/2010/main" val="27679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5118472" cy="970280"/>
            <a:chOff x="3393440" y="164571"/>
            <a:chExt cx="7019002"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7019002"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567371" y="374175"/>
              <a:ext cx="6615576" cy="584775"/>
            </a:xfrm>
            <a:prstGeom prst="rect">
              <a:avLst/>
            </a:prstGeom>
            <a:grp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672378" cy="646331"/>
          </a:xfrm>
          <a:prstGeom prst="rect">
            <a:avLst/>
          </a:prstGeom>
          <a:noFill/>
        </p:spPr>
        <p:txBody>
          <a:bodyPr wrap="square" rtlCol="0">
            <a:spAutoFit/>
          </a:bodyPr>
          <a:lstStyle/>
          <a:p>
            <a:r>
              <a:rPr lang="vi-VN" sz="3600">
                <a:solidFill>
                  <a:srgbClr val="0000CC"/>
                </a:solidFill>
                <a:effectLst>
                  <a:outerShdw blurRad="38100" dist="38100" dir="2700000" algn="tl">
                    <a:srgbClr val="000000">
                      <a:alpha val="43137"/>
                    </a:srgbClr>
                  </a:outerShdw>
                </a:effectLst>
              </a:rPr>
              <a:t>Cộng đồng kinh tế châu Âu (1957)</a:t>
            </a:r>
            <a:endParaRPr lang="en-US" sz="3600" b="1">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323439"/>
          </a:xfrm>
          <a:prstGeom prst="rect">
            <a:avLst/>
          </a:prstGeom>
          <a:noFill/>
        </p:spPr>
        <p:txBody>
          <a:bodyPr wrap="square" rtlCol="0">
            <a:spAutoFit/>
          </a:bodyPr>
          <a:lstStyle/>
          <a:p>
            <a:pPr algn="ctr"/>
            <a:r>
              <a:rPr lang="vi-VN" sz="4000" b="1">
                <a:solidFill>
                  <a:srgbClr val="FFFF00"/>
                </a:solidFill>
                <a:effectLst>
                  <a:outerShdw blurRad="38100" dist="38100" dir="2700000" algn="tl">
                    <a:srgbClr val="000000">
                      <a:alpha val="43137"/>
                    </a:srgbClr>
                  </a:outerShdw>
                </a:effectLst>
              </a:rPr>
              <a:t>Tổ chức tiền thân của Liên minh châu Âu</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342" y="6589442"/>
            <a:ext cx="406400" cy="406400"/>
          </a:xfrm>
          <a:prstGeom prst="rect">
            <a:avLst/>
          </a:prstGeom>
        </p:spPr>
      </p:pic>
    </p:spTree>
    <p:extLst>
      <p:ext uri="{BB962C8B-B14F-4D97-AF65-F5344CB8AC3E}">
        <p14:creationId xmlns:p14="http://schemas.microsoft.com/office/powerpoint/2010/main" val="15257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94281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1989</Words>
  <Application>Microsoft Office PowerPoint</Application>
  <PresentationFormat>Widescreen</PresentationFormat>
  <Paragraphs>276</Paragraphs>
  <Slides>33</Slides>
  <Notes>20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#9Slide03 Arima Madurai Bold</vt:lpstr>
      <vt:lpstr>#9Slide03 SFU Futura_12</vt:lpstr>
      <vt:lpstr>#9Slide07 SFU Rhythm</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6</cp:revision>
  <dcterms:created xsi:type="dcterms:W3CDTF">2022-07-05T10:43:22Z</dcterms:created>
  <dcterms:modified xsi:type="dcterms:W3CDTF">2022-07-06T11:21:27Z</dcterms:modified>
</cp:coreProperties>
</file>