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</p:sldMasterIdLst>
  <p:sldIdLst>
    <p:sldId id="268" r:id="rId2"/>
    <p:sldId id="256" r:id="rId3"/>
    <p:sldId id="264" r:id="rId4"/>
    <p:sldId id="258" r:id="rId5"/>
    <p:sldId id="269" r:id="rId6"/>
    <p:sldId id="265" r:id="rId7"/>
    <p:sldId id="270" r:id="rId8"/>
    <p:sldId id="272" r:id="rId9"/>
    <p:sldId id="271" r:id="rId10"/>
    <p:sldId id="273" r:id="rId11"/>
    <p:sldId id="274" r:id="rId12"/>
    <p:sldId id="263" r:id="rId13"/>
    <p:sldId id="277" r:id="rId14"/>
    <p:sldId id="276" r:id="rId1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  <a:srgbClr val="33660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06D29-8803-459F-A3E2-3377A01E3C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D6E8E2-995B-46BE-AE93-19AB0C9D64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A138DA-9A8E-4C92-9D31-E553117ED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3C65-692F-4354-AB5C-462578828E49}" type="datetimeFigureOut">
              <a:rPr lang="vi-VN" smtClean="0"/>
              <a:t>08/08/2021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A3A342-8620-464C-91CC-6E271547C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3ADEBA-8E29-4245-8B8A-F08ABD461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461BF-E3D0-473D-BD5C-3DB97FC6EB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5329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3E86F-99FD-4F5A-BA30-14624284A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A3F644-93FE-4AF7-898C-3DFEF17736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ADAB47-D9BD-4D66-B2F3-C07B9B8CF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3C65-692F-4354-AB5C-462578828E49}" type="datetimeFigureOut">
              <a:rPr lang="vi-VN" smtClean="0"/>
              <a:t>08/08/2021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6E6BB6-C728-4015-8CE2-0E7F9F92D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CE4437-19F0-4C86-8C9F-94103139C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461BF-E3D0-473D-BD5C-3DB97FC6EB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04411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110D65-CECA-4DF8-86C9-5616608ED1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AD6570-9559-4924-BD6E-EF4BE4881B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43D5D6-1ECE-4962-A6B8-161D7B572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3C65-692F-4354-AB5C-462578828E49}" type="datetimeFigureOut">
              <a:rPr lang="vi-VN" smtClean="0"/>
              <a:t>08/08/2021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8830D0-F6B8-46D8-A42E-BC202CDBC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FD21F2-B239-4057-B8D5-AE69B0A8D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461BF-E3D0-473D-BD5C-3DB97FC6EB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6780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F5E84-240F-45B2-98B9-EFD16DD86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7EAFDF-221D-4E13-8667-DCB661C30B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7DFC8F-FDA0-473A-9702-D74E220B2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3C65-692F-4354-AB5C-462578828E49}" type="datetimeFigureOut">
              <a:rPr lang="vi-VN" smtClean="0"/>
              <a:t>08/08/2021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1A6AA9-C718-414F-BE21-A2384DAC2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9BEAB8-FC53-4F4F-9BA3-A454621C6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461BF-E3D0-473D-BD5C-3DB97FC6EB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66312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C6DCF-5074-4F0A-B1E8-BDB3C7EF4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D3EF68-6FFB-4F0B-8F0F-A0DCF76B46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41557F-9B51-4F12-804D-B6550AD05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3C65-692F-4354-AB5C-462578828E49}" type="datetimeFigureOut">
              <a:rPr lang="vi-VN" smtClean="0"/>
              <a:t>08/08/2021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CAB22A-874E-43EC-875A-E16440052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BB933F-5298-41B8-A9D8-AB6B6C565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461BF-E3D0-473D-BD5C-3DB97FC6EB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34407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59A09-C73D-4A16-AA5E-CAB077B55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1A7273-1545-40DF-83A5-9BF063983B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EAFA96-B96F-47BC-AC9B-5D7649C7E0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B690E5-C86B-4A15-9ED8-7BFC952B7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3C65-692F-4354-AB5C-462578828E49}" type="datetimeFigureOut">
              <a:rPr lang="vi-VN" smtClean="0"/>
              <a:t>08/08/2021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30F315-AEE0-4E44-A4AE-08A2F723D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5F7F2D-8824-4286-9B08-4ADE02CBA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461BF-E3D0-473D-BD5C-3DB97FC6EB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23516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2506E-AC53-409A-8A2B-FA3DE5697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F95AE6-AFB1-4D8B-AD5E-AA981166BA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1C66E-3D54-4C41-8B19-3009D782A1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8B8906-8C2D-4BA4-8417-91AF6F8742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4F0F8F-C90F-42F5-A56C-8FBB327FBB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53FAF5-A691-477B-9B1C-E135345F2D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3C65-692F-4354-AB5C-462578828E49}" type="datetimeFigureOut">
              <a:rPr lang="vi-VN" smtClean="0"/>
              <a:t>08/08/2021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9889BE-D273-4C36-8F8B-D379580BB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1473704-0B7C-4410-AC8C-7DBBA874F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461BF-E3D0-473D-BD5C-3DB97FC6EB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18041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4FA0C-9229-4692-8FEC-AE9706F56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573C24-E7EB-4897-B797-94399B65E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3C65-692F-4354-AB5C-462578828E49}" type="datetimeFigureOut">
              <a:rPr lang="vi-VN" smtClean="0"/>
              <a:t>08/08/2021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888E56-AD31-4170-AEF9-C2F1B4943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FBA6DE-3C4E-4ABD-BDB3-7DBDA5EEE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461BF-E3D0-473D-BD5C-3DB97FC6EB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34239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A8EC0C-C5C9-4DE0-9350-CC2A91CDF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3C65-692F-4354-AB5C-462578828E49}" type="datetimeFigureOut">
              <a:rPr lang="vi-VN" smtClean="0"/>
              <a:t>08/08/2021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590D49-2F6E-4EEC-A13B-FC9D4D8B9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698807-BE57-404C-87BE-8764A9475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461BF-E3D0-473D-BD5C-3DB97FC6EB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327218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10E1E-768B-4AB7-9DD1-83B72EA3D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741E1F-6D6D-4800-B498-9DBF60ED42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108876-72A0-4D5E-B902-42CC4E9E6E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559E5D-4208-47DA-93CE-08B5CD8D0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3C65-692F-4354-AB5C-462578828E49}" type="datetimeFigureOut">
              <a:rPr lang="vi-VN" smtClean="0"/>
              <a:t>08/08/2021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2FA237-58D3-4EC2-9CC5-218ED2AF8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B99094-3FA1-4239-BA41-4E65EBE69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461BF-E3D0-473D-BD5C-3DB97FC6EB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29691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41DFF-22B3-470D-81B3-3BECD3E8B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9F9954-206F-4BC6-9A8C-C62BD0796C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C2A6B1-E806-4EC3-BE12-BC4FD594C3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89CCDC-9170-4DC7-AEB4-66E8FE9AD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3C65-692F-4354-AB5C-462578828E49}" type="datetimeFigureOut">
              <a:rPr lang="vi-VN" smtClean="0"/>
              <a:t>08/08/2021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C6771B-0B2C-4F92-8DBC-220870C63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5AB212-9ED2-4E59-9302-EA2BC3C87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461BF-E3D0-473D-BD5C-3DB97FC6EB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27565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1638BB-7FF1-4002-B54B-E3E35E802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689792-D18D-4B0E-9C7E-8CB4A8F2CE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A0596E-A807-4809-B17E-85C55CE063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7D3C65-692F-4354-AB5C-462578828E49}" type="datetimeFigureOut">
              <a:rPr lang="vi-VN" smtClean="0"/>
              <a:t>08/08/2021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DD84D7-3769-4C03-934B-229046FF2E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CEC70D-AA29-4270-9CCF-CFF9022B27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D461BF-E3D0-473D-BD5C-3DB97FC6EB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34096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E652D16-FB74-4FF4-911A-7DB5F19CE1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B9464CE-D670-47C0-8C61-3E8EC5B4B604}"/>
              </a:ext>
            </a:extLst>
          </p:cNvPr>
          <p:cNvSpPr txBox="1"/>
          <p:nvPr/>
        </p:nvSpPr>
        <p:spPr>
          <a:xfrm>
            <a:off x="1108831" y="1207441"/>
            <a:ext cx="4915128" cy="646331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70C0"/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EM</a:t>
            </a:r>
            <a:endParaRPr lang="vi-VN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7A6CC6-9272-404C-A013-8D0549EC13E6}"/>
              </a:ext>
            </a:extLst>
          </p:cNvPr>
          <p:cNvSpPr txBox="1"/>
          <p:nvPr/>
        </p:nvSpPr>
        <p:spPr>
          <a:xfrm>
            <a:off x="5502983" y="2738047"/>
            <a:ext cx="6133494" cy="646331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accent5">
                <a:lumMod val="50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GIỜ HỌC ĐỊA LÍ</a:t>
            </a:r>
            <a:endParaRPr lang="vi-VN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65451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B8ED237-B8AE-4DC5-9F5A-74A35EFEE3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9620131"/>
              </p:ext>
            </p:extLst>
          </p:nvPr>
        </p:nvGraphicFramePr>
        <p:xfrm>
          <a:off x="4719129" y="520505"/>
          <a:ext cx="7318131" cy="480368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42692">
                  <a:extLst>
                    <a:ext uri="{9D8B030D-6E8A-4147-A177-3AD203B41FA5}">
                      <a16:colId xmlns:a16="http://schemas.microsoft.com/office/drawing/2014/main" val="1664532275"/>
                    </a:ext>
                  </a:extLst>
                </a:gridCol>
                <a:gridCol w="2542692">
                  <a:extLst>
                    <a:ext uri="{9D8B030D-6E8A-4147-A177-3AD203B41FA5}">
                      <a16:colId xmlns:a16="http://schemas.microsoft.com/office/drawing/2014/main" val="3403148323"/>
                    </a:ext>
                  </a:extLst>
                </a:gridCol>
                <a:gridCol w="2232747">
                  <a:extLst>
                    <a:ext uri="{9D8B030D-6E8A-4147-A177-3AD203B41FA5}">
                      <a16:colId xmlns:a16="http://schemas.microsoft.com/office/drawing/2014/main" val="1336827614"/>
                    </a:ext>
                  </a:extLst>
                </a:gridCol>
              </a:tblGrid>
              <a:tr h="525223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lục</a:t>
                      </a:r>
                      <a:endParaRPr lang="vi-VN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siêu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endParaRPr lang="vi-VN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297726"/>
                  </a:ext>
                </a:extLst>
              </a:tr>
              <a:tr h="1050445"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10 đến dưới 20 triệu người</a:t>
                      </a:r>
                      <a:endParaRPr lang="vi-VN" sz="2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20 triệu người trở lên</a:t>
                      </a:r>
                      <a:endParaRPr lang="vi-VN" sz="2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02433399"/>
                  </a:ext>
                </a:extLst>
              </a:tr>
              <a:tr h="52522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Á</a:t>
                      </a:r>
                      <a:endParaRPr lang="vi-VN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vi-VN" sz="2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vi-VN" sz="2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23313459"/>
                  </a:ext>
                </a:extLst>
              </a:tr>
              <a:tr h="52522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 Âu</a:t>
                      </a:r>
                      <a:endParaRPr lang="vi-VN" sz="2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vi-VN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vi-VN" sz="2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03501137"/>
                  </a:ext>
                </a:extLst>
              </a:tr>
              <a:tr h="52522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 Phi</a:t>
                      </a:r>
                      <a:endParaRPr lang="vi-VN" sz="2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vi-VN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vi-VN" sz="2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98496103"/>
                  </a:ext>
                </a:extLst>
              </a:tr>
              <a:tr h="52522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 Mỹ</a:t>
                      </a:r>
                      <a:endParaRPr lang="vi-VN" sz="2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vi-VN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vi-VN" sz="2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58254314"/>
                  </a:ext>
                </a:extLst>
              </a:tr>
              <a:tr h="52522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Dương</a:t>
                      </a:r>
                      <a:endParaRPr lang="vi-VN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vi-VN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vi-VN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24832092"/>
                  </a:ext>
                </a:extLst>
              </a:tr>
              <a:tr h="6019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 Nam Cực</a:t>
                      </a:r>
                      <a:endParaRPr lang="vi-VN" sz="2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vi-VN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vi-VN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92248516"/>
                  </a:ext>
                </a:extLst>
              </a:tr>
            </a:tbl>
          </a:graphicData>
        </a:graphic>
      </p:graphicFrame>
      <p:sp>
        <p:nvSpPr>
          <p:cNvPr id="7" name="Rectangle 2">
            <a:extLst>
              <a:ext uri="{FF2B5EF4-FFF2-40B4-BE49-F238E27FC236}">
                <a16:creationId xmlns:a16="http://schemas.microsoft.com/office/drawing/2014/main" id="{E7E4C300-F537-4636-B32C-499E715C1C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6836" y="3200400"/>
            <a:ext cx="1344871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054AF22-ED0C-460D-9065-54D0A2BE263E}"/>
              </a:ext>
            </a:extLst>
          </p:cNvPr>
          <p:cNvSpPr/>
          <p:nvPr/>
        </p:nvSpPr>
        <p:spPr>
          <a:xfrm>
            <a:off x="154740" y="520505"/>
            <a:ext cx="4379742" cy="4803687"/>
          </a:xfrm>
          <a:prstGeom prst="rect">
            <a:avLst/>
          </a:prstGeom>
          <a:solidFill>
            <a:srgbClr val="0033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lnSpc>
                <a:spcPct val="125000"/>
              </a:lnSpc>
              <a:spcAft>
                <a:spcPts val="0"/>
              </a:spcAft>
            </a:pPr>
            <a:r>
              <a:rPr lang="nl-NL" sz="275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Châu lục có nhiều siêu đô thị nhất là châu Á: 21 siêu đô thị;</a:t>
            </a:r>
          </a:p>
          <a:p>
            <a:pPr algn="just">
              <a:lnSpc>
                <a:spcPct val="125000"/>
              </a:lnSpc>
              <a:spcAft>
                <a:spcPts val="0"/>
              </a:spcAft>
            </a:pPr>
            <a:r>
              <a:rPr lang="nl-NL" sz="275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Châu lục có ít siêu đô thị nhất là châu Âu: 2 siêu đô thị;</a:t>
            </a:r>
          </a:p>
          <a:p>
            <a:pPr algn="just">
              <a:lnSpc>
                <a:spcPct val="125000"/>
              </a:lnSpc>
              <a:spcAft>
                <a:spcPts val="0"/>
              </a:spcAft>
            </a:pPr>
            <a:r>
              <a:rPr lang="nl-NL" sz="275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Châu Đại D</a:t>
            </a:r>
            <a:r>
              <a:rPr lang="vi-VN" sz="275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</a:t>
            </a:r>
            <a:r>
              <a:rPr lang="en-US" sz="2750" dirty="0" err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ơng</a:t>
            </a:r>
            <a:r>
              <a:rPr lang="en-US" sz="275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50" dirty="0" err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75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50" dirty="0" err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châu</a:t>
            </a:r>
            <a:r>
              <a:rPr lang="en-US" sz="275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 </a:t>
            </a:r>
            <a:r>
              <a:rPr lang="en-US" sz="2750" dirty="0" err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Cực</a:t>
            </a:r>
            <a:r>
              <a:rPr lang="nl-NL" sz="275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không có siêu đô thị nào.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D5683B-98AA-4AB3-9BEF-6D4CA168CF47}"/>
              </a:ext>
            </a:extLst>
          </p:cNvPr>
          <p:cNvSpPr/>
          <p:nvPr/>
        </p:nvSpPr>
        <p:spPr>
          <a:xfrm>
            <a:off x="1056836" y="5544274"/>
            <a:ext cx="10183249" cy="954107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nl-NL" sz="28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=&gt; Các siêu đô thị trên thê gi</a:t>
            </a:r>
            <a:r>
              <a:rPr lang="en-US" sz="2800" dirty="0" err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ới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nl-NL" sz="28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phân bố ở 4 châu lục, nhưng tập trung chủ yếu ở châu Á.</a:t>
            </a:r>
            <a:endParaRPr lang="vi-VN" sz="28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060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F4F8A3D-451D-491F-BD10-6C3D2703C7A9}"/>
              </a:ext>
            </a:extLst>
          </p:cNvPr>
          <p:cNvSpPr txBox="1"/>
          <p:nvPr/>
        </p:nvSpPr>
        <p:spPr>
          <a:xfrm>
            <a:off x="609600" y="211015"/>
            <a:ext cx="25384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vi-VN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8DA5DF-6E38-42B6-86BD-5704FF9DA9E6}"/>
              </a:ext>
            </a:extLst>
          </p:cNvPr>
          <p:cNvSpPr/>
          <p:nvPr/>
        </p:nvSpPr>
        <p:spPr>
          <a:xfrm>
            <a:off x="112541" y="1239187"/>
            <a:ext cx="4121833" cy="3281796"/>
          </a:xfrm>
          <a:prstGeom prst="rect">
            <a:avLst/>
          </a:prstGeom>
          <a:solidFill>
            <a:srgbClr val="003300"/>
          </a:solidFill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  <a:spcAft>
                <a:spcPts val="0"/>
              </a:spcAft>
            </a:pPr>
            <a:r>
              <a:rPr lang="en-US" sz="2800" dirty="0" err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Dựa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x</a:t>
            </a:r>
            <a:r>
              <a:rPr lang="vi-VN" sz="28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ác định vị trí của 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r>
              <a:rPr lang="vi-VN" sz="28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thành phố đông dân nhất thế giới năm 2018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siêu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thị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thuộc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châu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lục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vi-VN" sz="2000" dirty="0">
              <a:solidFill>
                <a:schemeClr val="bg1">
                  <a:lumMod val="8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3ACBE1-1B47-44F8-98CB-220B897FEB2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4403189" y="503402"/>
            <a:ext cx="7676270" cy="6020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341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0D1D430-9C68-4A3F-835E-AE9BD4621878}"/>
              </a:ext>
            </a:extLst>
          </p:cNvPr>
          <p:cNvSpPr txBox="1"/>
          <p:nvPr/>
        </p:nvSpPr>
        <p:spPr>
          <a:xfrm>
            <a:off x="2491487" y="1997612"/>
            <a:ext cx="72090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endParaRPr lang="vi-VN" sz="2800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8090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các TP lớn TG">
            <a:hlinkClick r:id="" action="ppaction://media"/>
            <a:extLst>
              <a:ext uri="{FF2B5EF4-FFF2-40B4-BE49-F238E27FC236}">
                <a16:creationId xmlns:a16="http://schemas.microsoft.com/office/drawing/2014/main" id="{7DBB12B7-02A4-41CE-BD5A-BC26D3F2D0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7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5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9D42C37-F3D2-47A3-B930-50459E867431}"/>
              </a:ext>
            </a:extLst>
          </p:cNvPr>
          <p:cNvSpPr txBox="1"/>
          <p:nvPr/>
        </p:nvSpPr>
        <p:spPr>
          <a:xfrm>
            <a:off x="4670473" y="562708"/>
            <a:ext cx="23631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vi-VN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2222482-9BBD-4159-B365-B326954987BD}"/>
              </a:ext>
            </a:extLst>
          </p:cNvPr>
          <p:cNvSpPr/>
          <p:nvPr/>
        </p:nvSpPr>
        <p:spPr>
          <a:xfrm>
            <a:off x="703385" y="1366897"/>
            <a:ext cx="10874325" cy="2891112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 vụ sau: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5000"/>
              </a:lnSpc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Dựa vào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To-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-o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)?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,…)</a:t>
            </a:r>
            <a:endParaRPr lang="vi-VN" sz="2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25000"/>
              </a:lnSpc>
              <a:spcAft>
                <a:spcPts val="0"/>
              </a:spcAft>
            </a:pPr>
            <a:r>
              <a:rPr lang="en-US" sz="32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(HS </a:t>
            </a:r>
            <a:r>
              <a:rPr lang="en-US" sz="32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32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32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en-US" sz="32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sz="32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ở </a:t>
            </a:r>
            <a:r>
              <a:rPr lang="en-US" sz="32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vi-VN" sz="2400" i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6254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82A2AC7-A867-4F75-B789-98AFC4DE39B8}"/>
              </a:ext>
            </a:extLst>
          </p:cNvPr>
          <p:cNvSpPr/>
          <p:nvPr/>
        </p:nvSpPr>
        <p:spPr>
          <a:xfrm>
            <a:off x="2246226" y="5271868"/>
            <a:ext cx="78919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phố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vi-VN" sz="2800" b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9DADD6B-225C-4FD3-A4EE-0F7BA58980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8166771"/>
              </p:ext>
            </p:extLst>
          </p:nvPr>
        </p:nvGraphicFramePr>
        <p:xfrm>
          <a:off x="1566204" y="1113497"/>
          <a:ext cx="9115863" cy="398467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73664">
                  <a:extLst>
                    <a:ext uri="{9D8B030D-6E8A-4147-A177-3AD203B41FA5}">
                      <a16:colId xmlns:a16="http://schemas.microsoft.com/office/drawing/2014/main" val="143720407"/>
                    </a:ext>
                  </a:extLst>
                </a:gridCol>
                <a:gridCol w="2940148">
                  <a:extLst>
                    <a:ext uri="{9D8B030D-6E8A-4147-A177-3AD203B41FA5}">
                      <a16:colId xmlns:a16="http://schemas.microsoft.com/office/drawing/2014/main" val="262067631"/>
                    </a:ext>
                  </a:extLst>
                </a:gridCol>
                <a:gridCol w="2432956">
                  <a:extLst>
                    <a:ext uri="{9D8B030D-6E8A-4147-A177-3AD203B41FA5}">
                      <a16:colId xmlns:a16="http://schemas.microsoft.com/office/drawing/2014/main" val="1565891377"/>
                    </a:ext>
                  </a:extLst>
                </a:gridCol>
                <a:gridCol w="2669095">
                  <a:extLst>
                    <a:ext uri="{9D8B030D-6E8A-4147-A177-3AD203B41FA5}">
                      <a16:colId xmlns:a16="http://schemas.microsoft.com/office/drawing/2014/main" val="552055144"/>
                    </a:ext>
                  </a:extLst>
                </a:gridCol>
              </a:tblGrid>
              <a:tr h="1450073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vi-VN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phố</a:t>
                      </a:r>
                      <a:endParaRPr lang="vi-VN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Quốc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endParaRPr lang="vi-VN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vi-VN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(Triệu người)</a:t>
                      </a:r>
                      <a:endParaRPr lang="vi-VN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/>
                </a:tc>
                <a:extLst>
                  <a:ext uri="{0D108BD9-81ED-4DB2-BD59-A6C34878D82A}">
                    <a16:rowId xmlns:a16="http://schemas.microsoft.com/office/drawing/2014/main" val="3777888267"/>
                  </a:ext>
                </a:extLst>
              </a:tr>
              <a:tr h="844867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vi-VN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0160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Tô-ky-ô</a:t>
                      </a:r>
                      <a:endParaRPr lang="vi-VN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0160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Nhật Bản</a:t>
                      </a:r>
                      <a:endParaRPr lang="vi-VN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37,5</a:t>
                      </a:r>
                      <a:endParaRPr lang="vi-VN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extLst>
                  <a:ext uri="{0D108BD9-81ED-4DB2-BD59-A6C34878D82A}">
                    <a16:rowId xmlns:a16="http://schemas.microsoft.com/office/drawing/2014/main" val="1310498979"/>
                  </a:ext>
                </a:extLst>
              </a:tr>
              <a:tr h="844867">
                <a:tc>
                  <a:txBody>
                    <a:bodyPr/>
                    <a:lstStyle/>
                    <a:p>
                      <a:pPr indent="1905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vi-VN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0160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Niu Đê-li</a:t>
                      </a:r>
                      <a:endParaRPr lang="vi-VN" sz="2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0160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Ấ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 Độ</a:t>
                      </a:r>
                      <a:endParaRPr lang="vi-VN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28,5</a:t>
                      </a:r>
                      <a:endParaRPr lang="vi-VN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extLst>
                  <a:ext uri="{0D108BD9-81ED-4DB2-BD59-A6C34878D82A}">
                    <a16:rowId xmlns:a16="http://schemas.microsoft.com/office/drawing/2014/main" val="3416247727"/>
                  </a:ext>
                </a:extLst>
              </a:tr>
              <a:tr h="844867">
                <a:tc>
                  <a:txBody>
                    <a:bodyPr/>
                    <a:lstStyle/>
                    <a:p>
                      <a:pPr indent="1905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vi-VN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/>
                </a:tc>
                <a:tc>
                  <a:txBody>
                    <a:bodyPr/>
                    <a:lstStyle/>
                    <a:p>
                      <a:pPr indent="10160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Thượng Hải</a:t>
                      </a:r>
                      <a:endParaRPr lang="vi-VN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/>
                </a:tc>
                <a:tc>
                  <a:txBody>
                    <a:bodyPr/>
                    <a:lstStyle/>
                    <a:p>
                      <a:pPr indent="10160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 Quốc</a:t>
                      </a:r>
                      <a:endParaRPr lang="vi-VN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25,6</a:t>
                      </a:r>
                      <a:endParaRPr lang="vi-VN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/>
                </a:tc>
                <a:extLst>
                  <a:ext uri="{0D108BD9-81ED-4DB2-BD59-A6C34878D82A}">
                    <a16:rowId xmlns:a16="http://schemas.microsoft.com/office/drawing/2014/main" val="2056194713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F07E9494-02C0-4429-97D1-E246B5CA5D09}"/>
              </a:ext>
            </a:extLst>
          </p:cNvPr>
          <p:cNvSpPr txBox="1"/>
          <p:nvPr/>
        </p:nvSpPr>
        <p:spPr>
          <a:xfrm>
            <a:off x="1566204" y="478135"/>
            <a:ext cx="92520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DÂN CỦA MỘT SỐ THÀNH PHỐ TRÊN THẾ GIỚI, NĂM 2018</a:t>
            </a:r>
            <a:endParaRPr lang="vi-VN" sz="2400" b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9428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88DA56E-491B-4274-A827-93F51651483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324749" y="3429000"/>
          <a:ext cx="3676015" cy="13411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47040">
                  <a:extLst>
                    <a:ext uri="{9D8B030D-6E8A-4147-A177-3AD203B41FA5}">
                      <a16:colId xmlns:a16="http://schemas.microsoft.com/office/drawing/2014/main" val="143720407"/>
                    </a:ext>
                  </a:extLst>
                </a:gridCol>
                <a:gridCol w="1076325">
                  <a:extLst>
                    <a:ext uri="{9D8B030D-6E8A-4147-A177-3AD203B41FA5}">
                      <a16:colId xmlns:a16="http://schemas.microsoft.com/office/drawing/2014/main" val="262067631"/>
                    </a:ext>
                  </a:extLst>
                </a:gridCol>
                <a:gridCol w="1076325">
                  <a:extLst>
                    <a:ext uri="{9D8B030D-6E8A-4147-A177-3AD203B41FA5}">
                      <a16:colId xmlns:a16="http://schemas.microsoft.com/office/drawing/2014/main" val="1565891377"/>
                    </a:ext>
                  </a:extLst>
                </a:gridCol>
                <a:gridCol w="1076325">
                  <a:extLst>
                    <a:ext uri="{9D8B030D-6E8A-4147-A177-3AD203B41FA5}">
                      <a16:colId xmlns:a16="http://schemas.microsoft.com/office/drawing/2014/main" val="552055144"/>
                    </a:ext>
                  </a:extLst>
                </a:gridCol>
              </a:tblGrid>
              <a:tr h="43815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</a:rPr>
                        <a:t>STT</a:t>
                      </a:r>
                      <a:endParaRPr lang="vi-VN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Tên thành phố</a:t>
                      </a:r>
                      <a:endParaRPr lang="vi-VN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   Quốc gia</a:t>
                      </a:r>
                      <a:endParaRPr lang="vi-VN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Số dân </a:t>
                      </a:r>
                      <a:endParaRPr lang="vi-VN" sz="1400">
                        <a:effectLst/>
                      </a:endParaRP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200">
                          <a:effectLst/>
                        </a:rPr>
                        <a:t>(Triệu người)</a:t>
                      </a:r>
                      <a:endParaRPr lang="vi-VN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/>
                </a:tc>
                <a:extLst>
                  <a:ext uri="{0D108BD9-81ED-4DB2-BD59-A6C34878D82A}">
                    <a16:rowId xmlns:a16="http://schemas.microsoft.com/office/drawing/2014/main" val="3777888267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</a:rPr>
                        <a:t>1</a:t>
                      </a:r>
                      <a:endParaRPr lang="vi-VN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016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</a:rPr>
                        <a:t>Tô-ky-ô</a:t>
                      </a:r>
                      <a:endParaRPr lang="vi-VN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016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</a:rPr>
                        <a:t>Nhật Bản</a:t>
                      </a:r>
                      <a:endParaRPr lang="vi-VN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</a:rPr>
                        <a:t>37,5</a:t>
                      </a:r>
                      <a:endParaRPr lang="vi-VN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extLst>
                  <a:ext uri="{0D108BD9-81ED-4DB2-BD59-A6C34878D82A}">
                    <a16:rowId xmlns:a16="http://schemas.microsoft.com/office/drawing/2014/main" val="1310498979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indent="1905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400" dirty="0">
                          <a:effectLst/>
                        </a:rPr>
                        <a:t>2</a:t>
                      </a:r>
                      <a:endParaRPr lang="vi-VN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016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</a:rPr>
                        <a:t>Niu Đê-li</a:t>
                      </a:r>
                      <a:endParaRPr lang="vi-VN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016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Ấ</a:t>
                      </a:r>
                      <a:r>
                        <a:rPr lang="vi-VN" sz="1400">
                          <a:effectLst/>
                        </a:rPr>
                        <a:t>n Độ</a:t>
                      </a:r>
                      <a:endParaRPr lang="vi-VN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</a:rPr>
                        <a:t>28,5</a:t>
                      </a:r>
                      <a:endParaRPr lang="vi-VN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extLst>
                  <a:ext uri="{0D108BD9-81ED-4DB2-BD59-A6C34878D82A}">
                    <a16:rowId xmlns:a16="http://schemas.microsoft.com/office/drawing/2014/main" val="3416247727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indent="1905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</a:rPr>
                        <a:t>3</a:t>
                      </a:r>
                      <a:endParaRPr lang="vi-VN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/>
                </a:tc>
                <a:tc>
                  <a:txBody>
                    <a:bodyPr/>
                    <a:lstStyle/>
                    <a:p>
                      <a:pPr indent="1016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</a:rPr>
                        <a:t>Thượng Hải</a:t>
                      </a:r>
                      <a:endParaRPr lang="vi-VN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/>
                </a:tc>
                <a:tc>
                  <a:txBody>
                    <a:bodyPr/>
                    <a:lstStyle/>
                    <a:p>
                      <a:pPr indent="1016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</a:rPr>
                        <a:t>Trung Quốc</a:t>
                      </a:r>
                      <a:endParaRPr lang="vi-VN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400" dirty="0">
                          <a:effectLst/>
                        </a:rPr>
                        <a:t>25,6</a:t>
                      </a:r>
                      <a:endParaRPr lang="vi-VN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/>
                </a:tc>
                <a:extLst>
                  <a:ext uri="{0D108BD9-81ED-4DB2-BD59-A6C34878D82A}">
                    <a16:rowId xmlns:a16="http://schemas.microsoft.com/office/drawing/2014/main" val="2056194713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E8BEEE9B-19C2-4997-A0E3-7BB2B197BCA8}"/>
              </a:ext>
            </a:extLst>
          </p:cNvPr>
          <p:cNvPicPr/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14" t="56020" r="33491" b="7639"/>
          <a:stretch/>
        </p:blipFill>
        <p:spPr bwMode="auto">
          <a:xfrm>
            <a:off x="998806" y="861279"/>
            <a:ext cx="5430129" cy="36966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55376F-6302-439D-B581-2EB5F73010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439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B2C6F3-5428-4DF1-BDCB-CE2396BB125C}"/>
              </a:ext>
            </a:extLst>
          </p:cNvPr>
          <p:cNvSpPr txBox="1"/>
          <p:nvPr/>
        </p:nvSpPr>
        <p:spPr>
          <a:xfrm>
            <a:off x="590842" y="365760"/>
            <a:ext cx="118403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27. </a:t>
            </a:r>
            <a:r>
              <a:rPr lang="vi-VN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DÂN SỐ VÀ SỰ PHÂN B</a:t>
            </a:r>
            <a:r>
              <a:rPr lang="en-US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Ố </a:t>
            </a:r>
            <a:r>
              <a:rPr lang="vi-VN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DÂN C</a:t>
            </a:r>
            <a:r>
              <a:rPr lang="en-US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 </a:t>
            </a:r>
            <a:r>
              <a:rPr lang="vi-VN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TRÊN THẾ GIỚI</a:t>
            </a:r>
            <a:r>
              <a:rPr lang="en-US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vi-VN" sz="28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13544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9D75CF-1862-4715-95F2-FF11D6438F7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4221026" y="385840"/>
            <a:ext cx="7913985" cy="558487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D9C6A33-0D83-4259-A82C-50E2E0CA0747}"/>
              </a:ext>
            </a:extLst>
          </p:cNvPr>
          <p:cNvSpPr/>
          <p:nvPr/>
        </p:nvSpPr>
        <p:spPr>
          <a:xfrm>
            <a:off x="0" y="3993956"/>
            <a:ext cx="3972232" cy="120032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gồm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hạng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(STT),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phố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dirty="0">
              <a:solidFill>
                <a:schemeClr val="bg1">
                  <a:lumMod val="9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7253B0-819D-41B4-A329-F91DCE893D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59" y="127324"/>
            <a:ext cx="1460090" cy="12471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72BACD9-57FD-4262-96F2-79409231AC24}"/>
              </a:ext>
            </a:extLst>
          </p:cNvPr>
          <p:cNvSpPr txBox="1"/>
          <p:nvPr/>
        </p:nvSpPr>
        <p:spPr>
          <a:xfrm>
            <a:off x="0" y="2864043"/>
            <a:ext cx="4278015" cy="830997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ên bảng số liệu cho biết điều gì?</a:t>
            </a:r>
            <a:endParaRPr lang="vi-VN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A1A4C5-D611-447B-9B8F-AEDB2C7FB3E1}"/>
              </a:ext>
            </a:extLst>
          </p:cNvPr>
          <p:cNvSpPr txBox="1"/>
          <p:nvPr/>
        </p:nvSpPr>
        <p:spPr>
          <a:xfrm>
            <a:off x="56989" y="1897084"/>
            <a:ext cx="41070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8A09C4-D561-4A7D-AA12-22382FB98E85}"/>
              </a:ext>
            </a:extLst>
          </p:cNvPr>
          <p:cNvSpPr txBox="1"/>
          <p:nvPr/>
        </p:nvSpPr>
        <p:spPr>
          <a:xfrm>
            <a:off x="4946263" y="385840"/>
            <a:ext cx="6800260" cy="46166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Mười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phố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2018</a:t>
            </a:r>
            <a:endParaRPr lang="vi-VN" sz="2400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59BB3E9-5431-4926-A496-5025EB24DD44}"/>
              </a:ext>
            </a:extLst>
          </p:cNvPr>
          <p:cNvSpPr/>
          <p:nvPr/>
        </p:nvSpPr>
        <p:spPr>
          <a:xfrm>
            <a:off x="75481" y="3013501"/>
            <a:ext cx="3798277" cy="830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 dung bảng số liệu g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ồ</a:t>
            </a:r>
            <a:r>
              <a:rPr 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 những gì?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1" name="Graphic 10" descr="Boardroom">
            <a:extLst>
              <a:ext uri="{FF2B5EF4-FFF2-40B4-BE49-F238E27FC236}">
                <a16:creationId xmlns:a16="http://schemas.microsoft.com/office/drawing/2014/main" id="{457A57DB-CE02-4AAB-85E9-6DF7636511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39007" y="39030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699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6" grpId="1" animBg="1"/>
      <p:bldP spid="8" grpId="0"/>
      <p:bldP spid="9" grpId="0" animBg="1"/>
      <p:bldP spid="9" grpId="1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20D9CC2-28BE-46E3-9FF8-2FBCB62D982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5190979" y="327912"/>
            <a:ext cx="6846277" cy="6202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7BD9532-83ED-405E-B3A1-035EC198CE45}"/>
              </a:ext>
            </a:extLst>
          </p:cNvPr>
          <p:cNvSpPr txBox="1"/>
          <p:nvPr/>
        </p:nvSpPr>
        <p:spPr>
          <a:xfrm>
            <a:off x="5616361" y="6129026"/>
            <a:ext cx="6050839" cy="37867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2018</a:t>
            </a:r>
            <a:endParaRPr lang="vi-V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A6C08DE-3A1C-46DD-A7EB-FAAA2D42FF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44" y="161529"/>
            <a:ext cx="1460090" cy="1247166"/>
          </a:xfrm>
          <a:prstGeom prst="rect">
            <a:avLst/>
          </a:prstGeom>
        </p:spPr>
      </p:pic>
      <p:pic>
        <p:nvPicPr>
          <p:cNvPr id="11" name="Graphic 10" descr="Boardroom">
            <a:extLst>
              <a:ext uri="{FF2B5EF4-FFF2-40B4-BE49-F238E27FC236}">
                <a16:creationId xmlns:a16="http://schemas.microsoft.com/office/drawing/2014/main" id="{BECE95EF-E1DA-4A5C-A3DB-955C5E4B6B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19422" y="327912"/>
            <a:ext cx="914400" cy="914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520323F-FBA1-4366-8DA7-AB6A29FE9450}"/>
              </a:ext>
            </a:extLst>
          </p:cNvPr>
          <p:cNvSpPr txBox="1"/>
          <p:nvPr/>
        </p:nvSpPr>
        <p:spPr>
          <a:xfrm>
            <a:off x="46893" y="1762306"/>
            <a:ext cx="486742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6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6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6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6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4, </a:t>
            </a:r>
            <a:r>
              <a:rPr lang="en-US" sz="26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600" b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AE2DA5A-9388-4265-9A8A-4066552B5716}"/>
              </a:ext>
            </a:extLst>
          </p:cNvPr>
          <p:cNvSpPr/>
          <p:nvPr/>
        </p:nvSpPr>
        <p:spPr>
          <a:xfrm>
            <a:off x="154744" y="2359244"/>
            <a:ext cx="47337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Bảng chú giải của bản đồ cho biết đi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ề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 gì?</a:t>
            </a:r>
            <a:endParaRPr lang="vi-VN" sz="2400" b="1" dirty="0">
              <a:solidFill>
                <a:schemeClr val="bg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5E27908-11BC-4755-A2D9-358F96D04C17}"/>
              </a:ext>
            </a:extLst>
          </p:cNvPr>
          <p:cNvSpPr/>
          <p:nvPr/>
        </p:nvSpPr>
        <p:spPr>
          <a:xfrm>
            <a:off x="392132" y="2403016"/>
            <a:ext cx="37689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4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</a:t>
            </a:r>
            <a:r>
              <a:rPr lang="vi-VN" sz="24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ội dung của bản đồ là gì? </a:t>
            </a:r>
            <a:endParaRPr lang="vi-VN" sz="24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34A72D4-954C-4B31-8202-B3045B4F7431}"/>
              </a:ext>
            </a:extLst>
          </p:cNvPr>
          <p:cNvSpPr/>
          <p:nvPr/>
        </p:nvSpPr>
        <p:spPr>
          <a:xfrm>
            <a:off x="87921" y="3234013"/>
            <a:ext cx="4867423" cy="830997"/>
          </a:xfrm>
          <a:prstGeom prst="rect">
            <a:avLst/>
          </a:prstGeom>
          <a:solidFill>
            <a:srgbClr val="0066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</a:t>
            </a: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 biết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EDD0F2D-4742-4D02-A810-E43C7A634C98}"/>
              </a:ext>
            </a:extLst>
          </p:cNvPr>
          <p:cNvSpPr/>
          <p:nvPr/>
        </p:nvSpPr>
        <p:spPr>
          <a:xfrm>
            <a:off x="46893" y="2173022"/>
            <a:ext cx="4922560" cy="1723219"/>
          </a:xfrm>
          <a:prstGeom prst="roundRect">
            <a:avLst/>
          </a:prstGeom>
          <a:solidFill>
            <a:srgbClr val="00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5000"/>
              </a:lnSpc>
              <a:spcAft>
                <a:spcPts val="0"/>
              </a:spcAft>
            </a:pPr>
            <a:r>
              <a:rPr lang="nl-NL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 thị có dân số là bao nhiêu triệu người thì được gọi là siêu đô thị? 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50F3105F-B8B9-41E3-88D1-E7B51FC68B96}"/>
              </a:ext>
            </a:extLst>
          </p:cNvPr>
          <p:cNvSpPr/>
          <p:nvPr/>
        </p:nvSpPr>
        <p:spPr>
          <a:xfrm>
            <a:off x="74462" y="3849757"/>
            <a:ext cx="4867422" cy="914400"/>
          </a:xfrm>
          <a:prstGeom prst="roundRect">
            <a:avLst>
              <a:gd name="adj" fmla="val 18205"/>
            </a:avLst>
          </a:prstGeom>
          <a:solidFill>
            <a:srgbClr val="33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5000"/>
              </a:lnSpc>
            </a:pPr>
            <a:r>
              <a:rPr lang="nl-NL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 thị có số dân từ 10 triệu người trở lên thì được gọi là siêu đô thị.</a:t>
            </a:r>
            <a:endParaRPr lang="vi-VN" sz="24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758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6" presetClass="emph" presetSubtype="0" fill="hold" grpId="1" nodeType="clickEffect">
                                  <p:stCondLst>
                                    <p:cond delay="1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3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3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3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grpId="0" nodeType="click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3" grpId="0"/>
      <p:bldP spid="13" grpId="1"/>
      <p:bldP spid="14" grpId="0"/>
      <p:bldP spid="14" grpId="1"/>
      <p:bldP spid="19" grpId="0"/>
      <p:bldP spid="19" grpId="1"/>
      <p:bldP spid="19" grpId="2"/>
      <p:bldP spid="20" grpId="0" animBg="1"/>
      <p:bldP spid="20" grpId="1" animBg="1"/>
      <p:bldP spid="21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33BA7AA-AACA-44ED-8E0C-6AAE9B5D8BDD}"/>
              </a:ext>
            </a:extLst>
          </p:cNvPr>
          <p:cNvSpPr/>
          <p:nvPr/>
        </p:nvSpPr>
        <p:spPr>
          <a:xfrm>
            <a:off x="759655" y="424189"/>
            <a:ext cx="31792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nl-NL" sz="2800" b="1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động nhóm:</a:t>
            </a:r>
            <a:endParaRPr lang="vi-VN" sz="2000" b="1" dirty="0">
              <a:solidFill>
                <a:schemeClr val="bg1">
                  <a:lumMod val="9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43C17D2-0E14-47C1-B521-E9E42F56AEBD}"/>
              </a:ext>
            </a:extLst>
          </p:cNvPr>
          <p:cNvSpPr/>
          <p:nvPr/>
        </p:nvSpPr>
        <p:spPr>
          <a:xfrm>
            <a:off x="379828" y="1119111"/>
            <a:ext cx="11310424" cy="3901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Vòng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1: 7-10p</a:t>
            </a:r>
            <a:endParaRPr lang="vi-VN" sz="2000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Vòng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2: 5-7p</a:t>
            </a:r>
            <a:endParaRPr lang="vi-VN" sz="2000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vi-VN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 nhóm 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chẵn, lẻ) thảo luận nội dung trong phiếu học tập. </a:t>
            </a:r>
            <a:endParaRPr lang="vi-VN" sz="2000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vi-VN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 thảo luận xong, 1 nhóm chẵn sẽ ghép 1 nhóm lẻ (1-2,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3-4,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5-6,) để tạo thành nhóm mới. Nhóm mới tiếp tục thảo luận vòng 2, trình bày nội dung ở vòng 1 cho nhóm còn lại nắm được toàn bộ nội dung của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endParaRPr lang="vi-VN" sz="2000" dirty="0">
              <a:solidFill>
                <a:schemeClr val="bg1">
                  <a:lumMod val="9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337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7BFF6BA-1248-4802-8246-3B1373569CE9}"/>
              </a:ext>
            </a:extLst>
          </p:cNvPr>
          <p:cNvSpPr/>
          <p:nvPr/>
        </p:nvSpPr>
        <p:spPr>
          <a:xfrm>
            <a:off x="403274" y="222323"/>
            <a:ext cx="116199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nl-NL" sz="24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 1, 3, 5:  Hoàn thành phiếu học tập số 3 </a:t>
            </a:r>
            <a:endParaRPr lang="vi-VN" b="1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8DFD481-F1F8-42C7-AF10-C0103D76436E}"/>
              </a:ext>
            </a:extLst>
          </p:cNvPr>
          <p:cNvSpPr/>
          <p:nvPr/>
        </p:nvSpPr>
        <p:spPr>
          <a:xfrm>
            <a:off x="403274" y="5103303"/>
            <a:ext cx="112166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nl-NL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2. </a:t>
            </a:r>
            <a:r>
              <a:rPr 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Mười thành phố đông dân nhất thế giới năm 2018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các châu lục nào; 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hâu lục nào có nhiều thành phố đông dân nhất?</a:t>
            </a:r>
          </a:p>
          <a:p>
            <a:pPr algn="just">
              <a:spcAft>
                <a:spcPts val="0"/>
              </a:spcAft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phố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thuận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lợi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khó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khăn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tế-xã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môi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vi-VN" sz="2400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5AA5F9D-6373-407A-85B4-DCCFACF2F0AF}"/>
              </a:ext>
            </a:extLst>
          </p:cNvPr>
          <p:cNvSpPr/>
          <p:nvPr/>
        </p:nvSpPr>
        <p:spPr>
          <a:xfrm>
            <a:off x="168812" y="637820"/>
            <a:ext cx="117371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101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nl-NL" alt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Dựa vào bảng số liệu trang 196, bản đồ hình 4</a:t>
            </a:r>
            <a:r>
              <a:rPr lang="en-US" alt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sgk</a:t>
            </a:r>
            <a:r>
              <a:rPr lang="en-US" alt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alt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197</a:t>
            </a:r>
            <a:r>
              <a:rPr lang="en-US" altLang="vi-VN" sz="24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alt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alt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alt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lang="en-US" alt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alt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alt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alt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điền</a:t>
            </a:r>
            <a:r>
              <a:rPr lang="en-US" alt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alt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châu</a:t>
            </a:r>
            <a:r>
              <a:rPr lang="en-US" alt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lục</a:t>
            </a:r>
            <a:r>
              <a:rPr lang="en-US" alt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altLang="vi-VN" dirty="0">
              <a:solidFill>
                <a:schemeClr val="bg1">
                  <a:lumMod val="95000"/>
                </a:schemeClr>
              </a:solidFill>
            </a:endParaRP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005B4FBD-5D25-47E9-B2C4-65668A8FF8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9909289"/>
              </p:ext>
            </p:extLst>
          </p:nvPr>
        </p:nvGraphicFramePr>
        <p:xfrm>
          <a:off x="902677" y="1468817"/>
          <a:ext cx="9383150" cy="36344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62330">
                  <a:extLst>
                    <a:ext uri="{9D8B030D-6E8A-4147-A177-3AD203B41FA5}">
                      <a16:colId xmlns:a16="http://schemas.microsoft.com/office/drawing/2014/main" val="3436203829"/>
                    </a:ext>
                  </a:extLst>
                </a:gridCol>
                <a:gridCol w="2367420">
                  <a:extLst>
                    <a:ext uri="{9D8B030D-6E8A-4147-A177-3AD203B41FA5}">
                      <a16:colId xmlns:a16="http://schemas.microsoft.com/office/drawing/2014/main" val="2465346636"/>
                    </a:ext>
                  </a:extLst>
                </a:gridCol>
                <a:gridCol w="2485649">
                  <a:extLst>
                    <a:ext uri="{9D8B030D-6E8A-4147-A177-3AD203B41FA5}">
                      <a16:colId xmlns:a16="http://schemas.microsoft.com/office/drawing/2014/main" val="1064405972"/>
                    </a:ext>
                  </a:extLst>
                </a:gridCol>
                <a:gridCol w="2053858">
                  <a:extLst>
                    <a:ext uri="{9D8B030D-6E8A-4147-A177-3AD203B41FA5}">
                      <a16:colId xmlns:a16="http://schemas.microsoft.com/office/drawing/2014/main" val="4034719110"/>
                    </a:ext>
                  </a:extLst>
                </a:gridCol>
                <a:gridCol w="1613893">
                  <a:extLst>
                    <a:ext uri="{9D8B030D-6E8A-4147-A177-3AD203B41FA5}">
                      <a16:colId xmlns:a16="http://schemas.microsoft.com/office/drawing/2014/main" val="2390586084"/>
                    </a:ext>
                  </a:extLst>
                </a:gridCol>
              </a:tblGrid>
              <a:tr h="570676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Ê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 THÀNH P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HỐ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38100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</a:t>
                      </a: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Ố</a:t>
                      </a:r>
                      <a:r>
                        <a:rPr lang="vi-VN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 GIA</a:t>
                      </a:r>
                      <a:endParaRPr lang="vi-VN" sz="1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Ố</a:t>
                      </a:r>
                      <a:r>
                        <a:rPr lang="vi-VN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DÂN </a:t>
                      </a: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(Triệu người)</a:t>
                      </a:r>
                      <a:endParaRPr lang="vi-VN" sz="1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 lục</a:t>
                      </a:r>
                      <a:endParaRPr lang="vi-VN" sz="1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extLst>
                  <a:ext uri="{0D108BD9-81ED-4DB2-BD59-A6C34878D82A}">
                    <a16:rowId xmlns:a16="http://schemas.microsoft.com/office/drawing/2014/main" val="1781374026"/>
                  </a:ext>
                </a:extLst>
              </a:tr>
              <a:tr h="272331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01600"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Tô-ky-ô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01600"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Nhật Bản</a:t>
                      </a:r>
                      <a:endParaRPr lang="vi-VN" sz="1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37,5</a:t>
                      </a:r>
                      <a:endParaRPr lang="vi-VN" sz="1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1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val="147793291"/>
                  </a:ext>
                </a:extLst>
              </a:tr>
              <a:tr h="272331">
                <a:tc>
                  <a:txBody>
                    <a:bodyPr/>
                    <a:lstStyle/>
                    <a:p>
                      <a:pPr indent="190500"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01600"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Niu Đê-li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01600"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Ấ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 Độ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28,5</a:t>
                      </a:r>
                      <a:endParaRPr lang="vi-VN" sz="1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1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val="3873102395"/>
                  </a:ext>
                </a:extLst>
              </a:tr>
              <a:tr h="272331">
                <a:tc>
                  <a:txBody>
                    <a:bodyPr/>
                    <a:lstStyle/>
                    <a:p>
                      <a:pPr indent="190500"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/>
                </a:tc>
                <a:tc>
                  <a:txBody>
                    <a:bodyPr/>
                    <a:lstStyle/>
                    <a:p>
                      <a:pPr indent="101600"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Thượng Hải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/>
                </a:tc>
                <a:tc>
                  <a:txBody>
                    <a:bodyPr/>
                    <a:lstStyle/>
                    <a:p>
                      <a:pPr indent="101600"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 Quốc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25,6</a:t>
                      </a:r>
                      <a:endParaRPr lang="vi-VN" sz="1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1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val="1210529946"/>
                  </a:ext>
                </a:extLst>
              </a:tr>
              <a:tr h="272331">
                <a:tc>
                  <a:txBody>
                    <a:bodyPr/>
                    <a:lstStyle/>
                    <a:p>
                      <a:pPr indent="190500"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01600"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Xao Pao-lô</a:t>
                      </a:r>
                      <a:endParaRPr lang="vi-VN" sz="1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01600"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Bra-xin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21,7</a:t>
                      </a:r>
                      <a:endParaRPr lang="vi-VN" sz="1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1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val="1815547666"/>
                  </a:ext>
                </a:extLst>
              </a:tr>
              <a:tr h="283368">
                <a:tc>
                  <a:txBody>
                    <a:bodyPr/>
                    <a:lstStyle/>
                    <a:p>
                      <a:pPr indent="190500"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01600"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Mê-hi-cô Xi-ti</a:t>
                      </a:r>
                      <a:endParaRPr lang="vi-VN" sz="1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01600"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Mê-hi-cô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21,6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1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val="1191860383"/>
                  </a:ext>
                </a:extLst>
              </a:tr>
              <a:tr h="272331">
                <a:tc>
                  <a:txBody>
                    <a:bodyPr/>
                    <a:lstStyle/>
                    <a:p>
                      <a:pPr indent="190500"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01600"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Cai-rô</a:t>
                      </a:r>
                      <a:endParaRPr lang="vi-VN" sz="1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01600"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Ai Cập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20,1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1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val="4054817528"/>
                  </a:ext>
                </a:extLst>
              </a:tr>
              <a:tr h="272331">
                <a:tc>
                  <a:txBody>
                    <a:bodyPr/>
                    <a:lstStyle/>
                    <a:p>
                      <a:pPr indent="190500"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01600"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Mum-bai</a:t>
                      </a:r>
                      <a:endParaRPr lang="vi-VN" sz="1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Ấ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 Độ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val="3780968451"/>
                  </a:ext>
                </a:extLst>
              </a:tr>
              <a:tr h="272331">
                <a:tc>
                  <a:txBody>
                    <a:bodyPr/>
                    <a:lstStyle/>
                    <a:p>
                      <a:pPr indent="190500"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01600"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Đắc-ca</a:t>
                      </a:r>
                      <a:endParaRPr lang="vi-VN" sz="1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01600"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Băng-la-đét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19,6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val="3587002664"/>
                  </a:ext>
                </a:extLst>
              </a:tr>
              <a:tr h="272331">
                <a:tc>
                  <a:txBody>
                    <a:bodyPr/>
                    <a:lstStyle/>
                    <a:p>
                      <a:pPr indent="190500"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indent="101600"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Bắc Kinh</a:t>
                      </a:r>
                      <a:endParaRPr lang="vi-VN" sz="1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indent="101600"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 Quốc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19,6</a:t>
                      </a:r>
                      <a:endParaRPr lang="vi-VN" sz="1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val="828954676"/>
                  </a:ext>
                </a:extLst>
              </a:tr>
              <a:tr h="272331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01600"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</a:t>
                      </a:r>
                      <a:r>
                        <a:rPr lang="vi-VN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-xa-ca</a:t>
                      </a:r>
                      <a:endParaRPr lang="vi-VN" sz="1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01600"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Nhật B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19,3</a:t>
                      </a:r>
                      <a:endParaRPr lang="vi-VN" sz="1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1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val="21871092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15939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>
        <p15:prstTrans prst="curtains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44A9706-2E37-4BA7-A40D-9CC20C1E80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0061319"/>
              </p:ext>
            </p:extLst>
          </p:nvPr>
        </p:nvGraphicFramePr>
        <p:xfrm>
          <a:off x="1161176" y="1578882"/>
          <a:ext cx="10199076" cy="26822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30996">
                  <a:extLst>
                    <a:ext uri="{9D8B030D-6E8A-4147-A177-3AD203B41FA5}">
                      <a16:colId xmlns:a16="http://schemas.microsoft.com/office/drawing/2014/main" val="2045926507"/>
                    </a:ext>
                  </a:extLst>
                </a:gridCol>
                <a:gridCol w="3854548">
                  <a:extLst>
                    <a:ext uri="{9D8B030D-6E8A-4147-A177-3AD203B41FA5}">
                      <a16:colId xmlns:a16="http://schemas.microsoft.com/office/drawing/2014/main" val="1373084709"/>
                    </a:ext>
                  </a:extLst>
                </a:gridCol>
                <a:gridCol w="3313532">
                  <a:extLst>
                    <a:ext uri="{9D8B030D-6E8A-4147-A177-3AD203B41FA5}">
                      <a16:colId xmlns:a16="http://schemas.microsoft.com/office/drawing/2014/main" val="2452695493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lục</a:t>
                      </a:r>
                      <a:endParaRPr lang="vi-VN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siêu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endParaRPr lang="vi-VN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826741"/>
                  </a:ext>
                </a:extLst>
              </a:tr>
              <a:tr h="303895"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10 </a:t>
                      </a:r>
                      <a:r>
                        <a:rPr lang="en-US" sz="22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dưới</a:t>
                      </a:r>
                      <a:r>
                        <a:rPr lang="en-US" sz="2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 </a:t>
                      </a:r>
                      <a:r>
                        <a:rPr lang="en-US" sz="22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triệu</a:t>
                      </a:r>
                      <a:r>
                        <a:rPr lang="en-US" sz="2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endParaRPr lang="vi-VN" sz="22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 </a:t>
                      </a:r>
                      <a:r>
                        <a:rPr lang="en-US" sz="22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triệu</a:t>
                      </a:r>
                      <a:r>
                        <a:rPr lang="en-US" sz="2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trở</a:t>
                      </a:r>
                      <a:r>
                        <a:rPr lang="en-US" sz="2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endParaRPr lang="vi-VN" sz="22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49592568"/>
                  </a:ext>
                </a:extLst>
              </a:tr>
              <a:tr h="3038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Á</a:t>
                      </a:r>
                      <a:endParaRPr lang="vi-VN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61069131"/>
                  </a:ext>
                </a:extLst>
              </a:tr>
              <a:tr h="3038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Âu</a:t>
                      </a:r>
                      <a:endParaRPr lang="vi-VN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69740597"/>
                  </a:ext>
                </a:extLst>
              </a:tr>
              <a:tr h="3038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Phi</a:t>
                      </a:r>
                      <a:endParaRPr lang="vi-VN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2863235"/>
                  </a:ext>
                </a:extLst>
              </a:tr>
              <a:tr h="3038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 Mỹ</a:t>
                      </a:r>
                      <a:endParaRPr lang="vi-VN" sz="2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47093376"/>
                  </a:ext>
                </a:extLst>
              </a:tr>
              <a:tr h="3038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 Đại Dương</a:t>
                      </a:r>
                      <a:endParaRPr lang="vi-VN" sz="2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16277561"/>
                  </a:ext>
                </a:extLst>
              </a:tr>
              <a:tr h="3038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 Nam Cực</a:t>
                      </a:r>
                      <a:endParaRPr lang="vi-VN" sz="2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42479680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030E8450-8D3F-4F2B-88E7-21D2D070EE6C}"/>
              </a:ext>
            </a:extLst>
          </p:cNvPr>
          <p:cNvSpPr/>
          <p:nvPr/>
        </p:nvSpPr>
        <p:spPr>
          <a:xfrm>
            <a:off x="984738" y="747885"/>
            <a:ext cx="101990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Dựa vào bản đồ hình 4</a:t>
            </a:r>
            <a:r>
              <a:rPr lang="en-US" alt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sgk</a:t>
            </a:r>
            <a:r>
              <a:rPr lang="en-US" alt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alt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197, </a:t>
            </a:r>
            <a:r>
              <a:rPr lang="en-US" altLang="vi-VN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US" alt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kê</a:t>
            </a:r>
            <a:r>
              <a:rPr lang="en-US" alt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alt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</a:t>
            </a:r>
            <a:r>
              <a:rPr lang="en-US" alt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thị</a:t>
            </a:r>
            <a:r>
              <a:rPr lang="en-US" alt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altLang="vi-VN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alt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châu</a:t>
            </a:r>
            <a:r>
              <a:rPr lang="en-US" alt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lục</a:t>
            </a:r>
            <a:r>
              <a:rPr lang="en-US" alt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alt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điền</a:t>
            </a:r>
            <a:r>
              <a:rPr lang="en-US" alt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alt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lang="en-US" alt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alt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altLang="vi-VN" sz="32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213880E-5B20-4A48-9335-2C0D8322585D}"/>
              </a:ext>
            </a:extLst>
          </p:cNvPr>
          <p:cNvSpPr/>
          <p:nvPr/>
        </p:nvSpPr>
        <p:spPr>
          <a:xfrm>
            <a:off x="1161175" y="286220"/>
            <a:ext cx="60195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2, 4, 6: </a:t>
            </a:r>
            <a:r>
              <a:rPr lang="en-US" sz="24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</a:t>
            </a:r>
            <a:endParaRPr lang="vi-VN" b="1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723F5AD-CF9E-45BD-A515-89DD8261A7B8}"/>
              </a:ext>
            </a:extLst>
          </p:cNvPr>
          <p:cNvSpPr/>
          <p:nvPr/>
        </p:nvSpPr>
        <p:spPr>
          <a:xfrm>
            <a:off x="984738" y="4375288"/>
            <a:ext cx="10375514" cy="1433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  <a:spcAft>
                <a:spcPts val="0"/>
              </a:spcAft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nl-NL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 biết châu lục nào có nhiều siêu đô thị nhất, châu lục nào có ít siêu đô thị nhất? Châu lục nào không có siêu đô thị?</a:t>
            </a:r>
            <a:endParaRPr lang="vi-VN" sz="2400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5000"/>
              </a:lnSpc>
              <a:spcAft>
                <a:spcPts val="0"/>
              </a:spcAft>
            </a:pPr>
            <a:r>
              <a:rPr lang="nl-NL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Em có nhận xét gì về sự phân bố các siêu đô thị trên thế giới?</a:t>
            </a:r>
            <a:endParaRPr lang="vi-VN" sz="24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5905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D512407-1771-4107-B92B-6DBD03FA6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9817686"/>
              </p:ext>
            </p:extLst>
          </p:nvPr>
        </p:nvGraphicFramePr>
        <p:xfrm>
          <a:off x="4515729" y="773723"/>
          <a:ext cx="7512146" cy="513454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90382">
                  <a:extLst>
                    <a:ext uri="{9D8B030D-6E8A-4147-A177-3AD203B41FA5}">
                      <a16:colId xmlns:a16="http://schemas.microsoft.com/office/drawing/2014/main" val="691445014"/>
                    </a:ext>
                  </a:extLst>
                </a:gridCol>
                <a:gridCol w="2008156">
                  <a:extLst>
                    <a:ext uri="{9D8B030D-6E8A-4147-A177-3AD203B41FA5}">
                      <a16:colId xmlns:a16="http://schemas.microsoft.com/office/drawing/2014/main" val="649093336"/>
                    </a:ext>
                  </a:extLst>
                </a:gridCol>
                <a:gridCol w="1877207">
                  <a:extLst>
                    <a:ext uri="{9D8B030D-6E8A-4147-A177-3AD203B41FA5}">
                      <a16:colId xmlns:a16="http://schemas.microsoft.com/office/drawing/2014/main" val="1231633741"/>
                    </a:ext>
                  </a:extLst>
                </a:gridCol>
                <a:gridCol w="1644318">
                  <a:extLst>
                    <a:ext uri="{9D8B030D-6E8A-4147-A177-3AD203B41FA5}">
                      <a16:colId xmlns:a16="http://schemas.microsoft.com/office/drawing/2014/main" val="2417065915"/>
                    </a:ext>
                  </a:extLst>
                </a:gridCol>
                <a:gridCol w="1292083">
                  <a:extLst>
                    <a:ext uri="{9D8B030D-6E8A-4147-A177-3AD203B41FA5}">
                      <a16:colId xmlns:a16="http://schemas.microsoft.com/office/drawing/2014/main" val="1420780062"/>
                    </a:ext>
                  </a:extLst>
                </a:gridCol>
              </a:tblGrid>
              <a:tr h="746734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vi-VN" sz="20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Ê</a:t>
                      </a: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 THÀNH P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HỐ</a:t>
                      </a:r>
                      <a:endParaRPr lang="vi-VN" sz="20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3810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Ố</a:t>
                      </a:r>
                      <a:r>
                        <a:rPr lang="vi-VN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 GIA</a:t>
                      </a:r>
                      <a:endParaRPr lang="vi-VN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Ố</a:t>
                      </a:r>
                      <a:r>
                        <a:rPr lang="vi-VN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DÂN </a:t>
                      </a: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(Triệu người)</a:t>
                      </a:r>
                      <a:endParaRPr lang="vi-VN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 lục</a:t>
                      </a:r>
                      <a:endParaRPr lang="vi-VN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extLst>
                  <a:ext uri="{0D108BD9-81ED-4DB2-BD59-A6C34878D82A}">
                    <a16:rowId xmlns:a16="http://schemas.microsoft.com/office/drawing/2014/main" val="3564226670"/>
                  </a:ext>
                </a:extLst>
              </a:tr>
              <a:tr h="433744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vi-VN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016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Tô-ky-ô</a:t>
                      </a:r>
                      <a:endParaRPr lang="vi-VN" sz="20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016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Nhật Bản</a:t>
                      </a:r>
                      <a:endParaRPr lang="vi-VN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37,5</a:t>
                      </a:r>
                      <a:endParaRPr lang="vi-VN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 Á</a:t>
                      </a:r>
                      <a:endParaRPr lang="vi-VN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val="1562189612"/>
                  </a:ext>
                </a:extLst>
              </a:tr>
              <a:tr h="433744">
                <a:tc>
                  <a:txBody>
                    <a:bodyPr/>
                    <a:lstStyle/>
                    <a:p>
                      <a:pPr indent="1905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vi-VN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016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Niu Đê-li</a:t>
                      </a:r>
                      <a:endParaRPr lang="vi-VN" sz="20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016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Ấ</a:t>
                      </a: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 Độ</a:t>
                      </a:r>
                      <a:endParaRPr lang="vi-VN" sz="20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28,5</a:t>
                      </a:r>
                      <a:endParaRPr lang="vi-VN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 Á</a:t>
                      </a:r>
                      <a:endParaRPr lang="vi-VN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val="3241699780"/>
                  </a:ext>
                </a:extLst>
              </a:tr>
              <a:tr h="433744">
                <a:tc>
                  <a:txBody>
                    <a:bodyPr/>
                    <a:lstStyle/>
                    <a:p>
                      <a:pPr indent="1905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vi-VN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/>
                </a:tc>
                <a:tc>
                  <a:txBody>
                    <a:bodyPr/>
                    <a:lstStyle/>
                    <a:p>
                      <a:pPr indent="1016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Thượng Hải</a:t>
                      </a:r>
                      <a:endParaRPr lang="vi-VN" sz="20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/>
                </a:tc>
                <a:tc>
                  <a:txBody>
                    <a:bodyPr/>
                    <a:lstStyle/>
                    <a:p>
                      <a:pPr indent="1016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 Quốc</a:t>
                      </a:r>
                      <a:endParaRPr lang="vi-VN" sz="20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25,6</a:t>
                      </a:r>
                      <a:endParaRPr lang="vi-VN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 Á</a:t>
                      </a:r>
                      <a:endParaRPr lang="vi-VN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val="2963842432"/>
                  </a:ext>
                </a:extLst>
              </a:tr>
              <a:tr h="441207">
                <a:tc>
                  <a:txBody>
                    <a:bodyPr/>
                    <a:lstStyle/>
                    <a:p>
                      <a:pPr indent="1905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vi-VN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016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Xao Pao-lô</a:t>
                      </a:r>
                      <a:endParaRPr lang="vi-VN" sz="20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016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Bra-xin</a:t>
                      </a:r>
                      <a:endParaRPr lang="vi-VN" sz="20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21,7</a:t>
                      </a:r>
                      <a:endParaRPr lang="vi-VN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Chây Mỹ</a:t>
                      </a:r>
                      <a:endParaRPr lang="vi-VN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val="3168741822"/>
                  </a:ext>
                </a:extLst>
              </a:tr>
              <a:tr h="433744">
                <a:tc>
                  <a:txBody>
                    <a:bodyPr/>
                    <a:lstStyle/>
                    <a:p>
                      <a:pPr indent="1905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vi-VN" sz="20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016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Mê-hi-cô Xi-ti</a:t>
                      </a:r>
                      <a:endParaRPr lang="vi-VN" sz="20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016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Mê-hi-cô</a:t>
                      </a:r>
                      <a:endParaRPr lang="vi-VN" sz="20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21,6</a:t>
                      </a:r>
                      <a:endParaRPr lang="vi-VN" sz="20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 Mỹ</a:t>
                      </a:r>
                      <a:endParaRPr lang="vi-VN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val="1335478"/>
                  </a:ext>
                </a:extLst>
              </a:tr>
              <a:tr h="441207">
                <a:tc>
                  <a:txBody>
                    <a:bodyPr/>
                    <a:lstStyle/>
                    <a:p>
                      <a:pPr indent="1905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vi-VN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016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Cai-rô</a:t>
                      </a:r>
                      <a:endParaRPr lang="vi-VN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016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Ai Cập</a:t>
                      </a:r>
                      <a:endParaRPr lang="vi-VN" sz="20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20,1</a:t>
                      </a:r>
                      <a:endParaRPr lang="vi-VN" sz="20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 Phi</a:t>
                      </a:r>
                      <a:endParaRPr lang="vi-VN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val="2829772542"/>
                  </a:ext>
                </a:extLst>
              </a:tr>
              <a:tr h="433744">
                <a:tc>
                  <a:txBody>
                    <a:bodyPr/>
                    <a:lstStyle/>
                    <a:p>
                      <a:pPr indent="1905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vi-VN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016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Mum-bai</a:t>
                      </a:r>
                      <a:endParaRPr lang="vi-VN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Ấ</a:t>
                      </a: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 Độ</a:t>
                      </a:r>
                      <a:endParaRPr lang="vi-VN" sz="20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</a:t>
                      </a:r>
                      <a:endParaRPr lang="vi-VN" sz="20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 Á</a:t>
                      </a:r>
                      <a:endParaRPr lang="vi-VN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val="1302077722"/>
                  </a:ext>
                </a:extLst>
              </a:tr>
              <a:tr h="433744">
                <a:tc>
                  <a:txBody>
                    <a:bodyPr/>
                    <a:lstStyle/>
                    <a:p>
                      <a:pPr indent="1905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vi-VN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016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Đắc-ca</a:t>
                      </a:r>
                      <a:endParaRPr lang="vi-VN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016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Băng-la-đét</a:t>
                      </a:r>
                      <a:endParaRPr lang="vi-VN" sz="20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19,6</a:t>
                      </a:r>
                      <a:endParaRPr lang="vi-VN" sz="20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Á</a:t>
                      </a:r>
                      <a:endParaRPr lang="vi-VN" sz="20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val="1250788371"/>
                  </a:ext>
                </a:extLst>
              </a:tr>
              <a:tr h="433744">
                <a:tc>
                  <a:txBody>
                    <a:bodyPr/>
                    <a:lstStyle/>
                    <a:p>
                      <a:pPr indent="1905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vi-VN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indent="1016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Bắc Kinh</a:t>
                      </a:r>
                      <a:endParaRPr lang="vi-VN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indent="1016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 Quốc</a:t>
                      </a:r>
                      <a:endParaRPr lang="vi-VN" sz="20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19,6</a:t>
                      </a:r>
                      <a:endParaRPr lang="vi-VN" sz="20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Á</a:t>
                      </a:r>
                      <a:endParaRPr lang="vi-VN" sz="20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val="759486188"/>
                  </a:ext>
                </a:extLst>
              </a:tr>
              <a:tr h="46919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vi-VN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016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</a:t>
                      </a: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-xa-ca</a:t>
                      </a:r>
                      <a:endParaRPr lang="vi-VN" sz="20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1016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Nhật B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</a:t>
                      </a:r>
                      <a:r>
                        <a:rPr lang="vi-VN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vi-VN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19,3</a:t>
                      </a:r>
                      <a:endParaRPr lang="vi-VN" sz="20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Á</a:t>
                      </a:r>
                      <a:endParaRPr lang="vi-VN" sz="20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val="215361196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3F799FDD-106E-4AAA-8978-149391D790F4}"/>
              </a:ext>
            </a:extLst>
          </p:cNvPr>
          <p:cNvSpPr txBox="1"/>
          <p:nvPr/>
        </p:nvSpPr>
        <p:spPr>
          <a:xfrm>
            <a:off x="4332849" y="86294"/>
            <a:ext cx="31652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vi-VN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B1C0E2C-6B77-4AC1-B126-2803C2536819}"/>
              </a:ext>
            </a:extLst>
          </p:cNvPr>
          <p:cNvSpPr/>
          <p:nvPr/>
        </p:nvSpPr>
        <p:spPr>
          <a:xfrm>
            <a:off x="164125" y="1120676"/>
            <a:ext cx="4168724" cy="2308324"/>
          </a:xfrm>
          <a:prstGeom prst="rect">
            <a:avLst/>
          </a:prstGeom>
          <a:solidFill>
            <a:srgbClr val="0033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24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Mười thành phố đông dân nhất thế giới năm 2018 </a:t>
            </a:r>
            <a:r>
              <a:rPr lang="en-US" sz="2400" dirty="0" err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vi-VN" sz="24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các châu lục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châu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Á, </a:t>
            </a:r>
            <a:r>
              <a:rPr lang="en-US" sz="2400" dirty="0" err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châu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Mỹ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 </a:t>
            </a:r>
            <a:r>
              <a:rPr lang="en-US" sz="2400" dirty="0" err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châu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Phi</a:t>
            </a:r>
            <a:r>
              <a:rPr lang="vi-VN" sz="24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endParaRPr lang="en-US" sz="2400" dirty="0">
              <a:solidFill>
                <a:schemeClr val="bg1">
                  <a:lumMod val="8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C</a:t>
            </a:r>
            <a:r>
              <a:rPr lang="vi-VN" sz="24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hâu lục có nhiều thành phố đông dân nhất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châu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Á.</a:t>
            </a:r>
            <a:endParaRPr lang="vi-VN" sz="2400" dirty="0">
              <a:solidFill>
                <a:schemeClr val="bg1">
                  <a:lumMod val="8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69140BD-5F13-456A-9757-E82428DEDBD4}"/>
              </a:ext>
            </a:extLst>
          </p:cNvPr>
          <p:cNvSpPr/>
          <p:nvPr/>
        </p:nvSpPr>
        <p:spPr>
          <a:xfrm>
            <a:off x="164125" y="773723"/>
            <a:ext cx="4241409" cy="5134547"/>
          </a:xfrm>
          <a:prstGeom prst="rect">
            <a:avLst/>
          </a:prstGeom>
          <a:solidFill>
            <a:srgbClr val="0033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lnSpc>
                <a:spcPct val="125000"/>
              </a:lnSpc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25000"/>
              </a:lnSpc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lợi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nguồn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lao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dồi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thụ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vi-VN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5000"/>
              </a:lnSpc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Khó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khăn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vi-VN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5000"/>
              </a:lnSpc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Gia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tăng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trạng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vi-VN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5000"/>
              </a:lnSpc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sở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tầng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tải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vi-VN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5000"/>
              </a:lnSpc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ô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nhiễm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vi-VN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5000"/>
              </a:lnSpc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Gia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tăng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tệ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nạn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XH,…</a:t>
            </a:r>
            <a:endParaRPr lang="vi-VN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581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</TotalTime>
  <Words>1166</Words>
  <Application>Microsoft Office PowerPoint</Application>
  <PresentationFormat>Widescreen</PresentationFormat>
  <Paragraphs>242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180</cp:revision>
  <dcterms:created xsi:type="dcterms:W3CDTF">2021-07-31T13:19:03Z</dcterms:created>
  <dcterms:modified xsi:type="dcterms:W3CDTF">2021-08-08T08:09:06Z</dcterms:modified>
</cp:coreProperties>
</file>