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76" r:id="rId2"/>
    <p:sldId id="1324" r:id="rId3"/>
    <p:sldId id="1016" r:id="rId4"/>
    <p:sldId id="1206" r:id="rId5"/>
    <p:sldId id="1261" r:id="rId6"/>
    <p:sldId id="1262" r:id="rId7"/>
    <p:sldId id="1263" r:id="rId8"/>
    <p:sldId id="1264" r:id="rId9"/>
    <p:sldId id="1271" r:id="rId10"/>
    <p:sldId id="1276" r:id="rId11"/>
    <p:sldId id="1300" r:id="rId12"/>
    <p:sldId id="1329" r:id="rId13"/>
    <p:sldId id="1332" r:id="rId14"/>
    <p:sldId id="1327" r:id="rId15"/>
    <p:sldId id="1328" r:id="rId16"/>
    <p:sldId id="1333" r:id="rId17"/>
    <p:sldId id="1334" r:id="rId18"/>
    <p:sldId id="1336" r:id="rId19"/>
    <p:sldId id="1335" r:id="rId20"/>
    <p:sldId id="1341" r:id="rId21"/>
    <p:sldId id="1342" r:id="rId22"/>
    <p:sldId id="1346" r:id="rId23"/>
    <p:sldId id="1345" r:id="rId24"/>
    <p:sldId id="1344" r:id="rId25"/>
    <p:sldId id="1349" r:id="rId26"/>
    <p:sldId id="1343" r:id="rId27"/>
    <p:sldId id="1326" r:id="rId28"/>
    <p:sldId id="1350" r:id="rId29"/>
    <p:sldId id="1351" r:id="rId30"/>
    <p:sldId id="1352" r:id="rId31"/>
    <p:sldId id="1358" r:id="rId32"/>
    <p:sldId id="264" r:id="rId33"/>
    <p:sldId id="1354" r:id="rId34"/>
    <p:sldId id="1355" r:id="rId35"/>
    <p:sldId id="1356" r:id="rId36"/>
    <p:sldId id="1357" r:id="rId37"/>
    <p:sldId id="1319" r:id="rId38"/>
    <p:sldId id="1359" r:id="rId39"/>
    <p:sldId id="1322" r:id="rId40"/>
    <p:sldId id="1360" r:id="rId41"/>
    <p:sldId id="317" r:id="rId42"/>
    <p:sldId id="625" r:id="rId43"/>
  </p:sldIdLst>
  <p:sldSz cx="12192000" cy="6858000"/>
  <p:notesSz cx="9236075" cy="6950075"/>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F9FECE"/>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99" d="100"/>
          <a:sy n="99" d="100"/>
        </p:scale>
        <p:origin x="23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8711"/>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5231639" y="0"/>
            <a:ext cx="4002299" cy="348711"/>
          </a:xfrm>
          <a:prstGeom prst="rect">
            <a:avLst/>
          </a:prstGeom>
        </p:spPr>
        <p:txBody>
          <a:bodyPr vert="horz" lIns="92492" tIns="46246" rIns="92492" bIns="46246" rtlCol="0"/>
          <a:lstStyle>
            <a:lvl1pPr algn="r">
              <a:defRPr sz="1200"/>
            </a:lvl1pPr>
          </a:lstStyle>
          <a:p>
            <a:fld id="{FB852B7B-34B2-4118-8875-D5CD0C2E48F4}" type="datetimeFigureOut">
              <a:rPr lang="en-US" smtClean="0"/>
              <a:t>9/26/2022</a:t>
            </a:fld>
            <a:endParaRPr lang="en-US"/>
          </a:p>
        </p:txBody>
      </p:sp>
      <p:sp>
        <p:nvSpPr>
          <p:cNvPr id="4" name="Slide Image Placeholder 3"/>
          <p:cNvSpPr>
            <a:spLocks noGrp="1" noRot="1" noChangeAspect="1"/>
          </p:cNvSpPr>
          <p:nvPr>
            <p:ph type="sldImg" idx="2"/>
          </p:nvPr>
        </p:nvSpPr>
        <p:spPr>
          <a:xfrm>
            <a:off x="2533650" y="868363"/>
            <a:ext cx="4168775" cy="23463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923608" y="3344723"/>
            <a:ext cx="7388860" cy="2736593"/>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01365"/>
            <a:ext cx="4002299" cy="348710"/>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5231639" y="6601365"/>
            <a:ext cx="4002299" cy="348710"/>
          </a:xfrm>
          <a:prstGeom prst="rect">
            <a:avLst/>
          </a:prstGeom>
        </p:spPr>
        <p:txBody>
          <a:bodyPr vert="horz" lIns="92492" tIns="46246" rIns="92492" bIns="46246"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dirty="0"/>
              <a:t>14</a:t>
            </a:fld>
            <a:endParaRPr lang="zh-CN" altLang="en-US" dirty="0"/>
          </a:p>
        </p:txBody>
      </p:sp>
    </p:spTree>
    <p:extLst>
      <p:ext uri="{BB962C8B-B14F-4D97-AF65-F5344CB8AC3E}">
        <p14:creationId xmlns:p14="http://schemas.microsoft.com/office/powerpoint/2010/main" val="236812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dirty="0"/>
              <a:t>15</a:t>
            </a:fld>
            <a:endParaRPr lang="zh-CN" altLang="en-US" dirty="0"/>
          </a:p>
        </p:txBody>
      </p:sp>
    </p:spTree>
    <p:extLst>
      <p:ext uri="{BB962C8B-B14F-4D97-AF65-F5344CB8AC3E}">
        <p14:creationId xmlns:p14="http://schemas.microsoft.com/office/powerpoint/2010/main" val="214371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a:t>
            </a:r>
            <a:r>
              <a:rPr lang="vi-VN"/>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br>
              <a:rPr lang="vi-VN"/>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03986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92808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339862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51494" indent="-289036" eaLnBrk="0" hangingPunct="0">
              <a:defRPr>
                <a:solidFill>
                  <a:schemeClr val="tx1"/>
                </a:solidFill>
                <a:latin typeface="Arial" panose="020B0604020202020204" pitchFamily="34" charset="0"/>
              </a:defRPr>
            </a:lvl2pPr>
            <a:lvl3pPr marL="1156145" indent="-231229" eaLnBrk="0" hangingPunct="0">
              <a:defRPr>
                <a:solidFill>
                  <a:schemeClr val="tx1"/>
                </a:solidFill>
                <a:latin typeface="Arial" panose="020B0604020202020204" pitchFamily="34" charset="0"/>
              </a:defRPr>
            </a:lvl3pPr>
            <a:lvl4pPr marL="1618602" indent="-231229" eaLnBrk="0" hangingPunct="0">
              <a:defRPr>
                <a:solidFill>
                  <a:schemeClr val="tx1"/>
                </a:solidFill>
                <a:latin typeface="Arial" panose="020B0604020202020204" pitchFamily="34" charset="0"/>
              </a:defRPr>
            </a:lvl4pPr>
            <a:lvl5pPr marL="2081060" indent="-231229" eaLnBrk="0" hangingPunct="0">
              <a:defRPr>
                <a:solidFill>
                  <a:schemeClr val="tx1"/>
                </a:solidFill>
                <a:latin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5231639" y="6601365"/>
            <a:ext cx="4002299" cy="34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258647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2548174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67877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45825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dirty="0"/>
              <a:t>27</a:t>
            </a:fld>
            <a:endParaRPr lang="zh-CN" altLang="en-US" dirty="0"/>
          </a:p>
        </p:txBody>
      </p:sp>
    </p:spTree>
    <p:extLst>
      <p:ext uri="{BB962C8B-B14F-4D97-AF65-F5344CB8AC3E}">
        <p14:creationId xmlns:p14="http://schemas.microsoft.com/office/powerpoint/2010/main" val="1057808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dirty="0"/>
              <a:t>28</a:t>
            </a:fld>
            <a:endParaRPr lang="zh-CN" altLang="en-US" dirty="0"/>
          </a:p>
        </p:txBody>
      </p:sp>
    </p:spTree>
    <p:extLst>
      <p:ext uri="{BB962C8B-B14F-4D97-AF65-F5344CB8AC3E}">
        <p14:creationId xmlns:p14="http://schemas.microsoft.com/office/powerpoint/2010/main" val="580294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r>
              <a:rPr lang="vi-VN" b="1"/>
              <a:t>Bước 3</a:t>
            </a:r>
            <a:r>
              <a:rPr lang="vi-VN"/>
              <a:t>: Hết thời gian, các nhóm dán sản phẩm lên bảng. GV gọi đại diện từng nhóm lên đọc kết quả. </a:t>
            </a:r>
            <a:endParaRPr lang="en-US"/>
          </a:p>
          <a:p>
            <a:r>
              <a:rPr lang="vi-VN" b="1"/>
              <a:t>- Bước 4:</a:t>
            </a:r>
            <a:r>
              <a:rPr lang="vi-VN"/>
              <a:t> GV nhận xét và chốt lại kiến thức: Những từ khóa mà các em vừa diễn tả cũng chính là </a:t>
            </a:r>
            <a:r>
              <a:rPr lang="en-US"/>
              <a:t>đặc điểm di </a:t>
            </a:r>
            <a:r>
              <a:rPr lang="vi-VN"/>
              <a:t>cư </a:t>
            </a:r>
            <a:r>
              <a:rPr lang="en-US"/>
              <a:t>ở </a:t>
            </a:r>
            <a:r>
              <a:rPr lang="vi-VN"/>
              <a:t>châu Âu, là nội dung chính của phần </a:t>
            </a:r>
            <a:r>
              <a:rPr lang="en-US"/>
              <a:t>3</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dirty="0"/>
              <a:t>29</a:t>
            </a:fld>
            <a:endParaRPr lang="zh-CN" altLang="en-US" dirty="0"/>
          </a:p>
        </p:txBody>
      </p:sp>
    </p:spTree>
    <p:extLst>
      <p:ext uri="{BB962C8B-B14F-4D97-AF65-F5344CB8AC3E}">
        <p14:creationId xmlns:p14="http://schemas.microsoft.com/office/powerpoint/2010/main" val="16517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2414" algn="ctr">
              <a:lnSpc>
                <a:spcPct val="120000"/>
              </a:lnSpc>
            </a:pPr>
            <a:r>
              <a:rPr lang="en-US"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dirty="0"/>
              <a:t>30</a:t>
            </a:fld>
            <a:endParaRPr lang="zh-CN" altLang="en-US" dirty="0"/>
          </a:p>
        </p:txBody>
      </p:sp>
    </p:spTree>
    <p:extLst>
      <p:ext uri="{BB962C8B-B14F-4D97-AF65-F5344CB8AC3E}">
        <p14:creationId xmlns:p14="http://schemas.microsoft.com/office/powerpoint/2010/main" val="1647627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vi-VN"/>
              <a:t>Theo số liệu từ </a:t>
            </a:r>
            <a:r>
              <a:rPr lang="en-US"/>
              <a:t>Ủy ban</a:t>
            </a:r>
            <a:r>
              <a:rPr lang="vi-VN"/>
              <a:t> Liên hợp quốc vể người tị nạn (UNHCR), chỉ tính riêng sáu tháng đầu năm 2015, đã có 137 000 ngưừi tị nạn và di cư cố gắng vào EU, tăng 83% so với cùng kì năm 2014. Phần lớn người di cư, tị nạn đến từ Xi-ri, I-rắc, Áp-ga-ni-xtan (là những quốc gia bị ảnh hưởng bởi chiến tranh). Đối với một số người, cuộc hành trình này sẽ là chuyến đi cuối cùng của họ. Hàng nghìn người đã thiệt mạng hoặc mất tích kể từ n</a:t>
            </a:r>
            <a:r>
              <a:rPr lang="en-US"/>
              <a:t>ă</a:t>
            </a:r>
            <a:r>
              <a:rPr lang="vi-VN"/>
              <a:t>m 20</a:t>
            </a:r>
            <a:r>
              <a:rPr lang="en-US"/>
              <a:t>15.</a:t>
            </a:r>
            <a:r>
              <a:rPr lang="vi-VN"/>
              <a:t> Năm 2018, hơn 138 000 người đã cố gắng đến châu Âu bằng đường biển, hơn 2 000 n</a:t>
            </a:r>
            <a:r>
              <a:rPr lang="en-US"/>
              <a:t>gười</a:t>
            </a:r>
            <a:r>
              <a:rPr lang="vi-VN"/>
              <a:t> trong số họ đã bị chết đuối.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892572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 </a:t>
            </a:r>
            <a:r>
              <a:rPr lang="vi-VN" i="1"/>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36</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557791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a:solidFill>
                  <a:srgbClr val="00B050"/>
                </a:solidFill>
                <a:cs typeface="Arial" panose="020B0604020202020204" pitchFamily="34" charset="0"/>
              </a:rPr>
              <a:t>Dân số già gây ra nhiều hậu quả kinh tế xã hội ở châu Âu như:</a:t>
            </a:r>
          </a:p>
          <a:p>
            <a:pPr algn="just"/>
            <a:r>
              <a:rPr lang="vi-VN">
                <a:solidFill>
                  <a:srgbClr val="00B050"/>
                </a:solidFill>
                <a:cs typeface="Arial" panose="020B0604020202020204" pitchFamily="34" charset="0"/>
              </a:rPr>
              <a:t>- Thiếu lao động.</a:t>
            </a:r>
          </a:p>
          <a:p>
            <a:pPr algn="just"/>
            <a:r>
              <a:rPr lang="vi-VN">
                <a:solidFill>
                  <a:srgbClr val="00B050"/>
                </a:solidFill>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a:solidFill>
                  <a:srgbClr val="00B050"/>
                </a:solidFill>
                <a:cs typeface="Arial" panose="020B0604020202020204" pitchFamily="34" charset="0"/>
              </a:rPr>
            </a:br>
            <a:endParaRPr lang="en-US">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361237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0700"/>
            <a:ext cx="4633913" cy="2606675"/>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35903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vi-VN"/>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vi-VN">
                <a:solidFill>
                  <a:srgbClr val="0070C0"/>
                </a:solidFill>
                <a:ea typeface="Times New Roman" panose="02020603050405020304" pitchFamily="18" charset="0"/>
                <a:cs typeface="Arial" panose="020B0604020202020204" pitchFamily="34" charset="0"/>
              </a:rPr>
              <a:t>ặt tên cho bức tranh sau đó giải thích </a:t>
            </a:r>
            <a:r>
              <a:rPr lang="en-US">
                <a:solidFill>
                  <a:srgbClr val="0070C0"/>
                </a:solidFill>
                <a:ea typeface="Times New Roman" panose="02020603050405020304" pitchFamily="18" charset="0"/>
                <a:cs typeface="Arial" panose="020B0604020202020204" pitchFamily="34" charset="0"/>
              </a:rPr>
              <a:t>/.</a:t>
            </a:r>
            <a:r>
              <a:rPr lang="vi-VN" i="1"/>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19892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9/26/2022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2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24.jpg"/><Relationship Id="rId5"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7.jpeg"/></Relationships>
</file>

<file path=ppt/slides/_rels/slide26.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28.png"/><Relationship Id="rId11" Type="http://schemas.openxmlformats.org/officeDocument/2006/relationships/image" Target="../media/image32.jpg"/><Relationship Id="rId5" Type="http://schemas.openxmlformats.org/officeDocument/2006/relationships/image" Target="../media/image22.png"/><Relationship Id="rId10" Type="http://schemas.openxmlformats.org/officeDocument/2006/relationships/image" Target="../media/image31.jpg"/><Relationship Id="rId4" Type="http://schemas.openxmlformats.org/officeDocument/2006/relationships/image" Target="../media/image12.png"/><Relationship Id="rId9" Type="http://schemas.openxmlformats.org/officeDocument/2006/relationships/hyperlink" Target="https://vi.wikipedia.org/wiki/Th%C3%A0nh_ph%E1%BB%91_New_York" TargetMode="External"/><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25.xml"/><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9.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5" name="Picture 4">
            <a:extLst>
              <a:ext uri="{FF2B5EF4-FFF2-40B4-BE49-F238E27FC236}">
                <a16:creationId xmlns:a16="http://schemas.microsoft.com/office/drawing/2014/main" id="{6264C8F5-E1AF-4CC6-B3DA-07B45666C9F3}"/>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4324255" y="1910211"/>
            <a:ext cx="5247256"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5503011" y="2049272"/>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3671847" y="3163816"/>
            <a:ext cx="5010744"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4840572" y="3302877"/>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58" name="Arrow: Pentagon 57">
            <a:extLst>
              <a:ext uri="{FF2B5EF4-FFF2-40B4-BE49-F238E27FC236}">
                <a16:creationId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3626208" y="4683495"/>
            <a:ext cx="4259008"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4099818" y="482255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5" name="Arrow: Pentagon 64">
            <a:extLst>
              <a:ext uri="{FF2B5EF4-FFF2-40B4-BE49-F238E27FC236}">
                <a16:creationId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8"/>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BC73987C-1F84-4BF1-8D76-5C88EFBF7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id="{0FADBB52-E2E1-4207-9F65-2C95C1F96401}"/>
              </a:ext>
            </a:extLst>
          </p:cNvPr>
          <p:cNvGraphicFramePr>
            <a:graphicFrameLocks noGrp="1"/>
          </p:cNvGraphicFramePr>
          <p:nvPr>
            <p:extLst>
              <p:ext uri="{D42A27DB-BD31-4B8C-83A1-F6EECF244321}">
                <p14:modId xmlns:p14="http://schemas.microsoft.com/office/powerpoint/2010/main" val="1831879684"/>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val="354480338"/>
                    </a:ext>
                  </a:extLst>
                </a:gridCol>
                <a:gridCol w="2034481">
                  <a:extLst>
                    <a:ext uri="{9D8B030D-6E8A-4147-A177-3AD203B41FA5}">
                      <a16:colId xmlns:a16="http://schemas.microsoft.com/office/drawing/2014/main" val="3018429802"/>
                    </a:ext>
                  </a:extLst>
                </a:gridCol>
                <a:gridCol w="1777107">
                  <a:extLst>
                    <a:ext uri="{9D8B030D-6E8A-4147-A177-3AD203B41FA5}">
                      <a16:colId xmlns:a16="http://schemas.microsoft.com/office/drawing/2014/main" val="620073503"/>
                    </a:ext>
                  </a:extLst>
                </a:gridCol>
                <a:gridCol w="1707657">
                  <a:extLst>
                    <a:ext uri="{9D8B030D-6E8A-4147-A177-3AD203B41FA5}">
                      <a16:colId xmlns:a16="http://schemas.microsoft.com/office/drawing/2014/main" val="765406197"/>
                    </a:ext>
                  </a:extLst>
                </a:gridCol>
                <a:gridCol w="1879239">
                  <a:extLst>
                    <a:ext uri="{9D8B030D-6E8A-4147-A177-3AD203B41FA5}">
                      <a16:colId xmlns:a16="http://schemas.microsoft.com/office/drawing/2014/main" val="477880407"/>
                    </a:ext>
                  </a:extLst>
                </a:gridCol>
                <a:gridCol w="1879239">
                  <a:extLst>
                    <a:ext uri="{9D8B030D-6E8A-4147-A177-3AD203B41FA5}">
                      <a16:colId xmlns:a16="http://schemas.microsoft.com/office/drawing/2014/main"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670941640"/>
                  </a:ext>
                </a:extLst>
              </a:tr>
            </a:tbl>
          </a:graphicData>
        </a:graphic>
      </p:graphicFrame>
      <p:grpSp>
        <p:nvGrpSpPr>
          <p:cNvPr id="14" name="Group 13">
            <a:extLst>
              <a:ext uri="{FF2B5EF4-FFF2-40B4-BE49-F238E27FC236}">
                <a16:creationId xmlns:a16="http://schemas.microsoft.com/office/drawing/2014/main" id="{DB98E269-E3FA-4605-B34A-8C15023135EA}"/>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id="{CA1FA8EF-5C71-496C-806A-3FB3D282D79E}"/>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18" name="Group 17">
            <a:extLst>
              <a:ext uri="{FF2B5EF4-FFF2-40B4-BE49-F238E27FC236}">
                <a16:creationId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id="{5344DF4A-FF46-47DC-839C-64F6DF2BE325}"/>
              </a:ext>
            </a:extLst>
          </p:cNvPr>
          <p:cNvSpPr txBox="1"/>
          <p:nvPr/>
        </p:nvSpPr>
        <p:spPr>
          <a:xfrm>
            <a:off x="172379" y="6018616"/>
            <a:ext cx="11726696" cy="523220"/>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Nhận xét số  dân và tỉ lệ gia tăng dân số của châu Âu so với thế giới ?</a:t>
            </a:r>
          </a:p>
        </p:txBody>
      </p:sp>
      <p:pic>
        <p:nvPicPr>
          <p:cNvPr id="13" name="Picture 12">
            <a:extLst>
              <a:ext uri="{FF2B5EF4-FFF2-40B4-BE49-F238E27FC236}">
                <a16:creationId xmlns:a16="http://schemas.microsoft.com/office/drawing/2014/main" id="{EF1E58B6-1E60-42B5-BF37-226B84EF3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7413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C1CD91-A9F4-4B26-A330-88082971A039}"/>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9E476A3F-5D48-44E0-9889-DFBC6A0F1CB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00E976C7-3AF8-459D-A2C5-7866FC083A3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D280DD06-FA8D-470F-8318-449537767560}"/>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8CD70237-8060-411D-9C9A-FF68B7353C81}"/>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28F838F9-4739-4368-8214-A104B8AAFC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71203CD-C6A0-43BB-BCF1-8BFC859D797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CCDD2771-E895-4B24-BE0C-7F50B0C96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010DC78B-4986-4674-875B-0EC2AEB4C3AF}"/>
              </a:ext>
            </a:extLst>
          </p:cNvPr>
          <p:cNvGrpSpPr/>
          <p:nvPr/>
        </p:nvGrpSpPr>
        <p:grpSpPr>
          <a:xfrm>
            <a:off x="2441101" y="1549935"/>
            <a:ext cx="9520839" cy="1726289"/>
            <a:chOff x="2612336" y="780471"/>
            <a:chExt cx="8812156" cy="1726289"/>
          </a:xfrm>
        </p:grpSpPr>
        <p:sp>
          <p:nvSpPr>
            <p:cNvPr id="13" name="Rectangle 9">
              <a:extLst>
                <a:ext uri="{FF2B5EF4-FFF2-40B4-BE49-F238E27FC236}">
                  <a16:creationId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C8A247B-09C0-4DCB-AA13-022CBE7C1707}"/>
                </a:ext>
              </a:extLst>
            </p:cNvPr>
            <p:cNvSpPr/>
            <p:nvPr/>
          </p:nvSpPr>
          <p:spPr>
            <a:xfrm>
              <a:off x="2768629" y="858486"/>
              <a:ext cx="8655863" cy="1569660"/>
            </a:xfrm>
            <a:prstGeom prst="rect">
              <a:avLst/>
            </a:prstGeom>
          </p:spPr>
          <p:txBody>
            <a:bodyPr wrap="square">
              <a:spAutoFit/>
            </a:bodyPr>
            <a:lstStyle/>
            <a:p>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Đọc thông tin mục 1 và khai thác bảng số liệu 1,2 (sgk) hãy phân tích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Châu Âu?</a:t>
              </a:r>
              <a:endParaRPr lang="en-US" sz="3200">
                <a:solidFill>
                  <a:srgbClr val="0070C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9010254F-7CDA-4EBA-86A9-F1EF6264BFCB}"/>
              </a:ext>
            </a:extLst>
          </p:cNvPr>
          <p:cNvGrpSpPr/>
          <p:nvPr/>
        </p:nvGrpSpPr>
        <p:grpSpPr>
          <a:xfrm>
            <a:off x="-66563" y="2594777"/>
            <a:ext cx="2634665" cy="2634665"/>
            <a:chOff x="163827" y="1365896"/>
            <a:chExt cx="2183374" cy="2183374"/>
          </a:xfrm>
        </p:grpSpPr>
        <p:sp>
          <p:nvSpPr>
            <p:cNvPr id="16" name="Arrow: Circular 15">
              <a:extLst>
                <a:ext uri="{FF2B5EF4-FFF2-40B4-BE49-F238E27FC236}">
                  <a16:creationId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id="{A8EB7027-EFA1-4491-ADF9-15E39CABB665}"/>
              </a:ext>
            </a:extLst>
          </p:cNvPr>
          <p:cNvGrpSpPr/>
          <p:nvPr/>
        </p:nvGrpSpPr>
        <p:grpSpPr>
          <a:xfrm>
            <a:off x="2441102" y="4678606"/>
            <a:ext cx="10061203" cy="1907030"/>
            <a:chOff x="2548634" y="3281593"/>
            <a:chExt cx="9312297" cy="1907030"/>
          </a:xfrm>
        </p:grpSpPr>
        <p:sp>
          <p:nvSpPr>
            <p:cNvPr id="23" name="Rectangle 9">
              <a:extLst>
                <a:ext uri="{FF2B5EF4-FFF2-40B4-BE49-F238E27FC236}">
                  <a16:creationId xmlns:a16="http://schemas.microsoft.com/office/drawing/2014/main" id="{3785A074-D0F9-4FD1-BBF0-B816C27851B4}"/>
                </a:ext>
              </a:extLst>
            </p:cNvPr>
            <p:cNvSpPr/>
            <p:nvPr/>
          </p:nvSpPr>
          <p:spPr>
            <a:xfrm>
              <a:off x="2548634" y="3281593"/>
              <a:ext cx="8812156" cy="1907030"/>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6606782-8F84-485F-89D0-9A56E867157C}"/>
                </a:ext>
              </a:extLst>
            </p:cNvPr>
            <p:cNvSpPr/>
            <p:nvPr/>
          </p:nvSpPr>
          <p:spPr>
            <a:xfrm>
              <a:off x="2645516" y="3322631"/>
              <a:ext cx="9215415" cy="1743106"/>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647F7595-9624-4BA9-925D-A36284AFD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6216963" y="3646125"/>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3242" y="3569721"/>
            <a:ext cx="1699051" cy="954971"/>
          </a:xfrm>
          <a:prstGeom prst="rect">
            <a:avLst/>
          </a:prstGeom>
        </p:spPr>
      </p:pic>
      <p:pic>
        <p:nvPicPr>
          <p:cNvPr id="28" name="Picture 27">
            <a:extLst>
              <a:ext uri="{FF2B5EF4-FFF2-40B4-BE49-F238E27FC236}">
                <a16:creationId xmlns:a16="http://schemas.microsoft.com/office/drawing/2014/main" id="{3E6C78E2-AF49-4372-A304-277E89191658}"/>
              </a:ext>
            </a:extLst>
          </p:cNvPr>
          <p:cNvPicPr>
            <a:picLocks noChangeAspect="1"/>
          </p:cNvPicPr>
          <p:nvPr/>
        </p:nvPicPr>
        <p:blipFill rotWithShape="1">
          <a:blip r:embed="rId8"/>
          <a:srcRect t="11617"/>
          <a:stretch/>
        </p:blipFill>
        <p:spPr>
          <a:xfrm>
            <a:off x="8792671" y="3354239"/>
            <a:ext cx="1260086" cy="1259217"/>
          </a:xfrm>
          <a:prstGeom prst="rect">
            <a:avLst/>
          </a:prstGeom>
        </p:spPr>
      </p:pic>
      <p:pic>
        <p:nvPicPr>
          <p:cNvPr id="29" name="Picture 28">
            <a:extLst>
              <a:ext uri="{FF2B5EF4-FFF2-40B4-BE49-F238E27FC236}">
                <a16:creationId xmlns:a16="http://schemas.microsoft.com/office/drawing/2014/main" id="{7CE2504F-D7AE-4A0F-8FDD-33E79A82D5FB}"/>
              </a:ext>
            </a:extLst>
          </p:cNvPr>
          <p:cNvPicPr>
            <a:picLocks noChangeAspect="1"/>
          </p:cNvPicPr>
          <p:nvPr/>
        </p:nvPicPr>
        <p:blipFill rotWithShape="1">
          <a:blip r:embed="rId9"/>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6"/>
                                        </p:tgtEl>
                                      </p:cBhvr>
                                    </p:cmd>
                                  </p:childTnLst>
                                </p:cTn>
                              </p:par>
                            </p:childTnLst>
                          </p:cTn>
                        </p:par>
                      </p:childTnLst>
                    </p:cTn>
                  </p:par>
                </p:childTnLst>
              </p:cTn>
              <p:nextCondLst>
                <p:cond evt="onClick" delay="0">
                  <p:tgtEl>
                    <p:spTgt spid="26"/>
                  </p:tgtEl>
                </p:cond>
              </p:nextCondLst>
            </p:seq>
            <p:video>
              <p:cMediaNode vol="80000">
                <p:cTn id="33"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1A0C40-923F-4CD1-86B8-922B91818F77}"/>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38" name="Arrow: Pentagon 37">
              <a:extLst>
                <a:ext uri="{FF2B5EF4-FFF2-40B4-BE49-F238E27FC236}">
                  <a16:creationId xmlns:a16="http://schemas.microsoft.com/office/drawing/2014/main" id="{E1878EE1-1514-4638-AB04-54E0C53A31A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a16="http://schemas.microsoft.com/office/drawing/2014/main" id="{92742912-F0CE-412D-91DA-C4AD55FE84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0" name="TextBox 39">
            <a:extLst>
              <a:ext uri="{FF2B5EF4-FFF2-40B4-BE49-F238E27FC236}">
                <a16:creationId xmlns:a16="http://schemas.microsoft.com/office/drawing/2014/main" id="{E2BB5229-A221-4631-B96A-F839C476D568}"/>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1" name="Group 40">
            <a:extLst>
              <a:ext uri="{FF2B5EF4-FFF2-40B4-BE49-F238E27FC236}">
                <a16:creationId xmlns:a16="http://schemas.microsoft.com/office/drawing/2014/main" id="{3C3A17FA-AF1D-46A4-8DBF-5B5D7BE4788C}"/>
              </a:ext>
            </a:extLst>
          </p:cNvPr>
          <p:cNvGrpSpPr/>
          <p:nvPr/>
        </p:nvGrpSpPr>
        <p:grpSpPr>
          <a:xfrm>
            <a:off x="1446173" y="115548"/>
            <a:ext cx="1301952" cy="872949"/>
            <a:chOff x="344605" y="154323"/>
            <a:chExt cx="1301952" cy="872949"/>
          </a:xfrm>
        </p:grpSpPr>
        <p:sp>
          <p:nvSpPr>
            <p:cNvPr id="42" name="Arrow: Pentagon 41">
              <a:extLst>
                <a:ext uri="{FF2B5EF4-FFF2-40B4-BE49-F238E27FC236}">
                  <a16:creationId xmlns:a16="http://schemas.microsoft.com/office/drawing/2014/main" id="{04CAB744-994C-47F9-9674-9D5E54B8A48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3" name="Isosceles Triangle 42">
              <a:extLst>
                <a:ext uri="{FF2B5EF4-FFF2-40B4-BE49-F238E27FC236}">
                  <a16:creationId xmlns:a16="http://schemas.microsoft.com/office/drawing/2014/main" id="{97FA078E-40E1-43A9-81F3-72429364A02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Icon&#10;&#10;Description automatically generated">
            <a:extLst>
              <a:ext uri="{FF2B5EF4-FFF2-40B4-BE49-F238E27FC236}">
                <a16:creationId xmlns:a16="http://schemas.microsoft.com/office/drawing/2014/main" id="{F9B63968-DE78-450B-8036-D120792B1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3" name="Table 3">
            <a:extLst>
              <a:ext uri="{FF2B5EF4-FFF2-40B4-BE49-F238E27FC236}">
                <a16:creationId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2114837144"/>
              </p:ext>
            </p:extLst>
          </p:nvPr>
        </p:nvGraphicFramePr>
        <p:xfrm>
          <a:off x="304800" y="1997526"/>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690191">
                  <a:extLst>
                    <a:ext uri="{9D8B030D-6E8A-4147-A177-3AD203B41FA5}">
                      <a16:colId xmlns:a16="http://schemas.microsoft.com/office/drawing/2014/main" val="2242053010"/>
                    </a:ext>
                  </a:extLst>
                </a:gridCol>
                <a:gridCol w="2895600">
                  <a:extLst>
                    <a:ext uri="{9D8B030D-6E8A-4147-A177-3AD203B41FA5}">
                      <a16:colId xmlns:a16="http://schemas.microsoft.com/office/drawing/2014/main" val="1110774079"/>
                    </a:ext>
                  </a:extLst>
                </a:gridCol>
                <a:gridCol w="2895600">
                  <a:extLst>
                    <a:ext uri="{9D8B030D-6E8A-4147-A177-3AD203B41FA5}">
                      <a16:colId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6" name="Straight Connector 5">
            <a:extLst>
              <a:ext uri="{FF2B5EF4-FFF2-40B4-BE49-F238E27FC236}">
                <a16:creationId xmlns:a16="http://schemas.microsoft.com/office/drawing/2014/main" id="{40F8AD44-87FC-4F15-844B-FC6EF264BAF4}"/>
              </a:ext>
            </a:extLst>
          </p:cNvPr>
          <p:cNvCxnSpPr>
            <a:cxnSpLocks/>
          </p:cNvCxnSpPr>
          <p:nvPr/>
        </p:nvCxnSpPr>
        <p:spPr>
          <a:xfrm>
            <a:off x="331304" y="1997526"/>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F7EE-4E75-4E98-8144-1E02A1BC8B5B}"/>
              </a:ext>
            </a:extLst>
          </p:cNvPr>
          <p:cNvSpPr txBox="1"/>
          <p:nvPr/>
        </p:nvSpPr>
        <p:spPr>
          <a:xfrm>
            <a:off x="3816625" y="2450637"/>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id="{784AF03C-A8E1-4C75-82BD-6B667723A7E8}"/>
              </a:ext>
            </a:extLst>
          </p:cNvPr>
          <p:cNvSpPr txBox="1"/>
          <p:nvPr/>
        </p:nvSpPr>
        <p:spPr>
          <a:xfrm>
            <a:off x="6441865" y="242695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id="{EFA842CE-D5D3-433D-B379-F3CAEE9AA7C7}"/>
              </a:ext>
            </a:extLst>
          </p:cNvPr>
          <p:cNvSpPr txBox="1"/>
          <p:nvPr/>
        </p:nvSpPr>
        <p:spPr>
          <a:xfrm>
            <a:off x="9197012" y="2442908"/>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id="{92F23537-858C-4865-9D35-D95285783704}"/>
              </a:ext>
            </a:extLst>
          </p:cNvPr>
          <p:cNvSpPr txBox="1"/>
          <p:nvPr/>
        </p:nvSpPr>
        <p:spPr>
          <a:xfrm>
            <a:off x="1382848" y="205257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id="{E742B97D-4A99-40ED-B1A7-9D6A3656E801}"/>
              </a:ext>
            </a:extLst>
          </p:cNvPr>
          <p:cNvSpPr txBox="1"/>
          <p:nvPr/>
        </p:nvSpPr>
        <p:spPr>
          <a:xfrm>
            <a:off x="442632" y="2611955"/>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id="{5445E3AC-6325-4AAF-B083-4495673A0A1E}"/>
              </a:ext>
            </a:extLst>
          </p:cNvPr>
          <p:cNvSpPr txBox="1"/>
          <p:nvPr/>
        </p:nvSpPr>
        <p:spPr>
          <a:xfrm>
            <a:off x="894521" y="3397683"/>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id="{FBE9098D-C552-4DCA-BB66-259CB4E3BDEF}"/>
              </a:ext>
            </a:extLst>
          </p:cNvPr>
          <p:cNvSpPr txBox="1"/>
          <p:nvPr/>
        </p:nvSpPr>
        <p:spPr>
          <a:xfrm>
            <a:off x="87263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id="{A99EFB0F-A97C-42D8-A1C9-9A25F4EEAFD5}"/>
              </a:ext>
            </a:extLst>
          </p:cNvPr>
          <p:cNvSpPr txBox="1"/>
          <p:nvPr/>
        </p:nvSpPr>
        <p:spPr>
          <a:xfrm>
            <a:off x="3963155"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7" name="TextBox 26">
            <a:extLst>
              <a:ext uri="{FF2B5EF4-FFF2-40B4-BE49-F238E27FC236}">
                <a16:creationId xmlns:a16="http://schemas.microsoft.com/office/drawing/2014/main" id="{D3A59855-F2DE-45DD-A687-CA9048A785AA}"/>
              </a:ext>
            </a:extLst>
          </p:cNvPr>
          <p:cNvSpPr txBox="1"/>
          <p:nvPr/>
        </p:nvSpPr>
        <p:spPr>
          <a:xfrm>
            <a:off x="6793250" y="330421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8" name="TextBox 27">
            <a:extLst>
              <a:ext uri="{FF2B5EF4-FFF2-40B4-BE49-F238E27FC236}">
                <a16:creationId xmlns:a16="http://schemas.microsoft.com/office/drawing/2014/main" id="{25AA0714-BCC1-4F8C-B163-FFC08A695FF5}"/>
              </a:ext>
            </a:extLst>
          </p:cNvPr>
          <p:cNvSpPr txBox="1"/>
          <p:nvPr/>
        </p:nvSpPr>
        <p:spPr>
          <a:xfrm>
            <a:off x="9437058"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9" name="TextBox 28">
            <a:extLst>
              <a:ext uri="{FF2B5EF4-FFF2-40B4-BE49-F238E27FC236}">
                <a16:creationId xmlns:a16="http://schemas.microsoft.com/office/drawing/2014/main" id="{254B5FAA-C5A1-4E3F-A549-EB69DDFE1684}"/>
              </a:ext>
            </a:extLst>
          </p:cNvPr>
          <p:cNvSpPr txBox="1"/>
          <p:nvPr/>
        </p:nvSpPr>
        <p:spPr>
          <a:xfrm>
            <a:off x="3870026"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30" name="TextBox 29">
            <a:extLst>
              <a:ext uri="{FF2B5EF4-FFF2-40B4-BE49-F238E27FC236}">
                <a16:creationId xmlns:a16="http://schemas.microsoft.com/office/drawing/2014/main" id="{219DA126-38C2-494C-B370-E91C99F4EE82}"/>
              </a:ext>
            </a:extLst>
          </p:cNvPr>
          <p:cNvSpPr txBox="1"/>
          <p:nvPr/>
        </p:nvSpPr>
        <p:spPr>
          <a:xfrm>
            <a:off x="679324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31" name="TextBox 30">
            <a:extLst>
              <a:ext uri="{FF2B5EF4-FFF2-40B4-BE49-F238E27FC236}">
                <a16:creationId xmlns:a16="http://schemas.microsoft.com/office/drawing/2014/main" id="{2311A134-19AC-44D4-8C98-4B675D7DCBDB}"/>
              </a:ext>
            </a:extLst>
          </p:cNvPr>
          <p:cNvSpPr txBox="1"/>
          <p:nvPr/>
        </p:nvSpPr>
        <p:spPr>
          <a:xfrm>
            <a:off x="9489339"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12" name="TextBox 11">
            <a:extLst>
              <a:ext uri="{FF2B5EF4-FFF2-40B4-BE49-F238E27FC236}">
                <a16:creationId xmlns:a16="http://schemas.microsoft.com/office/drawing/2014/main" id="{37F27141-B93E-464A-8F8E-7F560C56C290}"/>
              </a:ext>
            </a:extLst>
          </p:cNvPr>
          <p:cNvSpPr txBox="1"/>
          <p:nvPr/>
        </p:nvSpPr>
        <p:spPr>
          <a:xfrm>
            <a:off x="625330" y="1431420"/>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
        <p:nvSpPr>
          <p:cNvPr id="4" name="Arrow: Down 3">
            <a:extLst>
              <a:ext uri="{FF2B5EF4-FFF2-40B4-BE49-F238E27FC236}">
                <a16:creationId xmlns:a16="http://schemas.microsoft.com/office/drawing/2014/main" id="{0EDC3F06-E54C-4D31-B081-C250C24EF534}"/>
              </a:ext>
            </a:extLst>
          </p:cNvPr>
          <p:cNvSpPr/>
          <p:nvPr/>
        </p:nvSpPr>
        <p:spPr>
          <a:xfrm>
            <a:off x="5164304" y="3411011"/>
            <a:ext cx="700644" cy="1356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E56B384D-351B-40C2-A023-50624AD0D34D}"/>
              </a:ext>
            </a:extLst>
          </p:cNvPr>
          <p:cNvSpPr/>
          <p:nvPr/>
        </p:nvSpPr>
        <p:spPr>
          <a:xfrm rot="10800000">
            <a:off x="10850279" y="3353010"/>
            <a:ext cx="700644" cy="1401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3F7790-6919-4E84-B655-0486E7357877}"/>
              </a:ext>
            </a:extLst>
          </p:cNvPr>
          <p:cNvSpPr txBox="1"/>
          <p:nvPr/>
        </p:nvSpPr>
        <p:spPr>
          <a:xfrm>
            <a:off x="442632" y="5415148"/>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Nhóm d</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ới 15 tuổi giảm, trong khi đó nhóm trên 65 tuổi tăng</a:t>
            </a:r>
          </a:p>
        </p:txBody>
      </p:sp>
      <p:pic>
        <p:nvPicPr>
          <p:cNvPr id="33" name="Picture 32">
            <a:extLst>
              <a:ext uri="{FF2B5EF4-FFF2-40B4-BE49-F238E27FC236}">
                <a16:creationId xmlns:a16="http://schemas.microsoft.com/office/drawing/2014/main" id="{4231EA01-EA86-4717-A583-6133E72472E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74398745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up)">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22" grpId="0"/>
      <p:bldP spid="23" grpId="0"/>
      <p:bldP spid="24" grpId="0"/>
      <p:bldP spid="25" grpId="0"/>
      <p:bldP spid="26" grpId="0"/>
      <p:bldP spid="27" grpId="0"/>
      <p:bldP spid="28" grpId="0"/>
      <p:bldP spid="29" grpId="0"/>
      <p:bldP spid="30" grpId="0"/>
      <p:bldP spid="31" grpId="0"/>
      <p:bldP spid="12" grpId="0"/>
      <p:bldP spid="4" grpId="0" animBg="1"/>
      <p:bldP spid="3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1276104982"/>
              </p:ext>
            </p:extLst>
          </p:nvPr>
        </p:nvGraphicFramePr>
        <p:xfrm>
          <a:off x="278068" y="1896539"/>
          <a:ext cx="11582400" cy="2592334"/>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265366">
                  <a:extLst>
                    <a:ext uri="{9D8B030D-6E8A-4147-A177-3AD203B41FA5}">
                      <a16:colId xmlns:a16="http://schemas.microsoft.com/office/drawing/2014/main" val="2242053010"/>
                    </a:ext>
                  </a:extLst>
                </a:gridCol>
                <a:gridCol w="2252870">
                  <a:extLst>
                    <a:ext uri="{9D8B030D-6E8A-4147-A177-3AD203B41FA5}">
                      <a16:colId xmlns:a16="http://schemas.microsoft.com/office/drawing/2014/main" val="1110774079"/>
                    </a:ext>
                  </a:extLst>
                </a:gridCol>
                <a:gridCol w="1842052">
                  <a:extLst>
                    <a:ext uri="{9D8B030D-6E8A-4147-A177-3AD203B41FA5}">
                      <a16:colId xmlns:a16="http://schemas.microsoft.com/office/drawing/2014/main" val="2082613527"/>
                    </a:ext>
                  </a:extLst>
                </a:gridCol>
                <a:gridCol w="2121103">
                  <a:extLst>
                    <a:ext uri="{9D8B030D-6E8A-4147-A177-3AD203B41FA5}">
                      <a16:colId xmlns:a16="http://schemas.microsoft.com/office/drawing/2014/main" val="2652010023"/>
                    </a:ext>
                  </a:extLst>
                </a:gridCol>
              </a:tblGrid>
              <a:tr h="125872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69315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640452">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6" name="Straight Connector 5">
            <a:extLst>
              <a:ext uri="{FF2B5EF4-FFF2-40B4-BE49-F238E27FC236}">
                <a16:creationId xmlns:a16="http://schemas.microsoft.com/office/drawing/2014/main" id="{40F8AD44-87FC-4F15-844B-FC6EF264BAF4}"/>
              </a:ext>
            </a:extLst>
          </p:cNvPr>
          <p:cNvCxnSpPr>
            <a:cxnSpLocks/>
          </p:cNvCxnSpPr>
          <p:nvPr/>
        </p:nvCxnSpPr>
        <p:spPr>
          <a:xfrm>
            <a:off x="279256" y="1885701"/>
            <a:ext cx="3095110" cy="115808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F7EE-4E75-4E98-8144-1E02A1BC8B5B}"/>
              </a:ext>
            </a:extLst>
          </p:cNvPr>
          <p:cNvSpPr txBox="1"/>
          <p:nvPr/>
        </p:nvSpPr>
        <p:spPr>
          <a:xfrm>
            <a:off x="3923147" y="218913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1990</a:t>
            </a:r>
          </a:p>
        </p:txBody>
      </p:sp>
      <p:sp>
        <p:nvSpPr>
          <p:cNvPr id="16" name="TextBox 15">
            <a:extLst>
              <a:ext uri="{FF2B5EF4-FFF2-40B4-BE49-F238E27FC236}">
                <a16:creationId xmlns:a16="http://schemas.microsoft.com/office/drawing/2014/main" id="{784AF03C-A8E1-4C75-82BD-6B667723A7E8}"/>
              </a:ext>
            </a:extLst>
          </p:cNvPr>
          <p:cNvSpPr txBox="1"/>
          <p:nvPr/>
        </p:nvSpPr>
        <p:spPr>
          <a:xfrm>
            <a:off x="6056530" y="2211488"/>
            <a:ext cx="2054087"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2000</a:t>
            </a:r>
          </a:p>
        </p:txBody>
      </p:sp>
      <p:sp>
        <p:nvSpPr>
          <p:cNvPr id="17" name="TextBox 16">
            <a:extLst>
              <a:ext uri="{FF2B5EF4-FFF2-40B4-BE49-F238E27FC236}">
                <a16:creationId xmlns:a16="http://schemas.microsoft.com/office/drawing/2014/main" id="{EFA842CE-D5D3-433D-B379-F3CAEE9AA7C7}"/>
              </a:ext>
            </a:extLst>
          </p:cNvPr>
          <p:cNvSpPr txBox="1"/>
          <p:nvPr/>
        </p:nvSpPr>
        <p:spPr>
          <a:xfrm>
            <a:off x="8110617" y="2211488"/>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2010</a:t>
            </a:r>
          </a:p>
        </p:txBody>
      </p:sp>
      <p:sp>
        <p:nvSpPr>
          <p:cNvPr id="22" name="TextBox 21">
            <a:extLst>
              <a:ext uri="{FF2B5EF4-FFF2-40B4-BE49-F238E27FC236}">
                <a16:creationId xmlns:a16="http://schemas.microsoft.com/office/drawing/2014/main" id="{92F23537-858C-4865-9D35-D95285783704}"/>
              </a:ext>
            </a:extLst>
          </p:cNvPr>
          <p:cNvSpPr txBox="1"/>
          <p:nvPr/>
        </p:nvSpPr>
        <p:spPr>
          <a:xfrm>
            <a:off x="2210997" y="2105837"/>
            <a:ext cx="3335538"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Năm</a:t>
            </a:r>
          </a:p>
        </p:txBody>
      </p:sp>
      <p:sp>
        <p:nvSpPr>
          <p:cNvPr id="23" name="TextBox 22">
            <a:extLst>
              <a:ext uri="{FF2B5EF4-FFF2-40B4-BE49-F238E27FC236}">
                <a16:creationId xmlns:a16="http://schemas.microsoft.com/office/drawing/2014/main" id="{E742B97D-4A99-40ED-B1A7-9D6A3656E801}"/>
              </a:ext>
            </a:extLst>
          </p:cNvPr>
          <p:cNvSpPr txBox="1"/>
          <p:nvPr/>
        </p:nvSpPr>
        <p:spPr>
          <a:xfrm>
            <a:off x="326141" y="2505265"/>
            <a:ext cx="1449441"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Giới tính</a:t>
            </a:r>
          </a:p>
        </p:txBody>
      </p:sp>
      <p:sp>
        <p:nvSpPr>
          <p:cNvPr id="24" name="TextBox 23">
            <a:extLst>
              <a:ext uri="{FF2B5EF4-FFF2-40B4-BE49-F238E27FC236}">
                <a16:creationId xmlns:a16="http://schemas.microsoft.com/office/drawing/2014/main" id="{5445E3AC-6325-4AAF-B083-4495673A0A1E}"/>
              </a:ext>
            </a:extLst>
          </p:cNvPr>
          <p:cNvSpPr txBox="1"/>
          <p:nvPr/>
        </p:nvSpPr>
        <p:spPr>
          <a:xfrm>
            <a:off x="988473"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Nam</a:t>
            </a:r>
          </a:p>
        </p:txBody>
      </p:sp>
      <p:sp>
        <p:nvSpPr>
          <p:cNvPr id="25" name="TextBox 24">
            <a:extLst>
              <a:ext uri="{FF2B5EF4-FFF2-40B4-BE49-F238E27FC236}">
                <a16:creationId xmlns:a16="http://schemas.microsoft.com/office/drawing/2014/main" id="{FBE9098D-C552-4DCA-BB66-259CB4E3BDEF}"/>
              </a:ext>
            </a:extLst>
          </p:cNvPr>
          <p:cNvSpPr txBox="1"/>
          <p:nvPr/>
        </p:nvSpPr>
        <p:spPr>
          <a:xfrm>
            <a:off x="99150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Nữ</a:t>
            </a:r>
          </a:p>
        </p:txBody>
      </p:sp>
      <p:sp>
        <p:nvSpPr>
          <p:cNvPr id="26" name="TextBox 25">
            <a:extLst>
              <a:ext uri="{FF2B5EF4-FFF2-40B4-BE49-F238E27FC236}">
                <a16:creationId xmlns:a16="http://schemas.microsoft.com/office/drawing/2014/main" id="{A99EFB0F-A97C-42D8-A1C9-9A25F4EEAFD5}"/>
              </a:ext>
            </a:extLst>
          </p:cNvPr>
          <p:cNvSpPr txBox="1"/>
          <p:nvPr/>
        </p:nvSpPr>
        <p:spPr>
          <a:xfrm>
            <a:off x="38842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48.1</a:t>
            </a:r>
          </a:p>
        </p:txBody>
      </p:sp>
      <p:sp>
        <p:nvSpPr>
          <p:cNvPr id="27" name="TextBox 26">
            <a:extLst>
              <a:ext uri="{FF2B5EF4-FFF2-40B4-BE49-F238E27FC236}">
                <a16:creationId xmlns:a16="http://schemas.microsoft.com/office/drawing/2014/main" id="{D3A59855-F2DE-45DD-A687-CA9048A785AA}"/>
              </a:ext>
            </a:extLst>
          </p:cNvPr>
          <p:cNvSpPr txBox="1"/>
          <p:nvPr/>
        </p:nvSpPr>
        <p:spPr>
          <a:xfrm>
            <a:off x="8292880"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28" name="TextBox 27">
            <a:extLst>
              <a:ext uri="{FF2B5EF4-FFF2-40B4-BE49-F238E27FC236}">
                <a16:creationId xmlns:a16="http://schemas.microsoft.com/office/drawing/2014/main" id="{25AA0714-BCC1-4F8C-B163-FFC08A695FF5}"/>
              </a:ext>
            </a:extLst>
          </p:cNvPr>
          <p:cNvSpPr txBox="1"/>
          <p:nvPr/>
        </p:nvSpPr>
        <p:spPr>
          <a:xfrm>
            <a:off x="62138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29" name="TextBox 28">
            <a:extLst>
              <a:ext uri="{FF2B5EF4-FFF2-40B4-BE49-F238E27FC236}">
                <a16:creationId xmlns:a16="http://schemas.microsoft.com/office/drawing/2014/main" id="{254B5FAA-C5A1-4E3F-A549-EB69DDFE1684}"/>
              </a:ext>
            </a:extLst>
          </p:cNvPr>
          <p:cNvSpPr txBox="1"/>
          <p:nvPr/>
        </p:nvSpPr>
        <p:spPr>
          <a:xfrm>
            <a:off x="3909192"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51.9</a:t>
            </a:r>
          </a:p>
        </p:txBody>
      </p:sp>
      <p:sp>
        <p:nvSpPr>
          <p:cNvPr id="30" name="TextBox 29">
            <a:extLst>
              <a:ext uri="{FF2B5EF4-FFF2-40B4-BE49-F238E27FC236}">
                <a16:creationId xmlns:a16="http://schemas.microsoft.com/office/drawing/2014/main" id="{219DA126-38C2-494C-B370-E91C99F4EE82}"/>
              </a:ext>
            </a:extLst>
          </p:cNvPr>
          <p:cNvSpPr txBox="1"/>
          <p:nvPr/>
        </p:nvSpPr>
        <p:spPr>
          <a:xfrm>
            <a:off x="631868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31" name="TextBox 30">
            <a:extLst>
              <a:ext uri="{FF2B5EF4-FFF2-40B4-BE49-F238E27FC236}">
                <a16:creationId xmlns:a16="http://schemas.microsoft.com/office/drawing/2014/main" id="{2311A134-19AC-44D4-8C98-4B675D7DCBDB}"/>
              </a:ext>
            </a:extLst>
          </p:cNvPr>
          <p:cNvSpPr txBox="1"/>
          <p:nvPr/>
        </p:nvSpPr>
        <p:spPr>
          <a:xfrm>
            <a:off x="8178737"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12" name="TextBox 11">
            <a:extLst>
              <a:ext uri="{FF2B5EF4-FFF2-40B4-BE49-F238E27FC236}">
                <a16:creationId xmlns:a16="http://schemas.microsoft.com/office/drawing/2014/main" id="{37F27141-B93E-464A-8F8E-7F560C56C290}"/>
              </a:ext>
            </a:extLst>
          </p:cNvPr>
          <p:cNvSpPr txBox="1"/>
          <p:nvPr/>
        </p:nvSpPr>
        <p:spPr>
          <a:xfrm>
            <a:off x="707207" y="1314953"/>
            <a:ext cx="11070419"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2.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giới tính của Châu Âu giai đoạn 1990 - 2020 (%)</a:t>
            </a:r>
          </a:p>
        </p:txBody>
      </p:sp>
      <p:sp>
        <p:nvSpPr>
          <p:cNvPr id="32" name="TextBox 31">
            <a:extLst>
              <a:ext uri="{FF2B5EF4-FFF2-40B4-BE49-F238E27FC236}">
                <a16:creationId xmlns:a16="http://schemas.microsoft.com/office/drawing/2014/main" id="{2D9BC7CC-7F5A-42B9-89B6-1F7070B32FE8}"/>
              </a:ext>
            </a:extLst>
          </p:cNvPr>
          <p:cNvSpPr txBox="1"/>
          <p:nvPr/>
        </p:nvSpPr>
        <p:spPr>
          <a:xfrm>
            <a:off x="10164704" y="2276875"/>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2020</a:t>
            </a:r>
          </a:p>
        </p:txBody>
      </p:sp>
      <p:sp>
        <p:nvSpPr>
          <p:cNvPr id="33" name="TextBox 32">
            <a:extLst>
              <a:ext uri="{FF2B5EF4-FFF2-40B4-BE49-F238E27FC236}">
                <a16:creationId xmlns:a16="http://schemas.microsoft.com/office/drawing/2014/main" id="{9589A6F9-2CAF-4537-B302-83F900116F31}"/>
              </a:ext>
            </a:extLst>
          </p:cNvPr>
          <p:cNvSpPr txBox="1"/>
          <p:nvPr/>
        </p:nvSpPr>
        <p:spPr>
          <a:xfrm>
            <a:off x="1004749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48.3</a:t>
            </a:r>
          </a:p>
        </p:txBody>
      </p:sp>
      <p:sp>
        <p:nvSpPr>
          <p:cNvPr id="34" name="TextBox 33">
            <a:extLst>
              <a:ext uri="{FF2B5EF4-FFF2-40B4-BE49-F238E27FC236}">
                <a16:creationId xmlns:a16="http://schemas.microsoft.com/office/drawing/2014/main" id="{1611199D-CB79-4DA9-8E38-A5BE6D2EE5CE}"/>
              </a:ext>
            </a:extLst>
          </p:cNvPr>
          <p:cNvSpPr txBox="1"/>
          <p:nvPr/>
        </p:nvSpPr>
        <p:spPr>
          <a:xfrm>
            <a:off x="10047499"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51.7</a:t>
            </a:r>
          </a:p>
        </p:txBody>
      </p:sp>
      <p:sp>
        <p:nvSpPr>
          <p:cNvPr id="35" name="TextBox 34">
            <a:extLst>
              <a:ext uri="{FF2B5EF4-FFF2-40B4-BE49-F238E27FC236}">
                <a16:creationId xmlns:a16="http://schemas.microsoft.com/office/drawing/2014/main" id="{4F0B266B-A5EE-48C2-B0F8-C6919CC24295}"/>
              </a:ext>
            </a:extLst>
          </p:cNvPr>
          <p:cNvSpPr txBox="1"/>
          <p:nvPr/>
        </p:nvSpPr>
        <p:spPr>
          <a:xfrm>
            <a:off x="635425" y="5268799"/>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Tỉ số giới nữ nhiều hơn giới nam</a:t>
            </a:r>
          </a:p>
        </p:txBody>
      </p:sp>
      <p:grpSp>
        <p:nvGrpSpPr>
          <p:cNvPr id="36" name="Group 35">
            <a:extLst>
              <a:ext uri="{FF2B5EF4-FFF2-40B4-BE49-F238E27FC236}">
                <a16:creationId xmlns:a16="http://schemas.microsoft.com/office/drawing/2014/main" id="{49D0A0E5-149A-46D5-9AE5-A79DD860D700}"/>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45" name="Arrow: Pentagon 44">
              <a:extLst>
                <a:ext uri="{FF2B5EF4-FFF2-40B4-BE49-F238E27FC236}">
                  <a16:creationId xmlns:a16="http://schemas.microsoft.com/office/drawing/2014/main" id="{7F2B9F9F-32CE-477E-B727-AA4089644E6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6" name="TextBox 45">
              <a:extLst>
                <a:ext uri="{FF2B5EF4-FFF2-40B4-BE49-F238E27FC236}">
                  <a16:creationId xmlns:a16="http://schemas.microsoft.com/office/drawing/2014/main" id="{F06CF81C-FB7B-49C4-8016-5512875A705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7" name="TextBox 46">
            <a:extLst>
              <a:ext uri="{FF2B5EF4-FFF2-40B4-BE49-F238E27FC236}">
                <a16:creationId xmlns:a16="http://schemas.microsoft.com/office/drawing/2014/main" id="{90E8020A-0E9B-406D-B073-87EA45CFF93B}"/>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8" name="Group 47">
            <a:extLst>
              <a:ext uri="{FF2B5EF4-FFF2-40B4-BE49-F238E27FC236}">
                <a16:creationId xmlns:a16="http://schemas.microsoft.com/office/drawing/2014/main" id="{E4A346F1-5949-4DC2-96CC-838EEA370A4F}"/>
              </a:ext>
            </a:extLst>
          </p:cNvPr>
          <p:cNvGrpSpPr/>
          <p:nvPr/>
        </p:nvGrpSpPr>
        <p:grpSpPr>
          <a:xfrm>
            <a:off x="1446173" y="115548"/>
            <a:ext cx="1301952" cy="872949"/>
            <a:chOff x="344605" y="154323"/>
            <a:chExt cx="1301952" cy="872949"/>
          </a:xfrm>
        </p:grpSpPr>
        <p:sp>
          <p:nvSpPr>
            <p:cNvPr id="49" name="Arrow: Pentagon 48">
              <a:extLst>
                <a:ext uri="{FF2B5EF4-FFF2-40B4-BE49-F238E27FC236}">
                  <a16:creationId xmlns:a16="http://schemas.microsoft.com/office/drawing/2014/main" id="{AC950DA5-147E-49A8-BCE1-74CA5707295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0" name="Isosceles Triangle 49">
              <a:extLst>
                <a:ext uri="{FF2B5EF4-FFF2-40B4-BE49-F238E27FC236}">
                  <a16:creationId xmlns:a16="http://schemas.microsoft.com/office/drawing/2014/main" id="{E3EF5E1F-2351-497D-92C3-D3AC29F2049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descr="Icon&#10;&#10;Description automatically generated">
            <a:extLst>
              <a:ext uri="{FF2B5EF4-FFF2-40B4-BE49-F238E27FC236}">
                <a16:creationId xmlns:a16="http://schemas.microsoft.com/office/drawing/2014/main" id="{DE7B5855-663D-495C-ADB1-2608E2585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5" name="Group 4">
            <a:extLst>
              <a:ext uri="{FF2B5EF4-FFF2-40B4-BE49-F238E27FC236}">
                <a16:creationId xmlns:a16="http://schemas.microsoft.com/office/drawing/2014/main" id="{C2663F84-6D1C-4B56-9568-612698AA23C5}"/>
              </a:ext>
            </a:extLst>
          </p:cNvPr>
          <p:cNvGrpSpPr/>
          <p:nvPr/>
        </p:nvGrpSpPr>
        <p:grpSpPr>
          <a:xfrm>
            <a:off x="7214539" y="4703347"/>
            <a:ext cx="4645929" cy="1679399"/>
            <a:chOff x="7214539" y="4703347"/>
            <a:chExt cx="4645929" cy="1679399"/>
          </a:xfrm>
        </p:grpSpPr>
        <p:pic>
          <p:nvPicPr>
            <p:cNvPr id="2" name="Picture 1">
              <a:extLst>
                <a:ext uri="{FF2B5EF4-FFF2-40B4-BE49-F238E27FC236}">
                  <a16:creationId xmlns:a16="http://schemas.microsoft.com/office/drawing/2014/main" id="{6F13206D-A24A-4759-8C0D-CFCEE52A5386}"/>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4" name="TextBox 3">
              <a:extLst>
                <a:ext uri="{FF2B5EF4-FFF2-40B4-BE49-F238E27FC236}">
                  <a16:creationId xmlns:a16="http://schemas.microsoft.com/office/drawing/2014/main" id="{86224AB7-B6EB-4CC0-BD31-5B30C0805995}"/>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52" name="TextBox 51">
              <a:extLst>
                <a:ext uri="{FF2B5EF4-FFF2-40B4-BE49-F238E27FC236}">
                  <a16:creationId xmlns:a16="http://schemas.microsoft.com/office/drawing/2014/main" id="{B54078BE-77F1-45BC-8A2F-7D2880B2D02A}"/>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pic>
        <p:nvPicPr>
          <p:cNvPr id="37" name="Picture 36">
            <a:extLst>
              <a:ext uri="{FF2B5EF4-FFF2-40B4-BE49-F238E27FC236}">
                <a16:creationId xmlns:a16="http://schemas.microsoft.com/office/drawing/2014/main" id="{B7A5B707-5E20-4B5F-AAC3-F076271577F3}"/>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2519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wipe(left)">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3A983A2-9F24-4F23-975F-5CE1A587B55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a16="http://schemas.microsoft.com/office/drawing/2014/main"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4" name="Picture 13">
            <a:extLst>
              <a:ext uri="{FF2B5EF4-FFF2-40B4-BE49-F238E27FC236}">
                <a16:creationId xmlns:a16="http://schemas.microsoft.com/office/drawing/2014/main" id="{B18F2CB8-E149-42A4-A1D3-1A9E9A7F5119}"/>
              </a:ext>
            </a:extLst>
          </p:cNvPr>
          <p:cNvPicPr>
            <a:picLocks noChangeAspect="1"/>
          </p:cNvPicPr>
          <p:nvPr/>
        </p:nvPicPr>
        <p:blipFill rotWithShape="1">
          <a:blip r:embed="rId5"/>
          <a:srcRect l="49250" t="16517" r="40417" b="67812"/>
          <a:stretch/>
        </p:blipFill>
        <p:spPr>
          <a:xfrm>
            <a:off x="10932160" y="84147"/>
            <a:ext cx="1259840" cy="1074695"/>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sp>
        <p:nvSpPr>
          <p:cNvPr id="12" name="Rectangle 11">
            <a:extLst>
              <a:ext uri="{FF2B5EF4-FFF2-40B4-BE49-F238E27FC236}">
                <a16:creationId xmlns:a16="http://schemas.microsoft.com/office/drawing/2014/main" id="{3DA6FD09-7C14-4C74-A4B4-A7C37E1CC20F}"/>
              </a:ext>
            </a:extLst>
          </p:cNvPr>
          <p:cNvSpPr/>
          <p:nvPr/>
        </p:nvSpPr>
        <p:spPr>
          <a:xfrm>
            <a:off x="724014" y="1945318"/>
            <a:ext cx="11582400" cy="2401748"/>
          </a:xfrm>
          <a:prstGeom prst="rect">
            <a:avLst/>
          </a:prstGeom>
        </p:spPr>
        <p:txBody>
          <a:bodyPr wrap="square">
            <a:spAutoFit/>
          </a:bodyPr>
          <a:lstStyle/>
          <a:p>
            <a:pPr indent="180340" algn="just">
              <a:lnSpc>
                <a:spcPct val="120000"/>
              </a:lnSpc>
              <a:spcAft>
                <a:spcPts val="0"/>
              </a:spcAft>
            </a:pP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Số dân 74</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7</a:t>
            </a: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triệu người (20</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20)</a:t>
            </a:r>
          </a:p>
          <a:p>
            <a:pPr algn="just">
              <a:lnSpc>
                <a:spcPct val="120000"/>
              </a:lnSpc>
              <a:spcAft>
                <a:spcPts val="0"/>
              </a:spcAft>
            </a:pP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  - Cơ cấu dân số già: tỉ lệ gia tăng tự nhiên âm.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Cơ cấu dân số theo giới tính nữ nhiều hơn nam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Dân cư châu Âu có trình độ học vấn cao</a:t>
            </a:r>
          </a:p>
        </p:txBody>
      </p:sp>
      <p:pic>
        <p:nvPicPr>
          <p:cNvPr id="13" name="Picture 12" descr="book9">
            <a:extLst>
              <a:ext uri="{FF2B5EF4-FFF2-40B4-BE49-F238E27FC236}">
                <a16:creationId xmlns:a16="http://schemas.microsoft.com/office/drawing/2014/main" id="{28A35CA7-05EE-4E0C-97DC-56855F97F3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377" y="114531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3CAC321-60E8-456B-BD4C-A1EF58D684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15808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pic>
        <p:nvPicPr>
          <p:cNvPr id="5" name="Picture 4">
            <a:extLst>
              <a:ext uri="{FF2B5EF4-FFF2-40B4-BE49-F238E27FC236}">
                <a16:creationId xmlns:a16="http://schemas.microsoft.com/office/drawing/2014/main" id="{AEF197FA-F5F3-4C9B-B0FD-D69EB0C9F897}"/>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D1873B-5A42-487D-8680-DAAF173AA9B9}"/>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ADD417B5-823D-4DE3-ABB1-4F61C2C9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id="{256F4C76-EA2D-46F8-94B5-61F6123935CC}"/>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a16="http://schemas.microsoft.com/office/drawing/2014/main" id="{F9D76138-1EC1-48FA-B9B6-9368DFC87AA8}"/>
              </a:ext>
            </a:extLst>
          </p:cNvPr>
          <p:cNvGrpSpPr/>
          <p:nvPr/>
        </p:nvGrpSpPr>
        <p:grpSpPr>
          <a:xfrm>
            <a:off x="1473183" y="45059"/>
            <a:ext cx="4001342" cy="872949"/>
            <a:chOff x="1133366" y="2220084"/>
            <a:chExt cx="5681780" cy="914400"/>
          </a:xfrm>
          <a:solidFill>
            <a:schemeClr val="accent2">
              <a:lumMod val="20000"/>
              <a:lumOff val="80000"/>
            </a:schemeClr>
          </a:solidFill>
        </p:grpSpPr>
        <p:sp>
          <p:nvSpPr>
            <p:cNvPr id="7" name="Arrow: Pentagon 6">
              <a:extLst>
                <a:ext uri="{FF2B5EF4-FFF2-40B4-BE49-F238E27FC236}">
                  <a16:creationId xmlns:a16="http://schemas.microsoft.com/office/drawing/2014/main" id="{054444B4-1C19-46F1-9B86-9A77F63C6F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B4A6745-12BF-408E-B93A-7368D51D032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509D8CE1-E261-46E7-A16B-CD490C15B913}"/>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0FF91016-9C10-4E0A-B32B-BBAC3BF34BDD}"/>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8F9F6C8B-1EA5-4A0F-861D-0F4BC73FAEB0}"/>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2B60EE-4A10-44BE-802A-D44D8903B5E7}"/>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sp>
        <p:nvSpPr>
          <p:cNvPr id="13" name="Explosion: 8 Points 12">
            <a:extLst>
              <a:ext uri="{FF2B5EF4-FFF2-40B4-BE49-F238E27FC236}">
                <a16:creationId xmlns:a16="http://schemas.microsoft.com/office/drawing/2014/main" id="{1E85BC8C-CE43-4152-93BB-2A36E1A469DB}"/>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id="{2855DA55-BA45-4263-9524-A7E6FF7E3ECF}"/>
              </a:ext>
            </a:extLst>
          </p:cNvPr>
          <p:cNvSpPr>
            <a:spLocks noChangeArrowheads="1"/>
          </p:cNvSpPr>
          <p:nvPr/>
        </p:nvSpPr>
        <p:spPr bwMode="auto">
          <a:xfrm>
            <a:off x="99500" y="1679464"/>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val="39431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4A205F-F0D2-4D58-99B2-EBD9F0FDB87E}"/>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94C2771F-7B09-4E22-9F02-7924F8093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id="{468217B7-0C0C-4667-9308-34982F5DED1E}"/>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a16="http://schemas.microsoft.com/office/drawing/2014/main" id="{7A16AF22-734A-4456-A0B9-255020BDD483}"/>
              </a:ext>
            </a:extLst>
          </p:cNvPr>
          <p:cNvGrpSpPr/>
          <p:nvPr/>
        </p:nvGrpSpPr>
        <p:grpSpPr>
          <a:xfrm>
            <a:off x="1473183" y="45059"/>
            <a:ext cx="4001342" cy="872949"/>
            <a:chOff x="1133366" y="2220084"/>
            <a:chExt cx="5681780" cy="914400"/>
          </a:xfrm>
          <a:solidFill>
            <a:schemeClr val="accent2">
              <a:lumMod val="40000"/>
              <a:lumOff val="60000"/>
            </a:schemeClr>
          </a:solidFill>
        </p:grpSpPr>
        <p:sp>
          <p:nvSpPr>
            <p:cNvPr id="7" name="Arrow: Pentagon 6">
              <a:extLst>
                <a:ext uri="{FF2B5EF4-FFF2-40B4-BE49-F238E27FC236}">
                  <a16:creationId xmlns:a16="http://schemas.microsoft.com/office/drawing/2014/main" id="{83276187-180D-453B-916B-AC0C2765DA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C5ED459-0854-4133-A2EC-1EE12F99AF1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BF8B8A2F-E63B-45B2-A738-30DA32787B6B}"/>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A10F4F8C-ADD0-4E64-B72C-BFA23E69B1AA}"/>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2D0E6DFD-BF02-461A-8185-308BCD3312D5}"/>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5F9126-3F51-4AD2-BEC3-6304CBAA67AB}"/>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grpSp>
        <p:nvGrpSpPr>
          <p:cNvPr id="15" name="Group 14">
            <a:extLst>
              <a:ext uri="{FF2B5EF4-FFF2-40B4-BE49-F238E27FC236}">
                <a16:creationId xmlns:a16="http://schemas.microsoft.com/office/drawing/2014/main" id="{10950B47-3E49-40F9-B331-9C95F734150A}"/>
              </a:ext>
            </a:extLst>
          </p:cNvPr>
          <p:cNvGrpSpPr/>
          <p:nvPr/>
        </p:nvGrpSpPr>
        <p:grpSpPr>
          <a:xfrm>
            <a:off x="-180619" y="2055526"/>
            <a:ext cx="6638307" cy="1983179"/>
            <a:chOff x="-180619" y="2055526"/>
            <a:chExt cx="6638307" cy="1983179"/>
          </a:xfrm>
        </p:grpSpPr>
        <p:sp>
          <p:nvSpPr>
            <p:cNvPr id="3" name="Speech Bubble: Rectangle with Corners Rounded 2">
              <a:extLst>
                <a:ext uri="{FF2B5EF4-FFF2-40B4-BE49-F238E27FC236}">
                  <a16:creationId xmlns:a16="http://schemas.microsoft.com/office/drawing/2014/main" id="{1EF6A313-B64C-4E97-BF35-6B6DDE88BD45}"/>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103CB80-34AE-48A9-9984-335354BDFCDB}"/>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Đọc thông tin mục 2 cho biết </a:t>
              </a:r>
            </a:p>
            <a:p>
              <a:pPr algn="ctr"/>
              <a:r>
                <a:rPr lang="en-US" sz="3600">
                  <a:solidFill>
                    <a:srgbClr val="00B050"/>
                  </a:solidFill>
                  <a:latin typeface="Arial" panose="020B0604020202020204" pitchFamily="34" charset="0"/>
                  <a:cs typeface="Arial" panose="020B0604020202020204" pitchFamily="34" charset="0"/>
                </a:rPr>
                <a:t>các đặc điểm của đô thị hóa</a:t>
              </a:r>
            </a:p>
            <a:p>
              <a:pPr algn="ctr"/>
              <a:r>
                <a:rPr lang="en-US" sz="3600">
                  <a:solidFill>
                    <a:srgbClr val="00B050"/>
                  </a:solidFill>
                  <a:latin typeface="Arial" panose="020B0604020202020204" pitchFamily="34" charset="0"/>
                  <a:cs typeface="Arial" panose="020B0604020202020204" pitchFamily="34" charset="0"/>
                </a:rPr>
                <a:t> ở Châu Âu?</a:t>
              </a:r>
            </a:p>
          </p:txBody>
        </p:sp>
      </p:grpSp>
      <p:pic>
        <p:nvPicPr>
          <p:cNvPr id="14" name="Picture 13">
            <a:extLst>
              <a:ext uri="{FF2B5EF4-FFF2-40B4-BE49-F238E27FC236}">
                <a16:creationId xmlns:a16="http://schemas.microsoft.com/office/drawing/2014/main" id="{6C52BDE2-8C75-4B64-B706-F081A4D786DD}"/>
              </a:ext>
            </a:extLst>
          </p:cNvPr>
          <p:cNvPicPr>
            <a:picLocks noChangeAspect="1"/>
          </p:cNvPicPr>
          <p:nvPr/>
        </p:nvPicPr>
        <p:blipFill rotWithShape="1">
          <a:blip r:embed="rId6"/>
          <a:srcRect l="39749" t="43556" r="43417" b="27111"/>
          <a:stretch/>
        </p:blipFill>
        <p:spPr>
          <a:xfrm>
            <a:off x="149547" y="5284052"/>
            <a:ext cx="1550893" cy="1520182"/>
          </a:xfrm>
          <a:prstGeom prst="rect">
            <a:avLst/>
          </a:prstGeom>
        </p:spPr>
      </p:pic>
    </p:spTree>
    <p:extLst>
      <p:ext uri="{BB962C8B-B14F-4D97-AF65-F5344CB8AC3E}">
        <p14:creationId xmlns:p14="http://schemas.microsoft.com/office/powerpoint/2010/main" val="31732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002060"/>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a16="http://schemas.microsoft.com/office/drawing/2014/main"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002060"/>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002060"/>
                </a:solidFill>
                <a:latin typeface="Arial" panose="020B0604020202020204" pitchFamily="34" charset="0"/>
                <a:cs typeface="Arial" panose="020B0604020202020204" pitchFamily="34" charset="0"/>
              </a:rPr>
              <a:t>Xuất hiện các đô thị lớn.</a:t>
            </a:r>
          </a:p>
        </p:txBody>
      </p:sp>
      <p:pic>
        <p:nvPicPr>
          <p:cNvPr id="6" name="Picture 5">
            <a:extLst>
              <a:ext uri="{FF2B5EF4-FFF2-40B4-BE49-F238E27FC236}">
                <a16:creationId xmlns:a16="http://schemas.microsoft.com/office/drawing/2014/main" id="{7941E041-FE38-461A-A535-F3DC2878CFF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896986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a16="http://schemas.microsoft.com/office/drawing/2014/main"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8" name="Picture 7">
            <a:extLst>
              <a:ext uri="{FF2B5EF4-FFF2-40B4-BE49-F238E27FC236}">
                <a16:creationId xmlns:a16="http://schemas.microsoft.com/office/drawing/2014/main" id="{76D8DC40-B580-4866-8A9F-A310879EB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2216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73183" y="92559"/>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2316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63363" y="896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54095" y="3970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449283" y="1756466"/>
            <a:ext cx="11887199" cy="2308324"/>
          </a:xfrm>
          <a:prstGeom prst="rect">
            <a:avLst/>
          </a:prstGeom>
          <a:noFill/>
        </p:spPr>
        <p:txBody>
          <a:bodyPr wrap="square" rtlCol="0">
            <a:spAutoFit/>
          </a:bodyPr>
          <a:lstStyle/>
          <a:p>
            <a:pPr marL="571500" indent="-571500" algn="just">
              <a:buFontTx/>
              <a:buChar char="-"/>
            </a:pPr>
            <a:r>
              <a:rPr lang="en-US" sz="3600">
                <a:solidFill>
                  <a:srgbClr val="1C11AF"/>
                </a:solidFill>
                <a:latin typeface="Arial" panose="020B0604020202020204" pitchFamily="34" charset="0"/>
                <a:cs typeface="Arial" panose="020B0604020202020204" pitchFamily="34" charset="0"/>
              </a:rPr>
              <a:t>ĐTH diễn ra sớm: cuối thế kỉ XIX</a:t>
            </a:r>
          </a:p>
          <a:p>
            <a:pPr marL="571500" indent="-571500" algn="just">
              <a:buFontTx/>
              <a:buChar char="-"/>
            </a:pPr>
            <a:r>
              <a:rPr lang="en-US" sz="3600">
                <a:solidFill>
                  <a:srgbClr val="1C11AF"/>
                </a:solidFill>
                <a:latin typeface="Arial" panose="020B0604020202020204" pitchFamily="34" charset="0"/>
                <a:cs typeface="Arial" panose="020B0604020202020204" pitchFamily="34" charset="0"/>
              </a:rPr>
              <a:t>Mức độ ĐTH cao: có khoảng 75% dân số sống </a:t>
            </a:r>
          </a:p>
          <a:p>
            <a:pPr algn="just"/>
            <a:r>
              <a:rPr lang="en-US" sz="3600">
                <a:solidFill>
                  <a:srgbClr val="1C11AF"/>
                </a:solidFill>
                <a:latin typeface="Arial" panose="020B0604020202020204" pitchFamily="34" charset="0"/>
                <a:cs typeface="Arial" panose="020B0604020202020204" pitchFamily="34" charset="0"/>
              </a:rPr>
              <a:t>trong các đô thị và h</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a:p>
            <a:pPr marL="342900" indent="-342900" algn="just">
              <a:buFontTx/>
              <a:buChar char="-"/>
            </a:pPr>
            <a:r>
              <a:rPr lang="en-US" sz="3600">
                <a:solidFill>
                  <a:srgbClr val="1C11AF"/>
                </a:solidFill>
                <a:latin typeface="Arial" panose="020B0604020202020204" pitchFamily="34" charset="0"/>
                <a:cs typeface="Arial" panose="020B0604020202020204" pitchFamily="34" charset="0"/>
              </a:rPr>
              <a:t>Đô thị hóa nông thôn phát triển</a:t>
            </a:r>
          </a:p>
        </p:txBody>
      </p:sp>
      <p:pic>
        <p:nvPicPr>
          <p:cNvPr id="11" name="Picture 10" descr="book9">
            <a:extLst>
              <a:ext uri="{FF2B5EF4-FFF2-40B4-BE49-F238E27FC236}">
                <a16:creationId xmlns:a16="http://schemas.microsoft.com/office/drawing/2014/main" id="{89FAEC74-A40F-4458-8163-F2BFC9F7DC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85697" y="48525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FD53D2E-DC98-403D-BBF0-C097654D97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1256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2F8F30F-D7D2-408E-9E1C-6C8004C4D091}"/>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grpSp>
        <p:nvGrpSpPr>
          <p:cNvPr id="12" name="Group 11">
            <a:extLst>
              <a:ext uri="{FF2B5EF4-FFF2-40B4-BE49-F238E27FC236}">
                <a16:creationId xmlns:a16="http://schemas.microsoft.com/office/drawing/2014/main" id="{519EE16B-A77D-4E7E-88C3-BBA251A9EA46}"/>
              </a:ext>
            </a:extLst>
          </p:cNvPr>
          <p:cNvGrpSpPr/>
          <p:nvPr/>
        </p:nvGrpSpPr>
        <p:grpSpPr>
          <a:xfrm>
            <a:off x="-46271" y="2174796"/>
            <a:ext cx="4855341" cy="3072496"/>
            <a:chOff x="217212" y="2055526"/>
            <a:chExt cx="4877300" cy="1983179"/>
          </a:xfrm>
        </p:grpSpPr>
        <p:sp>
          <p:nvSpPr>
            <p:cNvPr id="14" name="Speech Bubble: Rectangle with Corners Rounded 13">
              <a:extLst>
                <a:ext uri="{FF2B5EF4-FFF2-40B4-BE49-F238E27FC236}">
                  <a16:creationId xmlns:a16="http://schemas.microsoft.com/office/drawing/2014/main" id="{EF8B00E2-2EB3-4774-8CDA-BC039A76FE81}"/>
                </a:ext>
              </a:extLst>
            </p:cNvPr>
            <p:cNvSpPr/>
            <p:nvPr/>
          </p:nvSpPr>
          <p:spPr>
            <a:xfrm>
              <a:off x="414679" y="2055526"/>
              <a:ext cx="4311668" cy="1983179"/>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a:extLst>
                <a:ext uri="{FF2B5EF4-FFF2-40B4-BE49-F238E27FC236}">
                  <a16:creationId xmlns:a16="http://schemas.microsoft.com/office/drawing/2014/main" id="{4AABBA53-14C8-4249-B61C-10A8CC4DDA21}"/>
                </a:ext>
              </a:extLst>
            </p:cNvPr>
            <p:cNvSpPr txBox="1"/>
            <p:nvPr/>
          </p:nvSpPr>
          <p:spPr>
            <a:xfrm>
              <a:off x="217212" y="2302148"/>
              <a:ext cx="4877300" cy="1489935"/>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1" name="Flowchart: Connector 10">
            <a:extLst>
              <a:ext uri="{FF2B5EF4-FFF2-40B4-BE49-F238E27FC236}">
                <a16:creationId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30" name="Picture 29" descr="A picture containing text, sky, outdoor, building&#10;&#10;Description automatically generated">
            <a:extLst>
              <a:ext uri="{FF2B5EF4-FFF2-40B4-BE49-F238E27FC236}">
                <a16:creationId xmlns:a16="http://schemas.microsoft.com/office/drawing/2014/main" id="{F57A3429-44F1-4E31-A601-BD9782D23511}"/>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130430" y="1888988"/>
            <a:ext cx="5543363" cy="3805202"/>
          </a:xfrm>
          <a:prstGeom prst="rect">
            <a:avLst/>
          </a:prstGeom>
        </p:spPr>
      </p:pic>
      <p:pic>
        <p:nvPicPr>
          <p:cNvPr id="32" name="Picture 31" descr="A picture containing outdoor, sky, road, building&#10;&#10;Description automatically generated">
            <a:extLst>
              <a:ext uri="{FF2B5EF4-FFF2-40B4-BE49-F238E27FC236}">
                <a16:creationId xmlns:a16="http://schemas.microsoft.com/office/drawing/2014/main" id="{A54349B6-ABC9-4954-99C6-5E6F452E2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59" y="1845272"/>
            <a:ext cx="5543364" cy="3787448"/>
          </a:xfrm>
          <a:prstGeom prst="rect">
            <a:avLst/>
          </a:prstGeom>
        </p:spPr>
      </p:pic>
      <p:sp>
        <p:nvSpPr>
          <p:cNvPr id="33" name="Rectangle 32">
            <a:extLst>
              <a:ext uri="{FF2B5EF4-FFF2-40B4-BE49-F238E27FC236}">
                <a16:creationId xmlns:a16="http://schemas.microsoft.com/office/drawing/2014/main" id="{262F001D-C9D8-4C07-8C9D-D3F411714D7F}"/>
              </a:ext>
            </a:extLst>
          </p:cNvPr>
          <p:cNvSpPr/>
          <p:nvPr/>
        </p:nvSpPr>
        <p:spPr>
          <a:xfrm>
            <a:off x="0" y="5676434"/>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35" name="Picture 34" descr="A picture containing tree, outdoor, sky, building&#10;&#10;Description automatically generated">
            <a:extLst>
              <a:ext uri="{FF2B5EF4-FFF2-40B4-BE49-F238E27FC236}">
                <a16:creationId xmlns:a16="http://schemas.microsoft.com/office/drawing/2014/main" id="{D38F7BC2-D5F4-4823-9949-17482EDE6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65" y="1888987"/>
            <a:ext cx="5580928" cy="3805202"/>
          </a:xfrm>
          <a:prstGeom prst="rect">
            <a:avLst/>
          </a:prstGeom>
        </p:spPr>
      </p:pic>
      <p:sp>
        <p:nvSpPr>
          <p:cNvPr id="36" name="Rectangle 35">
            <a:extLst>
              <a:ext uri="{FF2B5EF4-FFF2-40B4-BE49-F238E27FC236}">
                <a16:creationId xmlns:a16="http://schemas.microsoft.com/office/drawing/2014/main" id="{5AD2AE4B-5C2E-4DF1-B534-DFF14018096C}"/>
              </a:ext>
            </a:extLst>
          </p:cNvPr>
          <p:cNvSpPr/>
          <p:nvPr/>
        </p:nvSpPr>
        <p:spPr>
          <a:xfrm>
            <a:off x="49251" y="5756487"/>
            <a:ext cx="5825780"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37" name="Picture 36" descr="A picture containing water, outdoor, building, city&#10;&#10;Description automatically generated">
            <a:extLst>
              <a:ext uri="{FF2B5EF4-FFF2-40B4-BE49-F238E27FC236}">
                <a16:creationId xmlns:a16="http://schemas.microsoft.com/office/drawing/2014/main" id="{700A67C1-F5CA-4094-BD29-6DBF5B5067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3" y="1825979"/>
            <a:ext cx="5641655" cy="3855127"/>
          </a:xfrm>
          <a:prstGeom prst="rect">
            <a:avLst/>
          </a:prstGeom>
        </p:spPr>
      </p:pic>
    </p:spTree>
    <p:extLst>
      <p:ext uri="{BB962C8B-B14F-4D97-AF65-F5344CB8AC3E}">
        <p14:creationId xmlns:p14="http://schemas.microsoft.com/office/powerpoint/2010/main" val="17655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par>
                          <p:cTn id="61" fill="hold">
                            <p:stCondLst>
                              <p:cond delay="500"/>
                            </p:stCondLst>
                            <p:childTnLst>
                              <p:par>
                                <p:cTn id="62" presetID="16" presetClass="entr" presetSubtype="21"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arn(inVertic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2" grpId="0"/>
      <p:bldP spid="23" grpId="0"/>
      <p:bldP spid="33" grpId="0"/>
      <p:bldP spid="33" grpId="1"/>
      <p:bldP spid="33" grpId="2"/>
      <p:bldP spid="36" grpId="0" animBg="1"/>
      <p:bldP spid="36" grpId="1" animBg="1"/>
      <p:bldP spid="36"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B26C7903-34D0-44EF-954A-38872B02158C}"/>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sp>
        <p:nvSpPr>
          <p:cNvPr id="11" name="Flowchart: Connector 10">
            <a:extLst>
              <a:ext uri="{FF2B5EF4-FFF2-40B4-BE49-F238E27FC236}">
                <a16:creationId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56F5B66D-7941-4DD6-9150-726AE93EFF8B}"/>
              </a:ext>
            </a:extLst>
          </p:cNvPr>
          <p:cNvSpPr/>
          <p:nvPr/>
        </p:nvSpPr>
        <p:spPr>
          <a:xfrm>
            <a:off x="9138669" y="313180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ACFC0A40-A748-400F-A8C2-D8B56AA4538A}"/>
              </a:ext>
            </a:extLst>
          </p:cNvPr>
          <p:cNvSpPr/>
          <p:nvPr/>
        </p:nvSpPr>
        <p:spPr>
          <a:xfrm>
            <a:off x="7090694" y="3929755"/>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99ADA6F-F6DA-4355-9261-69E702FDC290}"/>
              </a:ext>
            </a:extLst>
          </p:cNvPr>
          <p:cNvSpPr/>
          <p:nvPr/>
        </p:nvSpPr>
        <p:spPr>
          <a:xfrm>
            <a:off x="6491689" y="5052606"/>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78EEB784-9FF1-4772-9D7A-434520EB2A78}"/>
              </a:ext>
            </a:extLst>
          </p:cNvPr>
          <p:cNvSpPr/>
          <p:nvPr/>
        </p:nvSpPr>
        <p:spPr>
          <a:xfrm>
            <a:off x="6971941" y="5033489"/>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40B581F-AC76-490F-A47F-A37FF59D436D}"/>
              </a:ext>
            </a:extLst>
          </p:cNvPr>
          <p:cNvSpPr txBox="1"/>
          <p:nvPr/>
        </p:nvSpPr>
        <p:spPr>
          <a:xfrm>
            <a:off x="9120609" y="27855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2" name="TextBox 21">
            <a:extLst>
              <a:ext uri="{FF2B5EF4-FFF2-40B4-BE49-F238E27FC236}">
                <a16:creationId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4" name="TextBox 23">
            <a:extLst>
              <a:ext uri="{FF2B5EF4-FFF2-40B4-BE49-F238E27FC236}">
                <a16:creationId xmlns:a16="http://schemas.microsoft.com/office/drawing/2014/main" id="{0CC8F7BC-8463-4194-956F-AECA0A468869}"/>
              </a:ext>
            </a:extLst>
          </p:cNvPr>
          <p:cNvSpPr txBox="1"/>
          <p:nvPr/>
        </p:nvSpPr>
        <p:spPr>
          <a:xfrm>
            <a:off x="5925702" y="392094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25" name="TextBox 24">
            <a:extLst>
              <a:ext uri="{FF2B5EF4-FFF2-40B4-BE49-F238E27FC236}">
                <a16:creationId xmlns:a16="http://schemas.microsoft.com/office/drawing/2014/main" id="{9191B58A-BFA2-4BA3-9705-DA2F9378273F}"/>
              </a:ext>
            </a:extLst>
          </p:cNvPr>
          <p:cNvSpPr txBox="1"/>
          <p:nvPr/>
        </p:nvSpPr>
        <p:spPr>
          <a:xfrm>
            <a:off x="5888281" y="505260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sp>
        <p:nvSpPr>
          <p:cNvPr id="26" name="TextBox 25">
            <a:extLst>
              <a:ext uri="{FF2B5EF4-FFF2-40B4-BE49-F238E27FC236}">
                <a16:creationId xmlns:a16="http://schemas.microsoft.com/office/drawing/2014/main" id="{B3C22330-3588-4AAE-8496-D8D7A235BA43}"/>
              </a:ext>
            </a:extLst>
          </p:cNvPr>
          <p:cNvSpPr txBox="1"/>
          <p:nvPr/>
        </p:nvSpPr>
        <p:spPr>
          <a:xfrm>
            <a:off x="7090694" y="49684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pic>
        <p:nvPicPr>
          <p:cNvPr id="35" name="Picture 34">
            <a:extLst>
              <a:ext uri="{FF2B5EF4-FFF2-40B4-BE49-F238E27FC236}">
                <a16:creationId xmlns:a16="http://schemas.microsoft.com/office/drawing/2014/main" id="{A091919E-5050-43E8-9294-46F4DD63148B}"/>
              </a:ext>
            </a:extLst>
          </p:cNvPr>
          <p:cNvPicPr>
            <a:picLocks noChangeAspect="1"/>
          </p:cNvPicPr>
          <p:nvPr/>
        </p:nvPicPr>
        <p:blipFill>
          <a:blip r:embed="rId6"/>
          <a:stretch>
            <a:fillRect/>
          </a:stretch>
        </p:blipFill>
        <p:spPr>
          <a:xfrm>
            <a:off x="91364" y="1419295"/>
            <a:ext cx="5582429" cy="3753374"/>
          </a:xfrm>
          <a:prstGeom prst="rect">
            <a:avLst/>
          </a:prstGeom>
        </p:spPr>
      </p:pic>
      <p:sp>
        <p:nvSpPr>
          <p:cNvPr id="36" name="Rectangle 35">
            <a:extLst>
              <a:ext uri="{FF2B5EF4-FFF2-40B4-BE49-F238E27FC236}">
                <a16:creationId xmlns:a16="http://schemas.microsoft.com/office/drawing/2014/main" id="{E7A13065-A6A8-44DC-9E80-4EEAB5B53E1D}"/>
              </a:ext>
            </a:extLst>
          </p:cNvPr>
          <p:cNvSpPr/>
          <p:nvPr/>
        </p:nvSpPr>
        <p:spPr>
          <a:xfrm>
            <a:off x="306670" y="5288339"/>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FA1E46EB-AED6-460C-A984-414C4A774B44}"/>
              </a:ext>
            </a:extLst>
          </p:cNvPr>
          <p:cNvPicPr>
            <a:picLocks noChangeAspect="1"/>
          </p:cNvPicPr>
          <p:nvPr/>
        </p:nvPicPr>
        <p:blipFill>
          <a:blip r:embed="rId7"/>
          <a:stretch>
            <a:fillRect/>
          </a:stretch>
        </p:blipFill>
        <p:spPr>
          <a:xfrm>
            <a:off x="89769" y="1381867"/>
            <a:ext cx="5668166" cy="3848637"/>
          </a:xfrm>
          <a:prstGeom prst="rect">
            <a:avLst/>
          </a:prstGeom>
        </p:spPr>
      </p:pic>
      <p:pic>
        <p:nvPicPr>
          <p:cNvPr id="38" name="Picture 37" descr="A picture containing clock, outdoor, water, sky&#10;&#10;Description automatically generated">
            <a:extLst>
              <a:ext uri="{FF2B5EF4-FFF2-40B4-BE49-F238E27FC236}">
                <a16:creationId xmlns:a16="http://schemas.microsoft.com/office/drawing/2014/main" id="{FF532350-3D0D-4C7F-85DC-CE543DF78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739" y="1473648"/>
            <a:ext cx="5511821" cy="3736449"/>
          </a:xfrm>
          <a:prstGeom prst="rect">
            <a:avLst/>
          </a:prstGeom>
        </p:spPr>
      </p:pic>
      <p:sp>
        <p:nvSpPr>
          <p:cNvPr id="39" name="Rectangle 38">
            <a:extLst>
              <a:ext uri="{FF2B5EF4-FFF2-40B4-BE49-F238E27FC236}">
                <a16:creationId xmlns:a16="http://schemas.microsoft.com/office/drawing/2014/main" id="{C87AE317-AD9C-406B-A7E5-D4DC9B9BCDC9}"/>
              </a:ext>
            </a:extLst>
          </p:cNvPr>
          <p:cNvSpPr/>
          <p:nvPr/>
        </p:nvSpPr>
        <p:spPr>
          <a:xfrm>
            <a:off x="395466" y="5368569"/>
            <a:ext cx="5065430" cy="1323439"/>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9" tooltip="Thành phố New York">
                  <a:extLst>
                    <a:ext uri="{A12FA001-AC4F-418D-AE19-62706E023703}">
                      <ahyp:hlinkClr xmlns:ahyp="http://schemas.microsoft.com/office/drawing/2018/hyperlinkcolor"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41" name="Picture 40">
            <a:extLst>
              <a:ext uri="{FF2B5EF4-FFF2-40B4-BE49-F238E27FC236}">
                <a16:creationId xmlns:a16="http://schemas.microsoft.com/office/drawing/2014/main" id="{17458422-4D9E-4BB3-BE5F-2172D5A1D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23" y="1463898"/>
            <a:ext cx="5714280" cy="3809520"/>
          </a:xfrm>
          <a:prstGeom prst="rect">
            <a:avLst/>
          </a:prstGeom>
        </p:spPr>
      </p:pic>
      <p:sp>
        <p:nvSpPr>
          <p:cNvPr id="42" name="Rectangle 41">
            <a:extLst>
              <a:ext uri="{FF2B5EF4-FFF2-40B4-BE49-F238E27FC236}">
                <a16:creationId xmlns:a16="http://schemas.microsoft.com/office/drawing/2014/main" id="{4CECD493-C2D8-4545-A113-102C0C290F2B}"/>
              </a:ext>
            </a:extLst>
          </p:cNvPr>
          <p:cNvSpPr/>
          <p:nvPr/>
        </p:nvSpPr>
        <p:spPr>
          <a:xfrm>
            <a:off x="141151" y="5299103"/>
            <a:ext cx="5637310" cy="1569660"/>
          </a:xfrm>
          <a:prstGeom prst="rect">
            <a:avLst/>
          </a:prstGeom>
          <a:solidFill>
            <a:schemeClr val="bg1"/>
          </a:solidFill>
        </p:spPr>
        <p:txBody>
          <a:bodyPr wrap="square">
            <a:spAutoFit/>
          </a:bodyPr>
          <a:lstStyle/>
          <a:p>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6" name="Picture 45">
            <a:extLst>
              <a:ext uri="{FF2B5EF4-FFF2-40B4-BE49-F238E27FC236}">
                <a16:creationId xmlns:a16="http://schemas.microsoft.com/office/drawing/2014/main" id="{0E43F3C3-80D9-47B5-B061-CE85B86FBC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69" y="1462885"/>
            <a:ext cx="5725234" cy="3849649"/>
          </a:xfrm>
          <a:prstGeom prst="rect">
            <a:avLst/>
          </a:prstGeom>
        </p:spPr>
      </p:pic>
      <p:pic>
        <p:nvPicPr>
          <p:cNvPr id="48" name="Picture 47" descr="A picture containing scene, road, city&#10;&#10;Description automatically generated">
            <a:extLst>
              <a:ext uri="{FF2B5EF4-FFF2-40B4-BE49-F238E27FC236}">
                <a16:creationId xmlns:a16="http://schemas.microsoft.com/office/drawing/2014/main" id="{4C04211D-00BE-4E50-BA03-6812405F5E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85" y="1473648"/>
            <a:ext cx="5698691" cy="3882476"/>
          </a:xfrm>
          <a:prstGeom prst="rect">
            <a:avLst/>
          </a:prstGeom>
        </p:spPr>
      </p:pic>
      <p:pic>
        <p:nvPicPr>
          <p:cNvPr id="49" name="Picture 48">
            <a:extLst>
              <a:ext uri="{FF2B5EF4-FFF2-40B4-BE49-F238E27FC236}">
                <a16:creationId xmlns:a16="http://schemas.microsoft.com/office/drawing/2014/main" id="{7C6B093B-5602-468A-B1A3-6DBAB1CD8EB1}"/>
              </a:ext>
            </a:extLst>
          </p:cNvPr>
          <p:cNvPicPr>
            <a:picLocks noChangeAspect="1"/>
          </p:cNvPicPr>
          <p:nvPr/>
        </p:nvPicPr>
        <p:blipFill rotWithShape="1">
          <a:blip r:embed="rId13"/>
          <a:srcRect l="2513" r="3003"/>
          <a:stretch/>
        </p:blipFill>
        <p:spPr>
          <a:xfrm>
            <a:off x="85392" y="1273509"/>
            <a:ext cx="5767032" cy="3664209"/>
          </a:xfrm>
          <a:prstGeom prst="rect">
            <a:avLst/>
          </a:prstGeom>
        </p:spPr>
      </p:pic>
      <p:sp>
        <p:nvSpPr>
          <p:cNvPr id="50" name="Rectangle 49">
            <a:extLst>
              <a:ext uri="{FF2B5EF4-FFF2-40B4-BE49-F238E27FC236}">
                <a16:creationId xmlns:a16="http://schemas.microsoft.com/office/drawing/2014/main" id="{9ADB3D24-939A-4B14-BCC7-1708FE67E4A8}"/>
              </a:ext>
            </a:extLst>
          </p:cNvPr>
          <p:cNvSpPr/>
          <p:nvPr/>
        </p:nvSpPr>
        <p:spPr>
          <a:xfrm>
            <a:off x="58577" y="4866464"/>
            <a:ext cx="5741269" cy="1938992"/>
          </a:xfrm>
          <a:prstGeom prst="rect">
            <a:avLst/>
          </a:prstGeom>
          <a:solidFill>
            <a:schemeClr val="bg1"/>
          </a:solidFill>
        </p:spPr>
        <p:txBody>
          <a:bodyPr wrap="square">
            <a:spAutoFit/>
          </a:bodyPr>
          <a:lstStyle/>
          <a:p>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C3437EEC-B5AC-4A83-9045-2B6DF69D2B61}"/>
              </a:ext>
            </a:extLst>
          </p:cNvPr>
          <p:cNvPicPr>
            <a:picLocks noChangeAspect="1"/>
          </p:cNvPicPr>
          <p:nvPr/>
        </p:nvPicPr>
        <p:blipFill rotWithShape="1">
          <a:blip r:embed="rId14"/>
          <a:srcRect l="2441" t="4376" r="2451"/>
          <a:stretch/>
        </p:blipFill>
        <p:spPr>
          <a:xfrm>
            <a:off x="161142" y="1299837"/>
            <a:ext cx="5698691" cy="3637881"/>
          </a:xfrm>
          <a:prstGeom prst="rect">
            <a:avLst/>
          </a:prstGeom>
        </p:spPr>
      </p:pic>
    </p:spTree>
    <p:extLst>
      <p:ext uri="{BB962C8B-B14F-4D97-AF65-F5344CB8AC3E}">
        <p14:creationId xmlns:p14="http://schemas.microsoft.com/office/powerpoint/2010/main" val="167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par>
                          <p:cTn id="50" fill="hold">
                            <p:stCondLst>
                              <p:cond delay="500"/>
                            </p:stCondLst>
                            <p:childTnLst>
                              <p:par>
                                <p:cTn id="51" presetID="16" presetClass="entr" presetSubtype="2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inVertical)">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par>
                                <p:cTn id="74" presetID="10" presetClass="exit" presetSubtype="0" fill="hold" grpId="1"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par>
                          <p:cTn id="83" fill="hold">
                            <p:stCondLst>
                              <p:cond delay="500"/>
                            </p:stCondLst>
                            <p:childTnLst>
                              <p:par>
                                <p:cTn id="84" presetID="16" presetClass="entr" presetSubtype="21"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barn(inVertical)">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8"/>
                                        </p:tgtEl>
                                      </p:cBhvr>
                                    </p:animEffect>
                                    <p:set>
                                      <p:cBhvr>
                                        <p:cTn id="105" dur="1" fill="hold">
                                          <p:stCondLst>
                                            <p:cond delay="499"/>
                                          </p:stCondLst>
                                        </p:cTn>
                                        <p:tgtEl>
                                          <p:spTgt spid="4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Effect transition="in" filter="fade">
                                      <p:cBhvr>
                                        <p:cTn id="112" dur="500"/>
                                        <p:tgtEl>
                                          <p:spTgt spid="20"/>
                                        </p:tgtEl>
                                      </p:cBhvr>
                                    </p:animEffect>
                                  </p:childTnLst>
                                </p:cTn>
                              </p:par>
                            </p:childTnLst>
                          </p:cTn>
                        </p:par>
                        <p:par>
                          <p:cTn id="113" fill="hold">
                            <p:stCondLst>
                              <p:cond delay="500"/>
                            </p:stCondLst>
                            <p:childTnLst>
                              <p:par>
                                <p:cTn id="114" presetID="16" presetClass="entr" presetSubtype="21" fill="hold" grpId="0" nodeType="after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arn(inVertical)">
                                      <p:cBhvr>
                                        <p:cTn id="116" dur="500"/>
                                        <p:tgtEl>
                                          <p:spTgt spid="26"/>
                                        </p:tgtEl>
                                      </p:cBhvr>
                                    </p:animEffect>
                                  </p:childTnLst>
                                </p:cTn>
                              </p:par>
                            </p:childTnLst>
                          </p:cTn>
                        </p:par>
                        <p:par>
                          <p:cTn id="117" fill="hold">
                            <p:stCondLst>
                              <p:cond delay="1000"/>
                            </p:stCondLst>
                            <p:childTnLst>
                              <p:par>
                                <p:cTn id="118" presetID="16" presetClass="entr" presetSubtype="21" fill="hold"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barn(inVertical)">
                                      <p:cBhvr>
                                        <p:cTn id="120" dur="500"/>
                                        <p:tgtEl>
                                          <p:spTgt spid="49"/>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barn(inVertical)">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arn(inVertical)">
                                      <p:cBhvr>
                                        <p:cTn id="1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4" grpId="0"/>
      <p:bldP spid="25" grpId="0"/>
      <p:bldP spid="26" grpId="0"/>
      <p:bldP spid="36" grpId="0"/>
      <p:bldP spid="36" grpId="1"/>
      <p:bldP spid="39" grpId="0" animBg="1"/>
      <p:bldP spid="39" grpId="1" animBg="1"/>
      <p:bldP spid="42" grpId="0" animBg="1"/>
      <p:bldP spid="42" grpId="2"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9" name="Rectangle 8">
            <a:extLst>
              <a:ext uri="{FF2B5EF4-FFF2-40B4-BE49-F238E27FC236}">
                <a16:creationId xmlns:a16="http://schemas.microsoft.com/office/drawing/2014/main" id="{2B86C98F-962E-4750-B757-5EABD663470E}"/>
              </a:ext>
            </a:extLst>
          </p:cNvPr>
          <p:cNvSpPr/>
          <p:nvPr/>
        </p:nvSpPr>
        <p:spPr>
          <a:xfrm>
            <a:off x="76349" y="1674701"/>
            <a:ext cx="11592910" cy="2630144"/>
          </a:xfrm>
          <a:prstGeom prst="rect">
            <a:avLst/>
          </a:prstGeom>
          <a:ln>
            <a:solidFill>
              <a:srgbClr val="0070C0"/>
            </a:solidFill>
            <a:prstDash val="dash"/>
          </a:ln>
        </p:spPr>
        <p:txBody>
          <a:bodyPr wrap="square">
            <a:spAutoFit/>
          </a:bodyPr>
          <a:lstStyle/>
          <a:p>
            <a:pPr indent="180340" algn="just">
              <a:lnSpc>
                <a:spcPct val="120000"/>
              </a:lnSpc>
              <a:spcAft>
                <a:spcPts val="0"/>
              </a:spcAft>
            </a:pP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- 4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nhóm đọc nhanh mục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SGK trong 3 phút. Hết thời gian, cả lớp đóng sách vở. GV viết những từ khóa về </a:t>
            </a:r>
            <a:r>
              <a:rPr lang="en-US" sz="2800" b="1">
                <a:solidFill>
                  <a:srgbClr val="C00000"/>
                </a:solidFill>
                <a:latin typeface="Arial" panose="020B0604020202020204" pitchFamily="34" charset="0"/>
                <a:ea typeface="Times New Roman" panose="02020603050405020304" pitchFamily="18" charset="0"/>
                <a:cs typeface="Arial" panose="020B0604020202020204" pitchFamily="34" charset="0"/>
              </a:rPr>
              <a:t>DI CƯ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châu Âu lên bảng. Sau đó yêu cầu các nhóm diễn tả những từ khóa trên vào giấy A3 (trong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phút), trong câu diễn tả phải chứa từ khóa và phải liên quan đến kiến thức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của bài học</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5D7C3566-A82C-4C37-8D65-D28386847FDE}"/>
              </a:ext>
            </a:extLst>
          </p:cNvPr>
          <p:cNvSpPr/>
          <p:nvPr/>
        </p:nvSpPr>
        <p:spPr>
          <a:xfrm>
            <a:off x="3837613" y="992987"/>
            <a:ext cx="3297056" cy="763094"/>
          </a:xfrm>
          <a:prstGeom prst="rect">
            <a:avLst/>
          </a:prstGeom>
        </p:spPr>
        <p:txBody>
          <a:bodyPr wrap="none">
            <a:spAutoFit/>
          </a:bodyPr>
          <a:lstStyle/>
          <a:p>
            <a:pPr indent="180340" algn="just">
              <a:lnSpc>
                <a:spcPct val="120000"/>
              </a:lnSpc>
              <a:spcAft>
                <a:spcPts val="0"/>
              </a:spcAft>
            </a:pPr>
            <a:r>
              <a:rPr lang="en-US" sz="4000" b="1">
                <a:solidFill>
                  <a:srgbClr val="00B050"/>
                </a:solidFill>
                <a:latin typeface="Arial" panose="020B0604020202020204" pitchFamily="34" charset="0"/>
                <a:ea typeface="Times New Roman" panose="02020603050405020304" pitchFamily="18" charset="0"/>
                <a:cs typeface="Arial" panose="020B0604020202020204" pitchFamily="34" charset="0"/>
              </a:rPr>
              <a:t>DIỄN TẢ TỪ</a:t>
            </a:r>
          </a:p>
        </p:txBody>
      </p:sp>
      <p:sp>
        <p:nvSpPr>
          <p:cNvPr id="11" name="Rectangle 10">
            <a:extLst>
              <a:ext uri="{FF2B5EF4-FFF2-40B4-BE49-F238E27FC236}">
                <a16:creationId xmlns:a16="http://schemas.microsoft.com/office/drawing/2014/main" id="{B3D31FA1-D13D-4B49-A709-E0D0789D2BEB}"/>
              </a:ext>
            </a:extLst>
          </p:cNvPr>
          <p:cNvSpPr/>
          <p:nvPr/>
        </p:nvSpPr>
        <p:spPr>
          <a:xfrm>
            <a:off x="1188853" y="4460884"/>
            <a:ext cx="7966744" cy="2267544"/>
          </a:xfrm>
          <a:prstGeom prst="rect">
            <a:avLst/>
          </a:prstGeom>
          <a:ln>
            <a:solidFill>
              <a:srgbClr val="0070C0"/>
            </a:solidFill>
            <a:prstDash val="sysDash"/>
          </a:ln>
        </p:spPr>
        <p:txBody>
          <a:bodyPr wrap="square">
            <a:spAutoFit/>
          </a:bodyPr>
          <a:lstStyle/>
          <a:p>
            <a:pPr indent="180340" algn="just">
              <a:lnSpc>
                <a:spcPct val="120000"/>
              </a:lnSpc>
              <a:spcAft>
                <a:spcPts val="0"/>
              </a:spcAft>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Ví dụ: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từ “</a:t>
            </a:r>
            <a:r>
              <a:rPr lang="vi-VN" sz="2400" b="1">
                <a:solidFill>
                  <a:srgbClr val="0070C0"/>
                </a:solidFill>
                <a:latin typeface="Arial" panose="020B0604020202020204" pitchFamily="34" charset="0"/>
                <a:ea typeface="Times New Roman" panose="02020603050405020304" pitchFamily="18" charset="0"/>
                <a:cs typeface="Arial" panose="020B0604020202020204" pitchFamily="34" charset="0"/>
              </a:rPr>
              <a:t>già</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nhóm có thể diễn tả bằng các cách sau:</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cư châu Âu đang già đi.</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Châu Âu có dân số già.</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Tỉ lệ người già ở châu Âu ngày càng tăng.</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số châu Âu có xu hướng già đi.</a:t>
            </a:r>
            <a:endParaRPr lang="en-US" sz="2400">
              <a:latin typeface="Arial" panose="020B0604020202020204" pitchFamily="34" charset="0"/>
              <a:ea typeface="Times New Roman" panose="02020603050405020304" pitchFamily="18" charset="0"/>
              <a:cs typeface="Arial" panose="020B0604020202020204" pitchFamily="34" charset="0"/>
            </a:endParaRPr>
          </a:p>
        </p:txBody>
      </p:sp>
      <p:pic>
        <p:nvPicPr>
          <p:cNvPr id="12" name="3 Minute Timer (Nho)">
            <a:hlinkClick r:id="" action="ppaction://media"/>
            <a:extLst>
              <a:ext uri="{FF2B5EF4-FFF2-40B4-BE49-F238E27FC236}">
                <a16:creationId xmlns:a16="http://schemas.microsoft.com/office/drawing/2014/main"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58334" y="5090070"/>
            <a:ext cx="2577603" cy="1549678"/>
          </a:xfrm>
          <a:prstGeom prst="rect">
            <a:avLst/>
          </a:prstGeom>
        </p:spPr>
      </p:pic>
    </p:spTree>
    <p:extLst>
      <p:ext uri="{BB962C8B-B14F-4D97-AF65-F5344CB8AC3E}">
        <p14:creationId xmlns:p14="http://schemas.microsoft.com/office/powerpoint/2010/main" val="855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2"/>
                </p:tgtEl>
              </p:cMediaNode>
            </p:video>
          </p:childTnLst>
        </p:cTn>
      </p:par>
    </p:tnLst>
    <p:bldLst>
      <p:bldP spid="5" grpId="0"/>
      <p:bldP spid="6" grpId="0" animBg="1"/>
      <p:bldP spid="7" grpId="0" animBg="1"/>
      <p:bldP spid="9"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aphicFrame>
        <p:nvGraphicFramePr>
          <p:cNvPr id="9" name="Table 8">
            <a:extLst>
              <a:ext uri="{FF2B5EF4-FFF2-40B4-BE49-F238E27FC236}">
                <a16:creationId xmlns:a16="http://schemas.microsoft.com/office/drawing/2014/main" id="{8689DB64-5D9E-4984-8462-D7A8008BC3A3}"/>
              </a:ext>
            </a:extLst>
          </p:cNvPr>
          <p:cNvGraphicFramePr>
            <a:graphicFrameLocks noGrp="1"/>
          </p:cNvGraphicFramePr>
          <p:nvPr>
            <p:extLst>
              <p:ext uri="{D42A27DB-BD31-4B8C-83A1-F6EECF244321}">
                <p14:modId xmlns:p14="http://schemas.microsoft.com/office/powerpoint/2010/main" val="2997811983"/>
              </p:ext>
            </p:extLst>
          </p:nvPr>
        </p:nvGraphicFramePr>
        <p:xfrm>
          <a:off x="250692" y="3067556"/>
          <a:ext cx="11690616" cy="3352753"/>
        </p:xfrm>
        <a:graphic>
          <a:graphicData uri="http://schemas.openxmlformats.org/drawingml/2006/table">
            <a:tbl>
              <a:tblPr bandRow="1">
                <a:tableStyleId>{5C22544A-7EE6-4342-B048-85BDC9FD1C3A}</a:tableStyleId>
              </a:tblPr>
              <a:tblGrid>
                <a:gridCol w="5845308">
                  <a:extLst>
                    <a:ext uri="{9D8B030D-6E8A-4147-A177-3AD203B41FA5}">
                      <a16:colId xmlns:a16="http://schemas.microsoft.com/office/drawing/2014/main" val="3434931005"/>
                    </a:ext>
                  </a:extLst>
                </a:gridCol>
                <a:gridCol w="5845308">
                  <a:extLst>
                    <a:ext uri="{9D8B030D-6E8A-4147-A177-3AD203B41FA5}">
                      <a16:colId xmlns:a16="http://schemas.microsoft.com/office/drawing/2014/main" val="3530553511"/>
                    </a:ext>
                  </a:extLst>
                </a:gridCol>
              </a:tblGrid>
              <a:tr h="782896">
                <a:tc gridSpan="2">
                  <a:txBody>
                    <a:bodyPr/>
                    <a:lstStyle/>
                    <a:p>
                      <a:pPr indent="180340" algn="ctr">
                        <a:lnSpc>
                          <a:spcPct val="120000"/>
                        </a:lnSpc>
                        <a:spcAft>
                          <a:spcPts val="600"/>
                        </a:spcAft>
                      </a:pPr>
                      <a:r>
                        <a:rPr lang="vi-VN" sz="5400" b="1">
                          <a:solidFill>
                            <a:schemeClr val="bg1"/>
                          </a:solidFill>
                          <a:effectLst/>
                          <a:latin typeface="Arial" panose="020B0604020202020204" pitchFamily="34" charset="0"/>
                          <a:cs typeface="Arial" panose="020B0604020202020204" pitchFamily="34" charset="0"/>
                        </a:rPr>
                        <a:t>TỪ KHÓA</a:t>
                      </a:r>
                      <a:endParaRPr lang="en-US" sz="5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70C0"/>
                    </a:solidFill>
                  </a:tcPr>
                </a:tc>
                <a:tc hMerge="1">
                  <a:txBody>
                    <a:bodyPr/>
                    <a:lstStyle/>
                    <a:p>
                      <a:endParaRPr lang="en-US"/>
                    </a:p>
                  </a:txBody>
                  <a:tcPr/>
                </a:tc>
                <a:extLst>
                  <a:ext uri="{0D108BD9-81ED-4DB2-BD59-A6C34878D82A}">
                    <a16:rowId xmlns:a16="http://schemas.microsoft.com/office/drawing/2014/main" val="1118371813"/>
                  </a:ext>
                </a:extLst>
              </a:tr>
              <a:tr h="840818">
                <a:tc>
                  <a:txBody>
                    <a:bodyPr/>
                    <a:lstStyle/>
                    <a:p>
                      <a:pPr indent="180340" algn="just">
                        <a:lnSpc>
                          <a:spcPct val="120000"/>
                        </a:lnSpc>
                        <a:spcAft>
                          <a:spcPts val="600"/>
                        </a:spcAft>
                      </a:pPr>
                      <a:r>
                        <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Ơ-rô – pê- ô-it</a:t>
                      </a: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Nhập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434501436"/>
                  </a:ext>
                </a:extLst>
              </a:tr>
              <a:tr h="832228">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82 triệu ng</a:t>
                      </a:r>
                      <a:r>
                        <a:rPr lang="vi-VN" sz="3600">
                          <a:solidFill>
                            <a:srgbClr val="0070C0"/>
                          </a:solidFill>
                          <a:effectLst/>
                          <a:latin typeface="Arial" panose="020B0604020202020204" pitchFamily="34" charset="0"/>
                          <a:cs typeface="Arial" panose="020B0604020202020204" pitchFamily="34" charset="0"/>
                        </a:rPr>
                        <a:t>ư</a:t>
                      </a:r>
                      <a:r>
                        <a:rPr lang="en-US" sz="3600">
                          <a:solidFill>
                            <a:srgbClr val="0070C0"/>
                          </a:solidFill>
                          <a:effectLst/>
                          <a:latin typeface="Arial" panose="020B0604020202020204" pitchFamily="34" charset="0"/>
                          <a:cs typeface="Arial" panose="020B0604020202020204" pitchFamily="34" charset="0"/>
                        </a:rPr>
                        <a:t>ời</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Di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25495642"/>
                  </a:ext>
                </a:extLst>
              </a:tr>
              <a:tr h="782896">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Nguồn lao động</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Tìm kiếm việc làm</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231504428"/>
                  </a:ext>
                </a:extLst>
              </a:tr>
            </a:tbl>
          </a:graphicData>
        </a:graphic>
      </p:graphicFrame>
      <p:pic>
        <p:nvPicPr>
          <p:cNvPr id="11" name="3 Minute Timer (Nho)">
            <a:hlinkClick r:id="" action="ppaction://media"/>
            <a:extLst>
              <a:ext uri="{FF2B5EF4-FFF2-40B4-BE49-F238E27FC236}">
                <a16:creationId xmlns:a16="http://schemas.microsoft.com/office/drawing/2014/main" id="{7A1AABA1-E2B6-400B-B479-674999DFD1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6086" y="1373544"/>
            <a:ext cx="2209451" cy="1328342"/>
          </a:xfrm>
          <a:prstGeom prst="rect">
            <a:avLst/>
          </a:prstGeom>
        </p:spPr>
      </p:pic>
      <p:sp>
        <p:nvSpPr>
          <p:cNvPr id="12" name="Rectangle: Rounded Corners 11">
            <a:extLst>
              <a:ext uri="{FF2B5EF4-FFF2-40B4-BE49-F238E27FC236}">
                <a16:creationId xmlns:a16="http://schemas.microsoft.com/office/drawing/2014/main" id="{6FB6175D-6D01-4EA3-BA7A-7F8018916F31}"/>
              </a:ext>
            </a:extLst>
          </p:cNvPr>
          <p:cNvSpPr/>
          <p:nvPr/>
        </p:nvSpPr>
        <p:spPr>
          <a:xfrm>
            <a:off x="3715593" y="1523306"/>
            <a:ext cx="3742337" cy="11218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FF00"/>
              </a:solidFill>
            </a:endParaRPr>
          </a:p>
        </p:txBody>
      </p:sp>
      <p:sp>
        <p:nvSpPr>
          <p:cNvPr id="13" name="Rectangle 12">
            <a:extLst>
              <a:ext uri="{FF2B5EF4-FFF2-40B4-BE49-F238E27FC236}">
                <a16:creationId xmlns:a16="http://schemas.microsoft.com/office/drawing/2014/main" id="{65AE3EEA-D63E-4B44-8C42-564DF15A3C7A}"/>
              </a:ext>
            </a:extLst>
          </p:cNvPr>
          <p:cNvSpPr/>
          <p:nvPr/>
        </p:nvSpPr>
        <p:spPr>
          <a:xfrm>
            <a:off x="3715593" y="1682701"/>
            <a:ext cx="3593612" cy="830164"/>
          </a:xfrm>
          <a:prstGeom prst="rect">
            <a:avLst/>
          </a:prstGeom>
          <a:solidFill>
            <a:srgbClr val="00B050"/>
          </a:solidFill>
        </p:spPr>
        <p:txBody>
          <a:bodyPr wrap="none">
            <a:spAutoFit/>
          </a:bodyPr>
          <a:lstStyle/>
          <a:p>
            <a:pPr indent="180340" algn="just">
              <a:lnSpc>
                <a:spcPct val="120000"/>
              </a:lnSpc>
              <a:spcAft>
                <a:spcPts val="0"/>
              </a:spcAft>
            </a:pPr>
            <a:r>
              <a:rPr lang="en-US" sz="4400" b="1">
                <a:solidFill>
                  <a:srgbClr val="FFFF00"/>
                </a:solidFill>
                <a:latin typeface="Arial" panose="020B0604020202020204" pitchFamily="34" charset="0"/>
                <a:ea typeface="Times New Roman" panose="02020603050405020304" pitchFamily="18" charset="0"/>
                <a:cs typeface="Arial" panose="020B0604020202020204" pitchFamily="34" charset="0"/>
              </a:rPr>
              <a:t>DIỄN TẢ TỪ</a:t>
            </a:r>
          </a:p>
        </p:txBody>
      </p:sp>
      <p:pic>
        <p:nvPicPr>
          <p:cNvPr id="14" name="Picture 13">
            <a:extLst>
              <a:ext uri="{FF2B5EF4-FFF2-40B4-BE49-F238E27FC236}">
                <a16:creationId xmlns:a16="http://schemas.microsoft.com/office/drawing/2014/main" id="{1F504266-F7ED-437C-B68B-4DB6B57CE8E5}"/>
              </a:ext>
            </a:extLst>
          </p:cNvPr>
          <p:cNvPicPr>
            <a:picLocks noChangeAspect="1"/>
          </p:cNvPicPr>
          <p:nvPr/>
        </p:nvPicPr>
        <p:blipFill rotWithShape="1">
          <a:blip r:embed="rId7"/>
          <a:srcRect l="49250" t="16517" r="40417" b="67812"/>
          <a:stretch/>
        </p:blipFill>
        <p:spPr>
          <a:xfrm>
            <a:off x="10932160" y="26173"/>
            <a:ext cx="1259840" cy="1074695"/>
          </a:xfrm>
          <a:prstGeom prst="rect">
            <a:avLst/>
          </a:prstGeom>
        </p:spPr>
      </p:pic>
      <p:pic>
        <p:nvPicPr>
          <p:cNvPr id="15" name="Picture 14">
            <a:extLst>
              <a:ext uri="{FF2B5EF4-FFF2-40B4-BE49-F238E27FC236}">
                <a16:creationId xmlns:a16="http://schemas.microsoft.com/office/drawing/2014/main" id="{B98391F1-7292-479D-B6C9-904B006A693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740365" y="1373544"/>
            <a:ext cx="2209451" cy="1410288"/>
          </a:xfrm>
          <a:prstGeom prst="rect">
            <a:avLst/>
          </a:prstGeom>
        </p:spPr>
      </p:pic>
    </p:spTree>
    <p:extLst>
      <p:ext uri="{BB962C8B-B14F-4D97-AF65-F5344CB8AC3E}">
        <p14:creationId xmlns:p14="http://schemas.microsoft.com/office/powerpoint/2010/main" val="7807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13" name="Rectangle 12">
            <a:extLst>
              <a:ext uri="{FF2B5EF4-FFF2-40B4-BE49-F238E27FC236}">
                <a16:creationId xmlns:a16="http://schemas.microsoft.com/office/drawing/2014/main" id="{15AA783A-C17E-42AF-BA07-65538E99D148}"/>
              </a:ext>
            </a:extLst>
          </p:cNvPr>
          <p:cNvSpPr/>
          <p:nvPr/>
        </p:nvSpPr>
        <p:spPr>
          <a:xfrm>
            <a:off x="404191" y="1410721"/>
            <a:ext cx="11383617"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Từ cuối thế kỉ XIX đầu thế kỉ XX số l</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ợng ng</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ời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nhập c</a:t>
            </a:r>
            <a:r>
              <a:rPr lang="vi-VN" sz="3200" u="sng">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vào Châu Âu ngày càng nhiều.</a:t>
            </a:r>
          </a:p>
        </p:txBody>
      </p:sp>
      <p:sp>
        <p:nvSpPr>
          <p:cNvPr id="14" name="Rectangle 13">
            <a:extLst>
              <a:ext uri="{FF2B5EF4-FFF2-40B4-BE49-F238E27FC236}">
                <a16:creationId xmlns:a16="http://schemas.microsoft.com/office/drawing/2014/main" id="{FE0072F6-6290-48A4-A225-2F7B35C84AA7}"/>
              </a:ext>
            </a:extLst>
          </p:cNvPr>
          <p:cNvSpPr/>
          <p:nvPr/>
        </p:nvSpPr>
        <p:spPr>
          <a:xfrm>
            <a:off x="410818" y="2670314"/>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Năm 2019, Châu Âu tiếp nhận khoảng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82 triệu ng</a:t>
            </a:r>
            <a:r>
              <a:rPr lang="vi-VN" sz="3200" u="sng">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ời</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di cư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quốc tế.</a:t>
            </a:r>
          </a:p>
        </p:txBody>
      </p:sp>
      <p:sp>
        <p:nvSpPr>
          <p:cNvPr id="15" name="Rectangle 14">
            <a:extLst>
              <a:ext uri="{FF2B5EF4-FFF2-40B4-BE49-F238E27FC236}">
                <a16:creationId xmlns:a16="http://schemas.microsoft.com/office/drawing/2014/main" id="{A31A2510-1277-4909-8985-FF3EC4D10DB2}"/>
              </a:ext>
            </a:extLst>
          </p:cNvPr>
          <p:cNvSpPr/>
          <p:nvPr/>
        </p:nvSpPr>
        <p:spPr>
          <a:xfrm>
            <a:off x="416428" y="4031318"/>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Nhập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là một trong những nguyên nhân khiến Châu Âu là chậu lục đông dân từ thời cổ đại</a:t>
            </a:r>
          </a:p>
        </p:txBody>
      </p:sp>
      <p:sp>
        <p:nvSpPr>
          <p:cNvPr id="16" name="Rectangle 15">
            <a:extLst>
              <a:ext uri="{FF2B5EF4-FFF2-40B4-BE49-F238E27FC236}">
                <a16:creationId xmlns:a16="http://schemas.microsoft.com/office/drawing/2014/main" id="{6033E6D9-2422-449E-ABA8-003AD14531D1}"/>
              </a:ext>
            </a:extLst>
          </p:cNvPr>
          <p:cNvSpPr/>
          <p:nvPr/>
        </p:nvSpPr>
        <p:spPr>
          <a:xfrm>
            <a:off x="324884" y="5208290"/>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Do nhu cầu về nguồn lao động và tìm kiếm việc làm nên di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7" name="Picture 16">
            <a:extLst>
              <a:ext uri="{FF2B5EF4-FFF2-40B4-BE49-F238E27FC236}">
                <a16:creationId xmlns:a16="http://schemas.microsoft.com/office/drawing/2014/main" id="{795747A4-1F12-463F-9ECF-B551B0E7AA2E}"/>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87386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pSp>
        <p:nvGrpSpPr>
          <p:cNvPr id="10" name="Group 9">
            <a:extLst>
              <a:ext uri="{FF2B5EF4-FFF2-40B4-BE49-F238E27FC236}">
                <a16:creationId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id="{F67CCAD9-F704-4D04-B13E-FDA123A2D9E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186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0D5F89-56B9-49EE-8F87-3C04AF9CDA3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785355" y="643467"/>
            <a:ext cx="4401143" cy="5571066"/>
          </a:xfrm>
          <a:prstGeom prst="rect">
            <a:avLst/>
          </a:prstGeom>
          <a:noFill/>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6C00E344-B762-4287-9D8A-D295D97D7C1E}"/>
              </a:ext>
            </a:extLst>
          </p:cNvPr>
          <p:cNvPicPr/>
          <p:nvPr/>
        </p:nvPicPr>
        <p:blipFill>
          <a:blip r:embed="rId4"/>
          <a:stretch>
            <a:fillRect/>
          </a:stretch>
        </p:blipFill>
        <p:spPr>
          <a:xfrm>
            <a:off x="641180" y="1094948"/>
            <a:ext cx="5129784" cy="4668103"/>
          </a:xfrm>
          <a:prstGeom prst="rect">
            <a:avLst/>
          </a:prstGeom>
        </p:spPr>
      </p:pic>
    </p:spTree>
    <p:extLst>
      <p:ext uri="{BB962C8B-B14F-4D97-AF65-F5344CB8AC3E}">
        <p14:creationId xmlns:p14="http://schemas.microsoft.com/office/powerpoint/2010/main" val="257453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DA6174AA-9F14-4226-B25F-08727D5DFDD8}"/>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9544BA82-46C6-40CF-BCE9-C0A49D074346}"/>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E74B93CC-4CF4-4FFB-A574-86F84E6111F5}"/>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cư Châu Âu chủ yếu thuộc chủng tộc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Ơrôpêôit</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E527196-885A-4762-BA2B-98ED5608EC0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318052" y="1274193"/>
            <a:ext cx="11106632" cy="1754326"/>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1(trang 101) vẽ biểu đồ tròn thể hiện c</a:t>
            </a:r>
            <a:r>
              <a:rPr lang="vi-VN" sz="3600">
                <a:solidFill>
                  <a:srgbClr val="FF0066"/>
                </a:solidFill>
                <a:latin typeface="Arial" panose="020B0604020202020204" pitchFamily="34" charset="0"/>
                <a:cs typeface="Arial" panose="020B0604020202020204" pitchFamily="34" charset="0"/>
              </a:rPr>
              <a:t>ơ</a:t>
            </a:r>
            <a:r>
              <a:rPr lang="en-US" sz="3600">
                <a:solidFill>
                  <a:srgbClr val="FF0066"/>
                </a:solidFill>
                <a:latin typeface="Arial" panose="020B0604020202020204" pitchFamily="34" charset="0"/>
                <a:cs typeface="Arial" panose="020B0604020202020204" pitchFamily="34" charset="0"/>
              </a:rPr>
              <a:t> cấu dân số theo nhóm tuổi ở Châu Âu năm 1990 và năm 2020.Nêu nhận xét?</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10" name="Table 3">
            <a:extLst>
              <a:ext uri="{FF2B5EF4-FFF2-40B4-BE49-F238E27FC236}">
                <a16:creationId xmlns:a16="http://schemas.microsoft.com/office/drawing/2014/main" id="{7439F7F0-E0C4-4A8F-A820-D169423D68A3}"/>
              </a:ext>
            </a:extLst>
          </p:cNvPr>
          <p:cNvGraphicFramePr>
            <a:graphicFrameLocks noGrp="1"/>
          </p:cNvGraphicFramePr>
          <p:nvPr>
            <p:extLst>
              <p:ext uri="{D42A27DB-BD31-4B8C-83A1-F6EECF244321}">
                <p14:modId xmlns:p14="http://schemas.microsoft.com/office/powerpoint/2010/main" val="3238872064"/>
              </p:ext>
            </p:extLst>
          </p:nvPr>
        </p:nvGraphicFramePr>
        <p:xfrm>
          <a:off x="291548" y="3779854"/>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690191">
                  <a:extLst>
                    <a:ext uri="{9D8B030D-6E8A-4147-A177-3AD203B41FA5}">
                      <a16:colId xmlns:a16="http://schemas.microsoft.com/office/drawing/2014/main" val="2242053010"/>
                    </a:ext>
                  </a:extLst>
                </a:gridCol>
                <a:gridCol w="2895600">
                  <a:extLst>
                    <a:ext uri="{9D8B030D-6E8A-4147-A177-3AD203B41FA5}">
                      <a16:colId xmlns:a16="http://schemas.microsoft.com/office/drawing/2014/main" val="1110774079"/>
                    </a:ext>
                  </a:extLst>
                </a:gridCol>
                <a:gridCol w="2895600">
                  <a:extLst>
                    <a:ext uri="{9D8B030D-6E8A-4147-A177-3AD203B41FA5}">
                      <a16:colId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11" name="Straight Connector 10">
            <a:extLst>
              <a:ext uri="{FF2B5EF4-FFF2-40B4-BE49-F238E27FC236}">
                <a16:creationId xmlns:a16="http://schemas.microsoft.com/office/drawing/2014/main" id="{E69FC381-F1FE-4B4C-A1C3-6CE5ED67B58B}"/>
              </a:ext>
            </a:extLst>
          </p:cNvPr>
          <p:cNvCxnSpPr>
            <a:cxnSpLocks/>
          </p:cNvCxnSpPr>
          <p:nvPr/>
        </p:nvCxnSpPr>
        <p:spPr>
          <a:xfrm>
            <a:off x="318052" y="3779854"/>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9288D7-8B69-46A2-BCEA-B4C16211B2E1}"/>
              </a:ext>
            </a:extLst>
          </p:cNvPr>
          <p:cNvSpPr txBox="1"/>
          <p:nvPr/>
        </p:nvSpPr>
        <p:spPr>
          <a:xfrm>
            <a:off x="3803373" y="4232965"/>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3" name="TextBox 12">
            <a:extLst>
              <a:ext uri="{FF2B5EF4-FFF2-40B4-BE49-F238E27FC236}">
                <a16:creationId xmlns:a16="http://schemas.microsoft.com/office/drawing/2014/main" id="{13FE4D55-8108-4B3F-BCF4-89B4078AC71D}"/>
              </a:ext>
            </a:extLst>
          </p:cNvPr>
          <p:cNvSpPr txBox="1"/>
          <p:nvPr/>
        </p:nvSpPr>
        <p:spPr>
          <a:xfrm>
            <a:off x="6428613" y="4209286"/>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4" name="TextBox 13">
            <a:extLst>
              <a:ext uri="{FF2B5EF4-FFF2-40B4-BE49-F238E27FC236}">
                <a16:creationId xmlns:a16="http://schemas.microsoft.com/office/drawing/2014/main" id="{06EF58A1-872C-4A43-860E-F9FC0945BD66}"/>
              </a:ext>
            </a:extLst>
          </p:cNvPr>
          <p:cNvSpPr txBox="1"/>
          <p:nvPr/>
        </p:nvSpPr>
        <p:spPr>
          <a:xfrm>
            <a:off x="9183760" y="4225236"/>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15" name="TextBox 14">
            <a:extLst>
              <a:ext uri="{FF2B5EF4-FFF2-40B4-BE49-F238E27FC236}">
                <a16:creationId xmlns:a16="http://schemas.microsoft.com/office/drawing/2014/main" id="{A43E3D3C-1B42-41D4-9ABE-B6D18261949D}"/>
              </a:ext>
            </a:extLst>
          </p:cNvPr>
          <p:cNvSpPr txBox="1"/>
          <p:nvPr/>
        </p:nvSpPr>
        <p:spPr>
          <a:xfrm>
            <a:off x="1369596" y="3834901"/>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16" name="TextBox 15">
            <a:extLst>
              <a:ext uri="{FF2B5EF4-FFF2-40B4-BE49-F238E27FC236}">
                <a16:creationId xmlns:a16="http://schemas.microsoft.com/office/drawing/2014/main" id="{E34ACEF5-67A8-4015-A890-98C4459407DA}"/>
              </a:ext>
            </a:extLst>
          </p:cNvPr>
          <p:cNvSpPr txBox="1"/>
          <p:nvPr/>
        </p:nvSpPr>
        <p:spPr>
          <a:xfrm>
            <a:off x="429380" y="439428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17" name="TextBox 16">
            <a:extLst>
              <a:ext uri="{FF2B5EF4-FFF2-40B4-BE49-F238E27FC236}">
                <a16:creationId xmlns:a16="http://schemas.microsoft.com/office/drawing/2014/main" id="{839F2B79-F4EB-4F70-992D-0BDB90E9449C}"/>
              </a:ext>
            </a:extLst>
          </p:cNvPr>
          <p:cNvSpPr txBox="1"/>
          <p:nvPr/>
        </p:nvSpPr>
        <p:spPr>
          <a:xfrm>
            <a:off x="881269" y="518001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18" name="TextBox 17">
            <a:extLst>
              <a:ext uri="{FF2B5EF4-FFF2-40B4-BE49-F238E27FC236}">
                <a16:creationId xmlns:a16="http://schemas.microsoft.com/office/drawing/2014/main" id="{88C93EAF-44D7-44B2-AE74-7E2568901BD9}"/>
              </a:ext>
            </a:extLst>
          </p:cNvPr>
          <p:cNvSpPr txBox="1"/>
          <p:nvPr/>
        </p:nvSpPr>
        <p:spPr>
          <a:xfrm>
            <a:off x="85938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19" name="TextBox 18">
            <a:extLst>
              <a:ext uri="{FF2B5EF4-FFF2-40B4-BE49-F238E27FC236}">
                <a16:creationId xmlns:a16="http://schemas.microsoft.com/office/drawing/2014/main" id="{6B74F87B-F47C-4559-9AD6-CEBD82C09877}"/>
              </a:ext>
            </a:extLst>
          </p:cNvPr>
          <p:cNvSpPr txBox="1"/>
          <p:nvPr/>
        </p:nvSpPr>
        <p:spPr>
          <a:xfrm>
            <a:off x="3949903"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0" name="TextBox 19">
            <a:extLst>
              <a:ext uri="{FF2B5EF4-FFF2-40B4-BE49-F238E27FC236}">
                <a16:creationId xmlns:a16="http://schemas.microsoft.com/office/drawing/2014/main" id="{77062888-8F5C-48F8-B1AE-97A5020AE4B9}"/>
              </a:ext>
            </a:extLst>
          </p:cNvPr>
          <p:cNvSpPr txBox="1"/>
          <p:nvPr/>
        </p:nvSpPr>
        <p:spPr>
          <a:xfrm>
            <a:off x="6779998" y="50865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1" name="TextBox 20">
            <a:extLst>
              <a:ext uri="{FF2B5EF4-FFF2-40B4-BE49-F238E27FC236}">
                <a16:creationId xmlns:a16="http://schemas.microsoft.com/office/drawing/2014/main" id="{526565A4-9ADA-496C-BB48-9870043530CB}"/>
              </a:ext>
            </a:extLst>
          </p:cNvPr>
          <p:cNvSpPr txBox="1"/>
          <p:nvPr/>
        </p:nvSpPr>
        <p:spPr>
          <a:xfrm>
            <a:off x="9423806"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2" name="TextBox 21">
            <a:extLst>
              <a:ext uri="{FF2B5EF4-FFF2-40B4-BE49-F238E27FC236}">
                <a16:creationId xmlns:a16="http://schemas.microsoft.com/office/drawing/2014/main" id="{79F47E40-3484-4A33-B606-E0F2CEF1DCAA}"/>
              </a:ext>
            </a:extLst>
          </p:cNvPr>
          <p:cNvSpPr txBox="1"/>
          <p:nvPr/>
        </p:nvSpPr>
        <p:spPr>
          <a:xfrm>
            <a:off x="3856774"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23" name="TextBox 22">
            <a:extLst>
              <a:ext uri="{FF2B5EF4-FFF2-40B4-BE49-F238E27FC236}">
                <a16:creationId xmlns:a16="http://schemas.microsoft.com/office/drawing/2014/main" id="{EA865308-02E6-4D5F-9623-A3568C71288E}"/>
              </a:ext>
            </a:extLst>
          </p:cNvPr>
          <p:cNvSpPr txBox="1"/>
          <p:nvPr/>
        </p:nvSpPr>
        <p:spPr>
          <a:xfrm>
            <a:off x="677999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24" name="TextBox 23">
            <a:extLst>
              <a:ext uri="{FF2B5EF4-FFF2-40B4-BE49-F238E27FC236}">
                <a16:creationId xmlns:a16="http://schemas.microsoft.com/office/drawing/2014/main" id="{7626CB5B-CD5D-4CE4-8E91-AAA57F8A9CD4}"/>
              </a:ext>
            </a:extLst>
          </p:cNvPr>
          <p:cNvSpPr txBox="1"/>
          <p:nvPr/>
        </p:nvSpPr>
        <p:spPr>
          <a:xfrm>
            <a:off x="9476087"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25" name="TextBox 24">
            <a:extLst>
              <a:ext uri="{FF2B5EF4-FFF2-40B4-BE49-F238E27FC236}">
                <a16:creationId xmlns:a16="http://schemas.microsoft.com/office/drawing/2014/main" id="{F05F82B6-50DC-430A-A17D-F98CBCFD573A}"/>
              </a:ext>
            </a:extLst>
          </p:cNvPr>
          <p:cNvSpPr txBox="1"/>
          <p:nvPr/>
        </p:nvSpPr>
        <p:spPr>
          <a:xfrm>
            <a:off x="612078" y="3213748"/>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80A7D5-A2B6-498B-B0CB-88E94D989E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296" y="1033153"/>
            <a:ext cx="8581407" cy="3890959"/>
          </a:xfrm>
          <a:prstGeom prst="rect">
            <a:avLst/>
          </a:prstGeom>
          <a:noFill/>
          <a:ln>
            <a:noFill/>
          </a:ln>
        </p:spPr>
      </p:pic>
      <p:sp>
        <p:nvSpPr>
          <p:cNvPr id="6" name="TextBox 5">
            <a:extLst>
              <a:ext uri="{FF2B5EF4-FFF2-40B4-BE49-F238E27FC236}">
                <a16:creationId xmlns:a16="http://schemas.microsoft.com/office/drawing/2014/main" id="{69BD8603-6DB0-4EDB-8A19-43EC8448AE78}"/>
              </a:ext>
            </a:extLst>
          </p:cNvPr>
          <p:cNvSpPr txBox="1"/>
          <p:nvPr/>
        </p:nvSpPr>
        <p:spPr>
          <a:xfrm>
            <a:off x="2082140" y="5474524"/>
            <a:ext cx="7750629" cy="1107996"/>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Biểu đồ cơ cấu dân số theo nhóm tuổi ở châu Âu giai đoạn năm 1990 – 2020 (%)</a:t>
            </a:r>
            <a:endParaRPr lang="en-US" sz="2400">
              <a:solidFill>
                <a:srgbClr val="0000FF"/>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177961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1933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74066" y="1674674"/>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về các đô thị ở Châu Âu (Mát-x c</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8A032A83-37DE-421F-B552-5FE28B12F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id="{20CBE634-D2C2-4EC2-9C92-FB644F373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id="{9C384E2D-CBC8-4FD3-9C9C-A22FD6C03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spTree>
    <p:extLst>
      <p:ext uri="{BB962C8B-B14F-4D97-AF65-F5344CB8AC3E}">
        <p14:creationId xmlns:p14="http://schemas.microsoft.com/office/powerpoint/2010/main" val="2202176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A1F3EC26-303E-4638-A3E9-5C197AC5C00A}"/>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F9D9A9F-C3C0-48C1-A487-0228F7773D0E}"/>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371E1F6-47E1-4E0E-B882-9B917E1A8986}"/>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3181A6F7-EA66-48DC-B178-99462FEAAB7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a16="http://schemas.microsoft.com/office/drawing/2014/main"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62975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4309</Words>
  <Application>Microsoft Office PowerPoint</Application>
  <PresentationFormat>Màn hình rộng</PresentationFormat>
  <Paragraphs>466</Paragraphs>
  <Slides>42</Slides>
  <Notes>35</Notes>
  <HiddenSlides>0</HiddenSlides>
  <MMClips>3</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42</vt:i4>
      </vt:variant>
    </vt:vector>
  </HeadingPairs>
  <TitlesOfParts>
    <vt:vector size="54" baseType="lpstr">
      <vt:lpstr>.VnHelvetInsH</vt:lpstr>
      <vt:lpstr>.VnTime</vt:lpstr>
      <vt:lpstr>arial</vt:lpstr>
      <vt:lpstr>arial</vt:lpstr>
      <vt:lpstr>Calibri</vt:lpstr>
      <vt:lpstr>Calibri Light</vt:lpstr>
      <vt:lpstr>Impact</vt:lpstr>
      <vt:lpstr>OpenSans</vt:lpstr>
      <vt:lpstr>Symbol</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10</cp:lastModifiedBy>
  <cp:revision>83</cp:revision>
  <cp:lastPrinted>2022-09-26T14:51:56Z</cp:lastPrinted>
  <dcterms:created xsi:type="dcterms:W3CDTF">2022-03-06T01:27:20Z</dcterms:created>
  <dcterms:modified xsi:type="dcterms:W3CDTF">2022-09-26T14:52:01Z</dcterms:modified>
</cp:coreProperties>
</file>