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1542" r:id="rId2"/>
    <p:sldId id="286" r:id="rId3"/>
    <p:sldId id="1016" r:id="rId4"/>
    <p:sldId id="1206" r:id="rId5"/>
    <p:sldId id="1203" r:id="rId6"/>
    <p:sldId id="1204" r:id="rId7"/>
    <p:sldId id="1205" r:id="rId8"/>
    <p:sldId id="1207" r:id="rId9"/>
    <p:sldId id="1543" r:id="rId10"/>
    <p:sldId id="275" r:id="rId11"/>
    <p:sldId id="1574" r:id="rId12"/>
    <p:sldId id="1213" r:id="rId13"/>
    <p:sldId id="1547" r:id="rId14"/>
    <p:sldId id="1548" r:id="rId15"/>
    <p:sldId id="1549" r:id="rId16"/>
    <p:sldId id="1550" r:id="rId17"/>
    <p:sldId id="1568" r:id="rId18"/>
    <p:sldId id="1576" r:id="rId19"/>
    <p:sldId id="1554" r:id="rId20"/>
    <p:sldId id="1555" r:id="rId21"/>
    <p:sldId id="1558" r:id="rId22"/>
    <p:sldId id="1561" r:id="rId23"/>
    <p:sldId id="1225" r:id="rId24"/>
    <p:sldId id="1557" r:id="rId25"/>
    <p:sldId id="1560" r:id="rId26"/>
    <p:sldId id="1556" r:id="rId27"/>
    <p:sldId id="1562" r:id="rId28"/>
    <p:sldId id="279" r:id="rId29"/>
    <p:sldId id="1471" r:id="rId30"/>
    <p:sldId id="330" r:id="rId31"/>
    <p:sldId id="317" r:id="rId32"/>
    <p:sldId id="625" r:id="rId33"/>
    <p:sldId id="1545" r:id="rId34"/>
    <p:sldId id="1552" r:id="rId35"/>
    <p:sldId id="1559" r:id="rId36"/>
    <p:sldId id="1223" r:id="rId37"/>
  </p:sldIdLst>
  <p:sldSz cx="12192000" cy="6858000"/>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C" initials="P" lastIdx="1" clrIdx="0">
    <p:extLst>
      <p:ext uri="{19B8F6BF-5375-455C-9EA6-DF929625EA0E}">
        <p15:presenceInfo xmlns:p15="http://schemas.microsoft.com/office/powerpoint/2012/main" userId="P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FF97"/>
    <a:srgbClr val="0131FF"/>
    <a:srgbClr val="1C11AF"/>
    <a:srgbClr val="FF00FF"/>
    <a:srgbClr val="FFFFD7"/>
    <a:srgbClr val="EF9BE1"/>
    <a:srgbClr val="FFB9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995" autoAdjust="0"/>
  </p:normalViewPr>
  <p:slideViewPr>
    <p:cSldViewPr snapToGrid="0">
      <p:cViewPr varScale="1">
        <p:scale>
          <a:sx n="57" d="100"/>
          <a:sy n="57" d="100"/>
        </p:scale>
        <p:origin x="1016" y="3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2BAC25-1D03-492A-B25E-BAD2F7B1DAF3}" type="datetimeFigureOut">
              <a:rPr lang="en-US" smtClean="0"/>
              <a:pPr/>
              <a:t>7/10/2022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9C52CD-A8C5-484B-B00E-2101948BB170}" type="slidenum">
              <a:rPr lang="en-US" smtClean="0"/>
              <a:pPr/>
              <a:t>‹#›</a:t>
            </a:fld>
            <a:endParaRPr lang="en-US"/>
          </a:p>
        </p:txBody>
      </p:sp>
    </p:spTree>
    <p:extLst>
      <p:ext uri="{BB962C8B-B14F-4D97-AF65-F5344CB8AC3E}">
        <p14:creationId xmlns:p14="http://schemas.microsoft.com/office/powerpoint/2010/main" val="1773459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615476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131FF"/>
                </a:solidFill>
                <a:latin typeface="+mn-lt"/>
                <a:cs typeface="Arial" panose="020B0604020202020204" pitchFamily="34" charset="0"/>
              </a:rPr>
              <a:t>+ Các loại cây ưa khô, có khả năng chịu hạn được trồng theo hình thức quảng canh.</a:t>
            </a:r>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21</a:t>
            </a:fld>
            <a:endParaRPr lang="en-US"/>
          </a:p>
        </p:txBody>
      </p:sp>
    </p:spTree>
    <p:extLst>
      <p:ext uri="{BB962C8B-B14F-4D97-AF65-F5344CB8AC3E}">
        <p14:creationId xmlns:p14="http://schemas.microsoft.com/office/powerpoint/2010/main" val="4117852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VN" sz="1200" b="0" i="0" kern="1200">
                <a:solidFill>
                  <a:schemeClr val="tx1"/>
                </a:solidFill>
                <a:effectLst/>
                <a:latin typeface="+mn-lt"/>
                <a:ea typeface="+mn-ea"/>
                <a:cs typeface="+mn-cs"/>
              </a:rPr>
              <a:t>- Khai thác tài nguyên nước mặt và nước ngầm để sử dụng cho sản xuất nông nghiệp, công nghiệp và sinh hoạt.</a:t>
            </a:r>
          </a:p>
          <a:p>
            <a:pPr rtl="0"/>
            <a:r>
              <a:rPr lang="vi-VN" sz="1200" b="0" i="0" kern="1200">
                <a:solidFill>
                  <a:schemeClr val="tx1"/>
                </a:solidFill>
                <a:effectLst/>
                <a:latin typeface="+mn-lt"/>
                <a:ea typeface="+mn-ea"/>
                <a:cs typeface="+mn-cs"/>
              </a:rPr>
              <a:t>- Do khí hậu khô hạn và khan hiếm nước, Ô-xtrây-li-a rất quan tâm đến việc khai thác, sử dụng hợp lí và bảo vệ tài nguyên nước.</a:t>
            </a:r>
          </a:p>
          <a:p>
            <a:pPr rtl="0"/>
            <a:r>
              <a:rPr lang="vi-VN" sz="1200" b="0" i="0" kern="1200">
                <a:solidFill>
                  <a:schemeClr val="tx1"/>
                </a:solidFill>
                <a:effectLst/>
                <a:latin typeface="+mn-lt"/>
                <a:ea typeface="+mn-ea"/>
                <a:cs typeface="+mn-cs"/>
              </a:rPr>
              <a:t>- Để gia tăng nguồn cung cấp nước, Ô-xtrây-li-a đã xây dựng các đập và hồ trữ nước mưa, các nhà máy xử lí nước đã qua sử dụng và khử muối từ nước biển.</a:t>
            </a:r>
          </a:p>
          <a:p>
            <a:pPr rtl="0"/>
            <a:r>
              <a:rPr lang="vi-VN" sz="1200" b="0" i="0" kern="1200">
                <a:solidFill>
                  <a:schemeClr val="tx1"/>
                </a:solidFill>
                <a:effectLst/>
                <a:latin typeface="+mn-lt"/>
                <a:ea typeface="+mn-ea"/>
                <a:cs typeface="+mn-cs"/>
              </a:rPr>
              <a:t>- Áp dụng các biện pháp sử dụng tiết kiệm tài nguyên nước trong sản xuất và sinh hoạt.</a:t>
            </a:r>
          </a:p>
          <a:p>
            <a:br>
              <a:rPr lang="vi-VN" sz="1200" b="0" i="0" kern="1200">
                <a:solidFill>
                  <a:schemeClr val="tx1"/>
                </a:solidFill>
                <a:effectLst/>
                <a:latin typeface="+mn-lt"/>
                <a:ea typeface="+mn-ea"/>
                <a:cs typeface="+mn-cs"/>
              </a:rPr>
            </a:br>
            <a:br>
              <a:rPr lang="vi-VN"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26</a:t>
            </a:fld>
            <a:endParaRPr lang="en-US"/>
          </a:p>
        </p:txBody>
      </p:sp>
    </p:spTree>
    <p:extLst>
      <p:ext uri="{BB962C8B-B14F-4D97-AF65-F5344CB8AC3E}">
        <p14:creationId xmlns:p14="http://schemas.microsoft.com/office/powerpoint/2010/main" val="2905049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28</a:t>
            </a:fld>
            <a:endParaRPr lang="en-US"/>
          </a:p>
        </p:txBody>
      </p:sp>
    </p:spTree>
    <p:extLst>
      <p:ext uri="{BB962C8B-B14F-4D97-AF65-F5344CB8AC3E}">
        <p14:creationId xmlns:p14="http://schemas.microsoft.com/office/powerpoint/2010/main" val="3845478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VN" sz="1200" b="0" i="0" kern="1200">
                <a:solidFill>
                  <a:schemeClr val="tx1"/>
                </a:solidFill>
                <a:effectLst/>
                <a:latin typeface="+mn-lt"/>
                <a:ea typeface="+mn-ea"/>
                <a:cs typeface="+mn-cs"/>
              </a:rPr>
              <a:t>Ô-xtrây-li-a có ba khu vực địa hình, khoáng sản:</a:t>
            </a:r>
          </a:p>
          <a:p>
            <a:pPr rtl="0"/>
            <a:r>
              <a:rPr lang="vi-VN" sz="1200" b="0" i="0" kern="1200">
                <a:solidFill>
                  <a:schemeClr val="tx1"/>
                </a:solidFill>
                <a:effectLst/>
                <a:latin typeface="+mn-lt"/>
                <a:ea typeface="+mn-ea"/>
                <a:cs typeface="+mn-cs"/>
              </a:rPr>
              <a:t>- Phía tây là vùng sơn nguyên: sắt, đồng, vàng, ni-ken, bô-xít,...</a:t>
            </a:r>
          </a:p>
          <a:p>
            <a:pPr rtl="0"/>
            <a:r>
              <a:rPr lang="vi-VN" sz="1200" b="0" i="0" kern="1200">
                <a:solidFill>
                  <a:schemeClr val="tx1"/>
                </a:solidFill>
                <a:effectLst/>
                <a:latin typeface="+mn-lt"/>
                <a:ea typeface="+mn-ea"/>
                <a:cs typeface="+mn-cs"/>
              </a:rPr>
              <a:t>- Ở giữa là vùng đồng bằng Trung tâm, lớn nhất là bồn địa Ác-tê-di-an lớn: hầu như không có khoáng sản.</a:t>
            </a:r>
          </a:p>
          <a:p>
            <a:pPr rtl="0"/>
            <a:r>
              <a:rPr lang="vi-VN" sz="1200" b="0" i="0" kern="1200">
                <a:solidFill>
                  <a:schemeClr val="tx1"/>
                </a:solidFill>
                <a:effectLst/>
                <a:latin typeface="+mn-lt"/>
                <a:ea typeface="+mn-ea"/>
                <a:cs typeface="+mn-cs"/>
              </a:rPr>
              <a:t>- Phía đông là dãy Trường Sơn Ô-xtrây-li-a: than đá, dầu mỏ, khí tự nhiên,...</a:t>
            </a:r>
          </a:p>
          <a:p>
            <a:br>
              <a:rPr lang="vi-VN" sz="1200" b="0" i="0" kern="1200">
                <a:solidFill>
                  <a:schemeClr val="tx1"/>
                </a:solidFill>
                <a:effectLst/>
                <a:latin typeface="+mn-lt"/>
                <a:ea typeface="+mn-ea"/>
                <a:cs typeface="+mn-cs"/>
              </a:rPr>
            </a:br>
            <a:br>
              <a:rPr lang="vi-VN"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29</a:t>
            </a:fld>
            <a:endParaRPr lang="en-US"/>
          </a:p>
        </p:txBody>
      </p:sp>
    </p:spTree>
    <p:extLst>
      <p:ext uri="{BB962C8B-B14F-4D97-AF65-F5344CB8AC3E}">
        <p14:creationId xmlns:p14="http://schemas.microsoft.com/office/powerpoint/2010/main" val="1832075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VN" sz="1200" b="0" i="0" kern="1200">
                <a:solidFill>
                  <a:schemeClr val="tx1"/>
                </a:solidFill>
                <a:effectLst/>
                <a:latin typeface="+mn-lt"/>
                <a:ea typeface="+mn-ea"/>
                <a:cs typeface="+mn-cs"/>
              </a:rPr>
              <a:t>- Việt Nam và Ô-xtrây-li-a đã xác lập quan hệ ngoại giao từ 26 tháng 02 năm 1973. Hiện nay, hai nước đã thiết lập quan hệ Đối tác toàn diện từ năm 2009 và là Đối tác chiến lược từ năm 2018.</a:t>
            </a:r>
          </a:p>
          <a:p>
            <a:pPr rtl="0"/>
            <a:r>
              <a:rPr lang="vi-VN" sz="1200" b="0" i="0" kern="1200">
                <a:solidFill>
                  <a:schemeClr val="tx1"/>
                </a:solidFill>
                <a:effectLst/>
                <a:latin typeface="+mn-lt"/>
                <a:ea typeface="+mn-ea"/>
                <a:cs typeface="+mn-cs"/>
              </a:rPr>
              <a:t>- Điều này thể hiện rõ trong lĩnh vực kinh tế, thương mại khi Việt Nam và Ô-xtrây-li-a đều ủng hộ mạnh mẽ hệ thống thương mại đa phương và là thành viên của nhiều hiệp định thương mại tự do khu vực.</a:t>
            </a:r>
          </a:p>
          <a:p>
            <a:pPr rtl="0"/>
            <a:r>
              <a:rPr lang="vi-VN" sz="1200" b="0" i="0" kern="1200">
                <a:solidFill>
                  <a:schemeClr val="tx1"/>
                </a:solidFill>
                <a:effectLst/>
                <a:latin typeface="+mn-lt"/>
                <a:ea typeface="+mn-ea"/>
                <a:cs typeface="+mn-cs"/>
              </a:rPr>
              <a:t>- Quan hệ thương mại Việt Nam - Ô-xtrây-li-a liên tục tăng trưởng trong suốt 20 năm qua, với mức tăng trung bình 8,6% và hai bên đã trở thành đối tác thương mại lớn thứ 14 của nhau.</a:t>
            </a:r>
          </a:p>
          <a:p>
            <a:pPr rtl="0"/>
            <a:r>
              <a:rPr lang="vi-VN" sz="1200" b="0" i="0" kern="1200">
                <a:solidFill>
                  <a:schemeClr val="tx1"/>
                </a:solidFill>
                <a:effectLst/>
                <a:latin typeface="+mn-lt"/>
                <a:ea typeface="+mn-ea"/>
                <a:cs typeface="+mn-cs"/>
              </a:rPr>
              <a:t>- Ngay trong bối cảnh thương mại toàn cầu đang bị tác động nghiêm trọng của đại dịch Covid-19, kim  ngạch hai chiều năm 2020 vẫn đạt mức trên 11,3 tỷ AUD (tăng gần 5%). Trong 7 tháng đầu năm 2021, tổng kim ngạch hai chiều Việt Nam - Ô-xtrây-li-a đạt gần 9,4 tỷ AUD, tăng 49% so với cùng kỳ năm ngoái.</a:t>
            </a:r>
          </a:p>
          <a:p>
            <a:pPr rtl="0"/>
            <a:r>
              <a:rPr lang="vi-VN" sz="1200" b="0" i="0" kern="1200">
                <a:solidFill>
                  <a:schemeClr val="tx1"/>
                </a:solidFill>
                <a:effectLst/>
                <a:latin typeface="+mn-lt"/>
                <a:ea typeface="+mn-ea"/>
                <a:cs typeface="+mn-cs"/>
              </a:rPr>
              <a:t>- Về đầu tư, tổng giá trị đầu tư giữa hai nước đạt hơn 3,5 tỷ AUD, trong đó Ô-xtrây-li-a đầu tư vào Việt Nam hơn 2,6 tỷ, trở thành nhà đầu tư lớn thứ 19 trong tổng số 132 quốc gia và vùng lãnh thổ đầu tư vào Việt Nam.</a:t>
            </a:r>
          </a:p>
          <a:p>
            <a:pPr rtl="0"/>
            <a:r>
              <a:rPr lang="vi-VN" sz="1200" b="0" i="1" kern="1200">
                <a:solidFill>
                  <a:schemeClr val="tx1"/>
                </a:solidFill>
                <a:effectLst/>
                <a:latin typeface="+mn-lt"/>
                <a:ea typeface="+mn-ea"/>
                <a:cs typeface="+mn-cs"/>
              </a:rPr>
              <a:t>Chú ý: AUD là đồng đô la Úc, đơn vị tiền tệ của khối thịnh vượng chung Úc.</a:t>
            </a:r>
            <a:endParaRPr lang="vi-VN" sz="1200" b="0" i="0" kern="1200">
              <a:solidFill>
                <a:schemeClr val="tx1"/>
              </a:solidFill>
              <a:effectLst/>
              <a:latin typeface="+mn-lt"/>
              <a:ea typeface="+mn-ea"/>
              <a:cs typeface="+mn-cs"/>
            </a:endParaRPr>
          </a:p>
          <a:p>
            <a:br>
              <a:rPr lang="vi-VN" sz="1200" b="0" i="0" kern="1200">
                <a:solidFill>
                  <a:schemeClr val="tx1"/>
                </a:solidFill>
                <a:effectLst/>
                <a:latin typeface="+mn-lt"/>
                <a:ea typeface="+mn-ea"/>
                <a:cs typeface="+mn-cs"/>
              </a:rPr>
            </a:br>
            <a:br>
              <a:rPr lang="vi-VN"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30</a:t>
            </a:fld>
            <a:endParaRPr lang="en-US"/>
          </a:p>
        </p:txBody>
      </p:sp>
    </p:spTree>
    <p:extLst>
      <p:ext uri="{BB962C8B-B14F-4D97-AF65-F5344CB8AC3E}">
        <p14:creationId xmlns:p14="http://schemas.microsoft.com/office/powerpoint/2010/main" val="815276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31</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8DC8ECE4-3D6C-42B1-AB47-E26A899AFC91}"/>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17FBE4E-973B-4D06-8D55-580D33E84CFF}" type="slidenum">
              <a:rPr lang="en-US" altLang="en-US"/>
              <a:pPr eaLnBrk="1" hangingPunct="1"/>
              <a:t>2</a:t>
            </a:fld>
            <a:endParaRPr lang="en-US" altLang="en-US"/>
          </a:p>
        </p:txBody>
      </p:sp>
      <p:sp>
        <p:nvSpPr>
          <p:cNvPr id="31747" name="Slide Image Placeholder 1">
            <a:extLst>
              <a:ext uri="{FF2B5EF4-FFF2-40B4-BE49-F238E27FC236}">
                <a16:creationId xmlns:a16="http://schemas.microsoft.com/office/drawing/2014/main" id="{A27D2CCC-9007-4C53-957F-E81D53B95468}"/>
              </a:ext>
            </a:extLst>
          </p:cNvPr>
          <p:cNvSpPr>
            <a:spLocks noGrp="1" noRot="1" noChangeAspect="1" noTextEdit="1"/>
          </p:cNvSpPr>
          <p:nvPr>
            <p:ph type="sldImg"/>
          </p:nvPr>
        </p:nvSpPr>
        <p:spPr>
          <a:ln/>
        </p:spPr>
      </p:sp>
      <p:sp>
        <p:nvSpPr>
          <p:cNvPr id="31748" name="Notes Placeholder 2">
            <a:extLst>
              <a:ext uri="{FF2B5EF4-FFF2-40B4-BE49-F238E27FC236}">
                <a16:creationId xmlns:a16="http://schemas.microsoft.com/office/drawing/2014/main" id="{CF4467DF-09BB-40A5-9E43-B77FC5D7E0C5}"/>
              </a:ext>
            </a:extLst>
          </p:cNvPr>
          <p:cNvSpPr>
            <a:spLocks noGrp="1"/>
          </p:cNvSpPr>
          <p:nvPr>
            <p:ph type="body" idx="1"/>
          </p:nvPr>
        </p:nvSpPr>
        <p:spPr>
          <a:noFill/>
        </p:spPr>
        <p:txBody>
          <a:bodyPr/>
          <a:lstStyle/>
          <a:p>
            <a:pPr eaLnBrk="1" hangingPunct="1"/>
            <a:endParaRPr lang="en-US" altLang="en-US">
              <a:latin typeface="Arial" panose="020B0604020202020204" pitchFamily="34" charset="0"/>
            </a:endParaRPr>
          </a:p>
        </p:txBody>
      </p:sp>
      <p:sp>
        <p:nvSpPr>
          <p:cNvPr id="31749" name="Slide Number Placeholder 3">
            <a:extLst>
              <a:ext uri="{FF2B5EF4-FFF2-40B4-BE49-F238E27FC236}">
                <a16:creationId xmlns:a16="http://schemas.microsoft.com/office/drawing/2014/main" id="{578C2DF6-F7E4-4638-AF2F-EA8F136284F7}"/>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3F0A04E0-94DD-40C2-869B-8DE045C3C2D6}" type="slidenum">
              <a:rPr lang="en-US" altLang="en-US" sz="1200"/>
              <a:pPr algn="r" eaLnBrk="1" hangingPunct="1"/>
              <a:t>2</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10</a:t>
            </a:fld>
            <a:endParaRPr lang="zh-CN" sz="1200" dirty="0"/>
          </a:p>
        </p:txBody>
      </p:sp>
    </p:spTree>
    <p:extLst>
      <p:ext uri="{BB962C8B-B14F-4D97-AF65-F5344CB8AC3E}">
        <p14:creationId xmlns:p14="http://schemas.microsoft.com/office/powerpoint/2010/main" val="2759880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11</a:t>
            </a:fld>
            <a:endParaRPr lang="en-US"/>
          </a:p>
        </p:txBody>
      </p:sp>
    </p:spTree>
    <p:extLst>
      <p:ext uri="{BB962C8B-B14F-4D97-AF65-F5344CB8AC3E}">
        <p14:creationId xmlns:p14="http://schemas.microsoft.com/office/powerpoint/2010/main" val="3199198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Nguyên nhân chủ yếu dân cư ở Ô-xtray-li-a tập trung chủ yếu ở vùng phía Đông, Đông Nam là do: Thứ nhất đây là vùng có nhiều điều kiện tự nhiên thuận lợi, từ khí hậu, đất đai đến sông ngòi và khoáng sản. Thứ hai là do phần lãnh thổ phía Tây chủ yếu là hoang mạc, khí hậu khô nóng khắc nghiệt,…</a:t>
            </a: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12</a:t>
            </a:fld>
            <a:endParaRPr lang="en-US"/>
          </a:p>
        </p:txBody>
      </p:sp>
    </p:spTree>
    <p:extLst>
      <p:ext uri="{BB962C8B-B14F-4D97-AF65-F5344CB8AC3E}">
        <p14:creationId xmlns:p14="http://schemas.microsoft.com/office/powerpoint/2010/main" val="3115174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Châu đại dương có cơ cấu dân số già</a:t>
            </a: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13</a:t>
            </a:fld>
            <a:endParaRPr lang="en-US"/>
          </a:p>
        </p:txBody>
      </p:sp>
    </p:spTree>
    <p:extLst>
      <p:ext uri="{BB962C8B-B14F-4D97-AF65-F5344CB8AC3E}">
        <p14:creationId xmlns:p14="http://schemas.microsoft.com/office/powerpoint/2010/main" val="728167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kern="1200">
                <a:solidFill>
                  <a:schemeClr val="tx1"/>
                </a:solidFill>
                <a:effectLst/>
                <a:latin typeface="+mn-lt"/>
                <a:ea typeface="+mn-ea"/>
                <a:cs typeface="+mn-cs"/>
              </a:rPr>
              <a:t>+ Hầu hết các thành phố lớn đều tập trung ở ven biển phía đông và phía nam Ô-xtrây-li-a.</a:t>
            </a:r>
          </a:p>
          <a:p>
            <a:pPr rtl="0"/>
            <a:r>
              <a:rPr lang="en-US" sz="1200" b="0" i="0" kern="1200">
                <a:solidFill>
                  <a:schemeClr val="tx1"/>
                </a:solidFill>
                <a:effectLst/>
                <a:latin typeface="+mn-lt"/>
                <a:ea typeface="+mn-ea"/>
                <a:cs typeface="+mn-cs"/>
              </a:rPr>
              <a:t>+ Chỉ có thành phố Pớc nằm ở phía tây nam châu lục.</a:t>
            </a:r>
          </a:p>
          <a:p>
            <a:br>
              <a:rPr lang="en-US" sz="1200" b="0" i="0" kern="1200">
                <a:solidFill>
                  <a:schemeClr val="tx1"/>
                </a:solidFill>
                <a:effectLst/>
                <a:latin typeface="+mn-lt"/>
                <a:ea typeface="+mn-ea"/>
                <a:cs typeface="+mn-cs"/>
              </a:rPr>
            </a:br>
            <a:br>
              <a:rPr lang="en-US"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14</a:t>
            </a:fld>
            <a:endParaRPr lang="en-US"/>
          </a:p>
        </p:txBody>
      </p:sp>
    </p:spTree>
    <p:extLst>
      <p:ext uri="{BB962C8B-B14F-4D97-AF65-F5344CB8AC3E}">
        <p14:creationId xmlns:p14="http://schemas.microsoft.com/office/powerpoint/2010/main" val="4069872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Ô-xtrây-li-a thuộc Khối Thịnh vượng chung Anh. Người đứng đầu nhà nước là Nữ hoàng Anh thông qua đại diện Toàn quyền Ô-xtrây-li-a.</a:t>
            </a:r>
            <a:br>
              <a:rPr lang="vi-VN" sz="1200" b="0" i="0" kern="1200">
                <a:solidFill>
                  <a:schemeClr val="tx1"/>
                </a:solidFill>
                <a:effectLst/>
                <a:latin typeface="+mn-lt"/>
                <a:ea typeface="+mn-ea"/>
                <a:cs typeface="+mn-cs"/>
              </a:rPr>
            </a:br>
            <a:br>
              <a:rPr lang="vi-VN"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16</a:t>
            </a:fld>
            <a:endParaRPr lang="en-US"/>
          </a:p>
        </p:txBody>
      </p:sp>
    </p:spTree>
    <p:extLst>
      <p:ext uri="{BB962C8B-B14F-4D97-AF65-F5344CB8AC3E}">
        <p14:creationId xmlns:p14="http://schemas.microsoft.com/office/powerpoint/2010/main" val="291815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17</a:t>
            </a:fld>
            <a:endParaRPr lang="en-US"/>
          </a:p>
        </p:txBody>
      </p:sp>
    </p:spTree>
    <p:extLst>
      <p:ext uri="{BB962C8B-B14F-4D97-AF65-F5344CB8AC3E}">
        <p14:creationId xmlns:p14="http://schemas.microsoft.com/office/powerpoint/2010/main" val="1164856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BE645-5850-43F1-99CA-B223C24E70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5F04ED-F4D5-4A19-87C9-D374C6E5CA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85A3C1-3DF7-4A0A-A234-F2B70A4604CD}"/>
              </a:ext>
            </a:extLst>
          </p:cNvPr>
          <p:cNvSpPr>
            <a:spLocks noGrp="1"/>
          </p:cNvSpPr>
          <p:nvPr>
            <p:ph type="dt" sz="half" idx="10"/>
          </p:nvPr>
        </p:nvSpPr>
        <p:spPr/>
        <p:txBody>
          <a:bodyPr/>
          <a:lstStyle/>
          <a:p>
            <a:fld id="{EE292EB7-1D61-4500-B31C-363A84C88370}" type="datetimeFigureOut">
              <a:rPr lang="en-US" smtClean="0"/>
              <a:pPr/>
              <a:t>7/10/2022</a:t>
            </a:fld>
            <a:endParaRPr lang="en-US"/>
          </a:p>
        </p:txBody>
      </p:sp>
      <p:sp>
        <p:nvSpPr>
          <p:cNvPr id="5" name="Footer Placeholder 4">
            <a:extLst>
              <a:ext uri="{FF2B5EF4-FFF2-40B4-BE49-F238E27FC236}">
                <a16:creationId xmlns:a16="http://schemas.microsoft.com/office/drawing/2014/main" id="{ADADD268-7451-4CC5-A041-892E4D83A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49B0A-F08F-4C0E-B299-1A8FE9A7A1BC}"/>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738802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7/10/2022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549563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7/10/2022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4150839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35ED8-7771-4490-9B48-5EEA041F62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F0905C-976A-4BCD-98FD-B0B6B94040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0FF6E9-EA51-4DAD-88B2-9725071B7293}"/>
              </a:ext>
            </a:extLst>
          </p:cNvPr>
          <p:cNvSpPr>
            <a:spLocks noGrp="1"/>
          </p:cNvSpPr>
          <p:nvPr>
            <p:ph type="dt" sz="half" idx="10"/>
          </p:nvPr>
        </p:nvSpPr>
        <p:spPr/>
        <p:txBody>
          <a:bodyPr/>
          <a:lstStyle/>
          <a:p>
            <a:fld id="{EE292EB7-1D61-4500-B31C-363A84C88370}" type="datetimeFigureOut">
              <a:rPr lang="en-US" smtClean="0"/>
              <a:pPr/>
              <a:t>7/10/2022</a:t>
            </a:fld>
            <a:endParaRPr lang="en-US"/>
          </a:p>
        </p:txBody>
      </p:sp>
      <p:sp>
        <p:nvSpPr>
          <p:cNvPr id="5" name="Footer Placeholder 4">
            <a:extLst>
              <a:ext uri="{FF2B5EF4-FFF2-40B4-BE49-F238E27FC236}">
                <a16:creationId xmlns:a16="http://schemas.microsoft.com/office/drawing/2014/main" id="{5F5DEC9A-8551-42C8-B307-DAE5440A7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34773B-BD54-4A78-A5F7-B7F09F7CD04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504101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E8871-2290-4442-B1B0-F78F1D949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2A54E4-6BE3-45CC-8AFD-F5754AEDEC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E6762A-4958-4CB1-9CD3-5CB7381269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38811F-87E2-4F66-8EEF-B52A79E80DF9}"/>
              </a:ext>
            </a:extLst>
          </p:cNvPr>
          <p:cNvSpPr>
            <a:spLocks noGrp="1"/>
          </p:cNvSpPr>
          <p:nvPr>
            <p:ph type="dt" sz="half" idx="10"/>
          </p:nvPr>
        </p:nvSpPr>
        <p:spPr/>
        <p:txBody>
          <a:bodyPr/>
          <a:lstStyle/>
          <a:p>
            <a:fld id="{EE292EB7-1D61-4500-B31C-363A84C88370}" type="datetimeFigureOut">
              <a:rPr lang="en-US" smtClean="0"/>
              <a:pPr/>
              <a:t>7/10/2022</a:t>
            </a:fld>
            <a:endParaRPr lang="en-US"/>
          </a:p>
        </p:txBody>
      </p:sp>
      <p:sp>
        <p:nvSpPr>
          <p:cNvPr id="6" name="Footer Placeholder 5">
            <a:extLst>
              <a:ext uri="{FF2B5EF4-FFF2-40B4-BE49-F238E27FC236}">
                <a16:creationId xmlns:a16="http://schemas.microsoft.com/office/drawing/2014/main" id="{4B800C67-C337-4917-A702-FE4C54DFC0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C26EE6-755B-47FA-9F4A-33A9998D9318}"/>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483039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F57D8-22C6-45A0-A44B-E25D3B81A9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B22E7B-3605-4D12-8D49-58FE6CA85F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FA4480-5B25-43BC-B25D-4283BBD06E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493A61-490C-46DC-ABDC-F79C8045F2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816ABB-CAA7-4BED-B996-257F01AB08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1C9B53-C5CD-4975-B06B-262015F58AC9}"/>
              </a:ext>
            </a:extLst>
          </p:cNvPr>
          <p:cNvSpPr>
            <a:spLocks noGrp="1"/>
          </p:cNvSpPr>
          <p:nvPr>
            <p:ph type="dt" sz="half" idx="10"/>
          </p:nvPr>
        </p:nvSpPr>
        <p:spPr/>
        <p:txBody>
          <a:bodyPr/>
          <a:lstStyle/>
          <a:p>
            <a:fld id="{EE292EB7-1D61-4500-B31C-363A84C88370}" type="datetimeFigureOut">
              <a:rPr lang="en-US" smtClean="0"/>
              <a:pPr/>
              <a:t>7/10/2022</a:t>
            </a:fld>
            <a:endParaRPr lang="en-US"/>
          </a:p>
        </p:txBody>
      </p:sp>
      <p:sp>
        <p:nvSpPr>
          <p:cNvPr id="8" name="Footer Placeholder 7">
            <a:extLst>
              <a:ext uri="{FF2B5EF4-FFF2-40B4-BE49-F238E27FC236}">
                <a16:creationId xmlns:a16="http://schemas.microsoft.com/office/drawing/2014/main" id="{2D94CB1E-EAA7-4A62-A257-515007F8C3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05D1CB-DBE8-462F-9F03-A81C87E530F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9048143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692FC-0B28-4080-AD7E-425190645A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C81F8B-9252-4534-B4C8-0778826049BF}"/>
              </a:ext>
            </a:extLst>
          </p:cNvPr>
          <p:cNvSpPr>
            <a:spLocks noGrp="1"/>
          </p:cNvSpPr>
          <p:nvPr>
            <p:ph type="dt" sz="half" idx="10"/>
          </p:nvPr>
        </p:nvSpPr>
        <p:spPr/>
        <p:txBody>
          <a:bodyPr/>
          <a:lstStyle/>
          <a:p>
            <a:fld id="{EE292EB7-1D61-4500-B31C-363A84C88370}" type="datetimeFigureOut">
              <a:rPr lang="en-US" smtClean="0"/>
              <a:pPr/>
              <a:t>7/10/2022</a:t>
            </a:fld>
            <a:endParaRPr lang="en-US"/>
          </a:p>
        </p:txBody>
      </p:sp>
      <p:sp>
        <p:nvSpPr>
          <p:cNvPr id="4" name="Footer Placeholder 3">
            <a:extLst>
              <a:ext uri="{FF2B5EF4-FFF2-40B4-BE49-F238E27FC236}">
                <a16:creationId xmlns:a16="http://schemas.microsoft.com/office/drawing/2014/main" id="{3BA64DA9-80DD-42DC-BFF0-AEA0799458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945AB1-2D9A-40AA-B782-52C3CBF3BFD4}"/>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703476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432673-2A6E-4813-9C93-B385EE430A3D}"/>
              </a:ext>
            </a:extLst>
          </p:cNvPr>
          <p:cNvSpPr>
            <a:spLocks noGrp="1"/>
          </p:cNvSpPr>
          <p:nvPr>
            <p:ph type="dt" sz="half" idx="10"/>
          </p:nvPr>
        </p:nvSpPr>
        <p:spPr/>
        <p:txBody>
          <a:bodyPr/>
          <a:lstStyle/>
          <a:p>
            <a:fld id="{EE292EB7-1D61-4500-B31C-363A84C88370}" type="datetimeFigureOut">
              <a:rPr lang="en-US" smtClean="0"/>
              <a:pPr/>
              <a:t>7/10/2022</a:t>
            </a:fld>
            <a:endParaRPr lang="en-US"/>
          </a:p>
        </p:txBody>
      </p:sp>
      <p:sp>
        <p:nvSpPr>
          <p:cNvPr id="3" name="Footer Placeholder 2">
            <a:extLst>
              <a:ext uri="{FF2B5EF4-FFF2-40B4-BE49-F238E27FC236}">
                <a16:creationId xmlns:a16="http://schemas.microsoft.com/office/drawing/2014/main" id="{19DF5B52-9226-422F-AFF7-F199B554DD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7A928D-BEBB-4242-B535-427529251CA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4269685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432673-2A6E-4813-9C93-B385EE430A3D}"/>
              </a:ext>
            </a:extLst>
          </p:cNvPr>
          <p:cNvSpPr>
            <a:spLocks noGrp="1"/>
          </p:cNvSpPr>
          <p:nvPr>
            <p:ph type="dt" sz="half" idx="10"/>
          </p:nvPr>
        </p:nvSpPr>
        <p:spPr/>
        <p:txBody>
          <a:bodyPr/>
          <a:lstStyle/>
          <a:p>
            <a:fld id="{EE292EB7-1D61-4500-B31C-363A84C88370}" type="datetimeFigureOut">
              <a:rPr lang="en-US" smtClean="0"/>
              <a:pPr/>
              <a:t>7/10/2022</a:t>
            </a:fld>
            <a:endParaRPr lang="en-US"/>
          </a:p>
        </p:txBody>
      </p:sp>
      <p:sp>
        <p:nvSpPr>
          <p:cNvPr id="3" name="Footer Placeholder 2">
            <a:extLst>
              <a:ext uri="{FF2B5EF4-FFF2-40B4-BE49-F238E27FC236}">
                <a16:creationId xmlns:a16="http://schemas.microsoft.com/office/drawing/2014/main" id="{19DF5B52-9226-422F-AFF7-F199B554DD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7A928D-BEBB-4242-B535-427529251CA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259881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432673-2A6E-4813-9C93-B385EE430A3D}"/>
              </a:ext>
            </a:extLst>
          </p:cNvPr>
          <p:cNvSpPr>
            <a:spLocks noGrp="1"/>
          </p:cNvSpPr>
          <p:nvPr>
            <p:ph type="dt" sz="half" idx="10"/>
          </p:nvPr>
        </p:nvSpPr>
        <p:spPr/>
        <p:txBody>
          <a:bodyPr/>
          <a:lstStyle/>
          <a:p>
            <a:fld id="{EE292EB7-1D61-4500-B31C-363A84C88370}" type="datetimeFigureOut">
              <a:rPr lang="en-US" smtClean="0"/>
              <a:pPr/>
              <a:t>7/10/2022</a:t>
            </a:fld>
            <a:endParaRPr lang="en-US"/>
          </a:p>
        </p:txBody>
      </p:sp>
      <p:sp>
        <p:nvSpPr>
          <p:cNvPr id="3" name="Footer Placeholder 2">
            <a:extLst>
              <a:ext uri="{FF2B5EF4-FFF2-40B4-BE49-F238E27FC236}">
                <a16:creationId xmlns:a16="http://schemas.microsoft.com/office/drawing/2014/main" id="{19DF5B52-9226-422F-AFF7-F199B554DD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7A928D-BEBB-4242-B535-427529251CA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7607776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F6A07-33DA-448E-984D-B8E39E8960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2F3DF5-94EF-45C3-8A4A-5C5B646EA1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7C1C83-5748-4E4F-8445-5CBA1EBE46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9A21B-B563-478D-AA9F-A58EE7AEB9BA}"/>
              </a:ext>
            </a:extLst>
          </p:cNvPr>
          <p:cNvSpPr>
            <a:spLocks noGrp="1"/>
          </p:cNvSpPr>
          <p:nvPr>
            <p:ph type="dt" sz="half" idx="10"/>
          </p:nvPr>
        </p:nvSpPr>
        <p:spPr/>
        <p:txBody>
          <a:bodyPr/>
          <a:lstStyle/>
          <a:p>
            <a:fld id="{EE292EB7-1D61-4500-B31C-363A84C88370}" type="datetimeFigureOut">
              <a:rPr lang="en-US" smtClean="0"/>
              <a:pPr/>
              <a:t>7/10/2022</a:t>
            </a:fld>
            <a:endParaRPr lang="en-US"/>
          </a:p>
        </p:txBody>
      </p:sp>
      <p:sp>
        <p:nvSpPr>
          <p:cNvPr id="6" name="Footer Placeholder 5">
            <a:extLst>
              <a:ext uri="{FF2B5EF4-FFF2-40B4-BE49-F238E27FC236}">
                <a16:creationId xmlns:a16="http://schemas.microsoft.com/office/drawing/2014/main" id="{5BC7BEFE-BF8D-4ADC-A7D1-FED389117C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89EBE9-E56F-4D66-97F7-B372A000B42C}"/>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621946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BE645-5850-43F1-99CA-B223C24E70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5F04ED-F4D5-4A19-87C9-D374C6E5CA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85A3C1-3DF7-4A0A-A234-F2B70A4604CD}"/>
              </a:ext>
            </a:extLst>
          </p:cNvPr>
          <p:cNvSpPr>
            <a:spLocks noGrp="1"/>
          </p:cNvSpPr>
          <p:nvPr>
            <p:ph type="dt" sz="half" idx="10"/>
          </p:nvPr>
        </p:nvSpPr>
        <p:spPr/>
        <p:txBody>
          <a:bodyPr/>
          <a:lstStyle/>
          <a:p>
            <a:fld id="{EE292EB7-1D61-4500-B31C-363A84C88370}" type="datetimeFigureOut">
              <a:rPr lang="en-US" smtClean="0"/>
              <a:pPr/>
              <a:t>7/10/2022</a:t>
            </a:fld>
            <a:endParaRPr lang="en-US"/>
          </a:p>
        </p:txBody>
      </p:sp>
      <p:sp>
        <p:nvSpPr>
          <p:cNvPr id="5" name="Footer Placeholder 4">
            <a:extLst>
              <a:ext uri="{FF2B5EF4-FFF2-40B4-BE49-F238E27FC236}">
                <a16:creationId xmlns:a16="http://schemas.microsoft.com/office/drawing/2014/main" id="{ADADD268-7451-4CC5-A041-892E4D83A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49B0A-F08F-4C0E-B299-1A8FE9A7A1BC}"/>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4079184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5C19A-EA9D-4B7C-94D8-6DFE573539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243141-7125-48B2-B01A-33D85B325E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708F97-721D-4C25-9C16-6BF2DD99EB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7F0E93-DB8D-4BC9-9F36-F17892E4DD6C}"/>
              </a:ext>
            </a:extLst>
          </p:cNvPr>
          <p:cNvSpPr>
            <a:spLocks noGrp="1"/>
          </p:cNvSpPr>
          <p:nvPr>
            <p:ph type="dt" sz="half" idx="10"/>
          </p:nvPr>
        </p:nvSpPr>
        <p:spPr/>
        <p:txBody>
          <a:bodyPr/>
          <a:lstStyle/>
          <a:p>
            <a:fld id="{EE292EB7-1D61-4500-B31C-363A84C88370}" type="datetimeFigureOut">
              <a:rPr lang="en-US" smtClean="0"/>
              <a:pPr/>
              <a:t>7/10/2022</a:t>
            </a:fld>
            <a:endParaRPr lang="en-US"/>
          </a:p>
        </p:txBody>
      </p:sp>
      <p:sp>
        <p:nvSpPr>
          <p:cNvPr id="6" name="Footer Placeholder 5">
            <a:extLst>
              <a:ext uri="{FF2B5EF4-FFF2-40B4-BE49-F238E27FC236}">
                <a16:creationId xmlns:a16="http://schemas.microsoft.com/office/drawing/2014/main" id="{C44A21C2-0F10-423F-A34F-8EA753AC3D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D5D8A2-D818-4342-A37A-BA3540C7EC6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6252894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CD9E-C117-448F-8045-3AD1D4ED5C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73533D-32C0-499E-B8F5-16E9480A77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4A5682-6C09-4DC4-A6BE-1A4D68165A38}"/>
              </a:ext>
            </a:extLst>
          </p:cNvPr>
          <p:cNvSpPr>
            <a:spLocks noGrp="1"/>
          </p:cNvSpPr>
          <p:nvPr>
            <p:ph type="dt" sz="half" idx="10"/>
          </p:nvPr>
        </p:nvSpPr>
        <p:spPr/>
        <p:txBody>
          <a:bodyPr/>
          <a:lstStyle/>
          <a:p>
            <a:fld id="{EE292EB7-1D61-4500-B31C-363A84C88370}" type="datetimeFigureOut">
              <a:rPr lang="en-US" smtClean="0"/>
              <a:pPr/>
              <a:t>7/10/2022</a:t>
            </a:fld>
            <a:endParaRPr lang="en-US"/>
          </a:p>
        </p:txBody>
      </p:sp>
      <p:sp>
        <p:nvSpPr>
          <p:cNvPr id="5" name="Footer Placeholder 4">
            <a:extLst>
              <a:ext uri="{FF2B5EF4-FFF2-40B4-BE49-F238E27FC236}">
                <a16:creationId xmlns:a16="http://schemas.microsoft.com/office/drawing/2014/main" id="{E4CE585E-A603-405C-88C3-598AF4326B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1CE439-A908-488B-AFA4-2D4D063D224D}"/>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305519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03FD90-E573-4B89-A945-1CE7473957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10EAA5-00C4-4410-B3F9-7ACD1EDF57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8A7F3C-20E4-459D-943D-41A163D2C1A1}"/>
              </a:ext>
            </a:extLst>
          </p:cNvPr>
          <p:cNvSpPr>
            <a:spLocks noGrp="1"/>
          </p:cNvSpPr>
          <p:nvPr>
            <p:ph type="dt" sz="half" idx="10"/>
          </p:nvPr>
        </p:nvSpPr>
        <p:spPr/>
        <p:txBody>
          <a:bodyPr/>
          <a:lstStyle/>
          <a:p>
            <a:fld id="{EE292EB7-1D61-4500-B31C-363A84C88370}" type="datetimeFigureOut">
              <a:rPr lang="en-US" smtClean="0"/>
              <a:pPr/>
              <a:t>7/10/2022</a:t>
            </a:fld>
            <a:endParaRPr lang="en-US"/>
          </a:p>
        </p:txBody>
      </p:sp>
      <p:sp>
        <p:nvSpPr>
          <p:cNvPr id="5" name="Footer Placeholder 4">
            <a:extLst>
              <a:ext uri="{FF2B5EF4-FFF2-40B4-BE49-F238E27FC236}">
                <a16:creationId xmlns:a16="http://schemas.microsoft.com/office/drawing/2014/main" id="{CC3F4130-A27A-4A9C-B423-F60CA29F3F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40066-4B1C-404C-8527-751471E6BA96}"/>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616077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7/10/2022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225402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7/10/2022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4211483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7/10/2022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638426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7/10/2022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755508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7/10/2022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762388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7/10/2022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1400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7/10/2022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189166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D1219-0CB0-4206-A867-4A210F30D4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7B0190-AB16-4C40-8B3C-38AE19D3A2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88C8CD-29AE-4906-B413-FD0FF2268C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292EB7-1D61-4500-B31C-363A84C88370}" type="datetimeFigureOut">
              <a:rPr lang="en-US" smtClean="0"/>
              <a:pPr/>
              <a:t>7/10/2022</a:t>
            </a:fld>
            <a:endParaRPr lang="en-US"/>
          </a:p>
        </p:txBody>
      </p:sp>
      <p:sp>
        <p:nvSpPr>
          <p:cNvPr id="5" name="Footer Placeholder 4">
            <a:extLst>
              <a:ext uri="{FF2B5EF4-FFF2-40B4-BE49-F238E27FC236}">
                <a16:creationId xmlns:a16="http://schemas.microsoft.com/office/drawing/2014/main" id="{D7258325-0170-4D2A-AEDD-1F64EEF049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44E4D0-9345-4960-8FE4-872568F69C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FB06AE-31DD-4DB5-89F5-1D3EF10FDE39}" type="slidenum">
              <a:rPr lang="en-US" smtClean="0"/>
              <a:pPr/>
              <a:t>‹#›</a:t>
            </a:fld>
            <a:endParaRPr lang="en-US"/>
          </a:p>
        </p:txBody>
      </p:sp>
    </p:spTree>
    <p:extLst>
      <p:ext uri="{BB962C8B-B14F-4D97-AF65-F5344CB8AC3E}">
        <p14:creationId xmlns:p14="http://schemas.microsoft.com/office/powerpoint/2010/main" val="246007747"/>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50" r:id="rId3"/>
    <p:sldLayoutId id="2147483668" r:id="rId4"/>
    <p:sldLayoutId id="2147483667" r:id="rId5"/>
    <p:sldLayoutId id="2147483666" r:id="rId6"/>
    <p:sldLayoutId id="2147483665" r:id="rId7"/>
    <p:sldLayoutId id="2147483664" r:id="rId8"/>
    <p:sldLayoutId id="2147483663" r:id="rId9"/>
    <p:sldLayoutId id="2147483662" r:id="rId10"/>
    <p:sldLayoutId id="2147483660" r:id="rId11"/>
    <p:sldLayoutId id="2147483651" r:id="rId12"/>
    <p:sldLayoutId id="2147483652" r:id="rId13"/>
    <p:sldLayoutId id="2147483653" r:id="rId14"/>
    <p:sldLayoutId id="2147483654" r:id="rId15"/>
    <p:sldLayoutId id="2147483655" r:id="rId16"/>
    <p:sldLayoutId id="2147483669" r:id="rId17"/>
    <p:sldLayoutId id="2147483661" r:id="rId18"/>
    <p:sldLayoutId id="2147483656" r:id="rId19"/>
    <p:sldLayoutId id="2147483657" r:id="rId20"/>
    <p:sldLayoutId id="2147483658" r:id="rId21"/>
    <p:sldLayoutId id="2147483659"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3.xml"/><Relationship Id="rId7" Type="http://schemas.microsoft.com/office/2007/relationships/hdphoto" Target="../media/hdphoto2.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3.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3.wdp"/><Relationship Id="rId5" Type="http://schemas.openxmlformats.org/officeDocument/2006/relationships/image" Target="../media/image19.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6.gif"/><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xml"/><Relationship Id="rId7" Type="http://schemas.openxmlformats.org/officeDocument/2006/relationships/image" Target="../media/image29.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5.wdp"/><Relationship Id="rId5" Type="http://schemas.openxmlformats.org/officeDocument/2006/relationships/image" Target="../media/image28.png"/><Relationship Id="rId4" Type="http://schemas.openxmlformats.org/officeDocument/2006/relationships/image" Target="../media/image27.jpeg"/><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 Id="rId5" Type="http://schemas.openxmlformats.org/officeDocument/2006/relationships/image" Target="../media/image42.jp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audio" Target="../media/audio2.wav"/><Relationship Id="rId7" Type="http://schemas.openxmlformats.org/officeDocument/2006/relationships/image" Target="../media/image2.png"/><Relationship Id="rId2" Type="http://schemas.openxmlformats.org/officeDocument/2006/relationships/slideLayout" Target="../slideLayouts/slideLayout16.xml"/><Relationship Id="rId1" Type="http://schemas.openxmlformats.org/officeDocument/2006/relationships/tags" Target="../tags/tag2.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4.gif"/><Relationship Id="rId4" Type="http://schemas.openxmlformats.org/officeDocument/2006/relationships/audio" Target="../media/audio3.wav"/><Relationship Id="rId9" Type="http://schemas.openxmlformats.org/officeDocument/2006/relationships/audio" Target="../media/audio6.wav"/></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audio" Target="../media/audio2.wav"/><Relationship Id="rId7" Type="http://schemas.openxmlformats.org/officeDocument/2006/relationships/image" Target="../media/image2.png"/><Relationship Id="rId2" Type="http://schemas.openxmlformats.org/officeDocument/2006/relationships/slideLayout" Target="../slideLayouts/slideLayout16.xml"/><Relationship Id="rId1" Type="http://schemas.openxmlformats.org/officeDocument/2006/relationships/tags" Target="../tags/tag3.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4.gif"/><Relationship Id="rId4" Type="http://schemas.openxmlformats.org/officeDocument/2006/relationships/audio" Target="../media/audio3.wav"/><Relationship Id="rId9" Type="http://schemas.openxmlformats.org/officeDocument/2006/relationships/audio" Target="../media/audio6.wav"/></Relationships>
</file>

<file path=ppt/slides/_rels/slide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audio" Target="../media/audio2.wav"/><Relationship Id="rId7" Type="http://schemas.openxmlformats.org/officeDocument/2006/relationships/image" Target="../media/image2.png"/><Relationship Id="rId2" Type="http://schemas.openxmlformats.org/officeDocument/2006/relationships/slideLayout" Target="../slideLayouts/slideLayout16.xml"/><Relationship Id="rId1" Type="http://schemas.openxmlformats.org/officeDocument/2006/relationships/tags" Target="../tags/tag4.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4.gif"/><Relationship Id="rId4" Type="http://schemas.openxmlformats.org/officeDocument/2006/relationships/audio" Target="../media/audio3.wav"/><Relationship Id="rId9" Type="http://schemas.openxmlformats.org/officeDocument/2006/relationships/audio" Target="../media/audio6.wav"/></Relationships>
</file>

<file path=ppt/slides/_rels/slide6.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audio" Target="../media/audio2.wav"/><Relationship Id="rId7" Type="http://schemas.openxmlformats.org/officeDocument/2006/relationships/image" Target="../media/image2.png"/><Relationship Id="rId2" Type="http://schemas.openxmlformats.org/officeDocument/2006/relationships/slideLayout" Target="../slideLayouts/slideLayout16.xml"/><Relationship Id="rId1" Type="http://schemas.openxmlformats.org/officeDocument/2006/relationships/tags" Target="../tags/tag5.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4.gif"/><Relationship Id="rId4" Type="http://schemas.openxmlformats.org/officeDocument/2006/relationships/audio" Target="../media/audio3.wav"/><Relationship Id="rId9" Type="http://schemas.openxmlformats.org/officeDocument/2006/relationships/audio" Target="../media/audio6.wav"/></Relationships>
</file>

<file path=ppt/slides/_rels/slide7.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audio" Target="../media/audio2.wav"/><Relationship Id="rId7" Type="http://schemas.openxmlformats.org/officeDocument/2006/relationships/image" Target="../media/image2.png"/><Relationship Id="rId2" Type="http://schemas.openxmlformats.org/officeDocument/2006/relationships/slideLayout" Target="../slideLayouts/slideLayout16.xml"/><Relationship Id="rId1" Type="http://schemas.openxmlformats.org/officeDocument/2006/relationships/tags" Target="../tags/tag6.xml"/><Relationship Id="rId6" Type="http://schemas.openxmlformats.org/officeDocument/2006/relationships/audio" Target="../media/audio5.wav"/><Relationship Id="rId11" Type="http://schemas.openxmlformats.org/officeDocument/2006/relationships/image" Target="../media/image5.jpeg"/><Relationship Id="rId5" Type="http://schemas.openxmlformats.org/officeDocument/2006/relationships/audio" Target="../media/audio4.wav"/><Relationship Id="rId10" Type="http://schemas.openxmlformats.org/officeDocument/2006/relationships/image" Target="../media/image4.gif"/><Relationship Id="rId4" Type="http://schemas.openxmlformats.org/officeDocument/2006/relationships/audio" Target="../media/audio3.wav"/><Relationship Id="rId9" Type="http://schemas.openxmlformats.org/officeDocument/2006/relationships/audio" Target="../media/audio6.wav"/></Relationships>
</file>

<file path=ppt/slides/_rels/slide8.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audio" Target="../media/audio2.wav"/><Relationship Id="rId7" Type="http://schemas.openxmlformats.org/officeDocument/2006/relationships/image" Target="../media/image2.png"/><Relationship Id="rId2" Type="http://schemas.openxmlformats.org/officeDocument/2006/relationships/slideLayout" Target="../slideLayouts/slideLayout16.xml"/><Relationship Id="rId1" Type="http://schemas.openxmlformats.org/officeDocument/2006/relationships/tags" Target="../tags/tag7.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4.gif"/><Relationship Id="rId4" Type="http://schemas.openxmlformats.org/officeDocument/2006/relationships/audio" Target="../media/audio3.wav"/><Relationship Id="rId9" Type="http://schemas.openxmlformats.org/officeDocument/2006/relationships/audio" Target="../media/audio6.wav"/></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6.xml"/><Relationship Id="rId5" Type="http://schemas.openxmlformats.org/officeDocument/2006/relationships/image" Target="../media/image9.pn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26C1CB4-0AEA-4D21-B5C4-D93778FBC5CF}"/>
              </a:ext>
            </a:extLst>
          </p:cNvPr>
          <p:cNvGrpSpPr/>
          <p:nvPr/>
        </p:nvGrpSpPr>
        <p:grpSpPr>
          <a:xfrm>
            <a:off x="20" y="-154379"/>
            <a:ext cx="12191980" cy="7375936"/>
            <a:chOff x="20" y="-154379"/>
            <a:chExt cx="12191980" cy="7375936"/>
          </a:xfrm>
        </p:grpSpPr>
        <p:pic>
          <p:nvPicPr>
            <p:cNvPr id="4" name="Picture 3">
              <a:extLst>
                <a:ext uri="{FF2B5EF4-FFF2-40B4-BE49-F238E27FC236}">
                  <a16:creationId xmlns:a16="http://schemas.microsoft.com/office/drawing/2014/main" id="{F9428B22-2DC3-4C02-9EB0-8BEDB98D74FF}"/>
                </a:ext>
              </a:extLst>
            </p:cNvPr>
            <p:cNvPicPr>
              <a:picLocks noChangeAspect="1"/>
            </p:cNvPicPr>
            <p:nvPr/>
          </p:nvPicPr>
          <p:blipFill rotWithShape="1">
            <a:blip r:embed="rId3"/>
            <a:srcRect t="10449" b="23192"/>
            <a:stretch/>
          </p:blipFill>
          <p:spPr>
            <a:xfrm>
              <a:off x="20" y="165253"/>
              <a:ext cx="12191980" cy="7056304"/>
            </a:xfrm>
            <a:prstGeom prst="rect">
              <a:avLst/>
            </a:prstGeom>
          </p:spPr>
        </p:pic>
        <p:sp>
          <p:nvSpPr>
            <p:cNvPr id="5" name="TextBox 4">
              <a:extLst>
                <a:ext uri="{FF2B5EF4-FFF2-40B4-BE49-F238E27FC236}">
                  <a16:creationId xmlns:a16="http://schemas.microsoft.com/office/drawing/2014/main" id="{C57B7748-C1A4-4E34-9CDF-FE094E7B5801}"/>
                </a:ext>
              </a:extLst>
            </p:cNvPr>
            <p:cNvSpPr txBox="1"/>
            <p:nvPr/>
          </p:nvSpPr>
          <p:spPr>
            <a:xfrm>
              <a:off x="6529907" y="-154379"/>
              <a:ext cx="1080655" cy="1538883"/>
            </a:xfrm>
            <a:prstGeom prst="rect">
              <a:avLst/>
            </a:prstGeom>
            <a:noFill/>
          </p:spPr>
          <p:txBody>
            <a:bodyPr wrap="square" rtlCol="0">
              <a:spAutoFit/>
            </a:bodyPr>
            <a:lstStyle/>
            <a:p>
              <a:r>
                <a:rPr lang="en-US" sz="9400">
                  <a:solidFill>
                    <a:schemeClr val="accent5">
                      <a:lumMod val="75000"/>
                    </a:schemeClr>
                  </a:solidFill>
                  <a:latin typeface="#9Slide03 Bebas Neue Bold" panose="020B0606020202050201" pitchFamily="34" charset="0"/>
                </a:rPr>
                <a:t>7</a:t>
              </a:r>
            </a:p>
          </p:txBody>
        </p:sp>
      </p:grpSp>
    </p:spTree>
    <p:extLst>
      <p:ext uri="{BB962C8B-B14F-4D97-AF65-F5344CB8AC3E}">
        <p14:creationId xmlns:p14="http://schemas.microsoft.com/office/powerpoint/2010/main" val="1200390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12DF472-A0B7-4D3E-8997-DE623BE1581F}"/>
              </a:ext>
            </a:extLst>
          </p:cNvPr>
          <p:cNvSpPr txBox="1"/>
          <p:nvPr/>
        </p:nvSpPr>
        <p:spPr>
          <a:xfrm>
            <a:off x="3195536" y="172016"/>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11" name="Group 10">
            <a:extLst>
              <a:ext uri="{FF2B5EF4-FFF2-40B4-BE49-F238E27FC236}">
                <a16:creationId xmlns:a16="http://schemas.microsoft.com/office/drawing/2014/main" id="{DB8D24DE-4F19-485C-8CA0-EED9F0F1CB81}"/>
              </a:ext>
            </a:extLst>
          </p:cNvPr>
          <p:cNvGrpSpPr/>
          <p:nvPr/>
        </p:nvGrpSpPr>
        <p:grpSpPr>
          <a:xfrm>
            <a:off x="1091901" y="2100837"/>
            <a:ext cx="9993915" cy="872949"/>
            <a:chOff x="1133366" y="2220084"/>
            <a:chExt cx="16360764" cy="914400"/>
          </a:xfrm>
        </p:grpSpPr>
        <p:sp>
          <p:nvSpPr>
            <p:cNvPr id="12" name="Arrow: Pentagon 11">
              <a:extLst>
                <a:ext uri="{FF2B5EF4-FFF2-40B4-BE49-F238E27FC236}">
                  <a16:creationId xmlns:a16="http://schemas.microsoft.com/office/drawing/2014/main" id="{C4EFAC9A-4BA8-43CA-8489-12C565974C37}"/>
                </a:ext>
              </a:extLst>
            </p:cNvPr>
            <p:cNvSpPr/>
            <p:nvPr/>
          </p:nvSpPr>
          <p:spPr>
            <a:xfrm>
              <a:off x="1133366" y="2220084"/>
              <a:ext cx="16360764" cy="914400"/>
            </a:xfrm>
            <a:prstGeom prst="homePlate">
              <a:avLst/>
            </a:prstGeom>
            <a:solidFill>
              <a:srgbClr val="FFFF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3" name="TextBox 12">
              <a:extLst>
                <a:ext uri="{FF2B5EF4-FFF2-40B4-BE49-F238E27FC236}">
                  <a16:creationId xmlns:a16="http://schemas.microsoft.com/office/drawing/2014/main" id="{5D8B2625-F5E9-438B-B10B-BCEDAD1DE7C6}"/>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4" name="TextBox 13">
            <a:extLst>
              <a:ext uri="{FF2B5EF4-FFF2-40B4-BE49-F238E27FC236}">
                <a16:creationId xmlns:a16="http://schemas.microsoft.com/office/drawing/2014/main" id="{11DED13C-8ABF-4A0B-A908-754825BE4939}"/>
              </a:ext>
            </a:extLst>
          </p:cNvPr>
          <p:cNvSpPr txBox="1"/>
          <p:nvPr/>
        </p:nvSpPr>
        <p:spPr>
          <a:xfrm>
            <a:off x="1881625" y="2326902"/>
            <a:ext cx="11103806" cy="461665"/>
          </a:xfrm>
          <a:prstGeom prst="rect">
            <a:avLst/>
          </a:prstGeom>
          <a:noFill/>
        </p:spPr>
        <p:txBody>
          <a:bodyPr wrap="square" rtlCol="0">
            <a:spAutoFit/>
          </a:bodyPr>
          <a:lstStyle/>
          <a:p>
            <a:r>
              <a:rPr lang="en-US" sz="2400">
                <a:solidFill>
                  <a:srgbClr val="0131FF"/>
                </a:solidFill>
                <a:latin typeface="Arial" panose="020B0604020202020204" pitchFamily="34" charset="0"/>
                <a:cs typeface="Arial" panose="020B0604020202020204" pitchFamily="34" charset="0"/>
              </a:rPr>
              <a:t>Dân cư, một số vấn đề lịch sử, văn hóa của Ô x trây-li-a</a:t>
            </a:r>
          </a:p>
        </p:txBody>
      </p:sp>
      <p:grpSp>
        <p:nvGrpSpPr>
          <p:cNvPr id="15" name="Group 14">
            <a:extLst>
              <a:ext uri="{FF2B5EF4-FFF2-40B4-BE49-F238E27FC236}">
                <a16:creationId xmlns:a16="http://schemas.microsoft.com/office/drawing/2014/main" id="{C071D289-50AF-4819-9E5D-D29BB28A4021}"/>
              </a:ext>
            </a:extLst>
          </p:cNvPr>
          <p:cNvGrpSpPr/>
          <p:nvPr/>
        </p:nvGrpSpPr>
        <p:grpSpPr>
          <a:xfrm>
            <a:off x="329672" y="2100837"/>
            <a:ext cx="1301952" cy="872949"/>
            <a:chOff x="344605" y="154323"/>
            <a:chExt cx="1301952" cy="872949"/>
          </a:xfrm>
        </p:grpSpPr>
        <p:sp>
          <p:nvSpPr>
            <p:cNvPr id="16" name="Arrow: Pentagon 15">
              <a:extLst>
                <a:ext uri="{FF2B5EF4-FFF2-40B4-BE49-F238E27FC236}">
                  <a16:creationId xmlns:a16="http://schemas.microsoft.com/office/drawing/2014/main" id="{702268F8-107A-4D13-9700-C74E0BB67F40}"/>
                </a:ext>
              </a:extLst>
            </p:cNvPr>
            <p:cNvSpPr/>
            <p:nvPr/>
          </p:nvSpPr>
          <p:spPr>
            <a:xfrm>
              <a:off x="344605" y="154323"/>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7" name="Isosceles Triangle 16">
              <a:extLst>
                <a:ext uri="{FF2B5EF4-FFF2-40B4-BE49-F238E27FC236}">
                  <a16:creationId xmlns:a16="http://schemas.microsoft.com/office/drawing/2014/main" id="{3F303E32-19B1-4EE8-961D-D50E097E2231}"/>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B8F49CFB-703C-4B8E-B2C0-2991FC8B5D35}"/>
              </a:ext>
            </a:extLst>
          </p:cNvPr>
          <p:cNvGrpSpPr/>
          <p:nvPr/>
        </p:nvGrpSpPr>
        <p:grpSpPr>
          <a:xfrm>
            <a:off x="462898" y="3654491"/>
            <a:ext cx="11399429" cy="872949"/>
            <a:chOff x="1133366" y="2220084"/>
            <a:chExt cx="5681780" cy="914400"/>
          </a:xfrm>
          <a:solidFill>
            <a:schemeClr val="accent4">
              <a:lumMod val="20000"/>
              <a:lumOff val="80000"/>
            </a:schemeClr>
          </a:solidFill>
        </p:grpSpPr>
        <p:sp>
          <p:nvSpPr>
            <p:cNvPr id="19" name="Arrow: Pentagon 18">
              <a:extLst>
                <a:ext uri="{FF2B5EF4-FFF2-40B4-BE49-F238E27FC236}">
                  <a16:creationId xmlns:a16="http://schemas.microsoft.com/office/drawing/2014/main" id="{29DAEF71-8D0F-4FA3-AFF6-574037F617B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0" name="TextBox 19">
              <a:extLst>
                <a:ext uri="{FF2B5EF4-FFF2-40B4-BE49-F238E27FC236}">
                  <a16:creationId xmlns:a16="http://schemas.microsoft.com/office/drawing/2014/main" id="{FB615279-B6DA-4325-B170-D4C2DE46065A}"/>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1" name="TextBox 20">
            <a:extLst>
              <a:ext uri="{FF2B5EF4-FFF2-40B4-BE49-F238E27FC236}">
                <a16:creationId xmlns:a16="http://schemas.microsoft.com/office/drawing/2014/main" id="{7CE3A167-E342-418B-82DF-4E056EA57F43}"/>
              </a:ext>
            </a:extLst>
          </p:cNvPr>
          <p:cNvSpPr txBox="1"/>
          <p:nvPr/>
        </p:nvSpPr>
        <p:spPr>
          <a:xfrm>
            <a:off x="1324601" y="3855107"/>
            <a:ext cx="10613794" cy="461665"/>
          </a:xfrm>
          <a:prstGeom prst="rect">
            <a:avLst/>
          </a:prstGeom>
          <a:noFill/>
        </p:spPr>
        <p:txBody>
          <a:bodyPr wrap="square" rtlCol="0">
            <a:spAutoFit/>
          </a:bodyPr>
          <a:lstStyle/>
          <a:p>
            <a:pPr algn="ctr"/>
            <a:r>
              <a:rPr lang="en-US" sz="2400">
                <a:solidFill>
                  <a:srgbClr val="0131FF"/>
                </a:solidFill>
                <a:latin typeface="Arial" panose="020B0604020202020204" pitchFamily="34" charset="0"/>
                <a:cs typeface="Arial" panose="020B0604020202020204" pitchFamily="34" charset="0"/>
              </a:rPr>
              <a:t>Phương thức con người khai thác, sử dụng và bảo vệ thiên nhiên</a:t>
            </a:r>
          </a:p>
        </p:txBody>
      </p:sp>
      <p:sp>
        <p:nvSpPr>
          <p:cNvPr id="22" name="Arrow: Pentagon 21">
            <a:extLst>
              <a:ext uri="{FF2B5EF4-FFF2-40B4-BE49-F238E27FC236}">
                <a16:creationId xmlns:a16="http://schemas.microsoft.com/office/drawing/2014/main" id="{D4B54E8F-40D3-46A6-9F53-251B9CB8FF03}"/>
              </a:ext>
            </a:extLst>
          </p:cNvPr>
          <p:cNvSpPr/>
          <p:nvPr/>
        </p:nvSpPr>
        <p:spPr>
          <a:xfrm>
            <a:off x="353078" y="3651567"/>
            <a:ext cx="1301952" cy="872949"/>
          </a:xfrm>
          <a:prstGeom prst="homePlate">
            <a:avLst/>
          </a:prstGeom>
          <a:solidFill>
            <a:srgbClr val="0131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3" name="Isosceles Triangle 22">
            <a:extLst>
              <a:ext uri="{FF2B5EF4-FFF2-40B4-BE49-F238E27FC236}">
                <a16:creationId xmlns:a16="http://schemas.microsoft.com/office/drawing/2014/main" id="{A0101CCF-4916-44C9-92BE-03BE540B09FD}"/>
              </a:ext>
            </a:extLst>
          </p:cNvPr>
          <p:cNvSpPr/>
          <p:nvPr/>
        </p:nvSpPr>
        <p:spPr>
          <a:xfrm rot="5400000">
            <a:off x="1343810" y="3958940"/>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Hình ảnh 9">
            <a:extLst>
              <a:ext uri="{FF2B5EF4-FFF2-40B4-BE49-F238E27FC236}">
                <a16:creationId xmlns:a16="http://schemas.microsoft.com/office/drawing/2014/main" id="{1F03B04E-967B-4157-822E-4825CA27BD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5341" y1="35326" x2="45341" y2="35326"/>
                      </a14:backgroundRemoval>
                    </a14:imgEffect>
                  </a14:imgLayer>
                </a14:imgProps>
              </a:ext>
            </a:extLst>
          </a:blip>
          <a:stretch>
            <a:fillRect/>
          </a:stretch>
        </p:blipFill>
        <p:spPr>
          <a:xfrm>
            <a:off x="1555747" y="-126303"/>
            <a:ext cx="1639789" cy="17143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advClick="0" advTm="3000">
        <p:checker/>
      </p:transition>
    </mc:Choice>
    <mc:Fallback xmlns="">
      <p:transition spd="slow" advClick="0"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par>
                                <p:cTn id="28" presetID="21" presetClass="emph" presetSubtype="0" fill="hold" nodeType="withEffect">
                                  <p:stCondLst>
                                    <p:cond delay="0"/>
                                  </p:stCondLst>
                                  <p:childTnLst>
                                    <p:animClr clrSpc="hsl" dir="cw">
                                      <p:cBhvr override="childStyle">
                                        <p:cTn id="29" dur="500" fill="hold"/>
                                        <p:tgtEl>
                                          <p:spTgt spid="24"/>
                                        </p:tgtEl>
                                        <p:attrNameLst>
                                          <p:attrName>style.color</p:attrName>
                                        </p:attrNameLst>
                                      </p:cBhvr>
                                      <p:by>
                                        <p:hsl h="7200000" s="0" l="0"/>
                                      </p:by>
                                    </p:animClr>
                                    <p:animClr clrSpc="hsl" dir="cw">
                                      <p:cBhvr>
                                        <p:cTn id="30" dur="500" fill="hold"/>
                                        <p:tgtEl>
                                          <p:spTgt spid="24"/>
                                        </p:tgtEl>
                                        <p:attrNameLst>
                                          <p:attrName>fillcolor</p:attrName>
                                        </p:attrNameLst>
                                      </p:cBhvr>
                                      <p:by>
                                        <p:hsl h="7200000" s="0" l="0"/>
                                      </p:by>
                                    </p:animClr>
                                    <p:animClr clrSpc="hsl" dir="cw">
                                      <p:cBhvr>
                                        <p:cTn id="31" dur="500" fill="hold"/>
                                        <p:tgtEl>
                                          <p:spTgt spid="24"/>
                                        </p:tgtEl>
                                        <p:attrNameLst>
                                          <p:attrName>stroke.color</p:attrName>
                                        </p:attrNameLst>
                                      </p:cBhvr>
                                      <p:by>
                                        <p:hsl h="7200000" s="0" l="0"/>
                                      </p:by>
                                    </p:animClr>
                                    <p:set>
                                      <p:cBhvr>
                                        <p:cTn id="32" dur="500" fill="hold"/>
                                        <p:tgtEl>
                                          <p:spTgt spid="2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22"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962AEA2-CAD7-4631-B56F-55516F2457C6}"/>
              </a:ext>
            </a:extLst>
          </p:cNvPr>
          <p:cNvSpPr/>
          <p:nvPr/>
        </p:nvSpPr>
        <p:spPr>
          <a:xfrm>
            <a:off x="92238" y="1861774"/>
            <a:ext cx="6661365" cy="1014893"/>
          </a:xfrm>
          <a:prstGeom prst="rect">
            <a:avLst/>
          </a:prstGeom>
          <a:ln>
            <a:solidFill>
              <a:srgbClr val="0070C0"/>
            </a:solidFill>
            <a:prstDash val="sysDash"/>
          </a:ln>
        </p:spPr>
        <p:txBody>
          <a:bodyPr wrap="square">
            <a:spAutoFit/>
          </a:bodyPr>
          <a:lstStyle/>
          <a:p>
            <a:pPr indent="180340">
              <a:lnSpc>
                <a:spcPct val="12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a:solidFill>
                  <a:srgbClr val="FF3399"/>
                </a:solidFill>
                <a:latin typeface="Arial" panose="020B0604020202020204" pitchFamily="34" charset="0"/>
                <a:cs typeface="Arial" panose="020B0604020202020204" pitchFamily="34" charset="0"/>
              </a:rPr>
              <a:t>Q</a:t>
            </a:r>
            <a:r>
              <a:rPr lang="vi-VN" sz="2400">
                <a:solidFill>
                  <a:srgbClr val="FF3399"/>
                </a:solidFill>
                <a:latin typeface="Arial" panose="020B0604020202020204" pitchFamily="34" charset="0"/>
                <a:cs typeface="Arial" panose="020B0604020202020204" pitchFamily="34" charset="0"/>
              </a:rPr>
              <a:t>uan sát </a:t>
            </a:r>
            <a:r>
              <a:rPr lang="en-US" sz="2400">
                <a:solidFill>
                  <a:srgbClr val="FF3399"/>
                </a:solidFill>
                <a:latin typeface="Arial" panose="020B0604020202020204" pitchFamily="34" charset="0"/>
                <a:cs typeface="Arial" panose="020B0604020202020204" pitchFamily="34" charset="0"/>
              </a:rPr>
              <a:t>lược đồ và thông tin mục b,</a:t>
            </a:r>
            <a:r>
              <a:rPr lang="vi-VN" sz="2400">
                <a:solidFill>
                  <a:srgbClr val="FF3399"/>
                </a:solidFill>
                <a:latin typeface="Arial" panose="020B0604020202020204" pitchFamily="34" charset="0"/>
                <a:cs typeface="Arial" panose="020B0604020202020204" pitchFamily="34" charset="0"/>
              </a:rPr>
              <a:t> </a:t>
            </a:r>
            <a:r>
              <a:rPr lang="en-US" sz="2400">
                <a:solidFill>
                  <a:srgbClr val="FF3399"/>
                </a:solidFill>
                <a:latin typeface="Arial" panose="020B0604020202020204" pitchFamily="34" charset="0"/>
                <a:cs typeface="Arial" panose="020B0604020202020204" pitchFamily="34" charset="0"/>
              </a:rPr>
              <a:t>hãy</a:t>
            </a:r>
          </a:p>
          <a:p>
            <a:pPr indent="180340">
              <a:lnSpc>
                <a:spcPct val="12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vi-VN" sz="2400">
                <a:solidFill>
                  <a:srgbClr val="FF3399"/>
                </a:solidFill>
                <a:latin typeface="Arial" panose="020B0604020202020204" pitchFamily="34" charset="0"/>
                <a:cs typeface="Arial" panose="020B0604020202020204" pitchFamily="34" charset="0"/>
              </a:rPr>
              <a:t>hoàn thành sản phẩm cá nhân theo bảng sau</a:t>
            </a:r>
            <a:r>
              <a:rPr lang="en-US" sz="2400">
                <a:solidFill>
                  <a:srgbClr val="FF3399"/>
                </a:solidFill>
                <a:latin typeface="Arial" panose="020B0604020202020204" pitchFamily="34" charset="0"/>
                <a:cs typeface="Arial" panose="020B0604020202020204" pitchFamily="34" charset="0"/>
              </a:rPr>
              <a:t>:</a:t>
            </a:r>
            <a:endParaRPr lang="en-US" sz="2400">
              <a:solidFill>
                <a:srgbClr val="FF3399"/>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9" name="2 Minute Timer (To)">
            <a:hlinkClick r:id="" action="ppaction://media"/>
            <a:extLst>
              <a:ext uri="{FF2B5EF4-FFF2-40B4-BE49-F238E27FC236}">
                <a16:creationId xmlns:a16="http://schemas.microsoft.com/office/drawing/2014/main" id="{ED2CAD6F-2175-476B-AFAB-2B14EF32A13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87641" y="995514"/>
            <a:ext cx="1215163" cy="812057"/>
          </a:xfrm>
          <a:prstGeom prst="rect">
            <a:avLst/>
          </a:prstGeom>
        </p:spPr>
      </p:pic>
      <p:grpSp>
        <p:nvGrpSpPr>
          <p:cNvPr id="20" name="Group 19">
            <a:extLst>
              <a:ext uri="{FF2B5EF4-FFF2-40B4-BE49-F238E27FC236}">
                <a16:creationId xmlns:a16="http://schemas.microsoft.com/office/drawing/2014/main" id="{3BBDA30F-4A54-4BF8-A9CF-F0E66765E62B}"/>
              </a:ext>
            </a:extLst>
          </p:cNvPr>
          <p:cNvGrpSpPr/>
          <p:nvPr/>
        </p:nvGrpSpPr>
        <p:grpSpPr>
          <a:xfrm>
            <a:off x="1562634" y="1112866"/>
            <a:ext cx="3758003" cy="720469"/>
            <a:chOff x="3125604" y="878949"/>
            <a:chExt cx="3466212" cy="531350"/>
          </a:xfrm>
        </p:grpSpPr>
        <p:sp>
          <p:nvSpPr>
            <p:cNvPr id="21" name="Rectangle: Rounded Corners 20">
              <a:extLst>
                <a:ext uri="{FF2B5EF4-FFF2-40B4-BE49-F238E27FC236}">
                  <a16:creationId xmlns:a16="http://schemas.microsoft.com/office/drawing/2014/main" id="{B5D6730A-BE07-4A54-AF29-72F935EF8D0E}"/>
                </a:ext>
              </a:extLst>
            </p:cNvPr>
            <p:cNvSpPr/>
            <p:nvPr/>
          </p:nvSpPr>
          <p:spPr>
            <a:xfrm>
              <a:off x="3125604" y="878949"/>
              <a:ext cx="3135692" cy="531350"/>
            </a:xfrm>
            <a:prstGeom prst="roundRect">
              <a:avLst/>
            </a:prstGeom>
            <a:solidFill>
              <a:srgbClr val="7030A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F7FA76"/>
                </a:solidFill>
              </a:endParaRPr>
            </a:p>
          </p:txBody>
        </p:sp>
        <p:sp>
          <p:nvSpPr>
            <p:cNvPr id="22" name="TextBox 21">
              <a:extLst>
                <a:ext uri="{FF2B5EF4-FFF2-40B4-BE49-F238E27FC236}">
                  <a16:creationId xmlns:a16="http://schemas.microsoft.com/office/drawing/2014/main" id="{31795516-98AF-41C3-BF0B-E7B6B2BDBE38}"/>
                </a:ext>
              </a:extLst>
            </p:cNvPr>
            <p:cNvSpPr txBox="1"/>
            <p:nvPr/>
          </p:nvSpPr>
          <p:spPr>
            <a:xfrm>
              <a:off x="3138789" y="1007671"/>
              <a:ext cx="3453027" cy="295083"/>
            </a:xfrm>
            <a:prstGeom prst="rect">
              <a:avLst/>
            </a:prstGeom>
            <a:noFill/>
          </p:spPr>
          <p:txBody>
            <a:bodyPr wrap="square" rtlCol="0">
              <a:spAutoFit/>
            </a:bodyPr>
            <a:lstStyle/>
            <a:p>
              <a:r>
                <a:rPr lang="en-US" sz="2000" b="1">
                  <a:solidFill>
                    <a:srgbClr val="FFFF00"/>
                  </a:solidFill>
                  <a:latin typeface="Arial" panose="020B0604020202020204" pitchFamily="34" charset="0"/>
                  <a:cs typeface="Arial" panose="020B0604020202020204" pitchFamily="34" charset="0"/>
                </a:rPr>
                <a:t>NHANH TAY NHANH MẮT</a:t>
              </a:r>
            </a:p>
          </p:txBody>
        </p:sp>
      </p:grpSp>
      <p:pic>
        <p:nvPicPr>
          <p:cNvPr id="23" name="Hình ảnh 4">
            <a:extLst>
              <a:ext uri="{FF2B5EF4-FFF2-40B4-BE49-F238E27FC236}">
                <a16:creationId xmlns:a16="http://schemas.microsoft.com/office/drawing/2014/main" id="{15BB3B77-DA9B-4F56-892B-94DE721E80D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720333" y="890070"/>
            <a:ext cx="635449" cy="1014893"/>
          </a:xfrm>
          <a:prstGeom prst="rect">
            <a:avLst/>
          </a:prstGeom>
        </p:spPr>
      </p:pic>
      <p:grpSp>
        <p:nvGrpSpPr>
          <p:cNvPr id="29" name="Group 28">
            <a:extLst>
              <a:ext uri="{FF2B5EF4-FFF2-40B4-BE49-F238E27FC236}">
                <a16:creationId xmlns:a16="http://schemas.microsoft.com/office/drawing/2014/main" id="{25B2DB53-8383-40B9-BA3A-4FF1D06C41A3}"/>
              </a:ext>
            </a:extLst>
          </p:cNvPr>
          <p:cNvGrpSpPr/>
          <p:nvPr/>
        </p:nvGrpSpPr>
        <p:grpSpPr>
          <a:xfrm>
            <a:off x="847352" y="48750"/>
            <a:ext cx="9993915" cy="872949"/>
            <a:chOff x="1133366" y="2220084"/>
            <a:chExt cx="16360764" cy="914400"/>
          </a:xfrm>
        </p:grpSpPr>
        <p:sp>
          <p:nvSpPr>
            <p:cNvPr id="30" name="Arrow: Pentagon 29">
              <a:extLst>
                <a:ext uri="{FF2B5EF4-FFF2-40B4-BE49-F238E27FC236}">
                  <a16:creationId xmlns:a16="http://schemas.microsoft.com/office/drawing/2014/main" id="{490B4AB2-622F-4800-ABC6-AD03C831DC7D}"/>
                </a:ext>
              </a:extLst>
            </p:cNvPr>
            <p:cNvSpPr/>
            <p:nvPr/>
          </p:nvSpPr>
          <p:spPr>
            <a:xfrm>
              <a:off x="1133366" y="2220084"/>
              <a:ext cx="16360764" cy="914400"/>
            </a:xfrm>
            <a:prstGeom prst="homePlate">
              <a:avLst/>
            </a:prstGeom>
            <a:solidFill>
              <a:srgbClr val="FFFF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1" name="TextBox 30">
              <a:extLst>
                <a:ext uri="{FF2B5EF4-FFF2-40B4-BE49-F238E27FC236}">
                  <a16:creationId xmlns:a16="http://schemas.microsoft.com/office/drawing/2014/main" id="{A7EF076B-A08E-42CE-BC01-825C351B739C}"/>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32" name="TextBox 31">
            <a:extLst>
              <a:ext uri="{FF2B5EF4-FFF2-40B4-BE49-F238E27FC236}">
                <a16:creationId xmlns:a16="http://schemas.microsoft.com/office/drawing/2014/main" id="{EA45B988-788A-4300-AEC2-17B63013B1D1}"/>
              </a:ext>
            </a:extLst>
          </p:cNvPr>
          <p:cNvSpPr txBox="1"/>
          <p:nvPr/>
        </p:nvSpPr>
        <p:spPr>
          <a:xfrm>
            <a:off x="1637076" y="274815"/>
            <a:ext cx="11103806" cy="461665"/>
          </a:xfrm>
          <a:prstGeom prst="rect">
            <a:avLst/>
          </a:prstGeom>
          <a:noFill/>
        </p:spPr>
        <p:txBody>
          <a:bodyPr wrap="square" rtlCol="0">
            <a:spAutoFit/>
          </a:bodyPr>
          <a:lstStyle/>
          <a:p>
            <a:r>
              <a:rPr lang="en-US" sz="2400">
                <a:solidFill>
                  <a:srgbClr val="0131FF"/>
                </a:solidFill>
                <a:latin typeface="Arial" panose="020B0604020202020204" pitchFamily="34" charset="0"/>
                <a:cs typeface="Arial" panose="020B0604020202020204" pitchFamily="34" charset="0"/>
              </a:rPr>
              <a:t>Dân cư, một số vấn đề lịch sử, văn hóa của Ô x trây-li-a</a:t>
            </a:r>
          </a:p>
        </p:txBody>
      </p:sp>
      <p:grpSp>
        <p:nvGrpSpPr>
          <p:cNvPr id="33" name="Group 32">
            <a:extLst>
              <a:ext uri="{FF2B5EF4-FFF2-40B4-BE49-F238E27FC236}">
                <a16:creationId xmlns:a16="http://schemas.microsoft.com/office/drawing/2014/main" id="{63DC5690-8193-4EDA-9A6B-3701DF717011}"/>
              </a:ext>
            </a:extLst>
          </p:cNvPr>
          <p:cNvGrpSpPr/>
          <p:nvPr/>
        </p:nvGrpSpPr>
        <p:grpSpPr>
          <a:xfrm>
            <a:off x="85123" y="48750"/>
            <a:ext cx="1301952" cy="872949"/>
            <a:chOff x="344605" y="154323"/>
            <a:chExt cx="1301952" cy="872949"/>
          </a:xfrm>
        </p:grpSpPr>
        <p:sp>
          <p:nvSpPr>
            <p:cNvPr id="34" name="Arrow: Pentagon 33">
              <a:extLst>
                <a:ext uri="{FF2B5EF4-FFF2-40B4-BE49-F238E27FC236}">
                  <a16:creationId xmlns:a16="http://schemas.microsoft.com/office/drawing/2014/main" id="{E48BAA8E-F282-4422-9AD1-5107F307CB05}"/>
                </a:ext>
              </a:extLst>
            </p:cNvPr>
            <p:cNvSpPr/>
            <p:nvPr/>
          </p:nvSpPr>
          <p:spPr>
            <a:xfrm>
              <a:off x="344605" y="154323"/>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35" name="Isosceles Triangle 34">
              <a:extLst>
                <a:ext uri="{FF2B5EF4-FFF2-40B4-BE49-F238E27FC236}">
                  <a16:creationId xmlns:a16="http://schemas.microsoft.com/office/drawing/2014/main" id="{4E19AA58-4379-44A0-90B8-BDA81079B4BB}"/>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6" name="Picture 2">
            <a:extLst>
              <a:ext uri="{FF2B5EF4-FFF2-40B4-BE49-F238E27FC236}">
                <a16:creationId xmlns:a16="http://schemas.microsoft.com/office/drawing/2014/main" id="{0C86E005-9118-4E71-8D8A-341CDEAB48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12226" y="2727270"/>
            <a:ext cx="5274336" cy="406296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7" name="Table 36">
            <a:extLst>
              <a:ext uri="{FF2B5EF4-FFF2-40B4-BE49-F238E27FC236}">
                <a16:creationId xmlns:a16="http://schemas.microsoft.com/office/drawing/2014/main" id="{34AC9928-10E0-4A57-AFF6-880459FF8834}"/>
              </a:ext>
            </a:extLst>
          </p:cNvPr>
          <p:cNvGraphicFramePr>
            <a:graphicFrameLocks noGrp="1"/>
          </p:cNvGraphicFramePr>
          <p:nvPr>
            <p:extLst>
              <p:ext uri="{D42A27DB-BD31-4B8C-83A1-F6EECF244321}">
                <p14:modId xmlns:p14="http://schemas.microsoft.com/office/powerpoint/2010/main" val="2940028173"/>
              </p:ext>
            </p:extLst>
          </p:nvPr>
        </p:nvGraphicFramePr>
        <p:xfrm>
          <a:off x="25130" y="2905106"/>
          <a:ext cx="6847305" cy="3603280"/>
        </p:xfrm>
        <a:graphic>
          <a:graphicData uri="http://schemas.openxmlformats.org/drawingml/2006/table">
            <a:tbl>
              <a:tblPr bandRow="1">
                <a:tableStyleId>{5C22544A-7EE6-4342-B048-85BDC9FD1C3A}</a:tableStyleId>
              </a:tblPr>
              <a:tblGrid>
                <a:gridCol w="3836020">
                  <a:extLst>
                    <a:ext uri="{9D8B030D-6E8A-4147-A177-3AD203B41FA5}">
                      <a16:colId xmlns:a16="http://schemas.microsoft.com/office/drawing/2014/main" val="1612856816"/>
                    </a:ext>
                  </a:extLst>
                </a:gridCol>
                <a:gridCol w="3011285">
                  <a:extLst>
                    <a:ext uri="{9D8B030D-6E8A-4147-A177-3AD203B41FA5}">
                      <a16:colId xmlns:a16="http://schemas.microsoft.com/office/drawing/2014/main" val="1909720777"/>
                    </a:ext>
                  </a:extLst>
                </a:gridCol>
              </a:tblGrid>
              <a:tr h="407265">
                <a:tc>
                  <a:txBody>
                    <a:bodyPr/>
                    <a:lstStyle/>
                    <a:p>
                      <a:pPr indent="180340" algn="ctr">
                        <a:lnSpc>
                          <a:spcPct val="12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vi-VN" sz="2400" b="1">
                          <a:solidFill>
                            <a:schemeClr val="bg1">
                              <a:lumMod val="95000"/>
                            </a:schemeClr>
                          </a:solidFill>
                          <a:effectLst/>
                          <a:latin typeface="Arial" panose="020B0604020202020204" pitchFamily="34" charset="0"/>
                          <a:cs typeface="Arial" panose="020B0604020202020204" pitchFamily="34" charset="0"/>
                        </a:rPr>
                        <a:t>Yêu cầu</a:t>
                      </a:r>
                      <a:endParaRPr lang="en-US" sz="2400" b="1">
                        <a:solidFill>
                          <a:schemeClr val="bg1">
                            <a:lumMod val="9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indent="180340" algn="ctr">
                        <a:lnSpc>
                          <a:spcPct val="12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vi-VN" sz="2400" b="1">
                          <a:solidFill>
                            <a:schemeClr val="bg1">
                              <a:lumMod val="95000"/>
                            </a:schemeClr>
                          </a:solidFill>
                          <a:effectLst/>
                          <a:latin typeface="Arial" panose="020B0604020202020204" pitchFamily="34" charset="0"/>
                          <a:cs typeface="Arial" panose="020B0604020202020204" pitchFamily="34" charset="0"/>
                        </a:rPr>
                        <a:t>Trả lời</a:t>
                      </a:r>
                      <a:endParaRPr lang="en-US" sz="2400" b="1">
                        <a:solidFill>
                          <a:schemeClr val="bg1">
                            <a:lumMod val="9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extLst>
                  <a:ext uri="{0D108BD9-81ED-4DB2-BD59-A6C34878D82A}">
                    <a16:rowId xmlns:a16="http://schemas.microsoft.com/office/drawing/2014/main" val="2281632738"/>
                  </a:ext>
                </a:extLst>
              </a:tr>
              <a:tr h="420121">
                <a:tc>
                  <a:txBody>
                    <a:bodyPr/>
                    <a:lstStyle/>
                    <a:p>
                      <a:pPr indent="180340" algn="l">
                        <a:lnSpc>
                          <a:spcPct val="12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vi-VN" sz="2000">
                          <a:solidFill>
                            <a:srgbClr val="0131FF"/>
                          </a:solidFill>
                          <a:effectLst/>
                          <a:latin typeface="Arial" panose="020B0604020202020204" pitchFamily="34" charset="0"/>
                          <a:cs typeface="Arial" panose="020B0604020202020204" pitchFamily="34" charset="0"/>
                        </a:rPr>
                        <a:t>1/ Số dân của châu Đại Dương </a:t>
                      </a:r>
                      <a:endParaRPr lang="en-US" sz="2000">
                        <a:solidFill>
                          <a:srgbClr val="0131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tc>
                  <a:txBody>
                    <a:bodyPr/>
                    <a:lstStyle/>
                    <a:p>
                      <a:pPr indent="180340" algn="just">
                        <a:lnSpc>
                          <a:spcPct val="12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US" sz="24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val="3322733560"/>
                  </a:ext>
                </a:extLst>
              </a:tr>
              <a:tr h="407265">
                <a:tc>
                  <a:txBody>
                    <a:bodyPr/>
                    <a:lstStyle/>
                    <a:p>
                      <a:pPr indent="180340" algn="l">
                        <a:lnSpc>
                          <a:spcPct val="12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vi-VN" sz="2000">
                          <a:solidFill>
                            <a:srgbClr val="0131FF"/>
                          </a:solidFill>
                          <a:effectLst/>
                          <a:latin typeface="Arial" panose="020B0604020202020204" pitchFamily="34" charset="0"/>
                          <a:cs typeface="Arial" panose="020B0604020202020204" pitchFamily="34" charset="0"/>
                        </a:rPr>
                        <a:t>2/ Mật độ dân số</a:t>
                      </a:r>
                      <a:endParaRPr lang="en-US" sz="2000">
                        <a:solidFill>
                          <a:srgbClr val="0131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180340" algn="just">
                        <a:lnSpc>
                          <a:spcPct val="12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US" sz="24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788192443"/>
                  </a:ext>
                </a:extLst>
              </a:tr>
              <a:tr h="407265">
                <a:tc>
                  <a:txBody>
                    <a:bodyPr/>
                    <a:lstStyle/>
                    <a:p>
                      <a:pPr indent="180340" algn="l">
                        <a:lnSpc>
                          <a:spcPct val="12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vi-VN" sz="2000">
                          <a:solidFill>
                            <a:srgbClr val="0131FF"/>
                          </a:solidFill>
                          <a:effectLst/>
                          <a:latin typeface="Arial" panose="020B0604020202020204" pitchFamily="34" charset="0"/>
                          <a:cs typeface="Arial" panose="020B0604020202020204" pitchFamily="34" charset="0"/>
                        </a:rPr>
                        <a:t>3/ Tỉ lệ dân thành thị</a:t>
                      </a:r>
                      <a:endParaRPr lang="en-US" sz="2000">
                        <a:solidFill>
                          <a:srgbClr val="0131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FFFF97"/>
                    </a:solidFill>
                  </a:tcPr>
                </a:tc>
                <a:tc>
                  <a:txBody>
                    <a:bodyPr/>
                    <a:lstStyle/>
                    <a:p>
                      <a:pPr indent="180340" algn="just">
                        <a:lnSpc>
                          <a:spcPct val="12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US" sz="24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FFFF97"/>
                    </a:solidFill>
                  </a:tcPr>
                </a:tc>
                <a:extLst>
                  <a:ext uri="{0D108BD9-81ED-4DB2-BD59-A6C34878D82A}">
                    <a16:rowId xmlns:a16="http://schemas.microsoft.com/office/drawing/2014/main" val="1484242"/>
                  </a:ext>
                </a:extLst>
              </a:tr>
              <a:tr h="449349">
                <a:tc>
                  <a:txBody>
                    <a:bodyPr/>
                    <a:lstStyle/>
                    <a:p>
                      <a:pPr indent="180340" algn="l">
                        <a:lnSpc>
                          <a:spcPct val="12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vi-VN" sz="2000">
                          <a:solidFill>
                            <a:srgbClr val="0131FF"/>
                          </a:solidFill>
                          <a:effectLst/>
                          <a:latin typeface="Arial" panose="020B0604020202020204" pitchFamily="34" charset="0"/>
                          <a:cs typeface="Arial" panose="020B0604020202020204" pitchFamily="34" charset="0"/>
                        </a:rPr>
                        <a:t>4/ </a:t>
                      </a:r>
                      <a:r>
                        <a:rPr lang="en-US" sz="2000">
                          <a:solidFill>
                            <a:srgbClr val="0131FF"/>
                          </a:solidFill>
                          <a:effectLst/>
                          <a:latin typeface="Arial" panose="020B0604020202020204" pitchFamily="34" charset="0"/>
                          <a:cs typeface="Arial" panose="020B0604020202020204" pitchFamily="34" charset="0"/>
                        </a:rPr>
                        <a:t>Các thành phố lớn</a:t>
                      </a:r>
                    </a:p>
                    <a:p>
                      <a:pPr indent="180340" algn="l">
                        <a:lnSpc>
                          <a:spcPct val="12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US" sz="2000">
                        <a:solidFill>
                          <a:srgbClr val="0131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180340" algn="just">
                        <a:lnSpc>
                          <a:spcPct val="12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US" sz="24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2214021492"/>
                  </a:ext>
                </a:extLst>
              </a:tr>
              <a:tr h="413106">
                <a:tc>
                  <a:txBody>
                    <a:bodyPr/>
                    <a:lstStyle/>
                    <a:p>
                      <a:pPr indent="180340" algn="l">
                        <a:lnSpc>
                          <a:spcPct val="12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a:solidFill>
                            <a:srgbClr val="0131FF"/>
                          </a:solidFill>
                          <a:effectLst/>
                          <a:latin typeface="Arial" panose="020B0604020202020204" pitchFamily="34" charset="0"/>
                          <a:ea typeface="Times New Roman" panose="02020603050405020304" pitchFamily="18" charset="0"/>
                          <a:cs typeface="Arial" panose="020B0604020202020204" pitchFamily="34" charset="0"/>
                        </a:rPr>
                        <a:t>5/ Thành phần dân c</a:t>
                      </a:r>
                      <a:r>
                        <a:rPr lang="vi-VN" sz="2000">
                          <a:solidFill>
                            <a:srgbClr val="0131FF"/>
                          </a:solidFill>
                          <a:effectLst/>
                          <a:latin typeface="Arial" panose="020B0604020202020204" pitchFamily="34" charset="0"/>
                          <a:ea typeface="Times New Roman" panose="02020603050405020304" pitchFamily="18" charset="0"/>
                          <a:cs typeface="Arial" panose="020B0604020202020204" pitchFamily="34" charset="0"/>
                        </a:rPr>
                        <a:t>ư</a:t>
                      </a:r>
                      <a:endParaRPr lang="en-US" sz="2000">
                        <a:solidFill>
                          <a:srgbClr val="0131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40000"/>
                        <a:lumOff val="60000"/>
                      </a:schemeClr>
                    </a:solidFill>
                  </a:tcPr>
                </a:tc>
                <a:tc>
                  <a:txBody>
                    <a:bodyPr/>
                    <a:lstStyle/>
                    <a:p>
                      <a:pPr indent="180340" algn="just">
                        <a:lnSpc>
                          <a:spcPct val="12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US" sz="24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2846001305"/>
                  </a:ext>
                </a:extLst>
              </a:tr>
              <a:tr h="413106">
                <a:tc>
                  <a:txBody>
                    <a:bodyPr/>
                    <a:lstStyle/>
                    <a:p>
                      <a:pPr marL="0" marR="0" lvl="0" indent="180340" algn="l" defTabSz="914400" rtl="0" eaLnBrk="1" fontAlgn="auto" latinLnBrk="0" hangingPunct="1">
                        <a:lnSpc>
                          <a:spcPct val="120000"/>
                        </a:lnSpc>
                        <a:spcBef>
                          <a:spcPts val="0"/>
                        </a:spcBef>
                        <a:spcAft>
                          <a:spcPts val="60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lang="en-US" sz="2000">
                          <a:solidFill>
                            <a:srgbClr val="0131FF"/>
                          </a:solidFill>
                          <a:effectLst/>
                          <a:latin typeface="+mn-lt"/>
                          <a:cs typeface="Arial" panose="020B0604020202020204" pitchFamily="34" charset="0"/>
                        </a:rPr>
                        <a:t>6</a:t>
                      </a:r>
                      <a:r>
                        <a:rPr lang="vi-VN" sz="2000">
                          <a:solidFill>
                            <a:srgbClr val="0131FF"/>
                          </a:solidFill>
                          <a:effectLst/>
                          <a:latin typeface="+mn-lt"/>
                          <a:cs typeface="Arial" panose="020B0604020202020204" pitchFamily="34" charset="0"/>
                        </a:rPr>
                        <a:t>/ </a:t>
                      </a:r>
                      <a:r>
                        <a:rPr lang="en-US" sz="2000">
                          <a:solidFill>
                            <a:srgbClr val="0131FF"/>
                          </a:solidFill>
                          <a:effectLst/>
                          <a:latin typeface="Arial" panose="020B0604020202020204" pitchFamily="34" charset="0"/>
                          <a:cs typeface="Arial" panose="020B0604020202020204" pitchFamily="34" charset="0"/>
                        </a:rPr>
                        <a:t>Sự phân bố dân c</a:t>
                      </a:r>
                      <a:r>
                        <a:rPr lang="vi-VN" sz="2000">
                          <a:solidFill>
                            <a:srgbClr val="0131FF"/>
                          </a:solidFill>
                          <a:effectLst/>
                          <a:latin typeface="+mn-lt"/>
                          <a:cs typeface="Arial" panose="020B0604020202020204" pitchFamily="34" charset="0"/>
                        </a:rPr>
                        <a:t>ư</a:t>
                      </a:r>
                      <a:endParaRPr lang="en-US" sz="2000">
                        <a:solidFill>
                          <a:srgbClr val="0131FF"/>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l">
                        <a:lnSpc>
                          <a:spcPct val="12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US" sz="2000">
                        <a:solidFill>
                          <a:srgbClr val="0131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FFFF97"/>
                    </a:solidFill>
                  </a:tcPr>
                </a:tc>
                <a:tc>
                  <a:txBody>
                    <a:bodyPr/>
                    <a:lstStyle/>
                    <a:p>
                      <a:pPr indent="180340" algn="just">
                        <a:lnSpc>
                          <a:spcPct val="12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US" sz="24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FFFF97"/>
                    </a:solidFill>
                  </a:tcPr>
                </a:tc>
                <a:extLst>
                  <a:ext uri="{0D108BD9-81ED-4DB2-BD59-A6C34878D82A}">
                    <a16:rowId xmlns:a16="http://schemas.microsoft.com/office/drawing/2014/main" val="1173226623"/>
                  </a:ext>
                </a:extLst>
              </a:tr>
            </a:tbl>
          </a:graphicData>
        </a:graphic>
      </p:graphicFrame>
      <p:sp>
        <p:nvSpPr>
          <p:cNvPr id="38" name="Rectangle 37">
            <a:extLst>
              <a:ext uri="{FF2B5EF4-FFF2-40B4-BE49-F238E27FC236}">
                <a16:creationId xmlns:a16="http://schemas.microsoft.com/office/drawing/2014/main" id="{DBEA6561-4010-4AF3-9F9A-FD9BFFCCE932}"/>
              </a:ext>
            </a:extLst>
          </p:cNvPr>
          <p:cNvSpPr/>
          <p:nvPr/>
        </p:nvSpPr>
        <p:spPr>
          <a:xfrm>
            <a:off x="4072309" y="3276709"/>
            <a:ext cx="2800126" cy="394210"/>
          </a:xfrm>
          <a:prstGeom prst="rect">
            <a:avLst/>
          </a:prstGeom>
        </p:spPr>
        <p:txBody>
          <a:bodyPr wrap="none">
            <a:spAutoFit/>
          </a:bodyPr>
          <a:lstStyle/>
          <a:p>
            <a:pPr indent="180340" algn="just">
              <a:lnSpc>
                <a:spcPct val="12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a:solidFill>
                  <a:srgbClr val="0131FF"/>
                </a:solidFill>
                <a:latin typeface="Arial" panose="020B0604020202020204" pitchFamily="34" charset="0"/>
                <a:cs typeface="Arial" panose="020B0604020202020204" pitchFamily="34" charset="0"/>
              </a:rPr>
              <a:t>25,5 </a:t>
            </a:r>
            <a:r>
              <a:rPr lang="vi-VN">
                <a:solidFill>
                  <a:srgbClr val="0131FF"/>
                </a:solidFill>
                <a:latin typeface="Arial" panose="020B0604020202020204" pitchFamily="34" charset="0"/>
                <a:cs typeface="Arial" panose="020B0604020202020204" pitchFamily="34" charset="0"/>
              </a:rPr>
              <a:t> triệu người</a:t>
            </a:r>
            <a:r>
              <a:rPr lang="en-US">
                <a:solidFill>
                  <a:srgbClr val="0131FF"/>
                </a:solidFill>
                <a:latin typeface="Arial" panose="020B0604020202020204" pitchFamily="34" charset="0"/>
                <a:cs typeface="Arial" panose="020B0604020202020204" pitchFamily="34" charset="0"/>
              </a:rPr>
              <a:t> (2020)</a:t>
            </a:r>
            <a:endParaRPr lang="en-US">
              <a:solidFill>
                <a:srgbClr val="0131FF"/>
              </a:solidFill>
              <a:latin typeface="Arial" panose="020B0604020202020204" pitchFamily="34" charset="0"/>
              <a:ea typeface="Times New Roman" panose="02020603050405020304" pitchFamily="18" charset="0"/>
              <a:cs typeface="Arial" panose="020B0604020202020204" pitchFamily="34" charset="0"/>
            </a:endParaRPr>
          </a:p>
        </p:txBody>
      </p:sp>
      <p:sp>
        <p:nvSpPr>
          <p:cNvPr id="39" name="Rectangle 38">
            <a:extLst>
              <a:ext uri="{FF2B5EF4-FFF2-40B4-BE49-F238E27FC236}">
                <a16:creationId xmlns:a16="http://schemas.microsoft.com/office/drawing/2014/main" id="{869B9526-7EE1-4446-9C1E-4080E6BCF767}"/>
              </a:ext>
            </a:extLst>
          </p:cNvPr>
          <p:cNvSpPr/>
          <p:nvPr/>
        </p:nvSpPr>
        <p:spPr>
          <a:xfrm>
            <a:off x="4499946" y="3689309"/>
            <a:ext cx="1692451" cy="394210"/>
          </a:xfrm>
          <a:prstGeom prst="rect">
            <a:avLst/>
          </a:prstGeom>
        </p:spPr>
        <p:txBody>
          <a:bodyPr wrap="none">
            <a:spAutoFit/>
          </a:bodyPr>
          <a:lstStyle/>
          <a:p>
            <a:pPr indent="180340" algn="just">
              <a:lnSpc>
                <a:spcPct val="12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a:solidFill>
                  <a:srgbClr val="0131FF"/>
                </a:solidFill>
                <a:latin typeface="Arial" panose="020B0604020202020204" pitchFamily="34" charset="0"/>
                <a:cs typeface="Arial" panose="020B0604020202020204" pitchFamily="34" charset="0"/>
              </a:rPr>
              <a:t>3</a:t>
            </a:r>
            <a:r>
              <a:rPr lang="vi-VN">
                <a:solidFill>
                  <a:srgbClr val="0131FF"/>
                </a:solidFill>
                <a:latin typeface="Arial" panose="020B0604020202020204" pitchFamily="34" charset="0"/>
                <a:cs typeface="Arial" panose="020B0604020202020204" pitchFamily="34" charset="0"/>
              </a:rPr>
              <a:t> người/ km</a:t>
            </a:r>
            <a:r>
              <a:rPr lang="vi-VN" baseline="30000">
                <a:solidFill>
                  <a:srgbClr val="0131FF"/>
                </a:solidFill>
                <a:latin typeface="Arial" panose="020B0604020202020204" pitchFamily="34" charset="0"/>
                <a:cs typeface="Arial" panose="020B0604020202020204" pitchFamily="34" charset="0"/>
              </a:rPr>
              <a:t>2</a:t>
            </a:r>
            <a:endParaRPr lang="en-US">
              <a:solidFill>
                <a:srgbClr val="0131FF"/>
              </a:solidFill>
              <a:latin typeface="Arial" panose="020B0604020202020204" pitchFamily="34" charset="0"/>
              <a:ea typeface="Times New Roman" panose="02020603050405020304" pitchFamily="18" charset="0"/>
              <a:cs typeface="Arial" panose="020B0604020202020204" pitchFamily="34" charset="0"/>
            </a:endParaRPr>
          </a:p>
        </p:txBody>
      </p:sp>
      <p:sp>
        <p:nvSpPr>
          <p:cNvPr id="40" name="Rectangle 39">
            <a:extLst>
              <a:ext uri="{FF2B5EF4-FFF2-40B4-BE49-F238E27FC236}">
                <a16:creationId xmlns:a16="http://schemas.microsoft.com/office/drawing/2014/main" id="{1A48AF1E-0DCF-4116-AF57-DDF62AA750BB}"/>
              </a:ext>
            </a:extLst>
          </p:cNvPr>
          <p:cNvSpPr/>
          <p:nvPr/>
        </p:nvSpPr>
        <p:spPr>
          <a:xfrm>
            <a:off x="4619598" y="4108750"/>
            <a:ext cx="892552" cy="394210"/>
          </a:xfrm>
          <a:prstGeom prst="rect">
            <a:avLst/>
          </a:prstGeom>
        </p:spPr>
        <p:txBody>
          <a:bodyPr wrap="none">
            <a:spAutoFit/>
          </a:bodyPr>
          <a:lstStyle/>
          <a:p>
            <a:pPr indent="180340" algn="just">
              <a:lnSpc>
                <a:spcPct val="12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a:solidFill>
                  <a:srgbClr val="0131FF"/>
                </a:solidFill>
                <a:latin typeface="Arial" panose="020B0604020202020204" pitchFamily="34" charset="0"/>
                <a:cs typeface="Arial" panose="020B0604020202020204" pitchFamily="34" charset="0"/>
              </a:rPr>
              <a:t>86</a:t>
            </a:r>
            <a:r>
              <a:rPr lang="vi-VN">
                <a:solidFill>
                  <a:srgbClr val="0131FF"/>
                </a:solidFill>
                <a:latin typeface="Arial" panose="020B0604020202020204" pitchFamily="34" charset="0"/>
                <a:cs typeface="Arial" panose="020B0604020202020204" pitchFamily="34" charset="0"/>
              </a:rPr>
              <a:t> %</a:t>
            </a:r>
            <a:endParaRPr lang="en-US">
              <a:solidFill>
                <a:srgbClr val="0131FF"/>
              </a:solidFill>
              <a:latin typeface="Arial" panose="020B0604020202020204" pitchFamily="34" charset="0"/>
              <a:ea typeface="Times New Roman" panose="02020603050405020304" pitchFamily="18" charset="0"/>
              <a:cs typeface="Arial" panose="020B0604020202020204" pitchFamily="34" charset="0"/>
            </a:endParaRPr>
          </a:p>
        </p:txBody>
      </p:sp>
      <p:sp>
        <p:nvSpPr>
          <p:cNvPr id="41" name="Rectangle 40">
            <a:extLst>
              <a:ext uri="{FF2B5EF4-FFF2-40B4-BE49-F238E27FC236}">
                <a16:creationId xmlns:a16="http://schemas.microsoft.com/office/drawing/2014/main" id="{0E411E7E-638D-4B19-9E5B-A5819C149294}"/>
              </a:ext>
            </a:extLst>
          </p:cNvPr>
          <p:cNvSpPr/>
          <p:nvPr/>
        </p:nvSpPr>
        <p:spPr>
          <a:xfrm>
            <a:off x="3855620" y="5338211"/>
            <a:ext cx="3056606" cy="394210"/>
          </a:xfrm>
          <a:prstGeom prst="rect">
            <a:avLst/>
          </a:prstGeom>
        </p:spPr>
        <p:txBody>
          <a:bodyPr wrap="none">
            <a:spAutoFit/>
          </a:bodyPr>
          <a:lstStyle/>
          <a:p>
            <a:pPr indent="180340" algn="just">
              <a:lnSpc>
                <a:spcPct val="12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a:solidFill>
                  <a:srgbClr val="0131FF"/>
                </a:solidFill>
                <a:latin typeface="Arial" panose="020B0604020202020204" pitchFamily="34" charset="0"/>
                <a:cs typeface="Arial" panose="020B0604020202020204" pitchFamily="34" charset="0"/>
              </a:rPr>
              <a:t>Chủ yếu là người nhập cư</a:t>
            </a:r>
            <a:endParaRPr lang="en-US">
              <a:solidFill>
                <a:srgbClr val="0131FF"/>
              </a:solidFill>
              <a:latin typeface="Arial" panose="020B0604020202020204" pitchFamily="34" charset="0"/>
              <a:ea typeface="Times New Roman" panose="02020603050405020304" pitchFamily="18" charset="0"/>
              <a:cs typeface="Arial" panose="020B0604020202020204" pitchFamily="34" charset="0"/>
            </a:endParaRPr>
          </a:p>
        </p:txBody>
      </p:sp>
      <p:sp>
        <p:nvSpPr>
          <p:cNvPr id="42" name="Rectangle 41">
            <a:extLst>
              <a:ext uri="{FF2B5EF4-FFF2-40B4-BE49-F238E27FC236}">
                <a16:creationId xmlns:a16="http://schemas.microsoft.com/office/drawing/2014/main" id="{674C9656-9525-47B3-8EBC-198262FB4611}"/>
              </a:ext>
            </a:extLst>
          </p:cNvPr>
          <p:cNvSpPr/>
          <p:nvPr/>
        </p:nvSpPr>
        <p:spPr>
          <a:xfrm>
            <a:off x="3764969" y="5813406"/>
            <a:ext cx="3162404" cy="394210"/>
          </a:xfrm>
          <a:prstGeom prst="rect">
            <a:avLst/>
          </a:prstGeom>
        </p:spPr>
        <p:txBody>
          <a:bodyPr wrap="none">
            <a:spAutoFit/>
          </a:bodyPr>
          <a:lstStyle/>
          <a:p>
            <a:pPr indent="180340" algn="just">
              <a:lnSpc>
                <a:spcPct val="12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a:solidFill>
                  <a:srgbClr val="0131FF"/>
                </a:solidFill>
                <a:latin typeface="Arial" panose="020B0604020202020204" pitchFamily="34" charset="0"/>
                <a:cs typeface="Arial" panose="020B0604020202020204" pitchFamily="34" charset="0"/>
              </a:rPr>
              <a:t>Dân cư phân bố không đều</a:t>
            </a:r>
            <a:endParaRPr lang="en-US">
              <a:solidFill>
                <a:srgbClr val="0131FF"/>
              </a:solidFill>
              <a:latin typeface="Arial" panose="020B0604020202020204" pitchFamily="34" charset="0"/>
              <a:ea typeface="Times New Roman" panose="02020603050405020304" pitchFamily="18" charset="0"/>
              <a:cs typeface="Arial" panose="020B0604020202020204" pitchFamily="34" charset="0"/>
            </a:endParaRPr>
          </a:p>
        </p:txBody>
      </p:sp>
      <p:sp>
        <p:nvSpPr>
          <p:cNvPr id="43" name="Rectangle 42">
            <a:extLst>
              <a:ext uri="{FF2B5EF4-FFF2-40B4-BE49-F238E27FC236}">
                <a16:creationId xmlns:a16="http://schemas.microsoft.com/office/drawing/2014/main" id="{6F3581B8-01F1-49C3-9BC5-CB51F4B07071}"/>
              </a:ext>
            </a:extLst>
          </p:cNvPr>
          <p:cNvSpPr/>
          <p:nvPr/>
        </p:nvSpPr>
        <p:spPr>
          <a:xfrm>
            <a:off x="3984608" y="4584453"/>
            <a:ext cx="5036391" cy="646331"/>
          </a:xfrm>
          <a:prstGeom prst="rect">
            <a:avLst/>
          </a:prstGeom>
        </p:spPr>
        <p:txBody>
          <a:bodyPr wrap="square">
            <a:spAutoFit/>
          </a:bodyPr>
          <a:lstStyle/>
          <a:p>
            <a:r>
              <a:rPr lang="vi-VN">
                <a:solidFill>
                  <a:srgbClr val="3333FF"/>
                </a:solidFill>
                <a:latin typeface="Arial" panose="020B0604020202020204" pitchFamily="34" charset="0"/>
                <a:cs typeface="Arial" panose="020B0604020202020204" pitchFamily="34" charset="0"/>
              </a:rPr>
              <a:t>Xit-ni, Brix-bên</a:t>
            </a:r>
            <a:r>
              <a:rPr lang="en-US">
                <a:solidFill>
                  <a:srgbClr val="3333FF"/>
                </a:solidFill>
                <a:cs typeface="Arial" panose="020B0604020202020204" pitchFamily="34" charset="0"/>
              </a:rPr>
              <a:t>,</a:t>
            </a:r>
            <a:r>
              <a:rPr lang="vi-VN">
                <a:solidFill>
                  <a:srgbClr val="3333FF"/>
                </a:solidFill>
                <a:cs typeface="Arial" panose="020B0604020202020204" pitchFamily="34" charset="0"/>
              </a:rPr>
              <a:t> A-đê-lai,</a:t>
            </a:r>
            <a:endParaRPr lang="en-US">
              <a:solidFill>
                <a:srgbClr val="3333FF"/>
              </a:solidFill>
              <a:cs typeface="Arial" panose="020B0604020202020204" pitchFamily="34" charset="0"/>
            </a:endParaRPr>
          </a:p>
          <a:p>
            <a:r>
              <a:rPr lang="vi-VN">
                <a:solidFill>
                  <a:srgbClr val="3333FF"/>
                </a:solidFill>
                <a:cs typeface="Arial" panose="020B0604020202020204" pitchFamily="34" charset="0"/>
              </a:rPr>
              <a:t> Men-bơn</a:t>
            </a:r>
            <a:r>
              <a:rPr lang="en-US">
                <a:solidFill>
                  <a:srgbClr val="3333FF"/>
                </a:solidFill>
                <a:cs typeface="Arial" panose="020B0604020202020204" pitchFamily="34" charset="0"/>
              </a:rPr>
              <a:t>, Pớc…</a:t>
            </a:r>
            <a:endParaRPr lang="en-US"/>
          </a:p>
        </p:txBody>
      </p:sp>
      <p:sp>
        <p:nvSpPr>
          <p:cNvPr id="44" name="Rectangle 43">
            <a:extLst>
              <a:ext uri="{FF2B5EF4-FFF2-40B4-BE49-F238E27FC236}">
                <a16:creationId xmlns:a16="http://schemas.microsoft.com/office/drawing/2014/main" id="{6BEA7E9F-FE7E-4ED9-9108-681A4553560C}"/>
              </a:ext>
            </a:extLst>
          </p:cNvPr>
          <p:cNvSpPr/>
          <p:nvPr/>
        </p:nvSpPr>
        <p:spPr>
          <a:xfrm>
            <a:off x="6927373" y="1229168"/>
            <a:ext cx="5165585" cy="1498102"/>
          </a:xfrm>
          <a:prstGeom prst="rect">
            <a:avLst/>
          </a:prstGeom>
          <a:ln>
            <a:solidFill>
              <a:srgbClr val="1B04FA"/>
            </a:solidFill>
            <a:prstDash val="sysDash"/>
          </a:ln>
        </p:spPr>
        <p:txBody>
          <a:bodyPr wrap="square">
            <a:spAutoFit/>
          </a:bodyPr>
          <a:lstStyle/>
          <a:p>
            <a:pPr indent="180340" algn="just">
              <a:lnSpc>
                <a:spcPct val="12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vi-VN" sz="2600">
                <a:solidFill>
                  <a:srgbClr val="FF0000"/>
                </a:solidFill>
                <a:ea typeface="Times New Roman" panose="02020603050405020304" pitchFamily="18" charset="0"/>
              </a:rPr>
              <a:t>Qua bảng trên, hãy nhận xét về mật độ dân số và tỉ lệ dân thành thị của Châu Đại dương?</a:t>
            </a:r>
            <a:endParaRPr lang="en-US" sz="2600">
              <a:solidFill>
                <a:srgbClr val="FF0000"/>
              </a:solidFill>
              <a:effectLst/>
              <a:ea typeface="Times New Roman" panose="02020603050405020304" pitchFamily="18" charset="0"/>
            </a:endParaRPr>
          </a:p>
        </p:txBody>
      </p:sp>
    </p:spTree>
    <p:extLst>
      <p:ext uri="{BB962C8B-B14F-4D97-AF65-F5344CB8AC3E}">
        <p14:creationId xmlns:p14="http://schemas.microsoft.com/office/powerpoint/2010/main" val="392805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16" presetClass="entr" presetSubtype="21"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barn(inVertical)">
                                      <p:cBhvr>
                                        <p:cTn id="33" dur="5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barn(inVertical)">
                                      <p:cBhvr>
                                        <p:cTn id="38" dur="5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barn(inVertical)">
                                      <p:cBhvr>
                                        <p:cTn id="43" dur="500"/>
                                        <p:tgtEl>
                                          <p:spTgt spid="4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barn(inVertical)">
                                      <p:cBhvr>
                                        <p:cTn id="48" dur="500"/>
                                        <p:tgtEl>
                                          <p:spTgt spid="41"/>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barn(inVertical)">
                                      <p:cBhvr>
                                        <p:cTn id="53" dur="500"/>
                                        <p:tgtEl>
                                          <p:spTgt spid="4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barn(inVertical)">
                                      <p:cBhvr>
                                        <p:cTn id="5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59" fill="hold" display="0">
                  <p:stCondLst>
                    <p:cond delay="indefinite"/>
                  </p:stCondLst>
                </p:cTn>
                <p:tgtEl>
                  <p:spTgt spid="19"/>
                </p:tgtEl>
              </p:cMediaNode>
            </p:video>
          </p:childTnLst>
        </p:cTn>
      </p:par>
    </p:tnLst>
    <p:bldLst>
      <p:bldP spid="17" grpId="0" animBg="1"/>
      <p:bldP spid="38" grpId="0"/>
      <p:bldP spid="39" grpId="0"/>
      <p:bldP spid="40" grpId="0"/>
      <p:bldP spid="41" grpId="0"/>
      <p:bldP spid="42" grpId="0"/>
      <p:bldP spid="43" grpId="0"/>
      <p:bldP spid="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294.jpg" descr="Description: Phan bo dan cu o O-xtray-li-a ">
            <a:extLst>
              <a:ext uri="{FF2B5EF4-FFF2-40B4-BE49-F238E27FC236}">
                <a16:creationId xmlns:a16="http://schemas.microsoft.com/office/drawing/2014/main" id="{207F12C5-867D-40F1-AF28-F8D9DD35B9E8}"/>
              </a:ext>
            </a:extLst>
          </p:cNvPr>
          <p:cNvPicPr/>
          <p:nvPr/>
        </p:nvPicPr>
        <p:blipFill>
          <a:blip r:embed="rId3"/>
          <a:srcRect/>
          <a:stretch>
            <a:fillRect/>
          </a:stretch>
        </p:blipFill>
        <p:spPr>
          <a:xfrm>
            <a:off x="6187253" y="1949670"/>
            <a:ext cx="5785296" cy="4402314"/>
          </a:xfrm>
          <a:prstGeom prst="rect">
            <a:avLst/>
          </a:prstGeom>
          <a:ln w="12700">
            <a:solidFill>
              <a:schemeClr val="accent5">
                <a:lumMod val="75000"/>
              </a:schemeClr>
            </a:solidFill>
            <a:prstDash val="solid"/>
          </a:ln>
        </p:spPr>
      </p:pic>
      <p:pic>
        <p:nvPicPr>
          <p:cNvPr id="3" name="Picture 2">
            <a:extLst>
              <a:ext uri="{FF2B5EF4-FFF2-40B4-BE49-F238E27FC236}">
                <a16:creationId xmlns:a16="http://schemas.microsoft.com/office/drawing/2014/main" id="{2C2C7C32-E75E-46DD-AA78-69D353A6F208}"/>
              </a:ext>
            </a:extLst>
          </p:cNvPr>
          <p:cNvPicPr>
            <a:picLocks noChangeAspect="1"/>
          </p:cNvPicPr>
          <p:nvPr/>
        </p:nvPicPr>
        <p:blipFill rotWithShape="1">
          <a:blip r:embed="rId4"/>
          <a:srcRect l="29310" t="26230" r="30431" b="16015"/>
          <a:stretch/>
        </p:blipFill>
        <p:spPr>
          <a:xfrm>
            <a:off x="0" y="1856626"/>
            <a:ext cx="6197763" cy="5001374"/>
          </a:xfrm>
          <a:prstGeom prst="rect">
            <a:avLst/>
          </a:prstGeom>
        </p:spPr>
      </p:pic>
      <p:sp>
        <p:nvSpPr>
          <p:cNvPr id="4" name="Rectangle 3">
            <a:extLst>
              <a:ext uri="{FF2B5EF4-FFF2-40B4-BE49-F238E27FC236}">
                <a16:creationId xmlns:a16="http://schemas.microsoft.com/office/drawing/2014/main" id="{9BA68BB0-2937-48A4-85E0-BF2A668865B3}"/>
              </a:ext>
            </a:extLst>
          </p:cNvPr>
          <p:cNvSpPr/>
          <p:nvPr/>
        </p:nvSpPr>
        <p:spPr>
          <a:xfrm>
            <a:off x="685939" y="647095"/>
            <a:ext cx="10820121" cy="1219886"/>
          </a:xfrm>
          <a:prstGeom prst="rect">
            <a:avLst/>
          </a:prstGeom>
          <a:solidFill>
            <a:schemeClr val="bg1"/>
          </a:solidFill>
          <a:ln>
            <a:solidFill>
              <a:srgbClr val="00B050"/>
            </a:solidFill>
            <a:prstDash val="dash"/>
          </a:ln>
        </p:spPr>
        <p:txBody>
          <a:bodyPr wrap="square">
            <a:spAutoFit/>
          </a:bodyPr>
          <a:lstStyle/>
          <a:p>
            <a:pPr indent="180340" algn="ctr">
              <a:lnSpc>
                <a:spcPct val="120000"/>
              </a:lnSpc>
            </a:pPr>
            <a:r>
              <a:rPr lang="vi-VN" sz="3200" b="1">
                <a:latin typeface="Times New Roman" panose="02020603050405020304" pitchFamily="18" charset="0"/>
                <a:ea typeface="Times New Roman" panose="02020603050405020304" pitchFamily="18" charset="0"/>
              </a:rPr>
              <a:t> </a:t>
            </a:r>
            <a:r>
              <a:rPr lang="vi-VN" sz="3200">
                <a:solidFill>
                  <a:srgbClr val="FF0000"/>
                </a:solidFill>
                <a:latin typeface="Arial" panose="020B0604020202020204" pitchFamily="34" charset="0"/>
                <a:ea typeface="Times New Roman" panose="02020603050405020304" pitchFamily="18" charset="0"/>
                <a:cs typeface="Arial" panose="020B0604020202020204" pitchFamily="34" charset="0"/>
              </a:rPr>
              <a:t>Tại sao dân cư lại tập trung đông ở phía Đông và</a:t>
            </a:r>
            <a:endParaRPr lang="en-US" sz="320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indent="180340" algn="ctr">
              <a:lnSpc>
                <a:spcPct val="120000"/>
              </a:lnSpc>
            </a:pPr>
            <a:r>
              <a:rPr lang="vi-VN" sz="3200">
                <a:solidFill>
                  <a:srgbClr val="FF0000"/>
                </a:solidFill>
                <a:latin typeface="Arial" panose="020B0604020202020204" pitchFamily="34" charset="0"/>
                <a:ea typeface="Times New Roman" panose="02020603050405020304" pitchFamily="18" charset="0"/>
                <a:cs typeface="Arial" panose="020B0604020202020204" pitchFamily="34" charset="0"/>
              </a:rPr>
              <a:t> Đông Nam của Ôx-trây-li-a còn phía Tây lại thưa thớt?</a:t>
            </a:r>
            <a:endParaRPr lang="en-US" sz="32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a:extLst>
              <a:ext uri="{FF2B5EF4-FFF2-40B4-BE49-F238E27FC236}">
                <a16:creationId xmlns:a16="http://schemas.microsoft.com/office/drawing/2014/main" id="{D5AAC73B-E904-42FB-AB61-6235F8891429}"/>
              </a:ext>
            </a:extLst>
          </p:cNvPr>
          <p:cNvSpPr/>
          <p:nvPr/>
        </p:nvSpPr>
        <p:spPr>
          <a:xfrm>
            <a:off x="4253192" y="66998"/>
            <a:ext cx="3889142" cy="523220"/>
          </a:xfrm>
          <a:prstGeom prst="rect">
            <a:avLst/>
          </a:prstGeom>
          <a:solidFill>
            <a:srgbClr val="00B050"/>
          </a:solidFill>
          <a:ln>
            <a:solidFill>
              <a:schemeClr val="accent5">
                <a:lumMod val="75000"/>
              </a:schemeClr>
            </a:solidFill>
          </a:ln>
        </p:spPr>
        <p:txBody>
          <a:bodyPr wrap="none">
            <a:spAutoFit/>
          </a:bodyPr>
          <a:lstStyle/>
          <a:p>
            <a:r>
              <a:rPr lang="en-US" sz="2800" b="1">
                <a:solidFill>
                  <a:srgbClr val="FFFF00"/>
                </a:solidFill>
                <a:latin typeface="Arial" panose="020B0604020202020204" pitchFamily="34" charset="0"/>
                <a:cs typeface="Arial" panose="020B0604020202020204" pitchFamily="34" charset="0"/>
              </a:rPr>
              <a:t>THẢO LUẬN CẶP ĐÔI</a:t>
            </a:r>
          </a:p>
        </p:txBody>
      </p:sp>
    </p:spTree>
    <p:extLst>
      <p:ext uri="{BB962C8B-B14F-4D97-AF65-F5344CB8AC3E}">
        <p14:creationId xmlns:p14="http://schemas.microsoft.com/office/powerpoint/2010/main" val="358973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A67A150-AE9E-47CE-A268-C922E5C487E1}"/>
              </a:ext>
            </a:extLst>
          </p:cNvPr>
          <p:cNvGrpSpPr/>
          <p:nvPr/>
        </p:nvGrpSpPr>
        <p:grpSpPr>
          <a:xfrm>
            <a:off x="847352" y="48750"/>
            <a:ext cx="9993915" cy="872949"/>
            <a:chOff x="1133366" y="2220084"/>
            <a:chExt cx="16360764" cy="914400"/>
          </a:xfrm>
        </p:grpSpPr>
        <p:sp>
          <p:nvSpPr>
            <p:cNvPr id="5" name="Arrow: Pentagon 4">
              <a:extLst>
                <a:ext uri="{FF2B5EF4-FFF2-40B4-BE49-F238E27FC236}">
                  <a16:creationId xmlns:a16="http://schemas.microsoft.com/office/drawing/2014/main" id="{659388C7-EABD-4F69-800E-1810C6164EEB}"/>
                </a:ext>
              </a:extLst>
            </p:cNvPr>
            <p:cNvSpPr/>
            <p:nvPr/>
          </p:nvSpPr>
          <p:spPr>
            <a:xfrm>
              <a:off x="1133366" y="2220084"/>
              <a:ext cx="16360764" cy="914400"/>
            </a:xfrm>
            <a:prstGeom prst="homePlate">
              <a:avLst/>
            </a:prstGeom>
            <a:solidFill>
              <a:srgbClr val="FFFF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CB68A7D7-9448-4BF4-869C-094371DE1B3F}"/>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57CBB377-F28F-4A46-A8C1-3C9B3ED86503}"/>
              </a:ext>
            </a:extLst>
          </p:cNvPr>
          <p:cNvSpPr txBox="1"/>
          <p:nvPr/>
        </p:nvSpPr>
        <p:spPr>
          <a:xfrm>
            <a:off x="1637076" y="274815"/>
            <a:ext cx="11103806" cy="461665"/>
          </a:xfrm>
          <a:prstGeom prst="rect">
            <a:avLst/>
          </a:prstGeom>
          <a:noFill/>
        </p:spPr>
        <p:txBody>
          <a:bodyPr wrap="square" rtlCol="0">
            <a:spAutoFit/>
          </a:bodyPr>
          <a:lstStyle/>
          <a:p>
            <a:r>
              <a:rPr lang="en-US" sz="2400">
                <a:solidFill>
                  <a:srgbClr val="0131FF"/>
                </a:solidFill>
                <a:latin typeface="Arial" panose="020B0604020202020204" pitchFamily="34" charset="0"/>
                <a:cs typeface="Arial" panose="020B0604020202020204" pitchFamily="34" charset="0"/>
              </a:rPr>
              <a:t>Dân cư, một số vấn đề lịch sử, văn hóa của Ô x trây-li-a</a:t>
            </a:r>
          </a:p>
        </p:txBody>
      </p:sp>
      <p:grpSp>
        <p:nvGrpSpPr>
          <p:cNvPr id="8" name="Group 7">
            <a:extLst>
              <a:ext uri="{FF2B5EF4-FFF2-40B4-BE49-F238E27FC236}">
                <a16:creationId xmlns:a16="http://schemas.microsoft.com/office/drawing/2014/main" id="{458E302E-B0AB-4F38-9917-93AC5C553D36}"/>
              </a:ext>
            </a:extLst>
          </p:cNvPr>
          <p:cNvGrpSpPr/>
          <p:nvPr/>
        </p:nvGrpSpPr>
        <p:grpSpPr>
          <a:xfrm>
            <a:off x="85123" y="48750"/>
            <a:ext cx="1301952" cy="872949"/>
            <a:chOff x="344605" y="154323"/>
            <a:chExt cx="1301952" cy="872949"/>
          </a:xfrm>
        </p:grpSpPr>
        <p:sp>
          <p:nvSpPr>
            <p:cNvPr id="9" name="Arrow: Pentagon 8">
              <a:extLst>
                <a:ext uri="{FF2B5EF4-FFF2-40B4-BE49-F238E27FC236}">
                  <a16:creationId xmlns:a16="http://schemas.microsoft.com/office/drawing/2014/main" id="{270C2FA5-C141-4612-A8DF-C8C77A07BFFC}"/>
                </a:ext>
              </a:extLst>
            </p:cNvPr>
            <p:cNvSpPr/>
            <p:nvPr/>
          </p:nvSpPr>
          <p:spPr>
            <a:xfrm>
              <a:off x="344605" y="154323"/>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id="{E37CB5C1-07B4-436D-83C6-A1E9C689CF10}"/>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67A061ED-6384-4B09-AFE2-3190CAC6F28D}"/>
              </a:ext>
            </a:extLst>
          </p:cNvPr>
          <p:cNvSpPr/>
          <p:nvPr/>
        </p:nvSpPr>
        <p:spPr>
          <a:xfrm>
            <a:off x="214289" y="2151727"/>
            <a:ext cx="11824379" cy="2554545"/>
          </a:xfrm>
          <a:prstGeom prst="rect">
            <a:avLst/>
          </a:prstGeom>
        </p:spPr>
        <p:txBody>
          <a:bodyPr wrap="square">
            <a:spAutoFit/>
          </a:bodyPr>
          <a:lstStyle/>
          <a:p>
            <a:pPr algn="just"/>
            <a:r>
              <a:rPr lang="vi-VN" sz="3200">
                <a:solidFill>
                  <a:srgbClr val="0131FF"/>
                </a:solidFill>
                <a:latin typeface="Arial" panose="020B0604020202020204" pitchFamily="34" charset="0"/>
                <a:cs typeface="Arial" panose="020B0604020202020204" pitchFamily="34" charset="0"/>
              </a:rPr>
              <a:t>+ Ít dân sinh sống (số dân năm 2020 là 25,5 triệu người), mật độ dân số rất thấp (chỉ khoảng 3 người/km</a:t>
            </a:r>
            <a:r>
              <a:rPr lang="vi-VN" sz="3200" baseline="30000">
                <a:solidFill>
                  <a:srgbClr val="0131FF"/>
                </a:solidFill>
                <a:latin typeface="Arial" panose="020B0604020202020204" pitchFamily="34" charset="0"/>
                <a:cs typeface="Arial" panose="020B0604020202020204" pitchFamily="34" charset="0"/>
              </a:rPr>
              <a:t>2</a:t>
            </a:r>
            <a:r>
              <a:rPr lang="vi-VN" sz="3200">
                <a:solidFill>
                  <a:srgbClr val="0131FF"/>
                </a:solidFill>
                <a:latin typeface="Arial" panose="020B0604020202020204" pitchFamily="34" charset="0"/>
                <a:cs typeface="Arial" panose="020B0604020202020204" pitchFamily="34" charset="0"/>
              </a:rPr>
              <a:t>).</a:t>
            </a:r>
          </a:p>
          <a:p>
            <a:pPr algn="just"/>
            <a:r>
              <a:rPr lang="vi-VN" sz="3200">
                <a:solidFill>
                  <a:srgbClr val="0131FF"/>
                </a:solidFill>
                <a:latin typeface="Arial" panose="020B0604020202020204" pitchFamily="34" charset="0"/>
                <a:cs typeface="Arial" panose="020B0604020202020204" pitchFamily="34" charset="0"/>
              </a:rPr>
              <a:t>+ Dân cư phân bố rất không đều.</a:t>
            </a:r>
          </a:p>
          <a:p>
            <a:pPr algn="just"/>
            <a:r>
              <a:rPr lang="vi-VN" sz="3200">
                <a:solidFill>
                  <a:srgbClr val="0131FF"/>
                </a:solidFill>
                <a:latin typeface="Arial" panose="020B0604020202020204" pitchFamily="34" charset="0"/>
                <a:cs typeface="Arial" panose="020B0604020202020204" pitchFamily="34" charset="0"/>
              </a:rPr>
              <a:t>+ Mức độ đô thị hóa rất cao (Tỉ lệ dân thành thị là 86%).</a:t>
            </a:r>
          </a:p>
          <a:p>
            <a:pPr algn="just"/>
            <a:r>
              <a:rPr lang="vi-VN" sz="3200">
                <a:solidFill>
                  <a:srgbClr val="0131FF"/>
                </a:solidFill>
                <a:latin typeface="Arial" panose="020B0604020202020204" pitchFamily="34" charset="0"/>
                <a:cs typeface="Arial" panose="020B0604020202020204" pitchFamily="34" charset="0"/>
              </a:rPr>
              <a:t>+ Đất nước của những người nhập cư.</a:t>
            </a:r>
            <a:endParaRPr lang="en-US" sz="3200">
              <a:solidFill>
                <a:srgbClr val="0131FF"/>
              </a:solidFill>
              <a:latin typeface="Arial" panose="020B0604020202020204" pitchFamily="34" charset="0"/>
              <a:cs typeface="Arial" panose="020B0604020202020204" pitchFamily="34" charset="0"/>
            </a:endParaRPr>
          </a:p>
        </p:txBody>
      </p:sp>
      <p:pic>
        <p:nvPicPr>
          <p:cNvPr id="12" name="Picture 11" descr="book9">
            <a:extLst>
              <a:ext uri="{FF2B5EF4-FFF2-40B4-BE49-F238E27FC236}">
                <a16:creationId xmlns:a16="http://schemas.microsoft.com/office/drawing/2014/main" id="{BC3D3933-5055-4A5F-8419-25E0059EE58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4289" y="986604"/>
            <a:ext cx="1247626" cy="857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484D1463-D728-4049-8085-F8C972531AA1}"/>
              </a:ext>
            </a:extLst>
          </p:cNvPr>
          <p:cNvSpPr txBox="1"/>
          <p:nvPr/>
        </p:nvSpPr>
        <p:spPr>
          <a:xfrm>
            <a:off x="1399536" y="1031795"/>
            <a:ext cx="1760787" cy="461665"/>
          </a:xfrm>
          <a:prstGeom prst="rect">
            <a:avLst/>
          </a:prstGeom>
          <a:solidFill>
            <a:srgbClr val="00B050"/>
          </a:solidFill>
        </p:spPr>
        <p:txBody>
          <a:bodyPr wrap="square" rtlCol="0">
            <a:spAutoFit/>
          </a:bodyPr>
          <a:lstStyle/>
          <a:p>
            <a:r>
              <a:rPr lang="en-US" sz="2400">
                <a:solidFill>
                  <a:schemeClr val="bg1"/>
                </a:solidFill>
                <a:latin typeface="Arial" panose="020B0604020202020204" pitchFamily="34" charset="0"/>
                <a:cs typeface="Arial" panose="020B0604020202020204" pitchFamily="34" charset="0"/>
              </a:rPr>
              <a:t>a. Dân c</a:t>
            </a:r>
            <a:r>
              <a:rPr lang="vi-VN" sz="2400">
                <a:solidFill>
                  <a:schemeClr val="bg1"/>
                </a:solidFill>
                <a:latin typeface="Arial" panose="020B0604020202020204" pitchFamily="34" charset="0"/>
                <a:cs typeface="Arial" panose="020B0604020202020204" pitchFamily="34" charset="0"/>
              </a:rPr>
              <a:t>ư</a:t>
            </a:r>
            <a:endParaRPr lang="en-US" sz="24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549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50D945A3-D31E-465E-ADD1-848650AEDEF3}"/>
              </a:ext>
            </a:extLst>
          </p:cNvPr>
          <p:cNvGrpSpPr/>
          <p:nvPr/>
        </p:nvGrpSpPr>
        <p:grpSpPr>
          <a:xfrm>
            <a:off x="5492884" y="780585"/>
            <a:ext cx="6699116" cy="5693748"/>
            <a:chOff x="5492884" y="780585"/>
            <a:chExt cx="6699116" cy="5693748"/>
          </a:xfrm>
        </p:grpSpPr>
        <p:pic>
          <p:nvPicPr>
            <p:cNvPr id="3" name="Picture 2">
              <a:extLst>
                <a:ext uri="{FF2B5EF4-FFF2-40B4-BE49-F238E27FC236}">
                  <a16:creationId xmlns:a16="http://schemas.microsoft.com/office/drawing/2014/main" id="{C255872D-5E9C-4296-9C77-CF956347F719}"/>
                </a:ext>
              </a:extLst>
            </p:cNvPr>
            <p:cNvPicPr>
              <a:picLocks noChangeAspect="1"/>
            </p:cNvPicPr>
            <p:nvPr/>
          </p:nvPicPr>
          <p:blipFill>
            <a:blip r:embed="rId3"/>
            <a:stretch>
              <a:fillRect/>
            </a:stretch>
          </p:blipFill>
          <p:spPr>
            <a:xfrm>
              <a:off x="5492884" y="780585"/>
              <a:ext cx="6699116" cy="5603196"/>
            </a:xfrm>
            <a:prstGeom prst="rect">
              <a:avLst/>
            </a:prstGeom>
          </p:spPr>
        </p:pic>
        <p:sp>
          <p:nvSpPr>
            <p:cNvPr id="15" name="TextBox 14">
              <a:extLst>
                <a:ext uri="{FF2B5EF4-FFF2-40B4-BE49-F238E27FC236}">
                  <a16:creationId xmlns:a16="http://schemas.microsoft.com/office/drawing/2014/main" id="{62BF6F9A-6431-4D0A-B9D3-D8D6997FF550}"/>
                </a:ext>
              </a:extLst>
            </p:cNvPr>
            <p:cNvSpPr txBox="1"/>
            <p:nvPr/>
          </p:nvSpPr>
          <p:spPr>
            <a:xfrm>
              <a:off x="6255834" y="6105001"/>
              <a:ext cx="5586761" cy="369332"/>
            </a:xfrm>
            <a:prstGeom prst="rect">
              <a:avLst/>
            </a:prstGeom>
            <a:solidFill>
              <a:schemeClr val="bg1"/>
            </a:solidFill>
          </p:spPr>
          <p:txBody>
            <a:bodyPr wrap="square" rtlCol="0">
              <a:spAutoFit/>
            </a:bodyPr>
            <a:lstStyle/>
            <a:p>
              <a:r>
                <a:rPr lang="en-US">
                  <a:solidFill>
                    <a:srgbClr val="0131FF"/>
                  </a:solidFill>
                </a:rPr>
                <a:t>Hình 5. L</a:t>
              </a:r>
              <a:r>
                <a:rPr lang="vi-VN">
                  <a:solidFill>
                    <a:srgbClr val="0131FF"/>
                  </a:solidFill>
                </a:rPr>
                <a:t>ư</a:t>
              </a:r>
              <a:r>
                <a:rPr lang="en-US">
                  <a:solidFill>
                    <a:srgbClr val="0131FF"/>
                  </a:solidFill>
                </a:rPr>
                <a:t>ợc đồ một số đô thị ở Ô-x rây-li-a năm2020</a:t>
              </a:r>
            </a:p>
          </p:txBody>
        </p:sp>
      </p:grpSp>
      <p:grpSp>
        <p:nvGrpSpPr>
          <p:cNvPr id="17" name="Group 16">
            <a:extLst>
              <a:ext uri="{FF2B5EF4-FFF2-40B4-BE49-F238E27FC236}">
                <a16:creationId xmlns:a16="http://schemas.microsoft.com/office/drawing/2014/main" id="{A856E6C1-8746-448C-8FAD-D165B3A12DF1}"/>
              </a:ext>
            </a:extLst>
          </p:cNvPr>
          <p:cNvGrpSpPr/>
          <p:nvPr/>
        </p:nvGrpSpPr>
        <p:grpSpPr>
          <a:xfrm>
            <a:off x="84543" y="1919212"/>
            <a:ext cx="4847071" cy="2689955"/>
            <a:chOff x="-218659" y="1879274"/>
            <a:chExt cx="4847071" cy="2263697"/>
          </a:xfrm>
        </p:grpSpPr>
        <p:sp>
          <p:nvSpPr>
            <p:cNvPr id="18" name="Speech Bubble: Rectangle with Corners Rounded 17">
              <a:extLst>
                <a:ext uri="{FF2B5EF4-FFF2-40B4-BE49-F238E27FC236}">
                  <a16:creationId xmlns:a16="http://schemas.microsoft.com/office/drawing/2014/main" id="{50B3B75B-76DC-4E56-A525-C44E092DC38D}"/>
                </a:ext>
              </a:extLst>
            </p:cNvPr>
            <p:cNvSpPr/>
            <p:nvPr/>
          </p:nvSpPr>
          <p:spPr>
            <a:xfrm>
              <a:off x="-218659" y="1879274"/>
              <a:ext cx="4847071" cy="2263697"/>
            </a:xfrm>
            <a:prstGeom prst="wedgeRoundRectCallout">
              <a:avLst>
                <a:gd name="adj1" fmla="val 64015"/>
                <a:gd name="adj2" fmla="val -26059"/>
                <a:gd name="adj3" fmla="val 16667"/>
              </a:avLst>
            </a:prstGeom>
            <a:solidFill>
              <a:srgbClr val="FFFF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1399BFC-A613-431F-B9E8-E7B09F96C896}"/>
                </a:ext>
              </a:extLst>
            </p:cNvPr>
            <p:cNvSpPr/>
            <p:nvPr/>
          </p:nvSpPr>
          <p:spPr>
            <a:xfrm>
              <a:off x="-81124" y="2068498"/>
              <a:ext cx="4572000" cy="1678775"/>
            </a:xfrm>
            <a:prstGeom prst="rect">
              <a:avLst/>
            </a:prstGeom>
            <a:ln>
              <a:noFill/>
              <a:prstDash val="sysDash"/>
            </a:ln>
          </p:spPr>
          <p:txBody>
            <a:bodyPr wrap="square">
              <a:spAutoFit/>
            </a:bodyPr>
            <a:lstStyle/>
            <a:p>
              <a:pPr algn="just"/>
              <a:r>
                <a:rPr lang="en-US" sz="2800">
                  <a:solidFill>
                    <a:srgbClr val="FF0000"/>
                  </a:solidFill>
                  <a:latin typeface="Arial" panose="020B0604020202020204" pitchFamily="34" charset="0"/>
                  <a:cs typeface="Arial" panose="020B0604020202020204" pitchFamily="34" charset="0"/>
                </a:rPr>
                <a:t>Quan sát bản đồ hình 5, Xác định trên bản đồ</a:t>
              </a:r>
              <a:r>
                <a:rPr lang="vi-VN" sz="2800">
                  <a:solidFill>
                    <a:srgbClr val="FF0000"/>
                  </a:solidFill>
                  <a:cs typeface="Arial" panose="020B0604020202020204" pitchFamily="34" charset="0"/>
                </a:rPr>
                <a:t> một số đô thị ở Ô-xtrây-li-a. Cho biết các đô thị thường tập trung tại khu vực nào</a:t>
              </a:r>
              <a:r>
                <a:rPr lang="en-US" sz="2800">
                  <a:solidFill>
                    <a:srgbClr val="FF0000"/>
                  </a:solidFill>
                  <a:cs typeface="Arial" panose="020B0604020202020204" pitchFamily="34" charset="0"/>
                </a:rPr>
                <a:t>?</a:t>
              </a:r>
              <a:endParaRPr lang="en-US" sz="2800">
                <a:solidFill>
                  <a:srgbClr val="FF0000"/>
                </a:solidFill>
                <a:latin typeface="Arial" panose="020B0604020202020204" pitchFamily="34" charset="0"/>
                <a:cs typeface="Arial" panose="020B0604020202020204" pitchFamily="34" charset="0"/>
              </a:endParaRPr>
            </a:p>
          </p:txBody>
        </p:sp>
      </p:grpSp>
      <p:pic>
        <p:nvPicPr>
          <p:cNvPr id="20" name="Picture 19">
            <a:extLst>
              <a:ext uri="{FF2B5EF4-FFF2-40B4-BE49-F238E27FC236}">
                <a16:creationId xmlns:a16="http://schemas.microsoft.com/office/drawing/2014/main" id="{5FC3AADE-3C68-44C5-98E8-AAE70A47FA87}"/>
              </a:ext>
            </a:extLst>
          </p:cNvPr>
          <p:cNvPicPr>
            <a:picLocks noChangeAspect="1"/>
          </p:cNvPicPr>
          <p:nvPr/>
        </p:nvPicPr>
        <p:blipFill rotWithShape="1">
          <a:blip r:embed="rId4"/>
          <a:srcRect l="9000" t="35851" r="71917" b="32445"/>
          <a:stretch/>
        </p:blipFill>
        <p:spPr>
          <a:xfrm>
            <a:off x="100361" y="5104220"/>
            <a:ext cx="1786294" cy="1669288"/>
          </a:xfrm>
          <a:prstGeom prst="rect">
            <a:avLst/>
          </a:prstGeom>
        </p:spPr>
      </p:pic>
      <p:sp>
        <p:nvSpPr>
          <p:cNvPr id="21" name="Flowchart: Connector 20">
            <a:extLst>
              <a:ext uri="{FF2B5EF4-FFF2-40B4-BE49-F238E27FC236}">
                <a16:creationId xmlns:a16="http://schemas.microsoft.com/office/drawing/2014/main" id="{8EEABA69-8951-49E6-80C0-B3AB38A57DD7}"/>
              </a:ext>
            </a:extLst>
          </p:cNvPr>
          <p:cNvSpPr/>
          <p:nvPr/>
        </p:nvSpPr>
        <p:spPr>
          <a:xfrm>
            <a:off x="9764755" y="3691055"/>
            <a:ext cx="144965" cy="1524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BBA2DBB2-E22F-40A0-9DBA-044895E02095}"/>
              </a:ext>
            </a:extLst>
          </p:cNvPr>
          <p:cNvSpPr/>
          <p:nvPr/>
        </p:nvSpPr>
        <p:spPr>
          <a:xfrm>
            <a:off x="9489690" y="4233747"/>
            <a:ext cx="204440" cy="208196"/>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8687712C-E94C-42F2-B4ED-BC633DB8EC0D}"/>
              </a:ext>
            </a:extLst>
          </p:cNvPr>
          <p:cNvSpPr/>
          <p:nvPr/>
        </p:nvSpPr>
        <p:spPr>
          <a:xfrm>
            <a:off x="9017625" y="4620319"/>
            <a:ext cx="182132" cy="20816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E9FD912A-7486-4DE5-AA17-7FA8A75B6BEB}"/>
              </a:ext>
            </a:extLst>
          </p:cNvPr>
          <p:cNvSpPr/>
          <p:nvPr/>
        </p:nvSpPr>
        <p:spPr>
          <a:xfrm>
            <a:off x="9787057" y="3847172"/>
            <a:ext cx="144965" cy="152400"/>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FD718FF1-32E4-4831-AE37-5DC2C8FF6760}"/>
              </a:ext>
            </a:extLst>
          </p:cNvPr>
          <p:cNvSpPr/>
          <p:nvPr/>
        </p:nvSpPr>
        <p:spPr>
          <a:xfrm>
            <a:off x="9660677" y="4144535"/>
            <a:ext cx="144965" cy="152400"/>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85CE6DCD-206E-48E3-B5BB-5B9EF000072C}"/>
              </a:ext>
            </a:extLst>
          </p:cNvPr>
          <p:cNvSpPr/>
          <p:nvPr/>
        </p:nvSpPr>
        <p:spPr>
          <a:xfrm>
            <a:off x="9378181" y="4441898"/>
            <a:ext cx="144965" cy="152400"/>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35B8A13C-B5CC-4C56-9223-57B6A0E1A3D0}"/>
              </a:ext>
            </a:extLst>
          </p:cNvPr>
          <p:cNvSpPr/>
          <p:nvPr/>
        </p:nvSpPr>
        <p:spPr>
          <a:xfrm>
            <a:off x="8526972" y="4371275"/>
            <a:ext cx="144965" cy="152400"/>
          </a:xfrm>
          <a:prstGeom prst="flowChartConnector">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0DB25579-4789-4D23-A343-66CF2F895FD1}"/>
              </a:ext>
            </a:extLst>
          </p:cNvPr>
          <p:cNvSpPr/>
          <p:nvPr/>
        </p:nvSpPr>
        <p:spPr>
          <a:xfrm>
            <a:off x="6617921" y="4159400"/>
            <a:ext cx="211873" cy="23789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305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500" fill="hold"/>
                                        <p:tgtEl>
                                          <p:spTgt spid="22"/>
                                        </p:tgtEl>
                                        <p:attrNameLst>
                                          <p:attrName>ppt_w</p:attrName>
                                        </p:attrNameLst>
                                      </p:cBhvr>
                                      <p:tavLst>
                                        <p:tav tm="0">
                                          <p:val>
                                            <p:fltVal val="0"/>
                                          </p:val>
                                        </p:tav>
                                        <p:tav tm="100000">
                                          <p:val>
                                            <p:strVal val="#ppt_w"/>
                                          </p:val>
                                        </p:tav>
                                      </p:tavLst>
                                    </p:anim>
                                    <p:anim calcmode="lin" valueType="num">
                                      <p:cBhvr>
                                        <p:cTn id="16" dur="500" fill="hold"/>
                                        <p:tgtEl>
                                          <p:spTgt spid="22"/>
                                        </p:tgtEl>
                                        <p:attrNameLst>
                                          <p:attrName>ppt_h</p:attrName>
                                        </p:attrNameLst>
                                      </p:cBhvr>
                                      <p:tavLst>
                                        <p:tav tm="0">
                                          <p:val>
                                            <p:fltVal val="0"/>
                                          </p:val>
                                        </p:tav>
                                        <p:tav tm="100000">
                                          <p:val>
                                            <p:strVal val="#ppt_h"/>
                                          </p:val>
                                        </p:tav>
                                      </p:tavLst>
                                    </p:anim>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p:cTn id="29" dur="500" fill="hold"/>
                                        <p:tgtEl>
                                          <p:spTgt spid="28"/>
                                        </p:tgtEl>
                                        <p:attrNameLst>
                                          <p:attrName>ppt_w</p:attrName>
                                        </p:attrNameLst>
                                      </p:cBhvr>
                                      <p:tavLst>
                                        <p:tav tm="0">
                                          <p:val>
                                            <p:fltVal val="0"/>
                                          </p:val>
                                        </p:tav>
                                        <p:tav tm="100000">
                                          <p:val>
                                            <p:strVal val="#ppt_w"/>
                                          </p:val>
                                        </p:tav>
                                      </p:tavLst>
                                    </p:anim>
                                    <p:anim calcmode="lin" valueType="num">
                                      <p:cBhvr>
                                        <p:cTn id="30" dur="500" fill="hold"/>
                                        <p:tgtEl>
                                          <p:spTgt spid="28"/>
                                        </p:tgtEl>
                                        <p:attrNameLst>
                                          <p:attrName>ppt_h</p:attrName>
                                        </p:attrNameLst>
                                      </p:cBhvr>
                                      <p:tavLst>
                                        <p:tav tm="0">
                                          <p:val>
                                            <p:fltVal val="0"/>
                                          </p:val>
                                        </p:tav>
                                        <p:tav tm="100000">
                                          <p:val>
                                            <p:strVal val="#ppt_h"/>
                                          </p:val>
                                        </p:tav>
                                      </p:tavLst>
                                    </p:anim>
                                    <p:animEffect transition="in" filter="fad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3000" fill="hold"/>
                                        <p:tgtEl>
                                          <p:spTgt spid="21"/>
                                        </p:tgtEl>
                                        <p:attrNameLst>
                                          <p:attrName>ppt_w</p:attrName>
                                        </p:attrNameLst>
                                      </p:cBhvr>
                                      <p:tavLst>
                                        <p:tav tm="0">
                                          <p:val>
                                            <p:fltVal val="0"/>
                                          </p:val>
                                        </p:tav>
                                        <p:tav tm="100000">
                                          <p:val>
                                            <p:strVal val="#ppt_w"/>
                                          </p:val>
                                        </p:tav>
                                      </p:tavLst>
                                    </p:anim>
                                    <p:anim calcmode="lin" valueType="num">
                                      <p:cBhvr>
                                        <p:cTn id="37" dur="3000" fill="hold"/>
                                        <p:tgtEl>
                                          <p:spTgt spid="21"/>
                                        </p:tgtEl>
                                        <p:attrNameLst>
                                          <p:attrName>ppt_h</p:attrName>
                                        </p:attrNameLst>
                                      </p:cBhvr>
                                      <p:tavLst>
                                        <p:tav tm="0">
                                          <p:val>
                                            <p:fltVal val="0"/>
                                          </p:val>
                                        </p:tav>
                                        <p:tav tm="100000">
                                          <p:val>
                                            <p:strVal val="#ppt_h"/>
                                          </p:val>
                                        </p:tav>
                                      </p:tavLst>
                                    </p:anim>
                                    <p:animEffect transition="in" filter="fade">
                                      <p:cBhvr>
                                        <p:cTn id="38" dur="30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Effect transition="in" filter="fade">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6"/>
                                        </p:tgtEl>
                                        <p:attrNameLst>
                                          <p:attrName>style.visibility</p:attrName>
                                        </p:attrNameLst>
                                      </p:cBhvr>
                                      <p:to>
                                        <p:strVal val="visible"/>
                                      </p:to>
                                    </p:set>
                                    <p:anim calcmode="lin" valueType="num">
                                      <p:cBhvr>
                                        <p:cTn id="50" dur="500" fill="hold"/>
                                        <p:tgtEl>
                                          <p:spTgt spid="26"/>
                                        </p:tgtEl>
                                        <p:attrNameLst>
                                          <p:attrName>ppt_w</p:attrName>
                                        </p:attrNameLst>
                                      </p:cBhvr>
                                      <p:tavLst>
                                        <p:tav tm="0">
                                          <p:val>
                                            <p:fltVal val="0"/>
                                          </p:val>
                                        </p:tav>
                                        <p:tav tm="100000">
                                          <p:val>
                                            <p:strVal val="#ppt_w"/>
                                          </p:val>
                                        </p:tav>
                                      </p:tavLst>
                                    </p:anim>
                                    <p:anim calcmode="lin" valueType="num">
                                      <p:cBhvr>
                                        <p:cTn id="51" dur="500" fill="hold"/>
                                        <p:tgtEl>
                                          <p:spTgt spid="26"/>
                                        </p:tgtEl>
                                        <p:attrNameLst>
                                          <p:attrName>ppt_h</p:attrName>
                                        </p:attrNameLst>
                                      </p:cBhvr>
                                      <p:tavLst>
                                        <p:tav tm="0">
                                          <p:val>
                                            <p:fltVal val="0"/>
                                          </p:val>
                                        </p:tav>
                                        <p:tav tm="100000">
                                          <p:val>
                                            <p:strVal val="#ppt_h"/>
                                          </p:val>
                                        </p:tav>
                                      </p:tavLst>
                                    </p:anim>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p:cTn id="57" dur="500" fill="hold"/>
                                        <p:tgtEl>
                                          <p:spTgt spid="25"/>
                                        </p:tgtEl>
                                        <p:attrNameLst>
                                          <p:attrName>ppt_w</p:attrName>
                                        </p:attrNameLst>
                                      </p:cBhvr>
                                      <p:tavLst>
                                        <p:tav tm="0">
                                          <p:val>
                                            <p:fltVal val="0"/>
                                          </p:val>
                                        </p:tav>
                                        <p:tav tm="100000">
                                          <p:val>
                                            <p:strVal val="#ppt_w"/>
                                          </p:val>
                                        </p:tav>
                                      </p:tavLst>
                                    </p:anim>
                                    <p:anim calcmode="lin" valueType="num">
                                      <p:cBhvr>
                                        <p:cTn id="58" dur="500" fill="hold"/>
                                        <p:tgtEl>
                                          <p:spTgt spid="25"/>
                                        </p:tgtEl>
                                        <p:attrNameLst>
                                          <p:attrName>ppt_h</p:attrName>
                                        </p:attrNameLst>
                                      </p:cBhvr>
                                      <p:tavLst>
                                        <p:tav tm="0">
                                          <p:val>
                                            <p:fltVal val="0"/>
                                          </p:val>
                                        </p:tav>
                                        <p:tav tm="100000">
                                          <p:val>
                                            <p:strVal val="#ppt_h"/>
                                          </p:val>
                                        </p:tav>
                                      </p:tavLst>
                                    </p:anim>
                                    <p:animEffect transition="in" filter="fade">
                                      <p:cBhvr>
                                        <p:cTn id="59" dur="500"/>
                                        <p:tgtEl>
                                          <p:spTgt spid="25"/>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27"/>
                                        </p:tgtEl>
                                        <p:attrNameLst>
                                          <p:attrName>style.visibility</p:attrName>
                                        </p:attrNameLst>
                                      </p:cBhvr>
                                      <p:to>
                                        <p:strVal val="visible"/>
                                      </p:to>
                                    </p:set>
                                    <p:anim calcmode="lin" valueType="num">
                                      <p:cBhvr>
                                        <p:cTn id="64" dur="500" fill="hold"/>
                                        <p:tgtEl>
                                          <p:spTgt spid="27"/>
                                        </p:tgtEl>
                                        <p:attrNameLst>
                                          <p:attrName>ppt_w</p:attrName>
                                        </p:attrNameLst>
                                      </p:cBhvr>
                                      <p:tavLst>
                                        <p:tav tm="0">
                                          <p:val>
                                            <p:fltVal val="0"/>
                                          </p:val>
                                        </p:tav>
                                        <p:tav tm="100000">
                                          <p:val>
                                            <p:strVal val="#ppt_w"/>
                                          </p:val>
                                        </p:tav>
                                      </p:tavLst>
                                    </p:anim>
                                    <p:anim calcmode="lin" valueType="num">
                                      <p:cBhvr>
                                        <p:cTn id="65" dur="500" fill="hold"/>
                                        <p:tgtEl>
                                          <p:spTgt spid="27"/>
                                        </p:tgtEl>
                                        <p:attrNameLst>
                                          <p:attrName>ppt_h</p:attrName>
                                        </p:attrNameLst>
                                      </p:cBhvr>
                                      <p:tavLst>
                                        <p:tav tm="0">
                                          <p:val>
                                            <p:fltVal val="0"/>
                                          </p:val>
                                        </p:tav>
                                        <p:tav tm="100000">
                                          <p:val>
                                            <p:strVal val="#ppt_h"/>
                                          </p:val>
                                        </p:tav>
                                      </p:tavLst>
                                    </p:anim>
                                    <p:animEffect transition="in" filter="fade">
                                      <p:cBhvr>
                                        <p:cTn id="6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A67A150-AE9E-47CE-A268-C922E5C487E1}"/>
              </a:ext>
            </a:extLst>
          </p:cNvPr>
          <p:cNvGrpSpPr/>
          <p:nvPr/>
        </p:nvGrpSpPr>
        <p:grpSpPr>
          <a:xfrm>
            <a:off x="847352" y="48750"/>
            <a:ext cx="9993915" cy="872949"/>
            <a:chOff x="1133366" y="2220084"/>
            <a:chExt cx="16360764" cy="914400"/>
          </a:xfrm>
        </p:grpSpPr>
        <p:sp>
          <p:nvSpPr>
            <p:cNvPr id="5" name="Arrow: Pentagon 4">
              <a:extLst>
                <a:ext uri="{FF2B5EF4-FFF2-40B4-BE49-F238E27FC236}">
                  <a16:creationId xmlns:a16="http://schemas.microsoft.com/office/drawing/2014/main" id="{659388C7-EABD-4F69-800E-1810C6164EEB}"/>
                </a:ext>
              </a:extLst>
            </p:cNvPr>
            <p:cNvSpPr/>
            <p:nvPr/>
          </p:nvSpPr>
          <p:spPr>
            <a:xfrm>
              <a:off x="1133366" y="2220084"/>
              <a:ext cx="16360764" cy="914400"/>
            </a:xfrm>
            <a:prstGeom prst="homePlate">
              <a:avLst/>
            </a:prstGeom>
            <a:solidFill>
              <a:srgbClr val="FFFF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CB68A7D7-9448-4BF4-869C-094371DE1B3F}"/>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57CBB377-F28F-4A46-A8C1-3C9B3ED86503}"/>
              </a:ext>
            </a:extLst>
          </p:cNvPr>
          <p:cNvSpPr txBox="1"/>
          <p:nvPr/>
        </p:nvSpPr>
        <p:spPr>
          <a:xfrm>
            <a:off x="1637076" y="274815"/>
            <a:ext cx="11103806" cy="461665"/>
          </a:xfrm>
          <a:prstGeom prst="rect">
            <a:avLst/>
          </a:prstGeom>
          <a:noFill/>
        </p:spPr>
        <p:txBody>
          <a:bodyPr wrap="square" rtlCol="0">
            <a:spAutoFit/>
          </a:bodyPr>
          <a:lstStyle/>
          <a:p>
            <a:r>
              <a:rPr lang="en-US" sz="2400">
                <a:solidFill>
                  <a:srgbClr val="0131FF"/>
                </a:solidFill>
                <a:latin typeface="Arial" panose="020B0604020202020204" pitchFamily="34" charset="0"/>
                <a:cs typeface="Arial" panose="020B0604020202020204" pitchFamily="34" charset="0"/>
              </a:rPr>
              <a:t>Dân cư, một số vấn đề lịch sử, văn hóa của Ô- xtrây-li-a</a:t>
            </a:r>
          </a:p>
        </p:txBody>
      </p:sp>
      <p:grpSp>
        <p:nvGrpSpPr>
          <p:cNvPr id="8" name="Group 7">
            <a:extLst>
              <a:ext uri="{FF2B5EF4-FFF2-40B4-BE49-F238E27FC236}">
                <a16:creationId xmlns:a16="http://schemas.microsoft.com/office/drawing/2014/main" id="{458E302E-B0AB-4F38-9917-93AC5C553D36}"/>
              </a:ext>
            </a:extLst>
          </p:cNvPr>
          <p:cNvGrpSpPr/>
          <p:nvPr/>
        </p:nvGrpSpPr>
        <p:grpSpPr>
          <a:xfrm>
            <a:off x="85123" y="48750"/>
            <a:ext cx="1301952" cy="872949"/>
            <a:chOff x="344605" y="154323"/>
            <a:chExt cx="1301952" cy="872949"/>
          </a:xfrm>
        </p:grpSpPr>
        <p:sp>
          <p:nvSpPr>
            <p:cNvPr id="9" name="Arrow: Pentagon 8">
              <a:extLst>
                <a:ext uri="{FF2B5EF4-FFF2-40B4-BE49-F238E27FC236}">
                  <a16:creationId xmlns:a16="http://schemas.microsoft.com/office/drawing/2014/main" id="{270C2FA5-C141-4612-A8DF-C8C77A07BFFC}"/>
                </a:ext>
              </a:extLst>
            </p:cNvPr>
            <p:cNvSpPr/>
            <p:nvPr/>
          </p:nvSpPr>
          <p:spPr>
            <a:xfrm>
              <a:off x="344605" y="154323"/>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id="{E37CB5C1-07B4-436D-83C6-A1E9C689CF10}"/>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D7E34546-9AB4-48DE-96EA-6C1EE1A11687}"/>
              </a:ext>
            </a:extLst>
          </p:cNvPr>
          <p:cNvSpPr txBox="1"/>
          <p:nvPr/>
        </p:nvSpPr>
        <p:spPr>
          <a:xfrm>
            <a:off x="953816" y="1068059"/>
            <a:ext cx="7855976" cy="461665"/>
          </a:xfrm>
          <a:prstGeom prst="rect">
            <a:avLst/>
          </a:prstGeom>
          <a:solidFill>
            <a:srgbClr val="00B050"/>
          </a:solidFill>
        </p:spPr>
        <p:txBody>
          <a:bodyPr wrap="square" rtlCol="0">
            <a:spAutoFit/>
          </a:bodyPr>
          <a:lstStyle/>
          <a:p>
            <a:r>
              <a:rPr lang="en-US" sz="2400">
                <a:solidFill>
                  <a:schemeClr val="bg1"/>
                </a:solidFill>
                <a:latin typeface="Arial" panose="020B0604020202020204" pitchFamily="34" charset="0"/>
                <a:cs typeface="Arial" panose="020B0604020202020204" pitchFamily="34" charset="0"/>
              </a:rPr>
              <a:t>b. Một số vấn đề về lịch sử và văn hóa của Ô-xtrây-li-a</a:t>
            </a:r>
          </a:p>
        </p:txBody>
      </p:sp>
      <p:sp>
        <p:nvSpPr>
          <p:cNvPr id="2" name="Rectangle 1">
            <a:extLst>
              <a:ext uri="{FF2B5EF4-FFF2-40B4-BE49-F238E27FC236}">
                <a16:creationId xmlns:a16="http://schemas.microsoft.com/office/drawing/2014/main" id="{48DB3FF1-562D-4BD6-B664-B25D99081317}"/>
              </a:ext>
            </a:extLst>
          </p:cNvPr>
          <p:cNvSpPr/>
          <p:nvPr/>
        </p:nvSpPr>
        <p:spPr>
          <a:xfrm>
            <a:off x="1465134" y="3321269"/>
            <a:ext cx="9494877" cy="1077218"/>
          </a:xfrm>
          <a:prstGeom prst="rect">
            <a:avLst/>
          </a:prstGeom>
          <a:ln>
            <a:solidFill>
              <a:srgbClr val="0131FF"/>
            </a:solidFill>
            <a:prstDash val="sysDash"/>
          </a:ln>
        </p:spPr>
        <p:txBody>
          <a:bodyPr wrap="square">
            <a:spAutoFit/>
          </a:bodyPr>
          <a:lstStyle/>
          <a:p>
            <a:pPr algn="just"/>
            <a:r>
              <a:rPr lang="en-US" sz="3200">
                <a:solidFill>
                  <a:srgbClr val="FF3399"/>
                </a:solidFill>
                <a:latin typeface="Arial" panose="020B0604020202020204" pitchFamily="34" charset="0"/>
                <a:cs typeface="Arial" panose="020B0604020202020204" pitchFamily="34" charset="0"/>
              </a:rPr>
              <a:t>Đọc thông tin trong mục b, hãy trình bày một số nét độc đáo về lịch sử và văn hóa của Ô-xtrây-li-a.</a:t>
            </a:r>
          </a:p>
        </p:txBody>
      </p:sp>
      <p:sp>
        <p:nvSpPr>
          <p:cNvPr id="12" name="Rectangle 11">
            <a:extLst>
              <a:ext uri="{FF2B5EF4-FFF2-40B4-BE49-F238E27FC236}">
                <a16:creationId xmlns:a16="http://schemas.microsoft.com/office/drawing/2014/main" id="{CB7F0407-14C6-4360-B1F1-E38D94CBA11E}"/>
              </a:ext>
            </a:extLst>
          </p:cNvPr>
          <p:cNvSpPr/>
          <p:nvPr/>
        </p:nvSpPr>
        <p:spPr>
          <a:xfrm>
            <a:off x="2055992" y="2798049"/>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sp>
        <p:nvSpPr>
          <p:cNvPr id="13" name="Rectangle 12">
            <a:extLst>
              <a:ext uri="{FF2B5EF4-FFF2-40B4-BE49-F238E27FC236}">
                <a16:creationId xmlns:a16="http://schemas.microsoft.com/office/drawing/2014/main" id="{0CD3801F-7C07-40C9-A3A1-24F97E31D7BF}"/>
              </a:ext>
            </a:extLst>
          </p:cNvPr>
          <p:cNvSpPr/>
          <p:nvPr/>
        </p:nvSpPr>
        <p:spPr>
          <a:xfrm>
            <a:off x="8051165" y="2771045"/>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( 2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grpSp>
        <p:nvGrpSpPr>
          <p:cNvPr id="15" name="Group 14">
            <a:extLst>
              <a:ext uri="{FF2B5EF4-FFF2-40B4-BE49-F238E27FC236}">
                <a16:creationId xmlns:a16="http://schemas.microsoft.com/office/drawing/2014/main" id="{C2213DF1-DF63-44C0-8E3C-518BE9D3802C}"/>
              </a:ext>
            </a:extLst>
          </p:cNvPr>
          <p:cNvGrpSpPr/>
          <p:nvPr/>
        </p:nvGrpSpPr>
        <p:grpSpPr>
          <a:xfrm>
            <a:off x="4445910" y="2437814"/>
            <a:ext cx="3475970" cy="720469"/>
            <a:chOff x="3125604" y="878949"/>
            <a:chExt cx="3612248" cy="531350"/>
          </a:xfrm>
        </p:grpSpPr>
        <p:sp>
          <p:nvSpPr>
            <p:cNvPr id="16" name="Rectangle: Rounded Corners 15">
              <a:extLst>
                <a:ext uri="{FF2B5EF4-FFF2-40B4-BE49-F238E27FC236}">
                  <a16:creationId xmlns:a16="http://schemas.microsoft.com/office/drawing/2014/main" id="{B7FBD922-45A4-4B98-B8D7-1709F7D4E622}"/>
                </a:ext>
              </a:extLst>
            </p:cNvPr>
            <p:cNvSpPr/>
            <p:nvPr/>
          </p:nvSpPr>
          <p:spPr>
            <a:xfrm>
              <a:off x="3125604" y="878949"/>
              <a:ext cx="2923454" cy="531350"/>
            </a:xfrm>
            <a:prstGeom prst="roundRect">
              <a:avLst/>
            </a:prstGeom>
            <a:solidFill>
              <a:srgbClr val="7030A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F7FA76"/>
                </a:solidFill>
              </a:endParaRPr>
            </a:p>
          </p:txBody>
        </p:sp>
        <p:sp>
          <p:nvSpPr>
            <p:cNvPr id="17" name="TextBox 16">
              <a:extLst>
                <a:ext uri="{FF2B5EF4-FFF2-40B4-BE49-F238E27FC236}">
                  <a16:creationId xmlns:a16="http://schemas.microsoft.com/office/drawing/2014/main" id="{4F98F2EC-DC6B-4722-80A5-D371274126D4}"/>
                </a:ext>
              </a:extLst>
            </p:cNvPr>
            <p:cNvSpPr txBox="1"/>
            <p:nvPr/>
          </p:nvSpPr>
          <p:spPr>
            <a:xfrm>
              <a:off x="3284825" y="979102"/>
              <a:ext cx="3453027" cy="385878"/>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TÔI TÀI NĂNG</a:t>
              </a:r>
            </a:p>
          </p:txBody>
        </p:sp>
      </p:grpSp>
      <p:pic>
        <p:nvPicPr>
          <p:cNvPr id="18" name="2 Minute Timer (To)">
            <a:hlinkClick r:id="" action="ppaction://media"/>
            <a:extLst>
              <a:ext uri="{FF2B5EF4-FFF2-40B4-BE49-F238E27FC236}">
                <a16:creationId xmlns:a16="http://schemas.microsoft.com/office/drawing/2014/main" id="{96044779-7691-489E-8D1C-93845194F74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929055" y="1866336"/>
            <a:ext cx="1215163" cy="812057"/>
          </a:xfrm>
          <a:prstGeom prst="rect">
            <a:avLst/>
          </a:prstGeom>
        </p:spPr>
      </p:pic>
      <p:grpSp>
        <p:nvGrpSpPr>
          <p:cNvPr id="19" name="Group 18">
            <a:extLst>
              <a:ext uri="{FF2B5EF4-FFF2-40B4-BE49-F238E27FC236}">
                <a16:creationId xmlns:a16="http://schemas.microsoft.com/office/drawing/2014/main" id="{3FDA7A3C-A7DA-464D-AD5E-683BE0B6A250}"/>
              </a:ext>
            </a:extLst>
          </p:cNvPr>
          <p:cNvGrpSpPr/>
          <p:nvPr/>
        </p:nvGrpSpPr>
        <p:grpSpPr>
          <a:xfrm>
            <a:off x="885332" y="2339479"/>
            <a:ext cx="1094053" cy="848554"/>
            <a:chOff x="3634055" y="3302115"/>
            <a:chExt cx="848449" cy="796469"/>
          </a:xfrm>
        </p:grpSpPr>
        <p:pic>
          <p:nvPicPr>
            <p:cNvPr id="20" name="Picture 19">
              <a:extLst>
                <a:ext uri="{FF2B5EF4-FFF2-40B4-BE49-F238E27FC236}">
                  <a16:creationId xmlns:a16="http://schemas.microsoft.com/office/drawing/2014/main" id="{E21E22C9-E6E8-4AC2-9AB1-EDEA300E2AF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21" name="Picture 20">
              <a:extLst>
                <a:ext uri="{FF2B5EF4-FFF2-40B4-BE49-F238E27FC236}">
                  <a16:creationId xmlns:a16="http://schemas.microsoft.com/office/drawing/2014/main" id="{34A82358-8F90-4B4F-9177-24B00BF981E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spTree>
    <p:extLst>
      <p:ext uri="{BB962C8B-B14F-4D97-AF65-F5344CB8AC3E}">
        <p14:creationId xmlns:p14="http://schemas.microsoft.com/office/powerpoint/2010/main" val="19764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500"/>
                                        <p:tgtEl>
                                          <p:spTgt spid="12"/>
                                        </p:tgtEl>
                                      </p:cBhvr>
                                    </p:animEffect>
                                  </p:childTnLst>
                                </p:cTn>
                              </p:par>
                              <p:par>
                                <p:cTn id="13" presetID="22" presetClass="entr" presetSubtype="2"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right)">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par>
                                <p:cTn id="21" presetID="22" presetClass="entr" presetSubtype="8"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24" fill="hold" display="0">
                  <p:stCondLst>
                    <p:cond delay="indefinite"/>
                  </p:stCondLst>
                </p:cTn>
                <p:tgtEl>
                  <p:spTgt spid="18"/>
                </p:tgtEl>
              </p:cMediaNode>
            </p:video>
          </p:childTnLst>
        </p:cTn>
      </p:par>
    </p:tnLst>
    <p:bldLst>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A67A150-AE9E-47CE-A268-C922E5C487E1}"/>
              </a:ext>
            </a:extLst>
          </p:cNvPr>
          <p:cNvGrpSpPr/>
          <p:nvPr/>
        </p:nvGrpSpPr>
        <p:grpSpPr>
          <a:xfrm>
            <a:off x="847352" y="48750"/>
            <a:ext cx="9993915" cy="872949"/>
            <a:chOff x="1133366" y="2220084"/>
            <a:chExt cx="16360764" cy="914400"/>
          </a:xfrm>
        </p:grpSpPr>
        <p:sp>
          <p:nvSpPr>
            <p:cNvPr id="5" name="Arrow: Pentagon 4">
              <a:extLst>
                <a:ext uri="{FF2B5EF4-FFF2-40B4-BE49-F238E27FC236}">
                  <a16:creationId xmlns:a16="http://schemas.microsoft.com/office/drawing/2014/main" id="{659388C7-EABD-4F69-800E-1810C6164EEB}"/>
                </a:ext>
              </a:extLst>
            </p:cNvPr>
            <p:cNvSpPr/>
            <p:nvPr/>
          </p:nvSpPr>
          <p:spPr>
            <a:xfrm>
              <a:off x="1133366" y="2220084"/>
              <a:ext cx="16360764" cy="914400"/>
            </a:xfrm>
            <a:prstGeom prst="homePlate">
              <a:avLst/>
            </a:prstGeom>
            <a:solidFill>
              <a:srgbClr val="FFFF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CB68A7D7-9448-4BF4-869C-094371DE1B3F}"/>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57CBB377-F28F-4A46-A8C1-3C9B3ED86503}"/>
              </a:ext>
            </a:extLst>
          </p:cNvPr>
          <p:cNvSpPr txBox="1"/>
          <p:nvPr/>
        </p:nvSpPr>
        <p:spPr>
          <a:xfrm>
            <a:off x="1637076" y="274815"/>
            <a:ext cx="11103806" cy="461665"/>
          </a:xfrm>
          <a:prstGeom prst="rect">
            <a:avLst/>
          </a:prstGeom>
          <a:noFill/>
        </p:spPr>
        <p:txBody>
          <a:bodyPr wrap="square" rtlCol="0">
            <a:spAutoFit/>
          </a:bodyPr>
          <a:lstStyle/>
          <a:p>
            <a:r>
              <a:rPr lang="en-US" sz="2400">
                <a:solidFill>
                  <a:srgbClr val="0131FF"/>
                </a:solidFill>
                <a:latin typeface="Arial" panose="020B0604020202020204" pitchFamily="34" charset="0"/>
                <a:cs typeface="Arial" panose="020B0604020202020204" pitchFamily="34" charset="0"/>
              </a:rPr>
              <a:t>Dân cư, một số vấn đề lịch sử, văn hóa của Ô x trây-li-a</a:t>
            </a:r>
          </a:p>
        </p:txBody>
      </p:sp>
      <p:grpSp>
        <p:nvGrpSpPr>
          <p:cNvPr id="8" name="Group 7">
            <a:extLst>
              <a:ext uri="{FF2B5EF4-FFF2-40B4-BE49-F238E27FC236}">
                <a16:creationId xmlns:a16="http://schemas.microsoft.com/office/drawing/2014/main" id="{458E302E-B0AB-4F38-9917-93AC5C553D36}"/>
              </a:ext>
            </a:extLst>
          </p:cNvPr>
          <p:cNvGrpSpPr/>
          <p:nvPr/>
        </p:nvGrpSpPr>
        <p:grpSpPr>
          <a:xfrm>
            <a:off x="85123" y="48750"/>
            <a:ext cx="1301952" cy="872949"/>
            <a:chOff x="344605" y="154323"/>
            <a:chExt cx="1301952" cy="872949"/>
          </a:xfrm>
        </p:grpSpPr>
        <p:sp>
          <p:nvSpPr>
            <p:cNvPr id="9" name="Arrow: Pentagon 8">
              <a:extLst>
                <a:ext uri="{FF2B5EF4-FFF2-40B4-BE49-F238E27FC236}">
                  <a16:creationId xmlns:a16="http://schemas.microsoft.com/office/drawing/2014/main" id="{270C2FA5-C141-4612-A8DF-C8C77A07BFFC}"/>
                </a:ext>
              </a:extLst>
            </p:cNvPr>
            <p:cNvSpPr/>
            <p:nvPr/>
          </p:nvSpPr>
          <p:spPr>
            <a:xfrm>
              <a:off x="344605" y="154323"/>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id="{E37CB5C1-07B4-436D-83C6-A1E9C689CF10}"/>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DEDF5256-6A57-4E85-AFC0-4FEFA4585C25}"/>
              </a:ext>
            </a:extLst>
          </p:cNvPr>
          <p:cNvSpPr/>
          <p:nvPr/>
        </p:nvSpPr>
        <p:spPr>
          <a:xfrm>
            <a:off x="386206" y="1695676"/>
            <a:ext cx="10907078" cy="461665"/>
          </a:xfrm>
          <a:prstGeom prst="rect">
            <a:avLst/>
          </a:prstGeom>
        </p:spPr>
        <p:txBody>
          <a:bodyPr wrap="square">
            <a:spAutoFit/>
          </a:bodyPr>
          <a:lstStyle/>
          <a:p>
            <a:pPr algn="just"/>
            <a:r>
              <a:rPr lang="vi-VN" sz="2400">
                <a:solidFill>
                  <a:srgbClr val="0131FF"/>
                </a:solidFill>
              </a:rPr>
              <a:t>- Người bản địa đã sinh sống từ cách đây khoảng 10 000 năm</a:t>
            </a:r>
            <a:endParaRPr lang="en-US" sz="2400">
              <a:solidFill>
                <a:srgbClr val="0131FF"/>
              </a:solidFill>
            </a:endParaRPr>
          </a:p>
        </p:txBody>
      </p:sp>
      <p:sp>
        <p:nvSpPr>
          <p:cNvPr id="2" name="Rectangle 1">
            <a:extLst>
              <a:ext uri="{FF2B5EF4-FFF2-40B4-BE49-F238E27FC236}">
                <a16:creationId xmlns:a16="http://schemas.microsoft.com/office/drawing/2014/main" id="{3E765E69-4FF0-40B5-A57C-3C53F11D79C8}"/>
              </a:ext>
            </a:extLst>
          </p:cNvPr>
          <p:cNvSpPr/>
          <p:nvPr/>
        </p:nvSpPr>
        <p:spPr>
          <a:xfrm>
            <a:off x="892100" y="1078515"/>
            <a:ext cx="1295547" cy="461665"/>
          </a:xfrm>
          <a:prstGeom prst="rect">
            <a:avLst/>
          </a:prstGeom>
          <a:solidFill>
            <a:schemeClr val="accent4">
              <a:lumMod val="20000"/>
              <a:lumOff val="80000"/>
            </a:schemeClr>
          </a:solidFill>
          <a:ln>
            <a:solidFill>
              <a:srgbClr val="0070C0"/>
            </a:solidFill>
          </a:ln>
        </p:spPr>
        <p:txBody>
          <a:bodyPr wrap="none">
            <a:spAutoFit/>
          </a:bodyPr>
          <a:lstStyle/>
          <a:p>
            <a:pPr algn="just"/>
            <a:r>
              <a:rPr lang="vi-VN" sz="2400" b="1">
                <a:solidFill>
                  <a:srgbClr val="0131FF"/>
                </a:solidFill>
              </a:rPr>
              <a:t>Lịch sử</a:t>
            </a:r>
            <a:endParaRPr lang="vi-VN" sz="2400">
              <a:solidFill>
                <a:srgbClr val="0131FF"/>
              </a:solidFill>
            </a:endParaRPr>
          </a:p>
        </p:txBody>
      </p:sp>
      <p:grpSp>
        <p:nvGrpSpPr>
          <p:cNvPr id="16" name="Group 15">
            <a:extLst>
              <a:ext uri="{FF2B5EF4-FFF2-40B4-BE49-F238E27FC236}">
                <a16:creationId xmlns:a16="http://schemas.microsoft.com/office/drawing/2014/main" id="{2A2173D0-F5E5-4E04-BF1B-287BEB5B0B20}"/>
              </a:ext>
            </a:extLst>
          </p:cNvPr>
          <p:cNvGrpSpPr/>
          <p:nvPr/>
        </p:nvGrpSpPr>
        <p:grpSpPr>
          <a:xfrm>
            <a:off x="1840956" y="2308689"/>
            <a:ext cx="7604127" cy="3626390"/>
            <a:chOff x="1539873" y="2513182"/>
            <a:chExt cx="7604127" cy="3626390"/>
          </a:xfrm>
        </p:grpSpPr>
        <p:pic>
          <p:nvPicPr>
            <p:cNvPr id="3" name="Picture 2">
              <a:extLst>
                <a:ext uri="{FF2B5EF4-FFF2-40B4-BE49-F238E27FC236}">
                  <a16:creationId xmlns:a16="http://schemas.microsoft.com/office/drawing/2014/main" id="{542697B9-2649-4ACF-8DB7-F2E0DE3BBC4F}"/>
                </a:ext>
              </a:extLst>
            </p:cNvPr>
            <p:cNvPicPr>
              <a:picLocks noChangeAspect="1"/>
            </p:cNvPicPr>
            <p:nvPr/>
          </p:nvPicPr>
          <p:blipFill>
            <a:blip r:embed="rId3"/>
            <a:stretch>
              <a:fillRect/>
            </a:stretch>
          </p:blipFill>
          <p:spPr>
            <a:xfrm>
              <a:off x="5538662" y="2513182"/>
              <a:ext cx="3605338" cy="2951937"/>
            </a:xfrm>
            <a:prstGeom prst="rect">
              <a:avLst/>
            </a:prstGeom>
          </p:spPr>
        </p:pic>
        <p:sp>
          <p:nvSpPr>
            <p:cNvPr id="13" name="TextBox 12">
              <a:extLst>
                <a:ext uri="{FF2B5EF4-FFF2-40B4-BE49-F238E27FC236}">
                  <a16:creationId xmlns:a16="http://schemas.microsoft.com/office/drawing/2014/main" id="{7C8E26AB-DF71-4B0F-96A1-A663292C4D89}"/>
                </a:ext>
              </a:extLst>
            </p:cNvPr>
            <p:cNvSpPr txBox="1"/>
            <p:nvPr/>
          </p:nvSpPr>
          <p:spPr>
            <a:xfrm>
              <a:off x="4034737" y="5608390"/>
              <a:ext cx="3007850" cy="531182"/>
            </a:xfrm>
            <a:prstGeom prst="rect">
              <a:avLst/>
            </a:prstGeom>
            <a:noFill/>
          </p:spPr>
          <p:txBody>
            <a:bodyPr wrap="square" rtlCol="0">
              <a:spAutoFit/>
            </a:bodyPr>
            <a:lstStyle/>
            <a:p>
              <a:pPr fontAlgn="base"/>
              <a:r>
                <a:rPr lang="en-US" sz="2400">
                  <a:latin typeface="Arial" panose="020B0604020202020204" pitchFamily="34" charset="0"/>
                  <a:cs typeface="Arial" panose="020B0604020202020204" pitchFamily="34" charset="0"/>
                </a:rPr>
                <a:t>​</a:t>
              </a:r>
              <a:r>
                <a:rPr lang="en-US" sz="2400">
                  <a:solidFill>
                    <a:srgbClr val="FF3399"/>
                  </a:solidFill>
                  <a:latin typeface="Arial" panose="020B0604020202020204" pitchFamily="34" charset="0"/>
                  <a:cs typeface="Arial" panose="020B0604020202020204" pitchFamily="34" charset="0"/>
                </a:rPr>
                <a:t>Thổ dân Australia </a:t>
              </a:r>
            </a:p>
          </p:txBody>
        </p:sp>
        <p:pic>
          <p:nvPicPr>
            <p:cNvPr id="15" name="Picture 14">
              <a:extLst>
                <a:ext uri="{FF2B5EF4-FFF2-40B4-BE49-F238E27FC236}">
                  <a16:creationId xmlns:a16="http://schemas.microsoft.com/office/drawing/2014/main" id="{393CACDF-C493-4E6B-A89D-5326C3CB3528}"/>
                </a:ext>
              </a:extLst>
            </p:cNvPr>
            <p:cNvPicPr>
              <a:picLocks noChangeAspect="1"/>
            </p:cNvPicPr>
            <p:nvPr/>
          </p:nvPicPr>
          <p:blipFill>
            <a:blip r:embed="rId4"/>
            <a:stretch>
              <a:fillRect/>
            </a:stretch>
          </p:blipFill>
          <p:spPr>
            <a:xfrm>
              <a:off x="1539873" y="2518650"/>
              <a:ext cx="3823939" cy="2932924"/>
            </a:xfrm>
            <a:prstGeom prst="rect">
              <a:avLst/>
            </a:prstGeom>
          </p:spPr>
        </p:pic>
      </p:grpSp>
      <p:sp>
        <p:nvSpPr>
          <p:cNvPr id="17" name="Rectangle 16">
            <a:extLst>
              <a:ext uri="{FF2B5EF4-FFF2-40B4-BE49-F238E27FC236}">
                <a16:creationId xmlns:a16="http://schemas.microsoft.com/office/drawing/2014/main" id="{051CB19D-1240-4E27-81E6-C76C7DAF2AD1}"/>
              </a:ext>
            </a:extLst>
          </p:cNvPr>
          <p:cNvSpPr/>
          <p:nvPr/>
        </p:nvSpPr>
        <p:spPr>
          <a:xfrm>
            <a:off x="386206" y="2194733"/>
            <a:ext cx="10907078" cy="461665"/>
          </a:xfrm>
          <a:prstGeom prst="rect">
            <a:avLst/>
          </a:prstGeom>
          <a:solidFill>
            <a:schemeClr val="bg1"/>
          </a:solidFill>
        </p:spPr>
        <p:txBody>
          <a:bodyPr wrap="square">
            <a:spAutoFit/>
          </a:bodyPr>
          <a:lstStyle/>
          <a:p>
            <a:pPr algn="just"/>
            <a:r>
              <a:rPr lang="vi-VN" sz="2400">
                <a:solidFill>
                  <a:srgbClr val="0131FF"/>
                </a:solidFill>
              </a:rPr>
              <a:t>- Cuối thế kỉ XVIII bị thực dân Anh xâm chiếm</a:t>
            </a:r>
          </a:p>
        </p:txBody>
      </p:sp>
      <p:sp>
        <p:nvSpPr>
          <p:cNvPr id="18" name="Rectangle 17">
            <a:extLst>
              <a:ext uri="{FF2B5EF4-FFF2-40B4-BE49-F238E27FC236}">
                <a16:creationId xmlns:a16="http://schemas.microsoft.com/office/drawing/2014/main" id="{80891684-325E-4C3E-9ED1-B292CFE4A231}"/>
              </a:ext>
            </a:extLst>
          </p:cNvPr>
          <p:cNvSpPr/>
          <p:nvPr/>
        </p:nvSpPr>
        <p:spPr>
          <a:xfrm>
            <a:off x="386206" y="2760185"/>
            <a:ext cx="10907078" cy="461665"/>
          </a:xfrm>
          <a:prstGeom prst="rect">
            <a:avLst/>
          </a:prstGeom>
          <a:solidFill>
            <a:schemeClr val="bg1"/>
          </a:solidFill>
        </p:spPr>
        <p:txBody>
          <a:bodyPr wrap="square">
            <a:spAutoFit/>
          </a:bodyPr>
          <a:lstStyle/>
          <a:p>
            <a:pPr algn="just"/>
            <a:r>
              <a:rPr lang="vi-VN" sz="2400">
                <a:solidFill>
                  <a:srgbClr val="0131FF"/>
                </a:solidFill>
              </a:rPr>
              <a:t>- Từ năm 1901, trở thành nhà nước liên bang, độc lập trong khối Liên hiệp Anh</a:t>
            </a:r>
            <a:endParaRPr lang="en-US" sz="2400">
              <a:solidFill>
                <a:srgbClr val="0131FF"/>
              </a:solidFill>
            </a:endParaRPr>
          </a:p>
        </p:txBody>
      </p:sp>
      <p:pic>
        <p:nvPicPr>
          <p:cNvPr id="19" name="Picture 18" descr="book9">
            <a:extLst>
              <a:ext uri="{FF2B5EF4-FFF2-40B4-BE49-F238E27FC236}">
                <a16:creationId xmlns:a16="http://schemas.microsoft.com/office/drawing/2014/main" id="{CA37760E-A0B3-4868-AF38-8251C5621B7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577957" y="1068764"/>
            <a:ext cx="1247626" cy="857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244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6B97F7-DF0B-412D-A06F-3CF5914BEF1D}"/>
              </a:ext>
            </a:extLst>
          </p:cNvPr>
          <p:cNvSpPr/>
          <p:nvPr/>
        </p:nvSpPr>
        <p:spPr>
          <a:xfrm>
            <a:off x="397726" y="13893"/>
            <a:ext cx="10805532" cy="1077218"/>
          </a:xfrm>
          <a:prstGeom prst="rect">
            <a:avLst/>
          </a:prstGeom>
        </p:spPr>
        <p:txBody>
          <a:bodyPr wrap="square">
            <a:spAutoFit/>
          </a:bodyPr>
          <a:lstStyle/>
          <a:p>
            <a:pPr algn="just"/>
            <a:r>
              <a:rPr lang="vi-VN" sz="3200">
                <a:solidFill>
                  <a:srgbClr val="0131FF"/>
                </a:solidFill>
              </a:rPr>
              <a:t>+ Nền văn hóa lâu đời với các cộng đồng thổ dân được hình thành từ hàng nghìn năm trước.</a:t>
            </a:r>
          </a:p>
        </p:txBody>
      </p:sp>
      <p:grpSp>
        <p:nvGrpSpPr>
          <p:cNvPr id="7" name="Group 6">
            <a:extLst>
              <a:ext uri="{FF2B5EF4-FFF2-40B4-BE49-F238E27FC236}">
                <a16:creationId xmlns:a16="http://schemas.microsoft.com/office/drawing/2014/main" id="{0AFDBA20-3338-4869-98E8-C1C4D45825F2}"/>
              </a:ext>
            </a:extLst>
          </p:cNvPr>
          <p:cNvGrpSpPr/>
          <p:nvPr/>
        </p:nvGrpSpPr>
        <p:grpSpPr>
          <a:xfrm>
            <a:off x="397726" y="1131144"/>
            <a:ext cx="4959272" cy="4228220"/>
            <a:chOff x="397726" y="1570781"/>
            <a:chExt cx="4959272" cy="4228220"/>
          </a:xfrm>
        </p:grpSpPr>
        <p:pic>
          <p:nvPicPr>
            <p:cNvPr id="1026" name="Picture 2" descr="Lễ hội thổ dân độc đáo được tổ chức vào mùa hè ở Úc">
              <a:extLst>
                <a:ext uri="{FF2B5EF4-FFF2-40B4-BE49-F238E27FC236}">
                  <a16:creationId xmlns:a16="http://schemas.microsoft.com/office/drawing/2014/main" id="{5443B57C-58DD-44FB-988D-7D461AEE06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726" y="1570781"/>
              <a:ext cx="4959272" cy="37164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413707F-8990-4D8D-8CDA-B4C5CD682F46}"/>
                </a:ext>
              </a:extLst>
            </p:cNvPr>
            <p:cNvSpPr/>
            <p:nvPr/>
          </p:nvSpPr>
          <p:spPr>
            <a:xfrm>
              <a:off x="1910879" y="5398891"/>
              <a:ext cx="2203039" cy="400110"/>
            </a:xfrm>
            <a:prstGeom prst="rect">
              <a:avLst/>
            </a:prstGeom>
          </p:spPr>
          <p:txBody>
            <a:bodyPr wrap="none">
              <a:spAutoFit/>
            </a:bodyPr>
            <a:lstStyle/>
            <a:p>
              <a:r>
                <a:rPr lang="en-US" sz="2000">
                  <a:solidFill>
                    <a:srgbClr val="00B050"/>
                  </a:solidFill>
                  <a:latin typeface="Arial" panose="020B0604020202020204" pitchFamily="34" charset="0"/>
                  <a:cs typeface="Arial" panose="020B0604020202020204" pitchFamily="34" charset="0"/>
                </a:rPr>
                <a:t> Lễ hội Ord Valley</a:t>
              </a:r>
            </a:p>
          </p:txBody>
        </p:sp>
      </p:grpSp>
      <p:grpSp>
        <p:nvGrpSpPr>
          <p:cNvPr id="6" name="Group 5">
            <a:extLst>
              <a:ext uri="{FF2B5EF4-FFF2-40B4-BE49-F238E27FC236}">
                <a16:creationId xmlns:a16="http://schemas.microsoft.com/office/drawing/2014/main" id="{E9A282E9-1103-47A2-9045-19CD8F920F9D}"/>
              </a:ext>
            </a:extLst>
          </p:cNvPr>
          <p:cNvGrpSpPr/>
          <p:nvPr/>
        </p:nvGrpSpPr>
        <p:grpSpPr>
          <a:xfrm>
            <a:off x="5800492" y="1131144"/>
            <a:ext cx="5640659" cy="4412885"/>
            <a:chOff x="5800491" y="1570781"/>
            <a:chExt cx="5640659" cy="4412885"/>
          </a:xfrm>
        </p:grpSpPr>
        <p:pic>
          <p:nvPicPr>
            <p:cNvPr id="1028" name="Picture 4" descr="Lễ hội thổ dân độc đáo được tổ chức vào mùa hè ở Úc">
              <a:extLst>
                <a:ext uri="{FF2B5EF4-FFF2-40B4-BE49-F238E27FC236}">
                  <a16:creationId xmlns:a16="http://schemas.microsoft.com/office/drawing/2014/main" id="{81A3F5B0-9DE7-4EDA-B433-65E9C0A8C5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7739" y="1570781"/>
              <a:ext cx="5406162" cy="366117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B3A55EA-8AA7-4E3E-9E81-C031BE1236F2}"/>
                </a:ext>
              </a:extLst>
            </p:cNvPr>
            <p:cNvSpPr/>
            <p:nvPr/>
          </p:nvSpPr>
          <p:spPr>
            <a:xfrm>
              <a:off x="5800491" y="5275780"/>
              <a:ext cx="5640659" cy="707886"/>
            </a:xfrm>
            <a:prstGeom prst="rect">
              <a:avLst/>
            </a:prstGeom>
          </p:spPr>
          <p:txBody>
            <a:bodyPr wrap="square">
              <a:spAutoFit/>
            </a:bodyPr>
            <a:lstStyle/>
            <a:p>
              <a:pPr algn="ctr"/>
              <a:r>
                <a:rPr lang="vi-VN" sz="2000">
                  <a:solidFill>
                    <a:srgbClr val="00B050"/>
                  </a:solidFill>
                  <a:latin typeface="Arial" panose="020B0604020202020204" pitchFamily="34" charset="0"/>
                  <a:cs typeface="Arial" panose="020B0604020202020204" pitchFamily="34" charset="0"/>
                </a:rPr>
                <a:t>Các hoạt động được tổ chức tại lễ hội âm nhạc của thổ dân Laura</a:t>
              </a:r>
              <a:endParaRPr lang="en-US" sz="2000">
                <a:solidFill>
                  <a:srgbClr val="00B050"/>
                </a:solidFill>
                <a:latin typeface="Arial" panose="020B0604020202020204" pitchFamily="34" charset="0"/>
                <a:cs typeface="Arial" panose="020B0604020202020204" pitchFamily="34" charset="0"/>
              </a:endParaRPr>
            </a:p>
          </p:txBody>
        </p:sp>
      </p:grpSp>
      <p:sp>
        <p:nvSpPr>
          <p:cNvPr id="10" name="Rectangle 9">
            <a:extLst>
              <a:ext uri="{FF2B5EF4-FFF2-40B4-BE49-F238E27FC236}">
                <a16:creationId xmlns:a16="http://schemas.microsoft.com/office/drawing/2014/main" id="{169663F5-E6D3-4D4D-9036-CD41550D6FC8}"/>
              </a:ext>
            </a:extLst>
          </p:cNvPr>
          <p:cNvSpPr/>
          <p:nvPr/>
        </p:nvSpPr>
        <p:spPr>
          <a:xfrm>
            <a:off x="467368" y="5655701"/>
            <a:ext cx="10805532" cy="1077218"/>
          </a:xfrm>
          <a:prstGeom prst="rect">
            <a:avLst/>
          </a:prstGeom>
        </p:spPr>
        <p:txBody>
          <a:bodyPr wrap="square">
            <a:spAutoFit/>
          </a:bodyPr>
          <a:lstStyle/>
          <a:p>
            <a:pPr algn="just"/>
            <a:r>
              <a:rPr lang="vi-VN" sz="3200">
                <a:solidFill>
                  <a:srgbClr val="0131FF"/>
                </a:solidFill>
              </a:rPr>
              <a:t>+ Nền văn hóa độc đáo kết hợp giữa văn hóa của người bản địa với văn hóa của người nhập cư.</a:t>
            </a:r>
            <a:endParaRPr lang="en-US" sz="3200">
              <a:solidFill>
                <a:srgbClr val="0131FF"/>
              </a:solidFill>
            </a:endParaRPr>
          </a:p>
        </p:txBody>
      </p:sp>
      <p:grpSp>
        <p:nvGrpSpPr>
          <p:cNvPr id="11" name="Group 10">
            <a:extLst>
              <a:ext uri="{FF2B5EF4-FFF2-40B4-BE49-F238E27FC236}">
                <a16:creationId xmlns:a16="http://schemas.microsoft.com/office/drawing/2014/main" id="{828BD98B-01DA-4998-87C1-398591080C36}"/>
              </a:ext>
            </a:extLst>
          </p:cNvPr>
          <p:cNvGrpSpPr/>
          <p:nvPr/>
        </p:nvGrpSpPr>
        <p:grpSpPr>
          <a:xfrm>
            <a:off x="669073" y="1048219"/>
            <a:ext cx="10611576" cy="4467633"/>
            <a:chOff x="669073" y="1048219"/>
            <a:chExt cx="10611576" cy="4467633"/>
          </a:xfrm>
        </p:grpSpPr>
        <p:grpSp>
          <p:nvGrpSpPr>
            <p:cNvPr id="19" name="Group 18">
              <a:extLst>
                <a:ext uri="{FF2B5EF4-FFF2-40B4-BE49-F238E27FC236}">
                  <a16:creationId xmlns:a16="http://schemas.microsoft.com/office/drawing/2014/main" id="{B62D85D7-4B57-4707-A1E7-7C5778865C26}"/>
                </a:ext>
              </a:extLst>
            </p:cNvPr>
            <p:cNvGrpSpPr/>
            <p:nvPr/>
          </p:nvGrpSpPr>
          <p:grpSpPr>
            <a:xfrm>
              <a:off x="669073" y="1048219"/>
              <a:ext cx="10603827" cy="4467633"/>
              <a:chOff x="457201" y="1906859"/>
              <a:chExt cx="10603827" cy="4467633"/>
            </a:xfrm>
          </p:grpSpPr>
          <p:sp>
            <p:nvSpPr>
              <p:cNvPr id="20" name="Rectangle: Rounded Corners 19">
                <a:extLst>
                  <a:ext uri="{FF2B5EF4-FFF2-40B4-BE49-F238E27FC236}">
                    <a16:creationId xmlns:a16="http://schemas.microsoft.com/office/drawing/2014/main" id="{DC3BD1BB-1E57-4A19-B19B-4956B1C2096F}"/>
                  </a:ext>
                </a:extLst>
              </p:cNvPr>
              <p:cNvSpPr/>
              <p:nvPr/>
            </p:nvSpPr>
            <p:spPr>
              <a:xfrm>
                <a:off x="457201" y="2118729"/>
                <a:ext cx="10603827" cy="4255763"/>
              </a:xfrm>
              <a:prstGeom prst="roundRect">
                <a:avLst/>
              </a:prstGeom>
              <a:solidFill>
                <a:srgbClr val="FFFFAF"/>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5373089-6784-4C33-8FBD-5098EA4C3678}"/>
                  </a:ext>
                </a:extLst>
              </p:cNvPr>
              <p:cNvSpPr txBox="1"/>
              <p:nvPr/>
            </p:nvSpPr>
            <p:spPr>
              <a:xfrm>
                <a:off x="604773" y="2589554"/>
                <a:ext cx="7568181" cy="3539430"/>
              </a:xfrm>
              <a:prstGeom prst="rect">
                <a:avLst/>
              </a:prstGeom>
              <a:noFill/>
            </p:spPr>
            <p:txBody>
              <a:bodyPr wrap="square" rtlCol="0">
                <a:spAutoFit/>
              </a:bodyPr>
              <a:lstStyle/>
              <a:p>
                <a:pPr algn="just"/>
                <a:r>
                  <a:rPr lang="en-US" sz="2800" i="1">
                    <a:solidFill>
                      <a:srgbClr val="3333FF"/>
                    </a:solidFill>
                    <a:latin typeface="Times New Roman" panose="02020603050405020304" pitchFamily="18" charset="0"/>
                    <a:cs typeface="Times New Roman" panose="02020603050405020304" pitchFamily="18" charset="0"/>
                  </a:rPr>
                  <a:t>Khởi nguồn tín ng</a:t>
                </a:r>
                <a:r>
                  <a:rPr lang="vi-VN" sz="2800" i="1">
                    <a:solidFill>
                      <a:srgbClr val="3333FF"/>
                    </a:solidFill>
                    <a:latin typeface="Times New Roman" panose="02020603050405020304" pitchFamily="18" charset="0"/>
                    <a:cs typeface="Times New Roman" panose="02020603050405020304" pitchFamily="18" charset="0"/>
                  </a:rPr>
                  <a:t>ư</a:t>
                </a:r>
                <a:r>
                  <a:rPr lang="en-US" sz="2800" i="1">
                    <a:solidFill>
                      <a:srgbClr val="3333FF"/>
                    </a:solidFill>
                    <a:latin typeface="Times New Roman" panose="02020603050405020304" pitchFamily="18" charset="0"/>
                    <a:cs typeface="Times New Roman" panose="02020603050405020304" pitchFamily="18" charset="0"/>
                  </a:rPr>
                  <a:t>ỡng của ng</a:t>
                </a:r>
                <a:r>
                  <a:rPr lang="vi-VN" sz="2800" i="1">
                    <a:solidFill>
                      <a:srgbClr val="3333FF"/>
                    </a:solidFill>
                    <a:latin typeface="Times New Roman" panose="02020603050405020304" pitchFamily="18" charset="0"/>
                    <a:cs typeface="Times New Roman" panose="02020603050405020304" pitchFamily="18" charset="0"/>
                  </a:rPr>
                  <a:t>ư</a:t>
                </a:r>
                <a:r>
                  <a:rPr lang="en-US" sz="2800" i="1">
                    <a:solidFill>
                      <a:srgbClr val="3333FF"/>
                    </a:solidFill>
                    <a:latin typeface="Times New Roman" panose="02020603050405020304" pitchFamily="18" charset="0"/>
                    <a:cs typeface="Times New Roman" panose="02020603050405020304" pitchFamily="18" charset="0"/>
                  </a:rPr>
                  <a:t>ời bản địa,mặt nạ c</a:t>
                </a:r>
                <a:r>
                  <a:rPr lang="vi-VN" sz="2800" i="1">
                    <a:solidFill>
                      <a:srgbClr val="3333FF"/>
                    </a:solidFill>
                    <a:latin typeface="Times New Roman" panose="02020603050405020304" pitchFamily="18" charset="0"/>
                    <a:cs typeface="Times New Roman" panose="02020603050405020304" pitchFamily="18" charset="0"/>
                  </a:rPr>
                  <a:t>ư</a:t>
                </a:r>
                <a:r>
                  <a:rPr lang="en-US" sz="2800" i="1">
                    <a:solidFill>
                      <a:srgbClr val="3333FF"/>
                    </a:solidFill>
                    <a:latin typeface="Times New Roman" panose="02020603050405020304" pitchFamily="18" charset="0"/>
                    <a:cs typeface="Times New Roman" panose="02020603050405020304" pitchFamily="18" charset="0"/>
                  </a:rPr>
                  <a:t> dân vùng eo biển Tô-ret (Torres) đ</a:t>
                </a:r>
                <a:r>
                  <a:rPr lang="vi-VN" sz="2800" i="1">
                    <a:solidFill>
                      <a:srgbClr val="3333FF"/>
                    </a:solidFill>
                    <a:latin typeface="Times New Roman" panose="02020603050405020304" pitchFamily="18" charset="0"/>
                    <a:cs typeface="Times New Roman" panose="02020603050405020304" pitchFamily="18" charset="0"/>
                  </a:rPr>
                  <a:t>ư</a:t>
                </a:r>
                <a:r>
                  <a:rPr lang="en-US" sz="2800" i="1">
                    <a:solidFill>
                      <a:srgbClr val="3333FF"/>
                    </a:solidFill>
                    <a:latin typeface="Times New Roman" panose="02020603050405020304" pitchFamily="18" charset="0"/>
                    <a:cs typeface="Times New Roman" panose="02020603050405020304" pitchFamily="18" charset="0"/>
                  </a:rPr>
                  <a:t>ợc làm thủ công từ những vật liệu của địa ph</a:t>
                </a:r>
                <a:r>
                  <a:rPr lang="vi-VN" sz="2800" i="1">
                    <a:solidFill>
                      <a:srgbClr val="3333FF"/>
                    </a:solidFill>
                    <a:latin typeface="Times New Roman" panose="02020603050405020304" pitchFamily="18" charset="0"/>
                    <a:cs typeface="Times New Roman" panose="02020603050405020304" pitchFamily="18" charset="0"/>
                  </a:rPr>
                  <a:t>ư</a:t>
                </a:r>
                <a:r>
                  <a:rPr lang="en-US" sz="2800" i="1">
                    <a:solidFill>
                      <a:srgbClr val="3333FF"/>
                    </a:solidFill>
                    <a:latin typeface="Times New Roman" panose="02020603050405020304" pitchFamily="18" charset="0"/>
                    <a:cs typeface="Times New Roman" panose="02020603050405020304" pitchFamily="18" charset="0"/>
                  </a:rPr>
                  <a:t>ơng nh</a:t>
                </a:r>
                <a:r>
                  <a:rPr lang="vi-VN" sz="2800" i="1">
                    <a:solidFill>
                      <a:srgbClr val="3333FF"/>
                    </a:solidFill>
                    <a:latin typeface="Times New Roman" panose="02020603050405020304" pitchFamily="18" charset="0"/>
                    <a:cs typeface="Times New Roman" panose="02020603050405020304" pitchFamily="18" charset="0"/>
                  </a:rPr>
                  <a:t>ư</a:t>
                </a:r>
                <a:r>
                  <a:rPr lang="en-US" sz="2800" i="1">
                    <a:solidFill>
                      <a:srgbClr val="3333FF"/>
                    </a:solidFill>
                    <a:latin typeface="Times New Roman" panose="02020603050405020304" pitchFamily="18" charset="0"/>
                    <a:cs typeface="Times New Roman" panose="02020603050405020304" pitchFamily="18" charset="0"/>
                  </a:rPr>
                  <a:t>: mai rùa, sợi thùng nhỏ, sáp ong hoang dã và th</a:t>
                </a:r>
                <a:r>
                  <a:rPr lang="vi-VN" sz="2800" i="1">
                    <a:solidFill>
                      <a:srgbClr val="3333FF"/>
                    </a:solidFill>
                    <a:latin typeface="Times New Roman" panose="02020603050405020304" pitchFamily="18" charset="0"/>
                    <a:cs typeface="Times New Roman" panose="02020603050405020304" pitchFamily="18" charset="0"/>
                  </a:rPr>
                  <a:t>ư</a:t>
                </a:r>
                <a:r>
                  <a:rPr lang="en-US" sz="2800" i="1">
                    <a:solidFill>
                      <a:srgbClr val="3333FF"/>
                    </a:solidFill>
                    <a:latin typeface="Times New Roman" panose="02020603050405020304" pitchFamily="18" charset="0"/>
                    <a:cs typeface="Times New Roman" panose="02020603050405020304" pitchFamily="18" charset="0"/>
                  </a:rPr>
                  <a:t>ờng đ</a:t>
                </a:r>
                <a:r>
                  <a:rPr lang="vi-VN" sz="2800" i="1">
                    <a:solidFill>
                      <a:srgbClr val="3333FF"/>
                    </a:solidFill>
                    <a:latin typeface="Times New Roman" panose="02020603050405020304" pitchFamily="18" charset="0"/>
                    <a:cs typeface="Times New Roman" panose="02020603050405020304" pitchFamily="18" charset="0"/>
                  </a:rPr>
                  <a:t>ư</a:t>
                </a:r>
                <a:r>
                  <a:rPr lang="en-US" sz="2800" i="1">
                    <a:solidFill>
                      <a:srgbClr val="3333FF"/>
                    </a:solidFill>
                    <a:latin typeface="Times New Roman" panose="02020603050405020304" pitchFamily="18" charset="0"/>
                    <a:cs typeface="Times New Roman" panose="02020603050405020304" pitchFamily="18" charset="0"/>
                  </a:rPr>
                  <a:t>ợc sử dụng trong các nghi lễ cúng tế.Ngày nay các mặt nạ đ</a:t>
                </a:r>
                <a:r>
                  <a:rPr lang="vi-VN" sz="2800" i="1">
                    <a:solidFill>
                      <a:srgbClr val="3333FF"/>
                    </a:solidFill>
                    <a:latin typeface="Times New Roman" panose="02020603050405020304" pitchFamily="18" charset="0"/>
                    <a:cs typeface="Times New Roman" panose="02020603050405020304" pitchFamily="18" charset="0"/>
                  </a:rPr>
                  <a:t>ư</a:t>
                </a:r>
                <a:r>
                  <a:rPr lang="en-US" sz="2800" i="1">
                    <a:solidFill>
                      <a:srgbClr val="3333FF"/>
                    </a:solidFill>
                    <a:latin typeface="Times New Roman" panose="02020603050405020304" pitchFamily="18" charset="0"/>
                    <a:cs typeface="Times New Roman" panose="02020603050405020304" pitchFamily="18" charset="0"/>
                  </a:rPr>
                  <a:t>ợc coi là cách thức phục h</a:t>
                </a:r>
                <a:r>
                  <a:rPr lang="vi-VN" sz="2800" i="1">
                    <a:solidFill>
                      <a:srgbClr val="3333FF"/>
                    </a:solidFill>
                    <a:latin typeface="Times New Roman" panose="02020603050405020304" pitchFamily="18" charset="0"/>
                    <a:cs typeface="Times New Roman" panose="02020603050405020304" pitchFamily="18" charset="0"/>
                  </a:rPr>
                  <a:t>u</a:t>
                </a:r>
                <a:r>
                  <a:rPr lang="en-US" sz="2800" i="1">
                    <a:solidFill>
                      <a:srgbClr val="3333FF"/>
                    </a:solidFill>
                    <a:latin typeface="Times New Roman" panose="02020603050405020304" pitchFamily="18" charset="0"/>
                    <a:cs typeface="Times New Roman" panose="02020603050405020304" pitchFamily="18" charset="0"/>
                  </a:rPr>
                  <a:t>ng nền nghệ thuật, văn hóa cổ x</a:t>
                </a:r>
                <a:r>
                  <a:rPr lang="vi-VN" sz="2800" i="1">
                    <a:solidFill>
                      <a:srgbClr val="3333FF"/>
                    </a:solidFill>
                    <a:latin typeface="Times New Roman" panose="02020603050405020304" pitchFamily="18" charset="0"/>
                    <a:cs typeface="Times New Roman" panose="02020603050405020304" pitchFamily="18" charset="0"/>
                  </a:rPr>
                  <a:t>ư</a:t>
                </a:r>
                <a:r>
                  <a:rPr lang="en-US" sz="2800" i="1">
                    <a:solidFill>
                      <a:srgbClr val="3333FF"/>
                    </a:solidFill>
                    <a:latin typeface="Times New Roman" panose="02020603050405020304" pitchFamily="18" charset="0"/>
                    <a:cs typeface="Times New Roman" panose="02020603050405020304" pitchFamily="18" charset="0"/>
                  </a:rPr>
                  <a:t>a và những nghi lễ sống động cho các thế hệ sau.</a:t>
                </a:r>
              </a:p>
            </p:txBody>
          </p:sp>
          <p:sp>
            <p:nvSpPr>
              <p:cNvPr id="25" name="TextBox 24">
                <a:extLst>
                  <a:ext uri="{FF2B5EF4-FFF2-40B4-BE49-F238E27FC236}">
                    <a16:creationId xmlns:a16="http://schemas.microsoft.com/office/drawing/2014/main" id="{02878A6B-16AE-4108-970D-30AAF0132496}"/>
                  </a:ext>
                </a:extLst>
              </p:cNvPr>
              <p:cNvSpPr txBox="1"/>
              <p:nvPr/>
            </p:nvSpPr>
            <p:spPr>
              <a:xfrm>
                <a:off x="8273690" y="4916237"/>
                <a:ext cx="2686601" cy="646331"/>
              </a:xfrm>
              <a:prstGeom prst="rect">
                <a:avLst/>
              </a:prstGeom>
              <a:noFill/>
            </p:spPr>
            <p:txBody>
              <a:bodyPr wrap="square" rtlCol="0">
                <a:spAutoFit/>
              </a:bodyPr>
              <a:lstStyle/>
              <a:p>
                <a:pPr algn="ctr"/>
                <a:r>
                  <a:rPr lang="en-US">
                    <a:solidFill>
                      <a:srgbClr val="1C11AF"/>
                    </a:solidFill>
                    <a:latin typeface="Times New Roman" panose="02020603050405020304" pitchFamily="18" charset="0"/>
                    <a:cs typeface="Times New Roman" panose="02020603050405020304" pitchFamily="18" charset="0"/>
                  </a:rPr>
                  <a:t>Hình 20.4. Mặt nạ vùng </a:t>
                </a:r>
                <a:r>
                  <a:rPr lang="vi-VN">
                    <a:solidFill>
                      <a:srgbClr val="1C11AF"/>
                    </a:solidFill>
                    <a:latin typeface="Times New Roman" panose="02020603050405020304" pitchFamily="18" charset="0"/>
                    <a:cs typeface="Times New Roman" panose="02020603050405020304" pitchFamily="18" charset="0"/>
                  </a:rPr>
                  <a:t>Tô- rét</a:t>
                </a:r>
                <a:r>
                  <a:rPr lang="en-US">
                    <a:solidFill>
                      <a:srgbClr val="1C11AF"/>
                    </a:solidFill>
                    <a:latin typeface="Times New Roman" panose="02020603050405020304" pitchFamily="18" charset="0"/>
                    <a:cs typeface="Times New Roman" panose="02020603050405020304" pitchFamily="18" charset="0"/>
                  </a:rPr>
                  <a:t> (</a:t>
                </a:r>
                <a:r>
                  <a:rPr lang="vi-VN">
                    <a:solidFill>
                      <a:srgbClr val="1C11AF"/>
                    </a:solidFill>
                    <a:latin typeface="Times New Roman" panose="02020603050405020304" pitchFamily="18" charset="0"/>
                    <a:cs typeface="Times New Roman" panose="02020603050405020304" pitchFamily="18" charset="0"/>
                  </a:rPr>
                  <a:t>Torres</a:t>
                </a:r>
                <a:r>
                  <a:rPr lang="en-US">
                    <a:solidFill>
                      <a:srgbClr val="1C11AF"/>
                    </a:solidFill>
                    <a:latin typeface="Times New Roman" panose="02020603050405020304" pitchFamily="18" charset="0"/>
                    <a:cs typeface="Times New Roman" panose="02020603050405020304" pitchFamily="18" charset="0"/>
                  </a:rPr>
                  <a:t>)</a:t>
                </a:r>
              </a:p>
            </p:txBody>
          </p:sp>
          <p:sp>
            <p:nvSpPr>
              <p:cNvPr id="23" name="Rectangle: Rounded Corners 22">
                <a:extLst>
                  <a:ext uri="{FF2B5EF4-FFF2-40B4-BE49-F238E27FC236}">
                    <a16:creationId xmlns:a16="http://schemas.microsoft.com/office/drawing/2014/main" id="{164E0802-FB18-439F-92B1-89BF83F786F2}"/>
                  </a:ext>
                </a:extLst>
              </p:cNvPr>
              <p:cNvSpPr/>
              <p:nvPr/>
            </p:nvSpPr>
            <p:spPr>
              <a:xfrm>
                <a:off x="1637076" y="1906859"/>
                <a:ext cx="2031675" cy="682695"/>
              </a:xfrm>
              <a:prstGeom prst="roundRect">
                <a:avLst/>
              </a:prstGeom>
              <a:solidFill>
                <a:schemeClr val="accent4">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3333FF"/>
                    </a:solidFill>
                    <a:latin typeface="Arial" panose="020B0604020202020204" pitchFamily="34" charset="0"/>
                    <a:cs typeface="Arial" panose="020B0604020202020204" pitchFamily="34" charset="0"/>
                  </a:rPr>
                  <a:t>Em có biết</a:t>
                </a:r>
              </a:p>
            </p:txBody>
          </p:sp>
        </p:grpSp>
        <p:pic>
          <p:nvPicPr>
            <p:cNvPr id="27" name="Picture 26">
              <a:extLst>
                <a:ext uri="{FF2B5EF4-FFF2-40B4-BE49-F238E27FC236}">
                  <a16:creationId xmlns:a16="http://schemas.microsoft.com/office/drawing/2014/main" id="{6E2012C1-E6B4-4465-B76D-7E3D4F03C880}"/>
                </a:ext>
              </a:extLst>
            </p:cNvPr>
            <p:cNvPicPr>
              <a:picLocks noChangeAspect="1"/>
            </p:cNvPicPr>
            <p:nvPr/>
          </p:nvPicPr>
          <p:blipFill rotWithShape="1">
            <a:blip r:embed="rId5"/>
            <a:srcRect l="51017" t="21499" r="4249" b="19628"/>
            <a:stretch/>
          </p:blipFill>
          <p:spPr>
            <a:xfrm>
              <a:off x="8377078" y="1990839"/>
              <a:ext cx="2903571" cy="1997047"/>
            </a:xfrm>
            <a:prstGeom prst="rect">
              <a:avLst/>
            </a:prstGeom>
          </p:spPr>
        </p:pic>
      </p:grpSp>
    </p:spTree>
    <p:extLst>
      <p:ext uri="{BB962C8B-B14F-4D97-AF65-F5344CB8AC3E}">
        <p14:creationId xmlns:p14="http://schemas.microsoft.com/office/powerpoint/2010/main" val="207891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par>
                          <p:cTn id="28" fill="hold">
                            <p:stCondLst>
                              <p:cond delay="500"/>
                            </p:stCondLst>
                            <p:childTnLst>
                              <p:par>
                                <p:cTn id="29" presetID="10" presetClass="exit" presetSubtype="0" fill="hold" nodeType="after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DD2AC7-5FE3-49D3-9E96-179A92F641EF}"/>
              </a:ext>
            </a:extLst>
          </p:cNvPr>
          <p:cNvPicPr>
            <a:picLocks noChangeAspect="1"/>
          </p:cNvPicPr>
          <p:nvPr/>
        </p:nvPicPr>
        <p:blipFill>
          <a:blip r:embed="rId2"/>
          <a:stretch>
            <a:fillRect/>
          </a:stretch>
        </p:blipFill>
        <p:spPr>
          <a:xfrm>
            <a:off x="7897739" y="582843"/>
            <a:ext cx="4134427" cy="2838846"/>
          </a:xfrm>
          <a:prstGeom prst="rect">
            <a:avLst/>
          </a:prstGeom>
        </p:spPr>
      </p:pic>
      <p:sp>
        <p:nvSpPr>
          <p:cNvPr id="6" name="TextBox 5">
            <a:extLst>
              <a:ext uri="{FF2B5EF4-FFF2-40B4-BE49-F238E27FC236}">
                <a16:creationId xmlns:a16="http://schemas.microsoft.com/office/drawing/2014/main" id="{1C3A7881-2715-488A-89FB-C847930B57EE}"/>
              </a:ext>
            </a:extLst>
          </p:cNvPr>
          <p:cNvSpPr txBox="1"/>
          <p:nvPr/>
        </p:nvSpPr>
        <p:spPr>
          <a:xfrm>
            <a:off x="196635" y="586985"/>
            <a:ext cx="7560596" cy="830997"/>
          </a:xfrm>
          <a:prstGeom prst="rect">
            <a:avLst/>
          </a:prstGeom>
          <a:noFill/>
        </p:spPr>
        <p:txBody>
          <a:bodyPr wrap="square" rtlCol="0">
            <a:spAutoFit/>
          </a:bodyPr>
          <a:lstStyle/>
          <a:p>
            <a:pPr marL="285750" indent="-285750">
              <a:buFont typeface="Wingdings" panose="05000000000000000000" pitchFamily="2" charset="2"/>
              <a:buChar char="ü"/>
            </a:pPr>
            <a:r>
              <a:rPr lang="en-US" sz="2400">
                <a:solidFill>
                  <a:srgbClr val="3333FF"/>
                </a:solidFill>
                <a:latin typeface="Arial" panose="020B0604020202020204" pitchFamily="34" charset="0"/>
                <a:cs typeface="Arial" panose="020B0604020202020204" pitchFamily="34" charset="0"/>
              </a:rPr>
              <a:t>25 triệu dân đại diện cho 151 tộc ng</a:t>
            </a:r>
            <a:r>
              <a:rPr lang="vi-VN" sz="2400">
                <a:solidFill>
                  <a:srgbClr val="3333FF"/>
                </a:solidFill>
                <a:latin typeface="Arial" panose="020B0604020202020204" pitchFamily="34" charset="0"/>
                <a:cs typeface="Arial" panose="020B0604020202020204" pitchFamily="34" charset="0"/>
              </a:rPr>
              <a:t>ư</a:t>
            </a:r>
            <a:r>
              <a:rPr lang="en-US" sz="2400">
                <a:solidFill>
                  <a:srgbClr val="3333FF"/>
                </a:solidFill>
                <a:latin typeface="Arial" panose="020B0604020202020204" pitchFamily="34" charset="0"/>
                <a:cs typeface="Arial" panose="020B0604020202020204" pitchFamily="34" charset="0"/>
              </a:rPr>
              <a:t>ời=&gt;  văn hóa độc đáo da dạng</a:t>
            </a:r>
          </a:p>
        </p:txBody>
      </p:sp>
      <p:sp>
        <p:nvSpPr>
          <p:cNvPr id="7" name="Rectangle 6">
            <a:extLst>
              <a:ext uri="{FF2B5EF4-FFF2-40B4-BE49-F238E27FC236}">
                <a16:creationId xmlns:a16="http://schemas.microsoft.com/office/drawing/2014/main" id="{365ACEC1-1A95-4FBE-BFE1-CA8F532F5255}"/>
              </a:ext>
            </a:extLst>
          </p:cNvPr>
          <p:cNvSpPr/>
          <p:nvPr/>
        </p:nvSpPr>
        <p:spPr>
          <a:xfrm>
            <a:off x="159834" y="2002266"/>
            <a:ext cx="7336955" cy="830997"/>
          </a:xfrm>
          <a:prstGeom prst="rect">
            <a:avLst/>
          </a:prstGeom>
        </p:spPr>
        <p:txBody>
          <a:bodyPr wrap="square">
            <a:spAutoFit/>
          </a:bodyPr>
          <a:lstStyle/>
          <a:p>
            <a:pPr marL="342900" indent="-342900" algn="just">
              <a:buFont typeface="Wingdings" panose="05000000000000000000" pitchFamily="2" charset="2"/>
              <a:buChar char="ü"/>
            </a:pPr>
            <a:r>
              <a:rPr lang="en-US" sz="2400">
                <a:solidFill>
                  <a:srgbClr val="3333FF"/>
                </a:solidFill>
                <a:latin typeface="Arial" panose="020B0604020202020204" pitchFamily="34" charset="0"/>
                <a:cs typeface="Arial" panose="020B0604020202020204" pitchFamily="34" charset="0"/>
              </a:rPr>
              <a:t>Tiếng </a:t>
            </a:r>
            <a:r>
              <a:rPr lang="vi-VN" sz="2400">
                <a:solidFill>
                  <a:srgbClr val="3333FF"/>
                </a:solidFill>
                <a:latin typeface="Arial" panose="020B0604020202020204" pitchFamily="34" charset="0"/>
                <a:cs typeface="Arial" panose="020B0604020202020204" pitchFamily="34" charset="0"/>
              </a:rPr>
              <a:t>Anh là ngôn ngữ chính thức, có hơn 300 loại ngôn ngữ khác được sử dụng trong giao tiếp.</a:t>
            </a:r>
            <a:endParaRPr lang="en-US">
              <a:solidFill>
                <a:srgbClr val="3333FF"/>
              </a:solidFill>
            </a:endParaRPr>
          </a:p>
        </p:txBody>
      </p:sp>
    </p:spTree>
    <p:extLst>
      <p:ext uri="{BB962C8B-B14F-4D97-AF65-F5344CB8AC3E}">
        <p14:creationId xmlns:p14="http://schemas.microsoft.com/office/powerpoint/2010/main" val="201172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7008D8C-6F31-4F39-8AD1-194E8AAC9F89}"/>
              </a:ext>
            </a:extLst>
          </p:cNvPr>
          <p:cNvGrpSpPr/>
          <p:nvPr/>
        </p:nvGrpSpPr>
        <p:grpSpPr>
          <a:xfrm>
            <a:off x="161816" y="63799"/>
            <a:ext cx="5680575" cy="872949"/>
            <a:chOff x="1133366" y="2220084"/>
            <a:chExt cx="5681780" cy="914400"/>
          </a:xfrm>
          <a:solidFill>
            <a:schemeClr val="accent4">
              <a:lumMod val="20000"/>
              <a:lumOff val="80000"/>
            </a:schemeClr>
          </a:solidFill>
        </p:grpSpPr>
        <p:sp>
          <p:nvSpPr>
            <p:cNvPr id="5" name="Arrow: Pentagon 4">
              <a:extLst>
                <a:ext uri="{FF2B5EF4-FFF2-40B4-BE49-F238E27FC236}">
                  <a16:creationId xmlns:a16="http://schemas.microsoft.com/office/drawing/2014/main" id="{16AA4C7E-2949-4FDC-B743-4CFCE3333CF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CD888AD4-1D70-47BA-BDCA-142576A4404A}"/>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7C985051-8A78-4637-B2B7-9AA0AF3BEBA2}"/>
              </a:ext>
            </a:extLst>
          </p:cNvPr>
          <p:cNvSpPr txBox="1"/>
          <p:nvPr/>
        </p:nvSpPr>
        <p:spPr>
          <a:xfrm>
            <a:off x="-2016648" y="112628"/>
            <a:ext cx="10613794" cy="769441"/>
          </a:xfrm>
          <a:prstGeom prst="rect">
            <a:avLst/>
          </a:prstGeom>
          <a:noFill/>
        </p:spPr>
        <p:txBody>
          <a:bodyPr wrap="square" rtlCol="0">
            <a:spAutoFit/>
          </a:bodyPr>
          <a:lstStyle/>
          <a:p>
            <a:pPr algn="ctr"/>
            <a:r>
              <a:rPr lang="en-US" sz="2200">
                <a:solidFill>
                  <a:srgbClr val="0131FF"/>
                </a:solidFill>
                <a:latin typeface="Arial" panose="020B0604020202020204" pitchFamily="34" charset="0"/>
                <a:cs typeface="Arial" panose="020B0604020202020204" pitchFamily="34" charset="0"/>
              </a:rPr>
              <a:t>Phương thức con người khai thác </a:t>
            </a:r>
          </a:p>
          <a:p>
            <a:pPr algn="ctr"/>
            <a:r>
              <a:rPr lang="en-US" sz="2200">
                <a:solidFill>
                  <a:srgbClr val="0131FF"/>
                </a:solidFill>
                <a:latin typeface="Arial" panose="020B0604020202020204" pitchFamily="34" charset="0"/>
                <a:cs typeface="Arial" panose="020B0604020202020204" pitchFamily="34" charset="0"/>
              </a:rPr>
              <a:t>sử dụng và bảo vệ thiên nhiên</a:t>
            </a:r>
          </a:p>
        </p:txBody>
      </p:sp>
      <p:sp>
        <p:nvSpPr>
          <p:cNvPr id="8" name="Arrow: Pentagon 7">
            <a:extLst>
              <a:ext uri="{FF2B5EF4-FFF2-40B4-BE49-F238E27FC236}">
                <a16:creationId xmlns:a16="http://schemas.microsoft.com/office/drawing/2014/main" id="{68697CE4-AAD7-4E0F-9A6B-8120C04C3792}"/>
              </a:ext>
            </a:extLst>
          </p:cNvPr>
          <p:cNvSpPr/>
          <p:nvPr/>
        </p:nvSpPr>
        <p:spPr>
          <a:xfrm>
            <a:off x="51996" y="60875"/>
            <a:ext cx="1099910" cy="872949"/>
          </a:xfrm>
          <a:prstGeom prst="homePlate">
            <a:avLst/>
          </a:prstGeom>
          <a:solidFill>
            <a:srgbClr val="0131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9" name="Isosceles Triangle 8">
            <a:extLst>
              <a:ext uri="{FF2B5EF4-FFF2-40B4-BE49-F238E27FC236}">
                <a16:creationId xmlns:a16="http://schemas.microsoft.com/office/drawing/2014/main" id="{818137C5-8A41-4949-BE9B-80CC4BD21AE2}"/>
              </a:ext>
            </a:extLst>
          </p:cNvPr>
          <p:cNvSpPr/>
          <p:nvPr/>
        </p:nvSpPr>
        <p:spPr>
          <a:xfrm rot="5400000">
            <a:off x="893709" y="370349"/>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88E72F90-C611-4491-9FD2-B471387748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4227" y="295303"/>
            <a:ext cx="5923015" cy="645006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8C528741-77E2-48F5-9F16-14A0CA66577C}"/>
              </a:ext>
            </a:extLst>
          </p:cNvPr>
          <p:cNvSpPr/>
          <p:nvPr/>
        </p:nvSpPr>
        <p:spPr>
          <a:xfrm>
            <a:off x="161816" y="2305615"/>
            <a:ext cx="6096000" cy="2246769"/>
          </a:xfrm>
          <a:prstGeom prst="rect">
            <a:avLst/>
          </a:prstGeom>
          <a:ln>
            <a:solidFill>
              <a:srgbClr val="0131FF"/>
            </a:solidFill>
            <a:prstDash val="sysDash"/>
          </a:ln>
        </p:spPr>
        <p:txBody>
          <a:bodyPr>
            <a:spAutoFit/>
          </a:bodyPr>
          <a:lstStyle/>
          <a:p>
            <a:pPr algn="just"/>
            <a:r>
              <a:rPr lang="vi-VN" sz="2800">
                <a:solidFill>
                  <a:srgbClr val="FF3399"/>
                </a:solidFill>
                <a:latin typeface="Arial" panose="020B0604020202020204" pitchFamily="34" charset="0"/>
                <a:cs typeface="Arial" panose="020B0604020202020204" pitchFamily="34" charset="0"/>
              </a:rPr>
              <a:t>Đọc thông tin và quan sát hình ảnh trong mục 4</a:t>
            </a:r>
            <a:r>
              <a:rPr lang="en-US" sz="2800">
                <a:solidFill>
                  <a:srgbClr val="FF3399"/>
                </a:solidFill>
                <a:latin typeface="Arial" panose="020B0604020202020204" pitchFamily="34" charset="0"/>
                <a:cs typeface="Arial" panose="020B0604020202020204" pitchFamily="34" charset="0"/>
              </a:rPr>
              <a:t> và l</a:t>
            </a:r>
            <a:r>
              <a:rPr lang="vi-VN" sz="2800">
                <a:solidFill>
                  <a:srgbClr val="FF3399"/>
                </a:solidFill>
                <a:latin typeface="Arial" panose="020B0604020202020204" pitchFamily="34" charset="0"/>
                <a:cs typeface="Arial" panose="020B0604020202020204" pitchFamily="34" charset="0"/>
              </a:rPr>
              <a:t>ư</a:t>
            </a:r>
            <a:r>
              <a:rPr lang="en-US" sz="2800">
                <a:solidFill>
                  <a:srgbClr val="FF3399"/>
                </a:solidFill>
                <a:latin typeface="Arial" panose="020B0604020202020204" pitchFamily="34" charset="0"/>
                <a:cs typeface="Arial" panose="020B0604020202020204" pitchFamily="34" charset="0"/>
              </a:rPr>
              <a:t>ợc đồ bên</a:t>
            </a:r>
            <a:r>
              <a:rPr lang="vi-VN" sz="2800">
                <a:solidFill>
                  <a:srgbClr val="FF3399"/>
                </a:solidFill>
                <a:latin typeface="Arial" panose="020B0604020202020204" pitchFamily="34" charset="0"/>
                <a:cs typeface="Arial" panose="020B0604020202020204" pitchFamily="34" charset="0"/>
              </a:rPr>
              <a:t>, hãy phân tích phương thức con người khai thác, sử dụng và bảo vệ thiên nhiên ở Ô-xtrây-li-a.</a:t>
            </a:r>
            <a:endParaRPr lang="en-US" sz="2800">
              <a:solidFill>
                <a:srgbClr val="FF3399"/>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3BAFA807-4D11-4144-BEE8-D41523DE0203}"/>
              </a:ext>
            </a:extLst>
          </p:cNvPr>
          <p:cNvSpPr/>
          <p:nvPr/>
        </p:nvSpPr>
        <p:spPr>
          <a:xfrm>
            <a:off x="1294481" y="1652906"/>
            <a:ext cx="3216925" cy="536740"/>
          </a:xfrm>
          <a:prstGeom prst="roundRect">
            <a:avLst/>
          </a:prstGeom>
          <a:solidFill>
            <a:srgbClr val="00B05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F98FE51-58E8-4C52-8A34-472739ACFD46}"/>
              </a:ext>
            </a:extLst>
          </p:cNvPr>
          <p:cNvSpPr txBox="1"/>
          <p:nvPr/>
        </p:nvSpPr>
        <p:spPr>
          <a:xfrm>
            <a:off x="758136" y="1666426"/>
            <a:ext cx="4289613" cy="523220"/>
          </a:xfrm>
          <a:prstGeom prst="rect">
            <a:avLst/>
          </a:prstGeom>
          <a:noFill/>
        </p:spPr>
        <p:txBody>
          <a:bodyPr wrap="square" rtlCol="0">
            <a:spAutoFit/>
          </a:bodyPr>
          <a:lstStyle/>
          <a:p>
            <a:pPr algn="ctr"/>
            <a:r>
              <a:rPr lang="en-US" sz="2800" b="1">
                <a:solidFill>
                  <a:srgbClr val="FFFF00"/>
                </a:solidFill>
                <a:latin typeface="Arial" panose="020B0604020202020204" pitchFamily="34" charset="0"/>
                <a:cs typeface="Arial" panose="020B0604020202020204" pitchFamily="34" charset="0"/>
              </a:rPr>
              <a:t>AI NHANH HƠN</a:t>
            </a:r>
          </a:p>
        </p:txBody>
      </p:sp>
      <p:pic>
        <p:nvPicPr>
          <p:cNvPr id="15" name="Picture 14">
            <a:extLst>
              <a:ext uri="{FF2B5EF4-FFF2-40B4-BE49-F238E27FC236}">
                <a16:creationId xmlns:a16="http://schemas.microsoft.com/office/drawing/2014/main" id="{34F8D4B6-F9D5-41BC-A6FC-326E83484EC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231883" y="4668353"/>
            <a:ext cx="1105481" cy="705626"/>
          </a:xfrm>
          <a:prstGeom prst="rect">
            <a:avLst/>
          </a:prstGeom>
        </p:spPr>
      </p:pic>
      <p:sp>
        <p:nvSpPr>
          <p:cNvPr id="16" name="Rectangle 15">
            <a:extLst>
              <a:ext uri="{FF2B5EF4-FFF2-40B4-BE49-F238E27FC236}">
                <a16:creationId xmlns:a16="http://schemas.microsoft.com/office/drawing/2014/main" id="{A65BD1CC-EA8E-47CB-A2E9-A676DF758B98}"/>
              </a:ext>
            </a:extLst>
          </p:cNvPr>
          <p:cNvSpPr/>
          <p:nvPr/>
        </p:nvSpPr>
        <p:spPr>
          <a:xfrm>
            <a:off x="1481918" y="4666093"/>
            <a:ext cx="4120231" cy="707886"/>
          </a:xfrm>
          <a:prstGeom prst="rect">
            <a:avLst/>
          </a:prstGeom>
        </p:spPr>
        <p:txBody>
          <a:bodyPr wrap="square">
            <a:spAutoFit/>
          </a:bodyPr>
          <a:lstStyle/>
          <a:p>
            <a:pPr algn="just"/>
            <a:r>
              <a:rPr lang="en-US" sz="2800" b="1" dirty="0">
                <a:solidFill>
                  <a:srgbClr val="2A08B8"/>
                </a:solidFill>
                <a:latin typeface="#9Slide03 SFU Futura_12" panose="00000400000000000000" pitchFamily="2" charset="0"/>
                <a:cs typeface="Arial" panose="020B0604020202020204" pitchFamily="34" charset="0"/>
              </a:rPr>
              <a:t>HĐ: </a:t>
            </a:r>
            <a:r>
              <a:rPr lang="en-US" sz="2800" b="1" dirty="0" err="1">
                <a:solidFill>
                  <a:srgbClr val="2A08B8"/>
                </a:solidFill>
                <a:latin typeface="#9Slide03 SFU Futura_12" panose="00000400000000000000" pitchFamily="2" charset="0"/>
                <a:cs typeface="Arial" panose="020B0604020202020204" pitchFamily="34" charset="0"/>
              </a:rPr>
              <a:t>theo</a:t>
            </a:r>
            <a:r>
              <a:rPr lang="en-US" sz="2800" b="1" dirty="0">
                <a:solidFill>
                  <a:srgbClr val="2A08B8"/>
                </a:solidFill>
                <a:latin typeface="#9Slide03 SFU Futura_12" panose="00000400000000000000" pitchFamily="2" charset="0"/>
                <a:cs typeface="Arial" panose="020B0604020202020204" pitchFamily="34" charset="0"/>
              </a:rPr>
              <a:t> </a:t>
            </a:r>
            <a:r>
              <a:rPr lang="en-US" sz="2800" b="1" err="1">
                <a:solidFill>
                  <a:srgbClr val="2A08B8"/>
                </a:solidFill>
                <a:latin typeface="#9Slide03 SFU Futura_12" panose="00000400000000000000" pitchFamily="2" charset="0"/>
                <a:cs typeface="Arial" panose="020B0604020202020204" pitchFamily="34" charset="0"/>
              </a:rPr>
              <a:t>nhóm</a:t>
            </a:r>
            <a:r>
              <a:rPr lang="en-US" sz="2800" b="1">
                <a:solidFill>
                  <a:srgbClr val="2A08B8"/>
                </a:solidFill>
                <a:latin typeface="#9Slide03 SFU Futura_12" panose="00000400000000000000" pitchFamily="2" charset="0"/>
                <a:cs typeface="Arial" panose="020B0604020202020204" pitchFamily="34" charset="0"/>
              </a:rPr>
              <a:t> (</a:t>
            </a:r>
            <a:r>
              <a:rPr lang="en-US" sz="4000" b="1">
                <a:solidFill>
                  <a:srgbClr val="FF0000"/>
                </a:solidFill>
                <a:latin typeface="#9Slide03 SFU Futura_12" panose="00000400000000000000" pitchFamily="2" charset="0"/>
                <a:cs typeface="Arial" panose="020B0604020202020204" pitchFamily="34" charset="0"/>
              </a:rPr>
              <a:t>4</a:t>
            </a:r>
            <a:r>
              <a:rPr lang="en-US" sz="4000" b="1">
                <a:solidFill>
                  <a:srgbClr val="2A08B8"/>
                </a:solidFill>
                <a:latin typeface="#9Slide03 SFU Futura_12" panose="00000400000000000000" pitchFamily="2" charset="0"/>
                <a:cs typeface="Arial" panose="020B0604020202020204" pitchFamily="34" charset="0"/>
              </a:rPr>
              <a:t> </a:t>
            </a:r>
            <a:r>
              <a:rPr lang="en-US" sz="2800" b="1">
                <a:solidFill>
                  <a:srgbClr val="2A08B8"/>
                </a:solidFill>
                <a:latin typeface="#9Slide03 SFU Futura_12" panose="00000400000000000000" pitchFamily="2" charset="0"/>
                <a:cs typeface="Arial" panose="020B0604020202020204" pitchFamily="34" charset="0"/>
              </a:rPr>
              <a:t>nhóm</a:t>
            </a:r>
            <a:r>
              <a:rPr lang="en-US" sz="2800" b="1" dirty="0">
                <a:solidFill>
                  <a:srgbClr val="2A08B8"/>
                </a:solidFill>
                <a:latin typeface="#9Slide03 SFU Futura_12" panose="00000400000000000000" pitchFamily="2" charset="0"/>
                <a:cs typeface="Arial" panose="020B0604020202020204" pitchFamily="34" charset="0"/>
              </a:rPr>
              <a:t>)</a:t>
            </a:r>
            <a:endParaRPr lang="en-US" sz="2800" b="1" dirty="0">
              <a:solidFill>
                <a:srgbClr val="2A08B8"/>
              </a:solidFill>
              <a:latin typeface="#9Slide03 SFU Futura_12" panose="00000400000000000000" pitchFamily="2" charset="0"/>
            </a:endParaRPr>
          </a:p>
        </p:txBody>
      </p:sp>
      <p:sp>
        <p:nvSpPr>
          <p:cNvPr id="17" name="Rectangle 16">
            <a:extLst>
              <a:ext uri="{FF2B5EF4-FFF2-40B4-BE49-F238E27FC236}">
                <a16:creationId xmlns:a16="http://schemas.microsoft.com/office/drawing/2014/main" id="{FFF6D679-CC9B-4AD4-91B8-CAD0AE5DC744}"/>
              </a:ext>
            </a:extLst>
          </p:cNvPr>
          <p:cNvSpPr/>
          <p:nvPr/>
        </p:nvSpPr>
        <p:spPr>
          <a:xfrm>
            <a:off x="73206" y="5713998"/>
            <a:ext cx="3417946" cy="707886"/>
          </a:xfrm>
          <a:prstGeom prst="rect">
            <a:avLst/>
          </a:prstGeom>
        </p:spPr>
        <p:txBody>
          <a:bodyPr wrap="square">
            <a:spAutoFit/>
          </a:bodyPr>
          <a:lstStyle/>
          <a:p>
            <a:pPr algn="just"/>
            <a:r>
              <a:rPr lang="en-US" sz="2800" b="1">
                <a:solidFill>
                  <a:srgbClr val="2A08B8"/>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a:t>
            </a:r>
            <a:r>
              <a:rPr lang="en-US" sz="4000" b="1">
                <a:solidFill>
                  <a:srgbClr val="FF0000"/>
                </a:solidFill>
                <a:latin typeface="#9Slide03 SFU Futura_12" panose="00000400000000000000" pitchFamily="2" charset="0"/>
                <a:cs typeface="Arial" panose="020B0604020202020204" pitchFamily="34" charset="0"/>
              </a:rPr>
              <a:t>3 </a:t>
            </a:r>
            <a:r>
              <a:rPr lang="en-US" sz="2800" b="1">
                <a:solidFill>
                  <a:srgbClr val="2A08B8"/>
                </a:solidFill>
                <a:latin typeface="#9Slide03 SFU Futura_12" panose="00000400000000000000" pitchFamily="2" charset="0"/>
                <a:cs typeface="Arial" panose="020B0604020202020204" pitchFamily="34" charset="0"/>
              </a:rPr>
              <a:t>phút)</a:t>
            </a:r>
            <a:r>
              <a:rPr lang="en-US" sz="2800" b="1">
                <a:solidFill>
                  <a:srgbClr val="2A08B8"/>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2A08B8"/>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18" name="3 Minute Timer (Nho)">
            <a:hlinkClick r:id="" action="ppaction://media"/>
            <a:extLst>
              <a:ext uri="{FF2B5EF4-FFF2-40B4-BE49-F238E27FC236}">
                <a16:creationId xmlns:a16="http://schemas.microsoft.com/office/drawing/2014/main" id="{D84989FD-9BF9-4615-86E7-17CEF9728A5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491152" y="5580109"/>
            <a:ext cx="1431026" cy="791642"/>
          </a:xfrm>
          <a:prstGeom prst="rect">
            <a:avLst/>
          </a:prstGeom>
        </p:spPr>
      </p:pic>
      <p:pic>
        <p:nvPicPr>
          <p:cNvPr id="19" name="Hình ảnh 4">
            <a:extLst>
              <a:ext uri="{FF2B5EF4-FFF2-40B4-BE49-F238E27FC236}">
                <a16:creationId xmlns:a16="http://schemas.microsoft.com/office/drawing/2014/main" id="{DF3F861F-1E23-4150-B96B-9B81BE7D4B9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58651" y="956456"/>
            <a:ext cx="817226" cy="1305215"/>
          </a:xfrm>
          <a:prstGeom prst="rect">
            <a:avLst/>
          </a:prstGeom>
        </p:spPr>
      </p:pic>
    </p:spTree>
    <p:extLst>
      <p:ext uri="{BB962C8B-B14F-4D97-AF65-F5344CB8AC3E}">
        <p14:creationId xmlns:p14="http://schemas.microsoft.com/office/powerpoint/2010/main" val="339796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barn(inVertical)">
                                      <p:cBhvr>
                                        <p:cTn id="21" dur="500"/>
                                        <p:tgtEl>
                                          <p:spTgt spid="1026"/>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95118"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18"/>
                                        </p:tgtEl>
                                      </p:cBhvr>
                                    </p:cmd>
                                  </p:childTnLst>
                                </p:cTn>
                              </p:par>
                            </p:childTnLst>
                          </p:cTn>
                        </p:par>
                      </p:childTnLst>
                    </p:cTn>
                  </p:par>
                </p:childTnLst>
              </p:cTn>
              <p:nextCondLst>
                <p:cond evt="onClick" delay="0">
                  <p:tgtEl>
                    <p:spTgt spid="18"/>
                  </p:tgtEl>
                </p:cond>
              </p:nextCondLst>
            </p:seq>
            <p:video>
              <p:cMediaNode vol="80000">
                <p:cTn id="42" fill="hold" display="0">
                  <p:stCondLst>
                    <p:cond delay="indefinite"/>
                  </p:stCondLst>
                </p:cTn>
                <p:tgtEl>
                  <p:spTgt spid="18"/>
                </p:tgtEl>
              </p:cMediaNode>
            </p:video>
          </p:childTnLst>
        </p:cTn>
      </p:par>
    </p:tnLst>
    <p:bldLst>
      <p:bldP spid="7" grpId="0"/>
      <p:bldP spid="8" grpId="0" animBg="1"/>
      <p:bldP spid="9" grpId="0" animBg="1"/>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WordArt 4">
            <a:extLst>
              <a:ext uri="{FF2B5EF4-FFF2-40B4-BE49-F238E27FC236}">
                <a16:creationId xmlns:a16="http://schemas.microsoft.com/office/drawing/2014/main" id="{4917E2B6-6DE9-44E2-A600-FAAA05EA1F5C}"/>
              </a:ext>
            </a:extLst>
          </p:cNvPr>
          <p:cNvSpPr>
            <a:spLocks noChangeArrowheads="1" noChangeShapeType="1" noTextEdit="1"/>
          </p:cNvSpPr>
          <p:nvPr/>
        </p:nvSpPr>
        <p:spPr bwMode="auto">
          <a:xfrm>
            <a:off x="2841393" y="723044"/>
            <a:ext cx="6705600" cy="685800"/>
          </a:xfrm>
          <a:prstGeom prst="rect">
            <a:avLst/>
          </a:prstGeom>
        </p:spPr>
        <p:txBody>
          <a:bodyPr wrap="none" fromWordArt="1">
            <a:prstTxWarp prst="textPlain">
              <a:avLst>
                <a:gd name="adj" fmla="val 50000"/>
              </a:avLst>
            </a:prstTxWarp>
          </a:bodyPr>
          <a:lstStyle/>
          <a:p>
            <a:pPr algn="ctr"/>
            <a:r>
              <a:rPr lang="en-US" sz="2400" b="1" i="1" kern="10">
                <a:ln w="22225">
                  <a:solidFill>
                    <a:srgbClr val="CC0099"/>
                  </a:solidFill>
                  <a:round/>
                  <a:headEnd/>
                  <a:tailEnd/>
                </a:ln>
                <a:solidFill>
                  <a:srgbClr val="CC0099"/>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AI THÔNG THÁI</a:t>
            </a:r>
          </a:p>
        </p:txBody>
      </p:sp>
      <p:sp>
        <p:nvSpPr>
          <p:cNvPr id="6" name="Rectangle 3">
            <a:extLst>
              <a:ext uri="{FF2B5EF4-FFF2-40B4-BE49-F238E27FC236}">
                <a16:creationId xmlns:a16="http://schemas.microsoft.com/office/drawing/2014/main" id="{DF017965-660F-4CC5-9185-62DBBC79400C}"/>
              </a:ext>
            </a:extLst>
          </p:cNvPr>
          <p:cNvSpPr txBox="1">
            <a:spLocks noChangeArrowheads="1"/>
          </p:cNvSpPr>
          <p:nvPr/>
        </p:nvSpPr>
        <p:spPr>
          <a:xfrm>
            <a:off x="-104682" y="4839556"/>
            <a:ext cx="11460480" cy="2590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spcBef>
                <a:spcPts val="2400"/>
              </a:spcBef>
              <a:buFontTx/>
              <a:buNone/>
            </a:pPr>
            <a:r>
              <a:rPr lang="en-US" altLang="en-US" sz="3600" b="1">
                <a:solidFill>
                  <a:srgbClr val="0070C0"/>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15A3A451-8674-423A-A93C-A19DBD2679CE}"/>
              </a:ext>
            </a:extLst>
          </p:cNvPr>
          <p:cNvSpPr txBox="1"/>
          <p:nvPr/>
        </p:nvSpPr>
        <p:spPr>
          <a:xfrm>
            <a:off x="805093" y="1815620"/>
            <a:ext cx="11807321" cy="1938992"/>
          </a:xfrm>
          <a:prstGeom prst="rect">
            <a:avLst/>
          </a:prstGeom>
          <a:noFill/>
        </p:spPr>
        <p:txBody>
          <a:bodyPr wrap="square" rtlCol="0">
            <a:spAutoFit/>
          </a:bodyPr>
          <a:lstStyle/>
          <a:p>
            <a:r>
              <a:rPr lang="vi-VN" sz="4000">
                <a:solidFill>
                  <a:srgbClr val="1C11AF"/>
                </a:solidFill>
                <a:latin typeface="Arial" panose="020B0604020202020204" pitchFamily="34" charset="0"/>
                <a:cs typeface="Arial" panose="020B0604020202020204" pitchFamily="34" charset="0"/>
              </a:rPr>
              <a:t>+ HS trả lời trên bảng nhóm trong 10s/câu</a:t>
            </a:r>
            <a:endParaRPr lang="en-US" sz="4000">
              <a:solidFill>
                <a:srgbClr val="1C11AF"/>
              </a:solidFill>
              <a:latin typeface="Arial" panose="020B0604020202020204" pitchFamily="34" charset="0"/>
              <a:cs typeface="Arial" panose="020B0604020202020204" pitchFamily="34" charset="0"/>
            </a:endParaRPr>
          </a:p>
          <a:p>
            <a:r>
              <a:rPr lang="vi-VN" sz="4000">
                <a:solidFill>
                  <a:srgbClr val="1C11AF"/>
                </a:solidFill>
                <a:latin typeface="Arial" panose="020B0604020202020204" pitchFamily="34" charset="0"/>
                <a:cs typeface="Arial" panose="020B0604020202020204" pitchFamily="34" charset="0"/>
              </a:rPr>
              <a:t>+ </a:t>
            </a:r>
            <a:r>
              <a:rPr lang="en-US" sz="4000">
                <a:solidFill>
                  <a:srgbClr val="1C11AF"/>
                </a:solidFill>
                <a:latin typeface="Arial" panose="020B0604020202020204" pitchFamily="34" charset="0"/>
                <a:cs typeface="Arial" panose="020B0604020202020204" pitchFamily="34" charset="0"/>
              </a:rPr>
              <a:t>Mỗi câu đúng đ</a:t>
            </a:r>
            <a:r>
              <a:rPr lang="vi-VN" sz="4000">
                <a:solidFill>
                  <a:srgbClr val="1C11AF"/>
                </a:solidFill>
                <a:latin typeface="Arial" panose="020B0604020202020204" pitchFamily="34" charset="0"/>
                <a:cs typeface="Arial" panose="020B0604020202020204" pitchFamily="34" charset="0"/>
              </a:rPr>
              <a:t>ư</a:t>
            </a:r>
            <a:r>
              <a:rPr lang="en-US" sz="4000">
                <a:solidFill>
                  <a:srgbClr val="1C11AF"/>
                </a:solidFill>
                <a:latin typeface="Arial" panose="020B0604020202020204" pitchFamily="34" charset="0"/>
                <a:cs typeface="Arial" panose="020B0604020202020204" pitchFamily="34" charset="0"/>
              </a:rPr>
              <a:t>ợc cộng 1 điểm</a:t>
            </a:r>
          </a:p>
          <a:p>
            <a:r>
              <a:rPr lang="en-US" sz="4000">
                <a:solidFill>
                  <a:srgbClr val="1C11AF"/>
                </a:solidFill>
                <a:latin typeface="Arial" panose="020B0604020202020204" pitchFamily="34" charset="0"/>
                <a:cs typeface="Arial" panose="020B0604020202020204" pitchFamily="34" charset="0"/>
              </a:rPr>
              <a:t>+ T</a:t>
            </a:r>
            <a:r>
              <a:rPr lang="vi-VN" sz="4000">
                <a:solidFill>
                  <a:srgbClr val="1C11AF"/>
                </a:solidFill>
                <a:latin typeface="Arial" panose="020B0604020202020204" pitchFamily="34" charset="0"/>
                <a:ea typeface="Times New Roman" panose="02020603050405020304" pitchFamily="18" charset="0"/>
                <a:cs typeface="Arial" panose="020B0604020202020204" pitchFamily="34" charset="0"/>
              </a:rPr>
              <a:t>rả lời trên giấy note cá nhân</a:t>
            </a:r>
            <a:endParaRPr lang="en-US" sz="4400">
              <a:solidFill>
                <a:srgbClr val="0070C0"/>
              </a:solidFill>
            </a:endParaRPr>
          </a:p>
        </p:txBody>
      </p:sp>
    </p:spTree>
  </p:cSld>
  <p:clrMapOvr>
    <a:masterClrMapping/>
  </p:clrMapOvr>
  <p:transition spd="slow">
    <p:newsflash/>
    <p:sndAc>
      <p:stSnd>
        <p:snd r:embed="rId3" name="explod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9"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ppt_x</p:attrName>
                                        </p:attrNameLst>
                                      </p:cBhvr>
                                      <p:tavLst>
                                        <p:tav tm="0">
                                          <p:val>
                                            <p:strVal val="#ppt_x-.2"/>
                                          </p:val>
                                        </p:tav>
                                        <p:tav tm="100000">
                                          <p:val>
                                            <p:strVal val="#ppt_x"/>
                                          </p:val>
                                        </p:tav>
                                      </p:tavLst>
                                    </p:anim>
                                    <p:anim calcmode="lin" valueType="num">
                                      <p:cBhvr>
                                        <p:cTn id="8" dur="1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9" dur="10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8D49640-51D9-414B-B23F-298821B77F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619" y="2158045"/>
            <a:ext cx="4453634" cy="34777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9671561-EF24-4EE6-8C2E-16446C9E9F7F}"/>
              </a:ext>
            </a:extLst>
          </p:cNvPr>
          <p:cNvSpPr/>
          <p:nvPr/>
        </p:nvSpPr>
        <p:spPr>
          <a:xfrm>
            <a:off x="123247" y="102296"/>
            <a:ext cx="7655091" cy="523220"/>
          </a:xfrm>
          <a:prstGeom prst="rect">
            <a:avLst/>
          </a:prstGeom>
          <a:solidFill>
            <a:srgbClr val="7030A0"/>
          </a:solidFill>
        </p:spPr>
        <p:txBody>
          <a:bodyPr wrap="square">
            <a:spAutoFit/>
          </a:bodyPr>
          <a:lstStyle/>
          <a:p>
            <a:r>
              <a:rPr lang="vi-VN" sz="2800">
                <a:solidFill>
                  <a:schemeClr val="bg1"/>
                </a:solidFill>
                <a:latin typeface="Arial" panose="020B0604020202020204" pitchFamily="34" charset="0"/>
                <a:cs typeface="Arial" panose="020B0604020202020204" pitchFamily="34" charset="0"/>
              </a:rPr>
              <a:t>Phương thức con người khai thác thiên nhiên</a:t>
            </a:r>
            <a:endParaRPr lang="en-US" sz="2800">
              <a:solidFill>
                <a:schemeClr val="bg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D5D3F105-A96E-4D71-92F9-E4A7D6B16A0E}"/>
              </a:ext>
            </a:extLst>
          </p:cNvPr>
          <p:cNvSpPr/>
          <p:nvPr/>
        </p:nvSpPr>
        <p:spPr>
          <a:xfrm>
            <a:off x="563848" y="5700121"/>
            <a:ext cx="5755177" cy="1077218"/>
          </a:xfrm>
          <a:prstGeom prst="rect">
            <a:avLst/>
          </a:prstGeom>
        </p:spPr>
        <p:txBody>
          <a:bodyPr wrap="square">
            <a:spAutoFit/>
          </a:bodyPr>
          <a:lstStyle/>
          <a:p>
            <a:pPr algn="just"/>
            <a:r>
              <a:rPr lang="vi-VN" sz="3200">
                <a:solidFill>
                  <a:srgbClr val="FF3399"/>
                </a:solidFill>
                <a:latin typeface="Arial" panose="020B0604020202020204" pitchFamily="34" charset="0"/>
                <a:cs typeface="Arial" panose="020B0604020202020204" pitchFamily="34" charset="0"/>
              </a:rPr>
              <a:t>=&gt; Chăn nuôi gia súc theo hình thức chăn thả là phổ biến</a:t>
            </a:r>
            <a:endParaRPr lang="en-US"/>
          </a:p>
        </p:txBody>
      </p:sp>
      <p:sp>
        <p:nvSpPr>
          <p:cNvPr id="12" name="Rectangle 11">
            <a:extLst>
              <a:ext uri="{FF2B5EF4-FFF2-40B4-BE49-F238E27FC236}">
                <a16:creationId xmlns:a16="http://schemas.microsoft.com/office/drawing/2014/main" id="{DCAEE68D-B2F1-4190-BFB4-803D284A967B}"/>
              </a:ext>
            </a:extLst>
          </p:cNvPr>
          <p:cNvSpPr/>
          <p:nvPr/>
        </p:nvSpPr>
        <p:spPr>
          <a:xfrm>
            <a:off x="0" y="946896"/>
            <a:ext cx="11742234" cy="954107"/>
          </a:xfrm>
          <a:prstGeom prst="rect">
            <a:avLst/>
          </a:prstGeom>
        </p:spPr>
        <p:txBody>
          <a:bodyPr wrap="square">
            <a:spAutoFit/>
          </a:bodyPr>
          <a:lstStyle/>
          <a:p>
            <a:pPr marL="457200" indent="-457200" algn="just">
              <a:buFont typeface="Wingdings" panose="05000000000000000000" pitchFamily="2" charset="2"/>
              <a:buChar char="ü"/>
            </a:pPr>
            <a:r>
              <a:rPr lang="vi-VN" sz="2800">
                <a:solidFill>
                  <a:srgbClr val="0131FF"/>
                </a:solidFill>
                <a:latin typeface="Arial" panose="020B0604020202020204" pitchFamily="34" charset="0"/>
                <a:cs typeface="Arial" panose="020B0604020202020204" pitchFamily="34" charset="0"/>
              </a:rPr>
              <a:t> Ngành chăn nuôi gia súc (đặc biệt là cừu) được chú trọng phát triển, do điều kiện khí hậu khô hạn, đồng cỏ thưa…</a:t>
            </a:r>
            <a:endParaRPr lang="en-US" sz="2800"/>
          </a:p>
        </p:txBody>
      </p:sp>
      <p:pic>
        <p:nvPicPr>
          <p:cNvPr id="13" name="Picture 2">
            <a:extLst>
              <a:ext uri="{FF2B5EF4-FFF2-40B4-BE49-F238E27FC236}">
                <a16:creationId xmlns:a16="http://schemas.microsoft.com/office/drawing/2014/main" id="{3F68B812-ABD0-45E9-883B-4623660C20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911" y="1540394"/>
            <a:ext cx="4883089" cy="5317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51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671561-EF24-4EE6-8C2E-16446C9E9F7F}"/>
              </a:ext>
            </a:extLst>
          </p:cNvPr>
          <p:cNvSpPr/>
          <p:nvPr/>
        </p:nvSpPr>
        <p:spPr>
          <a:xfrm>
            <a:off x="123247" y="46541"/>
            <a:ext cx="7655091" cy="523220"/>
          </a:xfrm>
          <a:prstGeom prst="rect">
            <a:avLst/>
          </a:prstGeom>
          <a:solidFill>
            <a:srgbClr val="7030A0"/>
          </a:solidFill>
        </p:spPr>
        <p:txBody>
          <a:bodyPr wrap="square">
            <a:spAutoFit/>
          </a:bodyPr>
          <a:lstStyle/>
          <a:p>
            <a:r>
              <a:rPr lang="vi-VN" sz="2800">
                <a:solidFill>
                  <a:schemeClr val="bg1"/>
                </a:solidFill>
                <a:latin typeface="Arial" panose="020B0604020202020204" pitchFamily="34" charset="0"/>
                <a:cs typeface="Arial" panose="020B0604020202020204" pitchFamily="34" charset="0"/>
              </a:rPr>
              <a:t>Phương thức con người khai thác thiên nhiên</a:t>
            </a:r>
            <a:endParaRPr lang="en-US" sz="2800">
              <a:solidFill>
                <a:schemeClr val="bg1"/>
              </a:solidFill>
              <a:latin typeface="Arial" panose="020B0604020202020204" pitchFamily="34" charset="0"/>
              <a:cs typeface="Arial" panose="020B0604020202020204" pitchFamily="34" charset="0"/>
            </a:endParaRPr>
          </a:p>
        </p:txBody>
      </p:sp>
      <p:pic>
        <p:nvPicPr>
          <p:cNvPr id="13" name="Picture 2">
            <a:extLst>
              <a:ext uri="{FF2B5EF4-FFF2-40B4-BE49-F238E27FC236}">
                <a16:creationId xmlns:a16="http://schemas.microsoft.com/office/drawing/2014/main" id="{3F68B812-ABD0-45E9-883B-4623660C20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911" y="1551545"/>
            <a:ext cx="4883089" cy="531760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9D395C0-456D-40D8-895D-A93F063F0BF9}"/>
              </a:ext>
            </a:extLst>
          </p:cNvPr>
          <p:cNvSpPr/>
          <p:nvPr/>
        </p:nvSpPr>
        <p:spPr>
          <a:xfrm>
            <a:off x="123247" y="625516"/>
            <a:ext cx="11530361" cy="954107"/>
          </a:xfrm>
          <a:prstGeom prst="rect">
            <a:avLst/>
          </a:prstGeom>
        </p:spPr>
        <p:txBody>
          <a:bodyPr wrap="square">
            <a:spAutoFit/>
          </a:bodyPr>
          <a:lstStyle/>
          <a:p>
            <a:pPr marL="457200" indent="-457200" algn="just">
              <a:buFont typeface="Wingdings" panose="05000000000000000000" pitchFamily="2" charset="2"/>
              <a:buChar char="ü"/>
            </a:pPr>
            <a:r>
              <a:rPr lang="vi-VN" sz="2800">
                <a:solidFill>
                  <a:srgbClr val="0131FF"/>
                </a:solidFill>
                <a:latin typeface="Arial" panose="020B0604020202020204" pitchFamily="34" charset="0"/>
                <a:cs typeface="Arial" panose="020B0604020202020204" pitchFamily="34" charset="0"/>
              </a:rPr>
              <a:t> Những nơi đất tốt, khí hậu thuận lợi, được sự hỗ trợ của hệ thống thuỷ lợi đã hình thành các nông trại trồng lúa mì, nho, cam... </a:t>
            </a:r>
            <a:endParaRPr lang="en-US" sz="2800">
              <a:solidFill>
                <a:srgbClr val="0131FF"/>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27156AE-0EFF-44BA-A435-05F9D0C629F3}"/>
              </a:ext>
            </a:extLst>
          </p:cNvPr>
          <p:cNvPicPr>
            <a:picLocks noChangeAspect="1"/>
          </p:cNvPicPr>
          <p:nvPr/>
        </p:nvPicPr>
        <p:blipFill>
          <a:blip r:embed="rId4"/>
          <a:stretch>
            <a:fillRect/>
          </a:stretch>
        </p:blipFill>
        <p:spPr>
          <a:xfrm>
            <a:off x="0" y="1575860"/>
            <a:ext cx="3591426" cy="2238687"/>
          </a:xfrm>
          <a:prstGeom prst="rect">
            <a:avLst/>
          </a:prstGeom>
        </p:spPr>
      </p:pic>
      <p:pic>
        <p:nvPicPr>
          <p:cNvPr id="5" name="Picture 4">
            <a:extLst>
              <a:ext uri="{FF2B5EF4-FFF2-40B4-BE49-F238E27FC236}">
                <a16:creationId xmlns:a16="http://schemas.microsoft.com/office/drawing/2014/main" id="{FFF0E7FF-7935-4E1F-963A-78FAFE5B1906}"/>
              </a:ext>
            </a:extLst>
          </p:cNvPr>
          <p:cNvPicPr>
            <a:picLocks noChangeAspect="1"/>
          </p:cNvPicPr>
          <p:nvPr/>
        </p:nvPicPr>
        <p:blipFill>
          <a:blip r:embed="rId5"/>
          <a:stretch>
            <a:fillRect/>
          </a:stretch>
        </p:blipFill>
        <p:spPr>
          <a:xfrm>
            <a:off x="3702607" y="1890922"/>
            <a:ext cx="3025808" cy="1898920"/>
          </a:xfrm>
          <a:prstGeom prst="rect">
            <a:avLst/>
          </a:prstGeom>
        </p:spPr>
      </p:pic>
      <p:pic>
        <p:nvPicPr>
          <p:cNvPr id="6" name="Picture 5">
            <a:extLst>
              <a:ext uri="{FF2B5EF4-FFF2-40B4-BE49-F238E27FC236}">
                <a16:creationId xmlns:a16="http://schemas.microsoft.com/office/drawing/2014/main" id="{1D87A926-DF49-4E59-AA4E-31900610B204}"/>
              </a:ext>
            </a:extLst>
          </p:cNvPr>
          <p:cNvPicPr>
            <a:picLocks noChangeAspect="1"/>
          </p:cNvPicPr>
          <p:nvPr/>
        </p:nvPicPr>
        <p:blipFill>
          <a:blip r:embed="rId6"/>
          <a:stretch>
            <a:fillRect/>
          </a:stretch>
        </p:blipFill>
        <p:spPr>
          <a:xfrm>
            <a:off x="2491463" y="4799704"/>
            <a:ext cx="3007867" cy="2011755"/>
          </a:xfrm>
          <a:prstGeom prst="rect">
            <a:avLst/>
          </a:prstGeom>
        </p:spPr>
      </p:pic>
      <p:sp>
        <p:nvSpPr>
          <p:cNvPr id="7" name="Rectangle 6">
            <a:extLst>
              <a:ext uri="{FF2B5EF4-FFF2-40B4-BE49-F238E27FC236}">
                <a16:creationId xmlns:a16="http://schemas.microsoft.com/office/drawing/2014/main" id="{B94ACDC5-CE97-43D1-9EE1-E4FA244FE009}"/>
              </a:ext>
            </a:extLst>
          </p:cNvPr>
          <p:cNvSpPr/>
          <p:nvPr/>
        </p:nvSpPr>
        <p:spPr>
          <a:xfrm>
            <a:off x="317051" y="3879274"/>
            <a:ext cx="6548750" cy="830997"/>
          </a:xfrm>
          <a:prstGeom prst="rect">
            <a:avLst/>
          </a:prstGeom>
        </p:spPr>
        <p:txBody>
          <a:bodyPr wrap="square">
            <a:spAutoFit/>
          </a:bodyPr>
          <a:lstStyle/>
          <a:p>
            <a:pPr algn="just"/>
            <a:r>
              <a:rPr lang="vi-VN" sz="2400">
                <a:solidFill>
                  <a:srgbClr val="FF3399"/>
                </a:solidFill>
                <a:latin typeface="Arial" panose="020B0604020202020204" pitchFamily="34" charset="0"/>
                <a:cs typeface="Arial" panose="020B0604020202020204" pitchFamily="34" charset="0"/>
              </a:rPr>
              <a:t>Các cơ sở chế biến sản phẩm nông nghiệp nằm gần các cảng biển để phục vụ xuất khẩu.</a:t>
            </a:r>
            <a:endParaRPr lang="en-US" sz="2400">
              <a:solidFill>
                <a:srgbClr val="FF33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686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5EB80A-CEB9-4A51-AC94-A6E8A6C2770F}"/>
              </a:ext>
            </a:extLst>
          </p:cNvPr>
          <p:cNvSpPr/>
          <p:nvPr/>
        </p:nvSpPr>
        <p:spPr>
          <a:xfrm>
            <a:off x="366380" y="51996"/>
            <a:ext cx="11653481" cy="1077218"/>
          </a:xfrm>
          <a:prstGeom prst="rect">
            <a:avLst/>
          </a:prstGeom>
        </p:spPr>
        <p:txBody>
          <a:bodyPr wrap="square">
            <a:spAutoFit/>
          </a:bodyPr>
          <a:lstStyle/>
          <a:p>
            <a:pPr marL="457200" indent="-457200" algn="ctr">
              <a:buFont typeface="Wingdings" panose="05000000000000000000" pitchFamily="2" charset="2"/>
              <a:buChar char="ü"/>
            </a:pPr>
            <a:r>
              <a:rPr lang="vi-VN" sz="3200">
                <a:solidFill>
                  <a:srgbClr val="FF3399"/>
                </a:solidFill>
                <a:latin typeface="Arial" panose="020B0604020202020204" pitchFamily="34" charset="0"/>
                <a:cs typeface="Arial" panose="020B0604020202020204" pitchFamily="34" charset="0"/>
              </a:rPr>
              <a:t>Việc khai thác khoáng sản được tiến hành từ lâu, hiện nay vẫn là nước xuất khẩu nhiều khoáng sản.</a:t>
            </a:r>
            <a:endParaRPr lang="en-US">
              <a:solidFill>
                <a:srgbClr val="FF3399"/>
              </a:solidFill>
            </a:endParaRPr>
          </a:p>
        </p:txBody>
      </p:sp>
      <p:pic>
        <p:nvPicPr>
          <p:cNvPr id="7" name="Picture 2">
            <a:extLst>
              <a:ext uri="{FF2B5EF4-FFF2-40B4-BE49-F238E27FC236}">
                <a16:creationId xmlns:a16="http://schemas.microsoft.com/office/drawing/2014/main" id="{54AF1FB1-0D32-4350-8307-1CBD51A255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5267" y="1129214"/>
            <a:ext cx="5166733" cy="562649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BF0E215D-C733-4DF3-9CA3-95EF6F9C210C}"/>
              </a:ext>
            </a:extLst>
          </p:cNvPr>
          <p:cNvGrpSpPr/>
          <p:nvPr/>
        </p:nvGrpSpPr>
        <p:grpSpPr>
          <a:xfrm>
            <a:off x="194441" y="1639229"/>
            <a:ext cx="11803117" cy="4562192"/>
            <a:chOff x="94593" y="1182029"/>
            <a:chExt cx="11803117" cy="4562192"/>
          </a:xfrm>
        </p:grpSpPr>
        <p:pic>
          <p:nvPicPr>
            <p:cNvPr id="9" name="image129.png">
              <a:extLst>
                <a:ext uri="{FF2B5EF4-FFF2-40B4-BE49-F238E27FC236}">
                  <a16:creationId xmlns:a16="http://schemas.microsoft.com/office/drawing/2014/main" id="{C00340B2-CDF0-4984-9445-665C6DA3DB23}"/>
                </a:ext>
              </a:extLst>
            </p:cNvPr>
            <p:cNvPicPr/>
            <p:nvPr/>
          </p:nvPicPr>
          <p:blipFill rotWithShape="1">
            <a:blip r:embed="rId3"/>
            <a:srcRect t="17236" b="21626"/>
            <a:stretch/>
          </p:blipFill>
          <p:spPr>
            <a:xfrm>
              <a:off x="94593" y="1182029"/>
              <a:ext cx="11803117" cy="4192860"/>
            </a:xfrm>
            <a:prstGeom prst="rect">
              <a:avLst/>
            </a:prstGeom>
            <a:ln/>
          </p:spPr>
        </p:pic>
        <p:sp>
          <p:nvSpPr>
            <p:cNvPr id="10" name="TextBox 9">
              <a:extLst>
                <a:ext uri="{FF2B5EF4-FFF2-40B4-BE49-F238E27FC236}">
                  <a16:creationId xmlns:a16="http://schemas.microsoft.com/office/drawing/2014/main" id="{B6662B6E-BF33-41EA-9675-EAB5EF82A144}"/>
                </a:ext>
              </a:extLst>
            </p:cNvPr>
            <p:cNvSpPr txBox="1"/>
            <p:nvPr/>
          </p:nvSpPr>
          <p:spPr>
            <a:xfrm>
              <a:off x="591014" y="5374889"/>
              <a:ext cx="4973444" cy="369332"/>
            </a:xfrm>
            <a:prstGeom prst="rect">
              <a:avLst/>
            </a:prstGeom>
            <a:solidFill>
              <a:schemeClr val="bg1"/>
            </a:solidFill>
          </p:spPr>
          <p:txBody>
            <a:bodyPr wrap="square" rtlCol="0">
              <a:spAutoFit/>
            </a:bodyPr>
            <a:lstStyle/>
            <a:p>
              <a:r>
                <a:rPr lang="vi-VN">
                  <a:solidFill>
                    <a:srgbClr val="0131FF"/>
                  </a:solidFill>
                </a:rPr>
                <a:t>Mỏ kim cương ở Kimberly,Bang Tây Australia</a:t>
              </a:r>
              <a:endParaRPr lang="en-US">
                <a:solidFill>
                  <a:srgbClr val="0131FF"/>
                </a:solidFill>
              </a:endParaRPr>
            </a:p>
          </p:txBody>
        </p:sp>
        <p:sp>
          <p:nvSpPr>
            <p:cNvPr id="11" name="TextBox 10">
              <a:extLst>
                <a:ext uri="{FF2B5EF4-FFF2-40B4-BE49-F238E27FC236}">
                  <a16:creationId xmlns:a16="http://schemas.microsoft.com/office/drawing/2014/main" id="{C6B8D9CB-960F-4245-A0CD-045417875C99}"/>
                </a:ext>
              </a:extLst>
            </p:cNvPr>
            <p:cNvSpPr txBox="1"/>
            <p:nvPr/>
          </p:nvSpPr>
          <p:spPr>
            <a:xfrm>
              <a:off x="7043854" y="5306639"/>
              <a:ext cx="3917795" cy="369332"/>
            </a:xfrm>
            <a:prstGeom prst="rect">
              <a:avLst/>
            </a:prstGeom>
            <a:solidFill>
              <a:schemeClr val="bg1"/>
            </a:solidFill>
          </p:spPr>
          <p:txBody>
            <a:bodyPr wrap="square" rtlCol="0">
              <a:spAutoFit/>
            </a:bodyPr>
            <a:lstStyle/>
            <a:p>
              <a:r>
                <a:rPr lang="vi-VN">
                  <a:solidFill>
                    <a:srgbClr val="0131FF"/>
                  </a:solidFill>
                </a:rPr>
                <a:t>Mỏ vàng lộ thiên lớn nhất Australia</a:t>
              </a:r>
              <a:endParaRPr lang="en-US">
                <a:solidFill>
                  <a:srgbClr val="0131FF"/>
                </a:solidFill>
              </a:endParaRPr>
            </a:p>
          </p:txBody>
        </p:sp>
      </p:grpSp>
    </p:spTree>
    <p:extLst>
      <p:ext uri="{BB962C8B-B14F-4D97-AF65-F5344CB8AC3E}">
        <p14:creationId xmlns:p14="http://schemas.microsoft.com/office/powerpoint/2010/main" val="267595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3ABA8E8-27C2-48E9-BA86-26E96C7F3592}"/>
              </a:ext>
            </a:extLst>
          </p:cNvPr>
          <p:cNvGrpSpPr/>
          <p:nvPr/>
        </p:nvGrpSpPr>
        <p:grpSpPr>
          <a:xfrm>
            <a:off x="194441" y="1639229"/>
            <a:ext cx="11803117" cy="4562192"/>
            <a:chOff x="94593" y="1182029"/>
            <a:chExt cx="11803117" cy="4562192"/>
          </a:xfrm>
        </p:grpSpPr>
        <p:pic>
          <p:nvPicPr>
            <p:cNvPr id="4" name="image129.png">
              <a:extLst>
                <a:ext uri="{FF2B5EF4-FFF2-40B4-BE49-F238E27FC236}">
                  <a16:creationId xmlns:a16="http://schemas.microsoft.com/office/drawing/2014/main" id="{C5928788-CD0D-463E-ADC5-D699859B2026}"/>
                </a:ext>
              </a:extLst>
            </p:cNvPr>
            <p:cNvPicPr/>
            <p:nvPr/>
          </p:nvPicPr>
          <p:blipFill rotWithShape="1">
            <a:blip r:embed="rId2"/>
            <a:srcRect t="17236" b="21626"/>
            <a:stretch/>
          </p:blipFill>
          <p:spPr>
            <a:xfrm>
              <a:off x="94593" y="1182029"/>
              <a:ext cx="11803117" cy="4192860"/>
            </a:xfrm>
            <a:prstGeom prst="rect">
              <a:avLst/>
            </a:prstGeom>
            <a:ln/>
          </p:spPr>
        </p:pic>
        <p:sp>
          <p:nvSpPr>
            <p:cNvPr id="2" name="TextBox 1">
              <a:extLst>
                <a:ext uri="{FF2B5EF4-FFF2-40B4-BE49-F238E27FC236}">
                  <a16:creationId xmlns:a16="http://schemas.microsoft.com/office/drawing/2014/main" id="{DBF6B2CC-5125-426A-BD21-FB3EA4BCEB93}"/>
                </a:ext>
              </a:extLst>
            </p:cNvPr>
            <p:cNvSpPr txBox="1"/>
            <p:nvPr/>
          </p:nvSpPr>
          <p:spPr>
            <a:xfrm>
              <a:off x="591014" y="5374889"/>
              <a:ext cx="4973444" cy="369332"/>
            </a:xfrm>
            <a:prstGeom prst="rect">
              <a:avLst/>
            </a:prstGeom>
            <a:solidFill>
              <a:schemeClr val="bg1"/>
            </a:solidFill>
          </p:spPr>
          <p:txBody>
            <a:bodyPr wrap="square" rtlCol="0">
              <a:spAutoFit/>
            </a:bodyPr>
            <a:lstStyle/>
            <a:p>
              <a:r>
                <a:rPr lang="vi-VN">
                  <a:solidFill>
                    <a:srgbClr val="0131FF"/>
                  </a:solidFill>
                </a:rPr>
                <a:t>Mỏ kim cương ở Kimberly,Bang Tây Australia</a:t>
              </a:r>
              <a:endParaRPr lang="en-US">
                <a:solidFill>
                  <a:srgbClr val="0131FF"/>
                </a:solidFill>
              </a:endParaRPr>
            </a:p>
          </p:txBody>
        </p:sp>
        <p:sp>
          <p:nvSpPr>
            <p:cNvPr id="5" name="TextBox 4">
              <a:extLst>
                <a:ext uri="{FF2B5EF4-FFF2-40B4-BE49-F238E27FC236}">
                  <a16:creationId xmlns:a16="http://schemas.microsoft.com/office/drawing/2014/main" id="{A04BC728-A512-46E5-ADA1-952C88BC07D3}"/>
                </a:ext>
              </a:extLst>
            </p:cNvPr>
            <p:cNvSpPr txBox="1"/>
            <p:nvPr/>
          </p:nvSpPr>
          <p:spPr>
            <a:xfrm>
              <a:off x="7043854" y="5306639"/>
              <a:ext cx="3917795" cy="369332"/>
            </a:xfrm>
            <a:prstGeom prst="rect">
              <a:avLst/>
            </a:prstGeom>
            <a:solidFill>
              <a:schemeClr val="bg1"/>
            </a:solidFill>
          </p:spPr>
          <p:txBody>
            <a:bodyPr wrap="square" rtlCol="0">
              <a:spAutoFit/>
            </a:bodyPr>
            <a:lstStyle/>
            <a:p>
              <a:r>
                <a:rPr lang="vi-VN">
                  <a:solidFill>
                    <a:srgbClr val="0131FF"/>
                  </a:solidFill>
                </a:rPr>
                <a:t>Mỏ vàng lộ thiên lớn nhất Australia</a:t>
              </a:r>
              <a:endParaRPr lang="en-US">
                <a:solidFill>
                  <a:srgbClr val="0131FF"/>
                </a:solidFill>
              </a:endParaRPr>
            </a:p>
          </p:txBody>
        </p:sp>
      </p:grpSp>
      <p:sp>
        <p:nvSpPr>
          <p:cNvPr id="6" name="Rectangle 5">
            <a:extLst>
              <a:ext uri="{FF2B5EF4-FFF2-40B4-BE49-F238E27FC236}">
                <a16:creationId xmlns:a16="http://schemas.microsoft.com/office/drawing/2014/main" id="{145EB80A-CEB9-4A51-AC94-A6E8A6C2770F}"/>
              </a:ext>
            </a:extLst>
          </p:cNvPr>
          <p:cNvSpPr/>
          <p:nvPr/>
        </p:nvSpPr>
        <p:spPr>
          <a:xfrm>
            <a:off x="433287" y="117970"/>
            <a:ext cx="11653481" cy="1077218"/>
          </a:xfrm>
          <a:prstGeom prst="rect">
            <a:avLst/>
          </a:prstGeom>
        </p:spPr>
        <p:txBody>
          <a:bodyPr wrap="square">
            <a:spAutoFit/>
          </a:bodyPr>
          <a:lstStyle/>
          <a:p>
            <a:pPr marL="457200" indent="-457200" algn="ctr">
              <a:buFont typeface="Wingdings" panose="05000000000000000000" pitchFamily="2" charset="2"/>
              <a:buChar char="ü"/>
            </a:pPr>
            <a:r>
              <a:rPr lang="en-US" sz="3200">
                <a:solidFill>
                  <a:srgbClr val="FF3399"/>
                </a:solidFill>
                <a:latin typeface="Arial" panose="020B0604020202020204" pitchFamily="34" charset="0"/>
                <a:cs typeface="Arial" panose="020B0604020202020204" pitchFamily="34" charset="0"/>
              </a:rPr>
              <a:t> </a:t>
            </a:r>
            <a:r>
              <a:rPr lang="vi-VN" sz="3200">
                <a:solidFill>
                  <a:srgbClr val="FF3399"/>
                </a:solidFill>
                <a:latin typeface="Arial" panose="020B0604020202020204" pitchFamily="34" charset="0"/>
                <a:cs typeface="Arial" panose="020B0604020202020204" pitchFamily="34" charset="0"/>
              </a:rPr>
              <a:t>Việc khai thác khoáng sản được tiến hành từ lâu, hiện nay vẫn là nước xuất khẩu nhiều khoáng sản.</a:t>
            </a:r>
            <a:endParaRPr lang="en-US">
              <a:solidFill>
                <a:srgbClr val="FF3399"/>
              </a:solidFill>
            </a:endParaRPr>
          </a:p>
        </p:txBody>
      </p:sp>
    </p:spTree>
    <p:extLst>
      <p:ext uri="{BB962C8B-B14F-4D97-AF65-F5344CB8AC3E}">
        <p14:creationId xmlns:p14="http://schemas.microsoft.com/office/powerpoint/2010/main" val="338497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671561-EF24-4EE6-8C2E-16446C9E9F7F}"/>
              </a:ext>
            </a:extLst>
          </p:cNvPr>
          <p:cNvSpPr/>
          <p:nvPr/>
        </p:nvSpPr>
        <p:spPr>
          <a:xfrm>
            <a:off x="123247" y="102296"/>
            <a:ext cx="7655091" cy="523220"/>
          </a:xfrm>
          <a:prstGeom prst="rect">
            <a:avLst/>
          </a:prstGeom>
          <a:solidFill>
            <a:srgbClr val="7030A0"/>
          </a:solidFill>
        </p:spPr>
        <p:txBody>
          <a:bodyPr wrap="square">
            <a:spAutoFit/>
          </a:bodyPr>
          <a:lstStyle/>
          <a:p>
            <a:r>
              <a:rPr lang="vi-VN" sz="2800">
                <a:solidFill>
                  <a:schemeClr val="bg1"/>
                </a:solidFill>
                <a:latin typeface="Arial" panose="020B0604020202020204" pitchFamily="34" charset="0"/>
                <a:cs typeface="Arial" panose="020B0604020202020204" pitchFamily="34" charset="0"/>
              </a:rPr>
              <a:t>Phương thức con người khai thác thiên nhiên</a:t>
            </a:r>
            <a:endParaRPr lang="en-US" sz="2800">
              <a:solidFill>
                <a:schemeClr val="bg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42FDE882-E15D-4007-A224-ED8CD52C929D}"/>
              </a:ext>
            </a:extLst>
          </p:cNvPr>
          <p:cNvSpPr/>
          <p:nvPr/>
        </p:nvSpPr>
        <p:spPr>
          <a:xfrm>
            <a:off x="245911" y="850051"/>
            <a:ext cx="11340207" cy="1077218"/>
          </a:xfrm>
          <a:prstGeom prst="rect">
            <a:avLst/>
          </a:prstGeom>
        </p:spPr>
        <p:txBody>
          <a:bodyPr wrap="square">
            <a:spAutoFit/>
          </a:bodyPr>
          <a:lstStyle/>
          <a:p>
            <a:pPr algn="just"/>
            <a:r>
              <a:rPr lang="en-US" sz="3200">
                <a:solidFill>
                  <a:srgbClr val="0131FF"/>
                </a:solidFill>
                <a:latin typeface="Arial" panose="020B0604020202020204" pitchFamily="34" charset="0"/>
                <a:cs typeface="Arial" panose="020B0604020202020204" pitchFamily="34" charset="0"/>
              </a:rPr>
              <a:t>+ </a:t>
            </a:r>
            <a:r>
              <a:rPr lang="vi-VN" sz="3200">
                <a:solidFill>
                  <a:srgbClr val="0131FF"/>
                </a:solidFill>
                <a:latin typeface="Arial" panose="020B0604020202020204" pitchFamily="34" charset="0"/>
                <a:cs typeface="Arial" panose="020B0604020202020204" pitchFamily="34" charset="0"/>
              </a:rPr>
              <a:t>Hiện nay giảm </a:t>
            </a:r>
            <a:r>
              <a:rPr lang="en-US" sz="3200">
                <a:solidFill>
                  <a:srgbClr val="0131FF"/>
                </a:solidFill>
                <a:latin typeface="Arial" panose="020B0604020202020204" pitchFamily="34" charset="0"/>
                <a:cs typeface="Arial" panose="020B0604020202020204" pitchFamily="34" charset="0"/>
              </a:rPr>
              <a:t>tốc độ khai thác khoáng sản, đồng thời phát triển các ngành công nghiệp chế tạo.</a:t>
            </a:r>
            <a:r>
              <a:rPr lang="vi-VN" sz="3200">
                <a:solidFill>
                  <a:srgbClr val="0131FF"/>
                </a:solidFill>
                <a:latin typeface="Arial" panose="020B0604020202020204" pitchFamily="34" charset="0"/>
                <a:cs typeface="Arial" panose="020B0604020202020204" pitchFamily="34" charset="0"/>
              </a:rPr>
              <a:t>..</a:t>
            </a:r>
            <a:endParaRPr lang="en-US" sz="3200">
              <a:solidFill>
                <a:srgbClr val="0131FF"/>
              </a:solidFill>
              <a:latin typeface="Arial" panose="020B0604020202020204" pitchFamily="34" charset="0"/>
              <a:cs typeface="Arial" panose="020B0604020202020204" pitchFamily="34" charset="0"/>
            </a:endParaRPr>
          </a:p>
        </p:txBody>
      </p:sp>
      <p:pic>
        <p:nvPicPr>
          <p:cNvPr id="17" name="Picture 4" descr="Ai Group: Australian PMI surges in February - Manufacturers' Monthly">
            <a:extLst>
              <a:ext uri="{FF2B5EF4-FFF2-40B4-BE49-F238E27FC236}">
                <a16:creationId xmlns:a16="http://schemas.microsoft.com/office/drawing/2014/main" id="{FC80ECFD-9604-4F18-A7B8-EC8265BF02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082" y="2151804"/>
            <a:ext cx="5931752" cy="34861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hy We Need A Manufacturing Sector">
            <a:extLst>
              <a:ext uri="{FF2B5EF4-FFF2-40B4-BE49-F238E27FC236}">
                <a16:creationId xmlns:a16="http://schemas.microsoft.com/office/drawing/2014/main" id="{F7A93967-5F61-4C2F-8333-66F9C08AB0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5406" y="2151804"/>
            <a:ext cx="5341434" cy="3486150"/>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76956BD1-1C7D-4D0E-8D2E-8942B6E7353C}"/>
              </a:ext>
            </a:extLst>
          </p:cNvPr>
          <p:cNvGrpSpPr/>
          <p:nvPr/>
        </p:nvGrpSpPr>
        <p:grpSpPr>
          <a:xfrm>
            <a:off x="563067" y="2151804"/>
            <a:ext cx="11023051" cy="4375149"/>
            <a:chOff x="905036" y="2200339"/>
            <a:chExt cx="11023051" cy="4375149"/>
          </a:xfrm>
        </p:grpSpPr>
        <p:grpSp>
          <p:nvGrpSpPr>
            <p:cNvPr id="27" name="Group 26">
              <a:extLst>
                <a:ext uri="{FF2B5EF4-FFF2-40B4-BE49-F238E27FC236}">
                  <a16:creationId xmlns:a16="http://schemas.microsoft.com/office/drawing/2014/main" id="{9E2711AB-305D-4D7A-94AD-47966486A622}"/>
                </a:ext>
              </a:extLst>
            </p:cNvPr>
            <p:cNvGrpSpPr/>
            <p:nvPr/>
          </p:nvGrpSpPr>
          <p:grpSpPr>
            <a:xfrm>
              <a:off x="6679580" y="2200339"/>
              <a:ext cx="5248507" cy="4375149"/>
              <a:chOff x="6679580" y="2200339"/>
              <a:chExt cx="5248507" cy="4375149"/>
            </a:xfrm>
          </p:grpSpPr>
          <p:pic>
            <p:nvPicPr>
              <p:cNvPr id="31" name="Picture 2" descr="Australia xay dung hai nha may pin tri gia gan 800 trieu USD hinh anh 1">
                <a:extLst>
                  <a:ext uri="{FF2B5EF4-FFF2-40B4-BE49-F238E27FC236}">
                    <a16:creationId xmlns:a16="http://schemas.microsoft.com/office/drawing/2014/main" id="{B76D6179-688D-4CDB-BC1C-C8CA8B4BEF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9580" y="2200339"/>
                <a:ext cx="5163015" cy="3451819"/>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CA142ACA-2334-4AA0-8F40-937E3DB88DA2}"/>
                  </a:ext>
                </a:extLst>
              </p:cNvPr>
              <p:cNvSpPr/>
              <p:nvPr/>
            </p:nvSpPr>
            <p:spPr>
              <a:xfrm>
                <a:off x="6679580" y="5652158"/>
                <a:ext cx="5248507" cy="923330"/>
              </a:xfrm>
              <a:prstGeom prst="rect">
                <a:avLst/>
              </a:prstGeom>
              <a:solidFill>
                <a:schemeClr val="bg1"/>
              </a:solidFill>
            </p:spPr>
            <p:txBody>
              <a:bodyPr wrap="square">
                <a:spAutoFit/>
              </a:bodyPr>
              <a:lstStyle/>
              <a:p>
                <a:pPr algn="ctr"/>
                <a:r>
                  <a:rPr lang="vi-VN">
                    <a:solidFill>
                      <a:srgbClr val="FF3399"/>
                    </a:solidFill>
                    <a:latin typeface="Roboto" panose="02000000000000000000" pitchFamily="2" charset="0"/>
                  </a:rPr>
                  <a:t>Nhà máy pin quái vật 300 megawatt được xây dựng bên ngoài Geelong, Australia, để đẩy nhanh quá trình chuyển đổi sang năng lượng tái tạo</a:t>
                </a:r>
                <a:endParaRPr lang="en-US">
                  <a:solidFill>
                    <a:srgbClr val="FF3399"/>
                  </a:solidFill>
                </a:endParaRPr>
              </a:p>
            </p:txBody>
          </p:sp>
        </p:grpSp>
        <p:grpSp>
          <p:nvGrpSpPr>
            <p:cNvPr id="28" name="Group 27">
              <a:extLst>
                <a:ext uri="{FF2B5EF4-FFF2-40B4-BE49-F238E27FC236}">
                  <a16:creationId xmlns:a16="http://schemas.microsoft.com/office/drawing/2014/main" id="{50933B76-65F4-4D8B-ADB9-56A6C02501AE}"/>
                </a:ext>
              </a:extLst>
            </p:cNvPr>
            <p:cNvGrpSpPr/>
            <p:nvPr/>
          </p:nvGrpSpPr>
          <p:grpSpPr>
            <a:xfrm>
              <a:off x="905036" y="2200339"/>
              <a:ext cx="4023804" cy="4045686"/>
              <a:chOff x="905036" y="2200339"/>
              <a:chExt cx="4023804" cy="4045686"/>
            </a:xfrm>
          </p:grpSpPr>
          <p:pic>
            <p:nvPicPr>
              <p:cNvPr id="29" name="Picture 28">
                <a:extLst>
                  <a:ext uri="{FF2B5EF4-FFF2-40B4-BE49-F238E27FC236}">
                    <a16:creationId xmlns:a16="http://schemas.microsoft.com/office/drawing/2014/main" id="{6471F838-2D31-493A-A732-F76F98ACA1DD}"/>
                  </a:ext>
                </a:extLst>
              </p:cNvPr>
              <p:cNvPicPr>
                <a:picLocks noChangeAspect="1"/>
              </p:cNvPicPr>
              <p:nvPr/>
            </p:nvPicPr>
            <p:blipFill rotWithShape="1">
              <a:blip r:embed="rId5"/>
              <a:srcRect t="3893" r="44337"/>
              <a:stretch/>
            </p:blipFill>
            <p:spPr>
              <a:xfrm>
                <a:off x="905036" y="2200339"/>
                <a:ext cx="4023804" cy="3451819"/>
              </a:xfrm>
              <a:prstGeom prst="rect">
                <a:avLst/>
              </a:prstGeom>
            </p:spPr>
          </p:pic>
          <p:sp>
            <p:nvSpPr>
              <p:cNvPr id="30" name="TextBox 29">
                <a:extLst>
                  <a:ext uri="{FF2B5EF4-FFF2-40B4-BE49-F238E27FC236}">
                    <a16:creationId xmlns:a16="http://schemas.microsoft.com/office/drawing/2014/main" id="{AEA07B4C-B60E-405F-BEEC-343056DD29B4}"/>
                  </a:ext>
                </a:extLst>
              </p:cNvPr>
              <p:cNvSpPr txBox="1"/>
              <p:nvPr/>
            </p:nvSpPr>
            <p:spPr>
              <a:xfrm>
                <a:off x="1204332" y="5876693"/>
                <a:ext cx="3490331" cy="369332"/>
              </a:xfrm>
              <a:prstGeom prst="rect">
                <a:avLst/>
              </a:prstGeom>
              <a:noFill/>
            </p:spPr>
            <p:txBody>
              <a:bodyPr wrap="square" rtlCol="0">
                <a:spAutoFit/>
              </a:bodyPr>
              <a:lstStyle/>
              <a:p>
                <a:r>
                  <a:rPr lang="vi-VN">
                    <a:solidFill>
                      <a:srgbClr val="FF3399"/>
                    </a:solidFill>
                  </a:rPr>
                  <a:t>Nhà máy lọc nước biển ở Úc</a:t>
                </a:r>
                <a:endParaRPr lang="en-US">
                  <a:solidFill>
                    <a:srgbClr val="FF3399"/>
                  </a:solidFill>
                </a:endParaRPr>
              </a:p>
            </p:txBody>
          </p:sp>
        </p:grpSp>
      </p:grpSp>
    </p:spTree>
    <p:extLst>
      <p:ext uri="{BB962C8B-B14F-4D97-AF65-F5344CB8AC3E}">
        <p14:creationId xmlns:p14="http://schemas.microsoft.com/office/powerpoint/2010/main" val="3779013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barn(inVertical)">
                                      <p:cBhvr>
                                        <p:cTn id="15" dur="500"/>
                                        <p:tgtEl>
                                          <p:spTgt spid="307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7"/>
                                        </p:tgtEl>
                                      </p:cBhvr>
                                    </p:animEffect>
                                    <p:set>
                                      <p:cBhvr>
                                        <p:cTn id="20" dur="1" fill="hold">
                                          <p:stCondLst>
                                            <p:cond delay="499"/>
                                          </p:stCondLst>
                                        </p:cTn>
                                        <p:tgtEl>
                                          <p:spTgt spid="17"/>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3076"/>
                                        </p:tgtEl>
                                      </p:cBhvr>
                                    </p:animEffect>
                                    <p:set>
                                      <p:cBhvr>
                                        <p:cTn id="23" dur="1" fill="hold">
                                          <p:stCondLst>
                                            <p:cond delay="499"/>
                                          </p:stCondLst>
                                        </p:cTn>
                                        <p:tgtEl>
                                          <p:spTgt spid="307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inVertical)">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671561-EF24-4EE6-8C2E-16446C9E9F7F}"/>
              </a:ext>
            </a:extLst>
          </p:cNvPr>
          <p:cNvSpPr/>
          <p:nvPr/>
        </p:nvSpPr>
        <p:spPr>
          <a:xfrm>
            <a:off x="123247" y="102296"/>
            <a:ext cx="7655091" cy="523220"/>
          </a:xfrm>
          <a:prstGeom prst="rect">
            <a:avLst/>
          </a:prstGeom>
          <a:solidFill>
            <a:srgbClr val="7030A0"/>
          </a:solidFill>
        </p:spPr>
        <p:txBody>
          <a:bodyPr wrap="square">
            <a:spAutoFit/>
          </a:bodyPr>
          <a:lstStyle/>
          <a:p>
            <a:r>
              <a:rPr lang="vi-VN" sz="2800">
                <a:solidFill>
                  <a:schemeClr val="bg1"/>
                </a:solidFill>
                <a:latin typeface="Arial" panose="020B0604020202020204" pitchFamily="34" charset="0"/>
                <a:cs typeface="Arial" panose="020B0604020202020204" pitchFamily="34" charset="0"/>
              </a:rPr>
              <a:t>Phương thức con người khai thác thiên nhiên</a:t>
            </a:r>
            <a:endParaRPr lang="en-US" sz="280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D4EA4B22-2DD0-4FDE-8D93-1FA7DA1288D8}"/>
              </a:ext>
            </a:extLst>
          </p:cNvPr>
          <p:cNvSpPr/>
          <p:nvPr/>
        </p:nvSpPr>
        <p:spPr>
          <a:xfrm>
            <a:off x="123247" y="1270144"/>
            <a:ext cx="11986977" cy="584775"/>
          </a:xfrm>
          <a:prstGeom prst="rect">
            <a:avLst/>
          </a:prstGeom>
        </p:spPr>
        <p:txBody>
          <a:bodyPr wrap="square">
            <a:spAutoFit/>
          </a:bodyPr>
          <a:lstStyle/>
          <a:p>
            <a:pPr marL="457200" indent="-457200" algn="just">
              <a:buFont typeface="Wingdings" panose="05000000000000000000" pitchFamily="2" charset="2"/>
              <a:buChar char="ü"/>
            </a:pPr>
            <a:r>
              <a:rPr lang="en-US" sz="3200">
                <a:solidFill>
                  <a:srgbClr val="0131FF"/>
                </a:solidFill>
                <a:latin typeface="Arial" panose="020B0604020202020204" pitchFamily="34" charset="0"/>
                <a:cs typeface="Arial" panose="020B0604020202020204" pitchFamily="34" charset="0"/>
              </a:rPr>
              <a:t> Phát triển du lịch để khai thác tiềm năng thiên nhiên độc đáo.</a:t>
            </a:r>
            <a:endParaRPr lang="en-US"/>
          </a:p>
        </p:txBody>
      </p:sp>
      <p:pic>
        <p:nvPicPr>
          <p:cNvPr id="5" name="Picture 4">
            <a:extLst>
              <a:ext uri="{FF2B5EF4-FFF2-40B4-BE49-F238E27FC236}">
                <a16:creationId xmlns:a16="http://schemas.microsoft.com/office/drawing/2014/main" id="{EEE71441-0AF8-43C2-B998-2963CC15DE5C}"/>
              </a:ext>
            </a:extLst>
          </p:cNvPr>
          <p:cNvPicPr>
            <a:picLocks noChangeAspect="1"/>
          </p:cNvPicPr>
          <p:nvPr/>
        </p:nvPicPr>
        <p:blipFill>
          <a:blip r:embed="rId2"/>
          <a:stretch>
            <a:fillRect/>
          </a:stretch>
        </p:blipFill>
        <p:spPr>
          <a:xfrm>
            <a:off x="992002" y="2792883"/>
            <a:ext cx="4665384" cy="3402605"/>
          </a:xfrm>
          <a:prstGeom prst="rect">
            <a:avLst/>
          </a:prstGeom>
        </p:spPr>
      </p:pic>
      <p:pic>
        <p:nvPicPr>
          <p:cNvPr id="7" name="Picture 6">
            <a:extLst>
              <a:ext uri="{FF2B5EF4-FFF2-40B4-BE49-F238E27FC236}">
                <a16:creationId xmlns:a16="http://schemas.microsoft.com/office/drawing/2014/main" id="{0571741E-6E6D-4883-9275-FA83691D1681}"/>
              </a:ext>
            </a:extLst>
          </p:cNvPr>
          <p:cNvPicPr>
            <a:picLocks noChangeAspect="1"/>
          </p:cNvPicPr>
          <p:nvPr/>
        </p:nvPicPr>
        <p:blipFill>
          <a:blip r:embed="rId3"/>
          <a:stretch>
            <a:fillRect/>
          </a:stretch>
        </p:blipFill>
        <p:spPr>
          <a:xfrm>
            <a:off x="6713036" y="2792883"/>
            <a:ext cx="4137101" cy="3049258"/>
          </a:xfrm>
          <a:prstGeom prst="rect">
            <a:avLst/>
          </a:prstGeom>
        </p:spPr>
      </p:pic>
      <p:grpSp>
        <p:nvGrpSpPr>
          <p:cNvPr id="10" name="Group 9">
            <a:extLst>
              <a:ext uri="{FF2B5EF4-FFF2-40B4-BE49-F238E27FC236}">
                <a16:creationId xmlns:a16="http://schemas.microsoft.com/office/drawing/2014/main" id="{E66D78BA-8BF7-4C69-A92B-FD41364E9305}"/>
              </a:ext>
            </a:extLst>
          </p:cNvPr>
          <p:cNvGrpSpPr/>
          <p:nvPr/>
        </p:nvGrpSpPr>
        <p:grpSpPr>
          <a:xfrm>
            <a:off x="632589" y="2561622"/>
            <a:ext cx="5618846" cy="3771937"/>
            <a:chOff x="319858" y="2971301"/>
            <a:chExt cx="5618846" cy="3771937"/>
          </a:xfrm>
        </p:grpSpPr>
        <p:pic>
          <p:nvPicPr>
            <p:cNvPr id="8" name="Picture 7">
              <a:extLst>
                <a:ext uri="{FF2B5EF4-FFF2-40B4-BE49-F238E27FC236}">
                  <a16:creationId xmlns:a16="http://schemas.microsoft.com/office/drawing/2014/main" id="{84F21EB3-B840-48D2-8D08-44CA647C0D9C}"/>
                </a:ext>
              </a:extLst>
            </p:cNvPr>
            <p:cNvPicPr>
              <a:picLocks noChangeAspect="1"/>
            </p:cNvPicPr>
            <p:nvPr/>
          </p:nvPicPr>
          <p:blipFill>
            <a:blip r:embed="rId4"/>
            <a:stretch>
              <a:fillRect/>
            </a:stretch>
          </p:blipFill>
          <p:spPr>
            <a:xfrm>
              <a:off x="467363" y="2971301"/>
              <a:ext cx="5323837" cy="3402605"/>
            </a:xfrm>
            <a:prstGeom prst="rect">
              <a:avLst/>
            </a:prstGeom>
          </p:spPr>
        </p:pic>
        <p:sp>
          <p:nvSpPr>
            <p:cNvPr id="9" name="Rectangle 8">
              <a:extLst>
                <a:ext uri="{FF2B5EF4-FFF2-40B4-BE49-F238E27FC236}">
                  <a16:creationId xmlns:a16="http://schemas.microsoft.com/office/drawing/2014/main" id="{3113C8DD-90D5-4D77-9755-006166E55573}"/>
                </a:ext>
              </a:extLst>
            </p:cNvPr>
            <p:cNvSpPr/>
            <p:nvPr/>
          </p:nvSpPr>
          <p:spPr>
            <a:xfrm>
              <a:off x="319858" y="6373906"/>
              <a:ext cx="5618846" cy="369332"/>
            </a:xfrm>
            <a:prstGeom prst="rect">
              <a:avLst/>
            </a:prstGeom>
            <a:solidFill>
              <a:schemeClr val="bg1"/>
            </a:solidFill>
          </p:spPr>
          <p:txBody>
            <a:bodyPr wrap="none">
              <a:spAutoFit/>
            </a:bodyPr>
            <a:lstStyle/>
            <a:p>
              <a:r>
                <a:rPr lang="vi-VN">
                  <a:solidFill>
                    <a:srgbClr val="FF3399"/>
                  </a:solidFill>
                  <a:latin typeface="Arial" panose="020B0604020202020204" pitchFamily="34" charset="0"/>
                  <a:cs typeface="Arial" panose="020B0604020202020204" pitchFamily="34" charset="0"/>
                </a:rPr>
                <a:t>Du lịch Úc thưởng ngoạn thành phố Perth thanh bình</a:t>
              </a:r>
              <a:endParaRPr lang="vi-VN" i="0">
                <a:solidFill>
                  <a:srgbClr val="FF3399"/>
                </a:solidFill>
                <a:effectLst/>
                <a:latin typeface="Arial" panose="020B0604020202020204" pitchFamily="34" charset="0"/>
                <a:cs typeface="Arial" panose="020B0604020202020204" pitchFamily="34" charset="0"/>
              </a:endParaRPr>
            </a:p>
          </p:txBody>
        </p:sp>
      </p:grpSp>
      <p:sp>
        <p:nvSpPr>
          <p:cNvPr id="11" name="AutoShape 2" descr="Du lịch Úc Melbourne">
            <a:extLst>
              <a:ext uri="{FF2B5EF4-FFF2-40B4-BE49-F238E27FC236}">
                <a16:creationId xmlns:a16="http://schemas.microsoft.com/office/drawing/2014/main" id="{44582CAD-DFD7-4AAF-86D8-32EDE402959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7" name="Group 16">
            <a:extLst>
              <a:ext uri="{FF2B5EF4-FFF2-40B4-BE49-F238E27FC236}">
                <a16:creationId xmlns:a16="http://schemas.microsoft.com/office/drawing/2014/main" id="{8FBF6BAD-1D95-4A1C-960E-EC479DE8561A}"/>
              </a:ext>
            </a:extLst>
          </p:cNvPr>
          <p:cNvGrpSpPr/>
          <p:nvPr/>
        </p:nvGrpSpPr>
        <p:grpSpPr>
          <a:xfrm>
            <a:off x="6398940" y="2561622"/>
            <a:ext cx="5160760" cy="3836986"/>
            <a:chOff x="6398940" y="2561622"/>
            <a:chExt cx="5160760" cy="3836986"/>
          </a:xfrm>
        </p:grpSpPr>
        <p:pic>
          <p:nvPicPr>
            <p:cNvPr id="15" name="Picture 14" descr="A picture containing tree, plant, ground, outdoor&#10;&#10;Description automatically generated">
              <a:extLst>
                <a:ext uri="{FF2B5EF4-FFF2-40B4-BE49-F238E27FC236}">
                  <a16:creationId xmlns:a16="http://schemas.microsoft.com/office/drawing/2014/main" id="{FB4926EF-2168-417C-B04D-F19CEC6EA1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8940" y="2561622"/>
              <a:ext cx="5160760" cy="3426744"/>
            </a:xfrm>
            <a:prstGeom prst="rect">
              <a:avLst/>
            </a:prstGeom>
          </p:spPr>
        </p:pic>
        <p:sp>
          <p:nvSpPr>
            <p:cNvPr id="16" name="Rectangle 15">
              <a:extLst>
                <a:ext uri="{FF2B5EF4-FFF2-40B4-BE49-F238E27FC236}">
                  <a16:creationId xmlns:a16="http://schemas.microsoft.com/office/drawing/2014/main" id="{9831F114-34BE-4D81-84CA-B14E4E3FD65F}"/>
                </a:ext>
              </a:extLst>
            </p:cNvPr>
            <p:cNvSpPr/>
            <p:nvPr/>
          </p:nvSpPr>
          <p:spPr>
            <a:xfrm>
              <a:off x="7461577" y="6029276"/>
              <a:ext cx="3531736" cy="369332"/>
            </a:xfrm>
            <a:prstGeom prst="rect">
              <a:avLst/>
            </a:prstGeom>
          </p:spPr>
          <p:txBody>
            <a:bodyPr wrap="none">
              <a:spAutoFit/>
            </a:bodyPr>
            <a:lstStyle/>
            <a:p>
              <a:r>
                <a:rPr lang="en-US">
                  <a:solidFill>
                    <a:srgbClr val="FF3399"/>
                  </a:solidFill>
                  <a:latin typeface="Arial" panose="020B0604020202020204" pitchFamily="34" charset="0"/>
                  <a:cs typeface="Arial" panose="020B0604020202020204" pitchFamily="34" charset="0"/>
                </a:rPr>
                <a:t> Vùng đất nữ hoàng Queensland</a:t>
              </a:r>
              <a:endParaRPr lang="en-US" i="0">
                <a:solidFill>
                  <a:srgbClr val="FF3399"/>
                </a:solidFill>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4984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676674-C053-4CA6-B86D-6F12A0CAA532}"/>
              </a:ext>
            </a:extLst>
          </p:cNvPr>
          <p:cNvSpPr/>
          <p:nvPr/>
        </p:nvSpPr>
        <p:spPr>
          <a:xfrm>
            <a:off x="191737" y="100350"/>
            <a:ext cx="5395024" cy="523220"/>
          </a:xfrm>
          <a:prstGeom prst="rect">
            <a:avLst/>
          </a:prstGeom>
          <a:solidFill>
            <a:srgbClr val="7030A0"/>
          </a:solidFill>
        </p:spPr>
        <p:txBody>
          <a:bodyPr wrap="square">
            <a:spAutoFit/>
          </a:bodyPr>
          <a:lstStyle/>
          <a:p>
            <a:pPr algn="just"/>
            <a:r>
              <a:rPr lang="vi-VN" sz="2800">
                <a:solidFill>
                  <a:schemeClr val="bg1"/>
                </a:solidFill>
                <a:latin typeface="Arial" panose="020B0604020202020204" pitchFamily="34" charset="0"/>
                <a:cs typeface="Arial" panose="020B0604020202020204" pitchFamily="34" charset="0"/>
              </a:rPr>
              <a:t>Bảo vệ thiên nhiên ở Ô-xtrây-li-a</a:t>
            </a:r>
            <a:endParaRPr lang="en-US" sz="2800">
              <a:solidFill>
                <a:schemeClr val="bg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5151EC48-EB04-4D42-B823-EF0DFFB350D5}"/>
              </a:ext>
            </a:extLst>
          </p:cNvPr>
          <p:cNvSpPr/>
          <p:nvPr/>
        </p:nvSpPr>
        <p:spPr>
          <a:xfrm>
            <a:off x="103303" y="895704"/>
            <a:ext cx="11985394" cy="1077218"/>
          </a:xfrm>
          <a:prstGeom prst="rect">
            <a:avLst/>
          </a:prstGeom>
        </p:spPr>
        <p:txBody>
          <a:bodyPr wrap="square">
            <a:spAutoFit/>
          </a:bodyPr>
          <a:lstStyle/>
          <a:p>
            <a:pPr marL="457200" indent="-457200" algn="just">
              <a:buFont typeface="Wingdings" panose="05000000000000000000" pitchFamily="2" charset="2"/>
              <a:buChar char="ü"/>
            </a:pPr>
            <a:r>
              <a:rPr lang="vi-VN" sz="3200">
                <a:solidFill>
                  <a:srgbClr val="0131FF"/>
                </a:solidFill>
                <a:latin typeface="Arial" panose="020B0604020202020204" pitchFamily="34" charset="0"/>
                <a:cs typeface="Arial" panose="020B0604020202020204" pitchFamily="34" charset="0"/>
              </a:rPr>
              <a:t>Một số vấn đề trong sản xuất nông nghiệp đang rất được quan tâm là bảo vệ nguồn nước, chống hạn hán, chống nhiễm mặn.</a:t>
            </a:r>
            <a:endParaRPr lang="en-US" sz="3200">
              <a:solidFill>
                <a:srgbClr val="0131FF"/>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0195DE30-5FE4-408B-B5BC-C393ADC38941}"/>
              </a:ext>
            </a:extLst>
          </p:cNvPr>
          <p:cNvGrpSpPr/>
          <p:nvPr/>
        </p:nvGrpSpPr>
        <p:grpSpPr>
          <a:xfrm>
            <a:off x="172500" y="2318502"/>
            <a:ext cx="6350969" cy="4319770"/>
            <a:chOff x="172500" y="2318502"/>
            <a:chExt cx="6350969" cy="4319770"/>
          </a:xfrm>
        </p:grpSpPr>
        <p:pic>
          <p:nvPicPr>
            <p:cNvPr id="3" name="Picture 2">
              <a:extLst>
                <a:ext uri="{FF2B5EF4-FFF2-40B4-BE49-F238E27FC236}">
                  <a16:creationId xmlns:a16="http://schemas.microsoft.com/office/drawing/2014/main" id="{7ABA0B96-556A-483D-8C76-E78CC714675D}"/>
                </a:ext>
              </a:extLst>
            </p:cNvPr>
            <p:cNvPicPr>
              <a:picLocks noChangeAspect="1"/>
            </p:cNvPicPr>
            <p:nvPr/>
          </p:nvPicPr>
          <p:blipFill>
            <a:blip r:embed="rId3"/>
            <a:stretch>
              <a:fillRect/>
            </a:stretch>
          </p:blipFill>
          <p:spPr>
            <a:xfrm>
              <a:off x="172500" y="2318502"/>
              <a:ext cx="5848443" cy="3961336"/>
            </a:xfrm>
            <a:prstGeom prst="rect">
              <a:avLst/>
            </a:prstGeom>
          </p:spPr>
        </p:pic>
        <p:sp>
          <p:nvSpPr>
            <p:cNvPr id="10" name="TextBox 9">
              <a:extLst>
                <a:ext uri="{FF2B5EF4-FFF2-40B4-BE49-F238E27FC236}">
                  <a16:creationId xmlns:a16="http://schemas.microsoft.com/office/drawing/2014/main" id="{AC470945-AB63-4E67-944B-56E062E2C119}"/>
                </a:ext>
              </a:extLst>
            </p:cNvPr>
            <p:cNvSpPr txBox="1"/>
            <p:nvPr/>
          </p:nvSpPr>
          <p:spPr>
            <a:xfrm>
              <a:off x="395525" y="6207385"/>
              <a:ext cx="6127944" cy="430887"/>
            </a:xfrm>
            <a:prstGeom prst="rect">
              <a:avLst/>
            </a:prstGeom>
            <a:noFill/>
          </p:spPr>
          <p:txBody>
            <a:bodyPr wrap="square" rtlCol="0">
              <a:spAutoFit/>
            </a:bodyPr>
            <a:lstStyle/>
            <a:p>
              <a:r>
                <a:rPr lang="vi-VN" sz="2200">
                  <a:solidFill>
                    <a:srgbClr val="FF3399"/>
                  </a:solidFill>
                </a:rPr>
                <a:t>Hạn hán kéo dài gây hậu quả nghiêm trọng</a:t>
              </a:r>
              <a:endParaRPr lang="en-US" sz="2200">
                <a:solidFill>
                  <a:srgbClr val="FF3399"/>
                </a:solidFill>
              </a:endParaRPr>
            </a:p>
          </p:txBody>
        </p:sp>
      </p:grpSp>
      <p:grpSp>
        <p:nvGrpSpPr>
          <p:cNvPr id="16" name="Group 15">
            <a:extLst>
              <a:ext uri="{FF2B5EF4-FFF2-40B4-BE49-F238E27FC236}">
                <a16:creationId xmlns:a16="http://schemas.microsoft.com/office/drawing/2014/main" id="{ACE57F6F-80F0-4ADB-B565-BEA470277566}"/>
              </a:ext>
            </a:extLst>
          </p:cNvPr>
          <p:cNvGrpSpPr/>
          <p:nvPr/>
        </p:nvGrpSpPr>
        <p:grpSpPr>
          <a:xfrm>
            <a:off x="6018910" y="2318502"/>
            <a:ext cx="6127944" cy="4337679"/>
            <a:chOff x="6018910" y="2318502"/>
            <a:chExt cx="6127944" cy="4337679"/>
          </a:xfrm>
        </p:grpSpPr>
        <p:sp>
          <p:nvSpPr>
            <p:cNvPr id="17" name="TextBox 16">
              <a:extLst>
                <a:ext uri="{FF2B5EF4-FFF2-40B4-BE49-F238E27FC236}">
                  <a16:creationId xmlns:a16="http://schemas.microsoft.com/office/drawing/2014/main" id="{6FCDC1D4-A6B3-4BCC-B93B-9C2FDFEB0FC6}"/>
                </a:ext>
              </a:extLst>
            </p:cNvPr>
            <p:cNvSpPr txBox="1"/>
            <p:nvPr/>
          </p:nvSpPr>
          <p:spPr>
            <a:xfrm>
              <a:off x="6018910" y="6225294"/>
              <a:ext cx="6127944" cy="430887"/>
            </a:xfrm>
            <a:prstGeom prst="rect">
              <a:avLst/>
            </a:prstGeom>
            <a:noFill/>
          </p:spPr>
          <p:txBody>
            <a:bodyPr wrap="square" rtlCol="0">
              <a:spAutoFit/>
            </a:bodyPr>
            <a:lstStyle/>
            <a:p>
              <a:pPr algn="ctr"/>
              <a:r>
                <a:rPr lang="vi-VN" sz="2200">
                  <a:solidFill>
                    <a:srgbClr val="FF3399"/>
                  </a:solidFill>
                </a:rPr>
                <a:t>Hệ thống thủy lợi tiết kiệm nước</a:t>
              </a:r>
              <a:endParaRPr lang="en-US" sz="2200">
                <a:solidFill>
                  <a:srgbClr val="FF3399"/>
                </a:solidFill>
              </a:endParaRPr>
            </a:p>
          </p:txBody>
        </p:sp>
        <p:pic>
          <p:nvPicPr>
            <p:cNvPr id="13" name="Picture 12">
              <a:extLst>
                <a:ext uri="{FF2B5EF4-FFF2-40B4-BE49-F238E27FC236}">
                  <a16:creationId xmlns:a16="http://schemas.microsoft.com/office/drawing/2014/main" id="{D9C60DA0-8307-413C-96C2-47572DD49E5C}"/>
                </a:ext>
              </a:extLst>
            </p:cNvPr>
            <p:cNvPicPr>
              <a:picLocks noChangeAspect="1"/>
            </p:cNvPicPr>
            <p:nvPr/>
          </p:nvPicPr>
          <p:blipFill>
            <a:blip r:embed="rId4"/>
            <a:stretch>
              <a:fillRect/>
            </a:stretch>
          </p:blipFill>
          <p:spPr>
            <a:xfrm>
              <a:off x="6142491" y="2318502"/>
              <a:ext cx="5880782" cy="3870976"/>
            </a:xfrm>
            <a:prstGeom prst="rect">
              <a:avLst/>
            </a:prstGeom>
          </p:spPr>
        </p:pic>
      </p:grpSp>
    </p:spTree>
    <p:extLst>
      <p:ext uri="{BB962C8B-B14F-4D97-AF65-F5344CB8AC3E}">
        <p14:creationId xmlns:p14="http://schemas.microsoft.com/office/powerpoint/2010/main" val="255033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7008D8C-6F31-4F39-8AD1-194E8AAC9F89}"/>
              </a:ext>
            </a:extLst>
          </p:cNvPr>
          <p:cNvGrpSpPr/>
          <p:nvPr/>
        </p:nvGrpSpPr>
        <p:grpSpPr>
          <a:xfrm>
            <a:off x="161816" y="63799"/>
            <a:ext cx="11399429" cy="872949"/>
            <a:chOff x="1133366" y="2220084"/>
            <a:chExt cx="5681780" cy="914400"/>
          </a:xfrm>
          <a:solidFill>
            <a:schemeClr val="accent4">
              <a:lumMod val="20000"/>
              <a:lumOff val="80000"/>
            </a:schemeClr>
          </a:solidFill>
        </p:grpSpPr>
        <p:sp>
          <p:nvSpPr>
            <p:cNvPr id="5" name="Arrow: Pentagon 4">
              <a:extLst>
                <a:ext uri="{FF2B5EF4-FFF2-40B4-BE49-F238E27FC236}">
                  <a16:creationId xmlns:a16="http://schemas.microsoft.com/office/drawing/2014/main" id="{16AA4C7E-2949-4FDC-B743-4CFCE3333CF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CD888AD4-1D70-47BA-BDCA-142576A4404A}"/>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7C985051-8A78-4637-B2B7-9AA0AF3BEBA2}"/>
              </a:ext>
            </a:extLst>
          </p:cNvPr>
          <p:cNvSpPr txBox="1"/>
          <p:nvPr/>
        </p:nvSpPr>
        <p:spPr>
          <a:xfrm>
            <a:off x="1023519" y="264415"/>
            <a:ext cx="10613794" cy="461665"/>
          </a:xfrm>
          <a:prstGeom prst="rect">
            <a:avLst/>
          </a:prstGeom>
          <a:noFill/>
        </p:spPr>
        <p:txBody>
          <a:bodyPr wrap="square" rtlCol="0">
            <a:spAutoFit/>
          </a:bodyPr>
          <a:lstStyle/>
          <a:p>
            <a:pPr algn="ctr"/>
            <a:r>
              <a:rPr lang="en-US" sz="2400">
                <a:solidFill>
                  <a:srgbClr val="0131FF"/>
                </a:solidFill>
                <a:latin typeface="Arial" panose="020B0604020202020204" pitchFamily="34" charset="0"/>
                <a:cs typeface="Arial" panose="020B0604020202020204" pitchFamily="34" charset="0"/>
              </a:rPr>
              <a:t>Phương thức con người khai thác, sử dụng và bảo vệ thiên nhiên</a:t>
            </a:r>
          </a:p>
        </p:txBody>
      </p:sp>
      <p:sp>
        <p:nvSpPr>
          <p:cNvPr id="8" name="Arrow: Pentagon 7">
            <a:extLst>
              <a:ext uri="{FF2B5EF4-FFF2-40B4-BE49-F238E27FC236}">
                <a16:creationId xmlns:a16="http://schemas.microsoft.com/office/drawing/2014/main" id="{68697CE4-AAD7-4E0F-9A6B-8120C04C3792}"/>
              </a:ext>
            </a:extLst>
          </p:cNvPr>
          <p:cNvSpPr/>
          <p:nvPr/>
        </p:nvSpPr>
        <p:spPr>
          <a:xfrm>
            <a:off x="51996" y="60875"/>
            <a:ext cx="1301952" cy="872949"/>
          </a:xfrm>
          <a:prstGeom prst="homePlate">
            <a:avLst/>
          </a:prstGeom>
          <a:solidFill>
            <a:srgbClr val="0131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9" name="Isosceles Triangle 8">
            <a:extLst>
              <a:ext uri="{FF2B5EF4-FFF2-40B4-BE49-F238E27FC236}">
                <a16:creationId xmlns:a16="http://schemas.microsoft.com/office/drawing/2014/main" id="{818137C5-8A41-4949-BE9B-80CC4BD21AE2}"/>
              </a:ext>
            </a:extLst>
          </p:cNvPr>
          <p:cNvSpPr/>
          <p:nvPr/>
        </p:nvSpPr>
        <p:spPr>
          <a:xfrm rot="5400000">
            <a:off x="1042728" y="36824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book9">
            <a:extLst>
              <a:ext uri="{FF2B5EF4-FFF2-40B4-BE49-F238E27FC236}">
                <a16:creationId xmlns:a16="http://schemas.microsoft.com/office/drawing/2014/main" id="{41973FE4-17A3-4B8B-951B-718A9233E03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996" y="1018854"/>
            <a:ext cx="1080830" cy="74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1978A4C-15AC-4C96-8670-53CD8116FCE1}"/>
              </a:ext>
            </a:extLst>
          </p:cNvPr>
          <p:cNvSpPr/>
          <p:nvPr/>
        </p:nvSpPr>
        <p:spPr>
          <a:xfrm>
            <a:off x="245955" y="1792271"/>
            <a:ext cx="11700090" cy="3539430"/>
          </a:xfrm>
          <a:prstGeom prst="rect">
            <a:avLst/>
          </a:prstGeom>
        </p:spPr>
        <p:txBody>
          <a:bodyPr wrap="square">
            <a:spAutoFit/>
          </a:bodyPr>
          <a:lstStyle/>
          <a:p>
            <a:pPr algn="just"/>
            <a:r>
              <a:rPr lang="vi-VN" sz="2800">
                <a:solidFill>
                  <a:srgbClr val="0131FF"/>
                </a:solidFill>
                <a:latin typeface="Arial" panose="020B0604020202020204" pitchFamily="34" charset="0"/>
                <a:cs typeface="Arial" panose="020B0604020202020204" pitchFamily="34" charset="0"/>
              </a:rPr>
              <a:t>+ Ngành chăn nuôi gia súc (đặc biệt là cừu) được chú trọng phát triển, </a:t>
            </a:r>
          </a:p>
          <a:p>
            <a:pPr algn="just"/>
            <a:r>
              <a:rPr lang="vi-VN" sz="2800">
                <a:solidFill>
                  <a:srgbClr val="0131FF"/>
                </a:solidFill>
                <a:latin typeface="Arial" panose="020B0604020202020204" pitchFamily="34" charset="0"/>
                <a:cs typeface="Arial" panose="020B0604020202020204" pitchFamily="34" charset="0"/>
              </a:rPr>
              <a:t>+ Những nơi đất tốt, khí hậu thuận lợi, được sự hỗ trợ của hệ thống thuỷ lợi đã hình thành các nông trại trồng lúa mì, nho, cam... </a:t>
            </a:r>
          </a:p>
          <a:p>
            <a:pPr algn="just"/>
            <a:r>
              <a:rPr lang="vi-VN" sz="2800">
                <a:solidFill>
                  <a:srgbClr val="0131FF"/>
                </a:solidFill>
                <a:latin typeface="Arial" panose="020B0604020202020204" pitchFamily="34" charset="0"/>
                <a:cs typeface="Arial" panose="020B0604020202020204" pitchFamily="34" charset="0"/>
              </a:rPr>
              <a:t>+ Các cơ sở chế biến sản phẩm nông nghiệp nằm gần các cảng biển để phục vụ xuất khẩu.</a:t>
            </a:r>
          </a:p>
          <a:p>
            <a:pPr algn="just"/>
            <a:r>
              <a:rPr lang="vi-VN" sz="2800">
                <a:solidFill>
                  <a:srgbClr val="0131FF"/>
                </a:solidFill>
                <a:latin typeface="Arial" panose="020B0604020202020204" pitchFamily="34" charset="0"/>
                <a:cs typeface="Arial" panose="020B0604020202020204" pitchFamily="34" charset="0"/>
              </a:rPr>
              <a:t>+ Giảm tốc độ khai thác khoáng sản, đồng thời phát triển các ngành công nghiệp chế tạo.</a:t>
            </a:r>
          </a:p>
          <a:p>
            <a:pPr algn="just"/>
            <a:r>
              <a:rPr lang="vi-VN" sz="2800">
                <a:solidFill>
                  <a:srgbClr val="0131FF"/>
                </a:solidFill>
                <a:latin typeface="Arial" panose="020B0604020202020204" pitchFamily="34" charset="0"/>
                <a:cs typeface="Arial" panose="020B0604020202020204" pitchFamily="34" charset="0"/>
              </a:rPr>
              <a:t>+ Phát triển du lịch để khai thác tiềm năng thiên nhiên độc đáo.</a:t>
            </a:r>
            <a:endParaRPr lang="en-US" sz="2800"/>
          </a:p>
        </p:txBody>
      </p:sp>
      <p:sp>
        <p:nvSpPr>
          <p:cNvPr id="11" name="Rectangle 10">
            <a:extLst>
              <a:ext uri="{FF2B5EF4-FFF2-40B4-BE49-F238E27FC236}">
                <a16:creationId xmlns:a16="http://schemas.microsoft.com/office/drawing/2014/main" id="{6E31424F-BAA3-41F3-B935-05474803AEE4}"/>
              </a:ext>
            </a:extLst>
          </p:cNvPr>
          <p:cNvSpPr/>
          <p:nvPr/>
        </p:nvSpPr>
        <p:spPr>
          <a:xfrm>
            <a:off x="206606" y="5416731"/>
            <a:ext cx="11985394" cy="954107"/>
          </a:xfrm>
          <a:prstGeom prst="rect">
            <a:avLst/>
          </a:prstGeom>
        </p:spPr>
        <p:txBody>
          <a:bodyPr wrap="square">
            <a:spAutoFit/>
          </a:bodyPr>
          <a:lstStyle/>
          <a:p>
            <a:pPr algn="just"/>
            <a:r>
              <a:rPr lang="vi-VN" sz="2800">
                <a:solidFill>
                  <a:srgbClr val="0131FF"/>
                </a:solidFill>
                <a:latin typeface="Arial" panose="020B0604020202020204" pitchFamily="34" charset="0"/>
                <a:cs typeface="Arial" panose="020B0604020202020204" pitchFamily="34" charset="0"/>
              </a:rPr>
              <a:t>+ Một số vấn đề trong sản xuất nông nghiệp đang rất được quan tâm </a:t>
            </a:r>
          </a:p>
          <a:p>
            <a:pPr algn="just"/>
            <a:r>
              <a:rPr lang="vi-VN" sz="2800">
                <a:solidFill>
                  <a:srgbClr val="0131FF"/>
                </a:solidFill>
                <a:latin typeface="Arial" panose="020B0604020202020204" pitchFamily="34" charset="0"/>
                <a:cs typeface="Arial" panose="020B0604020202020204" pitchFamily="34" charset="0"/>
              </a:rPr>
              <a:t>là bảo vệ nguồn nước, chống hạn hán, chống nhiễm mặn.</a:t>
            </a:r>
            <a:endParaRPr lang="en-US" sz="2800">
              <a:solidFill>
                <a:srgbClr val="0131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3703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AAF909-09B6-4F77-A107-4E80ACD6B788}"/>
              </a:ext>
            </a:extLst>
          </p:cNvPr>
          <p:cNvSpPr txBox="1"/>
          <p:nvPr/>
        </p:nvSpPr>
        <p:spPr>
          <a:xfrm>
            <a:off x="559757" y="1149326"/>
            <a:ext cx="10552015" cy="1323439"/>
          </a:xfrm>
          <a:prstGeom prst="rect">
            <a:avLst/>
          </a:prstGeom>
          <a:noFill/>
          <a:ln>
            <a:solidFill>
              <a:srgbClr val="0070C0"/>
            </a:solidFill>
            <a:prstDash val="sysDash"/>
          </a:ln>
        </p:spPr>
        <p:txBody>
          <a:bodyPr wrap="square" rtlCol="0">
            <a:spAutoFit/>
          </a:bodyPr>
          <a:lstStyle/>
          <a:p>
            <a:pPr algn="ctr"/>
            <a:r>
              <a:rPr lang="vi-VN" sz="4000">
                <a:solidFill>
                  <a:srgbClr val="FF0000"/>
                </a:solidFill>
              </a:rPr>
              <a:t>Nguyên nhân dẫn đến sự độc đáo về dân cư, xã hội ở Ô-xtrây-li-a</a:t>
            </a:r>
            <a:endParaRPr lang="en-US" sz="4000" dirty="0">
              <a:solidFill>
                <a:srgbClr val="FF0000"/>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35E1D2A4-6572-41A5-8676-DD6FA70200EF}"/>
              </a:ext>
            </a:extLst>
          </p:cNvPr>
          <p:cNvGrpSpPr/>
          <p:nvPr/>
        </p:nvGrpSpPr>
        <p:grpSpPr>
          <a:xfrm>
            <a:off x="4281291" y="46823"/>
            <a:ext cx="3108949" cy="838556"/>
            <a:chOff x="3331608" y="268761"/>
            <a:chExt cx="3108949" cy="838556"/>
          </a:xfrm>
        </p:grpSpPr>
        <p:sp>
          <p:nvSpPr>
            <p:cNvPr id="5" name="Rectangle: Rounded Corners 4">
              <a:extLst>
                <a:ext uri="{FF2B5EF4-FFF2-40B4-BE49-F238E27FC236}">
                  <a16:creationId xmlns:a16="http://schemas.microsoft.com/office/drawing/2014/main" id="{4230B021-2B94-48E6-A7EA-0D9C0115F5E3}"/>
                </a:ext>
              </a:extLst>
            </p:cNvPr>
            <p:cNvSpPr/>
            <p:nvPr/>
          </p:nvSpPr>
          <p:spPr>
            <a:xfrm>
              <a:off x="3331608" y="268761"/>
              <a:ext cx="3108949" cy="83855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41EB5C-3C41-4809-BC11-88DC0043499C}"/>
                </a:ext>
              </a:extLst>
            </p:cNvPr>
            <p:cNvSpPr txBox="1"/>
            <p:nvPr/>
          </p:nvSpPr>
          <p:spPr>
            <a:xfrm>
              <a:off x="3516698" y="364873"/>
              <a:ext cx="2923859" cy="646331"/>
            </a:xfrm>
            <a:prstGeom prst="rect">
              <a:avLst/>
            </a:prstGeom>
            <a:noFill/>
          </p:spPr>
          <p:txBody>
            <a:bodyPr wrap="square" rtlCol="0">
              <a:spAutoFit/>
            </a:bodyPr>
            <a:lstStyle/>
            <a:p>
              <a:r>
                <a:rPr lang="en-US" sz="3600" b="1">
                  <a:solidFill>
                    <a:srgbClr val="FFFF00"/>
                  </a:solidFill>
                  <a:latin typeface="Arial" panose="020B0604020202020204" pitchFamily="34" charset="0"/>
                  <a:cs typeface="Arial" panose="020B0604020202020204" pitchFamily="34" charset="0"/>
                </a:rPr>
                <a:t>LUYỆN TẬP</a:t>
              </a:r>
            </a:p>
          </p:txBody>
        </p:sp>
      </p:grpSp>
    </p:spTree>
    <p:extLst>
      <p:ext uri="{BB962C8B-B14F-4D97-AF65-F5344CB8AC3E}">
        <p14:creationId xmlns:p14="http://schemas.microsoft.com/office/powerpoint/2010/main" val="130649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4000">
                <a:solidFill>
                  <a:srgbClr val="0131FF"/>
                </a:solidFill>
              </a:rPr>
              <a:t>Quốc gia nào</a:t>
            </a:r>
            <a:r>
              <a:rPr lang="en-US" sz="4000">
                <a:solidFill>
                  <a:srgbClr val="0131FF"/>
                </a:solidFill>
              </a:rPr>
              <a:t> có diện tích</a:t>
            </a:r>
            <a:r>
              <a:rPr lang="vi-VN" sz="4000">
                <a:solidFill>
                  <a:srgbClr val="0131FF"/>
                </a:solidFill>
              </a:rPr>
              <a:t> </a:t>
            </a:r>
            <a:endParaRPr lang="en-US" sz="4000">
              <a:solidFill>
                <a:srgbClr val="0131FF"/>
              </a:solidFill>
            </a:endParaRPr>
          </a:p>
          <a:p>
            <a:pPr lvl="0" algn="ctr"/>
            <a:r>
              <a:rPr lang="vi-VN" sz="4000">
                <a:solidFill>
                  <a:srgbClr val="0131FF"/>
                </a:solidFill>
              </a:rPr>
              <a:t>lớn nhất châu Đại dương</a:t>
            </a:r>
            <a:r>
              <a:rPr lang="en-US" sz="4000">
                <a:solidFill>
                  <a:srgbClr val="0131FF"/>
                </a:solidFill>
              </a:rPr>
              <a:t>?</a:t>
            </a: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4" y="3017837"/>
            <a:ext cx="5328636"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sz="3600" i="1">
                <a:solidFill>
                  <a:schemeClr val="bg1"/>
                </a:solidFill>
              </a:rPr>
              <a:t>Australia</a:t>
            </a:r>
            <a:endParaRPr lang="en-US" sz="3600">
              <a:solidFill>
                <a:schemeClr val="bg1"/>
              </a:solidFill>
            </a:endParaRP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1</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4"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4"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4"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5"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6"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C2840-1770-40CB-B7B3-09C8D5E9379D}"/>
              </a:ext>
            </a:extLst>
          </p:cNvPr>
          <p:cNvSpPr>
            <a:spLocks noGrp="1"/>
          </p:cNvSpPr>
          <p:nvPr>
            <p:ph type="ctrTitle"/>
          </p:nvPr>
        </p:nvSpPr>
        <p:spPr>
          <a:xfrm>
            <a:off x="-133051" y="64832"/>
            <a:ext cx="12161520" cy="1056640"/>
          </a:xfrm>
          <a:noFill/>
        </p:spPr>
        <p:txBody>
          <a:bodyPr/>
          <a:lstStyle/>
          <a:p>
            <a:r>
              <a:rPr lang="en-US" sz="5400" b="1" dirty="0">
                <a:solidFill>
                  <a:srgbClr val="00B050"/>
                </a:solidFill>
                <a:latin typeface="Tahoma" panose="020B0604030504040204" pitchFamily="34" charset="0"/>
                <a:ea typeface="Tahoma" panose="020B0604030504040204" pitchFamily="34" charset="0"/>
                <a:cs typeface="Tahoma" panose="020B0604030504040204" pitchFamily="34" charset="0"/>
              </a:rPr>
              <a:t>THỬ THÁCH CHO EM</a:t>
            </a:r>
          </a:p>
        </p:txBody>
      </p:sp>
      <p:pic>
        <p:nvPicPr>
          <p:cNvPr id="1026" name="Picture 2" descr="Analog Alarm Clock Icon Image Vector Illustration Design Royalty Free  Cliparts, Vectors, And Stock Illustration. Image 82032642.">
            <a:extLst>
              <a:ext uri="{FF2B5EF4-FFF2-40B4-BE49-F238E27FC236}">
                <a16:creationId xmlns:a16="http://schemas.microsoft.com/office/drawing/2014/main" id="{D1741E6D-4185-4B1B-B89B-814481762C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88" y="4825825"/>
            <a:ext cx="1610360" cy="16103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PSC Notes Only Pack">
            <a:extLst>
              <a:ext uri="{FF2B5EF4-FFF2-40B4-BE49-F238E27FC236}">
                <a16:creationId xmlns:a16="http://schemas.microsoft.com/office/drawing/2014/main" id="{55CF4E31-A5D7-4062-9D03-2F781E949E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885" y="3386551"/>
            <a:ext cx="1452563" cy="1452563"/>
          </a:xfrm>
          <a:prstGeom prst="rect">
            <a:avLst/>
          </a:prstGeom>
          <a:noFill/>
          <a:extLst>
            <a:ext uri="{909E8E84-426E-40DD-AFC4-6F175D3DCCD1}">
              <a14:hiddenFill xmlns:a14="http://schemas.microsoft.com/office/drawing/2010/main">
                <a:solidFill>
                  <a:srgbClr val="FFFFFF"/>
                </a:solidFill>
              </a14:hiddenFill>
            </a:ext>
          </a:extLst>
        </p:spPr>
      </p:pic>
      <p:sp>
        <p:nvSpPr>
          <p:cNvPr id="10" name="Subtitle 2">
            <a:extLst>
              <a:ext uri="{FF2B5EF4-FFF2-40B4-BE49-F238E27FC236}">
                <a16:creationId xmlns:a16="http://schemas.microsoft.com/office/drawing/2014/main" id="{12F5BE07-C1F5-49CD-90E3-0EAF2073AC7E}"/>
              </a:ext>
            </a:extLst>
          </p:cNvPr>
          <p:cNvSpPr txBox="1">
            <a:spLocks/>
          </p:cNvSpPr>
          <p:nvPr/>
        </p:nvSpPr>
        <p:spPr>
          <a:xfrm>
            <a:off x="1432759" y="3917602"/>
            <a:ext cx="6183524" cy="5130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Wingdings" panose="05000000000000000000" pitchFamily="2" charset="2"/>
              <a:buChar char="ü"/>
            </a:pPr>
            <a:r>
              <a:rPr lang="en-US" sz="2800">
                <a:solidFill>
                  <a:srgbClr val="0131FF"/>
                </a:solidFill>
                <a:latin typeface="Arial" panose="020B0604020202020204" pitchFamily="34" charset="0"/>
                <a:cs typeface="Arial" panose="020B0604020202020204" pitchFamily="34" charset="0"/>
              </a:rPr>
              <a:t>Tìm kiếm thông tin trên Internet </a:t>
            </a:r>
            <a:endParaRPr lang="en-US" sz="2800" b="1" dirty="0">
              <a:solidFill>
                <a:srgbClr val="0131FF"/>
              </a:solidFill>
              <a:latin typeface="Arial" panose="020B0604020202020204" pitchFamily="34" charset="0"/>
              <a:ea typeface="Tahoma" panose="020B0604030504040204" pitchFamily="34" charset="0"/>
              <a:cs typeface="Arial" panose="020B0604020202020204" pitchFamily="34" charset="0"/>
            </a:endParaRPr>
          </a:p>
        </p:txBody>
      </p:sp>
      <p:sp>
        <p:nvSpPr>
          <p:cNvPr id="19" name="Frame 18">
            <a:extLst>
              <a:ext uri="{FF2B5EF4-FFF2-40B4-BE49-F238E27FC236}">
                <a16:creationId xmlns:a16="http://schemas.microsoft.com/office/drawing/2014/main" id="{B8C7B787-99B5-4893-BC8E-DECA9EA71582}"/>
              </a:ext>
            </a:extLst>
          </p:cNvPr>
          <p:cNvSpPr/>
          <p:nvPr/>
        </p:nvSpPr>
        <p:spPr>
          <a:xfrm>
            <a:off x="0" y="0"/>
            <a:ext cx="12192000" cy="6858000"/>
          </a:xfrm>
          <a:prstGeom prst="frame">
            <a:avLst>
              <a:gd name="adj1" fmla="val 26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ectangle 2">
            <a:extLst>
              <a:ext uri="{FF2B5EF4-FFF2-40B4-BE49-F238E27FC236}">
                <a16:creationId xmlns:a16="http://schemas.microsoft.com/office/drawing/2014/main" id="{6B2B90AE-7E6F-496D-A274-D7946192E52A}"/>
              </a:ext>
            </a:extLst>
          </p:cNvPr>
          <p:cNvSpPr/>
          <p:nvPr/>
        </p:nvSpPr>
        <p:spPr>
          <a:xfrm>
            <a:off x="423746" y="1273302"/>
            <a:ext cx="11050859" cy="1200329"/>
          </a:xfrm>
          <a:prstGeom prst="rect">
            <a:avLst/>
          </a:prstGeom>
          <a:ln>
            <a:solidFill>
              <a:srgbClr val="00B0F0"/>
            </a:solidFill>
            <a:prstDash val="sysDash"/>
          </a:ln>
        </p:spPr>
        <p:txBody>
          <a:bodyPr wrap="square">
            <a:spAutoFit/>
          </a:bodyPr>
          <a:lstStyle/>
          <a:p>
            <a:pPr algn="ctr"/>
            <a:r>
              <a:rPr lang="vi-VN" sz="3600">
                <a:solidFill>
                  <a:srgbClr val="FF3399"/>
                </a:solidFill>
                <a:latin typeface="Arial" panose="020B0604020202020204" pitchFamily="34" charset="0"/>
                <a:cs typeface="Arial" panose="020B0604020202020204" pitchFamily="34" charset="0"/>
              </a:rPr>
              <a:t>Tìm hiểu và nêu một số nét về mối quan hệ (kinh tế, xã hội...) giữa hai nước Việt Nam và Ô-xtrây-li-a.</a:t>
            </a:r>
            <a:endParaRPr lang="en-US" sz="3600">
              <a:solidFill>
                <a:srgbClr val="FF3399"/>
              </a:solidFill>
              <a:latin typeface="Arial" panose="020B0604020202020204" pitchFamily="34" charset="0"/>
              <a:cs typeface="Arial" panose="020B0604020202020204" pitchFamily="34" charset="0"/>
            </a:endParaRPr>
          </a:p>
        </p:txBody>
      </p:sp>
      <p:sp>
        <p:nvSpPr>
          <p:cNvPr id="8" name="Subtitle 2">
            <a:extLst>
              <a:ext uri="{FF2B5EF4-FFF2-40B4-BE49-F238E27FC236}">
                <a16:creationId xmlns:a16="http://schemas.microsoft.com/office/drawing/2014/main" id="{21E9631A-5335-4894-8B18-A665C942140A}"/>
              </a:ext>
            </a:extLst>
          </p:cNvPr>
          <p:cNvSpPr txBox="1">
            <a:spLocks/>
          </p:cNvSpPr>
          <p:nvPr/>
        </p:nvSpPr>
        <p:spPr>
          <a:xfrm>
            <a:off x="286885" y="5693067"/>
            <a:ext cx="6183524" cy="5130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Wingdings" panose="05000000000000000000" pitchFamily="2" charset="2"/>
              <a:buChar char="ü"/>
            </a:pPr>
            <a:r>
              <a:rPr lang="vi-VN" sz="2800">
                <a:solidFill>
                  <a:srgbClr val="0131FF"/>
                </a:solidFill>
                <a:latin typeface="Arial" panose="020B0604020202020204" pitchFamily="34" charset="0"/>
                <a:cs typeface="Arial" panose="020B0604020202020204" pitchFamily="34" charset="0"/>
              </a:rPr>
              <a:t>Thời gian 1 tuần</a:t>
            </a:r>
            <a:r>
              <a:rPr lang="en-US" sz="2800">
                <a:solidFill>
                  <a:srgbClr val="0131FF"/>
                </a:solidFill>
                <a:latin typeface="Arial" panose="020B0604020202020204" pitchFamily="34" charset="0"/>
                <a:cs typeface="Arial" panose="020B0604020202020204" pitchFamily="34" charset="0"/>
              </a:rPr>
              <a:t> </a:t>
            </a:r>
            <a:endParaRPr lang="en-US" sz="2800" b="1" dirty="0">
              <a:solidFill>
                <a:srgbClr val="0131FF"/>
              </a:solidFill>
              <a:latin typeface="Arial" panose="020B0604020202020204" pitchFamily="34" charset="0"/>
              <a:ea typeface="Tahoma" panose="020B060403050404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EAC49F2-BA25-4DDC-86F8-2AAD89B4F119}"/>
              </a:ext>
            </a:extLst>
          </p:cNvPr>
          <p:cNvPicPr>
            <a:picLocks noChangeAspect="1"/>
          </p:cNvPicPr>
          <p:nvPr/>
        </p:nvPicPr>
        <p:blipFill>
          <a:blip r:embed="rId5"/>
          <a:stretch>
            <a:fillRect/>
          </a:stretch>
        </p:blipFill>
        <p:spPr>
          <a:xfrm>
            <a:off x="7158391" y="3559038"/>
            <a:ext cx="4746724" cy="2579418"/>
          </a:xfrm>
          <a:prstGeom prst="rect">
            <a:avLst/>
          </a:prstGeom>
        </p:spPr>
      </p:pic>
      <p:pic>
        <p:nvPicPr>
          <p:cNvPr id="11" name="Picture 10">
            <a:extLst>
              <a:ext uri="{FF2B5EF4-FFF2-40B4-BE49-F238E27FC236}">
                <a16:creationId xmlns:a16="http://schemas.microsoft.com/office/drawing/2014/main" id="{69FDA7A3-82E6-4D06-9E1D-5162AD891960}"/>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68328" y="4430682"/>
            <a:ext cx="1818415" cy="1512222"/>
          </a:xfrm>
          <a:prstGeom prst="rect">
            <a:avLst/>
          </a:prstGeom>
          <a:noFill/>
        </p:spPr>
      </p:pic>
    </p:spTree>
    <p:extLst>
      <p:ext uri="{BB962C8B-B14F-4D97-AF65-F5344CB8AC3E}">
        <p14:creationId xmlns:p14="http://schemas.microsoft.com/office/powerpoint/2010/main" val="277691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a:t>
            </a:r>
            <a:r>
              <a:rPr lang="en-US" sz="3600" b="1">
                <a:solidFill>
                  <a:srgbClr val="FF00FF"/>
                </a:solidFill>
              </a:rPr>
              <a: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319FBE2-F761-40C8-8082-B749E846826A}"/>
              </a:ext>
            </a:extLst>
          </p:cNvPr>
          <p:cNvPicPr>
            <a:picLocks noChangeAspect="1"/>
          </p:cNvPicPr>
          <p:nvPr/>
        </p:nvPicPr>
        <p:blipFill>
          <a:blip r:embed="rId2"/>
          <a:stretch>
            <a:fillRect/>
          </a:stretch>
        </p:blipFill>
        <p:spPr>
          <a:xfrm>
            <a:off x="4360355" y="625006"/>
            <a:ext cx="5619986" cy="5325013"/>
          </a:xfrm>
          <a:prstGeom prst="rect">
            <a:avLst/>
          </a:prstGeom>
        </p:spPr>
      </p:pic>
      <p:pic>
        <p:nvPicPr>
          <p:cNvPr id="9" name="Picture 8">
            <a:extLst>
              <a:ext uri="{FF2B5EF4-FFF2-40B4-BE49-F238E27FC236}">
                <a16:creationId xmlns:a16="http://schemas.microsoft.com/office/drawing/2014/main" id="{F01EF405-3CD2-467B-A176-3947FC187D80}"/>
              </a:ext>
            </a:extLst>
          </p:cNvPr>
          <p:cNvPicPr>
            <a:picLocks noChangeAspect="1"/>
          </p:cNvPicPr>
          <p:nvPr/>
        </p:nvPicPr>
        <p:blipFill>
          <a:blip r:embed="rId3"/>
          <a:stretch>
            <a:fillRect/>
          </a:stretch>
        </p:blipFill>
        <p:spPr>
          <a:xfrm>
            <a:off x="467412" y="116186"/>
            <a:ext cx="3134432" cy="6625628"/>
          </a:xfrm>
          <a:prstGeom prst="rect">
            <a:avLst/>
          </a:prstGeom>
        </p:spPr>
      </p:pic>
    </p:spTree>
    <p:extLst>
      <p:ext uri="{BB962C8B-B14F-4D97-AF65-F5344CB8AC3E}">
        <p14:creationId xmlns:p14="http://schemas.microsoft.com/office/powerpoint/2010/main" val="13706968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587620-3BE0-4A42-BA10-58F39C4FBB05}"/>
              </a:ext>
            </a:extLst>
          </p:cNvPr>
          <p:cNvPicPr>
            <a:picLocks noChangeAspect="1"/>
          </p:cNvPicPr>
          <p:nvPr/>
        </p:nvPicPr>
        <p:blipFill>
          <a:blip r:embed="rId2"/>
          <a:stretch>
            <a:fillRect/>
          </a:stretch>
        </p:blipFill>
        <p:spPr>
          <a:xfrm>
            <a:off x="443318" y="81067"/>
            <a:ext cx="11498300" cy="6442395"/>
          </a:xfrm>
          <a:prstGeom prst="rect">
            <a:avLst/>
          </a:prstGeom>
        </p:spPr>
      </p:pic>
    </p:spTree>
    <p:extLst>
      <p:ext uri="{BB962C8B-B14F-4D97-AF65-F5344CB8AC3E}">
        <p14:creationId xmlns:p14="http://schemas.microsoft.com/office/powerpoint/2010/main" val="24827218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C8DD43-1326-413C-A3A1-6B7234F6FFDC}"/>
              </a:ext>
            </a:extLst>
          </p:cNvPr>
          <p:cNvPicPr>
            <a:picLocks noChangeAspect="1"/>
          </p:cNvPicPr>
          <p:nvPr/>
        </p:nvPicPr>
        <p:blipFill>
          <a:blip r:embed="rId2"/>
          <a:stretch>
            <a:fillRect/>
          </a:stretch>
        </p:blipFill>
        <p:spPr>
          <a:xfrm>
            <a:off x="1542414" y="880707"/>
            <a:ext cx="9107171" cy="5096586"/>
          </a:xfrm>
          <a:prstGeom prst="rect">
            <a:avLst/>
          </a:prstGeom>
        </p:spPr>
      </p:pic>
    </p:spTree>
    <p:extLst>
      <p:ext uri="{BB962C8B-B14F-4D97-AF65-F5344CB8AC3E}">
        <p14:creationId xmlns:p14="http://schemas.microsoft.com/office/powerpoint/2010/main" val="26229388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79.png">
            <a:extLst>
              <a:ext uri="{FF2B5EF4-FFF2-40B4-BE49-F238E27FC236}">
                <a16:creationId xmlns:a16="http://schemas.microsoft.com/office/drawing/2014/main" id="{A7E33036-22D8-4D5A-94A5-C477E0D29F59}"/>
              </a:ext>
            </a:extLst>
          </p:cNvPr>
          <p:cNvPicPr/>
          <p:nvPr/>
        </p:nvPicPr>
        <p:blipFill>
          <a:blip r:embed="rId2"/>
          <a:srcRect/>
          <a:stretch>
            <a:fillRect/>
          </a:stretch>
        </p:blipFill>
        <p:spPr>
          <a:xfrm>
            <a:off x="840829" y="-94593"/>
            <a:ext cx="10728844" cy="6913179"/>
          </a:xfrm>
          <a:prstGeom prst="rect">
            <a:avLst/>
          </a:prstGeom>
          <a:ln/>
        </p:spPr>
      </p:pic>
    </p:spTree>
    <p:extLst>
      <p:ext uri="{BB962C8B-B14F-4D97-AF65-F5344CB8AC3E}">
        <p14:creationId xmlns:p14="http://schemas.microsoft.com/office/powerpoint/2010/main" val="2127001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600">
                <a:solidFill>
                  <a:srgbClr val="0131FF"/>
                </a:solidFill>
              </a:rPr>
              <a:t>Châu Đại dương chủ yếu nào trong</a:t>
            </a:r>
            <a:endParaRPr lang="en-US" sz="3600">
              <a:solidFill>
                <a:srgbClr val="0131FF"/>
              </a:solidFill>
            </a:endParaRPr>
          </a:p>
          <a:p>
            <a:pPr lvl="0" algn="ctr"/>
            <a:r>
              <a:rPr lang="vi-VN" sz="3600">
                <a:solidFill>
                  <a:srgbClr val="0131FF"/>
                </a:solidFill>
              </a:rPr>
              <a:t> môi trường đới nào? </a:t>
            </a:r>
            <a:endParaRPr lang="en-US" sz="3600">
              <a:solidFill>
                <a:srgbClr val="0131FF"/>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018781" y="2977918"/>
            <a:ext cx="6578809"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Đới nóng</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19775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2</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extLst>
      <p:ext uri="{BB962C8B-B14F-4D97-AF65-F5344CB8AC3E}">
        <p14:creationId xmlns:p14="http://schemas.microsoft.com/office/powerpoint/2010/main" val="19684388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4"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4"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4"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5"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6"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8878012"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3600">
                <a:solidFill>
                  <a:srgbClr val="0131FF"/>
                </a:solidFill>
              </a:rPr>
              <a:t>Lục địa ô x trây –li-a có diện tích</a:t>
            </a:r>
            <a:r>
              <a:rPr lang="vi-VN" sz="3600">
                <a:solidFill>
                  <a:srgbClr val="0131FF"/>
                </a:solidFill>
              </a:rPr>
              <a:t>? </a:t>
            </a:r>
            <a:endParaRPr lang="en-US" sz="3600">
              <a:solidFill>
                <a:srgbClr val="0131FF"/>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168060" y="2957511"/>
            <a:ext cx="4534642"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3600">
                <a:solidFill>
                  <a:schemeClr val="bg1"/>
                </a:solidFill>
              </a:rPr>
              <a:t>7,7 triệu km²</a:t>
            </a:r>
            <a:endParaRPr lang="en-US" altLang="en-US" sz="3600" b="1">
              <a:solidFill>
                <a:schemeClr val="bg1"/>
              </a:solidFill>
            </a:endParaRP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175448"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3</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extLst>
      <p:ext uri="{BB962C8B-B14F-4D97-AF65-F5344CB8AC3E}">
        <p14:creationId xmlns:p14="http://schemas.microsoft.com/office/powerpoint/2010/main" val="6521572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4"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4"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4"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5"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6"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3" y="519112"/>
            <a:ext cx="9140981"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4000">
                <a:solidFill>
                  <a:srgbClr val="0131FF"/>
                </a:solidFill>
              </a:rPr>
              <a:t>Tên 2 đại dương bao quanh châu lục? </a:t>
            </a:r>
            <a:endParaRPr lang="en-US" sz="4000">
              <a:solidFill>
                <a:srgbClr val="0131FF"/>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3" y="3017837"/>
            <a:ext cx="7556829"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3200" i="1">
                <a:solidFill>
                  <a:schemeClr val="bg1"/>
                </a:solidFill>
              </a:rPr>
              <a:t>    </a:t>
            </a:r>
            <a:r>
              <a:rPr lang="vi-VN" sz="3200" i="1">
                <a:solidFill>
                  <a:schemeClr val="bg1"/>
                </a:solidFill>
              </a:rPr>
              <a:t>Thái Bình Dương và Ấn Độ Dương</a:t>
            </a:r>
            <a:endParaRPr lang="en-US" sz="3200">
              <a:solidFill>
                <a:schemeClr val="bg1"/>
              </a:solidFill>
            </a:endParaRP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4</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extLst>
      <p:ext uri="{BB962C8B-B14F-4D97-AF65-F5344CB8AC3E}">
        <p14:creationId xmlns:p14="http://schemas.microsoft.com/office/powerpoint/2010/main" val="4500769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4"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4"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4"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5"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6"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8878012"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600">
                <a:solidFill>
                  <a:srgbClr val="0131FF"/>
                </a:solidFill>
              </a:rPr>
              <a:t>Châu Đại dương gần châu</a:t>
            </a:r>
            <a:r>
              <a:rPr lang="en-US" sz="3600">
                <a:solidFill>
                  <a:srgbClr val="0131FF"/>
                </a:solidFill>
              </a:rPr>
              <a:t> lục</a:t>
            </a:r>
            <a:r>
              <a:rPr lang="vi-VN" sz="3600">
                <a:solidFill>
                  <a:srgbClr val="0131FF"/>
                </a:solidFill>
              </a:rPr>
              <a:t> nào nhất? </a:t>
            </a:r>
            <a:endParaRPr lang="en-US" sz="3600">
              <a:solidFill>
                <a:srgbClr val="0131FF"/>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4" y="3017837"/>
            <a:ext cx="4400827"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Châu Á</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5</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050" name="Picture 2" descr="Khám phá 10 kỳ quan thiên nhiên và nhân tạo ở Úc - 1">
            <a:extLst>
              <a:ext uri="{FF2B5EF4-FFF2-40B4-BE49-F238E27FC236}">
                <a16:creationId xmlns:a16="http://schemas.microsoft.com/office/drawing/2014/main" id="{30388052-F78F-4096-945A-ED6B055EF66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36101" y="2538469"/>
            <a:ext cx="3727829" cy="248273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21389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4"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4"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4"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5"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6"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par>
                    <p:cTn id="157" fill="hold">
                      <p:stCondLst>
                        <p:cond delay="indefinite"/>
                      </p:stCondLst>
                      <p:childTnLst>
                        <p:par>
                          <p:cTn id="158" fill="hold">
                            <p:stCondLst>
                              <p:cond delay="0"/>
                            </p:stCondLst>
                            <p:childTnLst>
                              <p:par>
                                <p:cTn id="159" presetID="53" presetClass="entr" presetSubtype="16" fill="hold" nodeType="clickEffect">
                                  <p:stCondLst>
                                    <p:cond delay="0"/>
                                  </p:stCondLst>
                                  <p:childTnLst>
                                    <p:set>
                                      <p:cBhvr>
                                        <p:cTn id="160" dur="1" fill="hold">
                                          <p:stCondLst>
                                            <p:cond delay="0"/>
                                          </p:stCondLst>
                                        </p:cTn>
                                        <p:tgtEl>
                                          <p:spTgt spid="2050"/>
                                        </p:tgtEl>
                                        <p:attrNameLst>
                                          <p:attrName>style.visibility</p:attrName>
                                        </p:attrNameLst>
                                      </p:cBhvr>
                                      <p:to>
                                        <p:strVal val="visible"/>
                                      </p:to>
                                    </p:set>
                                    <p:anim calcmode="lin" valueType="num">
                                      <p:cBhvr>
                                        <p:cTn id="161" dur="500" fill="hold"/>
                                        <p:tgtEl>
                                          <p:spTgt spid="2050"/>
                                        </p:tgtEl>
                                        <p:attrNameLst>
                                          <p:attrName>ppt_w</p:attrName>
                                        </p:attrNameLst>
                                      </p:cBhvr>
                                      <p:tavLst>
                                        <p:tav tm="0">
                                          <p:val>
                                            <p:fltVal val="0"/>
                                          </p:val>
                                        </p:tav>
                                        <p:tav tm="100000">
                                          <p:val>
                                            <p:strVal val="#ppt_w"/>
                                          </p:val>
                                        </p:tav>
                                      </p:tavLst>
                                    </p:anim>
                                    <p:anim calcmode="lin" valueType="num">
                                      <p:cBhvr>
                                        <p:cTn id="162" dur="500" fill="hold"/>
                                        <p:tgtEl>
                                          <p:spTgt spid="2050"/>
                                        </p:tgtEl>
                                        <p:attrNameLst>
                                          <p:attrName>ppt_h</p:attrName>
                                        </p:attrNameLst>
                                      </p:cBhvr>
                                      <p:tavLst>
                                        <p:tav tm="0">
                                          <p:val>
                                            <p:fltVal val="0"/>
                                          </p:val>
                                        </p:tav>
                                        <p:tav tm="100000">
                                          <p:val>
                                            <p:strVal val="#ppt_h"/>
                                          </p:val>
                                        </p:tav>
                                      </p:tavLst>
                                    </p:anim>
                                    <p:animEffect transition="in" filter="fade">
                                      <p:cBhvr>
                                        <p:cTn id="16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8878012"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a:solidFill>
                  <a:srgbClr val="0131FF"/>
                </a:solidFill>
              </a:rPr>
              <a:t>Tên 2 loài sinh vật đặc biệt của châu lục? </a:t>
            </a:r>
            <a:endParaRPr lang="en-US" sz="3200">
              <a:solidFill>
                <a:srgbClr val="0131FF"/>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1983610" y="3040855"/>
            <a:ext cx="9438181"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sz="3600" i="1">
                <a:solidFill>
                  <a:schemeClr val="bg1"/>
                </a:solidFill>
              </a:rPr>
              <a:t>Chuột túi/Thú mỏ vịt/ Gấu Koala/Chim KiWi</a:t>
            </a:r>
            <a:endParaRPr lang="en-US" sz="3600">
              <a:solidFill>
                <a:schemeClr val="bg1"/>
              </a:solidFill>
            </a:endParaRP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02235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6</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extLst>
      <p:ext uri="{BB962C8B-B14F-4D97-AF65-F5344CB8AC3E}">
        <p14:creationId xmlns:p14="http://schemas.microsoft.com/office/powerpoint/2010/main" val="36067503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4"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4"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4"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5"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6"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ước Úc và châu Úc không phải là một và thủ đô của nước này không phải Sydney! - Ảnh 1.">
            <a:extLst>
              <a:ext uri="{FF2B5EF4-FFF2-40B4-BE49-F238E27FC236}">
                <a16:creationId xmlns:a16="http://schemas.microsoft.com/office/drawing/2014/main" id="{46E22DC0-0E53-4C25-BC56-EB504BE8EB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47" r="1110" b="1"/>
          <a:stretch/>
        </p:blipFill>
        <p:spPr bwMode="auto">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Du lịch châu Úc | Tour giá rẻ Australia,New Zealand - VietnamBooking">
            <a:extLst>
              <a:ext uri="{FF2B5EF4-FFF2-40B4-BE49-F238E27FC236}">
                <a16:creationId xmlns:a16="http://schemas.microsoft.com/office/drawing/2014/main" id="{91F3E08A-ADB6-425F-B76A-3384BF99FD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88" r="-3" b="-3"/>
          <a:stretch/>
        </p:blipFill>
        <p:spPr bwMode="auto">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8" descr="Giới thiệu sơ lược về nước Úc">
            <a:extLst>
              <a:ext uri="{FF2B5EF4-FFF2-40B4-BE49-F238E27FC236}">
                <a16:creationId xmlns:a16="http://schemas.microsoft.com/office/drawing/2014/main" id="{EF21A1C8-791E-46C4-A5A9-F86BA55705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05" r="2142"/>
          <a:stretch/>
        </p:blipFill>
        <p:spPr bwMode="auto">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39" name="Freeform: Shape 138">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1" name="Freeform: Shape 140">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Rectangle 142">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Rectangle 144">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5276C89-0E2A-4F23-BF4E-83BDE78217E2}"/>
              </a:ext>
            </a:extLst>
          </p:cNvPr>
          <p:cNvSpPr/>
          <p:nvPr/>
        </p:nvSpPr>
        <p:spPr>
          <a:xfrm>
            <a:off x="-180684" y="2598432"/>
            <a:ext cx="3936669" cy="3922776"/>
          </a:xfrm>
          <a:prstGeom prst="rect">
            <a:avLst/>
          </a:prstGeom>
        </p:spPr>
        <p:txBody>
          <a:bodyPr vert="horz" lIns="91440" tIns="45720" rIns="91440" bIns="45720" rtlCol="0">
            <a:normAutofit/>
          </a:bodyPr>
          <a:lstStyle/>
          <a:p>
            <a:pPr algn="ctr">
              <a:lnSpc>
                <a:spcPct val="90000"/>
              </a:lnSpc>
              <a:spcBef>
                <a:spcPct val="0"/>
              </a:spcBef>
              <a:spcAft>
                <a:spcPts val="600"/>
              </a:spcAft>
            </a:pPr>
            <a:r>
              <a:rPr lang="en-US" sz="2400" b="1">
                <a:solidFill>
                  <a:srgbClr val="0131FF"/>
                </a:solidFill>
                <a:latin typeface="Arial" panose="020B0604020202020204" pitchFamily="34" charset="0"/>
                <a:cs typeface="Arial" panose="020B0604020202020204" pitchFamily="34" charset="0"/>
              </a:rPr>
              <a:t>BÀI 18</a:t>
            </a:r>
          </a:p>
          <a:p>
            <a:pPr algn="ctr">
              <a:lnSpc>
                <a:spcPct val="90000"/>
              </a:lnSpc>
              <a:spcBef>
                <a:spcPct val="0"/>
              </a:spcBef>
              <a:spcAft>
                <a:spcPts val="600"/>
              </a:spcAft>
            </a:pPr>
            <a:r>
              <a:rPr lang="en-US" sz="2400" b="1">
                <a:solidFill>
                  <a:srgbClr val="0131FF"/>
                </a:solidFill>
                <a:latin typeface="Arial" panose="020B0604020202020204" pitchFamily="34" charset="0"/>
                <a:cs typeface="Arial" panose="020B0604020202020204" pitchFamily="34" charset="0"/>
              </a:rPr>
              <a:t>CHÂU ĐẠI DƯƠNG</a:t>
            </a:r>
          </a:p>
          <a:p>
            <a:pPr algn="ctr">
              <a:lnSpc>
                <a:spcPct val="90000"/>
              </a:lnSpc>
              <a:spcBef>
                <a:spcPct val="0"/>
              </a:spcBef>
              <a:spcAft>
                <a:spcPts val="600"/>
              </a:spcAft>
            </a:pPr>
            <a:r>
              <a:rPr lang="en-US" sz="2400" b="1">
                <a:solidFill>
                  <a:srgbClr val="0131FF"/>
                </a:solidFill>
                <a:latin typeface="Arial" panose="020B0604020202020204" pitchFamily="34" charset="0"/>
                <a:cs typeface="Arial" panose="020B0604020202020204" pitchFamily="34" charset="0"/>
              </a:rPr>
              <a:t>(tt)</a:t>
            </a:r>
            <a:endParaRPr lang="en-US" sz="2400">
              <a:solidFill>
                <a:srgbClr val="0131FF"/>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1AECA742-5266-418A-9D2A-D8602FA2BAEF}"/>
              </a:ext>
            </a:extLst>
          </p:cNvPr>
          <p:cNvPicPr>
            <a:picLocks noChangeAspect="1"/>
          </p:cNvPicPr>
          <p:nvPr/>
        </p:nvPicPr>
        <p:blipFill rotWithShape="1">
          <a:blip r:embed="rId5"/>
          <a:srcRect l="1457" r="25554" b="3"/>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
        <p:nvSpPr>
          <p:cNvPr id="2" name="AutoShape 6" descr="Úc – Wikipedia tiếng Việt">
            <a:extLst>
              <a:ext uri="{FF2B5EF4-FFF2-40B4-BE49-F238E27FC236}">
                <a16:creationId xmlns:a16="http://schemas.microsoft.com/office/drawing/2014/main" id="{E83E1983-EBBD-4A49-AD63-0F23C96A653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3286751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969953119"/>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ags/tag4.xml><?xml version="1.0" encoding="utf-8"?>
<p:tagLst xmlns:a="http://schemas.openxmlformats.org/drawingml/2006/main" xmlns:r="http://schemas.openxmlformats.org/officeDocument/2006/relationships" xmlns:p="http://schemas.openxmlformats.org/presentationml/2006/main">
  <p:tag name="TIMING" val="|6.5|2.4|0.5|0.5|0.5|0.4"/>
</p:tagLst>
</file>

<file path=ppt/tags/tag5.xml><?xml version="1.0" encoding="utf-8"?>
<p:tagLst xmlns:a="http://schemas.openxmlformats.org/drawingml/2006/main" xmlns:r="http://schemas.openxmlformats.org/officeDocument/2006/relationships" xmlns:p="http://schemas.openxmlformats.org/presentationml/2006/main">
  <p:tag name="TIMING" val="|6.5|2.4|0.5|0.5|0.5|0.4"/>
</p:tagLst>
</file>

<file path=ppt/tags/tag6.xml><?xml version="1.0" encoding="utf-8"?>
<p:tagLst xmlns:a="http://schemas.openxmlformats.org/drawingml/2006/main" xmlns:r="http://schemas.openxmlformats.org/officeDocument/2006/relationships" xmlns:p="http://schemas.openxmlformats.org/presentationml/2006/main">
  <p:tag name="TIMING" val="|6.5|2.4|0.5|0.5|0.5|0.4"/>
</p:tagLst>
</file>

<file path=ppt/tags/tag7.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1100</TotalTime>
  <Words>2160</Words>
  <Application>Microsoft Office PowerPoint</Application>
  <PresentationFormat>Widescreen</PresentationFormat>
  <Paragraphs>259</Paragraphs>
  <Slides>36</Slides>
  <Notes>15</Notes>
  <HiddenSlides>0</HiddenSlides>
  <MMClips>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36</vt:i4>
      </vt:variant>
    </vt:vector>
  </HeadingPairs>
  <TitlesOfParts>
    <vt:vector size="49" baseType="lpstr">
      <vt:lpstr>#9Slide03 Bebas Neue Bold</vt:lpstr>
      <vt:lpstr>#9Slide03 SFU Futura_12</vt:lpstr>
      <vt:lpstr>.VnHelvetInsH</vt:lpstr>
      <vt:lpstr>.VnTime</vt:lpstr>
      <vt:lpstr>Arial</vt:lpstr>
      <vt:lpstr>Calibri</vt:lpstr>
      <vt:lpstr>Calibri Light</vt:lpstr>
      <vt:lpstr>Impact</vt:lpstr>
      <vt:lpstr>Roboto</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THỬ THÁCH CHO EM</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41</cp:revision>
  <dcterms:created xsi:type="dcterms:W3CDTF">2022-05-29T01:52:44Z</dcterms:created>
  <dcterms:modified xsi:type="dcterms:W3CDTF">2022-07-10T03:16:44Z</dcterms:modified>
</cp:coreProperties>
</file>