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1542" r:id="rId2"/>
    <p:sldId id="1543" r:id="rId3"/>
    <p:sldId id="1585" r:id="rId4"/>
    <p:sldId id="379" r:id="rId5"/>
    <p:sldId id="1016" r:id="rId6"/>
    <p:sldId id="1206" r:id="rId7"/>
    <p:sldId id="1203" r:id="rId8"/>
    <p:sldId id="1204" r:id="rId9"/>
    <p:sldId id="1205" r:id="rId10"/>
    <p:sldId id="1400" r:id="rId11"/>
    <p:sldId id="1586" r:id="rId12"/>
    <p:sldId id="1608" r:id="rId13"/>
    <p:sldId id="273" r:id="rId14"/>
    <p:sldId id="274" r:id="rId15"/>
    <p:sldId id="275" r:id="rId16"/>
    <p:sldId id="276" r:id="rId17"/>
    <p:sldId id="277" r:id="rId18"/>
    <p:sldId id="1588" r:id="rId19"/>
    <p:sldId id="1590" r:id="rId20"/>
    <p:sldId id="1589" r:id="rId21"/>
    <p:sldId id="1591" r:id="rId22"/>
    <p:sldId id="1610" r:id="rId23"/>
    <p:sldId id="1592" r:id="rId24"/>
    <p:sldId id="1595" r:id="rId25"/>
    <p:sldId id="1594" r:id="rId26"/>
    <p:sldId id="1593" r:id="rId27"/>
    <p:sldId id="1597" r:id="rId28"/>
    <p:sldId id="1598" r:id="rId29"/>
    <p:sldId id="1596" r:id="rId30"/>
    <p:sldId id="1600" r:id="rId31"/>
    <p:sldId id="1601" r:id="rId32"/>
    <p:sldId id="1607" r:id="rId33"/>
    <p:sldId id="1603" r:id="rId34"/>
    <p:sldId id="1604" r:id="rId35"/>
    <p:sldId id="1611" r:id="rId36"/>
    <p:sldId id="1605" r:id="rId37"/>
    <p:sldId id="1602" r:id="rId38"/>
    <p:sldId id="1606" r:id="rId39"/>
    <p:sldId id="279" r:id="rId40"/>
    <p:sldId id="1471" r:id="rId41"/>
    <p:sldId id="1521" r:id="rId42"/>
    <p:sldId id="1472" r:id="rId43"/>
    <p:sldId id="625" r:id="rId44"/>
    <p:sldId id="344"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4FA"/>
    <a:srgbClr val="FF0066"/>
    <a:srgbClr val="FCFEB0"/>
    <a:srgbClr val="1503BD"/>
    <a:srgbClr val="F9FECE"/>
    <a:srgbClr val="F7FA76"/>
    <a:srgbClr val="FF0000"/>
    <a:srgbClr val="FBFE90"/>
    <a:srgbClr val="3333CC"/>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54" d="100"/>
          <a:sy n="54" d="100"/>
        </p:scale>
        <p:origin x="400"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7/10/2022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rPr>
              <a:t>+ Lục địa Ô-xtrây-li-a nằm phía tây nam Thái Bình Dương, thuộc bán cầu Nam.</a:t>
            </a:r>
            <a:endParaRPr lang="en-US"/>
          </a:p>
          <a:p>
            <a:r>
              <a:rPr lang="vi-VN" sz="1200" b="0" i="0" kern="1200">
                <a:solidFill>
                  <a:schemeClr val="tx1"/>
                </a:solidFill>
                <a:effectLst/>
                <a:latin typeface="+mn-lt"/>
                <a:ea typeface="+mn-ea"/>
                <a:cs typeface="+mn-cs"/>
              </a:rPr>
              <a:t>+ Vùng đảo châu Đại Dương nằm ở trung tâm Thái Bình Dương, gồm 4 khu vực (Mê-la-nê-di, Mi-crô-nê-di, Pô-li-nê-di và Niu Di-len).</a:t>
            </a:r>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1676537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rPr>
              <a:t>+ Lục địa Ô-xtrây-li-a nằm phía tây nam Thái Bình Dương, thuộc bán cầu Nam.</a:t>
            </a:r>
            <a:endParaRPr lang="en-US"/>
          </a:p>
          <a:p>
            <a:r>
              <a:rPr lang="vi-VN" sz="1200" b="0" i="0" kern="1200">
                <a:solidFill>
                  <a:schemeClr val="tx1"/>
                </a:solidFill>
                <a:effectLst/>
                <a:latin typeface="+mn-lt"/>
                <a:ea typeface="+mn-ea"/>
                <a:cs typeface="+mn-cs"/>
              </a:rPr>
              <a:t>+ Vùng đảo châu Đại Dương nằm ở trung tâm Thái Bình Dương, gồm 4 khu vực (Mê-la-nê-di, Mi-crô-nê-di, Pô-li-nê-di và Niu Di-len).</a:t>
            </a:r>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2506204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solidFill>
                  <a:srgbClr val="000000"/>
                </a:solidFill>
                <a:latin typeface="OpenSans"/>
              </a:rPr>
              <a:t>+ Vị trí: Lục địa Ô-xtrây-li-a nằm phía tây nam Thái Bình Dương, thuộc bán cầu Nam.</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645010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solidFill>
                  <a:srgbClr val="000000"/>
                </a:solidFill>
                <a:latin typeface="OpenSans"/>
              </a:rPr>
              <a:t>+ Vị trí: Lục địa Ô-xtrây-li-a nằm phía tây nam Thái Bình Dương, thuộc bán cầu Nam.</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2408181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solidFill>
                  <a:srgbClr val="000000"/>
                </a:solidFill>
                <a:latin typeface="OpenSans"/>
              </a:rPr>
              <a:t>+ Vị trí: Lục địa Ô-xtrây-li-a nằm phía tây nam Thái Bình Dương, thuộc bán cầu Nam.</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1618425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3685129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solidFill>
                  <a:srgbClr val="000000"/>
                </a:solidFill>
                <a:latin typeface="OpenSans"/>
              </a:rPr>
              <a:t>hoang mạc Lớn, hoang mạc Vic-to-ri-a Lớn và hoang mạc Ghip-sơn.</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208464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503BD"/>
                </a:solidFill>
                <a:latin typeface="+mn-lt"/>
                <a:cs typeface="Arial" panose="020B0604020202020204" pitchFamily="34" charset="0"/>
              </a:rPr>
              <a:t>- Nhiều nơi hoang vắng, không có người sinh sống.</a:t>
            </a:r>
            <a:endParaRPr lang="en-US">
              <a:solidFill>
                <a:srgbClr val="1503BD"/>
              </a:solidFill>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1180923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503BD"/>
                </a:solidFill>
                <a:latin typeface="+mn-lt"/>
                <a:cs typeface="Arial" panose="020B0604020202020204" pitchFamily="34" charset="0"/>
              </a:rPr>
              <a:t>Các tài nguyên khoáng sản bao gồm: than, dầu mỏ, khí đốt, bô-xít, sắt, chì, kẽm, ni-ken, đồng, thiếc, vàng, bạc, kim cương và các loại đá quý.</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1300347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410967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503BD"/>
                </a:solidFill>
                <a:latin typeface="+mn-lt"/>
                <a:cs typeface="Arial" panose="020B0604020202020204" pitchFamily="34" charset="0"/>
              </a:rPr>
              <a:t>- Hầu hết lục địa thuộc đới nóng. Tuy nhiên, có sự thay đổi theo bắc - nam, đông - tây.</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1635723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Sườn đông dãy Trường Sơn Ô-xtrây-li-a có khí hậu nhiệt đới ẩm, mưa nhiều. Thời tiết mát mẻ, lượng mưa từ 1 000 – 1 500 mm/năm.</a:t>
            </a:r>
          </a:p>
          <a:p>
            <a:r>
              <a:rPr lang="vi-VN" sz="1200" b="0" i="0" kern="1200">
                <a:solidFill>
                  <a:schemeClr val="tx1"/>
                </a:solidFill>
                <a:effectLst/>
                <a:latin typeface="+mn-lt"/>
                <a:ea typeface="+mn-ea"/>
                <a:cs typeface="+mn-cs"/>
              </a:rPr>
              <a:t>+ Từ sườn tây của dãy Trường Sơn Ô-xtrây-li-a đến bờ tây lục địa là một vùng rộng lớn, có khí hậu nhiệt đới lục địa khắc nghiệt (độ ẩm rất thấp, ít mưa; mùa hạ nóng, mùa đông tương đối lạnh).</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413070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503BD"/>
                </a:solidFill>
                <a:latin typeface="+mn-lt"/>
                <a:cs typeface="Arial" panose="020B0604020202020204" pitchFamily="34" charset="0"/>
              </a:rPr>
              <a:t>- Hầu hết lục địa thuộc đới nóng. Tuy nhiên, có sự thay đổi theo bắc - nam, đông - tây.</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36</a:t>
            </a:fld>
            <a:endParaRPr lang="en-US"/>
          </a:p>
        </p:txBody>
      </p:sp>
    </p:spTree>
    <p:extLst>
      <p:ext uri="{BB962C8B-B14F-4D97-AF65-F5344CB8AC3E}">
        <p14:creationId xmlns:p14="http://schemas.microsoft.com/office/powerpoint/2010/main" val="2933068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1B04FA"/>
                </a:solidFill>
                <a:latin typeface="+mn-lt"/>
                <a:cs typeface="Arial" panose="020B0604020202020204" pitchFamily="34" charset="0"/>
              </a:rPr>
              <a:t>- Giới động vật vô cùng độc đảo, đặc sắc nhất là hơn 100 loài thú có túi.</a:t>
            </a:r>
          </a:p>
          <a:p>
            <a:pPr algn="just"/>
            <a:r>
              <a:rPr lang="vi-VN" sz="1200">
                <a:solidFill>
                  <a:srgbClr val="1B04FA"/>
                </a:solidFill>
                <a:latin typeface="+mn-lt"/>
                <a:cs typeface="Arial" panose="020B0604020202020204" pitchFamily="34" charset="0"/>
              </a:rPr>
              <a:t>- Các loài động vật mang tính biểu tượng quốc gia là gấu túi, đà điểu Ô-xtrây-li-a, thú mỏ vịt, chuột túi.</a:t>
            </a:r>
            <a:endParaRPr lang="en-US" sz="1200">
              <a:solidFill>
                <a:srgbClr val="1B04FA"/>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1614139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39</a:t>
            </a:fld>
            <a:endParaRPr lang="en-US"/>
          </a:p>
        </p:txBody>
      </p:sp>
    </p:spTree>
    <p:extLst>
      <p:ext uri="{BB962C8B-B14F-4D97-AF65-F5344CB8AC3E}">
        <p14:creationId xmlns:p14="http://schemas.microsoft.com/office/powerpoint/2010/main" val="3845478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Ô-xtrây-li-a có ba khu vực địa hình, khoáng sản:</a:t>
            </a:r>
          </a:p>
          <a:p>
            <a:pPr rtl="0"/>
            <a:r>
              <a:rPr lang="vi-VN" sz="1200" b="0" i="0" kern="1200">
                <a:solidFill>
                  <a:schemeClr val="tx1"/>
                </a:solidFill>
                <a:effectLst/>
                <a:latin typeface="+mn-lt"/>
                <a:ea typeface="+mn-ea"/>
                <a:cs typeface="+mn-cs"/>
              </a:rPr>
              <a:t>- Phía tây là vùng sơn nguyên: sắt, đồng, vàng, ni-ken, bô-xít,...</a:t>
            </a:r>
          </a:p>
          <a:p>
            <a:pPr rtl="0"/>
            <a:r>
              <a:rPr lang="vi-VN" sz="1200" b="0" i="0" kern="1200">
                <a:solidFill>
                  <a:schemeClr val="tx1"/>
                </a:solidFill>
                <a:effectLst/>
                <a:latin typeface="+mn-lt"/>
                <a:ea typeface="+mn-ea"/>
                <a:cs typeface="+mn-cs"/>
              </a:rPr>
              <a:t>- Ở giữa là vùng đồng bằng Trung tâm, lớn nhất là bồn địa Ác-tê-di-an lớn: hầu như không có khoáng sản.</a:t>
            </a:r>
          </a:p>
          <a:p>
            <a:pPr rtl="0"/>
            <a:r>
              <a:rPr lang="vi-VN" sz="1200" b="0" i="0" kern="1200">
                <a:solidFill>
                  <a:schemeClr val="tx1"/>
                </a:solidFill>
                <a:effectLst/>
                <a:latin typeface="+mn-lt"/>
                <a:ea typeface="+mn-ea"/>
                <a:cs typeface="+mn-cs"/>
              </a:rPr>
              <a:t>- Phía đông là dãy Trường Sơn Ô-xtrây-li-a: than đá, dầu mỏ, khí tự nhiên,...</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40</a:t>
            </a:fld>
            <a:endParaRPr lang="en-US"/>
          </a:p>
        </p:txBody>
      </p:sp>
    </p:spTree>
    <p:extLst>
      <p:ext uri="{BB962C8B-B14F-4D97-AF65-F5344CB8AC3E}">
        <p14:creationId xmlns:p14="http://schemas.microsoft.com/office/powerpoint/2010/main" val="1832075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Lễ hội được tổ chức từ 28/2 - 4/3 hàng năm trên khắp đất nước Bra-xin, trong đó tại thủ đô Ri-ô Gia-nây-rô là nơi hội tụ tất cả các vũ công Samba tài giỏi nhất đổ về tranh tài.</a:t>
            </a:r>
          </a:p>
          <a:p>
            <a:pPr rtl="0"/>
            <a:r>
              <a:rPr lang="vi-VN" sz="1200" b="0" i="0" kern="1200">
                <a:solidFill>
                  <a:schemeClr val="tx1"/>
                </a:solidFill>
                <a:effectLst/>
                <a:latin typeface="+mn-lt"/>
                <a:ea typeface="+mn-ea"/>
                <a:cs typeface="+mn-cs"/>
              </a:rPr>
              <a:t>- Nhắc tới lễ hội Ca-na-van là nhắc đến những bộ trang phục hóa trang lộng lẫy của các vũ công Samba, tại đây bạn có thể tận mắt chiêm ngưỡng nhiều bộ trang phục mà chưa bao giờ được thấy trong đời.</a:t>
            </a:r>
          </a:p>
          <a:p>
            <a:pPr rtl="0"/>
            <a:r>
              <a:rPr lang="vi-VN" sz="1200" b="0" i="0" kern="1200">
                <a:solidFill>
                  <a:schemeClr val="tx1"/>
                </a:solidFill>
                <a:effectLst/>
                <a:latin typeface="+mn-lt"/>
                <a:ea typeface="+mn-ea"/>
                <a:cs typeface="+mn-cs"/>
              </a:rPr>
              <a:t>- Lễ hội là sự gắn liền với các buổi lễ diễu hành cạnh tranh giữa các trường học dạy Samba. Mỗi trường lại có vũ công, biên đạo múa và nhạc sĩ của riêng mình, tạo nên các màn trình diễn độc đáo.</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41</a:t>
            </a:fld>
            <a:endParaRPr lang="en-US"/>
          </a:p>
        </p:txBody>
      </p:sp>
    </p:spTree>
    <p:extLst>
      <p:ext uri="{BB962C8B-B14F-4D97-AF65-F5344CB8AC3E}">
        <p14:creationId xmlns:p14="http://schemas.microsoft.com/office/powerpoint/2010/main" val="295909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42</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43</a:t>
            </a:fld>
            <a:endParaRPr lang="en-US"/>
          </a:p>
        </p:txBody>
      </p:sp>
    </p:spTree>
    <p:extLst>
      <p:ext uri="{BB962C8B-B14F-4D97-AF65-F5344CB8AC3E}">
        <p14:creationId xmlns:p14="http://schemas.microsoft.com/office/powerpoint/2010/main" val="389847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44</a:t>
            </a:fld>
            <a:endParaRPr lang="en-US"/>
          </a:p>
        </p:txBody>
      </p:sp>
    </p:spTree>
    <p:extLst>
      <p:ext uri="{BB962C8B-B14F-4D97-AF65-F5344CB8AC3E}">
        <p14:creationId xmlns:p14="http://schemas.microsoft.com/office/powerpoint/2010/main" val="2393510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3957726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4</a:t>
            </a:fld>
            <a:endParaRPr lang="en-US" altLang="en-US" sz="1200"/>
          </a:p>
        </p:txBody>
      </p:sp>
    </p:spTree>
    <p:extLst>
      <p:ext uri="{BB962C8B-B14F-4D97-AF65-F5344CB8AC3E}">
        <p14:creationId xmlns:p14="http://schemas.microsoft.com/office/powerpoint/2010/main" val="1303336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972456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493956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20681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1113392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3397770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7/10/2022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microsoft.com/office/2007/relationships/hdphoto" Target="../media/hdphoto3.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7.xml"/><Relationship Id="rId7" Type="http://schemas.microsoft.com/office/2007/relationships/hdphoto" Target="../media/hdphoto5.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microsoft.com/office/2007/relationships/hdphoto" Target="../media/hdphoto4.wdp"/><Relationship Id="rId10" Type="http://schemas.openxmlformats.org/officeDocument/2006/relationships/image" Target="../media/image16.png"/><Relationship Id="rId4" Type="http://schemas.openxmlformats.org/officeDocument/2006/relationships/image" Target="../media/image19.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7.xml"/><Relationship Id="rId7"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notesSlide" Target="../notesSlides/notesSlide16.xml"/><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7.xml"/><Relationship Id="rId5" Type="http://schemas.openxmlformats.org/officeDocument/2006/relationships/image" Target="../media/image24.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30.jpe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22.gi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3.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7.xml"/><Relationship Id="rId7" Type="http://schemas.microsoft.com/office/2007/relationships/hdphoto" Target="../media/hdphoto4.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png"/><Relationship Id="rId5" Type="http://schemas.openxmlformats.org/officeDocument/2006/relationships/image" Target="../media/image31.png"/><Relationship Id="rId10" Type="http://schemas.openxmlformats.org/officeDocument/2006/relationships/image" Target="../media/image32.png"/><Relationship Id="rId4" Type="http://schemas.openxmlformats.org/officeDocument/2006/relationships/image" Target="../media/image16.png"/><Relationship Id="rId9"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image" Target="../media/image33.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33.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6.png"/><Relationship Id="rId1" Type="http://schemas.openxmlformats.org/officeDocument/2006/relationships/slideLayout" Target="../slideLayouts/slideLayout27.xml"/><Relationship Id="rId5" Type="http://schemas.openxmlformats.org/officeDocument/2006/relationships/image" Target="../media/image37.jpe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16.png"/><Relationship Id="rId5" Type="http://schemas.openxmlformats.org/officeDocument/2006/relationships/image" Target="../media/image45.jpeg"/><Relationship Id="rId4" Type="http://schemas.openxmlformats.org/officeDocument/2006/relationships/hyperlink" Target="https://www.facebook.com/groups/1448467355535530"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5.xml"/><Relationship Id="rId7" Type="http://schemas.openxmlformats.org/officeDocument/2006/relationships/audio" Target="../media/audio5.wav"/><Relationship Id="rId2" Type="http://schemas.openxmlformats.org/officeDocument/2006/relationships/slideLayout" Target="../slideLayouts/slideLayout27.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14.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6.xml"/><Relationship Id="rId7" Type="http://schemas.openxmlformats.org/officeDocument/2006/relationships/audio" Target="../media/audio5.wav"/><Relationship Id="rId2" Type="http://schemas.openxmlformats.org/officeDocument/2006/relationships/slideLayout" Target="../slideLayouts/slideLayout27.xml"/><Relationship Id="rId1" Type="http://schemas.openxmlformats.org/officeDocument/2006/relationships/tags" Target="../tags/tag3.xml"/><Relationship Id="rId6" Type="http://schemas.openxmlformats.org/officeDocument/2006/relationships/audio" Target="../media/audio4.wav"/><Relationship Id="rId11" Type="http://schemas.openxmlformats.org/officeDocument/2006/relationships/image" Target="../media/image14.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7.xml"/><Relationship Id="rId7" Type="http://schemas.openxmlformats.org/officeDocument/2006/relationships/audio" Target="../media/audio5.wav"/><Relationship Id="rId2" Type="http://schemas.openxmlformats.org/officeDocument/2006/relationships/slideLayout" Target="../slideLayouts/slideLayout27.xml"/><Relationship Id="rId1" Type="http://schemas.openxmlformats.org/officeDocument/2006/relationships/tags" Target="../tags/tag4.xml"/><Relationship Id="rId6" Type="http://schemas.openxmlformats.org/officeDocument/2006/relationships/audio" Target="../media/audio4.wav"/><Relationship Id="rId11" Type="http://schemas.openxmlformats.org/officeDocument/2006/relationships/image" Target="../media/image14.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8.xml"/><Relationship Id="rId7" Type="http://schemas.openxmlformats.org/officeDocument/2006/relationships/audio" Target="../media/audio5.wav"/><Relationship Id="rId2" Type="http://schemas.openxmlformats.org/officeDocument/2006/relationships/slideLayout" Target="../slideLayouts/slideLayout27.xml"/><Relationship Id="rId1" Type="http://schemas.openxmlformats.org/officeDocument/2006/relationships/tags" Target="../tags/tag5.xml"/><Relationship Id="rId6" Type="http://schemas.openxmlformats.org/officeDocument/2006/relationships/audio" Target="../media/audio4.wav"/><Relationship Id="rId11" Type="http://schemas.openxmlformats.org/officeDocument/2006/relationships/image" Target="../media/image14.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9.xml"/><Relationship Id="rId7" Type="http://schemas.openxmlformats.org/officeDocument/2006/relationships/audio" Target="../media/audio5.wav"/><Relationship Id="rId12" Type="http://schemas.openxmlformats.org/officeDocument/2006/relationships/image" Target="../media/image15.jpeg"/><Relationship Id="rId2" Type="http://schemas.openxmlformats.org/officeDocument/2006/relationships/slideLayout" Target="../slideLayouts/slideLayout27.xml"/><Relationship Id="rId1" Type="http://schemas.openxmlformats.org/officeDocument/2006/relationships/tags" Target="../tags/tag6.xml"/><Relationship Id="rId6" Type="http://schemas.openxmlformats.org/officeDocument/2006/relationships/audio" Target="../media/audio4.wav"/><Relationship Id="rId11" Type="http://schemas.openxmlformats.org/officeDocument/2006/relationships/image" Target="../media/image14.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6C1CB4-0AEA-4D21-B5C4-D93778FBC5CF}"/>
              </a:ext>
            </a:extLst>
          </p:cNvPr>
          <p:cNvGrpSpPr/>
          <p:nvPr/>
        </p:nvGrpSpPr>
        <p:grpSpPr>
          <a:xfrm>
            <a:off x="20" y="-154379"/>
            <a:ext cx="12191980" cy="7375936"/>
            <a:chOff x="20" y="-154379"/>
            <a:chExt cx="12191980" cy="7375936"/>
          </a:xfrm>
        </p:grpSpPr>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
          <p:nvSpPr>
            <p:cNvPr id="5" name="TextBox 4">
              <a:extLst>
                <a:ext uri="{FF2B5EF4-FFF2-40B4-BE49-F238E27FC236}">
                  <a16:creationId xmlns:a16="http://schemas.microsoft.com/office/drawing/2014/main" id="{C57B7748-C1A4-4E34-9CDF-FE094E7B5801}"/>
                </a:ext>
              </a:extLst>
            </p:cNvPr>
            <p:cNvSpPr txBox="1"/>
            <p:nvPr/>
          </p:nvSpPr>
          <p:spPr>
            <a:xfrm>
              <a:off x="6529907" y="-154379"/>
              <a:ext cx="1080655" cy="1538883"/>
            </a:xfrm>
            <a:prstGeom prst="rect">
              <a:avLst/>
            </a:prstGeom>
            <a:noFill/>
          </p:spPr>
          <p:txBody>
            <a:bodyPr wrap="square" rtlCol="0">
              <a:spAutoFit/>
            </a:bodyPr>
            <a:lstStyle/>
            <a:p>
              <a:r>
                <a:rPr lang="en-US" sz="9400">
                  <a:solidFill>
                    <a:schemeClr val="accent5">
                      <a:lumMod val="75000"/>
                    </a:schemeClr>
                  </a:solidFill>
                  <a:latin typeface="#9Slide03 Bebas Neue Bold" panose="020B0606020202050201" pitchFamily="34" charset="0"/>
                </a:rPr>
                <a:t>7</a:t>
              </a:r>
            </a:p>
          </p:txBody>
        </p:sp>
      </p:grpSp>
    </p:spTree>
    <p:extLst>
      <p:ext uri="{BB962C8B-B14F-4D97-AF65-F5344CB8AC3E}">
        <p14:creationId xmlns:p14="http://schemas.microsoft.com/office/powerpoint/2010/main" val="120039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17" name="Group 16">
            <a:extLst>
              <a:ext uri="{FF2B5EF4-FFF2-40B4-BE49-F238E27FC236}">
                <a16:creationId xmlns:a16="http://schemas.microsoft.com/office/drawing/2014/main" id="{5C91F31A-EDEB-4352-AEB9-72156EF377B5}"/>
              </a:ext>
            </a:extLst>
          </p:cNvPr>
          <p:cNvGrpSpPr/>
          <p:nvPr/>
        </p:nvGrpSpPr>
        <p:grpSpPr>
          <a:xfrm>
            <a:off x="1663057" y="2168716"/>
            <a:ext cx="7334105" cy="872949"/>
            <a:chOff x="1133367" y="2220084"/>
            <a:chExt cx="4233297"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7" y="2220084"/>
              <a:ext cx="423329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398525" y="2322606"/>
            <a:ext cx="632550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Vị trí địa lí, phạm vi Châu Đại D</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ơng</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616071" y="2165792"/>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294927" y="2504415"/>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ình ảnh 13">
            <a:extLst>
              <a:ext uri="{FF2B5EF4-FFF2-40B4-BE49-F238E27FC236}">
                <a16:creationId xmlns:a16="http://schemas.microsoft.com/office/drawing/2014/main" id="{139B1CBB-E2A5-457C-B92D-4A2E187590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24" name="Group 23">
            <a:extLst>
              <a:ext uri="{FF2B5EF4-FFF2-40B4-BE49-F238E27FC236}">
                <a16:creationId xmlns:a16="http://schemas.microsoft.com/office/drawing/2014/main" id="{2E7FFE3E-74EA-4B7F-8177-ADE48FBB3362}"/>
              </a:ext>
            </a:extLst>
          </p:cNvPr>
          <p:cNvGrpSpPr/>
          <p:nvPr/>
        </p:nvGrpSpPr>
        <p:grpSpPr>
          <a:xfrm>
            <a:off x="1619634" y="3390386"/>
            <a:ext cx="6840883" cy="872949"/>
            <a:chOff x="1133365" y="2220084"/>
            <a:chExt cx="5682483" cy="914400"/>
          </a:xfrm>
          <a:solidFill>
            <a:srgbClr val="FCFEB0"/>
          </a:solidFill>
        </p:grpSpPr>
        <p:sp>
          <p:nvSpPr>
            <p:cNvPr id="33" name="Arrow: Pentagon 32">
              <a:extLst>
                <a:ext uri="{FF2B5EF4-FFF2-40B4-BE49-F238E27FC236}">
                  <a16:creationId xmlns:a16="http://schemas.microsoft.com/office/drawing/2014/main" id="{1077D75B-89C0-44CD-936F-25D8151F1E1A}"/>
                </a:ext>
              </a:extLst>
            </p:cNvPr>
            <p:cNvSpPr/>
            <p:nvPr/>
          </p:nvSpPr>
          <p:spPr>
            <a:xfrm>
              <a:off x="1133365" y="2220084"/>
              <a:ext cx="5682483"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8" name="Group 7">
            <a:extLst>
              <a:ext uri="{FF2B5EF4-FFF2-40B4-BE49-F238E27FC236}">
                <a16:creationId xmlns:a16="http://schemas.microsoft.com/office/drawing/2014/main" id="{E122E75E-9F30-4F73-A992-2B1277AF825E}"/>
              </a:ext>
            </a:extLst>
          </p:cNvPr>
          <p:cNvGrpSpPr/>
          <p:nvPr/>
        </p:nvGrpSpPr>
        <p:grpSpPr>
          <a:xfrm>
            <a:off x="1558722" y="3387462"/>
            <a:ext cx="1061586" cy="872947"/>
            <a:chOff x="3101140" y="2797566"/>
            <a:chExt cx="1061586" cy="872947"/>
          </a:xfrm>
        </p:grpSpPr>
        <p:sp>
          <p:nvSpPr>
            <p:cNvPr id="30" name="Arrow: Pentagon 29">
              <a:extLst>
                <a:ext uri="{FF2B5EF4-FFF2-40B4-BE49-F238E27FC236}">
                  <a16:creationId xmlns:a16="http://schemas.microsoft.com/office/drawing/2014/main" id="{D1148A92-A3DA-4E76-B6A4-D7DA5271949D}"/>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DD736294-8B01-4A66-90A2-4EA9C6C674E1}"/>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7BF7C870-BBB9-4BBC-A19C-CEF9ACB06063}"/>
              </a:ext>
            </a:extLst>
          </p:cNvPr>
          <p:cNvSpPr txBox="1"/>
          <p:nvPr/>
        </p:nvSpPr>
        <p:spPr>
          <a:xfrm>
            <a:off x="1004974" y="3585674"/>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908977-63A1-4F0A-BA67-9E907031DD40}"/>
              </a:ext>
            </a:extLst>
          </p:cNvPr>
          <p:cNvGrpSpPr/>
          <p:nvPr/>
        </p:nvGrpSpPr>
        <p:grpSpPr>
          <a:xfrm>
            <a:off x="143018" y="54910"/>
            <a:ext cx="7334105" cy="872949"/>
            <a:chOff x="1133367" y="2220084"/>
            <a:chExt cx="4233297" cy="914400"/>
          </a:xfrm>
          <a:solidFill>
            <a:srgbClr val="FCFEB0"/>
          </a:solidFill>
        </p:grpSpPr>
        <p:sp>
          <p:nvSpPr>
            <p:cNvPr id="3" name="Arrow: Pentagon 2">
              <a:extLst>
                <a:ext uri="{FF2B5EF4-FFF2-40B4-BE49-F238E27FC236}">
                  <a16:creationId xmlns:a16="http://schemas.microsoft.com/office/drawing/2014/main" id="{1879AF2E-3C67-46D5-A7F1-0B7D88D775AE}"/>
                </a:ext>
              </a:extLst>
            </p:cNvPr>
            <p:cNvSpPr/>
            <p:nvPr/>
          </p:nvSpPr>
          <p:spPr>
            <a:xfrm>
              <a:off x="1133367" y="2220084"/>
              <a:ext cx="423329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3A1085BD-7348-4B31-96A4-0B9333BDFC1C}"/>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C4F6F19C-1A46-4A3B-8ECC-0FA7562643D6}"/>
              </a:ext>
            </a:extLst>
          </p:cNvPr>
          <p:cNvSpPr txBox="1"/>
          <p:nvPr/>
        </p:nvSpPr>
        <p:spPr>
          <a:xfrm>
            <a:off x="878486" y="208800"/>
            <a:ext cx="632550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Vị trí địa lí, phạm vi Châu Đại D</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ơng</a:t>
            </a:r>
          </a:p>
        </p:txBody>
      </p:sp>
      <p:sp>
        <p:nvSpPr>
          <p:cNvPr id="6" name="Arrow: Pentagon 5">
            <a:extLst>
              <a:ext uri="{FF2B5EF4-FFF2-40B4-BE49-F238E27FC236}">
                <a16:creationId xmlns:a16="http://schemas.microsoft.com/office/drawing/2014/main" id="{46CDD160-D2AE-48D9-941F-B590AF2A11D4}"/>
              </a:ext>
            </a:extLst>
          </p:cNvPr>
          <p:cNvSpPr/>
          <p:nvPr/>
        </p:nvSpPr>
        <p:spPr>
          <a:xfrm>
            <a:off x="96032" y="51986"/>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7" name="Isosceles Triangle 6">
            <a:extLst>
              <a:ext uri="{FF2B5EF4-FFF2-40B4-BE49-F238E27FC236}">
                <a16:creationId xmlns:a16="http://schemas.microsoft.com/office/drawing/2014/main" id="{6DAAB26A-E407-44AB-B432-2032CD979C8F}"/>
              </a:ext>
            </a:extLst>
          </p:cNvPr>
          <p:cNvSpPr/>
          <p:nvPr/>
        </p:nvSpPr>
        <p:spPr>
          <a:xfrm rot="5400000">
            <a:off x="774888" y="390609"/>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3E4ADE6-23C4-4DD3-B132-BAD198FF8A92}"/>
              </a:ext>
            </a:extLst>
          </p:cNvPr>
          <p:cNvGrpSpPr/>
          <p:nvPr/>
        </p:nvGrpSpPr>
        <p:grpSpPr>
          <a:xfrm>
            <a:off x="5008960" y="986747"/>
            <a:ext cx="7392838" cy="5936783"/>
            <a:chOff x="5008960" y="986747"/>
            <a:chExt cx="7392838" cy="5936783"/>
          </a:xfrm>
        </p:grpSpPr>
        <p:pic>
          <p:nvPicPr>
            <p:cNvPr id="9" name="Picture 8" descr="Map&#10;&#10;Description automatically generated">
              <a:extLst>
                <a:ext uri="{FF2B5EF4-FFF2-40B4-BE49-F238E27FC236}">
                  <a16:creationId xmlns:a16="http://schemas.microsoft.com/office/drawing/2014/main" id="{F5AC433D-5AD6-4875-B8EA-4C7A11333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8960" y="986747"/>
              <a:ext cx="7072452" cy="5567451"/>
            </a:xfrm>
            <a:prstGeom prst="rect">
              <a:avLst/>
            </a:prstGeom>
          </p:spPr>
        </p:pic>
        <p:sp>
          <p:nvSpPr>
            <p:cNvPr id="10" name="Rectangle 9">
              <a:extLst>
                <a:ext uri="{FF2B5EF4-FFF2-40B4-BE49-F238E27FC236}">
                  <a16:creationId xmlns:a16="http://schemas.microsoft.com/office/drawing/2014/main" id="{AC413DFC-22DA-4292-8CDD-A9B3BEE2A430}"/>
                </a:ext>
              </a:extLst>
            </p:cNvPr>
            <p:cNvSpPr/>
            <p:nvPr/>
          </p:nvSpPr>
          <p:spPr>
            <a:xfrm>
              <a:off x="6305798" y="6554198"/>
              <a:ext cx="6096000" cy="369332"/>
            </a:xfrm>
            <a:prstGeom prst="rect">
              <a:avLst/>
            </a:prstGeom>
          </p:spPr>
          <p:txBody>
            <a:bodyPr>
              <a:spAutoFit/>
            </a:bodyPr>
            <a:lstStyle/>
            <a:p>
              <a:r>
                <a:rPr lang="vi-VN">
                  <a:solidFill>
                    <a:srgbClr val="1B04FA"/>
                  </a:solidFill>
                </a:rPr>
                <a:t>Hình 1. Bản đồ tự nhiên châu Đại Dương</a:t>
              </a:r>
              <a:endParaRPr lang="en-US">
                <a:solidFill>
                  <a:srgbClr val="1B04FA"/>
                </a:solidFill>
              </a:endParaRPr>
            </a:p>
          </p:txBody>
        </p:sp>
      </p:grpSp>
      <p:pic>
        <p:nvPicPr>
          <p:cNvPr id="21" name="Picture 20">
            <a:extLst>
              <a:ext uri="{FF2B5EF4-FFF2-40B4-BE49-F238E27FC236}">
                <a16:creationId xmlns:a16="http://schemas.microsoft.com/office/drawing/2014/main" id="{EC81C80E-AED6-4219-A002-8F484586B5EA}"/>
              </a:ext>
            </a:extLst>
          </p:cNvPr>
          <p:cNvPicPr>
            <a:picLocks noChangeAspect="1"/>
          </p:cNvPicPr>
          <p:nvPr/>
        </p:nvPicPr>
        <p:blipFill rotWithShape="1">
          <a:blip r:embed="rId4"/>
          <a:srcRect l="49250" t="16517" r="40417" b="67812"/>
          <a:stretch/>
        </p:blipFill>
        <p:spPr>
          <a:xfrm>
            <a:off x="11105322" y="87528"/>
            <a:ext cx="943660" cy="804981"/>
          </a:xfrm>
          <a:prstGeom prst="rect">
            <a:avLst/>
          </a:prstGeom>
        </p:spPr>
      </p:pic>
      <p:sp>
        <p:nvSpPr>
          <p:cNvPr id="18" name="Rectangle 17">
            <a:extLst>
              <a:ext uri="{FF2B5EF4-FFF2-40B4-BE49-F238E27FC236}">
                <a16:creationId xmlns:a16="http://schemas.microsoft.com/office/drawing/2014/main" id="{725EEFCB-A9E6-4035-99F2-1BB82A96CF60}"/>
              </a:ext>
            </a:extLst>
          </p:cNvPr>
          <p:cNvSpPr/>
          <p:nvPr/>
        </p:nvSpPr>
        <p:spPr>
          <a:xfrm>
            <a:off x="35625" y="2521059"/>
            <a:ext cx="4900423" cy="1200329"/>
          </a:xfrm>
          <a:prstGeom prst="rect">
            <a:avLst/>
          </a:prstGeom>
        </p:spPr>
        <p:txBody>
          <a:bodyPr wrap="square">
            <a:spAutoFit/>
          </a:bodyPr>
          <a:lstStyle/>
          <a:p>
            <a:pPr algn="just"/>
            <a:r>
              <a:rPr lang="en-US" sz="3600">
                <a:solidFill>
                  <a:srgbClr val="FF0000"/>
                </a:solidFill>
                <a:latin typeface="Arial" panose="020B0604020202020204" pitchFamily="34" charset="0"/>
                <a:ea typeface="Times New Roman" panose="02020603050405020304" pitchFamily="18" charset="0"/>
                <a:cs typeface="Arial" panose="020B0604020202020204" pitchFamily="34" charset="0"/>
              </a:rPr>
              <a:t>Châu Đại Dương gồm những bộ phận nào?</a:t>
            </a:r>
            <a:endParaRPr lang="en-US" sz="36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179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908977-63A1-4F0A-BA67-9E907031DD40}"/>
              </a:ext>
            </a:extLst>
          </p:cNvPr>
          <p:cNvGrpSpPr/>
          <p:nvPr/>
        </p:nvGrpSpPr>
        <p:grpSpPr>
          <a:xfrm>
            <a:off x="143018" y="54910"/>
            <a:ext cx="7334105" cy="872949"/>
            <a:chOff x="1133367" y="2220084"/>
            <a:chExt cx="4233297" cy="914400"/>
          </a:xfrm>
          <a:solidFill>
            <a:srgbClr val="FCFEB0"/>
          </a:solidFill>
        </p:grpSpPr>
        <p:sp>
          <p:nvSpPr>
            <p:cNvPr id="3" name="Arrow: Pentagon 2">
              <a:extLst>
                <a:ext uri="{FF2B5EF4-FFF2-40B4-BE49-F238E27FC236}">
                  <a16:creationId xmlns:a16="http://schemas.microsoft.com/office/drawing/2014/main" id="{1879AF2E-3C67-46D5-A7F1-0B7D88D775AE}"/>
                </a:ext>
              </a:extLst>
            </p:cNvPr>
            <p:cNvSpPr/>
            <p:nvPr/>
          </p:nvSpPr>
          <p:spPr>
            <a:xfrm>
              <a:off x="1133367" y="2220084"/>
              <a:ext cx="423329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3A1085BD-7348-4B31-96A4-0B9333BDFC1C}"/>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C4F6F19C-1A46-4A3B-8ECC-0FA7562643D6}"/>
              </a:ext>
            </a:extLst>
          </p:cNvPr>
          <p:cNvSpPr txBox="1"/>
          <p:nvPr/>
        </p:nvSpPr>
        <p:spPr>
          <a:xfrm>
            <a:off x="878486" y="208800"/>
            <a:ext cx="632550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Vị trí địa lí, phạm vi Châu Đại D</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ơng</a:t>
            </a:r>
          </a:p>
        </p:txBody>
      </p:sp>
      <p:sp>
        <p:nvSpPr>
          <p:cNvPr id="6" name="Arrow: Pentagon 5">
            <a:extLst>
              <a:ext uri="{FF2B5EF4-FFF2-40B4-BE49-F238E27FC236}">
                <a16:creationId xmlns:a16="http://schemas.microsoft.com/office/drawing/2014/main" id="{46CDD160-D2AE-48D9-941F-B590AF2A11D4}"/>
              </a:ext>
            </a:extLst>
          </p:cNvPr>
          <p:cNvSpPr/>
          <p:nvPr/>
        </p:nvSpPr>
        <p:spPr>
          <a:xfrm>
            <a:off x="96032" y="51986"/>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7" name="Isosceles Triangle 6">
            <a:extLst>
              <a:ext uri="{FF2B5EF4-FFF2-40B4-BE49-F238E27FC236}">
                <a16:creationId xmlns:a16="http://schemas.microsoft.com/office/drawing/2014/main" id="{6DAAB26A-E407-44AB-B432-2032CD979C8F}"/>
              </a:ext>
            </a:extLst>
          </p:cNvPr>
          <p:cNvSpPr/>
          <p:nvPr/>
        </p:nvSpPr>
        <p:spPr>
          <a:xfrm rot="5400000">
            <a:off x="774888" y="390609"/>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3E4ADE6-23C4-4DD3-B132-BAD198FF8A92}"/>
              </a:ext>
            </a:extLst>
          </p:cNvPr>
          <p:cNvGrpSpPr/>
          <p:nvPr/>
        </p:nvGrpSpPr>
        <p:grpSpPr>
          <a:xfrm>
            <a:off x="5008960" y="986747"/>
            <a:ext cx="7392838" cy="5936783"/>
            <a:chOff x="5008960" y="986747"/>
            <a:chExt cx="7392838" cy="5936783"/>
          </a:xfrm>
        </p:grpSpPr>
        <p:pic>
          <p:nvPicPr>
            <p:cNvPr id="9" name="Picture 8" descr="Map&#10;&#10;Description automatically generated">
              <a:extLst>
                <a:ext uri="{FF2B5EF4-FFF2-40B4-BE49-F238E27FC236}">
                  <a16:creationId xmlns:a16="http://schemas.microsoft.com/office/drawing/2014/main" id="{F5AC433D-5AD6-4875-B8EA-4C7A11333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8960" y="986747"/>
              <a:ext cx="7072452" cy="5567451"/>
            </a:xfrm>
            <a:prstGeom prst="rect">
              <a:avLst/>
            </a:prstGeom>
          </p:spPr>
        </p:pic>
        <p:sp>
          <p:nvSpPr>
            <p:cNvPr id="10" name="Rectangle 9">
              <a:extLst>
                <a:ext uri="{FF2B5EF4-FFF2-40B4-BE49-F238E27FC236}">
                  <a16:creationId xmlns:a16="http://schemas.microsoft.com/office/drawing/2014/main" id="{AC413DFC-22DA-4292-8CDD-A9B3BEE2A430}"/>
                </a:ext>
              </a:extLst>
            </p:cNvPr>
            <p:cNvSpPr/>
            <p:nvPr/>
          </p:nvSpPr>
          <p:spPr>
            <a:xfrm>
              <a:off x="6305798" y="6554198"/>
              <a:ext cx="6096000" cy="369332"/>
            </a:xfrm>
            <a:prstGeom prst="rect">
              <a:avLst/>
            </a:prstGeom>
          </p:spPr>
          <p:txBody>
            <a:bodyPr>
              <a:spAutoFit/>
            </a:bodyPr>
            <a:lstStyle/>
            <a:p>
              <a:r>
                <a:rPr lang="vi-VN">
                  <a:solidFill>
                    <a:srgbClr val="1B04FA"/>
                  </a:solidFill>
                </a:rPr>
                <a:t>Hình 1. Bản đồ tự nhiên châu Đại Dương</a:t>
              </a:r>
              <a:endParaRPr lang="en-US">
                <a:solidFill>
                  <a:srgbClr val="1B04FA"/>
                </a:solidFill>
              </a:endParaRPr>
            </a:p>
          </p:txBody>
        </p:sp>
      </p:grpSp>
      <p:sp>
        <p:nvSpPr>
          <p:cNvPr id="12" name="Rectangle 11">
            <a:extLst>
              <a:ext uri="{FF2B5EF4-FFF2-40B4-BE49-F238E27FC236}">
                <a16:creationId xmlns:a16="http://schemas.microsoft.com/office/drawing/2014/main" id="{4E612CDB-D826-49C1-AB40-A44A6FC2C574}"/>
              </a:ext>
            </a:extLst>
          </p:cNvPr>
          <p:cNvSpPr/>
          <p:nvPr/>
        </p:nvSpPr>
        <p:spPr>
          <a:xfrm>
            <a:off x="388258" y="2521059"/>
            <a:ext cx="4274603" cy="1815882"/>
          </a:xfrm>
          <a:prstGeom prst="rect">
            <a:avLst/>
          </a:prstGeom>
          <a:ln>
            <a:solidFill>
              <a:srgbClr val="1B04FA"/>
            </a:solidFill>
            <a:prstDash val="sysDash"/>
          </a:ln>
        </p:spPr>
        <p:txBody>
          <a:bodyPr wrap="square">
            <a:spAutoFit/>
          </a:bodyPr>
          <a:lstStyle/>
          <a:p>
            <a:pPr algn="just"/>
            <a:r>
              <a:rPr lang="vi-VN" sz="2800">
                <a:solidFill>
                  <a:srgbClr val="FF0000"/>
                </a:solidFill>
              </a:rPr>
              <a:t>Xác định trên hình 1 vị trí của lục địa Ô-xtrây-li-a và các khu vực của vùng đảo châu Đại Dương</a:t>
            </a:r>
            <a:r>
              <a:rPr lang="en-US" sz="2800">
                <a:solidFill>
                  <a:srgbClr val="FF0000"/>
                </a:solidFill>
              </a:rPr>
              <a:t>?</a:t>
            </a:r>
            <a:endParaRPr lang="en-US">
              <a:solidFill>
                <a:srgbClr val="FF0000"/>
              </a:solidFill>
            </a:endParaRPr>
          </a:p>
        </p:txBody>
      </p:sp>
      <p:sp>
        <p:nvSpPr>
          <p:cNvPr id="13" name="Freeform 8">
            <a:extLst>
              <a:ext uri="{FF2B5EF4-FFF2-40B4-BE49-F238E27FC236}">
                <a16:creationId xmlns:a16="http://schemas.microsoft.com/office/drawing/2014/main" id="{54A7CA5D-C607-4196-86A6-9F56D7EFA56D}"/>
              </a:ext>
            </a:extLst>
          </p:cNvPr>
          <p:cNvSpPr>
            <a:spLocks/>
          </p:cNvSpPr>
          <p:nvPr/>
        </p:nvSpPr>
        <p:spPr bwMode="auto">
          <a:xfrm>
            <a:off x="5381432" y="3028207"/>
            <a:ext cx="2539409" cy="1900052"/>
          </a:xfrm>
          <a:custGeom>
            <a:avLst/>
            <a:gdLst>
              <a:gd name="T0" fmla="*/ 2147483646 w 1802"/>
              <a:gd name="T1" fmla="*/ 2147483646 h 1220"/>
              <a:gd name="T2" fmla="*/ 2147483646 w 1802"/>
              <a:gd name="T3" fmla="*/ 2147483646 h 1220"/>
              <a:gd name="T4" fmla="*/ 2147483646 w 1802"/>
              <a:gd name="T5" fmla="*/ 2147483646 h 1220"/>
              <a:gd name="T6" fmla="*/ 2147483646 w 1802"/>
              <a:gd name="T7" fmla="*/ 2147483646 h 1220"/>
              <a:gd name="T8" fmla="*/ 2147483646 w 1802"/>
              <a:gd name="T9" fmla="*/ 2147483646 h 1220"/>
              <a:gd name="T10" fmla="*/ 2147483646 w 1802"/>
              <a:gd name="T11" fmla="*/ 2147483646 h 1220"/>
              <a:gd name="T12" fmla="*/ 2147483646 w 1802"/>
              <a:gd name="T13" fmla="*/ 2147483646 h 1220"/>
              <a:gd name="T14" fmla="*/ 2147483646 w 1802"/>
              <a:gd name="T15" fmla="*/ 2147483646 h 1220"/>
              <a:gd name="T16" fmla="*/ 2147483646 w 1802"/>
              <a:gd name="T17" fmla="*/ 2147483646 h 1220"/>
              <a:gd name="T18" fmla="*/ 2147483646 w 1802"/>
              <a:gd name="T19" fmla="*/ 2147483646 h 1220"/>
              <a:gd name="T20" fmla="*/ 2147483646 w 1802"/>
              <a:gd name="T21" fmla="*/ 2147483646 h 1220"/>
              <a:gd name="T22" fmla="*/ 2147483646 w 1802"/>
              <a:gd name="T23" fmla="*/ 2147483646 h 1220"/>
              <a:gd name="T24" fmla="*/ 2147483646 w 1802"/>
              <a:gd name="T25" fmla="*/ 2147483646 h 1220"/>
              <a:gd name="T26" fmla="*/ 2147483646 w 1802"/>
              <a:gd name="T27" fmla="*/ 2147483646 h 1220"/>
              <a:gd name="T28" fmla="*/ 2147483646 w 1802"/>
              <a:gd name="T29" fmla="*/ 2147483646 h 1220"/>
              <a:gd name="T30" fmla="*/ 2147483646 w 1802"/>
              <a:gd name="T31" fmla="*/ 2147483646 h 1220"/>
              <a:gd name="T32" fmla="*/ 2147483646 w 1802"/>
              <a:gd name="T33" fmla="*/ 2147483646 h 1220"/>
              <a:gd name="T34" fmla="*/ 2147483646 w 1802"/>
              <a:gd name="T35" fmla="*/ 2147483646 h 1220"/>
              <a:gd name="T36" fmla="*/ 2147483646 w 1802"/>
              <a:gd name="T37" fmla="*/ 2147483646 h 1220"/>
              <a:gd name="T38" fmla="*/ 2147483646 w 1802"/>
              <a:gd name="T39" fmla="*/ 2147483646 h 1220"/>
              <a:gd name="T40" fmla="*/ 2147483646 w 1802"/>
              <a:gd name="T41" fmla="*/ 2147483646 h 1220"/>
              <a:gd name="T42" fmla="*/ 2147483646 w 1802"/>
              <a:gd name="T43" fmla="*/ 2147483646 h 1220"/>
              <a:gd name="T44" fmla="*/ 2147483646 w 1802"/>
              <a:gd name="T45" fmla="*/ 2147483646 h 1220"/>
              <a:gd name="T46" fmla="*/ 2147483646 w 1802"/>
              <a:gd name="T47" fmla="*/ 2147483646 h 1220"/>
              <a:gd name="T48" fmla="*/ 2147483646 w 1802"/>
              <a:gd name="T49" fmla="*/ 2147483646 h 1220"/>
              <a:gd name="T50" fmla="*/ 2147483646 w 1802"/>
              <a:gd name="T51" fmla="*/ 2147483646 h 1220"/>
              <a:gd name="T52" fmla="*/ 2147483646 w 1802"/>
              <a:gd name="T53" fmla="*/ 2147483646 h 1220"/>
              <a:gd name="T54" fmla="*/ 2147483646 w 1802"/>
              <a:gd name="T55" fmla="*/ 2147483646 h 1220"/>
              <a:gd name="T56" fmla="*/ 2147483646 w 1802"/>
              <a:gd name="T57" fmla="*/ 2147483646 h 1220"/>
              <a:gd name="T58" fmla="*/ 2147483646 w 1802"/>
              <a:gd name="T59" fmla="*/ 2147483646 h 1220"/>
              <a:gd name="T60" fmla="*/ 2147483646 w 1802"/>
              <a:gd name="T61" fmla="*/ 2147483646 h 1220"/>
              <a:gd name="T62" fmla="*/ 2147483646 w 1802"/>
              <a:gd name="T63" fmla="*/ 2147483646 h 1220"/>
              <a:gd name="T64" fmla="*/ 2147483646 w 1802"/>
              <a:gd name="T65" fmla="*/ 2147483646 h 1220"/>
              <a:gd name="T66" fmla="*/ 2147483646 w 1802"/>
              <a:gd name="T67" fmla="*/ 2147483646 h 1220"/>
              <a:gd name="T68" fmla="*/ 2147483646 w 1802"/>
              <a:gd name="T69" fmla="*/ 2147483646 h 1220"/>
              <a:gd name="T70" fmla="*/ 2147483646 w 1802"/>
              <a:gd name="T71" fmla="*/ 2147483646 h 1220"/>
              <a:gd name="T72" fmla="*/ 2147483646 w 1802"/>
              <a:gd name="T73" fmla="*/ 2147483646 h 1220"/>
              <a:gd name="T74" fmla="*/ 2147483646 w 1802"/>
              <a:gd name="T75" fmla="*/ 2147483646 h 1220"/>
              <a:gd name="T76" fmla="*/ 2147483646 w 1802"/>
              <a:gd name="T77" fmla="*/ 2147483646 h 1220"/>
              <a:gd name="T78" fmla="*/ 2147483646 w 1802"/>
              <a:gd name="T79" fmla="*/ 2147483646 h 1220"/>
              <a:gd name="T80" fmla="*/ 2147483646 w 1802"/>
              <a:gd name="T81" fmla="*/ 2147483646 h 1220"/>
              <a:gd name="T82" fmla="*/ 2147483646 w 1802"/>
              <a:gd name="T83" fmla="*/ 2147483646 h 1220"/>
              <a:gd name="T84" fmla="*/ 2147483646 w 1802"/>
              <a:gd name="T85" fmla="*/ 2147483646 h 1220"/>
              <a:gd name="T86" fmla="*/ 2147483646 w 1802"/>
              <a:gd name="T87" fmla="*/ 2147483646 h 1220"/>
              <a:gd name="T88" fmla="*/ 2147483646 w 1802"/>
              <a:gd name="T89" fmla="*/ 2147483646 h 1220"/>
              <a:gd name="T90" fmla="*/ 2147483646 w 1802"/>
              <a:gd name="T91" fmla="*/ 2147483646 h 1220"/>
              <a:gd name="T92" fmla="*/ 2147483646 w 1802"/>
              <a:gd name="T93" fmla="*/ 2147483646 h 12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802" h="1220">
                <a:moveTo>
                  <a:pt x="1300" y="123"/>
                </a:moveTo>
                <a:cubicBezTo>
                  <a:pt x="1204" y="221"/>
                  <a:pt x="1383" y="199"/>
                  <a:pt x="1229" y="270"/>
                </a:cubicBezTo>
                <a:cubicBezTo>
                  <a:pt x="1223" y="282"/>
                  <a:pt x="1228" y="303"/>
                  <a:pt x="1211" y="305"/>
                </a:cubicBezTo>
                <a:cubicBezTo>
                  <a:pt x="1191" y="309"/>
                  <a:pt x="1175" y="291"/>
                  <a:pt x="1159" y="282"/>
                </a:cubicBezTo>
                <a:cubicBezTo>
                  <a:pt x="1146" y="275"/>
                  <a:pt x="1139" y="264"/>
                  <a:pt x="1125" y="258"/>
                </a:cubicBezTo>
                <a:cubicBezTo>
                  <a:pt x="1109" y="252"/>
                  <a:pt x="1089" y="252"/>
                  <a:pt x="1073" y="246"/>
                </a:cubicBezTo>
                <a:cubicBezTo>
                  <a:pt x="1054" y="240"/>
                  <a:pt x="1037" y="231"/>
                  <a:pt x="1020" y="223"/>
                </a:cubicBezTo>
                <a:cubicBezTo>
                  <a:pt x="1036" y="156"/>
                  <a:pt x="1078" y="107"/>
                  <a:pt x="968" y="82"/>
                </a:cubicBezTo>
                <a:cubicBezTo>
                  <a:pt x="841" y="88"/>
                  <a:pt x="755" y="90"/>
                  <a:pt x="710" y="177"/>
                </a:cubicBezTo>
                <a:cubicBezTo>
                  <a:pt x="705" y="201"/>
                  <a:pt x="644" y="193"/>
                  <a:pt x="621" y="211"/>
                </a:cubicBezTo>
                <a:cubicBezTo>
                  <a:pt x="597" y="230"/>
                  <a:pt x="518" y="235"/>
                  <a:pt x="518" y="235"/>
                </a:cubicBezTo>
                <a:cubicBezTo>
                  <a:pt x="458" y="275"/>
                  <a:pt x="450" y="356"/>
                  <a:pt x="340" y="383"/>
                </a:cubicBezTo>
                <a:cubicBezTo>
                  <a:pt x="319" y="411"/>
                  <a:pt x="359" y="497"/>
                  <a:pt x="326" y="520"/>
                </a:cubicBezTo>
                <a:cubicBezTo>
                  <a:pt x="300" y="537"/>
                  <a:pt x="171" y="516"/>
                  <a:pt x="171" y="516"/>
                </a:cubicBezTo>
                <a:cubicBezTo>
                  <a:pt x="145" y="529"/>
                  <a:pt x="115" y="531"/>
                  <a:pt x="107" y="548"/>
                </a:cubicBezTo>
                <a:cubicBezTo>
                  <a:pt x="99" y="565"/>
                  <a:pt x="127" y="591"/>
                  <a:pt x="120" y="616"/>
                </a:cubicBezTo>
                <a:cubicBezTo>
                  <a:pt x="102" y="622"/>
                  <a:pt x="78" y="687"/>
                  <a:pt x="66" y="699"/>
                </a:cubicBezTo>
                <a:cubicBezTo>
                  <a:pt x="71" y="770"/>
                  <a:pt x="0" y="728"/>
                  <a:pt x="14" y="798"/>
                </a:cubicBezTo>
                <a:cubicBezTo>
                  <a:pt x="17" y="812"/>
                  <a:pt x="41" y="821"/>
                  <a:pt x="49" y="833"/>
                </a:cubicBezTo>
                <a:cubicBezTo>
                  <a:pt x="114" y="931"/>
                  <a:pt x="49" y="878"/>
                  <a:pt x="119" y="927"/>
                </a:cubicBezTo>
                <a:cubicBezTo>
                  <a:pt x="131" y="952"/>
                  <a:pt x="163" y="971"/>
                  <a:pt x="171" y="997"/>
                </a:cubicBezTo>
                <a:cubicBezTo>
                  <a:pt x="182" y="1023"/>
                  <a:pt x="178" y="1070"/>
                  <a:pt x="189" y="1096"/>
                </a:cubicBezTo>
                <a:cubicBezTo>
                  <a:pt x="200" y="1122"/>
                  <a:pt x="214" y="1143"/>
                  <a:pt x="239" y="1150"/>
                </a:cubicBezTo>
                <a:cubicBezTo>
                  <a:pt x="274" y="1134"/>
                  <a:pt x="322" y="1199"/>
                  <a:pt x="340" y="1137"/>
                </a:cubicBezTo>
                <a:cubicBezTo>
                  <a:pt x="432" y="1185"/>
                  <a:pt x="448" y="1080"/>
                  <a:pt x="448" y="1080"/>
                </a:cubicBezTo>
                <a:cubicBezTo>
                  <a:pt x="550" y="1011"/>
                  <a:pt x="534" y="1024"/>
                  <a:pt x="691" y="1009"/>
                </a:cubicBezTo>
                <a:cubicBezTo>
                  <a:pt x="801" y="935"/>
                  <a:pt x="771" y="949"/>
                  <a:pt x="951" y="962"/>
                </a:cubicBezTo>
                <a:cubicBezTo>
                  <a:pt x="963" y="974"/>
                  <a:pt x="978" y="985"/>
                  <a:pt x="985" y="997"/>
                </a:cubicBezTo>
                <a:cubicBezTo>
                  <a:pt x="995" y="1012"/>
                  <a:pt x="992" y="1030"/>
                  <a:pt x="1003" y="1045"/>
                </a:cubicBezTo>
                <a:cubicBezTo>
                  <a:pt x="1037" y="1091"/>
                  <a:pt x="1167" y="1090"/>
                  <a:pt x="1229" y="1103"/>
                </a:cubicBezTo>
                <a:cubicBezTo>
                  <a:pt x="1235" y="1134"/>
                  <a:pt x="1212" y="1176"/>
                  <a:pt x="1247" y="1197"/>
                </a:cubicBezTo>
                <a:cubicBezTo>
                  <a:pt x="1280" y="1214"/>
                  <a:pt x="1339" y="1220"/>
                  <a:pt x="1396" y="1220"/>
                </a:cubicBezTo>
                <a:cubicBezTo>
                  <a:pt x="1453" y="1220"/>
                  <a:pt x="1567" y="1218"/>
                  <a:pt x="1592" y="1197"/>
                </a:cubicBezTo>
                <a:cubicBezTo>
                  <a:pt x="1640" y="1106"/>
                  <a:pt x="1455" y="1173"/>
                  <a:pt x="1547" y="1096"/>
                </a:cubicBezTo>
                <a:cubicBezTo>
                  <a:pt x="1559" y="1086"/>
                  <a:pt x="1671" y="1114"/>
                  <a:pt x="1680" y="1103"/>
                </a:cubicBezTo>
                <a:cubicBezTo>
                  <a:pt x="1700" y="1078"/>
                  <a:pt x="1642" y="1027"/>
                  <a:pt x="1656" y="1000"/>
                </a:cubicBezTo>
                <a:cubicBezTo>
                  <a:pt x="1661" y="989"/>
                  <a:pt x="1755" y="1007"/>
                  <a:pt x="1766" y="997"/>
                </a:cubicBezTo>
                <a:cubicBezTo>
                  <a:pt x="1791" y="975"/>
                  <a:pt x="1679" y="910"/>
                  <a:pt x="1780" y="945"/>
                </a:cubicBezTo>
                <a:cubicBezTo>
                  <a:pt x="1679" y="855"/>
                  <a:pt x="1802" y="786"/>
                  <a:pt x="1704" y="717"/>
                </a:cubicBezTo>
                <a:cubicBezTo>
                  <a:pt x="1699" y="706"/>
                  <a:pt x="1672" y="632"/>
                  <a:pt x="1663" y="621"/>
                </a:cubicBezTo>
                <a:cubicBezTo>
                  <a:pt x="1653" y="612"/>
                  <a:pt x="1527" y="565"/>
                  <a:pt x="1643" y="561"/>
                </a:cubicBezTo>
                <a:cubicBezTo>
                  <a:pt x="1485" y="497"/>
                  <a:pt x="1695" y="594"/>
                  <a:pt x="1595" y="525"/>
                </a:cubicBezTo>
                <a:cubicBezTo>
                  <a:pt x="1565" y="506"/>
                  <a:pt x="1485" y="429"/>
                  <a:pt x="1485" y="429"/>
                </a:cubicBezTo>
                <a:cubicBezTo>
                  <a:pt x="1464" y="387"/>
                  <a:pt x="1496" y="306"/>
                  <a:pt x="1451" y="273"/>
                </a:cubicBezTo>
                <a:cubicBezTo>
                  <a:pt x="1445" y="250"/>
                  <a:pt x="1433" y="269"/>
                  <a:pt x="1423" y="246"/>
                </a:cubicBezTo>
                <a:cubicBezTo>
                  <a:pt x="1372" y="143"/>
                  <a:pt x="1311" y="128"/>
                  <a:pt x="1281" y="27"/>
                </a:cubicBezTo>
                <a:cubicBezTo>
                  <a:pt x="1273" y="0"/>
                  <a:pt x="1306" y="150"/>
                  <a:pt x="1300" y="123"/>
                </a:cubicBezTo>
                <a:close/>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3">
            <a:extLst>
              <a:ext uri="{FF2B5EF4-FFF2-40B4-BE49-F238E27FC236}">
                <a16:creationId xmlns:a16="http://schemas.microsoft.com/office/drawing/2014/main" id="{7B57C13A-68C5-42A4-9372-4864F7F4D3F6}"/>
              </a:ext>
            </a:extLst>
          </p:cNvPr>
          <p:cNvSpPr>
            <a:spLocks/>
          </p:cNvSpPr>
          <p:nvPr/>
        </p:nvSpPr>
        <p:spPr bwMode="auto">
          <a:xfrm>
            <a:off x="6915397" y="1640132"/>
            <a:ext cx="2344279" cy="880927"/>
          </a:xfrm>
          <a:custGeom>
            <a:avLst/>
            <a:gdLst>
              <a:gd name="T0" fmla="*/ 0 w 929"/>
              <a:gd name="T1" fmla="*/ 2147483646 h 252"/>
              <a:gd name="T2" fmla="*/ 2147483646 w 929"/>
              <a:gd name="T3" fmla="*/ 2147483646 h 252"/>
              <a:gd name="T4" fmla="*/ 2147483646 w 929"/>
              <a:gd name="T5" fmla="*/ 2147483646 h 252"/>
              <a:gd name="T6" fmla="*/ 2147483646 w 929"/>
              <a:gd name="T7" fmla="*/ 2147483646 h 252"/>
              <a:gd name="T8" fmla="*/ 2147483646 w 929"/>
              <a:gd name="T9" fmla="*/ 2147483646 h 252"/>
              <a:gd name="T10" fmla="*/ 2147483646 w 929"/>
              <a:gd name="T11" fmla="*/ 2147483646 h 252"/>
              <a:gd name="T12" fmla="*/ 2147483646 w 929"/>
              <a:gd name="T13" fmla="*/ 2147483646 h 252"/>
              <a:gd name="T14" fmla="*/ 2147483646 w 929"/>
              <a:gd name="T15" fmla="*/ 2147483646 h 2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29" h="252">
                <a:moveTo>
                  <a:pt x="0" y="47"/>
                </a:moveTo>
                <a:cubicBezTo>
                  <a:pt x="131" y="0"/>
                  <a:pt x="73" y="15"/>
                  <a:pt x="353" y="47"/>
                </a:cubicBezTo>
                <a:cubicBezTo>
                  <a:pt x="382" y="50"/>
                  <a:pt x="403" y="81"/>
                  <a:pt x="432" y="86"/>
                </a:cubicBezTo>
                <a:cubicBezTo>
                  <a:pt x="523" y="101"/>
                  <a:pt x="616" y="112"/>
                  <a:pt x="707" y="125"/>
                </a:cubicBezTo>
                <a:cubicBezTo>
                  <a:pt x="720" y="134"/>
                  <a:pt x="732" y="145"/>
                  <a:pt x="746" y="151"/>
                </a:cubicBezTo>
                <a:cubicBezTo>
                  <a:pt x="771" y="162"/>
                  <a:pt x="825" y="177"/>
                  <a:pt x="825" y="177"/>
                </a:cubicBezTo>
                <a:cubicBezTo>
                  <a:pt x="834" y="186"/>
                  <a:pt x="840" y="197"/>
                  <a:pt x="851" y="204"/>
                </a:cubicBezTo>
                <a:cubicBezTo>
                  <a:pt x="929" y="252"/>
                  <a:pt x="866" y="193"/>
                  <a:pt x="903" y="230"/>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4">
            <a:extLst>
              <a:ext uri="{FF2B5EF4-FFF2-40B4-BE49-F238E27FC236}">
                <a16:creationId xmlns:a16="http://schemas.microsoft.com/office/drawing/2014/main" id="{E9E26E6B-5702-4038-BFE4-064A4886015B}"/>
              </a:ext>
            </a:extLst>
          </p:cNvPr>
          <p:cNvSpPr>
            <a:spLocks/>
          </p:cNvSpPr>
          <p:nvPr/>
        </p:nvSpPr>
        <p:spPr bwMode="auto">
          <a:xfrm>
            <a:off x="6764096" y="2304307"/>
            <a:ext cx="2344278" cy="1124693"/>
          </a:xfrm>
          <a:custGeom>
            <a:avLst/>
            <a:gdLst>
              <a:gd name="T0" fmla="*/ 0 w 955"/>
              <a:gd name="T1" fmla="*/ 0 h 366"/>
              <a:gd name="T2" fmla="*/ 2147483646 w 955"/>
              <a:gd name="T3" fmla="*/ 2147483646 h 366"/>
              <a:gd name="T4" fmla="*/ 2147483646 w 955"/>
              <a:gd name="T5" fmla="*/ 2147483646 h 366"/>
              <a:gd name="T6" fmla="*/ 2147483646 w 955"/>
              <a:gd name="T7" fmla="*/ 2147483646 h 366"/>
              <a:gd name="T8" fmla="*/ 2147483646 w 955"/>
              <a:gd name="T9" fmla="*/ 2147483646 h 366"/>
              <a:gd name="T10" fmla="*/ 2147483646 w 955"/>
              <a:gd name="T11" fmla="*/ 2147483646 h 366"/>
              <a:gd name="T12" fmla="*/ 2147483646 w 955"/>
              <a:gd name="T13" fmla="*/ 2147483646 h 366"/>
              <a:gd name="T14" fmla="*/ 2147483646 w 955"/>
              <a:gd name="T15" fmla="*/ 2147483646 h 366"/>
              <a:gd name="T16" fmla="*/ 2147483646 w 955"/>
              <a:gd name="T17" fmla="*/ 2147483646 h 366"/>
              <a:gd name="T18" fmla="*/ 2147483646 w 955"/>
              <a:gd name="T19" fmla="*/ 2147483646 h 366"/>
              <a:gd name="T20" fmla="*/ 2147483646 w 955"/>
              <a:gd name="T21" fmla="*/ 2147483646 h 366"/>
              <a:gd name="T22" fmla="*/ 2147483646 w 955"/>
              <a:gd name="T23" fmla="*/ 2147483646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5" h="366">
                <a:moveTo>
                  <a:pt x="0" y="0"/>
                </a:moveTo>
                <a:cubicBezTo>
                  <a:pt x="87" y="29"/>
                  <a:pt x="184" y="26"/>
                  <a:pt x="275" y="39"/>
                </a:cubicBezTo>
                <a:cubicBezTo>
                  <a:pt x="288" y="43"/>
                  <a:pt x="301" y="49"/>
                  <a:pt x="314" y="52"/>
                </a:cubicBezTo>
                <a:cubicBezTo>
                  <a:pt x="344" y="58"/>
                  <a:pt x="376" y="56"/>
                  <a:pt x="406" y="65"/>
                </a:cubicBezTo>
                <a:cubicBezTo>
                  <a:pt x="421" y="69"/>
                  <a:pt x="431" y="84"/>
                  <a:pt x="445" y="91"/>
                </a:cubicBezTo>
                <a:cubicBezTo>
                  <a:pt x="489" y="113"/>
                  <a:pt x="543" y="112"/>
                  <a:pt x="589" y="118"/>
                </a:cubicBezTo>
                <a:cubicBezTo>
                  <a:pt x="614" y="194"/>
                  <a:pt x="582" y="124"/>
                  <a:pt x="641" y="183"/>
                </a:cubicBezTo>
                <a:cubicBezTo>
                  <a:pt x="651" y="193"/>
                  <a:pt x="675" y="243"/>
                  <a:pt x="694" y="249"/>
                </a:cubicBezTo>
                <a:cubicBezTo>
                  <a:pt x="727" y="259"/>
                  <a:pt x="763" y="258"/>
                  <a:pt x="798" y="262"/>
                </a:cubicBezTo>
                <a:cubicBezTo>
                  <a:pt x="820" y="349"/>
                  <a:pt x="789" y="294"/>
                  <a:pt x="877" y="327"/>
                </a:cubicBezTo>
                <a:cubicBezTo>
                  <a:pt x="892" y="332"/>
                  <a:pt x="902" y="346"/>
                  <a:pt x="916" y="353"/>
                </a:cubicBezTo>
                <a:cubicBezTo>
                  <a:pt x="928" y="359"/>
                  <a:pt x="955" y="366"/>
                  <a:pt x="955" y="366"/>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Freeform 5">
            <a:extLst>
              <a:ext uri="{FF2B5EF4-FFF2-40B4-BE49-F238E27FC236}">
                <a16:creationId xmlns:a16="http://schemas.microsoft.com/office/drawing/2014/main" id="{BADEEF46-EC4B-4655-8D21-DF23293B2405}"/>
              </a:ext>
            </a:extLst>
          </p:cNvPr>
          <p:cNvSpPr>
            <a:spLocks/>
          </p:cNvSpPr>
          <p:nvPr/>
        </p:nvSpPr>
        <p:spPr bwMode="auto">
          <a:xfrm>
            <a:off x="10626233" y="1578357"/>
            <a:ext cx="581891" cy="2758584"/>
          </a:xfrm>
          <a:custGeom>
            <a:avLst/>
            <a:gdLst>
              <a:gd name="T0" fmla="*/ 0 w 156"/>
              <a:gd name="T1" fmla="*/ 0 h 1296"/>
              <a:gd name="T2" fmla="*/ 2147483646 w 156"/>
              <a:gd name="T3" fmla="*/ 2147483646 h 1296"/>
              <a:gd name="T4" fmla="*/ 2147483646 w 156"/>
              <a:gd name="T5" fmla="*/ 2147483646 h 1296"/>
              <a:gd name="T6" fmla="*/ 2147483646 w 156"/>
              <a:gd name="T7" fmla="*/ 2147483646 h 1296"/>
              <a:gd name="T8" fmla="*/ 2147483646 w 156"/>
              <a:gd name="T9" fmla="*/ 2147483646 h 1296"/>
              <a:gd name="T10" fmla="*/ 2147483646 w 156"/>
              <a:gd name="T11" fmla="*/ 2147483646 h 1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6" h="1296">
                <a:moveTo>
                  <a:pt x="0" y="0"/>
                </a:moveTo>
                <a:cubicBezTo>
                  <a:pt x="8" y="168"/>
                  <a:pt x="20" y="308"/>
                  <a:pt x="39" y="472"/>
                </a:cubicBezTo>
                <a:cubicBezTo>
                  <a:pt x="45" y="524"/>
                  <a:pt x="55" y="579"/>
                  <a:pt x="92" y="616"/>
                </a:cubicBezTo>
                <a:cubicBezTo>
                  <a:pt x="156" y="808"/>
                  <a:pt x="74" y="549"/>
                  <a:pt x="118" y="1113"/>
                </a:cubicBezTo>
                <a:cubicBezTo>
                  <a:pt x="119" y="1129"/>
                  <a:pt x="142" y="1137"/>
                  <a:pt x="144" y="1152"/>
                </a:cubicBezTo>
                <a:cubicBezTo>
                  <a:pt x="151" y="1200"/>
                  <a:pt x="144" y="1248"/>
                  <a:pt x="144" y="1296"/>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6">
            <a:extLst>
              <a:ext uri="{FF2B5EF4-FFF2-40B4-BE49-F238E27FC236}">
                <a16:creationId xmlns:a16="http://schemas.microsoft.com/office/drawing/2014/main" id="{53618D30-404B-4E22-B551-E260C4442874}"/>
              </a:ext>
            </a:extLst>
          </p:cNvPr>
          <p:cNvSpPr>
            <a:spLocks/>
          </p:cNvSpPr>
          <p:nvPr/>
        </p:nvSpPr>
        <p:spPr bwMode="auto">
          <a:xfrm rot="3071021" flipV="1">
            <a:off x="8592903" y="4947637"/>
            <a:ext cx="45719" cy="791711"/>
          </a:xfrm>
          <a:custGeom>
            <a:avLst/>
            <a:gdLst>
              <a:gd name="T0" fmla="*/ 0 w 474"/>
              <a:gd name="T1" fmla="*/ 2147483646 h 698"/>
              <a:gd name="T2" fmla="*/ 2147483646 w 474"/>
              <a:gd name="T3" fmla="*/ 2147483646 h 698"/>
              <a:gd name="T4" fmla="*/ 2147483646 w 474"/>
              <a:gd name="T5" fmla="*/ 2147483646 h 698"/>
              <a:gd name="T6" fmla="*/ 2147483646 w 474"/>
              <a:gd name="T7" fmla="*/ 2147483646 h 698"/>
              <a:gd name="T8" fmla="*/ 2147483646 w 474"/>
              <a:gd name="T9" fmla="*/ 2147483646 h 698"/>
              <a:gd name="T10" fmla="*/ 2147483646 w 474"/>
              <a:gd name="T11" fmla="*/ 2147483646 h 698"/>
              <a:gd name="T12" fmla="*/ 2147483646 w 474"/>
              <a:gd name="T13" fmla="*/ 0 h 6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4" h="698">
                <a:moveTo>
                  <a:pt x="0" y="668"/>
                </a:moveTo>
                <a:cubicBezTo>
                  <a:pt x="33" y="679"/>
                  <a:pt x="70" y="698"/>
                  <a:pt x="105" y="668"/>
                </a:cubicBezTo>
                <a:cubicBezTo>
                  <a:pt x="119" y="656"/>
                  <a:pt x="105" y="628"/>
                  <a:pt x="118" y="615"/>
                </a:cubicBezTo>
                <a:cubicBezTo>
                  <a:pt x="131" y="602"/>
                  <a:pt x="153" y="606"/>
                  <a:pt x="171" y="602"/>
                </a:cubicBezTo>
                <a:cubicBezTo>
                  <a:pt x="222" y="525"/>
                  <a:pt x="219" y="527"/>
                  <a:pt x="315" y="511"/>
                </a:cubicBezTo>
                <a:cubicBezTo>
                  <a:pt x="346" y="417"/>
                  <a:pt x="318" y="447"/>
                  <a:pt x="380" y="406"/>
                </a:cubicBezTo>
                <a:cubicBezTo>
                  <a:pt x="474" y="265"/>
                  <a:pt x="406" y="383"/>
                  <a:pt x="406" y="0"/>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Rectangle 18">
            <a:extLst>
              <a:ext uri="{FF2B5EF4-FFF2-40B4-BE49-F238E27FC236}">
                <a16:creationId xmlns:a16="http://schemas.microsoft.com/office/drawing/2014/main" id="{D31DD257-67BE-4F74-804A-50F3CB107A1C}"/>
              </a:ext>
            </a:extLst>
          </p:cNvPr>
          <p:cNvSpPr/>
          <p:nvPr/>
        </p:nvSpPr>
        <p:spPr>
          <a:xfrm>
            <a:off x="34657" y="1388097"/>
            <a:ext cx="4785158" cy="1200329"/>
          </a:xfrm>
          <a:prstGeom prst="rect">
            <a:avLst/>
          </a:prstGeom>
          <a:solidFill>
            <a:schemeClr val="bg1"/>
          </a:solidFill>
        </p:spPr>
        <p:txBody>
          <a:bodyPr wrap="square">
            <a:spAutoFit/>
          </a:bodyPr>
          <a:lstStyle/>
          <a:p>
            <a:pPr marL="457200" lvl="0" indent="-457200" algn="just">
              <a:buFont typeface="Wingdings" panose="05000000000000000000" pitchFamily="2" charset="2"/>
              <a:buChar char="ü"/>
              <a:defRPr/>
            </a:pPr>
            <a:r>
              <a:rPr lang="vi-VN" sz="2400">
                <a:solidFill>
                  <a:srgbClr val="1B04FA"/>
                </a:solidFill>
              </a:rPr>
              <a:t>Lục địa Ô-xtrây-li-a nằm phía tây nam Thái Bình Dương, thuộc bán cầu Nam.</a:t>
            </a:r>
            <a:endParaRPr lang="en-US" sz="2400"/>
          </a:p>
        </p:txBody>
      </p:sp>
      <p:sp>
        <p:nvSpPr>
          <p:cNvPr id="20" name="Rectangle 19">
            <a:extLst>
              <a:ext uri="{FF2B5EF4-FFF2-40B4-BE49-F238E27FC236}">
                <a16:creationId xmlns:a16="http://schemas.microsoft.com/office/drawing/2014/main" id="{0C59145F-1ECE-4080-A63E-AF607D72C9B7}"/>
              </a:ext>
            </a:extLst>
          </p:cNvPr>
          <p:cNvSpPr/>
          <p:nvPr/>
        </p:nvSpPr>
        <p:spPr>
          <a:xfrm>
            <a:off x="15734" y="2890391"/>
            <a:ext cx="4898654" cy="830997"/>
          </a:xfrm>
          <a:prstGeom prst="rect">
            <a:avLst/>
          </a:prstGeom>
          <a:solidFill>
            <a:schemeClr val="bg1"/>
          </a:solidFill>
        </p:spPr>
        <p:txBody>
          <a:bodyPr wrap="square">
            <a:spAutoFit/>
          </a:bodyPr>
          <a:lstStyle/>
          <a:p>
            <a:pPr marL="342900" indent="-342900">
              <a:buFont typeface="Wingdings" panose="05000000000000000000" pitchFamily="2" charset="2"/>
              <a:buChar char="ü"/>
            </a:pPr>
            <a:r>
              <a:rPr lang="vi-VN" sz="2400">
                <a:solidFill>
                  <a:srgbClr val="1B04FA"/>
                </a:solidFill>
              </a:rPr>
              <a:t>Vùng đảo châu Đại Dương nằm ở trung tâm Thái Bình Dương</a:t>
            </a:r>
            <a:endParaRPr lang="en-US" sz="2400">
              <a:solidFill>
                <a:srgbClr val="1B04FA"/>
              </a:solidFill>
            </a:endParaRPr>
          </a:p>
        </p:txBody>
      </p:sp>
      <p:pic>
        <p:nvPicPr>
          <p:cNvPr id="21" name="Picture 20">
            <a:extLst>
              <a:ext uri="{FF2B5EF4-FFF2-40B4-BE49-F238E27FC236}">
                <a16:creationId xmlns:a16="http://schemas.microsoft.com/office/drawing/2014/main" id="{EC81C80E-AED6-4219-A002-8F484586B5EA}"/>
              </a:ext>
            </a:extLst>
          </p:cNvPr>
          <p:cNvPicPr>
            <a:picLocks noChangeAspect="1"/>
          </p:cNvPicPr>
          <p:nvPr/>
        </p:nvPicPr>
        <p:blipFill rotWithShape="1">
          <a:blip r:embed="rId4"/>
          <a:srcRect l="49250" t="16517" r="40417" b="67812"/>
          <a:stretch/>
        </p:blipFill>
        <p:spPr>
          <a:xfrm>
            <a:off x="11105322" y="87528"/>
            <a:ext cx="943660" cy="804981"/>
          </a:xfrm>
          <a:prstGeom prst="rect">
            <a:avLst/>
          </a:prstGeom>
        </p:spPr>
      </p:pic>
    </p:spTree>
    <p:extLst>
      <p:ext uri="{BB962C8B-B14F-4D97-AF65-F5344CB8AC3E}">
        <p14:creationId xmlns:p14="http://schemas.microsoft.com/office/powerpoint/2010/main" val="163870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par>
                                <p:cTn id="20" presetID="21" presetClass="emph" presetSubtype="0" repeatCount="indefinite" fill="hold" grpId="1" nodeType="withEffect">
                                  <p:stCondLst>
                                    <p:cond delay="0"/>
                                  </p:stCondLst>
                                  <p:childTnLst>
                                    <p:animClr clrSpc="hsl" dir="cw">
                                      <p:cBhvr override="childStyle">
                                        <p:cTn id="21" dur="500" fill="hold"/>
                                        <p:tgtEl>
                                          <p:spTgt spid="13"/>
                                        </p:tgtEl>
                                        <p:attrNameLst>
                                          <p:attrName>style.color</p:attrName>
                                        </p:attrNameLst>
                                      </p:cBhvr>
                                      <p:by>
                                        <p:hsl h="7200000" s="0" l="0"/>
                                      </p:by>
                                    </p:animClr>
                                    <p:animClr clrSpc="hsl" dir="cw">
                                      <p:cBhvr>
                                        <p:cTn id="22" dur="500" fill="hold"/>
                                        <p:tgtEl>
                                          <p:spTgt spid="13"/>
                                        </p:tgtEl>
                                        <p:attrNameLst>
                                          <p:attrName>fillcolor</p:attrName>
                                        </p:attrNameLst>
                                      </p:cBhvr>
                                      <p:by>
                                        <p:hsl h="7200000" s="0" l="0"/>
                                      </p:by>
                                    </p:animClr>
                                    <p:animClr clrSpc="hsl" dir="cw">
                                      <p:cBhvr>
                                        <p:cTn id="23" dur="500" fill="hold"/>
                                        <p:tgtEl>
                                          <p:spTgt spid="13"/>
                                        </p:tgtEl>
                                        <p:attrNameLst>
                                          <p:attrName>stroke.color</p:attrName>
                                        </p:attrNameLst>
                                      </p:cBhvr>
                                      <p:by>
                                        <p:hsl h="7200000" s="0" l="0"/>
                                      </p:by>
                                    </p:animClr>
                                    <p:set>
                                      <p:cBhvr>
                                        <p:cTn id="24" dur="500" fill="hold"/>
                                        <p:tgtEl>
                                          <p:spTgt spid="13"/>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amond(in)">
                                      <p:cBhvr>
                                        <p:cTn id="39" dur="2000"/>
                                        <p:tgtEl>
                                          <p:spTgt spid="14"/>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amond(in)">
                                      <p:cBhvr>
                                        <p:cTn id="42" dur="2000"/>
                                        <p:tgtEl>
                                          <p:spTgt spid="16"/>
                                        </p:tgtEl>
                                      </p:cBhvr>
                                    </p:animEffect>
                                  </p:childTnLst>
                                </p:cTn>
                              </p:par>
                              <p:par>
                                <p:cTn id="43" presetID="8"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amond(in)">
                                      <p:cBhvr>
                                        <p:cTn id="45" dur="2000"/>
                                        <p:tgtEl>
                                          <p:spTgt spid="17"/>
                                        </p:tgtEl>
                                      </p:cBhvr>
                                    </p:animEffect>
                                  </p:childTnLst>
                                </p:cTn>
                              </p:par>
                              <p:par>
                                <p:cTn id="46" presetID="8" presetClass="entr" presetSubtype="16"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amond(in)">
                                      <p:cBhvr>
                                        <p:cTn id="48" dur="2000"/>
                                        <p:tgtEl>
                                          <p:spTgt spid="15"/>
                                        </p:tgtEl>
                                      </p:cBhvr>
                                    </p:animEffect>
                                  </p:childTnLst>
                                </p:cTn>
                              </p:par>
                              <p:par>
                                <p:cTn id="49" presetID="21" presetClass="emph" presetSubtype="0" repeatCount="indefinite" fill="hold" grpId="1" nodeType="withEffect">
                                  <p:stCondLst>
                                    <p:cond delay="0"/>
                                  </p:stCondLst>
                                  <p:childTnLst>
                                    <p:animClr clrSpc="hsl" dir="cw">
                                      <p:cBhvr override="childStyle">
                                        <p:cTn id="50" dur="500" fill="hold"/>
                                        <p:tgtEl>
                                          <p:spTgt spid="16"/>
                                        </p:tgtEl>
                                        <p:attrNameLst>
                                          <p:attrName>style.color</p:attrName>
                                        </p:attrNameLst>
                                      </p:cBhvr>
                                      <p:by>
                                        <p:hsl h="7200000" s="0" l="0"/>
                                      </p:by>
                                    </p:animClr>
                                    <p:animClr clrSpc="hsl" dir="cw">
                                      <p:cBhvr>
                                        <p:cTn id="51" dur="500" fill="hold"/>
                                        <p:tgtEl>
                                          <p:spTgt spid="16"/>
                                        </p:tgtEl>
                                        <p:attrNameLst>
                                          <p:attrName>fillcolor</p:attrName>
                                        </p:attrNameLst>
                                      </p:cBhvr>
                                      <p:by>
                                        <p:hsl h="7200000" s="0" l="0"/>
                                      </p:by>
                                    </p:animClr>
                                    <p:animClr clrSpc="hsl" dir="cw">
                                      <p:cBhvr>
                                        <p:cTn id="52" dur="500" fill="hold"/>
                                        <p:tgtEl>
                                          <p:spTgt spid="16"/>
                                        </p:tgtEl>
                                        <p:attrNameLst>
                                          <p:attrName>stroke.color</p:attrName>
                                        </p:attrNameLst>
                                      </p:cBhvr>
                                      <p:by>
                                        <p:hsl h="7200000" s="0" l="0"/>
                                      </p:by>
                                    </p:animClr>
                                    <p:set>
                                      <p:cBhvr>
                                        <p:cTn id="53" dur="500" fill="hold"/>
                                        <p:tgtEl>
                                          <p:spTgt spid="16"/>
                                        </p:tgtEl>
                                        <p:attrNameLst>
                                          <p:attrName>fill.type</p:attrName>
                                        </p:attrNameLst>
                                      </p:cBhvr>
                                      <p:to>
                                        <p:strVal val="solid"/>
                                      </p:to>
                                    </p:set>
                                  </p:childTnLst>
                                </p:cTn>
                              </p:par>
                              <p:par>
                                <p:cTn id="54" presetID="21" presetClass="emph" presetSubtype="0" repeatCount="indefinite" fill="hold" grpId="1" nodeType="withEffect">
                                  <p:stCondLst>
                                    <p:cond delay="0"/>
                                  </p:stCondLst>
                                  <p:childTnLst>
                                    <p:animClr clrSpc="hsl" dir="cw">
                                      <p:cBhvr override="childStyle">
                                        <p:cTn id="55" dur="500" fill="hold"/>
                                        <p:tgtEl>
                                          <p:spTgt spid="17"/>
                                        </p:tgtEl>
                                        <p:attrNameLst>
                                          <p:attrName>style.color</p:attrName>
                                        </p:attrNameLst>
                                      </p:cBhvr>
                                      <p:by>
                                        <p:hsl h="7200000" s="0" l="0"/>
                                      </p:by>
                                    </p:animClr>
                                    <p:animClr clrSpc="hsl" dir="cw">
                                      <p:cBhvr>
                                        <p:cTn id="56" dur="500" fill="hold"/>
                                        <p:tgtEl>
                                          <p:spTgt spid="17"/>
                                        </p:tgtEl>
                                        <p:attrNameLst>
                                          <p:attrName>fillcolor</p:attrName>
                                        </p:attrNameLst>
                                      </p:cBhvr>
                                      <p:by>
                                        <p:hsl h="7200000" s="0" l="0"/>
                                      </p:by>
                                    </p:animClr>
                                    <p:animClr clrSpc="hsl" dir="cw">
                                      <p:cBhvr>
                                        <p:cTn id="57" dur="500" fill="hold"/>
                                        <p:tgtEl>
                                          <p:spTgt spid="17"/>
                                        </p:tgtEl>
                                        <p:attrNameLst>
                                          <p:attrName>stroke.color</p:attrName>
                                        </p:attrNameLst>
                                      </p:cBhvr>
                                      <p:by>
                                        <p:hsl h="7200000" s="0" l="0"/>
                                      </p:by>
                                    </p:animClr>
                                    <p:set>
                                      <p:cBhvr>
                                        <p:cTn id="58" dur="500" fill="hold"/>
                                        <p:tgtEl>
                                          <p:spTgt spid="17"/>
                                        </p:tgtEl>
                                        <p:attrNameLst>
                                          <p:attrName>fill.type</p:attrName>
                                        </p:attrNameLst>
                                      </p:cBhvr>
                                      <p:to>
                                        <p:strVal val="solid"/>
                                      </p:to>
                                    </p:set>
                                  </p:childTnLst>
                                </p:cTn>
                              </p:par>
                              <p:par>
                                <p:cTn id="59" presetID="21" presetClass="emph" presetSubtype="0" repeatCount="indefinite" fill="hold" grpId="1" nodeType="withEffect">
                                  <p:stCondLst>
                                    <p:cond delay="0"/>
                                  </p:stCondLst>
                                  <p:childTnLst>
                                    <p:animClr clrSpc="hsl" dir="cw">
                                      <p:cBhvr override="childStyle">
                                        <p:cTn id="60" dur="500" fill="hold"/>
                                        <p:tgtEl>
                                          <p:spTgt spid="14"/>
                                        </p:tgtEl>
                                        <p:attrNameLst>
                                          <p:attrName>style.color</p:attrName>
                                        </p:attrNameLst>
                                      </p:cBhvr>
                                      <p:by>
                                        <p:hsl h="7200000" s="0" l="0"/>
                                      </p:by>
                                    </p:animClr>
                                    <p:animClr clrSpc="hsl" dir="cw">
                                      <p:cBhvr>
                                        <p:cTn id="61" dur="500" fill="hold"/>
                                        <p:tgtEl>
                                          <p:spTgt spid="14"/>
                                        </p:tgtEl>
                                        <p:attrNameLst>
                                          <p:attrName>fillcolor</p:attrName>
                                        </p:attrNameLst>
                                      </p:cBhvr>
                                      <p:by>
                                        <p:hsl h="7200000" s="0" l="0"/>
                                      </p:by>
                                    </p:animClr>
                                    <p:animClr clrSpc="hsl" dir="cw">
                                      <p:cBhvr>
                                        <p:cTn id="62" dur="500" fill="hold"/>
                                        <p:tgtEl>
                                          <p:spTgt spid="14"/>
                                        </p:tgtEl>
                                        <p:attrNameLst>
                                          <p:attrName>stroke.color</p:attrName>
                                        </p:attrNameLst>
                                      </p:cBhvr>
                                      <p:by>
                                        <p:hsl h="7200000" s="0" l="0"/>
                                      </p:by>
                                    </p:animClr>
                                    <p:set>
                                      <p:cBhvr>
                                        <p:cTn id="63" dur="500" fill="hold"/>
                                        <p:tgtEl>
                                          <p:spTgt spid="14"/>
                                        </p:tgtEl>
                                        <p:attrNameLst>
                                          <p:attrName>fill.type</p:attrName>
                                        </p:attrNameLst>
                                      </p:cBhvr>
                                      <p:to>
                                        <p:strVal val="solid"/>
                                      </p:to>
                                    </p:set>
                                  </p:childTnLst>
                                </p:cTn>
                              </p:par>
                              <p:par>
                                <p:cTn id="64" presetID="21" presetClass="emph" presetSubtype="0" repeatCount="indefinite" fill="hold" grpId="1" nodeType="withEffect">
                                  <p:stCondLst>
                                    <p:cond delay="0"/>
                                  </p:stCondLst>
                                  <p:childTnLst>
                                    <p:animClr clrSpc="hsl" dir="cw">
                                      <p:cBhvr override="childStyle">
                                        <p:cTn id="65" dur="500" fill="hold"/>
                                        <p:tgtEl>
                                          <p:spTgt spid="15"/>
                                        </p:tgtEl>
                                        <p:attrNameLst>
                                          <p:attrName>style.color</p:attrName>
                                        </p:attrNameLst>
                                      </p:cBhvr>
                                      <p:by>
                                        <p:hsl h="7200000" s="0" l="0"/>
                                      </p:by>
                                    </p:animClr>
                                    <p:animClr clrSpc="hsl" dir="cw">
                                      <p:cBhvr>
                                        <p:cTn id="66" dur="500" fill="hold"/>
                                        <p:tgtEl>
                                          <p:spTgt spid="15"/>
                                        </p:tgtEl>
                                        <p:attrNameLst>
                                          <p:attrName>fillcolor</p:attrName>
                                        </p:attrNameLst>
                                      </p:cBhvr>
                                      <p:by>
                                        <p:hsl h="7200000" s="0" l="0"/>
                                      </p:by>
                                    </p:animClr>
                                    <p:animClr clrSpc="hsl" dir="cw">
                                      <p:cBhvr>
                                        <p:cTn id="67" dur="500" fill="hold"/>
                                        <p:tgtEl>
                                          <p:spTgt spid="15"/>
                                        </p:tgtEl>
                                        <p:attrNameLst>
                                          <p:attrName>stroke.color</p:attrName>
                                        </p:attrNameLst>
                                      </p:cBhvr>
                                      <p:by>
                                        <p:hsl h="7200000" s="0" l="0"/>
                                      </p:by>
                                    </p:animClr>
                                    <p:set>
                                      <p:cBhvr>
                                        <p:cTn id="68"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a:extLst>
              <a:ext uri="{FF2B5EF4-FFF2-40B4-BE49-F238E27FC236}">
                <a16:creationId xmlns:a16="http://schemas.microsoft.com/office/drawing/2014/main" id="{79405DDB-DDD7-4E0B-A154-C9952712D150}"/>
              </a:ext>
            </a:extLst>
          </p:cNvPr>
          <p:cNvSpPr txBox="1">
            <a:spLocks noChangeArrowheads="1"/>
          </p:cNvSpPr>
          <p:nvPr/>
        </p:nvSpPr>
        <p:spPr bwMode="auto">
          <a:xfrm>
            <a:off x="120869" y="827803"/>
            <a:ext cx="11950262" cy="5693866"/>
          </a:xfrm>
          <a:prstGeom prst="rect">
            <a:avLst/>
          </a:prstGeom>
          <a:noFill/>
          <a:ln w="9525" algn="ctr">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0000FF"/>
                </a:solidFill>
                <a:cs typeface="Arial" panose="020B0604020202020204" pitchFamily="34" charset="0"/>
              </a:rPr>
              <a:t>Các đảo châu Đại Dương được phân thành các đảo lục địa và các đảo đại dương. </a:t>
            </a:r>
          </a:p>
          <a:p>
            <a:pPr eaLnBrk="1" hangingPunct="1">
              <a:spcBef>
                <a:spcPct val="50000"/>
              </a:spcBef>
              <a:buFontTx/>
              <a:buNone/>
            </a:pPr>
            <a:r>
              <a:rPr lang="en-US" altLang="en-US" sz="2800">
                <a:solidFill>
                  <a:srgbClr val="0000FF"/>
                </a:solidFill>
                <a:cs typeface="Arial" panose="020B0604020202020204" pitchFamily="34" charset="0"/>
              </a:rPr>
              <a:t>   - Đảo lục địa là đảo được hình thành từ bộ phận lục địa tách ra.</a:t>
            </a:r>
          </a:p>
          <a:p>
            <a:pPr eaLnBrk="1" hangingPunct="1">
              <a:spcBef>
                <a:spcPct val="50000"/>
              </a:spcBef>
              <a:buFontTx/>
              <a:buNone/>
            </a:pPr>
            <a:r>
              <a:rPr lang="en-US" altLang="en-US" sz="2800">
                <a:solidFill>
                  <a:srgbClr val="0000FF"/>
                </a:solidFill>
                <a:cs typeface="Arial" panose="020B0604020202020204" pitchFamily="34" charset="0"/>
              </a:rPr>
              <a:t>   - Đảo đại dương là những đảo xuất hiện giữa các đại dương nằm rất xa bờ các lục địa. Các đảo này được hình thành do hai nguồn gốc khác nhau: do hoạt động của núi lửa ngầm dưới đáy đại dương, tạo thành các đảo núi lửa hoặc do sự phát triển của san hô.</a:t>
            </a:r>
          </a:p>
          <a:p>
            <a:pPr eaLnBrk="1" hangingPunct="1">
              <a:spcBef>
                <a:spcPct val="50000"/>
              </a:spcBef>
              <a:buFontTx/>
              <a:buNone/>
            </a:pPr>
            <a:r>
              <a:rPr lang="en-US" altLang="en-US" sz="2800">
                <a:solidFill>
                  <a:srgbClr val="0000FF"/>
                </a:solidFill>
                <a:cs typeface="Arial" panose="020B0604020202020204" pitchFamily="34" charset="0"/>
              </a:rPr>
              <a:t>      + Các đảo núi lửa thường là những đảo núi cao.</a:t>
            </a:r>
          </a:p>
          <a:p>
            <a:pPr eaLnBrk="1" hangingPunct="1">
              <a:spcBef>
                <a:spcPct val="50000"/>
              </a:spcBef>
              <a:buFontTx/>
              <a:buNone/>
            </a:pPr>
            <a:r>
              <a:rPr lang="en-US" altLang="en-US" sz="2800">
                <a:solidFill>
                  <a:srgbClr val="0000FF"/>
                </a:solidFill>
                <a:cs typeface="Arial" panose="020B0604020202020204" pitchFamily="34" charset="0"/>
              </a:rPr>
              <a:t>      + Đảo san hô là những đảo rất nhỏ bé được hình thành do các cấu tạo của san hô phát triển trên các đáy biển nông hoặc xung quanh các đảo núi lửa.</a:t>
            </a:r>
          </a:p>
        </p:txBody>
      </p:sp>
      <p:sp>
        <p:nvSpPr>
          <p:cNvPr id="12291" name="Text Box 5">
            <a:extLst>
              <a:ext uri="{FF2B5EF4-FFF2-40B4-BE49-F238E27FC236}">
                <a16:creationId xmlns:a16="http://schemas.microsoft.com/office/drawing/2014/main" id="{05FE7946-4B00-4528-8657-C4947ADEB885}"/>
              </a:ext>
            </a:extLst>
          </p:cNvPr>
          <p:cNvSpPr txBox="1">
            <a:spLocks noChangeArrowheads="1"/>
          </p:cNvSpPr>
          <p:nvPr/>
        </p:nvSpPr>
        <p:spPr bwMode="auto">
          <a:xfrm>
            <a:off x="315311" y="61693"/>
            <a:ext cx="4419600"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a:solidFill>
                  <a:srgbClr val="D60093"/>
                </a:solidFill>
                <a:cs typeface="Arial" panose="020B0604020202020204" pitchFamily="34" charset="0"/>
              </a:rPr>
              <a:t>*/ </a:t>
            </a:r>
            <a:r>
              <a:rPr lang="en-US" altLang="en-US" sz="3000" u="sng">
                <a:solidFill>
                  <a:srgbClr val="D60093"/>
                </a:solidFill>
                <a:cs typeface="Arial" panose="020B0604020202020204" pitchFamily="34" charset="0"/>
              </a:rPr>
              <a:t>Một số khái niệm</a:t>
            </a:r>
            <a:r>
              <a:rPr lang="en-US" altLang="en-US" sz="3000">
                <a:solidFill>
                  <a:srgbClr val="D60093"/>
                </a:solidFill>
                <a:cs typeface="Arial" panose="020B0604020202020204" pitchFamily="34"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724" name="Group 172">
            <a:extLst>
              <a:ext uri="{FF2B5EF4-FFF2-40B4-BE49-F238E27FC236}">
                <a16:creationId xmlns:a16="http://schemas.microsoft.com/office/drawing/2014/main" id="{3DFF93E9-F456-42F9-B547-B1E5917338AE}"/>
              </a:ext>
            </a:extLst>
          </p:cNvPr>
          <p:cNvGraphicFramePr>
            <a:graphicFrameLocks noGrp="1"/>
          </p:cNvGraphicFramePr>
          <p:nvPr>
            <p:extLst>
              <p:ext uri="{D42A27DB-BD31-4B8C-83A1-F6EECF244321}">
                <p14:modId xmlns:p14="http://schemas.microsoft.com/office/powerpoint/2010/main" val="2068880360"/>
              </p:ext>
            </p:extLst>
          </p:nvPr>
        </p:nvGraphicFramePr>
        <p:xfrm>
          <a:off x="484635" y="179095"/>
          <a:ext cx="11482077" cy="2011560"/>
        </p:xfrm>
        <a:graphic>
          <a:graphicData uri="http://schemas.openxmlformats.org/drawingml/2006/table">
            <a:tbl>
              <a:tblPr/>
              <a:tblGrid>
                <a:gridCol w="2298408">
                  <a:extLst>
                    <a:ext uri="{9D8B030D-6E8A-4147-A177-3AD203B41FA5}">
                      <a16:colId xmlns:a16="http://schemas.microsoft.com/office/drawing/2014/main" val="20000"/>
                    </a:ext>
                  </a:extLst>
                </a:gridCol>
                <a:gridCol w="2296417">
                  <a:extLst>
                    <a:ext uri="{9D8B030D-6E8A-4147-A177-3AD203B41FA5}">
                      <a16:colId xmlns:a16="http://schemas.microsoft.com/office/drawing/2014/main" val="20001"/>
                    </a:ext>
                  </a:extLst>
                </a:gridCol>
                <a:gridCol w="2292429">
                  <a:extLst>
                    <a:ext uri="{9D8B030D-6E8A-4147-A177-3AD203B41FA5}">
                      <a16:colId xmlns:a16="http://schemas.microsoft.com/office/drawing/2014/main" val="20002"/>
                    </a:ext>
                  </a:extLst>
                </a:gridCol>
                <a:gridCol w="2296417">
                  <a:extLst>
                    <a:ext uri="{9D8B030D-6E8A-4147-A177-3AD203B41FA5}">
                      <a16:colId xmlns:a16="http://schemas.microsoft.com/office/drawing/2014/main" val="20003"/>
                    </a:ext>
                  </a:extLst>
                </a:gridCol>
                <a:gridCol w="2298406">
                  <a:extLst>
                    <a:ext uri="{9D8B030D-6E8A-4147-A177-3AD203B41FA5}">
                      <a16:colId xmlns:a16="http://schemas.microsoft.com/office/drawing/2014/main" val="20004"/>
                    </a:ext>
                  </a:extLst>
                </a:gridCol>
              </a:tblGrid>
              <a:tr h="822821">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1B04FA"/>
                          </a:solidFill>
                          <a:effectLst/>
                          <a:latin typeface="Arial" panose="020B0604020202020204" pitchFamily="34" charset="0"/>
                          <a:cs typeface="Arial" panose="020B0604020202020204" pitchFamily="34" charset="0"/>
                        </a:rPr>
                        <a:t>Tên quần đảo</a:t>
                      </a:r>
                    </a:p>
                  </a:txBody>
                  <a:tcPr marT="45690" marB="456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1B04FA"/>
                          </a:solidFill>
                          <a:effectLst/>
                          <a:latin typeface="Arial" panose="020B0604020202020204" pitchFamily="34" charset="0"/>
                          <a:cs typeface="Arial" panose="020B0604020202020204" pitchFamily="34" charset="0"/>
                        </a:rPr>
                        <a:t>Vị trí, giới hạn</a:t>
                      </a:r>
                    </a:p>
                  </a:txBody>
                  <a:tcPr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1B04FA"/>
                          </a:solidFill>
                          <a:effectLst/>
                          <a:latin typeface="Arial" panose="020B0604020202020204" pitchFamily="34" charset="0"/>
                          <a:cs typeface="Arial" panose="020B0604020202020204" pitchFamily="34" charset="0"/>
                        </a:rPr>
                        <a:t>Các đảo lớn</a:t>
                      </a:r>
                    </a:p>
                  </a:txBody>
                  <a:tcPr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1B04FA"/>
                          </a:solidFill>
                          <a:effectLst/>
                          <a:latin typeface="Arial" panose="020B0604020202020204" pitchFamily="34" charset="0"/>
                          <a:cs typeface="Arial" panose="020B0604020202020204" pitchFamily="34" charset="0"/>
                        </a:rPr>
                        <a:t>Nguồn gốc</a:t>
                      </a:r>
                    </a:p>
                  </a:txBody>
                  <a:tcPr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1B04FA"/>
                          </a:solidFill>
                          <a:effectLst/>
                          <a:latin typeface="Arial" panose="020B0604020202020204" pitchFamily="34" charset="0"/>
                          <a:cs typeface="Arial" panose="020B0604020202020204" pitchFamily="34" charset="0"/>
                        </a:rPr>
                        <a:t>Đặc điểm, địa hình</a:t>
                      </a:r>
                    </a:p>
                  </a:txBody>
                  <a:tcPr marT="45690" marB="456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88542">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Mê-la-nê-di</a:t>
                      </a:r>
                    </a:p>
                  </a:txBody>
                  <a:tcPr marT="45690" marB="456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Từ xích đạo- khoảng 24</a:t>
                      </a:r>
                      <a:r>
                        <a:rPr kumimoji="0" lang="en-US" sz="2400" b="1" i="0" u="none" strike="noStrike" cap="none" normalizeH="0" baseline="30000">
                          <a:ln>
                            <a:noFill/>
                          </a:ln>
                          <a:solidFill>
                            <a:srgbClr val="FF0000"/>
                          </a:solidFill>
                          <a:effectLst/>
                          <a:latin typeface="Arial" panose="020B0604020202020204" pitchFamily="34" charset="0"/>
                          <a:cs typeface="Arial" panose="020B0604020202020204" pitchFamily="34" charset="0"/>
                        </a:rPr>
                        <a:t>0</a:t>
                      </a: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N</a:t>
                      </a:r>
                    </a:p>
                  </a:txBody>
                  <a:tcPr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Niu Ghi-nê; Ca-lê-đô-ni</a:t>
                      </a:r>
                    </a:p>
                  </a:txBody>
                  <a:tcPr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Đảo núi lửa</a:t>
                      </a:r>
                    </a:p>
                  </a:txBody>
                  <a:tcPr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Có nhiều động đất và núi lửa</a:t>
                      </a:r>
                    </a:p>
                  </a:txBody>
                  <a:tcPr marT="45690" marB="456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pSp>
        <p:nvGrpSpPr>
          <p:cNvPr id="6" name="Group 5">
            <a:extLst>
              <a:ext uri="{FF2B5EF4-FFF2-40B4-BE49-F238E27FC236}">
                <a16:creationId xmlns:a16="http://schemas.microsoft.com/office/drawing/2014/main" id="{817ABEB7-86FB-4591-8B4A-8F8BC76C273D}"/>
              </a:ext>
            </a:extLst>
          </p:cNvPr>
          <p:cNvGrpSpPr/>
          <p:nvPr/>
        </p:nvGrpSpPr>
        <p:grpSpPr>
          <a:xfrm>
            <a:off x="3286538" y="2263542"/>
            <a:ext cx="7127434" cy="4594458"/>
            <a:chOff x="5008960" y="986747"/>
            <a:chExt cx="7420433" cy="5588655"/>
          </a:xfrm>
        </p:grpSpPr>
        <p:pic>
          <p:nvPicPr>
            <p:cNvPr id="7" name="Picture 6" descr="Map&#10;&#10;Description automatically generated">
              <a:extLst>
                <a:ext uri="{FF2B5EF4-FFF2-40B4-BE49-F238E27FC236}">
                  <a16:creationId xmlns:a16="http://schemas.microsoft.com/office/drawing/2014/main" id="{A596A9C5-FCE3-4CA0-A745-E71F6C85B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8960" y="986747"/>
              <a:ext cx="7072452" cy="5567451"/>
            </a:xfrm>
            <a:prstGeom prst="rect">
              <a:avLst/>
            </a:prstGeom>
          </p:spPr>
        </p:pic>
        <p:sp>
          <p:nvSpPr>
            <p:cNvPr id="8" name="Rectangle 7">
              <a:extLst>
                <a:ext uri="{FF2B5EF4-FFF2-40B4-BE49-F238E27FC236}">
                  <a16:creationId xmlns:a16="http://schemas.microsoft.com/office/drawing/2014/main" id="{261D04CE-B5C7-465D-8E71-F6DA6EDB00B4}"/>
                </a:ext>
              </a:extLst>
            </p:cNvPr>
            <p:cNvSpPr/>
            <p:nvPr/>
          </p:nvSpPr>
          <p:spPr>
            <a:xfrm>
              <a:off x="6333393" y="6206071"/>
              <a:ext cx="6096000" cy="369331"/>
            </a:xfrm>
            <a:prstGeom prst="rect">
              <a:avLst/>
            </a:prstGeom>
            <a:solidFill>
              <a:schemeClr val="bg1"/>
            </a:solidFill>
          </p:spPr>
          <p:txBody>
            <a:bodyPr>
              <a:spAutoFit/>
            </a:bodyPr>
            <a:lstStyle/>
            <a:p>
              <a:r>
                <a:rPr lang="vi-VN">
                  <a:solidFill>
                    <a:srgbClr val="1B04FA"/>
                  </a:solidFill>
                </a:rPr>
                <a:t>Hình 1. Bản đồ tự nhiên châu Đại Dương</a:t>
              </a:r>
              <a:endParaRPr lang="en-US">
                <a:solidFill>
                  <a:srgbClr val="1B04FA"/>
                </a:solidFill>
              </a:endParaRPr>
            </a:p>
          </p:txBody>
        </p:sp>
      </p:grpSp>
      <p:sp>
        <p:nvSpPr>
          <p:cNvPr id="9" name="Freeform 4">
            <a:extLst>
              <a:ext uri="{FF2B5EF4-FFF2-40B4-BE49-F238E27FC236}">
                <a16:creationId xmlns:a16="http://schemas.microsoft.com/office/drawing/2014/main" id="{398B812C-C36B-4C83-9479-83DE61E403C6}"/>
              </a:ext>
            </a:extLst>
          </p:cNvPr>
          <p:cNvSpPr>
            <a:spLocks/>
          </p:cNvSpPr>
          <p:nvPr/>
        </p:nvSpPr>
        <p:spPr bwMode="auto">
          <a:xfrm>
            <a:off x="4923861" y="3427363"/>
            <a:ext cx="2285322" cy="866342"/>
          </a:xfrm>
          <a:custGeom>
            <a:avLst/>
            <a:gdLst>
              <a:gd name="T0" fmla="*/ 0 w 955"/>
              <a:gd name="T1" fmla="*/ 0 h 366"/>
              <a:gd name="T2" fmla="*/ 2147483646 w 955"/>
              <a:gd name="T3" fmla="*/ 2147483646 h 366"/>
              <a:gd name="T4" fmla="*/ 2147483646 w 955"/>
              <a:gd name="T5" fmla="*/ 2147483646 h 366"/>
              <a:gd name="T6" fmla="*/ 2147483646 w 955"/>
              <a:gd name="T7" fmla="*/ 2147483646 h 366"/>
              <a:gd name="T8" fmla="*/ 2147483646 w 955"/>
              <a:gd name="T9" fmla="*/ 2147483646 h 366"/>
              <a:gd name="T10" fmla="*/ 2147483646 w 955"/>
              <a:gd name="T11" fmla="*/ 2147483646 h 366"/>
              <a:gd name="T12" fmla="*/ 2147483646 w 955"/>
              <a:gd name="T13" fmla="*/ 2147483646 h 366"/>
              <a:gd name="T14" fmla="*/ 2147483646 w 955"/>
              <a:gd name="T15" fmla="*/ 2147483646 h 366"/>
              <a:gd name="T16" fmla="*/ 2147483646 w 955"/>
              <a:gd name="T17" fmla="*/ 2147483646 h 366"/>
              <a:gd name="T18" fmla="*/ 2147483646 w 955"/>
              <a:gd name="T19" fmla="*/ 2147483646 h 366"/>
              <a:gd name="T20" fmla="*/ 2147483646 w 955"/>
              <a:gd name="T21" fmla="*/ 2147483646 h 366"/>
              <a:gd name="T22" fmla="*/ 2147483646 w 955"/>
              <a:gd name="T23" fmla="*/ 2147483646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5" h="366">
                <a:moveTo>
                  <a:pt x="0" y="0"/>
                </a:moveTo>
                <a:cubicBezTo>
                  <a:pt x="87" y="29"/>
                  <a:pt x="184" y="26"/>
                  <a:pt x="275" y="39"/>
                </a:cubicBezTo>
                <a:cubicBezTo>
                  <a:pt x="288" y="43"/>
                  <a:pt x="301" y="49"/>
                  <a:pt x="314" y="52"/>
                </a:cubicBezTo>
                <a:cubicBezTo>
                  <a:pt x="344" y="58"/>
                  <a:pt x="376" y="56"/>
                  <a:pt x="406" y="65"/>
                </a:cubicBezTo>
                <a:cubicBezTo>
                  <a:pt x="421" y="69"/>
                  <a:pt x="431" y="84"/>
                  <a:pt x="445" y="91"/>
                </a:cubicBezTo>
                <a:cubicBezTo>
                  <a:pt x="489" y="113"/>
                  <a:pt x="543" y="112"/>
                  <a:pt x="589" y="118"/>
                </a:cubicBezTo>
                <a:cubicBezTo>
                  <a:pt x="614" y="194"/>
                  <a:pt x="582" y="124"/>
                  <a:pt x="641" y="183"/>
                </a:cubicBezTo>
                <a:cubicBezTo>
                  <a:pt x="651" y="193"/>
                  <a:pt x="675" y="243"/>
                  <a:pt x="694" y="249"/>
                </a:cubicBezTo>
                <a:cubicBezTo>
                  <a:pt x="727" y="259"/>
                  <a:pt x="763" y="258"/>
                  <a:pt x="798" y="262"/>
                </a:cubicBezTo>
                <a:cubicBezTo>
                  <a:pt x="820" y="349"/>
                  <a:pt x="789" y="294"/>
                  <a:pt x="877" y="327"/>
                </a:cubicBezTo>
                <a:cubicBezTo>
                  <a:pt x="892" y="332"/>
                  <a:pt x="902" y="346"/>
                  <a:pt x="916" y="353"/>
                </a:cubicBezTo>
                <a:cubicBezTo>
                  <a:pt x="928" y="359"/>
                  <a:pt x="955" y="366"/>
                  <a:pt x="955" y="366"/>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3724"/>
                                        </p:tgtEl>
                                        <p:attrNameLst>
                                          <p:attrName>style.visibility</p:attrName>
                                        </p:attrNameLst>
                                      </p:cBhvr>
                                      <p:to>
                                        <p:strVal val="visible"/>
                                      </p:to>
                                    </p:set>
                                    <p:animEffect transition="in" filter="fade">
                                      <p:cBhvr>
                                        <p:cTn id="7" dur="800" decel="100000"/>
                                        <p:tgtEl>
                                          <p:spTgt spid="23724"/>
                                        </p:tgtEl>
                                      </p:cBhvr>
                                    </p:animEffect>
                                    <p:anim calcmode="lin" valueType="num">
                                      <p:cBhvr>
                                        <p:cTn id="8" dur="800" decel="100000" fill="hold"/>
                                        <p:tgtEl>
                                          <p:spTgt spid="23724"/>
                                        </p:tgtEl>
                                        <p:attrNameLst>
                                          <p:attrName>style.rotation</p:attrName>
                                        </p:attrNameLst>
                                      </p:cBhvr>
                                      <p:tavLst>
                                        <p:tav tm="0">
                                          <p:val>
                                            <p:fltVal val="-90"/>
                                          </p:val>
                                        </p:tav>
                                        <p:tav tm="100000">
                                          <p:val>
                                            <p:fltVal val="0"/>
                                          </p:val>
                                        </p:tav>
                                      </p:tavLst>
                                    </p:anim>
                                    <p:anim calcmode="lin" valueType="num">
                                      <p:cBhvr>
                                        <p:cTn id="9" dur="800" decel="100000" fill="hold"/>
                                        <p:tgtEl>
                                          <p:spTgt spid="23724"/>
                                        </p:tgtEl>
                                        <p:attrNameLst>
                                          <p:attrName>ppt_x</p:attrName>
                                        </p:attrNameLst>
                                      </p:cBhvr>
                                      <p:tavLst>
                                        <p:tav tm="0">
                                          <p:val>
                                            <p:strVal val="#ppt_x+0.4"/>
                                          </p:val>
                                        </p:tav>
                                        <p:tav tm="100000">
                                          <p:val>
                                            <p:strVal val="#ppt_x-0.05"/>
                                          </p:val>
                                        </p:tav>
                                      </p:tavLst>
                                    </p:anim>
                                    <p:anim calcmode="lin" valueType="num">
                                      <p:cBhvr>
                                        <p:cTn id="10" dur="800" decel="100000" fill="hold"/>
                                        <p:tgtEl>
                                          <p:spTgt spid="2372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372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3724"/>
                                        </p:tgtEl>
                                        <p:attrNameLst>
                                          <p:attrName>ppt_y</p:attrName>
                                        </p:attrNameLst>
                                      </p:cBhvr>
                                      <p:tavLst>
                                        <p:tav tm="0">
                                          <p:val>
                                            <p:strVal val="#ppt_y+0.1"/>
                                          </p:val>
                                        </p:tav>
                                        <p:tav tm="100000">
                                          <p:val>
                                            <p:strVal val="#ppt_y"/>
                                          </p:val>
                                        </p:tav>
                                      </p:tavLst>
                                    </p:anim>
                                  </p:childTnLst>
                                </p:cTn>
                              </p:par>
                              <p:par>
                                <p:cTn id="13" presetID="8"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2000"/>
                                        <p:tgtEl>
                                          <p:spTgt spid="9"/>
                                        </p:tgtEl>
                                      </p:cBhvr>
                                    </p:animEffect>
                                  </p:childTnLst>
                                </p:cTn>
                              </p:par>
                              <p:par>
                                <p:cTn id="16" presetID="21" presetClass="emph" presetSubtype="0" repeatCount="indefinite" fill="hold" grpId="1" nodeType="withEffect">
                                  <p:stCondLst>
                                    <p:cond delay="0"/>
                                  </p:stCondLst>
                                  <p:childTnLst>
                                    <p:animClr clrSpc="hsl" dir="cw">
                                      <p:cBhvr override="childStyle">
                                        <p:cTn id="17" dur="500" fill="hold"/>
                                        <p:tgtEl>
                                          <p:spTgt spid="9"/>
                                        </p:tgtEl>
                                        <p:attrNameLst>
                                          <p:attrName>style.color</p:attrName>
                                        </p:attrNameLst>
                                      </p:cBhvr>
                                      <p:by>
                                        <p:hsl h="7200000" s="0" l="0"/>
                                      </p:by>
                                    </p:animClr>
                                    <p:animClr clrSpc="hsl" dir="cw">
                                      <p:cBhvr>
                                        <p:cTn id="18" dur="500" fill="hold"/>
                                        <p:tgtEl>
                                          <p:spTgt spid="9"/>
                                        </p:tgtEl>
                                        <p:attrNameLst>
                                          <p:attrName>fillcolor</p:attrName>
                                        </p:attrNameLst>
                                      </p:cBhvr>
                                      <p:by>
                                        <p:hsl h="7200000" s="0" l="0"/>
                                      </p:by>
                                    </p:animClr>
                                    <p:animClr clrSpc="hsl" dir="cw">
                                      <p:cBhvr>
                                        <p:cTn id="19" dur="500" fill="hold"/>
                                        <p:tgtEl>
                                          <p:spTgt spid="9"/>
                                        </p:tgtEl>
                                        <p:attrNameLst>
                                          <p:attrName>stroke.color</p:attrName>
                                        </p:attrNameLst>
                                      </p:cBhvr>
                                      <p:by>
                                        <p:hsl h="7200000" s="0" l="0"/>
                                      </p:by>
                                    </p:animClr>
                                    <p:set>
                                      <p:cBhvr>
                                        <p:cTn id="20"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848" name="Group 56">
            <a:extLst>
              <a:ext uri="{FF2B5EF4-FFF2-40B4-BE49-F238E27FC236}">
                <a16:creationId xmlns:a16="http://schemas.microsoft.com/office/drawing/2014/main" id="{CE20A6CF-B3D5-45C6-97B2-35524F38B478}"/>
              </a:ext>
            </a:extLst>
          </p:cNvPr>
          <p:cNvGraphicFramePr>
            <a:graphicFrameLocks noGrp="1"/>
          </p:cNvGraphicFramePr>
          <p:nvPr>
            <p:extLst>
              <p:ext uri="{D42A27DB-BD31-4B8C-83A1-F6EECF244321}">
                <p14:modId xmlns:p14="http://schemas.microsoft.com/office/powerpoint/2010/main" val="1857266673"/>
              </p:ext>
            </p:extLst>
          </p:nvPr>
        </p:nvGraphicFramePr>
        <p:xfrm>
          <a:off x="152400" y="159855"/>
          <a:ext cx="11887200" cy="2084668"/>
        </p:xfrm>
        <a:graphic>
          <a:graphicData uri="http://schemas.openxmlformats.org/drawingml/2006/table">
            <a:tbl>
              <a:tblPr/>
              <a:tblGrid>
                <a:gridCol w="2268187">
                  <a:extLst>
                    <a:ext uri="{9D8B030D-6E8A-4147-A177-3AD203B41FA5}">
                      <a16:colId xmlns:a16="http://schemas.microsoft.com/office/drawing/2014/main" val="20000"/>
                    </a:ext>
                  </a:extLst>
                </a:gridCol>
                <a:gridCol w="2398815">
                  <a:extLst>
                    <a:ext uri="{9D8B030D-6E8A-4147-A177-3AD203B41FA5}">
                      <a16:colId xmlns:a16="http://schemas.microsoft.com/office/drawing/2014/main" val="20001"/>
                    </a:ext>
                  </a:extLst>
                </a:gridCol>
                <a:gridCol w="2149434">
                  <a:extLst>
                    <a:ext uri="{9D8B030D-6E8A-4147-A177-3AD203B41FA5}">
                      <a16:colId xmlns:a16="http://schemas.microsoft.com/office/drawing/2014/main" val="20002"/>
                    </a:ext>
                  </a:extLst>
                </a:gridCol>
                <a:gridCol w="2517569">
                  <a:extLst>
                    <a:ext uri="{9D8B030D-6E8A-4147-A177-3AD203B41FA5}">
                      <a16:colId xmlns:a16="http://schemas.microsoft.com/office/drawing/2014/main" val="20003"/>
                    </a:ext>
                  </a:extLst>
                </a:gridCol>
                <a:gridCol w="2553195">
                  <a:extLst>
                    <a:ext uri="{9D8B030D-6E8A-4147-A177-3AD203B41FA5}">
                      <a16:colId xmlns:a16="http://schemas.microsoft.com/office/drawing/2014/main" val="20004"/>
                    </a:ext>
                  </a:extLst>
                </a:gridCol>
              </a:tblGrid>
              <a:tr h="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1B04FA"/>
                          </a:solidFill>
                          <a:effectLst/>
                          <a:latin typeface="Arial" panose="020B0604020202020204" pitchFamily="34" charset="0"/>
                          <a:cs typeface="Arial" panose="020B0604020202020204" pitchFamily="34" charset="0"/>
                        </a:rPr>
                        <a:t>Tên quần đảo</a:t>
                      </a:r>
                    </a:p>
                  </a:txBody>
                  <a:tcPr marT="45679" marB="4567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1B04FA"/>
                          </a:solidFill>
                          <a:effectLst/>
                          <a:latin typeface="Arial" panose="020B0604020202020204" pitchFamily="34" charset="0"/>
                          <a:cs typeface="Arial" panose="020B0604020202020204" pitchFamily="34" charset="0"/>
                        </a:rPr>
                        <a:t>Vị trí, giới hạn</a:t>
                      </a:r>
                    </a:p>
                  </a:txBody>
                  <a:tcPr marT="45679" marB="4567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1B04FA"/>
                          </a:solidFill>
                          <a:effectLst/>
                          <a:latin typeface="Arial" panose="020B0604020202020204" pitchFamily="34" charset="0"/>
                          <a:cs typeface="Arial" panose="020B0604020202020204" pitchFamily="34" charset="0"/>
                        </a:rPr>
                        <a:t>Các đảo lớn</a:t>
                      </a:r>
                    </a:p>
                  </a:txBody>
                  <a:tcPr marT="45679" marB="4567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1B04FA"/>
                          </a:solidFill>
                          <a:effectLst/>
                          <a:latin typeface="Arial" panose="020B0604020202020204" pitchFamily="34" charset="0"/>
                          <a:cs typeface="Arial" panose="020B0604020202020204" pitchFamily="34" charset="0"/>
                        </a:rPr>
                        <a:t>Nguồn gốc</a:t>
                      </a:r>
                    </a:p>
                  </a:txBody>
                  <a:tcPr marT="45679" marB="4567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1B04FA"/>
                          </a:solidFill>
                          <a:effectLst/>
                          <a:latin typeface="Arial" panose="020B0604020202020204" pitchFamily="34" charset="0"/>
                          <a:cs typeface="Arial" panose="020B0604020202020204" pitchFamily="34" charset="0"/>
                        </a:rPr>
                        <a:t>Đặc điểm, địa hình</a:t>
                      </a:r>
                    </a:p>
                  </a:txBody>
                  <a:tcPr marT="45679" marB="4567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61618">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Niu Di-len</a:t>
                      </a:r>
                    </a:p>
                  </a:txBody>
                  <a:tcPr marT="45679" marB="4567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khoảng  33</a:t>
                      </a:r>
                      <a:r>
                        <a:rPr kumimoji="0" lang="en-US" sz="2400" b="1" i="0" u="none" strike="noStrike" cap="none" normalizeH="0" baseline="30000">
                          <a:ln>
                            <a:noFill/>
                          </a:ln>
                          <a:solidFill>
                            <a:srgbClr val="FF0000"/>
                          </a:solidFill>
                          <a:effectLst/>
                          <a:latin typeface="Arial" panose="020B0604020202020204" pitchFamily="34" charset="0"/>
                          <a:cs typeface="Arial" panose="020B0604020202020204" pitchFamily="34" charset="0"/>
                        </a:rPr>
                        <a:t>0</a:t>
                      </a: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N – 47</a:t>
                      </a:r>
                      <a:r>
                        <a:rPr kumimoji="0" lang="en-US" sz="2400" b="1" i="0" u="none" strike="noStrike" cap="none" normalizeH="0" baseline="30000">
                          <a:ln>
                            <a:noFill/>
                          </a:ln>
                          <a:solidFill>
                            <a:srgbClr val="FF0000"/>
                          </a:solidFill>
                          <a:effectLst/>
                          <a:latin typeface="Arial" panose="020B0604020202020204" pitchFamily="34" charset="0"/>
                          <a:cs typeface="Arial" panose="020B0604020202020204" pitchFamily="34" charset="0"/>
                        </a:rPr>
                        <a:t>0</a:t>
                      </a: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marT="45679" marB="4567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Đảo Bắc, đảo Nam</a:t>
                      </a:r>
                    </a:p>
                  </a:txBody>
                  <a:tcPr marT="45679" marB="4567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Đảo lục địa</a:t>
                      </a:r>
                    </a:p>
                  </a:txBody>
                  <a:tcPr marT="45679" marB="4567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Có nhiều động đất và núi lửa</a:t>
                      </a:r>
                    </a:p>
                  </a:txBody>
                  <a:tcPr marT="45679" marB="4567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pSp>
        <p:nvGrpSpPr>
          <p:cNvPr id="6" name="Group 5">
            <a:extLst>
              <a:ext uri="{FF2B5EF4-FFF2-40B4-BE49-F238E27FC236}">
                <a16:creationId xmlns:a16="http://schemas.microsoft.com/office/drawing/2014/main" id="{8EE42A5E-F7A0-4881-9840-47FF1B6AF39C}"/>
              </a:ext>
            </a:extLst>
          </p:cNvPr>
          <p:cNvGrpSpPr/>
          <p:nvPr/>
        </p:nvGrpSpPr>
        <p:grpSpPr>
          <a:xfrm>
            <a:off x="3167785" y="2244523"/>
            <a:ext cx="7127434" cy="4594458"/>
            <a:chOff x="5008960" y="986747"/>
            <a:chExt cx="7420433" cy="5588655"/>
          </a:xfrm>
        </p:grpSpPr>
        <p:pic>
          <p:nvPicPr>
            <p:cNvPr id="7" name="Picture 6" descr="Map&#10;&#10;Description automatically generated">
              <a:extLst>
                <a:ext uri="{FF2B5EF4-FFF2-40B4-BE49-F238E27FC236}">
                  <a16:creationId xmlns:a16="http://schemas.microsoft.com/office/drawing/2014/main" id="{8C0C3BEF-DA29-49A7-A927-4ECD57ECF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8960" y="986747"/>
              <a:ext cx="7072452" cy="5567451"/>
            </a:xfrm>
            <a:prstGeom prst="rect">
              <a:avLst/>
            </a:prstGeom>
          </p:spPr>
        </p:pic>
        <p:sp>
          <p:nvSpPr>
            <p:cNvPr id="8" name="Rectangle 7">
              <a:extLst>
                <a:ext uri="{FF2B5EF4-FFF2-40B4-BE49-F238E27FC236}">
                  <a16:creationId xmlns:a16="http://schemas.microsoft.com/office/drawing/2014/main" id="{21620763-EB17-46EF-8135-36AE57427500}"/>
                </a:ext>
              </a:extLst>
            </p:cNvPr>
            <p:cNvSpPr/>
            <p:nvPr/>
          </p:nvSpPr>
          <p:spPr>
            <a:xfrm>
              <a:off x="6333393" y="6206071"/>
              <a:ext cx="6096000" cy="369331"/>
            </a:xfrm>
            <a:prstGeom prst="rect">
              <a:avLst/>
            </a:prstGeom>
            <a:solidFill>
              <a:schemeClr val="bg1"/>
            </a:solidFill>
          </p:spPr>
          <p:txBody>
            <a:bodyPr>
              <a:spAutoFit/>
            </a:bodyPr>
            <a:lstStyle/>
            <a:p>
              <a:r>
                <a:rPr lang="vi-VN">
                  <a:solidFill>
                    <a:srgbClr val="1B04FA"/>
                  </a:solidFill>
                </a:rPr>
                <a:t>Hình 1. Bản đồ tự nhiên châu Đại Dương</a:t>
              </a:r>
              <a:endParaRPr lang="en-US">
                <a:solidFill>
                  <a:srgbClr val="1B04FA"/>
                </a:solidFill>
              </a:endParaRPr>
            </a:p>
          </p:txBody>
        </p:sp>
      </p:grpSp>
      <p:sp>
        <p:nvSpPr>
          <p:cNvPr id="10" name="Freeform 6">
            <a:extLst>
              <a:ext uri="{FF2B5EF4-FFF2-40B4-BE49-F238E27FC236}">
                <a16:creationId xmlns:a16="http://schemas.microsoft.com/office/drawing/2014/main" id="{3E092853-D93B-4909-A50B-AD059D92892A}"/>
              </a:ext>
            </a:extLst>
          </p:cNvPr>
          <p:cNvSpPr>
            <a:spLocks/>
          </p:cNvSpPr>
          <p:nvPr/>
        </p:nvSpPr>
        <p:spPr bwMode="auto">
          <a:xfrm rot="3071021" flipV="1">
            <a:off x="6657162" y="5398899"/>
            <a:ext cx="45719" cy="791711"/>
          </a:xfrm>
          <a:custGeom>
            <a:avLst/>
            <a:gdLst>
              <a:gd name="T0" fmla="*/ 0 w 474"/>
              <a:gd name="T1" fmla="*/ 2147483646 h 698"/>
              <a:gd name="T2" fmla="*/ 2147483646 w 474"/>
              <a:gd name="T3" fmla="*/ 2147483646 h 698"/>
              <a:gd name="T4" fmla="*/ 2147483646 w 474"/>
              <a:gd name="T5" fmla="*/ 2147483646 h 698"/>
              <a:gd name="T6" fmla="*/ 2147483646 w 474"/>
              <a:gd name="T7" fmla="*/ 2147483646 h 698"/>
              <a:gd name="T8" fmla="*/ 2147483646 w 474"/>
              <a:gd name="T9" fmla="*/ 2147483646 h 698"/>
              <a:gd name="T10" fmla="*/ 2147483646 w 474"/>
              <a:gd name="T11" fmla="*/ 2147483646 h 698"/>
              <a:gd name="T12" fmla="*/ 2147483646 w 474"/>
              <a:gd name="T13" fmla="*/ 0 h 6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4" h="698">
                <a:moveTo>
                  <a:pt x="0" y="668"/>
                </a:moveTo>
                <a:cubicBezTo>
                  <a:pt x="33" y="679"/>
                  <a:pt x="70" y="698"/>
                  <a:pt x="105" y="668"/>
                </a:cubicBezTo>
                <a:cubicBezTo>
                  <a:pt x="119" y="656"/>
                  <a:pt x="105" y="628"/>
                  <a:pt x="118" y="615"/>
                </a:cubicBezTo>
                <a:cubicBezTo>
                  <a:pt x="131" y="602"/>
                  <a:pt x="153" y="606"/>
                  <a:pt x="171" y="602"/>
                </a:cubicBezTo>
                <a:cubicBezTo>
                  <a:pt x="222" y="525"/>
                  <a:pt x="219" y="527"/>
                  <a:pt x="315" y="511"/>
                </a:cubicBezTo>
                <a:cubicBezTo>
                  <a:pt x="346" y="417"/>
                  <a:pt x="318" y="447"/>
                  <a:pt x="380" y="406"/>
                </a:cubicBezTo>
                <a:cubicBezTo>
                  <a:pt x="474" y="265"/>
                  <a:pt x="406" y="383"/>
                  <a:pt x="406" y="0"/>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33848"/>
                                        </p:tgtEl>
                                        <p:attrNameLst>
                                          <p:attrName>style.visibility</p:attrName>
                                        </p:attrNameLst>
                                      </p:cBhvr>
                                      <p:to>
                                        <p:strVal val="visible"/>
                                      </p:to>
                                    </p:set>
                                    <p:animEffect transition="in" filter="fade">
                                      <p:cBhvr>
                                        <p:cTn id="7" dur="800" decel="100000"/>
                                        <p:tgtEl>
                                          <p:spTgt spid="33848"/>
                                        </p:tgtEl>
                                      </p:cBhvr>
                                    </p:animEffect>
                                    <p:anim calcmode="lin" valueType="num">
                                      <p:cBhvr>
                                        <p:cTn id="8" dur="800" decel="100000" fill="hold"/>
                                        <p:tgtEl>
                                          <p:spTgt spid="33848"/>
                                        </p:tgtEl>
                                        <p:attrNameLst>
                                          <p:attrName>style.rotation</p:attrName>
                                        </p:attrNameLst>
                                      </p:cBhvr>
                                      <p:tavLst>
                                        <p:tav tm="0">
                                          <p:val>
                                            <p:fltVal val="-90"/>
                                          </p:val>
                                        </p:tav>
                                        <p:tav tm="100000">
                                          <p:val>
                                            <p:fltVal val="0"/>
                                          </p:val>
                                        </p:tav>
                                      </p:tavLst>
                                    </p:anim>
                                    <p:anim calcmode="lin" valueType="num">
                                      <p:cBhvr>
                                        <p:cTn id="9" dur="800" decel="100000" fill="hold"/>
                                        <p:tgtEl>
                                          <p:spTgt spid="33848"/>
                                        </p:tgtEl>
                                        <p:attrNameLst>
                                          <p:attrName>ppt_x</p:attrName>
                                        </p:attrNameLst>
                                      </p:cBhvr>
                                      <p:tavLst>
                                        <p:tav tm="0">
                                          <p:val>
                                            <p:strVal val="#ppt_x+0.4"/>
                                          </p:val>
                                        </p:tav>
                                        <p:tav tm="100000">
                                          <p:val>
                                            <p:strVal val="#ppt_x-0.05"/>
                                          </p:val>
                                        </p:tav>
                                      </p:tavLst>
                                    </p:anim>
                                    <p:anim calcmode="lin" valueType="num">
                                      <p:cBhvr>
                                        <p:cTn id="10" dur="800" decel="100000" fill="hold"/>
                                        <p:tgtEl>
                                          <p:spTgt spid="3384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384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3848"/>
                                        </p:tgtEl>
                                        <p:attrNameLst>
                                          <p:attrName>ppt_y</p:attrName>
                                        </p:attrNameLst>
                                      </p:cBhvr>
                                      <p:tavLst>
                                        <p:tav tm="0">
                                          <p:val>
                                            <p:strVal val="#ppt_y+0.1"/>
                                          </p:val>
                                        </p:tav>
                                        <p:tav tm="100000">
                                          <p:val>
                                            <p:strVal val="#ppt_y"/>
                                          </p:val>
                                        </p:tav>
                                      </p:tavLst>
                                    </p:anim>
                                  </p:childTnLst>
                                </p:cTn>
                              </p:par>
                              <p:par>
                                <p:cTn id="13" presetID="8"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amond(in)">
                                      <p:cBhvr>
                                        <p:cTn id="15" dur="2000"/>
                                        <p:tgtEl>
                                          <p:spTgt spid="10"/>
                                        </p:tgtEl>
                                      </p:cBhvr>
                                    </p:animEffect>
                                  </p:childTnLst>
                                </p:cTn>
                              </p:par>
                              <p:par>
                                <p:cTn id="16" presetID="21" presetClass="emph" presetSubtype="0" repeatCount="indefinite" fill="hold" grpId="1" nodeType="withEffect">
                                  <p:stCondLst>
                                    <p:cond delay="0"/>
                                  </p:stCondLst>
                                  <p:childTnLst>
                                    <p:animClr clrSpc="hsl" dir="cw">
                                      <p:cBhvr override="childStyle">
                                        <p:cTn id="17" dur="500" fill="hold"/>
                                        <p:tgtEl>
                                          <p:spTgt spid="10"/>
                                        </p:tgtEl>
                                        <p:attrNameLst>
                                          <p:attrName>style.color</p:attrName>
                                        </p:attrNameLst>
                                      </p:cBhvr>
                                      <p:by>
                                        <p:hsl h="7200000" s="0" l="0"/>
                                      </p:by>
                                    </p:animClr>
                                    <p:animClr clrSpc="hsl" dir="cw">
                                      <p:cBhvr>
                                        <p:cTn id="18" dur="500" fill="hold"/>
                                        <p:tgtEl>
                                          <p:spTgt spid="10"/>
                                        </p:tgtEl>
                                        <p:attrNameLst>
                                          <p:attrName>fillcolor</p:attrName>
                                        </p:attrNameLst>
                                      </p:cBhvr>
                                      <p:by>
                                        <p:hsl h="7200000" s="0" l="0"/>
                                      </p:by>
                                    </p:animClr>
                                    <p:animClr clrSpc="hsl" dir="cw">
                                      <p:cBhvr>
                                        <p:cTn id="19" dur="500" fill="hold"/>
                                        <p:tgtEl>
                                          <p:spTgt spid="10"/>
                                        </p:tgtEl>
                                        <p:attrNameLst>
                                          <p:attrName>stroke.color</p:attrName>
                                        </p:attrNameLst>
                                      </p:cBhvr>
                                      <p:by>
                                        <p:hsl h="7200000" s="0" l="0"/>
                                      </p:by>
                                    </p:animClr>
                                    <p:set>
                                      <p:cBhvr>
                                        <p:cTn id="20"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954" name="Group 138">
            <a:extLst>
              <a:ext uri="{FF2B5EF4-FFF2-40B4-BE49-F238E27FC236}">
                <a16:creationId xmlns:a16="http://schemas.microsoft.com/office/drawing/2014/main" id="{D7E80DC6-0E71-44D6-AB9C-F7BA614D9CD9}"/>
              </a:ext>
            </a:extLst>
          </p:cNvPr>
          <p:cNvGraphicFramePr>
            <a:graphicFrameLocks noGrp="1"/>
          </p:cNvGraphicFramePr>
          <p:nvPr>
            <p:extLst>
              <p:ext uri="{D42A27DB-BD31-4B8C-83A1-F6EECF244321}">
                <p14:modId xmlns:p14="http://schemas.microsoft.com/office/powerpoint/2010/main" val="118536986"/>
              </p:ext>
            </p:extLst>
          </p:nvPr>
        </p:nvGraphicFramePr>
        <p:xfrm>
          <a:off x="220644" y="0"/>
          <a:ext cx="11750712" cy="2084668"/>
        </p:xfrm>
        <a:graphic>
          <a:graphicData uri="http://schemas.openxmlformats.org/drawingml/2006/table">
            <a:tbl>
              <a:tblPr/>
              <a:tblGrid>
                <a:gridCol w="2350142">
                  <a:extLst>
                    <a:ext uri="{9D8B030D-6E8A-4147-A177-3AD203B41FA5}">
                      <a16:colId xmlns:a16="http://schemas.microsoft.com/office/drawing/2014/main" val="20000"/>
                    </a:ext>
                  </a:extLst>
                </a:gridCol>
                <a:gridCol w="2352183">
                  <a:extLst>
                    <a:ext uri="{9D8B030D-6E8A-4147-A177-3AD203B41FA5}">
                      <a16:colId xmlns:a16="http://schemas.microsoft.com/office/drawing/2014/main" val="20001"/>
                    </a:ext>
                  </a:extLst>
                </a:gridCol>
                <a:gridCol w="2346063">
                  <a:extLst>
                    <a:ext uri="{9D8B030D-6E8A-4147-A177-3AD203B41FA5}">
                      <a16:colId xmlns:a16="http://schemas.microsoft.com/office/drawing/2014/main" val="20002"/>
                    </a:ext>
                  </a:extLst>
                </a:gridCol>
                <a:gridCol w="2163848">
                  <a:extLst>
                    <a:ext uri="{9D8B030D-6E8A-4147-A177-3AD203B41FA5}">
                      <a16:colId xmlns:a16="http://schemas.microsoft.com/office/drawing/2014/main" val="20003"/>
                    </a:ext>
                  </a:extLst>
                </a:gridCol>
                <a:gridCol w="2538476">
                  <a:extLst>
                    <a:ext uri="{9D8B030D-6E8A-4147-A177-3AD203B41FA5}">
                      <a16:colId xmlns:a16="http://schemas.microsoft.com/office/drawing/2014/main" val="20004"/>
                    </a:ext>
                  </a:extLst>
                </a:gridCol>
              </a:tblGrid>
              <a:tr h="705718">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1B04FA"/>
                          </a:solidFill>
                          <a:effectLst/>
                          <a:latin typeface="Arial" panose="020B0604020202020204" pitchFamily="34" charset="0"/>
                          <a:cs typeface="Arial" panose="020B0604020202020204" pitchFamily="34" charset="0"/>
                        </a:rPr>
                        <a:t>Tên quần đảo</a:t>
                      </a:r>
                    </a:p>
                  </a:txBody>
                  <a:tcPr marT="45679" marB="4567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1B04FA"/>
                          </a:solidFill>
                          <a:effectLst/>
                          <a:latin typeface="Arial" panose="020B0604020202020204" pitchFamily="34" charset="0"/>
                          <a:cs typeface="Arial" panose="020B0604020202020204" pitchFamily="34" charset="0"/>
                        </a:rPr>
                        <a:t>Vị trí, giới hạn</a:t>
                      </a:r>
                    </a:p>
                  </a:txBody>
                  <a:tcPr marT="45679" marB="4567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1B04FA"/>
                          </a:solidFill>
                          <a:effectLst/>
                          <a:latin typeface="Arial" panose="020B0604020202020204" pitchFamily="34" charset="0"/>
                          <a:cs typeface="Arial" panose="020B0604020202020204" pitchFamily="34" charset="0"/>
                        </a:rPr>
                        <a:t>Các đảo lớn</a:t>
                      </a:r>
                    </a:p>
                  </a:txBody>
                  <a:tcPr marT="45679" marB="4567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1B04FA"/>
                          </a:solidFill>
                          <a:effectLst/>
                          <a:latin typeface="Arial" panose="020B0604020202020204" pitchFamily="34" charset="0"/>
                          <a:cs typeface="Arial" panose="020B0604020202020204" pitchFamily="34" charset="0"/>
                        </a:rPr>
                        <a:t>Nguồn gốc</a:t>
                      </a:r>
                    </a:p>
                  </a:txBody>
                  <a:tcPr marT="45679" marB="4567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1B04FA"/>
                          </a:solidFill>
                          <a:effectLst/>
                          <a:latin typeface="Arial" panose="020B0604020202020204" pitchFamily="34" charset="0"/>
                          <a:cs typeface="Arial" panose="020B0604020202020204" pitchFamily="34" charset="0"/>
                        </a:rPr>
                        <a:t>Đặc điểm, địa hình</a:t>
                      </a:r>
                    </a:p>
                  </a:txBody>
                  <a:tcPr marT="45679" marB="4567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82139">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Mi-Crô-nê-di</a:t>
                      </a:r>
                    </a:p>
                  </a:txBody>
                  <a:tcPr marT="45679" marB="4567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khoảng 10</a:t>
                      </a:r>
                      <a:r>
                        <a:rPr kumimoji="0" lang="en-US" sz="2400" b="1" i="0" u="none" strike="noStrike" cap="none" normalizeH="0" baseline="30000">
                          <a:ln>
                            <a:noFill/>
                          </a:ln>
                          <a:solidFill>
                            <a:srgbClr val="FF0000"/>
                          </a:solidFill>
                          <a:effectLst/>
                          <a:latin typeface="Arial" panose="020B0604020202020204" pitchFamily="34" charset="0"/>
                          <a:cs typeface="Arial" panose="020B0604020202020204" pitchFamily="34" charset="0"/>
                        </a:rPr>
                        <a:t>0</a:t>
                      </a: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N-28</a:t>
                      </a:r>
                      <a:r>
                        <a:rPr kumimoji="0" lang="en-US" sz="2400" b="1" i="0" u="none" strike="noStrike" cap="none" normalizeH="0" baseline="30000">
                          <a:ln>
                            <a:noFill/>
                          </a:ln>
                          <a:solidFill>
                            <a:srgbClr val="FF0000"/>
                          </a:solidFill>
                          <a:effectLst/>
                          <a:latin typeface="Arial" panose="020B0604020202020204" pitchFamily="34" charset="0"/>
                          <a:cs typeface="Arial" panose="020B0604020202020204" pitchFamily="34" charset="0"/>
                        </a:rPr>
                        <a:t>0</a:t>
                      </a: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B</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marT="45679" marB="4567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Gu-am</a:t>
                      </a:r>
                    </a:p>
                  </a:txBody>
                  <a:tcPr marT="45679" marB="4567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Đảo san hô</a:t>
                      </a:r>
                    </a:p>
                  </a:txBody>
                  <a:tcPr marT="45679" marB="4567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Thấp, tương đối bằng phẳng</a:t>
                      </a:r>
                    </a:p>
                  </a:txBody>
                  <a:tcPr marT="45679" marB="4567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pSp>
        <p:nvGrpSpPr>
          <p:cNvPr id="6" name="Group 5">
            <a:extLst>
              <a:ext uri="{FF2B5EF4-FFF2-40B4-BE49-F238E27FC236}">
                <a16:creationId xmlns:a16="http://schemas.microsoft.com/office/drawing/2014/main" id="{0DEB4E9D-0B17-431E-8328-4EDCC8386165}"/>
              </a:ext>
            </a:extLst>
          </p:cNvPr>
          <p:cNvGrpSpPr/>
          <p:nvPr/>
        </p:nvGrpSpPr>
        <p:grpSpPr>
          <a:xfrm>
            <a:off x="2859026" y="2263542"/>
            <a:ext cx="7127434" cy="4594458"/>
            <a:chOff x="5008960" y="986747"/>
            <a:chExt cx="7420433" cy="5588655"/>
          </a:xfrm>
        </p:grpSpPr>
        <p:pic>
          <p:nvPicPr>
            <p:cNvPr id="7" name="Picture 6" descr="Map&#10;&#10;Description automatically generated">
              <a:extLst>
                <a:ext uri="{FF2B5EF4-FFF2-40B4-BE49-F238E27FC236}">
                  <a16:creationId xmlns:a16="http://schemas.microsoft.com/office/drawing/2014/main" id="{041DF158-8587-4C77-9C98-8A859CCC7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8960" y="986747"/>
              <a:ext cx="7072452" cy="5567451"/>
            </a:xfrm>
            <a:prstGeom prst="rect">
              <a:avLst/>
            </a:prstGeom>
          </p:spPr>
        </p:pic>
        <p:sp>
          <p:nvSpPr>
            <p:cNvPr id="8" name="Rectangle 7">
              <a:extLst>
                <a:ext uri="{FF2B5EF4-FFF2-40B4-BE49-F238E27FC236}">
                  <a16:creationId xmlns:a16="http://schemas.microsoft.com/office/drawing/2014/main" id="{3A7EFB35-F7AE-4FB7-9AA2-A25393B589E9}"/>
                </a:ext>
              </a:extLst>
            </p:cNvPr>
            <p:cNvSpPr/>
            <p:nvPr/>
          </p:nvSpPr>
          <p:spPr>
            <a:xfrm>
              <a:off x="6333393" y="6206071"/>
              <a:ext cx="6096000" cy="369331"/>
            </a:xfrm>
            <a:prstGeom prst="rect">
              <a:avLst/>
            </a:prstGeom>
            <a:solidFill>
              <a:schemeClr val="bg1"/>
            </a:solidFill>
          </p:spPr>
          <p:txBody>
            <a:bodyPr>
              <a:spAutoFit/>
            </a:bodyPr>
            <a:lstStyle/>
            <a:p>
              <a:r>
                <a:rPr lang="vi-VN">
                  <a:solidFill>
                    <a:srgbClr val="1B04FA"/>
                  </a:solidFill>
                </a:rPr>
                <a:t>Hình 1. Bản đồ tự nhiên châu Đại Dương</a:t>
              </a:r>
              <a:endParaRPr lang="en-US">
                <a:solidFill>
                  <a:srgbClr val="1B04FA"/>
                </a:solidFill>
              </a:endParaRPr>
            </a:p>
          </p:txBody>
        </p:sp>
      </p:grpSp>
      <p:sp>
        <p:nvSpPr>
          <p:cNvPr id="10" name="Freeform 3">
            <a:extLst>
              <a:ext uri="{FF2B5EF4-FFF2-40B4-BE49-F238E27FC236}">
                <a16:creationId xmlns:a16="http://schemas.microsoft.com/office/drawing/2014/main" id="{2F6C81B3-C074-4FF7-A3E4-28A3E4A0EA2E}"/>
              </a:ext>
            </a:extLst>
          </p:cNvPr>
          <p:cNvSpPr>
            <a:spLocks/>
          </p:cNvSpPr>
          <p:nvPr/>
        </p:nvSpPr>
        <p:spPr bwMode="auto">
          <a:xfrm>
            <a:off x="4540332" y="2815789"/>
            <a:ext cx="2344279" cy="880927"/>
          </a:xfrm>
          <a:custGeom>
            <a:avLst/>
            <a:gdLst>
              <a:gd name="T0" fmla="*/ 0 w 929"/>
              <a:gd name="T1" fmla="*/ 2147483646 h 252"/>
              <a:gd name="T2" fmla="*/ 2147483646 w 929"/>
              <a:gd name="T3" fmla="*/ 2147483646 h 252"/>
              <a:gd name="T4" fmla="*/ 2147483646 w 929"/>
              <a:gd name="T5" fmla="*/ 2147483646 h 252"/>
              <a:gd name="T6" fmla="*/ 2147483646 w 929"/>
              <a:gd name="T7" fmla="*/ 2147483646 h 252"/>
              <a:gd name="T8" fmla="*/ 2147483646 w 929"/>
              <a:gd name="T9" fmla="*/ 2147483646 h 252"/>
              <a:gd name="T10" fmla="*/ 2147483646 w 929"/>
              <a:gd name="T11" fmla="*/ 2147483646 h 252"/>
              <a:gd name="T12" fmla="*/ 2147483646 w 929"/>
              <a:gd name="T13" fmla="*/ 2147483646 h 252"/>
              <a:gd name="T14" fmla="*/ 2147483646 w 929"/>
              <a:gd name="T15" fmla="*/ 2147483646 h 2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29" h="252">
                <a:moveTo>
                  <a:pt x="0" y="47"/>
                </a:moveTo>
                <a:cubicBezTo>
                  <a:pt x="131" y="0"/>
                  <a:pt x="73" y="15"/>
                  <a:pt x="353" y="47"/>
                </a:cubicBezTo>
                <a:cubicBezTo>
                  <a:pt x="382" y="50"/>
                  <a:pt x="403" y="81"/>
                  <a:pt x="432" y="86"/>
                </a:cubicBezTo>
                <a:cubicBezTo>
                  <a:pt x="523" y="101"/>
                  <a:pt x="616" y="112"/>
                  <a:pt x="707" y="125"/>
                </a:cubicBezTo>
                <a:cubicBezTo>
                  <a:pt x="720" y="134"/>
                  <a:pt x="732" y="145"/>
                  <a:pt x="746" y="151"/>
                </a:cubicBezTo>
                <a:cubicBezTo>
                  <a:pt x="771" y="162"/>
                  <a:pt x="825" y="177"/>
                  <a:pt x="825" y="177"/>
                </a:cubicBezTo>
                <a:cubicBezTo>
                  <a:pt x="834" y="186"/>
                  <a:pt x="840" y="197"/>
                  <a:pt x="851" y="204"/>
                </a:cubicBezTo>
                <a:cubicBezTo>
                  <a:pt x="929" y="252"/>
                  <a:pt x="866" y="193"/>
                  <a:pt x="903" y="230"/>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4954"/>
                                        </p:tgtEl>
                                        <p:attrNameLst>
                                          <p:attrName>style.visibility</p:attrName>
                                        </p:attrNameLst>
                                      </p:cBhvr>
                                      <p:to>
                                        <p:strVal val="visible"/>
                                      </p:to>
                                    </p:set>
                                    <p:animEffect transition="in" filter="diamond(in)">
                                      <p:cBhvr>
                                        <p:cTn id="7" dur="2000"/>
                                        <p:tgtEl>
                                          <p:spTgt spid="3495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par>
                                <p:cTn id="13" presetID="21" presetClass="emph" presetSubtype="0" repeatCount="indefinite" fill="hold" grpId="1" nodeType="withEffect">
                                  <p:stCondLst>
                                    <p:cond delay="0"/>
                                  </p:stCondLst>
                                  <p:childTnLst>
                                    <p:animClr clrSpc="hsl" dir="cw">
                                      <p:cBhvr override="childStyle">
                                        <p:cTn id="14" dur="500" fill="hold"/>
                                        <p:tgtEl>
                                          <p:spTgt spid="10"/>
                                        </p:tgtEl>
                                        <p:attrNameLst>
                                          <p:attrName>style.color</p:attrName>
                                        </p:attrNameLst>
                                      </p:cBhvr>
                                      <p:by>
                                        <p:hsl h="7200000" s="0" l="0"/>
                                      </p:by>
                                    </p:animClr>
                                    <p:animClr clrSpc="hsl" dir="cw">
                                      <p:cBhvr>
                                        <p:cTn id="15" dur="500" fill="hold"/>
                                        <p:tgtEl>
                                          <p:spTgt spid="10"/>
                                        </p:tgtEl>
                                        <p:attrNameLst>
                                          <p:attrName>fillcolor</p:attrName>
                                        </p:attrNameLst>
                                      </p:cBhvr>
                                      <p:by>
                                        <p:hsl h="7200000" s="0" l="0"/>
                                      </p:by>
                                    </p:animClr>
                                    <p:animClr clrSpc="hsl" dir="cw">
                                      <p:cBhvr>
                                        <p:cTn id="16" dur="500" fill="hold"/>
                                        <p:tgtEl>
                                          <p:spTgt spid="10"/>
                                        </p:tgtEl>
                                        <p:attrNameLst>
                                          <p:attrName>stroke.color</p:attrName>
                                        </p:attrNameLst>
                                      </p:cBhvr>
                                      <p:by>
                                        <p:hsl h="7200000" s="0" l="0"/>
                                      </p:by>
                                    </p:animClr>
                                    <p:set>
                                      <p:cBhvr>
                                        <p:cTn id="17"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922" name="Group 82">
            <a:extLst>
              <a:ext uri="{FF2B5EF4-FFF2-40B4-BE49-F238E27FC236}">
                <a16:creationId xmlns:a16="http://schemas.microsoft.com/office/drawing/2014/main" id="{10094CC5-2681-4067-84A6-659153B52A21}"/>
              </a:ext>
            </a:extLst>
          </p:cNvPr>
          <p:cNvGraphicFramePr>
            <a:graphicFrameLocks noGrp="1"/>
          </p:cNvGraphicFramePr>
          <p:nvPr>
            <p:extLst>
              <p:ext uri="{D42A27DB-BD31-4B8C-83A1-F6EECF244321}">
                <p14:modId xmlns:p14="http://schemas.microsoft.com/office/powerpoint/2010/main" val="522507666"/>
              </p:ext>
            </p:extLst>
          </p:nvPr>
        </p:nvGraphicFramePr>
        <p:xfrm>
          <a:off x="218364" y="0"/>
          <a:ext cx="11818959" cy="2290023"/>
        </p:xfrm>
        <a:graphic>
          <a:graphicData uri="http://schemas.openxmlformats.org/drawingml/2006/table">
            <a:tbl>
              <a:tblPr/>
              <a:tblGrid>
                <a:gridCol w="1717314">
                  <a:extLst>
                    <a:ext uri="{9D8B030D-6E8A-4147-A177-3AD203B41FA5}">
                      <a16:colId xmlns:a16="http://schemas.microsoft.com/office/drawing/2014/main" val="20000"/>
                    </a:ext>
                  </a:extLst>
                </a:gridCol>
                <a:gridCol w="3633849">
                  <a:extLst>
                    <a:ext uri="{9D8B030D-6E8A-4147-A177-3AD203B41FA5}">
                      <a16:colId xmlns:a16="http://schemas.microsoft.com/office/drawing/2014/main" val="20001"/>
                    </a:ext>
                  </a:extLst>
                </a:gridCol>
                <a:gridCol w="1959767">
                  <a:extLst>
                    <a:ext uri="{9D8B030D-6E8A-4147-A177-3AD203B41FA5}">
                      <a16:colId xmlns:a16="http://schemas.microsoft.com/office/drawing/2014/main" val="20002"/>
                    </a:ext>
                  </a:extLst>
                </a:gridCol>
                <a:gridCol w="2144237">
                  <a:extLst>
                    <a:ext uri="{9D8B030D-6E8A-4147-A177-3AD203B41FA5}">
                      <a16:colId xmlns:a16="http://schemas.microsoft.com/office/drawing/2014/main" val="20003"/>
                    </a:ext>
                  </a:extLst>
                </a:gridCol>
                <a:gridCol w="2363792">
                  <a:extLst>
                    <a:ext uri="{9D8B030D-6E8A-4147-A177-3AD203B41FA5}">
                      <a16:colId xmlns:a16="http://schemas.microsoft.com/office/drawing/2014/main" val="20004"/>
                    </a:ext>
                  </a:extLst>
                </a:gridCol>
              </a:tblGrid>
              <a:tr h="74176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70C0"/>
                          </a:solidFill>
                          <a:effectLst/>
                          <a:latin typeface="Arial" panose="020B0604020202020204" pitchFamily="34" charset="0"/>
                          <a:cs typeface="Arial" panose="020B0604020202020204" pitchFamily="34" charset="0"/>
                        </a:rPr>
                        <a:t>Tên quần đảo</a:t>
                      </a:r>
                    </a:p>
                  </a:txBody>
                  <a:tcPr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70C0"/>
                          </a:solidFill>
                          <a:effectLst/>
                          <a:latin typeface="Arial" panose="020B0604020202020204" pitchFamily="34" charset="0"/>
                          <a:cs typeface="Arial" panose="020B0604020202020204" pitchFamily="34" charset="0"/>
                        </a:rPr>
                        <a:t>Vị trí, giới hạn</a:t>
                      </a:r>
                    </a:p>
                  </a:txBody>
                  <a:tcPr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70C0"/>
                          </a:solidFill>
                          <a:effectLst/>
                          <a:latin typeface="Arial" panose="020B0604020202020204" pitchFamily="34" charset="0"/>
                          <a:cs typeface="Arial" panose="020B0604020202020204" pitchFamily="34" charset="0"/>
                        </a:rPr>
                        <a:t>Các đảo lớn</a:t>
                      </a:r>
                    </a:p>
                  </a:txBody>
                  <a:tcPr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70C0"/>
                          </a:solidFill>
                          <a:effectLst/>
                          <a:latin typeface="Arial" panose="020B0604020202020204" pitchFamily="34" charset="0"/>
                          <a:cs typeface="Arial" panose="020B0604020202020204" pitchFamily="34" charset="0"/>
                        </a:rPr>
                        <a:t>Nguồn gốc</a:t>
                      </a:r>
                    </a:p>
                  </a:txBody>
                  <a:tcPr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70C0"/>
                          </a:solidFill>
                          <a:effectLst/>
                          <a:latin typeface="Arial" panose="020B0604020202020204" pitchFamily="34" charset="0"/>
                          <a:cs typeface="Arial" panose="020B0604020202020204" pitchFamily="34" charset="0"/>
                        </a:rPr>
                        <a:t>Đặc điểm, địa hình</a:t>
                      </a:r>
                    </a:p>
                  </a:txBody>
                  <a:tcPr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6704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Pô-li-nê-di</a:t>
                      </a:r>
                    </a:p>
                  </a:txBody>
                  <a:tcPr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Khoảng 23</a:t>
                      </a:r>
                      <a:r>
                        <a:rPr kumimoji="0" lang="en-US" sz="2400" b="1" i="0" u="none" strike="noStrike" cap="none" normalizeH="0" baseline="30000">
                          <a:ln>
                            <a:noFill/>
                          </a:ln>
                          <a:solidFill>
                            <a:srgbClr val="FF0000"/>
                          </a:solidFill>
                          <a:effectLst/>
                          <a:latin typeface="Arial" panose="020B0604020202020204" pitchFamily="34" charset="0"/>
                          <a:cs typeface="Arial" panose="020B0604020202020204" pitchFamily="34" charset="0"/>
                        </a:rPr>
                        <a:t>0</a:t>
                      </a: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B-28</a:t>
                      </a:r>
                      <a:r>
                        <a:rPr kumimoji="0" lang="en-US" sz="2400" b="1" i="0" u="none" strike="noStrike" cap="none" normalizeH="0" baseline="30000">
                          <a:ln>
                            <a:noFill/>
                          </a:ln>
                          <a:solidFill>
                            <a:srgbClr val="FF0000"/>
                          </a:solidFill>
                          <a:effectLst/>
                          <a:latin typeface="Arial" panose="020B0604020202020204" pitchFamily="34" charset="0"/>
                          <a:cs typeface="Arial" panose="020B0604020202020204" pitchFamily="34" charset="0"/>
                        </a:rPr>
                        <a:t>0</a:t>
                      </a: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phía đông kinh tuyến 180</a:t>
                      </a:r>
                      <a:r>
                        <a:rPr kumimoji="0" lang="en-US" sz="2400" b="1" i="0" u="none" strike="noStrike" cap="none" normalizeH="0" baseline="30000">
                          <a:ln>
                            <a:noFill/>
                          </a:ln>
                          <a:solidFill>
                            <a:srgbClr val="FF0000"/>
                          </a:solidFill>
                          <a:effectLst/>
                          <a:latin typeface="Arial" panose="020B0604020202020204" pitchFamily="34" charset="0"/>
                          <a:cs typeface="Arial" panose="020B0604020202020204" pitchFamily="34" charset="0"/>
                        </a:rPr>
                        <a:t>0</a:t>
                      </a:r>
                    </a:p>
                  </a:txBody>
                  <a:tcPr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Ha oai,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Hô-nô-lu-lu</a:t>
                      </a:r>
                    </a:p>
                  </a:txBody>
                  <a:tcPr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Đảo núi lửa và đảo san hô</a:t>
                      </a:r>
                    </a:p>
                  </a:txBody>
                  <a:tcPr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Thấp, tương đối bằng phẳng</a:t>
                      </a:r>
                    </a:p>
                  </a:txBody>
                  <a:tcPr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pSp>
        <p:nvGrpSpPr>
          <p:cNvPr id="7" name="Group 6">
            <a:extLst>
              <a:ext uri="{FF2B5EF4-FFF2-40B4-BE49-F238E27FC236}">
                <a16:creationId xmlns:a16="http://schemas.microsoft.com/office/drawing/2014/main" id="{2090192A-22F4-44ED-91EA-14291F28A245}"/>
              </a:ext>
            </a:extLst>
          </p:cNvPr>
          <p:cNvGrpSpPr/>
          <p:nvPr/>
        </p:nvGrpSpPr>
        <p:grpSpPr>
          <a:xfrm>
            <a:off x="3037155" y="2296199"/>
            <a:ext cx="7127434" cy="4594458"/>
            <a:chOff x="5008960" y="986747"/>
            <a:chExt cx="7420433" cy="5588655"/>
          </a:xfrm>
        </p:grpSpPr>
        <p:pic>
          <p:nvPicPr>
            <p:cNvPr id="8" name="Picture 7" descr="Map&#10;&#10;Description automatically generated">
              <a:extLst>
                <a:ext uri="{FF2B5EF4-FFF2-40B4-BE49-F238E27FC236}">
                  <a16:creationId xmlns:a16="http://schemas.microsoft.com/office/drawing/2014/main" id="{5152C6BD-D5F8-4A71-B37B-6D5828D7B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8960" y="986747"/>
              <a:ext cx="7072452" cy="5567451"/>
            </a:xfrm>
            <a:prstGeom prst="rect">
              <a:avLst/>
            </a:prstGeom>
          </p:spPr>
        </p:pic>
        <p:sp>
          <p:nvSpPr>
            <p:cNvPr id="9" name="Rectangle 8">
              <a:extLst>
                <a:ext uri="{FF2B5EF4-FFF2-40B4-BE49-F238E27FC236}">
                  <a16:creationId xmlns:a16="http://schemas.microsoft.com/office/drawing/2014/main" id="{12FF6521-36D1-483C-A528-6B4BA47F2E68}"/>
                </a:ext>
              </a:extLst>
            </p:cNvPr>
            <p:cNvSpPr/>
            <p:nvPr/>
          </p:nvSpPr>
          <p:spPr>
            <a:xfrm>
              <a:off x="6333393" y="6206071"/>
              <a:ext cx="6096000" cy="369331"/>
            </a:xfrm>
            <a:prstGeom prst="rect">
              <a:avLst/>
            </a:prstGeom>
            <a:solidFill>
              <a:schemeClr val="bg1"/>
            </a:solidFill>
          </p:spPr>
          <p:txBody>
            <a:bodyPr>
              <a:spAutoFit/>
            </a:bodyPr>
            <a:lstStyle/>
            <a:p>
              <a:r>
                <a:rPr lang="vi-VN">
                  <a:solidFill>
                    <a:srgbClr val="1B04FA"/>
                  </a:solidFill>
                </a:rPr>
                <a:t>Hình 1. Bản đồ tự nhiên châu Đại Dương</a:t>
              </a:r>
              <a:endParaRPr lang="en-US">
                <a:solidFill>
                  <a:srgbClr val="1B04FA"/>
                </a:solidFill>
              </a:endParaRPr>
            </a:p>
          </p:txBody>
        </p:sp>
      </p:grpSp>
      <p:sp>
        <p:nvSpPr>
          <p:cNvPr id="12" name="Freeform 5">
            <a:extLst>
              <a:ext uri="{FF2B5EF4-FFF2-40B4-BE49-F238E27FC236}">
                <a16:creationId xmlns:a16="http://schemas.microsoft.com/office/drawing/2014/main" id="{51B71DD9-B2D7-49CD-8FFF-877C59B0728D}"/>
              </a:ext>
            </a:extLst>
          </p:cNvPr>
          <p:cNvSpPr>
            <a:spLocks/>
          </p:cNvSpPr>
          <p:nvPr/>
        </p:nvSpPr>
        <p:spPr bwMode="auto">
          <a:xfrm>
            <a:off x="8120539" y="2744065"/>
            <a:ext cx="581891" cy="2758584"/>
          </a:xfrm>
          <a:custGeom>
            <a:avLst/>
            <a:gdLst>
              <a:gd name="T0" fmla="*/ 0 w 156"/>
              <a:gd name="T1" fmla="*/ 0 h 1296"/>
              <a:gd name="T2" fmla="*/ 2147483646 w 156"/>
              <a:gd name="T3" fmla="*/ 2147483646 h 1296"/>
              <a:gd name="T4" fmla="*/ 2147483646 w 156"/>
              <a:gd name="T5" fmla="*/ 2147483646 h 1296"/>
              <a:gd name="T6" fmla="*/ 2147483646 w 156"/>
              <a:gd name="T7" fmla="*/ 2147483646 h 1296"/>
              <a:gd name="T8" fmla="*/ 2147483646 w 156"/>
              <a:gd name="T9" fmla="*/ 2147483646 h 1296"/>
              <a:gd name="T10" fmla="*/ 2147483646 w 156"/>
              <a:gd name="T11" fmla="*/ 2147483646 h 1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6" h="1296">
                <a:moveTo>
                  <a:pt x="0" y="0"/>
                </a:moveTo>
                <a:cubicBezTo>
                  <a:pt x="8" y="168"/>
                  <a:pt x="20" y="308"/>
                  <a:pt x="39" y="472"/>
                </a:cubicBezTo>
                <a:cubicBezTo>
                  <a:pt x="45" y="524"/>
                  <a:pt x="55" y="579"/>
                  <a:pt x="92" y="616"/>
                </a:cubicBezTo>
                <a:cubicBezTo>
                  <a:pt x="156" y="808"/>
                  <a:pt x="74" y="549"/>
                  <a:pt x="118" y="1113"/>
                </a:cubicBezTo>
                <a:cubicBezTo>
                  <a:pt x="119" y="1129"/>
                  <a:pt x="142" y="1137"/>
                  <a:pt x="144" y="1152"/>
                </a:cubicBezTo>
                <a:cubicBezTo>
                  <a:pt x="151" y="1200"/>
                  <a:pt x="144" y="1248"/>
                  <a:pt x="144" y="1296"/>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5922"/>
                                        </p:tgtEl>
                                        <p:attrNameLst>
                                          <p:attrName>style.visibility</p:attrName>
                                        </p:attrNameLst>
                                      </p:cBhvr>
                                      <p:to>
                                        <p:strVal val="visible"/>
                                      </p:to>
                                    </p:set>
                                    <p:animEffect transition="in" filter="diamond(in)">
                                      <p:cBhvr>
                                        <p:cTn id="7" dur="2000"/>
                                        <p:tgtEl>
                                          <p:spTgt spid="3592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amond(in)">
                                      <p:cBhvr>
                                        <p:cTn id="10" dur="2000"/>
                                        <p:tgtEl>
                                          <p:spTgt spid="12"/>
                                        </p:tgtEl>
                                      </p:cBhvr>
                                    </p:animEffect>
                                  </p:childTnLst>
                                </p:cTn>
                              </p:par>
                              <p:par>
                                <p:cTn id="11" presetID="21" presetClass="emph" presetSubtype="0" repeatCount="indefinite" fill="hold" grpId="1" nodeType="withEffect">
                                  <p:stCondLst>
                                    <p:cond delay="0"/>
                                  </p:stCondLst>
                                  <p:childTnLst>
                                    <p:animClr clrSpc="hsl" dir="cw">
                                      <p:cBhvr override="childStyle">
                                        <p:cTn id="12" dur="500" fill="hold"/>
                                        <p:tgtEl>
                                          <p:spTgt spid="12"/>
                                        </p:tgtEl>
                                        <p:attrNameLst>
                                          <p:attrName>style.color</p:attrName>
                                        </p:attrNameLst>
                                      </p:cBhvr>
                                      <p:by>
                                        <p:hsl h="7200000" s="0" l="0"/>
                                      </p:by>
                                    </p:animClr>
                                    <p:animClr clrSpc="hsl" dir="cw">
                                      <p:cBhvr>
                                        <p:cTn id="13" dur="500" fill="hold"/>
                                        <p:tgtEl>
                                          <p:spTgt spid="12"/>
                                        </p:tgtEl>
                                        <p:attrNameLst>
                                          <p:attrName>fillcolor</p:attrName>
                                        </p:attrNameLst>
                                      </p:cBhvr>
                                      <p:by>
                                        <p:hsl h="7200000" s="0" l="0"/>
                                      </p:by>
                                    </p:animClr>
                                    <p:animClr clrSpc="hsl" dir="cw">
                                      <p:cBhvr>
                                        <p:cTn id="14" dur="500" fill="hold"/>
                                        <p:tgtEl>
                                          <p:spTgt spid="12"/>
                                        </p:tgtEl>
                                        <p:attrNameLst>
                                          <p:attrName>stroke.color</p:attrName>
                                        </p:attrNameLst>
                                      </p:cBhvr>
                                      <p:by>
                                        <p:hsl h="7200000" s="0" l="0"/>
                                      </p:by>
                                    </p:animClr>
                                    <p:set>
                                      <p:cBhvr>
                                        <p:cTn id="15"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0880DC-5A4E-4C98-925F-88DE6EEFAED3}"/>
              </a:ext>
            </a:extLst>
          </p:cNvPr>
          <p:cNvSpPr/>
          <p:nvPr/>
        </p:nvSpPr>
        <p:spPr>
          <a:xfrm>
            <a:off x="146181" y="2220898"/>
            <a:ext cx="5194445" cy="2554545"/>
          </a:xfrm>
          <a:prstGeom prst="rect">
            <a:avLst/>
          </a:prstGeom>
          <a:ln>
            <a:solidFill>
              <a:srgbClr val="1B04FA"/>
            </a:solidFill>
            <a:prstDash val="sysDash"/>
          </a:ln>
        </p:spPr>
        <p:txBody>
          <a:bodyPr wrap="square">
            <a:spAutoFit/>
          </a:bodyPr>
          <a:lstStyle/>
          <a:p>
            <a:pPr algn="just"/>
            <a:r>
              <a:rPr lang="en-US" sz="3200">
                <a:solidFill>
                  <a:srgbClr val="FF0066"/>
                </a:solidFill>
                <a:latin typeface="Arial" panose="020B0604020202020204" pitchFamily="34" charset="0"/>
                <a:cs typeface="Arial" panose="020B0604020202020204" pitchFamily="34" charset="0"/>
              </a:rPr>
              <a:t>Dựa vào thông tin trong mục 1 và hình 1,hãy:</a:t>
            </a:r>
            <a:r>
              <a:rPr lang="vi-VN" sz="3200">
                <a:solidFill>
                  <a:srgbClr val="FF0066"/>
                </a:solidFill>
                <a:latin typeface="Arial" panose="020B0604020202020204" pitchFamily="34" charset="0"/>
                <a:cs typeface="Arial" panose="020B0604020202020204" pitchFamily="34" charset="0"/>
              </a:rPr>
              <a:t> </a:t>
            </a:r>
            <a:endParaRPr lang="en-US" sz="3200">
              <a:solidFill>
                <a:srgbClr val="FF0066"/>
              </a:solidFill>
              <a:latin typeface="Arial" panose="020B0604020202020204" pitchFamily="34" charset="0"/>
              <a:cs typeface="Arial" panose="020B0604020202020204" pitchFamily="34" charset="0"/>
            </a:endParaRPr>
          </a:p>
          <a:p>
            <a:pPr algn="just"/>
            <a:r>
              <a:rPr lang="vi-VN" sz="3200">
                <a:solidFill>
                  <a:srgbClr val="FF0066"/>
                </a:solidFill>
                <a:latin typeface="Arial" panose="020B0604020202020204" pitchFamily="34" charset="0"/>
                <a:cs typeface="Arial" panose="020B0604020202020204" pitchFamily="34" charset="0"/>
              </a:rPr>
              <a:t>nêu đặc điểm vị trí địa lí, hình dạng và kích thước của lục địa Ô-xtrây-li-a</a:t>
            </a:r>
            <a:r>
              <a:rPr lang="en-US" sz="3200">
                <a:solidFill>
                  <a:srgbClr val="FF0066"/>
                </a:solidFill>
                <a:latin typeface="Arial" panose="020B0604020202020204" pitchFamily="34" charset="0"/>
                <a:cs typeface="Arial" panose="020B0604020202020204" pitchFamily="34" charset="0"/>
              </a:rPr>
              <a:t>?</a:t>
            </a:r>
            <a:endParaRPr lang="en-US">
              <a:solidFill>
                <a:srgbClr val="FF0066"/>
              </a:solidFill>
            </a:endParaRPr>
          </a:p>
        </p:txBody>
      </p:sp>
      <p:grpSp>
        <p:nvGrpSpPr>
          <p:cNvPr id="9" name="Group 8">
            <a:extLst>
              <a:ext uri="{FF2B5EF4-FFF2-40B4-BE49-F238E27FC236}">
                <a16:creationId xmlns:a16="http://schemas.microsoft.com/office/drawing/2014/main" id="{2C09C62E-2682-4225-96ED-593502132F43}"/>
              </a:ext>
            </a:extLst>
          </p:cNvPr>
          <p:cNvGrpSpPr/>
          <p:nvPr/>
        </p:nvGrpSpPr>
        <p:grpSpPr>
          <a:xfrm>
            <a:off x="936944" y="1400614"/>
            <a:ext cx="3916332" cy="720469"/>
            <a:chOff x="3125604" y="878949"/>
            <a:chExt cx="3612248" cy="531350"/>
          </a:xfrm>
        </p:grpSpPr>
        <p:sp>
          <p:nvSpPr>
            <p:cNvPr id="10" name="Rectangle: Rounded Corners 9">
              <a:extLst>
                <a:ext uri="{FF2B5EF4-FFF2-40B4-BE49-F238E27FC236}">
                  <a16:creationId xmlns:a16="http://schemas.microsoft.com/office/drawing/2014/main" id="{91949346-2AD2-4045-A5A2-FDAE40F37853}"/>
                </a:ext>
              </a:extLst>
            </p:cNvPr>
            <p:cNvSpPr/>
            <p:nvPr/>
          </p:nvSpPr>
          <p:spPr>
            <a:xfrm>
              <a:off x="3125604" y="878949"/>
              <a:ext cx="2923454" cy="531350"/>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7FA76"/>
                </a:solidFill>
              </a:endParaRPr>
            </a:p>
          </p:txBody>
        </p:sp>
        <p:sp>
          <p:nvSpPr>
            <p:cNvPr id="11" name="TextBox 10">
              <a:extLst>
                <a:ext uri="{FF2B5EF4-FFF2-40B4-BE49-F238E27FC236}">
                  <a16:creationId xmlns:a16="http://schemas.microsoft.com/office/drawing/2014/main" id="{B1EDBCC7-5345-4779-990B-684465F69B08}"/>
                </a:ext>
              </a:extLst>
            </p:cNvPr>
            <p:cNvSpPr txBox="1"/>
            <p:nvPr/>
          </p:nvSpPr>
          <p:spPr>
            <a:xfrm>
              <a:off x="3284825" y="979102"/>
              <a:ext cx="3453027" cy="431195"/>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AI NHANH H</a:t>
              </a:r>
              <a:r>
                <a:rPr lang="vi-VN" sz="2800" b="1">
                  <a:solidFill>
                    <a:srgbClr val="FFFF00"/>
                  </a:solidFill>
                  <a:latin typeface="Arial" panose="020B0604020202020204" pitchFamily="34" charset="0"/>
                  <a:cs typeface="Arial" panose="020B0604020202020204" pitchFamily="34" charset="0"/>
                </a:rPr>
                <a:t>Ơ</a:t>
              </a:r>
              <a:r>
                <a:rPr lang="en-US" sz="2800" b="1">
                  <a:solidFill>
                    <a:srgbClr val="FFFF00"/>
                  </a:solidFill>
                  <a:latin typeface="Arial" panose="020B0604020202020204" pitchFamily="34" charset="0"/>
                  <a:cs typeface="Arial" panose="020B0604020202020204" pitchFamily="34" charset="0"/>
                </a:rPr>
                <a:t>N</a:t>
              </a:r>
            </a:p>
          </p:txBody>
        </p:sp>
      </p:grpSp>
      <p:grpSp>
        <p:nvGrpSpPr>
          <p:cNvPr id="12" name="Group 11">
            <a:extLst>
              <a:ext uri="{FF2B5EF4-FFF2-40B4-BE49-F238E27FC236}">
                <a16:creationId xmlns:a16="http://schemas.microsoft.com/office/drawing/2014/main" id="{5E9C46DB-7E43-489B-836D-BCE4E8D3063F}"/>
              </a:ext>
            </a:extLst>
          </p:cNvPr>
          <p:cNvGrpSpPr/>
          <p:nvPr/>
        </p:nvGrpSpPr>
        <p:grpSpPr>
          <a:xfrm>
            <a:off x="113932" y="1296888"/>
            <a:ext cx="695424" cy="720469"/>
            <a:chOff x="3634055" y="3302115"/>
            <a:chExt cx="848449" cy="796469"/>
          </a:xfrm>
        </p:grpSpPr>
        <p:pic>
          <p:nvPicPr>
            <p:cNvPr id="13" name="Picture 12">
              <a:extLst>
                <a:ext uri="{FF2B5EF4-FFF2-40B4-BE49-F238E27FC236}">
                  <a16:creationId xmlns:a16="http://schemas.microsoft.com/office/drawing/2014/main" id="{81E3B9B4-4718-42D3-93B3-8F03E44B7E0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4" name="Picture 13">
              <a:extLst>
                <a:ext uri="{FF2B5EF4-FFF2-40B4-BE49-F238E27FC236}">
                  <a16:creationId xmlns:a16="http://schemas.microsoft.com/office/drawing/2014/main" id="{4EBE3104-9D07-433A-B9B1-4B57DDD1EAE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15" name="2 Minute Timer (Nho)">
            <a:hlinkClick r:id="" action="ppaction://media"/>
            <a:extLst>
              <a:ext uri="{FF2B5EF4-FFF2-40B4-BE49-F238E27FC236}">
                <a16:creationId xmlns:a16="http://schemas.microsoft.com/office/drawing/2014/main" id="{A41C9E2B-52E1-4CDA-B61B-F1315581FC2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217792" y="1400614"/>
            <a:ext cx="1148035" cy="720469"/>
          </a:xfrm>
          <a:prstGeom prst="rect">
            <a:avLst/>
          </a:prstGeom>
          <a:solidFill>
            <a:schemeClr val="accent6">
              <a:lumMod val="20000"/>
              <a:lumOff val="80000"/>
            </a:schemeClr>
          </a:solidFill>
          <a:ln>
            <a:solidFill>
              <a:srgbClr val="002060"/>
            </a:solidFill>
          </a:ln>
        </p:spPr>
      </p:pic>
      <p:pic>
        <p:nvPicPr>
          <p:cNvPr id="16" name="Picture 15" descr="Map&#10;&#10;Description automatically generated">
            <a:extLst>
              <a:ext uri="{FF2B5EF4-FFF2-40B4-BE49-F238E27FC236}">
                <a16:creationId xmlns:a16="http://schemas.microsoft.com/office/drawing/2014/main" id="{50EB4175-55B4-4184-AE87-6E488E1CD5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8214" y="1065243"/>
            <a:ext cx="6577605" cy="5177906"/>
          </a:xfrm>
          <a:prstGeom prst="rect">
            <a:avLst/>
          </a:prstGeom>
        </p:spPr>
      </p:pic>
      <p:sp>
        <p:nvSpPr>
          <p:cNvPr id="17" name="Rectangle 16">
            <a:extLst>
              <a:ext uri="{FF2B5EF4-FFF2-40B4-BE49-F238E27FC236}">
                <a16:creationId xmlns:a16="http://schemas.microsoft.com/office/drawing/2014/main" id="{817F443C-A745-469A-A5BB-B7EFC801B56C}"/>
              </a:ext>
            </a:extLst>
          </p:cNvPr>
          <p:cNvSpPr/>
          <p:nvPr/>
        </p:nvSpPr>
        <p:spPr>
          <a:xfrm>
            <a:off x="6775292" y="6378984"/>
            <a:ext cx="6096000" cy="369332"/>
          </a:xfrm>
          <a:prstGeom prst="rect">
            <a:avLst/>
          </a:prstGeom>
        </p:spPr>
        <p:txBody>
          <a:bodyPr>
            <a:spAutoFit/>
          </a:bodyPr>
          <a:lstStyle/>
          <a:p>
            <a:r>
              <a:rPr lang="vi-VN">
                <a:solidFill>
                  <a:srgbClr val="1B04FA"/>
                </a:solidFill>
              </a:rPr>
              <a:t>Hình 1. Bản đồ tự nhiên châu Đại Dương</a:t>
            </a:r>
            <a:endParaRPr lang="en-US">
              <a:solidFill>
                <a:srgbClr val="1B04FA"/>
              </a:solidFill>
            </a:endParaRPr>
          </a:p>
        </p:txBody>
      </p:sp>
      <p:grpSp>
        <p:nvGrpSpPr>
          <p:cNvPr id="21" name="Group 20">
            <a:extLst>
              <a:ext uri="{FF2B5EF4-FFF2-40B4-BE49-F238E27FC236}">
                <a16:creationId xmlns:a16="http://schemas.microsoft.com/office/drawing/2014/main" id="{9DA424B4-B3B6-447A-AC77-81B548010DD3}"/>
              </a:ext>
            </a:extLst>
          </p:cNvPr>
          <p:cNvGrpSpPr/>
          <p:nvPr/>
        </p:nvGrpSpPr>
        <p:grpSpPr>
          <a:xfrm>
            <a:off x="143018" y="54910"/>
            <a:ext cx="7334105" cy="872949"/>
            <a:chOff x="1133367" y="2220084"/>
            <a:chExt cx="4233297" cy="914400"/>
          </a:xfrm>
          <a:solidFill>
            <a:srgbClr val="FCFEB0"/>
          </a:solidFill>
        </p:grpSpPr>
        <p:sp>
          <p:nvSpPr>
            <p:cNvPr id="22" name="Arrow: Pentagon 21">
              <a:extLst>
                <a:ext uri="{FF2B5EF4-FFF2-40B4-BE49-F238E27FC236}">
                  <a16:creationId xmlns:a16="http://schemas.microsoft.com/office/drawing/2014/main" id="{47EEEA55-6C34-4092-BB8B-06D03D233E9B}"/>
                </a:ext>
              </a:extLst>
            </p:cNvPr>
            <p:cNvSpPr/>
            <p:nvPr/>
          </p:nvSpPr>
          <p:spPr>
            <a:xfrm>
              <a:off x="1133367" y="2220084"/>
              <a:ext cx="423329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3" name="TextBox 22">
              <a:extLst>
                <a:ext uri="{FF2B5EF4-FFF2-40B4-BE49-F238E27FC236}">
                  <a16:creationId xmlns:a16="http://schemas.microsoft.com/office/drawing/2014/main" id="{C30D5634-23BF-4E21-8F92-BE1F92A170FD}"/>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4" name="TextBox 23">
            <a:extLst>
              <a:ext uri="{FF2B5EF4-FFF2-40B4-BE49-F238E27FC236}">
                <a16:creationId xmlns:a16="http://schemas.microsoft.com/office/drawing/2014/main" id="{FD212ABF-6BA8-45C6-A2C7-9B79CEBD1024}"/>
              </a:ext>
            </a:extLst>
          </p:cNvPr>
          <p:cNvSpPr txBox="1"/>
          <p:nvPr/>
        </p:nvSpPr>
        <p:spPr>
          <a:xfrm>
            <a:off x="878486" y="208800"/>
            <a:ext cx="632550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Vị trí địa lí, phạm vi Châu Đại D</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ơng</a:t>
            </a:r>
          </a:p>
        </p:txBody>
      </p:sp>
      <p:sp>
        <p:nvSpPr>
          <p:cNvPr id="25" name="Arrow: Pentagon 24">
            <a:extLst>
              <a:ext uri="{FF2B5EF4-FFF2-40B4-BE49-F238E27FC236}">
                <a16:creationId xmlns:a16="http://schemas.microsoft.com/office/drawing/2014/main" id="{5E408604-585E-4DE7-A145-D635F5C9D043}"/>
              </a:ext>
            </a:extLst>
          </p:cNvPr>
          <p:cNvSpPr/>
          <p:nvPr/>
        </p:nvSpPr>
        <p:spPr>
          <a:xfrm>
            <a:off x="96032" y="51986"/>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6" name="Isosceles Triangle 25">
            <a:extLst>
              <a:ext uri="{FF2B5EF4-FFF2-40B4-BE49-F238E27FC236}">
                <a16:creationId xmlns:a16="http://schemas.microsoft.com/office/drawing/2014/main" id="{209E331A-9924-44E4-B193-8CD0F86D71DC}"/>
              </a:ext>
            </a:extLst>
          </p:cNvPr>
          <p:cNvSpPr/>
          <p:nvPr/>
        </p:nvSpPr>
        <p:spPr>
          <a:xfrm rot="5400000">
            <a:off x="774888" y="390609"/>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B70059AA-CC35-4927-A821-C575A49A3C2F}"/>
              </a:ext>
            </a:extLst>
          </p:cNvPr>
          <p:cNvPicPr>
            <a:picLocks noChangeAspect="1"/>
          </p:cNvPicPr>
          <p:nvPr/>
        </p:nvPicPr>
        <p:blipFill rotWithShape="1">
          <a:blip r:embed="rId10"/>
          <a:srcRect l="49250" t="16517" r="40417" b="67812"/>
          <a:stretch/>
        </p:blipFill>
        <p:spPr>
          <a:xfrm>
            <a:off x="11009697" y="-1701"/>
            <a:ext cx="1086271" cy="926634"/>
          </a:xfrm>
          <a:prstGeom prst="rect">
            <a:avLst/>
          </a:prstGeom>
        </p:spPr>
      </p:pic>
    </p:spTree>
    <p:extLst>
      <p:ext uri="{BB962C8B-B14F-4D97-AF65-F5344CB8AC3E}">
        <p14:creationId xmlns:p14="http://schemas.microsoft.com/office/powerpoint/2010/main" val="22685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5"/>
                </p:tgtEl>
              </p:cMediaNode>
            </p:video>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ap&#10;&#10;Description automatically generated">
            <a:extLst>
              <a:ext uri="{FF2B5EF4-FFF2-40B4-BE49-F238E27FC236}">
                <a16:creationId xmlns:a16="http://schemas.microsoft.com/office/drawing/2014/main" id="{50EB4175-55B4-4184-AE87-6E488E1CD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938" y="277313"/>
            <a:ext cx="8936555" cy="6333755"/>
          </a:xfrm>
          <a:prstGeom prst="rect">
            <a:avLst/>
          </a:prstGeom>
        </p:spPr>
      </p:pic>
      <p:sp>
        <p:nvSpPr>
          <p:cNvPr id="17" name="Rectangle 16">
            <a:extLst>
              <a:ext uri="{FF2B5EF4-FFF2-40B4-BE49-F238E27FC236}">
                <a16:creationId xmlns:a16="http://schemas.microsoft.com/office/drawing/2014/main" id="{817F443C-A745-469A-A5BB-B7EFC801B56C}"/>
              </a:ext>
            </a:extLst>
          </p:cNvPr>
          <p:cNvSpPr/>
          <p:nvPr/>
        </p:nvSpPr>
        <p:spPr>
          <a:xfrm>
            <a:off x="4438215" y="6297035"/>
            <a:ext cx="6096000" cy="461665"/>
          </a:xfrm>
          <a:prstGeom prst="rect">
            <a:avLst/>
          </a:prstGeom>
          <a:solidFill>
            <a:schemeClr val="bg1"/>
          </a:solidFill>
        </p:spPr>
        <p:txBody>
          <a:bodyPr>
            <a:spAutoFit/>
          </a:bodyPr>
          <a:lstStyle/>
          <a:p>
            <a:r>
              <a:rPr lang="vi-VN" sz="2400">
                <a:solidFill>
                  <a:srgbClr val="1B04FA"/>
                </a:solidFill>
              </a:rPr>
              <a:t>Hình 1. Bản đồ tự nhiên châu Đại Dương</a:t>
            </a:r>
            <a:endParaRPr lang="en-US" sz="2400">
              <a:solidFill>
                <a:srgbClr val="1B04FA"/>
              </a:solidFill>
            </a:endParaRPr>
          </a:p>
        </p:txBody>
      </p:sp>
      <p:sp>
        <p:nvSpPr>
          <p:cNvPr id="18" name="Freeform 8">
            <a:extLst>
              <a:ext uri="{FF2B5EF4-FFF2-40B4-BE49-F238E27FC236}">
                <a16:creationId xmlns:a16="http://schemas.microsoft.com/office/drawing/2014/main" id="{28CECEFF-1EBB-4080-BAD7-B01A7093FA3C}"/>
              </a:ext>
            </a:extLst>
          </p:cNvPr>
          <p:cNvSpPr>
            <a:spLocks/>
          </p:cNvSpPr>
          <p:nvPr/>
        </p:nvSpPr>
        <p:spPr bwMode="auto">
          <a:xfrm>
            <a:off x="3472067" y="2610678"/>
            <a:ext cx="3167269" cy="2132053"/>
          </a:xfrm>
          <a:custGeom>
            <a:avLst/>
            <a:gdLst>
              <a:gd name="T0" fmla="*/ 2147483646 w 1802"/>
              <a:gd name="T1" fmla="*/ 2147483646 h 1220"/>
              <a:gd name="T2" fmla="*/ 2147483646 w 1802"/>
              <a:gd name="T3" fmla="*/ 2147483646 h 1220"/>
              <a:gd name="T4" fmla="*/ 2147483646 w 1802"/>
              <a:gd name="T5" fmla="*/ 2147483646 h 1220"/>
              <a:gd name="T6" fmla="*/ 2147483646 w 1802"/>
              <a:gd name="T7" fmla="*/ 2147483646 h 1220"/>
              <a:gd name="T8" fmla="*/ 2147483646 w 1802"/>
              <a:gd name="T9" fmla="*/ 2147483646 h 1220"/>
              <a:gd name="T10" fmla="*/ 2147483646 w 1802"/>
              <a:gd name="T11" fmla="*/ 2147483646 h 1220"/>
              <a:gd name="T12" fmla="*/ 2147483646 w 1802"/>
              <a:gd name="T13" fmla="*/ 2147483646 h 1220"/>
              <a:gd name="T14" fmla="*/ 2147483646 w 1802"/>
              <a:gd name="T15" fmla="*/ 2147483646 h 1220"/>
              <a:gd name="T16" fmla="*/ 2147483646 w 1802"/>
              <a:gd name="T17" fmla="*/ 2147483646 h 1220"/>
              <a:gd name="T18" fmla="*/ 2147483646 w 1802"/>
              <a:gd name="T19" fmla="*/ 2147483646 h 1220"/>
              <a:gd name="T20" fmla="*/ 2147483646 w 1802"/>
              <a:gd name="T21" fmla="*/ 2147483646 h 1220"/>
              <a:gd name="T22" fmla="*/ 2147483646 w 1802"/>
              <a:gd name="T23" fmla="*/ 2147483646 h 1220"/>
              <a:gd name="T24" fmla="*/ 2147483646 w 1802"/>
              <a:gd name="T25" fmla="*/ 2147483646 h 1220"/>
              <a:gd name="T26" fmla="*/ 2147483646 w 1802"/>
              <a:gd name="T27" fmla="*/ 2147483646 h 1220"/>
              <a:gd name="T28" fmla="*/ 2147483646 w 1802"/>
              <a:gd name="T29" fmla="*/ 2147483646 h 1220"/>
              <a:gd name="T30" fmla="*/ 2147483646 w 1802"/>
              <a:gd name="T31" fmla="*/ 2147483646 h 1220"/>
              <a:gd name="T32" fmla="*/ 2147483646 w 1802"/>
              <a:gd name="T33" fmla="*/ 2147483646 h 1220"/>
              <a:gd name="T34" fmla="*/ 2147483646 w 1802"/>
              <a:gd name="T35" fmla="*/ 2147483646 h 1220"/>
              <a:gd name="T36" fmla="*/ 2147483646 w 1802"/>
              <a:gd name="T37" fmla="*/ 2147483646 h 1220"/>
              <a:gd name="T38" fmla="*/ 2147483646 w 1802"/>
              <a:gd name="T39" fmla="*/ 2147483646 h 1220"/>
              <a:gd name="T40" fmla="*/ 2147483646 w 1802"/>
              <a:gd name="T41" fmla="*/ 2147483646 h 1220"/>
              <a:gd name="T42" fmla="*/ 2147483646 w 1802"/>
              <a:gd name="T43" fmla="*/ 2147483646 h 1220"/>
              <a:gd name="T44" fmla="*/ 2147483646 w 1802"/>
              <a:gd name="T45" fmla="*/ 2147483646 h 1220"/>
              <a:gd name="T46" fmla="*/ 2147483646 w 1802"/>
              <a:gd name="T47" fmla="*/ 2147483646 h 1220"/>
              <a:gd name="T48" fmla="*/ 2147483646 w 1802"/>
              <a:gd name="T49" fmla="*/ 2147483646 h 1220"/>
              <a:gd name="T50" fmla="*/ 2147483646 w 1802"/>
              <a:gd name="T51" fmla="*/ 2147483646 h 1220"/>
              <a:gd name="T52" fmla="*/ 2147483646 w 1802"/>
              <a:gd name="T53" fmla="*/ 2147483646 h 1220"/>
              <a:gd name="T54" fmla="*/ 2147483646 w 1802"/>
              <a:gd name="T55" fmla="*/ 2147483646 h 1220"/>
              <a:gd name="T56" fmla="*/ 2147483646 w 1802"/>
              <a:gd name="T57" fmla="*/ 2147483646 h 1220"/>
              <a:gd name="T58" fmla="*/ 2147483646 w 1802"/>
              <a:gd name="T59" fmla="*/ 2147483646 h 1220"/>
              <a:gd name="T60" fmla="*/ 2147483646 w 1802"/>
              <a:gd name="T61" fmla="*/ 2147483646 h 1220"/>
              <a:gd name="T62" fmla="*/ 2147483646 w 1802"/>
              <a:gd name="T63" fmla="*/ 2147483646 h 1220"/>
              <a:gd name="T64" fmla="*/ 2147483646 w 1802"/>
              <a:gd name="T65" fmla="*/ 2147483646 h 1220"/>
              <a:gd name="T66" fmla="*/ 2147483646 w 1802"/>
              <a:gd name="T67" fmla="*/ 2147483646 h 1220"/>
              <a:gd name="T68" fmla="*/ 2147483646 w 1802"/>
              <a:gd name="T69" fmla="*/ 2147483646 h 1220"/>
              <a:gd name="T70" fmla="*/ 2147483646 w 1802"/>
              <a:gd name="T71" fmla="*/ 2147483646 h 1220"/>
              <a:gd name="T72" fmla="*/ 2147483646 w 1802"/>
              <a:gd name="T73" fmla="*/ 2147483646 h 1220"/>
              <a:gd name="T74" fmla="*/ 2147483646 w 1802"/>
              <a:gd name="T75" fmla="*/ 2147483646 h 1220"/>
              <a:gd name="T76" fmla="*/ 2147483646 w 1802"/>
              <a:gd name="T77" fmla="*/ 2147483646 h 1220"/>
              <a:gd name="T78" fmla="*/ 2147483646 w 1802"/>
              <a:gd name="T79" fmla="*/ 2147483646 h 1220"/>
              <a:gd name="T80" fmla="*/ 2147483646 w 1802"/>
              <a:gd name="T81" fmla="*/ 2147483646 h 1220"/>
              <a:gd name="T82" fmla="*/ 2147483646 w 1802"/>
              <a:gd name="T83" fmla="*/ 2147483646 h 1220"/>
              <a:gd name="T84" fmla="*/ 2147483646 w 1802"/>
              <a:gd name="T85" fmla="*/ 2147483646 h 1220"/>
              <a:gd name="T86" fmla="*/ 2147483646 w 1802"/>
              <a:gd name="T87" fmla="*/ 2147483646 h 1220"/>
              <a:gd name="T88" fmla="*/ 2147483646 w 1802"/>
              <a:gd name="T89" fmla="*/ 2147483646 h 1220"/>
              <a:gd name="T90" fmla="*/ 2147483646 w 1802"/>
              <a:gd name="T91" fmla="*/ 2147483646 h 1220"/>
              <a:gd name="T92" fmla="*/ 2147483646 w 1802"/>
              <a:gd name="T93" fmla="*/ 2147483646 h 12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802" h="1220">
                <a:moveTo>
                  <a:pt x="1300" y="123"/>
                </a:moveTo>
                <a:cubicBezTo>
                  <a:pt x="1204" y="221"/>
                  <a:pt x="1383" y="199"/>
                  <a:pt x="1229" y="270"/>
                </a:cubicBezTo>
                <a:cubicBezTo>
                  <a:pt x="1223" y="282"/>
                  <a:pt x="1228" y="303"/>
                  <a:pt x="1211" y="305"/>
                </a:cubicBezTo>
                <a:cubicBezTo>
                  <a:pt x="1191" y="309"/>
                  <a:pt x="1175" y="291"/>
                  <a:pt x="1159" y="282"/>
                </a:cubicBezTo>
                <a:cubicBezTo>
                  <a:pt x="1146" y="275"/>
                  <a:pt x="1139" y="264"/>
                  <a:pt x="1125" y="258"/>
                </a:cubicBezTo>
                <a:cubicBezTo>
                  <a:pt x="1109" y="252"/>
                  <a:pt x="1089" y="252"/>
                  <a:pt x="1073" y="246"/>
                </a:cubicBezTo>
                <a:cubicBezTo>
                  <a:pt x="1054" y="240"/>
                  <a:pt x="1037" y="231"/>
                  <a:pt x="1020" y="223"/>
                </a:cubicBezTo>
                <a:cubicBezTo>
                  <a:pt x="1036" y="156"/>
                  <a:pt x="1078" y="107"/>
                  <a:pt x="968" y="82"/>
                </a:cubicBezTo>
                <a:cubicBezTo>
                  <a:pt x="841" y="88"/>
                  <a:pt x="755" y="90"/>
                  <a:pt x="710" y="177"/>
                </a:cubicBezTo>
                <a:cubicBezTo>
                  <a:pt x="705" y="201"/>
                  <a:pt x="644" y="193"/>
                  <a:pt x="621" y="211"/>
                </a:cubicBezTo>
                <a:cubicBezTo>
                  <a:pt x="597" y="230"/>
                  <a:pt x="518" y="235"/>
                  <a:pt x="518" y="235"/>
                </a:cubicBezTo>
                <a:cubicBezTo>
                  <a:pt x="458" y="275"/>
                  <a:pt x="450" y="356"/>
                  <a:pt x="340" y="383"/>
                </a:cubicBezTo>
                <a:cubicBezTo>
                  <a:pt x="319" y="411"/>
                  <a:pt x="359" y="497"/>
                  <a:pt x="326" y="520"/>
                </a:cubicBezTo>
                <a:cubicBezTo>
                  <a:pt x="300" y="537"/>
                  <a:pt x="171" y="516"/>
                  <a:pt x="171" y="516"/>
                </a:cubicBezTo>
                <a:cubicBezTo>
                  <a:pt x="145" y="529"/>
                  <a:pt x="115" y="531"/>
                  <a:pt x="107" y="548"/>
                </a:cubicBezTo>
                <a:cubicBezTo>
                  <a:pt x="99" y="565"/>
                  <a:pt x="127" y="591"/>
                  <a:pt x="120" y="616"/>
                </a:cubicBezTo>
                <a:cubicBezTo>
                  <a:pt x="102" y="622"/>
                  <a:pt x="78" y="687"/>
                  <a:pt x="66" y="699"/>
                </a:cubicBezTo>
                <a:cubicBezTo>
                  <a:pt x="71" y="770"/>
                  <a:pt x="0" y="728"/>
                  <a:pt x="14" y="798"/>
                </a:cubicBezTo>
                <a:cubicBezTo>
                  <a:pt x="17" y="812"/>
                  <a:pt x="41" y="821"/>
                  <a:pt x="49" y="833"/>
                </a:cubicBezTo>
                <a:cubicBezTo>
                  <a:pt x="114" y="931"/>
                  <a:pt x="49" y="878"/>
                  <a:pt x="119" y="927"/>
                </a:cubicBezTo>
                <a:cubicBezTo>
                  <a:pt x="131" y="952"/>
                  <a:pt x="163" y="971"/>
                  <a:pt x="171" y="997"/>
                </a:cubicBezTo>
                <a:cubicBezTo>
                  <a:pt x="182" y="1023"/>
                  <a:pt x="178" y="1070"/>
                  <a:pt x="189" y="1096"/>
                </a:cubicBezTo>
                <a:cubicBezTo>
                  <a:pt x="200" y="1122"/>
                  <a:pt x="214" y="1143"/>
                  <a:pt x="239" y="1150"/>
                </a:cubicBezTo>
                <a:cubicBezTo>
                  <a:pt x="274" y="1134"/>
                  <a:pt x="322" y="1199"/>
                  <a:pt x="340" y="1137"/>
                </a:cubicBezTo>
                <a:cubicBezTo>
                  <a:pt x="432" y="1185"/>
                  <a:pt x="448" y="1080"/>
                  <a:pt x="448" y="1080"/>
                </a:cubicBezTo>
                <a:cubicBezTo>
                  <a:pt x="550" y="1011"/>
                  <a:pt x="534" y="1024"/>
                  <a:pt x="691" y="1009"/>
                </a:cubicBezTo>
                <a:cubicBezTo>
                  <a:pt x="801" y="935"/>
                  <a:pt x="771" y="949"/>
                  <a:pt x="951" y="962"/>
                </a:cubicBezTo>
                <a:cubicBezTo>
                  <a:pt x="963" y="974"/>
                  <a:pt x="978" y="985"/>
                  <a:pt x="985" y="997"/>
                </a:cubicBezTo>
                <a:cubicBezTo>
                  <a:pt x="995" y="1012"/>
                  <a:pt x="992" y="1030"/>
                  <a:pt x="1003" y="1045"/>
                </a:cubicBezTo>
                <a:cubicBezTo>
                  <a:pt x="1037" y="1091"/>
                  <a:pt x="1167" y="1090"/>
                  <a:pt x="1229" y="1103"/>
                </a:cubicBezTo>
                <a:cubicBezTo>
                  <a:pt x="1235" y="1134"/>
                  <a:pt x="1212" y="1176"/>
                  <a:pt x="1247" y="1197"/>
                </a:cubicBezTo>
                <a:cubicBezTo>
                  <a:pt x="1280" y="1214"/>
                  <a:pt x="1339" y="1220"/>
                  <a:pt x="1396" y="1220"/>
                </a:cubicBezTo>
                <a:cubicBezTo>
                  <a:pt x="1453" y="1220"/>
                  <a:pt x="1567" y="1218"/>
                  <a:pt x="1592" y="1197"/>
                </a:cubicBezTo>
                <a:cubicBezTo>
                  <a:pt x="1640" y="1106"/>
                  <a:pt x="1455" y="1173"/>
                  <a:pt x="1547" y="1096"/>
                </a:cubicBezTo>
                <a:cubicBezTo>
                  <a:pt x="1559" y="1086"/>
                  <a:pt x="1671" y="1114"/>
                  <a:pt x="1680" y="1103"/>
                </a:cubicBezTo>
                <a:cubicBezTo>
                  <a:pt x="1700" y="1078"/>
                  <a:pt x="1642" y="1027"/>
                  <a:pt x="1656" y="1000"/>
                </a:cubicBezTo>
                <a:cubicBezTo>
                  <a:pt x="1661" y="989"/>
                  <a:pt x="1755" y="1007"/>
                  <a:pt x="1766" y="997"/>
                </a:cubicBezTo>
                <a:cubicBezTo>
                  <a:pt x="1791" y="975"/>
                  <a:pt x="1679" y="910"/>
                  <a:pt x="1780" y="945"/>
                </a:cubicBezTo>
                <a:cubicBezTo>
                  <a:pt x="1679" y="855"/>
                  <a:pt x="1802" y="786"/>
                  <a:pt x="1704" y="717"/>
                </a:cubicBezTo>
                <a:cubicBezTo>
                  <a:pt x="1699" y="706"/>
                  <a:pt x="1672" y="632"/>
                  <a:pt x="1663" y="621"/>
                </a:cubicBezTo>
                <a:cubicBezTo>
                  <a:pt x="1653" y="612"/>
                  <a:pt x="1527" y="565"/>
                  <a:pt x="1643" y="561"/>
                </a:cubicBezTo>
                <a:cubicBezTo>
                  <a:pt x="1485" y="497"/>
                  <a:pt x="1695" y="594"/>
                  <a:pt x="1595" y="525"/>
                </a:cubicBezTo>
                <a:cubicBezTo>
                  <a:pt x="1565" y="506"/>
                  <a:pt x="1485" y="429"/>
                  <a:pt x="1485" y="429"/>
                </a:cubicBezTo>
                <a:cubicBezTo>
                  <a:pt x="1464" y="387"/>
                  <a:pt x="1496" y="306"/>
                  <a:pt x="1451" y="273"/>
                </a:cubicBezTo>
                <a:cubicBezTo>
                  <a:pt x="1445" y="250"/>
                  <a:pt x="1433" y="269"/>
                  <a:pt x="1423" y="246"/>
                </a:cubicBezTo>
                <a:cubicBezTo>
                  <a:pt x="1372" y="143"/>
                  <a:pt x="1311" y="128"/>
                  <a:pt x="1281" y="27"/>
                </a:cubicBezTo>
                <a:cubicBezTo>
                  <a:pt x="1273" y="0"/>
                  <a:pt x="1306" y="150"/>
                  <a:pt x="1300" y="123"/>
                </a:cubicBezTo>
                <a:close/>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29">
            <a:extLst>
              <a:ext uri="{FF2B5EF4-FFF2-40B4-BE49-F238E27FC236}">
                <a16:creationId xmlns:a16="http://schemas.microsoft.com/office/drawing/2014/main" id="{14A389DF-2D5E-458B-97D2-965784363267}"/>
              </a:ext>
            </a:extLst>
          </p:cNvPr>
          <p:cNvSpPr>
            <a:spLocks/>
          </p:cNvSpPr>
          <p:nvPr/>
        </p:nvSpPr>
        <p:spPr bwMode="auto">
          <a:xfrm>
            <a:off x="3114261" y="3508638"/>
            <a:ext cx="8719930" cy="2574109"/>
          </a:xfrm>
          <a:custGeom>
            <a:avLst/>
            <a:gdLst>
              <a:gd name="T0" fmla="*/ 0 w 5302"/>
              <a:gd name="T1" fmla="*/ 2147483646 h 1217"/>
              <a:gd name="T2" fmla="*/ 2147483646 w 5302"/>
              <a:gd name="T3" fmla="*/ 2147483646 h 1217"/>
              <a:gd name="T4" fmla="*/ 2147483646 w 5302"/>
              <a:gd name="T5" fmla="*/ 2147483646 h 1217"/>
              <a:gd name="T6" fmla="*/ 2147483646 w 5302"/>
              <a:gd name="T7" fmla="*/ 2147483646 h 1217"/>
              <a:gd name="T8" fmla="*/ 2147483646 w 5302"/>
              <a:gd name="T9" fmla="*/ 2147483646 h 1217"/>
              <a:gd name="T10" fmla="*/ 2147483646 w 5302"/>
              <a:gd name="T11" fmla="*/ 0 h 1217"/>
              <a:gd name="T12" fmla="*/ 2147483646 w 5302"/>
              <a:gd name="T13" fmla="*/ 0 h 1217"/>
              <a:gd name="T14" fmla="*/ 2147483646 w 5302"/>
              <a:gd name="T15" fmla="*/ 0 h 1217"/>
              <a:gd name="T16" fmla="*/ 2147483646 w 5302"/>
              <a:gd name="T17" fmla="*/ 2147483646 h 1217"/>
              <a:gd name="T18" fmla="*/ 2147483646 w 5302"/>
              <a:gd name="T19" fmla="*/ 2147483646 h 1217"/>
              <a:gd name="T20" fmla="*/ 2147483646 w 5302"/>
              <a:gd name="T21" fmla="*/ 2147483646 h 1217"/>
              <a:gd name="T22" fmla="*/ 2147483646 w 5302"/>
              <a:gd name="T23" fmla="*/ 2147483646 h 1217"/>
              <a:gd name="T24" fmla="*/ 2147483646 w 5302"/>
              <a:gd name="T25" fmla="*/ 2147483646 h 1217"/>
              <a:gd name="T26" fmla="*/ 2147483646 w 5302"/>
              <a:gd name="T27" fmla="*/ 2147483646 h 1217"/>
              <a:gd name="T28" fmla="*/ 2147483646 w 5302"/>
              <a:gd name="T29" fmla="*/ 2147483646 h 1217"/>
              <a:gd name="T30" fmla="*/ 2147483646 w 5302"/>
              <a:gd name="T31" fmla="*/ 2147483646 h 1217"/>
              <a:gd name="T32" fmla="*/ 2147483646 w 5302"/>
              <a:gd name="T33" fmla="*/ 2147483646 h 1217"/>
              <a:gd name="T34" fmla="*/ 2147483646 w 5302"/>
              <a:gd name="T35" fmla="*/ 2147483646 h 12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02" h="1217">
                <a:moveTo>
                  <a:pt x="0" y="235"/>
                </a:moveTo>
                <a:lnTo>
                  <a:pt x="328" y="144"/>
                </a:lnTo>
                <a:lnTo>
                  <a:pt x="537" y="91"/>
                </a:lnTo>
                <a:lnTo>
                  <a:pt x="760" y="52"/>
                </a:lnTo>
                <a:lnTo>
                  <a:pt x="930" y="39"/>
                </a:lnTo>
                <a:lnTo>
                  <a:pt x="1231" y="0"/>
                </a:lnTo>
                <a:lnTo>
                  <a:pt x="1584" y="0"/>
                </a:lnTo>
                <a:lnTo>
                  <a:pt x="1938" y="0"/>
                </a:lnTo>
                <a:lnTo>
                  <a:pt x="2330" y="39"/>
                </a:lnTo>
                <a:lnTo>
                  <a:pt x="2605" y="78"/>
                </a:lnTo>
                <a:lnTo>
                  <a:pt x="2985" y="131"/>
                </a:lnTo>
                <a:lnTo>
                  <a:pt x="3208" y="170"/>
                </a:lnTo>
                <a:lnTo>
                  <a:pt x="3325" y="196"/>
                </a:lnTo>
                <a:lnTo>
                  <a:pt x="3666" y="275"/>
                </a:lnTo>
                <a:lnTo>
                  <a:pt x="4085" y="419"/>
                </a:lnTo>
                <a:lnTo>
                  <a:pt x="4504" y="602"/>
                </a:lnTo>
                <a:lnTo>
                  <a:pt x="4949" y="877"/>
                </a:lnTo>
                <a:lnTo>
                  <a:pt x="5302" y="1217"/>
                </a:lnTo>
              </a:path>
            </a:pathLst>
          </a:custGeom>
          <a:noFill/>
          <a:ln w="76200" cmpd="sng">
            <a:solidFill>
              <a:srgbClr val="1B04FA"/>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30">
            <a:extLst>
              <a:ext uri="{FF2B5EF4-FFF2-40B4-BE49-F238E27FC236}">
                <a16:creationId xmlns:a16="http://schemas.microsoft.com/office/drawing/2014/main" id="{A1650344-5BCD-46D1-B3D0-DAFEF073BF8A}"/>
              </a:ext>
            </a:extLst>
          </p:cNvPr>
          <p:cNvSpPr>
            <a:spLocks/>
          </p:cNvSpPr>
          <p:nvPr/>
        </p:nvSpPr>
        <p:spPr bwMode="auto">
          <a:xfrm>
            <a:off x="6533322" y="246932"/>
            <a:ext cx="781878" cy="5979613"/>
          </a:xfrm>
          <a:custGeom>
            <a:avLst/>
            <a:gdLst>
              <a:gd name="T0" fmla="*/ 2147483646 w 786"/>
              <a:gd name="T1" fmla="*/ 0 h 2954"/>
              <a:gd name="T2" fmla="*/ 2147483646 w 786"/>
              <a:gd name="T3" fmla="*/ 2147483646 h 2954"/>
              <a:gd name="T4" fmla="*/ 2147483646 w 786"/>
              <a:gd name="T5" fmla="*/ 2147483646 h 2954"/>
              <a:gd name="T6" fmla="*/ 2147483646 w 786"/>
              <a:gd name="T7" fmla="*/ 2147483646 h 2954"/>
              <a:gd name="T8" fmla="*/ 2147483646 w 786"/>
              <a:gd name="T9" fmla="*/ 2147483646 h 2954"/>
              <a:gd name="T10" fmla="*/ 2147483646 w 786"/>
              <a:gd name="T11" fmla="*/ 2147483646 h 2954"/>
              <a:gd name="T12" fmla="*/ 2147483646 w 786"/>
              <a:gd name="T13" fmla="*/ 2147483646 h 2954"/>
              <a:gd name="T14" fmla="*/ 2147483646 w 786"/>
              <a:gd name="T15" fmla="*/ 2147483646 h 2954"/>
              <a:gd name="T16" fmla="*/ 0 w 786"/>
              <a:gd name="T17" fmla="*/ 2147483646 h 29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86" h="2954">
                <a:moveTo>
                  <a:pt x="751" y="0"/>
                </a:moveTo>
                <a:lnTo>
                  <a:pt x="786" y="349"/>
                </a:lnTo>
                <a:lnTo>
                  <a:pt x="786" y="755"/>
                </a:lnTo>
                <a:lnTo>
                  <a:pt x="734" y="1305"/>
                </a:lnTo>
                <a:lnTo>
                  <a:pt x="616" y="1763"/>
                </a:lnTo>
                <a:lnTo>
                  <a:pt x="485" y="2169"/>
                </a:lnTo>
                <a:lnTo>
                  <a:pt x="262" y="2588"/>
                </a:lnTo>
                <a:lnTo>
                  <a:pt x="144" y="2810"/>
                </a:lnTo>
                <a:lnTo>
                  <a:pt x="0" y="2954"/>
                </a:lnTo>
              </a:path>
            </a:pathLst>
          </a:custGeom>
          <a:noFill/>
          <a:ln w="76200" cmpd="sng">
            <a:solidFill>
              <a:srgbClr val="1B04FA"/>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Rectangle 2">
            <a:extLst>
              <a:ext uri="{FF2B5EF4-FFF2-40B4-BE49-F238E27FC236}">
                <a16:creationId xmlns:a16="http://schemas.microsoft.com/office/drawing/2014/main" id="{B887761B-E52E-4664-9F28-EE8A6783CC4F}"/>
              </a:ext>
            </a:extLst>
          </p:cNvPr>
          <p:cNvSpPr/>
          <p:nvPr/>
        </p:nvSpPr>
        <p:spPr>
          <a:xfrm>
            <a:off x="23607" y="1196061"/>
            <a:ext cx="3740843" cy="1200329"/>
          </a:xfrm>
          <a:prstGeom prst="rect">
            <a:avLst/>
          </a:prstGeom>
        </p:spPr>
        <p:txBody>
          <a:bodyPr wrap="square">
            <a:spAutoFit/>
          </a:bodyPr>
          <a:lstStyle/>
          <a:p>
            <a:pPr algn="just"/>
            <a:r>
              <a:rPr lang="en-US" altLang="en-US" sz="2400">
                <a:solidFill>
                  <a:srgbClr val="7030A0"/>
                </a:solidFill>
                <a:latin typeface="Arial" panose="020B0604020202020204" pitchFamily="34" charset="0"/>
                <a:cs typeface="Arial" panose="020B0604020202020204" pitchFamily="34" charset="0"/>
              </a:rPr>
              <a:t>- Nằm </a:t>
            </a:r>
            <a:r>
              <a:rPr lang="vi-VN" sz="2400">
                <a:solidFill>
                  <a:srgbClr val="7030A0"/>
                </a:solidFill>
              </a:rPr>
              <a:t> phía tây nam </a:t>
            </a:r>
            <a:endParaRPr lang="en-US" sz="2400">
              <a:solidFill>
                <a:srgbClr val="7030A0"/>
              </a:solidFill>
            </a:endParaRPr>
          </a:p>
          <a:p>
            <a:pPr algn="just"/>
            <a:r>
              <a:rPr lang="vi-VN" sz="2400">
                <a:solidFill>
                  <a:srgbClr val="7030A0"/>
                </a:solidFill>
              </a:rPr>
              <a:t>Thái Bình Dương, </a:t>
            </a:r>
            <a:endParaRPr lang="en-US" sz="2400">
              <a:solidFill>
                <a:srgbClr val="7030A0"/>
              </a:solidFill>
            </a:endParaRPr>
          </a:p>
          <a:p>
            <a:pPr algn="just"/>
            <a:r>
              <a:rPr lang="vi-VN" sz="2400">
                <a:solidFill>
                  <a:srgbClr val="7030A0"/>
                </a:solidFill>
              </a:rPr>
              <a:t>thuộc bán cầu Nam.</a:t>
            </a:r>
            <a:endParaRPr lang="en-US" sz="2400">
              <a:solidFill>
                <a:srgbClr val="7030A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6D5488A-93C7-402F-8AD2-BF38133BA8FB}"/>
              </a:ext>
            </a:extLst>
          </p:cNvPr>
          <p:cNvSpPr/>
          <p:nvPr/>
        </p:nvSpPr>
        <p:spPr>
          <a:xfrm>
            <a:off x="34115" y="2680416"/>
            <a:ext cx="2762088" cy="1569660"/>
          </a:xfrm>
          <a:prstGeom prst="rect">
            <a:avLst/>
          </a:prstGeom>
        </p:spPr>
        <p:txBody>
          <a:bodyPr wrap="square">
            <a:spAutoFit/>
          </a:bodyPr>
          <a:lstStyle/>
          <a:p>
            <a:pPr algn="just"/>
            <a:r>
              <a:rPr lang="en-US" sz="2400">
                <a:solidFill>
                  <a:srgbClr val="7030A0"/>
                </a:solidFill>
                <a:latin typeface="Arial" panose="020B0604020202020204" pitchFamily="34" charset="0"/>
                <a:cs typeface="Arial" panose="020B0604020202020204" pitchFamily="34" charset="0"/>
              </a:rPr>
              <a:t>- </a:t>
            </a:r>
            <a:r>
              <a:rPr lang="vi-VN" sz="2400">
                <a:solidFill>
                  <a:srgbClr val="7030A0"/>
                </a:solidFill>
                <a:latin typeface="Arial" panose="020B0604020202020204" pitchFamily="34" charset="0"/>
                <a:cs typeface="Arial" panose="020B0604020202020204" pitchFamily="34" charset="0"/>
              </a:rPr>
              <a:t>Tiếp giáp Ấn Độ Dương và các biển của Thái Bình Dương.</a:t>
            </a:r>
            <a:endParaRPr lang="en-US" sz="2400">
              <a:solidFill>
                <a:srgbClr val="7030A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F878ED84-AD1F-40E2-8039-5DF217C27D07}"/>
              </a:ext>
            </a:extLst>
          </p:cNvPr>
          <p:cNvSpPr/>
          <p:nvPr/>
        </p:nvSpPr>
        <p:spPr>
          <a:xfrm>
            <a:off x="23607" y="144520"/>
            <a:ext cx="5054867" cy="523220"/>
          </a:xfrm>
          <a:prstGeom prst="rect">
            <a:avLst/>
          </a:prstGeom>
        </p:spPr>
        <p:txBody>
          <a:bodyPr wrap="square">
            <a:spAutoFit/>
          </a:bodyPr>
          <a:lstStyle/>
          <a:p>
            <a:pPr marL="457200" indent="-457200" algn="just">
              <a:buFont typeface="Wingdings" panose="05000000000000000000" pitchFamily="2" charset="2"/>
              <a:buChar char="ü"/>
            </a:pPr>
            <a:r>
              <a:rPr lang="vi-VN" sz="2800">
                <a:solidFill>
                  <a:srgbClr val="1B04FA"/>
                </a:solidFill>
                <a:latin typeface="Arial" panose="020B0604020202020204" pitchFamily="34" charset="0"/>
                <a:cs typeface="Arial" panose="020B0604020202020204" pitchFamily="34" charset="0"/>
              </a:rPr>
              <a:t> Vị trí:</a:t>
            </a:r>
            <a:endParaRPr lang="en-US"/>
          </a:p>
        </p:txBody>
      </p:sp>
    </p:spTree>
    <p:extLst>
      <p:ext uri="{BB962C8B-B14F-4D97-AF65-F5344CB8AC3E}">
        <p14:creationId xmlns:p14="http://schemas.microsoft.com/office/powerpoint/2010/main" val="164556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1" presetClass="emph" presetSubtype="0" repeatCount="indefinite" fill="hold" grpId="1" nodeType="withEffect">
                                  <p:stCondLst>
                                    <p:cond delay="0"/>
                                  </p:stCondLst>
                                  <p:childTnLst>
                                    <p:animClr clrSpc="hsl" dir="cw">
                                      <p:cBhvr override="childStyle">
                                        <p:cTn id="9" dur="500" fill="hold"/>
                                        <p:tgtEl>
                                          <p:spTgt spid="18"/>
                                        </p:tgtEl>
                                        <p:attrNameLst>
                                          <p:attrName>style.color</p:attrName>
                                        </p:attrNameLst>
                                      </p:cBhvr>
                                      <p:by>
                                        <p:hsl h="7200000" s="0" l="0"/>
                                      </p:by>
                                    </p:animClr>
                                    <p:animClr clrSpc="hsl" dir="cw">
                                      <p:cBhvr>
                                        <p:cTn id="10" dur="500" fill="hold"/>
                                        <p:tgtEl>
                                          <p:spTgt spid="18"/>
                                        </p:tgtEl>
                                        <p:attrNameLst>
                                          <p:attrName>fillcolor</p:attrName>
                                        </p:attrNameLst>
                                      </p:cBhvr>
                                      <p:by>
                                        <p:hsl h="7200000" s="0" l="0"/>
                                      </p:by>
                                    </p:animClr>
                                    <p:animClr clrSpc="hsl" dir="cw">
                                      <p:cBhvr>
                                        <p:cTn id="11" dur="500" fill="hold"/>
                                        <p:tgtEl>
                                          <p:spTgt spid="18"/>
                                        </p:tgtEl>
                                        <p:attrNameLst>
                                          <p:attrName>stroke.color</p:attrName>
                                        </p:attrNameLst>
                                      </p:cBhvr>
                                      <p:by>
                                        <p:hsl h="7200000" s="0" l="0"/>
                                      </p:by>
                                    </p:animClr>
                                    <p:set>
                                      <p:cBhvr>
                                        <p:cTn id="12" dur="5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par>
                          <p:cTn id="18" fill="hold">
                            <p:stCondLst>
                              <p:cond delay="500"/>
                            </p:stCondLst>
                            <p:childTnLst>
                              <p:par>
                                <p:cTn id="19" presetID="21" presetClass="emph" presetSubtype="0" repeatCount="indefinite" fill="hold" grpId="1" nodeType="afterEffect">
                                  <p:stCondLst>
                                    <p:cond delay="0"/>
                                  </p:stCondLst>
                                  <p:childTnLst>
                                    <p:animClr clrSpc="hsl" dir="cw">
                                      <p:cBhvr override="childStyle">
                                        <p:cTn id="20" dur="500" fill="hold"/>
                                        <p:tgtEl>
                                          <p:spTgt spid="14"/>
                                        </p:tgtEl>
                                        <p:attrNameLst>
                                          <p:attrName>style.color</p:attrName>
                                        </p:attrNameLst>
                                      </p:cBhvr>
                                      <p:by>
                                        <p:hsl h="7200000" s="0" l="0"/>
                                      </p:by>
                                    </p:animClr>
                                    <p:animClr clrSpc="hsl" dir="cw">
                                      <p:cBhvr>
                                        <p:cTn id="21" dur="500" fill="hold"/>
                                        <p:tgtEl>
                                          <p:spTgt spid="14"/>
                                        </p:tgtEl>
                                        <p:attrNameLst>
                                          <p:attrName>fillcolor</p:attrName>
                                        </p:attrNameLst>
                                      </p:cBhvr>
                                      <p:by>
                                        <p:hsl h="7200000" s="0" l="0"/>
                                      </p:by>
                                    </p:animClr>
                                    <p:animClr clrSpc="hsl" dir="cw">
                                      <p:cBhvr>
                                        <p:cTn id="22" dur="500" fill="hold"/>
                                        <p:tgtEl>
                                          <p:spTgt spid="14"/>
                                        </p:tgtEl>
                                        <p:attrNameLst>
                                          <p:attrName>stroke.color</p:attrName>
                                        </p:attrNameLst>
                                      </p:cBhvr>
                                      <p:by>
                                        <p:hsl h="7200000" s="0" l="0"/>
                                      </p:by>
                                    </p:animClr>
                                    <p:set>
                                      <p:cBhvr>
                                        <p:cTn id="23" dur="500" fill="hold"/>
                                        <p:tgtEl>
                                          <p:spTgt spid="14"/>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childTnLst>
                          </p:cTn>
                        </p:par>
                        <p:par>
                          <p:cTn id="29" fill="hold">
                            <p:stCondLst>
                              <p:cond delay="500"/>
                            </p:stCondLst>
                            <p:childTnLst>
                              <p:par>
                                <p:cTn id="30" presetID="21" presetClass="emph" presetSubtype="0" repeatCount="indefinite" fill="hold" grpId="1" nodeType="afterEffect">
                                  <p:stCondLst>
                                    <p:cond delay="0"/>
                                  </p:stCondLst>
                                  <p:childTnLst>
                                    <p:animClr clrSpc="hsl" dir="cw">
                                      <p:cBhvr override="childStyle">
                                        <p:cTn id="31" dur="500" fill="hold"/>
                                        <p:tgtEl>
                                          <p:spTgt spid="15"/>
                                        </p:tgtEl>
                                        <p:attrNameLst>
                                          <p:attrName>style.color</p:attrName>
                                        </p:attrNameLst>
                                      </p:cBhvr>
                                      <p:by>
                                        <p:hsl h="7200000" s="0" l="0"/>
                                      </p:by>
                                    </p:animClr>
                                    <p:animClr clrSpc="hsl" dir="cw">
                                      <p:cBhvr>
                                        <p:cTn id="32" dur="500" fill="hold"/>
                                        <p:tgtEl>
                                          <p:spTgt spid="15"/>
                                        </p:tgtEl>
                                        <p:attrNameLst>
                                          <p:attrName>fillcolor</p:attrName>
                                        </p:attrNameLst>
                                      </p:cBhvr>
                                      <p:by>
                                        <p:hsl h="7200000" s="0" l="0"/>
                                      </p:by>
                                    </p:animClr>
                                    <p:animClr clrSpc="hsl" dir="cw">
                                      <p:cBhvr>
                                        <p:cTn id="33" dur="500" fill="hold"/>
                                        <p:tgtEl>
                                          <p:spTgt spid="15"/>
                                        </p:tgtEl>
                                        <p:attrNameLst>
                                          <p:attrName>stroke.color</p:attrName>
                                        </p:attrNameLst>
                                      </p:cBhvr>
                                      <p:by>
                                        <p:hsl h="7200000" s="0" l="0"/>
                                      </p:by>
                                    </p:animClr>
                                    <p:set>
                                      <p:cBhvr>
                                        <p:cTn id="34" dur="500" fill="hold"/>
                                        <p:tgtEl>
                                          <p:spTgt spid="15"/>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4" grpId="0" animBg="1"/>
      <p:bldP spid="14" grpId="1" animBg="1"/>
      <p:bldP spid="15" grpId="0" animBg="1"/>
      <p:bldP spid="15" grpId="1" animBg="1"/>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E1D145-0768-49D5-95CF-747AD1C801C9}"/>
              </a:ext>
            </a:extLst>
          </p:cNvPr>
          <p:cNvPicPr>
            <a:picLocks noChangeAspect="1"/>
          </p:cNvPicPr>
          <p:nvPr/>
        </p:nvPicPr>
        <p:blipFill>
          <a:blip r:embed="rId3"/>
          <a:stretch>
            <a:fillRect/>
          </a:stretch>
        </p:blipFill>
        <p:spPr>
          <a:xfrm>
            <a:off x="0" y="30260"/>
            <a:ext cx="12192000" cy="3279988"/>
          </a:xfrm>
          <a:prstGeom prst="rect">
            <a:avLst/>
          </a:prstGeom>
        </p:spPr>
      </p:pic>
      <p:pic>
        <p:nvPicPr>
          <p:cNvPr id="7" name="image202.jpg">
            <a:extLst>
              <a:ext uri="{FF2B5EF4-FFF2-40B4-BE49-F238E27FC236}">
                <a16:creationId xmlns:a16="http://schemas.microsoft.com/office/drawing/2014/main" id="{8F190DC2-418D-47B2-A6FA-6E21F5FD39B1}"/>
              </a:ext>
            </a:extLst>
          </p:cNvPr>
          <p:cNvPicPr/>
          <p:nvPr/>
        </p:nvPicPr>
        <p:blipFill rotWithShape="1">
          <a:blip r:embed="rId4"/>
          <a:srcRect t="8997" r="2" b="16156"/>
          <a:stretch/>
        </p:blipFill>
        <p:spPr>
          <a:xfrm>
            <a:off x="106020" y="3547753"/>
            <a:ext cx="4174430" cy="3012356"/>
          </a:xfrm>
          <a:prstGeom prst="rect">
            <a:avLst/>
          </a:prstGeom>
        </p:spPr>
      </p:pic>
      <p:pic>
        <p:nvPicPr>
          <p:cNvPr id="9" name="image59.png" descr="Related image">
            <a:extLst>
              <a:ext uri="{FF2B5EF4-FFF2-40B4-BE49-F238E27FC236}">
                <a16:creationId xmlns:a16="http://schemas.microsoft.com/office/drawing/2014/main" id="{A88F9A80-F6C0-493D-AC0F-7FF48B891A09}"/>
              </a:ext>
            </a:extLst>
          </p:cNvPr>
          <p:cNvPicPr/>
          <p:nvPr/>
        </p:nvPicPr>
        <p:blipFill>
          <a:blip r:embed="rId5"/>
          <a:srcRect/>
          <a:stretch>
            <a:fillRect/>
          </a:stretch>
        </p:blipFill>
        <p:spPr>
          <a:xfrm>
            <a:off x="4379130" y="3547753"/>
            <a:ext cx="3672275" cy="3012356"/>
          </a:xfrm>
          <a:prstGeom prst="rect">
            <a:avLst/>
          </a:prstGeom>
          <a:ln/>
        </p:spPr>
      </p:pic>
      <p:pic>
        <p:nvPicPr>
          <p:cNvPr id="10" name="image63.jpg" descr="Image result for great barrier reef">
            <a:extLst>
              <a:ext uri="{FF2B5EF4-FFF2-40B4-BE49-F238E27FC236}">
                <a16:creationId xmlns:a16="http://schemas.microsoft.com/office/drawing/2014/main" id="{333B602D-5CA8-4BE9-8860-EC7DF24B7410}"/>
              </a:ext>
            </a:extLst>
          </p:cNvPr>
          <p:cNvPicPr/>
          <p:nvPr/>
        </p:nvPicPr>
        <p:blipFill>
          <a:blip r:embed="rId6"/>
          <a:srcRect/>
          <a:stretch>
            <a:fillRect/>
          </a:stretch>
        </p:blipFill>
        <p:spPr>
          <a:xfrm>
            <a:off x="8070573" y="3547753"/>
            <a:ext cx="4002156" cy="3012356"/>
          </a:xfrm>
          <a:prstGeom prst="rect">
            <a:avLst/>
          </a:prstGeom>
          <a:ln/>
        </p:spPr>
      </p:pic>
    </p:spTree>
    <p:extLst>
      <p:ext uri="{BB962C8B-B14F-4D97-AF65-F5344CB8AC3E}">
        <p14:creationId xmlns:p14="http://schemas.microsoft.com/office/powerpoint/2010/main" val="3875345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ap&#10;&#10;Description automatically generated">
            <a:extLst>
              <a:ext uri="{FF2B5EF4-FFF2-40B4-BE49-F238E27FC236}">
                <a16:creationId xmlns:a16="http://schemas.microsoft.com/office/drawing/2014/main" id="{50EB4175-55B4-4184-AE87-6E488E1CD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8214" y="1065243"/>
            <a:ext cx="6577605" cy="5177906"/>
          </a:xfrm>
          <a:prstGeom prst="rect">
            <a:avLst/>
          </a:prstGeom>
        </p:spPr>
      </p:pic>
      <p:sp>
        <p:nvSpPr>
          <p:cNvPr id="17" name="Rectangle 16">
            <a:extLst>
              <a:ext uri="{FF2B5EF4-FFF2-40B4-BE49-F238E27FC236}">
                <a16:creationId xmlns:a16="http://schemas.microsoft.com/office/drawing/2014/main" id="{817F443C-A745-469A-A5BB-B7EFC801B56C}"/>
              </a:ext>
            </a:extLst>
          </p:cNvPr>
          <p:cNvSpPr/>
          <p:nvPr/>
        </p:nvSpPr>
        <p:spPr>
          <a:xfrm>
            <a:off x="6775292" y="6378984"/>
            <a:ext cx="6096000" cy="369332"/>
          </a:xfrm>
          <a:prstGeom prst="rect">
            <a:avLst/>
          </a:prstGeom>
        </p:spPr>
        <p:txBody>
          <a:bodyPr>
            <a:spAutoFit/>
          </a:bodyPr>
          <a:lstStyle/>
          <a:p>
            <a:r>
              <a:rPr lang="vi-VN">
                <a:solidFill>
                  <a:srgbClr val="1B04FA"/>
                </a:solidFill>
              </a:rPr>
              <a:t>Hình 1. Bản đồ tự nhiên châu Đại Dương</a:t>
            </a:r>
            <a:endParaRPr lang="en-US">
              <a:solidFill>
                <a:srgbClr val="1B04FA"/>
              </a:solidFill>
            </a:endParaRPr>
          </a:p>
        </p:txBody>
      </p:sp>
      <p:grpSp>
        <p:nvGrpSpPr>
          <p:cNvPr id="21" name="Group 20">
            <a:extLst>
              <a:ext uri="{FF2B5EF4-FFF2-40B4-BE49-F238E27FC236}">
                <a16:creationId xmlns:a16="http://schemas.microsoft.com/office/drawing/2014/main" id="{9DA424B4-B3B6-447A-AC77-81B548010DD3}"/>
              </a:ext>
            </a:extLst>
          </p:cNvPr>
          <p:cNvGrpSpPr/>
          <p:nvPr/>
        </p:nvGrpSpPr>
        <p:grpSpPr>
          <a:xfrm>
            <a:off x="143018" y="54910"/>
            <a:ext cx="7334105" cy="872949"/>
            <a:chOff x="1133367" y="2220084"/>
            <a:chExt cx="4233297" cy="914400"/>
          </a:xfrm>
          <a:solidFill>
            <a:srgbClr val="FCFEB0"/>
          </a:solidFill>
        </p:grpSpPr>
        <p:sp>
          <p:nvSpPr>
            <p:cNvPr id="22" name="Arrow: Pentagon 21">
              <a:extLst>
                <a:ext uri="{FF2B5EF4-FFF2-40B4-BE49-F238E27FC236}">
                  <a16:creationId xmlns:a16="http://schemas.microsoft.com/office/drawing/2014/main" id="{47EEEA55-6C34-4092-BB8B-06D03D233E9B}"/>
                </a:ext>
              </a:extLst>
            </p:cNvPr>
            <p:cNvSpPr/>
            <p:nvPr/>
          </p:nvSpPr>
          <p:spPr>
            <a:xfrm>
              <a:off x="1133367" y="2220084"/>
              <a:ext cx="423329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3" name="TextBox 22">
              <a:extLst>
                <a:ext uri="{FF2B5EF4-FFF2-40B4-BE49-F238E27FC236}">
                  <a16:creationId xmlns:a16="http://schemas.microsoft.com/office/drawing/2014/main" id="{C30D5634-23BF-4E21-8F92-BE1F92A170FD}"/>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4" name="TextBox 23">
            <a:extLst>
              <a:ext uri="{FF2B5EF4-FFF2-40B4-BE49-F238E27FC236}">
                <a16:creationId xmlns:a16="http://schemas.microsoft.com/office/drawing/2014/main" id="{FD212ABF-6BA8-45C6-A2C7-9B79CEBD1024}"/>
              </a:ext>
            </a:extLst>
          </p:cNvPr>
          <p:cNvSpPr txBox="1"/>
          <p:nvPr/>
        </p:nvSpPr>
        <p:spPr>
          <a:xfrm>
            <a:off x="878486" y="208800"/>
            <a:ext cx="632550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Vị trí địa lí, phạm vi Châu Đại D</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ơng</a:t>
            </a:r>
          </a:p>
        </p:txBody>
      </p:sp>
      <p:sp>
        <p:nvSpPr>
          <p:cNvPr id="25" name="Arrow: Pentagon 24">
            <a:extLst>
              <a:ext uri="{FF2B5EF4-FFF2-40B4-BE49-F238E27FC236}">
                <a16:creationId xmlns:a16="http://schemas.microsoft.com/office/drawing/2014/main" id="{5E408604-585E-4DE7-A145-D635F5C9D043}"/>
              </a:ext>
            </a:extLst>
          </p:cNvPr>
          <p:cNvSpPr/>
          <p:nvPr/>
        </p:nvSpPr>
        <p:spPr>
          <a:xfrm>
            <a:off x="96032" y="51986"/>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6" name="Isosceles Triangle 25">
            <a:extLst>
              <a:ext uri="{FF2B5EF4-FFF2-40B4-BE49-F238E27FC236}">
                <a16:creationId xmlns:a16="http://schemas.microsoft.com/office/drawing/2014/main" id="{209E331A-9924-44E4-B193-8CD0F86D71DC}"/>
              </a:ext>
            </a:extLst>
          </p:cNvPr>
          <p:cNvSpPr/>
          <p:nvPr/>
        </p:nvSpPr>
        <p:spPr>
          <a:xfrm rot="5400000">
            <a:off x="774888" y="390609"/>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8">
            <a:extLst>
              <a:ext uri="{FF2B5EF4-FFF2-40B4-BE49-F238E27FC236}">
                <a16:creationId xmlns:a16="http://schemas.microsoft.com/office/drawing/2014/main" id="{28CECEFF-1EBB-4080-BAD7-B01A7093FA3C}"/>
              </a:ext>
            </a:extLst>
          </p:cNvPr>
          <p:cNvSpPr>
            <a:spLocks/>
          </p:cNvSpPr>
          <p:nvPr/>
        </p:nvSpPr>
        <p:spPr bwMode="auto">
          <a:xfrm>
            <a:off x="5804453" y="2915481"/>
            <a:ext cx="2407933" cy="1827250"/>
          </a:xfrm>
          <a:custGeom>
            <a:avLst/>
            <a:gdLst>
              <a:gd name="T0" fmla="*/ 2147483646 w 1802"/>
              <a:gd name="T1" fmla="*/ 2147483646 h 1220"/>
              <a:gd name="T2" fmla="*/ 2147483646 w 1802"/>
              <a:gd name="T3" fmla="*/ 2147483646 h 1220"/>
              <a:gd name="T4" fmla="*/ 2147483646 w 1802"/>
              <a:gd name="T5" fmla="*/ 2147483646 h 1220"/>
              <a:gd name="T6" fmla="*/ 2147483646 w 1802"/>
              <a:gd name="T7" fmla="*/ 2147483646 h 1220"/>
              <a:gd name="T8" fmla="*/ 2147483646 w 1802"/>
              <a:gd name="T9" fmla="*/ 2147483646 h 1220"/>
              <a:gd name="T10" fmla="*/ 2147483646 w 1802"/>
              <a:gd name="T11" fmla="*/ 2147483646 h 1220"/>
              <a:gd name="T12" fmla="*/ 2147483646 w 1802"/>
              <a:gd name="T13" fmla="*/ 2147483646 h 1220"/>
              <a:gd name="T14" fmla="*/ 2147483646 w 1802"/>
              <a:gd name="T15" fmla="*/ 2147483646 h 1220"/>
              <a:gd name="T16" fmla="*/ 2147483646 w 1802"/>
              <a:gd name="T17" fmla="*/ 2147483646 h 1220"/>
              <a:gd name="T18" fmla="*/ 2147483646 w 1802"/>
              <a:gd name="T19" fmla="*/ 2147483646 h 1220"/>
              <a:gd name="T20" fmla="*/ 2147483646 w 1802"/>
              <a:gd name="T21" fmla="*/ 2147483646 h 1220"/>
              <a:gd name="T22" fmla="*/ 2147483646 w 1802"/>
              <a:gd name="T23" fmla="*/ 2147483646 h 1220"/>
              <a:gd name="T24" fmla="*/ 2147483646 w 1802"/>
              <a:gd name="T25" fmla="*/ 2147483646 h 1220"/>
              <a:gd name="T26" fmla="*/ 2147483646 w 1802"/>
              <a:gd name="T27" fmla="*/ 2147483646 h 1220"/>
              <a:gd name="T28" fmla="*/ 2147483646 w 1802"/>
              <a:gd name="T29" fmla="*/ 2147483646 h 1220"/>
              <a:gd name="T30" fmla="*/ 2147483646 w 1802"/>
              <a:gd name="T31" fmla="*/ 2147483646 h 1220"/>
              <a:gd name="T32" fmla="*/ 2147483646 w 1802"/>
              <a:gd name="T33" fmla="*/ 2147483646 h 1220"/>
              <a:gd name="T34" fmla="*/ 2147483646 w 1802"/>
              <a:gd name="T35" fmla="*/ 2147483646 h 1220"/>
              <a:gd name="T36" fmla="*/ 2147483646 w 1802"/>
              <a:gd name="T37" fmla="*/ 2147483646 h 1220"/>
              <a:gd name="T38" fmla="*/ 2147483646 w 1802"/>
              <a:gd name="T39" fmla="*/ 2147483646 h 1220"/>
              <a:gd name="T40" fmla="*/ 2147483646 w 1802"/>
              <a:gd name="T41" fmla="*/ 2147483646 h 1220"/>
              <a:gd name="T42" fmla="*/ 2147483646 w 1802"/>
              <a:gd name="T43" fmla="*/ 2147483646 h 1220"/>
              <a:gd name="T44" fmla="*/ 2147483646 w 1802"/>
              <a:gd name="T45" fmla="*/ 2147483646 h 1220"/>
              <a:gd name="T46" fmla="*/ 2147483646 w 1802"/>
              <a:gd name="T47" fmla="*/ 2147483646 h 1220"/>
              <a:gd name="T48" fmla="*/ 2147483646 w 1802"/>
              <a:gd name="T49" fmla="*/ 2147483646 h 1220"/>
              <a:gd name="T50" fmla="*/ 2147483646 w 1802"/>
              <a:gd name="T51" fmla="*/ 2147483646 h 1220"/>
              <a:gd name="T52" fmla="*/ 2147483646 w 1802"/>
              <a:gd name="T53" fmla="*/ 2147483646 h 1220"/>
              <a:gd name="T54" fmla="*/ 2147483646 w 1802"/>
              <a:gd name="T55" fmla="*/ 2147483646 h 1220"/>
              <a:gd name="T56" fmla="*/ 2147483646 w 1802"/>
              <a:gd name="T57" fmla="*/ 2147483646 h 1220"/>
              <a:gd name="T58" fmla="*/ 2147483646 w 1802"/>
              <a:gd name="T59" fmla="*/ 2147483646 h 1220"/>
              <a:gd name="T60" fmla="*/ 2147483646 w 1802"/>
              <a:gd name="T61" fmla="*/ 2147483646 h 1220"/>
              <a:gd name="T62" fmla="*/ 2147483646 w 1802"/>
              <a:gd name="T63" fmla="*/ 2147483646 h 1220"/>
              <a:gd name="T64" fmla="*/ 2147483646 w 1802"/>
              <a:gd name="T65" fmla="*/ 2147483646 h 1220"/>
              <a:gd name="T66" fmla="*/ 2147483646 w 1802"/>
              <a:gd name="T67" fmla="*/ 2147483646 h 1220"/>
              <a:gd name="T68" fmla="*/ 2147483646 w 1802"/>
              <a:gd name="T69" fmla="*/ 2147483646 h 1220"/>
              <a:gd name="T70" fmla="*/ 2147483646 w 1802"/>
              <a:gd name="T71" fmla="*/ 2147483646 h 1220"/>
              <a:gd name="T72" fmla="*/ 2147483646 w 1802"/>
              <a:gd name="T73" fmla="*/ 2147483646 h 1220"/>
              <a:gd name="T74" fmla="*/ 2147483646 w 1802"/>
              <a:gd name="T75" fmla="*/ 2147483646 h 1220"/>
              <a:gd name="T76" fmla="*/ 2147483646 w 1802"/>
              <a:gd name="T77" fmla="*/ 2147483646 h 1220"/>
              <a:gd name="T78" fmla="*/ 2147483646 w 1802"/>
              <a:gd name="T79" fmla="*/ 2147483646 h 1220"/>
              <a:gd name="T80" fmla="*/ 2147483646 w 1802"/>
              <a:gd name="T81" fmla="*/ 2147483646 h 1220"/>
              <a:gd name="T82" fmla="*/ 2147483646 w 1802"/>
              <a:gd name="T83" fmla="*/ 2147483646 h 1220"/>
              <a:gd name="T84" fmla="*/ 2147483646 w 1802"/>
              <a:gd name="T85" fmla="*/ 2147483646 h 1220"/>
              <a:gd name="T86" fmla="*/ 2147483646 w 1802"/>
              <a:gd name="T87" fmla="*/ 2147483646 h 1220"/>
              <a:gd name="T88" fmla="*/ 2147483646 w 1802"/>
              <a:gd name="T89" fmla="*/ 2147483646 h 1220"/>
              <a:gd name="T90" fmla="*/ 2147483646 w 1802"/>
              <a:gd name="T91" fmla="*/ 2147483646 h 1220"/>
              <a:gd name="T92" fmla="*/ 2147483646 w 1802"/>
              <a:gd name="T93" fmla="*/ 2147483646 h 12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802" h="1220">
                <a:moveTo>
                  <a:pt x="1300" y="123"/>
                </a:moveTo>
                <a:cubicBezTo>
                  <a:pt x="1204" y="221"/>
                  <a:pt x="1383" y="199"/>
                  <a:pt x="1229" y="270"/>
                </a:cubicBezTo>
                <a:cubicBezTo>
                  <a:pt x="1223" y="282"/>
                  <a:pt x="1228" y="303"/>
                  <a:pt x="1211" y="305"/>
                </a:cubicBezTo>
                <a:cubicBezTo>
                  <a:pt x="1191" y="309"/>
                  <a:pt x="1175" y="291"/>
                  <a:pt x="1159" y="282"/>
                </a:cubicBezTo>
                <a:cubicBezTo>
                  <a:pt x="1146" y="275"/>
                  <a:pt x="1139" y="264"/>
                  <a:pt x="1125" y="258"/>
                </a:cubicBezTo>
                <a:cubicBezTo>
                  <a:pt x="1109" y="252"/>
                  <a:pt x="1089" y="252"/>
                  <a:pt x="1073" y="246"/>
                </a:cubicBezTo>
                <a:cubicBezTo>
                  <a:pt x="1054" y="240"/>
                  <a:pt x="1037" y="231"/>
                  <a:pt x="1020" y="223"/>
                </a:cubicBezTo>
                <a:cubicBezTo>
                  <a:pt x="1036" y="156"/>
                  <a:pt x="1078" y="107"/>
                  <a:pt x="968" y="82"/>
                </a:cubicBezTo>
                <a:cubicBezTo>
                  <a:pt x="841" y="88"/>
                  <a:pt x="755" y="90"/>
                  <a:pt x="710" y="177"/>
                </a:cubicBezTo>
                <a:cubicBezTo>
                  <a:pt x="705" y="201"/>
                  <a:pt x="644" y="193"/>
                  <a:pt x="621" y="211"/>
                </a:cubicBezTo>
                <a:cubicBezTo>
                  <a:pt x="597" y="230"/>
                  <a:pt x="518" y="235"/>
                  <a:pt x="518" y="235"/>
                </a:cubicBezTo>
                <a:cubicBezTo>
                  <a:pt x="458" y="275"/>
                  <a:pt x="450" y="356"/>
                  <a:pt x="340" y="383"/>
                </a:cubicBezTo>
                <a:cubicBezTo>
                  <a:pt x="319" y="411"/>
                  <a:pt x="359" y="497"/>
                  <a:pt x="326" y="520"/>
                </a:cubicBezTo>
                <a:cubicBezTo>
                  <a:pt x="300" y="537"/>
                  <a:pt x="171" y="516"/>
                  <a:pt x="171" y="516"/>
                </a:cubicBezTo>
                <a:cubicBezTo>
                  <a:pt x="145" y="529"/>
                  <a:pt x="115" y="531"/>
                  <a:pt x="107" y="548"/>
                </a:cubicBezTo>
                <a:cubicBezTo>
                  <a:pt x="99" y="565"/>
                  <a:pt x="127" y="591"/>
                  <a:pt x="120" y="616"/>
                </a:cubicBezTo>
                <a:cubicBezTo>
                  <a:pt x="102" y="622"/>
                  <a:pt x="78" y="687"/>
                  <a:pt x="66" y="699"/>
                </a:cubicBezTo>
                <a:cubicBezTo>
                  <a:pt x="71" y="770"/>
                  <a:pt x="0" y="728"/>
                  <a:pt x="14" y="798"/>
                </a:cubicBezTo>
                <a:cubicBezTo>
                  <a:pt x="17" y="812"/>
                  <a:pt x="41" y="821"/>
                  <a:pt x="49" y="833"/>
                </a:cubicBezTo>
                <a:cubicBezTo>
                  <a:pt x="114" y="931"/>
                  <a:pt x="49" y="878"/>
                  <a:pt x="119" y="927"/>
                </a:cubicBezTo>
                <a:cubicBezTo>
                  <a:pt x="131" y="952"/>
                  <a:pt x="163" y="971"/>
                  <a:pt x="171" y="997"/>
                </a:cubicBezTo>
                <a:cubicBezTo>
                  <a:pt x="182" y="1023"/>
                  <a:pt x="178" y="1070"/>
                  <a:pt x="189" y="1096"/>
                </a:cubicBezTo>
                <a:cubicBezTo>
                  <a:pt x="200" y="1122"/>
                  <a:pt x="214" y="1143"/>
                  <a:pt x="239" y="1150"/>
                </a:cubicBezTo>
                <a:cubicBezTo>
                  <a:pt x="274" y="1134"/>
                  <a:pt x="322" y="1199"/>
                  <a:pt x="340" y="1137"/>
                </a:cubicBezTo>
                <a:cubicBezTo>
                  <a:pt x="432" y="1185"/>
                  <a:pt x="448" y="1080"/>
                  <a:pt x="448" y="1080"/>
                </a:cubicBezTo>
                <a:cubicBezTo>
                  <a:pt x="550" y="1011"/>
                  <a:pt x="534" y="1024"/>
                  <a:pt x="691" y="1009"/>
                </a:cubicBezTo>
                <a:cubicBezTo>
                  <a:pt x="801" y="935"/>
                  <a:pt x="771" y="949"/>
                  <a:pt x="951" y="962"/>
                </a:cubicBezTo>
                <a:cubicBezTo>
                  <a:pt x="963" y="974"/>
                  <a:pt x="978" y="985"/>
                  <a:pt x="985" y="997"/>
                </a:cubicBezTo>
                <a:cubicBezTo>
                  <a:pt x="995" y="1012"/>
                  <a:pt x="992" y="1030"/>
                  <a:pt x="1003" y="1045"/>
                </a:cubicBezTo>
                <a:cubicBezTo>
                  <a:pt x="1037" y="1091"/>
                  <a:pt x="1167" y="1090"/>
                  <a:pt x="1229" y="1103"/>
                </a:cubicBezTo>
                <a:cubicBezTo>
                  <a:pt x="1235" y="1134"/>
                  <a:pt x="1212" y="1176"/>
                  <a:pt x="1247" y="1197"/>
                </a:cubicBezTo>
                <a:cubicBezTo>
                  <a:pt x="1280" y="1214"/>
                  <a:pt x="1339" y="1220"/>
                  <a:pt x="1396" y="1220"/>
                </a:cubicBezTo>
                <a:cubicBezTo>
                  <a:pt x="1453" y="1220"/>
                  <a:pt x="1567" y="1218"/>
                  <a:pt x="1592" y="1197"/>
                </a:cubicBezTo>
                <a:cubicBezTo>
                  <a:pt x="1640" y="1106"/>
                  <a:pt x="1455" y="1173"/>
                  <a:pt x="1547" y="1096"/>
                </a:cubicBezTo>
                <a:cubicBezTo>
                  <a:pt x="1559" y="1086"/>
                  <a:pt x="1671" y="1114"/>
                  <a:pt x="1680" y="1103"/>
                </a:cubicBezTo>
                <a:cubicBezTo>
                  <a:pt x="1700" y="1078"/>
                  <a:pt x="1642" y="1027"/>
                  <a:pt x="1656" y="1000"/>
                </a:cubicBezTo>
                <a:cubicBezTo>
                  <a:pt x="1661" y="989"/>
                  <a:pt x="1755" y="1007"/>
                  <a:pt x="1766" y="997"/>
                </a:cubicBezTo>
                <a:cubicBezTo>
                  <a:pt x="1791" y="975"/>
                  <a:pt x="1679" y="910"/>
                  <a:pt x="1780" y="945"/>
                </a:cubicBezTo>
                <a:cubicBezTo>
                  <a:pt x="1679" y="855"/>
                  <a:pt x="1802" y="786"/>
                  <a:pt x="1704" y="717"/>
                </a:cubicBezTo>
                <a:cubicBezTo>
                  <a:pt x="1699" y="706"/>
                  <a:pt x="1672" y="632"/>
                  <a:pt x="1663" y="621"/>
                </a:cubicBezTo>
                <a:cubicBezTo>
                  <a:pt x="1653" y="612"/>
                  <a:pt x="1527" y="565"/>
                  <a:pt x="1643" y="561"/>
                </a:cubicBezTo>
                <a:cubicBezTo>
                  <a:pt x="1485" y="497"/>
                  <a:pt x="1695" y="594"/>
                  <a:pt x="1595" y="525"/>
                </a:cubicBezTo>
                <a:cubicBezTo>
                  <a:pt x="1565" y="506"/>
                  <a:pt x="1485" y="429"/>
                  <a:pt x="1485" y="429"/>
                </a:cubicBezTo>
                <a:cubicBezTo>
                  <a:pt x="1464" y="387"/>
                  <a:pt x="1496" y="306"/>
                  <a:pt x="1451" y="273"/>
                </a:cubicBezTo>
                <a:cubicBezTo>
                  <a:pt x="1445" y="250"/>
                  <a:pt x="1433" y="269"/>
                  <a:pt x="1423" y="246"/>
                </a:cubicBezTo>
                <a:cubicBezTo>
                  <a:pt x="1372" y="143"/>
                  <a:pt x="1311" y="128"/>
                  <a:pt x="1281" y="27"/>
                </a:cubicBezTo>
                <a:cubicBezTo>
                  <a:pt x="1273" y="0"/>
                  <a:pt x="1306" y="150"/>
                  <a:pt x="1300" y="123"/>
                </a:cubicBezTo>
                <a:close/>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Rectangle 1">
            <a:extLst>
              <a:ext uri="{FF2B5EF4-FFF2-40B4-BE49-F238E27FC236}">
                <a16:creationId xmlns:a16="http://schemas.microsoft.com/office/drawing/2014/main" id="{992E4293-D88E-44B7-A54D-8D24E1DB9918}"/>
              </a:ext>
            </a:extLst>
          </p:cNvPr>
          <p:cNvSpPr/>
          <p:nvPr/>
        </p:nvSpPr>
        <p:spPr>
          <a:xfrm>
            <a:off x="0" y="1999225"/>
            <a:ext cx="5356634" cy="954107"/>
          </a:xfrm>
          <a:prstGeom prst="rect">
            <a:avLst/>
          </a:prstGeom>
        </p:spPr>
        <p:txBody>
          <a:bodyPr wrap="square">
            <a:spAutoFit/>
          </a:bodyPr>
          <a:lstStyle/>
          <a:p>
            <a:pPr marL="457200" indent="-457200" algn="just">
              <a:buFont typeface="Wingdings" panose="05000000000000000000" pitchFamily="2" charset="2"/>
              <a:buChar char="ü"/>
            </a:pPr>
            <a:r>
              <a:rPr lang="vi-VN" sz="2800">
                <a:solidFill>
                  <a:srgbClr val="1B04FA"/>
                </a:solidFill>
                <a:latin typeface="Arial" panose="020B0604020202020204" pitchFamily="34" charset="0"/>
                <a:cs typeface="Arial" panose="020B0604020202020204" pitchFamily="34" charset="0"/>
              </a:rPr>
              <a:t>Hình dạng: Dạng hình khối rõ rệt (do bờ biển ít bị chia cắt).</a:t>
            </a:r>
            <a:endParaRPr lang="en-US"/>
          </a:p>
        </p:txBody>
      </p:sp>
      <p:sp>
        <p:nvSpPr>
          <p:cNvPr id="27" name="Rectangle 26">
            <a:extLst>
              <a:ext uri="{FF2B5EF4-FFF2-40B4-BE49-F238E27FC236}">
                <a16:creationId xmlns:a16="http://schemas.microsoft.com/office/drawing/2014/main" id="{A3C5468B-2487-4301-912A-F399C9DEF62D}"/>
              </a:ext>
            </a:extLst>
          </p:cNvPr>
          <p:cNvSpPr/>
          <p:nvPr/>
        </p:nvSpPr>
        <p:spPr>
          <a:xfrm>
            <a:off x="-40820" y="3089607"/>
            <a:ext cx="5356634" cy="1815882"/>
          </a:xfrm>
          <a:prstGeom prst="rect">
            <a:avLst/>
          </a:prstGeom>
        </p:spPr>
        <p:txBody>
          <a:bodyPr wrap="square">
            <a:spAutoFit/>
          </a:bodyPr>
          <a:lstStyle/>
          <a:p>
            <a:pPr marL="457200" indent="-457200" algn="just">
              <a:buFont typeface="Wingdings" panose="05000000000000000000" pitchFamily="2" charset="2"/>
              <a:buChar char="ü"/>
            </a:pPr>
            <a:r>
              <a:rPr lang="vi-VN" sz="2800">
                <a:solidFill>
                  <a:srgbClr val="1B04FA"/>
                </a:solidFill>
                <a:latin typeface="Arial" panose="020B0604020202020204" pitchFamily="34" charset="0"/>
                <a:cs typeface="Arial" panose="020B0604020202020204" pitchFamily="34" charset="0"/>
              </a:rPr>
              <a:t>Kích thước: Diện tích nhỏ (khoảng 7,7 triệu km</a:t>
            </a:r>
            <a:r>
              <a:rPr lang="vi-VN" sz="2800" baseline="30000">
                <a:solidFill>
                  <a:srgbClr val="1B04FA"/>
                </a:solidFill>
                <a:latin typeface="Arial" panose="020B0604020202020204" pitchFamily="34" charset="0"/>
                <a:cs typeface="Arial" panose="020B0604020202020204" pitchFamily="34" charset="0"/>
              </a:rPr>
              <a:t>2</a:t>
            </a:r>
            <a:r>
              <a:rPr lang="vi-VN" sz="2800">
                <a:solidFill>
                  <a:srgbClr val="1B04FA"/>
                </a:solidFill>
                <a:latin typeface="Arial" panose="020B0604020202020204" pitchFamily="34" charset="0"/>
                <a:cs typeface="Arial" panose="020B0604020202020204" pitchFamily="34" charset="0"/>
              </a:rPr>
              <a:t>), </a:t>
            </a:r>
            <a:endParaRPr lang="en-US" sz="2800">
              <a:solidFill>
                <a:srgbClr val="1B04FA"/>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ü"/>
            </a:pPr>
            <a:r>
              <a:rPr lang="en-US" sz="2800">
                <a:solidFill>
                  <a:srgbClr val="1B04FA"/>
                </a:solidFill>
                <a:latin typeface="Arial" panose="020B0604020202020204" pitchFamily="34" charset="0"/>
                <a:cs typeface="Arial" panose="020B0604020202020204" pitchFamily="34" charset="0"/>
              </a:rPr>
              <a:t>B - N: </a:t>
            </a:r>
            <a:r>
              <a:rPr lang="vi-VN" sz="2800">
                <a:solidFill>
                  <a:srgbClr val="1B04FA"/>
                </a:solidFill>
                <a:latin typeface="Arial" panose="020B0604020202020204" pitchFamily="34" charset="0"/>
                <a:cs typeface="Arial" panose="020B0604020202020204" pitchFamily="34" charset="0"/>
              </a:rPr>
              <a:t>3 000 km</a:t>
            </a:r>
            <a:endParaRPr lang="en-US" sz="2800">
              <a:solidFill>
                <a:srgbClr val="1B04FA"/>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ü"/>
            </a:pPr>
            <a:r>
              <a:rPr lang="en-US" sz="2800">
                <a:solidFill>
                  <a:srgbClr val="1B04FA"/>
                </a:solidFill>
                <a:latin typeface="Arial" panose="020B0604020202020204" pitchFamily="34" charset="0"/>
                <a:cs typeface="Arial" panose="020B0604020202020204" pitchFamily="34" charset="0"/>
              </a:rPr>
              <a:t>T - Đ: </a:t>
            </a:r>
            <a:r>
              <a:rPr lang="vi-VN" sz="2800">
                <a:solidFill>
                  <a:srgbClr val="1B04FA"/>
                </a:solidFill>
                <a:latin typeface="Arial" panose="020B0604020202020204" pitchFamily="34" charset="0"/>
                <a:cs typeface="Arial" panose="020B0604020202020204" pitchFamily="34" charset="0"/>
              </a:rPr>
              <a:t> 4 000 km.</a:t>
            </a:r>
            <a:endParaRPr lang="en-US"/>
          </a:p>
        </p:txBody>
      </p:sp>
      <p:pic>
        <p:nvPicPr>
          <p:cNvPr id="28" name="Picture 27">
            <a:extLst>
              <a:ext uri="{FF2B5EF4-FFF2-40B4-BE49-F238E27FC236}">
                <a16:creationId xmlns:a16="http://schemas.microsoft.com/office/drawing/2014/main" id="{E489B1F6-72AA-4FE4-98B5-7D6CF134E21A}"/>
              </a:ext>
            </a:extLst>
          </p:cNvPr>
          <p:cNvPicPr>
            <a:picLocks noChangeAspect="1"/>
          </p:cNvPicPr>
          <p:nvPr/>
        </p:nvPicPr>
        <p:blipFill rotWithShape="1">
          <a:blip r:embed="rId4"/>
          <a:srcRect l="49250" t="16517" r="40417" b="67812"/>
          <a:stretch/>
        </p:blipFill>
        <p:spPr>
          <a:xfrm>
            <a:off x="10946296" y="58613"/>
            <a:ext cx="1099523" cy="937938"/>
          </a:xfrm>
          <a:prstGeom prst="rect">
            <a:avLst/>
          </a:prstGeom>
        </p:spPr>
      </p:pic>
    </p:spTree>
    <p:extLst>
      <p:ext uri="{BB962C8B-B14F-4D97-AF65-F5344CB8AC3E}">
        <p14:creationId xmlns:p14="http://schemas.microsoft.com/office/powerpoint/2010/main" val="310612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1" presetClass="emph" presetSubtype="0" repeatCount="indefinite" fill="hold" grpId="1" nodeType="withEffect">
                                  <p:stCondLst>
                                    <p:cond delay="0"/>
                                  </p:stCondLst>
                                  <p:childTnLst>
                                    <p:animClr clrSpc="hsl" dir="cw">
                                      <p:cBhvr override="childStyle">
                                        <p:cTn id="9" dur="500" fill="hold"/>
                                        <p:tgtEl>
                                          <p:spTgt spid="18"/>
                                        </p:tgtEl>
                                        <p:attrNameLst>
                                          <p:attrName>style.color</p:attrName>
                                        </p:attrNameLst>
                                      </p:cBhvr>
                                      <p:by>
                                        <p:hsl h="7200000" s="0" l="0"/>
                                      </p:by>
                                    </p:animClr>
                                    <p:animClr clrSpc="hsl" dir="cw">
                                      <p:cBhvr>
                                        <p:cTn id="10" dur="500" fill="hold"/>
                                        <p:tgtEl>
                                          <p:spTgt spid="18"/>
                                        </p:tgtEl>
                                        <p:attrNameLst>
                                          <p:attrName>fillcolor</p:attrName>
                                        </p:attrNameLst>
                                      </p:cBhvr>
                                      <p:by>
                                        <p:hsl h="7200000" s="0" l="0"/>
                                      </p:by>
                                    </p:animClr>
                                    <p:animClr clrSpc="hsl" dir="cw">
                                      <p:cBhvr>
                                        <p:cTn id="11" dur="500" fill="hold"/>
                                        <p:tgtEl>
                                          <p:spTgt spid="18"/>
                                        </p:tgtEl>
                                        <p:attrNameLst>
                                          <p:attrName>stroke.color</p:attrName>
                                        </p:attrNameLst>
                                      </p:cBhvr>
                                      <p:by>
                                        <p:hsl h="7200000" s="0" l="0"/>
                                      </p:by>
                                    </p:animClr>
                                    <p:set>
                                      <p:cBhvr>
                                        <p:cTn id="12" dur="5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DA424B4-B3B6-447A-AC77-81B548010DD3}"/>
              </a:ext>
            </a:extLst>
          </p:cNvPr>
          <p:cNvGrpSpPr/>
          <p:nvPr/>
        </p:nvGrpSpPr>
        <p:grpSpPr>
          <a:xfrm>
            <a:off x="143018" y="54910"/>
            <a:ext cx="7334105" cy="872949"/>
            <a:chOff x="1133367" y="2220084"/>
            <a:chExt cx="4233297" cy="914400"/>
          </a:xfrm>
          <a:solidFill>
            <a:srgbClr val="FCFEB0"/>
          </a:solidFill>
        </p:grpSpPr>
        <p:sp>
          <p:nvSpPr>
            <p:cNvPr id="22" name="Arrow: Pentagon 21">
              <a:extLst>
                <a:ext uri="{FF2B5EF4-FFF2-40B4-BE49-F238E27FC236}">
                  <a16:creationId xmlns:a16="http://schemas.microsoft.com/office/drawing/2014/main" id="{47EEEA55-6C34-4092-BB8B-06D03D233E9B}"/>
                </a:ext>
              </a:extLst>
            </p:cNvPr>
            <p:cNvSpPr/>
            <p:nvPr/>
          </p:nvSpPr>
          <p:spPr>
            <a:xfrm>
              <a:off x="1133367" y="2220084"/>
              <a:ext cx="423329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3" name="TextBox 22">
              <a:extLst>
                <a:ext uri="{FF2B5EF4-FFF2-40B4-BE49-F238E27FC236}">
                  <a16:creationId xmlns:a16="http://schemas.microsoft.com/office/drawing/2014/main" id="{C30D5634-23BF-4E21-8F92-BE1F92A170FD}"/>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4" name="TextBox 23">
            <a:extLst>
              <a:ext uri="{FF2B5EF4-FFF2-40B4-BE49-F238E27FC236}">
                <a16:creationId xmlns:a16="http://schemas.microsoft.com/office/drawing/2014/main" id="{FD212ABF-6BA8-45C6-A2C7-9B79CEBD1024}"/>
              </a:ext>
            </a:extLst>
          </p:cNvPr>
          <p:cNvSpPr txBox="1"/>
          <p:nvPr/>
        </p:nvSpPr>
        <p:spPr>
          <a:xfrm>
            <a:off x="878486" y="208800"/>
            <a:ext cx="632550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  Vị trí địa lí, phạm vi Châu Đại D</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ơng</a:t>
            </a:r>
          </a:p>
        </p:txBody>
      </p:sp>
      <p:sp>
        <p:nvSpPr>
          <p:cNvPr id="25" name="Arrow: Pentagon 24">
            <a:extLst>
              <a:ext uri="{FF2B5EF4-FFF2-40B4-BE49-F238E27FC236}">
                <a16:creationId xmlns:a16="http://schemas.microsoft.com/office/drawing/2014/main" id="{5E408604-585E-4DE7-A145-D635F5C9D043}"/>
              </a:ext>
            </a:extLst>
          </p:cNvPr>
          <p:cNvSpPr/>
          <p:nvPr/>
        </p:nvSpPr>
        <p:spPr>
          <a:xfrm>
            <a:off x="96032" y="51986"/>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6" name="Isosceles Triangle 25">
            <a:extLst>
              <a:ext uri="{FF2B5EF4-FFF2-40B4-BE49-F238E27FC236}">
                <a16:creationId xmlns:a16="http://schemas.microsoft.com/office/drawing/2014/main" id="{209E331A-9924-44E4-B193-8CD0F86D71DC}"/>
              </a:ext>
            </a:extLst>
          </p:cNvPr>
          <p:cNvSpPr/>
          <p:nvPr/>
        </p:nvSpPr>
        <p:spPr>
          <a:xfrm rot="5400000">
            <a:off x="774888" y="390609"/>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874366-4DE3-4C76-8494-F7C0E36CD21E}"/>
              </a:ext>
            </a:extLst>
          </p:cNvPr>
          <p:cNvSpPr/>
          <p:nvPr/>
        </p:nvSpPr>
        <p:spPr>
          <a:xfrm>
            <a:off x="143018" y="2019145"/>
            <a:ext cx="11627757" cy="2246769"/>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Châu Đại Dương gồm 2 bộ phận:</a:t>
            </a:r>
          </a:p>
          <a:p>
            <a:pPr algn="just"/>
            <a:r>
              <a:rPr lang="vi-VN" sz="2800">
                <a:solidFill>
                  <a:srgbClr val="1B04FA"/>
                </a:solidFill>
                <a:latin typeface="Arial" panose="020B0604020202020204" pitchFamily="34" charset="0"/>
                <a:cs typeface="Arial" panose="020B0604020202020204" pitchFamily="34" charset="0"/>
              </a:rPr>
              <a:t>- Lục địa Ô-xtrây-li-a nằm ở phía tây nam Thái Bình Dương, thuộc bán cầu Nam.</a:t>
            </a:r>
          </a:p>
          <a:p>
            <a:pPr algn="just"/>
            <a:r>
              <a:rPr lang="vi-VN" sz="2800">
                <a:solidFill>
                  <a:srgbClr val="1B04FA"/>
                </a:solidFill>
                <a:latin typeface="Arial" panose="020B0604020202020204" pitchFamily="34" charset="0"/>
                <a:cs typeface="Arial" panose="020B0604020202020204" pitchFamily="34" charset="0"/>
              </a:rPr>
              <a:t>- Vùng đảo châu Đại Dương nằm ở trung tâm Thái Bình Dương</a:t>
            </a:r>
            <a:r>
              <a:rPr lang="en-US" sz="2800">
                <a:solidFill>
                  <a:srgbClr val="1B04FA"/>
                </a:solidFill>
                <a:latin typeface="Arial" panose="020B0604020202020204" pitchFamily="34" charset="0"/>
                <a:cs typeface="Arial" panose="020B0604020202020204" pitchFamily="34" charset="0"/>
              </a:rPr>
              <a:t>,</a:t>
            </a:r>
            <a:r>
              <a:rPr lang="it-IT" sz="2800">
                <a:solidFill>
                  <a:srgbClr val="1B04FA"/>
                </a:solidFill>
                <a:latin typeface="Arial" panose="020B0604020202020204" pitchFamily="34" charset="0"/>
                <a:cs typeface="Arial" panose="020B0604020202020204" pitchFamily="34" charset="0"/>
              </a:rPr>
              <a:t> gồm 4 khu vực (Mê-la-nê-di, Mi-crô-nê-di, Pô-li-nê-di và Niu Di-len).</a:t>
            </a:r>
            <a:endParaRPr lang="en-US" sz="2800">
              <a:solidFill>
                <a:srgbClr val="1B04FA"/>
              </a:solidFill>
              <a:latin typeface="Arial" panose="020B0604020202020204" pitchFamily="34" charset="0"/>
              <a:cs typeface="Arial" panose="020B0604020202020204" pitchFamily="34" charset="0"/>
            </a:endParaRPr>
          </a:p>
        </p:txBody>
      </p:sp>
      <p:pic>
        <p:nvPicPr>
          <p:cNvPr id="14" name="Picture 13" descr="book9">
            <a:extLst>
              <a:ext uri="{FF2B5EF4-FFF2-40B4-BE49-F238E27FC236}">
                <a16:creationId xmlns:a16="http://schemas.microsoft.com/office/drawing/2014/main" id="{231ADA7E-8C58-41DB-8B3D-6ECC3B0F182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3615" y="996717"/>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D2E97CE2-1914-44D5-B544-6B32D4F106F5}"/>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285134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997FDA-05C5-4623-8B9F-CD6CF9828A3F}"/>
              </a:ext>
            </a:extLst>
          </p:cNvPr>
          <p:cNvGrpSpPr/>
          <p:nvPr/>
        </p:nvGrpSpPr>
        <p:grpSpPr>
          <a:xfrm>
            <a:off x="158969" y="89046"/>
            <a:ext cx="6840883" cy="872949"/>
            <a:chOff x="1133365" y="2220084"/>
            <a:chExt cx="5682483" cy="914400"/>
          </a:xfrm>
          <a:solidFill>
            <a:srgbClr val="FCFEB0"/>
          </a:solidFill>
        </p:grpSpPr>
        <p:sp>
          <p:nvSpPr>
            <p:cNvPr id="3" name="Arrow: Pentagon 2">
              <a:extLst>
                <a:ext uri="{FF2B5EF4-FFF2-40B4-BE49-F238E27FC236}">
                  <a16:creationId xmlns:a16="http://schemas.microsoft.com/office/drawing/2014/main" id="{6D79D02A-1CD7-4AF5-BAE6-916538966995}"/>
                </a:ext>
              </a:extLst>
            </p:cNvPr>
            <p:cNvSpPr/>
            <p:nvPr/>
          </p:nvSpPr>
          <p:spPr>
            <a:xfrm>
              <a:off x="1133365" y="2220084"/>
              <a:ext cx="5682483"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EF35B01-BD41-4301-A18D-212266CBED73}"/>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id="{B3680A6A-C0AB-4FD1-AC66-49514CF250E9}"/>
              </a:ext>
            </a:extLst>
          </p:cNvPr>
          <p:cNvGrpSpPr/>
          <p:nvPr/>
        </p:nvGrpSpPr>
        <p:grpSpPr>
          <a:xfrm>
            <a:off x="98057" y="86122"/>
            <a:ext cx="1061586" cy="872947"/>
            <a:chOff x="3101140" y="2797566"/>
            <a:chExt cx="1061586" cy="872947"/>
          </a:xfrm>
        </p:grpSpPr>
        <p:sp>
          <p:nvSpPr>
            <p:cNvPr id="6" name="Arrow: Pentagon 5">
              <a:extLst>
                <a:ext uri="{FF2B5EF4-FFF2-40B4-BE49-F238E27FC236}">
                  <a16:creationId xmlns:a16="http://schemas.microsoft.com/office/drawing/2014/main" id="{77490248-A75A-4174-84E3-59E0D879D901}"/>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1BF8D813-BC23-4DAF-85CF-14E63D8C1299}"/>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A9698D7-0989-447B-B60D-A30A193F74A6}"/>
              </a:ext>
            </a:extLst>
          </p:cNvPr>
          <p:cNvSpPr txBox="1"/>
          <p:nvPr/>
        </p:nvSpPr>
        <p:spPr>
          <a:xfrm>
            <a:off x="-455691" y="284334"/>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pic>
        <p:nvPicPr>
          <p:cNvPr id="11" name="Picture 10">
            <a:extLst>
              <a:ext uri="{FF2B5EF4-FFF2-40B4-BE49-F238E27FC236}">
                <a16:creationId xmlns:a16="http://schemas.microsoft.com/office/drawing/2014/main" id="{E2CB2C56-78CE-4998-9CEC-C81DA8AA0C1E}"/>
              </a:ext>
            </a:extLst>
          </p:cNvPr>
          <p:cNvPicPr>
            <a:picLocks noChangeAspect="1"/>
          </p:cNvPicPr>
          <p:nvPr/>
        </p:nvPicPr>
        <p:blipFill rotWithShape="1">
          <a:blip r:embed="rId5"/>
          <a:srcRect l="49250" t="16517" r="40417" b="67812"/>
          <a:stretch/>
        </p:blipFill>
        <p:spPr>
          <a:xfrm>
            <a:off x="10932160" y="22197"/>
            <a:ext cx="1259840" cy="1074695"/>
          </a:xfrm>
          <a:prstGeom prst="rect">
            <a:avLst/>
          </a:prstGeom>
        </p:spPr>
      </p:pic>
      <p:sp>
        <p:nvSpPr>
          <p:cNvPr id="9" name="TextBox 8">
            <a:extLst>
              <a:ext uri="{FF2B5EF4-FFF2-40B4-BE49-F238E27FC236}">
                <a16:creationId xmlns:a16="http://schemas.microsoft.com/office/drawing/2014/main" id="{63D3911B-86F1-40EF-8770-F4BA305C2F89}"/>
              </a:ext>
            </a:extLst>
          </p:cNvPr>
          <p:cNvSpPr txBox="1"/>
          <p:nvPr/>
        </p:nvSpPr>
        <p:spPr>
          <a:xfrm>
            <a:off x="149804" y="1023713"/>
            <a:ext cx="3930732" cy="461665"/>
          </a:xfrm>
          <a:prstGeom prst="rect">
            <a:avLst/>
          </a:prstGeom>
          <a:solidFill>
            <a:srgbClr val="00B050"/>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a. Địa hình và khoáng sản</a:t>
            </a:r>
          </a:p>
        </p:txBody>
      </p:sp>
      <p:sp>
        <p:nvSpPr>
          <p:cNvPr id="10" name="Rectangle 9">
            <a:extLst>
              <a:ext uri="{FF2B5EF4-FFF2-40B4-BE49-F238E27FC236}">
                <a16:creationId xmlns:a16="http://schemas.microsoft.com/office/drawing/2014/main" id="{AEA504FE-7025-4613-ADAA-9EFFCA4446C3}"/>
              </a:ext>
            </a:extLst>
          </p:cNvPr>
          <p:cNvSpPr/>
          <p:nvPr/>
        </p:nvSpPr>
        <p:spPr>
          <a:xfrm>
            <a:off x="413463" y="2384448"/>
            <a:ext cx="11365073" cy="1815882"/>
          </a:xfrm>
          <a:prstGeom prst="rect">
            <a:avLst/>
          </a:prstGeom>
          <a:ln>
            <a:solidFill>
              <a:schemeClr val="accent1"/>
            </a:solidFill>
            <a:prstDash val="sysDash"/>
          </a:ln>
        </p:spPr>
        <p:txBody>
          <a:bodyPr wrap="square">
            <a:spAutoFit/>
          </a:bodyPr>
          <a:lstStyle/>
          <a:p>
            <a:pPr algn="just"/>
            <a:r>
              <a:rPr lang="en-US" sz="2800">
                <a:solidFill>
                  <a:srgbClr val="FF0066"/>
                </a:solidFill>
                <a:latin typeface="Arial" panose="020B0604020202020204" pitchFamily="34" charset="0"/>
                <a:cs typeface="Arial" panose="020B0604020202020204" pitchFamily="34" charset="0"/>
              </a:rPr>
              <a:t>Dựa vào thông tin trong mục a và hình 1, hãy:</a:t>
            </a:r>
          </a:p>
          <a:p>
            <a:pPr algn="just"/>
            <a:r>
              <a:rPr lang="en-US" sz="2800">
                <a:solidFill>
                  <a:srgbClr val="FF0066"/>
                </a:solidFill>
                <a:latin typeface="Arial" panose="020B0604020202020204" pitchFamily="34" charset="0"/>
                <a:cs typeface="Arial" panose="020B0604020202020204" pitchFamily="34" charset="0"/>
              </a:rPr>
              <a:t>- Xác định vị trí và nêu đặc điểm của các khu vực địa hình trên lục địa Ô-xtrây-li-a.</a:t>
            </a:r>
          </a:p>
          <a:p>
            <a:pPr algn="just"/>
            <a:r>
              <a:rPr lang="en-US" sz="2800">
                <a:solidFill>
                  <a:srgbClr val="FF0066"/>
                </a:solidFill>
                <a:latin typeface="Arial" panose="020B0604020202020204" pitchFamily="34" charset="0"/>
                <a:cs typeface="Arial" panose="020B0604020202020204" pitchFamily="34" charset="0"/>
              </a:rPr>
              <a:t>- Kể tên các loại khoáng sản ở các khu vực địa hình.</a:t>
            </a:r>
            <a:endParaRPr lang="en-US" sz="2800">
              <a:solidFill>
                <a:srgbClr val="FF0066"/>
              </a:solidFill>
            </a:endParaRPr>
          </a:p>
        </p:txBody>
      </p:sp>
      <p:grpSp>
        <p:nvGrpSpPr>
          <p:cNvPr id="15" name="Group 14">
            <a:extLst>
              <a:ext uri="{FF2B5EF4-FFF2-40B4-BE49-F238E27FC236}">
                <a16:creationId xmlns:a16="http://schemas.microsoft.com/office/drawing/2014/main" id="{BC8B1962-B4C1-4278-BD79-9033F33E2838}"/>
              </a:ext>
            </a:extLst>
          </p:cNvPr>
          <p:cNvGrpSpPr/>
          <p:nvPr/>
        </p:nvGrpSpPr>
        <p:grpSpPr>
          <a:xfrm>
            <a:off x="4241531" y="1582029"/>
            <a:ext cx="3916332" cy="720469"/>
            <a:chOff x="3125604" y="878949"/>
            <a:chExt cx="3612248" cy="531350"/>
          </a:xfrm>
        </p:grpSpPr>
        <p:sp>
          <p:nvSpPr>
            <p:cNvPr id="16" name="Rectangle: Rounded Corners 15">
              <a:extLst>
                <a:ext uri="{FF2B5EF4-FFF2-40B4-BE49-F238E27FC236}">
                  <a16:creationId xmlns:a16="http://schemas.microsoft.com/office/drawing/2014/main" id="{51D3A831-AFF8-42BF-9A96-4C9D94AF11ED}"/>
                </a:ext>
              </a:extLst>
            </p:cNvPr>
            <p:cNvSpPr/>
            <p:nvPr/>
          </p:nvSpPr>
          <p:spPr>
            <a:xfrm>
              <a:off x="3125604" y="878949"/>
              <a:ext cx="2923454" cy="531350"/>
            </a:xfrm>
            <a:prstGeom prst="roundRect">
              <a:avLst/>
            </a:prstGeom>
            <a:solidFill>
              <a:srgbClr val="7030A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7FA76"/>
                </a:solidFill>
              </a:endParaRPr>
            </a:p>
          </p:txBody>
        </p:sp>
        <p:sp>
          <p:nvSpPr>
            <p:cNvPr id="17" name="TextBox 16">
              <a:extLst>
                <a:ext uri="{FF2B5EF4-FFF2-40B4-BE49-F238E27FC236}">
                  <a16:creationId xmlns:a16="http://schemas.microsoft.com/office/drawing/2014/main" id="{17DE1D2D-4245-4131-81C0-F826051F9D61}"/>
                </a:ext>
              </a:extLst>
            </p:cNvPr>
            <p:cNvSpPr txBox="1"/>
            <p:nvPr/>
          </p:nvSpPr>
          <p:spPr>
            <a:xfrm>
              <a:off x="3284825" y="979102"/>
              <a:ext cx="3453027" cy="431195"/>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AI NHANH H</a:t>
              </a:r>
              <a:r>
                <a:rPr lang="vi-VN" sz="2800" b="1">
                  <a:solidFill>
                    <a:srgbClr val="FFFF00"/>
                  </a:solidFill>
                  <a:latin typeface="Arial" panose="020B0604020202020204" pitchFamily="34" charset="0"/>
                  <a:cs typeface="Arial" panose="020B0604020202020204" pitchFamily="34" charset="0"/>
                </a:rPr>
                <a:t>Ơ</a:t>
              </a:r>
              <a:r>
                <a:rPr lang="en-US" sz="2800" b="1">
                  <a:solidFill>
                    <a:srgbClr val="FFFF00"/>
                  </a:solidFill>
                  <a:latin typeface="Arial" panose="020B0604020202020204" pitchFamily="34" charset="0"/>
                  <a:cs typeface="Arial" panose="020B0604020202020204" pitchFamily="34" charset="0"/>
                </a:rPr>
                <a:t>N</a:t>
              </a:r>
            </a:p>
          </p:txBody>
        </p:sp>
      </p:grpSp>
      <p:grpSp>
        <p:nvGrpSpPr>
          <p:cNvPr id="18" name="Group 17">
            <a:extLst>
              <a:ext uri="{FF2B5EF4-FFF2-40B4-BE49-F238E27FC236}">
                <a16:creationId xmlns:a16="http://schemas.microsoft.com/office/drawing/2014/main" id="{BFDEAEA4-618F-4A79-A91B-C38A66B52C82}"/>
              </a:ext>
            </a:extLst>
          </p:cNvPr>
          <p:cNvGrpSpPr/>
          <p:nvPr/>
        </p:nvGrpSpPr>
        <p:grpSpPr>
          <a:xfrm>
            <a:off x="535476" y="1427588"/>
            <a:ext cx="1093892" cy="839977"/>
            <a:chOff x="3634055" y="3302115"/>
            <a:chExt cx="848449" cy="796469"/>
          </a:xfrm>
        </p:grpSpPr>
        <p:pic>
          <p:nvPicPr>
            <p:cNvPr id="19" name="Picture 18">
              <a:extLst>
                <a:ext uri="{FF2B5EF4-FFF2-40B4-BE49-F238E27FC236}">
                  <a16:creationId xmlns:a16="http://schemas.microsoft.com/office/drawing/2014/main" id="{D2B84E5A-9586-4410-A1B9-F3ECAA1C118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0" name="Picture 19">
              <a:extLst>
                <a:ext uri="{FF2B5EF4-FFF2-40B4-BE49-F238E27FC236}">
                  <a16:creationId xmlns:a16="http://schemas.microsoft.com/office/drawing/2014/main" id="{B5E883CB-038E-42C7-A408-E2FC1B363A7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graphicFrame>
        <p:nvGraphicFramePr>
          <p:cNvPr id="22" name="Table 3">
            <a:extLst>
              <a:ext uri="{FF2B5EF4-FFF2-40B4-BE49-F238E27FC236}">
                <a16:creationId xmlns:a16="http://schemas.microsoft.com/office/drawing/2014/main" id="{4CE9082B-8A03-4171-8E04-482B41E43F6F}"/>
              </a:ext>
            </a:extLst>
          </p:cNvPr>
          <p:cNvGraphicFramePr>
            <a:graphicFrameLocks noGrp="1"/>
          </p:cNvGraphicFramePr>
          <p:nvPr>
            <p:extLst>
              <p:ext uri="{D42A27DB-BD31-4B8C-83A1-F6EECF244321}">
                <p14:modId xmlns:p14="http://schemas.microsoft.com/office/powerpoint/2010/main" val="1075345587"/>
              </p:ext>
            </p:extLst>
          </p:nvPr>
        </p:nvGraphicFramePr>
        <p:xfrm>
          <a:off x="224664" y="4772864"/>
          <a:ext cx="11694954" cy="2072640"/>
        </p:xfrm>
        <a:graphic>
          <a:graphicData uri="http://schemas.openxmlformats.org/drawingml/2006/table">
            <a:tbl>
              <a:tblPr firstRow="1" bandRow="1">
                <a:tableStyleId>{5C22544A-7EE6-4342-B048-85BDC9FD1C3A}</a:tableStyleId>
              </a:tblPr>
              <a:tblGrid>
                <a:gridCol w="2338991">
                  <a:extLst>
                    <a:ext uri="{9D8B030D-6E8A-4147-A177-3AD203B41FA5}">
                      <a16:colId xmlns:a16="http://schemas.microsoft.com/office/drawing/2014/main" val="3205496089"/>
                    </a:ext>
                  </a:extLst>
                </a:gridCol>
                <a:gridCol w="2338991">
                  <a:extLst>
                    <a:ext uri="{9D8B030D-6E8A-4147-A177-3AD203B41FA5}">
                      <a16:colId xmlns:a16="http://schemas.microsoft.com/office/drawing/2014/main" val="910792716"/>
                    </a:ext>
                  </a:extLst>
                </a:gridCol>
                <a:gridCol w="2338991">
                  <a:extLst>
                    <a:ext uri="{9D8B030D-6E8A-4147-A177-3AD203B41FA5}">
                      <a16:colId xmlns:a16="http://schemas.microsoft.com/office/drawing/2014/main" val="3753905750"/>
                    </a:ext>
                  </a:extLst>
                </a:gridCol>
                <a:gridCol w="2239990">
                  <a:extLst>
                    <a:ext uri="{9D8B030D-6E8A-4147-A177-3AD203B41FA5}">
                      <a16:colId xmlns:a16="http://schemas.microsoft.com/office/drawing/2014/main" val="2102797276"/>
                    </a:ext>
                  </a:extLst>
                </a:gridCol>
                <a:gridCol w="2437991">
                  <a:extLst>
                    <a:ext uri="{9D8B030D-6E8A-4147-A177-3AD203B41FA5}">
                      <a16:colId xmlns:a16="http://schemas.microsoft.com/office/drawing/2014/main" val="1576724382"/>
                    </a:ext>
                  </a:extLst>
                </a:gridCol>
              </a:tblGrid>
              <a:tr h="335132">
                <a:tc rowSpan="2">
                  <a:txBody>
                    <a:bodyPr/>
                    <a:lstStyle/>
                    <a:p>
                      <a:r>
                        <a:rPr lang="en-US" sz="2800">
                          <a:solidFill>
                            <a:srgbClr val="FFFF00"/>
                          </a:solidFill>
                          <a:latin typeface="Arial" panose="020B0604020202020204" pitchFamily="34" charset="0"/>
                          <a:cs typeface="Arial" panose="020B0604020202020204" pitchFamily="34" charset="0"/>
                        </a:rPr>
                        <a:t>Các bộ phận</a:t>
                      </a:r>
                    </a:p>
                  </a:txBody>
                  <a:tcPr>
                    <a:solidFill>
                      <a:srgbClr val="00B050"/>
                    </a:solidFill>
                  </a:tcPr>
                </a:tc>
                <a:tc gridSpan="3">
                  <a:txBody>
                    <a:bodyPr/>
                    <a:lstStyle/>
                    <a:p>
                      <a:pPr algn="ctr"/>
                      <a:r>
                        <a:rPr lang="en-US" sz="2800">
                          <a:solidFill>
                            <a:srgbClr val="FFFF00"/>
                          </a:solidFill>
                        </a:rPr>
                        <a:t>Lục địa Ô-xtrây-li-a</a:t>
                      </a:r>
                    </a:p>
                  </a:txBody>
                  <a:tcPr>
                    <a:solidFill>
                      <a:srgbClr val="00B050"/>
                    </a:solidFill>
                  </a:tcPr>
                </a:tc>
                <a:tc hMerge="1">
                  <a:txBody>
                    <a:bodyPr/>
                    <a:lstStyle/>
                    <a:p>
                      <a:endParaRPr lang="en-US"/>
                    </a:p>
                  </a:txBody>
                  <a:tcPr/>
                </a:tc>
                <a:tc hMerge="1">
                  <a:txBody>
                    <a:bodyPr/>
                    <a:lstStyle/>
                    <a:p>
                      <a:endParaRPr lang="en-US"/>
                    </a:p>
                  </a:txBody>
                  <a:tcPr/>
                </a:tc>
                <a:tc rowSpan="2">
                  <a:txBody>
                    <a:bodyPr/>
                    <a:lstStyle/>
                    <a:p>
                      <a:pPr algn="ctr"/>
                      <a:r>
                        <a:rPr lang="en-US" sz="2800">
                          <a:solidFill>
                            <a:srgbClr val="FFFF00"/>
                          </a:solidFill>
                          <a:latin typeface="Arial" panose="020B0604020202020204" pitchFamily="34" charset="0"/>
                          <a:cs typeface="Arial" panose="020B0604020202020204" pitchFamily="34" charset="0"/>
                        </a:rPr>
                        <a:t>Các đảo, quần đảo</a:t>
                      </a:r>
                    </a:p>
                  </a:txBody>
                  <a:tcPr>
                    <a:solidFill>
                      <a:srgbClr val="00B050"/>
                    </a:solidFill>
                  </a:tcPr>
                </a:tc>
                <a:extLst>
                  <a:ext uri="{0D108BD9-81ED-4DB2-BD59-A6C34878D82A}">
                    <a16:rowId xmlns:a16="http://schemas.microsoft.com/office/drawing/2014/main" val="689048147"/>
                  </a:ext>
                </a:extLst>
              </a:tr>
              <a:tr h="370840">
                <a:tc vMerge="1">
                  <a:txBody>
                    <a:bodyPr/>
                    <a:lstStyle/>
                    <a:p>
                      <a:endParaRPr lang="en-US"/>
                    </a:p>
                  </a:txBody>
                  <a:tcPr/>
                </a:tc>
                <a:tc>
                  <a:txBody>
                    <a:bodyPr/>
                    <a:lstStyle/>
                    <a:p>
                      <a:r>
                        <a:rPr lang="en-US" sz="2800">
                          <a:solidFill>
                            <a:srgbClr val="1B04FA"/>
                          </a:solidFill>
                          <a:latin typeface="Arial" panose="020B0604020202020204" pitchFamily="34" charset="0"/>
                          <a:cs typeface="Arial" panose="020B0604020202020204" pitchFamily="34" charset="0"/>
                        </a:rPr>
                        <a:t>Phía tây</a:t>
                      </a:r>
                    </a:p>
                  </a:txBody>
                  <a:tcPr>
                    <a:solidFill>
                      <a:schemeClr val="accent4">
                        <a:lumMod val="40000"/>
                        <a:lumOff val="60000"/>
                      </a:schemeClr>
                    </a:solidFill>
                  </a:tcPr>
                </a:tc>
                <a:tc>
                  <a:txBody>
                    <a:bodyPr/>
                    <a:lstStyle/>
                    <a:p>
                      <a:r>
                        <a:rPr lang="en-US" sz="2800">
                          <a:solidFill>
                            <a:srgbClr val="1B04FA"/>
                          </a:solidFill>
                          <a:latin typeface="Arial" panose="020B0604020202020204" pitchFamily="34" charset="0"/>
                          <a:cs typeface="Arial" panose="020B0604020202020204" pitchFamily="34" charset="0"/>
                        </a:rPr>
                        <a:t>Trung tâm</a:t>
                      </a:r>
                    </a:p>
                  </a:txBody>
                  <a:tcPr>
                    <a:solidFill>
                      <a:schemeClr val="accent4">
                        <a:lumMod val="40000"/>
                        <a:lumOff val="60000"/>
                      </a:schemeClr>
                    </a:solidFill>
                  </a:tcPr>
                </a:tc>
                <a:tc>
                  <a:txBody>
                    <a:bodyPr/>
                    <a:lstStyle/>
                    <a:p>
                      <a:r>
                        <a:rPr lang="en-US" sz="2800">
                          <a:solidFill>
                            <a:srgbClr val="1B04FA"/>
                          </a:solidFill>
                          <a:latin typeface="Arial" panose="020B0604020202020204" pitchFamily="34" charset="0"/>
                          <a:cs typeface="Arial" panose="020B0604020202020204" pitchFamily="34" charset="0"/>
                        </a:rPr>
                        <a:t>Phía đông</a:t>
                      </a:r>
                    </a:p>
                  </a:txBody>
                  <a:tcPr>
                    <a:solidFill>
                      <a:schemeClr val="accent4">
                        <a:lumMod val="40000"/>
                        <a:lumOff val="60000"/>
                      </a:schemeClr>
                    </a:solidFill>
                  </a:tcPr>
                </a:tc>
                <a:tc vMerge="1">
                  <a:txBody>
                    <a:bodyPr/>
                    <a:lstStyle/>
                    <a:p>
                      <a:endParaRPr lang="en-US"/>
                    </a:p>
                  </a:txBody>
                  <a:tcPr/>
                </a:tc>
                <a:extLst>
                  <a:ext uri="{0D108BD9-81ED-4DB2-BD59-A6C34878D82A}">
                    <a16:rowId xmlns:a16="http://schemas.microsoft.com/office/drawing/2014/main" val="3762622864"/>
                  </a:ext>
                </a:extLst>
              </a:tr>
              <a:tr h="370840">
                <a:tc>
                  <a:txBody>
                    <a:bodyPr/>
                    <a:lstStyle/>
                    <a:p>
                      <a:r>
                        <a:rPr lang="en-US" sz="2800">
                          <a:solidFill>
                            <a:srgbClr val="1B04FA"/>
                          </a:solidFill>
                          <a:latin typeface="Arial" panose="020B0604020202020204" pitchFamily="34" charset="0"/>
                          <a:cs typeface="Arial" panose="020B0604020202020204" pitchFamily="34" charset="0"/>
                        </a:rPr>
                        <a:t>Địa hình</a:t>
                      </a:r>
                    </a:p>
                  </a:txBody>
                  <a:tcPr>
                    <a:solidFill>
                      <a:schemeClr val="accent6">
                        <a:lumMod val="20000"/>
                        <a:lumOff val="80000"/>
                      </a:schemeClr>
                    </a:solidFill>
                  </a:tcPr>
                </a:tc>
                <a:tc>
                  <a:txBody>
                    <a:bodyPr/>
                    <a:lstStyle/>
                    <a:p>
                      <a:endParaRPr lang="en-US" sz="2800">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endParaRPr lang="en-US" sz="2800">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endParaRPr lang="en-US" sz="2800">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endParaRPr lang="en-US" sz="2800">
                        <a:latin typeface="Arial" panose="020B0604020202020204" pitchFamily="34" charset="0"/>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499109941"/>
                  </a:ext>
                </a:extLst>
              </a:tr>
              <a:tr h="370840">
                <a:tc>
                  <a:txBody>
                    <a:bodyPr/>
                    <a:lstStyle/>
                    <a:p>
                      <a:r>
                        <a:rPr lang="en-US" sz="2800">
                          <a:solidFill>
                            <a:srgbClr val="1B04FA"/>
                          </a:solidFill>
                          <a:latin typeface="Arial" panose="020B0604020202020204" pitchFamily="34" charset="0"/>
                          <a:cs typeface="Arial" panose="020B0604020202020204" pitchFamily="34" charset="0"/>
                        </a:rPr>
                        <a:t>Khoáng sản</a:t>
                      </a:r>
                    </a:p>
                  </a:txBody>
                  <a:tcPr>
                    <a:solidFill>
                      <a:srgbClr val="FCFEB0"/>
                    </a:solidFill>
                  </a:tcPr>
                </a:tc>
                <a:tc>
                  <a:txBody>
                    <a:bodyPr/>
                    <a:lstStyle/>
                    <a:p>
                      <a:endParaRPr lang="en-US" sz="2800">
                        <a:latin typeface="Arial" panose="020B0604020202020204" pitchFamily="34" charset="0"/>
                        <a:cs typeface="Arial" panose="020B0604020202020204" pitchFamily="34" charset="0"/>
                      </a:endParaRPr>
                    </a:p>
                  </a:txBody>
                  <a:tcPr>
                    <a:solidFill>
                      <a:srgbClr val="FCFEB0"/>
                    </a:solidFill>
                  </a:tcPr>
                </a:tc>
                <a:tc>
                  <a:txBody>
                    <a:bodyPr/>
                    <a:lstStyle/>
                    <a:p>
                      <a:endParaRPr lang="en-US" sz="2800">
                        <a:latin typeface="Arial" panose="020B0604020202020204" pitchFamily="34" charset="0"/>
                        <a:cs typeface="Arial" panose="020B0604020202020204" pitchFamily="34" charset="0"/>
                      </a:endParaRPr>
                    </a:p>
                  </a:txBody>
                  <a:tcPr>
                    <a:solidFill>
                      <a:srgbClr val="FCFEB0"/>
                    </a:solidFill>
                  </a:tcPr>
                </a:tc>
                <a:tc>
                  <a:txBody>
                    <a:bodyPr/>
                    <a:lstStyle/>
                    <a:p>
                      <a:endParaRPr lang="en-US" sz="2800">
                        <a:latin typeface="Arial" panose="020B0604020202020204" pitchFamily="34" charset="0"/>
                        <a:cs typeface="Arial" panose="020B0604020202020204" pitchFamily="34" charset="0"/>
                      </a:endParaRPr>
                    </a:p>
                  </a:txBody>
                  <a:tcPr>
                    <a:solidFill>
                      <a:srgbClr val="FCFEB0"/>
                    </a:solidFill>
                  </a:tcPr>
                </a:tc>
                <a:tc>
                  <a:txBody>
                    <a:bodyPr/>
                    <a:lstStyle/>
                    <a:p>
                      <a:endParaRPr lang="en-US" sz="2800">
                        <a:latin typeface="Arial" panose="020B0604020202020204" pitchFamily="34" charset="0"/>
                        <a:cs typeface="Arial" panose="020B0604020202020204" pitchFamily="34" charset="0"/>
                      </a:endParaRPr>
                    </a:p>
                  </a:txBody>
                  <a:tcPr>
                    <a:solidFill>
                      <a:srgbClr val="FCFEB0"/>
                    </a:solidFill>
                  </a:tcPr>
                </a:tc>
                <a:extLst>
                  <a:ext uri="{0D108BD9-81ED-4DB2-BD59-A6C34878D82A}">
                    <a16:rowId xmlns:a16="http://schemas.microsoft.com/office/drawing/2014/main" val="2023258784"/>
                  </a:ext>
                </a:extLst>
              </a:tr>
            </a:tbl>
          </a:graphicData>
        </a:graphic>
      </p:graphicFrame>
      <p:sp>
        <p:nvSpPr>
          <p:cNvPr id="23" name="TextBox 22">
            <a:extLst>
              <a:ext uri="{FF2B5EF4-FFF2-40B4-BE49-F238E27FC236}">
                <a16:creationId xmlns:a16="http://schemas.microsoft.com/office/drawing/2014/main" id="{53D85BC0-A64E-42C9-B7AB-6B2880190C66}"/>
              </a:ext>
            </a:extLst>
          </p:cNvPr>
          <p:cNvSpPr txBox="1"/>
          <p:nvPr/>
        </p:nvSpPr>
        <p:spPr>
          <a:xfrm>
            <a:off x="4155850" y="4249644"/>
            <a:ext cx="3832582" cy="523220"/>
          </a:xfrm>
          <a:prstGeom prst="rect">
            <a:avLst/>
          </a:prstGeom>
          <a:noFill/>
        </p:spPr>
        <p:txBody>
          <a:bodyPr wrap="square" rtlCol="0">
            <a:spAutoFit/>
          </a:bodyPr>
          <a:lstStyle/>
          <a:p>
            <a:pPr algn="ctr"/>
            <a:r>
              <a:rPr lang="en-US" sz="2800" b="1">
                <a:solidFill>
                  <a:srgbClr val="1B04FA"/>
                </a:solidFill>
                <a:latin typeface="Arial" panose="020B0604020202020204" pitchFamily="34" charset="0"/>
                <a:cs typeface="Arial" panose="020B0604020202020204" pitchFamily="34" charset="0"/>
              </a:rPr>
              <a:t>PHIẾU HỌC TẬP</a:t>
            </a:r>
          </a:p>
        </p:txBody>
      </p:sp>
      <p:sp>
        <p:nvSpPr>
          <p:cNvPr id="24" name="Rectangle 23">
            <a:extLst>
              <a:ext uri="{FF2B5EF4-FFF2-40B4-BE49-F238E27FC236}">
                <a16:creationId xmlns:a16="http://schemas.microsoft.com/office/drawing/2014/main" id="{352EEAAC-882E-4906-9DFD-D5E836E22AF6}"/>
              </a:ext>
            </a:extLst>
          </p:cNvPr>
          <p:cNvSpPr/>
          <p:nvPr/>
        </p:nvSpPr>
        <p:spPr>
          <a:xfrm>
            <a:off x="1999477" y="1802787"/>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5" name="Rectangle 24">
            <a:extLst>
              <a:ext uri="{FF2B5EF4-FFF2-40B4-BE49-F238E27FC236}">
                <a16:creationId xmlns:a16="http://schemas.microsoft.com/office/drawing/2014/main" id="{2D9AEDE8-6AFC-481B-B530-ABF11E74A3AA}"/>
              </a:ext>
            </a:extLst>
          </p:cNvPr>
          <p:cNvSpPr/>
          <p:nvPr/>
        </p:nvSpPr>
        <p:spPr>
          <a:xfrm>
            <a:off x="7583709" y="1860673"/>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( 4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6" name="4 Minute Timer (Nho)">
            <a:hlinkClick r:id="" action="ppaction://media"/>
            <a:extLst>
              <a:ext uri="{FF2B5EF4-FFF2-40B4-BE49-F238E27FC236}">
                <a16:creationId xmlns:a16="http://schemas.microsoft.com/office/drawing/2014/main" id="{610D233C-C54F-46DC-9EC0-1AC25E17DA6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542944" y="1138588"/>
            <a:ext cx="1499252" cy="886881"/>
          </a:xfrm>
          <a:prstGeom prst="rect">
            <a:avLst/>
          </a:prstGeom>
        </p:spPr>
      </p:pic>
    </p:spTree>
    <p:extLst>
      <p:ext uri="{BB962C8B-B14F-4D97-AF65-F5344CB8AC3E}">
        <p14:creationId xmlns:p14="http://schemas.microsoft.com/office/powerpoint/2010/main" val="173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right)">
                                      <p:cBhvr>
                                        <p:cTn id="31" dur="500"/>
                                        <p:tgtEl>
                                          <p:spTgt spid="24"/>
                                        </p:tgtEl>
                                      </p:cBhvr>
                                    </p:animEffect>
                                  </p:childTnLst>
                                </p:cTn>
                              </p:par>
                              <p:par>
                                <p:cTn id="32" presetID="22" presetClass="entr" presetSubtype="2"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par>
                                <p:cTn id="40" presetID="22" presetClass="entr" presetSubtype="8"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par>
                                <p:cTn id="48" presetID="16" presetClass="entr" presetSubtype="21"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26"/>
                </p:tgtEl>
              </p:cMediaNode>
            </p:video>
          </p:childTnLst>
        </p:cTn>
      </p:par>
    </p:tnLst>
    <p:bldLst>
      <p:bldP spid="8" grpId="0"/>
      <p:bldP spid="9" grpId="0" animBg="1"/>
      <p:bldP spid="10" grpId="0" animBg="1"/>
      <p:bldP spid="23"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CB2C56-78CE-4998-9CEC-C81DA8AA0C1E}"/>
              </a:ext>
            </a:extLst>
          </p:cNvPr>
          <p:cNvPicPr>
            <a:picLocks noChangeAspect="1"/>
          </p:cNvPicPr>
          <p:nvPr/>
        </p:nvPicPr>
        <p:blipFill rotWithShape="1">
          <a:blip r:embed="rId3"/>
          <a:srcRect l="49250" t="16517" r="40417" b="67812"/>
          <a:stretch/>
        </p:blipFill>
        <p:spPr>
          <a:xfrm>
            <a:off x="10932160" y="22197"/>
            <a:ext cx="1259840" cy="1074695"/>
          </a:xfrm>
          <a:prstGeom prst="rect">
            <a:avLst/>
          </a:prstGeom>
        </p:spPr>
      </p:pic>
      <p:grpSp>
        <p:nvGrpSpPr>
          <p:cNvPr id="10" name="Group 9">
            <a:extLst>
              <a:ext uri="{FF2B5EF4-FFF2-40B4-BE49-F238E27FC236}">
                <a16:creationId xmlns:a16="http://schemas.microsoft.com/office/drawing/2014/main" id="{F57B65E9-A22E-433E-B5BD-B731F2ADCF00}"/>
              </a:ext>
            </a:extLst>
          </p:cNvPr>
          <p:cNvGrpSpPr/>
          <p:nvPr/>
        </p:nvGrpSpPr>
        <p:grpSpPr>
          <a:xfrm>
            <a:off x="5468214" y="1065243"/>
            <a:ext cx="7403078" cy="5683073"/>
            <a:chOff x="5468214" y="1065243"/>
            <a:chExt cx="7403078" cy="5683073"/>
          </a:xfrm>
        </p:grpSpPr>
        <p:pic>
          <p:nvPicPr>
            <p:cNvPr id="12" name="Picture 11" descr="Map&#10;&#10;Description automatically generated">
              <a:extLst>
                <a:ext uri="{FF2B5EF4-FFF2-40B4-BE49-F238E27FC236}">
                  <a16:creationId xmlns:a16="http://schemas.microsoft.com/office/drawing/2014/main" id="{48766EF9-44EA-42F3-808E-9A1EDC24E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214" y="1065243"/>
              <a:ext cx="6577605" cy="5177906"/>
            </a:xfrm>
            <a:prstGeom prst="rect">
              <a:avLst/>
            </a:prstGeom>
          </p:spPr>
        </p:pic>
        <p:sp>
          <p:nvSpPr>
            <p:cNvPr id="13" name="Rectangle 12">
              <a:extLst>
                <a:ext uri="{FF2B5EF4-FFF2-40B4-BE49-F238E27FC236}">
                  <a16:creationId xmlns:a16="http://schemas.microsoft.com/office/drawing/2014/main" id="{D0C9CE48-5C6E-41E1-BD24-951F657E2982}"/>
                </a:ext>
              </a:extLst>
            </p:cNvPr>
            <p:cNvSpPr/>
            <p:nvPr/>
          </p:nvSpPr>
          <p:spPr>
            <a:xfrm>
              <a:off x="6775292" y="6378984"/>
              <a:ext cx="6096000" cy="369332"/>
            </a:xfrm>
            <a:prstGeom prst="rect">
              <a:avLst/>
            </a:prstGeom>
          </p:spPr>
          <p:txBody>
            <a:bodyPr>
              <a:spAutoFit/>
            </a:bodyPr>
            <a:lstStyle/>
            <a:p>
              <a:r>
                <a:rPr lang="vi-VN">
                  <a:solidFill>
                    <a:srgbClr val="1B04FA"/>
                  </a:solidFill>
                </a:rPr>
                <a:t>Hình 1. Bản đồ tự nhiên châu Đại Dương</a:t>
              </a:r>
              <a:endParaRPr lang="en-US">
                <a:solidFill>
                  <a:srgbClr val="1B04FA"/>
                </a:solidFill>
              </a:endParaRPr>
            </a:p>
          </p:txBody>
        </p:sp>
      </p:grpSp>
      <p:sp>
        <p:nvSpPr>
          <p:cNvPr id="9" name="Rectangle 8">
            <a:extLst>
              <a:ext uri="{FF2B5EF4-FFF2-40B4-BE49-F238E27FC236}">
                <a16:creationId xmlns:a16="http://schemas.microsoft.com/office/drawing/2014/main" id="{1A59C0E9-EC40-41DE-9CDD-E44B77F3B831}"/>
              </a:ext>
            </a:extLst>
          </p:cNvPr>
          <p:cNvSpPr/>
          <p:nvPr/>
        </p:nvSpPr>
        <p:spPr>
          <a:xfrm>
            <a:off x="-9171" y="1993545"/>
            <a:ext cx="5163063" cy="830997"/>
          </a:xfrm>
          <a:prstGeom prst="rect">
            <a:avLst/>
          </a:prstGeom>
        </p:spPr>
        <p:txBody>
          <a:bodyPr wrap="square">
            <a:spAutoFit/>
          </a:bodyPr>
          <a:lstStyle/>
          <a:p>
            <a:pPr algn="just"/>
            <a:r>
              <a:rPr lang="vi-VN" sz="2400">
                <a:solidFill>
                  <a:srgbClr val="1503BD"/>
                </a:solidFill>
                <a:latin typeface="Arial" panose="020B0604020202020204" pitchFamily="34" charset="0"/>
                <a:cs typeface="Arial" panose="020B0604020202020204" pitchFamily="34" charset="0"/>
              </a:rPr>
              <a:t>- Vùng sơn nguyên tây Ô-xtrây-li-a, độ cao trung bình dưới 500 m.</a:t>
            </a:r>
          </a:p>
        </p:txBody>
      </p:sp>
      <p:sp>
        <p:nvSpPr>
          <p:cNvPr id="14" name="Rectangle 13">
            <a:extLst>
              <a:ext uri="{FF2B5EF4-FFF2-40B4-BE49-F238E27FC236}">
                <a16:creationId xmlns:a16="http://schemas.microsoft.com/office/drawing/2014/main" id="{0AB91699-B4A8-42DC-9A16-CE00C6F4EB6B}"/>
              </a:ext>
            </a:extLst>
          </p:cNvPr>
          <p:cNvSpPr/>
          <p:nvPr/>
        </p:nvSpPr>
        <p:spPr>
          <a:xfrm>
            <a:off x="271844" y="952664"/>
            <a:ext cx="5163063" cy="461665"/>
          </a:xfrm>
          <a:prstGeom prst="rect">
            <a:avLst/>
          </a:prstGeom>
        </p:spPr>
        <p:txBody>
          <a:bodyPr wrap="square">
            <a:spAutoFit/>
          </a:bodyPr>
          <a:lstStyle/>
          <a:p>
            <a:pPr algn="just"/>
            <a:r>
              <a:rPr lang="vi-VN" sz="2400" b="1" i="1">
                <a:solidFill>
                  <a:srgbClr val="1B04FA"/>
                </a:solidFill>
                <a:latin typeface="Arial" panose="020B0604020202020204" pitchFamily="34" charset="0"/>
                <a:cs typeface="Arial" panose="020B0604020202020204" pitchFamily="34" charset="0"/>
              </a:rPr>
              <a:t>* Phía tây</a:t>
            </a:r>
            <a:endParaRPr lang="vi-VN" sz="2400">
              <a:solidFill>
                <a:srgbClr val="1B04FA"/>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097E5C2-C8BE-4D5F-A6DF-40AE33C62146}"/>
              </a:ext>
            </a:extLst>
          </p:cNvPr>
          <p:cNvSpPr/>
          <p:nvPr/>
        </p:nvSpPr>
        <p:spPr>
          <a:xfrm>
            <a:off x="0" y="3102994"/>
            <a:ext cx="5163063" cy="1200329"/>
          </a:xfrm>
          <a:prstGeom prst="rect">
            <a:avLst/>
          </a:prstGeom>
        </p:spPr>
        <p:txBody>
          <a:bodyPr wrap="square">
            <a:spAutoFit/>
          </a:bodyPr>
          <a:lstStyle/>
          <a:p>
            <a:pPr algn="just"/>
            <a:r>
              <a:rPr lang="vi-VN" sz="2400">
                <a:solidFill>
                  <a:srgbClr val="1503BD"/>
                </a:solidFill>
                <a:latin typeface="Arial" panose="020B0604020202020204" pitchFamily="34" charset="0"/>
                <a:cs typeface="Arial" panose="020B0604020202020204" pitchFamily="34" charset="0"/>
              </a:rPr>
              <a:t>- Trên bề mặt là các hoang mạc cát, hoang mạc đá, cao nguyên và núi thấp.</a:t>
            </a:r>
          </a:p>
        </p:txBody>
      </p:sp>
      <p:pic>
        <p:nvPicPr>
          <p:cNvPr id="18" name="Picture 17">
            <a:extLst>
              <a:ext uri="{FF2B5EF4-FFF2-40B4-BE49-F238E27FC236}">
                <a16:creationId xmlns:a16="http://schemas.microsoft.com/office/drawing/2014/main" id="{78A99DF7-5C08-4C39-8C0E-2E0B0EA917AB}"/>
              </a:ext>
            </a:extLst>
          </p:cNvPr>
          <p:cNvPicPr>
            <a:picLocks noChangeAspect="1"/>
          </p:cNvPicPr>
          <p:nvPr/>
        </p:nvPicPr>
        <p:blipFill>
          <a:blip r:embed="rId5"/>
          <a:stretch>
            <a:fillRect/>
          </a:stretch>
        </p:blipFill>
        <p:spPr>
          <a:xfrm>
            <a:off x="1159643" y="4136309"/>
            <a:ext cx="3463843" cy="2317657"/>
          </a:xfrm>
          <a:prstGeom prst="rect">
            <a:avLst/>
          </a:prstGeom>
        </p:spPr>
      </p:pic>
      <p:sp>
        <p:nvSpPr>
          <p:cNvPr id="19" name="Rectangle 18">
            <a:extLst>
              <a:ext uri="{FF2B5EF4-FFF2-40B4-BE49-F238E27FC236}">
                <a16:creationId xmlns:a16="http://schemas.microsoft.com/office/drawing/2014/main" id="{CF6ABD7F-5330-49EF-82B2-BDF558F7226B}"/>
              </a:ext>
            </a:extLst>
          </p:cNvPr>
          <p:cNvSpPr/>
          <p:nvPr/>
        </p:nvSpPr>
        <p:spPr>
          <a:xfrm>
            <a:off x="2864266" y="4927789"/>
            <a:ext cx="6096000" cy="923330"/>
          </a:xfrm>
          <a:prstGeom prst="rect">
            <a:avLst/>
          </a:prstGeom>
        </p:spPr>
        <p:txBody>
          <a:bodyPr>
            <a:spAutoFit/>
          </a:bodyPr>
          <a:lstStyle/>
          <a:p>
            <a:br>
              <a:rPr lang="vi-VN">
                <a:solidFill>
                  <a:srgbClr val="000000"/>
                </a:solidFill>
                <a:latin typeface="OpenSans"/>
              </a:rPr>
            </a:br>
            <a:br>
              <a:rPr lang="vi-VN">
                <a:solidFill>
                  <a:srgbClr val="000000"/>
                </a:solidFill>
                <a:latin typeface="OpenSans"/>
              </a:rPr>
            </a:br>
            <a:endParaRPr lang="en-US"/>
          </a:p>
        </p:txBody>
      </p:sp>
      <p:sp>
        <p:nvSpPr>
          <p:cNvPr id="20" name="Rectangle 19">
            <a:extLst>
              <a:ext uri="{FF2B5EF4-FFF2-40B4-BE49-F238E27FC236}">
                <a16:creationId xmlns:a16="http://schemas.microsoft.com/office/drawing/2014/main" id="{D821D04A-48B8-438A-96D7-1E300581BBE8}"/>
              </a:ext>
            </a:extLst>
          </p:cNvPr>
          <p:cNvSpPr/>
          <p:nvPr/>
        </p:nvSpPr>
        <p:spPr>
          <a:xfrm>
            <a:off x="1159643" y="6471317"/>
            <a:ext cx="3387466" cy="276999"/>
          </a:xfrm>
          <a:prstGeom prst="rect">
            <a:avLst/>
          </a:prstGeom>
        </p:spPr>
        <p:txBody>
          <a:bodyPr wrap="none">
            <a:spAutoFit/>
          </a:bodyPr>
          <a:lstStyle/>
          <a:p>
            <a:r>
              <a:rPr lang="en-US" sz="1200">
                <a:solidFill>
                  <a:srgbClr val="00B050"/>
                </a:solidFill>
                <a:latin typeface="Arial" panose="020B0604020202020204" pitchFamily="34" charset="0"/>
              </a:rPr>
              <a:t>Hình ảnh vệ tinh của các cồn cát trong sa mạc </a:t>
            </a:r>
            <a:endParaRPr lang="en-US" sz="1200">
              <a:solidFill>
                <a:srgbClr val="00B050"/>
              </a:solidFill>
            </a:endParaRPr>
          </a:p>
        </p:txBody>
      </p:sp>
      <p:sp>
        <p:nvSpPr>
          <p:cNvPr id="21" name="TextBox 20">
            <a:extLst>
              <a:ext uri="{FF2B5EF4-FFF2-40B4-BE49-F238E27FC236}">
                <a16:creationId xmlns:a16="http://schemas.microsoft.com/office/drawing/2014/main" id="{B2694C67-AF4B-43C0-8E3A-08654E35F291}"/>
              </a:ext>
            </a:extLst>
          </p:cNvPr>
          <p:cNvSpPr txBox="1"/>
          <p:nvPr/>
        </p:nvSpPr>
        <p:spPr>
          <a:xfrm>
            <a:off x="159619" y="97366"/>
            <a:ext cx="3930732" cy="461665"/>
          </a:xfrm>
          <a:prstGeom prst="rect">
            <a:avLst/>
          </a:prstGeom>
          <a:solidFill>
            <a:srgbClr val="00B050"/>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a. Địa hình và khoáng sản</a:t>
            </a:r>
          </a:p>
        </p:txBody>
      </p:sp>
    </p:spTree>
    <p:extLst>
      <p:ext uri="{BB962C8B-B14F-4D97-AF65-F5344CB8AC3E}">
        <p14:creationId xmlns:p14="http://schemas.microsoft.com/office/powerpoint/2010/main" val="399577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D8F636-6095-444D-B69A-2D47D1240EC5}"/>
              </a:ext>
            </a:extLst>
          </p:cNvPr>
          <p:cNvGrpSpPr/>
          <p:nvPr/>
        </p:nvGrpSpPr>
        <p:grpSpPr>
          <a:xfrm>
            <a:off x="224183" y="113833"/>
            <a:ext cx="3858163" cy="3315167"/>
            <a:chOff x="381499" y="1568348"/>
            <a:chExt cx="3858163" cy="3315167"/>
          </a:xfrm>
        </p:grpSpPr>
        <p:pic>
          <p:nvPicPr>
            <p:cNvPr id="2" name="Picture 1">
              <a:extLst>
                <a:ext uri="{FF2B5EF4-FFF2-40B4-BE49-F238E27FC236}">
                  <a16:creationId xmlns:a16="http://schemas.microsoft.com/office/drawing/2014/main" id="{8102C78C-985D-4F86-B687-107ED0BEFAA9}"/>
                </a:ext>
              </a:extLst>
            </p:cNvPr>
            <p:cNvPicPr>
              <a:picLocks noChangeAspect="1"/>
            </p:cNvPicPr>
            <p:nvPr/>
          </p:nvPicPr>
          <p:blipFill>
            <a:blip r:embed="rId2"/>
            <a:stretch>
              <a:fillRect/>
            </a:stretch>
          </p:blipFill>
          <p:spPr>
            <a:xfrm>
              <a:off x="381499" y="1568348"/>
              <a:ext cx="3858163" cy="2915057"/>
            </a:xfrm>
            <a:prstGeom prst="rect">
              <a:avLst/>
            </a:prstGeom>
          </p:spPr>
        </p:pic>
        <p:sp>
          <p:nvSpPr>
            <p:cNvPr id="3" name="Rectangle 2">
              <a:extLst>
                <a:ext uri="{FF2B5EF4-FFF2-40B4-BE49-F238E27FC236}">
                  <a16:creationId xmlns:a16="http://schemas.microsoft.com/office/drawing/2014/main" id="{90764419-EAF7-430D-8AEF-3834E6D2E93C}"/>
                </a:ext>
              </a:extLst>
            </p:cNvPr>
            <p:cNvSpPr/>
            <p:nvPr/>
          </p:nvSpPr>
          <p:spPr>
            <a:xfrm>
              <a:off x="454944" y="4483405"/>
              <a:ext cx="3711272" cy="400110"/>
            </a:xfrm>
            <a:prstGeom prst="rect">
              <a:avLst/>
            </a:prstGeom>
          </p:spPr>
          <p:txBody>
            <a:bodyPr wrap="none">
              <a:spAutoFit/>
            </a:bodyPr>
            <a:lstStyle/>
            <a:p>
              <a:r>
                <a:rPr lang="en-US" sz="2000">
                  <a:solidFill>
                    <a:srgbClr val="00B050"/>
                  </a:solidFill>
                  <a:latin typeface="Arial" panose="020B0604020202020204" pitchFamily="34" charset="0"/>
                  <a:cs typeface="Arial" panose="020B0604020202020204" pitchFamily="34" charset="0"/>
                </a:rPr>
                <a:t>Cồn cát ở rìa sa mạc Simpson </a:t>
              </a:r>
            </a:p>
          </p:txBody>
        </p:sp>
      </p:grpSp>
      <p:pic>
        <p:nvPicPr>
          <p:cNvPr id="5" name="Picture 4">
            <a:extLst>
              <a:ext uri="{FF2B5EF4-FFF2-40B4-BE49-F238E27FC236}">
                <a16:creationId xmlns:a16="http://schemas.microsoft.com/office/drawing/2014/main" id="{1FCABDB8-21CC-4BBA-96D4-B4C6B91D07FB}"/>
              </a:ext>
            </a:extLst>
          </p:cNvPr>
          <p:cNvPicPr>
            <a:picLocks noChangeAspect="1"/>
          </p:cNvPicPr>
          <p:nvPr/>
        </p:nvPicPr>
        <p:blipFill>
          <a:blip r:embed="rId3"/>
          <a:stretch>
            <a:fillRect/>
          </a:stretch>
        </p:blipFill>
        <p:spPr>
          <a:xfrm>
            <a:off x="226574" y="3690244"/>
            <a:ext cx="3855772" cy="2915057"/>
          </a:xfrm>
          <a:prstGeom prst="rect">
            <a:avLst/>
          </a:prstGeom>
        </p:spPr>
      </p:pic>
      <p:sp>
        <p:nvSpPr>
          <p:cNvPr id="9" name="Rectangle 8">
            <a:extLst>
              <a:ext uri="{FF2B5EF4-FFF2-40B4-BE49-F238E27FC236}">
                <a16:creationId xmlns:a16="http://schemas.microsoft.com/office/drawing/2014/main" id="{191FDA13-E1C6-43F0-8DF0-18ABE8035D0F}"/>
              </a:ext>
            </a:extLst>
          </p:cNvPr>
          <p:cNvSpPr/>
          <p:nvPr/>
        </p:nvSpPr>
        <p:spPr>
          <a:xfrm>
            <a:off x="5280720" y="371032"/>
            <a:ext cx="6096000" cy="1200329"/>
          </a:xfrm>
          <a:prstGeom prst="rect">
            <a:avLst/>
          </a:prstGeom>
          <a:ln>
            <a:solidFill>
              <a:schemeClr val="accent1"/>
            </a:solidFill>
            <a:prstDash val="sysDash"/>
          </a:ln>
        </p:spPr>
        <p:txBody>
          <a:bodyPr>
            <a:spAutoFit/>
          </a:bodyPr>
          <a:lstStyle/>
          <a:p>
            <a:pPr algn="just"/>
            <a:r>
              <a:rPr lang="vi-VN" sz="2400">
                <a:solidFill>
                  <a:srgbClr val="1B04FA"/>
                </a:solidFill>
                <a:latin typeface="Arial" panose="020B0604020202020204" pitchFamily="34" charset="0"/>
                <a:cs typeface="Arial" panose="020B0604020202020204" pitchFamily="34" charset="0"/>
              </a:rPr>
              <a:t>Sa mạc Simpson là một khu vực rộng lớn gồm đồng bằng cát đỏ và khô ở </a:t>
            </a:r>
            <a:r>
              <a:rPr lang="en-US" sz="2400">
                <a:solidFill>
                  <a:srgbClr val="1B04FA"/>
                </a:solidFill>
                <a:latin typeface="Arial" panose="020B0604020202020204" pitchFamily="34" charset="0"/>
                <a:cs typeface="Arial" panose="020B0604020202020204" pitchFamily="34" charset="0"/>
              </a:rPr>
              <a:t>lãnh thổ phía bắc</a:t>
            </a:r>
            <a:r>
              <a:rPr lang="vi-VN" sz="2400">
                <a:solidFill>
                  <a:srgbClr val="1B04FA"/>
                </a:solidFill>
                <a:latin typeface="Arial" panose="020B0604020202020204" pitchFamily="34" charset="0"/>
                <a:cs typeface="Arial" panose="020B0604020202020204" pitchFamily="34" charset="0"/>
              </a:rPr>
              <a:t> , </a:t>
            </a:r>
            <a:r>
              <a:rPr lang="en-US" sz="2400">
                <a:solidFill>
                  <a:srgbClr val="1B04FA"/>
                </a:solidFill>
                <a:latin typeface="Arial" panose="020B0604020202020204" pitchFamily="34" charset="0"/>
                <a:cs typeface="Arial" panose="020B0604020202020204" pitchFamily="34" charset="0"/>
              </a:rPr>
              <a:t>Nam Úc</a:t>
            </a:r>
            <a:r>
              <a:rPr lang="vi-VN" sz="2400">
                <a:solidFill>
                  <a:srgbClr val="1B04FA"/>
                </a:solidFill>
                <a:latin typeface="Arial" panose="020B0604020202020204" pitchFamily="34" charset="0"/>
                <a:cs typeface="Arial" panose="020B0604020202020204" pitchFamily="34" charset="0"/>
              </a:rPr>
              <a:t> và  miền trung </a:t>
            </a:r>
            <a:r>
              <a:rPr lang="en-US" sz="2400">
                <a:solidFill>
                  <a:srgbClr val="1B04FA"/>
                </a:solidFill>
                <a:latin typeface="Arial" panose="020B0604020202020204" pitchFamily="34" charset="0"/>
                <a:cs typeface="Arial" panose="020B0604020202020204" pitchFamily="34" charset="0"/>
              </a:rPr>
              <a:t>n</a:t>
            </a:r>
            <a:r>
              <a:rPr lang="vi-VN" sz="2400">
                <a:solidFill>
                  <a:srgbClr val="1B04FA"/>
                </a:solidFill>
                <a:latin typeface="Arial" panose="020B0604020202020204" pitchFamily="34" charset="0"/>
                <a:cs typeface="Arial" panose="020B0604020202020204" pitchFamily="34" charset="0"/>
              </a:rPr>
              <a:t>ư</a:t>
            </a:r>
            <a:r>
              <a:rPr lang="en-US" sz="2400">
                <a:solidFill>
                  <a:srgbClr val="1B04FA"/>
                </a:solidFill>
                <a:latin typeface="Arial" panose="020B0604020202020204" pitchFamily="34" charset="0"/>
                <a:cs typeface="Arial" panose="020B0604020202020204" pitchFamily="34" charset="0"/>
              </a:rPr>
              <a:t>ớc Úc</a:t>
            </a:r>
          </a:p>
        </p:txBody>
      </p:sp>
      <p:pic>
        <p:nvPicPr>
          <p:cNvPr id="10" name="Picture 9">
            <a:extLst>
              <a:ext uri="{FF2B5EF4-FFF2-40B4-BE49-F238E27FC236}">
                <a16:creationId xmlns:a16="http://schemas.microsoft.com/office/drawing/2014/main" id="{87BF187B-B2D9-402A-9D9A-650406F78AEC}"/>
              </a:ext>
            </a:extLst>
          </p:cNvPr>
          <p:cNvPicPr>
            <a:picLocks noChangeAspect="1"/>
          </p:cNvPicPr>
          <p:nvPr/>
        </p:nvPicPr>
        <p:blipFill rotWithShape="1">
          <a:blip r:embed="rId4"/>
          <a:srcRect r="5224"/>
          <a:stretch/>
        </p:blipFill>
        <p:spPr>
          <a:xfrm>
            <a:off x="5148373" y="1744371"/>
            <a:ext cx="6576421" cy="5005345"/>
          </a:xfrm>
          <a:prstGeom prst="rect">
            <a:avLst/>
          </a:prstGeom>
        </p:spPr>
      </p:pic>
    </p:spTree>
    <p:extLst>
      <p:ext uri="{BB962C8B-B14F-4D97-AF65-F5344CB8AC3E}">
        <p14:creationId xmlns:p14="http://schemas.microsoft.com/office/powerpoint/2010/main" val="424406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1561140-5487-40AF-A7AB-59835D1EBC32}"/>
              </a:ext>
            </a:extLst>
          </p:cNvPr>
          <p:cNvGrpSpPr/>
          <p:nvPr/>
        </p:nvGrpSpPr>
        <p:grpSpPr>
          <a:xfrm>
            <a:off x="6284495" y="1197389"/>
            <a:ext cx="5646821" cy="4225994"/>
            <a:chOff x="3429785" y="3571281"/>
            <a:chExt cx="4053857" cy="3066524"/>
          </a:xfrm>
        </p:grpSpPr>
        <p:pic>
          <p:nvPicPr>
            <p:cNvPr id="6" name="Picture 5">
              <a:extLst>
                <a:ext uri="{FF2B5EF4-FFF2-40B4-BE49-F238E27FC236}">
                  <a16:creationId xmlns:a16="http://schemas.microsoft.com/office/drawing/2014/main" id="{063C50F6-0B54-47F4-B9A4-9BCDFC622C21}"/>
                </a:ext>
              </a:extLst>
            </p:cNvPr>
            <p:cNvPicPr>
              <a:picLocks noChangeAspect="1"/>
            </p:cNvPicPr>
            <p:nvPr/>
          </p:nvPicPr>
          <p:blipFill>
            <a:blip r:embed="rId2"/>
            <a:stretch>
              <a:fillRect/>
            </a:stretch>
          </p:blipFill>
          <p:spPr>
            <a:xfrm>
              <a:off x="3429785" y="3571281"/>
              <a:ext cx="4053857" cy="2772776"/>
            </a:xfrm>
            <a:prstGeom prst="rect">
              <a:avLst/>
            </a:prstGeom>
          </p:spPr>
        </p:pic>
        <p:sp>
          <p:nvSpPr>
            <p:cNvPr id="7" name="Rectangle 6">
              <a:extLst>
                <a:ext uri="{FF2B5EF4-FFF2-40B4-BE49-F238E27FC236}">
                  <a16:creationId xmlns:a16="http://schemas.microsoft.com/office/drawing/2014/main" id="{36F2B01A-BC46-45B2-A012-9CD337EACF6A}"/>
                </a:ext>
              </a:extLst>
            </p:cNvPr>
            <p:cNvSpPr/>
            <p:nvPr/>
          </p:nvSpPr>
          <p:spPr>
            <a:xfrm>
              <a:off x="4080175" y="6347472"/>
              <a:ext cx="2753075" cy="290333"/>
            </a:xfrm>
            <a:prstGeom prst="rect">
              <a:avLst/>
            </a:prstGeom>
          </p:spPr>
          <p:txBody>
            <a:bodyPr wrap="none">
              <a:spAutoFit/>
            </a:bodyPr>
            <a:lstStyle/>
            <a:p>
              <a:pPr algn="ctr"/>
              <a:r>
                <a:rPr lang="fr-FR" sz="2000">
                  <a:solidFill>
                    <a:srgbClr val="00B050"/>
                  </a:solidFill>
                  <a:latin typeface="Arial" panose="020B0604020202020204" pitchFamily="34" charset="0"/>
                </a:rPr>
                <a:t>Victoria là sa mạc lớn nhất ở Úc</a:t>
              </a:r>
              <a:endParaRPr lang="en-US" sz="2000">
                <a:solidFill>
                  <a:srgbClr val="00B050"/>
                </a:solidFill>
              </a:endParaRPr>
            </a:p>
          </p:txBody>
        </p:sp>
      </p:grpSp>
      <p:pic>
        <p:nvPicPr>
          <p:cNvPr id="11" name="Picture 10">
            <a:extLst>
              <a:ext uri="{FF2B5EF4-FFF2-40B4-BE49-F238E27FC236}">
                <a16:creationId xmlns:a16="http://schemas.microsoft.com/office/drawing/2014/main" id="{6FA6A6F2-E36F-481D-A641-2BCE96D9FF0F}"/>
              </a:ext>
            </a:extLst>
          </p:cNvPr>
          <p:cNvPicPr>
            <a:picLocks noChangeAspect="1"/>
          </p:cNvPicPr>
          <p:nvPr/>
        </p:nvPicPr>
        <p:blipFill>
          <a:blip r:embed="rId3"/>
          <a:stretch>
            <a:fillRect/>
          </a:stretch>
        </p:blipFill>
        <p:spPr>
          <a:xfrm>
            <a:off x="260684" y="1197389"/>
            <a:ext cx="5646821" cy="4377278"/>
          </a:xfrm>
          <a:prstGeom prst="rect">
            <a:avLst/>
          </a:prstGeom>
        </p:spPr>
      </p:pic>
    </p:spTree>
    <p:extLst>
      <p:ext uri="{BB962C8B-B14F-4D97-AF65-F5344CB8AC3E}">
        <p14:creationId xmlns:p14="http://schemas.microsoft.com/office/powerpoint/2010/main" val="344396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CB2C56-78CE-4998-9CEC-C81DA8AA0C1E}"/>
              </a:ext>
            </a:extLst>
          </p:cNvPr>
          <p:cNvPicPr>
            <a:picLocks noChangeAspect="1"/>
          </p:cNvPicPr>
          <p:nvPr/>
        </p:nvPicPr>
        <p:blipFill rotWithShape="1">
          <a:blip r:embed="rId2"/>
          <a:srcRect l="49250" t="16517" r="40417" b="67812"/>
          <a:stretch/>
        </p:blipFill>
        <p:spPr>
          <a:xfrm>
            <a:off x="10932160" y="22197"/>
            <a:ext cx="1259840" cy="1074695"/>
          </a:xfrm>
          <a:prstGeom prst="rect">
            <a:avLst/>
          </a:prstGeom>
        </p:spPr>
      </p:pic>
      <p:grpSp>
        <p:nvGrpSpPr>
          <p:cNvPr id="10" name="Group 9">
            <a:extLst>
              <a:ext uri="{FF2B5EF4-FFF2-40B4-BE49-F238E27FC236}">
                <a16:creationId xmlns:a16="http://schemas.microsoft.com/office/drawing/2014/main" id="{F57B65E9-A22E-433E-B5BD-B731F2ADCF00}"/>
              </a:ext>
            </a:extLst>
          </p:cNvPr>
          <p:cNvGrpSpPr/>
          <p:nvPr/>
        </p:nvGrpSpPr>
        <p:grpSpPr>
          <a:xfrm>
            <a:off x="5468214" y="1065243"/>
            <a:ext cx="7403078" cy="5683073"/>
            <a:chOff x="5468214" y="1065243"/>
            <a:chExt cx="7403078" cy="5683073"/>
          </a:xfrm>
        </p:grpSpPr>
        <p:pic>
          <p:nvPicPr>
            <p:cNvPr id="12" name="Picture 11" descr="Map&#10;&#10;Description automatically generated">
              <a:extLst>
                <a:ext uri="{FF2B5EF4-FFF2-40B4-BE49-F238E27FC236}">
                  <a16:creationId xmlns:a16="http://schemas.microsoft.com/office/drawing/2014/main" id="{48766EF9-44EA-42F3-808E-9A1EDC24E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8214" y="1065243"/>
              <a:ext cx="6577605" cy="5177906"/>
            </a:xfrm>
            <a:prstGeom prst="rect">
              <a:avLst/>
            </a:prstGeom>
          </p:spPr>
        </p:pic>
        <p:sp>
          <p:nvSpPr>
            <p:cNvPr id="13" name="Rectangle 12">
              <a:extLst>
                <a:ext uri="{FF2B5EF4-FFF2-40B4-BE49-F238E27FC236}">
                  <a16:creationId xmlns:a16="http://schemas.microsoft.com/office/drawing/2014/main" id="{D0C9CE48-5C6E-41E1-BD24-951F657E2982}"/>
                </a:ext>
              </a:extLst>
            </p:cNvPr>
            <p:cNvSpPr/>
            <p:nvPr/>
          </p:nvSpPr>
          <p:spPr>
            <a:xfrm>
              <a:off x="6775292" y="6378984"/>
              <a:ext cx="6096000" cy="369332"/>
            </a:xfrm>
            <a:prstGeom prst="rect">
              <a:avLst/>
            </a:prstGeom>
          </p:spPr>
          <p:txBody>
            <a:bodyPr>
              <a:spAutoFit/>
            </a:bodyPr>
            <a:lstStyle/>
            <a:p>
              <a:r>
                <a:rPr lang="vi-VN">
                  <a:solidFill>
                    <a:srgbClr val="1B04FA"/>
                  </a:solidFill>
                </a:rPr>
                <a:t>Hình 1. Bản đồ tự nhiên châu Đại Dương</a:t>
              </a:r>
              <a:endParaRPr lang="en-US">
                <a:solidFill>
                  <a:srgbClr val="1B04FA"/>
                </a:solidFill>
              </a:endParaRPr>
            </a:p>
          </p:txBody>
        </p:sp>
      </p:grpSp>
      <p:sp>
        <p:nvSpPr>
          <p:cNvPr id="14" name="Rectangle 13">
            <a:extLst>
              <a:ext uri="{FF2B5EF4-FFF2-40B4-BE49-F238E27FC236}">
                <a16:creationId xmlns:a16="http://schemas.microsoft.com/office/drawing/2014/main" id="{9C62F4AD-6D80-43E8-A6A5-9E2681D264D8}"/>
              </a:ext>
            </a:extLst>
          </p:cNvPr>
          <p:cNvSpPr/>
          <p:nvPr/>
        </p:nvSpPr>
        <p:spPr>
          <a:xfrm>
            <a:off x="305151" y="834410"/>
            <a:ext cx="5163063" cy="584775"/>
          </a:xfrm>
          <a:prstGeom prst="rect">
            <a:avLst/>
          </a:prstGeom>
        </p:spPr>
        <p:txBody>
          <a:bodyPr wrap="square">
            <a:spAutoFit/>
          </a:bodyPr>
          <a:lstStyle/>
          <a:p>
            <a:pPr algn="just"/>
            <a:r>
              <a:rPr lang="vi-VN" sz="3200" b="1">
                <a:solidFill>
                  <a:srgbClr val="1B04FA"/>
                </a:solidFill>
                <a:latin typeface="Arial" panose="020B0604020202020204" pitchFamily="34" charset="0"/>
                <a:cs typeface="Arial" panose="020B0604020202020204" pitchFamily="34" charset="0"/>
              </a:rPr>
              <a:t>* Phía tây</a:t>
            </a:r>
            <a:endParaRPr lang="vi-VN" sz="3200">
              <a:solidFill>
                <a:srgbClr val="1B04F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A517110-E3FF-4054-AFEF-B0F517C2022A}"/>
              </a:ext>
            </a:extLst>
          </p:cNvPr>
          <p:cNvSpPr txBox="1"/>
          <p:nvPr/>
        </p:nvSpPr>
        <p:spPr>
          <a:xfrm>
            <a:off x="123524" y="97879"/>
            <a:ext cx="3930732" cy="461665"/>
          </a:xfrm>
          <a:prstGeom prst="rect">
            <a:avLst/>
          </a:prstGeom>
          <a:solidFill>
            <a:srgbClr val="00B050"/>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a. Địa hình và khoáng sản</a:t>
            </a:r>
          </a:p>
        </p:txBody>
      </p:sp>
      <p:sp>
        <p:nvSpPr>
          <p:cNvPr id="9" name="Rectangle 8">
            <a:extLst>
              <a:ext uri="{FF2B5EF4-FFF2-40B4-BE49-F238E27FC236}">
                <a16:creationId xmlns:a16="http://schemas.microsoft.com/office/drawing/2014/main" id="{11FF4F99-3D3E-41B5-97D6-8FCACA2BEA4C}"/>
              </a:ext>
            </a:extLst>
          </p:cNvPr>
          <p:cNvSpPr/>
          <p:nvPr/>
        </p:nvSpPr>
        <p:spPr>
          <a:xfrm>
            <a:off x="12041" y="1541330"/>
            <a:ext cx="5456173" cy="1569660"/>
          </a:xfrm>
          <a:prstGeom prst="rect">
            <a:avLst/>
          </a:prstGeom>
        </p:spPr>
        <p:txBody>
          <a:bodyPr wrap="square">
            <a:spAutoFit/>
          </a:bodyPr>
          <a:lstStyle/>
          <a:p>
            <a:r>
              <a:rPr lang="en-US" sz="3200">
                <a:solidFill>
                  <a:srgbClr val="1503BD"/>
                </a:solidFill>
                <a:latin typeface="Arial" panose="020B0604020202020204" pitchFamily="34" charset="0"/>
                <a:cs typeface="Arial" panose="020B0604020202020204" pitchFamily="34" charset="0"/>
              </a:rPr>
              <a:t>- Khoáng sản: tập trung nhiều mỏ kim loại (sắt, đồng, vàng, ni-ken, bô-xít….).</a:t>
            </a:r>
          </a:p>
        </p:txBody>
      </p:sp>
    </p:spTree>
    <p:extLst>
      <p:ext uri="{BB962C8B-B14F-4D97-AF65-F5344CB8AC3E}">
        <p14:creationId xmlns:p14="http://schemas.microsoft.com/office/powerpoint/2010/main" val="4123315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CB2C56-78CE-4998-9CEC-C81DA8AA0C1E}"/>
              </a:ext>
            </a:extLst>
          </p:cNvPr>
          <p:cNvPicPr>
            <a:picLocks noChangeAspect="1"/>
          </p:cNvPicPr>
          <p:nvPr/>
        </p:nvPicPr>
        <p:blipFill rotWithShape="1">
          <a:blip r:embed="rId3"/>
          <a:srcRect l="49250" t="16517" r="40417" b="67812"/>
          <a:stretch/>
        </p:blipFill>
        <p:spPr>
          <a:xfrm>
            <a:off x="10932160" y="22197"/>
            <a:ext cx="1259840" cy="1074695"/>
          </a:xfrm>
          <a:prstGeom prst="rect">
            <a:avLst/>
          </a:prstGeom>
        </p:spPr>
      </p:pic>
      <p:grpSp>
        <p:nvGrpSpPr>
          <p:cNvPr id="10" name="Group 9">
            <a:extLst>
              <a:ext uri="{FF2B5EF4-FFF2-40B4-BE49-F238E27FC236}">
                <a16:creationId xmlns:a16="http://schemas.microsoft.com/office/drawing/2014/main" id="{F57B65E9-A22E-433E-B5BD-B731F2ADCF00}"/>
              </a:ext>
            </a:extLst>
          </p:cNvPr>
          <p:cNvGrpSpPr/>
          <p:nvPr/>
        </p:nvGrpSpPr>
        <p:grpSpPr>
          <a:xfrm>
            <a:off x="5468214" y="1065243"/>
            <a:ext cx="7403078" cy="5683073"/>
            <a:chOff x="5468214" y="1065243"/>
            <a:chExt cx="7403078" cy="5683073"/>
          </a:xfrm>
        </p:grpSpPr>
        <p:pic>
          <p:nvPicPr>
            <p:cNvPr id="12" name="Picture 11" descr="Map&#10;&#10;Description automatically generated">
              <a:extLst>
                <a:ext uri="{FF2B5EF4-FFF2-40B4-BE49-F238E27FC236}">
                  <a16:creationId xmlns:a16="http://schemas.microsoft.com/office/drawing/2014/main" id="{48766EF9-44EA-42F3-808E-9A1EDC24E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214" y="1065243"/>
              <a:ext cx="6577605" cy="5177906"/>
            </a:xfrm>
            <a:prstGeom prst="rect">
              <a:avLst/>
            </a:prstGeom>
          </p:spPr>
        </p:pic>
        <p:sp>
          <p:nvSpPr>
            <p:cNvPr id="13" name="Rectangle 12">
              <a:extLst>
                <a:ext uri="{FF2B5EF4-FFF2-40B4-BE49-F238E27FC236}">
                  <a16:creationId xmlns:a16="http://schemas.microsoft.com/office/drawing/2014/main" id="{D0C9CE48-5C6E-41E1-BD24-951F657E2982}"/>
                </a:ext>
              </a:extLst>
            </p:cNvPr>
            <p:cNvSpPr/>
            <p:nvPr/>
          </p:nvSpPr>
          <p:spPr>
            <a:xfrm>
              <a:off x="6775292" y="6378984"/>
              <a:ext cx="6096000" cy="369332"/>
            </a:xfrm>
            <a:prstGeom prst="rect">
              <a:avLst/>
            </a:prstGeom>
          </p:spPr>
          <p:txBody>
            <a:bodyPr>
              <a:spAutoFit/>
            </a:bodyPr>
            <a:lstStyle/>
            <a:p>
              <a:r>
                <a:rPr lang="vi-VN">
                  <a:solidFill>
                    <a:srgbClr val="1B04FA"/>
                  </a:solidFill>
                </a:rPr>
                <a:t>Hình 1. Bản đồ tự nhiên châu Đại Dương</a:t>
              </a:r>
              <a:endParaRPr lang="en-US">
                <a:solidFill>
                  <a:srgbClr val="1B04FA"/>
                </a:solidFill>
              </a:endParaRPr>
            </a:p>
          </p:txBody>
        </p:sp>
      </p:grpSp>
      <p:sp>
        <p:nvSpPr>
          <p:cNvPr id="14" name="Rectangle 13">
            <a:extLst>
              <a:ext uri="{FF2B5EF4-FFF2-40B4-BE49-F238E27FC236}">
                <a16:creationId xmlns:a16="http://schemas.microsoft.com/office/drawing/2014/main" id="{9C62F4AD-6D80-43E8-A6A5-9E2681D264D8}"/>
              </a:ext>
            </a:extLst>
          </p:cNvPr>
          <p:cNvSpPr/>
          <p:nvPr/>
        </p:nvSpPr>
        <p:spPr>
          <a:xfrm>
            <a:off x="250457" y="601201"/>
            <a:ext cx="5163063" cy="461665"/>
          </a:xfrm>
          <a:prstGeom prst="rect">
            <a:avLst/>
          </a:prstGeom>
        </p:spPr>
        <p:txBody>
          <a:bodyPr wrap="square">
            <a:spAutoFit/>
          </a:bodyPr>
          <a:lstStyle/>
          <a:p>
            <a:pPr algn="just"/>
            <a:r>
              <a:rPr lang="vi-VN" sz="2400" b="1">
                <a:solidFill>
                  <a:srgbClr val="1B04FA"/>
                </a:solidFill>
                <a:latin typeface="Arial" panose="020B0604020202020204" pitchFamily="34" charset="0"/>
                <a:cs typeface="Arial" panose="020B0604020202020204" pitchFamily="34" charset="0"/>
              </a:rPr>
              <a:t>* </a:t>
            </a:r>
            <a:r>
              <a:rPr lang="en-US" sz="2400" b="1">
                <a:solidFill>
                  <a:srgbClr val="1B04FA"/>
                </a:solidFill>
                <a:latin typeface="Arial" panose="020B0604020202020204" pitchFamily="34" charset="0"/>
                <a:cs typeface="Arial" panose="020B0604020202020204" pitchFamily="34" charset="0"/>
              </a:rPr>
              <a:t>Ở giữa</a:t>
            </a:r>
            <a:endParaRPr lang="vi-VN" sz="2400">
              <a:solidFill>
                <a:srgbClr val="1B04F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7136E8F-A52E-43D8-86DB-2B0128FA3B4C}"/>
              </a:ext>
            </a:extLst>
          </p:cNvPr>
          <p:cNvSpPr txBox="1"/>
          <p:nvPr/>
        </p:nvSpPr>
        <p:spPr>
          <a:xfrm>
            <a:off x="123524" y="97879"/>
            <a:ext cx="3930732" cy="461665"/>
          </a:xfrm>
          <a:prstGeom prst="rect">
            <a:avLst/>
          </a:prstGeom>
          <a:solidFill>
            <a:srgbClr val="00B050"/>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a. Địa hình và khoáng sản</a:t>
            </a:r>
          </a:p>
        </p:txBody>
      </p:sp>
      <p:sp>
        <p:nvSpPr>
          <p:cNvPr id="9" name="Rectangle 8">
            <a:extLst>
              <a:ext uri="{FF2B5EF4-FFF2-40B4-BE49-F238E27FC236}">
                <a16:creationId xmlns:a16="http://schemas.microsoft.com/office/drawing/2014/main" id="{58A1FEC8-C0D9-475F-9E19-CDD9BF5BFC7A}"/>
              </a:ext>
            </a:extLst>
          </p:cNvPr>
          <p:cNvSpPr/>
          <p:nvPr/>
        </p:nvSpPr>
        <p:spPr>
          <a:xfrm>
            <a:off x="98429" y="1013911"/>
            <a:ext cx="5198509" cy="830997"/>
          </a:xfrm>
          <a:prstGeom prst="rect">
            <a:avLst/>
          </a:prstGeom>
        </p:spPr>
        <p:txBody>
          <a:bodyPr wrap="square">
            <a:spAutoFit/>
          </a:bodyPr>
          <a:lstStyle/>
          <a:p>
            <a:pPr algn="just"/>
            <a:r>
              <a:rPr lang="vi-VN" sz="2400">
                <a:solidFill>
                  <a:srgbClr val="1503BD"/>
                </a:solidFill>
                <a:latin typeface="Arial" panose="020B0604020202020204" pitchFamily="34" charset="0"/>
                <a:cs typeface="Arial" panose="020B0604020202020204" pitchFamily="34" charset="0"/>
              </a:rPr>
              <a:t>Vùng đồng bằng Trung tâm, lớn nhất là bồn địa Ác-tê-di-an lớn.</a:t>
            </a:r>
          </a:p>
        </p:txBody>
      </p:sp>
      <p:sp>
        <p:nvSpPr>
          <p:cNvPr id="16" name="Rectangle 15">
            <a:extLst>
              <a:ext uri="{FF2B5EF4-FFF2-40B4-BE49-F238E27FC236}">
                <a16:creationId xmlns:a16="http://schemas.microsoft.com/office/drawing/2014/main" id="{0BB1185F-A1D9-49A6-A719-D900E110926C}"/>
              </a:ext>
            </a:extLst>
          </p:cNvPr>
          <p:cNvSpPr/>
          <p:nvPr/>
        </p:nvSpPr>
        <p:spPr>
          <a:xfrm>
            <a:off x="85638" y="5547987"/>
            <a:ext cx="5296938" cy="1200329"/>
          </a:xfrm>
          <a:prstGeom prst="rect">
            <a:avLst/>
          </a:prstGeom>
        </p:spPr>
        <p:txBody>
          <a:bodyPr wrap="square">
            <a:spAutoFit/>
          </a:bodyPr>
          <a:lstStyle/>
          <a:p>
            <a:pPr algn="just"/>
            <a:r>
              <a:rPr lang="vi-VN" sz="2400">
                <a:solidFill>
                  <a:srgbClr val="1503BD"/>
                </a:solidFill>
                <a:latin typeface="Arial" panose="020B0604020202020204" pitchFamily="34" charset="0"/>
                <a:cs typeface="Arial" panose="020B0604020202020204" pitchFamily="34" charset="0"/>
              </a:rPr>
              <a:t>- Độ cao trung bình dưới 200 m, rất khô hạn, bề mặt có nhiều bãi đá đồng bằng cát, đụn cát.</a:t>
            </a:r>
          </a:p>
        </p:txBody>
      </p:sp>
      <p:sp>
        <p:nvSpPr>
          <p:cNvPr id="18" name="Freeform: Shape 17">
            <a:extLst>
              <a:ext uri="{FF2B5EF4-FFF2-40B4-BE49-F238E27FC236}">
                <a16:creationId xmlns:a16="http://schemas.microsoft.com/office/drawing/2014/main" id="{116105D6-A7EE-4108-9A11-6EB9AE467BF0}"/>
              </a:ext>
            </a:extLst>
          </p:cNvPr>
          <p:cNvSpPr/>
          <p:nvPr/>
        </p:nvSpPr>
        <p:spPr>
          <a:xfrm>
            <a:off x="7067285" y="3719294"/>
            <a:ext cx="571049" cy="557073"/>
          </a:xfrm>
          <a:custGeom>
            <a:avLst/>
            <a:gdLst>
              <a:gd name="connsiteX0" fmla="*/ 220414 w 571049"/>
              <a:gd name="connsiteY0" fmla="*/ 7058 h 557073"/>
              <a:gd name="connsiteX1" fmla="*/ 186038 w 571049"/>
              <a:gd name="connsiteY1" fmla="*/ 183 h 557073"/>
              <a:gd name="connsiteX2" fmla="*/ 137912 w 571049"/>
              <a:gd name="connsiteY2" fmla="*/ 41434 h 557073"/>
              <a:gd name="connsiteX3" fmla="*/ 117286 w 571049"/>
              <a:gd name="connsiteY3" fmla="*/ 68935 h 557073"/>
              <a:gd name="connsiteX4" fmla="*/ 89786 w 571049"/>
              <a:gd name="connsiteY4" fmla="*/ 123936 h 557073"/>
              <a:gd name="connsiteX5" fmla="*/ 82910 w 571049"/>
              <a:gd name="connsiteY5" fmla="*/ 144562 h 557073"/>
              <a:gd name="connsiteX6" fmla="*/ 55410 w 571049"/>
              <a:gd name="connsiteY6" fmla="*/ 178938 h 557073"/>
              <a:gd name="connsiteX7" fmla="*/ 34784 w 571049"/>
              <a:gd name="connsiteY7" fmla="*/ 185813 h 557073"/>
              <a:gd name="connsiteX8" fmla="*/ 7283 w 571049"/>
              <a:gd name="connsiteY8" fmla="*/ 206438 h 557073"/>
              <a:gd name="connsiteX9" fmla="*/ 408 w 571049"/>
              <a:gd name="connsiteY9" fmla="*/ 227064 h 557073"/>
              <a:gd name="connsiteX10" fmla="*/ 14159 w 571049"/>
              <a:gd name="connsiteY10" fmla="*/ 364568 h 557073"/>
              <a:gd name="connsiteX11" fmla="*/ 34784 w 571049"/>
              <a:gd name="connsiteY11" fmla="*/ 405819 h 557073"/>
              <a:gd name="connsiteX12" fmla="*/ 48535 w 571049"/>
              <a:gd name="connsiteY12" fmla="*/ 426444 h 557073"/>
              <a:gd name="connsiteX13" fmla="*/ 117286 w 571049"/>
              <a:gd name="connsiteY13" fmla="*/ 447070 h 557073"/>
              <a:gd name="connsiteX14" fmla="*/ 124162 w 571049"/>
              <a:gd name="connsiteY14" fmla="*/ 474571 h 557073"/>
              <a:gd name="connsiteX15" fmla="*/ 151662 w 571049"/>
              <a:gd name="connsiteY15" fmla="*/ 481446 h 557073"/>
              <a:gd name="connsiteX16" fmla="*/ 186038 w 571049"/>
              <a:gd name="connsiteY16" fmla="*/ 488321 h 557073"/>
              <a:gd name="connsiteX17" fmla="*/ 234165 w 571049"/>
              <a:gd name="connsiteY17" fmla="*/ 515822 h 557073"/>
              <a:gd name="connsiteX18" fmla="*/ 261665 w 571049"/>
              <a:gd name="connsiteY18" fmla="*/ 536447 h 557073"/>
              <a:gd name="connsiteX19" fmla="*/ 302917 w 571049"/>
              <a:gd name="connsiteY19" fmla="*/ 550198 h 557073"/>
              <a:gd name="connsiteX20" fmla="*/ 323542 w 571049"/>
              <a:gd name="connsiteY20" fmla="*/ 557073 h 557073"/>
              <a:gd name="connsiteX21" fmla="*/ 488547 w 571049"/>
              <a:gd name="connsiteY21" fmla="*/ 550198 h 557073"/>
              <a:gd name="connsiteX22" fmla="*/ 529798 w 571049"/>
              <a:gd name="connsiteY22" fmla="*/ 543323 h 557073"/>
              <a:gd name="connsiteX23" fmla="*/ 543548 w 571049"/>
              <a:gd name="connsiteY23" fmla="*/ 508947 h 557073"/>
              <a:gd name="connsiteX24" fmla="*/ 550423 w 571049"/>
              <a:gd name="connsiteY24" fmla="*/ 481446 h 557073"/>
              <a:gd name="connsiteX25" fmla="*/ 571049 w 571049"/>
              <a:gd name="connsiteY25" fmla="*/ 433320 h 557073"/>
              <a:gd name="connsiteX26" fmla="*/ 564174 w 571049"/>
              <a:gd name="connsiteY26" fmla="*/ 337067 h 557073"/>
              <a:gd name="connsiteX27" fmla="*/ 550423 w 571049"/>
              <a:gd name="connsiteY27" fmla="*/ 323317 h 557073"/>
              <a:gd name="connsiteX28" fmla="*/ 536673 w 571049"/>
              <a:gd name="connsiteY28" fmla="*/ 275190 h 557073"/>
              <a:gd name="connsiteX29" fmla="*/ 522923 w 571049"/>
              <a:gd name="connsiteY29" fmla="*/ 233939 h 557073"/>
              <a:gd name="connsiteX30" fmla="*/ 509172 w 571049"/>
              <a:gd name="connsiteY30" fmla="*/ 220189 h 557073"/>
              <a:gd name="connsiteX31" fmla="*/ 488547 w 571049"/>
              <a:gd name="connsiteY31" fmla="*/ 165187 h 557073"/>
              <a:gd name="connsiteX32" fmla="*/ 467921 w 571049"/>
              <a:gd name="connsiteY32" fmla="*/ 130811 h 557073"/>
              <a:gd name="connsiteX33" fmla="*/ 447295 w 571049"/>
              <a:gd name="connsiteY33" fmla="*/ 89560 h 557073"/>
              <a:gd name="connsiteX34" fmla="*/ 426670 w 571049"/>
              <a:gd name="connsiteY34" fmla="*/ 75810 h 557073"/>
              <a:gd name="connsiteX35" fmla="*/ 412920 w 571049"/>
              <a:gd name="connsiteY35" fmla="*/ 62059 h 557073"/>
              <a:gd name="connsiteX36" fmla="*/ 371668 w 571049"/>
              <a:gd name="connsiteY36" fmla="*/ 48309 h 557073"/>
              <a:gd name="connsiteX37" fmla="*/ 351043 w 571049"/>
              <a:gd name="connsiteY37" fmla="*/ 41434 h 557073"/>
              <a:gd name="connsiteX38" fmla="*/ 330417 w 571049"/>
              <a:gd name="connsiteY38" fmla="*/ 34559 h 557073"/>
              <a:gd name="connsiteX39" fmla="*/ 316667 w 571049"/>
              <a:gd name="connsiteY39" fmla="*/ 20808 h 557073"/>
              <a:gd name="connsiteX40" fmla="*/ 220414 w 571049"/>
              <a:gd name="connsiteY40" fmla="*/ 7058 h 55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1049" h="557073">
                <a:moveTo>
                  <a:pt x="220414" y="7058"/>
                </a:moveTo>
                <a:cubicBezTo>
                  <a:pt x="198642" y="3620"/>
                  <a:pt x="197666" y="-980"/>
                  <a:pt x="186038" y="183"/>
                </a:cubicBezTo>
                <a:cubicBezTo>
                  <a:pt x="144736" y="4313"/>
                  <a:pt x="155030" y="14044"/>
                  <a:pt x="137912" y="41434"/>
                </a:cubicBezTo>
                <a:cubicBezTo>
                  <a:pt x="131839" y="51151"/>
                  <a:pt x="124161" y="59768"/>
                  <a:pt x="117286" y="68935"/>
                </a:cubicBezTo>
                <a:cubicBezTo>
                  <a:pt x="103545" y="137644"/>
                  <a:pt x="122800" y="74415"/>
                  <a:pt x="89786" y="123936"/>
                </a:cubicBezTo>
                <a:cubicBezTo>
                  <a:pt x="85766" y="129966"/>
                  <a:pt x="86151" y="138080"/>
                  <a:pt x="82910" y="144562"/>
                </a:cubicBezTo>
                <a:cubicBezTo>
                  <a:pt x="78896" y="152590"/>
                  <a:pt x="64544" y="173458"/>
                  <a:pt x="55410" y="178938"/>
                </a:cubicBezTo>
                <a:cubicBezTo>
                  <a:pt x="49196" y="182667"/>
                  <a:pt x="41659" y="183521"/>
                  <a:pt x="34784" y="185813"/>
                </a:cubicBezTo>
                <a:cubicBezTo>
                  <a:pt x="25617" y="192688"/>
                  <a:pt x="14619" y="197635"/>
                  <a:pt x="7283" y="206438"/>
                </a:cubicBezTo>
                <a:cubicBezTo>
                  <a:pt x="2643" y="212005"/>
                  <a:pt x="408" y="219817"/>
                  <a:pt x="408" y="227064"/>
                </a:cubicBezTo>
                <a:cubicBezTo>
                  <a:pt x="408" y="377383"/>
                  <a:pt x="-3704" y="302052"/>
                  <a:pt x="14159" y="364568"/>
                </a:cubicBezTo>
                <a:cubicBezTo>
                  <a:pt x="27792" y="412282"/>
                  <a:pt x="10795" y="375833"/>
                  <a:pt x="34784" y="405819"/>
                </a:cubicBezTo>
                <a:cubicBezTo>
                  <a:pt x="39946" y="412271"/>
                  <a:pt x="41528" y="422065"/>
                  <a:pt x="48535" y="426444"/>
                </a:cubicBezTo>
                <a:cubicBezTo>
                  <a:pt x="59696" y="433420"/>
                  <a:pt x="101184" y="443044"/>
                  <a:pt x="117286" y="447070"/>
                </a:cubicBezTo>
                <a:cubicBezTo>
                  <a:pt x="119578" y="456237"/>
                  <a:pt x="117480" y="467889"/>
                  <a:pt x="124162" y="474571"/>
                </a:cubicBezTo>
                <a:cubicBezTo>
                  <a:pt x="130843" y="481252"/>
                  <a:pt x="142438" y="479396"/>
                  <a:pt x="151662" y="481446"/>
                </a:cubicBezTo>
                <a:cubicBezTo>
                  <a:pt x="163069" y="483981"/>
                  <a:pt x="174579" y="486029"/>
                  <a:pt x="186038" y="488321"/>
                </a:cubicBezTo>
                <a:cubicBezTo>
                  <a:pt x="232348" y="534631"/>
                  <a:pt x="178764" y="488122"/>
                  <a:pt x="234165" y="515822"/>
                </a:cubicBezTo>
                <a:cubicBezTo>
                  <a:pt x="244414" y="520946"/>
                  <a:pt x="251416" y="531323"/>
                  <a:pt x="261665" y="536447"/>
                </a:cubicBezTo>
                <a:cubicBezTo>
                  <a:pt x="274629" y="542929"/>
                  <a:pt x="289166" y="545614"/>
                  <a:pt x="302917" y="550198"/>
                </a:cubicBezTo>
                <a:lnTo>
                  <a:pt x="323542" y="557073"/>
                </a:lnTo>
                <a:cubicBezTo>
                  <a:pt x="378544" y="554781"/>
                  <a:pt x="433620" y="553860"/>
                  <a:pt x="488547" y="550198"/>
                </a:cubicBezTo>
                <a:cubicBezTo>
                  <a:pt x="502456" y="549271"/>
                  <a:pt x="518646" y="551687"/>
                  <a:pt x="529798" y="543323"/>
                </a:cubicBezTo>
                <a:cubicBezTo>
                  <a:pt x="539671" y="535918"/>
                  <a:pt x="539645" y="520655"/>
                  <a:pt x="543548" y="508947"/>
                </a:cubicBezTo>
                <a:cubicBezTo>
                  <a:pt x="546536" y="499983"/>
                  <a:pt x="547105" y="490293"/>
                  <a:pt x="550423" y="481446"/>
                </a:cubicBezTo>
                <a:cubicBezTo>
                  <a:pt x="601398" y="345515"/>
                  <a:pt x="536905" y="535753"/>
                  <a:pt x="571049" y="433320"/>
                </a:cubicBezTo>
                <a:cubicBezTo>
                  <a:pt x="568757" y="401236"/>
                  <a:pt x="570102" y="368682"/>
                  <a:pt x="564174" y="337067"/>
                </a:cubicBezTo>
                <a:cubicBezTo>
                  <a:pt x="562979" y="330696"/>
                  <a:pt x="553758" y="328875"/>
                  <a:pt x="550423" y="323317"/>
                </a:cubicBezTo>
                <a:cubicBezTo>
                  <a:pt x="545802" y="315616"/>
                  <a:pt x="538470" y="281182"/>
                  <a:pt x="536673" y="275190"/>
                </a:cubicBezTo>
                <a:cubicBezTo>
                  <a:pt x="532508" y="261307"/>
                  <a:pt x="533172" y="244187"/>
                  <a:pt x="522923" y="233939"/>
                </a:cubicBezTo>
                <a:lnTo>
                  <a:pt x="509172" y="220189"/>
                </a:lnTo>
                <a:cubicBezTo>
                  <a:pt x="495909" y="153874"/>
                  <a:pt x="512150" y="212391"/>
                  <a:pt x="488547" y="165187"/>
                </a:cubicBezTo>
                <a:cubicBezTo>
                  <a:pt x="470697" y="129488"/>
                  <a:pt x="494777" y="157669"/>
                  <a:pt x="467921" y="130811"/>
                </a:cubicBezTo>
                <a:cubicBezTo>
                  <a:pt x="462329" y="114035"/>
                  <a:pt x="460624" y="102889"/>
                  <a:pt x="447295" y="89560"/>
                </a:cubicBezTo>
                <a:cubicBezTo>
                  <a:pt x="441452" y="83717"/>
                  <a:pt x="433122" y="80972"/>
                  <a:pt x="426670" y="75810"/>
                </a:cubicBezTo>
                <a:cubicBezTo>
                  <a:pt x="421608" y="71761"/>
                  <a:pt x="418718" y="64958"/>
                  <a:pt x="412920" y="62059"/>
                </a:cubicBezTo>
                <a:cubicBezTo>
                  <a:pt x="399956" y="55577"/>
                  <a:pt x="385419" y="52892"/>
                  <a:pt x="371668" y="48309"/>
                </a:cubicBezTo>
                <a:lnTo>
                  <a:pt x="351043" y="41434"/>
                </a:lnTo>
                <a:lnTo>
                  <a:pt x="330417" y="34559"/>
                </a:lnTo>
                <a:cubicBezTo>
                  <a:pt x="325834" y="29975"/>
                  <a:pt x="322465" y="23707"/>
                  <a:pt x="316667" y="20808"/>
                </a:cubicBezTo>
                <a:cubicBezTo>
                  <a:pt x="283370" y="4159"/>
                  <a:pt x="242186" y="10496"/>
                  <a:pt x="220414" y="7058"/>
                </a:cubicBezTo>
                <a:close/>
              </a:path>
            </a:pathLst>
          </a:custGeom>
          <a:solidFill>
            <a:srgbClr val="FF00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ò xo gò được nuôi dưỡng bởi giếng artesian ở Nam Úc Lò xo gò được nuôi dưỡng bởi giếng artesian ở Nam Úc">
            <a:extLst>
              <a:ext uri="{FF2B5EF4-FFF2-40B4-BE49-F238E27FC236}">
                <a16:creationId xmlns:a16="http://schemas.microsoft.com/office/drawing/2014/main" id="{2EB8DE7A-ADDB-41DE-8165-B95A65E3A6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39" y="2031296"/>
            <a:ext cx="5001474" cy="3375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49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CB2C56-78CE-4998-9CEC-C81DA8AA0C1E}"/>
              </a:ext>
            </a:extLst>
          </p:cNvPr>
          <p:cNvPicPr>
            <a:picLocks noChangeAspect="1"/>
          </p:cNvPicPr>
          <p:nvPr/>
        </p:nvPicPr>
        <p:blipFill rotWithShape="1">
          <a:blip r:embed="rId2"/>
          <a:srcRect l="49250" t="16517" r="40417" b="67812"/>
          <a:stretch/>
        </p:blipFill>
        <p:spPr>
          <a:xfrm>
            <a:off x="10932160" y="22197"/>
            <a:ext cx="1259840" cy="1074695"/>
          </a:xfrm>
          <a:prstGeom prst="rect">
            <a:avLst/>
          </a:prstGeom>
        </p:spPr>
      </p:pic>
      <p:grpSp>
        <p:nvGrpSpPr>
          <p:cNvPr id="10" name="Group 9">
            <a:extLst>
              <a:ext uri="{FF2B5EF4-FFF2-40B4-BE49-F238E27FC236}">
                <a16:creationId xmlns:a16="http://schemas.microsoft.com/office/drawing/2014/main" id="{F57B65E9-A22E-433E-B5BD-B731F2ADCF00}"/>
              </a:ext>
            </a:extLst>
          </p:cNvPr>
          <p:cNvGrpSpPr/>
          <p:nvPr/>
        </p:nvGrpSpPr>
        <p:grpSpPr>
          <a:xfrm>
            <a:off x="5468214" y="1065243"/>
            <a:ext cx="7403078" cy="5683073"/>
            <a:chOff x="5468214" y="1065243"/>
            <a:chExt cx="7403078" cy="5683073"/>
          </a:xfrm>
        </p:grpSpPr>
        <p:pic>
          <p:nvPicPr>
            <p:cNvPr id="12" name="Picture 11" descr="Map&#10;&#10;Description automatically generated">
              <a:extLst>
                <a:ext uri="{FF2B5EF4-FFF2-40B4-BE49-F238E27FC236}">
                  <a16:creationId xmlns:a16="http://schemas.microsoft.com/office/drawing/2014/main" id="{48766EF9-44EA-42F3-808E-9A1EDC24E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8214" y="1065243"/>
              <a:ext cx="6577605" cy="5177906"/>
            </a:xfrm>
            <a:prstGeom prst="rect">
              <a:avLst/>
            </a:prstGeom>
          </p:spPr>
        </p:pic>
        <p:sp>
          <p:nvSpPr>
            <p:cNvPr id="13" name="Rectangle 12">
              <a:extLst>
                <a:ext uri="{FF2B5EF4-FFF2-40B4-BE49-F238E27FC236}">
                  <a16:creationId xmlns:a16="http://schemas.microsoft.com/office/drawing/2014/main" id="{D0C9CE48-5C6E-41E1-BD24-951F657E2982}"/>
                </a:ext>
              </a:extLst>
            </p:cNvPr>
            <p:cNvSpPr/>
            <p:nvPr/>
          </p:nvSpPr>
          <p:spPr>
            <a:xfrm>
              <a:off x="6775292" y="6378984"/>
              <a:ext cx="6096000" cy="369332"/>
            </a:xfrm>
            <a:prstGeom prst="rect">
              <a:avLst/>
            </a:prstGeom>
          </p:spPr>
          <p:txBody>
            <a:bodyPr>
              <a:spAutoFit/>
            </a:bodyPr>
            <a:lstStyle/>
            <a:p>
              <a:r>
                <a:rPr lang="vi-VN">
                  <a:solidFill>
                    <a:srgbClr val="1B04FA"/>
                  </a:solidFill>
                </a:rPr>
                <a:t>Hình 1. Bản đồ tự nhiên châu Đại Dương</a:t>
              </a:r>
              <a:endParaRPr lang="en-US">
                <a:solidFill>
                  <a:srgbClr val="1B04FA"/>
                </a:solidFill>
              </a:endParaRPr>
            </a:p>
          </p:txBody>
        </p:sp>
      </p:grpSp>
      <p:sp>
        <p:nvSpPr>
          <p:cNvPr id="14" name="Rectangle 13">
            <a:extLst>
              <a:ext uri="{FF2B5EF4-FFF2-40B4-BE49-F238E27FC236}">
                <a16:creationId xmlns:a16="http://schemas.microsoft.com/office/drawing/2014/main" id="{9C62F4AD-6D80-43E8-A6A5-9E2681D264D8}"/>
              </a:ext>
            </a:extLst>
          </p:cNvPr>
          <p:cNvSpPr/>
          <p:nvPr/>
        </p:nvSpPr>
        <p:spPr>
          <a:xfrm>
            <a:off x="158970" y="770613"/>
            <a:ext cx="5163063" cy="461665"/>
          </a:xfrm>
          <a:prstGeom prst="rect">
            <a:avLst/>
          </a:prstGeom>
        </p:spPr>
        <p:txBody>
          <a:bodyPr wrap="square">
            <a:spAutoFit/>
          </a:bodyPr>
          <a:lstStyle/>
          <a:p>
            <a:pPr algn="just"/>
            <a:r>
              <a:rPr lang="vi-VN" sz="2400" b="1">
                <a:solidFill>
                  <a:srgbClr val="1B04FA"/>
                </a:solidFill>
                <a:latin typeface="Arial" panose="020B0604020202020204" pitchFamily="34" charset="0"/>
                <a:cs typeface="Arial" panose="020B0604020202020204" pitchFamily="34" charset="0"/>
              </a:rPr>
              <a:t>* Phía </a:t>
            </a:r>
            <a:r>
              <a:rPr lang="en-US" sz="2400" b="1">
                <a:solidFill>
                  <a:srgbClr val="1B04FA"/>
                </a:solidFill>
                <a:latin typeface="Arial" panose="020B0604020202020204" pitchFamily="34" charset="0"/>
                <a:cs typeface="Arial" panose="020B0604020202020204" pitchFamily="34" charset="0"/>
              </a:rPr>
              <a:t>đông</a:t>
            </a:r>
            <a:endParaRPr lang="vi-VN" sz="2400">
              <a:solidFill>
                <a:srgbClr val="1B04F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7136E8F-A52E-43D8-86DB-2B0128FA3B4C}"/>
              </a:ext>
            </a:extLst>
          </p:cNvPr>
          <p:cNvSpPr txBox="1"/>
          <p:nvPr/>
        </p:nvSpPr>
        <p:spPr>
          <a:xfrm>
            <a:off x="123524" y="97879"/>
            <a:ext cx="3930732" cy="461665"/>
          </a:xfrm>
          <a:prstGeom prst="rect">
            <a:avLst/>
          </a:prstGeom>
          <a:solidFill>
            <a:srgbClr val="00B050"/>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a. Địa hình và khoáng sản</a:t>
            </a:r>
          </a:p>
        </p:txBody>
      </p:sp>
      <p:sp>
        <p:nvSpPr>
          <p:cNvPr id="2" name="Rectangle 1">
            <a:extLst>
              <a:ext uri="{FF2B5EF4-FFF2-40B4-BE49-F238E27FC236}">
                <a16:creationId xmlns:a16="http://schemas.microsoft.com/office/drawing/2014/main" id="{7579B16B-87E0-41B8-9CB8-35389EBEE4F4}"/>
              </a:ext>
            </a:extLst>
          </p:cNvPr>
          <p:cNvSpPr/>
          <p:nvPr/>
        </p:nvSpPr>
        <p:spPr>
          <a:xfrm>
            <a:off x="158970" y="1443347"/>
            <a:ext cx="4798041" cy="830997"/>
          </a:xfrm>
          <a:prstGeom prst="rect">
            <a:avLst/>
          </a:prstGeom>
        </p:spPr>
        <p:txBody>
          <a:bodyPr wrap="square">
            <a:spAutoFit/>
          </a:bodyPr>
          <a:lstStyle/>
          <a:p>
            <a:pPr algn="just"/>
            <a:r>
              <a:rPr lang="vi-VN" sz="2400">
                <a:solidFill>
                  <a:srgbClr val="1503BD"/>
                </a:solidFill>
                <a:latin typeface="Arial" panose="020B0604020202020204" pitchFamily="34" charset="0"/>
                <a:cs typeface="Arial" panose="020B0604020202020204" pitchFamily="34" charset="0"/>
              </a:rPr>
              <a:t>Dãy Trường Sơn Ô-xtrây-li-a, cao trung bình 800 – 1 000 m.</a:t>
            </a:r>
          </a:p>
        </p:txBody>
      </p:sp>
      <p:sp>
        <p:nvSpPr>
          <p:cNvPr id="9" name="Rectangle 8">
            <a:extLst>
              <a:ext uri="{FF2B5EF4-FFF2-40B4-BE49-F238E27FC236}">
                <a16:creationId xmlns:a16="http://schemas.microsoft.com/office/drawing/2014/main" id="{5575FFFD-4064-4F79-B13F-B90EACE570E9}"/>
              </a:ext>
            </a:extLst>
          </p:cNvPr>
          <p:cNvSpPr/>
          <p:nvPr/>
        </p:nvSpPr>
        <p:spPr>
          <a:xfrm>
            <a:off x="146181" y="3983492"/>
            <a:ext cx="4798041" cy="1200329"/>
          </a:xfrm>
          <a:prstGeom prst="rect">
            <a:avLst/>
          </a:prstGeom>
        </p:spPr>
        <p:txBody>
          <a:bodyPr wrap="square">
            <a:spAutoFit/>
          </a:bodyPr>
          <a:lstStyle/>
          <a:p>
            <a:pPr algn="just"/>
            <a:r>
              <a:rPr lang="vi-VN" sz="2400">
                <a:solidFill>
                  <a:srgbClr val="1503BD"/>
                </a:solidFill>
                <a:latin typeface="Arial" panose="020B0604020202020204" pitchFamily="34" charset="0"/>
                <a:cs typeface="Arial" panose="020B0604020202020204" pitchFamily="34" charset="0"/>
              </a:rPr>
              <a:t>- Tập trung nhiều khoáng sản nhiên liệu (than đá, dầu mỏ, khí tự nhiên).</a:t>
            </a:r>
            <a:endParaRPr lang="en-US" sz="2400">
              <a:latin typeface="Arial" panose="020B0604020202020204" pitchFamily="34" charset="0"/>
              <a:cs typeface="Arial" panose="020B0604020202020204" pitchFamily="34" charset="0"/>
            </a:endParaRPr>
          </a:p>
        </p:txBody>
      </p:sp>
      <p:sp>
        <p:nvSpPr>
          <p:cNvPr id="3" name="Freeform: Shape 2">
            <a:extLst>
              <a:ext uri="{FF2B5EF4-FFF2-40B4-BE49-F238E27FC236}">
                <a16:creationId xmlns:a16="http://schemas.microsoft.com/office/drawing/2014/main" id="{EEC53436-3F91-4744-82B7-665B5DDB15C4}"/>
              </a:ext>
            </a:extLst>
          </p:cNvPr>
          <p:cNvSpPr/>
          <p:nvPr/>
        </p:nvSpPr>
        <p:spPr>
          <a:xfrm>
            <a:off x="7531768" y="3404937"/>
            <a:ext cx="372979" cy="1215189"/>
          </a:xfrm>
          <a:custGeom>
            <a:avLst/>
            <a:gdLst>
              <a:gd name="connsiteX0" fmla="*/ 0 w 372979"/>
              <a:gd name="connsiteY0" fmla="*/ 0 h 1215189"/>
              <a:gd name="connsiteX1" fmla="*/ 48127 w 372979"/>
              <a:gd name="connsiteY1" fmla="*/ 180474 h 1215189"/>
              <a:gd name="connsiteX2" fmla="*/ 84221 w 372979"/>
              <a:gd name="connsiteY2" fmla="*/ 216568 h 1215189"/>
              <a:gd name="connsiteX3" fmla="*/ 144379 w 372979"/>
              <a:gd name="connsiteY3" fmla="*/ 288758 h 1215189"/>
              <a:gd name="connsiteX4" fmla="*/ 180474 w 372979"/>
              <a:gd name="connsiteY4" fmla="*/ 300789 h 1215189"/>
              <a:gd name="connsiteX5" fmla="*/ 204537 w 372979"/>
              <a:gd name="connsiteY5" fmla="*/ 348916 h 1215189"/>
              <a:gd name="connsiteX6" fmla="*/ 216569 w 372979"/>
              <a:gd name="connsiteY6" fmla="*/ 385010 h 1215189"/>
              <a:gd name="connsiteX7" fmla="*/ 240632 w 372979"/>
              <a:gd name="connsiteY7" fmla="*/ 421105 h 1215189"/>
              <a:gd name="connsiteX8" fmla="*/ 276727 w 372979"/>
              <a:gd name="connsiteY8" fmla="*/ 493295 h 1215189"/>
              <a:gd name="connsiteX9" fmla="*/ 288758 w 372979"/>
              <a:gd name="connsiteY9" fmla="*/ 529389 h 1215189"/>
              <a:gd name="connsiteX10" fmla="*/ 336885 w 372979"/>
              <a:gd name="connsiteY10" fmla="*/ 589547 h 1215189"/>
              <a:gd name="connsiteX11" fmla="*/ 348916 w 372979"/>
              <a:gd name="connsiteY11" fmla="*/ 697831 h 1215189"/>
              <a:gd name="connsiteX12" fmla="*/ 372979 w 372979"/>
              <a:gd name="connsiteY12" fmla="*/ 782052 h 1215189"/>
              <a:gd name="connsiteX13" fmla="*/ 348916 w 372979"/>
              <a:gd name="connsiteY13" fmla="*/ 890337 h 1215189"/>
              <a:gd name="connsiteX14" fmla="*/ 264695 w 372979"/>
              <a:gd name="connsiteY14" fmla="*/ 998621 h 1215189"/>
              <a:gd name="connsiteX15" fmla="*/ 264695 w 372979"/>
              <a:gd name="connsiteY15" fmla="*/ 1215189 h 121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979" h="1215189">
                <a:moveTo>
                  <a:pt x="0" y="0"/>
                </a:moveTo>
                <a:cubicBezTo>
                  <a:pt x="92347" y="153910"/>
                  <a:pt x="-27443" y="-65129"/>
                  <a:pt x="48127" y="180474"/>
                </a:cubicBezTo>
                <a:cubicBezTo>
                  <a:pt x="53131" y="196736"/>
                  <a:pt x="73328" y="203497"/>
                  <a:pt x="84221" y="216568"/>
                </a:cubicBezTo>
                <a:cubicBezTo>
                  <a:pt x="111962" y="249857"/>
                  <a:pt x="104840" y="262399"/>
                  <a:pt x="144379" y="288758"/>
                </a:cubicBezTo>
                <a:cubicBezTo>
                  <a:pt x="154931" y="295793"/>
                  <a:pt x="168442" y="296779"/>
                  <a:pt x="180474" y="300789"/>
                </a:cubicBezTo>
                <a:cubicBezTo>
                  <a:pt x="188495" y="316831"/>
                  <a:pt x="197472" y="332430"/>
                  <a:pt x="204537" y="348916"/>
                </a:cubicBezTo>
                <a:cubicBezTo>
                  <a:pt x="209533" y="360573"/>
                  <a:pt x="210897" y="373667"/>
                  <a:pt x="216569" y="385010"/>
                </a:cubicBezTo>
                <a:cubicBezTo>
                  <a:pt x="223036" y="397944"/>
                  <a:pt x="234165" y="408171"/>
                  <a:pt x="240632" y="421105"/>
                </a:cubicBezTo>
                <a:cubicBezTo>
                  <a:pt x="290445" y="520731"/>
                  <a:pt x="207766" y="389852"/>
                  <a:pt x="276727" y="493295"/>
                </a:cubicBezTo>
                <a:cubicBezTo>
                  <a:pt x="280737" y="505326"/>
                  <a:pt x="283086" y="518046"/>
                  <a:pt x="288758" y="529389"/>
                </a:cubicBezTo>
                <a:cubicBezTo>
                  <a:pt x="303936" y="559746"/>
                  <a:pt x="314502" y="567165"/>
                  <a:pt x="336885" y="589547"/>
                </a:cubicBezTo>
                <a:cubicBezTo>
                  <a:pt x="340895" y="625642"/>
                  <a:pt x="343394" y="661937"/>
                  <a:pt x="348916" y="697831"/>
                </a:cubicBezTo>
                <a:cubicBezTo>
                  <a:pt x="353232" y="725884"/>
                  <a:pt x="363996" y="755102"/>
                  <a:pt x="372979" y="782052"/>
                </a:cubicBezTo>
                <a:cubicBezTo>
                  <a:pt x="371523" y="790790"/>
                  <a:pt x="362081" y="870590"/>
                  <a:pt x="348916" y="890337"/>
                </a:cubicBezTo>
                <a:cubicBezTo>
                  <a:pt x="326238" y="924353"/>
                  <a:pt x="264695" y="950564"/>
                  <a:pt x="264695" y="998621"/>
                </a:cubicBezTo>
                <a:lnTo>
                  <a:pt x="264695" y="121518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A867FBE-B5DF-441C-BED0-995F76857627}"/>
              </a:ext>
            </a:extLst>
          </p:cNvPr>
          <p:cNvSpPr/>
          <p:nvPr/>
        </p:nvSpPr>
        <p:spPr>
          <a:xfrm>
            <a:off x="123524" y="2485413"/>
            <a:ext cx="4798041" cy="1200329"/>
          </a:xfrm>
          <a:prstGeom prst="rect">
            <a:avLst/>
          </a:prstGeom>
        </p:spPr>
        <p:txBody>
          <a:bodyPr wrap="square">
            <a:spAutoFit/>
          </a:bodyPr>
          <a:lstStyle/>
          <a:p>
            <a:pPr algn="just"/>
            <a:r>
              <a:rPr lang="vi-VN" sz="2400">
                <a:solidFill>
                  <a:srgbClr val="1503BD"/>
                </a:solidFill>
                <a:latin typeface="Arial" panose="020B0604020202020204" pitchFamily="34" charset="0"/>
                <a:cs typeface="Arial" panose="020B0604020202020204" pitchFamily="34" charset="0"/>
              </a:rPr>
              <a:t>- Sườn đông dốc, sườn tây thoải dần về phía vùng đồng bằng Trung tâm.</a:t>
            </a:r>
          </a:p>
        </p:txBody>
      </p:sp>
    </p:spTree>
    <p:extLst>
      <p:ext uri="{BB962C8B-B14F-4D97-AF65-F5344CB8AC3E}">
        <p14:creationId xmlns:p14="http://schemas.microsoft.com/office/powerpoint/2010/main" val="214373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3"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997FDA-05C5-4623-8B9F-CD6CF9828A3F}"/>
              </a:ext>
            </a:extLst>
          </p:cNvPr>
          <p:cNvGrpSpPr/>
          <p:nvPr/>
        </p:nvGrpSpPr>
        <p:grpSpPr>
          <a:xfrm>
            <a:off x="158970" y="89046"/>
            <a:ext cx="4994922" cy="872949"/>
            <a:chOff x="1133365" y="2220084"/>
            <a:chExt cx="5682483" cy="914400"/>
          </a:xfrm>
          <a:solidFill>
            <a:srgbClr val="FCFEB0"/>
          </a:solidFill>
        </p:grpSpPr>
        <p:sp>
          <p:nvSpPr>
            <p:cNvPr id="3" name="Arrow: Pentagon 2">
              <a:extLst>
                <a:ext uri="{FF2B5EF4-FFF2-40B4-BE49-F238E27FC236}">
                  <a16:creationId xmlns:a16="http://schemas.microsoft.com/office/drawing/2014/main" id="{6D79D02A-1CD7-4AF5-BAE6-916538966995}"/>
                </a:ext>
              </a:extLst>
            </p:cNvPr>
            <p:cNvSpPr/>
            <p:nvPr/>
          </p:nvSpPr>
          <p:spPr>
            <a:xfrm>
              <a:off x="1133365" y="2220084"/>
              <a:ext cx="5682483"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EF35B01-BD41-4301-A18D-212266CBED73}"/>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id="{B3680A6A-C0AB-4FD1-AC66-49514CF250E9}"/>
              </a:ext>
            </a:extLst>
          </p:cNvPr>
          <p:cNvGrpSpPr/>
          <p:nvPr/>
        </p:nvGrpSpPr>
        <p:grpSpPr>
          <a:xfrm>
            <a:off x="98057" y="86122"/>
            <a:ext cx="1061586" cy="872947"/>
            <a:chOff x="3101140" y="2797566"/>
            <a:chExt cx="1061586" cy="872947"/>
          </a:xfrm>
        </p:grpSpPr>
        <p:sp>
          <p:nvSpPr>
            <p:cNvPr id="6" name="Arrow: Pentagon 5">
              <a:extLst>
                <a:ext uri="{FF2B5EF4-FFF2-40B4-BE49-F238E27FC236}">
                  <a16:creationId xmlns:a16="http://schemas.microsoft.com/office/drawing/2014/main" id="{77490248-A75A-4174-84E3-59E0D879D901}"/>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1BF8D813-BC23-4DAF-85CF-14E63D8C1299}"/>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A9698D7-0989-447B-B60D-A30A193F74A6}"/>
              </a:ext>
            </a:extLst>
          </p:cNvPr>
          <p:cNvSpPr txBox="1"/>
          <p:nvPr/>
        </p:nvSpPr>
        <p:spPr>
          <a:xfrm>
            <a:off x="-1032091" y="242157"/>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pic>
        <p:nvPicPr>
          <p:cNvPr id="11" name="Picture 10">
            <a:extLst>
              <a:ext uri="{FF2B5EF4-FFF2-40B4-BE49-F238E27FC236}">
                <a16:creationId xmlns:a16="http://schemas.microsoft.com/office/drawing/2014/main" id="{E2CB2C56-78CE-4998-9CEC-C81DA8AA0C1E}"/>
              </a:ext>
            </a:extLst>
          </p:cNvPr>
          <p:cNvPicPr>
            <a:picLocks noChangeAspect="1"/>
          </p:cNvPicPr>
          <p:nvPr/>
        </p:nvPicPr>
        <p:blipFill rotWithShape="1">
          <a:blip r:embed="rId3"/>
          <a:srcRect l="49250" t="16517" r="40417" b="67812"/>
          <a:stretch/>
        </p:blipFill>
        <p:spPr>
          <a:xfrm>
            <a:off x="10932160" y="22197"/>
            <a:ext cx="1259840" cy="1074695"/>
          </a:xfrm>
          <a:prstGeom prst="rect">
            <a:avLst/>
          </a:prstGeom>
        </p:spPr>
      </p:pic>
      <p:sp>
        <p:nvSpPr>
          <p:cNvPr id="9" name="Rectangle 8">
            <a:extLst>
              <a:ext uri="{FF2B5EF4-FFF2-40B4-BE49-F238E27FC236}">
                <a16:creationId xmlns:a16="http://schemas.microsoft.com/office/drawing/2014/main" id="{6BBE14E4-2BBB-4C83-8FA7-7EA1C40AC76E}"/>
              </a:ext>
            </a:extLst>
          </p:cNvPr>
          <p:cNvSpPr/>
          <p:nvPr/>
        </p:nvSpPr>
        <p:spPr>
          <a:xfrm>
            <a:off x="204014" y="1949232"/>
            <a:ext cx="11872609" cy="3847207"/>
          </a:xfrm>
          <a:prstGeom prst="rect">
            <a:avLst/>
          </a:prstGeom>
        </p:spPr>
        <p:txBody>
          <a:bodyPr wrap="square">
            <a:spAutoFit/>
          </a:bodyPr>
          <a:lstStyle/>
          <a:p>
            <a:pPr>
              <a:spcBef>
                <a:spcPts val="600"/>
              </a:spcBef>
            </a:pPr>
            <a:r>
              <a:rPr lang="vi-VN" sz="3200">
                <a:solidFill>
                  <a:srgbClr val="1503BD"/>
                </a:solidFill>
                <a:latin typeface="Arial" panose="020B0604020202020204" pitchFamily="34" charset="0"/>
                <a:cs typeface="Arial" panose="020B0604020202020204" pitchFamily="34" charset="0"/>
              </a:rPr>
              <a:t>- Lục địa Ô-xtrây-li-a bao gồm 3 khu vực địa hình chính:</a:t>
            </a:r>
          </a:p>
          <a:p>
            <a:pPr>
              <a:spcBef>
                <a:spcPts val="600"/>
              </a:spcBef>
            </a:pPr>
            <a:r>
              <a:rPr lang="en-US" sz="3200">
                <a:solidFill>
                  <a:srgbClr val="1503BD"/>
                </a:solidFill>
                <a:latin typeface="Arial" panose="020B0604020202020204" pitchFamily="34" charset="0"/>
                <a:cs typeface="Arial" panose="020B0604020202020204" pitchFamily="34" charset="0"/>
              </a:rPr>
              <a:t>+</a:t>
            </a:r>
            <a:r>
              <a:rPr lang="vi-VN" sz="3200">
                <a:solidFill>
                  <a:srgbClr val="1503BD"/>
                </a:solidFill>
                <a:latin typeface="Arial" panose="020B0604020202020204" pitchFamily="34" charset="0"/>
                <a:cs typeface="Arial" panose="020B0604020202020204" pitchFamily="34" charset="0"/>
              </a:rPr>
              <a:t> </a:t>
            </a:r>
            <a:r>
              <a:rPr lang="en-US" sz="3200">
                <a:solidFill>
                  <a:srgbClr val="1503BD"/>
                </a:solidFill>
                <a:latin typeface="Arial" panose="020B0604020202020204" pitchFamily="34" charset="0"/>
                <a:cs typeface="Arial" panose="020B0604020202020204" pitchFamily="34" charset="0"/>
              </a:rPr>
              <a:t>Phía tây: v</a:t>
            </a:r>
            <a:r>
              <a:rPr lang="vi-VN" sz="3200">
                <a:solidFill>
                  <a:srgbClr val="1503BD"/>
                </a:solidFill>
                <a:latin typeface="Arial" panose="020B0604020202020204" pitchFamily="34" charset="0"/>
                <a:cs typeface="Arial" panose="020B0604020202020204" pitchFamily="34" charset="0"/>
              </a:rPr>
              <a:t>ùng sơn nguyên tây Ô-xtrây-li-a, độ cao trung bình dưới 500 m.</a:t>
            </a:r>
          </a:p>
          <a:p>
            <a:pPr>
              <a:spcBef>
                <a:spcPts val="600"/>
              </a:spcBef>
            </a:pPr>
            <a:r>
              <a:rPr lang="en-US" sz="3200">
                <a:solidFill>
                  <a:srgbClr val="1503BD"/>
                </a:solidFill>
                <a:latin typeface="Arial" panose="020B0604020202020204" pitchFamily="34" charset="0"/>
                <a:cs typeface="Arial" panose="020B0604020202020204" pitchFamily="34" charset="0"/>
              </a:rPr>
              <a:t>+ Ở giữa v</a:t>
            </a:r>
            <a:r>
              <a:rPr lang="vi-VN" sz="3200">
                <a:solidFill>
                  <a:srgbClr val="1503BD"/>
                </a:solidFill>
                <a:latin typeface="Arial" panose="020B0604020202020204" pitchFamily="34" charset="0"/>
                <a:cs typeface="Arial" panose="020B0604020202020204" pitchFamily="34" charset="0"/>
              </a:rPr>
              <a:t>ùng đồng bằng Trung tâm, lớn nhất là bồn địa Ác-tê-di-an lớn.</a:t>
            </a:r>
          </a:p>
          <a:p>
            <a:pPr>
              <a:spcBef>
                <a:spcPts val="600"/>
              </a:spcBef>
            </a:pPr>
            <a:r>
              <a:rPr lang="en-US" sz="3200">
                <a:solidFill>
                  <a:srgbClr val="1503BD"/>
                </a:solidFill>
                <a:latin typeface="Arial" panose="020B0604020202020204" pitchFamily="34" charset="0"/>
                <a:cs typeface="Arial" panose="020B0604020202020204" pitchFamily="34" charset="0"/>
              </a:rPr>
              <a:t>+ Phía đông d</a:t>
            </a:r>
            <a:r>
              <a:rPr lang="vi-VN" sz="3200">
                <a:solidFill>
                  <a:srgbClr val="1503BD"/>
                </a:solidFill>
                <a:latin typeface="Arial" panose="020B0604020202020204" pitchFamily="34" charset="0"/>
                <a:cs typeface="Arial" panose="020B0604020202020204" pitchFamily="34" charset="0"/>
              </a:rPr>
              <a:t>ãy Trường Sơn Ô-xtrây-li-a, cao trung bình </a:t>
            </a:r>
            <a:endParaRPr lang="en-US" sz="3200">
              <a:solidFill>
                <a:srgbClr val="1503BD"/>
              </a:solidFill>
              <a:latin typeface="Arial" panose="020B0604020202020204" pitchFamily="34" charset="0"/>
              <a:cs typeface="Arial" panose="020B0604020202020204" pitchFamily="34" charset="0"/>
            </a:endParaRPr>
          </a:p>
          <a:p>
            <a:pPr>
              <a:spcBef>
                <a:spcPts val="600"/>
              </a:spcBef>
            </a:pPr>
            <a:r>
              <a:rPr lang="vi-VN" sz="3200">
                <a:solidFill>
                  <a:srgbClr val="1503BD"/>
                </a:solidFill>
                <a:latin typeface="Arial" panose="020B0604020202020204" pitchFamily="34" charset="0"/>
                <a:cs typeface="Arial" panose="020B0604020202020204" pitchFamily="34" charset="0"/>
              </a:rPr>
              <a:t>800 – 1 000 m.</a:t>
            </a:r>
            <a:endParaRPr lang="en-US" sz="320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DFB37C4F-6757-40D2-900F-4BBF80BAFE1B}"/>
              </a:ext>
            </a:extLst>
          </p:cNvPr>
          <p:cNvSpPr/>
          <p:nvPr/>
        </p:nvSpPr>
        <p:spPr>
          <a:xfrm>
            <a:off x="45045" y="6010888"/>
            <a:ext cx="11872608" cy="800219"/>
          </a:xfrm>
          <a:prstGeom prst="rect">
            <a:avLst/>
          </a:prstGeom>
        </p:spPr>
        <p:txBody>
          <a:bodyPr wrap="square">
            <a:spAutoFit/>
          </a:bodyPr>
          <a:lstStyle/>
          <a:p>
            <a:r>
              <a:rPr lang="vi-VN" sz="2800">
                <a:solidFill>
                  <a:srgbClr val="1503BD"/>
                </a:solidFill>
                <a:latin typeface="Arial" panose="020B0604020202020204" pitchFamily="34" charset="0"/>
                <a:cs typeface="Arial" panose="020B0604020202020204" pitchFamily="34" charset="0"/>
              </a:rPr>
              <a:t>- Tài nguyên khoáng sản giàu có và phong phú. </a:t>
            </a:r>
            <a:br>
              <a:rPr lang="vi-VN">
                <a:solidFill>
                  <a:srgbClr val="000000"/>
                </a:solidFill>
                <a:latin typeface="OpenSans"/>
              </a:rPr>
            </a:br>
            <a:endParaRPr lang="en-US"/>
          </a:p>
        </p:txBody>
      </p:sp>
      <p:pic>
        <p:nvPicPr>
          <p:cNvPr id="16" name="Picture 15" descr="book9">
            <a:extLst>
              <a:ext uri="{FF2B5EF4-FFF2-40B4-BE49-F238E27FC236}">
                <a16:creationId xmlns:a16="http://schemas.microsoft.com/office/drawing/2014/main" id="{BEF29D6B-BDB4-4C18-9F96-60C5FDBA2B0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53693" y="769900"/>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A8A82B2-4048-42F4-AACB-E544A2118124}"/>
              </a:ext>
            </a:extLst>
          </p:cNvPr>
          <p:cNvSpPr txBox="1"/>
          <p:nvPr/>
        </p:nvSpPr>
        <p:spPr>
          <a:xfrm>
            <a:off x="204014" y="1126472"/>
            <a:ext cx="3930732" cy="461665"/>
          </a:xfrm>
          <a:prstGeom prst="rect">
            <a:avLst/>
          </a:prstGeom>
          <a:solidFill>
            <a:srgbClr val="00B050"/>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a. Địa hình và khoáng sản</a:t>
            </a:r>
          </a:p>
        </p:txBody>
      </p:sp>
    </p:spTree>
    <p:extLst>
      <p:ext uri="{BB962C8B-B14F-4D97-AF65-F5344CB8AC3E}">
        <p14:creationId xmlns:p14="http://schemas.microsoft.com/office/powerpoint/2010/main" val="126535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52.jpg">
            <a:extLst>
              <a:ext uri="{FF2B5EF4-FFF2-40B4-BE49-F238E27FC236}">
                <a16:creationId xmlns:a16="http://schemas.microsoft.com/office/drawing/2014/main" id="{061F5074-EB1F-4BD3-9209-832082487837}"/>
              </a:ext>
            </a:extLst>
          </p:cNvPr>
          <p:cNvPicPr/>
          <p:nvPr/>
        </p:nvPicPr>
        <p:blipFill rotWithShape="1">
          <a:blip r:embed="rId3"/>
          <a:srcRect t="8644" r="-3" b="-3"/>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image25.jpg" descr="A picture containing ground, mammal, outdoor, dirt&#10;&#10;Description automatically generated">
            <a:extLst>
              <a:ext uri="{FF2B5EF4-FFF2-40B4-BE49-F238E27FC236}">
                <a16:creationId xmlns:a16="http://schemas.microsoft.com/office/drawing/2014/main" id="{6D0C726C-2915-443A-9265-27B38CC36D48}"/>
              </a:ext>
            </a:extLst>
          </p:cNvPr>
          <p:cNvPicPr/>
          <p:nvPr/>
        </p:nvPicPr>
        <p:blipFill rotWithShape="1">
          <a:blip r:embed="rId4"/>
          <a:srcRect r="1" b="5715"/>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5" name="image202.jpg" descr="A picture containing grass, outdoor, mammal, field&#10;&#10;Description automatically generated">
            <a:extLst>
              <a:ext uri="{FF2B5EF4-FFF2-40B4-BE49-F238E27FC236}">
                <a16:creationId xmlns:a16="http://schemas.microsoft.com/office/drawing/2014/main" id="{5DF88087-7B11-4222-B5F5-BC6A822D491E}"/>
              </a:ext>
            </a:extLst>
          </p:cNvPr>
          <p:cNvPicPr/>
          <p:nvPr/>
        </p:nvPicPr>
        <p:blipFill rotWithShape="1">
          <a:blip r:embed="rId5"/>
          <a:srcRect t="474" r="2" b="7633"/>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5" name="Freeform: Shape 14">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95B0F35-58A5-41C0-84BA-2FB6F70787D2}"/>
              </a:ext>
            </a:extLst>
          </p:cNvPr>
          <p:cNvSpPr/>
          <p:nvPr/>
        </p:nvSpPr>
        <p:spPr>
          <a:xfrm>
            <a:off x="-95345" y="2446020"/>
            <a:ext cx="3936669" cy="3922776"/>
          </a:xfrm>
          <a:prstGeom prst="rect">
            <a:avLst/>
          </a:prstGeom>
          <a:noFill/>
        </p:spPr>
        <p:txBody>
          <a:bodyPr vert="horz" lIns="91440" tIns="45720" rIns="91440" bIns="45720" rtlCol="0">
            <a:normAutofit/>
          </a:bodyPr>
          <a:lstStyle/>
          <a:p>
            <a:pPr algn="ctr">
              <a:lnSpc>
                <a:spcPct val="90000"/>
              </a:lnSpc>
              <a:spcBef>
                <a:spcPct val="0"/>
              </a:spcBef>
              <a:spcAft>
                <a:spcPts val="600"/>
              </a:spcAft>
            </a:pPr>
            <a:r>
              <a:rPr lang="en-US" sz="4000" b="1">
                <a:solidFill>
                  <a:srgbClr val="1B04FA"/>
                </a:solidFill>
                <a:latin typeface="Arial" panose="020B0604020202020204" pitchFamily="34" charset="0"/>
                <a:cs typeface="Arial" panose="020B0604020202020204" pitchFamily="34" charset="0"/>
              </a:rPr>
              <a:t>BÀI 18</a:t>
            </a:r>
          </a:p>
          <a:p>
            <a:pPr algn="ctr">
              <a:lnSpc>
                <a:spcPct val="90000"/>
              </a:lnSpc>
              <a:spcBef>
                <a:spcPct val="0"/>
              </a:spcBef>
              <a:spcAft>
                <a:spcPts val="600"/>
              </a:spcAft>
            </a:pPr>
            <a:r>
              <a:rPr lang="en-US" sz="3200" b="1">
                <a:solidFill>
                  <a:srgbClr val="1B04FA"/>
                </a:solidFill>
                <a:latin typeface="Arial" panose="020B0604020202020204" pitchFamily="34" charset="0"/>
                <a:cs typeface="Arial" panose="020B0604020202020204" pitchFamily="34" charset="0"/>
              </a:rPr>
              <a:t>CHÂU ĐẠI DƯƠNG</a:t>
            </a:r>
            <a:endParaRPr lang="en-US" sz="3200">
              <a:solidFill>
                <a:srgbClr val="1B04FA"/>
              </a:solidFill>
              <a:latin typeface="Arial" panose="020B0604020202020204" pitchFamily="34" charset="0"/>
              <a:cs typeface="Arial" panose="020B0604020202020204" pitchFamily="34" charset="0"/>
            </a:endParaRPr>
          </a:p>
        </p:txBody>
      </p:sp>
      <p:pic>
        <p:nvPicPr>
          <p:cNvPr id="4" name="image26.jpg">
            <a:extLst>
              <a:ext uri="{FF2B5EF4-FFF2-40B4-BE49-F238E27FC236}">
                <a16:creationId xmlns:a16="http://schemas.microsoft.com/office/drawing/2014/main" id="{28491418-D97C-4740-923B-EE7110F33980}"/>
              </a:ext>
            </a:extLst>
          </p:cNvPr>
          <p:cNvPicPr/>
          <p:nvPr/>
        </p:nvPicPr>
        <p:blipFill rotWithShape="1">
          <a:blip r:embed="rId6"/>
          <a:srcRect r="1" b="5176"/>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3828020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997FDA-05C5-4623-8B9F-CD6CF9828A3F}"/>
              </a:ext>
            </a:extLst>
          </p:cNvPr>
          <p:cNvGrpSpPr/>
          <p:nvPr/>
        </p:nvGrpSpPr>
        <p:grpSpPr>
          <a:xfrm>
            <a:off x="158970" y="89046"/>
            <a:ext cx="4994922" cy="872949"/>
            <a:chOff x="1133365" y="2220084"/>
            <a:chExt cx="5682483" cy="914400"/>
          </a:xfrm>
          <a:solidFill>
            <a:srgbClr val="FCFEB0"/>
          </a:solidFill>
        </p:grpSpPr>
        <p:sp>
          <p:nvSpPr>
            <p:cNvPr id="3" name="Arrow: Pentagon 2">
              <a:extLst>
                <a:ext uri="{FF2B5EF4-FFF2-40B4-BE49-F238E27FC236}">
                  <a16:creationId xmlns:a16="http://schemas.microsoft.com/office/drawing/2014/main" id="{6D79D02A-1CD7-4AF5-BAE6-916538966995}"/>
                </a:ext>
              </a:extLst>
            </p:cNvPr>
            <p:cNvSpPr/>
            <p:nvPr/>
          </p:nvSpPr>
          <p:spPr>
            <a:xfrm>
              <a:off x="1133365" y="2220084"/>
              <a:ext cx="5682483"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EF35B01-BD41-4301-A18D-212266CBED73}"/>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id="{B3680A6A-C0AB-4FD1-AC66-49514CF250E9}"/>
              </a:ext>
            </a:extLst>
          </p:cNvPr>
          <p:cNvGrpSpPr/>
          <p:nvPr/>
        </p:nvGrpSpPr>
        <p:grpSpPr>
          <a:xfrm>
            <a:off x="98057" y="86122"/>
            <a:ext cx="1061586" cy="872947"/>
            <a:chOff x="3101140" y="2797566"/>
            <a:chExt cx="1061586" cy="872947"/>
          </a:xfrm>
        </p:grpSpPr>
        <p:sp>
          <p:nvSpPr>
            <p:cNvPr id="6" name="Arrow: Pentagon 5">
              <a:extLst>
                <a:ext uri="{FF2B5EF4-FFF2-40B4-BE49-F238E27FC236}">
                  <a16:creationId xmlns:a16="http://schemas.microsoft.com/office/drawing/2014/main" id="{77490248-A75A-4174-84E3-59E0D879D901}"/>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1BF8D813-BC23-4DAF-85CF-14E63D8C1299}"/>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A9698D7-0989-447B-B60D-A30A193F74A6}"/>
              </a:ext>
            </a:extLst>
          </p:cNvPr>
          <p:cNvSpPr txBox="1"/>
          <p:nvPr/>
        </p:nvSpPr>
        <p:spPr>
          <a:xfrm>
            <a:off x="-1032091" y="242157"/>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pic>
        <p:nvPicPr>
          <p:cNvPr id="11" name="Picture 10">
            <a:extLst>
              <a:ext uri="{FF2B5EF4-FFF2-40B4-BE49-F238E27FC236}">
                <a16:creationId xmlns:a16="http://schemas.microsoft.com/office/drawing/2014/main" id="{E2CB2C56-78CE-4998-9CEC-C81DA8AA0C1E}"/>
              </a:ext>
            </a:extLst>
          </p:cNvPr>
          <p:cNvPicPr>
            <a:picLocks noChangeAspect="1"/>
          </p:cNvPicPr>
          <p:nvPr/>
        </p:nvPicPr>
        <p:blipFill rotWithShape="1">
          <a:blip r:embed="rId4"/>
          <a:srcRect l="49250" t="16517" r="40417" b="67812"/>
          <a:stretch/>
        </p:blipFill>
        <p:spPr>
          <a:xfrm>
            <a:off x="10932160" y="22197"/>
            <a:ext cx="1259840" cy="1074695"/>
          </a:xfrm>
          <a:prstGeom prst="rect">
            <a:avLst/>
          </a:prstGeom>
        </p:spPr>
      </p:pic>
      <p:sp>
        <p:nvSpPr>
          <p:cNvPr id="9" name="Rectangle 8">
            <a:extLst>
              <a:ext uri="{FF2B5EF4-FFF2-40B4-BE49-F238E27FC236}">
                <a16:creationId xmlns:a16="http://schemas.microsoft.com/office/drawing/2014/main" id="{93221DDA-0DFB-4574-B81A-3F9948A7D861}"/>
              </a:ext>
            </a:extLst>
          </p:cNvPr>
          <p:cNvSpPr/>
          <p:nvPr/>
        </p:nvSpPr>
        <p:spPr>
          <a:xfrm>
            <a:off x="158969" y="2913090"/>
            <a:ext cx="5163063" cy="1384995"/>
          </a:xfrm>
          <a:prstGeom prst="rect">
            <a:avLst/>
          </a:prstGeom>
          <a:ln>
            <a:solidFill>
              <a:srgbClr val="1B04FA"/>
            </a:solidFill>
            <a:prstDash val="sysDash"/>
          </a:ln>
        </p:spPr>
        <p:txBody>
          <a:bodyPr wrap="square">
            <a:spAutoFit/>
          </a:bodyPr>
          <a:lstStyle/>
          <a:p>
            <a:pPr algn="just"/>
            <a:r>
              <a:rPr lang="en-US" sz="2800">
                <a:solidFill>
                  <a:srgbClr val="FF0000"/>
                </a:solidFill>
                <a:latin typeface="Arial" panose="020B0604020202020204" pitchFamily="34" charset="0"/>
                <a:cs typeface="Arial" panose="020B0604020202020204" pitchFamily="34" charset="0"/>
              </a:rPr>
              <a:t>Dựa vào thông tin mục b và hình 3 hãy phân tích đặc điểm khí hậu của Ô-xtrây-li-a.</a:t>
            </a:r>
          </a:p>
        </p:txBody>
      </p:sp>
      <p:sp>
        <p:nvSpPr>
          <p:cNvPr id="15" name="TextBox 14">
            <a:extLst>
              <a:ext uri="{FF2B5EF4-FFF2-40B4-BE49-F238E27FC236}">
                <a16:creationId xmlns:a16="http://schemas.microsoft.com/office/drawing/2014/main" id="{30F90AD8-9A54-4857-9FEA-FF68FE5D698A}"/>
              </a:ext>
            </a:extLst>
          </p:cNvPr>
          <p:cNvSpPr txBox="1"/>
          <p:nvPr/>
        </p:nvSpPr>
        <p:spPr>
          <a:xfrm>
            <a:off x="158969" y="1230147"/>
            <a:ext cx="1910463" cy="461665"/>
          </a:xfrm>
          <a:prstGeom prst="rect">
            <a:avLst/>
          </a:prstGeom>
          <a:solidFill>
            <a:srgbClr val="00B050"/>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b. Khí hậu</a:t>
            </a:r>
          </a:p>
        </p:txBody>
      </p:sp>
      <p:grpSp>
        <p:nvGrpSpPr>
          <p:cNvPr id="17" name="Group 16">
            <a:extLst>
              <a:ext uri="{FF2B5EF4-FFF2-40B4-BE49-F238E27FC236}">
                <a16:creationId xmlns:a16="http://schemas.microsoft.com/office/drawing/2014/main" id="{F413E734-EED0-40DB-B6A4-C870A4ED2FAC}"/>
              </a:ext>
            </a:extLst>
          </p:cNvPr>
          <p:cNvGrpSpPr/>
          <p:nvPr/>
        </p:nvGrpSpPr>
        <p:grpSpPr>
          <a:xfrm>
            <a:off x="5382945" y="723872"/>
            <a:ext cx="6641656" cy="6165282"/>
            <a:chOff x="5382945" y="723872"/>
            <a:chExt cx="6641656" cy="6165282"/>
          </a:xfrm>
        </p:grpSpPr>
        <p:pic>
          <p:nvPicPr>
            <p:cNvPr id="2050" name="Picture 2">
              <a:extLst>
                <a:ext uri="{FF2B5EF4-FFF2-40B4-BE49-F238E27FC236}">
                  <a16:creationId xmlns:a16="http://schemas.microsoft.com/office/drawing/2014/main" id="{05C0ED95-3FA3-4006-8F03-6245102C7E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2945" y="723872"/>
              <a:ext cx="6593529" cy="551895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DA30AE2-51DD-4FA0-961B-831DD97EE054}"/>
                </a:ext>
              </a:extLst>
            </p:cNvPr>
            <p:cNvSpPr/>
            <p:nvPr/>
          </p:nvSpPr>
          <p:spPr>
            <a:xfrm>
              <a:off x="5928601" y="6242823"/>
              <a:ext cx="6096000" cy="646331"/>
            </a:xfrm>
            <a:prstGeom prst="rect">
              <a:avLst/>
            </a:prstGeom>
          </p:spPr>
          <p:txBody>
            <a:bodyPr>
              <a:spAutoFit/>
            </a:bodyPr>
            <a:lstStyle/>
            <a:p>
              <a:pPr algn="ctr"/>
              <a:r>
                <a:rPr lang="vi-VN">
                  <a:solidFill>
                    <a:srgbClr val="1503BD"/>
                  </a:solidFill>
                  <a:latin typeface="Arial" panose="020B0604020202020204" pitchFamily="34" charset="0"/>
                  <a:cs typeface="Arial" panose="020B0604020202020204" pitchFamily="34" charset="0"/>
                </a:rPr>
                <a:t>Hình 3. Lược đồ hướng gió và phân bố lượng mưa </a:t>
              </a:r>
              <a:endParaRPr lang="en-US">
                <a:solidFill>
                  <a:srgbClr val="1503BD"/>
                </a:solidFill>
                <a:latin typeface="Arial" panose="020B0604020202020204" pitchFamily="34" charset="0"/>
                <a:cs typeface="Arial" panose="020B0604020202020204" pitchFamily="34" charset="0"/>
              </a:endParaRPr>
            </a:p>
            <a:p>
              <a:pPr algn="ctr"/>
              <a:r>
                <a:rPr lang="vi-VN">
                  <a:solidFill>
                    <a:srgbClr val="1503BD"/>
                  </a:solidFill>
                  <a:latin typeface="Arial" panose="020B0604020202020204" pitchFamily="34" charset="0"/>
                  <a:cs typeface="Arial" panose="020B0604020202020204" pitchFamily="34" charset="0"/>
                </a:rPr>
                <a:t>trung bình năm trên lục địa Ô-xtrây-li-a</a:t>
              </a:r>
              <a:endParaRPr lang="en-US">
                <a:solidFill>
                  <a:srgbClr val="1503BD"/>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50DD1E10-630D-4451-82A4-4EDCB5EB6953}"/>
              </a:ext>
            </a:extLst>
          </p:cNvPr>
          <p:cNvGrpSpPr/>
          <p:nvPr/>
        </p:nvGrpSpPr>
        <p:grpSpPr>
          <a:xfrm>
            <a:off x="742288" y="2081076"/>
            <a:ext cx="3828285" cy="720469"/>
            <a:chOff x="2998821" y="863431"/>
            <a:chExt cx="3531037" cy="531350"/>
          </a:xfrm>
        </p:grpSpPr>
        <p:sp>
          <p:nvSpPr>
            <p:cNvPr id="20" name="Rectangle: Rounded Corners 19">
              <a:extLst>
                <a:ext uri="{FF2B5EF4-FFF2-40B4-BE49-F238E27FC236}">
                  <a16:creationId xmlns:a16="http://schemas.microsoft.com/office/drawing/2014/main" id="{25A26AF4-D74C-4FC4-9D91-F1AE864A1CE8}"/>
                </a:ext>
              </a:extLst>
            </p:cNvPr>
            <p:cNvSpPr/>
            <p:nvPr/>
          </p:nvSpPr>
          <p:spPr>
            <a:xfrm>
              <a:off x="2998821" y="863431"/>
              <a:ext cx="3133850" cy="531350"/>
            </a:xfrm>
            <a:prstGeom prst="roundRect">
              <a:avLst/>
            </a:prstGeom>
            <a:solidFill>
              <a:srgbClr val="7030A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7FA76"/>
                </a:solidFill>
              </a:endParaRPr>
            </a:p>
          </p:txBody>
        </p:sp>
        <p:sp>
          <p:nvSpPr>
            <p:cNvPr id="21" name="TextBox 20">
              <a:extLst>
                <a:ext uri="{FF2B5EF4-FFF2-40B4-BE49-F238E27FC236}">
                  <a16:creationId xmlns:a16="http://schemas.microsoft.com/office/drawing/2014/main" id="{B9551EC1-C603-4A99-BCCF-5B2DC800A0D4}"/>
                </a:ext>
              </a:extLst>
            </p:cNvPr>
            <p:cNvSpPr txBox="1"/>
            <p:nvPr/>
          </p:nvSpPr>
          <p:spPr>
            <a:xfrm>
              <a:off x="3076831" y="950506"/>
              <a:ext cx="3453027" cy="340481"/>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TỚ LÀ CHUYÊN GIA</a:t>
              </a:r>
            </a:p>
          </p:txBody>
        </p:sp>
      </p:grpSp>
      <p:grpSp>
        <p:nvGrpSpPr>
          <p:cNvPr id="23" name="Group 22">
            <a:extLst>
              <a:ext uri="{FF2B5EF4-FFF2-40B4-BE49-F238E27FC236}">
                <a16:creationId xmlns:a16="http://schemas.microsoft.com/office/drawing/2014/main" id="{4208AA48-ACD8-4482-986C-A9C72CEEE477}"/>
              </a:ext>
            </a:extLst>
          </p:cNvPr>
          <p:cNvGrpSpPr/>
          <p:nvPr/>
        </p:nvGrpSpPr>
        <p:grpSpPr>
          <a:xfrm>
            <a:off x="465981" y="4338330"/>
            <a:ext cx="1093892" cy="839977"/>
            <a:chOff x="3634055" y="3302115"/>
            <a:chExt cx="848449" cy="796469"/>
          </a:xfrm>
        </p:grpSpPr>
        <p:pic>
          <p:nvPicPr>
            <p:cNvPr id="24" name="Picture 23">
              <a:extLst>
                <a:ext uri="{FF2B5EF4-FFF2-40B4-BE49-F238E27FC236}">
                  <a16:creationId xmlns:a16="http://schemas.microsoft.com/office/drawing/2014/main" id="{FB912111-886B-4A55-B287-104D0633F9F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5" name="Picture 24">
              <a:extLst>
                <a:ext uri="{FF2B5EF4-FFF2-40B4-BE49-F238E27FC236}">
                  <a16:creationId xmlns:a16="http://schemas.microsoft.com/office/drawing/2014/main" id="{9360D39F-D0C1-4A25-A02E-3F6913086CCF}"/>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26" name="Rectangle 25">
            <a:extLst>
              <a:ext uri="{FF2B5EF4-FFF2-40B4-BE49-F238E27FC236}">
                <a16:creationId xmlns:a16="http://schemas.microsoft.com/office/drawing/2014/main" id="{2B277C00-4AA9-4EDF-8982-A097C0FC560F}"/>
              </a:ext>
            </a:extLst>
          </p:cNvPr>
          <p:cNvSpPr/>
          <p:nvPr/>
        </p:nvSpPr>
        <p:spPr>
          <a:xfrm>
            <a:off x="1929982" y="4713529"/>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7" name="Rectangle 26">
            <a:extLst>
              <a:ext uri="{FF2B5EF4-FFF2-40B4-BE49-F238E27FC236}">
                <a16:creationId xmlns:a16="http://schemas.microsoft.com/office/drawing/2014/main" id="{78A6BC0A-882D-492B-A1DF-25D6DE0FF71D}"/>
              </a:ext>
            </a:extLst>
          </p:cNvPr>
          <p:cNvSpPr/>
          <p:nvPr/>
        </p:nvSpPr>
        <p:spPr>
          <a:xfrm>
            <a:off x="360459" y="5584532"/>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( 2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33" name="3 Minute Timer (Nho)">
            <a:hlinkClick r:id="" action="ppaction://media"/>
            <a:extLst>
              <a:ext uri="{FF2B5EF4-FFF2-40B4-BE49-F238E27FC236}">
                <a16:creationId xmlns:a16="http://schemas.microsoft.com/office/drawing/2014/main" id="{86C5BE51-2918-46CE-8F00-2C4A9CD4F88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227048" y="2097712"/>
            <a:ext cx="1107770" cy="739065"/>
          </a:xfrm>
          <a:prstGeom prst="rect">
            <a:avLst/>
          </a:prstGeom>
        </p:spPr>
      </p:pic>
      <p:pic>
        <p:nvPicPr>
          <p:cNvPr id="34" name="3 Minute Timer (Nho)">
            <a:hlinkClick r:id="" action="ppaction://media"/>
            <a:extLst>
              <a:ext uri="{FF2B5EF4-FFF2-40B4-BE49-F238E27FC236}">
                <a16:creationId xmlns:a16="http://schemas.microsoft.com/office/drawing/2014/main" id="{8E4ED3F6-D84A-4E2B-8595-B86B8A90A0F9}"/>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532628" y="5368687"/>
            <a:ext cx="1107770" cy="739065"/>
          </a:xfrm>
          <a:prstGeom prst="rect">
            <a:avLst/>
          </a:prstGeom>
        </p:spPr>
      </p:pic>
      <p:sp>
        <p:nvSpPr>
          <p:cNvPr id="35" name="Rectangle 34">
            <a:extLst>
              <a:ext uri="{FF2B5EF4-FFF2-40B4-BE49-F238E27FC236}">
                <a16:creationId xmlns:a16="http://schemas.microsoft.com/office/drawing/2014/main" id="{5DDACF5A-94E9-4CE0-BFBB-96727C5A4DF4}"/>
              </a:ext>
            </a:extLst>
          </p:cNvPr>
          <p:cNvSpPr/>
          <p:nvPr/>
        </p:nvSpPr>
        <p:spPr>
          <a:xfrm>
            <a:off x="67483" y="4365912"/>
            <a:ext cx="5284888" cy="2005549"/>
          </a:xfrm>
          <a:prstGeom prst="rect">
            <a:avLst/>
          </a:prstGeom>
          <a:solidFill>
            <a:schemeClr val="bg1"/>
          </a:solidFill>
          <a:ln>
            <a:solidFill>
              <a:srgbClr val="1B04FA"/>
            </a:solidFill>
            <a:prstDash val="dash"/>
          </a:ln>
        </p:spPr>
        <p:txBody>
          <a:bodyPr wrap="square">
            <a:spAutoFit/>
          </a:bodyPr>
          <a:lstStyle/>
          <a:p>
            <a:pPr algn="just">
              <a:lnSpc>
                <a:spcPct val="107000"/>
              </a:lnSpc>
              <a:spcAft>
                <a:spcPts val="800"/>
              </a:spcAft>
            </a:pPr>
            <a:r>
              <a:rPr lang="en-US" sz="2800">
                <a:solidFill>
                  <a:srgbClr val="FF0066"/>
                </a:solidFill>
                <a:latin typeface="Arial" panose="020B0604020202020204" pitchFamily="34" charset="0"/>
                <a:ea typeface="Calibri" panose="020F0502020204030204" pitchFamily="34" charset="0"/>
                <a:cs typeface="Arial" panose="020B0604020202020204" pitchFamily="34" charset="0"/>
              </a:rPr>
              <a:t>- Lục địa Ô-xtrây-li-a có kiểu khí hậu chủ yếu nào? Vì sao?</a:t>
            </a:r>
          </a:p>
          <a:p>
            <a:pPr algn="just">
              <a:lnSpc>
                <a:spcPct val="107000"/>
              </a:lnSpc>
              <a:spcAft>
                <a:spcPts val="800"/>
              </a:spcAft>
            </a:pPr>
            <a:r>
              <a:rPr lang="en-US" sz="2800">
                <a:solidFill>
                  <a:srgbClr val="FF0066"/>
                </a:solidFill>
                <a:latin typeface="Arial" panose="020B0604020202020204" pitchFamily="34" charset="0"/>
                <a:ea typeface="Calibri" panose="020F0502020204030204" pitchFamily="34" charset="0"/>
                <a:cs typeface="Arial" panose="020B0604020202020204" pitchFamily="34" charset="0"/>
              </a:rPr>
              <a:t>- Khí hậu giữa các khu vực trên lục địa khác nhau như thế nào?</a:t>
            </a:r>
            <a:endParaRPr lang="en-US" sz="2800">
              <a:solidFill>
                <a:srgbClr val="FF0066"/>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503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right)">
                                      <p:cBhvr>
                                        <p:cTn id="20" dur="500"/>
                                        <p:tgtEl>
                                          <p:spTgt spid="26"/>
                                        </p:tgtEl>
                                      </p:cBhvr>
                                    </p:animEffect>
                                  </p:childTnLst>
                                </p:cTn>
                              </p:par>
                              <p:par>
                                <p:cTn id="21" presetID="22" presetClass="entr" presetSubtype="2"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righ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33"/>
                </p:tgtEl>
              </p:cMediaNode>
            </p:video>
            <p:video>
              <p:cMediaNode vol="80000">
                <p:cTn id="43" fill="hold" display="0">
                  <p:stCondLst>
                    <p:cond delay="indefinite"/>
                  </p:stCondLst>
                </p:cTn>
                <p:tgtEl>
                  <p:spTgt spid="34"/>
                </p:tgtEl>
              </p:cMediaNode>
            </p:video>
          </p:childTnLst>
        </p:cTn>
      </p:par>
    </p:tnLst>
    <p:bldLst>
      <p:bldP spid="9" grpId="0" animBg="1"/>
      <p:bldP spid="26" grpId="0"/>
      <p:bldP spid="27" grpId="0"/>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8C045E-52DB-4D68-816B-0AB5D2F6C5F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6" name="TextBox 5">
            <a:extLst>
              <a:ext uri="{FF2B5EF4-FFF2-40B4-BE49-F238E27FC236}">
                <a16:creationId xmlns:a16="http://schemas.microsoft.com/office/drawing/2014/main" id="{38D13711-136C-418A-90F9-FDC48C2C2BA5}"/>
              </a:ext>
            </a:extLst>
          </p:cNvPr>
          <p:cNvSpPr txBox="1"/>
          <p:nvPr/>
        </p:nvSpPr>
        <p:spPr>
          <a:xfrm>
            <a:off x="231872" y="152653"/>
            <a:ext cx="1910463" cy="461665"/>
          </a:xfrm>
          <a:prstGeom prst="rect">
            <a:avLst/>
          </a:prstGeom>
          <a:solidFill>
            <a:srgbClr val="00B050"/>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b. Khí hậu</a:t>
            </a:r>
          </a:p>
        </p:txBody>
      </p:sp>
      <p:grpSp>
        <p:nvGrpSpPr>
          <p:cNvPr id="8" name="Group 7">
            <a:extLst>
              <a:ext uri="{FF2B5EF4-FFF2-40B4-BE49-F238E27FC236}">
                <a16:creationId xmlns:a16="http://schemas.microsoft.com/office/drawing/2014/main" id="{2B266110-5A8C-4A0A-BF44-E0BE0CC16F23}"/>
              </a:ext>
            </a:extLst>
          </p:cNvPr>
          <p:cNvGrpSpPr/>
          <p:nvPr/>
        </p:nvGrpSpPr>
        <p:grpSpPr>
          <a:xfrm>
            <a:off x="6132465" y="1365454"/>
            <a:ext cx="5885639" cy="5179109"/>
            <a:chOff x="5423794" y="358586"/>
            <a:chExt cx="6593528" cy="6123166"/>
          </a:xfrm>
        </p:grpSpPr>
        <p:pic>
          <p:nvPicPr>
            <p:cNvPr id="9" name="Picture 2">
              <a:extLst>
                <a:ext uri="{FF2B5EF4-FFF2-40B4-BE49-F238E27FC236}">
                  <a16:creationId xmlns:a16="http://schemas.microsoft.com/office/drawing/2014/main" id="{5DACA829-A426-4E0A-B086-73FFE58E4A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3794" y="358586"/>
              <a:ext cx="6593528" cy="55189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D0818D0-9464-446A-8FD7-B68EC34C35A0}"/>
                </a:ext>
              </a:extLst>
            </p:cNvPr>
            <p:cNvSpPr/>
            <p:nvPr/>
          </p:nvSpPr>
          <p:spPr>
            <a:xfrm>
              <a:off x="5921322" y="5835421"/>
              <a:ext cx="6096000" cy="646331"/>
            </a:xfrm>
            <a:prstGeom prst="rect">
              <a:avLst/>
            </a:prstGeom>
          </p:spPr>
          <p:txBody>
            <a:bodyPr>
              <a:spAutoFit/>
            </a:bodyPr>
            <a:lstStyle/>
            <a:p>
              <a:pPr algn="ctr"/>
              <a:r>
                <a:rPr lang="vi-VN">
                  <a:solidFill>
                    <a:srgbClr val="1503BD"/>
                  </a:solidFill>
                  <a:latin typeface="Arial" panose="020B0604020202020204" pitchFamily="34" charset="0"/>
                  <a:cs typeface="Arial" panose="020B0604020202020204" pitchFamily="34" charset="0"/>
                </a:rPr>
                <a:t>Hình 3. Lược đồ hướng gió và phân bố lượng mưa </a:t>
              </a:r>
              <a:endParaRPr lang="en-US">
                <a:solidFill>
                  <a:srgbClr val="1503BD"/>
                </a:solidFill>
                <a:latin typeface="Arial" panose="020B0604020202020204" pitchFamily="34" charset="0"/>
                <a:cs typeface="Arial" panose="020B0604020202020204" pitchFamily="34" charset="0"/>
              </a:endParaRPr>
            </a:p>
            <a:p>
              <a:pPr algn="ctr"/>
              <a:r>
                <a:rPr lang="vi-VN">
                  <a:solidFill>
                    <a:srgbClr val="1503BD"/>
                  </a:solidFill>
                  <a:latin typeface="Arial" panose="020B0604020202020204" pitchFamily="34" charset="0"/>
                  <a:cs typeface="Arial" panose="020B0604020202020204" pitchFamily="34" charset="0"/>
                </a:rPr>
                <a:t>trung bình năm trên lục địa Ô-xtrây-li-a</a:t>
              </a:r>
              <a:endParaRPr lang="en-US">
                <a:solidFill>
                  <a:srgbClr val="1503BD"/>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2103CA72-8659-4F64-8A7B-2F2F838FAAA8}"/>
              </a:ext>
            </a:extLst>
          </p:cNvPr>
          <p:cNvGrpSpPr/>
          <p:nvPr/>
        </p:nvGrpSpPr>
        <p:grpSpPr>
          <a:xfrm>
            <a:off x="0" y="1345189"/>
            <a:ext cx="6163871" cy="5075803"/>
            <a:chOff x="0" y="1479884"/>
            <a:chExt cx="6163871" cy="5075803"/>
          </a:xfrm>
        </p:grpSpPr>
        <p:pic>
          <p:nvPicPr>
            <p:cNvPr id="12" name="Picture 11">
              <a:extLst>
                <a:ext uri="{FF2B5EF4-FFF2-40B4-BE49-F238E27FC236}">
                  <a16:creationId xmlns:a16="http://schemas.microsoft.com/office/drawing/2014/main" id="{819C3C21-E2C6-4C05-A4D8-0A5184BFB25B}"/>
                </a:ext>
              </a:extLst>
            </p:cNvPr>
            <p:cNvPicPr>
              <a:picLocks noChangeAspect="1"/>
            </p:cNvPicPr>
            <p:nvPr/>
          </p:nvPicPr>
          <p:blipFill>
            <a:blip r:embed="rId5"/>
            <a:stretch>
              <a:fillRect/>
            </a:stretch>
          </p:blipFill>
          <p:spPr>
            <a:xfrm>
              <a:off x="0" y="1479884"/>
              <a:ext cx="6163871" cy="4897674"/>
            </a:xfrm>
            <a:prstGeom prst="rect">
              <a:avLst/>
            </a:prstGeom>
          </p:spPr>
        </p:pic>
        <p:sp>
          <p:nvSpPr>
            <p:cNvPr id="13" name="Rectangle 12">
              <a:extLst>
                <a:ext uri="{FF2B5EF4-FFF2-40B4-BE49-F238E27FC236}">
                  <a16:creationId xmlns:a16="http://schemas.microsoft.com/office/drawing/2014/main" id="{38AE02C5-843C-4117-B44D-4DA9C29C100D}"/>
                </a:ext>
              </a:extLst>
            </p:cNvPr>
            <p:cNvSpPr/>
            <p:nvPr/>
          </p:nvSpPr>
          <p:spPr>
            <a:xfrm>
              <a:off x="412706" y="6186355"/>
              <a:ext cx="5338458" cy="369332"/>
            </a:xfrm>
            <a:prstGeom prst="rect">
              <a:avLst/>
            </a:prstGeom>
            <a:solidFill>
              <a:schemeClr val="bg1"/>
            </a:solidFill>
          </p:spPr>
          <p:txBody>
            <a:bodyPr>
              <a:spAutoFit/>
            </a:bodyPr>
            <a:lstStyle/>
            <a:p>
              <a:pPr algn="ctr"/>
              <a:r>
                <a:rPr lang="vi-VN">
                  <a:solidFill>
                    <a:srgbClr val="1503BD"/>
                  </a:solidFill>
                  <a:latin typeface="Arial" panose="020B0604020202020204" pitchFamily="34" charset="0"/>
                  <a:cs typeface="Arial" panose="020B0604020202020204" pitchFamily="34" charset="0"/>
                </a:rPr>
                <a:t>Hình </a:t>
              </a:r>
              <a:r>
                <a:rPr lang="en-US">
                  <a:solidFill>
                    <a:srgbClr val="1503BD"/>
                  </a:solidFill>
                  <a:latin typeface="Arial" panose="020B0604020202020204" pitchFamily="34" charset="0"/>
                  <a:cs typeface="Arial" panose="020B0604020202020204" pitchFamily="34" charset="0"/>
                </a:rPr>
                <a:t>20.2</a:t>
              </a:r>
              <a:r>
                <a:rPr lang="vi-VN">
                  <a:solidFill>
                    <a:srgbClr val="1503BD"/>
                  </a:solidFill>
                  <a:latin typeface="Arial" panose="020B0604020202020204" pitchFamily="34" charset="0"/>
                  <a:cs typeface="Arial" panose="020B0604020202020204" pitchFamily="34" charset="0"/>
                </a:rPr>
                <a:t>. </a:t>
              </a:r>
              <a:r>
                <a:rPr lang="en-US">
                  <a:solidFill>
                    <a:srgbClr val="1503BD"/>
                  </a:solidFill>
                  <a:latin typeface="Arial" panose="020B0604020202020204" pitchFamily="34" charset="0"/>
                  <a:cs typeface="Arial" panose="020B0604020202020204" pitchFamily="34" charset="0"/>
                </a:rPr>
                <a:t>Bản đồ khí hậu</a:t>
              </a:r>
              <a:r>
                <a:rPr lang="vi-VN">
                  <a:solidFill>
                    <a:srgbClr val="1503BD"/>
                  </a:solidFill>
                  <a:latin typeface="Arial" panose="020B0604020202020204" pitchFamily="34" charset="0"/>
                  <a:cs typeface="Arial" panose="020B0604020202020204" pitchFamily="34" charset="0"/>
                </a:rPr>
                <a:t> lục địa Ô-xtrây-li-a</a:t>
              </a:r>
              <a:endParaRPr lang="en-US">
                <a:solidFill>
                  <a:srgbClr val="1503BD"/>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97458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C822D83-EA65-4263-824D-58EC5C6B9D8C}"/>
              </a:ext>
            </a:extLst>
          </p:cNvPr>
          <p:cNvGrpSpPr/>
          <p:nvPr/>
        </p:nvGrpSpPr>
        <p:grpSpPr>
          <a:xfrm>
            <a:off x="1056903" y="172191"/>
            <a:ext cx="11673444" cy="6807115"/>
            <a:chOff x="5468214" y="1065243"/>
            <a:chExt cx="7737157" cy="5547239"/>
          </a:xfrm>
        </p:grpSpPr>
        <p:pic>
          <p:nvPicPr>
            <p:cNvPr id="5" name="Picture 4" descr="Map&#10;&#10;Description automatically generated">
              <a:extLst>
                <a:ext uri="{FF2B5EF4-FFF2-40B4-BE49-F238E27FC236}">
                  <a16:creationId xmlns:a16="http://schemas.microsoft.com/office/drawing/2014/main" id="{07145C89-6B25-4F90-9136-ADE975B90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214" y="1065243"/>
              <a:ext cx="6577605" cy="5177906"/>
            </a:xfrm>
            <a:prstGeom prst="rect">
              <a:avLst/>
            </a:prstGeom>
          </p:spPr>
        </p:pic>
        <p:sp>
          <p:nvSpPr>
            <p:cNvPr id="6" name="Rectangle 5">
              <a:extLst>
                <a:ext uri="{FF2B5EF4-FFF2-40B4-BE49-F238E27FC236}">
                  <a16:creationId xmlns:a16="http://schemas.microsoft.com/office/drawing/2014/main" id="{31B578FA-8CF6-47EB-9D84-5ED6EDBC7166}"/>
                </a:ext>
              </a:extLst>
            </p:cNvPr>
            <p:cNvSpPr/>
            <p:nvPr/>
          </p:nvSpPr>
          <p:spPr>
            <a:xfrm>
              <a:off x="7109371" y="6243149"/>
              <a:ext cx="6096000" cy="369333"/>
            </a:xfrm>
            <a:prstGeom prst="rect">
              <a:avLst/>
            </a:prstGeom>
          </p:spPr>
          <p:txBody>
            <a:bodyPr>
              <a:spAutoFit/>
            </a:bodyPr>
            <a:lstStyle/>
            <a:p>
              <a:r>
                <a:rPr lang="vi-VN">
                  <a:solidFill>
                    <a:srgbClr val="1B04FA"/>
                  </a:solidFill>
                </a:rPr>
                <a:t>Hình 1. Bản đồ tự nhiên châu Đại Dương</a:t>
              </a:r>
              <a:endParaRPr lang="en-US">
                <a:solidFill>
                  <a:srgbClr val="1B04FA"/>
                </a:solidFill>
              </a:endParaRPr>
            </a:p>
          </p:txBody>
        </p:sp>
      </p:grpSp>
      <p:sp>
        <p:nvSpPr>
          <p:cNvPr id="7" name="Freeform 3">
            <a:extLst>
              <a:ext uri="{FF2B5EF4-FFF2-40B4-BE49-F238E27FC236}">
                <a16:creationId xmlns:a16="http://schemas.microsoft.com/office/drawing/2014/main" id="{C3BFEE80-F5C1-44A7-997F-30759DB83F20}"/>
              </a:ext>
            </a:extLst>
          </p:cNvPr>
          <p:cNvSpPr>
            <a:spLocks/>
          </p:cNvSpPr>
          <p:nvPr/>
        </p:nvSpPr>
        <p:spPr bwMode="auto">
          <a:xfrm>
            <a:off x="1056903" y="3429000"/>
            <a:ext cx="9820894" cy="2449286"/>
          </a:xfrm>
          <a:custGeom>
            <a:avLst/>
            <a:gdLst>
              <a:gd name="T0" fmla="*/ 0 w 5302"/>
              <a:gd name="T1" fmla="*/ 2147483646 h 1217"/>
              <a:gd name="T2" fmla="*/ 2147483646 w 5302"/>
              <a:gd name="T3" fmla="*/ 2147483646 h 1217"/>
              <a:gd name="T4" fmla="*/ 2147483646 w 5302"/>
              <a:gd name="T5" fmla="*/ 2147483646 h 1217"/>
              <a:gd name="T6" fmla="*/ 2147483646 w 5302"/>
              <a:gd name="T7" fmla="*/ 2147483646 h 1217"/>
              <a:gd name="T8" fmla="*/ 2147483646 w 5302"/>
              <a:gd name="T9" fmla="*/ 2147483646 h 1217"/>
              <a:gd name="T10" fmla="*/ 2147483646 w 5302"/>
              <a:gd name="T11" fmla="*/ 0 h 1217"/>
              <a:gd name="T12" fmla="*/ 2147483646 w 5302"/>
              <a:gd name="T13" fmla="*/ 0 h 1217"/>
              <a:gd name="T14" fmla="*/ 2147483646 w 5302"/>
              <a:gd name="T15" fmla="*/ 0 h 1217"/>
              <a:gd name="T16" fmla="*/ 2147483646 w 5302"/>
              <a:gd name="T17" fmla="*/ 2147483646 h 1217"/>
              <a:gd name="T18" fmla="*/ 2147483646 w 5302"/>
              <a:gd name="T19" fmla="*/ 2147483646 h 1217"/>
              <a:gd name="T20" fmla="*/ 2147483646 w 5302"/>
              <a:gd name="T21" fmla="*/ 2147483646 h 1217"/>
              <a:gd name="T22" fmla="*/ 2147483646 w 5302"/>
              <a:gd name="T23" fmla="*/ 2147483646 h 1217"/>
              <a:gd name="T24" fmla="*/ 2147483646 w 5302"/>
              <a:gd name="T25" fmla="*/ 2147483646 h 1217"/>
              <a:gd name="T26" fmla="*/ 2147483646 w 5302"/>
              <a:gd name="T27" fmla="*/ 2147483646 h 1217"/>
              <a:gd name="T28" fmla="*/ 2147483646 w 5302"/>
              <a:gd name="T29" fmla="*/ 2147483646 h 1217"/>
              <a:gd name="T30" fmla="*/ 2147483646 w 5302"/>
              <a:gd name="T31" fmla="*/ 2147483646 h 1217"/>
              <a:gd name="T32" fmla="*/ 2147483646 w 5302"/>
              <a:gd name="T33" fmla="*/ 2147483646 h 1217"/>
              <a:gd name="T34" fmla="*/ 2147483646 w 5302"/>
              <a:gd name="T35" fmla="*/ 2147483646 h 12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02" h="1217">
                <a:moveTo>
                  <a:pt x="0" y="235"/>
                </a:moveTo>
                <a:lnTo>
                  <a:pt x="328" y="144"/>
                </a:lnTo>
                <a:lnTo>
                  <a:pt x="537" y="91"/>
                </a:lnTo>
                <a:lnTo>
                  <a:pt x="760" y="52"/>
                </a:lnTo>
                <a:lnTo>
                  <a:pt x="930" y="39"/>
                </a:lnTo>
                <a:lnTo>
                  <a:pt x="1231" y="0"/>
                </a:lnTo>
                <a:lnTo>
                  <a:pt x="1584" y="0"/>
                </a:lnTo>
                <a:lnTo>
                  <a:pt x="1938" y="0"/>
                </a:lnTo>
                <a:lnTo>
                  <a:pt x="2330" y="39"/>
                </a:lnTo>
                <a:lnTo>
                  <a:pt x="2605" y="78"/>
                </a:lnTo>
                <a:lnTo>
                  <a:pt x="2985" y="131"/>
                </a:lnTo>
                <a:lnTo>
                  <a:pt x="3208" y="170"/>
                </a:lnTo>
                <a:lnTo>
                  <a:pt x="3325" y="196"/>
                </a:lnTo>
                <a:lnTo>
                  <a:pt x="3666" y="275"/>
                </a:lnTo>
                <a:lnTo>
                  <a:pt x="4085" y="419"/>
                </a:lnTo>
                <a:lnTo>
                  <a:pt x="4504" y="602"/>
                </a:lnTo>
                <a:lnTo>
                  <a:pt x="4949" y="877"/>
                </a:lnTo>
                <a:lnTo>
                  <a:pt x="5302" y="1217"/>
                </a:lnTo>
              </a:path>
            </a:pathLst>
          </a:custGeom>
          <a:noFill/>
          <a:ln w="63500" cmpd="sng">
            <a:solidFill>
              <a:srgbClr val="FF0066"/>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 name="Group 4">
            <a:extLst>
              <a:ext uri="{FF2B5EF4-FFF2-40B4-BE49-F238E27FC236}">
                <a16:creationId xmlns:a16="http://schemas.microsoft.com/office/drawing/2014/main" id="{4426522A-9292-466A-8A67-F7F360627F6D}"/>
              </a:ext>
            </a:extLst>
          </p:cNvPr>
          <p:cNvGrpSpPr>
            <a:grpSpLocks/>
          </p:cNvGrpSpPr>
          <p:nvPr/>
        </p:nvGrpSpPr>
        <p:grpSpPr bwMode="auto">
          <a:xfrm rot="1020359">
            <a:off x="1520453" y="3073401"/>
            <a:ext cx="387350" cy="1458913"/>
            <a:chOff x="624" y="2104"/>
            <a:chExt cx="184" cy="872"/>
          </a:xfrm>
        </p:grpSpPr>
        <p:sp>
          <p:nvSpPr>
            <p:cNvPr id="9" name="Freeform 5">
              <a:extLst>
                <a:ext uri="{FF2B5EF4-FFF2-40B4-BE49-F238E27FC236}">
                  <a16:creationId xmlns:a16="http://schemas.microsoft.com/office/drawing/2014/main" id="{5FF32AEA-3312-45AB-8BEE-D67340DD5E4B}"/>
                </a:ext>
              </a:extLst>
            </p:cNvPr>
            <p:cNvSpPr>
              <a:spLocks/>
            </p:cNvSpPr>
            <p:nvPr/>
          </p:nvSpPr>
          <p:spPr bwMode="auto">
            <a:xfrm>
              <a:off x="624" y="2160"/>
              <a:ext cx="96" cy="288"/>
            </a:xfrm>
            <a:custGeom>
              <a:avLst/>
              <a:gdLst>
                <a:gd name="T0" fmla="*/ 0 w 264"/>
                <a:gd name="T1" fmla="*/ 2 h 976"/>
                <a:gd name="T2" fmla="*/ 0 w 264"/>
                <a:gd name="T3" fmla="*/ 1 h 976"/>
                <a:gd name="T4" fmla="*/ 0 w 264"/>
                <a:gd name="T5" fmla="*/ 1 h 976"/>
                <a:gd name="T6" fmla="*/ 1 w 264"/>
                <a:gd name="T7" fmla="*/ 0 h 976"/>
                <a:gd name="T8" fmla="*/ 1 w 264"/>
                <a:gd name="T9" fmla="*/ 0 h 976"/>
                <a:gd name="T10" fmla="*/ 2 w 264"/>
                <a:gd name="T11" fmla="*/ 0 h 9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976">
                  <a:moveTo>
                    <a:pt x="56" y="976"/>
                  </a:moveTo>
                  <a:cubicBezTo>
                    <a:pt x="39" y="778"/>
                    <a:pt x="0" y="570"/>
                    <a:pt x="48" y="376"/>
                  </a:cubicBezTo>
                  <a:cubicBezTo>
                    <a:pt x="54" y="321"/>
                    <a:pt x="48" y="272"/>
                    <a:pt x="88" y="232"/>
                  </a:cubicBezTo>
                  <a:cubicBezTo>
                    <a:pt x="112" y="159"/>
                    <a:pt x="106" y="127"/>
                    <a:pt x="176" y="80"/>
                  </a:cubicBezTo>
                  <a:cubicBezTo>
                    <a:pt x="195" y="51"/>
                    <a:pt x="212" y="51"/>
                    <a:pt x="240" y="32"/>
                  </a:cubicBezTo>
                  <a:cubicBezTo>
                    <a:pt x="258" y="5"/>
                    <a:pt x="249" y="15"/>
                    <a:pt x="264" y="0"/>
                  </a:cubicBezTo>
                </a:path>
              </a:pathLst>
            </a:custGeom>
            <a:noFill/>
            <a:ln w="57150" cmpd="sng">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6">
              <a:extLst>
                <a:ext uri="{FF2B5EF4-FFF2-40B4-BE49-F238E27FC236}">
                  <a16:creationId xmlns:a16="http://schemas.microsoft.com/office/drawing/2014/main" id="{92498BEA-EAD5-42A4-8F41-DD6E38F5F618}"/>
                </a:ext>
              </a:extLst>
            </p:cNvPr>
            <p:cNvSpPr>
              <a:spLocks noChangeShapeType="1"/>
            </p:cNvSpPr>
            <p:nvPr/>
          </p:nvSpPr>
          <p:spPr bwMode="auto">
            <a:xfrm flipV="1">
              <a:off x="712" y="2104"/>
              <a:ext cx="96" cy="48"/>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7">
              <a:extLst>
                <a:ext uri="{FF2B5EF4-FFF2-40B4-BE49-F238E27FC236}">
                  <a16:creationId xmlns:a16="http://schemas.microsoft.com/office/drawing/2014/main" id="{60321B7A-5353-4C07-AD4B-02C0EBB46498}"/>
                </a:ext>
              </a:extLst>
            </p:cNvPr>
            <p:cNvSpPr>
              <a:spLocks noChangeShapeType="1"/>
            </p:cNvSpPr>
            <p:nvPr/>
          </p:nvSpPr>
          <p:spPr bwMode="auto">
            <a:xfrm flipH="1" flipV="1">
              <a:off x="672" y="2544"/>
              <a:ext cx="96" cy="432"/>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 name="Freeform 8">
            <a:extLst>
              <a:ext uri="{FF2B5EF4-FFF2-40B4-BE49-F238E27FC236}">
                <a16:creationId xmlns:a16="http://schemas.microsoft.com/office/drawing/2014/main" id="{C78E7E41-A5B6-4597-94B6-2DE0F0E7A156}"/>
              </a:ext>
            </a:extLst>
          </p:cNvPr>
          <p:cNvSpPr>
            <a:spLocks/>
          </p:cNvSpPr>
          <p:nvPr/>
        </p:nvSpPr>
        <p:spPr bwMode="auto">
          <a:xfrm>
            <a:off x="4028703" y="2895601"/>
            <a:ext cx="609600" cy="1558925"/>
          </a:xfrm>
          <a:custGeom>
            <a:avLst/>
            <a:gdLst>
              <a:gd name="T0" fmla="*/ 2147483646 w 384"/>
              <a:gd name="T1" fmla="*/ 0 h 982"/>
              <a:gd name="T2" fmla="*/ 2147483646 w 384"/>
              <a:gd name="T3" fmla="*/ 2147483646 h 982"/>
              <a:gd name="T4" fmla="*/ 2147483646 w 384"/>
              <a:gd name="T5" fmla="*/ 2147483646 h 982"/>
              <a:gd name="T6" fmla="*/ 2147483646 w 384"/>
              <a:gd name="T7" fmla="*/ 2147483646 h 982"/>
              <a:gd name="T8" fmla="*/ 2147483646 w 384"/>
              <a:gd name="T9" fmla="*/ 2147483646 h 982"/>
              <a:gd name="T10" fmla="*/ 2147483646 w 384"/>
              <a:gd name="T11" fmla="*/ 2147483646 h 982"/>
              <a:gd name="T12" fmla="*/ 2147483646 w 384"/>
              <a:gd name="T13" fmla="*/ 2147483646 h 982"/>
              <a:gd name="T14" fmla="*/ 2147483646 w 384"/>
              <a:gd name="T15" fmla="*/ 2147483646 h 982"/>
              <a:gd name="T16" fmla="*/ 2147483646 w 384"/>
              <a:gd name="T17" fmla="*/ 2147483646 h 982"/>
              <a:gd name="T18" fmla="*/ 2147483646 w 384"/>
              <a:gd name="T19" fmla="*/ 2147483646 h 982"/>
              <a:gd name="T20" fmla="*/ 2147483646 w 384"/>
              <a:gd name="T21" fmla="*/ 2147483646 h 982"/>
              <a:gd name="T22" fmla="*/ 2147483646 w 384"/>
              <a:gd name="T23" fmla="*/ 2147483646 h 982"/>
              <a:gd name="T24" fmla="*/ 2147483646 w 384"/>
              <a:gd name="T25" fmla="*/ 2147483646 h 982"/>
              <a:gd name="T26" fmla="*/ 2147483646 w 384"/>
              <a:gd name="T27" fmla="*/ 2147483646 h 982"/>
              <a:gd name="T28" fmla="*/ 2147483646 w 384"/>
              <a:gd name="T29" fmla="*/ 2147483646 h 982"/>
              <a:gd name="T30" fmla="*/ 2147483646 w 384"/>
              <a:gd name="T31" fmla="*/ 2147483646 h 982"/>
              <a:gd name="T32" fmla="*/ 2147483646 w 384"/>
              <a:gd name="T33" fmla="*/ 2147483646 h 982"/>
              <a:gd name="T34" fmla="*/ 2147483646 w 384"/>
              <a:gd name="T35" fmla="*/ 2147483646 h 982"/>
              <a:gd name="T36" fmla="*/ 2147483646 w 384"/>
              <a:gd name="T37" fmla="*/ 2147483646 h 982"/>
              <a:gd name="T38" fmla="*/ 0 w 384"/>
              <a:gd name="T39" fmla="*/ 2147483646 h 982"/>
              <a:gd name="T40" fmla="*/ 2147483646 w 384"/>
              <a:gd name="T41" fmla="*/ 2147483646 h 982"/>
              <a:gd name="T42" fmla="*/ 2147483646 w 384"/>
              <a:gd name="T43" fmla="*/ 2147483646 h 9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4" h="982">
                <a:moveTo>
                  <a:pt x="91" y="0"/>
                </a:moveTo>
                <a:lnTo>
                  <a:pt x="79" y="128"/>
                </a:lnTo>
                <a:lnTo>
                  <a:pt x="124" y="241"/>
                </a:lnTo>
                <a:lnTo>
                  <a:pt x="124" y="320"/>
                </a:lnTo>
                <a:lnTo>
                  <a:pt x="215" y="444"/>
                </a:lnTo>
                <a:lnTo>
                  <a:pt x="350" y="489"/>
                </a:lnTo>
                <a:lnTo>
                  <a:pt x="384" y="579"/>
                </a:lnTo>
                <a:lnTo>
                  <a:pt x="384" y="647"/>
                </a:lnTo>
                <a:lnTo>
                  <a:pt x="316" y="749"/>
                </a:lnTo>
                <a:lnTo>
                  <a:pt x="203" y="896"/>
                </a:lnTo>
                <a:lnTo>
                  <a:pt x="203" y="929"/>
                </a:lnTo>
                <a:lnTo>
                  <a:pt x="78" y="982"/>
                </a:lnTo>
                <a:lnTo>
                  <a:pt x="158" y="884"/>
                </a:lnTo>
                <a:lnTo>
                  <a:pt x="305" y="636"/>
                </a:lnTo>
                <a:lnTo>
                  <a:pt x="327" y="524"/>
                </a:lnTo>
                <a:lnTo>
                  <a:pt x="183" y="458"/>
                </a:lnTo>
                <a:lnTo>
                  <a:pt x="78" y="367"/>
                </a:lnTo>
                <a:lnTo>
                  <a:pt x="68" y="229"/>
                </a:lnTo>
                <a:lnTo>
                  <a:pt x="23" y="161"/>
                </a:lnTo>
                <a:lnTo>
                  <a:pt x="0" y="105"/>
                </a:lnTo>
                <a:lnTo>
                  <a:pt x="23" y="60"/>
                </a:lnTo>
                <a:lnTo>
                  <a:pt x="45" y="3"/>
                </a:lnTo>
              </a:path>
            </a:pathLst>
          </a:custGeom>
          <a:solidFill>
            <a:srgbClr val="FF0000"/>
          </a:solidFill>
          <a:ln w="28575" cmpd="sng">
            <a:solidFill>
              <a:srgbClr val="FF0066"/>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AutoShape 12">
            <a:extLst>
              <a:ext uri="{FF2B5EF4-FFF2-40B4-BE49-F238E27FC236}">
                <a16:creationId xmlns:a16="http://schemas.microsoft.com/office/drawing/2014/main" id="{B751575B-BA94-4804-BA3E-FB22B4EE8A1F}"/>
              </a:ext>
            </a:extLst>
          </p:cNvPr>
          <p:cNvSpPr>
            <a:spLocks noChangeArrowheads="1"/>
          </p:cNvSpPr>
          <p:nvPr/>
        </p:nvSpPr>
        <p:spPr bwMode="auto">
          <a:xfrm>
            <a:off x="829046" y="331909"/>
            <a:ext cx="10379681" cy="2043113"/>
          </a:xfrm>
          <a:prstGeom prst="flowChartAlternateProcess">
            <a:avLst/>
          </a:prstGeom>
          <a:solidFill>
            <a:schemeClr val="accent4">
              <a:lumMod val="40000"/>
              <a:lumOff val="60000"/>
            </a:schemeClr>
          </a:solidFill>
          <a:ln w="31750" algn="ctr">
            <a:solidFill>
              <a:srgbClr val="1B04FA"/>
            </a:solidFill>
            <a:miter lim="800000"/>
            <a:headEnd/>
            <a:tailEnd/>
          </a:ln>
          <a:effectLst>
            <a:outerShdw dist="71842" dir="2700000" algn="ctr" rotWithShape="0">
              <a:schemeClr val="bg2"/>
            </a:outerShdw>
          </a:effec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buNone/>
            </a:pPr>
            <a:r>
              <a:rPr lang="en-US" altLang="en-US" sz="2600">
                <a:solidFill>
                  <a:srgbClr val="1503BD"/>
                </a:solidFill>
                <a:cs typeface="Arial" panose="020B0604020202020204" pitchFamily="34" charset="0"/>
              </a:rPr>
              <a:t>-  </a:t>
            </a:r>
            <a:r>
              <a:rPr lang="en-US" sz="2600">
                <a:solidFill>
                  <a:srgbClr val="1503BD"/>
                </a:solidFill>
                <a:cs typeface="Arial" panose="020B0604020202020204" pitchFamily="34" charset="0"/>
              </a:rPr>
              <a:t> Hầu hết diện tích lục địa thuộc đới nóng.</a:t>
            </a:r>
            <a:br>
              <a:rPr lang="en-US" sz="2600">
                <a:solidFill>
                  <a:srgbClr val="1503BD"/>
                </a:solidFill>
                <a:cs typeface="Arial" panose="020B0604020202020204" pitchFamily="34" charset="0"/>
              </a:rPr>
            </a:br>
            <a:r>
              <a:rPr lang="en-US" sz="2600">
                <a:solidFill>
                  <a:srgbClr val="1503BD"/>
                </a:solidFill>
                <a:cs typeface="Arial" panose="020B0604020202020204" pitchFamily="34" charset="0"/>
              </a:rPr>
              <a:t>-  Ả</a:t>
            </a:r>
            <a:r>
              <a:rPr lang="en-US" altLang="en-US" sz="2600">
                <a:solidFill>
                  <a:srgbClr val="1503BD"/>
                </a:solidFill>
                <a:cs typeface="Arial" panose="020B0604020202020204" pitchFamily="34" charset="0"/>
              </a:rPr>
              <a:t>nh hưởng của đường chí tuyến nam, khí hậu nóng và khô</a:t>
            </a:r>
          </a:p>
          <a:p>
            <a:pPr eaLnBrk="1" hangingPunct="1">
              <a:spcBef>
                <a:spcPts val="600"/>
              </a:spcBef>
              <a:buFontTx/>
              <a:buNone/>
            </a:pPr>
            <a:r>
              <a:rPr lang="en-US" altLang="en-US" sz="2600">
                <a:solidFill>
                  <a:srgbClr val="1503BD"/>
                </a:solidFill>
                <a:cs typeface="Arial" panose="020B0604020202020204" pitchFamily="34" charset="0"/>
              </a:rPr>
              <a:t>- Phía đông ven biển là hệ thống núi cao, ngăn ảnh hưởng của biển</a:t>
            </a:r>
          </a:p>
          <a:p>
            <a:pPr eaLnBrk="1" hangingPunct="1">
              <a:spcBef>
                <a:spcPts val="600"/>
              </a:spcBef>
              <a:buFontTx/>
              <a:buNone/>
            </a:pPr>
            <a:r>
              <a:rPr lang="en-US" altLang="en-US" sz="2600">
                <a:solidFill>
                  <a:srgbClr val="1503BD"/>
                </a:solidFill>
                <a:cs typeface="Arial" panose="020B0604020202020204" pitchFamily="34" charset="0"/>
              </a:rPr>
              <a:t>-  Do ảnh hưởng của dòng biển lạnh tây Ô-xtrây-li-a chảy sát bờ</a:t>
            </a:r>
          </a:p>
        </p:txBody>
      </p:sp>
      <p:sp>
        <p:nvSpPr>
          <p:cNvPr id="14" name="Text Box 14">
            <a:extLst>
              <a:ext uri="{FF2B5EF4-FFF2-40B4-BE49-F238E27FC236}">
                <a16:creationId xmlns:a16="http://schemas.microsoft.com/office/drawing/2014/main" id="{5D2F014E-D1D4-44AC-8813-C5CD0A3328C0}"/>
              </a:ext>
            </a:extLst>
          </p:cNvPr>
          <p:cNvSpPr txBox="1">
            <a:spLocks noChangeArrowheads="1"/>
          </p:cNvSpPr>
          <p:nvPr/>
        </p:nvSpPr>
        <p:spPr bwMode="auto">
          <a:xfrm rot="2234090">
            <a:off x="8812010" y="4455205"/>
            <a:ext cx="2057400"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solidFill>
                  <a:srgbClr val="0000FF"/>
                </a:solidFill>
                <a:latin typeface="Times New Roman" panose="02020603050405020304" pitchFamily="18" charset="0"/>
              </a:rPr>
              <a:t>Chí tuyến Nam</a:t>
            </a:r>
          </a:p>
        </p:txBody>
      </p:sp>
    </p:spTree>
    <p:extLst>
      <p:ext uri="{BB962C8B-B14F-4D97-AF65-F5344CB8AC3E}">
        <p14:creationId xmlns:p14="http://schemas.microsoft.com/office/powerpoint/2010/main" val="371430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21" presetClass="emph" presetSubtype="0" repeatCount="indefinite" fill="hold" grpId="1" nodeType="withEffect">
                                  <p:stCondLst>
                                    <p:cond delay="0"/>
                                  </p:stCondLst>
                                  <p:childTnLst>
                                    <p:animClr clrSpc="hsl" dir="cw">
                                      <p:cBhvr override="childStyle">
                                        <p:cTn id="9" dur="500" fill="hold"/>
                                        <p:tgtEl>
                                          <p:spTgt spid="7"/>
                                        </p:tgtEl>
                                        <p:attrNameLst>
                                          <p:attrName>style.color</p:attrName>
                                        </p:attrNameLst>
                                      </p:cBhvr>
                                      <p:by>
                                        <p:hsl h="7200000" s="0" l="0"/>
                                      </p:by>
                                    </p:animClr>
                                    <p:animClr clrSpc="hsl" dir="cw">
                                      <p:cBhvr>
                                        <p:cTn id="10" dur="500" fill="hold"/>
                                        <p:tgtEl>
                                          <p:spTgt spid="7"/>
                                        </p:tgtEl>
                                        <p:attrNameLst>
                                          <p:attrName>fillcolor</p:attrName>
                                        </p:attrNameLst>
                                      </p:cBhvr>
                                      <p:by>
                                        <p:hsl h="7200000" s="0" l="0"/>
                                      </p:by>
                                    </p:animClr>
                                    <p:animClr clrSpc="hsl" dir="cw">
                                      <p:cBhvr>
                                        <p:cTn id="11" dur="500" fill="hold"/>
                                        <p:tgtEl>
                                          <p:spTgt spid="7"/>
                                        </p:tgtEl>
                                        <p:attrNameLst>
                                          <p:attrName>stroke.color</p:attrName>
                                        </p:attrNameLst>
                                      </p:cBhvr>
                                      <p:by>
                                        <p:hsl h="7200000" s="0" l="0"/>
                                      </p:by>
                                    </p:animClr>
                                    <p:set>
                                      <p:cBhvr>
                                        <p:cTn id="12" dur="500" fill="hold"/>
                                        <p:tgtEl>
                                          <p:spTgt spid="7"/>
                                        </p:tgtEl>
                                        <p:attrNameLst>
                                          <p:attrName>fill.type</p:attrName>
                                        </p:attrNameLst>
                                      </p:cBhvr>
                                      <p:to>
                                        <p:strVal val="solid"/>
                                      </p:to>
                                    </p:set>
                                  </p:childTnLst>
                                </p:cTn>
                              </p:par>
                              <p:par>
                                <p:cTn id="13" presetID="18" presetClass="entr" presetSubtype="9" repeatCount="indefinite"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upLeft)">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23" presetClass="emph" presetSubtype="0" repeatCount="indefinite" fill="hold" grpId="1" nodeType="withEffect">
                                  <p:stCondLst>
                                    <p:cond delay="0"/>
                                  </p:stCondLst>
                                  <p:childTnLst>
                                    <p:animClr clrSpc="hsl" dir="cw">
                                      <p:cBhvr override="childStyle">
                                        <p:cTn id="20" dur="500" fill="hold"/>
                                        <p:tgtEl>
                                          <p:spTgt spid="12"/>
                                        </p:tgtEl>
                                        <p:attrNameLst>
                                          <p:attrName>style.color</p:attrName>
                                        </p:attrNameLst>
                                      </p:cBhvr>
                                      <p:by>
                                        <p:hsl h="10842353" s="0" l="0"/>
                                      </p:by>
                                    </p:animClr>
                                    <p:animClr clrSpc="hsl" dir="cw">
                                      <p:cBhvr>
                                        <p:cTn id="21" dur="500" fill="hold"/>
                                        <p:tgtEl>
                                          <p:spTgt spid="12"/>
                                        </p:tgtEl>
                                        <p:attrNameLst>
                                          <p:attrName>fillcolor</p:attrName>
                                        </p:attrNameLst>
                                      </p:cBhvr>
                                      <p:by>
                                        <p:hsl h="10842353" s="0" l="0"/>
                                      </p:by>
                                    </p:animClr>
                                    <p:animClr clrSpc="hsl" dir="cw">
                                      <p:cBhvr>
                                        <p:cTn id="22" dur="500" fill="hold"/>
                                        <p:tgtEl>
                                          <p:spTgt spid="12"/>
                                        </p:tgtEl>
                                        <p:attrNameLst>
                                          <p:attrName>stroke.color</p:attrName>
                                        </p:attrNameLst>
                                      </p:cBhvr>
                                      <p:by>
                                        <p:hsl h="10842353" s="0" l="0"/>
                                      </p:by>
                                    </p:animClr>
                                    <p:set>
                                      <p:cBhvr>
                                        <p:cTn id="23" dur="500" fill="hold"/>
                                        <p:tgtEl>
                                          <p:spTgt spid="12"/>
                                        </p:tgtEl>
                                        <p:attrNameLst>
                                          <p:attrName>fill.type</p:attrName>
                                        </p:attrNameLst>
                                      </p:cBhvr>
                                      <p:to>
                                        <p:strVal val="solid"/>
                                      </p:to>
                                    </p:set>
                                  </p:childTnLst>
                                </p:cTn>
                              </p:par>
                              <p:par>
                                <p:cTn id="24" presetID="3"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animBg="1"/>
      <p:bldP spid="12" grpId="1"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8C045E-52DB-4D68-816B-0AB5D2F6C5F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DF1DBD76-73DB-4F28-9B33-4A05C1CC6FBD}"/>
              </a:ext>
            </a:extLst>
          </p:cNvPr>
          <p:cNvGrpSpPr/>
          <p:nvPr/>
        </p:nvGrpSpPr>
        <p:grpSpPr>
          <a:xfrm>
            <a:off x="6343814" y="1720518"/>
            <a:ext cx="5816306" cy="5036174"/>
            <a:chOff x="5382945" y="723872"/>
            <a:chExt cx="6641656" cy="6331524"/>
          </a:xfrm>
        </p:grpSpPr>
        <p:pic>
          <p:nvPicPr>
            <p:cNvPr id="4" name="Picture 2">
              <a:extLst>
                <a:ext uri="{FF2B5EF4-FFF2-40B4-BE49-F238E27FC236}">
                  <a16:creationId xmlns:a16="http://schemas.microsoft.com/office/drawing/2014/main" id="{CA7D94EB-DC79-4991-890D-828680D70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945" y="723872"/>
              <a:ext cx="6593529" cy="55189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AB6997B-A655-4C3E-B9DF-09729A96EE04}"/>
                </a:ext>
              </a:extLst>
            </p:cNvPr>
            <p:cNvSpPr/>
            <p:nvPr/>
          </p:nvSpPr>
          <p:spPr>
            <a:xfrm>
              <a:off x="5928601" y="6242823"/>
              <a:ext cx="6096000" cy="812573"/>
            </a:xfrm>
            <a:prstGeom prst="rect">
              <a:avLst/>
            </a:prstGeom>
          </p:spPr>
          <p:txBody>
            <a:bodyPr>
              <a:spAutoFit/>
            </a:bodyPr>
            <a:lstStyle/>
            <a:p>
              <a:pPr algn="ctr"/>
              <a:r>
                <a:rPr lang="vi-VN">
                  <a:solidFill>
                    <a:srgbClr val="1503BD"/>
                  </a:solidFill>
                  <a:latin typeface="Arial" panose="020B0604020202020204" pitchFamily="34" charset="0"/>
                  <a:cs typeface="Arial" panose="020B0604020202020204" pitchFamily="34" charset="0"/>
                </a:rPr>
                <a:t>Hình 3. Lược đồ hướng gió và phân bố lượng mưa trung bình năm trên lục địa Ô-xtrây-li-a</a:t>
              </a:r>
              <a:endParaRPr lang="en-US">
                <a:solidFill>
                  <a:srgbClr val="1503BD"/>
                </a:solidFill>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38D13711-136C-418A-90F9-FDC48C2C2BA5}"/>
              </a:ext>
            </a:extLst>
          </p:cNvPr>
          <p:cNvSpPr txBox="1"/>
          <p:nvPr/>
        </p:nvSpPr>
        <p:spPr>
          <a:xfrm>
            <a:off x="231872" y="152653"/>
            <a:ext cx="1910463" cy="461665"/>
          </a:xfrm>
          <a:prstGeom prst="rect">
            <a:avLst/>
          </a:prstGeom>
          <a:solidFill>
            <a:srgbClr val="00B050"/>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b. Khí hậu</a:t>
            </a:r>
          </a:p>
        </p:txBody>
      </p:sp>
      <p:grpSp>
        <p:nvGrpSpPr>
          <p:cNvPr id="10" name="Group 9">
            <a:extLst>
              <a:ext uri="{FF2B5EF4-FFF2-40B4-BE49-F238E27FC236}">
                <a16:creationId xmlns:a16="http://schemas.microsoft.com/office/drawing/2014/main" id="{21B87C39-6C09-420E-8463-B86B0E6E4CED}"/>
              </a:ext>
            </a:extLst>
          </p:cNvPr>
          <p:cNvGrpSpPr/>
          <p:nvPr/>
        </p:nvGrpSpPr>
        <p:grpSpPr>
          <a:xfrm>
            <a:off x="74026" y="1684422"/>
            <a:ext cx="6163871" cy="4897674"/>
            <a:chOff x="0" y="1479884"/>
            <a:chExt cx="6163871" cy="4897674"/>
          </a:xfrm>
        </p:grpSpPr>
        <p:pic>
          <p:nvPicPr>
            <p:cNvPr id="7" name="Picture 6">
              <a:extLst>
                <a:ext uri="{FF2B5EF4-FFF2-40B4-BE49-F238E27FC236}">
                  <a16:creationId xmlns:a16="http://schemas.microsoft.com/office/drawing/2014/main" id="{BC3D4F21-7DEF-4236-8CDD-932B9078488D}"/>
                </a:ext>
              </a:extLst>
            </p:cNvPr>
            <p:cNvPicPr>
              <a:picLocks noChangeAspect="1"/>
            </p:cNvPicPr>
            <p:nvPr/>
          </p:nvPicPr>
          <p:blipFill>
            <a:blip r:embed="rId4"/>
            <a:stretch>
              <a:fillRect/>
            </a:stretch>
          </p:blipFill>
          <p:spPr>
            <a:xfrm>
              <a:off x="0" y="1479884"/>
              <a:ext cx="6163871" cy="4692316"/>
            </a:xfrm>
            <a:prstGeom prst="rect">
              <a:avLst/>
            </a:prstGeom>
          </p:spPr>
        </p:pic>
        <p:sp>
          <p:nvSpPr>
            <p:cNvPr id="9" name="Rectangle 8">
              <a:extLst>
                <a:ext uri="{FF2B5EF4-FFF2-40B4-BE49-F238E27FC236}">
                  <a16:creationId xmlns:a16="http://schemas.microsoft.com/office/drawing/2014/main" id="{095FCCCB-0D73-4BA2-B4A7-BC7FDA19E8E8}"/>
                </a:ext>
              </a:extLst>
            </p:cNvPr>
            <p:cNvSpPr/>
            <p:nvPr/>
          </p:nvSpPr>
          <p:spPr>
            <a:xfrm>
              <a:off x="412706" y="6008226"/>
              <a:ext cx="5338458" cy="369332"/>
            </a:xfrm>
            <a:prstGeom prst="rect">
              <a:avLst/>
            </a:prstGeom>
            <a:solidFill>
              <a:schemeClr val="bg1"/>
            </a:solidFill>
          </p:spPr>
          <p:txBody>
            <a:bodyPr>
              <a:spAutoFit/>
            </a:bodyPr>
            <a:lstStyle/>
            <a:p>
              <a:pPr algn="ctr"/>
              <a:r>
                <a:rPr lang="vi-VN">
                  <a:solidFill>
                    <a:srgbClr val="1503BD"/>
                  </a:solidFill>
                  <a:latin typeface="Arial" panose="020B0604020202020204" pitchFamily="34" charset="0"/>
                  <a:cs typeface="Arial" panose="020B0604020202020204" pitchFamily="34" charset="0"/>
                </a:rPr>
                <a:t>Hình </a:t>
              </a:r>
              <a:r>
                <a:rPr lang="en-US">
                  <a:solidFill>
                    <a:srgbClr val="1503BD"/>
                  </a:solidFill>
                  <a:latin typeface="Arial" panose="020B0604020202020204" pitchFamily="34" charset="0"/>
                  <a:cs typeface="Arial" panose="020B0604020202020204" pitchFamily="34" charset="0"/>
                </a:rPr>
                <a:t>20.2</a:t>
              </a:r>
              <a:r>
                <a:rPr lang="vi-VN">
                  <a:solidFill>
                    <a:srgbClr val="1503BD"/>
                  </a:solidFill>
                  <a:latin typeface="Arial" panose="020B0604020202020204" pitchFamily="34" charset="0"/>
                  <a:cs typeface="Arial" panose="020B0604020202020204" pitchFamily="34" charset="0"/>
                </a:rPr>
                <a:t>. </a:t>
              </a:r>
              <a:r>
                <a:rPr lang="en-US">
                  <a:solidFill>
                    <a:srgbClr val="1503BD"/>
                  </a:solidFill>
                  <a:latin typeface="Arial" panose="020B0604020202020204" pitchFamily="34" charset="0"/>
                  <a:cs typeface="Arial" panose="020B0604020202020204" pitchFamily="34" charset="0"/>
                </a:rPr>
                <a:t>Bản đồ khí hậu</a:t>
              </a:r>
              <a:r>
                <a:rPr lang="vi-VN">
                  <a:solidFill>
                    <a:srgbClr val="1503BD"/>
                  </a:solidFill>
                  <a:latin typeface="Arial" panose="020B0604020202020204" pitchFamily="34" charset="0"/>
                  <a:cs typeface="Arial" panose="020B0604020202020204" pitchFamily="34" charset="0"/>
                </a:rPr>
                <a:t> lục địa Ô-xtrây-li-a</a:t>
              </a:r>
              <a:endParaRPr lang="en-US">
                <a:solidFill>
                  <a:srgbClr val="1503BD"/>
                </a:solidFill>
                <a:latin typeface="Arial" panose="020B0604020202020204" pitchFamily="34" charset="0"/>
                <a:cs typeface="Arial" panose="020B0604020202020204" pitchFamily="34" charset="0"/>
              </a:endParaRPr>
            </a:p>
          </p:txBody>
        </p:sp>
      </p:grpSp>
      <p:sp>
        <p:nvSpPr>
          <p:cNvPr id="11" name="Rectangle 10">
            <a:extLst>
              <a:ext uri="{FF2B5EF4-FFF2-40B4-BE49-F238E27FC236}">
                <a16:creationId xmlns:a16="http://schemas.microsoft.com/office/drawing/2014/main" id="{D8C398F3-523C-479B-A560-0151D6EFF200}"/>
              </a:ext>
            </a:extLst>
          </p:cNvPr>
          <p:cNvSpPr/>
          <p:nvPr/>
        </p:nvSpPr>
        <p:spPr>
          <a:xfrm>
            <a:off x="3665100" y="843354"/>
            <a:ext cx="4861800" cy="461665"/>
          </a:xfrm>
          <a:prstGeom prst="rect">
            <a:avLst/>
          </a:prstGeom>
        </p:spPr>
        <p:txBody>
          <a:bodyPr wrap="square">
            <a:spAutoFit/>
          </a:bodyPr>
          <a:lstStyle/>
          <a:p>
            <a:pPr algn="just"/>
            <a:r>
              <a:rPr lang="vi-VN" sz="2400">
                <a:solidFill>
                  <a:srgbClr val="1503BD"/>
                </a:solidFill>
                <a:latin typeface="Arial" panose="020B0604020202020204" pitchFamily="34" charset="0"/>
                <a:cs typeface="Arial" panose="020B0604020202020204" pitchFamily="34" charset="0"/>
              </a:rPr>
              <a:t>- Hầu hết lục địa thuộc đới nóng. </a:t>
            </a:r>
          </a:p>
        </p:txBody>
      </p:sp>
      <p:sp>
        <p:nvSpPr>
          <p:cNvPr id="12" name="Rectangle 11">
            <a:extLst>
              <a:ext uri="{FF2B5EF4-FFF2-40B4-BE49-F238E27FC236}">
                <a16:creationId xmlns:a16="http://schemas.microsoft.com/office/drawing/2014/main" id="{E911EAE8-0BE0-46AF-925E-691E7A63D99A}"/>
              </a:ext>
            </a:extLst>
          </p:cNvPr>
          <p:cNvSpPr/>
          <p:nvPr/>
        </p:nvSpPr>
        <p:spPr>
          <a:xfrm>
            <a:off x="509903" y="658687"/>
            <a:ext cx="10190385" cy="830997"/>
          </a:xfrm>
          <a:prstGeom prst="rect">
            <a:avLst/>
          </a:prstGeom>
          <a:solidFill>
            <a:schemeClr val="bg1"/>
          </a:solidFill>
        </p:spPr>
        <p:txBody>
          <a:bodyPr wrap="square">
            <a:spAutoFit/>
          </a:bodyPr>
          <a:lstStyle/>
          <a:p>
            <a:pPr algn="just"/>
            <a:r>
              <a:rPr lang="vi-VN" sz="2400">
                <a:solidFill>
                  <a:srgbClr val="1503BD"/>
                </a:solidFill>
                <a:latin typeface="Arial" panose="020B0604020202020204" pitchFamily="34" charset="0"/>
                <a:cs typeface="Arial" panose="020B0604020202020204" pitchFamily="34" charset="0"/>
              </a:rPr>
              <a:t>- Dải bờ biển hẹp phía bắc lục địa có khí hậu cận xích đạo (nóng ẩm mưa nhiều, lượng mưa trung bình từ 1 000 – 1 500 mm/năm).</a:t>
            </a:r>
            <a:endParaRPr lang="en-US"/>
          </a:p>
        </p:txBody>
      </p:sp>
    </p:spTree>
    <p:extLst>
      <p:ext uri="{BB962C8B-B14F-4D97-AF65-F5344CB8AC3E}">
        <p14:creationId xmlns:p14="http://schemas.microsoft.com/office/powerpoint/2010/main" val="212284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8C045E-52DB-4D68-816B-0AB5D2F6C5F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DF1DBD76-73DB-4F28-9B33-4A05C1CC6FBD}"/>
              </a:ext>
            </a:extLst>
          </p:cNvPr>
          <p:cNvGrpSpPr/>
          <p:nvPr/>
        </p:nvGrpSpPr>
        <p:grpSpPr>
          <a:xfrm>
            <a:off x="6343814" y="1720518"/>
            <a:ext cx="5816306" cy="5036174"/>
            <a:chOff x="5382945" y="723872"/>
            <a:chExt cx="6641656" cy="6331524"/>
          </a:xfrm>
        </p:grpSpPr>
        <p:pic>
          <p:nvPicPr>
            <p:cNvPr id="4" name="Picture 2">
              <a:extLst>
                <a:ext uri="{FF2B5EF4-FFF2-40B4-BE49-F238E27FC236}">
                  <a16:creationId xmlns:a16="http://schemas.microsoft.com/office/drawing/2014/main" id="{CA7D94EB-DC79-4991-890D-828680D70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2945" y="723872"/>
              <a:ext cx="6593529" cy="55189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AB6997B-A655-4C3E-B9DF-09729A96EE04}"/>
                </a:ext>
              </a:extLst>
            </p:cNvPr>
            <p:cNvSpPr/>
            <p:nvPr/>
          </p:nvSpPr>
          <p:spPr>
            <a:xfrm>
              <a:off x="5928601" y="6242823"/>
              <a:ext cx="6096000" cy="812573"/>
            </a:xfrm>
            <a:prstGeom prst="rect">
              <a:avLst/>
            </a:prstGeom>
          </p:spPr>
          <p:txBody>
            <a:bodyPr>
              <a:spAutoFit/>
            </a:bodyPr>
            <a:lstStyle/>
            <a:p>
              <a:pPr algn="ctr"/>
              <a:r>
                <a:rPr lang="vi-VN">
                  <a:solidFill>
                    <a:srgbClr val="1503BD"/>
                  </a:solidFill>
                  <a:latin typeface="Arial" panose="020B0604020202020204" pitchFamily="34" charset="0"/>
                  <a:cs typeface="Arial" panose="020B0604020202020204" pitchFamily="34" charset="0"/>
                </a:rPr>
                <a:t>Hình 3. Lược đồ hướng gió và phân bố lượng mưa trung bình năm trên lục địa Ô-xtrây-li-a</a:t>
              </a:r>
              <a:endParaRPr lang="en-US">
                <a:solidFill>
                  <a:srgbClr val="1503BD"/>
                </a:solidFill>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38D13711-136C-418A-90F9-FDC48C2C2BA5}"/>
              </a:ext>
            </a:extLst>
          </p:cNvPr>
          <p:cNvSpPr txBox="1"/>
          <p:nvPr/>
        </p:nvSpPr>
        <p:spPr>
          <a:xfrm>
            <a:off x="231872" y="152653"/>
            <a:ext cx="1910463" cy="461665"/>
          </a:xfrm>
          <a:prstGeom prst="rect">
            <a:avLst/>
          </a:prstGeom>
          <a:solidFill>
            <a:srgbClr val="00B050"/>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b. Khí hậu</a:t>
            </a:r>
          </a:p>
        </p:txBody>
      </p:sp>
      <p:grpSp>
        <p:nvGrpSpPr>
          <p:cNvPr id="10" name="Group 9">
            <a:extLst>
              <a:ext uri="{FF2B5EF4-FFF2-40B4-BE49-F238E27FC236}">
                <a16:creationId xmlns:a16="http://schemas.microsoft.com/office/drawing/2014/main" id="{21B87C39-6C09-420E-8463-B86B0E6E4CED}"/>
              </a:ext>
            </a:extLst>
          </p:cNvPr>
          <p:cNvGrpSpPr/>
          <p:nvPr/>
        </p:nvGrpSpPr>
        <p:grpSpPr>
          <a:xfrm>
            <a:off x="74026" y="1684422"/>
            <a:ext cx="6163871" cy="4897674"/>
            <a:chOff x="0" y="1479884"/>
            <a:chExt cx="6163871" cy="4897674"/>
          </a:xfrm>
        </p:grpSpPr>
        <p:pic>
          <p:nvPicPr>
            <p:cNvPr id="7" name="Picture 6">
              <a:extLst>
                <a:ext uri="{FF2B5EF4-FFF2-40B4-BE49-F238E27FC236}">
                  <a16:creationId xmlns:a16="http://schemas.microsoft.com/office/drawing/2014/main" id="{BC3D4F21-7DEF-4236-8CDD-932B9078488D}"/>
                </a:ext>
              </a:extLst>
            </p:cNvPr>
            <p:cNvPicPr>
              <a:picLocks noChangeAspect="1"/>
            </p:cNvPicPr>
            <p:nvPr/>
          </p:nvPicPr>
          <p:blipFill>
            <a:blip r:embed="rId5"/>
            <a:stretch>
              <a:fillRect/>
            </a:stretch>
          </p:blipFill>
          <p:spPr>
            <a:xfrm>
              <a:off x="0" y="1479884"/>
              <a:ext cx="6163871" cy="4692316"/>
            </a:xfrm>
            <a:prstGeom prst="rect">
              <a:avLst/>
            </a:prstGeom>
          </p:spPr>
        </p:pic>
        <p:sp>
          <p:nvSpPr>
            <p:cNvPr id="9" name="Rectangle 8">
              <a:extLst>
                <a:ext uri="{FF2B5EF4-FFF2-40B4-BE49-F238E27FC236}">
                  <a16:creationId xmlns:a16="http://schemas.microsoft.com/office/drawing/2014/main" id="{095FCCCB-0D73-4BA2-B4A7-BC7FDA19E8E8}"/>
                </a:ext>
              </a:extLst>
            </p:cNvPr>
            <p:cNvSpPr/>
            <p:nvPr/>
          </p:nvSpPr>
          <p:spPr>
            <a:xfrm>
              <a:off x="412706" y="6008226"/>
              <a:ext cx="5338458" cy="369332"/>
            </a:xfrm>
            <a:prstGeom prst="rect">
              <a:avLst/>
            </a:prstGeom>
            <a:solidFill>
              <a:schemeClr val="bg1"/>
            </a:solidFill>
          </p:spPr>
          <p:txBody>
            <a:bodyPr>
              <a:spAutoFit/>
            </a:bodyPr>
            <a:lstStyle/>
            <a:p>
              <a:pPr algn="ctr"/>
              <a:r>
                <a:rPr lang="vi-VN">
                  <a:solidFill>
                    <a:srgbClr val="1503BD"/>
                  </a:solidFill>
                  <a:latin typeface="Arial" panose="020B0604020202020204" pitchFamily="34" charset="0"/>
                  <a:cs typeface="Arial" panose="020B0604020202020204" pitchFamily="34" charset="0"/>
                </a:rPr>
                <a:t>Hình </a:t>
              </a:r>
              <a:r>
                <a:rPr lang="en-US">
                  <a:solidFill>
                    <a:srgbClr val="1503BD"/>
                  </a:solidFill>
                  <a:latin typeface="Arial" panose="020B0604020202020204" pitchFamily="34" charset="0"/>
                  <a:cs typeface="Arial" panose="020B0604020202020204" pitchFamily="34" charset="0"/>
                </a:rPr>
                <a:t>20.2</a:t>
              </a:r>
              <a:r>
                <a:rPr lang="vi-VN">
                  <a:solidFill>
                    <a:srgbClr val="1503BD"/>
                  </a:solidFill>
                  <a:latin typeface="Arial" panose="020B0604020202020204" pitchFamily="34" charset="0"/>
                  <a:cs typeface="Arial" panose="020B0604020202020204" pitchFamily="34" charset="0"/>
                </a:rPr>
                <a:t>. </a:t>
              </a:r>
              <a:r>
                <a:rPr lang="en-US">
                  <a:solidFill>
                    <a:srgbClr val="1503BD"/>
                  </a:solidFill>
                  <a:latin typeface="Arial" panose="020B0604020202020204" pitchFamily="34" charset="0"/>
                  <a:cs typeface="Arial" panose="020B0604020202020204" pitchFamily="34" charset="0"/>
                </a:rPr>
                <a:t>Bản đồ khí hậu</a:t>
              </a:r>
              <a:r>
                <a:rPr lang="vi-VN">
                  <a:solidFill>
                    <a:srgbClr val="1503BD"/>
                  </a:solidFill>
                  <a:latin typeface="Arial" panose="020B0604020202020204" pitchFamily="34" charset="0"/>
                  <a:cs typeface="Arial" panose="020B0604020202020204" pitchFamily="34" charset="0"/>
                </a:rPr>
                <a:t> lục địa Ô-xtrây-li-a</a:t>
              </a:r>
              <a:endParaRPr lang="en-US">
                <a:solidFill>
                  <a:srgbClr val="1503BD"/>
                </a:solidFill>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6808A137-1BBD-448E-884B-B933AC6BE9ED}"/>
              </a:ext>
            </a:extLst>
          </p:cNvPr>
          <p:cNvSpPr/>
          <p:nvPr/>
        </p:nvSpPr>
        <p:spPr>
          <a:xfrm>
            <a:off x="1223670" y="937647"/>
            <a:ext cx="9434472" cy="584775"/>
          </a:xfrm>
          <a:prstGeom prst="rect">
            <a:avLst/>
          </a:prstGeom>
        </p:spPr>
        <p:txBody>
          <a:bodyPr wrap="square">
            <a:spAutoFit/>
          </a:bodyPr>
          <a:lstStyle/>
          <a:p>
            <a:r>
              <a:rPr lang="vi-VN" sz="3200">
                <a:solidFill>
                  <a:srgbClr val="1503BD"/>
                </a:solidFill>
                <a:latin typeface="Arial" panose="020B0604020202020204" pitchFamily="34" charset="0"/>
                <a:cs typeface="Arial" panose="020B0604020202020204" pitchFamily="34" charset="0"/>
              </a:rPr>
              <a:t>- Khí hậu nhiệt đới chiếm phần lớn diện tích lục địa</a:t>
            </a:r>
            <a:endParaRPr lang="en-US" sz="3200">
              <a:solidFill>
                <a:srgbClr val="1503BD"/>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B0C5B7F-CF73-4D01-AFC6-0E57885CDFC4}"/>
              </a:ext>
            </a:extLst>
          </p:cNvPr>
          <p:cNvSpPr/>
          <p:nvPr/>
        </p:nvSpPr>
        <p:spPr>
          <a:xfrm>
            <a:off x="158613" y="667363"/>
            <a:ext cx="11333154" cy="954107"/>
          </a:xfrm>
          <a:prstGeom prst="rect">
            <a:avLst/>
          </a:prstGeom>
          <a:solidFill>
            <a:schemeClr val="bg1"/>
          </a:solidFill>
        </p:spPr>
        <p:txBody>
          <a:bodyPr wrap="square">
            <a:spAutoFit/>
          </a:bodyPr>
          <a:lstStyle/>
          <a:p>
            <a:pPr marL="457200" indent="-457200" algn="ctr">
              <a:buFontTx/>
              <a:buChar char="-"/>
            </a:pPr>
            <a:r>
              <a:rPr lang="vi-VN" sz="2800">
                <a:solidFill>
                  <a:srgbClr val="1503BD"/>
                </a:solidFill>
                <a:latin typeface="Arial" panose="020B0604020202020204" pitchFamily="34" charset="0"/>
                <a:cs typeface="Arial" panose="020B0604020202020204" pitchFamily="34" charset="0"/>
              </a:rPr>
              <a:t>Dải đất hẹp phía nam lục địa có khí hậu cận nhiệt đới </a:t>
            </a:r>
            <a:endParaRPr lang="en-US" sz="2800">
              <a:solidFill>
                <a:srgbClr val="1503BD"/>
              </a:solidFill>
              <a:latin typeface="Arial" panose="020B0604020202020204" pitchFamily="34" charset="0"/>
              <a:cs typeface="Arial" panose="020B0604020202020204" pitchFamily="34" charset="0"/>
            </a:endParaRPr>
          </a:p>
          <a:p>
            <a:pPr algn="ctr"/>
            <a:r>
              <a:rPr lang="vi-VN" sz="2800">
                <a:solidFill>
                  <a:srgbClr val="1503BD"/>
                </a:solidFill>
                <a:latin typeface="Arial" panose="020B0604020202020204" pitchFamily="34" charset="0"/>
                <a:cs typeface="Arial" panose="020B0604020202020204" pitchFamily="34" charset="0"/>
              </a:rPr>
              <a:t>(mùa hạ nóng, mùa đông ấm áp, lượng mưa dưới 1 000 mm/năm).</a:t>
            </a:r>
            <a:endParaRPr lang="en-US"/>
          </a:p>
        </p:txBody>
      </p:sp>
    </p:spTree>
    <p:extLst>
      <p:ext uri="{BB962C8B-B14F-4D97-AF65-F5344CB8AC3E}">
        <p14:creationId xmlns:p14="http://schemas.microsoft.com/office/powerpoint/2010/main" val="184787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763B9-81EE-46F7-8A02-593D20650421}"/>
              </a:ext>
            </a:extLst>
          </p:cNvPr>
          <p:cNvSpPr/>
          <p:nvPr/>
        </p:nvSpPr>
        <p:spPr>
          <a:xfrm>
            <a:off x="196246" y="993008"/>
            <a:ext cx="11198432" cy="1631216"/>
          </a:xfrm>
          <a:prstGeom prst="rect">
            <a:avLst/>
          </a:prstGeom>
        </p:spPr>
        <p:txBody>
          <a:bodyPr wrap="square">
            <a:spAutoFit/>
          </a:bodyPr>
          <a:lstStyle/>
          <a:p>
            <a:pPr algn="just">
              <a:lnSpc>
                <a:spcPts val="4000"/>
              </a:lnSpc>
            </a:pPr>
            <a:r>
              <a:rPr lang="en-US" sz="3600">
                <a:solidFill>
                  <a:srgbClr val="1B04FA"/>
                </a:solidFill>
                <a:latin typeface="Arial" panose="020B0604020202020204" pitchFamily="34" charset="0"/>
                <a:ea typeface="Times New Roman" panose="02020603050405020304" pitchFamily="18" charset="0"/>
                <a:cs typeface="Arial" panose="020B0604020202020204" pitchFamily="34" charset="0"/>
              </a:rPr>
              <a:t>- Phần lớn diện tích Ô-xtray-li-a thuộc đới nóng, tuy nhiên khí hậu có sự thay đổi từ bắc xuống nam, từ đông sang tây.</a:t>
            </a:r>
            <a:endParaRPr lang="en-US" sz="3600">
              <a:solidFill>
                <a:srgbClr val="1B04F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747A752A-1CA0-4678-A4B8-DBA8E8D7466E}"/>
              </a:ext>
            </a:extLst>
          </p:cNvPr>
          <p:cNvSpPr txBox="1"/>
          <p:nvPr/>
        </p:nvSpPr>
        <p:spPr>
          <a:xfrm>
            <a:off x="362071" y="187711"/>
            <a:ext cx="1910463" cy="461665"/>
          </a:xfrm>
          <a:prstGeom prst="rect">
            <a:avLst/>
          </a:prstGeom>
          <a:solidFill>
            <a:srgbClr val="00B050"/>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b. Khí hậu</a:t>
            </a:r>
          </a:p>
        </p:txBody>
      </p:sp>
      <p:pic>
        <p:nvPicPr>
          <p:cNvPr id="5" name="Picture 4" descr="book9">
            <a:extLst>
              <a:ext uri="{FF2B5EF4-FFF2-40B4-BE49-F238E27FC236}">
                <a16:creationId xmlns:a16="http://schemas.microsoft.com/office/drawing/2014/main" id="{12F4FAAD-871A-4D84-B958-15C79B34CE4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99263" y="32579"/>
            <a:ext cx="1228639" cy="84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65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8C045E-52DB-4D68-816B-0AB5D2F6C5F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6" name="TextBox 5">
            <a:extLst>
              <a:ext uri="{FF2B5EF4-FFF2-40B4-BE49-F238E27FC236}">
                <a16:creationId xmlns:a16="http://schemas.microsoft.com/office/drawing/2014/main" id="{38D13711-136C-418A-90F9-FDC48C2C2BA5}"/>
              </a:ext>
            </a:extLst>
          </p:cNvPr>
          <p:cNvSpPr txBox="1"/>
          <p:nvPr/>
        </p:nvSpPr>
        <p:spPr>
          <a:xfrm>
            <a:off x="231872" y="152653"/>
            <a:ext cx="1910463" cy="461665"/>
          </a:xfrm>
          <a:prstGeom prst="rect">
            <a:avLst/>
          </a:prstGeom>
          <a:solidFill>
            <a:srgbClr val="00B050"/>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c. Sinh vật</a:t>
            </a:r>
          </a:p>
        </p:txBody>
      </p:sp>
      <p:pic>
        <p:nvPicPr>
          <p:cNvPr id="3074" name="Picture 2">
            <a:extLst>
              <a:ext uri="{FF2B5EF4-FFF2-40B4-BE49-F238E27FC236}">
                <a16:creationId xmlns:a16="http://schemas.microsoft.com/office/drawing/2014/main" id="{B6F200AC-1646-40B0-B6E2-0F37F51E16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944"/>
          <a:stretch/>
        </p:blipFill>
        <p:spPr bwMode="auto">
          <a:xfrm>
            <a:off x="693209" y="2355469"/>
            <a:ext cx="10083864" cy="32751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9DDA96F-12E5-41AE-A40C-0FD3721DBA1A}"/>
              </a:ext>
            </a:extLst>
          </p:cNvPr>
          <p:cNvSpPr/>
          <p:nvPr/>
        </p:nvSpPr>
        <p:spPr>
          <a:xfrm>
            <a:off x="1030692" y="1227348"/>
            <a:ext cx="9096077" cy="954107"/>
          </a:xfrm>
          <a:prstGeom prst="rect">
            <a:avLst/>
          </a:prstGeom>
          <a:ln>
            <a:solidFill>
              <a:srgbClr val="1B04FA"/>
            </a:solidFill>
            <a:prstDash val="sysDash"/>
          </a:ln>
        </p:spPr>
        <p:txBody>
          <a:bodyPr wrap="square">
            <a:spAutoFit/>
          </a:bodyPr>
          <a:lstStyle/>
          <a:p>
            <a:pPr algn="ctr"/>
            <a:r>
              <a:rPr lang="en-US" sz="2800">
                <a:solidFill>
                  <a:srgbClr val="FF0000"/>
                </a:solidFill>
                <a:latin typeface="Arial" panose="020B0604020202020204" pitchFamily="34" charset="0"/>
                <a:cs typeface="Arial" panose="020B0604020202020204" pitchFamily="34" charset="0"/>
              </a:rPr>
              <a:t>Dựa vào thông tin và hình ảnh trong mục c, hãy nêu những nét đặc sắc của sinh vật ở Ô-xtrây-li-a?</a:t>
            </a:r>
            <a:endParaRPr lang="en-US"/>
          </a:p>
        </p:txBody>
      </p:sp>
      <p:sp>
        <p:nvSpPr>
          <p:cNvPr id="4" name="TextBox 3">
            <a:extLst>
              <a:ext uri="{FF2B5EF4-FFF2-40B4-BE49-F238E27FC236}">
                <a16:creationId xmlns:a16="http://schemas.microsoft.com/office/drawing/2014/main" id="{7D59E433-B2A5-4A3E-BA38-27B414AB065F}"/>
              </a:ext>
            </a:extLst>
          </p:cNvPr>
          <p:cNvSpPr txBox="1"/>
          <p:nvPr/>
        </p:nvSpPr>
        <p:spPr>
          <a:xfrm>
            <a:off x="2142335" y="5804666"/>
            <a:ext cx="8434620" cy="523220"/>
          </a:xfrm>
          <a:prstGeom prst="rect">
            <a:avLst/>
          </a:prstGeom>
          <a:noFill/>
        </p:spPr>
        <p:txBody>
          <a:bodyPr wrap="square" rtlCol="0">
            <a:spAutoFit/>
          </a:bodyPr>
          <a:lstStyle/>
          <a:p>
            <a:r>
              <a:rPr lang="en-US" sz="2800">
                <a:solidFill>
                  <a:srgbClr val="1B04FA"/>
                </a:solidFill>
                <a:latin typeface="Arial" panose="020B0604020202020204" pitchFamily="34" charset="0"/>
                <a:cs typeface="Arial" panose="020B0604020202020204" pitchFamily="34" charset="0"/>
              </a:rPr>
              <a:t>Hình 4. Một số loài sinh vật bản địa Ô-xtrây-li-a</a:t>
            </a:r>
          </a:p>
        </p:txBody>
      </p:sp>
    </p:spTree>
    <p:extLst>
      <p:ext uri="{BB962C8B-B14F-4D97-AF65-F5344CB8AC3E}">
        <p14:creationId xmlns:p14="http://schemas.microsoft.com/office/powerpoint/2010/main" val="3338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8C045E-52DB-4D68-816B-0AB5D2F6C5FE}"/>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3" name="Rectangle 2">
            <a:extLst>
              <a:ext uri="{FF2B5EF4-FFF2-40B4-BE49-F238E27FC236}">
                <a16:creationId xmlns:a16="http://schemas.microsoft.com/office/drawing/2014/main" id="{4BF24FBF-ED5E-4A67-A481-9DEE446B2713}"/>
              </a:ext>
            </a:extLst>
          </p:cNvPr>
          <p:cNvSpPr/>
          <p:nvPr/>
        </p:nvSpPr>
        <p:spPr>
          <a:xfrm>
            <a:off x="231872" y="944667"/>
            <a:ext cx="10672011"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Giới sinh vật tuy nghèo về thành phần loài nhưng có nhiều nét đặc sắc và mang tính địa phương cao.</a:t>
            </a:r>
          </a:p>
        </p:txBody>
      </p:sp>
      <p:sp>
        <p:nvSpPr>
          <p:cNvPr id="4" name="TextBox 3">
            <a:extLst>
              <a:ext uri="{FF2B5EF4-FFF2-40B4-BE49-F238E27FC236}">
                <a16:creationId xmlns:a16="http://schemas.microsoft.com/office/drawing/2014/main" id="{73DADFF3-C739-444E-803A-84F4913F6976}"/>
              </a:ext>
            </a:extLst>
          </p:cNvPr>
          <p:cNvSpPr txBox="1"/>
          <p:nvPr/>
        </p:nvSpPr>
        <p:spPr>
          <a:xfrm>
            <a:off x="231872" y="152653"/>
            <a:ext cx="1910463" cy="461665"/>
          </a:xfrm>
          <a:prstGeom prst="rect">
            <a:avLst/>
          </a:prstGeom>
          <a:solidFill>
            <a:srgbClr val="00B050"/>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c. Sinh vật</a:t>
            </a:r>
          </a:p>
        </p:txBody>
      </p:sp>
      <p:sp>
        <p:nvSpPr>
          <p:cNvPr id="5" name="Rectangle 4">
            <a:extLst>
              <a:ext uri="{FF2B5EF4-FFF2-40B4-BE49-F238E27FC236}">
                <a16:creationId xmlns:a16="http://schemas.microsoft.com/office/drawing/2014/main" id="{2900B8A3-23D3-4335-869D-82BA7769CEF6}"/>
              </a:ext>
            </a:extLst>
          </p:cNvPr>
          <p:cNvSpPr/>
          <p:nvPr/>
        </p:nvSpPr>
        <p:spPr>
          <a:xfrm>
            <a:off x="231871" y="5627561"/>
            <a:ext cx="10672011" cy="954107"/>
          </a:xfrm>
          <a:prstGeom prst="rect">
            <a:avLst/>
          </a:prstGeom>
        </p:spPr>
        <p:txBody>
          <a:bodyPr wrap="square">
            <a:spAutoFit/>
          </a:bodyPr>
          <a:lstStyle/>
          <a:p>
            <a:pPr algn="ctr"/>
            <a:r>
              <a:rPr lang="vi-VN" sz="2800">
                <a:solidFill>
                  <a:srgbClr val="00B050"/>
                </a:solidFill>
                <a:latin typeface="Arial" panose="020B0604020202020204" pitchFamily="34" charset="0"/>
                <a:cs typeface="Arial" panose="020B0604020202020204" pitchFamily="34" charset="0"/>
              </a:rPr>
              <a:t>Các loài thực vật bản địa nổi bật là keo và bạch đàn </a:t>
            </a:r>
            <a:endParaRPr lang="en-US" sz="2800">
              <a:solidFill>
                <a:srgbClr val="00B050"/>
              </a:solidFill>
              <a:latin typeface="Arial" panose="020B0604020202020204" pitchFamily="34" charset="0"/>
              <a:cs typeface="Arial" panose="020B0604020202020204" pitchFamily="34" charset="0"/>
            </a:endParaRPr>
          </a:p>
          <a:p>
            <a:pPr algn="ctr"/>
            <a:r>
              <a:rPr lang="vi-VN" sz="2800">
                <a:solidFill>
                  <a:srgbClr val="00B050"/>
                </a:solidFill>
                <a:latin typeface="Arial" panose="020B0604020202020204" pitchFamily="34" charset="0"/>
                <a:cs typeface="Arial" panose="020B0604020202020204" pitchFamily="34" charset="0"/>
              </a:rPr>
              <a:t>(600 loài khác nhau).</a:t>
            </a:r>
          </a:p>
        </p:txBody>
      </p:sp>
      <p:pic>
        <p:nvPicPr>
          <p:cNvPr id="6" name="Picture 6" descr="ifl_Eucalyptus">
            <a:extLst>
              <a:ext uri="{FF2B5EF4-FFF2-40B4-BE49-F238E27FC236}">
                <a16:creationId xmlns:a16="http://schemas.microsoft.com/office/drawing/2014/main" id="{480993A5-4492-4542-B365-839624A33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6213" y="2121895"/>
            <a:ext cx="2136871" cy="322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2006-4-9-health1_eucalyptus_gunni">
            <a:extLst>
              <a:ext uri="{FF2B5EF4-FFF2-40B4-BE49-F238E27FC236}">
                <a16:creationId xmlns:a16="http://schemas.microsoft.com/office/drawing/2014/main" id="{767B6889-8F18-442E-932B-A80F8692B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9906" y="2070581"/>
            <a:ext cx="2136872" cy="327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Làm rõ nguyên nhân nam thanh niên chết trong vườn keo - Báo Công an Nhân  dân điện tử">
            <a:extLst>
              <a:ext uri="{FF2B5EF4-FFF2-40B4-BE49-F238E27FC236}">
                <a16:creationId xmlns:a16="http://schemas.microsoft.com/office/drawing/2014/main" id="{782BC786-B30D-45EE-AB49-367D385DCF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271" y="2099307"/>
            <a:ext cx="4286250" cy="3276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93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barn(inVertical)">
                                      <p:cBhvr>
                                        <p:cTn id="18" dur="500"/>
                                        <p:tgtEl>
                                          <p:spTgt spid="717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8C045E-52DB-4D68-816B-0AB5D2F6C5F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4" name="TextBox 3">
            <a:extLst>
              <a:ext uri="{FF2B5EF4-FFF2-40B4-BE49-F238E27FC236}">
                <a16:creationId xmlns:a16="http://schemas.microsoft.com/office/drawing/2014/main" id="{73DADFF3-C739-444E-803A-84F4913F6976}"/>
              </a:ext>
            </a:extLst>
          </p:cNvPr>
          <p:cNvSpPr txBox="1"/>
          <p:nvPr/>
        </p:nvSpPr>
        <p:spPr>
          <a:xfrm>
            <a:off x="231872" y="152653"/>
            <a:ext cx="1910463" cy="461665"/>
          </a:xfrm>
          <a:prstGeom prst="rect">
            <a:avLst/>
          </a:prstGeom>
          <a:solidFill>
            <a:srgbClr val="00B050"/>
          </a:solid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c. Sinh vật</a:t>
            </a:r>
          </a:p>
        </p:txBody>
      </p:sp>
      <p:sp>
        <p:nvSpPr>
          <p:cNvPr id="8" name="Rectangle 7">
            <a:extLst>
              <a:ext uri="{FF2B5EF4-FFF2-40B4-BE49-F238E27FC236}">
                <a16:creationId xmlns:a16="http://schemas.microsoft.com/office/drawing/2014/main" id="{B2CA98DA-B9C5-490C-9E72-25740BBB9EF4}"/>
              </a:ext>
            </a:extLst>
          </p:cNvPr>
          <p:cNvSpPr/>
          <p:nvPr/>
        </p:nvSpPr>
        <p:spPr>
          <a:xfrm>
            <a:off x="364150" y="1227348"/>
            <a:ext cx="10672011" cy="954107"/>
          </a:xfrm>
          <a:prstGeom prst="rect">
            <a:avLst/>
          </a:prstGeom>
        </p:spPr>
        <p:txBody>
          <a:bodyPr wrap="square">
            <a:spAutoFit/>
          </a:bodyPr>
          <a:lstStyle/>
          <a:p>
            <a:pPr algn="ctr"/>
            <a:r>
              <a:rPr lang="vi-VN" sz="2800">
                <a:solidFill>
                  <a:srgbClr val="1B04FA"/>
                </a:solidFill>
                <a:latin typeface="Arial" panose="020B0604020202020204" pitchFamily="34" charset="0"/>
                <a:cs typeface="Arial" panose="020B0604020202020204" pitchFamily="34" charset="0"/>
              </a:rPr>
              <a:t>- Giới động vật vô cùng độc đảo, đặc sắc nhất là hơn 100 loài thú có túi.</a:t>
            </a:r>
          </a:p>
        </p:txBody>
      </p:sp>
      <p:grpSp>
        <p:nvGrpSpPr>
          <p:cNvPr id="12" name="Group 11">
            <a:extLst>
              <a:ext uri="{FF2B5EF4-FFF2-40B4-BE49-F238E27FC236}">
                <a16:creationId xmlns:a16="http://schemas.microsoft.com/office/drawing/2014/main" id="{AE2EF871-F693-4CD1-9800-9FE0DFF42381}"/>
              </a:ext>
            </a:extLst>
          </p:cNvPr>
          <p:cNvGrpSpPr/>
          <p:nvPr/>
        </p:nvGrpSpPr>
        <p:grpSpPr>
          <a:xfrm>
            <a:off x="118754" y="2365027"/>
            <a:ext cx="2814756" cy="3975121"/>
            <a:chOff x="118754" y="2074856"/>
            <a:chExt cx="2814756" cy="3975121"/>
          </a:xfrm>
        </p:grpSpPr>
        <p:sp>
          <p:nvSpPr>
            <p:cNvPr id="6" name="Rectangle 5">
              <a:extLst>
                <a:ext uri="{FF2B5EF4-FFF2-40B4-BE49-F238E27FC236}">
                  <a16:creationId xmlns:a16="http://schemas.microsoft.com/office/drawing/2014/main" id="{D6A11837-37F4-4517-94E5-DB82B9573B6E}"/>
                </a:ext>
              </a:extLst>
            </p:cNvPr>
            <p:cNvSpPr/>
            <p:nvPr/>
          </p:nvSpPr>
          <p:spPr>
            <a:xfrm>
              <a:off x="643575" y="5465202"/>
              <a:ext cx="1593934" cy="584775"/>
            </a:xfrm>
            <a:prstGeom prst="rect">
              <a:avLst/>
            </a:prstGeom>
          </p:spPr>
          <p:txBody>
            <a:bodyPr wrap="square">
              <a:spAutoFit/>
            </a:bodyPr>
            <a:lstStyle/>
            <a:p>
              <a:pPr algn="ctr"/>
              <a:r>
                <a:rPr lang="vi-VN" sz="3200">
                  <a:solidFill>
                    <a:srgbClr val="FF0066"/>
                  </a:solidFill>
                  <a:latin typeface="+mj-lt"/>
                  <a:cs typeface="Arial" panose="020B0604020202020204" pitchFamily="34" charset="0"/>
                </a:rPr>
                <a:t>gấu túi</a:t>
              </a:r>
              <a:endParaRPr lang="en-US" sz="3200">
                <a:solidFill>
                  <a:srgbClr val="FF0066"/>
                </a:solidFill>
                <a:latin typeface="+mj-lt"/>
                <a:cs typeface="Arial" panose="020B0604020202020204" pitchFamily="34" charset="0"/>
              </a:endParaRPr>
            </a:p>
          </p:txBody>
        </p:sp>
        <p:pic>
          <p:nvPicPr>
            <p:cNvPr id="9" name="Picture 4" descr="Free-koala-picture3">
              <a:extLst>
                <a:ext uri="{FF2B5EF4-FFF2-40B4-BE49-F238E27FC236}">
                  <a16:creationId xmlns:a16="http://schemas.microsoft.com/office/drawing/2014/main" id="{D9008F30-78D2-4108-AD69-0E6956AC7A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54" y="2074856"/>
              <a:ext cx="2814756" cy="337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05E02A2C-B1FA-45F4-980C-44B17567E5CC}"/>
              </a:ext>
            </a:extLst>
          </p:cNvPr>
          <p:cNvGrpSpPr/>
          <p:nvPr/>
        </p:nvGrpSpPr>
        <p:grpSpPr>
          <a:xfrm>
            <a:off x="3033156" y="2365027"/>
            <a:ext cx="3276600" cy="3980564"/>
            <a:chOff x="3033156" y="2074856"/>
            <a:chExt cx="3276600" cy="3980564"/>
          </a:xfrm>
        </p:grpSpPr>
        <p:pic>
          <p:nvPicPr>
            <p:cNvPr id="10" name="Picture 13" descr="movit_can_250">
              <a:extLst>
                <a:ext uri="{FF2B5EF4-FFF2-40B4-BE49-F238E27FC236}">
                  <a16:creationId xmlns:a16="http://schemas.microsoft.com/office/drawing/2014/main" id="{947B3FBC-6213-41F2-A79D-19F6866215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3156" y="2074856"/>
              <a:ext cx="3276600" cy="337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39666FD6-DF6E-4987-9592-57E19F5273AF}"/>
                </a:ext>
              </a:extLst>
            </p:cNvPr>
            <p:cNvSpPr/>
            <p:nvPr/>
          </p:nvSpPr>
          <p:spPr>
            <a:xfrm>
              <a:off x="3714694" y="5470645"/>
              <a:ext cx="1985462" cy="584775"/>
            </a:xfrm>
            <a:prstGeom prst="rect">
              <a:avLst/>
            </a:prstGeom>
          </p:spPr>
          <p:txBody>
            <a:bodyPr wrap="square">
              <a:spAutoFit/>
            </a:bodyPr>
            <a:lstStyle/>
            <a:p>
              <a:pPr algn="ctr"/>
              <a:r>
                <a:rPr lang="vi-VN" sz="3200">
                  <a:solidFill>
                    <a:srgbClr val="FF0066"/>
                  </a:solidFill>
                  <a:latin typeface="+mj-lt"/>
                  <a:cs typeface="Arial" panose="020B0604020202020204" pitchFamily="34" charset="0"/>
                </a:rPr>
                <a:t>thú mỏ vịt</a:t>
              </a:r>
              <a:endParaRPr lang="en-US" sz="3200">
                <a:solidFill>
                  <a:srgbClr val="FF0066"/>
                </a:solidFill>
                <a:latin typeface="+mj-lt"/>
                <a:cs typeface="Arial" panose="020B0604020202020204" pitchFamily="34" charset="0"/>
              </a:endParaRPr>
            </a:p>
          </p:txBody>
        </p:sp>
      </p:grpSp>
      <p:grpSp>
        <p:nvGrpSpPr>
          <p:cNvPr id="16" name="Group 15">
            <a:extLst>
              <a:ext uri="{FF2B5EF4-FFF2-40B4-BE49-F238E27FC236}">
                <a16:creationId xmlns:a16="http://schemas.microsoft.com/office/drawing/2014/main" id="{00BCEBCE-170B-429B-A9AB-40A56378F7D4}"/>
              </a:ext>
            </a:extLst>
          </p:cNvPr>
          <p:cNvGrpSpPr/>
          <p:nvPr/>
        </p:nvGrpSpPr>
        <p:grpSpPr>
          <a:xfrm>
            <a:off x="6480298" y="2365027"/>
            <a:ext cx="2824072" cy="3980564"/>
            <a:chOff x="6480298" y="2074856"/>
            <a:chExt cx="2824072" cy="3980564"/>
          </a:xfrm>
        </p:grpSpPr>
        <p:pic>
          <p:nvPicPr>
            <p:cNvPr id="11" name="Picture 2">
              <a:extLst>
                <a:ext uri="{FF2B5EF4-FFF2-40B4-BE49-F238E27FC236}">
                  <a16:creationId xmlns:a16="http://schemas.microsoft.com/office/drawing/2014/main" id="{0017BDEB-9C86-4CBD-B3C9-117BC357F0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6480298" y="2074856"/>
              <a:ext cx="2824072" cy="3377001"/>
            </a:xfrm>
            <a:prstGeom prst="rect">
              <a:avLst/>
            </a:prstGeom>
            <a:noFill/>
          </p:spPr>
        </p:pic>
        <p:sp>
          <p:nvSpPr>
            <p:cNvPr id="14" name="Rectangle 13">
              <a:extLst>
                <a:ext uri="{FF2B5EF4-FFF2-40B4-BE49-F238E27FC236}">
                  <a16:creationId xmlns:a16="http://schemas.microsoft.com/office/drawing/2014/main" id="{AC8FB71D-2CE0-4A0B-891C-E6341533E183}"/>
                </a:ext>
              </a:extLst>
            </p:cNvPr>
            <p:cNvSpPr/>
            <p:nvPr/>
          </p:nvSpPr>
          <p:spPr>
            <a:xfrm>
              <a:off x="6871551" y="5470645"/>
              <a:ext cx="2217031" cy="584775"/>
            </a:xfrm>
            <a:prstGeom prst="rect">
              <a:avLst/>
            </a:prstGeom>
          </p:spPr>
          <p:txBody>
            <a:bodyPr wrap="square">
              <a:spAutoFit/>
            </a:bodyPr>
            <a:lstStyle/>
            <a:p>
              <a:pPr algn="ctr"/>
              <a:r>
                <a:rPr lang="vi-VN" sz="3200">
                  <a:solidFill>
                    <a:srgbClr val="FF0066"/>
                  </a:solidFill>
                  <a:latin typeface="+mj-lt"/>
                  <a:cs typeface="Arial" panose="020B0604020202020204" pitchFamily="34" charset="0"/>
                </a:rPr>
                <a:t>chuột túi</a:t>
              </a:r>
              <a:endParaRPr lang="en-US" sz="3200">
                <a:solidFill>
                  <a:srgbClr val="FF0066"/>
                </a:solidFill>
                <a:latin typeface="+mj-lt"/>
                <a:cs typeface="Arial" panose="020B0604020202020204" pitchFamily="34" charset="0"/>
              </a:endParaRPr>
            </a:p>
          </p:txBody>
        </p:sp>
      </p:grpSp>
      <p:grpSp>
        <p:nvGrpSpPr>
          <p:cNvPr id="17" name="Group 16">
            <a:extLst>
              <a:ext uri="{FF2B5EF4-FFF2-40B4-BE49-F238E27FC236}">
                <a16:creationId xmlns:a16="http://schemas.microsoft.com/office/drawing/2014/main" id="{0989BBDB-A090-491B-A1E8-AE937B571ABC}"/>
              </a:ext>
            </a:extLst>
          </p:cNvPr>
          <p:cNvGrpSpPr/>
          <p:nvPr/>
        </p:nvGrpSpPr>
        <p:grpSpPr>
          <a:xfrm>
            <a:off x="9474913" y="2365027"/>
            <a:ext cx="2485215" cy="3975121"/>
            <a:chOff x="9474913" y="2074856"/>
            <a:chExt cx="2485215" cy="3975121"/>
          </a:xfrm>
        </p:grpSpPr>
        <p:pic>
          <p:nvPicPr>
            <p:cNvPr id="1028" name="Picture 4" descr="Pin on Aves exóticas del mundo">
              <a:extLst>
                <a:ext uri="{FF2B5EF4-FFF2-40B4-BE49-F238E27FC236}">
                  <a16:creationId xmlns:a16="http://schemas.microsoft.com/office/drawing/2014/main" id="{AB361146-A08B-498C-8CBF-5807EBB6A5F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959" b="3376"/>
            <a:stretch/>
          </p:blipFill>
          <p:spPr bwMode="auto">
            <a:xfrm>
              <a:off x="9474913" y="2074856"/>
              <a:ext cx="2485215" cy="3377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397B972-0247-45E0-AE66-2E63600667BA}"/>
                </a:ext>
              </a:extLst>
            </p:cNvPr>
            <p:cNvSpPr/>
            <p:nvPr/>
          </p:nvSpPr>
          <p:spPr>
            <a:xfrm>
              <a:off x="10026465" y="5465202"/>
              <a:ext cx="1382110" cy="584775"/>
            </a:xfrm>
            <a:prstGeom prst="rect">
              <a:avLst/>
            </a:prstGeom>
          </p:spPr>
          <p:txBody>
            <a:bodyPr wrap="none">
              <a:spAutoFit/>
            </a:bodyPr>
            <a:lstStyle/>
            <a:p>
              <a:pPr algn="ctr"/>
              <a:r>
                <a:rPr lang="vi-VN" sz="3200">
                  <a:solidFill>
                    <a:srgbClr val="FF0066"/>
                  </a:solidFill>
                  <a:latin typeface="+mj-lt"/>
                  <a:cs typeface="Arial" panose="020B0604020202020204" pitchFamily="34" charset="0"/>
                </a:rPr>
                <a:t>đà điểu</a:t>
              </a:r>
              <a:endParaRPr lang="en-US" sz="3200">
                <a:solidFill>
                  <a:srgbClr val="FF0066"/>
                </a:solidFill>
                <a:latin typeface="+mj-lt"/>
              </a:endParaRPr>
            </a:p>
          </p:txBody>
        </p:sp>
      </p:grpSp>
    </p:spTree>
    <p:extLst>
      <p:ext uri="{BB962C8B-B14F-4D97-AF65-F5344CB8AC3E}">
        <p14:creationId xmlns:p14="http://schemas.microsoft.com/office/powerpoint/2010/main" val="265811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235035" y="5303728"/>
            <a:ext cx="4683211" cy="1445739"/>
            <a:chOff x="6778038" y="2742002"/>
            <a:chExt cx="5200603" cy="1465121"/>
          </a:xfrm>
        </p:grpSpPr>
        <p:sp>
          <p:nvSpPr>
            <p:cNvPr id="9" name="Rectangle 8"/>
            <p:cNvSpPr/>
            <p:nvPr/>
          </p:nvSpPr>
          <p:spPr>
            <a:xfrm>
              <a:off x="6778038" y="2818139"/>
              <a:ext cx="3966162" cy="427296"/>
            </a:xfrm>
            <a:prstGeom prst="rect">
              <a:avLst/>
            </a:prstGeom>
          </p:spPr>
          <p:txBody>
            <a:bodyPr wrap="square">
              <a:spAutoFit/>
            </a:bodyPr>
            <a:lstStyle/>
            <a:p>
              <a:pPr marR="0" lvl="0" algn="just">
                <a:lnSpc>
                  <a:spcPct val="120000"/>
                </a:lnSpc>
                <a:spcBef>
                  <a:spcPts val="0"/>
                </a:spcBef>
                <a:spcAft>
                  <a:spcPts val="0"/>
                </a:spcAft>
              </a:pPr>
              <a:endParaRPr lang="en-US" sz="2000" b="1" dirty="0">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11" name="Picture 6" descr="Hình ảnh Bảng điểm Cậu Bé, Cậu Bé Clipart, Phim Hoạt Hình, Ký Clipart  Vector và PNG với nền trong suốt để tải xuống miễn ph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750" b="94750" l="10000" r="90000">
                          <a14:foregroundMark x1="66417" y1="94750" x2="66417" y2="94750"/>
                          <a14:foregroundMark x1="67750" y1="77000" x2="67750" y2="77000"/>
                          <a14:foregroundMark x1="55250" y1="19000" x2="55250" y2="19000"/>
                          <a14:foregroundMark x1="63500" y1="6583" x2="63500" y2="6583"/>
                          <a14:foregroundMark x1="58750" y1="4750" x2="58750" y2="4750"/>
                        </a14:backgroundRemoval>
                      </a14:imgEffect>
                    </a14:imgLayer>
                  </a14:imgProps>
                </a:ext>
                <a:ext uri="{28A0092B-C50C-407E-A947-70E740481C1C}">
                  <a14:useLocalDpi xmlns:a14="http://schemas.microsoft.com/office/drawing/2010/main" val="0"/>
                </a:ext>
              </a:extLst>
            </a:blip>
            <a:srcRect l="23240" r="10647" b="11725"/>
            <a:stretch/>
          </p:blipFill>
          <p:spPr bwMode="auto">
            <a:xfrm>
              <a:off x="10881361" y="2742002"/>
              <a:ext cx="1097280" cy="146512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Hình ảnh 4">
            <a:extLst>
              <a:ext uri="{FF2B5EF4-FFF2-40B4-BE49-F238E27FC236}">
                <a16:creationId xmlns:a16="http://schemas.microsoft.com/office/drawing/2014/main" id="{C41E5DA5-E68D-4D65-B82E-8681E97687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054625" y="626484"/>
            <a:ext cx="946289" cy="1511345"/>
          </a:xfrm>
          <a:prstGeom prst="rect">
            <a:avLst/>
          </a:prstGeom>
        </p:spPr>
      </p:pic>
      <p:pic>
        <p:nvPicPr>
          <p:cNvPr id="19" name="Picture 2" descr="Album Ảnh"/>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795" b="7061"/>
          <a:stretch/>
        </p:blipFill>
        <p:spPr bwMode="auto">
          <a:xfrm>
            <a:off x="410440" y="5478113"/>
            <a:ext cx="1288370" cy="1096968"/>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4">
            <a:extLst>
              <a:ext uri="{FF2B5EF4-FFF2-40B4-BE49-F238E27FC236}">
                <a16:creationId xmlns:a16="http://schemas.microsoft.com/office/drawing/2014/main" id="{C9030F52-FE8B-4B1C-88C5-F5D43816EA27}"/>
              </a:ext>
            </a:extLst>
          </p:cNvPr>
          <p:cNvSpPr>
            <a:spLocks noChangeArrowheads="1" noChangeShapeType="1" noTextEdit="1"/>
          </p:cNvSpPr>
          <p:nvPr/>
        </p:nvSpPr>
        <p:spPr bwMode="auto">
          <a:xfrm>
            <a:off x="2506549" y="1039256"/>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FF0066"/>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AI NHANH HƠN</a:t>
            </a:r>
          </a:p>
        </p:txBody>
      </p:sp>
      <p:sp>
        <p:nvSpPr>
          <p:cNvPr id="13" name="TextBox 12">
            <a:extLst>
              <a:ext uri="{FF2B5EF4-FFF2-40B4-BE49-F238E27FC236}">
                <a16:creationId xmlns:a16="http://schemas.microsoft.com/office/drawing/2014/main" id="{9B2C193D-4D84-4EC6-A11D-F4C12758549B}"/>
              </a:ext>
            </a:extLst>
          </p:cNvPr>
          <p:cNvSpPr txBox="1"/>
          <p:nvPr/>
        </p:nvSpPr>
        <p:spPr>
          <a:xfrm>
            <a:off x="331374" y="2321758"/>
            <a:ext cx="11807321" cy="1446550"/>
          </a:xfrm>
          <a:prstGeom prst="rect">
            <a:avLst/>
          </a:prstGeom>
          <a:noFill/>
        </p:spPr>
        <p:txBody>
          <a:bodyPr wrap="square" rtlCol="0">
            <a:spAutoFit/>
          </a:bodyPr>
          <a:lstStyle/>
          <a:p>
            <a:r>
              <a:rPr lang="vi-VN" sz="4400">
                <a:solidFill>
                  <a:srgbClr val="0070C0"/>
                </a:solidFill>
              </a:rPr>
              <a:t>+ HS trả lời trên bảng nhóm trong 10s/câu</a:t>
            </a:r>
            <a:endParaRPr lang="en-US" sz="4400">
              <a:solidFill>
                <a:srgbClr val="0070C0"/>
              </a:solidFill>
            </a:endParaRPr>
          </a:p>
          <a:p>
            <a:r>
              <a:rPr lang="vi-VN" sz="4400">
                <a:solidFill>
                  <a:srgbClr val="0070C0"/>
                </a:solidFill>
              </a:rPr>
              <a:t>+ Số điểm cho nhóm tăng dần theo thứ tự câu.</a:t>
            </a:r>
            <a:endParaRPr lang="en-US" sz="4400">
              <a:solidFill>
                <a:srgbClr val="0070C0"/>
              </a:solidFill>
            </a:endParaRPr>
          </a:p>
        </p:txBody>
      </p:sp>
    </p:spTree>
    <p:extLst>
      <p:ext uri="{BB962C8B-B14F-4D97-AF65-F5344CB8AC3E}">
        <p14:creationId xmlns:p14="http://schemas.microsoft.com/office/powerpoint/2010/main" val="127102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13"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29"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ppt_x</p:attrName>
                                        </p:attrNameLst>
                                      </p:cBhvr>
                                      <p:tavLst>
                                        <p:tav tm="0">
                                          <p:val>
                                            <p:strVal val="#ppt_x-.2"/>
                                          </p:val>
                                        </p:tav>
                                        <p:tav tm="100000">
                                          <p:val>
                                            <p:strVal val="#ppt_x"/>
                                          </p:val>
                                        </p:tav>
                                      </p:tavLst>
                                    </p:anim>
                                    <p:anim calcmode="lin" valueType="num">
                                      <p:cBhvr>
                                        <p:cTn id="17"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544285" y="1033356"/>
            <a:ext cx="11103429" cy="1323439"/>
          </a:xfrm>
          <a:prstGeom prst="rect">
            <a:avLst/>
          </a:prstGeom>
          <a:noFill/>
          <a:ln>
            <a:solidFill>
              <a:srgbClr val="0070C0"/>
            </a:solidFill>
            <a:prstDash val="sysDash"/>
          </a:ln>
        </p:spPr>
        <p:txBody>
          <a:bodyPr wrap="square" rtlCol="0">
            <a:spAutoFit/>
          </a:bodyPr>
          <a:lstStyle/>
          <a:p>
            <a:pPr algn="just"/>
            <a:r>
              <a:rPr lang="en-US" sz="4000">
                <a:solidFill>
                  <a:srgbClr val="FF0066"/>
                </a:solidFill>
                <a:latin typeface="Arial" panose="020B0604020202020204" pitchFamily="34" charset="0"/>
                <a:cs typeface="Arial" panose="020B0604020202020204" pitchFamily="34" charset="0"/>
              </a:rPr>
              <a:t>Dựa vào bản đồ hình 1, hãy xác định vị trí các khu vực địa hình, khoáng sản của Ô-xtrây-li-a?</a:t>
            </a:r>
            <a:endParaRPr lang="en-US" sz="4000" dirty="0">
              <a:solidFill>
                <a:srgbClr val="FF0066"/>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281291" y="46823"/>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grpSp>
        <p:nvGrpSpPr>
          <p:cNvPr id="17" name="Group 16">
            <a:extLst>
              <a:ext uri="{FF2B5EF4-FFF2-40B4-BE49-F238E27FC236}">
                <a16:creationId xmlns:a16="http://schemas.microsoft.com/office/drawing/2014/main" id="{45CE4E93-5245-4806-9ED6-9F0C044EDE59}"/>
              </a:ext>
            </a:extLst>
          </p:cNvPr>
          <p:cNvGrpSpPr/>
          <p:nvPr/>
        </p:nvGrpSpPr>
        <p:grpSpPr>
          <a:xfrm>
            <a:off x="3245923" y="2599095"/>
            <a:ext cx="6359655" cy="4258905"/>
            <a:chOff x="5468214" y="1065243"/>
            <a:chExt cx="6981545" cy="5559675"/>
          </a:xfrm>
        </p:grpSpPr>
        <p:pic>
          <p:nvPicPr>
            <p:cNvPr id="18" name="Picture 17" descr="Map&#10;&#10;Description automatically generated">
              <a:extLst>
                <a:ext uri="{FF2B5EF4-FFF2-40B4-BE49-F238E27FC236}">
                  <a16:creationId xmlns:a16="http://schemas.microsoft.com/office/drawing/2014/main" id="{72AE9425-7F96-4231-9530-3097A3834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8214" y="1065243"/>
              <a:ext cx="6577605" cy="5177906"/>
            </a:xfrm>
            <a:prstGeom prst="rect">
              <a:avLst/>
            </a:prstGeom>
          </p:spPr>
        </p:pic>
        <p:sp>
          <p:nvSpPr>
            <p:cNvPr id="19" name="Rectangle 18">
              <a:extLst>
                <a:ext uri="{FF2B5EF4-FFF2-40B4-BE49-F238E27FC236}">
                  <a16:creationId xmlns:a16="http://schemas.microsoft.com/office/drawing/2014/main" id="{38C7A100-ED73-4DD3-B638-8D5C533623F1}"/>
                </a:ext>
              </a:extLst>
            </p:cNvPr>
            <p:cNvSpPr/>
            <p:nvPr/>
          </p:nvSpPr>
          <p:spPr>
            <a:xfrm>
              <a:off x="6353759" y="6255585"/>
              <a:ext cx="6096000" cy="369333"/>
            </a:xfrm>
            <a:prstGeom prst="rect">
              <a:avLst/>
            </a:prstGeom>
          </p:spPr>
          <p:txBody>
            <a:bodyPr>
              <a:spAutoFit/>
            </a:bodyPr>
            <a:lstStyle/>
            <a:p>
              <a:r>
                <a:rPr lang="vi-VN">
                  <a:solidFill>
                    <a:srgbClr val="1B04FA"/>
                  </a:solidFill>
                </a:rPr>
                <a:t>Hình 1. Bản đồ tự nhiên châu Đại Dương</a:t>
              </a:r>
              <a:endParaRPr lang="en-US">
                <a:solidFill>
                  <a:srgbClr val="1B04FA"/>
                </a:solidFill>
              </a:endParaRPr>
            </a:p>
          </p:txBody>
        </p:sp>
      </p:gr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134587" y="1094694"/>
            <a:ext cx="11922825" cy="1200329"/>
          </a:xfrm>
          <a:prstGeom prst="rect">
            <a:avLst/>
          </a:prstGeom>
          <a:noFill/>
          <a:ln>
            <a:solidFill>
              <a:srgbClr val="00B050"/>
            </a:solidFill>
            <a:prstDash val="sysDash"/>
          </a:ln>
        </p:spPr>
        <p:txBody>
          <a:bodyPr wrap="square" rtlCol="0">
            <a:spAutoFit/>
          </a:bodyPr>
          <a:lstStyle/>
          <a:p>
            <a:pPr algn="ctr"/>
            <a:r>
              <a:rPr lang="en-US" altLang="en-US" sz="3600">
                <a:solidFill>
                  <a:srgbClr val="1503BD"/>
                </a:solidFill>
                <a:latin typeface="Arial" panose="020B0604020202020204" pitchFamily="34" charset="0"/>
                <a:cs typeface="Arial" panose="020B0604020202020204" pitchFamily="34" charset="0"/>
              </a:rPr>
              <a:t>Dựa vào lược đồ và kiến thức đã học g</a:t>
            </a:r>
            <a:r>
              <a:rPr lang="en-US" sz="3600">
                <a:solidFill>
                  <a:srgbClr val="1503BD"/>
                </a:solidFill>
                <a:latin typeface="Arial" panose="020B0604020202020204" pitchFamily="34" charset="0"/>
                <a:cs typeface="Arial" panose="020B0604020202020204" pitchFamily="34" charset="0"/>
              </a:rPr>
              <a:t>iải thích vì sao đại bộ phận diện tích lục địa Ô-xtrây-li-a có khí hậu khô hạn?</a:t>
            </a:r>
          </a:p>
        </p:txBody>
      </p:sp>
      <p:sp>
        <p:nvSpPr>
          <p:cNvPr id="17" name="TextBox 16">
            <a:extLst>
              <a:ext uri="{FF2B5EF4-FFF2-40B4-BE49-F238E27FC236}">
                <a16:creationId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grpSp>
        <p:nvGrpSpPr>
          <p:cNvPr id="19" name="Group 18">
            <a:extLst>
              <a:ext uri="{FF2B5EF4-FFF2-40B4-BE49-F238E27FC236}">
                <a16:creationId xmlns:a16="http://schemas.microsoft.com/office/drawing/2014/main" id="{52BA9E66-542C-45BE-B58C-5689A660B4E2}"/>
              </a:ext>
            </a:extLst>
          </p:cNvPr>
          <p:cNvGrpSpPr/>
          <p:nvPr/>
        </p:nvGrpSpPr>
        <p:grpSpPr>
          <a:xfrm>
            <a:off x="3016333" y="2422567"/>
            <a:ext cx="6589246" cy="4435434"/>
            <a:chOff x="5468214" y="1065243"/>
            <a:chExt cx="6981545" cy="5559675"/>
          </a:xfrm>
        </p:grpSpPr>
        <p:pic>
          <p:nvPicPr>
            <p:cNvPr id="20" name="Picture 19" descr="Map&#10;&#10;Description automatically generated">
              <a:extLst>
                <a:ext uri="{FF2B5EF4-FFF2-40B4-BE49-F238E27FC236}">
                  <a16:creationId xmlns:a16="http://schemas.microsoft.com/office/drawing/2014/main" id="{BF7EF6A1-EA11-4A94-899F-F18D042B7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8214" y="1065243"/>
              <a:ext cx="6577605" cy="5177906"/>
            </a:xfrm>
            <a:prstGeom prst="rect">
              <a:avLst/>
            </a:prstGeom>
          </p:spPr>
        </p:pic>
        <p:sp>
          <p:nvSpPr>
            <p:cNvPr id="23" name="Rectangle 22">
              <a:extLst>
                <a:ext uri="{FF2B5EF4-FFF2-40B4-BE49-F238E27FC236}">
                  <a16:creationId xmlns:a16="http://schemas.microsoft.com/office/drawing/2014/main" id="{0E76859E-C206-4FB2-B7B1-6B2FB1CFE7F1}"/>
                </a:ext>
              </a:extLst>
            </p:cNvPr>
            <p:cNvSpPr/>
            <p:nvPr/>
          </p:nvSpPr>
          <p:spPr>
            <a:xfrm>
              <a:off x="6353759" y="6255585"/>
              <a:ext cx="6096000" cy="369333"/>
            </a:xfrm>
            <a:prstGeom prst="rect">
              <a:avLst/>
            </a:prstGeom>
          </p:spPr>
          <p:txBody>
            <a:bodyPr>
              <a:spAutoFit/>
            </a:bodyPr>
            <a:lstStyle/>
            <a:p>
              <a:r>
                <a:rPr lang="vi-VN">
                  <a:solidFill>
                    <a:srgbClr val="1B04FA"/>
                  </a:solidFill>
                </a:rPr>
                <a:t>Hình 1. Bản đồ tự nhiên châu Đại Dương</a:t>
              </a:r>
              <a:endParaRPr lang="en-US">
                <a:solidFill>
                  <a:srgbClr val="1B04FA"/>
                </a:solidFill>
              </a:endParaRPr>
            </a:p>
          </p:txBody>
        </p:sp>
      </p:grpSp>
    </p:spTree>
    <p:extLst>
      <p:ext uri="{BB962C8B-B14F-4D97-AF65-F5344CB8AC3E}">
        <p14:creationId xmlns:p14="http://schemas.microsoft.com/office/powerpoint/2010/main" val="4073131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2100" y="383820"/>
            <a:ext cx="9287800" cy="25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a:endParaRPr lang="en-US" sz="3596"/>
          </a:p>
        </p:txBody>
      </p:sp>
      <p:sp>
        <p:nvSpPr>
          <p:cNvPr id="3" name="TextBox 2"/>
          <p:cNvSpPr txBox="1"/>
          <p:nvPr/>
        </p:nvSpPr>
        <p:spPr>
          <a:xfrm>
            <a:off x="1320020" y="4061057"/>
            <a:ext cx="9906780" cy="2551870"/>
          </a:xfrm>
          <a:prstGeom prst="rect">
            <a:avLst/>
          </a:prstGeom>
          <a:solidFill>
            <a:srgbClr val="D8F4E3"/>
          </a:solidFill>
        </p:spPr>
        <p:txBody>
          <a:bodyPr wrap="square" lIns="91329" tIns="45665" rIns="91329" bIns="45665" rtlCol="0">
            <a:spAutoFit/>
          </a:bodyPr>
          <a:lstStyle/>
          <a:p>
            <a:r>
              <a:rPr lang="en-US" sz="1998" b="1">
                <a:latin typeface="Arial" pitchFamily="34" charset="0"/>
                <a:cs typeface="Arial" pitchFamily="34" charset="0"/>
              </a:rPr>
              <a:t>Thân chào Quý Thầy Cô!</a:t>
            </a:r>
          </a:p>
          <a:p>
            <a:r>
              <a:rPr lang="en-US" sz="1998" b="1">
                <a:latin typeface="Arial" pitchFamily="34" charset="0"/>
                <a:cs typeface="Arial" pitchFamily="34" charset="0"/>
              </a:rPr>
              <a:t>Người soạn rất mong nhận được phản hồi và góp ý từ Quý Thầy Cô để bộ giáo án ppt được hoàn thiện hơn.</a:t>
            </a:r>
          </a:p>
          <a:p>
            <a:r>
              <a:rPr lang="en-US" sz="1998" b="1">
                <a:latin typeface="Arial" pitchFamily="34" charset="0"/>
                <a:cs typeface="Arial" pitchFamily="34" charset="0"/>
              </a:rPr>
              <a:t>Mọi thông tin phản hồi mong được QTC gửi về:</a:t>
            </a:r>
          </a:p>
          <a:p>
            <a:r>
              <a:rPr lang="en-US" sz="1998" b="1">
                <a:latin typeface="Arial" pitchFamily="34" charset="0"/>
                <a:cs typeface="Arial" pitchFamily="34" charset="0"/>
              </a:rPr>
              <a:t>+ Zalo: 0982276629</a:t>
            </a:r>
          </a:p>
          <a:p>
            <a:r>
              <a:rPr lang="en-US" sz="1998" b="1">
                <a:latin typeface="Arial" pitchFamily="34" charset="0"/>
                <a:cs typeface="Arial" pitchFamily="34" charset="0"/>
              </a:rPr>
              <a:t>+ Facebook cá nhân: </a:t>
            </a:r>
            <a:r>
              <a:rPr lang="en-US" sz="1998">
                <a:hlinkClick r:id="rId3"/>
              </a:rPr>
              <a:t>https://www.facebook.com/ti.gon.566</a:t>
            </a:r>
            <a:endParaRPr lang="en-US" sz="1998"/>
          </a:p>
          <a:p>
            <a:r>
              <a:rPr lang="en-US" sz="1998" b="1">
                <a:latin typeface="Arial" pitchFamily="34" charset="0"/>
                <a:cs typeface="Arial" pitchFamily="34" charset="0"/>
              </a:rPr>
              <a:t>+ Nhóm chia sẻ tài liệu: </a:t>
            </a:r>
            <a:r>
              <a:rPr lang="en-US" sz="1998" b="1">
                <a:latin typeface="Arial" pitchFamily="34" charset="0"/>
                <a:cs typeface="Arial" pitchFamily="34" charset="0"/>
                <a:hlinkClick r:id="rId4"/>
              </a:rPr>
              <a:t>https://www.facebook.com/groups/1448467355535530</a:t>
            </a:r>
            <a:endParaRPr lang="en-US" sz="1998" b="1">
              <a:latin typeface="Arial" pitchFamily="34" charset="0"/>
              <a:cs typeface="Arial" pitchFamily="34" charset="0"/>
            </a:endParaRPr>
          </a:p>
          <a:p>
            <a:r>
              <a:rPr lang="en-US" sz="1998"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4424" y="717786"/>
            <a:ext cx="5942628" cy="1629502"/>
          </a:xfrm>
          <a:prstGeom prst="rect">
            <a:avLst/>
          </a:prstGeom>
          <a:noFill/>
        </p:spPr>
        <p:txBody>
          <a:bodyPr wrap="square" lIns="91329" tIns="45665" rIns="91329" bIns="45665" rtlCol="0">
            <a:spAutoFit/>
          </a:bodyPr>
          <a:lstStyle/>
          <a:p>
            <a:r>
              <a:rPr lang="en-US" sz="1998">
                <a:solidFill>
                  <a:srgbClr val="0070C0"/>
                </a:solidFill>
                <a:latin typeface="Arial" pitchFamily="34" charset="0"/>
                <a:cs typeface="Arial" pitchFamily="34" charset="0"/>
              </a:rPr>
              <a:t>Người soạn	: Lê Thị Chinh</a:t>
            </a:r>
          </a:p>
          <a:p>
            <a:r>
              <a:rPr lang="en-US" sz="1998">
                <a:solidFill>
                  <a:srgbClr val="0070C0"/>
                </a:solidFill>
                <a:latin typeface="Arial" pitchFamily="34" charset="0"/>
                <a:cs typeface="Arial" pitchFamily="34" charset="0"/>
              </a:rPr>
              <a:t>Năm sinh           : 1990</a:t>
            </a:r>
          </a:p>
          <a:p>
            <a:r>
              <a:rPr lang="en-US" sz="1998">
                <a:solidFill>
                  <a:srgbClr val="0070C0"/>
                </a:solidFill>
                <a:latin typeface="Arial" pitchFamily="34" charset="0"/>
                <a:cs typeface="Arial" pitchFamily="34" charset="0"/>
              </a:rPr>
              <a:t>Đơn vị công tác	: Trường THCS LÝ TỰ TRỌNG</a:t>
            </a:r>
          </a:p>
          <a:p>
            <a:r>
              <a:rPr lang="en-US" sz="1998">
                <a:solidFill>
                  <a:srgbClr val="0070C0"/>
                </a:solidFill>
                <a:latin typeface="Arial" pitchFamily="34" charset="0"/>
                <a:cs typeface="Arial" pitchFamily="34" charset="0"/>
              </a:rPr>
              <a:t>SĐT		: 0982276629</a:t>
            </a:r>
          </a:p>
          <a:p>
            <a:r>
              <a:rPr lang="en-US" sz="1998">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id="{B6F0CEC5-1133-43C2-AFAB-A10F331152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0431" y="419194"/>
            <a:ext cx="1831144" cy="2441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DB166E-121C-4A2F-BD4D-CF667EF03B39}"/>
              </a:ext>
            </a:extLst>
          </p:cNvPr>
          <p:cNvSpPr txBox="1"/>
          <p:nvPr/>
        </p:nvSpPr>
        <p:spPr>
          <a:xfrm>
            <a:off x="866255" y="3013501"/>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pic>
        <p:nvPicPr>
          <p:cNvPr id="7" name="Picture 6">
            <a:extLst>
              <a:ext uri="{FF2B5EF4-FFF2-40B4-BE49-F238E27FC236}">
                <a16:creationId xmlns:a16="http://schemas.microsoft.com/office/drawing/2014/main" id="{A91558C1-095B-4B5C-928F-EAF1486F2664}"/>
              </a:ext>
            </a:extLst>
          </p:cNvPr>
          <p:cNvPicPr>
            <a:picLocks noChangeAspect="1"/>
          </p:cNvPicPr>
          <p:nvPr/>
        </p:nvPicPr>
        <p:blipFill rotWithShape="1">
          <a:blip r:embed="rId6"/>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14139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4000">
                <a:solidFill>
                  <a:srgbClr val="002060"/>
                </a:solidFill>
              </a:rPr>
              <a:t>Loài vật nào leo cây, nuôi con </a:t>
            </a:r>
            <a:endParaRPr lang="en-US" sz="4000">
              <a:solidFill>
                <a:srgbClr val="002060"/>
              </a:solidFill>
            </a:endParaRPr>
          </a:p>
          <a:p>
            <a:pPr lvl="0" algn="ctr"/>
            <a:r>
              <a:rPr lang="vi-VN" sz="4000">
                <a:solidFill>
                  <a:srgbClr val="002060"/>
                </a:solidFill>
              </a:rPr>
              <a:t>trong túi, ăn lá bạch đàn?</a:t>
            </a:r>
            <a:endParaRPr lang="en-US" sz="4000">
              <a:solidFill>
                <a:srgbClr val="00206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Gấu túi</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002060"/>
                </a:solidFill>
              </a:rPr>
              <a:t>Đường kinh tuyến 180</a:t>
            </a:r>
            <a:r>
              <a:rPr lang="vi-VN" sz="3600" baseline="30000">
                <a:solidFill>
                  <a:srgbClr val="002060"/>
                </a:solidFill>
              </a:rPr>
              <a:t>0</a:t>
            </a:r>
            <a:r>
              <a:rPr lang="vi-VN" sz="3600">
                <a:solidFill>
                  <a:srgbClr val="002060"/>
                </a:solidFill>
              </a:rPr>
              <a:t> giữa </a:t>
            </a:r>
            <a:endParaRPr lang="en-US" sz="3600">
              <a:solidFill>
                <a:srgbClr val="002060"/>
              </a:solidFill>
            </a:endParaRPr>
          </a:p>
          <a:p>
            <a:pPr lvl="0" algn="ctr"/>
            <a:r>
              <a:rPr lang="vi-VN" sz="3600">
                <a:solidFill>
                  <a:srgbClr val="002060"/>
                </a:solidFill>
              </a:rPr>
              <a:t>Thái Bình Dương được gọi là gì?</a:t>
            </a:r>
            <a:endParaRPr lang="en-US" sz="3600">
              <a:solidFill>
                <a:srgbClr val="00206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Đường đổi ngày quốc tế</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1968438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887801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a:solidFill>
                  <a:srgbClr val="002060"/>
                </a:solidFill>
              </a:rPr>
              <a:t>Quốc gia nào được lấy làm bối cảnh của phim</a:t>
            </a:r>
            <a:endParaRPr lang="en-US" sz="3200">
              <a:solidFill>
                <a:srgbClr val="002060"/>
              </a:solidFill>
            </a:endParaRPr>
          </a:p>
          <a:p>
            <a:pPr algn="ctr"/>
            <a:r>
              <a:rPr lang="vi-VN" sz="3200" i="1">
                <a:solidFill>
                  <a:srgbClr val="002060"/>
                </a:solidFill>
              </a:rPr>
              <a:t>“Chúa tể những chiếc nhẫn”?</a:t>
            </a:r>
            <a:endParaRPr lang="en-US" sz="3200">
              <a:solidFill>
                <a:srgbClr val="00206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469942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4000">
                <a:solidFill>
                  <a:schemeClr val="bg1"/>
                </a:solidFill>
              </a:rPr>
              <a:t>New Zealand)</a:t>
            </a:r>
            <a:endParaRPr lang="en-US" altLang="en-US" sz="4000" b="1">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652157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887801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vi-VN" sz="3600">
                <a:solidFill>
                  <a:srgbClr val="002060"/>
                </a:solidFill>
              </a:rPr>
              <a:t>Quốc gia nào là một lục địa duy nhất </a:t>
            </a:r>
            <a:endParaRPr lang="en-US" sz="3600">
              <a:solidFill>
                <a:srgbClr val="002060"/>
              </a:solidFill>
            </a:endParaRPr>
          </a:p>
          <a:p>
            <a:pPr lvl="0" algn="ctr"/>
            <a:r>
              <a:rPr lang="vi-VN" sz="3600">
                <a:solidFill>
                  <a:srgbClr val="002060"/>
                </a:solidFill>
              </a:rPr>
              <a:t>trên </a:t>
            </a:r>
            <a:r>
              <a:rPr lang="en-US" sz="3600">
                <a:solidFill>
                  <a:srgbClr val="002060"/>
                </a:solidFill>
              </a:rPr>
              <a:t>thế giới</a:t>
            </a:r>
            <a:r>
              <a:rPr lang="vi-VN" sz="3600">
                <a:solidFill>
                  <a:srgbClr val="002060"/>
                </a:solidFill>
              </a:rPr>
              <a:t>?</a:t>
            </a:r>
            <a:endParaRPr lang="en-US" sz="3600">
              <a:solidFill>
                <a:srgbClr val="00206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328930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Ô-xtrây-li-a</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450076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887801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a:solidFill>
                  <a:srgbClr val="002060"/>
                </a:solidFill>
              </a:rPr>
              <a:t>Di sản tự nhiên ngoài khơi nào của nước Úc </a:t>
            </a:r>
            <a:endParaRPr lang="en-US" sz="3200">
              <a:solidFill>
                <a:srgbClr val="002060"/>
              </a:solidFill>
            </a:endParaRPr>
          </a:p>
          <a:p>
            <a:pPr lvl="0" algn="ctr"/>
            <a:r>
              <a:rPr lang="vi-VN" sz="3200">
                <a:solidFill>
                  <a:srgbClr val="002060"/>
                </a:solidFill>
              </a:rPr>
              <a:t>có thể nhìn thấy được từ không gian</a:t>
            </a:r>
            <a:endParaRPr lang="en-US" sz="3200">
              <a:solidFill>
                <a:srgbClr val="00206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4400827"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Rạn San hô</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050" name="Picture 2" descr="Khám phá 10 kỳ quan thiên nhiên và nhân tạo ở Úc - 1">
            <a:extLst>
              <a:ext uri="{FF2B5EF4-FFF2-40B4-BE49-F238E27FC236}">
                <a16:creationId xmlns:a16="http://schemas.microsoft.com/office/drawing/2014/main" id="{30388052-F78F-4096-945A-ED6B055EF66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6101" y="2538469"/>
            <a:ext cx="3727829" cy="24827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1389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nodeType="clickEffect">
                                  <p:stCondLst>
                                    <p:cond delay="0"/>
                                  </p:stCondLst>
                                  <p:childTnLst>
                                    <p:set>
                                      <p:cBhvr>
                                        <p:cTn id="160" dur="1" fill="hold">
                                          <p:stCondLst>
                                            <p:cond delay="0"/>
                                          </p:stCondLst>
                                        </p:cTn>
                                        <p:tgtEl>
                                          <p:spTgt spid="2050"/>
                                        </p:tgtEl>
                                        <p:attrNameLst>
                                          <p:attrName>style.visibility</p:attrName>
                                        </p:attrNameLst>
                                      </p:cBhvr>
                                      <p:to>
                                        <p:strVal val="visible"/>
                                      </p:to>
                                    </p:set>
                                    <p:anim calcmode="lin" valueType="num">
                                      <p:cBhvr>
                                        <p:cTn id="161" dur="500" fill="hold"/>
                                        <p:tgtEl>
                                          <p:spTgt spid="2050"/>
                                        </p:tgtEl>
                                        <p:attrNameLst>
                                          <p:attrName>ppt_w</p:attrName>
                                        </p:attrNameLst>
                                      </p:cBhvr>
                                      <p:tavLst>
                                        <p:tav tm="0">
                                          <p:val>
                                            <p:fltVal val="0"/>
                                          </p:val>
                                        </p:tav>
                                        <p:tav tm="100000">
                                          <p:val>
                                            <p:strVal val="#ppt_w"/>
                                          </p:val>
                                        </p:tav>
                                      </p:tavLst>
                                    </p:anim>
                                    <p:anim calcmode="lin" valueType="num">
                                      <p:cBhvr>
                                        <p:cTn id="162" dur="500" fill="hold"/>
                                        <p:tgtEl>
                                          <p:spTgt spid="2050"/>
                                        </p:tgtEl>
                                        <p:attrNameLst>
                                          <p:attrName>ppt_h</p:attrName>
                                        </p:attrNameLst>
                                      </p:cBhvr>
                                      <p:tavLst>
                                        <p:tav tm="0">
                                          <p:val>
                                            <p:fltVal val="0"/>
                                          </p:val>
                                        </p:tav>
                                        <p:tav tm="100000">
                                          <p:val>
                                            <p:strVal val="#ppt_h"/>
                                          </p:val>
                                        </p:tav>
                                      </p:tavLst>
                                    </p:anim>
                                    <p:animEffect transition="in" filter="fade">
                                      <p:cBhvr>
                                        <p:cTn id="16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3534</Words>
  <Application>Microsoft Office PowerPoint</Application>
  <PresentationFormat>Widescreen</PresentationFormat>
  <Paragraphs>371</Paragraphs>
  <Slides>44</Slides>
  <Notes>29</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#9Slide03 Bebas Neue Bold</vt:lpstr>
      <vt:lpstr>#9Slide03 IcielNovecento sans E</vt:lpstr>
      <vt:lpstr>#9Slide03 SFU Futura_12</vt:lpstr>
      <vt:lpstr>.VnHelvetInsH</vt:lpstr>
      <vt:lpstr>.VnTime</vt:lpstr>
      <vt:lpstr>Arial</vt:lpstr>
      <vt:lpstr>Calibri</vt:lpstr>
      <vt:lpstr>Calibri Light</vt:lpstr>
      <vt:lpstr>Impact</vt:lpstr>
      <vt:lpstr>OpenSans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cp:revision>
  <dcterms:created xsi:type="dcterms:W3CDTF">2022-07-10T02:11:13Z</dcterms:created>
  <dcterms:modified xsi:type="dcterms:W3CDTF">2022-07-10T03:09:23Z</dcterms:modified>
</cp:coreProperties>
</file>