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1542" r:id="rId2"/>
    <p:sldId id="1543" r:id="rId3"/>
    <p:sldId id="379" r:id="rId4"/>
    <p:sldId id="381" r:id="rId5"/>
    <p:sldId id="1106" r:id="rId6"/>
    <p:sldId id="1105" r:id="rId7"/>
    <p:sldId id="1108" r:id="rId8"/>
    <p:sldId id="1107" r:id="rId9"/>
    <p:sldId id="1109" r:id="rId10"/>
    <p:sldId id="1570" r:id="rId11"/>
    <p:sldId id="277" r:id="rId12"/>
    <p:sldId id="1400" r:id="rId13"/>
    <p:sldId id="1571" r:id="rId14"/>
    <p:sldId id="1573" r:id="rId15"/>
    <p:sldId id="1574" r:id="rId16"/>
    <p:sldId id="1572" r:id="rId17"/>
    <p:sldId id="1578" r:id="rId18"/>
    <p:sldId id="1576" r:id="rId19"/>
    <p:sldId id="1577" r:id="rId20"/>
    <p:sldId id="315" r:id="rId21"/>
    <p:sldId id="1118" r:id="rId22"/>
    <p:sldId id="1116" r:id="rId23"/>
    <p:sldId id="1579" r:id="rId24"/>
    <p:sldId id="1580" r:id="rId25"/>
    <p:sldId id="1575" r:id="rId26"/>
    <p:sldId id="1582" r:id="rId27"/>
    <p:sldId id="1581" r:id="rId28"/>
    <p:sldId id="1104" r:id="rId29"/>
    <p:sldId id="1583" r:id="rId30"/>
    <p:sldId id="279" r:id="rId31"/>
    <p:sldId id="1471" r:id="rId32"/>
    <p:sldId id="1521" r:id="rId33"/>
    <p:sldId id="1472" r:id="rId34"/>
    <p:sldId id="625" r:id="rId35"/>
    <p:sldId id="344"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1B04FA"/>
    <a:srgbClr val="F9FECE"/>
    <a:srgbClr val="FCFEB0"/>
    <a:srgbClr val="F7FA76"/>
    <a:srgbClr val="FF0000"/>
    <a:srgbClr val="1503BD"/>
    <a:srgbClr val="FBFE90"/>
    <a:srgbClr val="3333CC"/>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54" d="100"/>
          <a:sy n="54" d="100"/>
        </p:scale>
        <p:origin x="40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2542173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23767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Tùy thầy cô chọn thời gian 2 hoặc 3 phút</a:t>
            </a:r>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569441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7381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3341460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68233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122264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296150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49072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4109671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ình ảnh của Bản chiếu 1">
            <a:extLst>
              <a:ext uri="{FF2B5EF4-FFF2-40B4-BE49-F238E27FC236}">
                <a16:creationId xmlns:a16="http://schemas.microsoft.com/office/drawing/2014/main" id="{09DEA3BE-A7AE-43FB-8D61-F873775CDDEA}"/>
              </a:ext>
            </a:extLst>
          </p:cNvPr>
          <p:cNvSpPr>
            <a:spLocks noGrp="1" noRot="1" noChangeAspect="1" noChangeArrowheads="1" noTextEdit="1"/>
          </p:cNvSpPr>
          <p:nvPr>
            <p:ph type="sldImg"/>
          </p:nvPr>
        </p:nvSpPr>
        <p:spPr>
          <a:ln/>
        </p:spPr>
      </p:sp>
      <p:sp>
        <p:nvSpPr>
          <p:cNvPr id="30723" name="Chỗ dành sẵn cho Ghi chú 2">
            <a:extLst>
              <a:ext uri="{FF2B5EF4-FFF2-40B4-BE49-F238E27FC236}">
                <a16:creationId xmlns:a16="http://schemas.microsoft.com/office/drawing/2014/main" id="{938B064F-2ADD-417B-9A60-71E78454E3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eaLnBrk="1" hangingPunct="1"/>
            <a:endParaRPr lang="vi-VN" altLang="vi-VN">
              <a:latin typeface="Arial" panose="020B0604020202020204" pitchFamily="34" charset="0"/>
            </a:endParaRPr>
          </a:p>
        </p:txBody>
      </p:sp>
      <p:sp>
        <p:nvSpPr>
          <p:cNvPr id="30724" name="Chỗ dành sẵn cho Số hiệu Bản chiếu 3">
            <a:extLst>
              <a:ext uri="{FF2B5EF4-FFF2-40B4-BE49-F238E27FC236}">
                <a16:creationId xmlns:a16="http://schemas.microsoft.com/office/drawing/2014/main" id="{D9DB9BE4-E325-4D03-9CD4-2A138F619B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F11E87B-E18F-41B3-99A2-CAC9A16EA102}" type="slidenum">
              <a:rPr lang="en-US" altLang="vi-VN" smtClean="0">
                <a:latin typeface="Arial" panose="020B0604020202020204" pitchFamily="34" charset="0"/>
              </a:rPr>
              <a:pPr/>
              <a:t>20</a:t>
            </a:fld>
            <a:endParaRPr lang="en-US" altLang="vi-VN">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2585442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22</a:t>
            </a:fld>
            <a:endParaRPr lang="en-US"/>
          </a:p>
        </p:txBody>
      </p:sp>
    </p:spTree>
    <p:extLst>
      <p:ext uri="{BB962C8B-B14F-4D97-AF65-F5344CB8AC3E}">
        <p14:creationId xmlns:p14="http://schemas.microsoft.com/office/powerpoint/2010/main" val="1905841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3678850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3922229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Trong sử sách, nền văn minh Maya đạt tới đỉnh cao của mọi lĩnh vực từ kiến trúc, toán học, thiên văn học, cho đến nghệ thuật. Tuy nhiên, sự biến mất của nó lại là một bí ẩn mà đến nay giới khoa học chưa khám phá hết.</a:t>
            </a:r>
            <a:br>
              <a:rPr lang="vi-VN"/>
            </a:br>
            <a:br>
              <a:rPr lang="vi-VN"/>
            </a:br>
            <a:r>
              <a:rPr lang="vi-VN" sz="1200" b="0" i="0" kern="1200">
                <a:solidFill>
                  <a:schemeClr val="tx1"/>
                </a:solidFill>
                <a:effectLst/>
                <a:latin typeface="+mn-lt"/>
                <a:ea typeface="+mn-ea"/>
                <a:cs typeface="+mn-cs"/>
              </a:rPr>
              <a:t>Nền văn minh Maya được xây dựng bởi người Maya, một bộ tộc thổ dân châu Mỹ. Nó hình thành trên vùng đất mang tên Cuello cách nay 4.000 năm. Từ mảnh đất này, người Maya phân chia thành nhiều nhánh, trong đó, nhánh lớn nhất tiến về vùng đất là vịnh Mexico ngày nay. Tại đây, các nhà khảo cổ vẫn tiếp tục khai quật hàng loạt đền thờ đá có niên đại lên tới 2.500 năm.</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654244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Đế quốc Inca </a:t>
            </a:r>
            <a:r>
              <a:rPr lang="vi-VN" sz="1200" b="0" i="0" kern="1200">
                <a:solidFill>
                  <a:schemeClr val="tx1"/>
                </a:solidFill>
                <a:effectLst/>
                <a:latin typeface="+mn-lt"/>
                <a:ea typeface="+mn-ea"/>
                <a:cs typeface="+mn-cs"/>
              </a:rPr>
              <a:t>hùng mạnh thời cổ đại đã để lại cho thế giới hiện đại những công trình kỳ vĩ, chứa đựng cả những giá trị lịch sử và những bí ẩn mà khoa học ngày nay vẫn chưa thể giải đáp.</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804278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Giáo viên cho học sinh xem hình/ video để thấy được nền văn hóa độc đáo của Trung và Nam Mĩ</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0208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33</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291490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5</a:t>
            </a:fld>
            <a:endParaRPr lang="en-US" altLang="en-US" sz="1200"/>
          </a:p>
        </p:txBody>
      </p:sp>
    </p:spTree>
    <p:extLst>
      <p:ext uri="{BB962C8B-B14F-4D97-AF65-F5344CB8AC3E}">
        <p14:creationId xmlns:p14="http://schemas.microsoft.com/office/powerpoint/2010/main" val="4204281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6</a:t>
            </a:fld>
            <a:endParaRPr lang="en-US" altLang="en-US" sz="1200"/>
          </a:p>
        </p:txBody>
      </p:sp>
    </p:spTree>
    <p:extLst>
      <p:ext uri="{BB962C8B-B14F-4D97-AF65-F5344CB8AC3E}">
        <p14:creationId xmlns:p14="http://schemas.microsoft.com/office/powerpoint/2010/main" val="1538751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7</a:t>
            </a:fld>
            <a:endParaRPr lang="en-US" altLang="en-US" sz="1200"/>
          </a:p>
        </p:txBody>
      </p:sp>
    </p:spTree>
    <p:extLst>
      <p:ext uri="{BB962C8B-B14F-4D97-AF65-F5344CB8AC3E}">
        <p14:creationId xmlns:p14="http://schemas.microsoft.com/office/powerpoint/2010/main" val="4064059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8</a:t>
            </a:fld>
            <a:endParaRPr lang="en-US" altLang="en-US" sz="1200"/>
          </a:p>
        </p:txBody>
      </p:sp>
    </p:spTree>
    <p:extLst>
      <p:ext uri="{BB962C8B-B14F-4D97-AF65-F5344CB8AC3E}">
        <p14:creationId xmlns:p14="http://schemas.microsoft.com/office/powerpoint/2010/main" val="113369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9</a:t>
            </a:fld>
            <a:endParaRPr lang="en-US" altLang="en-US" sz="1200"/>
          </a:p>
        </p:txBody>
      </p:sp>
    </p:spTree>
    <p:extLst>
      <p:ext uri="{BB962C8B-B14F-4D97-AF65-F5344CB8AC3E}">
        <p14:creationId xmlns:p14="http://schemas.microsoft.com/office/powerpoint/2010/main" val="257019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7/9/2022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microsoft.com/office/2007/relationships/hdphoto" Target="../media/hdphoto3.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loigiaihay.com/bai-17-dac-diem-dan-cu-xa-hoi-trung-va-nam-my-khai-thac-su-dung-va-bao-ve-rung-a-ma-don-sgk-dia-li-7-ket-noi-tri-thuc-voi-cuoc-song-a107541.html#ixzz7TgN29D6y" TargetMode="External"/><Relationship Id="rId11" Type="http://schemas.openxmlformats.org/officeDocument/2006/relationships/image" Target="../media/image28.png"/><Relationship Id="rId5" Type="http://schemas.openxmlformats.org/officeDocument/2006/relationships/image" Target="../media/image25.jpg"/><Relationship Id="rId10" Type="http://schemas.microsoft.com/office/2007/relationships/hdphoto" Target="../media/hdphoto5.wdp"/><Relationship Id="rId4" Type="http://schemas.openxmlformats.org/officeDocument/2006/relationships/notesSlide" Target="../notesSlides/notesSlide13.xml"/><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openxmlformats.org/officeDocument/2006/relationships/image" Target="../media/image22.jpg"/><Relationship Id="rId10" Type="http://schemas.openxmlformats.org/officeDocument/2006/relationships/image" Target="../media/image30.png"/><Relationship Id="rId4" Type="http://schemas.openxmlformats.org/officeDocument/2006/relationships/notesSlide" Target="../notesSlides/notesSlide17.xml"/><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11" Type="http://schemas.openxmlformats.org/officeDocument/2006/relationships/image" Target="../media/image30.png"/><Relationship Id="rId5" Type="http://schemas.openxmlformats.org/officeDocument/2006/relationships/image" Target="../media/image35.png"/><Relationship Id="rId10" Type="http://schemas.microsoft.com/office/2007/relationships/hdphoto" Target="../media/hdphoto5.wdp"/><Relationship Id="rId4" Type="http://schemas.openxmlformats.org/officeDocument/2006/relationships/notesSlide" Target="../notesSlides/notesSlide24.xm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5.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audio1.wav"/><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NUL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audio1.wav"/><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audio" Target="../media/audio1.wav"/><Relationship Id="rId7" Type="http://schemas.openxmlformats.org/officeDocument/2006/relationships/image" Target="../media/image18.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audio1.wav"/><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9.jpe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EB81987B-D77A-49D8-A6CD-A5DD6BCC3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320" y="0"/>
            <a:ext cx="5514680" cy="6858000"/>
          </a:xfrm>
          <a:prstGeom prst="rect">
            <a:avLst/>
          </a:prstGeom>
        </p:spPr>
      </p:pic>
      <p:sp>
        <p:nvSpPr>
          <p:cNvPr id="6" name="Diamond 5">
            <a:extLst>
              <a:ext uri="{FF2B5EF4-FFF2-40B4-BE49-F238E27FC236}">
                <a16:creationId xmlns:a16="http://schemas.microsoft.com/office/drawing/2014/main" id="{B3B73734-56C5-493A-913D-A32A4EB429C7}"/>
              </a:ext>
            </a:extLst>
          </p:cNvPr>
          <p:cNvSpPr/>
          <p:nvPr/>
        </p:nvSpPr>
        <p:spPr>
          <a:xfrm>
            <a:off x="8597416" y="1762735"/>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7" name="Diamond 6">
            <a:extLst>
              <a:ext uri="{FF2B5EF4-FFF2-40B4-BE49-F238E27FC236}">
                <a16:creationId xmlns:a16="http://schemas.microsoft.com/office/drawing/2014/main" id="{D0A45F08-377D-419F-8CB5-170B6CBE6AAF}"/>
              </a:ext>
            </a:extLst>
          </p:cNvPr>
          <p:cNvSpPr/>
          <p:nvPr/>
        </p:nvSpPr>
        <p:spPr>
          <a:xfrm>
            <a:off x="366886" y="158753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8" name="Rectangle 7">
            <a:extLst>
              <a:ext uri="{FF2B5EF4-FFF2-40B4-BE49-F238E27FC236}">
                <a16:creationId xmlns:a16="http://schemas.microsoft.com/office/drawing/2014/main" id="{CEFC06A3-9BDF-48CD-AB74-41E98DE04DCE}"/>
              </a:ext>
            </a:extLst>
          </p:cNvPr>
          <p:cNvSpPr/>
          <p:nvPr/>
        </p:nvSpPr>
        <p:spPr>
          <a:xfrm>
            <a:off x="1461039" y="1587532"/>
            <a:ext cx="2031355" cy="5768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Bôn-gô-ta</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Diamond 8">
            <a:extLst>
              <a:ext uri="{FF2B5EF4-FFF2-40B4-BE49-F238E27FC236}">
                <a16:creationId xmlns:a16="http://schemas.microsoft.com/office/drawing/2014/main" id="{B92FA74D-B0E1-4264-B8A9-2BF43F973283}"/>
              </a:ext>
            </a:extLst>
          </p:cNvPr>
          <p:cNvSpPr/>
          <p:nvPr/>
        </p:nvSpPr>
        <p:spPr>
          <a:xfrm>
            <a:off x="366886" y="254362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10" name="Diamond 9">
            <a:extLst>
              <a:ext uri="{FF2B5EF4-FFF2-40B4-BE49-F238E27FC236}">
                <a16:creationId xmlns:a16="http://schemas.microsoft.com/office/drawing/2014/main" id="{37DFD4EA-E301-4FA1-8856-D91ACA77DC9D}"/>
              </a:ext>
            </a:extLst>
          </p:cNvPr>
          <p:cNvSpPr/>
          <p:nvPr/>
        </p:nvSpPr>
        <p:spPr>
          <a:xfrm>
            <a:off x="316112" y="354745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11" name="Diamond 10">
            <a:extLst>
              <a:ext uri="{FF2B5EF4-FFF2-40B4-BE49-F238E27FC236}">
                <a16:creationId xmlns:a16="http://schemas.microsoft.com/office/drawing/2014/main" id="{572FE0B7-9C65-4BBA-ABCB-0046296E4F66}"/>
              </a:ext>
            </a:extLst>
          </p:cNvPr>
          <p:cNvSpPr/>
          <p:nvPr/>
        </p:nvSpPr>
        <p:spPr>
          <a:xfrm>
            <a:off x="281079" y="434841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12" name="Diamond 11">
            <a:extLst>
              <a:ext uri="{FF2B5EF4-FFF2-40B4-BE49-F238E27FC236}">
                <a16:creationId xmlns:a16="http://schemas.microsoft.com/office/drawing/2014/main" id="{0934D97E-A6CF-436E-B547-038FB69F1C9C}"/>
              </a:ext>
            </a:extLst>
          </p:cNvPr>
          <p:cNvSpPr/>
          <p:nvPr/>
        </p:nvSpPr>
        <p:spPr>
          <a:xfrm>
            <a:off x="281079" y="521895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13" name="Diamond 12">
            <a:extLst>
              <a:ext uri="{FF2B5EF4-FFF2-40B4-BE49-F238E27FC236}">
                <a16:creationId xmlns:a16="http://schemas.microsoft.com/office/drawing/2014/main" id="{885F5D17-9BA1-4ED8-A614-36B0D203C8F3}"/>
              </a:ext>
            </a:extLst>
          </p:cNvPr>
          <p:cNvSpPr/>
          <p:nvPr/>
        </p:nvSpPr>
        <p:spPr>
          <a:xfrm>
            <a:off x="199075" y="608948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
        <p:nvSpPr>
          <p:cNvPr id="14" name="Rectangle 13">
            <a:extLst>
              <a:ext uri="{FF2B5EF4-FFF2-40B4-BE49-F238E27FC236}">
                <a16:creationId xmlns:a16="http://schemas.microsoft.com/office/drawing/2014/main" id="{AEB3838D-8CC7-49B2-B6F6-0891CD6FA395}"/>
              </a:ext>
            </a:extLst>
          </p:cNvPr>
          <p:cNvSpPr/>
          <p:nvPr/>
        </p:nvSpPr>
        <p:spPr>
          <a:xfrm>
            <a:off x="1446663" y="2512845"/>
            <a:ext cx="2031356"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9Slide03 SFU Futura_12" panose="00000400000000000000" pitchFamily="2" charset="0"/>
                <a:cs typeface="Arial" panose="020B0604020202020204" pitchFamily="34" charset="0"/>
              </a:rPr>
              <a:t>Li-ma</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5DD756C4-F895-432D-88F0-DA4C27015740}"/>
              </a:ext>
            </a:extLst>
          </p:cNvPr>
          <p:cNvSpPr/>
          <p:nvPr/>
        </p:nvSpPr>
        <p:spPr>
          <a:xfrm>
            <a:off x="1461039" y="3440167"/>
            <a:ext cx="2288654" cy="6305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Xan-ti-a-go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AB8C6CEC-74F3-4E17-AC7D-8E1EFC0332A9}"/>
              </a:ext>
            </a:extLst>
          </p:cNvPr>
          <p:cNvSpPr/>
          <p:nvPr/>
        </p:nvSpPr>
        <p:spPr>
          <a:xfrm>
            <a:off x="1461039" y="4339181"/>
            <a:ext cx="255033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Bu-ê-nôt- Ai ret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E65D9BDD-50BF-41E0-8FAB-CC4F80F4DAF3}"/>
              </a:ext>
            </a:extLst>
          </p:cNvPr>
          <p:cNvSpPr/>
          <p:nvPr/>
        </p:nvSpPr>
        <p:spPr>
          <a:xfrm>
            <a:off x="1461040" y="5218950"/>
            <a:ext cx="203135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Xao Pao-lô</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04343716-CBAD-4003-8330-BFABF3F8A836}"/>
              </a:ext>
            </a:extLst>
          </p:cNvPr>
          <p:cNvSpPr/>
          <p:nvPr/>
        </p:nvSpPr>
        <p:spPr>
          <a:xfrm>
            <a:off x="1461039" y="6089481"/>
            <a:ext cx="2907815"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Ri-ô-đê Gia-nê-ro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9" name="Diamond 18">
            <a:extLst>
              <a:ext uri="{FF2B5EF4-FFF2-40B4-BE49-F238E27FC236}">
                <a16:creationId xmlns:a16="http://schemas.microsoft.com/office/drawing/2014/main" id="{8E18C9FB-C5A5-4B56-A8B9-B344CA67F383}"/>
              </a:ext>
            </a:extLst>
          </p:cNvPr>
          <p:cNvSpPr/>
          <p:nvPr/>
        </p:nvSpPr>
        <p:spPr>
          <a:xfrm>
            <a:off x="8436413" y="290690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20" name="Diamond 19">
            <a:extLst>
              <a:ext uri="{FF2B5EF4-FFF2-40B4-BE49-F238E27FC236}">
                <a16:creationId xmlns:a16="http://schemas.microsoft.com/office/drawing/2014/main" id="{2B142D26-54E0-4E2D-A673-5B661926FE54}"/>
              </a:ext>
            </a:extLst>
          </p:cNvPr>
          <p:cNvSpPr/>
          <p:nvPr/>
        </p:nvSpPr>
        <p:spPr>
          <a:xfrm>
            <a:off x="9307290" y="405517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21" name="Diamond 20">
            <a:extLst>
              <a:ext uri="{FF2B5EF4-FFF2-40B4-BE49-F238E27FC236}">
                <a16:creationId xmlns:a16="http://schemas.microsoft.com/office/drawing/2014/main" id="{CCFCE96A-4DB6-41D3-A2AA-9B56DF196A43}"/>
              </a:ext>
            </a:extLst>
          </p:cNvPr>
          <p:cNvSpPr/>
          <p:nvPr/>
        </p:nvSpPr>
        <p:spPr>
          <a:xfrm>
            <a:off x="9892818" y="4784715"/>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22" name="Diamond 21">
            <a:extLst>
              <a:ext uri="{FF2B5EF4-FFF2-40B4-BE49-F238E27FC236}">
                <a16:creationId xmlns:a16="http://schemas.microsoft.com/office/drawing/2014/main" id="{3DB55A07-1C5D-4102-9202-D258713465E3}"/>
              </a:ext>
            </a:extLst>
          </p:cNvPr>
          <p:cNvSpPr/>
          <p:nvPr/>
        </p:nvSpPr>
        <p:spPr>
          <a:xfrm>
            <a:off x="10179291" y="3880262"/>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23" name="Diamond 22">
            <a:extLst>
              <a:ext uri="{FF2B5EF4-FFF2-40B4-BE49-F238E27FC236}">
                <a16:creationId xmlns:a16="http://schemas.microsoft.com/office/drawing/2014/main" id="{DEF7D3A5-8665-4267-B76F-752B2945A5A7}"/>
              </a:ext>
            </a:extLst>
          </p:cNvPr>
          <p:cNvSpPr/>
          <p:nvPr/>
        </p:nvSpPr>
        <p:spPr>
          <a:xfrm>
            <a:off x="11354756" y="3691126"/>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
        <p:nvSpPr>
          <p:cNvPr id="24" name="Rectangle 23">
            <a:extLst>
              <a:ext uri="{FF2B5EF4-FFF2-40B4-BE49-F238E27FC236}">
                <a16:creationId xmlns:a16="http://schemas.microsoft.com/office/drawing/2014/main" id="{CEB51B95-2AE1-4536-83F1-7B6602745798}"/>
              </a:ext>
            </a:extLst>
          </p:cNvPr>
          <p:cNvSpPr/>
          <p:nvPr/>
        </p:nvSpPr>
        <p:spPr>
          <a:xfrm>
            <a:off x="109453" y="25075"/>
            <a:ext cx="4107502"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25" name="Hình ảnh 4">
            <a:extLst>
              <a:ext uri="{FF2B5EF4-FFF2-40B4-BE49-F238E27FC236}">
                <a16:creationId xmlns:a16="http://schemas.microsoft.com/office/drawing/2014/main" id="{BE01CC54-FAA6-43FB-8E72-5E901FBFCE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0" y="52996"/>
            <a:ext cx="946289" cy="1353551"/>
          </a:xfrm>
          <a:prstGeom prst="rect">
            <a:avLst/>
          </a:prstGeom>
        </p:spPr>
      </p:pic>
    </p:spTree>
    <p:extLst>
      <p:ext uri="{BB962C8B-B14F-4D97-AF65-F5344CB8AC3E}">
        <p14:creationId xmlns:p14="http://schemas.microsoft.com/office/powerpoint/2010/main" val="31301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500" fill="hold"/>
                                        <p:tgtEl>
                                          <p:spTgt spid="11"/>
                                        </p:tgtEl>
                                        <p:attrNameLst>
                                          <p:attrName>ppt_w</p:attrName>
                                        </p:attrNameLst>
                                      </p:cBhvr>
                                      <p:tavLst>
                                        <p:tav tm="0">
                                          <p:val>
                                            <p:fltVal val="0"/>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animEffect transition="in" filter="fade">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500" fill="hold"/>
                                        <p:tgtEl>
                                          <p:spTgt spid="21"/>
                                        </p:tgtEl>
                                        <p:attrNameLst>
                                          <p:attrName>ppt_w</p:attrName>
                                        </p:attrNameLst>
                                      </p:cBhvr>
                                      <p:tavLst>
                                        <p:tav tm="0">
                                          <p:val>
                                            <p:fltVal val="0"/>
                                          </p:val>
                                        </p:tav>
                                        <p:tav tm="100000">
                                          <p:val>
                                            <p:strVal val="#ppt_w"/>
                                          </p:val>
                                        </p:tav>
                                      </p:tavLst>
                                    </p:anim>
                                    <p:anim calcmode="lin" valueType="num">
                                      <p:cBhvr>
                                        <p:cTn id="85" dur="500" fill="hold"/>
                                        <p:tgtEl>
                                          <p:spTgt spid="21"/>
                                        </p:tgtEl>
                                        <p:attrNameLst>
                                          <p:attrName>ppt_h</p:attrName>
                                        </p:attrNameLst>
                                      </p:cBhvr>
                                      <p:tavLst>
                                        <p:tav tm="0">
                                          <p:val>
                                            <p:fltVal val="0"/>
                                          </p:val>
                                        </p:tav>
                                        <p:tav tm="100000">
                                          <p:val>
                                            <p:strVal val="#ppt_h"/>
                                          </p:val>
                                        </p:tav>
                                      </p:tavLst>
                                    </p:anim>
                                    <p:animEffect transition="in" filter="fade">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500" fill="hold"/>
                                        <p:tgtEl>
                                          <p:spTgt spid="12"/>
                                        </p:tgtEl>
                                        <p:attrNameLst>
                                          <p:attrName>ppt_w</p:attrName>
                                        </p:attrNameLst>
                                      </p:cBhvr>
                                      <p:tavLst>
                                        <p:tav tm="0">
                                          <p:val>
                                            <p:fltVal val="0"/>
                                          </p:val>
                                        </p:tav>
                                        <p:tav tm="100000">
                                          <p:val>
                                            <p:strVal val="#ppt_w"/>
                                          </p:val>
                                        </p:tav>
                                      </p:tavLst>
                                    </p:anim>
                                    <p:anim calcmode="lin" valueType="num">
                                      <p:cBhvr>
                                        <p:cTn id="92" dur="500" fill="hold"/>
                                        <p:tgtEl>
                                          <p:spTgt spid="12"/>
                                        </p:tgtEl>
                                        <p:attrNameLst>
                                          <p:attrName>ppt_h</p:attrName>
                                        </p:attrNameLst>
                                      </p:cBhvr>
                                      <p:tavLst>
                                        <p:tav tm="0">
                                          <p:val>
                                            <p:fltVal val="0"/>
                                          </p:val>
                                        </p:tav>
                                        <p:tav tm="100000">
                                          <p:val>
                                            <p:strVal val="#ppt_h"/>
                                          </p:val>
                                        </p:tav>
                                      </p:tavLst>
                                    </p:anim>
                                    <p:animEffect transition="in" filter="fade">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p:cTn id="105" dur="500" fill="hold"/>
                                        <p:tgtEl>
                                          <p:spTgt spid="22"/>
                                        </p:tgtEl>
                                        <p:attrNameLst>
                                          <p:attrName>ppt_w</p:attrName>
                                        </p:attrNameLst>
                                      </p:cBhvr>
                                      <p:tavLst>
                                        <p:tav tm="0">
                                          <p:val>
                                            <p:fltVal val="0"/>
                                          </p:val>
                                        </p:tav>
                                        <p:tav tm="100000">
                                          <p:val>
                                            <p:strVal val="#ppt_w"/>
                                          </p:val>
                                        </p:tav>
                                      </p:tavLst>
                                    </p:anim>
                                    <p:anim calcmode="lin" valueType="num">
                                      <p:cBhvr>
                                        <p:cTn id="106" dur="500" fill="hold"/>
                                        <p:tgtEl>
                                          <p:spTgt spid="22"/>
                                        </p:tgtEl>
                                        <p:attrNameLst>
                                          <p:attrName>ppt_h</p:attrName>
                                        </p:attrNameLst>
                                      </p:cBhvr>
                                      <p:tavLst>
                                        <p:tav tm="0">
                                          <p:val>
                                            <p:fltVal val="0"/>
                                          </p:val>
                                        </p:tav>
                                        <p:tav tm="100000">
                                          <p:val>
                                            <p:strVal val="#ppt_h"/>
                                          </p:val>
                                        </p:tav>
                                      </p:tavLst>
                                    </p:anim>
                                    <p:animEffect transition="in" filter="fade">
                                      <p:cBhvr>
                                        <p:cTn id="107" dur="500"/>
                                        <p:tgtEl>
                                          <p:spTgt spid="22"/>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13"/>
                                        </p:tgtEl>
                                        <p:attrNameLst>
                                          <p:attrName>style.visibility</p:attrName>
                                        </p:attrNameLst>
                                      </p:cBhvr>
                                      <p:to>
                                        <p:strVal val="visible"/>
                                      </p:to>
                                    </p:set>
                                    <p:anim calcmode="lin" valueType="num">
                                      <p:cBhvr>
                                        <p:cTn id="112" dur="500" fill="hold"/>
                                        <p:tgtEl>
                                          <p:spTgt spid="13"/>
                                        </p:tgtEl>
                                        <p:attrNameLst>
                                          <p:attrName>ppt_w</p:attrName>
                                        </p:attrNameLst>
                                      </p:cBhvr>
                                      <p:tavLst>
                                        <p:tav tm="0">
                                          <p:val>
                                            <p:fltVal val="0"/>
                                          </p:val>
                                        </p:tav>
                                        <p:tav tm="100000">
                                          <p:val>
                                            <p:strVal val="#ppt_w"/>
                                          </p:val>
                                        </p:tav>
                                      </p:tavLst>
                                    </p:anim>
                                    <p:anim calcmode="lin" valueType="num">
                                      <p:cBhvr>
                                        <p:cTn id="113" dur="500" fill="hold"/>
                                        <p:tgtEl>
                                          <p:spTgt spid="13"/>
                                        </p:tgtEl>
                                        <p:attrNameLst>
                                          <p:attrName>ppt_h</p:attrName>
                                        </p:attrNameLst>
                                      </p:cBhvr>
                                      <p:tavLst>
                                        <p:tav tm="0">
                                          <p:val>
                                            <p:fltVal val="0"/>
                                          </p:val>
                                        </p:tav>
                                        <p:tav tm="100000">
                                          <p:val>
                                            <p:strVal val="#ppt_h"/>
                                          </p:val>
                                        </p:tav>
                                      </p:tavLst>
                                    </p:anim>
                                    <p:animEffect transition="in" filter="fade">
                                      <p:cBhvr>
                                        <p:cTn id="114" dur="500"/>
                                        <p:tgtEl>
                                          <p:spTgt spid="13"/>
                                        </p:tgtEl>
                                      </p:cBhvr>
                                    </p:animEffect>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18"/>
                                        </p:tgtEl>
                                        <p:attrNameLst>
                                          <p:attrName>style.visibility</p:attrName>
                                        </p:attrNameLst>
                                      </p:cBhvr>
                                      <p:to>
                                        <p:strVal val="visible"/>
                                      </p:to>
                                    </p:set>
                                    <p:animEffect transition="in" filter="fade">
                                      <p:cBhvr>
                                        <p:cTn id="119" dur="1000"/>
                                        <p:tgtEl>
                                          <p:spTgt spid="18"/>
                                        </p:tgtEl>
                                      </p:cBhvr>
                                    </p:animEffect>
                                    <p:anim calcmode="lin" valueType="num">
                                      <p:cBhvr>
                                        <p:cTn id="120" dur="1000" fill="hold"/>
                                        <p:tgtEl>
                                          <p:spTgt spid="18"/>
                                        </p:tgtEl>
                                        <p:attrNameLst>
                                          <p:attrName>ppt_x</p:attrName>
                                        </p:attrNameLst>
                                      </p:cBhvr>
                                      <p:tavLst>
                                        <p:tav tm="0">
                                          <p:val>
                                            <p:strVal val="#ppt_x"/>
                                          </p:val>
                                        </p:tav>
                                        <p:tav tm="100000">
                                          <p:val>
                                            <p:strVal val="#ppt_x"/>
                                          </p:val>
                                        </p:tav>
                                      </p:tavLst>
                                    </p:anim>
                                    <p:anim calcmode="lin" valueType="num">
                                      <p:cBhvr>
                                        <p:cTn id="1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3"/>
                                        </p:tgtEl>
                                        <p:attrNameLst>
                                          <p:attrName>style.visibility</p:attrName>
                                        </p:attrNameLst>
                                      </p:cBhvr>
                                      <p:to>
                                        <p:strVal val="visible"/>
                                      </p:to>
                                    </p:set>
                                    <p:anim calcmode="lin" valueType="num">
                                      <p:cBhvr>
                                        <p:cTn id="126" dur="500" fill="hold"/>
                                        <p:tgtEl>
                                          <p:spTgt spid="23"/>
                                        </p:tgtEl>
                                        <p:attrNameLst>
                                          <p:attrName>ppt_w</p:attrName>
                                        </p:attrNameLst>
                                      </p:cBhvr>
                                      <p:tavLst>
                                        <p:tav tm="0">
                                          <p:val>
                                            <p:fltVal val="0"/>
                                          </p:val>
                                        </p:tav>
                                        <p:tav tm="100000">
                                          <p:val>
                                            <p:strVal val="#ppt_w"/>
                                          </p:val>
                                        </p:tav>
                                      </p:tavLst>
                                    </p:anim>
                                    <p:anim calcmode="lin" valueType="num">
                                      <p:cBhvr>
                                        <p:cTn id="127" dur="500" fill="hold"/>
                                        <p:tgtEl>
                                          <p:spTgt spid="23"/>
                                        </p:tgtEl>
                                        <p:attrNameLst>
                                          <p:attrName>ppt_h</p:attrName>
                                        </p:attrNameLst>
                                      </p:cBhvr>
                                      <p:tavLst>
                                        <p:tav tm="0">
                                          <p:val>
                                            <p:fltVal val="0"/>
                                          </p:val>
                                        </p:tav>
                                        <p:tav tm="100000">
                                          <p:val>
                                            <p:strVal val="#ppt_h"/>
                                          </p:val>
                                        </p:tav>
                                      </p:tavLst>
                                    </p:anim>
                                    <p:animEffect transition="in" filter="fade">
                                      <p:cBhvr>
                                        <p:cTn id="1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D21D9-6956-4126-BF5F-B93089E5A99B}"/>
              </a:ext>
            </a:extLst>
          </p:cNvPr>
          <p:cNvSpPr/>
          <p:nvPr/>
        </p:nvSpPr>
        <p:spPr>
          <a:xfrm>
            <a:off x="6802865" y="1109113"/>
            <a:ext cx="527434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BÀI 43</a:t>
            </a:r>
          </a:p>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DÂN C</a:t>
            </a:r>
            <a:r>
              <a:rPr lang="vi-VN" sz="4000" b="1">
                <a:solidFill>
                  <a:srgbClr val="00B050"/>
                </a:solidFill>
                <a:latin typeface="#9Slide03 Maven Pro Black" panose="00000A00000000000000" pitchFamily="2" charset="0"/>
                <a:ea typeface="+mj-ea"/>
                <a:cs typeface="+mj-cs"/>
              </a:rPr>
              <a:t>Ư</a:t>
            </a:r>
            <a:r>
              <a:rPr lang="en-US" sz="4000" b="1">
                <a:solidFill>
                  <a:srgbClr val="00B050"/>
                </a:solidFill>
                <a:latin typeface="#9Slide03 Maven Pro Black" panose="00000A00000000000000" pitchFamily="2" charset="0"/>
                <a:ea typeface="+mj-ea"/>
                <a:cs typeface="+mj-cs"/>
              </a:rPr>
              <a:t>, XÃ HỘI</a:t>
            </a:r>
          </a:p>
          <a:p>
            <a:pPr algn="ctr">
              <a:lnSpc>
                <a:spcPct val="90000"/>
              </a:lnSpc>
              <a:spcBef>
                <a:spcPct val="0"/>
              </a:spcBef>
              <a:spcAft>
                <a:spcPts val="600"/>
              </a:spcAft>
            </a:pPr>
            <a:r>
              <a:rPr lang="en-US" sz="4000" b="1">
                <a:solidFill>
                  <a:srgbClr val="00B050"/>
                </a:solidFill>
                <a:latin typeface="#9Slide03 Maven Pro Black" panose="00000A00000000000000" pitchFamily="2" charset="0"/>
                <a:ea typeface="+mj-ea"/>
                <a:cs typeface="+mj-cs"/>
              </a:rPr>
              <a:t>TRUNG VÀ NAM MĨ</a:t>
            </a:r>
          </a:p>
        </p:txBody>
      </p:sp>
      <p:pic>
        <p:nvPicPr>
          <p:cNvPr id="8" name="image107.png">
            <a:extLst>
              <a:ext uri="{FF2B5EF4-FFF2-40B4-BE49-F238E27FC236}">
                <a16:creationId xmlns:a16="http://schemas.microsoft.com/office/drawing/2014/main"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4" name="Picture 3">
            <a:extLst>
              <a:ext uri="{FF2B5EF4-FFF2-40B4-BE49-F238E27FC236}">
                <a16:creationId xmlns:a16="http://schemas.microsoft.com/office/drawing/2014/main" id="{30E54248-CB54-4C06-8472-21F6AB4521B2}"/>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2" name="Picture 31">
            <a:extLst>
              <a:ext uri="{FF2B5EF4-FFF2-40B4-BE49-F238E27FC236}">
                <a16:creationId xmlns:a16="http://schemas.microsoft.com/office/drawing/2014/main"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id="{6E3AD8B8-B5F1-4E8F-BCC7-4544A5FB4A29}"/>
              </a:ext>
            </a:extLst>
          </p:cNvPr>
          <p:cNvGrpSpPr/>
          <p:nvPr/>
        </p:nvGrpSpPr>
        <p:grpSpPr>
          <a:xfrm>
            <a:off x="2783665" y="2113919"/>
            <a:ext cx="5873707" cy="872949"/>
            <a:chOff x="3196548" y="1633376"/>
            <a:chExt cx="5873707"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5873707" cy="872949"/>
              <a:chOff x="1133367" y="2220084"/>
              <a:chExt cx="3390345"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2736679" y="2110995"/>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3415535" y="2449618"/>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1399057" y="3530506"/>
            <a:ext cx="8841874" cy="875873"/>
            <a:chOff x="3101140" y="2797566"/>
            <a:chExt cx="8841874"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2" y="2800490"/>
              <a:ext cx="8657807" cy="872949"/>
              <a:chOff x="1133365" y="2220084"/>
              <a:chExt cx="5682483"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3872813" y="2970329"/>
              <a:ext cx="8070201"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Khai thác, sử dụng và bảo vệ rừng A-ma-dôn</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02422EF-F3D9-47FF-9DE7-59C5EA476380}"/>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id="{F91540A2-458E-4FF4-9A38-886A92B1A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id="{0C488075-1D44-4C65-BC50-6F499C8FA03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3" name="Rectangle 12">
            <a:extLst>
              <a:ext uri="{FF2B5EF4-FFF2-40B4-BE49-F238E27FC236}">
                <a16:creationId xmlns:a16="http://schemas.microsoft.com/office/drawing/2014/main" id="{67FCF975-8F15-498D-BCCF-0D00B4A112DE}"/>
              </a:ext>
            </a:extLst>
          </p:cNvPr>
          <p:cNvSpPr/>
          <p:nvPr/>
        </p:nvSpPr>
        <p:spPr>
          <a:xfrm>
            <a:off x="192494" y="3239729"/>
            <a:ext cx="6654210" cy="2308324"/>
          </a:xfrm>
          <a:prstGeom prst="rect">
            <a:avLst/>
          </a:prstGeom>
          <a:ln>
            <a:solidFill>
              <a:schemeClr val="accent1"/>
            </a:solidFill>
            <a:prstDash val="sysDash"/>
          </a:ln>
        </p:spPr>
        <p:txBody>
          <a:bodyPr wrap="square">
            <a:spAutoFit/>
          </a:bodyPr>
          <a:lstStyle/>
          <a:p>
            <a:pPr algn="just"/>
            <a:r>
              <a:rPr lang="vi-VN" sz="2400">
                <a:solidFill>
                  <a:srgbClr val="FF0066"/>
                </a:solidFill>
                <a:latin typeface="Arial" panose="020B0604020202020204" pitchFamily="34" charset="0"/>
                <a:cs typeface="Arial" panose="020B0604020202020204" pitchFamily="34" charset="0"/>
              </a:rPr>
              <a:t>Dựa vào thông tin trong mục a và hình 1 (trang 146), hãy:</a:t>
            </a:r>
          </a:p>
          <a:p>
            <a:pPr algn="just"/>
            <a:r>
              <a:rPr lang="vi-VN" sz="2400">
                <a:solidFill>
                  <a:srgbClr val="FF0066"/>
                </a:solidFill>
                <a:latin typeface="Arial" panose="020B0604020202020204" pitchFamily="34" charset="0"/>
                <a:cs typeface="Arial" panose="020B0604020202020204" pitchFamily="34" charset="0"/>
              </a:rPr>
              <a:t>- Xác định các luồng nhập cư vào Trung và Nam Mỹ.</a:t>
            </a:r>
          </a:p>
          <a:p>
            <a:pPr algn="just"/>
            <a:r>
              <a:rPr lang="vi-VN" sz="2400">
                <a:solidFill>
                  <a:srgbClr val="FF0066"/>
                </a:solidFill>
                <a:latin typeface="Arial" panose="020B0604020202020204" pitchFamily="34" charset="0"/>
                <a:cs typeface="Arial" panose="020B0604020202020204" pitchFamily="34" charset="0"/>
              </a:rPr>
              <a:t>- Cho biết thành phần chủng tộc của cư dân Trung và Nam Mỹ.</a:t>
            </a:r>
            <a:r>
              <a:rPr lang="vi-VN">
                <a:solidFill>
                  <a:srgbClr val="FF0066"/>
                </a:solidFill>
                <a:latin typeface="OpenSans"/>
                <a:hlinkClick r:id="rId6">
                  <a:extLst>
                    <a:ext uri="{A12FA001-AC4F-418D-AE19-62706E023703}">
                      <ahyp:hlinkClr xmlns:ahyp="http://schemas.microsoft.com/office/drawing/2018/hyperlinkcolor" val="tx"/>
                    </a:ext>
                  </a:extLst>
                </a:hlinkClick>
              </a:rPr>
              <a:t>.</a:t>
            </a:r>
            <a:endParaRPr lang="en-US">
              <a:solidFill>
                <a:srgbClr val="FF0066"/>
              </a:solidFill>
            </a:endParaRPr>
          </a:p>
        </p:txBody>
      </p:sp>
      <p:grpSp>
        <p:nvGrpSpPr>
          <p:cNvPr id="14" name="Group 13">
            <a:extLst>
              <a:ext uri="{FF2B5EF4-FFF2-40B4-BE49-F238E27FC236}">
                <a16:creationId xmlns:a16="http://schemas.microsoft.com/office/drawing/2014/main" id="{F21472EB-1B2A-45E6-B367-5EB2D0935D0B}"/>
              </a:ext>
            </a:extLst>
          </p:cNvPr>
          <p:cNvGrpSpPr/>
          <p:nvPr/>
        </p:nvGrpSpPr>
        <p:grpSpPr>
          <a:xfrm>
            <a:off x="1311673" y="2221834"/>
            <a:ext cx="3810866" cy="827835"/>
            <a:chOff x="3222881" y="908516"/>
            <a:chExt cx="3514971" cy="682233"/>
          </a:xfrm>
        </p:grpSpPr>
        <p:sp>
          <p:nvSpPr>
            <p:cNvPr id="15" name="Rectangle: Rounded Corners 14">
              <a:extLst>
                <a:ext uri="{FF2B5EF4-FFF2-40B4-BE49-F238E27FC236}">
                  <a16:creationId xmlns:a16="http://schemas.microsoft.com/office/drawing/2014/main" id="{E8C9E15F-6AC2-4243-8777-0A991A9E45A5}"/>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6" name="TextBox 15">
              <a:extLst>
                <a:ext uri="{FF2B5EF4-FFF2-40B4-BE49-F238E27FC236}">
                  <a16:creationId xmlns:a16="http://schemas.microsoft.com/office/drawing/2014/main" id="{48514F22-F1FA-4C66-8268-82E13BA3111E}"/>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8" name="Group 17">
            <a:extLst>
              <a:ext uri="{FF2B5EF4-FFF2-40B4-BE49-F238E27FC236}">
                <a16:creationId xmlns:a16="http://schemas.microsoft.com/office/drawing/2014/main" id="{474861E4-6BA0-4A79-A4A0-F7C072FE0FBB}"/>
              </a:ext>
            </a:extLst>
          </p:cNvPr>
          <p:cNvGrpSpPr/>
          <p:nvPr/>
        </p:nvGrpSpPr>
        <p:grpSpPr>
          <a:xfrm>
            <a:off x="261747" y="2237515"/>
            <a:ext cx="848449" cy="796469"/>
            <a:chOff x="3634055" y="3302115"/>
            <a:chExt cx="848449" cy="796469"/>
          </a:xfrm>
        </p:grpSpPr>
        <p:pic>
          <p:nvPicPr>
            <p:cNvPr id="19" name="Picture 18">
              <a:extLst>
                <a:ext uri="{FF2B5EF4-FFF2-40B4-BE49-F238E27FC236}">
                  <a16:creationId xmlns:a16="http://schemas.microsoft.com/office/drawing/2014/main" id="{945CC41B-55F3-4B9C-BFB1-F5CA3541306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0" name="Picture 19">
              <a:extLst>
                <a:ext uri="{FF2B5EF4-FFF2-40B4-BE49-F238E27FC236}">
                  <a16:creationId xmlns:a16="http://schemas.microsoft.com/office/drawing/2014/main" id="{29ADF3E7-9D80-4623-B94C-4A06DBB530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1" name="2 Minute Timer (Nho)">
            <a:hlinkClick r:id="" action="ppaction://media"/>
            <a:extLst>
              <a:ext uri="{FF2B5EF4-FFF2-40B4-BE49-F238E27FC236}">
                <a16:creationId xmlns:a16="http://schemas.microsoft.com/office/drawing/2014/main" id="{C79860FE-E09D-4FEC-8F74-E1400931ADC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9307" y="2107096"/>
            <a:ext cx="1617466" cy="963782"/>
          </a:xfrm>
          <a:prstGeom prst="rect">
            <a:avLst/>
          </a:prstGeom>
          <a:solidFill>
            <a:schemeClr val="accent6">
              <a:lumMod val="20000"/>
              <a:lumOff val="80000"/>
            </a:schemeClr>
          </a:solidFill>
          <a:ln>
            <a:solidFill>
              <a:srgbClr val="002060"/>
            </a:solidFill>
          </a:ln>
        </p:spPr>
      </p:pic>
      <p:sp>
        <p:nvSpPr>
          <p:cNvPr id="22" name="Rectangle 21">
            <a:extLst>
              <a:ext uri="{FF2B5EF4-FFF2-40B4-BE49-F238E27FC236}">
                <a16:creationId xmlns:a16="http://schemas.microsoft.com/office/drawing/2014/main" id="{F76F33DA-3A8E-4EA9-BF20-EAD5CF905653}"/>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196578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C5D654A-09E3-4F8A-96E1-D831635822CB}"/>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id="{AEF37E7B-5977-486C-8717-D6782B00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id="{6AC8A003-7889-4C12-9C2C-8FECE85AED8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2" name="Rectangle 11">
            <a:extLst>
              <a:ext uri="{FF2B5EF4-FFF2-40B4-BE49-F238E27FC236}">
                <a16:creationId xmlns:a16="http://schemas.microsoft.com/office/drawing/2014/main" id="{D2BE3D19-3D5C-4B47-8FB1-777F39450240}"/>
              </a:ext>
            </a:extLst>
          </p:cNvPr>
          <p:cNvSpPr/>
          <p:nvPr/>
        </p:nvSpPr>
        <p:spPr>
          <a:xfrm>
            <a:off x="0" y="2116413"/>
            <a:ext cx="7352785" cy="523220"/>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Các luồng nhập cư vào Trung và Nam Mỹ:</a:t>
            </a:r>
          </a:p>
        </p:txBody>
      </p:sp>
      <p:sp>
        <p:nvSpPr>
          <p:cNvPr id="13" name="Rectangle 12">
            <a:extLst>
              <a:ext uri="{FF2B5EF4-FFF2-40B4-BE49-F238E27FC236}">
                <a16:creationId xmlns:a16="http://schemas.microsoft.com/office/drawing/2014/main" id="{A721152F-7AC1-413C-8974-51F734A3298C}"/>
              </a:ext>
            </a:extLst>
          </p:cNvPr>
          <p:cNvSpPr/>
          <p:nvPr/>
        </p:nvSpPr>
        <p:spPr>
          <a:xfrm>
            <a:off x="-55744" y="5168039"/>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Anh-điêng (Chủng tộc Môn-gô-lô-it).</a:t>
            </a:r>
          </a:p>
        </p:txBody>
      </p:sp>
      <p:sp>
        <p:nvSpPr>
          <p:cNvPr id="14" name="Rectangle 13">
            <a:extLst>
              <a:ext uri="{FF2B5EF4-FFF2-40B4-BE49-F238E27FC236}">
                <a16:creationId xmlns:a16="http://schemas.microsoft.com/office/drawing/2014/main" id="{0B6224F7-5BE4-4581-BB3E-66C75B6FC427}"/>
              </a:ext>
            </a:extLst>
          </p:cNvPr>
          <p:cNvSpPr/>
          <p:nvPr/>
        </p:nvSpPr>
        <p:spPr>
          <a:xfrm>
            <a:off x="122228" y="2726787"/>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gốc Phi (Chủng tộc Nê-grô-it).</a:t>
            </a:r>
          </a:p>
        </p:txBody>
      </p:sp>
      <p:sp>
        <p:nvSpPr>
          <p:cNvPr id="16" name="Rectangle 15">
            <a:extLst>
              <a:ext uri="{FF2B5EF4-FFF2-40B4-BE49-F238E27FC236}">
                <a16:creationId xmlns:a16="http://schemas.microsoft.com/office/drawing/2014/main" id="{2CDEAFB8-CA0A-49FD-8111-F6730A86342F}"/>
              </a:ext>
            </a:extLst>
          </p:cNvPr>
          <p:cNvSpPr/>
          <p:nvPr/>
        </p:nvSpPr>
        <p:spPr>
          <a:xfrm>
            <a:off x="101792" y="3846928"/>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Bồ Đào Nha.</a:t>
            </a:r>
            <a:endParaRPr lang="en-US" sz="2800">
              <a:solidFill>
                <a:srgbClr val="1B04FA"/>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B1F1AB4A-E802-42E4-9C83-67AD02ED1E01}"/>
              </a:ext>
            </a:extLst>
          </p:cNvPr>
          <p:cNvSpPr/>
          <p:nvPr/>
        </p:nvSpPr>
        <p:spPr>
          <a:xfrm>
            <a:off x="111943" y="3289914"/>
            <a:ext cx="7352785" cy="523220"/>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Người Tây Ban Nha.</a:t>
            </a:r>
          </a:p>
        </p:txBody>
      </p:sp>
      <p:sp>
        <p:nvSpPr>
          <p:cNvPr id="26" name="Rectangle 25">
            <a:extLst>
              <a:ext uri="{FF2B5EF4-FFF2-40B4-BE49-F238E27FC236}">
                <a16:creationId xmlns:a16="http://schemas.microsoft.com/office/drawing/2014/main" id="{4FBEEE37-E053-4432-923F-3214B93ED6D0}"/>
              </a:ext>
            </a:extLst>
          </p:cNvPr>
          <p:cNvSpPr/>
          <p:nvPr/>
        </p:nvSpPr>
        <p:spPr>
          <a:xfrm>
            <a:off x="-45526" y="4537264"/>
            <a:ext cx="7352785" cy="523220"/>
          </a:xfrm>
          <a:prstGeom prst="rect">
            <a:avLst/>
          </a:prstGeom>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cs typeface="Arial" panose="020B0604020202020204" pitchFamily="34" charset="0"/>
              </a:rPr>
              <a:t>Ng</a:t>
            </a:r>
            <a:r>
              <a:rPr lang="vi-VN" sz="2800">
                <a:solidFill>
                  <a:srgbClr val="FF0066"/>
                </a:solidFill>
                <a:latin typeface="Arial" panose="020B0604020202020204" pitchFamily="34" charset="0"/>
                <a:cs typeface="Arial" panose="020B0604020202020204" pitchFamily="34" charset="0"/>
              </a:rPr>
              <a:t>ư</a:t>
            </a:r>
            <a:r>
              <a:rPr lang="en-US" sz="2800">
                <a:solidFill>
                  <a:srgbClr val="FF0066"/>
                </a:solidFill>
                <a:latin typeface="Arial" panose="020B0604020202020204" pitchFamily="34" charset="0"/>
                <a:cs typeface="Arial" panose="020B0604020202020204" pitchFamily="34" charset="0"/>
              </a:rPr>
              <a:t>ời bản địa</a:t>
            </a:r>
            <a:r>
              <a:rPr lang="vi-VN" sz="2800">
                <a:solidFill>
                  <a:srgbClr val="FF0066"/>
                </a:solidFill>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2E743B82-CEB7-4A48-A971-40400AB0C136}"/>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8767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EBA239-3E27-48B0-80F0-B1C296396895}"/>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9F2D8039-BC77-460D-AAB2-980A963E23A9}"/>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DEF2D89-656D-4778-9CCA-DF4A884F17E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6D6DB6D3-02D4-44AB-9A91-2BE595AA2A28}"/>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F83DCB8C-9C4F-4B66-B3E1-656DE10099B8}"/>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5CD11E89-047D-4FE0-AF15-6BA9AB434324}"/>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8F894C24-FD1E-4735-9CB9-A7F4B0D0A778}"/>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C5D654A-09E3-4F8A-96E1-D831635822CB}"/>
              </a:ext>
            </a:extLst>
          </p:cNvPr>
          <p:cNvGrpSpPr/>
          <p:nvPr/>
        </p:nvGrpSpPr>
        <p:grpSpPr>
          <a:xfrm>
            <a:off x="6974331" y="-23864"/>
            <a:ext cx="5217669" cy="6881864"/>
            <a:chOff x="6974331" y="-23864"/>
            <a:chExt cx="5217669" cy="6881864"/>
          </a:xfrm>
        </p:grpSpPr>
        <p:pic>
          <p:nvPicPr>
            <p:cNvPr id="10" name="Picture 9" descr="Map&#10;&#10;Description automatically generated">
              <a:extLst>
                <a:ext uri="{FF2B5EF4-FFF2-40B4-BE49-F238E27FC236}">
                  <a16:creationId xmlns:a16="http://schemas.microsoft.com/office/drawing/2014/main" id="{AEF37E7B-5977-486C-8717-D6782B00C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1" name="TextBox 10">
              <a:extLst>
                <a:ext uri="{FF2B5EF4-FFF2-40B4-BE49-F238E27FC236}">
                  <a16:creationId xmlns:a16="http://schemas.microsoft.com/office/drawing/2014/main" id="{6AC8A003-7889-4C12-9C2C-8FECE85AED8B}"/>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2" name="Rectangle 11">
            <a:extLst>
              <a:ext uri="{FF2B5EF4-FFF2-40B4-BE49-F238E27FC236}">
                <a16:creationId xmlns:a16="http://schemas.microsoft.com/office/drawing/2014/main" id="{9B1606AC-5C12-42BE-965C-3CEBCB987DB3}"/>
              </a:ext>
            </a:extLst>
          </p:cNvPr>
          <p:cNvSpPr/>
          <p:nvPr/>
        </p:nvSpPr>
        <p:spPr>
          <a:xfrm>
            <a:off x="115418" y="1911967"/>
            <a:ext cx="6096000" cy="954107"/>
          </a:xfrm>
          <a:prstGeom prst="rect">
            <a:avLst/>
          </a:prstGeom>
        </p:spPr>
        <p:txBody>
          <a:bodyPr>
            <a:spAutoFit/>
          </a:bodyPr>
          <a:lstStyle/>
          <a:p>
            <a:pPr algn="just"/>
            <a:r>
              <a:rPr lang="vi-VN" sz="2800">
                <a:solidFill>
                  <a:srgbClr val="FF0066"/>
                </a:solidFill>
                <a:latin typeface="Arial" panose="020B0604020202020204" pitchFamily="34" charset="0"/>
                <a:cs typeface="Arial" panose="020B0604020202020204" pitchFamily="34" charset="0"/>
              </a:rPr>
              <a:t>- Thành phần chủng tộc của cư dân Trung và Nam Mỹ:</a:t>
            </a:r>
            <a:endParaRPr lang="en-US">
              <a:solidFill>
                <a:srgbClr val="FF0066"/>
              </a:solidFill>
            </a:endParaRPr>
          </a:p>
        </p:txBody>
      </p:sp>
      <p:sp>
        <p:nvSpPr>
          <p:cNvPr id="13" name="Rectangle 12">
            <a:extLst>
              <a:ext uri="{FF2B5EF4-FFF2-40B4-BE49-F238E27FC236}">
                <a16:creationId xmlns:a16="http://schemas.microsoft.com/office/drawing/2014/main" id="{AE9BD752-F3C8-468B-AB37-6682D2D1ADED}"/>
              </a:ext>
            </a:extLst>
          </p:cNvPr>
          <p:cNvSpPr/>
          <p:nvPr/>
        </p:nvSpPr>
        <p:spPr>
          <a:xfrm>
            <a:off x="115418" y="3006584"/>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Môn-gô-lô-it.</a:t>
            </a:r>
          </a:p>
        </p:txBody>
      </p:sp>
      <p:sp>
        <p:nvSpPr>
          <p:cNvPr id="14" name="Rectangle 13">
            <a:extLst>
              <a:ext uri="{FF2B5EF4-FFF2-40B4-BE49-F238E27FC236}">
                <a16:creationId xmlns:a16="http://schemas.microsoft.com/office/drawing/2014/main" id="{6222FE88-019E-4237-B4E9-015A69E2AA70}"/>
              </a:ext>
            </a:extLst>
          </p:cNvPr>
          <p:cNvSpPr/>
          <p:nvPr/>
        </p:nvSpPr>
        <p:spPr>
          <a:xfrm>
            <a:off x="115418" y="4138113"/>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Nê-grô-it.</a:t>
            </a:r>
            <a:endParaRPr lang="en-US"/>
          </a:p>
        </p:txBody>
      </p:sp>
      <p:sp>
        <p:nvSpPr>
          <p:cNvPr id="15" name="Rectangle 14">
            <a:extLst>
              <a:ext uri="{FF2B5EF4-FFF2-40B4-BE49-F238E27FC236}">
                <a16:creationId xmlns:a16="http://schemas.microsoft.com/office/drawing/2014/main" id="{B95E280F-4AC5-4815-8D22-ACBDEE6CE5DD}"/>
              </a:ext>
            </a:extLst>
          </p:cNvPr>
          <p:cNvSpPr/>
          <p:nvPr/>
        </p:nvSpPr>
        <p:spPr>
          <a:xfrm>
            <a:off x="115418" y="3547640"/>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Ơ-rô-pê-ô-it.</a:t>
            </a:r>
          </a:p>
        </p:txBody>
      </p:sp>
      <p:sp>
        <p:nvSpPr>
          <p:cNvPr id="16" name="Rectangle 15">
            <a:extLst>
              <a:ext uri="{FF2B5EF4-FFF2-40B4-BE49-F238E27FC236}">
                <a16:creationId xmlns:a16="http://schemas.microsoft.com/office/drawing/2014/main" id="{AEEB5C3E-ADE4-4756-9A58-CB1BC207CD7E}"/>
              </a:ext>
            </a:extLst>
          </p:cNvPr>
          <p:cNvSpPr/>
          <p:nvPr/>
        </p:nvSpPr>
        <p:spPr>
          <a:xfrm>
            <a:off x="107396" y="1093942"/>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spTree>
    <p:extLst>
      <p:ext uri="{BB962C8B-B14F-4D97-AF65-F5344CB8AC3E}">
        <p14:creationId xmlns:p14="http://schemas.microsoft.com/office/powerpoint/2010/main" val="285014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251FF85-A2B8-4423-9ADB-DEDF4B5083D0}"/>
              </a:ext>
            </a:extLst>
          </p:cNvPr>
          <p:cNvSpPr/>
          <p:nvPr/>
        </p:nvSpPr>
        <p:spPr>
          <a:xfrm>
            <a:off x="245393" y="1997839"/>
            <a:ext cx="11487464" cy="2862322"/>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Dân c</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 có nhiều nguồn gốc khác nhau:</a:t>
            </a:r>
            <a:r>
              <a:rPr lang="vi-VN" sz="3600">
                <a:solidFill>
                  <a:srgbClr val="1B04FA"/>
                </a:solidFill>
                <a:latin typeface="Arial" panose="020B0604020202020204" pitchFamily="34" charset="0"/>
                <a:cs typeface="Arial" panose="020B0604020202020204" pitchFamily="34" charset="0"/>
              </a:rPr>
              <a:t> Người Anh-điêng (Chủng tộc Môn-gô-lô-it)</a:t>
            </a:r>
            <a:r>
              <a:rPr lang="en-US" sz="3600">
                <a:solidFill>
                  <a:srgbClr val="1B04FA"/>
                </a:solidFill>
                <a:latin typeface="Arial" panose="020B0604020202020204" pitchFamily="34" charset="0"/>
                <a:cs typeface="Arial" panose="020B0604020202020204" pitchFamily="34" charset="0"/>
              </a:rPr>
              <a:t>;Ng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Châu Âu (chủng tộc </a:t>
            </a:r>
            <a:r>
              <a:rPr lang="vi-VN" sz="3600">
                <a:solidFill>
                  <a:srgbClr val="1B04FA"/>
                </a:solidFill>
                <a:latin typeface="Arial" panose="020B0604020202020204" pitchFamily="34" charset="0"/>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-rô-pê-ô it;</a:t>
            </a:r>
            <a:r>
              <a:rPr lang="vi-VN" sz="3600">
                <a:solidFill>
                  <a:srgbClr val="1B04FA"/>
                </a:solidFill>
                <a:latin typeface="Arial" panose="020B0604020202020204" pitchFamily="34" charset="0"/>
                <a:cs typeface="Arial" panose="020B0604020202020204" pitchFamily="34" charset="0"/>
              </a:rPr>
              <a:t> Người gốc Phi (Chủng tộc Nê-grô-it).</a:t>
            </a:r>
          </a:p>
          <a:p>
            <a:pPr algn="just"/>
            <a:r>
              <a:rPr lang="vi-VN" sz="3600">
                <a:solidFill>
                  <a:srgbClr val="1B04FA"/>
                </a:solidFill>
                <a:latin typeface="Arial" panose="020B0604020202020204" pitchFamily="34" charset="0"/>
                <a:cs typeface="Arial" panose="020B0604020202020204" pitchFamily="34" charset="0"/>
              </a:rPr>
              <a:t>- Sự hòa huyết giữa các dân tộc tạo ra sự đa dạng về thành phần chủng tộc.</a:t>
            </a:r>
            <a:endParaRPr lang="en-US" sz="3600">
              <a:solidFill>
                <a:srgbClr val="1B04FA"/>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id="{55C6313E-0D56-4823-B554-35B1A46857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44352" y="587006"/>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A77504BB-C9E9-4359-98DD-1C5EF576857D}"/>
              </a:ext>
            </a:extLst>
          </p:cNvPr>
          <p:cNvSpPr/>
          <p:nvPr/>
        </p:nvSpPr>
        <p:spPr>
          <a:xfrm>
            <a:off x="155217" y="1153971"/>
            <a:ext cx="6569377"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a. Nguồn gốc dân c</a:t>
            </a:r>
            <a:r>
              <a:rPr lang="vi-VN" sz="2800">
                <a:solidFill>
                  <a:schemeClr val="bg1"/>
                </a:solidFill>
                <a:latin typeface="Arial" panose="020B0604020202020204" pitchFamily="34" charset="0"/>
                <a:cs typeface="Arial" panose="020B0604020202020204" pitchFamily="34" charset="0"/>
              </a:rPr>
              <a:t>ư</a:t>
            </a:r>
            <a:r>
              <a:rPr lang="en-US" sz="2800">
                <a:solidFill>
                  <a:schemeClr val="bg1"/>
                </a:solidFill>
                <a:latin typeface="Arial" panose="020B0604020202020204" pitchFamily="34" charset="0"/>
                <a:cs typeface="Arial" panose="020B0604020202020204" pitchFamily="34" charset="0"/>
              </a:rPr>
              <a:t> </a:t>
            </a:r>
            <a:r>
              <a:rPr lang="vi-VN" sz="2800">
                <a:solidFill>
                  <a:schemeClr val="bg1"/>
                </a:solidFill>
                <a:latin typeface="Arial" panose="020B0604020202020204" pitchFamily="34" charset="0"/>
                <a:cs typeface="Arial" panose="020B0604020202020204" pitchFamily="34" charset="0"/>
              </a:rPr>
              <a:t>Trung và Nam Mỹ</a:t>
            </a:r>
          </a:p>
        </p:txBody>
      </p:sp>
      <p:pic>
        <p:nvPicPr>
          <p:cNvPr id="12" name="Picture 11">
            <a:extLst>
              <a:ext uri="{FF2B5EF4-FFF2-40B4-BE49-F238E27FC236}">
                <a16:creationId xmlns:a16="http://schemas.microsoft.com/office/drawing/2014/main" id="{A640DD16-C611-4068-AEED-4C014C70F16F}"/>
              </a:ext>
            </a:extLst>
          </p:cNvPr>
          <p:cNvPicPr>
            <a:picLocks noChangeAspect="1"/>
          </p:cNvPicPr>
          <p:nvPr/>
        </p:nvPicPr>
        <p:blipFill rotWithShape="1">
          <a:blip r:embed="rId4"/>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13272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39F3851-82FD-4C3D-A69F-6F2B7B06CA77}"/>
              </a:ext>
            </a:extLst>
          </p:cNvPr>
          <p:cNvSpPr/>
          <p:nvPr/>
        </p:nvSpPr>
        <p:spPr>
          <a:xfrm>
            <a:off x="135363" y="2712134"/>
            <a:ext cx="6036444" cy="3108543"/>
          </a:xfrm>
          <a:prstGeom prst="rect">
            <a:avLst/>
          </a:prstGeom>
          <a:ln w="12700">
            <a:solidFill>
              <a:schemeClr val="accent1"/>
            </a:solid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Đọc thông tin và quan sát hình 1 trong mục b, hãy:</a:t>
            </a:r>
          </a:p>
          <a:p>
            <a:pPr algn="just"/>
            <a:r>
              <a:rPr lang="vi-VN" sz="2800">
                <a:solidFill>
                  <a:srgbClr val="FF0066"/>
                </a:solidFill>
                <a:latin typeface="Arial" panose="020B0604020202020204" pitchFamily="34" charset="0"/>
                <a:cs typeface="Arial" panose="020B0604020202020204" pitchFamily="34" charset="0"/>
              </a:rPr>
              <a:t> -Trình bày vấn đề đô thị hóa ở Trung và Nam Mỹ. </a:t>
            </a:r>
          </a:p>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Nêu những vấn đề xã hội nảy sinh do đô thị hóa phát triển ở Trung và Nam Mỹ ?</a:t>
            </a:r>
            <a:endParaRPr lang="en-US" sz="2800">
              <a:solidFill>
                <a:srgbClr val="FF0066"/>
              </a:solidFill>
            </a:endParaRPr>
          </a:p>
        </p:txBody>
      </p:sp>
      <p:grpSp>
        <p:nvGrpSpPr>
          <p:cNvPr id="16" name="Group 15">
            <a:extLst>
              <a:ext uri="{FF2B5EF4-FFF2-40B4-BE49-F238E27FC236}">
                <a16:creationId xmlns:a16="http://schemas.microsoft.com/office/drawing/2014/main"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id="{E6AE878A-6A17-4F94-A845-D5900E4B4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grpSp>
        <p:nvGrpSpPr>
          <p:cNvPr id="17" name="Group 16">
            <a:extLst>
              <a:ext uri="{FF2B5EF4-FFF2-40B4-BE49-F238E27FC236}">
                <a16:creationId xmlns:a16="http://schemas.microsoft.com/office/drawing/2014/main" id="{3763371F-2C54-4302-B1C5-A7DAB1AD9401}"/>
              </a:ext>
            </a:extLst>
          </p:cNvPr>
          <p:cNvGrpSpPr/>
          <p:nvPr/>
        </p:nvGrpSpPr>
        <p:grpSpPr>
          <a:xfrm>
            <a:off x="1139340" y="1768330"/>
            <a:ext cx="3810866" cy="827835"/>
            <a:chOff x="3222881" y="908516"/>
            <a:chExt cx="3514971" cy="682233"/>
          </a:xfrm>
        </p:grpSpPr>
        <p:sp>
          <p:nvSpPr>
            <p:cNvPr id="18" name="Rectangle: Rounded Corners 17">
              <a:extLst>
                <a:ext uri="{FF2B5EF4-FFF2-40B4-BE49-F238E27FC236}">
                  <a16:creationId xmlns:a16="http://schemas.microsoft.com/office/drawing/2014/main" id="{84B89B38-BC0B-4E95-9179-44B791A72B82}"/>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9" name="TextBox 18">
              <a:extLst>
                <a:ext uri="{FF2B5EF4-FFF2-40B4-BE49-F238E27FC236}">
                  <a16:creationId xmlns:a16="http://schemas.microsoft.com/office/drawing/2014/main" id="{425DB344-7939-4499-90A1-6613EC96C1AF}"/>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20" name="Group 19">
            <a:extLst>
              <a:ext uri="{FF2B5EF4-FFF2-40B4-BE49-F238E27FC236}">
                <a16:creationId xmlns:a16="http://schemas.microsoft.com/office/drawing/2014/main" id="{3980A5C7-0156-4C52-A083-7115940B86E0}"/>
              </a:ext>
            </a:extLst>
          </p:cNvPr>
          <p:cNvGrpSpPr/>
          <p:nvPr/>
        </p:nvGrpSpPr>
        <p:grpSpPr>
          <a:xfrm>
            <a:off x="89414" y="1784011"/>
            <a:ext cx="848449" cy="796469"/>
            <a:chOff x="3634055" y="3302115"/>
            <a:chExt cx="848449" cy="796469"/>
          </a:xfrm>
        </p:grpSpPr>
        <p:pic>
          <p:nvPicPr>
            <p:cNvPr id="21" name="Picture 20">
              <a:extLst>
                <a:ext uri="{FF2B5EF4-FFF2-40B4-BE49-F238E27FC236}">
                  <a16:creationId xmlns:a16="http://schemas.microsoft.com/office/drawing/2014/main" id="{E8928CE0-BF32-4627-A9F4-0C033BCAA3A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2" name="Picture 21">
              <a:extLst>
                <a:ext uri="{FF2B5EF4-FFF2-40B4-BE49-F238E27FC236}">
                  <a16:creationId xmlns:a16="http://schemas.microsoft.com/office/drawing/2014/main" id="{824609F9-1B61-4909-A742-8A5B8868E4D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3" name="3 Minute Timer (Nho)">
            <a:hlinkClick r:id="" action="ppaction://media"/>
            <a:extLst>
              <a:ext uri="{FF2B5EF4-FFF2-40B4-BE49-F238E27FC236}">
                <a16:creationId xmlns:a16="http://schemas.microsoft.com/office/drawing/2014/main" id="{BF417E51-B557-465E-82CD-17DB5C538869}"/>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715910" y="1723199"/>
            <a:ext cx="1472856" cy="913262"/>
          </a:xfrm>
          <a:prstGeom prst="rect">
            <a:avLst/>
          </a:prstGeom>
        </p:spPr>
      </p:pic>
    </p:spTree>
    <p:extLst>
      <p:ext uri="{BB962C8B-B14F-4D97-AF65-F5344CB8AC3E}">
        <p14:creationId xmlns:p14="http://schemas.microsoft.com/office/powerpoint/2010/main" val="24394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id="{E6AE878A-6A17-4F94-A845-D5900E4B4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
        <p:nvSpPr>
          <p:cNvPr id="17" name="Rectangle 16">
            <a:extLst>
              <a:ext uri="{FF2B5EF4-FFF2-40B4-BE49-F238E27FC236}">
                <a16:creationId xmlns:a16="http://schemas.microsoft.com/office/drawing/2014/main" id="{60EBFF99-CF02-4ED3-9AE5-3FAD3FE22578}"/>
              </a:ext>
            </a:extLst>
          </p:cNvPr>
          <p:cNvSpPr/>
          <p:nvPr/>
        </p:nvSpPr>
        <p:spPr>
          <a:xfrm>
            <a:off x="75807" y="1926446"/>
            <a:ext cx="6096000" cy="3354765"/>
          </a:xfrm>
          <a:prstGeom prst="rect">
            <a:avLst/>
          </a:prstGeom>
        </p:spPr>
        <p:txBody>
          <a:bodyPr>
            <a:spAutoFit/>
          </a:bodyPr>
          <a:lstStyle/>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Tốc độ đô thị hóa nhanh nhất thế giới.</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Tỉ lệ dân đô thị hóa cao khoảng 80% số dân (năm 2020).</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Ở một số nơi quá trình đô thị hoá mang tính tự phát</a:t>
            </a:r>
            <a:r>
              <a:rPr lang="en-US" sz="3200">
                <a:solidFill>
                  <a:srgbClr val="1B04FA"/>
                </a:solidFill>
                <a:latin typeface="Arial" panose="020B0604020202020204" pitchFamily="34" charset="0"/>
                <a:cs typeface="Arial" panose="020B0604020202020204" pitchFamily="34" charset="0"/>
              </a:rPr>
              <a:t>.</a:t>
            </a:r>
            <a:endParaRPr lang="en-US">
              <a:solidFill>
                <a:srgbClr val="1B04FA"/>
              </a:solidFill>
            </a:endParaRPr>
          </a:p>
        </p:txBody>
      </p:sp>
      <p:pic>
        <p:nvPicPr>
          <p:cNvPr id="18" name="Picture 17" descr="book9">
            <a:extLst>
              <a:ext uri="{FF2B5EF4-FFF2-40B4-BE49-F238E27FC236}">
                <a16:creationId xmlns:a16="http://schemas.microsoft.com/office/drawing/2014/main" id="{B5DF8B48-9031-4990-89B1-9C9C6E7EB3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43365" y="973693"/>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0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0E2402-224F-4CAC-A17D-B8C1C8271997}"/>
              </a:ext>
            </a:extLst>
          </p:cNvPr>
          <p:cNvSpPr/>
          <p:nvPr/>
        </p:nvSpPr>
        <p:spPr>
          <a:xfrm>
            <a:off x="582275" y="1037323"/>
            <a:ext cx="3467211"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hoá</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17D64EB8-1AFB-4B2D-822A-C8ED56E19553}"/>
              </a:ext>
            </a:extLst>
          </p:cNvPr>
          <p:cNvSpPr/>
          <p:nvPr/>
        </p:nvSpPr>
        <p:spPr>
          <a:xfrm>
            <a:off x="559227" y="2018318"/>
            <a:ext cx="10175034" cy="3209918"/>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Xuất hiện những khu nhà ổ chuột.</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Vấn đề về an ninh, trật tự xã hội.</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Nạn thất nghiệp, thiếu việc làm.</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Các tệ nạn xã hội.</a:t>
            </a:r>
            <a:endParaRPr lang="en-US" sz="4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33FAA24-E269-4EA8-A87B-9004C2A41A70}"/>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797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3A018E-5174-43AE-BC1E-C2559A2F5170}"/>
              </a:ext>
            </a:extLst>
          </p:cNvPr>
          <p:cNvPicPr>
            <a:picLocks noChangeAspect="1"/>
          </p:cNvPicPr>
          <p:nvPr/>
        </p:nvPicPr>
        <p:blipFill>
          <a:blip r:embed="rId3"/>
          <a:stretch>
            <a:fillRect/>
          </a:stretch>
        </p:blipFill>
        <p:spPr>
          <a:xfrm>
            <a:off x="0" y="54219"/>
            <a:ext cx="12192000" cy="3291656"/>
          </a:xfrm>
          <a:prstGeom prst="rect">
            <a:avLst/>
          </a:prstGeom>
        </p:spPr>
      </p:pic>
      <p:pic>
        <p:nvPicPr>
          <p:cNvPr id="8" name="image108.jpg" descr="Image result for rocky mountains&quot;">
            <a:extLst>
              <a:ext uri="{FF2B5EF4-FFF2-40B4-BE49-F238E27FC236}">
                <a16:creationId xmlns:a16="http://schemas.microsoft.com/office/drawing/2014/main" id="{867D310D-9018-4164-AE6F-4CAB2D5D23A1}"/>
              </a:ext>
            </a:extLst>
          </p:cNvPr>
          <p:cNvPicPr/>
          <p:nvPr/>
        </p:nvPicPr>
        <p:blipFill rotWithShape="1">
          <a:blip r:embed="rId4"/>
          <a:srcRect l="24685" r="16015" b="-3"/>
          <a:stretch/>
        </p:blipFill>
        <p:spPr>
          <a:xfrm>
            <a:off x="92767" y="3710608"/>
            <a:ext cx="3773557" cy="2910529"/>
          </a:xfrm>
          <a:prstGeom prst="rect">
            <a:avLst/>
          </a:prstGeom>
        </p:spPr>
      </p:pic>
      <p:pic>
        <p:nvPicPr>
          <p:cNvPr id="11" name="image183.jpg" descr="Image result for eskimo people">
            <a:extLst>
              <a:ext uri="{FF2B5EF4-FFF2-40B4-BE49-F238E27FC236}">
                <a16:creationId xmlns:a16="http://schemas.microsoft.com/office/drawing/2014/main" id="{67C523EC-BB52-4C6C-B21D-F0BE82EB0B04}"/>
              </a:ext>
            </a:extLst>
          </p:cNvPr>
          <p:cNvPicPr/>
          <p:nvPr/>
        </p:nvPicPr>
        <p:blipFill>
          <a:blip r:embed="rId5"/>
          <a:srcRect/>
          <a:stretch>
            <a:fillRect/>
          </a:stretch>
        </p:blipFill>
        <p:spPr>
          <a:xfrm>
            <a:off x="3935897" y="3710608"/>
            <a:ext cx="3949146" cy="2910528"/>
          </a:xfrm>
          <a:prstGeom prst="rect">
            <a:avLst/>
          </a:prstGeom>
          <a:ln/>
        </p:spPr>
      </p:pic>
      <p:pic>
        <p:nvPicPr>
          <p:cNvPr id="12" name="image238.jpg" descr="Résultat de recherche d'images pour &quot;thành phố new york&quot;">
            <a:extLst>
              <a:ext uri="{FF2B5EF4-FFF2-40B4-BE49-F238E27FC236}">
                <a16:creationId xmlns:a16="http://schemas.microsoft.com/office/drawing/2014/main" id="{41F22ED8-FA91-4F81-AB74-1DDAAC3F147C}"/>
              </a:ext>
            </a:extLst>
          </p:cNvPr>
          <p:cNvPicPr/>
          <p:nvPr/>
        </p:nvPicPr>
        <p:blipFill>
          <a:blip r:embed="rId6"/>
          <a:srcRect/>
          <a:stretch>
            <a:fillRect/>
          </a:stretch>
        </p:blipFill>
        <p:spPr>
          <a:xfrm>
            <a:off x="7984863" y="3710608"/>
            <a:ext cx="4087868" cy="2910528"/>
          </a:xfrm>
          <a:prstGeom prst="rect">
            <a:avLst/>
          </a:prstGeom>
          <a:ln/>
        </p:spPr>
      </p:pic>
    </p:spTree>
    <p:extLst>
      <p:ext uri="{BB962C8B-B14F-4D97-AF65-F5344CB8AC3E}">
        <p14:creationId xmlns:p14="http://schemas.microsoft.com/office/powerpoint/2010/main" val="3875345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2454BD8-C74F-4CC0-9E02-8959B8C2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4403"/>
            <a:ext cx="10566400" cy="45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Hình chữ nhật 1">
            <a:extLst>
              <a:ext uri="{FF2B5EF4-FFF2-40B4-BE49-F238E27FC236}">
                <a16:creationId xmlns:a16="http://schemas.microsoft.com/office/drawing/2014/main" id="{DC73173B-5837-4CD7-B544-864A6E172A41}"/>
              </a:ext>
            </a:extLst>
          </p:cNvPr>
          <p:cNvSpPr>
            <a:spLocks noChangeArrowheads="1"/>
          </p:cNvSpPr>
          <p:nvPr/>
        </p:nvSpPr>
        <p:spPr bwMode="auto">
          <a:xfrm>
            <a:off x="339835" y="5044089"/>
            <a:ext cx="1198880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667">
                <a:solidFill>
                  <a:srgbClr val="1B04FA"/>
                </a:solidFill>
                <a:latin typeface="+mn-lt"/>
              </a:rPr>
              <a:t>Tọa lạc trên một sườn đồi ở Rio de Janeiro, Rocinha là khu ổ chuột lớn có hơn 11 triệu người sinh sống. Phần lớn các khu nhà ở được làm từ nguyên liệu thô như đá cứng, không giống như các cấu kiện kim loại điển hình trong rất nhiều các khu nhà ổ chuột ở châu Phi và châu Á.</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7CDB2C69-BB5C-4484-8C8B-A5665B4A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451"/>
            <a:ext cx="11277600"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Hình chữ nhật 4">
            <a:extLst>
              <a:ext uri="{FF2B5EF4-FFF2-40B4-BE49-F238E27FC236}">
                <a16:creationId xmlns:a16="http://schemas.microsoft.com/office/drawing/2014/main" id="{ADB8C2E9-AC9B-4426-8720-145C630A20FA}"/>
              </a:ext>
            </a:extLst>
          </p:cNvPr>
          <p:cNvSpPr>
            <a:spLocks noChangeArrowheads="1"/>
          </p:cNvSpPr>
          <p:nvPr/>
        </p:nvSpPr>
        <p:spPr bwMode="auto">
          <a:xfrm>
            <a:off x="0" y="5549619"/>
            <a:ext cx="123952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sz="2667">
                <a:solidFill>
                  <a:srgbClr val="1B04FA"/>
                </a:solidFill>
                <a:latin typeface="Arial" panose="020B0604020202020204" pitchFamily="34" charset="0"/>
                <a:cs typeface="Arial" panose="020B0604020202020204" pitchFamily="34" charset="0"/>
              </a:rPr>
              <a:t>Hàng triệu người ở các khu ổ chuột phải sống trong điều kiện không có điện, nước. Họ tìm nơi trú ẩn ở bất cứ nơi nào có thể ở bao gồm cả những nghĩa trang, những căn hộ đô thị bị bỏ hoang.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6.jpg" descr="Brazil cÅ©ng lÃ  má»t trong nhá»¯ng quá»c gia Má»¹ Latinh cÃ³ sá»± phÃ¢n chia rÃµ nÃ©t giÃ u - nghÃ¨o">
            <a:extLst>
              <a:ext uri="{FF2B5EF4-FFF2-40B4-BE49-F238E27FC236}">
                <a16:creationId xmlns:a16="http://schemas.microsoft.com/office/drawing/2014/main" id="{CDDE6E0C-B756-4069-B30A-B0593E884B24}"/>
              </a:ext>
            </a:extLst>
          </p:cNvPr>
          <p:cNvPicPr/>
          <p:nvPr/>
        </p:nvPicPr>
        <p:blipFill>
          <a:blip r:embed="rId3"/>
          <a:srcRect/>
          <a:stretch>
            <a:fillRect/>
          </a:stretch>
        </p:blipFill>
        <p:spPr>
          <a:xfrm>
            <a:off x="6092658" y="1112940"/>
            <a:ext cx="5967798" cy="3956669"/>
          </a:xfrm>
          <a:prstGeom prst="rect">
            <a:avLst/>
          </a:prstGeom>
          <a:ln/>
        </p:spPr>
      </p:pic>
      <p:pic>
        <p:nvPicPr>
          <p:cNvPr id="9" name="image249.jpg" descr="Bá»©c tÆ°á»ng xáº¥u há» xÃ¢y dá»±ng á» thá»§ ÄÃ´ Lima, Peru, vá»i má»¥c ÄÃ­ch Äáº©y lÃ¹i tÃ¬nh tráº¡ng Än cáº¯p Äang hoÃ nh hÃ nh trÃªn kháº¯p thÃ nh phá»">
            <a:extLst>
              <a:ext uri="{FF2B5EF4-FFF2-40B4-BE49-F238E27FC236}">
                <a16:creationId xmlns:a16="http://schemas.microsoft.com/office/drawing/2014/main" id="{0254A11B-965D-477E-B163-B795689AF5A3}"/>
              </a:ext>
            </a:extLst>
          </p:cNvPr>
          <p:cNvPicPr/>
          <p:nvPr/>
        </p:nvPicPr>
        <p:blipFill>
          <a:blip r:embed="rId4"/>
          <a:srcRect/>
          <a:stretch>
            <a:fillRect/>
          </a:stretch>
        </p:blipFill>
        <p:spPr>
          <a:xfrm>
            <a:off x="195070" y="1112940"/>
            <a:ext cx="5588152" cy="3993551"/>
          </a:xfrm>
          <a:prstGeom prst="rect">
            <a:avLst/>
          </a:prstGeom>
          <a:ln/>
        </p:spPr>
      </p:pic>
      <p:sp>
        <p:nvSpPr>
          <p:cNvPr id="10" name="Rectangle 9">
            <a:extLst>
              <a:ext uri="{FF2B5EF4-FFF2-40B4-BE49-F238E27FC236}">
                <a16:creationId xmlns:a16="http://schemas.microsoft.com/office/drawing/2014/main" id="{F8926180-E87E-417A-8A2D-FB0A2902DE60}"/>
              </a:ext>
            </a:extLst>
          </p:cNvPr>
          <p:cNvSpPr/>
          <p:nvPr/>
        </p:nvSpPr>
        <p:spPr>
          <a:xfrm>
            <a:off x="131544" y="5200346"/>
            <a:ext cx="5651678" cy="1015663"/>
          </a:xfrm>
          <a:prstGeom prst="rect">
            <a:avLst/>
          </a:prstGeom>
          <a:ln>
            <a:solidFill>
              <a:schemeClr val="accent1"/>
            </a:solidFill>
            <a:prstDash val="sysDash"/>
          </a:ln>
        </p:spPr>
        <p:txBody>
          <a:bodyPr wrap="square">
            <a:spAutoFit/>
          </a:bodyPr>
          <a:lstStyle/>
          <a:p>
            <a:pPr algn="ctr"/>
            <a:r>
              <a:rPr lang="vi-VN">
                <a:solidFill>
                  <a:srgbClr val="1B04FA"/>
                </a:solidFill>
                <a:latin typeface="Cambria" panose="02040503050406030204" pitchFamily="18" charset="0"/>
                <a:ea typeface="Cambria" panose="02040503050406030204" pitchFamily="18" charset="0"/>
                <a:cs typeface="Cambria" panose="02040503050406030204" pitchFamily="18" charset="0"/>
              </a:rPr>
              <a:t>"</a:t>
            </a:r>
            <a:r>
              <a:rPr lang="vi-VN" sz="2000">
                <a:solidFill>
                  <a:srgbClr val="1B04FA"/>
                </a:solidFill>
                <a:ea typeface="Cambria" panose="02040503050406030204" pitchFamily="18" charset="0"/>
                <a:cs typeface="Cambria" panose="02040503050406030204" pitchFamily="18" charset="0"/>
              </a:rPr>
              <a:t>Bức tường xấu hổ" xây dựng ở thủ đô Lima, Peru, với mục đích "đẩy lùi tình trạng ăn cắp đang hoành hành trên khắp thành phố"</a:t>
            </a:r>
            <a:endParaRPr lang="en-US" sz="2000">
              <a:solidFill>
                <a:srgbClr val="1B04FA"/>
              </a:solidFill>
            </a:endParaRPr>
          </a:p>
        </p:txBody>
      </p:sp>
      <p:sp>
        <p:nvSpPr>
          <p:cNvPr id="12" name="Rectangle 11">
            <a:extLst>
              <a:ext uri="{FF2B5EF4-FFF2-40B4-BE49-F238E27FC236}">
                <a16:creationId xmlns:a16="http://schemas.microsoft.com/office/drawing/2014/main" id="{7E8DE45C-A052-4942-B592-D91E006370EC}"/>
              </a:ext>
            </a:extLst>
          </p:cNvPr>
          <p:cNvSpPr/>
          <p:nvPr/>
        </p:nvSpPr>
        <p:spPr>
          <a:xfrm>
            <a:off x="6092658" y="5222105"/>
            <a:ext cx="5967798" cy="1015663"/>
          </a:xfrm>
          <a:prstGeom prst="rect">
            <a:avLst/>
          </a:prstGeom>
          <a:ln>
            <a:solidFill>
              <a:schemeClr val="accent1"/>
            </a:solidFill>
            <a:prstDash val="sysDash"/>
          </a:ln>
        </p:spPr>
        <p:txBody>
          <a:bodyPr wrap="square">
            <a:spAutoFit/>
          </a:bodyPr>
          <a:lstStyle/>
          <a:p>
            <a:pPr algn="ctr"/>
            <a:r>
              <a:rPr lang="vi-VN" sz="2000">
                <a:solidFill>
                  <a:srgbClr val="1B04FA"/>
                </a:solidFill>
                <a:ea typeface="Cambria" panose="02040503050406030204" pitchFamily="18" charset="0"/>
                <a:cs typeface="Cambria" panose="02040503050406030204" pitchFamily="18" charset="0"/>
              </a:rPr>
              <a:t>Khu ổ chuột ở Braxin</a:t>
            </a:r>
            <a:endParaRPr lang="en-US" sz="2000">
              <a:solidFill>
                <a:srgbClr val="1B04FA"/>
              </a:solidFill>
              <a:ea typeface="Calibri" panose="020F0502020204030204" pitchFamily="34" charset="0"/>
            </a:endParaRPr>
          </a:p>
          <a:p>
            <a:pPr algn="ctr"/>
            <a:r>
              <a:rPr lang="vi-VN" sz="2000">
                <a:solidFill>
                  <a:srgbClr val="1B04FA"/>
                </a:solidFill>
                <a:ea typeface="Cambria" panose="02040503050406030204" pitchFamily="18" charset="0"/>
                <a:cs typeface="Cambria" panose="02040503050406030204" pitchFamily="18" charset="0"/>
              </a:rPr>
              <a:t>Brazil  là một trong những quốc gia Mỹ Latinh có sự phân chia rõ nét giàu - nghèo</a:t>
            </a:r>
            <a:endParaRPr lang="en-US" sz="2000">
              <a:solidFill>
                <a:srgbClr val="1B04FA"/>
              </a:solidFill>
            </a:endParaRPr>
          </a:p>
        </p:txBody>
      </p:sp>
      <p:pic>
        <p:nvPicPr>
          <p:cNvPr id="6" name="Picture 5">
            <a:extLst>
              <a:ext uri="{FF2B5EF4-FFF2-40B4-BE49-F238E27FC236}">
                <a16:creationId xmlns:a16="http://schemas.microsoft.com/office/drawing/2014/main" id="{582E54E6-C67E-4C7F-BCC8-E24F35C852BC}"/>
              </a:ext>
            </a:extLst>
          </p:cNvPr>
          <p:cNvPicPr>
            <a:picLocks noChangeAspect="1"/>
          </p:cNvPicPr>
          <p:nvPr/>
        </p:nvPicPr>
        <p:blipFill rotWithShape="1">
          <a:blip r:embed="rId5"/>
          <a:srcRect l="49250" t="16517" r="40417" b="67812"/>
          <a:stretch/>
        </p:blipFill>
        <p:spPr>
          <a:xfrm>
            <a:off x="10800616" y="0"/>
            <a:ext cx="1259840" cy="1074695"/>
          </a:xfrm>
          <a:prstGeom prst="rect">
            <a:avLst/>
          </a:prstGeom>
        </p:spPr>
      </p:pic>
    </p:spTree>
    <p:extLst>
      <p:ext uri="{BB962C8B-B14F-4D97-AF65-F5344CB8AC3E}">
        <p14:creationId xmlns:p14="http://schemas.microsoft.com/office/powerpoint/2010/main" val="154520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D4E557-FCE5-4BD1-9890-E04661142D1F}"/>
              </a:ext>
            </a:extLst>
          </p:cNvPr>
          <p:cNvGrpSpPr/>
          <p:nvPr/>
        </p:nvGrpSpPr>
        <p:grpSpPr>
          <a:xfrm>
            <a:off x="115418" y="23864"/>
            <a:ext cx="5873707" cy="872949"/>
            <a:chOff x="3196548" y="1633376"/>
            <a:chExt cx="5873707" cy="872949"/>
          </a:xfrm>
        </p:grpSpPr>
        <p:grpSp>
          <p:nvGrpSpPr>
            <p:cNvPr id="3" name="Group 2">
              <a:extLst>
                <a:ext uri="{FF2B5EF4-FFF2-40B4-BE49-F238E27FC236}">
                  <a16:creationId xmlns:a16="http://schemas.microsoft.com/office/drawing/2014/main" id="{609D2659-D554-4AC3-9F28-A1AAFD699091}"/>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CA2A3989-BD67-41F8-83E8-A62F4CABE784}"/>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945ED49A-EF4C-48CA-BF75-879874AD0D0B}"/>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57827719-FFFA-497D-B67B-0CD85732523C}"/>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dân c</a:t>
              </a:r>
              <a:r>
                <a:rPr lang="vi-VN" sz="2800">
                  <a:solidFill>
                    <a:srgbClr val="0070C0"/>
                  </a:solidFill>
                  <a:latin typeface="Arial" panose="020B0604020202020204" pitchFamily="34" charset="0"/>
                  <a:cs typeface="Arial" panose="020B0604020202020204" pitchFamily="34" charset="0"/>
                </a:rPr>
                <a:t>ư</a:t>
              </a:r>
              <a:r>
                <a:rPr lang="en-US" sz="2800">
                  <a:solidFill>
                    <a:srgbClr val="0070C0"/>
                  </a:solidFill>
                  <a:latin typeface="Arial" panose="020B0604020202020204" pitchFamily="34" charset="0"/>
                  <a:cs typeface="Arial" panose="020B0604020202020204" pitchFamily="34" charset="0"/>
                </a:rPr>
                <a:t>, xã hội</a:t>
              </a:r>
            </a:p>
          </p:txBody>
        </p:sp>
      </p:grpSp>
      <p:sp>
        <p:nvSpPr>
          <p:cNvPr id="7" name="Arrow: Pentagon 6">
            <a:extLst>
              <a:ext uri="{FF2B5EF4-FFF2-40B4-BE49-F238E27FC236}">
                <a16:creationId xmlns:a16="http://schemas.microsoft.com/office/drawing/2014/main" id="{B21B8C52-15B7-4DC9-B1A7-470093C28E8A}"/>
              </a:ext>
            </a:extLst>
          </p:cNvPr>
          <p:cNvSpPr/>
          <p:nvPr/>
        </p:nvSpPr>
        <p:spPr>
          <a:xfrm>
            <a:off x="68432" y="20940"/>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8" name="Isosceles Triangle 7">
            <a:extLst>
              <a:ext uri="{FF2B5EF4-FFF2-40B4-BE49-F238E27FC236}">
                <a16:creationId xmlns:a16="http://schemas.microsoft.com/office/drawing/2014/main" id="{23268D7B-905C-451A-AE1C-AC7BD5A7F2DF}"/>
              </a:ext>
            </a:extLst>
          </p:cNvPr>
          <p:cNvSpPr/>
          <p:nvPr/>
        </p:nvSpPr>
        <p:spPr>
          <a:xfrm rot="5400000">
            <a:off x="747288" y="359563"/>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0E2402-224F-4CAC-A17D-B8C1C8271997}"/>
              </a:ext>
            </a:extLst>
          </p:cNvPr>
          <p:cNvSpPr/>
          <p:nvPr/>
        </p:nvSpPr>
        <p:spPr>
          <a:xfrm>
            <a:off x="582275" y="1037323"/>
            <a:ext cx="3419709"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b. Vấn đề đô thị hóa</a:t>
            </a:r>
            <a:endParaRPr lang="vi-VN" sz="280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39F3851-82FD-4C3D-A69F-6F2B7B06CA77}"/>
              </a:ext>
            </a:extLst>
          </p:cNvPr>
          <p:cNvSpPr/>
          <p:nvPr/>
        </p:nvSpPr>
        <p:spPr>
          <a:xfrm>
            <a:off x="135363" y="2712134"/>
            <a:ext cx="6036444" cy="1384995"/>
          </a:xfrm>
          <a:prstGeom prst="rect">
            <a:avLst/>
          </a:prstGeom>
          <a:ln w="12700">
            <a:no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Kể tên và xác định vị trí của các thành phố có từ 10 triệu người trở lên ở Trung và Nam Mỹ</a:t>
            </a:r>
            <a:r>
              <a:rPr lang="en-US" sz="2800">
                <a:solidFill>
                  <a:srgbClr val="FF0066"/>
                </a:solidFill>
                <a:latin typeface="Arial" panose="020B0604020202020204" pitchFamily="34" charset="0"/>
                <a:cs typeface="Arial" panose="020B0604020202020204" pitchFamily="34" charset="0"/>
              </a:rPr>
              <a:t> ?</a:t>
            </a:r>
            <a:endParaRPr lang="en-US" sz="2800"/>
          </a:p>
        </p:txBody>
      </p:sp>
      <p:grpSp>
        <p:nvGrpSpPr>
          <p:cNvPr id="16" name="Group 15">
            <a:extLst>
              <a:ext uri="{FF2B5EF4-FFF2-40B4-BE49-F238E27FC236}">
                <a16:creationId xmlns:a16="http://schemas.microsoft.com/office/drawing/2014/main" id="{7628BEC9-8341-446C-B253-623E0BCB65B5}"/>
              </a:ext>
            </a:extLst>
          </p:cNvPr>
          <p:cNvGrpSpPr/>
          <p:nvPr/>
        </p:nvGrpSpPr>
        <p:grpSpPr>
          <a:xfrm>
            <a:off x="5898322" y="20940"/>
            <a:ext cx="6251890" cy="6858000"/>
            <a:chOff x="5898322" y="20940"/>
            <a:chExt cx="6251890" cy="6858000"/>
          </a:xfrm>
        </p:grpSpPr>
        <p:pic>
          <p:nvPicPr>
            <p:cNvPr id="14" name="Picture 13" descr="Map&#10;&#10;Description automatically generated">
              <a:extLst>
                <a:ext uri="{FF2B5EF4-FFF2-40B4-BE49-F238E27FC236}">
                  <a16:creationId xmlns:a16="http://schemas.microsoft.com/office/drawing/2014/main" id="{E6AE878A-6A17-4F94-A845-D5900E4B4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5" name="TextBox 14">
              <a:extLst>
                <a:ext uri="{FF2B5EF4-FFF2-40B4-BE49-F238E27FC236}">
                  <a16:creationId xmlns:a16="http://schemas.microsoft.com/office/drawing/2014/main" id="{C4CD45D0-7273-42A3-80DA-E8076EEF1119}"/>
                </a:ext>
              </a:extLst>
            </p:cNvPr>
            <p:cNvSpPr txBox="1"/>
            <p:nvPr/>
          </p:nvSpPr>
          <p:spPr>
            <a:xfrm>
              <a:off x="5898322" y="6550223"/>
              <a:ext cx="6251890" cy="307777"/>
            </a:xfrm>
            <a:prstGeom prst="rect">
              <a:avLst/>
            </a:prstGeom>
            <a:solidFill>
              <a:schemeClr val="bg1"/>
            </a:solidFill>
          </p:spPr>
          <p:txBody>
            <a:bodyPr wrap="square" rtlCol="0">
              <a:spAutoFit/>
            </a:bodyPr>
            <a:lstStyle/>
            <a:p>
              <a:r>
                <a:rPr lang="en-US" sz="14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
        <p:nvSpPr>
          <p:cNvPr id="24" name="Flowchart: Connector 23">
            <a:extLst>
              <a:ext uri="{FF2B5EF4-FFF2-40B4-BE49-F238E27FC236}">
                <a16:creationId xmlns:a16="http://schemas.microsoft.com/office/drawing/2014/main" id="{E772E1C1-25DA-404E-B01D-6D131CEECAAC}"/>
              </a:ext>
            </a:extLst>
          </p:cNvPr>
          <p:cNvSpPr/>
          <p:nvPr/>
        </p:nvSpPr>
        <p:spPr>
          <a:xfrm flipV="1">
            <a:off x="7414590" y="1066807"/>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E9905F89-C702-4A4F-81B3-DC41A49DB41D}"/>
              </a:ext>
            </a:extLst>
          </p:cNvPr>
          <p:cNvSpPr/>
          <p:nvPr/>
        </p:nvSpPr>
        <p:spPr>
          <a:xfrm flipV="1">
            <a:off x="10667997" y="3935896"/>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99E3BE60-DAC4-4A74-B78D-B70AE6ED3A8D}"/>
              </a:ext>
            </a:extLst>
          </p:cNvPr>
          <p:cNvSpPr/>
          <p:nvPr/>
        </p:nvSpPr>
        <p:spPr>
          <a:xfrm flipV="1">
            <a:off x="8938591" y="1954694"/>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24C73C03-9EF8-430E-8490-868C9D47F354}"/>
              </a:ext>
            </a:extLst>
          </p:cNvPr>
          <p:cNvSpPr/>
          <p:nvPr/>
        </p:nvSpPr>
        <p:spPr>
          <a:xfrm flipV="1">
            <a:off x="8786191" y="3127515"/>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2038BE21-7CA6-4825-A809-83B88C13AE85}"/>
              </a:ext>
            </a:extLst>
          </p:cNvPr>
          <p:cNvSpPr/>
          <p:nvPr/>
        </p:nvSpPr>
        <p:spPr>
          <a:xfrm flipV="1">
            <a:off x="9886123" y="4664767"/>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A5FAD38C-ADBF-4666-BDA6-598D64CFFC5B}"/>
              </a:ext>
            </a:extLst>
          </p:cNvPr>
          <p:cNvSpPr/>
          <p:nvPr/>
        </p:nvSpPr>
        <p:spPr>
          <a:xfrm flipV="1">
            <a:off x="10939671" y="390276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00A4C4-625A-4EB9-968C-654FCA4DA5E3}"/>
              </a:ext>
            </a:extLst>
          </p:cNvPr>
          <p:cNvSpPr/>
          <p:nvPr/>
        </p:nvSpPr>
        <p:spPr>
          <a:xfrm>
            <a:off x="221603" y="2082564"/>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Mê-hi-cô Xi-ti (khu vực Trung Mỹ).</a:t>
            </a:r>
          </a:p>
        </p:txBody>
      </p:sp>
      <p:sp>
        <p:nvSpPr>
          <p:cNvPr id="30" name="Rectangle 29">
            <a:extLst>
              <a:ext uri="{FF2B5EF4-FFF2-40B4-BE49-F238E27FC236}">
                <a16:creationId xmlns:a16="http://schemas.microsoft.com/office/drawing/2014/main" id="{37607192-D1B3-4457-962F-CDEFFDFEEF24}"/>
              </a:ext>
            </a:extLst>
          </p:cNvPr>
          <p:cNvSpPr/>
          <p:nvPr/>
        </p:nvSpPr>
        <p:spPr>
          <a:xfrm>
            <a:off x="185602" y="3683816"/>
            <a:ext cx="6096000" cy="954107"/>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Ri-ô đê Gia-nê-rô và Xao Pao-lô (nước Bra-xin).</a:t>
            </a:r>
          </a:p>
        </p:txBody>
      </p:sp>
      <p:sp>
        <p:nvSpPr>
          <p:cNvPr id="31" name="Rectangle 30">
            <a:extLst>
              <a:ext uri="{FF2B5EF4-FFF2-40B4-BE49-F238E27FC236}">
                <a16:creationId xmlns:a16="http://schemas.microsoft.com/office/drawing/2014/main" id="{2870850F-946F-4B93-9A03-5EC5C443FA52}"/>
              </a:ext>
            </a:extLst>
          </p:cNvPr>
          <p:cNvSpPr/>
          <p:nvPr/>
        </p:nvSpPr>
        <p:spPr>
          <a:xfrm>
            <a:off x="184718" y="2590287"/>
            <a:ext cx="4917369"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Bô-gô-ta (Cô-lôm-bi-a).</a:t>
            </a:r>
          </a:p>
        </p:txBody>
      </p:sp>
      <p:sp>
        <p:nvSpPr>
          <p:cNvPr id="32" name="Rectangle 31">
            <a:extLst>
              <a:ext uri="{FF2B5EF4-FFF2-40B4-BE49-F238E27FC236}">
                <a16:creationId xmlns:a16="http://schemas.microsoft.com/office/drawing/2014/main" id="{6883BCAC-3323-4D67-A104-3EEFC4117CCD}"/>
              </a:ext>
            </a:extLst>
          </p:cNvPr>
          <p:cNvSpPr/>
          <p:nvPr/>
        </p:nvSpPr>
        <p:spPr>
          <a:xfrm>
            <a:off x="221603" y="3101116"/>
            <a:ext cx="5292601"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Li-ma (Pê-ru).</a:t>
            </a:r>
            <a:r>
              <a:rPr lang="vi-VN" sz="2800">
                <a:solidFill>
                  <a:srgbClr val="1B04FA"/>
                </a:solidFill>
                <a:cs typeface="Arial" panose="020B0604020202020204" pitchFamily="34" charset="0"/>
              </a:rPr>
              <a:t> </a:t>
            </a:r>
            <a:endParaRPr lang="vi-VN" sz="2800">
              <a:solidFill>
                <a:srgbClr val="1B04FA"/>
              </a:solidFill>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58FE1571-14BA-44B1-9399-BBDDC5020A1A}"/>
              </a:ext>
            </a:extLst>
          </p:cNvPr>
          <p:cNvSpPr/>
          <p:nvPr/>
        </p:nvSpPr>
        <p:spPr>
          <a:xfrm>
            <a:off x="167148" y="4615191"/>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Bu-ê-nốt Ai-rét (Ác-hen-ti-na).</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1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arn(inVertic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4" grpId="0" animBg="1"/>
      <p:bldP spid="25" grpId="0" animBg="1"/>
      <p:bldP spid="26" grpId="0" animBg="1"/>
      <p:bldP spid="27" grpId="0" animBg="1"/>
      <p:bldP spid="28" grpId="0" animBg="1"/>
      <p:bldP spid="29" grpId="0" animBg="1"/>
      <p:bldP spid="12"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0E2402-224F-4CAC-A17D-B8C1C8271997}"/>
              </a:ext>
            </a:extLst>
          </p:cNvPr>
          <p:cNvSpPr/>
          <p:nvPr/>
        </p:nvSpPr>
        <p:spPr>
          <a:xfrm>
            <a:off x="439771" y="152653"/>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2521582-1EB0-42E8-ACEA-6635D1746F8A}"/>
              </a:ext>
            </a:extLst>
          </p:cNvPr>
          <p:cNvSpPr/>
          <p:nvPr/>
        </p:nvSpPr>
        <p:spPr>
          <a:xfrm>
            <a:off x="582275" y="1897110"/>
            <a:ext cx="11065976" cy="1323439"/>
          </a:xfrm>
          <a:prstGeom prst="rect">
            <a:avLst/>
          </a:prstGeom>
          <a:ln>
            <a:solidFill>
              <a:srgbClr val="1B04FA"/>
            </a:solidFill>
            <a:prstDash val="sysDash"/>
          </a:ln>
        </p:spPr>
        <p:txBody>
          <a:bodyPr wrap="square">
            <a:spAutoFit/>
          </a:bodyPr>
          <a:lstStyle/>
          <a:p>
            <a:r>
              <a:rPr lang="en-US" sz="4000">
                <a:solidFill>
                  <a:srgbClr val="FF0066"/>
                </a:solidFill>
                <a:latin typeface="Arial" panose="020B0604020202020204" pitchFamily="34" charset="0"/>
                <a:cs typeface="Arial" panose="020B0604020202020204" pitchFamily="34" charset="0"/>
              </a:rPr>
              <a:t>Dựa vào thông tin và hình ảnh trong mục c, hãy nêu những nét đặc sắc của văn hoá Mỹ La-tinh.</a:t>
            </a:r>
            <a:endParaRPr lang="en-US" sz="4000">
              <a:solidFill>
                <a:srgbClr val="FF0066"/>
              </a:solidFill>
            </a:endParaRPr>
          </a:p>
        </p:txBody>
      </p:sp>
      <p:pic>
        <p:nvPicPr>
          <p:cNvPr id="16" name="Picture 15">
            <a:extLst>
              <a:ext uri="{FF2B5EF4-FFF2-40B4-BE49-F238E27FC236}">
                <a16:creationId xmlns:a16="http://schemas.microsoft.com/office/drawing/2014/main" id="{7B59B57C-9F5E-4EB1-864B-851E62C452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509" y="3301295"/>
            <a:ext cx="7835028" cy="3556705"/>
          </a:xfrm>
          <a:prstGeom prst="rect">
            <a:avLst/>
          </a:prstGeom>
        </p:spPr>
      </p:pic>
      <p:pic>
        <p:nvPicPr>
          <p:cNvPr id="13" name="Picture 12">
            <a:extLst>
              <a:ext uri="{FF2B5EF4-FFF2-40B4-BE49-F238E27FC236}">
                <a16:creationId xmlns:a16="http://schemas.microsoft.com/office/drawing/2014/main" id="{E8BF0902-2851-4FCF-B634-77A3193BE157}"/>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grpSp>
        <p:nvGrpSpPr>
          <p:cNvPr id="14" name="Group 13">
            <a:extLst>
              <a:ext uri="{FF2B5EF4-FFF2-40B4-BE49-F238E27FC236}">
                <a16:creationId xmlns:a16="http://schemas.microsoft.com/office/drawing/2014/main" id="{A0C2CC0F-2758-40CB-8CF9-F5BD0B23BF8D}"/>
              </a:ext>
            </a:extLst>
          </p:cNvPr>
          <p:cNvGrpSpPr/>
          <p:nvPr/>
        </p:nvGrpSpPr>
        <p:grpSpPr>
          <a:xfrm>
            <a:off x="2478945" y="916034"/>
            <a:ext cx="848449" cy="796469"/>
            <a:chOff x="3634055" y="3302115"/>
            <a:chExt cx="848449" cy="796469"/>
          </a:xfrm>
        </p:grpSpPr>
        <p:pic>
          <p:nvPicPr>
            <p:cNvPr id="15" name="Picture 14">
              <a:extLst>
                <a:ext uri="{FF2B5EF4-FFF2-40B4-BE49-F238E27FC236}">
                  <a16:creationId xmlns:a16="http://schemas.microsoft.com/office/drawing/2014/main" id="{B247BE19-B221-4998-9F3D-F83AA7FFFA55}"/>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E8568BCB-9751-4C6D-8A0B-8E2FAF06CB5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pSp>
        <p:nvGrpSpPr>
          <p:cNvPr id="18" name="Group 17">
            <a:extLst>
              <a:ext uri="{FF2B5EF4-FFF2-40B4-BE49-F238E27FC236}">
                <a16:creationId xmlns:a16="http://schemas.microsoft.com/office/drawing/2014/main" id="{D58DDEE1-6EFD-4E33-B722-8E46268DE5F0}"/>
              </a:ext>
            </a:extLst>
          </p:cNvPr>
          <p:cNvGrpSpPr/>
          <p:nvPr/>
        </p:nvGrpSpPr>
        <p:grpSpPr>
          <a:xfrm>
            <a:off x="3718039" y="916034"/>
            <a:ext cx="3810866" cy="827835"/>
            <a:chOff x="3222881" y="908516"/>
            <a:chExt cx="3514971" cy="682233"/>
          </a:xfrm>
        </p:grpSpPr>
        <p:sp>
          <p:nvSpPr>
            <p:cNvPr id="19" name="Rectangle: Rounded Corners 18">
              <a:extLst>
                <a:ext uri="{FF2B5EF4-FFF2-40B4-BE49-F238E27FC236}">
                  <a16:creationId xmlns:a16="http://schemas.microsoft.com/office/drawing/2014/main" id="{E9AA3A20-217A-4932-8E8E-7E9A62945228}"/>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id="{56E85715-E35C-4F57-A01E-8BCA91400927}"/>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1" name="3 Minute Timer (Nho)">
            <a:hlinkClick r:id="" action="ppaction://media"/>
            <a:extLst>
              <a:ext uri="{FF2B5EF4-FFF2-40B4-BE49-F238E27FC236}">
                <a16:creationId xmlns:a16="http://schemas.microsoft.com/office/drawing/2014/main" id="{8DEE90E8-6453-49BE-AB25-1A5DF1E521D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431049" y="928135"/>
            <a:ext cx="1472856" cy="827835"/>
          </a:xfrm>
          <a:prstGeom prst="rect">
            <a:avLst/>
          </a:prstGeom>
        </p:spPr>
      </p:pic>
    </p:spTree>
    <p:extLst>
      <p:ext uri="{BB962C8B-B14F-4D97-AF65-F5344CB8AC3E}">
        <p14:creationId xmlns:p14="http://schemas.microsoft.com/office/powerpoint/2010/main" val="42855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1"/>
                                        </p:tgtEl>
                                      </p:cBhvr>
                                    </p:cmd>
                                  </p:childTnLst>
                                </p:cTn>
                              </p:par>
                            </p:childTnLst>
                          </p:cTn>
                        </p:par>
                      </p:childTnLst>
                    </p:cTn>
                  </p:par>
                </p:childTnLst>
              </p:cTn>
              <p:nextCondLst>
                <p:cond evt="onClick" delay="0">
                  <p:tgtEl>
                    <p:spTgt spid="21"/>
                  </p:tgtEl>
                </p:cond>
              </p:nextCondLst>
            </p:seq>
            <p:video>
              <p:cMediaNode vol="80000">
                <p:cTn id="20" fill="hold" display="0">
                  <p:stCondLst>
                    <p:cond delay="indefinite"/>
                  </p:stCondLst>
                </p:cTn>
                <p:tgtEl>
                  <p:spTgt spid="21"/>
                </p:tgtEl>
              </p:cMediaNode>
            </p:video>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1670" y="873998"/>
            <a:ext cx="11330608" cy="1200329"/>
          </a:xfrm>
          <a:prstGeom prst="rect">
            <a:avLst/>
          </a:prstGeom>
        </p:spPr>
        <p:txBody>
          <a:bodyPr wrap="square">
            <a:spAutoFit/>
          </a:bodyPr>
          <a:lstStyle/>
          <a:p>
            <a:pPr marL="571500" indent="-571500" algn="just">
              <a:buFontTx/>
              <a:buChar char="-"/>
            </a:pPr>
            <a:r>
              <a:rPr lang="vi-VN" sz="3600">
                <a:solidFill>
                  <a:srgbClr val="1B04FA"/>
                </a:solidFill>
                <a:latin typeface="Arial" panose="020B0604020202020204" pitchFamily="34" charset="0"/>
                <a:cs typeface="Arial" panose="020B0604020202020204" pitchFamily="34" charset="0"/>
              </a:rPr>
              <a:t>Chủ nhân của nhiều nền văn hoá cổ nổi tiếng: </a:t>
            </a:r>
            <a:endParaRPr lang="en-US" sz="3600">
              <a:solidFill>
                <a:srgbClr val="1B04FA"/>
              </a:solidFill>
              <a:latin typeface="Arial" panose="020B0604020202020204" pitchFamily="34" charset="0"/>
              <a:cs typeface="Arial" panose="020B0604020202020204" pitchFamily="34" charset="0"/>
            </a:endParaRPr>
          </a:p>
          <a:p>
            <a:pPr algn="just"/>
            <a:r>
              <a:rPr lang="vi-VN" sz="3600">
                <a:solidFill>
                  <a:srgbClr val="1B04FA"/>
                </a:solidFill>
                <a:latin typeface="Arial" panose="020B0604020202020204" pitchFamily="34" charset="0"/>
                <a:cs typeface="Arial" panose="020B0604020202020204" pitchFamily="34" charset="0"/>
              </a:rPr>
              <a:t>văn hóa May-a, văn hóa In-ca, văn hóa A-dơ-tếch.</a:t>
            </a:r>
          </a:p>
        </p:txBody>
      </p:sp>
      <p:sp>
        <p:nvSpPr>
          <p:cNvPr id="3" name="Rectangle 2">
            <a:extLst>
              <a:ext uri="{FF2B5EF4-FFF2-40B4-BE49-F238E27FC236}">
                <a16:creationId xmlns:a16="http://schemas.microsoft.com/office/drawing/2014/main"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4065E63A-CAD1-408D-85B4-B7CF36675957}"/>
              </a:ext>
            </a:extLst>
          </p:cNvPr>
          <p:cNvGrpSpPr/>
          <p:nvPr/>
        </p:nvGrpSpPr>
        <p:grpSpPr>
          <a:xfrm>
            <a:off x="271670" y="2632727"/>
            <a:ext cx="3451044" cy="2901483"/>
            <a:chOff x="118449" y="2620851"/>
            <a:chExt cx="3093626" cy="2901483"/>
          </a:xfrm>
        </p:grpSpPr>
        <p:pic>
          <p:nvPicPr>
            <p:cNvPr id="4" name="Picture 3">
              <a:extLst>
                <a:ext uri="{FF2B5EF4-FFF2-40B4-BE49-F238E27FC236}">
                  <a16:creationId xmlns:a16="http://schemas.microsoft.com/office/drawing/2014/main" id="{A919BA05-2C9E-4AD9-AAAF-D9541572BC62}"/>
                </a:ext>
              </a:extLst>
            </p:cNvPr>
            <p:cNvPicPr>
              <a:picLocks noChangeAspect="1"/>
            </p:cNvPicPr>
            <p:nvPr/>
          </p:nvPicPr>
          <p:blipFill>
            <a:blip r:embed="rId3"/>
            <a:stretch>
              <a:fillRect/>
            </a:stretch>
          </p:blipFill>
          <p:spPr>
            <a:xfrm>
              <a:off x="118449" y="2620851"/>
              <a:ext cx="3093626" cy="2354959"/>
            </a:xfrm>
            <a:prstGeom prst="rect">
              <a:avLst/>
            </a:prstGeom>
          </p:spPr>
        </p:pic>
        <p:sp>
          <p:nvSpPr>
            <p:cNvPr id="5" name="TextBox 4">
              <a:extLst>
                <a:ext uri="{FF2B5EF4-FFF2-40B4-BE49-F238E27FC236}">
                  <a16:creationId xmlns:a16="http://schemas.microsoft.com/office/drawing/2014/main" id="{A29D5446-F92E-4B4C-B916-96C3EDC9EA43}"/>
                </a:ext>
              </a:extLst>
            </p:cNvPr>
            <p:cNvSpPr txBox="1"/>
            <p:nvPr/>
          </p:nvSpPr>
          <p:spPr>
            <a:xfrm>
              <a:off x="577938" y="5122224"/>
              <a:ext cx="2174647"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Kiến trúc May-a</a:t>
              </a:r>
            </a:p>
          </p:txBody>
        </p:sp>
      </p:grpSp>
      <p:grpSp>
        <p:nvGrpSpPr>
          <p:cNvPr id="8" name="Group 7">
            <a:extLst>
              <a:ext uri="{FF2B5EF4-FFF2-40B4-BE49-F238E27FC236}">
                <a16:creationId xmlns:a16="http://schemas.microsoft.com/office/drawing/2014/main" id="{773AE754-9C9D-412E-AA10-48947930EA56}"/>
              </a:ext>
            </a:extLst>
          </p:cNvPr>
          <p:cNvGrpSpPr/>
          <p:nvPr/>
        </p:nvGrpSpPr>
        <p:grpSpPr>
          <a:xfrm>
            <a:off x="4068829" y="2632726"/>
            <a:ext cx="3529647" cy="3081590"/>
            <a:chOff x="3772299" y="2620850"/>
            <a:chExt cx="3093626" cy="3081590"/>
          </a:xfrm>
        </p:grpSpPr>
        <p:pic>
          <p:nvPicPr>
            <p:cNvPr id="1026" name="Picture 2" descr="Tìm hiểu về lịch sử người Maya cổ đại">
              <a:extLst>
                <a:ext uri="{FF2B5EF4-FFF2-40B4-BE49-F238E27FC236}">
                  <a16:creationId xmlns:a16="http://schemas.microsoft.com/office/drawing/2014/main" id="{36F62C85-6C7C-41F2-9780-642E1B41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299" y="2620850"/>
              <a:ext cx="3093626" cy="235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364391-B393-4FF9-A4FB-2E75BA57BC60}"/>
                </a:ext>
              </a:extLst>
            </p:cNvPr>
            <p:cNvSpPr txBox="1"/>
            <p:nvPr/>
          </p:nvSpPr>
          <p:spPr>
            <a:xfrm>
              <a:off x="3993292" y="4994554"/>
              <a:ext cx="2651640"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Một phần lịch pháp của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May-a</a:t>
              </a:r>
            </a:p>
          </p:txBody>
        </p:sp>
      </p:grpSp>
      <p:grpSp>
        <p:nvGrpSpPr>
          <p:cNvPr id="6" name="Group 5">
            <a:extLst>
              <a:ext uri="{FF2B5EF4-FFF2-40B4-BE49-F238E27FC236}">
                <a16:creationId xmlns:a16="http://schemas.microsoft.com/office/drawing/2014/main" id="{85311E92-4416-47B0-A6A2-3B876647F6CA}"/>
              </a:ext>
            </a:extLst>
          </p:cNvPr>
          <p:cNvGrpSpPr/>
          <p:nvPr/>
        </p:nvGrpSpPr>
        <p:grpSpPr>
          <a:xfrm>
            <a:off x="7880785" y="2632726"/>
            <a:ext cx="3526970" cy="3081590"/>
            <a:chOff x="7315201" y="2620850"/>
            <a:chExt cx="3526970" cy="3081590"/>
          </a:xfrm>
        </p:grpSpPr>
        <p:pic>
          <p:nvPicPr>
            <p:cNvPr id="1028" name="Picture 4" descr="Tìm hiểu về lịch sử người Maya cổ đại">
              <a:extLst>
                <a:ext uri="{FF2B5EF4-FFF2-40B4-BE49-F238E27FC236}">
                  <a16:creationId xmlns:a16="http://schemas.microsoft.com/office/drawing/2014/main" id="{1E11D173-0DAB-4A69-B702-978B53882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953" y="2620850"/>
              <a:ext cx="3243898" cy="23474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3FC299-B73B-439D-AC7B-E4E1AEF026DC}"/>
                </a:ext>
              </a:extLst>
            </p:cNvPr>
            <p:cNvSpPr txBox="1"/>
            <p:nvPr/>
          </p:nvSpPr>
          <p:spPr>
            <a:xfrm>
              <a:off x="7315201" y="4994554"/>
              <a:ext cx="3526970" cy="707886"/>
            </a:xfrm>
            <a:prstGeom prst="rect">
              <a:avLst/>
            </a:prstGeom>
            <a:noFill/>
          </p:spPr>
          <p:txBody>
            <a:bodyPr wrap="square" rtlCol="0">
              <a:spAutoFit/>
            </a:bodyPr>
            <a:lstStyle/>
            <a:p>
              <a:pPr algn="ctr"/>
              <a:r>
                <a:rPr lang="vi-VN" sz="2000">
                  <a:solidFill>
                    <a:srgbClr val="00B050"/>
                  </a:solidFill>
                </a:rPr>
                <a:t>Chữ tượng hình độc đáo trong văn tự của người Maya</a:t>
              </a:r>
              <a:endParaRPr lang="en-US" sz="2000">
                <a:solidFill>
                  <a:srgbClr val="00B050"/>
                </a:solidFill>
                <a:latin typeface="Arial" panose="020B0604020202020204" pitchFamily="34" charset="0"/>
                <a:cs typeface="Arial" panose="020B0604020202020204" pitchFamily="34" charset="0"/>
              </a:endParaRPr>
            </a:p>
          </p:txBody>
        </p:sp>
      </p:grpSp>
      <p:pic>
        <p:nvPicPr>
          <p:cNvPr id="13" name="Picture 12">
            <a:extLst>
              <a:ext uri="{FF2B5EF4-FFF2-40B4-BE49-F238E27FC236}">
                <a16:creationId xmlns:a16="http://schemas.microsoft.com/office/drawing/2014/main" id="{A0BC58B9-700D-4061-A714-AEC3C03BFE9C}"/>
              </a:ext>
            </a:extLst>
          </p:cNvPr>
          <p:cNvPicPr>
            <a:picLocks noChangeAspect="1"/>
          </p:cNvPicPr>
          <p:nvPr/>
        </p:nvPicPr>
        <p:blipFill rotWithShape="1">
          <a:blip r:embed="rId6"/>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20932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building, castle, old&#10;&#10;Description automatically generated">
            <a:extLst>
              <a:ext uri="{FF2B5EF4-FFF2-40B4-BE49-F238E27FC236}">
                <a16:creationId xmlns:a16="http://schemas.microsoft.com/office/drawing/2014/main" id="{98B6BE00-7C18-41CC-8E1D-696A551E8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0" y="1616678"/>
            <a:ext cx="3460108" cy="2595081"/>
          </a:xfrm>
          <a:prstGeom prst="rect">
            <a:avLst/>
          </a:prstGeom>
        </p:spPr>
      </p:pic>
      <p:pic>
        <p:nvPicPr>
          <p:cNvPr id="7" name="Picture 6" descr="A picture containing building, stone, apartment building, arch&#10;&#10;Description automatically generated">
            <a:extLst>
              <a:ext uri="{FF2B5EF4-FFF2-40B4-BE49-F238E27FC236}">
                <a16:creationId xmlns:a16="http://schemas.microsoft.com/office/drawing/2014/main" id="{C0AEA021-0033-4D1B-9DD0-46D858F56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0293" y="1616678"/>
            <a:ext cx="3460108" cy="2595081"/>
          </a:xfrm>
          <a:prstGeom prst="rect">
            <a:avLst/>
          </a:prstGeom>
        </p:spPr>
      </p:pic>
      <p:pic>
        <p:nvPicPr>
          <p:cNvPr id="9" name="Picture 8" descr="A picture containing grass, building, castle, old&#10;&#10;Description automatically generated">
            <a:extLst>
              <a:ext uri="{FF2B5EF4-FFF2-40B4-BE49-F238E27FC236}">
                <a16:creationId xmlns:a16="http://schemas.microsoft.com/office/drawing/2014/main" id="{EAECEE8B-D8FC-4470-9F28-15CBCCB3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6826" y="1616678"/>
            <a:ext cx="3635055" cy="2595081"/>
          </a:xfrm>
          <a:prstGeom prst="rect">
            <a:avLst/>
          </a:prstGeom>
        </p:spPr>
      </p:pic>
      <p:sp>
        <p:nvSpPr>
          <p:cNvPr id="10" name="Rectangle 9">
            <a:extLst>
              <a:ext uri="{FF2B5EF4-FFF2-40B4-BE49-F238E27FC236}">
                <a16:creationId xmlns:a16="http://schemas.microsoft.com/office/drawing/2014/main" id="{AD3F2221-85D3-4E2B-BC48-1B6B463690F3}"/>
              </a:ext>
            </a:extLst>
          </p:cNvPr>
          <p:cNvSpPr/>
          <p:nvPr/>
        </p:nvSpPr>
        <p:spPr>
          <a:xfrm>
            <a:off x="700646" y="4450844"/>
            <a:ext cx="10462160" cy="954107"/>
          </a:xfrm>
          <a:prstGeom prst="rect">
            <a:avLst/>
          </a:prstGeom>
        </p:spPr>
        <p:txBody>
          <a:bodyPr wrap="square">
            <a:spAutoFit/>
          </a:bodyPr>
          <a:lstStyle/>
          <a:p>
            <a:pPr algn="ctr"/>
            <a:r>
              <a:rPr lang="en-US" sz="2800" i="1">
                <a:solidFill>
                  <a:srgbClr val="00B050"/>
                </a:solidFill>
                <a:latin typeface="Arial" panose="020B0604020202020204" pitchFamily="34" charset="0"/>
                <a:cs typeface="Arial" panose="020B0604020202020204" pitchFamily="34" charset="0"/>
              </a:rPr>
              <a:t>Quần thế những công trình đồ sộ dựng nên hoàn toàn bằng </a:t>
            </a:r>
          </a:p>
          <a:p>
            <a:pPr algn="ctr"/>
            <a:r>
              <a:rPr lang="en-US" sz="2800" i="1">
                <a:solidFill>
                  <a:srgbClr val="00B050"/>
                </a:solidFill>
                <a:latin typeface="Arial" panose="020B0604020202020204" pitchFamily="34" charset="0"/>
                <a:cs typeface="Arial" panose="020B0604020202020204" pitchFamily="34" charset="0"/>
              </a:rPr>
              <a:t>đá granit xám</a:t>
            </a:r>
            <a:endParaRPr lang="en-US" sz="2800">
              <a:solidFill>
                <a:srgbClr val="00B05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9C325E-5CBA-43CB-989C-05FD70CBCED3}"/>
              </a:ext>
            </a:extLst>
          </p:cNvPr>
          <p:cNvSpPr/>
          <p:nvPr/>
        </p:nvSpPr>
        <p:spPr>
          <a:xfrm>
            <a:off x="1021279" y="300375"/>
            <a:ext cx="9820893" cy="1077218"/>
          </a:xfrm>
          <a:prstGeom prst="rect">
            <a:avLst/>
          </a:prstGeom>
        </p:spPr>
        <p:txBody>
          <a:bodyPr wrap="square">
            <a:spAutoFit/>
          </a:bodyPr>
          <a:lstStyle/>
          <a:p>
            <a:pPr algn="ctr"/>
            <a:r>
              <a:rPr lang="en-US" sz="3200">
                <a:solidFill>
                  <a:srgbClr val="FF0066"/>
                </a:solidFill>
                <a:latin typeface="Arial" panose="020B0604020202020204" pitchFamily="34" charset="0"/>
              </a:rPr>
              <a:t>Nền văn minh Inca khởi nguồn từ vùng cao nguyên Peru vào khoảng đầu thế kỷ XIII</a:t>
            </a:r>
            <a:endParaRPr lang="en-US" sz="3200">
              <a:solidFill>
                <a:srgbClr val="FF0066"/>
              </a:solidFill>
            </a:endParaRPr>
          </a:p>
        </p:txBody>
      </p:sp>
      <p:pic>
        <p:nvPicPr>
          <p:cNvPr id="12" name="Picture 11">
            <a:extLst>
              <a:ext uri="{FF2B5EF4-FFF2-40B4-BE49-F238E27FC236}">
                <a16:creationId xmlns:a16="http://schemas.microsoft.com/office/drawing/2014/main" id="{39221293-314B-4886-B24D-9257EB8EA00D}"/>
              </a:ext>
            </a:extLst>
          </p:cNvPr>
          <p:cNvPicPr>
            <a:picLocks noChangeAspect="1"/>
          </p:cNvPicPr>
          <p:nvPr/>
        </p:nvPicPr>
        <p:blipFill rotWithShape="1">
          <a:blip r:embed="rId5"/>
          <a:srcRect l="49250" t="16517" r="40417" b="67812"/>
          <a:stretch/>
        </p:blipFill>
        <p:spPr>
          <a:xfrm>
            <a:off x="10842172" y="164528"/>
            <a:ext cx="1259840" cy="1074695"/>
          </a:xfrm>
          <a:prstGeom prst="rect">
            <a:avLst/>
          </a:prstGeom>
        </p:spPr>
      </p:pic>
    </p:spTree>
    <p:extLst>
      <p:ext uri="{BB962C8B-B14F-4D97-AF65-F5344CB8AC3E}">
        <p14:creationId xmlns:p14="http://schemas.microsoft.com/office/powerpoint/2010/main" val="22560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118449" y="838028"/>
            <a:ext cx="11330608" cy="1200329"/>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p:txBody>
      </p:sp>
      <p:sp>
        <p:nvSpPr>
          <p:cNvPr id="3" name="Rectangle 2">
            <a:extLst>
              <a:ext uri="{FF2B5EF4-FFF2-40B4-BE49-F238E27FC236}">
                <a16:creationId xmlns:a16="http://schemas.microsoft.com/office/drawing/2014/main"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sp>
        <p:nvSpPr>
          <p:cNvPr id="5" name="AutoShape 2" descr="lễ hội hóa trang">
            <a:extLst>
              <a:ext uri="{FF2B5EF4-FFF2-40B4-BE49-F238E27FC236}">
                <a16:creationId xmlns:a16="http://schemas.microsoft.com/office/drawing/2014/main" id="{EE37DF26-3582-479D-BB94-0D7CBFF226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1EF31F12-E8F8-4632-B0CE-6F5F545E2404}"/>
              </a:ext>
            </a:extLst>
          </p:cNvPr>
          <p:cNvGrpSpPr/>
          <p:nvPr/>
        </p:nvGrpSpPr>
        <p:grpSpPr>
          <a:xfrm>
            <a:off x="579663" y="2231050"/>
            <a:ext cx="10305316" cy="4526210"/>
            <a:chOff x="579663" y="2231050"/>
            <a:chExt cx="10305316" cy="4526210"/>
          </a:xfrm>
        </p:grpSpPr>
        <p:sp>
          <p:nvSpPr>
            <p:cNvPr id="4" name="Rectangle 3">
              <a:extLst>
                <a:ext uri="{FF2B5EF4-FFF2-40B4-BE49-F238E27FC236}">
                  <a16:creationId xmlns:a16="http://schemas.microsoft.com/office/drawing/2014/main" id="{7794FD0A-CE06-4298-8627-4F3C1E492400}"/>
                </a:ext>
              </a:extLst>
            </p:cNvPr>
            <p:cNvSpPr/>
            <p:nvPr/>
          </p:nvSpPr>
          <p:spPr>
            <a:xfrm>
              <a:off x="1179615" y="5803153"/>
              <a:ext cx="9527970" cy="954107"/>
            </a:xfrm>
            <a:prstGeom prst="rect">
              <a:avLst/>
            </a:prstGeom>
          </p:spPr>
          <p:txBody>
            <a:bodyPr wrap="square">
              <a:spAutoFit/>
            </a:bodyPr>
            <a:lstStyle/>
            <a:p>
              <a:pPr algn="ctr"/>
              <a:r>
                <a:rPr lang="vi-VN" sz="2800" b="1">
                  <a:solidFill>
                    <a:srgbClr val="FF0066"/>
                  </a:solidFill>
                  <a:latin typeface="Arial" panose="020B0604020202020204" pitchFamily="34" charset="0"/>
                  <a:cs typeface="Arial" panose="020B0604020202020204" pitchFamily="34" charset="0"/>
                </a:rPr>
                <a:t>Lễ hội hóa trang</a:t>
              </a:r>
              <a:r>
                <a:rPr lang="en-US" sz="2800" b="1">
                  <a:solidFill>
                    <a:srgbClr val="FF0066"/>
                  </a:solidFill>
                  <a:latin typeface="Arial" panose="020B0604020202020204" pitchFamily="34" charset="0"/>
                  <a:cs typeface="Arial" panose="020B0604020202020204" pitchFamily="34" charset="0"/>
                </a:rPr>
                <a:t> </a:t>
              </a:r>
              <a:r>
                <a:rPr lang="vi-VN" sz="2800" b="1">
                  <a:solidFill>
                    <a:srgbClr val="FF0066"/>
                  </a:solidFill>
                  <a:latin typeface="Arial" panose="020B0604020202020204" pitchFamily="34" charset="0"/>
                  <a:cs typeface="Arial" panose="020B0604020202020204" pitchFamily="34" charset="0"/>
                </a:rPr>
                <a:t>(lễ hội Carnival)</a:t>
              </a:r>
              <a:r>
                <a:rPr lang="vi-VN" sz="2800">
                  <a:solidFill>
                    <a:srgbClr val="FF0066"/>
                  </a:solidFill>
                  <a:latin typeface="Arial" panose="020B0604020202020204" pitchFamily="34" charset="0"/>
                  <a:cs typeface="Arial" panose="020B0604020202020204" pitchFamily="34" charset="0"/>
                </a:rPr>
                <a:t> được tổ chức vào khoảng tháng 2 hàng năm trên khắp đất nước </a:t>
              </a:r>
              <a:r>
                <a:rPr lang="vi-VN" sz="2800" b="1">
                  <a:solidFill>
                    <a:srgbClr val="FF0066"/>
                  </a:solidFill>
                  <a:latin typeface="Arial" panose="020B0604020202020204" pitchFamily="34" charset="0"/>
                  <a:cs typeface="Arial" panose="020B0604020202020204" pitchFamily="34" charset="0"/>
                </a:rPr>
                <a:t>Brazil</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DFC0D4F-E975-4012-96EE-97177541C403}"/>
                </a:ext>
              </a:extLst>
            </p:cNvPr>
            <p:cNvPicPr>
              <a:picLocks noChangeAspect="1"/>
            </p:cNvPicPr>
            <p:nvPr/>
          </p:nvPicPr>
          <p:blipFill rotWithShape="1">
            <a:blip r:embed="rId2">
              <a:extLst>
                <a:ext uri="{28A0092B-C50C-407E-A947-70E740481C1C}">
                  <a14:useLocalDpi xmlns:a14="http://schemas.microsoft.com/office/drawing/2010/main" val="0"/>
                </a:ext>
              </a:extLst>
            </a:blip>
            <a:srcRect b="10297"/>
            <a:stretch/>
          </p:blipFill>
          <p:spPr>
            <a:xfrm>
              <a:off x="579663" y="2231050"/>
              <a:ext cx="5108617" cy="3294253"/>
            </a:xfrm>
            <a:prstGeom prst="rect">
              <a:avLst/>
            </a:prstGeom>
          </p:spPr>
        </p:pic>
        <p:pic>
          <p:nvPicPr>
            <p:cNvPr id="11" name="Picture 10">
              <a:extLst>
                <a:ext uri="{FF2B5EF4-FFF2-40B4-BE49-F238E27FC236}">
                  <a16:creationId xmlns:a16="http://schemas.microsoft.com/office/drawing/2014/main" id="{4208EE9F-8CAC-42B4-B7A9-B46C4A68B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31050"/>
              <a:ext cx="4941379" cy="3294253"/>
            </a:xfrm>
            <a:prstGeom prst="rect">
              <a:avLst/>
            </a:prstGeom>
          </p:spPr>
        </p:pic>
      </p:grpSp>
      <p:pic>
        <p:nvPicPr>
          <p:cNvPr id="13" name="Picture 12">
            <a:extLst>
              <a:ext uri="{FF2B5EF4-FFF2-40B4-BE49-F238E27FC236}">
                <a16:creationId xmlns:a16="http://schemas.microsoft.com/office/drawing/2014/main" id="{985A5B89-DBC3-4198-845D-89541992B9F5}"/>
              </a:ext>
            </a:extLst>
          </p:cNvPr>
          <p:cNvPicPr>
            <a:picLocks noChangeAspect="1"/>
          </p:cNvPicPr>
          <p:nvPr/>
        </p:nvPicPr>
        <p:blipFill rotWithShape="1">
          <a:blip r:embed="rId4"/>
          <a:srcRect l="49250" t="16517" r="40417" b="67812"/>
          <a:stretch/>
        </p:blipFill>
        <p:spPr>
          <a:xfrm>
            <a:off x="10927466" y="0"/>
            <a:ext cx="1259840" cy="1074695"/>
          </a:xfrm>
          <a:prstGeom prst="rect">
            <a:avLst/>
          </a:prstGeom>
        </p:spPr>
      </p:pic>
    </p:spTree>
    <p:extLst>
      <p:ext uri="{BB962C8B-B14F-4D97-AF65-F5344CB8AC3E}">
        <p14:creationId xmlns:p14="http://schemas.microsoft.com/office/powerpoint/2010/main" val="15877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D60A2D-B3D4-49CA-8787-D551AD11E02C}"/>
              </a:ext>
            </a:extLst>
          </p:cNvPr>
          <p:cNvSpPr/>
          <p:nvPr/>
        </p:nvSpPr>
        <p:spPr>
          <a:xfrm>
            <a:off x="533202" y="1234104"/>
            <a:ext cx="4243589" cy="332066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a:solidFill>
                  <a:srgbClr val="FF0066"/>
                </a:solidFill>
                <a:latin typeface="Arial" panose="020B0604020202020204" pitchFamily="34" charset="0"/>
                <a:cs typeface="Arial" panose="020B0604020202020204" pitchFamily="34" charset="0"/>
              </a:rPr>
              <a:t>Xem video nêu nguyên nhân tạo nên sự đa dạng, độc đáo về văn hóa ở Trung và Nam Mĩ?</a:t>
            </a:r>
          </a:p>
        </p:txBody>
      </p:sp>
      <p:pic>
        <p:nvPicPr>
          <p:cNvPr id="5" name="image45.jpg" descr="A picture containing calendar&#10;&#10;Description automatically generated">
            <a:extLst>
              <a:ext uri="{FF2B5EF4-FFF2-40B4-BE49-F238E27FC236}">
                <a16:creationId xmlns:a16="http://schemas.microsoft.com/office/drawing/2014/main" id="{1BA930F0-A206-4B04-A796-75B3A2249F1A}"/>
              </a:ext>
            </a:extLst>
          </p:cNvPr>
          <p:cNvPicPr/>
          <p:nvPr/>
        </p:nvPicPr>
        <p:blipFill rotWithShape="1">
          <a:blip r:embed="rId3"/>
          <a:srcRect r="1" b="1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12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1670" y="1099285"/>
            <a:ext cx="11330608" cy="5078313"/>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Chủ nhân của nhiều nền văn hoá cổ nổi tiếng: văn hóa May-a, văn hóa In-ca, văn hóa A-dơ-tếch.</a:t>
            </a:r>
          </a:p>
          <a:p>
            <a:pPr algn="just"/>
            <a:r>
              <a:rPr lang="vi-VN" sz="3600">
                <a:solidFill>
                  <a:srgbClr val="1B04FA"/>
                </a:solidFill>
                <a:latin typeface="Arial" panose="020B0604020202020204" pitchFamily="34" charset="0"/>
                <a:cs typeface="Arial" panose="020B0604020202020204" pitchFamily="34" charset="0"/>
              </a:rPr>
              <a:t>- Sau khi người Âu gốc Tây Ban Nha và Bồ Đào Nha sang xâm chiếm, sự pha trộn văn hoá của các tộc người đã hình thành nền văn hoá Mỹ La-tinh độc đáo.</a:t>
            </a:r>
          </a:p>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a:p>
            <a:pPr algn="just"/>
            <a:r>
              <a:rPr lang="vi-VN" sz="3600">
                <a:solidFill>
                  <a:srgbClr val="1B04FA"/>
                </a:solidFill>
                <a:latin typeface="Arial" panose="020B0604020202020204" pitchFamily="34" charset="0"/>
                <a:cs typeface="Arial" panose="020B0604020202020204" pitchFamily="34" charset="0"/>
              </a:rPr>
              <a:t>- Ngôn ngữ chính là tiếng Tây Ban Nha và Bồ Đào Nha thuộc ngữ hệ La-tinh.</a:t>
            </a:r>
            <a:endParaRPr lang="en-US" sz="3600">
              <a:solidFill>
                <a:srgbClr val="1B04FA"/>
              </a:solidFill>
            </a:endParaRPr>
          </a:p>
        </p:txBody>
      </p:sp>
      <p:sp>
        <p:nvSpPr>
          <p:cNvPr id="3" name="Rectangle 2">
            <a:extLst>
              <a:ext uri="{FF2B5EF4-FFF2-40B4-BE49-F238E27FC236}">
                <a16:creationId xmlns:a16="http://schemas.microsoft.com/office/drawing/2014/main" id="{DB16322A-F84D-41B8-A724-DE7575823DE4}"/>
              </a:ext>
            </a:extLst>
          </p:cNvPr>
          <p:cNvSpPr/>
          <p:nvPr/>
        </p:nvSpPr>
        <p:spPr>
          <a:xfrm>
            <a:off x="118449" y="100740"/>
            <a:ext cx="3728468" cy="523220"/>
          </a:xfrm>
          <a:prstGeom prst="rect">
            <a:avLst/>
          </a:prstGeom>
          <a:solidFill>
            <a:srgbClr val="7030A0"/>
          </a:solidFill>
          <a:ln w="3175">
            <a:solidFill>
              <a:schemeClr val="accent1"/>
            </a:solidFill>
          </a:ln>
        </p:spPr>
        <p:txBody>
          <a:bodyPr wrap="square">
            <a:spAutoFit/>
          </a:bodyPr>
          <a:lstStyle/>
          <a:p>
            <a:pPr algn="just"/>
            <a:r>
              <a:rPr lang="en-US" sz="2800">
                <a:solidFill>
                  <a:schemeClr val="bg1"/>
                </a:solidFill>
                <a:latin typeface="Arial" panose="020B0604020202020204" pitchFamily="34" charset="0"/>
                <a:cs typeface="Arial" panose="020B0604020202020204" pitchFamily="34" charset="0"/>
              </a:rPr>
              <a:t>c.Văn hóa Mỹ La Tinh</a:t>
            </a:r>
            <a:endParaRPr lang="vi-VN" sz="2800">
              <a:solidFill>
                <a:schemeClr val="bg1"/>
              </a:solidFill>
              <a:latin typeface="Arial" panose="020B0604020202020204" pitchFamily="34" charset="0"/>
              <a:cs typeface="Arial" panose="020B0604020202020204" pitchFamily="34" charset="0"/>
            </a:endParaRPr>
          </a:p>
        </p:txBody>
      </p:sp>
      <p:pic>
        <p:nvPicPr>
          <p:cNvPr id="4" name="Picture 3" descr="book9">
            <a:extLst>
              <a:ext uri="{FF2B5EF4-FFF2-40B4-BE49-F238E27FC236}">
                <a16:creationId xmlns:a16="http://schemas.microsoft.com/office/drawing/2014/main" id="{C8D90C0A-CF19-43F7-81FD-A922AA3A692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67232" y="18630"/>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235035" y="5303728"/>
            <a:ext cx="4683211" cy="1445739"/>
            <a:chOff x="6778038" y="2742002"/>
            <a:chExt cx="5200603" cy="1465121"/>
          </a:xfrm>
        </p:grpSpPr>
        <p:sp>
          <p:nvSpPr>
            <p:cNvPr id="9" name="Rectangle 8"/>
            <p:cNvSpPr/>
            <p:nvPr/>
          </p:nvSpPr>
          <p:spPr>
            <a:xfrm>
              <a:off x="6778038" y="2818139"/>
              <a:ext cx="3966162" cy="427296"/>
            </a:xfrm>
            <a:prstGeom prst="rect">
              <a:avLst/>
            </a:prstGeom>
          </p:spPr>
          <p:txBody>
            <a:bodyPr wrap="square">
              <a:spAutoFit/>
            </a:bodyPr>
            <a:lstStyle/>
            <a:p>
              <a:pPr marR="0" lvl="0" algn="just">
                <a:lnSpc>
                  <a:spcPct val="120000"/>
                </a:lnSpc>
                <a:spcBef>
                  <a:spcPts val="0"/>
                </a:spcBef>
                <a:spcAft>
                  <a:spcPts val="0"/>
                </a:spcAft>
              </a:pP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5" name="Rectangle 4"/>
          <p:cNvSpPr/>
          <p:nvPr/>
        </p:nvSpPr>
        <p:spPr>
          <a:xfrm>
            <a:off x="3828849" y="5042118"/>
            <a:ext cx="4312726" cy="523220"/>
          </a:xfrm>
          <a:prstGeom prst="rect">
            <a:avLst/>
          </a:prstGeom>
        </p:spPr>
        <p:txBody>
          <a:bodyPr wrap="square">
            <a:spAutoFit/>
          </a:bodyPr>
          <a:lstStyle/>
          <a:p>
            <a:pPr algn="just"/>
            <a:endParaRPr lang="en-US" sz="2800" b="1" dirty="0">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795" b="7061"/>
          <a:stretch/>
        </p:blipFill>
        <p:spPr bwMode="auto">
          <a:xfrm>
            <a:off x="410440" y="5478113"/>
            <a:ext cx="1288370" cy="10969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3D0535-A050-4891-A3C8-C7FD6E712386}"/>
              </a:ext>
            </a:extLst>
          </p:cNvPr>
          <p:cNvSpPr/>
          <p:nvPr/>
        </p:nvSpPr>
        <p:spPr>
          <a:xfrm>
            <a:off x="289035" y="1765167"/>
            <a:ext cx="11613930" cy="2591479"/>
          </a:xfrm>
          <a:prstGeom prst="rect">
            <a:avLst/>
          </a:prstGeom>
          <a:ln>
            <a:solidFill>
              <a:srgbClr val="0070C0"/>
            </a:solidFill>
          </a:ln>
        </p:spPr>
        <p:txBody>
          <a:bodyPr wrap="square">
            <a:spAutoFit/>
          </a:bodyPr>
          <a:lstStyle/>
          <a:p>
            <a:pPr marL="342900" lvl="0" indent="-342900">
              <a:lnSpc>
                <a:spcPct val="120000"/>
              </a:lnSpc>
              <a:buFont typeface="Arial" panose="020B0604020202020204" pitchFamily="34" charset="0"/>
              <a:buChar char="✔"/>
            </a:pP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Mở </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SGK trang 1</a:t>
            </a: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53</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 quan sát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Trên bảng sẽ lần lượt xuất hiện 6 thành phố, mỗi thành phố sẽ dừng 10 giây. </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Các em tìm thành phố đó trên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Đánh số thứ tự của 6 thành phố đó theo thứ tự xuất hiện trên màn hình</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368135" y="1085018"/>
            <a:ext cx="11103429" cy="523220"/>
          </a:xfrm>
          <a:prstGeom prst="rect">
            <a:avLst/>
          </a:prstGeom>
          <a:noFill/>
          <a:ln>
            <a:solidFill>
              <a:srgbClr val="0070C0"/>
            </a:solidFill>
            <a:prstDash val="sysDash"/>
          </a:ln>
        </p:spPr>
        <p:txBody>
          <a:bodyPr wrap="square" rtlCol="0">
            <a:spAutoFit/>
          </a:bodyPr>
          <a:lstStyle/>
          <a:p>
            <a:r>
              <a:rPr lang="vi-VN" sz="2800">
                <a:solidFill>
                  <a:srgbClr val="FF0066"/>
                </a:solidFill>
              </a:rPr>
              <a:t>Trình bày một đặc điểm dân cư,</a:t>
            </a:r>
            <a:r>
              <a:rPr lang="en-US" sz="2800">
                <a:solidFill>
                  <a:srgbClr val="FF0066"/>
                </a:solidFill>
              </a:rPr>
              <a:t> </a:t>
            </a:r>
            <a:r>
              <a:rPr lang="vi-VN" sz="2800">
                <a:solidFill>
                  <a:srgbClr val="FF0066"/>
                </a:solidFill>
              </a:rPr>
              <a:t>xã hội ở khu vực Trung và Nam Mỹ.</a:t>
            </a:r>
            <a:endParaRPr lang="en-US" sz="28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94323"/>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2B312C74-A020-44B6-BD76-0A6E8E213DF9}"/>
              </a:ext>
            </a:extLst>
          </p:cNvPr>
          <p:cNvGrpSpPr/>
          <p:nvPr/>
        </p:nvGrpSpPr>
        <p:grpSpPr>
          <a:xfrm>
            <a:off x="7588332" y="1856490"/>
            <a:ext cx="4417407" cy="4881058"/>
            <a:chOff x="6974331" y="-23864"/>
            <a:chExt cx="5217669" cy="6967041"/>
          </a:xfrm>
        </p:grpSpPr>
        <p:pic>
          <p:nvPicPr>
            <p:cNvPr id="11" name="Picture 10" descr="Map&#10;&#10;Description automatically generated">
              <a:extLst>
                <a:ext uri="{FF2B5EF4-FFF2-40B4-BE49-F238E27FC236}">
                  <a16:creationId xmlns:a16="http://schemas.microsoft.com/office/drawing/2014/main" id="{79AC9C56-CFDD-447E-8004-5FE6BE368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3" name="TextBox 12">
              <a:extLst>
                <a:ext uri="{FF2B5EF4-FFF2-40B4-BE49-F238E27FC236}">
                  <a16:creationId xmlns:a16="http://schemas.microsoft.com/office/drawing/2014/main" id="{104AB6E5-F548-46A0-AE21-337D0B9E1F5F}"/>
                </a:ext>
              </a:extLst>
            </p:cNvPr>
            <p:cNvSpPr txBox="1"/>
            <p:nvPr/>
          </p:nvSpPr>
          <p:spPr>
            <a:xfrm>
              <a:off x="6974331" y="6488667"/>
              <a:ext cx="5201393" cy="454510"/>
            </a:xfrm>
            <a:prstGeom prst="rect">
              <a:avLst/>
            </a:prstGeom>
            <a:solidFill>
              <a:schemeClr val="bg1"/>
            </a:solidFill>
          </p:spPr>
          <p:txBody>
            <a:bodyPr wrap="square" rtlCol="0">
              <a:spAutoFit/>
            </a:bodyPr>
            <a:lstStyle/>
            <a:p>
              <a:pPr algn="ctr"/>
              <a:r>
                <a:rPr lang="en-US" sz="1400">
                  <a:solidFill>
                    <a:srgbClr val="1503BD"/>
                  </a:solidFill>
                  <a:latin typeface="Arial" panose="020B0604020202020204" pitchFamily="34" charset="0"/>
                  <a:cs typeface="Arial" panose="020B0604020202020204" pitchFamily="34" charset="0"/>
                </a:rPr>
                <a:t>Hình 1. L</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ợc đồ các luồng nhập c</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 vào châu Mỹ</a:t>
              </a:r>
            </a:p>
          </p:txBody>
        </p:sp>
      </p:grpSp>
      <p:grpSp>
        <p:nvGrpSpPr>
          <p:cNvPr id="14" name="Group 13">
            <a:extLst>
              <a:ext uri="{FF2B5EF4-FFF2-40B4-BE49-F238E27FC236}">
                <a16:creationId xmlns:a16="http://schemas.microsoft.com/office/drawing/2014/main" id="{9A6CC993-0EBF-4801-B31E-3ACCA68A6FEE}"/>
              </a:ext>
            </a:extLst>
          </p:cNvPr>
          <p:cNvGrpSpPr/>
          <p:nvPr/>
        </p:nvGrpSpPr>
        <p:grpSpPr>
          <a:xfrm>
            <a:off x="605641" y="1964679"/>
            <a:ext cx="4621256" cy="4893321"/>
            <a:chOff x="5898322" y="20940"/>
            <a:chExt cx="6251890" cy="6875230"/>
          </a:xfrm>
        </p:grpSpPr>
        <p:pic>
          <p:nvPicPr>
            <p:cNvPr id="15" name="Picture 14" descr="Map&#10;&#10;Description automatically generated">
              <a:extLst>
                <a:ext uri="{FF2B5EF4-FFF2-40B4-BE49-F238E27FC236}">
                  <a16:creationId xmlns:a16="http://schemas.microsoft.com/office/drawing/2014/main" id="{4147D2C3-20A5-4D6C-AA50-F7C489090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488" y="20940"/>
              <a:ext cx="5514680" cy="6858000"/>
            </a:xfrm>
            <a:prstGeom prst="rect">
              <a:avLst/>
            </a:prstGeom>
          </p:spPr>
        </p:pic>
        <p:sp>
          <p:nvSpPr>
            <p:cNvPr id="16" name="TextBox 15">
              <a:extLst>
                <a:ext uri="{FF2B5EF4-FFF2-40B4-BE49-F238E27FC236}">
                  <a16:creationId xmlns:a16="http://schemas.microsoft.com/office/drawing/2014/main" id="{138FC077-BEF6-4A97-A93B-5288FC1C2B56}"/>
                </a:ext>
              </a:extLst>
            </p:cNvPr>
            <p:cNvSpPr txBox="1"/>
            <p:nvPr/>
          </p:nvSpPr>
          <p:spPr>
            <a:xfrm>
              <a:off x="5898322" y="6550224"/>
              <a:ext cx="6251890" cy="345946"/>
            </a:xfrm>
            <a:prstGeom prst="rect">
              <a:avLst/>
            </a:prstGeom>
            <a:solidFill>
              <a:schemeClr val="bg1"/>
            </a:solidFill>
          </p:spPr>
          <p:txBody>
            <a:bodyPr wrap="square" rtlCol="0">
              <a:spAutoFit/>
            </a:bodyPr>
            <a:lstStyle/>
            <a:p>
              <a:r>
                <a:rPr lang="en-US" sz="1000">
                  <a:solidFill>
                    <a:srgbClr val="1503BD"/>
                  </a:solidFill>
                  <a:latin typeface="Arial" panose="020B0604020202020204" pitchFamily="34" charset="0"/>
                  <a:cs typeface="Arial" panose="020B0604020202020204" pitchFamily="34" charset="0"/>
                </a:rPr>
                <a:t>Hình 1.Bản đồ tỉ lệ dân đô thị và một số đô thị ở Trung và Nam Mỹ,năm 2020</a:t>
              </a:r>
            </a:p>
          </p:txBody>
        </p:sp>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619908" y="1307434"/>
            <a:ext cx="8889066" cy="1323439"/>
          </a:xfrm>
          <a:prstGeom prst="rect">
            <a:avLst/>
          </a:prstGeom>
          <a:noFill/>
          <a:ln>
            <a:solidFill>
              <a:srgbClr val="00B050"/>
            </a:solidFill>
            <a:prstDash val="sysDash"/>
          </a:ln>
        </p:spPr>
        <p:txBody>
          <a:bodyPr wrap="square" rtlCol="0">
            <a:spAutoFit/>
          </a:bodyPr>
          <a:lstStyle/>
          <a:p>
            <a:pPr algn="ctr"/>
            <a:r>
              <a:rPr lang="en-US" sz="4000">
                <a:solidFill>
                  <a:srgbClr val="1B04FA"/>
                </a:solidFill>
                <a:latin typeface="Arial" panose="020B0604020202020204" pitchFamily="34" charset="0"/>
                <a:cs typeface="Arial" panose="020B0604020202020204" pitchFamily="34" charset="0"/>
              </a:rPr>
              <a:t>Tìm hiểu một nét văn hoá Mỹ La-tinh và chia sẻ với các bạn.</a:t>
            </a: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3">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3557392" y="2853139"/>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1217050" y="5660889"/>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445683" y="5406479"/>
            <a:ext cx="830729" cy="927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3CA0CB-52A0-4D71-8183-DCBA8B4BFD44}"/>
              </a:ext>
            </a:extLst>
          </p:cNvPr>
          <p:cNvSpPr/>
          <p:nvPr/>
        </p:nvSpPr>
        <p:spPr>
          <a:xfrm>
            <a:off x="3557392" y="3420086"/>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Viết đoạn văn ngắn</a:t>
            </a:r>
          </a:p>
        </p:txBody>
      </p:sp>
      <p:sp>
        <p:nvSpPr>
          <p:cNvPr id="10" name="Rectangle 9">
            <a:extLst>
              <a:ext uri="{FF2B5EF4-FFF2-40B4-BE49-F238E27FC236}">
                <a16:creationId xmlns:a16="http://schemas.microsoft.com/office/drawing/2014/main" id="{7B1EE21F-C34D-44A9-98BC-2E675A954E35}"/>
              </a:ext>
            </a:extLst>
          </p:cNvPr>
          <p:cNvSpPr/>
          <p:nvPr/>
        </p:nvSpPr>
        <p:spPr>
          <a:xfrm>
            <a:off x="3557392" y="4004861"/>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Làm Video</a:t>
            </a:r>
          </a:p>
        </p:txBody>
      </p:sp>
      <p:sp>
        <p:nvSpPr>
          <p:cNvPr id="11" name="Rectangle 10">
            <a:extLst>
              <a:ext uri="{FF2B5EF4-FFF2-40B4-BE49-F238E27FC236}">
                <a16:creationId xmlns:a16="http://schemas.microsoft.com/office/drawing/2014/main" id="{BD3CAE64-A873-490E-94BB-9804D10AD8F3}"/>
              </a:ext>
            </a:extLst>
          </p:cNvPr>
          <p:cNvSpPr/>
          <p:nvPr/>
        </p:nvSpPr>
        <p:spPr>
          <a:xfrm>
            <a:off x="3557392" y="463459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Infographic</a:t>
            </a:r>
          </a:p>
        </p:txBody>
      </p:sp>
      <p:sp>
        <p:nvSpPr>
          <p:cNvPr id="12" name="TextBox 11">
            <a:extLst>
              <a:ext uri="{FF2B5EF4-FFF2-40B4-BE49-F238E27FC236}">
                <a16:creationId xmlns:a16="http://schemas.microsoft.com/office/drawing/2014/main" id="{430761DA-E099-4F39-A6F1-770A66AAB34F}"/>
              </a:ext>
            </a:extLst>
          </p:cNvPr>
          <p:cNvSpPr txBox="1"/>
          <p:nvPr/>
        </p:nvSpPr>
        <p:spPr>
          <a:xfrm>
            <a:off x="1511873" y="3182807"/>
            <a:ext cx="1867517" cy="954107"/>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P spid="10" grpId="0"/>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5" name="image98.jpg">
            <a:extLst>
              <a:ext uri="{FF2B5EF4-FFF2-40B4-BE49-F238E27FC236}">
                <a16:creationId xmlns:a16="http://schemas.microsoft.com/office/drawing/2014/main" id="{A40844E4-8EED-456E-AA91-3CC8E4C0E591}"/>
              </a:ext>
            </a:extLst>
          </p:cNvPr>
          <p:cNvPicPr/>
          <p:nvPr/>
        </p:nvPicPr>
        <p:blipFill>
          <a:blip r:embed="rId7"/>
          <a:srcRect/>
          <a:stretch>
            <a:fillRect/>
          </a:stretch>
        </p:blipFill>
        <p:spPr>
          <a:xfrm>
            <a:off x="1142799" y="2571093"/>
            <a:ext cx="5324379" cy="3888128"/>
          </a:xfrm>
          <a:prstGeom prst="rect">
            <a:avLst/>
          </a:prstGeom>
          <a:ln/>
        </p:spPr>
      </p:pic>
      <p:pic>
        <p:nvPicPr>
          <p:cNvPr id="16" name="image86.jpg">
            <a:extLst>
              <a:ext uri="{FF2B5EF4-FFF2-40B4-BE49-F238E27FC236}">
                <a16:creationId xmlns:a16="http://schemas.microsoft.com/office/drawing/2014/main" id="{9B3E2746-7C29-41FC-824F-0B2FC34D4A95}"/>
              </a:ext>
            </a:extLst>
          </p:cNvPr>
          <p:cNvPicPr/>
          <p:nvPr/>
        </p:nvPicPr>
        <p:blipFill>
          <a:blip r:embed="rId8"/>
          <a:srcRect/>
          <a:stretch>
            <a:fillRect/>
          </a:stretch>
        </p:blipFill>
        <p:spPr>
          <a:xfrm>
            <a:off x="6584855" y="2571093"/>
            <a:ext cx="5324379" cy="3888128"/>
          </a:xfrm>
          <a:prstGeom prst="rect">
            <a:avLst/>
          </a:prstGeom>
          <a:ln/>
        </p:spPr>
      </p:pic>
      <p:sp>
        <p:nvSpPr>
          <p:cNvPr id="21" name="Rectangle 20">
            <a:extLst>
              <a:ext uri="{FF2B5EF4-FFF2-40B4-BE49-F238E27FC236}">
                <a16:creationId xmlns:a16="http://schemas.microsoft.com/office/drawing/2014/main" id="{F739C0B9-1AB9-42EB-9869-596B36192798}"/>
              </a:ext>
            </a:extLst>
          </p:cNvPr>
          <p:cNvSpPr/>
          <p:nvPr/>
        </p:nvSpPr>
        <p:spPr>
          <a:xfrm>
            <a:off x="4832582" y="1587062"/>
            <a:ext cx="2755887" cy="8520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Bôn-gô-ta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F756A920-6320-4A7E-9236-504546279B0D}"/>
              </a:ext>
            </a:extLst>
          </p:cNvPr>
          <p:cNvSpPr txBox="1"/>
          <p:nvPr/>
        </p:nvSpPr>
        <p:spPr>
          <a:xfrm>
            <a:off x="819989" y="1474668"/>
            <a:ext cx="251930" cy="584775"/>
          </a:xfrm>
          <a:prstGeom prst="rect">
            <a:avLst/>
          </a:prstGeom>
          <a:noFill/>
        </p:spPr>
        <p:txBody>
          <a:bodyPr wrap="square" rtlCol="0">
            <a:spAutoFit/>
          </a:bodyPr>
          <a:lstStyle/>
          <a:p>
            <a:r>
              <a:rPr lang="en-US" sz="3200" b="1">
                <a:solidFill>
                  <a:srgbClr val="1B04FA"/>
                </a:solidFill>
              </a:rPr>
              <a:t>1</a:t>
            </a:r>
          </a:p>
        </p:txBody>
      </p:sp>
    </p:spTree>
    <p:extLst>
      <p:ext uri="{BB962C8B-B14F-4D97-AF65-F5344CB8AC3E}">
        <p14:creationId xmlns:p14="http://schemas.microsoft.com/office/powerpoint/2010/main" val="300356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5.png">
            <a:extLst>
              <a:ext uri="{FF2B5EF4-FFF2-40B4-BE49-F238E27FC236}">
                <a16:creationId xmlns:a16="http://schemas.microsoft.com/office/drawing/2014/main" id="{F2F92DC5-D6D3-439C-A476-6DD90CBCDFCA}"/>
              </a:ext>
            </a:extLst>
          </p:cNvPr>
          <p:cNvPicPr/>
          <p:nvPr/>
        </p:nvPicPr>
        <p:blipFill>
          <a:blip r:embed="rId7"/>
          <a:srcRect/>
          <a:stretch>
            <a:fillRect/>
          </a:stretch>
        </p:blipFill>
        <p:spPr>
          <a:xfrm>
            <a:off x="477398" y="2464836"/>
            <a:ext cx="5618602" cy="3908084"/>
          </a:xfrm>
          <a:prstGeom prst="rect">
            <a:avLst/>
          </a:prstGeom>
          <a:ln/>
        </p:spPr>
      </p:pic>
      <p:pic>
        <p:nvPicPr>
          <p:cNvPr id="10" name="image97.jpg">
            <a:extLst>
              <a:ext uri="{FF2B5EF4-FFF2-40B4-BE49-F238E27FC236}">
                <a16:creationId xmlns:a16="http://schemas.microsoft.com/office/drawing/2014/main" id="{BE6E7747-BDBC-43FE-B31F-541EA2C30C0B}"/>
              </a:ext>
            </a:extLst>
          </p:cNvPr>
          <p:cNvPicPr/>
          <p:nvPr/>
        </p:nvPicPr>
        <p:blipFill>
          <a:blip r:embed="rId8"/>
          <a:srcRect/>
          <a:stretch>
            <a:fillRect/>
          </a:stretch>
        </p:blipFill>
        <p:spPr>
          <a:xfrm>
            <a:off x="6314227" y="2473432"/>
            <a:ext cx="5429754" cy="3908084"/>
          </a:xfrm>
          <a:prstGeom prst="rect">
            <a:avLst/>
          </a:prstGeom>
          <a:ln/>
        </p:spPr>
      </p:pic>
      <p:sp>
        <p:nvSpPr>
          <p:cNvPr id="14" name="Rectangle 13">
            <a:extLst>
              <a:ext uri="{FF2B5EF4-FFF2-40B4-BE49-F238E27FC236}">
                <a16:creationId xmlns:a16="http://schemas.microsoft.com/office/drawing/2014/main" id="{5EEF9E74-BB6A-4A21-9FCB-580DFB825CE5}"/>
              </a:ext>
            </a:extLst>
          </p:cNvPr>
          <p:cNvSpPr/>
          <p:nvPr/>
        </p:nvSpPr>
        <p:spPr>
          <a:xfrm>
            <a:off x="4960882" y="1555531"/>
            <a:ext cx="2278935"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Li-ma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52864A4D-F851-4F2E-88EC-03D852FDD941}"/>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2</a:t>
            </a:r>
          </a:p>
        </p:txBody>
      </p:sp>
    </p:spTree>
    <p:extLst>
      <p:ext uri="{BB962C8B-B14F-4D97-AF65-F5344CB8AC3E}">
        <p14:creationId xmlns:p14="http://schemas.microsoft.com/office/powerpoint/2010/main" val="335288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0" name="image87.jpg">
            <a:extLst>
              <a:ext uri="{FF2B5EF4-FFF2-40B4-BE49-F238E27FC236}">
                <a16:creationId xmlns:a16="http://schemas.microsoft.com/office/drawing/2014/main" id="{496DAB18-AEF4-4AA6-A9B7-DC075A91D6D7}"/>
              </a:ext>
            </a:extLst>
          </p:cNvPr>
          <p:cNvPicPr/>
          <p:nvPr/>
        </p:nvPicPr>
        <p:blipFill>
          <a:blip r:embed="rId7"/>
          <a:srcRect/>
          <a:stretch>
            <a:fillRect/>
          </a:stretch>
        </p:blipFill>
        <p:spPr>
          <a:xfrm>
            <a:off x="6413336" y="2339971"/>
            <a:ext cx="5639118" cy="4336294"/>
          </a:xfrm>
          <a:prstGeom prst="rect">
            <a:avLst/>
          </a:prstGeom>
          <a:ln/>
        </p:spPr>
      </p:pic>
      <p:pic>
        <p:nvPicPr>
          <p:cNvPr id="11" name="image91.jpg" descr="Káº¿t quáº£ hÃ¬nh áº£nh cho santiago map">
            <a:extLst>
              <a:ext uri="{FF2B5EF4-FFF2-40B4-BE49-F238E27FC236}">
                <a16:creationId xmlns:a16="http://schemas.microsoft.com/office/drawing/2014/main" id="{A1455BB2-F39D-44B2-AAF2-DA0139EA1618}"/>
              </a:ext>
            </a:extLst>
          </p:cNvPr>
          <p:cNvPicPr/>
          <p:nvPr/>
        </p:nvPicPr>
        <p:blipFill>
          <a:blip r:embed="rId8"/>
          <a:srcRect/>
          <a:stretch>
            <a:fillRect/>
          </a:stretch>
        </p:blipFill>
        <p:spPr>
          <a:xfrm>
            <a:off x="139547" y="2339971"/>
            <a:ext cx="6145855" cy="4336294"/>
          </a:xfrm>
          <a:prstGeom prst="rect">
            <a:avLst/>
          </a:prstGeom>
          <a:ln/>
        </p:spPr>
      </p:pic>
      <p:sp>
        <p:nvSpPr>
          <p:cNvPr id="20" name="Rectangle 19">
            <a:extLst>
              <a:ext uri="{FF2B5EF4-FFF2-40B4-BE49-F238E27FC236}">
                <a16:creationId xmlns:a16="http://schemas.microsoft.com/office/drawing/2014/main" id="{031DCB6F-315D-4ED5-8A9F-691AD26965AA}"/>
              </a:ext>
            </a:extLst>
          </p:cNvPr>
          <p:cNvSpPr/>
          <p:nvPr/>
        </p:nvSpPr>
        <p:spPr>
          <a:xfrm>
            <a:off x="5145934" y="1399863"/>
            <a:ext cx="2684273"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Xan-ti-a-go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E4F94705-06C3-4A26-B88D-17D4424F3189}"/>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3</a:t>
            </a:r>
          </a:p>
        </p:txBody>
      </p:sp>
    </p:spTree>
    <p:extLst>
      <p:ext uri="{BB962C8B-B14F-4D97-AF65-F5344CB8AC3E}">
        <p14:creationId xmlns:p14="http://schemas.microsoft.com/office/powerpoint/2010/main" val="31793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3.jpg">
            <a:extLst>
              <a:ext uri="{FF2B5EF4-FFF2-40B4-BE49-F238E27FC236}">
                <a16:creationId xmlns:a16="http://schemas.microsoft.com/office/drawing/2014/main" id="{07060551-9495-4C51-9200-80A041988D00}"/>
              </a:ext>
            </a:extLst>
          </p:cNvPr>
          <p:cNvPicPr/>
          <p:nvPr/>
        </p:nvPicPr>
        <p:blipFill>
          <a:blip r:embed="rId7"/>
          <a:srcRect b="48379"/>
          <a:stretch>
            <a:fillRect/>
          </a:stretch>
        </p:blipFill>
        <p:spPr>
          <a:xfrm>
            <a:off x="417725" y="2564262"/>
            <a:ext cx="5502741" cy="3652558"/>
          </a:xfrm>
          <a:prstGeom prst="rect">
            <a:avLst/>
          </a:prstGeom>
          <a:ln/>
        </p:spPr>
      </p:pic>
      <p:pic>
        <p:nvPicPr>
          <p:cNvPr id="10" name="image107.png">
            <a:extLst>
              <a:ext uri="{FF2B5EF4-FFF2-40B4-BE49-F238E27FC236}">
                <a16:creationId xmlns:a16="http://schemas.microsoft.com/office/drawing/2014/main" id="{625E3471-96A8-48FB-9C56-2B769A37A034}"/>
              </a:ext>
            </a:extLst>
          </p:cNvPr>
          <p:cNvPicPr/>
          <p:nvPr/>
        </p:nvPicPr>
        <p:blipFill>
          <a:blip r:embed="rId8"/>
          <a:srcRect b="49265"/>
          <a:stretch>
            <a:fillRect/>
          </a:stretch>
        </p:blipFill>
        <p:spPr>
          <a:xfrm>
            <a:off x="6183400" y="2564263"/>
            <a:ext cx="5502741" cy="3652557"/>
          </a:xfrm>
          <a:prstGeom prst="rect">
            <a:avLst/>
          </a:prstGeom>
          <a:ln/>
        </p:spPr>
      </p:pic>
      <p:sp>
        <p:nvSpPr>
          <p:cNvPr id="14" name="Rectangle 13">
            <a:extLst>
              <a:ext uri="{FF2B5EF4-FFF2-40B4-BE49-F238E27FC236}">
                <a16:creationId xmlns:a16="http://schemas.microsoft.com/office/drawing/2014/main" id="{4EF02FB3-B0FF-47CF-9C76-C1A4E8EE477B}"/>
              </a:ext>
            </a:extLst>
          </p:cNvPr>
          <p:cNvSpPr/>
          <p:nvPr/>
        </p:nvSpPr>
        <p:spPr>
          <a:xfrm>
            <a:off x="4960882" y="1555531"/>
            <a:ext cx="32687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Bu-ê-nôt- Ai ret</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E365239F-2A5D-4A23-82FF-CAFAA2FFC97A}"/>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4</a:t>
            </a:r>
          </a:p>
        </p:txBody>
      </p:sp>
    </p:spTree>
    <p:extLst>
      <p:ext uri="{BB962C8B-B14F-4D97-AF65-F5344CB8AC3E}">
        <p14:creationId xmlns:p14="http://schemas.microsoft.com/office/powerpoint/2010/main" val="279472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46.gif">
            <a:extLst>
              <a:ext uri="{FF2B5EF4-FFF2-40B4-BE49-F238E27FC236}">
                <a16:creationId xmlns:a16="http://schemas.microsoft.com/office/drawing/2014/main" id="{B6E6F60F-6476-4E1B-B985-5400C5719A12}"/>
              </a:ext>
            </a:extLst>
          </p:cNvPr>
          <p:cNvPicPr/>
          <p:nvPr/>
        </p:nvPicPr>
        <p:blipFill>
          <a:blip r:embed="rId7"/>
          <a:srcRect/>
          <a:stretch>
            <a:fillRect/>
          </a:stretch>
        </p:blipFill>
        <p:spPr>
          <a:xfrm>
            <a:off x="850375" y="2351911"/>
            <a:ext cx="4911021" cy="4133934"/>
          </a:xfrm>
          <a:prstGeom prst="rect">
            <a:avLst/>
          </a:prstGeom>
          <a:ln/>
        </p:spPr>
      </p:pic>
      <p:pic>
        <p:nvPicPr>
          <p:cNvPr id="10" name="image53.jpg">
            <a:extLst>
              <a:ext uri="{FF2B5EF4-FFF2-40B4-BE49-F238E27FC236}">
                <a16:creationId xmlns:a16="http://schemas.microsoft.com/office/drawing/2014/main" id="{54D1AD85-7378-4770-B17C-C784DEC9BCF6}"/>
              </a:ext>
            </a:extLst>
          </p:cNvPr>
          <p:cNvPicPr/>
          <p:nvPr/>
        </p:nvPicPr>
        <p:blipFill>
          <a:blip r:embed="rId8"/>
          <a:srcRect/>
          <a:stretch>
            <a:fillRect/>
          </a:stretch>
        </p:blipFill>
        <p:spPr>
          <a:xfrm>
            <a:off x="5988052" y="2351911"/>
            <a:ext cx="5965233" cy="4133933"/>
          </a:xfrm>
          <a:prstGeom prst="rect">
            <a:avLst/>
          </a:prstGeom>
          <a:ln/>
        </p:spPr>
      </p:pic>
      <p:sp>
        <p:nvSpPr>
          <p:cNvPr id="14" name="Rectangle 13">
            <a:extLst>
              <a:ext uri="{FF2B5EF4-FFF2-40B4-BE49-F238E27FC236}">
                <a16:creationId xmlns:a16="http://schemas.microsoft.com/office/drawing/2014/main" id="{0641C7A3-631B-4B6B-88AA-9871DEA54CD2}"/>
              </a:ext>
            </a:extLst>
          </p:cNvPr>
          <p:cNvSpPr/>
          <p:nvPr/>
        </p:nvSpPr>
        <p:spPr>
          <a:xfrm>
            <a:off x="4577686" y="1330202"/>
            <a:ext cx="2942239"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Xao Pao-lô</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B73CFDD5-94E9-4E9A-93AD-183D97577F14}"/>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5</a:t>
            </a:r>
          </a:p>
        </p:txBody>
      </p:sp>
    </p:spTree>
    <p:extLst>
      <p:ext uri="{BB962C8B-B14F-4D97-AF65-F5344CB8AC3E}">
        <p14:creationId xmlns:p14="http://schemas.microsoft.com/office/powerpoint/2010/main" val="18776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58.jpg">
            <a:extLst>
              <a:ext uri="{FF2B5EF4-FFF2-40B4-BE49-F238E27FC236}">
                <a16:creationId xmlns:a16="http://schemas.microsoft.com/office/drawing/2014/main" id="{143AA76C-C664-4DA9-84F8-10FEB2F72154}"/>
              </a:ext>
            </a:extLst>
          </p:cNvPr>
          <p:cNvPicPr/>
          <p:nvPr/>
        </p:nvPicPr>
        <p:blipFill>
          <a:blip r:embed="rId7"/>
          <a:srcRect/>
          <a:stretch>
            <a:fillRect/>
          </a:stretch>
        </p:blipFill>
        <p:spPr>
          <a:xfrm>
            <a:off x="890869" y="2571093"/>
            <a:ext cx="5362786" cy="3861238"/>
          </a:xfrm>
          <a:prstGeom prst="rect">
            <a:avLst/>
          </a:prstGeom>
          <a:ln/>
        </p:spPr>
      </p:pic>
      <p:pic>
        <p:nvPicPr>
          <p:cNvPr id="10" name="image59.jpg">
            <a:extLst>
              <a:ext uri="{FF2B5EF4-FFF2-40B4-BE49-F238E27FC236}">
                <a16:creationId xmlns:a16="http://schemas.microsoft.com/office/drawing/2014/main" id="{C71D3986-7578-41BD-A61D-D05B1E6E2F5E}"/>
              </a:ext>
            </a:extLst>
          </p:cNvPr>
          <p:cNvPicPr/>
          <p:nvPr/>
        </p:nvPicPr>
        <p:blipFill>
          <a:blip r:embed="rId8"/>
          <a:srcRect/>
          <a:stretch>
            <a:fillRect/>
          </a:stretch>
        </p:blipFill>
        <p:spPr>
          <a:xfrm>
            <a:off x="6416664" y="2571092"/>
            <a:ext cx="5628191" cy="3861237"/>
          </a:xfrm>
          <a:prstGeom prst="rect">
            <a:avLst/>
          </a:prstGeom>
          <a:ln/>
        </p:spPr>
      </p:pic>
      <p:sp>
        <p:nvSpPr>
          <p:cNvPr id="14" name="Rectangle 13">
            <a:extLst>
              <a:ext uri="{FF2B5EF4-FFF2-40B4-BE49-F238E27FC236}">
                <a16:creationId xmlns:a16="http://schemas.microsoft.com/office/drawing/2014/main" id="{CC477BBC-72AD-4198-A313-005AD8BF955C}"/>
              </a:ext>
            </a:extLst>
          </p:cNvPr>
          <p:cNvSpPr/>
          <p:nvPr/>
        </p:nvSpPr>
        <p:spPr>
          <a:xfrm>
            <a:off x="4960882" y="1555531"/>
            <a:ext cx="36992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Ri-ô-đê Gia-nê-ro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31E67586-7B19-4771-8C07-386491428BFE}"/>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6</a:t>
            </a:r>
          </a:p>
        </p:txBody>
      </p:sp>
    </p:spTree>
    <p:extLst>
      <p:ext uri="{BB962C8B-B14F-4D97-AF65-F5344CB8AC3E}">
        <p14:creationId xmlns:p14="http://schemas.microsoft.com/office/powerpoint/2010/main" val="332832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3210</Words>
  <Application>Microsoft Office PowerPoint</Application>
  <PresentationFormat>Widescreen</PresentationFormat>
  <Paragraphs>232</Paragraphs>
  <Slides>35</Slides>
  <Notes>29</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#9Slide03 Bebas Neue Bold</vt:lpstr>
      <vt:lpstr>#9Slide03 IcielNovecento sans E</vt:lpstr>
      <vt:lpstr>#9Slide03 Maven Pro Black</vt:lpstr>
      <vt:lpstr>#9Slide03 SFU Futura_12</vt:lpstr>
      <vt:lpstr>#9Slide05 SVNUT Triumph</vt:lpstr>
      <vt:lpstr>#9Slide07 FS Playlist Caps</vt:lpstr>
      <vt:lpstr>Arial</vt:lpstr>
      <vt:lpstr>Calibri</vt:lpstr>
      <vt:lpstr>Calibri Light</vt:lpstr>
      <vt:lpstr>Cambria</vt:lpstr>
      <vt:lpstr>OpenSans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28</cp:revision>
  <dcterms:created xsi:type="dcterms:W3CDTF">2022-05-12T09:09:36Z</dcterms:created>
  <dcterms:modified xsi:type="dcterms:W3CDTF">2022-07-09T14:59:45Z</dcterms:modified>
</cp:coreProperties>
</file>