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43" r:id="rId3"/>
    <p:sldId id="1047" r:id="rId4"/>
    <p:sldId id="1046" r:id="rId5"/>
    <p:sldId id="275" r:id="rId6"/>
    <p:sldId id="1544" r:id="rId7"/>
    <p:sldId id="1547" r:id="rId8"/>
    <p:sldId id="1550" r:id="rId9"/>
    <p:sldId id="1551" r:id="rId10"/>
    <p:sldId id="1548" r:id="rId11"/>
    <p:sldId id="1549" r:id="rId12"/>
    <p:sldId id="586" r:id="rId13"/>
    <p:sldId id="1555" r:id="rId14"/>
    <p:sldId id="1554" r:id="rId15"/>
    <p:sldId id="1557" r:id="rId16"/>
    <p:sldId id="1565" r:id="rId17"/>
    <p:sldId id="1556" r:id="rId18"/>
    <p:sldId id="1558" r:id="rId19"/>
    <p:sldId id="1559" r:id="rId20"/>
    <p:sldId id="333" r:id="rId21"/>
    <p:sldId id="268" r:id="rId22"/>
    <p:sldId id="279" r:id="rId23"/>
    <p:sldId id="1560" r:id="rId24"/>
    <p:sldId id="1561" r:id="rId25"/>
    <p:sldId id="1562" r:id="rId26"/>
    <p:sldId id="1566" r:id="rId27"/>
    <p:sldId id="1471" r:id="rId28"/>
    <p:sldId id="1563" r:id="rId29"/>
    <p:sldId id="317" r:id="rId30"/>
    <p:sldId id="625"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FF0066"/>
    <a:srgbClr val="FFFF9B"/>
    <a:srgbClr val="FFB989"/>
    <a:srgbClr val="FF00FF"/>
    <a:srgbClr val="FFFFD7"/>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58" d="100"/>
          <a:sy n="58" d="100"/>
        </p:scale>
        <p:origin x="864" y="4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29</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Điền tên các quốc gia t</a:t>
            </a:r>
            <a:r>
              <a:rPr lang="vi-VN"/>
              <a:t>ư</a:t>
            </a:r>
            <a:r>
              <a:rPr lang="en-US"/>
              <a:t>ơng ứng</a:t>
            </a:r>
          </a:p>
        </p:txBody>
      </p:sp>
      <p:sp>
        <p:nvSpPr>
          <p:cNvPr id="4" name="Slide Number Placeholder 3"/>
          <p:cNvSpPr>
            <a:spLocks noGrp="1"/>
          </p:cNvSpPr>
          <p:nvPr>
            <p:ph type="sldNum" sz="quarter" idx="5"/>
          </p:nvPr>
        </p:nvSpPr>
        <p:spPr/>
        <p:txBody>
          <a:bodyPr/>
          <a:lstStyle/>
          <a:p>
            <a:fld id="{849C52CD-A8C5-484B-B00E-2101948BB170}" type="slidenum">
              <a:rPr lang="en-US" smtClean="0"/>
              <a:pPr/>
              <a:t>4</a:t>
            </a:fld>
            <a:endParaRPr lang="en-US"/>
          </a:p>
        </p:txBody>
      </p:sp>
    </p:spTree>
    <p:extLst>
      <p:ext uri="{BB962C8B-B14F-4D97-AF65-F5344CB8AC3E}">
        <p14:creationId xmlns:p14="http://schemas.microsoft.com/office/powerpoint/2010/main" val="3967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002060"/>
                </a:solidFill>
                <a:cs typeface="Arial" panose="020B0604020202020204" pitchFamily="34" charset="0"/>
              </a:rPr>
              <a:t>Làm cho thành phần dân cư đa dạng và nhiều chủng tộc, trong đó người lai chiếm số lượng đông của các quốc gia Nam Mỹ</a:t>
            </a:r>
            <a:endParaRPr lang="en-US">
              <a:solidFill>
                <a:srgbClr val="002060"/>
              </a:solidFill>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2574388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3275902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 Sự phát triển mạnh mẽ của công nghiệp thúc đẩy quá trình đô thị hóa ở Bắc Mỹ =&gt; xuất hiện các siêu đô thị và các dải đô thị.</a:t>
            </a:r>
            <a:br>
              <a:rPr lang="en-US" sz="1200" b="0" i="0" kern="1200">
                <a:solidFill>
                  <a:schemeClr val="tx1"/>
                </a:solidFill>
                <a:effectLst/>
                <a:latin typeface="+mn-lt"/>
                <a:ea typeface="+mn-ea"/>
                <a:cs typeface="+mn-cs"/>
              </a:rPr>
            </a:br>
            <a:br>
              <a:rPr lang="en-US"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35341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13513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73379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28826615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7/9/2022</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60" r:id="rId35"/>
    <p:sldLayoutId id="2147483679" r:id="rId36"/>
    <p:sldLayoutId id="2147483674" r:id="rId3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7.png"/><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1.png"/><Relationship Id="rId12" Type="http://schemas.microsoft.com/office/2007/relationships/hdphoto" Target="../media/hdphoto5.wdp"/><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9.pn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8.xml"/><Relationship Id="rId7" Type="http://schemas.openxmlformats.org/officeDocument/2006/relationships/image" Target="../media/image21.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5.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6.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audio" Target="../media/audio3.wav"/><Relationship Id="rId7"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48.jpeg"/><Relationship Id="rId5" Type="http://schemas.openxmlformats.org/officeDocument/2006/relationships/image" Target="../media/image47.png"/><Relationship Id="rId10" Type="http://schemas.microsoft.com/office/2007/relationships/hdphoto" Target="../media/hdphoto3.wdp"/><Relationship Id="rId4" Type="http://schemas.openxmlformats.org/officeDocument/2006/relationships/audio" Target="../media/audio4.wav"/><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microsoft.com/office/2007/relationships/hdphoto" Target="../media/hdphoto1.wdp"/><Relationship Id="rId12" Type="http://schemas.openxmlformats.org/officeDocument/2006/relationships/image" Target="../media/image2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0.pn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e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287515" y="1171551"/>
            <a:ext cx="2520242"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chủng tộc:</a:t>
            </a:r>
          </a:p>
        </p:txBody>
      </p:sp>
      <p:sp>
        <p:nvSpPr>
          <p:cNvPr id="2" name="Rectangle 1">
            <a:extLst>
              <a:ext uri="{FF2B5EF4-FFF2-40B4-BE49-F238E27FC236}">
                <a16:creationId xmlns:a16="http://schemas.microsoft.com/office/drawing/2014/main" id="{7ECADBE5-F442-4539-BF64-8F9DFA56587E}"/>
              </a:ext>
            </a:extLst>
          </p:cNvPr>
          <p:cNvSpPr/>
          <p:nvPr/>
        </p:nvSpPr>
        <p:spPr>
          <a:xfrm>
            <a:off x="203471" y="1754502"/>
            <a:ext cx="6524086" cy="2246769"/>
          </a:xfrm>
          <a:prstGeom prst="rect">
            <a:avLst/>
          </a:prstGeom>
        </p:spPr>
        <p:txBody>
          <a:bodyPr wrap="square">
            <a:spAutoFit/>
          </a:bodyPr>
          <a:lstStyle/>
          <a:p>
            <a:pPr algn="just"/>
            <a:r>
              <a:rPr lang="vi-VN" sz="2800">
                <a:solidFill>
                  <a:srgbClr val="2B26F6"/>
                </a:solidFill>
              </a:rPr>
              <a:t>- Chủng tộc ở Bắc Mỹ: đa dạng (do lịch sử nhập cư), bao gồm các chủng tộc:</a:t>
            </a:r>
          </a:p>
          <a:p>
            <a:pPr algn="just"/>
            <a:r>
              <a:rPr lang="vi-VN" sz="2800">
                <a:solidFill>
                  <a:srgbClr val="2B26F6"/>
                </a:solidFill>
              </a:rPr>
              <a:t>+ Môn-gô-lô-it nguồn gốc từ châu Á.</a:t>
            </a:r>
          </a:p>
          <a:p>
            <a:pPr algn="just"/>
            <a:r>
              <a:rPr lang="vi-VN" sz="2800">
                <a:solidFill>
                  <a:srgbClr val="2B26F6"/>
                </a:solidFill>
              </a:rPr>
              <a:t>+ Nê-grô-it từ châu Phi.</a:t>
            </a:r>
          </a:p>
          <a:p>
            <a:r>
              <a:rPr lang="vi-VN" sz="2800">
                <a:solidFill>
                  <a:srgbClr val="2B26F6"/>
                </a:solidFill>
              </a:rPr>
              <a:t>+ Ơ-rô-pê-ô-it từ châu Âu.</a:t>
            </a:r>
            <a:endParaRPr lang="en-US"/>
          </a:p>
        </p:txBody>
      </p:sp>
    </p:spTree>
    <p:extLst>
      <p:ext uri="{BB962C8B-B14F-4D97-AF65-F5344CB8AC3E}">
        <p14:creationId xmlns:p14="http://schemas.microsoft.com/office/powerpoint/2010/main" val="100666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0">
            <a:extLst>
              <a:ext uri="{FF2B5EF4-FFF2-40B4-BE49-F238E27FC236}">
                <a16:creationId xmlns:a16="http://schemas.microsoft.com/office/drawing/2014/main" id="{F06EB42D-D366-4AEF-9273-E241E2800388}"/>
              </a:ext>
            </a:extLst>
          </p:cNvPr>
          <p:cNvSpPr>
            <a:spLocks noChangeArrowheads="1"/>
          </p:cNvSpPr>
          <p:nvPr/>
        </p:nvSpPr>
        <p:spPr bwMode="auto">
          <a:xfrm>
            <a:off x="270163" y="1979728"/>
            <a:ext cx="11294537" cy="179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Trước thế kỉ XVI: có người Anh-điêng và người Ex-ki-mô thuộc chủng tộc Môn-gô-lôit.</a:t>
            </a:r>
          </a:p>
        </p:txBody>
      </p:sp>
      <p:sp>
        <p:nvSpPr>
          <p:cNvPr id="14" name="Rectangle 11">
            <a:extLst>
              <a:ext uri="{FF2B5EF4-FFF2-40B4-BE49-F238E27FC236}">
                <a16:creationId xmlns:a16="http://schemas.microsoft.com/office/drawing/2014/main" id="{68954187-28F5-431E-B06A-3BC213B04D69}"/>
              </a:ext>
            </a:extLst>
          </p:cNvPr>
          <p:cNvSpPr>
            <a:spLocks noChangeArrowheads="1"/>
          </p:cNvSpPr>
          <p:nvPr/>
        </p:nvSpPr>
        <p:spPr bwMode="auto">
          <a:xfrm>
            <a:off x="193044" y="3619921"/>
            <a:ext cx="11998956"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89" tIns="35844" rIns="71689" bIns="35844"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3600">
                <a:solidFill>
                  <a:srgbClr val="2B26F6"/>
                </a:solidFill>
              </a:rPr>
              <a:t>+ Từ thế kỉ XVI có thêm chủng tộc Ơ-rô-pê-ô-it, Nê-grô-it. Các chủng tộc đã hòa huyết với nhau tạo nên thành phần người lai.</a:t>
            </a:r>
          </a:p>
        </p:txBody>
      </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02" y="1532637"/>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643004" y="1009417"/>
            <a:ext cx="5282215"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a. Vấn đề nhập c</a:t>
            </a:r>
            <a:r>
              <a:rPr lang="vi-VN" sz="2800">
                <a:solidFill>
                  <a:srgbClr val="2B26F6"/>
                </a:solidFill>
                <a:latin typeface="Arial" panose="020B0604020202020204" pitchFamily="34" charset="0"/>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và chủng tộc</a:t>
            </a:r>
            <a:endParaRPr lang="vi-VN"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13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E9A40E5-92DA-445F-ABC6-B4F625B8B631}"/>
              </a:ext>
            </a:extLst>
          </p:cNvPr>
          <p:cNvGrpSpPr/>
          <p:nvPr/>
        </p:nvGrpSpPr>
        <p:grpSpPr>
          <a:xfrm>
            <a:off x="2612336" y="780471"/>
            <a:ext cx="8812156" cy="1871389"/>
            <a:chOff x="2612336" y="780471"/>
            <a:chExt cx="8812156" cy="1871389"/>
          </a:xfrm>
        </p:grpSpPr>
        <p:sp>
          <p:nvSpPr>
            <p:cNvPr id="7" name="Rectangle 9">
              <a:extLst>
                <a:ext uri="{FF2B5EF4-FFF2-40B4-BE49-F238E27FC236}">
                  <a16:creationId xmlns:a16="http://schemas.microsoft.com/office/drawing/2014/main" id="{656BADA6-230E-42FE-83C3-4E3810BCB776}"/>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1F274DE-866D-4706-B67E-2538048CF9F2}"/>
                </a:ext>
              </a:extLst>
            </p:cNvPr>
            <p:cNvSpPr/>
            <p:nvPr/>
          </p:nvSpPr>
          <p:spPr>
            <a:xfrm>
              <a:off x="2880268" y="959089"/>
              <a:ext cx="8418494" cy="1692771"/>
            </a:xfrm>
            <a:prstGeom prst="rect">
              <a:avLst/>
            </a:prstGeom>
          </p:spPr>
          <p:txBody>
            <a:bodyPr wrap="square">
              <a:spAutoFit/>
            </a:bodyPr>
            <a:lstStyle/>
            <a:p>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1,3: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thuận lợi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solidFill>
                  <a:srgbClr val="7030A0"/>
                </a:solidFill>
                <a:latin typeface="Arial" panose="020B0604020202020204" pitchFamily="34" charset="0"/>
                <a:ea typeface="Calibri" panose="020F0502020204030204" pitchFamily="34" charset="0"/>
                <a:cs typeface="Arial" panose="020B0604020202020204" pitchFamily="34" charset="0"/>
              </a:endParaRPr>
            </a:p>
            <a:p>
              <a:endParaRPr lang="en-US" sz="3200">
                <a:solidFill>
                  <a:srgbClr val="0070C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32C70DC7-90FA-4FD7-A249-1BC7113EB84E}"/>
              </a:ext>
            </a:extLst>
          </p:cNvPr>
          <p:cNvGrpSpPr/>
          <p:nvPr/>
        </p:nvGrpSpPr>
        <p:grpSpPr>
          <a:xfrm>
            <a:off x="-22329" y="1586796"/>
            <a:ext cx="2634665" cy="2634665"/>
            <a:chOff x="163827" y="1365896"/>
            <a:chExt cx="2183374" cy="2183374"/>
          </a:xfrm>
        </p:grpSpPr>
        <p:sp>
          <p:nvSpPr>
            <p:cNvPr id="10" name="Arrow: Circular 9">
              <a:extLst>
                <a:ext uri="{FF2B5EF4-FFF2-40B4-BE49-F238E27FC236}">
                  <a16:creationId xmlns:a16="http://schemas.microsoft.com/office/drawing/2014/main" id="{019419D0-8E70-4720-AD0C-EDB50D8413AC}"/>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a:extLst>
                <a:ext uri="{FF2B5EF4-FFF2-40B4-BE49-F238E27FC236}">
                  <a16:creationId xmlns:a16="http://schemas.microsoft.com/office/drawing/2014/main" id="{2776E63E-AC69-41F9-A565-A0F952E3498A}"/>
                </a:ext>
              </a:extLst>
            </p:cNvPr>
            <p:cNvGrpSpPr/>
            <p:nvPr/>
          </p:nvGrpSpPr>
          <p:grpSpPr>
            <a:xfrm>
              <a:off x="274846" y="1465512"/>
              <a:ext cx="1942833" cy="1942833"/>
              <a:chOff x="274846" y="1465512"/>
              <a:chExt cx="1942833" cy="1942833"/>
            </a:xfrm>
          </p:grpSpPr>
          <p:grpSp>
            <p:nvGrpSpPr>
              <p:cNvPr id="12" name="Group 11">
                <a:extLst>
                  <a:ext uri="{FF2B5EF4-FFF2-40B4-BE49-F238E27FC236}">
                    <a16:creationId xmlns:a16="http://schemas.microsoft.com/office/drawing/2014/main" id="{96F19271-F7FA-4B1B-9F62-672AFCE7E5FD}"/>
                  </a:ext>
                </a:extLst>
              </p:cNvPr>
              <p:cNvGrpSpPr/>
              <p:nvPr/>
            </p:nvGrpSpPr>
            <p:grpSpPr>
              <a:xfrm>
                <a:off x="274846" y="1465512"/>
                <a:ext cx="1942833" cy="1942833"/>
                <a:chOff x="610892" y="370063"/>
                <a:chExt cx="1942833" cy="1942833"/>
              </a:xfrm>
            </p:grpSpPr>
            <p:sp>
              <p:nvSpPr>
                <p:cNvPr id="14" name="Oval 13">
                  <a:extLst>
                    <a:ext uri="{FF2B5EF4-FFF2-40B4-BE49-F238E27FC236}">
                      <a16:creationId xmlns:a16="http://schemas.microsoft.com/office/drawing/2014/main" id="{9041ED0C-8C46-4DA4-A43C-ADE1802D29F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a:extLst>
                    <a:ext uri="{FF2B5EF4-FFF2-40B4-BE49-F238E27FC236}">
                      <a16:creationId xmlns:a16="http://schemas.microsoft.com/office/drawing/2014/main" id="{7C123E8D-3B0E-450F-8D28-5A55D8BD0E71}"/>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a:extLst>
                  <a:ext uri="{FF2B5EF4-FFF2-40B4-BE49-F238E27FC236}">
                    <a16:creationId xmlns:a16="http://schemas.microsoft.com/office/drawing/2014/main" id="{7DB21001-9581-45C2-9031-4B1A79A58503}"/>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 name="Group 2">
            <a:extLst>
              <a:ext uri="{FF2B5EF4-FFF2-40B4-BE49-F238E27FC236}">
                <a16:creationId xmlns:a16="http://schemas.microsoft.com/office/drawing/2014/main" id="{5D8ABEB5-4652-4259-A4DF-3B4C2AB9A542}"/>
              </a:ext>
            </a:extLst>
          </p:cNvPr>
          <p:cNvGrpSpPr/>
          <p:nvPr/>
        </p:nvGrpSpPr>
        <p:grpSpPr>
          <a:xfrm>
            <a:off x="2612336" y="3660674"/>
            <a:ext cx="8812156" cy="1726289"/>
            <a:chOff x="2612336" y="3301497"/>
            <a:chExt cx="8812156" cy="1726289"/>
          </a:xfrm>
        </p:grpSpPr>
        <p:sp>
          <p:nvSpPr>
            <p:cNvPr id="16" name="Rectangle 9">
              <a:extLst>
                <a:ext uri="{FF2B5EF4-FFF2-40B4-BE49-F238E27FC236}">
                  <a16:creationId xmlns:a16="http://schemas.microsoft.com/office/drawing/2014/main" id="{C51199DF-8B6C-4C0B-B9CD-ED1C14F82B6F}"/>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9314180-0E05-41CE-A39A-37013A48CD25}"/>
                </a:ext>
              </a:extLst>
            </p:cNvPr>
            <p:cNvSpPr/>
            <p:nvPr/>
          </p:nvSpPr>
          <p:spPr>
            <a:xfrm>
              <a:off x="2992892" y="3301497"/>
              <a:ext cx="8431600" cy="1312347"/>
            </a:xfrm>
            <a:prstGeom prst="rect">
              <a:avLst/>
            </a:prstGeom>
          </p:spPr>
          <p:txBody>
            <a:bodyPr wrap="square">
              <a:spAutoFit/>
            </a:bodyPr>
            <a:lstStyle/>
            <a:p>
              <a:pPr>
                <a:lnSpc>
                  <a:spcPct val="115000"/>
                </a:lnSpc>
                <a:spcAft>
                  <a:spcPts val="0"/>
                </a:spcAft>
              </a:pPr>
              <a:r>
                <a:rPr lang="fr-FR" sz="3200" b="1">
                  <a:solidFill>
                    <a:srgbClr val="2B26F6"/>
                  </a:solidFill>
                  <a:latin typeface="Arial" panose="020B0604020202020204" pitchFamily="34" charset="0"/>
                  <a:ea typeface="Calibri" panose="020F0502020204030204" pitchFamily="34" charset="0"/>
                  <a:cs typeface="Arial" panose="020B0604020202020204" pitchFamily="34" charset="0"/>
                </a:rPr>
                <a:t>NHÓM 2,4: </a:t>
              </a:r>
              <a:r>
                <a:rPr lang="vi-VN" sz="3600">
                  <a:solidFill>
                    <a:srgbClr val="7030A0"/>
                  </a:solidFill>
                  <a:cs typeface="Arial" panose="020B0604020202020204" pitchFamily="34" charset="0"/>
                </a:rPr>
                <a:t>Các luồng nhập cư </a:t>
              </a:r>
              <a:r>
                <a:rPr lang="en-US" sz="3600">
                  <a:solidFill>
                    <a:srgbClr val="7030A0"/>
                  </a:solidFill>
                  <a:latin typeface="Arial" panose="020B0604020202020204" pitchFamily="34" charset="0"/>
                  <a:cs typeface="Arial" panose="020B0604020202020204" pitchFamily="34" charset="0"/>
                </a:rPr>
                <a:t>đem lại những khó khăn gì cho Bắc</a:t>
              </a:r>
              <a:r>
                <a:rPr lang="vi-VN" sz="3600">
                  <a:solidFill>
                    <a:srgbClr val="7030A0"/>
                  </a:solidFill>
                  <a:cs typeface="Arial" panose="020B0604020202020204" pitchFamily="34" charset="0"/>
                </a:rPr>
                <a:t> Mỹ</a:t>
              </a:r>
              <a:r>
                <a:rPr lang="en-US" sz="3600">
                  <a:solidFill>
                    <a:srgbClr val="7030A0"/>
                  </a:solidFill>
                  <a:latin typeface="Arial" panose="020B0604020202020204" pitchFamily="34" charset="0"/>
                  <a:cs typeface="Arial" panose="020B0604020202020204" pitchFamily="34" charset="0"/>
                </a:rPr>
                <a:t>?</a:t>
              </a:r>
              <a:endParaRPr lang="en-US" sz="3600">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5B1A9FE-7C1B-4D07-BFEF-5B78A2CEEA1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317" t="33855" r="19901" b="41111"/>
          <a:stretch/>
        </p:blipFill>
        <p:spPr bwMode="auto">
          <a:xfrm>
            <a:off x="6022256" y="2602518"/>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19" name="3 Minute Timer (Nho)">
            <a:hlinkClick r:id="" action="ppaction://media"/>
            <a:extLst>
              <a:ext uri="{FF2B5EF4-FFF2-40B4-BE49-F238E27FC236}">
                <a16:creationId xmlns:a16="http://schemas.microsoft.com/office/drawing/2014/main" id="{3DF9A3C5-038E-4E8D-981C-ED33A47AAF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96595" y="2654298"/>
            <a:ext cx="1470991" cy="826787"/>
          </a:xfrm>
          <a:prstGeom prst="rect">
            <a:avLst/>
          </a:prstGeom>
        </p:spPr>
      </p:pic>
    </p:spTree>
    <p:extLst>
      <p:ext uri="{BB962C8B-B14F-4D97-AF65-F5344CB8AC3E}">
        <p14:creationId xmlns:p14="http://schemas.microsoft.com/office/powerpoint/2010/main" val="117747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9511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9"/>
                                        </p:tgtEl>
                                      </p:cBhvr>
                                    </p:cmd>
                                  </p:childTnLst>
                                </p:cTn>
                              </p:par>
                            </p:childTnLst>
                          </p:cTn>
                        </p:par>
                      </p:childTnLst>
                    </p:cTn>
                  </p:par>
                </p:childTnLst>
              </p:cTn>
              <p:nextCondLst>
                <p:cond evt="onClick" delay="0">
                  <p:tgtEl>
                    <p:spTgt spid="19"/>
                  </p:tgtEl>
                </p:cond>
              </p:nextCondLst>
            </p:seq>
            <p:video>
              <p:cMediaNode vol="80000">
                <p:cTn id="29" fill="hold" display="0">
                  <p:stCondLst>
                    <p:cond delay="indefinite"/>
                  </p:stCondLst>
                </p:cTn>
                <p:tgtEl>
                  <p:spTgt spid="1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67C2A-44EA-41A9-9666-7DABB238A476}"/>
              </a:ext>
            </a:extLst>
          </p:cNvPr>
          <p:cNvSpPr txBox="1"/>
          <p:nvPr/>
        </p:nvSpPr>
        <p:spPr>
          <a:xfrm>
            <a:off x="220339" y="192836"/>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Thuận lợi </a:t>
            </a:r>
          </a:p>
        </p:txBody>
      </p:sp>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4" name="TextBox 3">
            <a:extLst>
              <a:ext uri="{FF2B5EF4-FFF2-40B4-BE49-F238E27FC236}">
                <a16:creationId xmlns:a16="http://schemas.microsoft.com/office/drawing/2014/main" id="{0C9A5FCC-4924-4882-B01B-50EFB07ED906}"/>
              </a:ext>
            </a:extLst>
          </p:cNvPr>
          <p:cNvSpPr txBox="1"/>
          <p:nvPr/>
        </p:nvSpPr>
        <p:spPr>
          <a:xfrm>
            <a:off x="855642" y="2010226"/>
            <a:ext cx="3736556"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Nguồn lao động</a:t>
            </a:r>
          </a:p>
        </p:txBody>
      </p:sp>
      <p:sp>
        <p:nvSpPr>
          <p:cNvPr id="5" name="TextBox 4">
            <a:extLst>
              <a:ext uri="{FF2B5EF4-FFF2-40B4-BE49-F238E27FC236}">
                <a16:creationId xmlns:a16="http://schemas.microsoft.com/office/drawing/2014/main" id="{8BDFD36E-DEDA-4B88-A128-A348A9D1B0B4}"/>
              </a:ext>
            </a:extLst>
          </p:cNvPr>
          <p:cNvSpPr txBox="1"/>
          <p:nvPr/>
        </p:nvSpPr>
        <p:spPr>
          <a:xfrm>
            <a:off x="855642" y="4780911"/>
            <a:ext cx="6248402"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Sự đa dạng, phong phú về văn hóa</a:t>
            </a:r>
          </a:p>
        </p:txBody>
      </p:sp>
      <p:pic>
        <p:nvPicPr>
          <p:cNvPr id="11" name="Picture 10" descr="A picture containing wall, toy&#10;&#10;Description automatically generated">
            <a:extLst>
              <a:ext uri="{FF2B5EF4-FFF2-40B4-BE49-F238E27FC236}">
                <a16:creationId xmlns:a16="http://schemas.microsoft.com/office/drawing/2014/main" id="{35BA2492-0A44-4987-B079-EE20059C82E6}"/>
              </a:ext>
            </a:extLst>
          </p:cNvPr>
          <p:cNvPicPr>
            <a:picLocks noChangeAspect="1"/>
          </p:cNvPicPr>
          <p:nvPr/>
        </p:nvPicPr>
        <p:blipFill rotWithShape="1">
          <a:blip r:embed="rId3">
            <a:extLst>
              <a:ext uri="{28A0092B-C50C-407E-A947-70E740481C1C}">
                <a14:useLocalDpi xmlns:a14="http://schemas.microsoft.com/office/drawing/2010/main" val="0"/>
              </a:ext>
            </a:extLst>
          </a:blip>
          <a:srcRect b="8273"/>
          <a:stretch/>
        </p:blipFill>
        <p:spPr>
          <a:xfrm>
            <a:off x="4592198" y="26173"/>
            <a:ext cx="3185711" cy="3155926"/>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A047AC89-2882-4A50-8EA6-D638B6FA80FF}"/>
              </a:ext>
            </a:extLst>
          </p:cNvPr>
          <p:cNvPicPr>
            <a:picLocks noChangeAspect="1"/>
          </p:cNvPicPr>
          <p:nvPr/>
        </p:nvPicPr>
        <p:blipFill rotWithShape="1">
          <a:blip r:embed="rId4">
            <a:extLst>
              <a:ext uri="{28A0092B-C50C-407E-A947-70E740481C1C}">
                <a14:useLocalDpi xmlns:a14="http://schemas.microsoft.com/office/drawing/2010/main" val="0"/>
              </a:ext>
            </a:extLst>
          </a:blip>
          <a:srcRect l="63" t="18424" r="-63" b="29076"/>
          <a:stretch/>
        </p:blipFill>
        <p:spPr>
          <a:xfrm>
            <a:off x="6944686" y="3295817"/>
            <a:ext cx="5078008" cy="2079433"/>
          </a:xfrm>
          <a:prstGeom prst="rect">
            <a:avLst/>
          </a:prstGeom>
        </p:spPr>
      </p:pic>
    </p:spTree>
    <p:extLst>
      <p:ext uri="{BB962C8B-B14F-4D97-AF65-F5344CB8AC3E}">
        <p14:creationId xmlns:p14="http://schemas.microsoft.com/office/powerpoint/2010/main" val="240301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DCCAF7-032D-47B4-B132-0B8AC9856753}"/>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6" name="TextBox 5">
            <a:extLst>
              <a:ext uri="{FF2B5EF4-FFF2-40B4-BE49-F238E27FC236}">
                <a16:creationId xmlns:a16="http://schemas.microsoft.com/office/drawing/2014/main" id="{ECBF1CC8-F454-4EF6-9B3C-562844EC59C3}"/>
              </a:ext>
            </a:extLst>
          </p:cNvPr>
          <p:cNvSpPr txBox="1"/>
          <p:nvPr/>
        </p:nvSpPr>
        <p:spPr>
          <a:xfrm>
            <a:off x="2805628" y="806101"/>
            <a:ext cx="4840078" cy="523220"/>
          </a:xfrm>
          <a:prstGeom prst="rect">
            <a:avLst/>
          </a:prstGeom>
          <a:noFill/>
          <a:ln w="6350">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Thất nghiệp,thiếu việc làm</a:t>
            </a:r>
          </a:p>
        </p:txBody>
      </p:sp>
      <p:sp>
        <p:nvSpPr>
          <p:cNvPr id="7" name="TextBox 6">
            <a:extLst>
              <a:ext uri="{FF2B5EF4-FFF2-40B4-BE49-F238E27FC236}">
                <a16:creationId xmlns:a16="http://schemas.microsoft.com/office/drawing/2014/main" id="{01C6D5B5-7550-492F-880F-2362DFFE3A17}"/>
              </a:ext>
            </a:extLst>
          </p:cNvPr>
          <p:cNvSpPr txBox="1"/>
          <p:nvPr/>
        </p:nvSpPr>
        <p:spPr>
          <a:xfrm>
            <a:off x="3573606" y="2975029"/>
            <a:ext cx="5807728" cy="954107"/>
          </a:xfrm>
          <a:prstGeom prst="rect">
            <a:avLst/>
          </a:prstGeom>
          <a:noFill/>
          <a:ln>
            <a:solidFill>
              <a:srgbClr val="2B26F6"/>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Gia tăng chi phí cho các dịch vụ giáo dục,y tế, điều kiện sống</a:t>
            </a:r>
          </a:p>
        </p:txBody>
      </p:sp>
      <p:sp>
        <p:nvSpPr>
          <p:cNvPr id="8" name="TextBox 7">
            <a:extLst>
              <a:ext uri="{FF2B5EF4-FFF2-40B4-BE49-F238E27FC236}">
                <a16:creationId xmlns:a16="http://schemas.microsoft.com/office/drawing/2014/main" id="{D183339C-DFC4-4213-B05D-EB086AB5D741}"/>
              </a:ext>
            </a:extLst>
          </p:cNvPr>
          <p:cNvSpPr txBox="1"/>
          <p:nvPr/>
        </p:nvSpPr>
        <p:spPr>
          <a:xfrm>
            <a:off x="104658" y="5574845"/>
            <a:ext cx="5807728" cy="954107"/>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Bất đồng văn hóa và nạn phân biệt chủng tộc</a:t>
            </a:r>
          </a:p>
        </p:txBody>
      </p:sp>
      <p:sp>
        <p:nvSpPr>
          <p:cNvPr id="9" name="TextBox 8">
            <a:extLst>
              <a:ext uri="{FF2B5EF4-FFF2-40B4-BE49-F238E27FC236}">
                <a16:creationId xmlns:a16="http://schemas.microsoft.com/office/drawing/2014/main" id="{857FD36F-1E0D-46C8-81BE-C1EA4DC5D7A8}"/>
              </a:ext>
            </a:extLst>
          </p:cNvPr>
          <p:cNvSpPr txBox="1"/>
          <p:nvPr/>
        </p:nvSpPr>
        <p:spPr>
          <a:xfrm>
            <a:off x="220338" y="164333"/>
            <a:ext cx="1927953" cy="523220"/>
          </a:xfrm>
          <a:prstGeom prst="rect">
            <a:avLst/>
          </a:prstGeom>
          <a:solidFill>
            <a:srgbClr val="00B050"/>
          </a:solidFill>
          <a:ln>
            <a:solidFill>
              <a:srgbClr val="2B26F6"/>
            </a:solidFill>
          </a:ln>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Khó khăn</a:t>
            </a:r>
          </a:p>
        </p:txBody>
      </p:sp>
      <p:pic>
        <p:nvPicPr>
          <p:cNvPr id="15" name="Picture 14" descr="A picture containing text&#10;&#10;Description automatically generated">
            <a:extLst>
              <a:ext uri="{FF2B5EF4-FFF2-40B4-BE49-F238E27FC236}">
                <a16:creationId xmlns:a16="http://schemas.microsoft.com/office/drawing/2014/main" id="{69FC490C-9287-479B-B01D-DAA345AE3762}"/>
              </a:ext>
            </a:extLst>
          </p:cNvPr>
          <p:cNvPicPr>
            <a:picLocks noChangeAspect="1"/>
          </p:cNvPicPr>
          <p:nvPr/>
        </p:nvPicPr>
        <p:blipFill rotWithShape="1">
          <a:blip r:embed="rId3">
            <a:extLst>
              <a:ext uri="{28A0092B-C50C-407E-A947-70E740481C1C}">
                <a14:useLocalDpi xmlns:a14="http://schemas.microsoft.com/office/drawing/2010/main" val="0"/>
              </a:ext>
            </a:extLst>
          </a:blip>
          <a:srcRect t="9317" b="7791"/>
          <a:stretch/>
        </p:blipFill>
        <p:spPr>
          <a:xfrm>
            <a:off x="7785071" y="164333"/>
            <a:ext cx="3621241" cy="2596975"/>
          </a:xfrm>
          <a:prstGeom prst="rect">
            <a:avLst/>
          </a:prstGeom>
        </p:spPr>
      </p:pic>
      <p:pic>
        <p:nvPicPr>
          <p:cNvPr id="16" name="Picture 15">
            <a:extLst>
              <a:ext uri="{FF2B5EF4-FFF2-40B4-BE49-F238E27FC236}">
                <a16:creationId xmlns:a16="http://schemas.microsoft.com/office/drawing/2014/main" id="{C5E0F99D-7B8F-4F3F-9F79-273DC6193E77}"/>
              </a:ext>
            </a:extLst>
          </p:cNvPr>
          <p:cNvPicPr>
            <a:picLocks noChangeAspect="1"/>
          </p:cNvPicPr>
          <p:nvPr/>
        </p:nvPicPr>
        <p:blipFill>
          <a:blip r:embed="rId4"/>
          <a:stretch>
            <a:fillRect/>
          </a:stretch>
        </p:blipFill>
        <p:spPr>
          <a:xfrm>
            <a:off x="220338" y="1465951"/>
            <a:ext cx="3353268" cy="3353268"/>
          </a:xfrm>
          <a:prstGeom prst="rect">
            <a:avLst/>
          </a:prstGeom>
        </p:spPr>
      </p:pic>
      <p:pic>
        <p:nvPicPr>
          <p:cNvPr id="17" name="Picture 16">
            <a:extLst>
              <a:ext uri="{FF2B5EF4-FFF2-40B4-BE49-F238E27FC236}">
                <a16:creationId xmlns:a16="http://schemas.microsoft.com/office/drawing/2014/main" id="{B1DF25A7-C757-4F8B-A2F5-EC511E86E013}"/>
              </a:ext>
            </a:extLst>
          </p:cNvPr>
          <p:cNvPicPr>
            <a:picLocks noChangeAspect="1"/>
          </p:cNvPicPr>
          <p:nvPr/>
        </p:nvPicPr>
        <p:blipFill>
          <a:blip r:embed="rId5"/>
          <a:stretch>
            <a:fillRect/>
          </a:stretch>
        </p:blipFill>
        <p:spPr>
          <a:xfrm>
            <a:off x="6290075" y="4270386"/>
            <a:ext cx="3315163" cy="2476846"/>
          </a:xfrm>
          <a:prstGeom prst="rect">
            <a:avLst/>
          </a:prstGeom>
        </p:spPr>
      </p:pic>
    </p:spTree>
    <p:extLst>
      <p:ext uri="{BB962C8B-B14F-4D97-AF65-F5344CB8AC3E}">
        <p14:creationId xmlns:p14="http://schemas.microsoft.com/office/powerpoint/2010/main" val="305387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8000FD6-B138-42CC-ABED-4EA070E64F8A}"/>
              </a:ext>
            </a:extLst>
          </p:cNvPr>
          <p:cNvGraphicFramePr>
            <a:graphicFrameLocks noGrp="1"/>
          </p:cNvGraphicFramePr>
          <p:nvPr>
            <p:extLst>
              <p:ext uri="{D42A27DB-BD31-4B8C-83A1-F6EECF244321}">
                <p14:modId xmlns:p14="http://schemas.microsoft.com/office/powerpoint/2010/main" val="2593452856"/>
              </p:ext>
            </p:extLst>
          </p:nvPr>
        </p:nvGraphicFramePr>
        <p:xfrm>
          <a:off x="242318" y="532684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6" name="TextBox 5">
            <a:extLst>
              <a:ext uri="{FF2B5EF4-FFF2-40B4-BE49-F238E27FC236}">
                <a16:creationId xmlns:a16="http://schemas.microsoft.com/office/drawing/2014/main" id="{D5878DFF-318C-4C11-B04C-FF9A4B35A9A3}"/>
              </a:ext>
            </a:extLst>
          </p:cNvPr>
          <p:cNvSpPr txBox="1"/>
          <p:nvPr/>
        </p:nvSpPr>
        <p:spPr>
          <a:xfrm>
            <a:off x="326835" y="475500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807547" cy="1077218"/>
          </a:xfrm>
          <a:prstGeom prst="rect">
            <a:avLst/>
          </a:prstGeom>
          <a:ln>
            <a:solidFill>
              <a:srgbClr val="0070C0"/>
            </a:solidFill>
            <a:prstDash val="sysDash"/>
          </a:ln>
        </p:spPr>
        <p:txBody>
          <a:bodyPr wrap="square">
            <a:spAutoFit/>
          </a:bodyPr>
          <a:lstStyle/>
          <a:p>
            <a:pPr algn="ctr"/>
            <a:r>
              <a:rPr lang="en-US" sz="3200">
                <a:solidFill>
                  <a:srgbClr val="FF0000"/>
                </a:solidFill>
                <a:latin typeface="Arial" panose="020B0604020202020204" pitchFamily="34" charset="0"/>
                <a:cs typeface="Arial" panose="020B0604020202020204" pitchFamily="34" charset="0"/>
              </a:rPr>
              <a:t>Dựa vào thông tin mục b và bảng số liệu sau, hãy trình bày đặc điểm đô thị hóa ở Bắc Mỹ.</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140641" y="1042909"/>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17">
            <a:extLst>
              <a:ext uri="{FF2B5EF4-FFF2-40B4-BE49-F238E27FC236}">
                <a16:creationId xmlns:a16="http://schemas.microsoft.com/office/drawing/2014/main" id="{69020A7F-0D55-4073-9E59-07C498C5CEDF}"/>
              </a:ext>
            </a:extLst>
          </p:cNvPr>
          <p:cNvSpPr/>
          <p:nvPr/>
        </p:nvSpPr>
        <p:spPr>
          <a:xfrm>
            <a:off x="4119210" y="3407378"/>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9" name="Rectangle 18">
            <a:extLst>
              <a:ext uri="{FF2B5EF4-FFF2-40B4-BE49-F238E27FC236}">
                <a16:creationId xmlns:a16="http://schemas.microsoft.com/office/drawing/2014/main" id="{88D9030C-F8CE-4E74-80BF-771602589ADA}"/>
              </a:ext>
            </a:extLst>
          </p:cNvPr>
          <p:cNvSpPr/>
          <p:nvPr/>
        </p:nvSpPr>
        <p:spPr>
          <a:xfrm>
            <a:off x="3049685" y="3393187"/>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0" name="Picture 19">
            <a:extLst>
              <a:ext uri="{FF2B5EF4-FFF2-40B4-BE49-F238E27FC236}">
                <a16:creationId xmlns:a16="http://schemas.microsoft.com/office/drawing/2014/main" id="{CDC65770-47EE-48AA-9823-DEE908C4C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169448" y="3928507"/>
            <a:ext cx="827975" cy="528495"/>
          </a:xfrm>
          <a:prstGeom prst="rect">
            <a:avLst/>
          </a:prstGeom>
        </p:spPr>
      </p:pic>
      <p:pic>
        <p:nvPicPr>
          <p:cNvPr id="21" name="Picture 2" descr="Giấy Máy Tính Biểu Tượng Bút Chì - biểu tượng bút chì png tải về - Miễn phí  trong suốt Trắng png Tải về.">
            <a:extLst>
              <a:ext uri="{FF2B5EF4-FFF2-40B4-BE49-F238E27FC236}">
                <a16:creationId xmlns:a16="http://schemas.microsoft.com/office/drawing/2014/main" id="{7CF3FDB0-28AE-4DDD-AC90-0F2C04806C88}"/>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193307" y="3170254"/>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83A716C5-B74B-411B-A164-78D99FAC0C12}"/>
              </a:ext>
            </a:extLst>
          </p:cNvPr>
          <p:cNvSpPr/>
          <p:nvPr/>
        </p:nvSpPr>
        <p:spPr>
          <a:xfrm>
            <a:off x="4112754" y="3968926"/>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3" name="Rectangle 22">
            <a:extLst>
              <a:ext uri="{FF2B5EF4-FFF2-40B4-BE49-F238E27FC236}">
                <a16:creationId xmlns:a16="http://schemas.microsoft.com/office/drawing/2014/main" id="{B7741D4D-3C19-47E3-A83B-BDB485E2DC51}"/>
              </a:ext>
            </a:extLst>
          </p:cNvPr>
          <p:cNvSpPr/>
          <p:nvPr/>
        </p:nvSpPr>
        <p:spPr>
          <a:xfrm>
            <a:off x="3018932" y="3969452"/>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spTree>
    <p:extLst>
      <p:ext uri="{BB962C8B-B14F-4D97-AF65-F5344CB8AC3E}">
        <p14:creationId xmlns:p14="http://schemas.microsoft.com/office/powerpoint/2010/main" val="13007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par>
                                <p:cTn id="10" presetID="16" presetClass="entr" presetSubtype="21"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4"/>
                                        </p:tgtEl>
                                      </p:cBhvr>
                                    </p:cmd>
                                  </p:childTnLst>
                                </p:cTn>
                              </p:par>
                            </p:childTnLst>
                          </p:cTn>
                        </p:par>
                      </p:childTnLst>
                    </p:cTn>
                  </p:par>
                </p:childTnLst>
              </p:cTn>
              <p:nextCondLst>
                <p:cond evt="onClick" delay="0">
                  <p:tgtEl>
                    <p:spTgt spid="14"/>
                  </p:tgtEl>
                </p:cond>
              </p:nextCondLst>
            </p:seq>
            <p:video>
              <p:cMediaNode vol="80000">
                <p:cTn id="18" fill="hold" display="0">
                  <p:stCondLst>
                    <p:cond delay="indefinite"/>
                  </p:stCondLst>
                </p:cTn>
                <p:tgtEl>
                  <p:spTgt spid="1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751D850-20AF-462D-83CD-013E2929ECE8}"/>
              </a:ext>
            </a:extLst>
          </p:cNvPr>
          <p:cNvSpPr/>
          <p:nvPr/>
        </p:nvSpPr>
        <p:spPr>
          <a:xfrm>
            <a:off x="791378" y="1984553"/>
            <a:ext cx="10510091" cy="1077218"/>
          </a:xfrm>
          <a:prstGeom prst="rect">
            <a:avLst/>
          </a:prstGeom>
          <a:ln>
            <a:solidFill>
              <a:srgbClr val="0070C0"/>
            </a:solidFill>
            <a:prstDash val="sysDash"/>
          </a:ln>
        </p:spPr>
        <p:txBody>
          <a:bodyPr wrap="square">
            <a:spAutoFit/>
          </a:bodyPr>
          <a:lstStyle/>
          <a:p>
            <a:pPr algn="ctr"/>
            <a:r>
              <a:rPr lang="vi-VN"/>
              <a:t> </a:t>
            </a:r>
            <a:r>
              <a:rPr lang="vi-VN" sz="3200">
                <a:solidFill>
                  <a:srgbClr val="FF0066"/>
                </a:solidFill>
              </a:rPr>
              <a:t>Dựa vào thông tin SGK, bảng số liệu trang 146, các em hãy trao đổi và hoàn thành thông tin phiếu học tập sau</a:t>
            </a:r>
            <a:endParaRPr lang="en-US" sz="3200"/>
          </a:p>
        </p:txBody>
      </p:sp>
      <p:grpSp>
        <p:nvGrpSpPr>
          <p:cNvPr id="11" name="Group 10">
            <a:extLst>
              <a:ext uri="{FF2B5EF4-FFF2-40B4-BE49-F238E27FC236}">
                <a16:creationId xmlns:a16="http://schemas.microsoft.com/office/drawing/2014/main" id="{33F8F284-F0E4-4AE7-8A59-3DE9F81AF593}"/>
              </a:ext>
            </a:extLst>
          </p:cNvPr>
          <p:cNvGrpSpPr/>
          <p:nvPr/>
        </p:nvGrpSpPr>
        <p:grpSpPr>
          <a:xfrm>
            <a:off x="4190567" y="1027228"/>
            <a:ext cx="3810866" cy="827835"/>
            <a:chOff x="3222881" y="908516"/>
            <a:chExt cx="3514971" cy="682233"/>
          </a:xfrm>
        </p:grpSpPr>
        <p:sp>
          <p:nvSpPr>
            <p:cNvPr id="12" name="Rectangle: Rounded Corners 11">
              <a:extLst>
                <a:ext uri="{FF2B5EF4-FFF2-40B4-BE49-F238E27FC236}">
                  <a16:creationId xmlns:a16="http://schemas.microsoft.com/office/drawing/2014/main" id="{1565ACCD-7E2A-4336-A3A4-81150C1644D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C3509908-CB14-4C9C-A9DD-B51238784521}"/>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4" name="3 Minute Timer (Nho)">
            <a:hlinkClick r:id="" action="ppaction://media"/>
            <a:extLst>
              <a:ext uri="{FF2B5EF4-FFF2-40B4-BE49-F238E27FC236}">
                <a16:creationId xmlns:a16="http://schemas.microsoft.com/office/drawing/2014/main" id="{2699D0CC-8256-452C-A77E-D4410006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3577" y="1039329"/>
            <a:ext cx="1472856" cy="827835"/>
          </a:xfrm>
          <a:prstGeom prst="rect">
            <a:avLst/>
          </a:prstGeom>
        </p:spPr>
      </p:pic>
      <p:grpSp>
        <p:nvGrpSpPr>
          <p:cNvPr id="15" name="Group 14">
            <a:extLst>
              <a:ext uri="{FF2B5EF4-FFF2-40B4-BE49-F238E27FC236}">
                <a16:creationId xmlns:a16="http://schemas.microsoft.com/office/drawing/2014/main" id="{0FBC1A67-7B70-4FE1-B407-1E033EE6EDD4}"/>
              </a:ext>
            </a:extLst>
          </p:cNvPr>
          <p:cNvGrpSpPr/>
          <p:nvPr/>
        </p:nvGrpSpPr>
        <p:grpSpPr>
          <a:xfrm>
            <a:off x="3034356" y="937063"/>
            <a:ext cx="848449" cy="796469"/>
            <a:chOff x="3634055" y="3302115"/>
            <a:chExt cx="848449" cy="796469"/>
          </a:xfrm>
        </p:grpSpPr>
        <p:pic>
          <p:nvPicPr>
            <p:cNvPr id="16" name="Picture 15">
              <a:extLst>
                <a:ext uri="{FF2B5EF4-FFF2-40B4-BE49-F238E27FC236}">
                  <a16:creationId xmlns:a16="http://schemas.microsoft.com/office/drawing/2014/main" id="{FFC73055-1BD0-44DC-BB37-5B9C120B6026}"/>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id="{412D7F9A-DD25-495F-BDEC-2671960ECF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graphicFrame>
        <p:nvGraphicFramePr>
          <p:cNvPr id="3" name="Table 2">
            <a:extLst>
              <a:ext uri="{FF2B5EF4-FFF2-40B4-BE49-F238E27FC236}">
                <a16:creationId xmlns:a16="http://schemas.microsoft.com/office/drawing/2014/main" id="{E0082C24-DCB7-4DFB-826F-C0C659263F5C}"/>
              </a:ext>
            </a:extLst>
          </p:cNvPr>
          <p:cNvGraphicFramePr>
            <a:graphicFrameLocks noGrp="1"/>
          </p:cNvGraphicFramePr>
          <p:nvPr>
            <p:extLst>
              <p:ext uri="{D42A27DB-BD31-4B8C-83A1-F6EECF244321}">
                <p14:modId xmlns:p14="http://schemas.microsoft.com/office/powerpoint/2010/main" val="4280583907"/>
              </p:ext>
            </p:extLst>
          </p:nvPr>
        </p:nvGraphicFramePr>
        <p:xfrm>
          <a:off x="791377" y="3651983"/>
          <a:ext cx="10510091" cy="2994141"/>
        </p:xfrm>
        <a:graphic>
          <a:graphicData uri="http://schemas.openxmlformats.org/drawingml/2006/table">
            <a:tbl>
              <a:tblPr firstRow="1" firstCol="1" bandRow="1">
                <a:tableStyleId>{5C22544A-7EE6-4342-B048-85BDC9FD1C3A}</a:tableStyleId>
              </a:tblPr>
              <a:tblGrid>
                <a:gridCol w="5665179">
                  <a:extLst>
                    <a:ext uri="{9D8B030D-6E8A-4147-A177-3AD203B41FA5}">
                      <a16:colId xmlns:a16="http://schemas.microsoft.com/office/drawing/2014/main" val="3879269337"/>
                    </a:ext>
                  </a:extLst>
                </a:gridCol>
                <a:gridCol w="4844912">
                  <a:extLst>
                    <a:ext uri="{9D8B030D-6E8A-4147-A177-3AD203B41FA5}">
                      <a16:colId xmlns:a16="http://schemas.microsoft.com/office/drawing/2014/main" val="4074048605"/>
                    </a:ext>
                  </a:extLst>
                </a:gridCol>
              </a:tblGrid>
              <a:tr h="416655">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ĐÔ THỊ HÓA BẮC MỸ</a:t>
                      </a:r>
                    </a:p>
                  </a:txBody>
                  <a:tcPr marL="68580" marR="68580" marT="0" marB="0"/>
                </a:tc>
                <a:tc hMerge="1">
                  <a:txBody>
                    <a:bodyPr/>
                    <a:lstStyle/>
                    <a:p>
                      <a:endParaRPr lang="en-US"/>
                    </a:p>
                  </a:txBody>
                  <a:tcPr/>
                </a:tc>
                <a:extLst>
                  <a:ext uri="{0D108BD9-81ED-4DB2-BD59-A6C34878D82A}">
                    <a16:rowId xmlns:a16="http://schemas.microsoft.com/office/drawing/2014/main" val="3436298491"/>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1. Tỉ lệ dân thành thị của Bắc Mỹ năm 2020? Nhận xét?</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alpha val="77000"/>
                      </a:schemeClr>
                    </a:solidFill>
                  </a:tcPr>
                </a:tc>
                <a:extLst>
                  <a:ext uri="{0D108BD9-81ED-4DB2-BD59-A6C34878D82A}">
                    <a16:rowId xmlns:a16="http://schemas.microsoft.com/office/drawing/2014/main" val="18763618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2. Nguyên nhân của thực trạng đó?</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915134766"/>
                  </a:ext>
                </a:extLst>
              </a:tr>
              <a:tr h="416655">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3. Một số đô thị lớn ở Bắc Mỹ?</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FFF9B"/>
                    </a:solidFill>
                  </a:tcPr>
                </a:tc>
                <a:extLst>
                  <a:ext uri="{0D108BD9-81ED-4DB2-BD59-A6C34878D82A}">
                    <a16:rowId xmlns:a16="http://schemas.microsoft.com/office/drawing/2014/main" val="2154395105"/>
                  </a:ext>
                </a:extLst>
              </a:tr>
              <a:tr h="872088">
                <a:tc>
                  <a:txBody>
                    <a:bodyPr/>
                    <a:lstStyle/>
                    <a:p>
                      <a:pPr algn="just">
                        <a:lnSpc>
                          <a:spcPct val="115000"/>
                        </a:lnSpc>
                        <a:spcAft>
                          <a:spcPts val="0"/>
                        </a:spcAft>
                      </a:pPr>
                      <a:r>
                        <a:rPr lang="vi-VN" sz="2400" b="0">
                          <a:solidFill>
                            <a:srgbClr val="2B26F6"/>
                          </a:solidFill>
                          <a:effectLst/>
                          <a:latin typeface="Arial" panose="020B0604020202020204" pitchFamily="34" charset="0"/>
                          <a:cs typeface="Arial" panose="020B0604020202020204" pitchFamily="34" charset="0"/>
                        </a:rPr>
                        <a:t>4. Các đô thị lớn ở Bắc Mỹ thường phân bố ở đâu? Vì sao?</a:t>
                      </a:r>
                      <a:endParaRPr lang="en-US" sz="2400" b="0">
                        <a:solidFill>
                          <a:srgbClr val="2B26F6"/>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algn="just">
                        <a:lnSpc>
                          <a:spcPct val="115000"/>
                        </a:lnSpc>
                        <a:spcAft>
                          <a:spcPts val="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3210294300"/>
                  </a:ext>
                </a:extLst>
              </a:tr>
            </a:tbl>
          </a:graphicData>
        </a:graphic>
      </p:graphicFrame>
      <p:sp>
        <p:nvSpPr>
          <p:cNvPr id="5" name="TextBox 4">
            <a:extLst>
              <a:ext uri="{FF2B5EF4-FFF2-40B4-BE49-F238E27FC236}">
                <a16:creationId xmlns:a16="http://schemas.microsoft.com/office/drawing/2014/main" id="{2AAEE179-C94D-441A-8F48-41FF40FB7A5A}"/>
              </a:ext>
            </a:extLst>
          </p:cNvPr>
          <p:cNvSpPr txBox="1"/>
          <p:nvPr/>
        </p:nvSpPr>
        <p:spPr>
          <a:xfrm>
            <a:off x="3629306" y="3128763"/>
            <a:ext cx="4375844" cy="523220"/>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PHIẾU HỌC TẬP</a:t>
            </a:r>
          </a:p>
        </p:txBody>
      </p:sp>
    </p:spTree>
    <p:extLst>
      <p:ext uri="{BB962C8B-B14F-4D97-AF65-F5344CB8AC3E}">
        <p14:creationId xmlns:p14="http://schemas.microsoft.com/office/powerpoint/2010/main" val="16016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4"/>
                                        </p:tgtEl>
                                      </p:cBhvr>
                                    </p:cmd>
                                  </p:childTnLst>
                                </p:cTn>
                              </p:par>
                            </p:childTnLst>
                          </p:cTn>
                        </p:par>
                      </p:childTnLst>
                    </p:cTn>
                  </p:par>
                </p:childTnLst>
              </p:cTn>
              <p:nextCondLst>
                <p:cond evt="onClick" delay="0">
                  <p:tgtEl>
                    <p:spTgt spid="14"/>
                  </p:tgtEl>
                </p:cond>
              </p:nextCondLst>
            </p:seq>
            <p:video>
              <p:cMediaNode vol="80000">
                <p:cTn id="12" fill="hold" display="0">
                  <p:stCondLst>
                    <p:cond delay="indefinite"/>
                  </p:stCondLst>
                </p:cTn>
                <p:tgtEl>
                  <p:spTgt spid="1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5A6FF78A-35F8-43AE-ADDD-A60594281C8B}"/>
              </a:ext>
            </a:extLst>
          </p:cNvPr>
          <p:cNvGraphicFramePr>
            <a:graphicFrameLocks noGrp="1"/>
          </p:cNvGraphicFramePr>
          <p:nvPr>
            <p:extLst>
              <p:ext uri="{D42A27DB-BD31-4B8C-83A1-F6EECF244321}">
                <p14:modId xmlns:p14="http://schemas.microsoft.com/office/powerpoint/2010/main" val="2256104157"/>
              </p:ext>
            </p:extLst>
          </p:nvPr>
        </p:nvGraphicFramePr>
        <p:xfrm>
          <a:off x="113190" y="2069294"/>
          <a:ext cx="11865165" cy="1036320"/>
        </p:xfrm>
        <a:graphic>
          <a:graphicData uri="http://schemas.openxmlformats.org/drawingml/2006/table">
            <a:tbl>
              <a:tblPr firstRow="1" bandRow="1">
                <a:tableStyleId>{5C22544A-7EE6-4342-B048-85BDC9FD1C3A}</a:tableStyleId>
              </a:tblPr>
              <a:tblGrid>
                <a:gridCol w="3681243">
                  <a:extLst>
                    <a:ext uri="{9D8B030D-6E8A-4147-A177-3AD203B41FA5}">
                      <a16:colId xmlns:a16="http://schemas.microsoft.com/office/drawing/2014/main" val="1481167357"/>
                    </a:ext>
                  </a:extLst>
                </a:gridCol>
                <a:gridCol w="1880669">
                  <a:extLst>
                    <a:ext uri="{9D8B030D-6E8A-4147-A177-3AD203B41FA5}">
                      <a16:colId xmlns:a16="http://schemas.microsoft.com/office/drawing/2014/main" val="1963217955"/>
                    </a:ext>
                  </a:extLst>
                </a:gridCol>
                <a:gridCol w="2369308">
                  <a:extLst>
                    <a:ext uri="{9D8B030D-6E8A-4147-A177-3AD203B41FA5}">
                      <a16:colId xmlns:a16="http://schemas.microsoft.com/office/drawing/2014/main" val="690230026"/>
                    </a:ext>
                  </a:extLst>
                </a:gridCol>
                <a:gridCol w="1966972">
                  <a:extLst>
                    <a:ext uri="{9D8B030D-6E8A-4147-A177-3AD203B41FA5}">
                      <a16:colId xmlns:a16="http://schemas.microsoft.com/office/drawing/2014/main" val="2410318739"/>
                    </a:ext>
                  </a:extLst>
                </a:gridCol>
                <a:gridCol w="1966973">
                  <a:extLst>
                    <a:ext uri="{9D8B030D-6E8A-4147-A177-3AD203B41FA5}">
                      <a16:colId xmlns:a16="http://schemas.microsoft.com/office/drawing/2014/main" val="590448457"/>
                    </a:ext>
                  </a:extLst>
                </a:gridCol>
              </a:tblGrid>
              <a:tr h="0">
                <a:tc>
                  <a:txBody>
                    <a:bodyPr/>
                    <a:lstStyle/>
                    <a:p>
                      <a:pPr algn="ctr"/>
                      <a:r>
                        <a:rPr lang="en-US" sz="2800">
                          <a:latin typeface="Arial" panose="020B0604020202020204" pitchFamily="34" charset="0"/>
                          <a:cs typeface="Arial" panose="020B0604020202020204" pitchFamily="34" charset="0"/>
                        </a:rPr>
                        <a:t>Khu vực</a:t>
                      </a:r>
                    </a:p>
                  </a:txBody>
                  <a:tcPr/>
                </a:tc>
                <a:tc>
                  <a:txBody>
                    <a:bodyPr/>
                    <a:lstStyle/>
                    <a:p>
                      <a:pPr algn="ctr"/>
                      <a:r>
                        <a:rPr lang="en-US" sz="2800">
                          <a:latin typeface="Arial" panose="020B0604020202020204" pitchFamily="34" charset="0"/>
                          <a:cs typeface="Arial" panose="020B0604020202020204" pitchFamily="34" charset="0"/>
                        </a:rPr>
                        <a:t>Bắc Mỹ</a:t>
                      </a:r>
                    </a:p>
                  </a:txBody>
                  <a:tcPr/>
                </a:tc>
                <a:tc>
                  <a:txBody>
                    <a:bodyPr/>
                    <a:lstStyle/>
                    <a:p>
                      <a:pPr algn="ctr"/>
                      <a:r>
                        <a:rPr lang="en-US" sz="2800">
                          <a:latin typeface="Arial" panose="020B0604020202020204" pitchFamily="34" charset="0"/>
                          <a:cs typeface="Arial" panose="020B0604020202020204" pitchFamily="34" charset="0"/>
                        </a:rPr>
                        <a:t>Châu Phi</a:t>
                      </a:r>
                    </a:p>
                  </a:txBody>
                  <a:tcPr/>
                </a:tc>
                <a:tc>
                  <a:txBody>
                    <a:bodyPr/>
                    <a:lstStyle/>
                    <a:p>
                      <a:pPr algn="ctr"/>
                      <a:r>
                        <a:rPr lang="en-US" sz="2800">
                          <a:latin typeface="Arial" panose="020B0604020202020204" pitchFamily="34" charset="0"/>
                          <a:cs typeface="Arial" panose="020B0604020202020204" pitchFamily="34" charset="0"/>
                        </a:rPr>
                        <a:t>Châu Á</a:t>
                      </a:r>
                    </a:p>
                  </a:txBody>
                  <a:tcPr/>
                </a:tc>
                <a:tc>
                  <a:txBody>
                    <a:bodyPr/>
                    <a:lstStyle/>
                    <a:p>
                      <a:pPr algn="ctr"/>
                      <a:r>
                        <a:rPr lang="en-US" sz="2800">
                          <a:latin typeface="Arial" panose="020B0604020202020204" pitchFamily="34" charset="0"/>
                          <a:cs typeface="Arial" panose="020B0604020202020204" pitchFamily="34" charset="0"/>
                        </a:rPr>
                        <a:t>Châu Âu</a:t>
                      </a:r>
                    </a:p>
                  </a:txBody>
                  <a:tcPr/>
                </a:tc>
                <a:extLst>
                  <a:ext uri="{0D108BD9-81ED-4DB2-BD59-A6C34878D82A}">
                    <a16:rowId xmlns:a16="http://schemas.microsoft.com/office/drawing/2014/main" val="1463595017"/>
                  </a:ext>
                </a:extLst>
              </a:tr>
              <a:tr h="370840">
                <a:tc>
                  <a:txBody>
                    <a:bodyPr/>
                    <a:lstStyle/>
                    <a:p>
                      <a:r>
                        <a:rPr lang="en-US" sz="2800">
                          <a:solidFill>
                            <a:srgbClr val="2B26F6"/>
                          </a:solidFill>
                          <a:latin typeface="Arial" panose="020B0604020202020204" pitchFamily="34" charset="0"/>
                          <a:cs typeface="Arial" panose="020B0604020202020204" pitchFamily="34" charset="0"/>
                        </a:rPr>
                        <a:t>Tỉ lệ dân số đô thị (%)</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82.6</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43.5</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51.1</a:t>
                      </a:r>
                    </a:p>
                  </a:txBody>
                  <a:tcPr>
                    <a:solidFill>
                      <a:srgbClr val="FFFF9B"/>
                    </a:solidFill>
                  </a:tcPr>
                </a:tc>
                <a:tc>
                  <a:txBody>
                    <a:bodyPr/>
                    <a:lstStyle/>
                    <a:p>
                      <a:pPr algn="ctr"/>
                      <a:r>
                        <a:rPr lang="en-US" sz="2800" b="1">
                          <a:solidFill>
                            <a:srgbClr val="2B26F6"/>
                          </a:solidFill>
                          <a:latin typeface="Arial" panose="020B0604020202020204" pitchFamily="34" charset="0"/>
                          <a:cs typeface="Arial" panose="020B0604020202020204" pitchFamily="34" charset="0"/>
                        </a:rPr>
                        <a:t>74.9</a:t>
                      </a:r>
                    </a:p>
                  </a:txBody>
                  <a:tcPr>
                    <a:solidFill>
                      <a:srgbClr val="FFFF9B"/>
                    </a:solidFill>
                  </a:tcPr>
                </a:tc>
                <a:extLst>
                  <a:ext uri="{0D108BD9-81ED-4DB2-BD59-A6C34878D82A}">
                    <a16:rowId xmlns:a16="http://schemas.microsoft.com/office/drawing/2014/main" val="549275082"/>
                  </a:ext>
                </a:extLst>
              </a:tr>
            </a:tbl>
          </a:graphicData>
        </a:graphic>
      </p:graphicFrame>
      <p:sp>
        <p:nvSpPr>
          <p:cNvPr id="5" name="TextBox 4">
            <a:extLst>
              <a:ext uri="{FF2B5EF4-FFF2-40B4-BE49-F238E27FC236}">
                <a16:creationId xmlns:a16="http://schemas.microsoft.com/office/drawing/2014/main" id="{E50D4A84-E39B-40A4-AD31-12C6F0ACF165}"/>
              </a:ext>
            </a:extLst>
          </p:cNvPr>
          <p:cNvSpPr txBox="1"/>
          <p:nvPr/>
        </p:nvSpPr>
        <p:spPr>
          <a:xfrm>
            <a:off x="197707" y="1497455"/>
            <a:ext cx="11865165" cy="461665"/>
          </a:xfrm>
          <a:prstGeom prst="rect">
            <a:avLst/>
          </a:prstGeom>
          <a:noFill/>
        </p:spPr>
        <p:txBody>
          <a:bodyPr wrap="square" rtlCol="0">
            <a:spAutoFit/>
          </a:bodyPr>
          <a:lstStyle/>
          <a:p>
            <a:r>
              <a:rPr lang="en-US" sz="2400" b="1">
                <a:solidFill>
                  <a:srgbClr val="00B050"/>
                </a:solidFill>
                <a:latin typeface="Arial" panose="020B0604020202020204" pitchFamily="34" charset="0"/>
                <a:cs typeface="Arial" panose="020B0604020202020204" pitchFamily="34" charset="0"/>
              </a:rPr>
              <a:t>TỈ LỆ DÂN ĐÔ THỊ Ở BẮC MỸ VÀ MỘT SỐ CHÂU LỤC TRÊN THẾ GIỚI NĂM 2020</a:t>
            </a:r>
          </a:p>
        </p:txBody>
      </p:sp>
      <p:sp>
        <p:nvSpPr>
          <p:cNvPr id="6" name="Rectangle 5">
            <a:extLst>
              <a:ext uri="{FF2B5EF4-FFF2-40B4-BE49-F238E27FC236}">
                <a16:creationId xmlns:a16="http://schemas.microsoft.com/office/drawing/2014/main" id="{532F042C-940D-4F06-96A9-B2C2A0E2C99B}"/>
              </a:ext>
            </a:extLst>
          </p:cNvPr>
          <p:cNvSpPr/>
          <p:nvPr/>
        </p:nvSpPr>
        <p:spPr>
          <a:xfrm>
            <a:off x="640079" y="3649260"/>
            <a:ext cx="11158985" cy="1077218"/>
          </a:xfrm>
          <a:prstGeom prst="rect">
            <a:avLst/>
          </a:prstGeom>
        </p:spPr>
        <p:txBody>
          <a:bodyPr wrap="square">
            <a:spAutoFit/>
          </a:bodyPr>
          <a:lstStyle/>
          <a:p>
            <a:pPr algn="ctr"/>
            <a:r>
              <a:rPr lang="en-US" sz="3200">
                <a:solidFill>
                  <a:srgbClr val="2B26F6"/>
                </a:solidFill>
                <a:latin typeface="OpenSans"/>
                <a:cs typeface="Arial" panose="020B0604020202020204" pitchFamily="34" charset="0"/>
              </a:rPr>
              <a:t>-T</a:t>
            </a:r>
            <a:r>
              <a:rPr lang="en-US" sz="3200">
                <a:solidFill>
                  <a:srgbClr val="2B26F6"/>
                </a:solidFill>
                <a:latin typeface="Arial" panose="020B0604020202020204" pitchFamily="34" charset="0"/>
                <a:cs typeface="Arial" panose="020B0604020202020204" pitchFamily="34" charset="0"/>
              </a:rPr>
              <a:t>ỉ lệ dân đô thị ở Bắc Mỹ cao nhất so với các châu lục khác trên thế giới.</a:t>
            </a:r>
            <a:endParaRPr lang="en-US"/>
          </a:p>
        </p:txBody>
      </p:sp>
      <p:sp>
        <p:nvSpPr>
          <p:cNvPr id="7" name="Rectangle 6">
            <a:extLst>
              <a:ext uri="{FF2B5EF4-FFF2-40B4-BE49-F238E27FC236}">
                <a16:creationId xmlns:a16="http://schemas.microsoft.com/office/drawing/2014/main" id="{F83285EB-B0DE-45DB-9A1F-7F62CFBDF9A3}"/>
              </a:ext>
            </a:extLst>
          </p:cNvPr>
          <p:cNvSpPr/>
          <p:nvPr/>
        </p:nvSpPr>
        <p:spPr>
          <a:xfrm>
            <a:off x="3807026" y="2587454"/>
            <a:ext cx="1828800" cy="518160"/>
          </a:xfrm>
          <a:prstGeom prst="rect">
            <a:avLst/>
          </a:prstGeom>
          <a:solidFill>
            <a:srgbClr val="FFB989">
              <a:alpha val="43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10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D8BA6-72EF-4947-A1D3-376E6A5315E6}"/>
              </a:ext>
            </a:extLst>
          </p:cNvPr>
          <p:cNvSpPr/>
          <p:nvPr/>
        </p:nvSpPr>
        <p:spPr>
          <a:xfrm>
            <a:off x="55085" y="6610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DC770E4E-B947-4CA3-AE78-3E021C09BAD3}"/>
              </a:ext>
            </a:extLst>
          </p:cNvPr>
          <p:cNvGrpSpPr/>
          <p:nvPr/>
        </p:nvGrpSpPr>
        <p:grpSpPr>
          <a:xfrm>
            <a:off x="4206967" y="0"/>
            <a:ext cx="7985033" cy="6807837"/>
            <a:chOff x="2368627" y="341522"/>
            <a:chExt cx="7899094" cy="6650430"/>
          </a:xfrm>
        </p:grpSpPr>
        <p:pic>
          <p:nvPicPr>
            <p:cNvPr id="8" name="Picture 7">
              <a:extLst>
                <a:ext uri="{FF2B5EF4-FFF2-40B4-BE49-F238E27FC236}">
                  <a16:creationId xmlns:a16="http://schemas.microsoft.com/office/drawing/2014/main" id="{40B61C23-EBE3-4898-B3F6-46CCB6615C0E}"/>
                </a:ext>
              </a:extLst>
            </p:cNvPr>
            <p:cNvPicPr>
              <a:picLocks noChangeAspect="1"/>
            </p:cNvPicPr>
            <p:nvPr/>
          </p:nvPicPr>
          <p:blipFill rotWithShape="1">
            <a:blip r:embed="rId3"/>
            <a:srcRect l="2930" r="5943"/>
            <a:stretch/>
          </p:blipFill>
          <p:spPr>
            <a:xfrm>
              <a:off x="2368627" y="341522"/>
              <a:ext cx="7899094" cy="6450375"/>
            </a:xfrm>
            <a:prstGeom prst="rect">
              <a:avLst/>
            </a:prstGeom>
          </p:spPr>
        </p:pic>
        <p:sp>
          <p:nvSpPr>
            <p:cNvPr id="9" name="TextBox 8">
              <a:extLst>
                <a:ext uri="{FF2B5EF4-FFF2-40B4-BE49-F238E27FC236}">
                  <a16:creationId xmlns:a16="http://schemas.microsoft.com/office/drawing/2014/main" id="{FFAE4C49-BA5A-48E8-B9A3-314396BF4A3F}"/>
                </a:ext>
              </a:extLst>
            </p:cNvPr>
            <p:cNvSpPr txBox="1"/>
            <p:nvPr/>
          </p:nvSpPr>
          <p:spPr>
            <a:xfrm>
              <a:off x="3424463" y="6591842"/>
              <a:ext cx="6104060" cy="400110"/>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3" name="TextBox 2">
            <a:extLst>
              <a:ext uri="{FF2B5EF4-FFF2-40B4-BE49-F238E27FC236}">
                <a16:creationId xmlns:a16="http://schemas.microsoft.com/office/drawing/2014/main" id="{2A5866C6-375C-4F10-BD41-751A4BC7760B}"/>
              </a:ext>
            </a:extLst>
          </p:cNvPr>
          <p:cNvSpPr txBox="1"/>
          <p:nvPr/>
        </p:nvSpPr>
        <p:spPr>
          <a:xfrm>
            <a:off x="182744" y="842874"/>
            <a:ext cx="3734719" cy="1384995"/>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a:solidFill>
                  <a:srgbClr val="2B26F6"/>
                </a:solidFill>
                <a:latin typeface="Arial" panose="020B0604020202020204" pitchFamily="34" charset="0"/>
                <a:cs typeface="Arial" panose="020B0604020202020204" pitchFamily="34" charset="0"/>
              </a:rPr>
              <a:t>Quá trình ĐTH gắn liền với quá trình công nghiệp hóa</a:t>
            </a:r>
          </a:p>
        </p:txBody>
      </p:sp>
      <p:sp>
        <p:nvSpPr>
          <p:cNvPr id="11" name="TextBox 10">
            <a:extLst>
              <a:ext uri="{FF2B5EF4-FFF2-40B4-BE49-F238E27FC236}">
                <a16:creationId xmlns:a16="http://schemas.microsoft.com/office/drawing/2014/main" id="{6DDB8B0E-CC97-4A80-B825-1582A96363FF}"/>
              </a:ext>
            </a:extLst>
          </p:cNvPr>
          <p:cNvSpPr txBox="1"/>
          <p:nvPr/>
        </p:nvSpPr>
        <p:spPr>
          <a:xfrm>
            <a:off x="96805" y="2373029"/>
            <a:ext cx="3922004" cy="954107"/>
          </a:xfrm>
          <a:prstGeom prst="rect">
            <a:avLst/>
          </a:prstGeom>
          <a:noFill/>
        </p:spPr>
        <p:txBody>
          <a:bodyPr wrap="square" rtlCol="0">
            <a:spAutoFit/>
          </a:bodyPr>
          <a:lstStyle/>
          <a:p>
            <a:pPr algn="just"/>
            <a:r>
              <a:rPr lang="en-US" sz="2800">
                <a:solidFill>
                  <a:srgbClr val="2B26F6"/>
                </a:solidFill>
                <a:latin typeface="Arial" panose="020B0604020202020204" pitchFamily="34" charset="0"/>
                <a:cs typeface="Arial" panose="020B0604020202020204" pitchFamily="34" charset="0"/>
              </a:rPr>
              <a:t>=&gt; Xuất hiện các siêu đô thị và các dải đô thị.</a:t>
            </a:r>
          </a:p>
        </p:txBody>
      </p:sp>
      <p:sp>
        <p:nvSpPr>
          <p:cNvPr id="13" name="Flowchart: Connector 12">
            <a:extLst>
              <a:ext uri="{FF2B5EF4-FFF2-40B4-BE49-F238E27FC236}">
                <a16:creationId xmlns:a16="http://schemas.microsoft.com/office/drawing/2014/main" id="{A9814138-A22C-45C9-802B-120F472B1D1D}"/>
              </a:ext>
            </a:extLst>
          </p:cNvPr>
          <p:cNvSpPr/>
          <p:nvPr/>
        </p:nvSpPr>
        <p:spPr>
          <a:xfrm>
            <a:off x="10726750" y="4105628"/>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60180E1B-4EC9-43FE-A4F8-410E7CCB31DC}"/>
              </a:ext>
            </a:extLst>
          </p:cNvPr>
          <p:cNvSpPr/>
          <p:nvPr/>
        </p:nvSpPr>
        <p:spPr>
          <a:xfrm>
            <a:off x="7309685" y="4709720"/>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2547D2C4-4C41-485F-8598-79F279FCD6E0}"/>
              </a:ext>
            </a:extLst>
          </p:cNvPr>
          <p:cNvSpPr/>
          <p:nvPr/>
        </p:nvSpPr>
        <p:spPr>
          <a:xfrm>
            <a:off x="10556343" y="3654802"/>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41514FE1-CE33-4E4C-8765-59CB24F6A71A}"/>
              </a:ext>
            </a:extLst>
          </p:cNvPr>
          <p:cNvSpPr/>
          <p:nvPr/>
        </p:nvSpPr>
        <p:spPr>
          <a:xfrm>
            <a:off x="9740742" y="4217629"/>
            <a:ext cx="224015" cy="224002"/>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ông tin về thành phố New York, thành phố lớn nhất xứ sở cờ hoa">
            <a:extLst>
              <a:ext uri="{FF2B5EF4-FFF2-40B4-BE49-F238E27FC236}">
                <a16:creationId xmlns:a16="http://schemas.microsoft.com/office/drawing/2014/main" id="{052920BE-3BB1-4EBC-9C40-10432E10D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5" y="3530865"/>
            <a:ext cx="4038192" cy="269212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9">
            <a:extLst>
              <a:ext uri="{FF2B5EF4-FFF2-40B4-BE49-F238E27FC236}">
                <a16:creationId xmlns:a16="http://schemas.microsoft.com/office/drawing/2014/main" id="{7E988CD1-560C-4D47-8666-458B777FC31E}"/>
              </a:ext>
            </a:extLst>
          </p:cNvPr>
          <p:cNvGrpSpPr>
            <a:grpSpLocks/>
          </p:cNvGrpSpPr>
          <p:nvPr/>
        </p:nvGrpSpPr>
        <p:grpSpPr bwMode="auto">
          <a:xfrm>
            <a:off x="55160" y="3547368"/>
            <a:ext cx="4033101" cy="2796823"/>
            <a:chOff x="3552" y="-192"/>
            <a:chExt cx="3072" cy="2064"/>
          </a:xfrm>
        </p:grpSpPr>
        <p:pic>
          <p:nvPicPr>
            <p:cNvPr id="19" name="Picture 10" descr="LosAngelas-TPTT">
              <a:extLst>
                <a:ext uri="{FF2B5EF4-FFF2-40B4-BE49-F238E27FC236}">
                  <a16:creationId xmlns:a16="http://schemas.microsoft.com/office/drawing/2014/main" id="{999031EB-9DB0-43C9-8DB9-283E4D625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192"/>
              <a:ext cx="3072" cy="2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1">
              <a:extLst>
                <a:ext uri="{FF2B5EF4-FFF2-40B4-BE49-F238E27FC236}">
                  <a16:creationId xmlns:a16="http://schemas.microsoft.com/office/drawing/2014/main" id="{383676A2-984C-41FA-A0F2-4F9EEF30EFB5}"/>
                </a:ext>
              </a:extLst>
            </p:cNvPr>
            <p:cNvSpPr>
              <a:spLocks noChangeArrowheads="1" noChangeShapeType="1" noTextEdit="1"/>
            </p:cNvSpPr>
            <p:nvPr/>
          </p:nvSpPr>
          <p:spPr bwMode="auto">
            <a:xfrm>
              <a:off x="3633" y="1494"/>
              <a:ext cx="2943" cy="3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vi-VN"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rPr>
                <a:t>LÔT AN-GIƠ-LET</a:t>
              </a:r>
              <a:endParaRPr lang="en-US" sz="3600" b="1" kern="10" spc="720">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Times New Roman" panose="02020603050405020304" pitchFamily="18" charset="0"/>
                <a:cs typeface="Times New Roman" panose="02020603050405020304" pitchFamily="18" charset="0"/>
              </a:endParaRPr>
            </a:p>
          </p:txBody>
        </p:sp>
      </p:grpSp>
      <p:pic>
        <p:nvPicPr>
          <p:cNvPr id="1028" name="Picture 4" descr="Montreal | Location, History, Population, Languages, Climate, &amp; Facts |  Britannica">
            <a:extLst>
              <a:ext uri="{FF2B5EF4-FFF2-40B4-BE49-F238E27FC236}">
                <a16:creationId xmlns:a16="http://schemas.microsoft.com/office/drawing/2014/main" id="{5BEEF81C-87A3-4FD8-B763-0A8CB9AD7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247" y="3530865"/>
            <a:ext cx="4040449" cy="2830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Du lịch Chicago: 14 điều thú vị về thành phố Chicago">
            <a:extLst>
              <a:ext uri="{FF2B5EF4-FFF2-40B4-BE49-F238E27FC236}">
                <a16:creationId xmlns:a16="http://schemas.microsoft.com/office/drawing/2014/main" id="{F933ED3F-6AB3-4208-B3C9-5F6698F960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99" y="3530865"/>
            <a:ext cx="4040449" cy="29031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B5EB6F2-5D02-4F1F-BEAF-B468267DA1CC}"/>
              </a:ext>
            </a:extLst>
          </p:cNvPr>
          <p:cNvSpPr txBox="1"/>
          <p:nvPr/>
        </p:nvSpPr>
        <p:spPr>
          <a:xfrm>
            <a:off x="71247" y="3558376"/>
            <a:ext cx="4135720" cy="1569660"/>
          </a:xfrm>
          <a:prstGeom prst="rect">
            <a:avLst/>
          </a:prstGeom>
          <a:solidFill>
            <a:schemeClr val="bg1"/>
          </a:solidFill>
        </p:spPr>
        <p:txBody>
          <a:bodyPr wrap="square" rtlCol="0">
            <a:spAutoFit/>
          </a:bodyPr>
          <a:lstStyle/>
          <a:p>
            <a:pPr marL="342900" indent="-342900">
              <a:buFont typeface="Wingdings" panose="05000000000000000000" pitchFamily="2" charset="2"/>
              <a:buChar char="ü"/>
            </a:pPr>
            <a:r>
              <a:rPr lang="vi-VN" sz="2400">
                <a:solidFill>
                  <a:srgbClr val="2B26F6"/>
                </a:solidFill>
                <a:latin typeface="Arial" panose="020B0604020202020204" pitchFamily="34" charset="0"/>
                <a:cs typeface="Arial" panose="020B0604020202020204" pitchFamily="34" charset="0"/>
              </a:rPr>
              <a:t>Các đô thị lớn của Bắc Mỹ chủ yếu tập trung phía nam hệ thống Ngũ Hồ và ven Đại Tây Dương</a:t>
            </a:r>
            <a:endParaRPr lang="en-US" sz="28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4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inVertical)">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inVertical)">
                                      <p:cBhvr>
                                        <p:cTn id="39" dur="5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026"/>
                                        </p:tgtEl>
                                      </p:cBhvr>
                                    </p:animEffect>
                                    <p:set>
                                      <p:cBhvr>
                                        <p:cTn id="54" dur="1" fill="hold">
                                          <p:stCondLst>
                                            <p:cond delay="499"/>
                                          </p:stCondLst>
                                        </p:cTn>
                                        <p:tgtEl>
                                          <p:spTgt spid="102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3" grpId="0" animBg="1"/>
      <p:bldP spid="14" grpId="0" animBg="1"/>
      <p:bldP spid="15" grpId="0" animBg="1"/>
      <p:bldP spid="16"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5" descr="book9">
            <a:extLst>
              <a:ext uri="{FF2B5EF4-FFF2-40B4-BE49-F238E27FC236}">
                <a16:creationId xmlns:a16="http://schemas.microsoft.com/office/drawing/2014/main" id="{3E6B1D75-200B-4816-91E1-A4D6FACB5C0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529" y="986056"/>
            <a:ext cx="1100502" cy="64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575B3EC-19A8-46BD-9967-AAC4A294502D}"/>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
        <p:nvSpPr>
          <p:cNvPr id="17" name="Rectangle 16">
            <a:extLst>
              <a:ext uri="{FF2B5EF4-FFF2-40B4-BE49-F238E27FC236}">
                <a16:creationId xmlns:a16="http://schemas.microsoft.com/office/drawing/2014/main" id="{5DFD020D-CBD8-492A-8BB5-D2F41BFFA6E6}"/>
              </a:ext>
            </a:extLst>
          </p:cNvPr>
          <p:cNvSpPr/>
          <p:nvPr/>
        </p:nvSpPr>
        <p:spPr>
          <a:xfrm>
            <a:off x="1456635" y="1155162"/>
            <a:ext cx="3403496" cy="523220"/>
          </a:xfrm>
          <a:prstGeom prst="rect">
            <a:avLst/>
          </a:prstGeom>
          <a:solidFill>
            <a:schemeClr val="accent4">
              <a:lumMod val="20000"/>
              <a:lumOff val="80000"/>
            </a:schemeClr>
          </a:solidFill>
          <a:ln>
            <a:solidFill>
              <a:srgbClr val="00B0F0"/>
            </a:solidFill>
          </a:ln>
        </p:spPr>
        <p:txBody>
          <a:bodyPr wrap="none">
            <a:spAutoFit/>
          </a:bodyPr>
          <a:lstStyle/>
          <a:p>
            <a:pPr algn="just"/>
            <a:r>
              <a:rPr lang="en-US" sz="2800">
                <a:solidFill>
                  <a:srgbClr val="2B26F6"/>
                </a:solidFill>
                <a:latin typeface="Arial" panose="020B0604020202020204" pitchFamily="34" charset="0"/>
                <a:cs typeface="Arial" panose="020B0604020202020204" pitchFamily="34" charset="0"/>
              </a:rPr>
              <a:t>b. Vấn đề đô thị hóa</a:t>
            </a:r>
            <a:endParaRPr lang="vi-VN" sz="2800">
              <a:solidFill>
                <a:srgbClr val="2B26F6"/>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E2A021B-BA87-439D-824F-A8EFAEC47046}"/>
              </a:ext>
            </a:extLst>
          </p:cNvPr>
          <p:cNvSpPr/>
          <p:nvPr/>
        </p:nvSpPr>
        <p:spPr>
          <a:xfrm>
            <a:off x="314325" y="1918010"/>
            <a:ext cx="11563350" cy="1754326"/>
          </a:xfrm>
          <a:prstGeom prst="rect">
            <a:avLst/>
          </a:prstGeom>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 Sự phát triển mạnh mẽ của công nghiệp thúc đẩy quá trình đô thị hóa ở Bắc Mỹ =&gt; xuất hiện các siêu đô thị và các dải đô thị.</a:t>
            </a:r>
          </a:p>
        </p:txBody>
      </p:sp>
      <p:sp>
        <p:nvSpPr>
          <p:cNvPr id="3" name="Rectangle 2">
            <a:extLst>
              <a:ext uri="{FF2B5EF4-FFF2-40B4-BE49-F238E27FC236}">
                <a16:creationId xmlns:a16="http://schemas.microsoft.com/office/drawing/2014/main" id="{3C1667C7-3B6D-4A24-809C-F63760BF4C0F}"/>
              </a:ext>
            </a:extLst>
          </p:cNvPr>
          <p:cNvSpPr/>
          <p:nvPr/>
        </p:nvSpPr>
        <p:spPr>
          <a:xfrm>
            <a:off x="236696" y="3646170"/>
            <a:ext cx="12104471" cy="1200329"/>
          </a:xfrm>
          <a:prstGeom prst="rect">
            <a:avLst/>
          </a:prstGeom>
        </p:spPr>
        <p:txBody>
          <a:bodyPr wrap="square">
            <a:spAutoFit/>
          </a:bodyPr>
          <a:lstStyle/>
          <a:p>
            <a:r>
              <a:rPr lang="en-US" sz="3600">
                <a:solidFill>
                  <a:srgbClr val="2B26F6"/>
                </a:solidFill>
                <a:latin typeface="Arial" panose="020B0604020202020204" pitchFamily="34" charset="0"/>
                <a:cs typeface="Arial" panose="020B0604020202020204" pitchFamily="34" charset="0"/>
              </a:rPr>
              <a:t>- Tỉ lệ dân đô thị ở Bắc Mỹ cao nhất so với các châu lục khác trên thế giới (82,6% - 2020).</a:t>
            </a:r>
            <a:endParaRPr lang="en-US" sz="3600"/>
          </a:p>
        </p:txBody>
      </p:sp>
      <p:sp>
        <p:nvSpPr>
          <p:cNvPr id="18" name="Rectangle 17">
            <a:extLst>
              <a:ext uri="{FF2B5EF4-FFF2-40B4-BE49-F238E27FC236}">
                <a16:creationId xmlns:a16="http://schemas.microsoft.com/office/drawing/2014/main" id="{D8C9D7EE-3532-426D-91BB-B9BC2A6C8414}"/>
              </a:ext>
            </a:extLst>
          </p:cNvPr>
          <p:cNvSpPr/>
          <p:nvPr/>
        </p:nvSpPr>
        <p:spPr>
          <a:xfrm>
            <a:off x="236696" y="4892267"/>
            <a:ext cx="12618720" cy="1360822"/>
          </a:xfrm>
          <a:prstGeom prst="rect">
            <a:avLst/>
          </a:prstGeom>
        </p:spPr>
        <p:txBody>
          <a:bodyPr wrap="square">
            <a:spAutoFit/>
          </a:bodyPr>
          <a:lstStyle/>
          <a:p>
            <a:pPr lvl="0">
              <a:lnSpc>
                <a:spcPct val="120000"/>
              </a:lnSpc>
            </a:pPr>
            <a:r>
              <a:rPr lang="en-US" sz="3600">
                <a:solidFill>
                  <a:srgbClr val="2B26F6"/>
                </a:solidFill>
                <a:latin typeface="Arial" panose="020B0604020202020204" pitchFamily="34" charset="0"/>
                <a:ea typeface="Cambria" panose="02040503050406030204" pitchFamily="18" charset="0"/>
                <a:cs typeface="Arial" panose="020B0604020202020204" pitchFamily="34" charset="0"/>
              </a:rPr>
              <a:t>- </a:t>
            </a:r>
            <a:r>
              <a:rPr lang="vi-VN" sz="3600">
                <a:solidFill>
                  <a:srgbClr val="2B26F6"/>
                </a:solidFill>
                <a:latin typeface="Arial" panose="020B0604020202020204" pitchFamily="34" charset="0"/>
                <a:ea typeface="Cambria" panose="02040503050406030204" pitchFamily="18" charset="0"/>
                <a:cs typeface="Arial" panose="020B0604020202020204" pitchFamily="34" charset="0"/>
              </a:rPr>
              <a:t>Các đô thị phần lớn nằm ở phía Nam Hồ Lớn và ven Đại Tây Dương.</a:t>
            </a:r>
            <a:endParaRPr lang="en-US" sz="3600">
              <a:solidFill>
                <a:srgbClr val="2B26F6"/>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2953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178.jpg" descr="Image result for người anh điêng">
            <a:extLst>
              <a:ext uri="{FF2B5EF4-FFF2-40B4-BE49-F238E27FC236}">
                <a16:creationId xmlns:a16="http://schemas.microsoft.com/office/drawing/2014/main" id="{B419A2F8-8AE5-492B-B06C-7F3C0C6EF9BF}"/>
              </a:ext>
            </a:extLst>
          </p:cNvPr>
          <p:cNvPicPr/>
          <p:nvPr/>
        </p:nvPicPr>
        <p:blipFill rotWithShape="1">
          <a:blip r:embed="rId3"/>
          <a:srcRect l="30425" r="17521" b="-1"/>
          <a:stretch/>
        </p:blipFill>
        <p:spPr>
          <a:xfrm>
            <a:off x="-1" y="5"/>
            <a:ext cx="3922776" cy="3937609"/>
          </a:xfrm>
          <a:prstGeom prst="rect">
            <a:avLst/>
          </a:prstGeom>
        </p:spPr>
      </p:pic>
      <p:pic>
        <p:nvPicPr>
          <p:cNvPr id="17" name="image183.jpg" descr="Image result for eskimo people">
            <a:extLst>
              <a:ext uri="{FF2B5EF4-FFF2-40B4-BE49-F238E27FC236}">
                <a16:creationId xmlns:a16="http://schemas.microsoft.com/office/drawing/2014/main" id="{6E26288D-1B56-457C-BA7F-68F9E1FCFE34}"/>
              </a:ext>
            </a:extLst>
          </p:cNvPr>
          <p:cNvPicPr/>
          <p:nvPr/>
        </p:nvPicPr>
        <p:blipFill rotWithShape="1">
          <a:blip r:embed="rId4"/>
          <a:srcRect l="13130" r="17879" b="-1"/>
          <a:stretch/>
        </p:blipFill>
        <p:spPr>
          <a:xfrm>
            <a:off x="4131633" y="10"/>
            <a:ext cx="3922776" cy="3937599"/>
          </a:xfrm>
          <a:prstGeom prst="rect">
            <a:avLst/>
          </a:prstGeom>
        </p:spPr>
      </p:pic>
      <p:sp useBgFill="1">
        <p:nvSpPr>
          <p:cNvPr id="25" name="Rectangle 24">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5"/>
          <a:srcRect l="25337" r="23778"/>
          <a:stretch/>
        </p:blipFill>
        <p:spPr>
          <a:xfrm>
            <a:off x="8263267" y="10"/>
            <a:ext cx="3928733" cy="3937599"/>
          </a:xfrm>
          <a:prstGeom prst="rect">
            <a:avLst/>
          </a:prstGeom>
        </p:spPr>
      </p:pic>
      <p:sp>
        <p:nvSpPr>
          <p:cNvPr id="27" name="Rectangle 26">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7369D0B-81DD-4065-8022-B7543B8FE231}"/>
              </a:ext>
            </a:extLst>
          </p:cNvPr>
          <p:cNvSpPr txBox="1"/>
          <p:nvPr/>
        </p:nvSpPr>
        <p:spPr>
          <a:xfrm>
            <a:off x="716208" y="4385509"/>
            <a:ext cx="7158297" cy="1608383"/>
          </a:xfrm>
          <a:prstGeom prst="rect">
            <a:avLst/>
          </a:prstGeom>
          <a:solidFill>
            <a:schemeClr val="bg1"/>
          </a:solidFill>
        </p:spPr>
        <p:txBody>
          <a:bodyPr vert="horz" lIns="91440" tIns="45720" rIns="91440" bIns="45720" rtlCol="0" anchor="ctr">
            <a:noAutofit/>
          </a:bodyPr>
          <a:lstStyle/>
          <a:p>
            <a:pP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15. ĐẶC ĐIỂM DÂN CƯ, XÃ HỘI. PHƯƠNG THỨC KHAI THÁC TỰ NHIÊN BỀN VỮNG Ở BẮC MỸ</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6"/>
          <a:srcRect t="5130" r="1" b="1"/>
          <a:stretch/>
        </p:blipFill>
        <p:spPr>
          <a:xfrm>
            <a:off x="8269224" y="4160171"/>
            <a:ext cx="3922776" cy="2149184"/>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a:extLst>
              <a:ext uri="{FF2B5EF4-FFF2-40B4-BE49-F238E27FC236}">
                <a16:creationId xmlns:a16="http://schemas.microsoft.com/office/drawing/2014/main" id="{1BF758A0-B592-499D-AD48-ADA93CC69A52}"/>
              </a:ext>
            </a:extLst>
          </p:cNvPr>
          <p:cNvSpPr/>
          <p:nvPr/>
        </p:nvSpPr>
        <p:spPr>
          <a:xfrm>
            <a:off x="3733800" y="1905001"/>
            <a:ext cx="5718672" cy="2666999"/>
          </a:xfrm>
          <a:prstGeom prst="cloudCallout">
            <a:avLst>
              <a:gd name="adj1" fmla="val -73854"/>
              <a:gd name="adj2" fmla="val 115670"/>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a:solidFill>
                  <a:srgbClr val="2B26F6"/>
                </a:solidFill>
                <a:latin typeface="Times New Roman" pitchFamily="18" charset="0"/>
                <a:cs typeface="Times New Roman" pitchFamily="18" charset="0"/>
              </a:rPr>
              <a:t>Các đô thị ở Bắc Mĩ gặp phải khó khăn gì?</a:t>
            </a:r>
          </a:p>
        </p:txBody>
      </p:sp>
      <p:pic>
        <p:nvPicPr>
          <p:cNvPr id="4" name="Picture 3">
            <a:extLst>
              <a:ext uri="{FF2B5EF4-FFF2-40B4-BE49-F238E27FC236}">
                <a16:creationId xmlns:a16="http://schemas.microsoft.com/office/drawing/2014/main" id="{AD39D4B6-C455-439F-A576-76DDEA381502}"/>
              </a:ext>
            </a:extLst>
          </p:cNvPr>
          <p:cNvPicPr>
            <a:picLocks noChangeAspect="1"/>
          </p:cNvPicPr>
          <p:nvPr/>
        </p:nvPicPr>
        <p:blipFill rotWithShape="1">
          <a:blip r:embed="rId2"/>
          <a:srcRect l="39749" t="43556" r="43417" b="27111"/>
          <a:stretch/>
        </p:blipFill>
        <p:spPr>
          <a:xfrm>
            <a:off x="510985" y="5397437"/>
            <a:ext cx="1409324" cy="13814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9D96BC8B-CBF2-4867-A0EB-3F9E9D8D879A}"/>
              </a:ext>
            </a:extLst>
          </p:cNvPr>
          <p:cNvSpPr txBox="1">
            <a:spLocks noChangeArrowheads="1"/>
          </p:cNvSpPr>
          <p:nvPr/>
        </p:nvSpPr>
        <p:spPr bwMode="auto">
          <a:xfrm>
            <a:off x="8661400" y="5241926"/>
            <a:ext cx="1543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000">
              <a:latin typeface="Arial" panose="020B0604020202020204" pitchFamily="34" charset="0"/>
            </a:endParaRPr>
          </a:p>
        </p:txBody>
      </p:sp>
      <p:sp>
        <p:nvSpPr>
          <p:cNvPr id="45059" name="Text Box 6">
            <a:extLst>
              <a:ext uri="{FF2B5EF4-FFF2-40B4-BE49-F238E27FC236}">
                <a16:creationId xmlns:a16="http://schemas.microsoft.com/office/drawing/2014/main" id="{E8ED4833-318D-4217-9E57-CBDC773E40C4}"/>
              </a:ext>
            </a:extLst>
          </p:cNvPr>
          <p:cNvSpPr txBox="1">
            <a:spLocks noChangeArrowheads="1"/>
          </p:cNvSpPr>
          <p:nvPr/>
        </p:nvSpPr>
        <p:spPr bwMode="auto">
          <a:xfrm>
            <a:off x="4343400" y="3124201"/>
            <a:ext cx="4114800" cy="461963"/>
          </a:xfrm>
          <a:prstGeom prst="rect">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0000FF"/>
                </a:solidFill>
                <a:latin typeface="Times New Roman" panose="02020603050405020304" pitchFamily="18" charset="0"/>
                <a:cs typeface="Times New Roman" panose="02020603050405020304" pitchFamily="18" charset="0"/>
              </a:rPr>
              <a:t>CÁC VẤN ĐỀ CỦA ĐÔ THỊ</a:t>
            </a:r>
          </a:p>
        </p:txBody>
      </p:sp>
      <p:pic>
        <p:nvPicPr>
          <p:cNvPr id="45060" name="Picture 9">
            <a:extLst>
              <a:ext uri="{FF2B5EF4-FFF2-40B4-BE49-F238E27FC236}">
                <a16:creationId xmlns:a16="http://schemas.microsoft.com/office/drawing/2014/main" id="{6D6AAC18-E691-4228-9D6F-96B5CED24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333"/>
          <a:stretch>
            <a:fillRect/>
          </a:stretch>
        </p:blipFill>
        <p:spPr bwMode="auto">
          <a:xfrm>
            <a:off x="1600200" y="0"/>
            <a:ext cx="4343400"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8" descr="traffic">
            <a:extLst>
              <a:ext uri="{FF2B5EF4-FFF2-40B4-BE49-F238E27FC236}">
                <a16:creationId xmlns:a16="http://schemas.microsoft.com/office/drawing/2014/main" id="{57572577-E794-4A79-B7FF-1DABE298A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45720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9" descr="Tokyo-World-Biggest-Megacity-6">
            <a:extLst>
              <a:ext uri="{FF2B5EF4-FFF2-40B4-BE49-F238E27FC236}">
                <a16:creationId xmlns:a16="http://schemas.microsoft.com/office/drawing/2014/main" id="{E2E47F26-A45A-4227-AEDF-48CC33251730}"/>
              </a:ext>
            </a:extLst>
          </p:cNvPr>
          <p:cNvPicPr>
            <a:picLocks noChangeAspect="1" noChangeArrowheads="1"/>
          </p:cNvPicPr>
          <p:nvPr/>
        </p:nvPicPr>
        <p:blipFill>
          <a:blip r:embed="rId4">
            <a:lum bright="44000"/>
            <a:extLst>
              <a:ext uri="{28A0092B-C50C-407E-A947-70E740481C1C}">
                <a14:useLocalDpi xmlns:a14="http://schemas.microsoft.com/office/drawing/2010/main" val="0"/>
              </a:ext>
            </a:extLst>
          </a:blip>
          <a:srcRect/>
          <a:stretch>
            <a:fillRect/>
          </a:stretch>
        </p:blipFill>
        <p:spPr bwMode="auto">
          <a:xfrm>
            <a:off x="1524000" y="358140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0" descr="18">
            <a:extLst>
              <a:ext uri="{FF2B5EF4-FFF2-40B4-BE49-F238E27FC236}">
                <a16:creationId xmlns:a16="http://schemas.microsoft.com/office/drawing/2014/main" id="{DFF77F07-D609-4AF2-AD4C-9B2B91810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35814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loud Callout 2">
            <a:extLst>
              <a:ext uri="{FF2B5EF4-FFF2-40B4-BE49-F238E27FC236}">
                <a16:creationId xmlns:a16="http://schemas.microsoft.com/office/drawing/2014/main" id="{ABE839D2-3BC0-4FF5-AF09-0AC24B20D634}"/>
              </a:ext>
            </a:extLst>
          </p:cNvPr>
          <p:cNvSpPr/>
          <p:nvPr/>
        </p:nvSpPr>
        <p:spPr>
          <a:xfrm>
            <a:off x="4937126" y="76200"/>
            <a:ext cx="5045075" cy="19050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Lượng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thải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dầu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 : 20/</a:t>
            </a:r>
            <a:r>
              <a:rPr lang="en-US" sz="2400" b="1" dirty="0" err="1">
                <a:solidFill>
                  <a:srgbClr val="FF0000"/>
                </a:solidFill>
                <a:latin typeface="Times New Roman" pitchFamily="18" charset="0"/>
                <a:cs typeface="Times New Roman" pitchFamily="18" charset="0"/>
              </a:rPr>
              <a:t>tấn</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người</a:t>
            </a:r>
            <a:r>
              <a:rPr lang="en-US" sz="2400" b="1" dirty="0">
                <a:solidFill>
                  <a:srgbClr val="FF0000"/>
                </a:solidFill>
                <a:latin typeface="Times New Roman" pitchFamily="18" charset="0"/>
                <a:cs typeface="Times New Roman" pitchFamily="18" charset="0"/>
              </a:rPr>
              <a:t>/</a:t>
            </a:r>
            <a:r>
              <a:rPr lang="en-US" sz="2400" b="1" dirty="0" err="1">
                <a:solidFill>
                  <a:srgbClr val="FF0000"/>
                </a:solidFill>
                <a:latin typeface="Times New Roman" pitchFamily="18" charset="0"/>
                <a:cs typeface="Times New Roman" pitchFamily="18" charset="0"/>
              </a:rPr>
              <a:t>năm</a:t>
            </a:r>
            <a:r>
              <a:rPr lang="en-US" sz="2400" b="1" dirty="0">
                <a:solidFill>
                  <a:srgbClr val="FF0000"/>
                </a:solidFill>
                <a:latin typeface="Times New Roman" pitchFamily="18" charset="0"/>
                <a:cs typeface="Times New Roman" pitchFamily="18" charset="0"/>
              </a:rPr>
              <a:t> (2000)</a:t>
            </a:r>
          </a:p>
        </p:txBody>
      </p:sp>
      <p:sp>
        <p:nvSpPr>
          <p:cNvPr id="10" name="Cloud Callout 9">
            <a:extLst>
              <a:ext uri="{FF2B5EF4-FFF2-40B4-BE49-F238E27FC236}">
                <a16:creationId xmlns:a16="http://schemas.microsoft.com/office/drawing/2014/main" id="{DE6590F1-DCC5-4867-AD32-869EF511E7DC}"/>
              </a:ext>
            </a:extLst>
          </p:cNvPr>
          <p:cNvSpPr/>
          <p:nvPr/>
        </p:nvSpPr>
        <p:spPr>
          <a:xfrm>
            <a:off x="3467101" y="2971800"/>
            <a:ext cx="5045075" cy="1752600"/>
          </a:xfrm>
          <a:prstGeom prst="cloudCallout">
            <a:avLst>
              <a:gd name="adj1" fmla="val -66245"/>
              <a:gd name="adj2" fmla="val 1227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solidFill>
                  <a:srgbClr val="FF0000"/>
                </a:solidFill>
                <a:latin typeface="Times New Roman" pitchFamily="18" charset="0"/>
                <a:cs typeface="Times New Roman" pitchFamily="18" charset="0"/>
              </a:rPr>
              <a:t>Tỉ</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lệ</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nghiệp</a:t>
            </a:r>
            <a:r>
              <a:rPr lang="en-US" sz="2400" b="1" dirty="0">
                <a:solidFill>
                  <a:srgbClr val="FF0000"/>
                </a:solidFill>
                <a:latin typeface="Times New Roman" pitchFamily="18" charset="0"/>
                <a:cs typeface="Times New Roman" pitchFamily="18" charset="0"/>
              </a:rPr>
              <a:t> : 1,6% (2014)</a:t>
            </a:r>
          </a:p>
        </p:txBody>
      </p:sp>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vi-VN" sz="3200" b="1">
                <a:solidFill>
                  <a:srgbClr val="FF0000"/>
                </a:solidFill>
              </a:rPr>
              <a:t>Bắc Mỹ có bao nhiêu </a:t>
            </a:r>
            <a:r>
              <a:rPr lang="en-US" sz="3200" b="1">
                <a:solidFill>
                  <a:srgbClr val="FF0000"/>
                </a:solidFill>
              </a:rPr>
              <a:t>đô thị </a:t>
            </a:r>
            <a:r>
              <a:rPr lang="vi-VN" sz="3200" b="1">
                <a:solidFill>
                  <a:srgbClr val="FF0000"/>
                </a:solidFill>
              </a:rPr>
              <a:t>trên</a:t>
            </a:r>
            <a:endParaRPr lang="en-US" sz="3200" b="1">
              <a:solidFill>
                <a:srgbClr val="FF0000"/>
              </a:solidFill>
            </a:endParaRPr>
          </a:p>
          <a:p>
            <a:pPr algn="ctr"/>
            <a:r>
              <a:rPr lang="vi-VN" sz="3200" b="1">
                <a:solidFill>
                  <a:srgbClr val="FF0000"/>
                </a:solidFill>
              </a:rPr>
              <a:t> 10 triệu dân</a:t>
            </a:r>
            <a:r>
              <a:rPr lang="en-US" sz="3200" b="1">
                <a:solidFill>
                  <a:srgbClr val="FF0000"/>
                </a:solidFill>
              </a:rPr>
              <a:t>?</a:t>
            </a:r>
            <a:endParaRPr lang="en-US" sz="3200">
              <a:solidFill>
                <a:srgbClr val="FF0000"/>
              </a:solidFill>
            </a:endParaRP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2 đô thị:N</a:t>
            </a:r>
            <a:r>
              <a:rPr lang="vi-VN" sz="2800" b="1">
                <a:solidFill>
                  <a:schemeClr val="bg1"/>
                </a:solidFill>
              </a:rPr>
              <a:t>iu-I-ooc</a:t>
            </a:r>
            <a:r>
              <a:rPr lang="en-US" sz="2800" b="1">
                <a:solidFill>
                  <a:schemeClr val="bg1"/>
                </a:solidFill>
              </a:rPr>
              <a:t> </a:t>
            </a:r>
            <a:r>
              <a:rPr lang="vi-VN" sz="2800" b="1">
                <a:solidFill>
                  <a:schemeClr val="bg1"/>
                </a:solidFill>
              </a:rPr>
              <a:t>và Lốt-An-giơ-lét.</a:t>
            </a:r>
            <a:endParaRPr lang="en-US" altLang="en-US" sz="28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2631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67640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pPr algn="ctr"/>
            <a:r>
              <a:rPr lang="en-US" sz="4000" b="1">
                <a:solidFill>
                  <a:srgbClr val="1C11AF"/>
                </a:solidFill>
              </a:rPr>
              <a:t> </a:t>
            </a:r>
            <a:r>
              <a:rPr lang="en-US" sz="4000" b="1">
                <a:solidFill>
                  <a:srgbClr val="FF0000"/>
                </a:solidFill>
              </a:rPr>
              <a:t>Tỉ lệ dân đô thị ở các nước</a:t>
            </a:r>
          </a:p>
          <a:p>
            <a:pPr algn="ctr"/>
            <a:r>
              <a:rPr lang="vi-VN" sz="4000" b="1">
                <a:solidFill>
                  <a:srgbClr val="FF0000"/>
                </a:solidFill>
              </a:rPr>
              <a:t>Bắc Mỹ năm 20</a:t>
            </a:r>
            <a:r>
              <a:rPr lang="en-US" sz="4000" b="1">
                <a:solidFill>
                  <a:srgbClr val="FF0000"/>
                </a:solidFill>
              </a:rPr>
              <a:t>20</a:t>
            </a:r>
            <a:r>
              <a:rPr lang="vi-VN" sz="4000" b="1">
                <a:solidFill>
                  <a:srgbClr val="FF0000"/>
                </a:solidFill>
              </a:rPr>
              <a:t> là</a:t>
            </a:r>
            <a:r>
              <a:rPr lang="en-US" sz="4000" b="1">
                <a:solidFill>
                  <a:srgbClr val="FF0000"/>
                </a:solidFill>
              </a:rPr>
              <a:t>?</a:t>
            </a:r>
            <a:endParaRPr lang="en-US" sz="4000">
              <a:solidFill>
                <a:srgbClr val="FF0000"/>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09707" y="4391190"/>
            <a:ext cx="589653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4000" b="1">
                <a:solidFill>
                  <a:schemeClr val="bg1"/>
                </a:solidFill>
              </a:rPr>
              <a:t>82,6%</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16367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9505952" cy="1466850"/>
          </a:xfrm>
          <a:prstGeom prst="roundRect">
            <a:avLst>
              <a:gd name="adj" fmla="val 16667"/>
            </a:avLst>
          </a:prstGeom>
          <a:solidFill>
            <a:srgbClr val="FFFFD7"/>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b="1"/>
              <a:t> </a:t>
            </a:r>
            <a:endParaRPr lang="en-US" b="1"/>
          </a:p>
          <a:p>
            <a:r>
              <a:rPr lang="en-US" sz="4000" b="1">
                <a:solidFill>
                  <a:srgbClr val="1C11AF"/>
                </a:solidFill>
              </a:rPr>
              <a:t> </a:t>
            </a:r>
          </a:p>
          <a:p>
            <a:pPr algn="ctr"/>
            <a:r>
              <a:rPr lang="en-US" sz="4400" b="1">
                <a:solidFill>
                  <a:srgbClr val="FF0000"/>
                </a:solidFill>
              </a:rPr>
              <a:t>Các đô thị lớn ở </a:t>
            </a:r>
            <a:r>
              <a:rPr lang="vi-VN" sz="4400" b="1">
                <a:solidFill>
                  <a:srgbClr val="FF0000"/>
                </a:solidFill>
              </a:rPr>
              <a:t>Bắc Mỹ </a:t>
            </a:r>
            <a:r>
              <a:rPr lang="en-US" sz="4400" b="1">
                <a:solidFill>
                  <a:srgbClr val="FF0000"/>
                </a:solidFill>
              </a:rPr>
              <a:t>tập trung </a:t>
            </a:r>
          </a:p>
          <a:p>
            <a:pPr algn="ctr"/>
            <a:r>
              <a:rPr lang="en-US" sz="4400" b="1">
                <a:solidFill>
                  <a:srgbClr val="FF0000"/>
                </a:solidFill>
              </a:rPr>
              <a:t>chủ yếu ở?</a:t>
            </a:r>
            <a:endParaRPr lang="en-US" sz="4400">
              <a:solidFill>
                <a:srgbClr val="FF0000"/>
              </a:solidFill>
            </a:endParaRPr>
          </a:p>
          <a:p>
            <a:endParaRPr lang="en-US" sz="3600">
              <a:solidFill>
                <a:srgbClr val="1C11AF"/>
              </a:solidFill>
            </a:endParaRPr>
          </a:p>
          <a:p>
            <a:endParaRPr lang="en-US" sz="3600"/>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392893" y="4141401"/>
            <a:ext cx="7868833" cy="1369530"/>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t>            </a:t>
            </a:r>
          </a:p>
          <a:p>
            <a:pPr algn="ctr"/>
            <a:endParaRPr lang="en-US"/>
          </a:p>
          <a:p>
            <a:pPr algn="ctr"/>
            <a:r>
              <a:rPr lang="en-US"/>
              <a:t> </a:t>
            </a:r>
            <a:r>
              <a:rPr lang="en-US" sz="4000">
                <a:solidFill>
                  <a:schemeClr val="bg1"/>
                </a:solidFill>
              </a:rPr>
              <a:t>Phía nam hệ thống Ngũ Hồ và </a:t>
            </a:r>
          </a:p>
          <a:p>
            <a:pPr algn="ctr"/>
            <a:r>
              <a:rPr lang="en-US" sz="4000">
                <a:solidFill>
                  <a:schemeClr val="bg1"/>
                </a:solidFill>
              </a:rPr>
              <a:t>ven Đại Tây Dương</a:t>
            </a:r>
          </a:p>
          <a:p>
            <a:pPr lvl="0" algn="ctr"/>
            <a:endParaRPr lang="en-US" sz="3600" b="1">
              <a:solidFill>
                <a:schemeClr val="bg1"/>
              </a:solidFill>
            </a:endParaRP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366096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51">
            <a:extLst>
              <a:ext uri="{FF2B5EF4-FFF2-40B4-BE49-F238E27FC236}">
                <a16:creationId xmlns:a16="http://schemas.microsoft.com/office/drawing/2014/main" id="{55DD374B-9DC2-4444-9CDB-A943DB98716E}"/>
              </a:ext>
            </a:extLst>
          </p:cNvPr>
          <p:cNvSpPr>
            <a:spLocks noChangeArrowheads="1"/>
          </p:cNvSpPr>
          <p:nvPr/>
        </p:nvSpPr>
        <p:spPr bwMode="auto">
          <a:xfrm>
            <a:off x="1876424" y="1869447"/>
            <a:ext cx="7760736" cy="1466850"/>
          </a:xfrm>
          <a:prstGeom prst="roundRect">
            <a:avLst>
              <a:gd name="adj" fmla="val 16667"/>
            </a:avLst>
          </a:prstGeom>
          <a:solidFill>
            <a:srgbClr val="FFFFD7"/>
          </a:solidFill>
          <a:ln w="41275">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b="1"/>
              <a:t> </a:t>
            </a:r>
            <a:r>
              <a:rPr lang="en-US" sz="3200">
                <a:solidFill>
                  <a:srgbClr val="FF0000"/>
                </a:solidFill>
              </a:rPr>
              <a:t>Chủng tộc di cư đầu tiên sang Bắc Mỹ?</a:t>
            </a:r>
          </a:p>
        </p:txBody>
      </p:sp>
      <p:grpSp>
        <p:nvGrpSpPr>
          <p:cNvPr id="11" name="Group 51">
            <a:extLst>
              <a:ext uri="{FF2B5EF4-FFF2-40B4-BE49-F238E27FC236}">
                <a16:creationId xmlns:a16="http://schemas.microsoft.com/office/drawing/2014/main" id="{5F3EFBD9-1250-4FF3-B334-74B28DA2AC77}"/>
              </a:ext>
            </a:extLst>
          </p:cNvPr>
          <p:cNvGrpSpPr>
            <a:grpSpLocks/>
          </p:cNvGrpSpPr>
          <p:nvPr/>
        </p:nvGrpSpPr>
        <p:grpSpPr bwMode="auto">
          <a:xfrm>
            <a:off x="0" y="0"/>
            <a:ext cx="320675" cy="6858000"/>
            <a:chOff x="202295" y="-322943"/>
            <a:chExt cx="319314" cy="7180943"/>
          </a:xfrm>
        </p:grpSpPr>
        <p:sp>
          <p:nvSpPr>
            <p:cNvPr id="12" name="Rectangle 11">
              <a:extLst>
                <a:ext uri="{FF2B5EF4-FFF2-40B4-BE49-F238E27FC236}">
                  <a16:creationId xmlns:a16="http://schemas.microsoft.com/office/drawing/2014/main" id="{D5484EBC-384D-4BC1-8159-133D8FA878DB}"/>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13" name="Rectangle 10">
              <a:extLst>
                <a:ext uri="{FF2B5EF4-FFF2-40B4-BE49-F238E27FC236}">
                  <a16:creationId xmlns:a16="http://schemas.microsoft.com/office/drawing/2014/main" id="{1F98098A-6074-49B6-8D5A-042F9CC1C891}"/>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id="{3E0BAFE2-0F8A-4C49-87EA-D932A9DE5045}"/>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15" name="AutoShape 51">
            <a:extLst>
              <a:ext uri="{FF2B5EF4-FFF2-40B4-BE49-F238E27FC236}">
                <a16:creationId xmlns:a16="http://schemas.microsoft.com/office/drawing/2014/main" id="{4ED5CCEA-1F73-47BB-ABAD-C99664FFB25B}"/>
              </a:ext>
            </a:extLst>
          </p:cNvPr>
          <p:cNvSpPr>
            <a:spLocks noChangeArrowheads="1"/>
          </p:cNvSpPr>
          <p:nvPr/>
        </p:nvSpPr>
        <p:spPr bwMode="auto">
          <a:xfrm>
            <a:off x="3175000" y="4401509"/>
            <a:ext cx="759206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chemeClr val="bg1"/>
                </a:solidFill>
              </a:rPr>
              <a:t>Chủng tộc Môn-gô-lô-it</a:t>
            </a:r>
          </a:p>
        </p:txBody>
      </p:sp>
      <p:pic>
        <p:nvPicPr>
          <p:cNvPr id="16" name="Picture 37" descr="Blue_chapterlist">
            <a:extLst>
              <a:ext uri="{FF2B5EF4-FFF2-40B4-BE49-F238E27FC236}">
                <a16:creationId xmlns:a16="http://schemas.microsoft.com/office/drawing/2014/main" id="{75AB5D1E-7CC1-4071-BF87-05DAFDCA4C5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675" y="4626935"/>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lassicmode">
            <a:extLst>
              <a:ext uri="{FF2B5EF4-FFF2-40B4-BE49-F238E27FC236}">
                <a16:creationId xmlns:a16="http://schemas.microsoft.com/office/drawing/2014/main" id="{510C114F-64FC-49E0-99E2-91448B87FD67}"/>
              </a:ext>
            </a:extLst>
          </p:cNvPr>
          <p:cNvPicPr>
            <a:picLocks noChangeAspect="1" noChangeArrowheads="1"/>
          </p:cNvPicPr>
          <p:nvPr/>
        </p:nvPicPr>
        <p:blipFill>
          <a:blip r:embed="rId6">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54074" y="4079247"/>
            <a:ext cx="2244726" cy="1466850"/>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59">
            <a:hlinkHover r:id="" action="ppaction://noaction" highlightClick="1">
              <a:snd r:embed="rId7" name="cached_combo42.wav"/>
            </a:hlinkHover>
            <a:extLst>
              <a:ext uri="{FF2B5EF4-FFF2-40B4-BE49-F238E27FC236}">
                <a16:creationId xmlns:a16="http://schemas.microsoft.com/office/drawing/2014/main" id="{F5F35E8E-B512-4CE6-9B46-771133BEEFE8}"/>
              </a:ext>
            </a:extLst>
          </p:cNvPr>
          <p:cNvSpPr>
            <a:spLocks noChangeArrowheads="1"/>
          </p:cNvSpPr>
          <p:nvPr/>
        </p:nvSpPr>
        <p:spPr bwMode="auto">
          <a:xfrm>
            <a:off x="930274" y="4288797"/>
            <a:ext cx="1264286" cy="1074738"/>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20" name="AutoShape 27">
            <a:extLst>
              <a:ext uri="{FF2B5EF4-FFF2-40B4-BE49-F238E27FC236}">
                <a16:creationId xmlns:a16="http://schemas.microsoft.com/office/drawing/2014/main" id="{5C930A76-F6A9-455E-89A7-F4A1C37A9E90}"/>
              </a:ext>
            </a:extLst>
          </p:cNvPr>
          <p:cNvSpPr>
            <a:spLocks noChangeArrowheads="1"/>
          </p:cNvSpPr>
          <p:nvPr/>
        </p:nvSpPr>
        <p:spPr bwMode="auto">
          <a:xfrm>
            <a:off x="428624" y="2174247"/>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1" name="WordArt 28">
            <a:extLst>
              <a:ext uri="{FF2B5EF4-FFF2-40B4-BE49-F238E27FC236}">
                <a16:creationId xmlns:a16="http://schemas.microsoft.com/office/drawing/2014/main" id="{AB0C6B9C-BF8A-470C-A97E-0D6B8A439E64}"/>
              </a:ext>
            </a:extLst>
          </p:cNvPr>
          <p:cNvSpPr>
            <a:spLocks noChangeArrowheads="1" noChangeShapeType="1" noTextEdit="1"/>
          </p:cNvSpPr>
          <p:nvPr/>
        </p:nvSpPr>
        <p:spPr bwMode="auto">
          <a:xfrm>
            <a:off x="809624" y="2631447"/>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22" name="Picture 29" descr="Picture1">
            <a:extLst>
              <a:ext uri="{FF2B5EF4-FFF2-40B4-BE49-F238E27FC236}">
                <a16:creationId xmlns:a16="http://schemas.microsoft.com/office/drawing/2014/main" id="{09A9E5D6-8D45-46FC-8CB1-64132CC2FAAD}"/>
              </a:ext>
            </a:extLst>
          </p:cNvPr>
          <p:cNvPicPr>
            <a:picLocks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DB0E9DF9-CD34-4105-B59F-3C242CB81AE8}"/>
              </a:ext>
            </a:extLst>
          </p:cNvPr>
          <p:cNvSpPr txBox="1"/>
          <p:nvPr/>
        </p:nvSpPr>
        <p:spPr>
          <a:xfrm>
            <a:off x="3460582" y="363531"/>
            <a:ext cx="6723942" cy="1015663"/>
          </a:xfrm>
          <a:prstGeom prst="rect">
            <a:avLst/>
          </a:prstGeom>
          <a:noFill/>
        </p:spPr>
        <p:txBody>
          <a:bodyPr wrap="square" rtlCol="0">
            <a:spAutoFit/>
          </a:bodyPr>
          <a:lstStyle/>
          <a:p>
            <a:r>
              <a:rPr lang="en-US" sz="6000" b="1">
                <a:solidFill>
                  <a:srgbClr val="00B050"/>
                </a:solidFill>
                <a:latin typeface="Arial" panose="020B0604020202020204" pitchFamily="34" charset="0"/>
                <a:cs typeface="Arial" panose="020B0604020202020204" pitchFamily="34" charset="0"/>
              </a:rPr>
              <a:t>AI NHANH HƠN</a:t>
            </a:r>
          </a:p>
        </p:txBody>
      </p:sp>
      <p:pic>
        <p:nvPicPr>
          <p:cNvPr id="24" name="Hình ảnh 4">
            <a:extLst>
              <a:ext uri="{FF2B5EF4-FFF2-40B4-BE49-F238E27FC236}">
                <a16:creationId xmlns:a16="http://schemas.microsoft.com/office/drawing/2014/main" id="{EE553359-B0E8-4327-8C8D-64D7E7C075E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2603500" y="214312"/>
            <a:ext cx="990600" cy="1582116"/>
          </a:xfrm>
          <a:prstGeom prst="rect">
            <a:avLst/>
          </a:prstGeom>
        </p:spPr>
      </p:pic>
    </p:spTree>
    <p:extLst>
      <p:ext uri="{BB962C8B-B14F-4D97-AF65-F5344CB8AC3E}">
        <p14:creationId xmlns:p14="http://schemas.microsoft.com/office/powerpoint/2010/main" val="279111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20"/>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Jet Fighter 2-DVDH.wav"/>
                                        </p:tgtEl>
                                      </p:cMediaNode>
                                    </p:audio>
                                  </p:sub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par>
                                <p:cTn id="26" presetID="5"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heckerboard(across)">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 3-CL (2).wav"/>
                                        </p:tgtEl>
                                      </p:cMediaNode>
                                    </p:audio>
                                  </p:subTnLst>
                                </p:cTn>
                              </p:par>
                              <p:par>
                                <p:cTn id="29" presetID="5"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checkerboard(across)">
                                      <p:cBhvr>
                                        <p:cTn id="31" dur="500"/>
                                        <p:tgtEl>
                                          <p:spTgt spid="18"/>
                                        </p:tgtEl>
                                      </p:cBhvr>
                                    </p:animEffect>
                                  </p:childTnLst>
                                </p:cTn>
                              </p:par>
                              <p:par>
                                <p:cTn id="32" presetID="22" presetClass="entr" presetSubtype="8" fill="hold" nodeType="withEffect">
                                  <p:stCondLst>
                                    <p:cond delay="0"/>
                                  </p:stCondLst>
                                  <p:iterate type="lt">
                                    <p:tmPct val="0"/>
                                  </p:iterate>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3" presetClass="emph" presetSubtype="0" fill="hold" grpId="1" nodeType="clickEffect">
                                  <p:stCondLst>
                                    <p:cond delay="0"/>
                                  </p:stCondLst>
                                  <p:iterate type="lt">
                                    <p:tmPct val="0"/>
                                  </p:iterate>
                                  <p:childTnLst>
                                    <p:animClr clrSpc="hsl" dir="cw">
                                      <p:cBhvr override="childStyle">
                                        <p:cTn id="38" dur="500" fill="hold"/>
                                        <p:tgtEl>
                                          <p:spTgt spid="15"/>
                                        </p:tgtEl>
                                        <p:attrNameLst>
                                          <p:attrName>style.color</p:attrName>
                                        </p:attrNameLst>
                                      </p:cBhvr>
                                      <p:by>
                                        <p:hsl h="10842353" s="0" l="0"/>
                                      </p:by>
                                    </p:animClr>
                                    <p:animClr clrSpc="hsl" dir="cw">
                                      <p:cBhvr>
                                        <p:cTn id="39" dur="500" fill="hold"/>
                                        <p:tgtEl>
                                          <p:spTgt spid="15"/>
                                        </p:tgtEl>
                                        <p:attrNameLst>
                                          <p:attrName>fillcolor</p:attrName>
                                        </p:attrNameLst>
                                      </p:cBhvr>
                                      <p:by>
                                        <p:hsl h="10842353" s="0" l="0"/>
                                      </p:by>
                                    </p:animClr>
                                    <p:animClr clrSpc="hsl" dir="cw">
                                      <p:cBhvr>
                                        <p:cTn id="40" dur="500" fill="hold"/>
                                        <p:tgtEl>
                                          <p:spTgt spid="15"/>
                                        </p:tgtEl>
                                        <p:attrNameLst>
                                          <p:attrName>stroke.color</p:attrName>
                                        </p:attrNameLst>
                                      </p:cBhvr>
                                      <p:by>
                                        <p:hsl h="10842353" s="0" l="0"/>
                                      </p:by>
                                    </p:animClr>
                                    <p:set>
                                      <p:cBhvr>
                                        <p:cTn id="41" dur="500" fill="hold"/>
                                        <p:tgtEl>
                                          <p:spTgt spid="15"/>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4" name="FELIZ2.WAV"/>
                                        </p:tgtEl>
                                      </p:cMediaNode>
                                    </p:audio>
                                  </p:subTnLst>
                                </p:cTn>
                              </p:par>
                              <p:par>
                                <p:cTn id="42" presetID="26" presetClass="entr" presetSubtype="0" fill="hold" grpId="0" nodeType="withEffect">
                                  <p:stCondLst>
                                    <p:cond delay="0"/>
                                  </p:stCondLst>
                                  <p:iterate type="lt">
                                    <p:tmPct val="0"/>
                                  </p:iterate>
                                  <p:childTnLst>
                                    <p:set>
                                      <p:cBhvr>
                                        <p:cTn id="43" dur="1" fill="hold">
                                          <p:stCondLst>
                                            <p:cond delay="0"/>
                                          </p:stCondLst>
                                        </p:cTn>
                                        <p:tgtEl>
                                          <p:spTgt spid="15"/>
                                        </p:tgtEl>
                                        <p:attrNameLst>
                                          <p:attrName>style.visibility</p:attrName>
                                        </p:attrNameLst>
                                      </p:cBhvr>
                                      <p:to>
                                        <p:strVal val="visible"/>
                                      </p:to>
                                    </p:set>
                                    <p:animEffect transition="in" filter="wipe(down)">
                                      <p:cBhvr>
                                        <p:cTn id="44" dur="580">
                                          <p:stCondLst>
                                            <p:cond delay="0"/>
                                          </p:stCondLst>
                                        </p:cTn>
                                        <p:tgtEl>
                                          <p:spTgt spid="15"/>
                                        </p:tgtEl>
                                      </p:cBhvr>
                                    </p:animEffect>
                                    <p:anim calcmode="lin" valueType="num">
                                      <p:cBhvr>
                                        <p:cTn id="4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0" dur="26">
                                          <p:stCondLst>
                                            <p:cond delay="650"/>
                                          </p:stCondLst>
                                        </p:cTn>
                                        <p:tgtEl>
                                          <p:spTgt spid="15"/>
                                        </p:tgtEl>
                                      </p:cBhvr>
                                      <p:to x="100000" y="60000"/>
                                    </p:animScale>
                                    <p:animScale>
                                      <p:cBhvr>
                                        <p:cTn id="51" dur="166" decel="50000">
                                          <p:stCondLst>
                                            <p:cond delay="676"/>
                                          </p:stCondLst>
                                        </p:cTn>
                                        <p:tgtEl>
                                          <p:spTgt spid="15"/>
                                        </p:tgtEl>
                                      </p:cBhvr>
                                      <p:to x="100000" y="100000"/>
                                    </p:animScale>
                                    <p:animScale>
                                      <p:cBhvr>
                                        <p:cTn id="52" dur="26">
                                          <p:stCondLst>
                                            <p:cond delay="1312"/>
                                          </p:stCondLst>
                                        </p:cTn>
                                        <p:tgtEl>
                                          <p:spTgt spid="15"/>
                                        </p:tgtEl>
                                      </p:cBhvr>
                                      <p:to x="100000" y="80000"/>
                                    </p:animScale>
                                    <p:animScale>
                                      <p:cBhvr>
                                        <p:cTn id="53" dur="166" decel="50000">
                                          <p:stCondLst>
                                            <p:cond delay="1338"/>
                                          </p:stCondLst>
                                        </p:cTn>
                                        <p:tgtEl>
                                          <p:spTgt spid="15"/>
                                        </p:tgtEl>
                                      </p:cBhvr>
                                      <p:to x="100000" y="100000"/>
                                    </p:animScale>
                                    <p:animScale>
                                      <p:cBhvr>
                                        <p:cTn id="54" dur="26">
                                          <p:stCondLst>
                                            <p:cond delay="1642"/>
                                          </p:stCondLst>
                                        </p:cTn>
                                        <p:tgtEl>
                                          <p:spTgt spid="15"/>
                                        </p:tgtEl>
                                      </p:cBhvr>
                                      <p:to x="100000" y="90000"/>
                                    </p:animScale>
                                    <p:animScale>
                                      <p:cBhvr>
                                        <p:cTn id="55" dur="166" decel="50000">
                                          <p:stCondLst>
                                            <p:cond delay="1668"/>
                                          </p:stCondLst>
                                        </p:cTn>
                                        <p:tgtEl>
                                          <p:spTgt spid="15"/>
                                        </p:tgtEl>
                                      </p:cBhvr>
                                      <p:to x="100000" y="100000"/>
                                    </p:animScale>
                                    <p:animScale>
                                      <p:cBhvr>
                                        <p:cTn id="56" dur="26">
                                          <p:stCondLst>
                                            <p:cond delay="1808"/>
                                          </p:stCondLst>
                                        </p:cTn>
                                        <p:tgtEl>
                                          <p:spTgt spid="15"/>
                                        </p:tgtEl>
                                      </p:cBhvr>
                                      <p:to x="100000" y="95000"/>
                                    </p:animScale>
                                    <p:animScale>
                                      <p:cBhvr>
                                        <p:cTn id="57" dur="166" decel="50000">
                                          <p:stCondLst>
                                            <p:cond delay="1834"/>
                                          </p:stCondLst>
                                        </p:cTn>
                                        <p:tgtEl>
                                          <p:spTgt spid="15"/>
                                        </p:tgtEl>
                                      </p:cBhvr>
                                      <p:to x="100000" y="100000"/>
                                    </p:animScale>
                                  </p:childTnLst>
                                  <p:subTnLst>
                                    <p:audio>
                                      <p:cMediaNode>
                                        <p:cTn display="0" masterRel="sameClick">
                                          <p:stCondLst>
                                            <p:cond evt="begin" delay="0">
                                              <p:tn val="42"/>
                                            </p:cond>
                                          </p:stCondLst>
                                          <p:endCondLst>
                                            <p:cond evt="onStopAudio" delay="0">
                                              <p:tgtEl>
                                                <p:sldTgt/>
                                              </p:tgtEl>
                                            </p:cond>
                                          </p:endCondLst>
                                        </p:cTn>
                                        <p:tgtEl>
                                          <p:sndTgt r:embed="rId4" name="FELIZ2.WAV"/>
                                        </p:tgtEl>
                                      </p:cMediaNode>
                                    </p:audio>
                                  </p:subTnLst>
                                </p:cTn>
                              </p:par>
                              <p:par>
                                <p:cTn id="58" presetID="23" presetClass="emph" presetSubtype="0" fill="hold" grpId="0" nodeType="withEffect">
                                  <p:stCondLst>
                                    <p:cond delay="0"/>
                                  </p:stCondLst>
                                  <p:childTnLst>
                                    <p:animClr clrSpc="hsl" dir="cw">
                                      <p:cBhvr override="childStyle">
                                        <p:cTn id="59" dur="500" fill="hold"/>
                                        <p:tgtEl>
                                          <p:spTgt spid="18"/>
                                        </p:tgtEl>
                                        <p:attrNameLst>
                                          <p:attrName>style.color</p:attrName>
                                        </p:attrNameLst>
                                      </p:cBhvr>
                                      <p:by>
                                        <p:hsl h="10842353" s="0" l="0"/>
                                      </p:by>
                                    </p:animClr>
                                    <p:animClr clrSpc="hsl" dir="cw">
                                      <p:cBhvr>
                                        <p:cTn id="60" dur="500" fill="hold"/>
                                        <p:tgtEl>
                                          <p:spTgt spid="18"/>
                                        </p:tgtEl>
                                        <p:attrNameLst>
                                          <p:attrName>fillcolor</p:attrName>
                                        </p:attrNameLst>
                                      </p:cBhvr>
                                      <p:by>
                                        <p:hsl h="10842353" s="0" l="0"/>
                                      </p:by>
                                    </p:animClr>
                                    <p:animClr clrSpc="hsl" dir="cw">
                                      <p:cBhvr>
                                        <p:cTn id="61" dur="500" fill="hold"/>
                                        <p:tgtEl>
                                          <p:spTgt spid="18"/>
                                        </p:tgtEl>
                                        <p:attrNameLst>
                                          <p:attrName>stroke.color</p:attrName>
                                        </p:attrNameLst>
                                      </p:cBhvr>
                                      <p:by>
                                        <p:hsl h="10842353" s="0" l="0"/>
                                      </p:by>
                                    </p:animClr>
                                    <p:set>
                                      <p:cBhvr>
                                        <p:cTn id="62" dur="500" fill="hold"/>
                                        <p:tgtEl>
                                          <p:spTgt spid="18"/>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1" presetClass="emph" presetSubtype="0" repeatCount="indefinite" fill="hold" grpId="0" nodeType="clickEffect">
                                  <p:stCondLst>
                                    <p:cond delay="0"/>
                                  </p:stCondLst>
                                  <p:childTnLst>
                                    <p:animClr clrSpc="hsl" dir="cw">
                                      <p:cBhvr override="childStyle">
                                        <p:cTn id="66" dur="500" fill="hold"/>
                                        <p:tgtEl>
                                          <p:spTgt spid="23"/>
                                        </p:tgtEl>
                                        <p:attrNameLst>
                                          <p:attrName>style.color</p:attrName>
                                        </p:attrNameLst>
                                      </p:cBhvr>
                                      <p:by>
                                        <p:hsl h="7200000" s="0" l="0"/>
                                      </p:by>
                                    </p:animClr>
                                    <p:animClr clrSpc="hsl" dir="cw">
                                      <p:cBhvr>
                                        <p:cTn id="67" dur="500" fill="hold"/>
                                        <p:tgtEl>
                                          <p:spTgt spid="23"/>
                                        </p:tgtEl>
                                        <p:attrNameLst>
                                          <p:attrName>fillcolor</p:attrName>
                                        </p:attrNameLst>
                                      </p:cBhvr>
                                      <p:by>
                                        <p:hsl h="7200000" s="0" l="0"/>
                                      </p:by>
                                    </p:animClr>
                                    <p:animClr clrSpc="hsl" dir="cw">
                                      <p:cBhvr>
                                        <p:cTn id="68" dur="500" fill="hold"/>
                                        <p:tgtEl>
                                          <p:spTgt spid="23"/>
                                        </p:tgtEl>
                                        <p:attrNameLst>
                                          <p:attrName>stroke.color</p:attrName>
                                        </p:attrNameLst>
                                      </p:cBhvr>
                                      <p:by>
                                        <p:hsl h="7200000" s="0" l="0"/>
                                      </p:by>
                                    </p:animClr>
                                    <p:set>
                                      <p:cBhvr>
                                        <p:cTn id="6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20" grpId="0" animBg="1"/>
      <p:bldP spid="20" grpId="1" animBg="1"/>
      <p:bldP spid="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90065" y="2044005"/>
            <a:ext cx="5708124" cy="1384995"/>
          </a:xfrm>
          <a:prstGeom prst="rect">
            <a:avLst/>
          </a:prstGeom>
          <a:noFill/>
          <a:ln>
            <a:solidFill>
              <a:srgbClr val="0070C0"/>
            </a:solidFill>
            <a:prstDash val="sysDash"/>
          </a:ln>
        </p:spPr>
        <p:txBody>
          <a:bodyPr wrap="square" rtlCol="0">
            <a:spAutoFit/>
          </a:bodyPr>
          <a:lstStyle/>
          <a:p>
            <a:pPr marL="457200" indent="-457200" algn="just">
              <a:buFont typeface="Wingdings" panose="05000000000000000000" pitchFamily="2" charset="2"/>
              <a:buChar char="ü"/>
            </a:pPr>
            <a:r>
              <a:rPr lang="en-US" sz="2800">
                <a:solidFill>
                  <a:srgbClr val="FF00FF"/>
                </a:solidFill>
                <a:latin typeface="Arial" panose="020B0604020202020204" pitchFamily="34" charset="0"/>
                <a:cs typeface="Arial" panose="020B0604020202020204" pitchFamily="34" charset="0"/>
              </a:rPr>
              <a:t>Vì sao càng vào sâu trong nội địa Bắc Mỹ mạng lưới đô thị càng thưa thớt?</a:t>
            </a:r>
            <a:endParaRPr lang="en-US" sz="2800" dirty="0">
              <a:solidFill>
                <a:srgbClr val="FF00FF"/>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73448" y="31222"/>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6B3CEA85-9EB4-4465-97AB-9B1000A3326B}"/>
              </a:ext>
            </a:extLst>
          </p:cNvPr>
          <p:cNvGrpSpPr/>
          <p:nvPr/>
        </p:nvGrpSpPr>
        <p:grpSpPr>
          <a:xfrm>
            <a:off x="5908713" y="896460"/>
            <a:ext cx="6364077" cy="5790116"/>
            <a:chOff x="2468904" y="372310"/>
            <a:chExt cx="7899094" cy="6681219"/>
          </a:xfrm>
        </p:grpSpPr>
        <p:pic>
          <p:nvPicPr>
            <p:cNvPr id="11" name="Picture 10">
              <a:extLst>
                <a:ext uri="{FF2B5EF4-FFF2-40B4-BE49-F238E27FC236}">
                  <a16:creationId xmlns:a16="http://schemas.microsoft.com/office/drawing/2014/main" id="{05239E49-B374-46E2-950F-D73BE47D1C53}"/>
                </a:ext>
              </a:extLst>
            </p:cNvPr>
            <p:cNvPicPr>
              <a:picLocks noChangeAspect="1"/>
            </p:cNvPicPr>
            <p:nvPr/>
          </p:nvPicPr>
          <p:blipFill rotWithShape="1">
            <a:blip r:embed="rId2"/>
            <a:srcRect l="2930" r="5943"/>
            <a:stretch/>
          </p:blipFill>
          <p:spPr>
            <a:xfrm>
              <a:off x="2468904" y="372310"/>
              <a:ext cx="7899094" cy="6450375"/>
            </a:xfrm>
            <a:prstGeom prst="rect">
              <a:avLst/>
            </a:prstGeom>
          </p:spPr>
        </p:pic>
        <p:sp>
          <p:nvSpPr>
            <p:cNvPr id="13" name="TextBox 12">
              <a:extLst>
                <a:ext uri="{FF2B5EF4-FFF2-40B4-BE49-F238E27FC236}">
                  <a16:creationId xmlns:a16="http://schemas.microsoft.com/office/drawing/2014/main" id="{3554D545-6D54-485E-B873-156763235E6F}"/>
                </a:ext>
              </a:extLst>
            </p:cNvPr>
            <p:cNvSpPr txBox="1"/>
            <p:nvPr/>
          </p:nvSpPr>
          <p:spPr>
            <a:xfrm>
              <a:off x="2701364" y="6591842"/>
              <a:ext cx="7434174" cy="461687"/>
            </a:xfrm>
            <a:prstGeom prst="rect">
              <a:avLst/>
            </a:prstGeom>
            <a:solidFill>
              <a:schemeClr val="bg1"/>
            </a:solidFill>
          </p:spPr>
          <p:txBody>
            <a:bodyPr wrap="square" rtlCol="0">
              <a:spAutoFit/>
            </a:bodyPr>
            <a:lstStyle/>
            <a:p>
              <a:r>
                <a:rPr lang="en-US" sz="2000">
                  <a:solidFill>
                    <a:srgbClr val="1C11AF"/>
                  </a:solidFill>
                  <a:latin typeface="Arial" panose="020B0604020202020204" pitchFamily="34" charset="0"/>
                  <a:cs typeface="Arial" panose="020B0604020202020204" pitchFamily="34" charset="0"/>
                </a:rPr>
                <a:t>Bản đồ phân bố một số đô thị ở Bắc Mỹ, năm 2020</a:t>
              </a:r>
            </a:p>
          </p:txBody>
        </p:sp>
      </p:grpSp>
      <p:sp>
        <p:nvSpPr>
          <p:cNvPr id="2" name="Rectangle 1">
            <a:extLst>
              <a:ext uri="{FF2B5EF4-FFF2-40B4-BE49-F238E27FC236}">
                <a16:creationId xmlns:a16="http://schemas.microsoft.com/office/drawing/2014/main" id="{79089B4E-CA99-41B1-B4CA-0B52FBF321CD}"/>
              </a:ext>
            </a:extLst>
          </p:cNvPr>
          <p:cNvSpPr/>
          <p:nvPr/>
        </p:nvSpPr>
        <p:spPr>
          <a:xfrm>
            <a:off x="62809" y="3972956"/>
            <a:ext cx="5735380" cy="954107"/>
          </a:xfrm>
          <a:prstGeom prst="rect">
            <a:avLst/>
          </a:prstGeom>
          <a:ln>
            <a:solidFill>
              <a:srgbClr val="0070C0"/>
            </a:solidFill>
            <a:prstDash val="sysDash"/>
          </a:ln>
        </p:spPr>
        <p:txBody>
          <a:bodyPr wrap="square">
            <a:spAutoFit/>
          </a:bodyPr>
          <a:lstStyle/>
          <a:p>
            <a:pPr marL="457200" indent="-457200" algn="just">
              <a:buFont typeface="Wingdings" panose="05000000000000000000" pitchFamily="2" charset="2"/>
              <a:buChar char="ü"/>
            </a:pPr>
            <a:r>
              <a:rPr lang="vi-VN" sz="2800">
                <a:solidFill>
                  <a:srgbClr val="FF00FF"/>
                </a:solidFill>
                <a:latin typeface="Arial" panose="020B0604020202020204" pitchFamily="34" charset="0"/>
                <a:cs typeface="Arial" panose="020B0604020202020204" pitchFamily="34" charset="0"/>
              </a:rPr>
              <a:t>Lựa chọn phân tích những vấn đề dân cư, xã hội </a:t>
            </a:r>
            <a:r>
              <a:rPr lang="en-US" sz="2800">
                <a:solidFill>
                  <a:srgbClr val="FF00FF"/>
                </a:solidFill>
                <a:latin typeface="Arial" panose="020B0604020202020204" pitchFamily="34" charset="0"/>
                <a:cs typeface="Arial" panose="020B0604020202020204" pitchFamily="34" charset="0"/>
              </a:rPr>
              <a:t>B</a:t>
            </a:r>
            <a:r>
              <a:rPr lang="vi-VN" sz="2800">
                <a:solidFill>
                  <a:srgbClr val="FF00FF"/>
                </a:solidFill>
                <a:latin typeface="Arial" panose="020B0604020202020204" pitchFamily="34" charset="0"/>
                <a:cs typeface="Arial" panose="020B0604020202020204" pitchFamily="34" charset="0"/>
              </a:rPr>
              <a:t>ắc Mỹ.</a:t>
            </a:r>
            <a:endParaRPr lang="en-US" sz="280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2">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DD344C3-D4DE-4319-9BD2-ADC48DF679B0}"/>
              </a:ext>
            </a:extLst>
          </p:cNvPr>
          <p:cNvSpPr txBox="1"/>
          <p:nvPr/>
        </p:nvSpPr>
        <p:spPr>
          <a:xfrm>
            <a:off x="589560" y="856180"/>
            <a:ext cx="5279408" cy="112806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kern="1200">
                <a:solidFill>
                  <a:srgbClr val="FF0000"/>
                </a:solidFill>
                <a:latin typeface="Arial" panose="020B0604020202020204" pitchFamily="34" charset="0"/>
                <a:ea typeface="+mj-ea"/>
                <a:cs typeface="Arial" panose="020B0604020202020204" pitchFamily="34" charset="0"/>
              </a:rPr>
              <a:t>VẬN DỤNG</a:t>
            </a:r>
          </a:p>
        </p:txBody>
      </p:sp>
      <p:grpSp>
        <p:nvGrpSpPr>
          <p:cNvPr id="22"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766C0A-FDED-442D-8D8F-FB509384D50C}"/>
              </a:ext>
            </a:extLst>
          </p:cNvPr>
          <p:cNvSpPr txBox="1"/>
          <p:nvPr/>
        </p:nvSpPr>
        <p:spPr>
          <a:xfrm>
            <a:off x="257268" y="2247065"/>
            <a:ext cx="6258967" cy="3979585"/>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Bắc Mỹ có nhiều cảnh quan thiên nhiên và công trình văn hóa nổi tiếng được UNESCO công nhận là di sản thiên nhiên và di sản văn hóa thế giới. Em hãy sưu tầm hình ảnh và viết đoạn văn ngắn (khoảng 150 chữ) giới thiệu một di sản thế giới ở Bắc Mỹ mà em yêu thích?</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water, outdoor, sky, river&#10;&#10;Description automatically generated">
            <a:extLst>
              <a:ext uri="{FF2B5EF4-FFF2-40B4-BE49-F238E27FC236}">
                <a16:creationId xmlns:a16="http://schemas.microsoft.com/office/drawing/2014/main" id="{0F5A3D55-FF89-4FDF-AFC4-CB30B7587E5E}"/>
              </a:ext>
            </a:extLst>
          </p:cNvPr>
          <p:cNvPicPr>
            <a:picLocks noChangeAspect="1"/>
          </p:cNvPicPr>
          <p:nvPr/>
        </p:nvPicPr>
        <p:blipFill rotWithShape="1">
          <a:blip r:embed="rId3"/>
          <a:srcRect t="11582" r="4" b="2612"/>
          <a:stretch/>
        </p:blipFill>
        <p:spPr>
          <a:xfrm>
            <a:off x="7083423" y="581892"/>
            <a:ext cx="4397433" cy="2518756"/>
          </a:xfrm>
          <a:prstGeom prst="rect">
            <a:avLst/>
          </a:prstGeom>
        </p:spPr>
      </p:pic>
      <p:sp>
        <p:nvSpPr>
          <p:cNvPr id="25" name="Rectangle 24">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outdoor, sky, city, castle&#10;&#10;Description automatically generated">
            <a:extLst>
              <a:ext uri="{FF2B5EF4-FFF2-40B4-BE49-F238E27FC236}">
                <a16:creationId xmlns:a16="http://schemas.microsoft.com/office/drawing/2014/main" id="{4A19D330-65D6-4A4A-8D74-1CCA81FAD87A}"/>
              </a:ext>
            </a:extLst>
          </p:cNvPr>
          <p:cNvPicPr>
            <a:picLocks noChangeAspect="1"/>
          </p:cNvPicPr>
          <p:nvPr/>
        </p:nvPicPr>
        <p:blipFill rotWithShape="1">
          <a:blip r:embed="rId4"/>
          <a:srcRect t="8682" r="1" b="1"/>
          <a:stretch/>
        </p:blipFill>
        <p:spPr>
          <a:xfrm>
            <a:off x="7083423" y="3707894"/>
            <a:ext cx="4395569" cy="2518756"/>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C626B35D-202F-4626-BBC6-6106E5E81DC6}"/>
              </a:ext>
            </a:extLst>
          </p:cNvPr>
          <p:cNvPicPr>
            <a:picLocks noChangeAspect="1"/>
          </p:cNvPicPr>
          <p:nvPr/>
        </p:nvPicPr>
        <p:blipFill rotWithShape="1">
          <a:blip r:embed="rId5">
            <a:extLst>
              <a:ext uri="{28A0092B-C50C-407E-A947-70E740481C1C}">
                <a14:useLocalDpi xmlns:a14="http://schemas.microsoft.com/office/drawing/2010/main" val="0"/>
              </a:ext>
            </a:extLst>
          </a:blip>
          <a:srcRect l="15600" t="8748" r="11440" b="18501"/>
          <a:stretch/>
        </p:blipFill>
        <p:spPr>
          <a:xfrm>
            <a:off x="5565449" y="989015"/>
            <a:ext cx="805716" cy="943537"/>
          </a:xfrm>
          <a:prstGeom prst="rect">
            <a:avLst/>
          </a:prstGeom>
        </p:spPr>
      </p:pic>
    </p:spTree>
    <p:extLst>
      <p:ext uri="{BB962C8B-B14F-4D97-AF65-F5344CB8AC3E}">
        <p14:creationId xmlns:p14="http://schemas.microsoft.com/office/powerpoint/2010/main" val="184568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42.jpg" descr="Image result for MAP WORLD&quot;">
            <a:extLst>
              <a:ext uri="{FF2B5EF4-FFF2-40B4-BE49-F238E27FC236}">
                <a16:creationId xmlns:a16="http://schemas.microsoft.com/office/drawing/2014/main" id="{2033B08D-863D-4C8F-8F3D-7457E4D3FE98}"/>
              </a:ext>
            </a:extLst>
          </p:cNvPr>
          <p:cNvPicPr/>
          <p:nvPr/>
        </p:nvPicPr>
        <p:blipFill>
          <a:blip r:embed="rId4"/>
          <a:srcRect/>
          <a:stretch>
            <a:fillRect/>
          </a:stretch>
        </p:blipFill>
        <p:spPr>
          <a:xfrm>
            <a:off x="3280029" y="1088055"/>
            <a:ext cx="8911971" cy="5727809"/>
          </a:xfrm>
          <a:prstGeom prst="rect">
            <a:avLst/>
          </a:prstGeom>
          <a:ln/>
        </p:spPr>
      </p:pic>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6645" y="6126729"/>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6094" y="6126728"/>
            <a:ext cx="865664" cy="659635"/>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25950" y="6126728"/>
            <a:ext cx="865664" cy="6362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5506" y="6126728"/>
            <a:ext cx="997486" cy="689136"/>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6986" y="6126728"/>
            <a:ext cx="997486" cy="6891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36244" y="6092613"/>
            <a:ext cx="997485" cy="70146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22756F7-8E01-4B0D-83EC-9F0B4C61C6D5}"/>
              </a:ext>
            </a:extLst>
          </p:cNvPr>
          <p:cNvSpPr/>
          <p:nvPr/>
        </p:nvSpPr>
        <p:spPr>
          <a:xfrm>
            <a:off x="37880" y="2147362"/>
            <a:ext cx="3448280" cy="2630144"/>
          </a:xfrm>
          <a:prstGeom prst="rect">
            <a:avLst/>
          </a:prstGeom>
          <a:ln>
            <a:noFill/>
          </a:ln>
        </p:spPr>
        <p:txBody>
          <a:bodyPr wrap="square">
            <a:spAutoFit/>
          </a:bodyPr>
          <a:lstStyle/>
          <a:p>
            <a:pPr lvl="0">
              <a:lnSpc>
                <a:spcPct val="120000"/>
              </a:lnSpc>
            </a:pPr>
            <a:r>
              <a:rPr lang="en-US" sz="2800">
                <a:solidFill>
                  <a:srgbClr val="1C11AF"/>
                </a:solidFill>
                <a:latin typeface="Arial" panose="020B0604020202020204" pitchFamily="34" charset="0"/>
                <a:ea typeface="Cambria" panose="02040503050406030204" pitchFamily="18" charset="0"/>
                <a:cs typeface="Arial" panose="020B0604020202020204" pitchFamily="34" charset="0"/>
              </a:rPr>
              <a:t>-T</a:t>
            </a:r>
            <a:r>
              <a:rPr lang="vi-VN" sz="2800">
                <a:solidFill>
                  <a:srgbClr val="1C11AF"/>
                </a:solidFill>
                <a:latin typeface="Arial" panose="020B0604020202020204" pitchFamily="34" charset="0"/>
                <a:ea typeface="Cambria" panose="02040503050406030204" pitchFamily="18" charset="0"/>
                <a:cs typeface="Arial" panose="020B0604020202020204" pitchFamily="34" charset="0"/>
              </a:rPr>
              <a:t>ô màu vào các quốc gia thuộc Bắc Mỹ</a:t>
            </a:r>
            <a:endParaRPr lang="en-US" sz="2800">
              <a:solidFill>
                <a:srgbClr val="1C11AF"/>
              </a:solidFill>
              <a:latin typeface="Arial" panose="020B0604020202020204" pitchFamily="34" charset="0"/>
              <a:ea typeface="Cambria" panose="02040503050406030204" pitchFamily="18" charset="0"/>
              <a:cs typeface="Arial" panose="020B0604020202020204" pitchFamily="34" charset="0"/>
            </a:endParaRPr>
          </a:p>
          <a:p>
            <a:pPr lvl="0">
              <a:lnSpc>
                <a:spcPct val="120000"/>
              </a:lnSpc>
            </a:pPr>
            <a:r>
              <a:rPr lang="en-US" sz="2800">
                <a:solidFill>
                  <a:srgbClr val="1C11AF"/>
                </a:solidFill>
                <a:effectLst/>
                <a:latin typeface="Arial" panose="020B0604020202020204" pitchFamily="34" charset="0"/>
                <a:ea typeface="Cambria" panose="02040503050406030204" pitchFamily="18" charset="0"/>
                <a:cs typeface="Arial" panose="020B0604020202020204" pitchFamily="34" charset="0"/>
              </a:rPr>
              <a:t>- Điền tên  các quốc gia đó vào bản đồ</a:t>
            </a:r>
            <a:endParaRPr lang="en-US" sz="2800">
              <a:solidFill>
                <a:srgbClr val="1C11AF"/>
              </a:solidFill>
              <a:effectLst/>
              <a:latin typeface="Arial" panose="020B0604020202020204" pitchFamily="34" charset="0"/>
              <a:ea typeface="Noto Sans Symbols"/>
              <a:cs typeface="Arial" panose="020B0604020202020204" pitchFamily="34" charset="0"/>
            </a:endParaRPr>
          </a:p>
        </p:txBody>
      </p:sp>
      <p:pic>
        <p:nvPicPr>
          <p:cNvPr id="11" name="2 Minute Timer (To)">
            <a:hlinkClick r:id="" action="ppaction://media"/>
            <a:extLst>
              <a:ext uri="{FF2B5EF4-FFF2-40B4-BE49-F238E27FC236}">
                <a16:creationId xmlns:a16="http://schemas.microsoft.com/office/drawing/2014/main" id="{DF5531F5-6CB6-40DC-8969-6405DC017F88}"/>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21439" y="4901860"/>
            <a:ext cx="1773241" cy="950786"/>
          </a:xfrm>
          <a:prstGeom prst="rect">
            <a:avLst/>
          </a:prstGeom>
        </p:spPr>
      </p:pic>
      <p:pic>
        <p:nvPicPr>
          <p:cNvPr id="3" name="Picture 2">
            <a:extLst>
              <a:ext uri="{FF2B5EF4-FFF2-40B4-BE49-F238E27FC236}">
                <a16:creationId xmlns:a16="http://schemas.microsoft.com/office/drawing/2014/main" id="{A31DEB64-F097-40BF-B269-B3E08AF519FC}"/>
              </a:ext>
            </a:extLst>
          </p:cNvPr>
          <p:cNvPicPr>
            <a:picLocks noChangeAspect="1"/>
          </p:cNvPicPr>
          <p:nvPr/>
        </p:nvPicPr>
        <p:blipFill>
          <a:blip r:embed="rId12"/>
          <a:stretch>
            <a:fillRect/>
          </a:stretch>
        </p:blipFill>
        <p:spPr>
          <a:xfrm>
            <a:off x="221439" y="243901"/>
            <a:ext cx="2419688" cy="1276528"/>
          </a:xfrm>
          <a:prstGeom prst="rect">
            <a:avLst/>
          </a:prstGeom>
        </p:spPr>
      </p:pic>
      <p:sp>
        <p:nvSpPr>
          <p:cNvPr id="5" name="TextBox 4">
            <a:extLst>
              <a:ext uri="{FF2B5EF4-FFF2-40B4-BE49-F238E27FC236}">
                <a16:creationId xmlns:a16="http://schemas.microsoft.com/office/drawing/2014/main" id="{9FDB7C30-1826-4F9A-8C45-36C2CDD1C236}"/>
              </a:ext>
            </a:extLst>
          </p:cNvPr>
          <p:cNvSpPr txBox="1"/>
          <p:nvPr/>
        </p:nvSpPr>
        <p:spPr>
          <a:xfrm>
            <a:off x="369483" y="1561343"/>
            <a:ext cx="2419688"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Nhóm 4-5 HS</a:t>
            </a:r>
          </a:p>
        </p:txBody>
      </p:sp>
      <p:sp>
        <p:nvSpPr>
          <p:cNvPr id="13" name="TextBox 12">
            <a:extLst>
              <a:ext uri="{FF2B5EF4-FFF2-40B4-BE49-F238E27FC236}">
                <a16:creationId xmlns:a16="http://schemas.microsoft.com/office/drawing/2014/main" id="{E63D117D-6E4B-40FC-AB87-67E00D1FDEC4}"/>
              </a:ext>
            </a:extLst>
          </p:cNvPr>
          <p:cNvSpPr txBox="1"/>
          <p:nvPr/>
        </p:nvSpPr>
        <p:spPr>
          <a:xfrm>
            <a:off x="37879" y="5893139"/>
            <a:ext cx="2751291"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Thời gian: 2 phút</a:t>
            </a:r>
          </a:p>
        </p:txBody>
      </p:sp>
      <p:pic>
        <p:nvPicPr>
          <p:cNvPr id="6" name="Picture 5">
            <a:extLst>
              <a:ext uri="{FF2B5EF4-FFF2-40B4-BE49-F238E27FC236}">
                <a16:creationId xmlns:a16="http://schemas.microsoft.com/office/drawing/2014/main" id="{88CE85C3-110C-4619-9A97-157D4038BA71}"/>
              </a:ext>
            </a:extLst>
          </p:cNvPr>
          <p:cNvPicPr>
            <a:picLocks noChangeAspect="1"/>
          </p:cNvPicPr>
          <p:nvPr/>
        </p:nvPicPr>
        <p:blipFill>
          <a:blip r:embed="rId13"/>
          <a:stretch>
            <a:fillRect/>
          </a:stretch>
        </p:blipFill>
        <p:spPr>
          <a:xfrm>
            <a:off x="5115541" y="68025"/>
            <a:ext cx="4439694" cy="1020029"/>
          </a:xfrm>
          <a:prstGeom prst="rect">
            <a:avLst/>
          </a:prstGeom>
        </p:spPr>
      </p:pic>
    </p:spTree>
    <p:extLst>
      <p:ext uri="{BB962C8B-B14F-4D97-AF65-F5344CB8AC3E}">
        <p14:creationId xmlns:p14="http://schemas.microsoft.com/office/powerpoint/2010/main" val="16564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0B1436C5-8D05-4BD4-87A1-AB8D00A78387}"/>
              </a:ext>
            </a:extLst>
          </p:cNvPr>
          <p:cNvGraphicFramePr>
            <a:graphicFrameLocks noGrp="1"/>
          </p:cNvGraphicFramePr>
          <p:nvPr>
            <p:extLst>
              <p:ext uri="{D42A27DB-BD31-4B8C-83A1-F6EECF244321}">
                <p14:modId xmlns:p14="http://schemas.microsoft.com/office/powerpoint/2010/main" val="176496474"/>
              </p:ext>
            </p:extLst>
          </p:nvPr>
        </p:nvGraphicFramePr>
        <p:xfrm>
          <a:off x="147288" y="43904"/>
          <a:ext cx="11668792" cy="6833845"/>
        </p:xfrm>
        <a:graphic>
          <a:graphicData uri="http://schemas.openxmlformats.org/drawingml/2006/table">
            <a:tbl>
              <a:tblPr firstRow="1" firstCol="1" bandRow="1">
                <a:tableStyleId>{5C22544A-7EE6-4342-B048-85BDC9FD1C3A}</a:tableStyleId>
              </a:tblPr>
              <a:tblGrid>
                <a:gridCol w="2556381">
                  <a:extLst>
                    <a:ext uri="{9D8B030D-6E8A-4147-A177-3AD203B41FA5}">
                      <a16:colId xmlns:a16="http://schemas.microsoft.com/office/drawing/2014/main" val="1203464129"/>
                    </a:ext>
                  </a:extLst>
                </a:gridCol>
                <a:gridCol w="2850611">
                  <a:extLst>
                    <a:ext uri="{9D8B030D-6E8A-4147-A177-3AD203B41FA5}">
                      <a16:colId xmlns:a16="http://schemas.microsoft.com/office/drawing/2014/main" val="153878060"/>
                    </a:ext>
                  </a:extLst>
                </a:gridCol>
                <a:gridCol w="3524817">
                  <a:extLst>
                    <a:ext uri="{9D8B030D-6E8A-4147-A177-3AD203B41FA5}">
                      <a16:colId xmlns:a16="http://schemas.microsoft.com/office/drawing/2014/main" val="2277200834"/>
                    </a:ext>
                  </a:extLst>
                </a:gridCol>
                <a:gridCol w="2736983">
                  <a:extLst>
                    <a:ext uri="{9D8B030D-6E8A-4147-A177-3AD203B41FA5}">
                      <a16:colId xmlns:a16="http://schemas.microsoft.com/office/drawing/2014/main" val="2314959000"/>
                    </a:ext>
                  </a:extLst>
                </a:gridCol>
              </a:tblGrid>
              <a:tr h="1337856">
                <a:tc>
                  <a:txBody>
                    <a:bodyPr/>
                    <a:lstStyle/>
                    <a:p>
                      <a:pPr indent="180340" algn="ctr">
                        <a:lnSpc>
                          <a:spcPct val="120000"/>
                        </a:lnSpc>
                        <a:spcAft>
                          <a:spcPts val="600"/>
                        </a:spcAft>
                      </a:pPr>
                      <a:r>
                        <a:rPr lang="vi-VN" sz="2400">
                          <a:effectLst/>
                          <a:latin typeface="+mn-lt"/>
                        </a:rPr>
                        <a:t>Một số</a:t>
                      </a:r>
                      <a:r>
                        <a:rPr lang="en-US" sz="2400">
                          <a:effectLst/>
                          <a:latin typeface="+mn-lt"/>
                        </a:rPr>
                        <a:t> </a:t>
                      </a:r>
                      <a:r>
                        <a:rPr lang="vi-VN" sz="2400">
                          <a:effectLst/>
                          <a:latin typeface="+mn-lt"/>
                        </a:rPr>
                        <a:t>nước đông dân trên thế giới</a:t>
                      </a:r>
                      <a:endParaRPr lang="en-US" sz="2400">
                        <a:effectLst/>
                        <a:latin typeface="+mn-lt"/>
                        <a:ea typeface="Calibri" panose="020F0502020204030204" pitchFamily="34" charset="0"/>
                      </a:endParaRPr>
                    </a:p>
                  </a:txBody>
                  <a:tcPr marL="68580" marR="68580" marT="0" marB="0"/>
                </a:tc>
                <a:tc>
                  <a:txBody>
                    <a:bodyPr/>
                    <a:lstStyle/>
                    <a:p>
                      <a:pPr indent="180340" algn="ctr">
                        <a:lnSpc>
                          <a:spcPct val="120000"/>
                        </a:lnSpc>
                        <a:spcAft>
                          <a:spcPts val="600"/>
                        </a:spcAft>
                      </a:pPr>
                      <a:r>
                        <a:rPr lang="vi-VN" sz="2400">
                          <a:effectLst/>
                          <a:latin typeface="+mn-lt"/>
                        </a:rPr>
                        <a:t>Quốc kì</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Dân số ( triệu người)</a:t>
                      </a:r>
                      <a:endParaRPr lang="en-US" sz="2400">
                        <a:effectLst/>
                        <a:latin typeface="+mn-lt"/>
                        <a:ea typeface="Calibri" panose="020F0502020204030204" pitchFamily="34" charset="0"/>
                      </a:endParaRPr>
                    </a:p>
                  </a:txBody>
                  <a:tcPr marL="68580" marR="68580" marT="0" marB="0" anchor="ctr"/>
                </a:tc>
                <a:tc>
                  <a:txBody>
                    <a:bodyPr/>
                    <a:lstStyle/>
                    <a:p>
                      <a:pPr indent="180340" algn="ctr">
                        <a:lnSpc>
                          <a:spcPct val="120000"/>
                        </a:lnSpc>
                        <a:spcAft>
                          <a:spcPts val="600"/>
                        </a:spcAft>
                      </a:pPr>
                      <a:r>
                        <a:rPr lang="vi-VN" sz="2400">
                          <a:effectLst/>
                          <a:latin typeface="+mn-lt"/>
                        </a:rPr>
                        <a:t>Tên quốc gia</a:t>
                      </a:r>
                      <a:endParaRPr lang="en-US" sz="24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774461848"/>
                  </a:ext>
                </a:extLst>
              </a:tr>
              <a:tr h="878709">
                <a:tc>
                  <a:txBody>
                    <a:bodyPr/>
                    <a:lstStyle/>
                    <a:p>
                      <a:pPr indent="180340" algn="ctr">
                        <a:lnSpc>
                          <a:spcPct val="120000"/>
                        </a:lnSpc>
                        <a:spcAft>
                          <a:spcPts val="600"/>
                        </a:spcAft>
                      </a:pPr>
                      <a:r>
                        <a:rPr lang="vi-VN" sz="2400">
                          <a:effectLst/>
                          <a:latin typeface="+mn-lt"/>
                        </a:rPr>
                        <a:t>1</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1390,9 </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1744329080"/>
                  </a:ext>
                </a:extLst>
              </a:tr>
              <a:tr h="878709">
                <a:tc>
                  <a:txBody>
                    <a:bodyPr/>
                    <a:lstStyle/>
                    <a:p>
                      <a:pPr indent="180340" algn="ctr">
                        <a:lnSpc>
                          <a:spcPct val="120000"/>
                        </a:lnSpc>
                        <a:spcAft>
                          <a:spcPts val="600"/>
                        </a:spcAft>
                      </a:pPr>
                      <a:r>
                        <a:rPr lang="vi-VN" sz="2400">
                          <a:effectLst/>
                          <a:latin typeface="+mn-lt"/>
                        </a:rPr>
                        <a:t>2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br>
                        <a:rPr lang="en-US" sz="2400">
                          <a:effectLst/>
                          <a:latin typeface="+mn-lt"/>
                        </a:rPr>
                      </a:br>
                      <a:endParaRPr lang="en-US" sz="2400">
                        <a:effectLst/>
                        <a:latin typeface="+mn-lt"/>
                        <a:ea typeface="Calibri" panose="020F050202020403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1316,9</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636045531"/>
                  </a:ext>
                </a:extLst>
              </a:tr>
              <a:tr h="488809">
                <a:tc>
                  <a:txBody>
                    <a:bodyPr/>
                    <a:lstStyle/>
                    <a:p>
                      <a:pPr indent="180340" algn="ctr">
                        <a:lnSpc>
                          <a:spcPct val="120000"/>
                        </a:lnSpc>
                        <a:spcAft>
                          <a:spcPts val="600"/>
                        </a:spcAft>
                      </a:pPr>
                      <a:r>
                        <a:rPr lang="vi-VN" sz="2400">
                          <a:effectLst/>
                          <a:latin typeface="+mn-lt"/>
                        </a:rPr>
                        <a:t>3</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326,5</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775042689"/>
                  </a:ext>
                </a:extLst>
              </a:tr>
              <a:tr h="986544">
                <a:tc>
                  <a:txBody>
                    <a:bodyPr/>
                    <a:lstStyle/>
                    <a:p>
                      <a:pPr indent="180340" algn="ctr">
                        <a:lnSpc>
                          <a:spcPct val="120000"/>
                        </a:lnSpc>
                        <a:spcAft>
                          <a:spcPts val="600"/>
                        </a:spcAft>
                      </a:pPr>
                      <a:r>
                        <a:rPr lang="vi-VN" sz="2400">
                          <a:effectLst/>
                          <a:latin typeface="+mn-lt"/>
                        </a:rPr>
                        <a:t>10 </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libri" panose="020F050202020403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130,2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1772241320"/>
                  </a:ext>
                </a:extLst>
              </a:tr>
              <a:tr h="488809">
                <a:tc>
                  <a:txBody>
                    <a:bodyPr/>
                    <a:lstStyle/>
                    <a:p>
                      <a:pPr indent="180340" algn="ctr">
                        <a:lnSpc>
                          <a:spcPct val="120000"/>
                        </a:lnSpc>
                        <a:spcAft>
                          <a:spcPts val="600"/>
                        </a:spcAft>
                      </a:pPr>
                      <a:r>
                        <a:rPr lang="vi-VN" sz="2400">
                          <a:effectLst/>
                          <a:latin typeface="+mn-lt"/>
                        </a:rPr>
                        <a:t>15</a:t>
                      </a: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en-US" sz="2400">
                        <a:effectLst/>
                        <a:latin typeface="+mn-lt"/>
                        <a:ea typeface="Cambria" panose="02040503050406030204" pitchFamily="18" charset="0"/>
                        <a:cs typeface="Cambria" panose="02040503050406030204" pitchFamily="18" charset="0"/>
                      </a:endParaRPr>
                    </a:p>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96,2</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ctr">
                        <a:lnSpc>
                          <a:spcPct val="120000"/>
                        </a:lnSpc>
                        <a:spcAft>
                          <a:spcPts val="600"/>
                        </a:spcAft>
                      </a:pPr>
                      <a:r>
                        <a:rPr lang="vi-VN" sz="2400">
                          <a:effectLst/>
                          <a:latin typeface="Arial" panose="020B0604020202020204" pitchFamily="34"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1129363"/>
                  </a:ext>
                </a:extLst>
              </a:tr>
              <a:tr h="488809">
                <a:tc>
                  <a:txBody>
                    <a:bodyPr/>
                    <a:lstStyle/>
                    <a:p>
                      <a:pPr indent="180340" algn="ctr">
                        <a:lnSpc>
                          <a:spcPct val="120000"/>
                        </a:lnSpc>
                        <a:spcAft>
                          <a:spcPts val="600"/>
                        </a:spcAft>
                      </a:pPr>
                      <a:r>
                        <a:rPr lang="vi-VN" sz="2400">
                          <a:effectLst/>
                          <a:latin typeface="+mn-lt"/>
                        </a:rPr>
                        <a:t>38 </a:t>
                      </a:r>
                      <a:endParaRPr lang="en-US" sz="2400">
                        <a:effectLst/>
                        <a:latin typeface="+mn-lt"/>
                      </a:endParaRPr>
                    </a:p>
                    <a:p>
                      <a:pPr indent="180340" algn="ctr">
                        <a:lnSpc>
                          <a:spcPct val="120000"/>
                        </a:lnSpc>
                        <a:spcAft>
                          <a:spcPts val="600"/>
                        </a:spcAft>
                      </a:pPr>
                      <a:endParaRPr lang="en-US" sz="2400">
                        <a:effectLst/>
                        <a:latin typeface="+mn-lt"/>
                        <a:ea typeface="Calibri" panose="020F0502020204030204" pitchFamily="34" charset="0"/>
                      </a:endParaRPr>
                    </a:p>
                  </a:txBody>
                  <a:tcPr marL="68580" marR="68580" marT="0" marB="0"/>
                </a:tc>
                <a:tc>
                  <a:txBody>
                    <a:bodyPr/>
                    <a:lstStyle/>
                    <a:p>
                      <a:pPr indent="180340" algn="just">
                        <a:lnSpc>
                          <a:spcPct val="120000"/>
                        </a:lnSpc>
                        <a:spcAft>
                          <a:spcPts val="600"/>
                        </a:spcAft>
                      </a:pPr>
                      <a:endParaRPr lang="vi-VN" sz="2400">
                        <a:effectLst/>
                        <a:latin typeface="+mn-lt"/>
                        <a:ea typeface="Cambria" panose="02040503050406030204" pitchFamily="18" charset="0"/>
                        <a:cs typeface="Cambria" panose="02040503050406030204" pitchFamily="18"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r>
                        <a:rPr lang="vi-VN" sz="2400" b="1">
                          <a:solidFill>
                            <a:srgbClr val="1C11AF"/>
                          </a:solidFill>
                          <a:effectLst/>
                          <a:latin typeface="Arial" panose="020B0604020202020204" pitchFamily="34" charset="0"/>
                          <a:cs typeface="Arial" panose="020B0604020202020204" pitchFamily="34" charset="0"/>
                        </a:rPr>
                        <a:t>36,6</a:t>
                      </a:r>
                      <a:endParaRPr lang="en-US" sz="2400" b="1">
                        <a:solidFill>
                          <a:srgbClr val="1C11AF"/>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ctr">
                        <a:lnSpc>
                          <a:spcPct val="120000"/>
                        </a:lnSpc>
                        <a:spcAft>
                          <a:spcPts val="600"/>
                        </a:spcAft>
                      </a:pP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2989842002"/>
                  </a:ext>
                </a:extLst>
              </a:tr>
            </a:tbl>
          </a:graphicData>
        </a:graphic>
      </p:graphicFrame>
      <p:pic>
        <p:nvPicPr>
          <p:cNvPr id="1028" name="image137.png" descr="F5402794">
            <a:extLst>
              <a:ext uri="{FF2B5EF4-FFF2-40B4-BE49-F238E27FC236}">
                <a16:creationId xmlns:a16="http://schemas.microsoft.com/office/drawing/2014/main" id="{6D8EA38A-60E2-41FB-82AB-DFF920B2D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9124" y="3187837"/>
            <a:ext cx="1493520" cy="853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191.png" descr="Résultat de recherche d'images pour &quot;quốc kỳ Việt Nam&quot;">
            <a:extLst>
              <a:ext uri="{FF2B5EF4-FFF2-40B4-BE49-F238E27FC236}">
                <a16:creationId xmlns:a16="http://schemas.microsoft.com/office/drawing/2014/main" id="{9D858B71-6FCE-4F80-BC64-E37CCB808F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84" y="5041472"/>
            <a:ext cx="1493520"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96.png" descr="4695F2E">
            <a:extLst>
              <a:ext uri="{FF2B5EF4-FFF2-40B4-BE49-F238E27FC236}">
                <a16:creationId xmlns:a16="http://schemas.microsoft.com/office/drawing/2014/main" id="{0711D85F-21D4-4ED1-A1B3-7C332B0DA7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58958" y="5943565"/>
            <a:ext cx="1516172" cy="8531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image34.png" descr="37C2E1C8">
            <a:extLst>
              <a:ext uri="{FF2B5EF4-FFF2-40B4-BE49-F238E27FC236}">
                <a16:creationId xmlns:a16="http://schemas.microsoft.com/office/drawing/2014/main" id="{78772B9E-ED55-4BCA-9DF6-0E89B5A2B1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9124" y="1377080"/>
            <a:ext cx="1493520" cy="8606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image33.png" descr="34A45316">
            <a:extLst>
              <a:ext uri="{FF2B5EF4-FFF2-40B4-BE49-F238E27FC236}">
                <a16:creationId xmlns:a16="http://schemas.microsoft.com/office/drawing/2014/main" id="{603262F6-3A5E-4435-ACF6-3D32128912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9124" y="2317051"/>
            <a:ext cx="1493520" cy="7996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28.png" descr="Image associée">
            <a:extLst>
              <a:ext uri="{FF2B5EF4-FFF2-40B4-BE49-F238E27FC236}">
                <a16:creationId xmlns:a16="http://schemas.microsoft.com/office/drawing/2014/main" id="{E2E05273-F2CB-4EBE-AC7D-58B3476B11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0284" y="4091353"/>
            <a:ext cx="1502360" cy="912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C4C33-7172-4F05-9115-188298BE045E}"/>
              </a:ext>
            </a:extLst>
          </p:cNvPr>
          <p:cNvSpPr txBox="1"/>
          <p:nvPr/>
        </p:nvSpPr>
        <p:spPr>
          <a:xfrm>
            <a:off x="9398000" y="1505638"/>
            <a:ext cx="2534316" cy="954107"/>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T</a:t>
            </a:r>
            <a:r>
              <a:rPr lang="en-US" sz="2800">
                <a:solidFill>
                  <a:srgbClr val="1C11AF"/>
                </a:solidFill>
                <a:latin typeface="Arial" panose="020B0604020202020204" pitchFamily="34" charset="0"/>
                <a:cs typeface="Arial" panose="020B0604020202020204" pitchFamily="34" charset="0"/>
              </a:rPr>
              <a:t>rung </a:t>
            </a:r>
            <a:r>
              <a:rPr lang="vi-VN" sz="2800">
                <a:solidFill>
                  <a:srgbClr val="1C11AF"/>
                </a:solidFill>
                <a:latin typeface="Arial" panose="020B0604020202020204" pitchFamily="34" charset="0"/>
                <a:cs typeface="Arial" panose="020B0604020202020204" pitchFamily="34" charset="0"/>
              </a:rPr>
              <a:t>Q</a:t>
            </a:r>
            <a:r>
              <a:rPr lang="en-US" sz="2800">
                <a:solidFill>
                  <a:srgbClr val="1C11AF"/>
                </a:solidFill>
                <a:latin typeface="Arial" panose="020B0604020202020204" pitchFamily="34" charset="0"/>
                <a:cs typeface="Arial" panose="020B0604020202020204" pitchFamily="34" charset="0"/>
              </a:rPr>
              <a:t>uốc</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a:p>
            <a:endParaRPr lang="en-US" sz="2800">
              <a:solidFill>
                <a:srgbClr val="1C11A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667728C-F91C-482F-AA99-1F32075EE479}"/>
              </a:ext>
            </a:extLst>
          </p:cNvPr>
          <p:cNvSpPr txBox="1"/>
          <p:nvPr/>
        </p:nvSpPr>
        <p:spPr>
          <a:xfrm>
            <a:off x="9530080" y="2391516"/>
            <a:ext cx="1838960" cy="523220"/>
          </a:xfrm>
          <a:prstGeom prst="rect">
            <a:avLst/>
          </a:prstGeom>
          <a:noFill/>
        </p:spPr>
        <p:txBody>
          <a:bodyPr wrap="square" rtlCol="0">
            <a:spAutoFit/>
          </a:bodyPr>
          <a:lstStyle/>
          <a:p>
            <a:r>
              <a:rPr lang="vi-VN" sz="2800">
                <a:solidFill>
                  <a:srgbClr val="1C11AF"/>
                </a:solidFill>
                <a:latin typeface="Arial" panose="020B0604020202020204" pitchFamily="34" charset="0"/>
                <a:cs typeface="Arial" panose="020B0604020202020204" pitchFamily="34" charset="0"/>
              </a:rPr>
              <a:t>Ấn Độ</a:t>
            </a:r>
            <a:endParaRPr lang="en-US" sz="2800">
              <a:solidFill>
                <a:srgbClr val="1C11AF"/>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3D2CA91-D261-4583-95B6-116C1020F5D6}"/>
              </a:ext>
            </a:extLst>
          </p:cNvPr>
          <p:cNvSpPr txBox="1"/>
          <p:nvPr/>
        </p:nvSpPr>
        <p:spPr>
          <a:xfrm>
            <a:off x="9530080" y="3263022"/>
            <a:ext cx="1838960" cy="523220"/>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Hoa Kì</a:t>
            </a:r>
          </a:p>
        </p:txBody>
      </p:sp>
      <p:sp>
        <p:nvSpPr>
          <p:cNvPr id="16" name="TextBox 15">
            <a:extLst>
              <a:ext uri="{FF2B5EF4-FFF2-40B4-BE49-F238E27FC236}">
                <a16:creationId xmlns:a16="http://schemas.microsoft.com/office/drawing/2014/main" id="{5348E91E-EBA4-40F6-8CAE-C87CABA2458D}"/>
              </a:ext>
            </a:extLst>
          </p:cNvPr>
          <p:cNvSpPr txBox="1"/>
          <p:nvPr/>
        </p:nvSpPr>
        <p:spPr>
          <a:xfrm>
            <a:off x="9225280" y="4298511"/>
            <a:ext cx="1838960"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Mê-hi-cô</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3FE0A2E-3C04-4499-A5F2-9DB0CE3B1206}"/>
              </a:ext>
            </a:extLst>
          </p:cNvPr>
          <p:cNvSpPr txBox="1"/>
          <p:nvPr/>
        </p:nvSpPr>
        <p:spPr>
          <a:xfrm>
            <a:off x="9215756" y="6135409"/>
            <a:ext cx="2447924" cy="561885"/>
          </a:xfrm>
          <a:prstGeom prst="rect">
            <a:avLst/>
          </a:prstGeom>
          <a:noFill/>
        </p:spPr>
        <p:txBody>
          <a:bodyPr wrap="square" rtlCol="0">
            <a:spAutoFit/>
          </a:bodyPr>
          <a:lstStyle/>
          <a:p>
            <a:pPr indent="180340">
              <a:lnSpc>
                <a:spcPct val="120000"/>
              </a:lnSpc>
              <a:spcAft>
                <a:spcPts val="600"/>
              </a:spcAft>
            </a:pPr>
            <a:r>
              <a:rPr lang="vi-VN" sz="2800">
                <a:solidFill>
                  <a:srgbClr val="1C11AF"/>
                </a:solidFill>
                <a:latin typeface="Arial" panose="020B0604020202020204" pitchFamily="34" charset="0"/>
                <a:cs typeface="Arial" panose="020B0604020202020204" pitchFamily="34" charset="0"/>
              </a:rPr>
              <a:t>Ca – na - đa</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52CF9AE-3EC6-4096-85A0-F3142F1C081E}"/>
              </a:ext>
            </a:extLst>
          </p:cNvPr>
          <p:cNvSpPr txBox="1"/>
          <p:nvPr/>
        </p:nvSpPr>
        <p:spPr>
          <a:xfrm>
            <a:off x="9215756" y="5170017"/>
            <a:ext cx="1838960" cy="561885"/>
          </a:xfrm>
          <a:prstGeom prst="rect">
            <a:avLst/>
          </a:prstGeom>
          <a:noFill/>
        </p:spPr>
        <p:txBody>
          <a:bodyPr wrap="square" rtlCol="0">
            <a:spAutoFit/>
          </a:bodyPr>
          <a:lstStyle/>
          <a:p>
            <a:pPr indent="180340">
              <a:lnSpc>
                <a:spcPct val="120000"/>
              </a:lnSpc>
              <a:spcAft>
                <a:spcPts val="600"/>
              </a:spcAft>
            </a:pPr>
            <a:r>
              <a:rPr lang="en-US" sz="2800">
                <a:solidFill>
                  <a:srgbClr val="1C11AF"/>
                </a:solidFill>
                <a:latin typeface="Arial" panose="020B0604020202020204" pitchFamily="34" charset="0"/>
                <a:cs typeface="Arial" panose="020B0604020202020204" pitchFamily="34" charset="0"/>
              </a:rPr>
              <a:t>Việt Nam</a:t>
            </a:r>
            <a:endParaRPr lang="en-US" sz="2800">
              <a:solidFill>
                <a:srgbClr val="1C11AF"/>
              </a:solidFill>
              <a:latin typeface="Arial" panose="020B0604020202020204" pitchFamily="34" charset="0"/>
              <a:ea typeface="Calibri" panose="020F0502020204030204" pitchFamily="34" charset="0"/>
              <a:cs typeface="Arial" panose="020B0604020202020204" pitchFamily="34" charset="0"/>
            </a:endParaRPr>
          </a:p>
        </p:txBody>
      </p:sp>
      <p:pic>
        <p:nvPicPr>
          <p:cNvPr id="19" name="1 Minute Timer- Nho">
            <a:hlinkClick r:id="" action="ppaction://media"/>
            <a:extLst>
              <a:ext uri="{FF2B5EF4-FFF2-40B4-BE49-F238E27FC236}">
                <a16:creationId xmlns:a16="http://schemas.microsoft.com/office/drawing/2014/main" id="{1D7F277F-8F92-4451-847F-62EDED99B9C6}"/>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050089" y="1377080"/>
            <a:ext cx="1422759" cy="799677"/>
          </a:xfrm>
          <a:prstGeom prst="rect">
            <a:avLst/>
          </a:prstGeom>
        </p:spPr>
      </p:pic>
    </p:spTree>
    <p:extLst>
      <p:ext uri="{BB962C8B-B14F-4D97-AF65-F5344CB8AC3E}">
        <p14:creationId xmlns:p14="http://schemas.microsoft.com/office/powerpoint/2010/main" val="3099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75094"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9"/>
                                        </p:tgtEl>
                                      </p:cBhvr>
                                    </p:cmd>
                                  </p:childTnLst>
                                </p:cTn>
                              </p:par>
                            </p:childTnLst>
                          </p:cTn>
                        </p:par>
                      </p:childTnLst>
                    </p:cTn>
                  </p:par>
                </p:childTnLst>
              </p:cTn>
              <p:nextCondLst>
                <p:cond evt="onClick" delay="0">
                  <p:tgtEl>
                    <p:spTgt spid="19"/>
                  </p:tgtEl>
                </p:cond>
              </p:nextCondLst>
            </p:seq>
            <p:video>
              <p:cMediaNode vol="80000">
                <p:cTn id="37" fill="hold" display="0">
                  <p:stCondLst>
                    <p:cond delay="indefinite"/>
                  </p:stCondLst>
                </p:cTn>
                <p:tgtEl>
                  <p:spTgt spid="19"/>
                </p:tgtEl>
              </p:cMediaNode>
            </p:video>
          </p:childTnLst>
        </p:cTn>
      </p:par>
    </p:tnLst>
    <p:bldLst>
      <p:bldP spid="7" grpId="0"/>
      <p:bldP spid="8" grpId="0"/>
      <p:bldP spid="15"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2476232" y="1706134"/>
            <a:ext cx="5899227"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3195536" y="1792429"/>
            <a:ext cx="8425559" cy="954107"/>
          </a:xfrm>
          <a:prstGeom prst="rect">
            <a:avLst/>
          </a:prstGeom>
          <a:noFill/>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1714004" y="1706134"/>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823824" y="3329848"/>
            <a:ext cx="8082981"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3044263" y="3491420"/>
            <a:ext cx="639224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trung tâm kinh tế quan trọng</a:t>
            </a:r>
          </a:p>
        </p:txBody>
      </p:sp>
      <p:sp>
        <p:nvSpPr>
          <p:cNvPr id="30" name="Arrow: Pentagon 29">
            <a:extLst>
              <a:ext uri="{FF2B5EF4-FFF2-40B4-BE49-F238E27FC236}">
                <a16:creationId xmlns:a16="http://schemas.microsoft.com/office/drawing/2014/main" id="{5842362C-C37A-4057-BCCB-B6B9E2ED8C94}"/>
              </a:ext>
            </a:extLst>
          </p:cNvPr>
          <p:cNvSpPr/>
          <p:nvPr/>
        </p:nvSpPr>
        <p:spPr>
          <a:xfrm>
            <a:off x="1714004" y="332692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2704736" y="363429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18D397-C1D2-413B-8557-76C0E562E45F}"/>
              </a:ext>
            </a:extLst>
          </p:cNvPr>
          <p:cNvGrpSpPr/>
          <p:nvPr/>
        </p:nvGrpSpPr>
        <p:grpSpPr>
          <a:xfrm>
            <a:off x="1823824" y="4859356"/>
            <a:ext cx="8082981" cy="872949"/>
            <a:chOff x="1133366" y="2220084"/>
            <a:chExt cx="5681780" cy="914400"/>
          </a:xfrm>
          <a:solidFill>
            <a:schemeClr val="accent4">
              <a:lumMod val="20000"/>
              <a:lumOff val="80000"/>
            </a:schemeClr>
          </a:solidFill>
        </p:grpSpPr>
        <p:sp>
          <p:nvSpPr>
            <p:cNvPr id="19" name="Arrow: Pentagon 18">
              <a:extLst>
                <a:ext uri="{FF2B5EF4-FFF2-40B4-BE49-F238E27FC236}">
                  <a16:creationId xmlns:a16="http://schemas.microsoft.com/office/drawing/2014/main" id="{019FFCE9-49F0-443B-839D-9FEDD837901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8DC3C716-1DDB-4F69-9200-1D2DAC4506A0}"/>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TextBox 20">
            <a:extLst>
              <a:ext uri="{FF2B5EF4-FFF2-40B4-BE49-F238E27FC236}">
                <a16:creationId xmlns:a16="http://schemas.microsoft.com/office/drawing/2014/main" id="{6CBEB3AC-C73B-4ACD-B891-743AD1533598}"/>
              </a:ext>
            </a:extLst>
          </p:cNvPr>
          <p:cNvSpPr txBox="1"/>
          <p:nvPr/>
        </p:nvSpPr>
        <p:spPr>
          <a:xfrm>
            <a:off x="3015956" y="4815862"/>
            <a:ext cx="6392242"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Phương thức con người khai thác tự nhiên bền vững ở Bắc Mĩ</a:t>
            </a:r>
          </a:p>
        </p:txBody>
      </p:sp>
      <p:sp>
        <p:nvSpPr>
          <p:cNvPr id="22" name="Arrow: Pentagon 21">
            <a:extLst>
              <a:ext uri="{FF2B5EF4-FFF2-40B4-BE49-F238E27FC236}">
                <a16:creationId xmlns:a16="http://schemas.microsoft.com/office/drawing/2014/main" id="{303B4479-C2A4-4283-AFB4-9ADB8EC07D74}"/>
              </a:ext>
            </a:extLst>
          </p:cNvPr>
          <p:cNvSpPr/>
          <p:nvPr/>
        </p:nvSpPr>
        <p:spPr>
          <a:xfrm>
            <a:off x="1714004" y="4856432"/>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3" name="Isosceles Triangle 22">
            <a:extLst>
              <a:ext uri="{FF2B5EF4-FFF2-40B4-BE49-F238E27FC236}">
                <a16:creationId xmlns:a16="http://schemas.microsoft.com/office/drawing/2014/main" id="{59A971AB-ED43-43A0-BF0D-1D3390747580}"/>
              </a:ext>
            </a:extLst>
          </p:cNvPr>
          <p:cNvSpPr/>
          <p:nvPr/>
        </p:nvSpPr>
        <p:spPr>
          <a:xfrm rot="5400000">
            <a:off x="2704736" y="516380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left)">
                                      <p:cBhvr>
                                        <p:cTn id="38" dur="500"/>
                                        <p:tgtEl>
                                          <p:spTgt spid="2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P spid="21" grpId="0"/>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F12A7DAC-3CF7-412E-9DDB-683A209583DB}"/>
              </a:ext>
            </a:extLst>
          </p:cNvPr>
          <p:cNvSpPr/>
          <p:nvPr/>
        </p:nvSpPr>
        <p:spPr>
          <a:xfrm>
            <a:off x="354419" y="2467454"/>
            <a:ext cx="6029898" cy="1384995"/>
          </a:xfrm>
          <a:prstGeom prst="rect">
            <a:avLst/>
          </a:prstGeom>
          <a:ln>
            <a:solidFill>
              <a:srgbClr val="0070C0"/>
            </a:solidFill>
            <a:prstDash val="sysDash"/>
          </a:ln>
        </p:spPr>
        <p:txBody>
          <a:bodyPr wrap="square">
            <a:spAutoFit/>
          </a:bodyPr>
          <a:lstStyle/>
          <a:p>
            <a:pPr algn="just"/>
            <a:r>
              <a:rPr lang="vi-VN" sz="2800">
                <a:solidFill>
                  <a:srgbClr val="FF0000"/>
                </a:solidFill>
              </a:rPr>
              <a:t>Dựa vào hình 1 và thông tin trong mục a, hãy nêu đặc điểm nhập cư và chủng tộc ở Bắc Mỹ</a:t>
            </a:r>
            <a:r>
              <a:rPr lang="en-US" sz="2800">
                <a:solidFill>
                  <a:srgbClr val="FF0000"/>
                </a:solidFill>
              </a:rPr>
              <a:t>?</a:t>
            </a:r>
            <a:endParaRPr lang="en-US"/>
          </a:p>
        </p:txBody>
      </p:sp>
      <p:pic>
        <p:nvPicPr>
          <p:cNvPr id="1026" name="Picture 2">
            <a:extLst>
              <a:ext uri="{FF2B5EF4-FFF2-40B4-BE49-F238E27FC236}">
                <a16:creationId xmlns:a16="http://schemas.microsoft.com/office/drawing/2014/main" id="{D85301AB-F82A-49F7-AC12-07A17FE1F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F0CD25D-661E-495F-A30B-0AE3145B2727}"/>
              </a:ext>
            </a:extLst>
          </p:cNvPr>
          <p:cNvGrpSpPr/>
          <p:nvPr/>
        </p:nvGrpSpPr>
        <p:grpSpPr>
          <a:xfrm>
            <a:off x="1368054" y="1392081"/>
            <a:ext cx="3810866" cy="827835"/>
            <a:chOff x="3222881" y="908516"/>
            <a:chExt cx="3514971" cy="682233"/>
          </a:xfrm>
        </p:grpSpPr>
        <p:sp>
          <p:nvSpPr>
            <p:cNvPr id="14" name="Rectangle: Rounded Corners 13">
              <a:extLst>
                <a:ext uri="{FF2B5EF4-FFF2-40B4-BE49-F238E27FC236}">
                  <a16:creationId xmlns:a16="http://schemas.microsoft.com/office/drawing/2014/main" id="{CA85FB95-00D5-4995-8460-EC668DF001AD}"/>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45712629-CC6A-4A64-A678-75C676DA4CFB}"/>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0" name="3 Minute Timer (Nho)">
            <a:hlinkClick r:id="" action="ppaction://media"/>
            <a:extLst>
              <a:ext uri="{FF2B5EF4-FFF2-40B4-BE49-F238E27FC236}">
                <a16:creationId xmlns:a16="http://schemas.microsoft.com/office/drawing/2014/main" id="{1C2686E4-BB9B-48C8-A660-3F4C894FE84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56896" y="4667527"/>
            <a:ext cx="1807033" cy="1015663"/>
          </a:xfrm>
          <a:prstGeom prst="rect">
            <a:avLst/>
          </a:prstGeom>
        </p:spPr>
      </p:pic>
      <p:grpSp>
        <p:nvGrpSpPr>
          <p:cNvPr id="21" name="Group 20">
            <a:extLst>
              <a:ext uri="{FF2B5EF4-FFF2-40B4-BE49-F238E27FC236}">
                <a16:creationId xmlns:a16="http://schemas.microsoft.com/office/drawing/2014/main" id="{192F9060-A032-4DE2-996F-B90ABA01838A}"/>
              </a:ext>
            </a:extLst>
          </p:cNvPr>
          <p:cNvGrpSpPr/>
          <p:nvPr/>
        </p:nvGrpSpPr>
        <p:grpSpPr>
          <a:xfrm>
            <a:off x="180864" y="3920266"/>
            <a:ext cx="1420858" cy="1151262"/>
            <a:chOff x="3634055" y="3302115"/>
            <a:chExt cx="848449" cy="796469"/>
          </a:xfrm>
        </p:grpSpPr>
        <p:pic>
          <p:nvPicPr>
            <p:cNvPr id="22" name="Picture 21">
              <a:extLst>
                <a:ext uri="{FF2B5EF4-FFF2-40B4-BE49-F238E27FC236}">
                  <a16:creationId xmlns:a16="http://schemas.microsoft.com/office/drawing/2014/main" id="{733F8BAA-01A5-4C54-B147-0F17D58E184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3" name="Picture 22">
              <a:extLst>
                <a:ext uri="{FF2B5EF4-FFF2-40B4-BE49-F238E27FC236}">
                  <a16:creationId xmlns:a16="http://schemas.microsoft.com/office/drawing/2014/main" id="{4323757F-C729-4025-B182-5CFCDDE570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4" name="Rectangle 23">
            <a:extLst>
              <a:ext uri="{FF2B5EF4-FFF2-40B4-BE49-F238E27FC236}">
                <a16:creationId xmlns:a16="http://schemas.microsoft.com/office/drawing/2014/main" id="{ED5498DD-82A5-4854-B789-F69423A5C7F4}"/>
              </a:ext>
            </a:extLst>
          </p:cNvPr>
          <p:cNvSpPr/>
          <p:nvPr/>
        </p:nvSpPr>
        <p:spPr>
          <a:xfrm>
            <a:off x="1674276" y="4652139"/>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5" name="Rectangle 24">
            <a:extLst>
              <a:ext uri="{FF2B5EF4-FFF2-40B4-BE49-F238E27FC236}">
                <a16:creationId xmlns:a16="http://schemas.microsoft.com/office/drawing/2014/main" id="{6D427465-E886-4885-BF21-E9096C493F18}"/>
              </a:ext>
            </a:extLst>
          </p:cNvPr>
          <p:cNvSpPr/>
          <p:nvPr/>
        </p:nvSpPr>
        <p:spPr>
          <a:xfrm>
            <a:off x="1803178" y="565235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6" name="Hình ảnh 4">
            <a:extLst>
              <a:ext uri="{FF2B5EF4-FFF2-40B4-BE49-F238E27FC236}">
                <a16:creationId xmlns:a16="http://schemas.microsoft.com/office/drawing/2014/main" id="{67C47F0B-1B47-410C-B1B1-017714BAA8C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411085" y="1047104"/>
            <a:ext cx="867179" cy="1384996"/>
          </a:xfrm>
          <a:prstGeom prst="rect">
            <a:avLst/>
          </a:prstGeom>
        </p:spPr>
      </p:pic>
      <p:pic>
        <p:nvPicPr>
          <p:cNvPr id="27" name="Picture 26" descr="Icon&#10;&#10;Description automatically generated">
            <a:extLst>
              <a:ext uri="{FF2B5EF4-FFF2-40B4-BE49-F238E27FC236}">
                <a16:creationId xmlns:a16="http://schemas.microsoft.com/office/drawing/2014/main" id="{E0509DF2-44C1-4726-9BD3-7E78794BD58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5203884" y="1143612"/>
            <a:ext cx="1327698" cy="1267807"/>
          </a:xfrm>
          <a:prstGeom prst="rect">
            <a:avLst/>
          </a:prstGeom>
          <a:noFill/>
        </p:spPr>
      </p:pic>
    </p:spTree>
    <p:extLst>
      <p:ext uri="{BB962C8B-B14F-4D97-AF65-F5344CB8AC3E}">
        <p14:creationId xmlns:p14="http://schemas.microsoft.com/office/powerpoint/2010/main" val="17485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right)">
                                      <p:cBhvr>
                                        <p:cTn id="37" dur="500"/>
                                        <p:tgtEl>
                                          <p:spTgt spid="24"/>
                                        </p:tgtEl>
                                      </p:cBhvr>
                                    </p:animEffect>
                                  </p:childTnLst>
                                </p:cTn>
                              </p:par>
                              <p:par>
                                <p:cTn id="38" presetID="2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right)">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20"/>
                </p:tgtEl>
              </p:cMediaNode>
            </p:video>
          </p:childTnLst>
        </p:cTn>
      </p:par>
    </p:tnLst>
    <p:bldLst>
      <p:bldP spid="7" grpId="0"/>
      <p:bldP spid="11"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F267842-0EAC-487A-8661-755484A2E906}"/>
              </a:ext>
            </a:extLst>
          </p:cNvPr>
          <p:cNvGrpSpPr/>
          <p:nvPr/>
        </p:nvGrpSpPr>
        <p:grpSpPr>
          <a:xfrm>
            <a:off x="828330" y="42586"/>
            <a:ext cx="5899227" cy="872949"/>
            <a:chOff x="1133366" y="2220084"/>
            <a:chExt cx="5681780" cy="914400"/>
          </a:xfrm>
        </p:grpSpPr>
        <p:sp>
          <p:nvSpPr>
            <p:cNvPr id="5" name="Arrow: Pentagon 4">
              <a:extLst>
                <a:ext uri="{FF2B5EF4-FFF2-40B4-BE49-F238E27FC236}">
                  <a16:creationId xmlns:a16="http://schemas.microsoft.com/office/drawing/2014/main" id="{97CE6FF8-F404-4FFC-A22F-7AF8A13E8633}"/>
                </a:ext>
              </a:extLst>
            </p:cNvPr>
            <p:cNvSpPr/>
            <p:nvPr/>
          </p:nvSpPr>
          <p:spPr>
            <a:xfrm>
              <a:off x="1133366" y="2220084"/>
              <a:ext cx="5681780" cy="914400"/>
            </a:xfrm>
            <a:prstGeom prst="homePlate">
              <a:avLst/>
            </a:prstGeom>
            <a:solidFill>
              <a:srgbClr val="FFDB6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BD190731-AFC2-48E0-B086-163377CE92AE}"/>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A4CE3A7D-F52C-49C4-AEDC-200760B0D741}"/>
              </a:ext>
            </a:extLst>
          </p:cNvPr>
          <p:cNvSpPr txBox="1"/>
          <p:nvPr/>
        </p:nvSpPr>
        <p:spPr>
          <a:xfrm>
            <a:off x="1547634" y="128881"/>
            <a:ext cx="8425559" cy="1015663"/>
          </a:xfrm>
          <a:prstGeom prst="rect">
            <a:avLst/>
          </a:prstGeom>
          <a:noFill/>
        </p:spPr>
        <p:txBody>
          <a:bodyPr wrap="square" rtlCol="0">
            <a:spAutoFit/>
          </a:bodyPr>
          <a:lstStyle/>
          <a:p>
            <a:r>
              <a:rPr lang="en-US" sz="3200">
                <a:solidFill>
                  <a:srgbClr val="0070C0"/>
                </a:solidFill>
                <a:latin typeface="Arial" panose="020B0604020202020204" pitchFamily="34" charset="0"/>
                <a:cs typeface="Arial" panose="020B0604020202020204" pitchFamily="34" charset="0"/>
              </a:rPr>
              <a:t>Đặc điểm dân cư, xã hội</a:t>
            </a:r>
          </a:p>
          <a:p>
            <a:endParaRPr lang="en-US" sz="28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ED7CE0D1-E2F5-49F0-A1F3-C4A1C9FD54F3}"/>
              </a:ext>
            </a:extLst>
          </p:cNvPr>
          <p:cNvGrpSpPr/>
          <p:nvPr/>
        </p:nvGrpSpPr>
        <p:grpSpPr>
          <a:xfrm>
            <a:off x="66102" y="42586"/>
            <a:ext cx="1301952" cy="872949"/>
            <a:chOff x="344605" y="154323"/>
            <a:chExt cx="1301952" cy="872949"/>
          </a:xfrm>
        </p:grpSpPr>
        <p:sp>
          <p:nvSpPr>
            <p:cNvPr id="9" name="Arrow: Pentagon 8">
              <a:extLst>
                <a:ext uri="{FF2B5EF4-FFF2-40B4-BE49-F238E27FC236}">
                  <a16:creationId xmlns:a16="http://schemas.microsoft.com/office/drawing/2014/main" id="{7573C4C9-0D2B-4DB1-A5A9-767C74961AD6}"/>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53DD45C6-A283-4658-A3B5-C4D17BAE1FC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903F385E-9132-43BE-9850-62BC73307269}"/>
              </a:ext>
            </a:extLst>
          </p:cNvPr>
          <p:cNvSpPr/>
          <p:nvPr/>
        </p:nvSpPr>
        <p:spPr>
          <a:xfrm>
            <a:off x="224509" y="1613118"/>
            <a:ext cx="6496202" cy="1815882"/>
          </a:xfrm>
          <a:prstGeom prst="rect">
            <a:avLst/>
          </a:prstGeom>
        </p:spPr>
        <p:txBody>
          <a:bodyPr wrap="square">
            <a:spAutoFit/>
          </a:bodyPr>
          <a:lstStyle/>
          <a:p>
            <a:pPr algn="just"/>
            <a:r>
              <a:rPr lang="vi-VN" sz="2800">
                <a:solidFill>
                  <a:srgbClr val="2B26F6"/>
                </a:solidFill>
              </a:rPr>
              <a:t>+ Con người cư trú trên lãnh thổ Bắc Mỹ cách đây khoảng 20 - 30 nghìn năm (Người Anh-điêng và E-xki-mô di cư từ châu Á sang).</a:t>
            </a:r>
          </a:p>
        </p:txBody>
      </p:sp>
      <p:pic>
        <p:nvPicPr>
          <p:cNvPr id="11" name="Picture 2">
            <a:extLst>
              <a:ext uri="{FF2B5EF4-FFF2-40B4-BE49-F238E27FC236}">
                <a16:creationId xmlns:a16="http://schemas.microsoft.com/office/drawing/2014/main" id="{FB16A9B3-5EEC-4E65-98B2-AFC76BC1B2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2637" y="0"/>
            <a:ext cx="5059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32D35B1-9AEE-4333-912A-2E465D173A28}"/>
              </a:ext>
            </a:extLst>
          </p:cNvPr>
          <p:cNvSpPr/>
          <p:nvPr/>
        </p:nvSpPr>
        <p:spPr>
          <a:xfrm>
            <a:off x="372473" y="1171551"/>
            <a:ext cx="2350323" cy="400110"/>
          </a:xfrm>
          <a:prstGeom prst="rect">
            <a:avLst/>
          </a:prstGeom>
          <a:solidFill>
            <a:schemeClr val="accent4">
              <a:lumMod val="20000"/>
              <a:lumOff val="80000"/>
            </a:schemeClr>
          </a:solidFill>
          <a:ln>
            <a:solidFill>
              <a:srgbClr val="00B0F0"/>
            </a:solidFill>
          </a:ln>
        </p:spPr>
        <p:txBody>
          <a:bodyPr wrap="none">
            <a:spAutoFit/>
          </a:bodyPr>
          <a:lstStyle/>
          <a:p>
            <a:pPr algn="just"/>
            <a:r>
              <a:rPr lang="vi-VN" sz="2000">
                <a:solidFill>
                  <a:srgbClr val="2B26F6"/>
                </a:solidFill>
              </a:rPr>
              <a:t>Đặc điểm nhập cư:</a:t>
            </a:r>
          </a:p>
        </p:txBody>
      </p:sp>
      <p:sp>
        <p:nvSpPr>
          <p:cNvPr id="14" name="Rectangle 13">
            <a:extLst>
              <a:ext uri="{FF2B5EF4-FFF2-40B4-BE49-F238E27FC236}">
                <a16:creationId xmlns:a16="http://schemas.microsoft.com/office/drawing/2014/main" id="{52AC57FD-773C-4626-A2F3-AD6C89310E23}"/>
              </a:ext>
            </a:extLst>
          </p:cNvPr>
          <p:cNvSpPr/>
          <p:nvPr/>
        </p:nvSpPr>
        <p:spPr>
          <a:xfrm>
            <a:off x="224509" y="3434917"/>
            <a:ext cx="6496202" cy="1815882"/>
          </a:xfrm>
          <a:prstGeom prst="rect">
            <a:avLst/>
          </a:prstGeom>
        </p:spPr>
        <p:txBody>
          <a:bodyPr wrap="square">
            <a:spAutoFit/>
          </a:bodyPr>
          <a:lstStyle/>
          <a:p>
            <a:pPr algn="just"/>
            <a:r>
              <a:rPr lang="vi-VN" sz="2800">
                <a:solidFill>
                  <a:srgbClr val="2B26F6"/>
                </a:solidFill>
              </a:rPr>
              <a:t>+ Sau cuộc phát kiến ra châu Mỹ năm 1492, người châu Âu di cư sang ngày càng nhiều, người da đen từ châu Phi bị bắt sang làm nô lệ.</a:t>
            </a:r>
          </a:p>
        </p:txBody>
      </p:sp>
      <p:sp>
        <p:nvSpPr>
          <p:cNvPr id="15" name="Rectangle 14">
            <a:extLst>
              <a:ext uri="{FF2B5EF4-FFF2-40B4-BE49-F238E27FC236}">
                <a16:creationId xmlns:a16="http://schemas.microsoft.com/office/drawing/2014/main" id="{73A51517-3084-4E59-8940-8898B877EC03}"/>
              </a:ext>
            </a:extLst>
          </p:cNvPr>
          <p:cNvSpPr/>
          <p:nvPr/>
        </p:nvSpPr>
        <p:spPr>
          <a:xfrm>
            <a:off x="231355" y="5307334"/>
            <a:ext cx="6496202" cy="1384995"/>
          </a:xfrm>
          <a:prstGeom prst="rect">
            <a:avLst/>
          </a:prstGeom>
        </p:spPr>
        <p:txBody>
          <a:bodyPr wrap="square">
            <a:spAutoFit/>
          </a:bodyPr>
          <a:lstStyle/>
          <a:p>
            <a:pPr algn="just"/>
            <a:r>
              <a:rPr lang="vi-VN" sz="2800">
                <a:solidFill>
                  <a:srgbClr val="2B26F6"/>
                </a:solidFill>
              </a:rPr>
              <a:t>+ Sau Chiến tranh thế giới thứ 2, xuất hiện các đợt di dân từ nhiều khu vực trên thế giới vào Bắc Mỹ.</a:t>
            </a:r>
            <a:endParaRPr lang="en-US" sz="2800">
              <a:solidFill>
                <a:srgbClr val="2B26F6"/>
              </a:solidFill>
            </a:endParaRPr>
          </a:p>
        </p:txBody>
      </p:sp>
    </p:spTree>
    <p:extLst>
      <p:ext uri="{BB962C8B-B14F-4D97-AF65-F5344CB8AC3E}">
        <p14:creationId xmlns:p14="http://schemas.microsoft.com/office/powerpoint/2010/main" val="372690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03D4D1-0B42-4F69-BC0F-FCC0043F2969}"/>
              </a:ext>
            </a:extLst>
          </p:cNvPr>
          <p:cNvGrpSpPr/>
          <p:nvPr/>
        </p:nvGrpSpPr>
        <p:grpSpPr>
          <a:xfrm>
            <a:off x="126971" y="1786270"/>
            <a:ext cx="7366057" cy="4826798"/>
            <a:chOff x="126971" y="1786270"/>
            <a:chExt cx="7366057" cy="4826798"/>
          </a:xfrm>
        </p:grpSpPr>
        <p:pic>
          <p:nvPicPr>
            <p:cNvPr id="20484" name="Picture 4">
              <a:extLst>
                <a:ext uri="{FF2B5EF4-FFF2-40B4-BE49-F238E27FC236}">
                  <a16:creationId xmlns:a16="http://schemas.microsoft.com/office/drawing/2014/main" id="{F6D18942-F639-456F-BCC9-8E976AE65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71" y="1786270"/>
              <a:ext cx="7366057" cy="42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4">
              <a:extLst>
                <a:ext uri="{FF2B5EF4-FFF2-40B4-BE49-F238E27FC236}">
                  <a16:creationId xmlns:a16="http://schemas.microsoft.com/office/drawing/2014/main" id="{F25AD633-8467-48A7-A5EB-965ADDE15A1C}"/>
                </a:ext>
              </a:extLst>
            </p:cNvPr>
            <p:cNvSpPr>
              <a:spLocks noChangeArrowheads="1"/>
            </p:cNvSpPr>
            <p:nvPr/>
          </p:nvSpPr>
          <p:spPr bwMode="auto">
            <a:xfrm>
              <a:off x="567070" y="6212958"/>
              <a:ext cx="57912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a:latin typeface="Times New Roman" panose="02020603050405020304" pitchFamily="18" charset="0"/>
                </a:rPr>
                <a:t> </a:t>
              </a:r>
              <a:r>
                <a:rPr lang="vi-VN" altLang="en-US" sz="2000" b="1">
                  <a:solidFill>
                    <a:srgbClr val="C00000"/>
                  </a:solidFill>
                  <a:latin typeface="+mn-lt"/>
                </a:rPr>
                <a:t>Dân số người Việt Nam nhập cư tại Hoa Kỳ</a:t>
              </a:r>
              <a:endParaRPr lang="en-US" altLang="en-US" sz="2000" b="1">
                <a:solidFill>
                  <a:srgbClr val="C00000"/>
                </a:solidFill>
                <a:latin typeface="+mn-lt"/>
              </a:endParaRPr>
            </a:p>
          </p:txBody>
        </p:sp>
      </p:grpSp>
      <p:sp>
        <p:nvSpPr>
          <p:cNvPr id="6" name="TextBox 3">
            <a:extLst>
              <a:ext uri="{FF2B5EF4-FFF2-40B4-BE49-F238E27FC236}">
                <a16:creationId xmlns:a16="http://schemas.microsoft.com/office/drawing/2014/main" id="{2CA02DC0-28C6-453D-A9A6-4476D502013B}"/>
              </a:ext>
            </a:extLst>
          </p:cNvPr>
          <p:cNvSpPr txBox="1">
            <a:spLocks noChangeArrowheads="1"/>
          </p:cNvSpPr>
          <p:nvPr/>
        </p:nvSpPr>
        <p:spPr bwMode="auto">
          <a:xfrm>
            <a:off x="6507684" y="382772"/>
            <a:ext cx="5557345" cy="2554545"/>
          </a:xfrm>
          <a:prstGeom prst="rect">
            <a:avLst/>
          </a:prstGeom>
          <a:solidFill>
            <a:srgbClr val="FFFFD7"/>
          </a:solidFill>
          <a:ln>
            <a:solidFill>
              <a:schemeClr val="accent1"/>
            </a:solidFill>
            <a:prstDash val="dash"/>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b="1">
                <a:solidFill>
                  <a:srgbClr val="0070C0"/>
                </a:solidFill>
                <a:latin typeface="Arial" panose="020B0604020202020204" pitchFamily="34" charset="0"/>
                <a:cs typeface="Arial" panose="020B0604020202020204" pitchFamily="34" charset="0"/>
              </a:rPr>
              <a:t>N</a:t>
            </a:r>
            <a:r>
              <a:rPr lang="vi-VN" altLang="en-US" b="1">
                <a:solidFill>
                  <a:srgbClr val="0070C0"/>
                </a:solidFill>
                <a:latin typeface="Arial" panose="020B0604020202020204" pitchFamily="34" charset="0"/>
                <a:cs typeface="Arial" panose="020B0604020202020204" pitchFamily="34" charset="0"/>
              </a:rPr>
              <a:t>hững người nhập cư Việt Nam tại Hoa Kỳ đã phát triển trở thành một trong những nhóm cư dân lớn nhất của đất nước </a:t>
            </a:r>
            <a:r>
              <a:rPr lang="vi-VN" altLang="en-US" b="1">
                <a:solidFill>
                  <a:srgbClr val="0070C0"/>
                </a:solidFill>
                <a:latin typeface="+mn-lt"/>
              </a:rPr>
              <a:t>này</a:t>
            </a: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CE95A00-7F03-4841-B264-A57AEE359484}"/>
              </a:ext>
            </a:extLst>
          </p:cNvPr>
          <p:cNvSpPr/>
          <p:nvPr/>
        </p:nvSpPr>
        <p:spPr>
          <a:xfrm>
            <a:off x="1355075" y="4968265"/>
            <a:ext cx="10080433" cy="1584935"/>
          </a:xfrm>
          <a:prstGeom prst="rect">
            <a:avLst/>
          </a:prstGeom>
          <a:noFill/>
          <a:ln w="15875">
            <a:solidFill>
              <a:srgbClr val="2B26F6"/>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a:solidFill>
                  <a:srgbClr val="FF00FF"/>
                </a:solidFill>
                <a:cs typeface="Arial" charset="0"/>
              </a:rPr>
              <a:t>Theo số liệu của tổ chức di trú thế giới, hàng năm có khoảng, 45,1 triệu người nhập cư trái phép vào Bắc Mỹ... </a:t>
            </a:r>
            <a:endParaRPr lang="en-US" sz="2800" b="1">
              <a:solidFill>
                <a:srgbClr val="FF00FF"/>
              </a:solidFill>
              <a:latin typeface="Times New Roman" pitchFamily="18" charset="0"/>
              <a:cs typeface="Times New Roman" pitchFamily="18" charset="0"/>
            </a:endParaRPr>
          </a:p>
        </p:txBody>
      </p:sp>
      <p:pic>
        <p:nvPicPr>
          <p:cNvPr id="23555" name="Picture 4">
            <a:extLst>
              <a:ext uri="{FF2B5EF4-FFF2-40B4-BE49-F238E27FC236}">
                <a16:creationId xmlns:a16="http://schemas.microsoft.com/office/drawing/2014/main" id="{E1198824-C9B1-4BDC-8220-94834A1C3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0"/>
            <a:ext cx="69977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Box 1">
            <a:extLst>
              <a:ext uri="{FF2B5EF4-FFF2-40B4-BE49-F238E27FC236}">
                <a16:creationId xmlns:a16="http://schemas.microsoft.com/office/drawing/2014/main" id="{BE69BAF7-19F6-4281-A2EE-9365FF46F3D2}"/>
              </a:ext>
            </a:extLst>
          </p:cNvPr>
          <p:cNvSpPr txBox="1">
            <a:spLocks noChangeArrowheads="1"/>
          </p:cNvSpPr>
          <p:nvPr/>
        </p:nvSpPr>
        <p:spPr bwMode="auto">
          <a:xfrm>
            <a:off x="2420800" y="4568155"/>
            <a:ext cx="687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a:solidFill>
                  <a:srgbClr val="2B26F6"/>
                </a:solidFill>
                <a:latin typeface="Arial" panose="020B0604020202020204" pitchFamily="34" charset="0"/>
                <a:cs typeface="Arial" panose="020B0604020202020204" pitchFamily="34" charset="0"/>
              </a:rPr>
              <a:t>Người da đen  châu Phi di cư bất hợp pháp vào Hoa Kì</a:t>
            </a:r>
          </a:p>
        </p:txBody>
      </p:sp>
      <p:pic>
        <p:nvPicPr>
          <p:cNvPr id="5" name="Picture 4">
            <a:extLst>
              <a:ext uri="{FF2B5EF4-FFF2-40B4-BE49-F238E27FC236}">
                <a16:creationId xmlns:a16="http://schemas.microsoft.com/office/drawing/2014/main" id="{829F5233-ED55-4598-884E-92C5669B1591}"/>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1449</Words>
  <Application>Microsoft Office PowerPoint</Application>
  <PresentationFormat>Widescreen</PresentationFormat>
  <Paragraphs>188</Paragraphs>
  <Slides>30</Slides>
  <Notes>10</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#9Slide03 Bebas Neue Bold</vt:lpstr>
      <vt:lpstr>#9Slide03 SFU Futura_12</vt:lpstr>
      <vt:lpstr>.VnTime</vt:lpstr>
      <vt:lpstr>Arial</vt:lpstr>
      <vt:lpstr>Calibri</vt:lpstr>
      <vt:lpstr>Calibri Light</vt:lpstr>
      <vt:lpstr>OpenSans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cp:revision>
  <dcterms:created xsi:type="dcterms:W3CDTF">2022-07-09T11:26:40Z</dcterms:created>
  <dcterms:modified xsi:type="dcterms:W3CDTF">2022-07-09T11:41:15Z</dcterms:modified>
</cp:coreProperties>
</file>