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6" r:id="rId2"/>
    <p:sldId id="1255" r:id="rId3"/>
    <p:sldId id="332" r:id="rId4"/>
    <p:sldId id="330" r:id="rId5"/>
    <p:sldId id="334" r:id="rId6"/>
    <p:sldId id="336" r:id="rId7"/>
    <p:sldId id="1318" r:id="rId8"/>
    <p:sldId id="1300" r:id="rId9"/>
    <p:sldId id="1297" r:id="rId10"/>
    <p:sldId id="1307" r:id="rId11"/>
    <p:sldId id="1310" r:id="rId12"/>
    <p:sldId id="1308" r:id="rId13"/>
    <p:sldId id="1311" r:id="rId14"/>
    <p:sldId id="1312" r:id="rId15"/>
    <p:sldId id="949" r:id="rId16"/>
    <p:sldId id="1309" r:id="rId17"/>
    <p:sldId id="353" r:id="rId18"/>
    <p:sldId id="1305" r:id="rId19"/>
    <p:sldId id="327" r:id="rId20"/>
    <p:sldId id="1304" r:id="rId21"/>
    <p:sldId id="1316" r:id="rId22"/>
    <p:sldId id="1306" r:id="rId23"/>
    <p:sldId id="1315" r:id="rId24"/>
    <p:sldId id="1317" r:id="rId25"/>
    <p:sldId id="948" r:id="rId26"/>
    <p:sldId id="1314" r:id="rId27"/>
    <p:sldId id="264" r:id="rId28"/>
    <p:sldId id="286" r:id="rId29"/>
    <p:sldId id="1319" r:id="rId30"/>
    <p:sldId id="1321" r:id="rId31"/>
    <p:sldId id="1322" r:id="rId32"/>
    <p:sldId id="317" r:id="rId33"/>
    <p:sldId id="625" r:id="rId34"/>
    <p:sldId id="1301"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48" d="100"/>
          <a:sy n="48" d="100"/>
        </p:scale>
        <p:origin x="24" y="1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922215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244184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20168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2290468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Ngoài ra KH còn có sự phân hóa theo độ cao</a:t>
            </a:r>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712281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685005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tham khảo</a:t>
            </a:r>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3506552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537883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557786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106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3</a:t>
            </a:fld>
            <a:endParaRPr lang="en-US"/>
          </a:p>
        </p:txBody>
      </p:sp>
    </p:spTree>
    <p:extLst>
      <p:ext uri="{BB962C8B-B14F-4D97-AF65-F5344CB8AC3E}">
        <p14:creationId xmlns:p14="http://schemas.microsoft.com/office/powerpoint/2010/main" val="3177149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409232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3348695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976369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25</a:t>
            </a:fld>
            <a:endParaRPr lang="en-US"/>
          </a:p>
        </p:txBody>
      </p:sp>
    </p:spTree>
    <p:extLst>
      <p:ext uri="{BB962C8B-B14F-4D97-AF65-F5344CB8AC3E}">
        <p14:creationId xmlns:p14="http://schemas.microsoft.com/office/powerpoint/2010/main" val="988000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675421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162322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4</a:t>
            </a:fld>
            <a:endParaRPr lang="en-US"/>
          </a:p>
        </p:txBody>
      </p:sp>
    </p:spTree>
    <p:extLst>
      <p:ext uri="{BB962C8B-B14F-4D97-AF65-F5344CB8AC3E}">
        <p14:creationId xmlns:p14="http://schemas.microsoft.com/office/powerpoint/2010/main" val="409161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5</a:t>
            </a:fld>
            <a:endParaRPr lang="en-US"/>
          </a:p>
        </p:txBody>
      </p:sp>
    </p:spTree>
    <p:extLst>
      <p:ext uri="{BB962C8B-B14F-4D97-AF65-F5344CB8AC3E}">
        <p14:creationId xmlns:p14="http://schemas.microsoft.com/office/powerpoint/2010/main" val="44255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6</a:t>
            </a:fld>
            <a:endParaRPr lang="en-US"/>
          </a:p>
        </p:txBody>
      </p:sp>
    </p:spTree>
    <p:extLst>
      <p:ext uri="{BB962C8B-B14F-4D97-AF65-F5344CB8AC3E}">
        <p14:creationId xmlns:p14="http://schemas.microsoft.com/office/powerpoint/2010/main" val="318407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447106-4162-47D5-804E-25BDD048AF18}" type="slidenum">
              <a:rPr lang="en-US" smtClean="0"/>
              <a:t>7</a:t>
            </a:fld>
            <a:endParaRPr lang="en-US"/>
          </a:p>
        </p:txBody>
      </p:sp>
    </p:spTree>
    <p:extLst>
      <p:ext uri="{BB962C8B-B14F-4D97-AF65-F5344CB8AC3E}">
        <p14:creationId xmlns:p14="http://schemas.microsoft.com/office/powerpoint/2010/main" val="199706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Gv có thể đổi câu hỏi: Châu Âu có những kiểu KH nào? Kiểu KH nào chiếm diện tích lớn nhất?</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829817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4058152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76085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6/11/2022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726" r:id="rId3"/>
    <p:sldLayoutId id="2147483725" r:id="rId4"/>
    <p:sldLayoutId id="2147483724" r:id="rId5"/>
    <p:sldLayoutId id="2147483723" r:id="rId6"/>
    <p:sldLayoutId id="2147483722" r:id="rId7"/>
    <p:sldLayoutId id="2147483721" r:id="rId8"/>
    <p:sldLayoutId id="2147483720" r:id="rId9"/>
    <p:sldLayoutId id="2147483719" r:id="rId10"/>
    <p:sldLayoutId id="2147483718" r:id="rId11"/>
    <p:sldLayoutId id="2147483717" r:id="rId12"/>
    <p:sldLayoutId id="2147483716" r:id="rId13"/>
    <p:sldLayoutId id="2147483715" r:id="rId14"/>
    <p:sldLayoutId id="2147483714" r:id="rId15"/>
    <p:sldLayoutId id="2147483713" r:id="rId16"/>
    <p:sldLayoutId id="2147483712" r:id="rId17"/>
    <p:sldLayoutId id="2147483711" r:id="rId18"/>
    <p:sldLayoutId id="2147483710" r:id="rId19"/>
    <p:sldLayoutId id="2147483709" r:id="rId20"/>
    <p:sldLayoutId id="2147483708" r:id="rId21"/>
    <p:sldLayoutId id="2147483707" r:id="rId22"/>
    <p:sldLayoutId id="2147483702" r:id="rId23"/>
    <p:sldLayoutId id="2147483701" r:id="rId24"/>
    <p:sldLayoutId id="2147483697" r:id="rId25"/>
    <p:sldLayoutId id="2147483695" r:id="rId26"/>
    <p:sldLayoutId id="2147483689" r:id="rId27"/>
    <p:sldLayoutId id="2147483694" r:id="rId28"/>
    <p:sldLayoutId id="2147483693" r:id="rId29"/>
    <p:sldLayoutId id="2147483692" r:id="rId30"/>
    <p:sldLayoutId id="2147483691" r:id="rId31"/>
    <p:sldLayoutId id="2147483690" r:id="rId32"/>
    <p:sldLayoutId id="2147483688" r:id="rId33"/>
    <p:sldLayoutId id="2147483687" r:id="rId34"/>
    <p:sldLayoutId id="2147483686" r:id="rId35"/>
    <p:sldLayoutId id="2147483681" r:id="rId36"/>
    <p:sldLayoutId id="2147483680" r:id="rId37"/>
    <p:sldLayoutId id="2147483679" r:id="rId38"/>
    <p:sldLayoutId id="2147483678" r:id="rId39"/>
    <p:sldLayoutId id="2147483677" r:id="rId40"/>
    <p:sldLayoutId id="2147483676" r:id="rId41"/>
    <p:sldLayoutId id="2147483675" r:id="rId42"/>
    <p:sldLayoutId id="2147483674" r:id="rId43"/>
    <p:sldLayoutId id="2147483673" r:id="rId44"/>
    <p:sldLayoutId id="2147483672" r:id="rId45"/>
    <p:sldLayoutId id="2147483671" r:id="rId46"/>
    <p:sldLayoutId id="2147483670" r:id="rId47"/>
    <p:sldLayoutId id="2147483669" r:id="rId48"/>
    <p:sldLayoutId id="2147483668" r:id="rId49"/>
    <p:sldLayoutId id="2147483667" r:id="rId50"/>
    <p:sldLayoutId id="2147483666" r:id="rId51"/>
    <p:sldLayoutId id="2147483665" r:id="rId52"/>
    <p:sldLayoutId id="2147483664" r:id="rId53"/>
    <p:sldLayoutId id="2147483663" r:id="rId54"/>
    <p:sldLayoutId id="2147483662" r:id="rId55"/>
    <p:sldLayoutId id="2147483661" r:id="rId56"/>
    <p:sldLayoutId id="2147483660" r:id="rId57"/>
    <p:sldLayoutId id="2147483650" r:id="rId58"/>
    <p:sldLayoutId id="2147483727" r:id="rId59"/>
    <p:sldLayoutId id="2147483696" r:id="rId60"/>
    <p:sldLayoutId id="2147483651" r:id="rId61"/>
    <p:sldLayoutId id="2147483652" r:id="rId62"/>
    <p:sldLayoutId id="2147483653" r:id="rId63"/>
    <p:sldLayoutId id="2147483654" r:id="rId64"/>
    <p:sldLayoutId id="2147483655" r:id="rId65"/>
    <p:sldLayoutId id="2147483706" r:id="rId66"/>
    <p:sldLayoutId id="2147483705" r:id="rId67"/>
    <p:sldLayoutId id="2147483704" r:id="rId68"/>
    <p:sldLayoutId id="2147483703" r:id="rId69"/>
    <p:sldLayoutId id="2147483700" r:id="rId70"/>
    <p:sldLayoutId id="2147483699" r:id="rId71"/>
    <p:sldLayoutId id="2147483685" r:id="rId72"/>
    <p:sldLayoutId id="2147483684" r:id="rId73"/>
    <p:sldLayoutId id="2147483683" r:id="rId74"/>
    <p:sldLayoutId id="2147483682" r:id="rId75"/>
    <p:sldLayoutId id="2147483656" r:id="rId76"/>
    <p:sldLayoutId id="2147483657" r:id="rId77"/>
    <p:sldLayoutId id="2147483658" r:id="rId78"/>
    <p:sldLayoutId id="2147483659" r:id="rId7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58.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65.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Layout" Target="../slideLayouts/slideLayout65.xml"/><Relationship Id="rId6" Type="http://schemas.openxmlformats.org/officeDocument/2006/relationships/image" Target="../media/image22.jpg"/><Relationship Id="rId5" Type="http://schemas.openxmlformats.org/officeDocument/2006/relationships/image" Target="../media/image10.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58.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0.jpg"/><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3" name="Rectangle 22">
            <a:extLst>
              <a:ext uri="{FF2B5EF4-FFF2-40B4-BE49-F238E27FC236}">
                <a16:creationId xmlns:a16="http://schemas.microsoft.com/office/drawing/2014/main" id="{3DE3F060-1201-4FC5-8715-C60A46C0AAD3}"/>
              </a:ext>
            </a:extLst>
          </p:cNvPr>
          <p:cNvSpPr/>
          <p:nvPr/>
        </p:nvSpPr>
        <p:spPr>
          <a:xfrm>
            <a:off x="1873206" y="1167293"/>
            <a:ext cx="8284009" cy="954107"/>
          </a:xfrm>
          <a:prstGeom prst="rect">
            <a:avLst/>
          </a:prstGeom>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mục b và hình 3 (SGK):</a:t>
            </a:r>
          </a:p>
          <a:p>
            <a:pPr algn="ctr"/>
            <a:r>
              <a:rPr lang="en-US" sz="2800">
                <a:solidFill>
                  <a:srgbClr val="FF0000"/>
                </a:solidFill>
                <a:latin typeface="Arial" panose="020B0604020202020204" pitchFamily="34" charset="0"/>
                <a:cs typeface="Arial" panose="020B0604020202020204" pitchFamily="34" charset="0"/>
              </a:rPr>
              <a:t>Trình bày đặc điểm phân hóa khí hậu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30" name="Group 29">
            <a:extLst>
              <a:ext uri="{FF2B5EF4-FFF2-40B4-BE49-F238E27FC236}">
                <a16:creationId xmlns:a16="http://schemas.microsoft.com/office/drawing/2014/main" id="{6F4E1721-7730-4AF8-A0C6-DA39FE4E9829}"/>
              </a:ext>
            </a:extLst>
          </p:cNvPr>
          <p:cNvGrpSpPr/>
          <p:nvPr/>
        </p:nvGrpSpPr>
        <p:grpSpPr>
          <a:xfrm>
            <a:off x="4261696" y="78347"/>
            <a:ext cx="5316548" cy="654105"/>
            <a:chOff x="4109546" y="1116773"/>
            <a:chExt cx="4337069" cy="654105"/>
          </a:xfrm>
        </p:grpSpPr>
        <p:sp>
          <p:nvSpPr>
            <p:cNvPr id="31" name="Rectangle: Rounded Corners 30">
              <a:extLst>
                <a:ext uri="{FF2B5EF4-FFF2-40B4-BE49-F238E27FC236}">
                  <a16:creationId xmlns:a16="http://schemas.microsoft.com/office/drawing/2014/main" id="{867D2449-BF81-45BD-A361-9D10B6CD4771}"/>
                </a:ext>
              </a:extLst>
            </p:cNvPr>
            <p:cNvSpPr/>
            <p:nvPr/>
          </p:nvSpPr>
          <p:spPr>
            <a:xfrm>
              <a:off x="4109546" y="1116773"/>
              <a:ext cx="3412306"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2" name="TextBox 31">
              <a:extLst>
                <a:ext uri="{FF2B5EF4-FFF2-40B4-BE49-F238E27FC236}">
                  <a16:creationId xmlns:a16="http://schemas.microsoft.com/office/drawing/2014/main" id="{2431414F-EA2E-4780-8C1F-BF4FA5379D30}"/>
                </a:ext>
              </a:extLst>
            </p:cNvPr>
            <p:cNvSpPr txBox="1"/>
            <p:nvPr/>
          </p:nvSpPr>
          <p:spPr>
            <a:xfrm>
              <a:off x="4169978" y="1124547"/>
              <a:ext cx="4276637"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NHÓM TÀI NĂNG</a:t>
              </a:r>
            </a:p>
          </p:txBody>
        </p:sp>
      </p:grpSp>
      <p:pic>
        <p:nvPicPr>
          <p:cNvPr id="33" name="Picture 32">
            <a:extLst>
              <a:ext uri="{FF2B5EF4-FFF2-40B4-BE49-F238E27FC236}">
                <a16:creationId xmlns:a16="http://schemas.microsoft.com/office/drawing/2014/main" id="{1260F3E1-E034-4ABD-86CD-5F1EF7A33F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613756" y="37373"/>
            <a:ext cx="1214522" cy="775227"/>
          </a:xfrm>
          <a:prstGeom prst="rect">
            <a:avLst/>
          </a:prstGeom>
        </p:spPr>
      </p:pic>
      <p:pic>
        <p:nvPicPr>
          <p:cNvPr id="36" name="3 Minute Timer (Nho)">
            <a:hlinkClick r:id="" action="ppaction://media"/>
            <a:extLst>
              <a:ext uri="{FF2B5EF4-FFF2-40B4-BE49-F238E27FC236}">
                <a16:creationId xmlns:a16="http://schemas.microsoft.com/office/drawing/2014/main" id="{83D4DD92-06EF-430F-830A-01235F1693D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67036" y="33489"/>
            <a:ext cx="1509416" cy="868676"/>
          </a:xfrm>
          <a:prstGeom prst="rect">
            <a:avLst/>
          </a:prstGeom>
        </p:spPr>
      </p:pic>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961860405"/>
              </p:ext>
            </p:extLst>
          </p:nvPr>
        </p:nvGraphicFramePr>
        <p:xfrm>
          <a:off x="92765" y="2449323"/>
          <a:ext cx="12009761" cy="4153356"/>
        </p:xfrm>
        <a:graphic>
          <a:graphicData uri="http://schemas.openxmlformats.org/drawingml/2006/table">
            <a:tbl>
              <a:tblPr firstRow="1" bandRow="1">
                <a:tableStyleId>{5C22544A-7EE6-4342-B048-85BDC9FD1C3A}</a:tableStyleId>
              </a:tblPr>
              <a:tblGrid>
                <a:gridCol w="2401952">
                  <a:extLst>
                    <a:ext uri="{9D8B030D-6E8A-4147-A177-3AD203B41FA5}">
                      <a16:colId xmlns:a16="http://schemas.microsoft.com/office/drawing/2014/main" val="3717722980"/>
                    </a:ext>
                  </a:extLst>
                </a:gridCol>
                <a:gridCol w="2401952">
                  <a:extLst>
                    <a:ext uri="{9D8B030D-6E8A-4147-A177-3AD203B41FA5}">
                      <a16:colId xmlns:a16="http://schemas.microsoft.com/office/drawing/2014/main" val="1263533514"/>
                    </a:ext>
                  </a:extLst>
                </a:gridCol>
                <a:gridCol w="2640808">
                  <a:extLst>
                    <a:ext uri="{9D8B030D-6E8A-4147-A177-3AD203B41FA5}">
                      <a16:colId xmlns:a16="http://schemas.microsoft.com/office/drawing/2014/main" val="1986486660"/>
                    </a:ext>
                  </a:extLst>
                </a:gridCol>
                <a:gridCol w="2163097">
                  <a:extLst>
                    <a:ext uri="{9D8B030D-6E8A-4147-A177-3AD203B41FA5}">
                      <a16:colId xmlns:a16="http://schemas.microsoft.com/office/drawing/2014/main" val="2510468205"/>
                    </a:ext>
                  </a:extLst>
                </a:gridCol>
                <a:gridCol w="2401952">
                  <a:extLst>
                    <a:ext uri="{9D8B030D-6E8A-4147-A177-3AD203B41FA5}">
                      <a16:colId xmlns:a16="http://schemas.microsoft.com/office/drawing/2014/main" val="2739269699"/>
                    </a:ext>
                  </a:extLst>
                </a:gridCol>
              </a:tblGrid>
              <a:tr h="692226">
                <a:tc rowSpan="2">
                  <a:txBody>
                    <a:bodyPr/>
                    <a:lstStyle/>
                    <a:p>
                      <a:endParaRPr lang="en-US"/>
                    </a:p>
                  </a:txBody>
                  <a:tcPr/>
                </a:tc>
                <a:tc rowSpan="2">
                  <a:txBody>
                    <a:bodyPr/>
                    <a:lstStyle/>
                    <a:p>
                      <a:endParaRPr lang="en-US"/>
                    </a:p>
                  </a:txBody>
                  <a:tcPr/>
                </a:tc>
                <a:tc gridSpan="2">
                  <a:txBody>
                    <a:bodyPr/>
                    <a:lstStyle/>
                    <a:p>
                      <a:endParaRPr lang="en-US"/>
                    </a:p>
                  </a:txBody>
                  <a:tcPr/>
                </a:tc>
                <a:tc hMerge="1">
                  <a:txBody>
                    <a:bodyPr/>
                    <a:lstStyle/>
                    <a:p>
                      <a:endParaRPr lang="en-US"/>
                    </a:p>
                  </a:txBody>
                  <a:tcPr/>
                </a:tc>
                <a:tc rowSpan="2">
                  <a:txBody>
                    <a:bodyPr/>
                    <a:lstStyle/>
                    <a:p>
                      <a:endParaRPr lang="en-US"/>
                    </a:p>
                  </a:txBody>
                  <a:tcPr/>
                </a:tc>
                <a:extLst>
                  <a:ext uri="{0D108BD9-81ED-4DB2-BD59-A6C34878D82A}">
                    <a16:rowId xmlns:a16="http://schemas.microsoft.com/office/drawing/2014/main" val="2484651446"/>
                  </a:ext>
                </a:extLst>
              </a:tr>
              <a:tr h="692226">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20000"/>
                        <a:lumOff val="80000"/>
                      </a:schemeClr>
                    </a:solidFill>
                  </a:tcPr>
                </a:tc>
                <a:tc>
                  <a:txBody>
                    <a:bodyPr/>
                    <a:lstStyle/>
                    <a:p>
                      <a:endParaRPr lang="en-US"/>
                    </a:p>
                  </a:txBody>
                  <a:tcPr>
                    <a:solidFill>
                      <a:schemeClr val="accent4">
                        <a:lumMod val="20000"/>
                        <a:lumOff val="80000"/>
                      </a:schemeClr>
                    </a:solidFill>
                  </a:tcPr>
                </a:tc>
                <a:tc vMerge="1">
                  <a:txBody>
                    <a:bodyPr/>
                    <a:lstStyle/>
                    <a:p>
                      <a:endParaRPr lang="en-US"/>
                    </a:p>
                  </a:txBody>
                  <a:tcPr>
                    <a:solidFill>
                      <a:schemeClr val="accent4">
                        <a:lumMod val="20000"/>
                        <a:lumOff val="80000"/>
                      </a:schemeClr>
                    </a:solidFill>
                  </a:tcPr>
                </a:tc>
                <a:extLst>
                  <a:ext uri="{0D108BD9-81ED-4DB2-BD59-A6C34878D82A}">
                    <a16:rowId xmlns:a16="http://schemas.microsoft.com/office/drawing/2014/main" val="3136637950"/>
                  </a:ext>
                </a:extLst>
              </a:tr>
              <a:tr h="692226">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tc>
                  <a:txBody>
                    <a:bodyPr/>
                    <a:lstStyle/>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2613757" y="2535607"/>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5" name="TextBox 34">
            <a:extLst>
              <a:ext uri="{FF2B5EF4-FFF2-40B4-BE49-F238E27FC236}">
                <a16:creationId xmlns:a16="http://schemas.microsoft.com/office/drawing/2014/main" id="{2681D1D9-51D9-4FEA-8D45-7C2492E3A37E}"/>
              </a:ext>
            </a:extLst>
          </p:cNvPr>
          <p:cNvSpPr txBox="1"/>
          <p:nvPr/>
        </p:nvSpPr>
        <p:spPr>
          <a:xfrm>
            <a:off x="6292082" y="247138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a:t>
            </a:r>
          </a:p>
        </p:txBody>
      </p:sp>
      <p:sp>
        <p:nvSpPr>
          <p:cNvPr id="37" name="TextBox 36">
            <a:extLst>
              <a:ext uri="{FF2B5EF4-FFF2-40B4-BE49-F238E27FC236}">
                <a16:creationId xmlns:a16="http://schemas.microsoft.com/office/drawing/2014/main" id="{F01E5DC7-90A3-4C2A-8D7A-393F8CBFDEC5}"/>
              </a:ext>
            </a:extLst>
          </p:cNvPr>
          <p:cNvSpPr txBox="1"/>
          <p:nvPr/>
        </p:nvSpPr>
        <p:spPr>
          <a:xfrm>
            <a:off x="5073925" y="3166949"/>
            <a:ext cx="2677099"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Hải dương</a:t>
            </a:r>
          </a:p>
        </p:txBody>
      </p:sp>
      <p:sp>
        <p:nvSpPr>
          <p:cNvPr id="38" name="TextBox 37">
            <a:extLst>
              <a:ext uri="{FF2B5EF4-FFF2-40B4-BE49-F238E27FC236}">
                <a16:creationId xmlns:a16="http://schemas.microsoft.com/office/drawing/2014/main" id="{1EBC2216-610A-46E7-A218-4E538A02CF23}"/>
              </a:ext>
            </a:extLst>
          </p:cNvPr>
          <p:cNvSpPr txBox="1"/>
          <p:nvPr/>
        </p:nvSpPr>
        <p:spPr>
          <a:xfrm>
            <a:off x="7727520" y="3170849"/>
            <a:ext cx="1641768" cy="584775"/>
          </a:xfrm>
          <a:prstGeom prst="rect">
            <a:avLst/>
          </a:prstGeom>
          <a:noFill/>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Lục địa</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911776" y="2420514"/>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284830" y="4591610"/>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129228" y="5287503"/>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284830" y="389594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129227" y="59268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49" name="TextBox 48">
            <a:extLst>
              <a:ext uri="{FF2B5EF4-FFF2-40B4-BE49-F238E27FC236}">
                <a16:creationId xmlns:a16="http://schemas.microsoft.com/office/drawing/2014/main" id="{1C7EA1D7-2386-4874-B3C0-812277BC5910}"/>
              </a:ext>
            </a:extLst>
          </p:cNvPr>
          <p:cNvSpPr txBox="1"/>
          <p:nvPr/>
        </p:nvSpPr>
        <p:spPr>
          <a:xfrm>
            <a:off x="2690257" y="4572593"/>
            <a:ext cx="1678314"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1</a:t>
            </a:r>
          </a:p>
        </p:txBody>
      </p:sp>
      <p:sp>
        <p:nvSpPr>
          <p:cNvPr id="50" name="TextBox 49">
            <a:extLst>
              <a:ext uri="{FF2B5EF4-FFF2-40B4-BE49-F238E27FC236}">
                <a16:creationId xmlns:a16="http://schemas.microsoft.com/office/drawing/2014/main" id="{988D15CB-B659-40F1-91A1-F676092D26AB}"/>
              </a:ext>
            </a:extLst>
          </p:cNvPr>
          <p:cNvSpPr txBox="1"/>
          <p:nvPr/>
        </p:nvSpPr>
        <p:spPr>
          <a:xfrm>
            <a:off x="5386686" y="4591610"/>
            <a:ext cx="1755562"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2</a:t>
            </a:r>
          </a:p>
        </p:txBody>
      </p:sp>
      <p:sp>
        <p:nvSpPr>
          <p:cNvPr id="51" name="TextBox 50">
            <a:extLst>
              <a:ext uri="{FF2B5EF4-FFF2-40B4-BE49-F238E27FC236}">
                <a16:creationId xmlns:a16="http://schemas.microsoft.com/office/drawing/2014/main" id="{834AD0E0-FCE7-4B3F-B0B1-64257E9E44A5}"/>
              </a:ext>
            </a:extLst>
          </p:cNvPr>
          <p:cNvSpPr txBox="1"/>
          <p:nvPr/>
        </p:nvSpPr>
        <p:spPr>
          <a:xfrm>
            <a:off x="7810399" y="4579971"/>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3</a:t>
            </a:r>
          </a:p>
        </p:txBody>
      </p:sp>
      <p:sp>
        <p:nvSpPr>
          <p:cNvPr id="52" name="TextBox 51">
            <a:extLst>
              <a:ext uri="{FF2B5EF4-FFF2-40B4-BE49-F238E27FC236}">
                <a16:creationId xmlns:a16="http://schemas.microsoft.com/office/drawing/2014/main" id="{3888B9F5-C152-4A79-8FA7-A525961DA3FA}"/>
              </a:ext>
            </a:extLst>
          </p:cNvPr>
          <p:cNvSpPr txBox="1"/>
          <p:nvPr/>
        </p:nvSpPr>
        <p:spPr>
          <a:xfrm>
            <a:off x="10059164" y="4560833"/>
            <a:ext cx="1641768" cy="584775"/>
          </a:xfrm>
          <a:prstGeom prst="rect">
            <a:avLst/>
          </a:prstGeom>
          <a:solidFill>
            <a:srgbClr val="7030A0"/>
          </a:solid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Tổ 4</a:t>
            </a:r>
          </a:p>
        </p:txBody>
      </p:sp>
    </p:spTree>
    <p:extLst>
      <p:ext uri="{BB962C8B-B14F-4D97-AF65-F5344CB8AC3E}">
        <p14:creationId xmlns:p14="http://schemas.microsoft.com/office/powerpoint/2010/main" val="3006639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barn(inVertical)">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95118"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6"/>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36"/>
                                        </p:tgtEl>
                                      </p:cBhvr>
                                    </p:cmd>
                                  </p:childTnLst>
                                </p:cTn>
                              </p:par>
                            </p:childTnLst>
                          </p:cTn>
                        </p:par>
                      </p:childTnLst>
                    </p:cTn>
                  </p:par>
                </p:childTnLst>
              </p:cTn>
              <p:nextCondLst>
                <p:cond evt="onClick" delay="0">
                  <p:tgtEl>
                    <p:spTgt spid="36"/>
                  </p:tgtEl>
                </p:cond>
              </p:nextCondLst>
            </p:seq>
            <p:video>
              <p:cMediaNode vol="80000">
                <p:cTn id="52" fill="hold" display="0">
                  <p:stCondLst>
                    <p:cond delay="indefinite"/>
                  </p:stCondLst>
                </p:cTn>
                <p:tgtEl>
                  <p:spTgt spid="36"/>
                </p:tgtEl>
              </p:cMediaNode>
            </p:video>
          </p:childTnLst>
        </p:cTn>
      </p:par>
    </p:tnLst>
    <p:bldLst>
      <p:bldP spid="14" grpId="0"/>
      <p:bldP spid="16" grpId="0"/>
      <p:bldP spid="17" grpId="0"/>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349632"/>
          <a:ext cx="6543163" cy="504205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901151" y="1395798"/>
            <a:ext cx="1971496" cy="1077218"/>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Cực và cận cực</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442" y="1380097"/>
            <a:ext cx="2633569" cy="12817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550156" y="3849907"/>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88994" y="4793194"/>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50156" y="303669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38078" y="5649339"/>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708023" y="2963225"/>
            <a:ext cx="1671500"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Bắc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66093" y="3776923"/>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Quanh năm lạnh giá</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84986" y="4770812"/>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TB năm &gt;500mm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27255" y="5667515"/>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vĩ độ cao</a:t>
            </a:r>
          </a:p>
        </p:txBody>
      </p:sp>
      <p:pic>
        <p:nvPicPr>
          <p:cNvPr id="22" name="Picture 21">
            <a:extLst>
              <a:ext uri="{FF2B5EF4-FFF2-40B4-BE49-F238E27FC236}">
                <a16:creationId xmlns:a16="http://schemas.microsoft.com/office/drawing/2014/main" id="{BA78AE56-EF3A-40CE-99AD-6A6EC5DD192B}"/>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2402210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extLst>
              <p:ext uri="{D42A27DB-BD31-4B8C-83A1-F6EECF244321}">
                <p14:modId xmlns:p14="http://schemas.microsoft.com/office/powerpoint/2010/main" val="3051938384"/>
              </p:ext>
            </p:extLst>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hải dương</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Tây và Trung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2966831"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mát, mùa đông không lạnh lắm</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800- 1000mm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Dòng biển nóng,</a:t>
            </a:r>
          </a:p>
          <a:p>
            <a:r>
              <a:rPr lang="en-US" sz="3000">
                <a:solidFill>
                  <a:srgbClr val="1C11AF"/>
                </a:solidFill>
                <a:latin typeface="Arial" panose="020B0604020202020204" pitchFamily="34" charset="0"/>
                <a:cs typeface="Arial" panose="020B0604020202020204" pitchFamily="34" charset="0"/>
              </a:rPr>
              <a:t>gió tây ôn đới</a:t>
            </a:r>
          </a:p>
        </p:txBody>
      </p:sp>
      <p:pic>
        <p:nvPicPr>
          <p:cNvPr id="56" name="Picture 55">
            <a:extLst>
              <a:ext uri="{FF2B5EF4-FFF2-40B4-BE49-F238E27FC236}">
                <a16:creationId xmlns:a16="http://schemas.microsoft.com/office/drawing/2014/main" id="{8D8DB963-7E59-404E-BB20-93FE2D3330B4}"/>
              </a:ext>
            </a:extLst>
          </p:cNvPr>
          <p:cNvPicPr>
            <a:picLocks noChangeAspect="1"/>
          </p:cNvPicPr>
          <p:nvPr/>
        </p:nvPicPr>
        <p:blipFill rotWithShape="1">
          <a:blip r:embed="rId3"/>
          <a:srcRect l="1978" t="1949" r="2904"/>
          <a:stretch/>
        </p:blipFill>
        <p:spPr>
          <a:xfrm>
            <a:off x="7050524" y="1126446"/>
            <a:ext cx="4798022" cy="5704034"/>
          </a:xfrm>
          <a:prstGeom prst="rect">
            <a:avLst/>
          </a:prstGeom>
        </p:spPr>
      </p:pic>
    </p:spTree>
    <p:extLst>
      <p:ext uri="{BB962C8B-B14F-4D97-AF65-F5344CB8AC3E}">
        <p14:creationId xmlns:p14="http://schemas.microsoft.com/office/powerpoint/2010/main" val="194173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3012363" y="1671118"/>
            <a:ext cx="3974392"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Ôn đới lục địa</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294592" y="1401422"/>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45" name="Picture 44">
            <a:extLst>
              <a:ext uri="{FF2B5EF4-FFF2-40B4-BE49-F238E27FC236}">
                <a16:creationId xmlns:a16="http://schemas.microsoft.com/office/drawing/2014/main" id="{8EBF807B-C0A7-4ADC-8A70-6E82EEBEDACE}"/>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Đông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30280" y="3839930"/>
            <a:ext cx="3892151"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đông lạnh khô,</a:t>
            </a:r>
          </a:p>
          <a:p>
            <a:r>
              <a:rPr lang="en-US" sz="3000">
                <a:solidFill>
                  <a:srgbClr val="1C11AF"/>
                </a:solidFill>
                <a:latin typeface="Arial" panose="020B0604020202020204" pitchFamily="34" charset="0"/>
                <a:cs typeface="Arial" panose="020B0604020202020204" pitchFamily="34" charset="0"/>
              </a:rPr>
              <a:t>Mùa hạ nóng ẩm</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&gt;500mm (mùa hạ)</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Nằm sâu trong nội địa…</a:t>
            </a:r>
          </a:p>
        </p:txBody>
      </p:sp>
    </p:spTree>
    <p:extLst>
      <p:ext uri="{BB962C8B-B14F-4D97-AF65-F5344CB8AC3E}">
        <p14:creationId xmlns:p14="http://schemas.microsoft.com/office/powerpoint/2010/main" val="322132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286401" y="1349632"/>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DEFE114-8F20-4FA2-BEA9-B98915674798}"/>
              </a:ext>
            </a:extLst>
          </p:cNvPr>
          <p:cNvSpPr txBox="1"/>
          <p:nvPr/>
        </p:nvSpPr>
        <p:spPr>
          <a:xfrm>
            <a:off x="3688813" y="254663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Đồng bằng</a:t>
            </a:r>
          </a:p>
        </p:txBody>
      </p:sp>
      <p:sp>
        <p:nvSpPr>
          <p:cNvPr id="16" name="TextBox 15">
            <a:extLst>
              <a:ext uri="{FF2B5EF4-FFF2-40B4-BE49-F238E27FC236}">
                <a16:creationId xmlns:a16="http://schemas.microsoft.com/office/drawing/2014/main" id="{3462C1CD-1EBD-485D-8A46-598B6A22D716}"/>
              </a:ext>
            </a:extLst>
          </p:cNvPr>
          <p:cNvSpPr txBox="1"/>
          <p:nvPr/>
        </p:nvSpPr>
        <p:spPr>
          <a:xfrm>
            <a:off x="8239695" y="2546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Miền núi</a:t>
            </a:r>
          </a:p>
        </p:txBody>
      </p:sp>
      <p:sp>
        <p:nvSpPr>
          <p:cNvPr id="17" name="TextBox 16">
            <a:extLst>
              <a:ext uri="{FF2B5EF4-FFF2-40B4-BE49-F238E27FC236}">
                <a16:creationId xmlns:a16="http://schemas.microsoft.com/office/drawing/2014/main" id="{32F24E60-0967-41A5-A16A-93F2E8F38159}"/>
              </a:ext>
            </a:extLst>
          </p:cNvPr>
          <p:cNvSpPr txBox="1"/>
          <p:nvPr/>
        </p:nvSpPr>
        <p:spPr>
          <a:xfrm>
            <a:off x="388995" y="2469947"/>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graphicFrame>
        <p:nvGraphicFramePr>
          <p:cNvPr id="7" name="Table 7">
            <a:extLst>
              <a:ext uri="{FF2B5EF4-FFF2-40B4-BE49-F238E27FC236}">
                <a16:creationId xmlns:a16="http://schemas.microsoft.com/office/drawing/2014/main" id="{59263375-1453-4F00-B03D-ADD30B4E1273}"/>
              </a:ext>
            </a:extLst>
          </p:cNvPr>
          <p:cNvGraphicFramePr>
            <a:graphicFrameLocks noGrp="1"/>
          </p:cNvGraphicFramePr>
          <p:nvPr/>
        </p:nvGraphicFramePr>
        <p:xfrm>
          <a:off x="196927" y="1242757"/>
          <a:ext cx="6543163" cy="5590692"/>
        </p:xfrm>
        <a:graphic>
          <a:graphicData uri="http://schemas.openxmlformats.org/drawingml/2006/table">
            <a:tbl>
              <a:tblPr firstRow="1" bandRow="1">
                <a:tableStyleId>{5C22544A-7EE6-4342-B048-85BDC9FD1C3A}</a:tableStyleId>
              </a:tblPr>
              <a:tblGrid>
                <a:gridCol w="2805375">
                  <a:extLst>
                    <a:ext uri="{9D8B030D-6E8A-4147-A177-3AD203B41FA5}">
                      <a16:colId xmlns:a16="http://schemas.microsoft.com/office/drawing/2014/main" val="3717722980"/>
                    </a:ext>
                  </a:extLst>
                </a:gridCol>
                <a:gridCol w="3737788">
                  <a:extLst>
                    <a:ext uri="{9D8B030D-6E8A-4147-A177-3AD203B41FA5}">
                      <a16:colId xmlns:a16="http://schemas.microsoft.com/office/drawing/2014/main" val="1263533514"/>
                    </a:ext>
                  </a:extLst>
                </a:gridCol>
              </a:tblGrid>
              <a:tr h="1384452">
                <a:tc>
                  <a:txBody>
                    <a:bodyPr/>
                    <a:lstStyle/>
                    <a:p>
                      <a:endParaRPr lang="en-US"/>
                    </a:p>
                  </a:txBody>
                  <a:tcPr/>
                </a:tc>
                <a:tc>
                  <a:txBody>
                    <a:bodyPr/>
                    <a:lstStyle/>
                    <a:p>
                      <a:endParaRPr lang="en-US"/>
                    </a:p>
                  </a:txBody>
                  <a:tcPr/>
                </a:tc>
                <a:extLst>
                  <a:ext uri="{0D108BD9-81ED-4DB2-BD59-A6C34878D82A}">
                    <a16:rowId xmlns:a16="http://schemas.microsoft.com/office/drawing/2014/main" val="2484651446"/>
                  </a:ext>
                </a:extLst>
              </a:tr>
              <a:tr h="692226">
                <a:tc>
                  <a:txBody>
                    <a:bodyPr/>
                    <a:lstStyle/>
                    <a:p>
                      <a:endParaRPr lang="en-US"/>
                    </a:p>
                  </a:txBody>
                  <a:tcPr>
                    <a:solidFill>
                      <a:schemeClr val="accent5">
                        <a:lumMod val="40000"/>
                        <a:lumOff val="60000"/>
                        <a:alpha val="57000"/>
                      </a:schemeClr>
                    </a:solidFill>
                  </a:tcPr>
                </a:tc>
                <a:tc>
                  <a:txBody>
                    <a:bodyPr/>
                    <a:lstStyle/>
                    <a:p>
                      <a:endParaRPr lang="en-US"/>
                    </a:p>
                    <a:p>
                      <a:endParaRPr lang="en-US"/>
                    </a:p>
                    <a:p>
                      <a:endParaRPr lang="en-US"/>
                    </a:p>
                  </a:txBody>
                  <a:tcPr>
                    <a:solidFill>
                      <a:schemeClr val="accent5">
                        <a:lumMod val="40000"/>
                        <a:lumOff val="60000"/>
                        <a:alpha val="57000"/>
                      </a:schemeClr>
                    </a:solidFill>
                  </a:tcPr>
                </a:tc>
                <a:extLst>
                  <a:ext uri="{0D108BD9-81ED-4DB2-BD59-A6C34878D82A}">
                    <a16:rowId xmlns:a16="http://schemas.microsoft.com/office/drawing/2014/main" val="1886588568"/>
                  </a:ext>
                </a:extLst>
              </a:tr>
              <a:tr h="692226">
                <a:tc>
                  <a:txBody>
                    <a:bodyPr/>
                    <a:lstStyle/>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extLst>
                  <a:ext uri="{0D108BD9-81ED-4DB2-BD59-A6C34878D82A}">
                    <a16:rowId xmlns:a16="http://schemas.microsoft.com/office/drawing/2014/main" val="330008771"/>
                  </a:ext>
                </a:extLst>
              </a:tr>
              <a:tr h="692226">
                <a:tc>
                  <a:txBody>
                    <a:bodyPr/>
                    <a:lstStyle/>
                    <a:p>
                      <a:endParaRPr lang="en-US"/>
                    </a:p>
                  </a:txBody>
                  <a:tcPr/>
                </a:tc>
                <a:tc>
                  <a:txBody>
                    <a:bodyPr/>
                    <a:lstStyle/>
                    <a:p>
                      <a:endParaRPr lang="en-US"/>
                    </a:p>
                    <a:p>
                      <a:endParaRPr lang="en-US"/>
                    </a:p>
                    <a:p>
                      <a:endParaRPr lang="en-US"/>
                    </a:p>
                  </a:txBody>
                  <a:tcPr/>
                </a:tc>
                <a:extLst>
                  <a:ext uri="{0D108BD9-81ED-4DB2-BD59-A6C34878D82A}">
                    <a16:rowId xmlns:a16="http://schemas.microsoft.com/office/drawing/2014/main" val="1638538056"/>
                  </a:ext>
                </a:extLst>
              </a:tr>
              <a:tr h="692226">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txBody>
                  <a:tcPr>
                    <a:solidFill>
                      <a:schemeClr val="accent2">
                        <a:lumMod val="40000"/>
                        <a:lumOff val="60000"/>
                      </a:schemeClr>
                    </a:solidFill>
                  </a:tcPr>
                </a:tc>
                <a:extLst>
                  <a:ext uri="{0D108BD9-81ED-4DB2-BD59-A6C34878D82A}">
                    <a16:rowId xmlns:a16="http://schemas.microsoft.com/office/drawing/2014/main" val="4287397815"/>
                  </a:ext>
                </a:extLst>
              </a:tr>
            </a:tbl>
          </a:graphicData>
        </a:graphic>
      </p:graphicFrame>
      <p:sp>
        <p:nvSpPr>
          <p:cNvPr id="34" name="TextBox 33">
            <a:extLst>
              <a:ext uri="{FF2B5EF4-FFF2-40B4-BE49-F238E27FC236}">
                <a16:creationId xmlns:a16="http://schemas.microsoft.com/office/drawing/2014/main" id="{00F8E2AF-7CA6-44BE-9EAD-1A8D4D7BBD80}"/>
              </a:ext>
            </a:extLst>
          </p:cNvPr>
          <p:cNvSpPr txBox="1"/>
          <p:nvPr/>
        </p:nvSpPr>
        <p:spPr>
          <a:xfrm>
            <a:off x="2941737" y="1458593"/>
            <a:ext cx="3974392" cy="1077218"/>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Cận nhiệt </a:t>
            </a:r>
          </a:p>
          <a:p>
            <a:pPr algn="ctr"/>
            <a:r>
              <a:rPr lang="en-US" sz="3200" b="1">
                <a:solidFill>
                  <a:schemeClr val="bg1"/>
                </a:solidFill>
                <a:latin typeface="Arial" panose="020B0604020202020204" pitchFamily="34" charset="0"/>
                <a:cs typeface="Arial" panose="020B0604020202020204" pitchFamily="34" charset="0"/>
              </a:rPr>
              <a:t>Địa Trung hải</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239748" y="1278124"/>
            <a:ext cx="2735001" cy="12813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4336A6-751D-4ADC-8556-AE1F516C55DC}"/>
              </a:ext>
            </a:extLst>
          </p:cNvPr>
          <p:cNvSpPr txBox="1"/>
          <p:nvPr/>
        </p:nvSpPr>
        <p:spPr>
          <a:xfrm>
            <a:off x="1330218" y="1400151"/>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Khí hậu</a:t>
            </a:r>
          </a:p>
        </p:txBody>
      </p:sp>
      <p:sp>
        <p:nvSpPr>
          <p:cNvPr id="42" name="TextBox 41">
            <a:extLst>
              <a:ext uri="{FF2B5EF4-FFF2-40B4-BE49-F238E27FC236}">
                <a16:creationId xmlns:a16="http://schemas.microsoft.com/office/drawing/2014/main" id="{6FD98765-11A9-407F-A015-19F405C63639}"/>
              </a:ext>
            </a:extLst>
          </p:cNvPr>
          <p:cNvSpPr txBox="1"/>
          <p:nvPr/>
        </p:nvSpPr>
        <p:spPr>
          <a:xfrm>
            <a:off x="365245" y="2131049"/>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43" name="TextBox 42">
            <a:extLst>
              <a:ext uri="{FF2B5EF4-FFF2-40B4-BE49-F238E27FC236}">
                <a16:creationId xmlns:a16="http://schemas.microsoft.com/office/drawing/2014/main" id="{1B5D2B28-C236-4994-AC48-CC8837B8B835}"/>
              </a:ext>
            </a:extLst>
          </p:cNvPr>
          <p:cNvSpPr txBox="1"/>
          <p:nvPr/>
        </p:nvSpPr>
        <p:spPr>
          <a:xfrm>
            <a:off x="602989" y="4079128"/>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Nhiệt độ</a:t>
            </a:r>
          </a:p>
        </p:txBody>
      </p:sp>
      <p:sp>
        <p:nvSpPr>
          <p:cNvPr id="44" name="TextBox 43">
            <a:extLst>
              <a:ext uri="{FF2B5EF4-FFF2-40B4-BE49-F238E27FC236}">
                <a16:creationId xmlns:a16="http://schemas.microsoft.com/office/drawing/2014/main" id="{2AA4AAA4-EDEE-4C2E-B376-4D901E8A7784}"/>
              </a:ext>
            </a:extLst>
          </p:cNvPr>
          <p:cNvSpPr txBox="1"/>
          <p:nvPr/>
        </p:nvSpPr>
        <p:spPr>
          <a:xfrm>
            <a:off x="394371" y="5201961"/>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Lượng mưa</a:t>
            </a:r>
          </a:p>
        </p:txBody>
      </p:sp>
      <p:sp>
        <p:nvSpPr>
          <p:cNvPr id="47" name="TextBox 46">
            <a:extLst>
              <a:ext uri="{FF2B5EF4-FFF2-40B4-BE49-F238E27FC236}">
                <a16:creationId xmlns:a16="http://schemas.microsoft.com/office/drawing/2014/main" id="{2149B2BB-21F9-4DA2-9A2C-410DED4DEA2A}"/>
              </a:ext>
            </a:extLst>
          </p:cNvPr>
          <p:cNvSpPr txBox="1"/>
          <p:nvPr/>
        </p:nvSpPr>
        <p:spPr>
          <a:xfrm>
            <a:off x="576084" y="2894042"/>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Phân bố</a:t>
            </a:r>
          </a:p>
        </p:txBody>
      </p:sp>
      <p:sp>
        <p:nvSpPr>
          <p:cNvPr id="48" name="TextBox 47">
            <a:extLst>
              <a:ext uri="{FF2B5EF4-FFF2-40B4-BE49-F238E27FC236}">
                <a16:creationId xmlns:a16="http://schemas.microsoft.com/office/drawing/2014/main" id="{1A2358F6-A28E-413E-A0BA-71C278414652}"/>
              </a:ext>
            </a:extLst>
          </p:cNvPr>
          <p:cNvSpPr txBox="1"/>
          <p:nvPr/>
        </p:nvSpPr>
        <p:spPr>
          <a:xfrm>
            <a:off x="343455" y="6058106"/>
            <a:ext cx="2677099"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Nguyên nhân</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sp>
        <p:nvSpPr>
          <p:cNvPr id="46" name="TextBox 45">
            <a:extLst>
              <a:ext uri="{FF2B5EF4-FFF2-40B4-BE49-F238E27FC236}">
                <a16:creationId xmlns:a16="http://schemas.microsoft.com/office/drawing/2014/main" id="{B208B6B1-0C03-45B8-BA1A-C6A716DC3F3C}"/>
              </a:ext>
            </a:extLst>
          </p:cNvPr>
          <p:cNvSpPr txBox="1"/>
          <p:nvPr/>
        </p:nvSpPr>
        <p:spPr>
          <a:xfrm>
            <a:off x="3129863" y="2901402"/>
            <a:ext cx="3385296"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Nam Âu</a:t>
            </a:r>
          </a:p>
        </p:txBody>
      </p:sp>
      <p:sp>
        <p:nvSpPr>
          <p:cNvPr id="53" name="TextBox 52">
            <a:extLst>
              <a:ext uri="{FF2B5EF4-FFF2-40B4-BE49-F238E27FC236}">
                <a16:creationId xmlns:a16="http://schemas.microsoft.com/office/drawing/2014/main" id="{5770E8D7-0F26-4B4C-835B-0A52C298E3BA}"/>
              </a:ext>
            </a:extLst>
          </p:cNvPr>
          <p:cNvSpPr txBox="1"/>
          <p:nvPr/>
        </p:nvSpPr>
        <p:spPr>
          <a:xfrm>
            <a:off x="3042344" y="3583526"/>
            <a:ext cx="3974392" cy="147732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Mùa hạ nóng khô, mùa đông ấm mưa nhiều</a:t>
            </a:r>
          </a:p>
        </p:txBody>
      </p:sp>
      <p:sp>
        <p:nvSpPr>
          <p:cNvPr id="54" name="TextBox 53">
            <a:extLst>
              <a:ext uri="{FF2B5EF4-FFF2-40B4-BE49-F238E27FC236}">
                <a16:creationId xmlns:a16="http://schemas.microsoft.com/office/drawing/2014/main" id="{08129631-B0DE-4183-A5F5-3CA2EC23C946}"/>
              </a:ext>
            </a:extLst>
          </p:cNvPr>
          <p:cNvSpPr txBox="1"/>
          <p:nvPr/>
        </p:nvSpPr>
        <p:spPr>
          <a:xfrm>
            <a:off x="3190363" y="5179579"/>
            <a:ext cx="3673998" cy="553998"/>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500 -700mm</a:t>
            </a:r>
          </a:p>
        </p:txBody>
      </p:sp>
      <p:sp>
        <p:nvSpPr>
          <p:cNvPr id="55" name="TextBox 54">
            <a:extLst>
              <a:ext uri="{FF2B5EF4-FFF2-40B4-BE49-F238E27FC236}">
                <a16:creationId xmlns:a16="http://schemas.microsoft.com/office/drawing/2014/main" id="{D0DE65F3-F523-4D21-A725-7DCB14598021}"/>
              </a:ext>
            </a:extLst>
          </p:cNvPr>
          <p:cNvSpPr txBox="1"/>
          <p:nvPr/>
        </p:nvSpPr>
        <p:spPr>
          <a:xfrm>
            <a:off x="3212620" y="5861580"/>
            <a:ext cx="3673998" cy="1015663"/>
          </a:xfrm>
          <a:prstGeom prst="rect">
            <a:avLst/>
          </a:prstGeom>
          <a:noFill/>
        </p:spPr>
        <p:txBody>
          <a:bodyPr wrap="square" rtlCol="0">
            <a:spAutoFit/>
          </a:bodyPr>
          <a:lstStyle/>
          <a:p>
            <a:r>
              <a:rPr lang="en-US" sz="3000">
                <a:solidFill>
                  <a:srgbClr val="1C11AF"/>
                </a:solidFill>
                <a:latin typeface="Arial" panose="020B0604020202020204" pitchFamily="34" charset="0"/>
                <a:cs typeface="Arial" panose="020B0604020202020204" pitchFamily="34" charset="0"/>
              </a:rPr>
              <a:t>Áp cao cận nhiệt đới,gió tây ôn đới</a:t>
            </a:r>
          </a:p>
        </p:txBody>
      </p:sp>
      <p:pic>
        <p:nvPicPr>
          <p:cNvPr id="22" name="Picture 21">
            <a:extLst>
              <a:ext uri="{FF2B5EF4-FFF2-40B4-BE49-F238E27FC236}">
                <a16:creationId xmlns:a16="http://schemas.microsoft.com/office/drawing/2014/main" id="{0C6AC4B8-1F86-452A-AC3E-4602FA8BA2D6}"/>
              </a:ext>
            </a:extLst>
          </p:cNvPr>
          <p:cNvPicPr>
            <a:picLocks noChangeAspect="1"/>
          </p:cNvPicPr>
          <p:nvPr/>
        </p:nvPicPr>
        <p:blipFill rotWithShape="1">
          <a:blip r:embed="rId3"/>
          <a:srcRect l="1978" t="1949" r="2904"/>
          <a:stretch/>
        </p:blipFill>
        <p:spPr>
          <a:xfrm>
            <a:off x="7050524" y="1129415"/>
            <a:ext cx="4798022" cy="5704034"/>
          </a:xfrm>
          <a:prstGeom prst="rect">
            <a:avLst/>
          </a:prstGeom>
        </p:spPr>
      </p:pic>
    </p:spTree>
    <p:extLst>
      <p:ext uri="{BB962C8B-B14F-4D97-AF65-F5344CB8AC3E}">
        <p14:creationId xmlns:p14="http://schemas.microsoft.com/office/powerpoint/2010/main" val="13112917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barn(inVertical)">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barn(inVertical)">
                                      <p:cBhvr>
                                        <p:cTn id="37" dur="500"/>
                                        <p:tgtEl>
                                          <p:spTgt spid="5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39" grpId="0"/>
      <p:bldP spid="46" grpId="0"/>
      <p:bldP spid="53" grpId="0"/>
      <p:bldP spid="54" grpId="0"/>
      <p:bldP spid="5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57.png" descr="Image result for Phân hóa môi trường núi An pơ">
            <a:extLst>
              <a:ext uri="{FF2B5EF4-FFF2-40B4-BE49-F238E27FC236}">
                <a16:creationId xmlns:a16="http://schemas.microsoft.com/office/drawing/2014/main" id="{8820ACE8-83C5-469F-9B2E-D698D4FAF64F}"/>
              </a:ext>
            </a:extLst>
          </p:cNvPr>
          <p:cNvPicPr/>
          <p:nvPr/>
        </p:nvPicPr>
        <p:blipFill>
          <a:blip r:embed="rId3"/>
          <a:srcRect/>
          <a:stretch>
            <a:fillRect/>
          </a:stretch>
        </p:blipFill>
        <p:spPr>
          <a:xfrm>
            <a:off x="389890" y="149860"/>
            <a:ext cx="5613400" cy="3954780"/>
          </a:xfrm>
          <a:prstGeom prst="rect">
            <a:avLst/>
          </a:prstGeom>
          <a:ln/>
        </p:spPr>
      </p:pic>
      <p:pic>
        <p:nvPicPr>
          <p:cNvPr id="5" name="image250.jpg" descr="Image result for Phân hóa môi trường núi An pơ">
            <a:extLst>
              <a:ext uri="{FF2B5EF4-FFF2-40B4-BE49-F238E27FC236}">
                <a16:creationId xmlns:a16="http://schemas.microsoft.com/office/drawing/2014/main" id="{9D694468-089A-4828-B6CE-40A2E23256A0}"/>
              </a:ext>
            </a:extLst>
          </p:cNvPr>
          <p:cNvPicPr/>
          <p:nvPr/>
        </p:nvPicPr>
        <p:blipFill>
          <a:blip r:embed="rId4"/>
          <a:srcRect/>
          <a:stretch>
            <a:fillRect/>
          </a:stretch>
        </p:blipFill>
        <p:spPr>
          <a:xfrm>
            <a:off x="6096000" y="149860"/>
            <a:ext cx="5981700" cy="4361180"/>
          </a:xfrm>
          <a:prstGeom prst="rect">
            <a:avLst/>
          </a:prstGeom>
          <a:ln/>
        </p:spPr>
      </p:pic>
      <p:sp>
        <p:nvSpPr>
          <p:cNvPr id="6" name="Rectangle 5">
            <a:extLst>
              <a:ext uri="{FF2B5EF4-FFF2-40B4-BE49-F238E27FC236}">
                <a16:creationId xmlns:a16="http://schemas.microsoft.com/office/drawing/2014/main" id="{876C1F6B-611C-4D6C-8615-66EEE5AD44A5}"/>
              </a:ext>
            </a:extLst>
          </p:cNvPr>
          <p:cNvSpPr/>
          <p:nvPr/>
        </p:nvSpPr>
        <p:spPr>
          <a:xfrm>
            <a:off x="723014" y="4732214"/>
            <a:ext cx="11089758" cy="1766637"/>
          </a:xfrm>
          <a:prstGeom prst="rect">
            <a:avLst/>
          </a:prstGeom>
        </p:spPr>
        <p:txBody>
          <a:bodyPr wrap="square">
            <a:spAutoFit/>
          </a:bodyPr>
          <a:lstStyle/>
          <a:p>
            <a:pPr indent="180340" algn="just">
              <a:lnSpc>
                <a:spcPct val="120000"/>
              </a:lnSpc>
              <a:spcAft>
                <a:spcPts val="0"/>
              </a:spcAft>
            </a:pPr>
            <a:r>
              <a:rPr lang="vi-VN" sz="3200" i="1">
                <a:solidFill>
                  <a:srgbClr val="FF0000"/>
                </a:solidFill>
                <a:ea typeface="Cambria" panose="02040503050406030204" pitchFamily="18" charset="0"/>
              </a:rPr>
              <a:t>+ Trên sườn núi Alps có những vành đai thực vật nào, độ cao của từng vành đai? </a:t>
            </a:r>
            <a:endParaRPr lang="en-US" sz="3200">
              <a:solidFill>
                <a:srgbClr val="FF0000"/>
              </a:solidFill>
              <a:ea typeface="Times New Roman" panose="02020603050405020304" pitchFamily="18" charset="0"/>
            </a:endParaRPr>
          </a:p>
          <a:p>
            <a:r>
              <a:rPr lang="vi-VN" sz="3200" i="1">
                <a:solidFill>
                  <a:srgbClr val="FF0000"/>
                </a:solidFill>
                <a:ea typeface="Cambria" panose="02040503050406030204" pitchFamily="18" charset="0"/>
              </a:rPr>
              <a:t>+ Tại sao thảm thực vật lại thay đổi như vậy</a:t>
            </a:r>
            <a:r>
              <a:rPr lang="en-US" sz="3200" i="1">
                <a:solidFill>
                  <a:srgbClr val="FF0000"/>
                </a:solidFill>
                <a:ea typeface="Cambria" panose="02040503050406030204" pitchFamily="18" charset="0"/>
              </a:rPr>
              <a:t>?</a:t>
            </a:r>
            <a:endParaRPr lang="en-US" sz="3200">
              <a:solidFill>
                <a:srgbClr val="FF0000"/>
              </a:solidFill>
            </a:endParaRPr>
          </a:p>
        </p:txBody>
      </p:sp>
    </p:spTree>
    <p:extLst>
      <p:ext uri="{BB962C8B-B14F-4D97-AF65-F5344CB8AC3E}">
        <p14:creationId xmlns:p14="http://schemas.microsoft.com/office/powerpoint/2010/main" val="301798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3B6E6D2-AF45-4920-AD8E-DD7E10638100}"/>
              </a:ext>
            </a:extLst>
          </p:cNvPr>
          <p:cNvCxnSpPr>
            <a:cxnSpLocks/>
          </p:cNvCxnSpPr>
          <p:nvPr/>
        </p:nvCxnSpPr>
        <p:spPr>
          <a:xfrm>
            <a:off x="182237" y="2449323"/>
            <a:ext cx="3017477" cy="170509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F24E60-0967-41A5-A16A-93F2E8F38159}"/>
              </a:ext>
            </a:extLst>
          </p:cNvPr>
          <p:cNvSpPr txBox="1"/>
          <p:nvPr/>
        </p:nvSpPr>
        <p:spPr>
          <a:xfrm>
            <a:off x="284831" y="3569638"/>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39" name="TextBox 38">
            <a:extLst>
              <a:ext uri="{FF2B5EF4-FFF2-40B4-BE49-F238E27FC236}">
                <a16:creationId xmlns:a16="http://schemas.microsoft.com/office/drawing/2014/main" id="{318D1F76-112A-4E21-98D6-0E890E49F7D8}"/>
              </a:ext>
            </a:extLst>
          </p:cNvPr>
          <p:cNvSpPr txBox="1"/>
          <p:nvPr/>
        </p:nvSpPr>
        <p:spPr>
          <a:xfrm>
            <a:off x="9821334" y="2643953"/>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Cận nhiệt</a:t>
            </a:r>
          </a:p>
        </p:txBody>
      </p:sp>
      <p:cxnSp>
        <p:nvCxnSpPr>
          <p:cNvPr id="40" name="Straight Connector 39">
            <a:extLst>
              <a:ext uri="{FF2B5EF4-FFF2-40B4-BE49-F238E27FC236}">
                <a16:creationId xmlns:a16="http://schemas.microsoft.com/office/drawing/2014/main" id="{6F19B437-82D3-4DE3-BC7F-772B90E8ADA5}"/>
              </a:ext>
            </a:extLst>
          </p:cNvPr>
          <p:cNvCxnSpPr>
            <a:cxnSpLocks/>
          </p:cNvCxnSpPr>
          <p:nvPr/>
        </p:nvCxnSpPr>
        <p:spPr>
          <a:xfrm>
            <a:off x="129227" y="2467548"/>
            <a:ext cx="2328540" cy="127609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FD98765-11A9-407F-A015-19F405C63639}"/>
              </a:ext>
            </a:extLst>
          </p:cNvPr>
          <p:cNvSpPr txBox="1"/>
          <p:nvPr/>
        </p:nvSpPr>
        <p:spPr>
          <a:xfrm>
            <a:off x="284831" y="3254490"/>
            <a:ext cx="26770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Yếu tố</a:t>
            </a:r>
          </a:p>
        </p:txBody>
      </p:sp>
      <p:sp>
        <p:nvSpPr>
          <p:cNvPr id="29" name="Rectangle: Rounded Corners 28">
            <a:extLst>
              <a:ext uri="{FF2B5EF4-FFF2-40B4-BE49-F238E27FC236}">
                <a16:creationId xmlns:a16="http://schemas.microsoft.com/office/drawing/2014/main" id="{9DC003D1-9C5E-4FDE-8F84-218A132023B8}"/>
              </a:ext>
            </a:extLst>
          </p:cNvPr>
          <p:cNvSpPr/>
          <p:nvPr/>
        </p:nvSpPr>
        <p:spPr>
          <a:xfrm>
            <a:off x="131417" y="35208"/>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26" name="Picture 25" descr="book9">
            <a:extLst>
              <a:ext uri="{FF2B5EF4-FFF2-40B4-BE49-F238E27FC236}">
                <a16:creationId xmlns:a16="http://schemas.microsoft.com/office/drawing/2014/main" id="{8E0C0CF5-B310-4FE7-BDFC-1C5F2D0A5F2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226" y="871034"/>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3">
            <a:extLst>
              <a:ext uri="{FF2B5EF4-FFF2-40B4-BE49-F238E27FC236}">
                <a16:creationId xmlns:a16="http://schemas.microsoft.com/office/drawing/2014/main" id="{B0A28095-8DF8-4D43-B481-954CE8D8CD23}"/>
              </a:ext>
            </a:extLst>
          </p:cNvPr>
          <p:cNvSpPr txBox="1">
            <a:spLocks noChangeArrowheads="1"/>
          </p:cNvSpPr>
          <p:nvPr/>
        </p:nvSpPr>
        <p:spPr bwMode="auto">
          <a:xfrm>
            <a:off x="317306" y="2055373"/>
            <a:ext cx="11874694"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4000">
                <a:solidFill>
                  <a:srgbClr val="1C11AF"/>
                </a:solidFill>
                <a:latin typeface="Arial" panose="020B0604020202020204" pitchFamily="34" charset="0"/>
              </a:rPr>
              <a:t>- Đại bộ phận lãnh thổ châu Âu có khí hậu ôn đới, chỉ một phần nhỏ phía bắc có khí hậu cực, cận cực và phía nam có khí hậu cận nhiệt Địa Trung Hải.</a:t>
            </a:r>
          </a:p>
          <a:p>
            <a:pPr eaLnBrk="1" hangingPunct="1">
              <a:spcBef>
                <a:spcPct val="50000"/>
              </a:spcBef>
            </a:pPr>
            <a:endParaRPr lang="en-US" altLang="en-US" sz="2400">
              <a:solidFill>
                <a:srgbClr val="1C11AF"/>
              </a:solidFill>
            </a:endParaRPr>
          </a:p>
        </p:txBody>
      </p:sp>
    </p:spTree>
    <p:extLst>
      <p:ext uri="{BB962C8B-B14F-4D97-AF65-F5344CB8AC3E}">
        <p14:creationId xmlns:p14="http://schemas.microsoft.com/office/powerpoint/2010/main" val="22186428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wipe(left)">
                                      <p:cBhvr>
                                        <p:cTn id="31"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9"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uoc do tu nhien chau Au ">
            <a:extLst>
              <a:ext uri="{FF2B5EF4-FFF2-40B4-BE49-F238E27FC236}">
                <a16:creationId xmlns:a16="http://schemas.microsoft.com/office/drawing/2014/main" id="{253D6E9A-FF5B-4BDD-958C-2DB08F37E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40386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4" descr="Luoc do khi hau chau Au">
            <a:extLst>
              <a:ext uri="{FF2B5EF4-FFF2-40B4-BE49-F238E27FC236}">
                <a16:creationId xmlns:a16="http://schemas.microsoft.com/office/drawing/2014/main" id="{426FBF5B-4071-44E9-8458-95BDDFCEC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4800"/>
            <a:ext cx="4191000" cy="42672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 Box 5">
            <a:extLst>
              <a:ext uri="{FF2B5EF4-FFF2-40B4-BE49-F238E27FC236}">
                <a16:creationId xmlns:a16="http://schemas.microsoft.com/office/drawing/2014/main" id="{0CB80894-8FBE-4A64-8548-EF992CC50D11}"/>
              </a:ext>
            </a:extLst>
          </p:cNvPr>
          <p:cNvSpPr txBox="1">
            <a:spLocks noChangeArrowheads="1"/>
          </p:cNvSpPr>
          <p:nvPr/>
        </p:nvSpPr>
        <p:spPr bwMode="auto">
          <a:xfrm>
            <a:off x="1905000" y="46482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H.51.1: Lược đồ tự nhiên châu Âu</a:t>
            </a:r>
          </a:p>
        </p:txBody>
      </p:sp>
      <p:sp>
        <p:nvSpPr>
          <p:cNvPr id="30725" name="Text Box 6">
            <a:extLst>
              <a:ext uri="{FF2B5EF4-FFF2-40B4-BE49-F238E27FC236}">
                <a16:creationId xmlns:a16="http://schemas.microsoft.com/office/drawing/2014/main" id="{4D535E68-4279-4A3C-8CF7-8A00B6EC3AD1}"/>
              </a:ext>
            </a:extLst>
          </p:cNvPr>
          <p:cNvSpPr txBox="1">
            <a:spLocks noChangeArrowheads="1"/>
          </p:cNvSpPr>
          <p:nvPr/>
        </p:nvSpPr>
        <p:spPr bwMode="auto">
          <a:xfrm>
            <a:off x="6096000" y="4572001"/>
            <a:ext cx="4191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ct val="50000"/>
              </a:spcBef>
            </a:pPr>
            <a:r>
              <a:rPr lang="en-US" altLang="en-US" b="1">
                <a:solidFill>
                  <a:srgbClr val="002060"/>
                </a:solidFill>
                <a:latin typeface="Arial" panose="020B0604020202020204" pitchFamily="34" charset="0"/>
              </a:rPr>
              <a:t>H.51.2: Lược đồ khí hậu châu Âu</a:t>
            </a:r>
          </a:p>
        </p:txBody>
      </p:sp>
      <p:sp>
        <p:nvSpPr>
          <p:cNvPr id="31751" name="Freeform 7">
            <a:extLst>
              <a:ext uri="{FF2B5EF4-FFF2-40B4-BE49-F238E27FC236}">
                <a16:creationId xmlns:a16="http://schemas.microsoft.com/office/drawing/2014/main" id="{2341F3D3-D277-4060-B5D9-2B3D92C2ADDD}"/>
              </a:ext>
            </a:extLst>
          </p:cNvPr>
          <p:cNvSpPr>
            <a:spLocks/>
          </p:cNvSpPr>
          <p:nvPr/>
        </p:nvSpPr>
        <p:spPr bwMode="auto">
          <a:xfrm>
            <a:off x="1981200" y="20574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2" name="Freeform 8">
            <a:extLst>
              <a:ext uri="{FF2B5EF4-FFF2-40B4-BE49-F238E27FC236}">
                <a16:creationId xmlns:a16="http://schemas.microsoft.com/office/drawing/2014/main" id="{47081D4D-0A51-41BF-A34E-B49269D21628}"/>
              </a:ext>
            </a:extLst>
          </p:cNvPr>
          <p:cNvSpPr>
            <a:spLocks/>
          </p:cNvSpPr>
          <p:nvPr/>
        </p:nvSpPr>
        <p:spPr bwMode="auto">
          <a:xfrm>
            <a:off x="27432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8" name="Freeform 9">
            <a:extLst>
              <a:ext uri="{FF2B5EF4-FFF2-40B4-BE49-F238E27FC236}">
                <a16:creationId xmlns:a16="http://schemas.microsoft.com/office/drawing/2014/main" id="{59D8426C-2E6E-4EFE-A80A-B0255A6073AA}"/>
              </a:ext>
            </a:extLst>
          </p:cNvPr>
          <p:cNvSpPr>
            <a:spLocks/>
          </p:cNvSpPr>
          <p:nvPr/>
        </p:nvSpPr>
        <p:spPr bwMode="auto">
          <a:xfrm>
            <a:off x="2438400" y="17526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4" name="Freeform 10">
            <a:extLst>
              <a:ext uri="{FF2B5EF4-FFF2-40B4-BE49-F238E27FC236}">
                <a16:creationId xmlns:a16="http://schemas.microsoft.com/office/drawing/2014/main" id="{1E74961E-9392-4D6D-B4AC-04F1C3AB324D}"/>
              </a:ext>
            </a:extLst>
          </p:cNvPr>
          <p:cNvSpPr>
            <a:spLocks/>
          </p:cNvSpPr>
          <p:nvPr/>
        </p:nvSpPr>
        <p:spPr bwMode="auto">
          <a:xfrm>
            <a:off x="1981200" y="2286000"/>
            <a:ext cx="381000" cy="76200"/>
          </a:xfrm>
          <a:custGeom>
            <a:avLst/>
            <a:gdLst>
              <a:gd name="T0" fmla="*/ 0 w 240"/>
              <a:gd name="T1" fmla="*/ 2147483647 h 48"/>
              <a:gd name="T2" fmla="*/ 2147483647 w 240"/>
              <a:gd name="T3" fmla="*/ 0 h 48"/>
              <a:gd name="T4" fmla="*/ 2147483647 w 240"/>
              <a:gd name="T5" fmla="*/ 2147483647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28" y="24"/>
                  <a:pt x="56" y="0"/>
                  <a:pt x="96" y="0"/>
                </a:cubicBezTo>
                <a:cubicBezTo>
                  <a:pt x="136" y="0"/>
                  <a:pt x="216" y="40"/>
                  <a:pt x="240" y="48"/>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5" name="Freeform 11">
            <a:extLst>
              <a:ext uri="{FF2B5EF4-FFF2-40B4-BE49-F238E27FC236}">
                <a16:creationId xmlns:a16="http://schemas.microsoft.com/office/drawing/2014/main" id="{AAE12CA5-2B93-4D5B-B9B0-03559A542364}"/>
              </a:ext>
            </a:extLst>
          </p:cNvPr>
          <p:cNvSpPr>
            <a:spLocks/>
          </p:cNvSpPr>
          <p:nvPr/>
        </p:nvSpPr>
        <p:spPr bwMode="auto">
          <a:xfrm>
            <a:off x="2425700" y="19812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1" name="Freeform 13">
            <a:extLst>
              <a:ext uri="{FF2B5EF4-FFF2-40B4-BE49-F238E27FC236}">
                <a16:creationId xmlns:a16="http://schemas.microsoft.com/office/drawing/2014/main" id="{49A12B18-ED6E-4999-A763-F5C50C6D78B0}"/>
              </a:ext>
            </a:extLst>
          </p:cNvPr>
          <p:cNvSpPr>
            <a:spLocks/>
          </p:cNvSpPr>
          <p:nvPr/>
        </p:nvSpPr>
        <p:spPr bwMode="auto">
          <a:xfrm>
            <a:off x="32766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8" name="Freeform 14">
            <a:extLst>
              <a:ext uri="{FF2B5EF4-FFF2-40B4-BE49-F238E27FC236}">
                <a16:creationId xmlns:a16="http://schemas.microsoft.com/office/drawing/2014/main" id="{1E384F91-1DE4-40B7-8278-3090BE0295C2}"/>
              </a:ext>
            </a:extLst>
          </p:cNvPr>
          <p:cNvSpPr>
            <a:spLocks/>
          </p:cNvSpPr>
          <p:nvPr/>
        </p:nvSpPr>
        <p:spPr bwMode="auto">
          <a:xfrm>
            <a:off x="3429000" y="12954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59" name="Freeform 15">
            <a:extLst>
              <a:ext uri="{FF2B5EF4-FFF2-40B4-BE49-F238E27FC236}">
                <a16:creationId xmlns:a16="http://schemas.microsoft.com/office/drawing/2014/main" id="{B53C0901-0719-4729-A5CA-33E51BF79D2F}"/>
              </a:ext>
            </a:extLst>
          </p:cNvPr>
          <p:cNvSpPr>
            <a:spLocks/>
          </p:cNvSpPr>
          <p:nvPr/>
        </p:nvSpPr>
        <p:spPr bwMode="auto">
          <a:xfrm rot="20910206">
            <a:off x="3276600" y="1066800"/>
            <a:ext cx="457200" cy="381000"/>
          </a:xfrm>
          <a:custGeom>
            <a:avLst/>
            <a:gdLst>
              <a:gd name="T0" fmla="*/ 0 w 288"/>
              <a:gd name="T1" fmla="*/ 2147483647 h 240"/>
              <a:gd name="T2" fmla="*/ 2147483647 w 288"/>
              <a:gd name="T3" fmla="*/ 0 h 240"/>
              <a:gd name="T4" fmla="*/ 0 60000 65536"/>
              <a:gd name="T5" fmla="*/ 0 60000 65536"/>
              <a:gd name="T6" fmla="*/ 0 w 288"/>
              <a:gd name="T7" fmla="*/ 0 h 240"/>
              <a:gd name="T8" fmla="*/ 288 w 288"/>
              <a:gd name="T9" fmla="*/ 240 h 240"/>
            </a:gdLst>
            <a:ahLst/>
            <a:cxnLst>
              <a:cxn ang="T4">
                <a:pos x="T0" y="T1"/>
              </a:cxn>
              <a:cxn ang="T5">
                <a:pos x="T2" y="T3"/>
              </a:cxn>
            </a:cxnLst>
            <a:rect l="T6" t="T7" r="T8" b="T9"/>
            <a:pathLst>
              <a:path w="288" h="240">
                <a:moveTo>
                  <a:pt x="0" y="240"/>
                </a:moveTo>
                <a:cubicBezTo>
                  <a:pt x="120" y="140"/>
                  <a:pt x="240" y="40"/>
                  <a:pt x="288" y="0"/>
                </a:cubicBezTo>
              </a:path>
            </a:pathLst>
          </a:custGeom>
          <a:noFill/>
          <a:ln w="3810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0" name="AutoShape 16">
            <a:extLst>
              <a:ext uri="{FF2B5EF4-FFF2-40B4-BE49-F238E27FC236}">
                <a16:creationId xmlns:a16="http://schemas.microsoft.com/office/drawing/2014/main" id="{F6ED7482-94B7-4BA4-ADFB-FE462AC472D6}"/>
              </a:ext>
            </a:extLst>
          </p:cNvPr>
          <p:cNvSpPr>
            <a:spLocks noChangeArrowheads="1"/>
          </p:cNvSpPr>
          <p:nvPr/>
        </p:nvSpPr>
        <p:spPr bwMode="auto">
          <a:xfrm>
            <a:off x="2362200" y="2590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1" name="AutoShape 17">
            <a:extLst>
              <a:ext uri="{FF2B5EF4-FFF2-40B4-BE49-F238E27FC236}">
                <a16:creationId xmlns:a16="http://schemas.microsoft.com/office/drawing/2014/main" id="{0AFB1B27-08D5-4A53-92AF-D88F3D75B39F}"/>
              </a:ext>
            </a:extLst>
          </p:cNvPr>
          <p:cNvSpPr>
            <a:spLocks noChangeArrowheads="1"/>
          </p:cNvSpPr>
          <p:nvPr/>
        </p:nvSpPr>
        <p:spPr bwMode="auto">
          <a:xfrm rot="1784693">
            <a:off x="2209800" y="29718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1762" name="AutoShape 18">
            <a:extLst>
              <a:ext uri="{FF2B5EF4-FFF2-40B4-BE49-F238E27FC236}">
                <a16:creationId xmlns:a16="http://schemas.microsoft.com/office/drawing/2014/main" id="{3D1CF49C-8B89-4690-8440-58283DB4C438}"/>
              </a:ext>
            </a:extLst>
          </p:cNvPr>
          <p:cNvSpPr>
            <a:spLocks noChangeArrowheads="1"/>
          </p:cNvSpPr>
          <p:nvPr/>
        </p:nvSpPr>
        <p:spPr bwMode="auto">
          <a:xfrm rot="2099521">
            <a:off x="2057400" y="2057400"/>
            <a:ext cx="533400" cy="76200"/>
          </a:xfrm>
          <a:prstGeom prst="rightArrow">
            <a:avLst>
              <a:gd name="adj1" fmla="val 50000"/>
              <a:gd name="adj2" fmla="val 175000"/>
            </a:avLst>
          </a:prstGeom>
          <a:solidFill>
            <a:srgbClr val="3333FF"/>
          </a:solidFill>
          <a:ln w="9525">
            <a:solidFill>
              <a:srgbClr val="3333FF"/>
            </a:solidFill>
            <a:miter lim="800000"/>
            <a:headEnd/>
            <a:tailEnd/>
          </a:ln>
        </p:spPr>
        <p:txBody>
          <a:bodyPr wrap="none" anchor="ct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endParaRPr lang="vi-VN" altLang="en-US" sz="2800">
              <a:latin typeface="Arial" panose="020B0604020202020204" pitchFamily="34" charset="0"/>
            </a:endParaRPr>
          </a:p>
        </p:txBody>
      </p:sp>
      <p:sp>
        <p:nvSpPr>
          <p:cNvPr id="30737" name="Freeform 22">
            <a:extLst>
              <a:ext uri="{FF2B5EF4-FFF2-40B4-BE49-F238E27FC236}">
                <a16:creationId xmlns:a16="http://schemas.microsoft.com/office/drawing/2014/main" id="{0AEC6D01-9AAF-4A7D-BC03-27002CE0A1C1}"/>
              </a:ext>
            </a:extLst>
          </p:cNvPr>
          <p:cNvSpPr>
            <a:spLocks/>
          </p:cNvSpPr>
          <p:nvPr/>
        </p:nvSpPr>
        <p:spPr bwMode="auto">
          <a:xfrm rot="2767398">
            <a:off x="1981200" y="2286000"/>
            <a:ext cx="381000" cy="228600"/>
          </a:xfrm>
          <a:custGeom>
            <a:avLst/>
            <a:gdLst>
              <a:gd name="T0" fmla="*/ 0 w 240"/>
              <a:gd name="T1" fmla="*/ 2147483647 h 144"/>
              <a:gd name="T2" fmla="*/ 2147483647 w 240"/>
              <a:gd name="T3" fmla="*/ 2147483647 h 144"/>
              <a:gd name="T4" fmla="*/ 2147483647 w 240"/>
              <a:gd name="T5" fmla="*/ 0 h 144"/>
              <a:gd name="T6" fmla="*/ 0 60000 65536"/>
              <a:gd name="T7" fmla="*/ 0 60000 65536"/>
              <a:gd name="T8" fmla="*/ 0 60000 65536"/>
              <a:gd name="T9" fmla="*/ 0 w 240"/>
              <a:gd name="T10" fmla="*/ 0 h 144"/>
              <a:gd name="T11" fmla="*/ 240 w 240"/>
              <a:gd name="T12" fmla="*/ 144 h 144"/>
            </a:gdLst>
            <a:ahLst/>
            <a:cxnLst>
              <a:cxn ang="T6">
                <a:pos x="T0" y="T1"/>
              </a:cxn>
              <a:cxn ang="T7">
                <a:pos x="T2" y="T3"/>
              </a:cxn>
              <a:cxn ang="T8">
                <a:pos x="T4" y="T5"/>
              </a:cxn>
            </a:cxnLst>
            <a:rect l="T9" t="T10" r="T11" b="T12"/>
            <a:pathLst>
              <a:path w="240" h="144">
                <a:moveTo>
                  <a:pt x="0" y="144"/>
                </a:moveTo>
                <a:cubicBezTo>
                  <a:pt x="76" y="108"/>
                  <a:pt x="152" y="72"/>
                  <a:pt x="192" y="48"/>
                </a:cubicBezTo>
                <a:cubicBezTo>
                  <a:pt x="232" y="24"/>
                  <a:pt x="232" y="8"/>
                  <a:pt x="240" y="0"/>
                </a:cubicBezTo>
              </a:path>
            </a:pathLst>
          </a:custGeom>
          <a:noFill/>
          <a:ln w="952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38" name="Text Box 18">
            <a:extLst>
              <a:ext uri="{FF2B5EF4-FFF2-40B4-BE49-F238E27FC236}">
                <a16:creationId xmlns:a16="http://schemas.microsoft.com/office/drawing/2014/main" id="{ED20AF23-2FC2-498D-8084-01B9CA2A7287}"/>
              </a:ext>
            </a:extLst>
          </p:cNvPr>
          <p:cNvSpPr txBox="1">
            <a:spLocks noChangeArrowheads="1"/>
          </p:cNvSpPr>
          <p:nvPr/>
        </p:nvSpPr>
        <p:spPr bwMode="auto">
          <a:xfrm>
            <a:off x="486581" y="4953000"/>
            <a:ext cx="115236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400">
                <a:solidFill>
                  <a:srgbClr val="0033CC"/>
                </a:solidFill>
                <a:latin typeface="Arial" panose="020B0604020202020204" pitchFamily="34" charset="0"/>
              </a:rPr>
              <a:t>Dòng biển nóng làm cho biển và KH ấm hơn về mùa đông. Hơi ấm và ẩm của biển được gió Tây ôn đới thổi quanh năm đưa sâu vào trong đất liền. Ven biển TÂ chịu ảnh hưởng của biển mạnh hơn, kk ẩm của biển khi đi sâu vào đất liền bị biến tính dần, ảnh hưởng của biển càng đi sâu về phía Đ và ĐN càng yếu đi. Vì thế, càng đi về phía T, KH Châu Âu càng ấm áp, mưa nhiều và ôn hòa hơn.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path" presetSubtype="0" repeatCount="indefinite" accel="50000" decel="50000" fill="hold" nodeType="withEffect">
                                  <p:stCondLst>
                                    <p:cond delay="0"/>
                                  </p:stCondLst>
                                  <p:endCondLst>
                                    <p:cond evt="onNext" delay="0">
                                      <p:tgtEl>
                                        <p:sldTgt/>
                                      </p:tgtEl>
                                    </p:cond>
                                  </p:endCondLst>
                                  <p:childTnLst>
                                    <p:animMotion origin="layout" path="M -3.33333E-6 2.22222E-6 L 0.07084 -0.05 " pathEditMode="relative" rAng="0" ptsTypes="AA">
                                      <p:cBhvr>
                                        <p:cTn id="6" dur="2000" fill="hold"/>
                                        <p:tgtEl>
                                          <p:spTgt spid="31751"/>
                                        </p:tgtEl>
                                        <p:attrNameLst>
                                          <p:attrName>ppt_x</p:attrName>
                                          <p:attrName>ppt_y</p:attrName>
                                        </p:attrNameLst>
                                      </p:cBhvr>
                                      <p:rCtr x="3542" y="-2500"/>
                                    </p:animMotion>
                                  </p:childTnLst>
                                </p:cTn>
                              </p:par>
                              <p:par>
                                <p:cTn id="7" presetID="49" presetClass="path" presetSubtype="0" repeatCount="indefinite" accel="50000" decel="50000" fill="hold" nodeType="withEffect">
                                  <p:stCondLst>
                                    <p:cond delay="0"/>
                                  </p:stCondLst>
                                  <p:endCondLst>
                                    <p:cond evt="onNext" delay="0">
                                      <p:tgtEl>
                                        <p:sldTgt/>
                                      </p:tgtEl>
                                    </p:cond>
                                  </p:endCondLst>
                                  <p:childTnLst>
                                    <p:animMotion origin="layout" path="M -3.33333E-6 0 L 0.07917 -0.03889 " pathEditMode="relative" rAng="0" ptsTypes="AA">
                                      <p:cBhvr>
                                        <p:cTn id="8" dur="2000" fill="hold"/>
                                        <p:tgtEl>
                                          <p:spTgt spid="31754"/>
                                        </p:tgtEl>
                                        <p:attrNameLst>
                                          <p:attrName>ppt_x</p:attrName>
                                          <p:attrName>ppt_y</p:attrName>
                                        </p:attrNameLst>
                                      </p:cBhvr>
                                      <p:rCtr x="3958" y="-1944"/>
                                    </p:animMotion>
                                  </p:childTnLst>
                                </p:cTn>
                              </p:par>
                              <p:par>
                                <p:cTn id="9" presetID="49" presetClass="path" presetSubtype="0" repeatCount="indefinite" accel="50000" decel="50000" fill="hold" nodeType="withEffect">
                                  <p:stCondLst>
                                    <p:cond delay="0"/>
                                  </p:stCondLst>
                                  <p:endCondLst>
                                    <p:cond evt="onNext" delay="0">
                                      <p:tgtEl>
                                        <p:sldTgt/>
                                      </p:tgtEl>
                                    </p:cond>
                                  </p:endCondLst>
                                  <p:childTnLst>
                                    <p:animMotion origin="layout" path="M -0.0125 -0.01667 L 0.05833 -0.06667 " pathEditMode="relative" rAng="0" ptsTypes="AA">
                                      <p:cBhvr>
                                        <p:cTn id="10" dur="2000" fill="hold"/>
                                        <p:tgtEl>
                                          <p:spTgt spid="31752"/>
                                        </p:tgtEl>
                                        <p:attrNameLst>
                                          <p:attrName>ppt_x</p:attrName>
                                          <p:attrName>ppt_y</p:attrName>
                                        </p:attrNameLst>
                                      </p:cBhvr>
                                      <p:rCtr x="3542" y="-2500"/>
                                    </p:animMotion>
                                  </p:childTnLst>
                                </p:cTn>
                              </p:par>
                              <p:par>
                                <p:cTn id="11" presetID="49" presetClass="path" presetSubtype="0" repeatCount="indefinite" accel="50000" decel="50000" fill="hold" nodeType="withEffect">
                                  <p:stCondLst>
                                    <p:cond delay="0"/>
                                  </p:stCondLst>
                                  <p:endCondLst>
                                    <p:cond evt="onNext" delay="0">
                                      <p:tgtEl>
                                        <p:sldTgt/>
                                      </p:tgtEl>
                                    </p:cond>
                                  </p:endCondLst>
                                  <p:childTnLst>
                                    <p:animMotion origin="layout" path="M -0.02084 -0.00556 L 0.05416 -0.07222 " pathEditMode="relative" rAng="0" ptsTypes="AA">
                                      <p:cBhvr>
                                        <p:cTn id="12" dur="2000" fill="hold"/>
                                        <p:tgtEl>
                                          <p:spTgt spid="31758"/>
                                        </p:tgtEl>
                                        <p:attrNameLst>
                                          <p:attrName>ppt_x</p:attrName>
                                          <p:attrName>ppt_y</p:attrName>
                                        </p:attrNameLst>
                                      </p:cBhvr>
                                      <p:rCtr x="3750" y="-3333"/>
                                    </p:animMotion>
                                  </p:childTnLst>
                                </p:cTn>
                              </p:par>
                              <p:par>
                                <p:cTn id="13" presetID="49" presetClass="path" presetSubtype="0" repeatCount="indefinite" accel="50000" decel="50000" fill="hold" nodeType="withEffect">
                                  <p:stCondLst>
                                    <p:cond delay="0"/>
                                  </p:stCondLst>
                                  <p:endCondLst>
                                    <p:cond evt="onNext" delay="0">
                                      <p:tgtEl>
                                        <p:sldTgt/>
                                      </p:tgtEl>
                                    </p:cond>
                                  </p:endCondLst>
                                  <p:childTnLst>
                                    <p:animMotion origin="layout" path="M -0.00416 0.03333 L 0.05417 -0.02778 " pathEditMode="relative" rAng="0" ptsTypes="AA">
                                      <p:cBhvr>
                                        <p:cTn id="14" dur="2000" fill="hold"/>
                                        <p:tgtEl>
                                          <p:spTgt spid="31759"/>
                                        </p:tgtEl>
                                        <p:attrNameLst>
                                          <p:attrName>ppt_x</p:attrName>
                                          <p:attrName>ppt_y</p:attrName>
                                        </p:attrNameLst>
                                      </p:cBhvr>
                                      <p:rCtr x="2917" y="-3056"/>
                                    </p:animMotion>
                                  </p:childTnLst>
                                </p:cTn>
                              </p:par>
                              <p:par>
                                <p:cTn id="15" presetID="49" presetClass="path" presetSubtype="0" repeatCount="indefinite" accel="50000" decel="50000" fill="hold" nodeType="withEffect">
                                  <p:stCondLst>
                                    <p:cond delay="0"/>
                                  </p:stCondLst>
                                  <p:endCondLst>
                                    <p:cond evt="onNext" delay="0">
                                      <p:tgtEl>
                                        <p:sldTgt/>
                                      </p:tgtEl>
                                    </p:cond>
                                  </p:endCondLst>
                                  <p:childTnLst>
                                    <p:animMotion origin="layout" path="M 0.03055 -0.03148 L 0.11944 -0.1074 " pathEditMode="relative" rAng="0" ptsTypes="AA">
                                      <p:cBhvr>
                                        <p:cTn id="16" dur="2000" fill="hold"/>
                                        <p:tgtEl>
                                          <p:spTgt spid="31755"/>
                                        </p:tgtEl>
                                        <p:attrNameLst>
                                          <p:attrName>ppt_x</p:attrName>
                                          <p:attrName>ppt_y</p:attrName>
                                        </p:attrNameLst>
                                      </p:cBhvr>
                                      <p:rCtr x="4444" y="-3796"/>
                                    </p:animMotion>
                                  </p:childTnLst>
                                </p:cTn>
                              </p:par>
                              <p:par>
                                <p:cTn id="17" presetID="49" presetClass="path" presetSubtype="0" repeatCount="indefinite" accel="50000" decel="50000" fill="hold" nodeType="withEffect">
                                  <p:stCondLst>
                                    <p:cond delay="0"/>
                                  </p:stCondLst>
                                  <p:endCondLst>
                                    <p:cond evt="onNext" delay="0">
                                      <p:tgtEl>
                                        <p:sldTgt/>
                                      </p:tgtEl>
                                    </p:cond>
                                  </p:endCondLst>
                                  <p:childTnLst>
                                    <p:animMotion origin="layout" path="M 0 3.33333E-6 L 0.06667 -0.06111 " pathEditMode="relative" rAng="0" ptsTypes="AA">
                                      <p:cBhvr>
                                        <p:cTn id="18" dur="2000" fill="hold"/>
                                        <p:tgtEl>
                                          <p:spTgt spid="31759"/>
                                        </p:tgtEl>
                                        <p:attrNameLst>
                                          <p:attrName>ppt_x</p:attrName>
                                          <p:attrName>ppt_y</p:attrName>
                                        </p:attrNameLst>
                                      </p:cBhvr>
                                      <p:rCtr x="3333" y="-3056"/>
                                    </p:animMotion>
                                  </p:childTnLst>
                                </p:cTn>
                              </p:par>
                            </p:childTnLst>
                          </p:cTn>
                        </p:par>
                        <p:par>
                          <p:cTn id="19" fill="hold" nodeType="afterGroup">
                            <p:stCondLst>
                              <p:cond delay="2000"/>
                            </p:stCondLst>
                            <p:childTnLst>
                              <p:par>
                                <p:cTn id="20" presetID="49" presetClass="path" presetSubtype="0" repeatCount="indefinite" accel="50000" decel="50000" fill="hold" grpId="0" nodeType="afterEffect">
                                  <p:stCondLst>
                                    <p:cond delay="0"/>
                                  </p:stCondLst>
                                  <p:endCondLst>
                                    <p:cond evt="onNext" delay="0">
                                      <p:tgtEl>
                                        <p:sldTgt/>
                                      </p:tgtEl>
                                    </p:cond>
                                  </p:endCondLst>
                                  <p:childTnLst>
                                    <p:animMotion origin="layout" path="M 1.38778E-17 3.33333E-6 L 0.0875 0.06111 " pathEditMode="relative" rAng="0" ptsTypes="AA">
                                      <p:cBhvr>
                                        <p:cTn id="21" dur="2000" fill="hold"/>
                                        <p:tgtEl>
                                          <p:spTgt spid="31762"/>
                                        </p:tgtEl>
                                        <p:attrNameLst>
                                          <p:attrName>ppt_x</p:attrName>
                                          <p:attrName>ppt_y</p:attrName>
                                        </p:attrNameLst>
                                      </p:cBhvr>
                                      <p:rCtr x="4375" y="3056"/>
                                    </p:animMotion>
                                  </p:childTnLst>
                                </p:cTn>
                              </p:par>
                            </p:childTnLst>
                          </p:cTn>
                        </p:par>
                        <p:par>
                          <p:cTn id="22" fill="hold" nodeType="afterGroup">
                            <p:stCondLst>
                              <p:cond delay="4000"/>
                            </p:stCondLst>
                            <p:childTnLst>
                              <p:par>
                                <p:cTn id="23"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4.44444E-6 L 0.09584 0.00556 " pathEditMode="relative" rAng="0" ptsTypes="AA">
                                      <p:cBhvr>
                                        <p:cTn id="24" dur="2000" fill="hold"/>
                                        <p:tgtEl>
                                          <p:spTgt spid="31760"/>
                                        </p:tgtEl>
                                        <p:attrNameLst>
                                          <p:attrName>ppt_x</p:attrName>
                                          <p:attrName>ppt_y</p:attrName>
                                        </p:attrNameLst>
                                      </p:cBhvr>
                                      <p:rCtr x="4792" y="278"/>
                                    </p:animMotion>
                                  </p:childTnLst>
                                </p:cTn>
                              </p:par>
                            </p:childTnLst>
                          </p:cTn>
                        </p:par>
                        <p:par>
                          <p:cTn id="25" fill="hold" nodeType="afterGroup">
                            <p:stCondLst>
                              <p:cond delay="6000"/>
                            </p:stCondLst>
                            <p:childTnLst>
                              <p:par>
                                <p:cTn id="26" presetID="49" presetClass="path" presetSubtype="0" repeatCount="indefinite" accel="50000" decel="50000" fill="hold" grpId="0" nodeType="afterEffect">
                                  <p:stCondLst>
                                    <p:cond delay="0"/>
                                  </p:stCondLst>
                                  <p:endCondLst>
                                    <p:cond evt="onNext" delay="0">
                                      <p:tgtEl>
                                        <p:sldTgt/>
                                      </p:tgtEl>
                                    </p:cond>
                                  </p:endCondLst>
                                  <p:childTnLst>
                                    <p:animMotion origin="layout" path="M 3.33333E-6 0 L 0.0875 0.00556 " pathEditMode="relative" rAng="0" ptsTypes="AA">
                                      <p:cBhvr>
                                        <p:cTn id="27" dur="2000" fill="hold"/>
                                        <p:tgtEl>
                                          <p:spTgt spid="31761"/>
                                        </p:tgtEl>
                                        <p:attrNameLst>
                                          <p:attrName>ppt_x</p:attrName>
                                          <p:attrName>ppt_y</p:attrName>
                                        </p:attrNameLst>
                                      </p:cBhvr>
                                      <p:rCtr x="4375"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0" grpId="0" animBg="1"/>
      <p:bldP spid="31761" grpId="0" animBg="1"/>
      <p:bldP spid="3176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2" name="Rectangle: Rounded Corners 1">
            <a:extLst>
              <a:ext uri="{FF2B5EF4-FFF2-40B4-BE49-F238E27FC236}">
                <a16:creationId xmlns:a16="http://schemas.microsoft.com/office/drawing/2014/main" id="{82E2CD21-15FD-4861-BB2A-1F4B30D53918}"/>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a16="http://schemas.microsoft.com/office/drawing/2014/main" id="{A559E779-7886-4683-A502-078C7407431D}"/>
              </a:ext>
            </a:extLst>
          </p:cNvPr>
          <p:cNvPicPr>
            <a:picLocks noChangeAspect="1"/>
          </p:cNvPicPr>
          <p:nvPr/>
        </p:nvPicPr>
        <p:blipFill>
          <a:blip r:embed="rId4"/>
          <a:stretch>
            <a:fillRect/>
          </a:stretch>
        </p:blipFill>
        <p:spPr>
          <a:xfrm>
            <a:off x="6257582" y="859993"/>
            <a:ext cx="5044278" cy="5817377"/>
          </a:xfrm>
          <a:prstGeom prst="rect">
            <a:avLst/>
          </a:prstGeom>
        </p:spPr>
      </p:pic>
      <p:pic>
        <p:nvPicPr>
          <p:cNvPr id="11" name="Picture 4" descr="Luoc do tu nhien chau Au ">
            <a:extLst>
              <a:ext uri="{FF2B5EF4-FFF2-40B4-BE49-F238E27FC236}">
                <a16:creationId xmlns:a16="http://schemas.microsoft.com/office/drawing/2014/main" id="{CB033830-FBA3-43AF-AD85-B124A3CF59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2305" y="919270"/>
            <a:ext cx="6934200" cy="548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Group 17">
            <a:extLst>
              <a:ext uri="{FF2B5EF4-FFF2-40B4-BE49-F238E27FC236}">
                <a16:creationId xmlns:a16="http://schemas.microsoft.com/office/drawing/2014/main" id="{8EFFBF18-B562-484C-B587-47CF904951E0}"/>
              </a:ext>
            </a:extLst>
          </p:cNvPr>
          <p:cNvGrpSpPr>
            <a:grpSpLocks/>
          </p:cNvGrpSpPr>
          <p:nvPr/>
        </p:nvGrpSpPr>
        <p:grpSpPr bwMode="auto">
          <a:xfrm>
            <a:off x="10420105" y="2595670"/>
            <a:ext cx="838200" cy="1752600"/>
            <a:chOff x="4258" y="1085"/>
            <a:chExt cx="734" cy="1091"/>
          </a:xfrm>
        </p:grpSpPr>
        <p:sp>
          <p:nvSpPr>
            <p:cNvPr id="13" name="Freeform 9">
              <a:extLst>
                <a:ext uri="{FF2B5EF4-FFF2-40B4-BE49-F238E27FC236}">
                  <a16:creationId xmlns:a16="http://schemas.microsoft.com/office/drawing/2014/main" id="{4E353B36-BF3E-44A9-9AF3-52A6C1BBDB9A}"/>
                </a:ext>
              </a:extLst>
            </p:cNvPr>
            <p:cNvSpPr>
              <a:spLocks/>
            </p:cNvSpPr>
            <p:nvPr/>
          </p:nvSpPr>
          <p:spPr bwMode="auto">
            <a:xfrm>
              <a:off x="4258" y="1085"/>
              <a:ext cx="734" cy="1091"/>
            </a:xfrm>
            <a:custGeom>
              <a:avLst/>
              <a:gdLst>
                <a:gd name="T0" fmla="*/ 560 w 734"/>
                <a:gd name="T1" fmla="*/ 140 h 1091"/>
                <a:gd name="T2" fmla="*/ 469 w 734"/>
                <a:gd name="T3" fmla="*/ 94 h 1091"/>
                <a:gd name="T4" fmla="*/ 487 w 734"/>
                <a:gd name="T5" fmla="*/ 40 h 1091"/>
                <a:gd name="T6" fmla="*/ 441 w 734"/>
                <a:gd name="T7" fmla="*/ 21 h 1091"/>
                <a:gd name="T8" fmla="*/ 460 w 734"/>
                <a:gd name="T9" fmla="*/ 3 h 1091"/>
                <a:gd name="T10" fmla="*/ 588 w 734"/>
                <a:gd name="T11" fmla="*/ 12 h 1091"/>
                <a:gd name="T12" fmla="*/ 679 w 734"/>
                <a:gd name="T13" fmla="*/ 76 h 1091"/>
                <a:gd name="T14" fmla="*/ 716 w 734"/>
                <a:gd name="T15" fmla="*/ 149 h 1091"/>
                <a:gd name="T16" fmla="*/ 633 w 734"/>
                <a:gd name="T17" fmla="*/ 314 h 1091"/>
                <a:gd name="T18" fmla="*/ 542 w 734"/>
                <a:gd name="T19" fmla="*/ 369 h 1091"/>
                <a:gd name="T20" fmla="*/ 487 w 734"/>
                <a:gd name="T21" fmla="*/ 433 h 1091"/>
                <a:gd name="T22" fmla="*/ 496 w 734"/>
                <a:gd name="T23" fmla="*/ 478 h 1091"/>
                <a:gd name="T24" fmla="*/ 606 w 734"/>
                <a:gd name="T25" fmla="*/ 506 h 1091"/>
                <a:gd name="T26" fmla="*/ 542 w 734"/>
                <a:gd name="T27" fmla="*/ 561 h 1091"/>
                <a:gd name="T28" fmla="*/ 478 w 734"/>
                <a:gd name="T29" fmla="*/ 652 h 1091"/>
                <a:gd name="T30" fmla="*/ 460 w 734"/>
                <a:gd name="T31" fmla="*/ 680 h 1091"/>
                <a:gd name="T32" fmla="*/ 441 w 734"/>
                <a:gd name="T33" fmla="*/ 698 h 1091"/>
                <a:gd name="T34" fmla="*/ 460 w 734"/>
                <a:gd name="T35" fmla="*/ 808 h 1091"/>
                <a:gd name="T36" fmla="*/ 396 w 734"/>
                <a:gd name="T37" fmla="*/ 853 h 1091"/>
                <a:gd name="T38" fmla="*/ 350 w 734"/>
                <a:gd name="T39" fmla="*/ 899 h 1091"/>
                <a:gd name="T40" fmla="*/ 341 w 734"/>
                <a:gd name="T41" fmla="*/ 926 h 1091"/>
                <a:gd name="T42" fmla="*/ 249 w 734"/>
                <a:gd name="T43" fmla="*/ 945 h 1091"/>
                <a:gd name="T44" fmla="*/ 350 w 734"/>
                <a:gd name="T45" fmla="*/ 954 h 1091"/>
                <a:gd name="T46" fmla="*/ 368 w 734"/>
                <a:gd name="T47" fmla="*/ 981 h 1091"/>
                <a:gd name="T48" fmla="*/ 323 w 734"/>
                <a:gd name="T49" fmla="*/ 990 h 1091"/>
                <a:gd name="T50" fmla="*/ 222 w 734"/>
                <a:gd name="T51" fmla="*/ 1000 h 1091"/>
                <a:gd name="T52" fmla="*/ 76 w 734"/>
                <a:gd name="T53" fmla="*/ 1064 h 1091"/>
                <a:gd name="T54" fmla="*/ 3 w 734"/>
                <a:gd name="T55" fmla="*/ 1091 h 109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34"/>
                <a:gd name="T85" fmla="*/ 0 h 1091"/>
                <a:gd name="T86" fmla="*/ 734 w 734"/>
                <a:gd name="T87" fmla="*/ 1091 h 109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34" h="1091">
                  <a:moveTo>
                    <a:pt x="560" y="140"/>
                  </a:moveTo>
                  <a:cubicBezTo>
                    <a:pt x="547" y="137"/>
                    <a:pt x="469" y="135"/>
                    <a:pt x="469" y="94"/>
                  </a:cubicBezTo>
                  <a:cubicBezTo>
                    <a:pt x="469" y="75"/>
                    <a:pt x="487" y="40"/>
                    <a:pt x="487" y="40"/>
                  </a:cubicBezTo>
                  <a:cubicBezTo>
                    <a:pt x="472" y="34"/>
                    <a:pt x="451" y="34"/>
                    <a:pt x="441" y="21"/>
                  </a:cubicBezTo>
                  <a:cubicBezTo>
                    <a:pt x="436" y="14"/>
                    <a:pt x="451" y="4"/>
                    <a:pt x="460" y="3"/>
                  </a:cubicBezTo>
                  <a:cubicBezTo>
                    <a:pt x="503" y="0"/>
                    <a:pt x="545" y="9"/>
                    <a:pt x="588" y="12"/>
                  </a:cubicBezTo>
                  <a:cubicBezTo>
                    <a:pt x="625" y="24"/>
                    <a:pt x="646" y="54"/>
                    <a:pt x="679" y="76"/>
                  </a:cubicBezTo>
                  <a:cubicBezTo>
                    <a:pt x="689" y="107"/>
                    <a:pt x="706" y="119"/>
                    <a:pt x="716" y="149"/>
                  </a:cubicBezTo>
                  <a:cubicBezTo>
                    <a:pt x="696" y="305"/>
                    <a:pt x="734" y="289"/>
                    <a:pt x="633" y="314"/>
                  </a:cubicBezTo>
                  <a:cubicBezTo>
                    <a:pt x="579" y="341"/>
                    <a:pt x="600" y="355"/>
                    <a:pt x="542" y="369"/>
                  </a:cubicBezTo>
                  <a:cubicBezTo>
                    <a:pt x="525" y="394"/>
                    <a:pt x="507" y="411"/>
                    <a:pt x="487" y="433"/>
                  </a:cubicBezTo>
                  <a:cubicBezTo>
                    <a:pt x="490" y="448"/>
                    <a:pt x="487" y="465"/>
                    <a:pt x="496" y="478"/>
                  </a:cubicBezTo>
                  <a:cubicBezTo>
                    <a:pt x="503" y="488"/>
                    <a:pt x="589" y="502"/>
                    <a:pt x="606" y="506"/>
                  </a:cubicBezTo>
                  <a:cubicBezTo>
                    <a:pt x="594" y="542"/>
                    <a:pt x="578" y="549"/>
                    <a:pt x="542" y="561"/>
                  </a:cubicBezTo>
                  <a:cubicBezTo>
                    <a:pt x="562" y="620"/>
                    <a:pt x="527" y="636"/>
                    <a:pt x="478" y="652"/>
                  </a:cubicBezTo>
                  <a:cubicBezTo>
                    <a:pt x="472" y="661"/>
                    <a:pt x="467" y="671"/>
                    <a:pt x="460" y="680"/>
                  </a:cubicBezTo>
                  <a:cubicBezTo>
                    <a:pt x="455" y="687"/>
                    <a:pt x="442" y="689"/>
                    <a:pt x="441" y="698"/>
                  </a:cubicBezTo>
                  <a:cubicBezTo>
                    <a:pt x="437" y="742"/>
                    <a:pt x="448" y="771"/>
                    <a:pt x="460" y="808"/>
                  </a:cubicBezTo>
                  <a:cubicBezTo>
                    <a:pt x="432" y="817"/>
                    <a:pt x="396" y="818"/>
                    <a:pt x="396" y="853"/>
                  </a:cubicBezTo>
                  <a:cubicBezTo>
                    <a:pt x="376" y="935"/>
                    <a:pt x="407" y="854"/>
                    <a:pt x="350" y="899"/>
                  </a:cubicBezTo>
                  <a:cubicBezTo>
                    <a:pt x="343" y="905"/>
                    <a:pt x="348" y="919"/>
                    <a:pt x="341" y="926"/>
                  </a:cubicBezTo>
                  <a:cubicBezTo>
                    <a:pt x="319" y="948"/>
                    <a:pt x="280" y="941"/>
                    <a:pt x="249" y="945"/>
                  </a:cubicBezTo>
                  <a:cubicBezTo>
                    <a:pt x="283" y="948"/>
                    <a:pt x="318" y="944"/>
                    <a:pt x="350" y="954"/>
                  </a:cubicBezTo>
                  <a:cubicBezTo>
                    <a:pt x="360" y="957"/>
                    <a:pt x="374" y="972"/>
                    <a:pt x="368" y="981"/>
                  </a:cubicBezTo>
                  <a:cubicBezTo>
                    <a:pt x="359" y="993"/>
                    <a:pt x="338" y="988"/>
                    <a:pt x="323" y="990"/>
                  </a:cubicBezTo>
                  <a:cubicBezTo>
                    <a:pt x="289" y="994"/>
                    <a:pt x="256" y="997"/>
                    <a:pt x="222" y="1000"/>
                  </a:cubicBezTo>
                  <a:cubicBezTo>
                    <a:pt x="169" y="1013"/>
                    <a:pt x="130" y="1049"/>
                    <a:pt x="76" y="1064"/>
                  </a:cubicBezTo>
                  <a:cubicBezTo>
                    <a:pt x="0" y="1085"/>
                    <a:pt x="3" y="1057"/>
                    <a:pt x="3" y="1091"/>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WordArt 10">
              <a:extLst>
                <a:ext uri="{FF2B5EF4-FFF2-40B4-BE49-F238E27FC236}">
                  <a16:creationId xmlns:a16="http://schemas.microsoft.com/office/drawing/2014/main" id="{EBD38AF4-D456-4928-9D33-740C9F60658B}"/>
                </a:ext>
              </a:extLst>
            </p:cNvPr>
            <p:cNvSpPr>
              <a:spLocks noChangeArrowheads="1" noChangeShapeType="1" noTextEdit="1"/>
            </p:cNvSpPr>
            <p:nvPr/>
          </p:nvSpPr>
          <p:spPr bwMode="auto">
            <a:xfrm rot="-3878646">
              <a:off x="4304" y="1600"/>
              <a:ext cx="480" cy="256"/>
            </a:xfrm>
            <a:prstGeom prst="rect">
              <a:avLst/>
            </a:prstGeom>
          </p:spPr>
          <p:txBody>
            <a:bodyPr wrap="none" fromWordArt="1">
              <a:prstTxWarp prst="textCurveUp">
                <a:avLst>
                  <a:gd name="adj" fmla="val 40356"/>
                </a:avLst>
              </a:prstTxWarp>
            </a:bodyPr>
            <a:lstStyle/>
            <a:p>
              <a:pPr algn="ctr"/>
              <a:r>
                <a:rPr lang="en-US" sz="3600" kern="10">
                  <a:ln w="28575">
                    <a:solidFill>
                      <a:srgbClr val="CC0000"/>
                    </a:solidFill>
                    <a:round/>
                    <a:headEnd/>
                    <a:tailEnd/>
                  </a:ln>
                  <a:solidFill>
                    <a:srgbClr val="66FF66"/>
                  </a:solidFill>
                  <a:effectLst>
                    <a:outerShdw dist="45791" dir="2021404" algn="ctr" rotWithShape="0">
                      <a:srgbClr val="808080">
                        <a:alpha val="79999"/>
                      </a:srgbClr>
                    </a:outerShdw>
                  </a:effectLst>
                  <a:latin typeface="Arial" panose="020B0604020202020204" pitchFamily="34" charset="0"/>
                </a:rPr>
                <a:t>S.VonGa</a:t>
              </a:r>
            </a:p>
          </p:txBody>
        </p:sp>
      </p:grpSp>
      <p:sp>
        <p:nvSpPr>
          <p:cNvPr id="15" name="WordArt 11">
            <a:extLst>
              <a:ext uri="{FF2B5EF4-FFF2-40B4-BE49-F238E27FC236}">
                <a16:creationId xmlns:a16="http://schemas.microsoft.com/office/drawing/2014/main" id="{DA18BFEF-41B4-4A26-97D2-78C98FFBFE28}"/>
              </a:ext>
            </a:extLst>
          </p:cNvPr>
          <p:cNvSpPr>
            <a:spLocks noChangeArrowheads="1" noChangeShapeType="1" noTextEdit="1"/>
          </p:cNvSpPr>
          <p:nvPr/>
        </p:nvSpPr>
        <p:spPr bwMode="auto">
          <a:xfrm rot="648589">
            <a:off x="8667505" y="4272071"/>
            <a:ext cx="617538" cy="460375"/>
          </a:xfrm>
          <a:prstGeom prst="rect">
            <a:avLst/>
          </a:prstGeom>
        </p:spPr>
        <p:txBody>
          <a:bodyPr wrap="none" fromWordArt="1">
            <a:prstTxWarp prst="textCurveUp">
              <a:avLst>
                <a:gd name="adj" fmla="val 40356"/>
              </a:avLst>
            </a:prstTxWarp>
          </a:bodyPr>
          <a:lstStyle/>
          <a:p>
            <a:pPr algn="ctr"/>
            <a:r>
              <a:rPr lang="en-US" sz="3600" kern="10">
                <a:ln w="12700">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S.Đanuyp</a:t>
            </a:r>
          </a:p>
        </p:txBody>
      </p:sp>
      <p:sp>
        <p:nvSpPr>
          <p:cNvPr id="16" name="WordArt 12">
            <a:extLst>
              <a:ext uri="{FF2B5EF4-FFF2-40B4-BE49-F238E27FC236}">
                <a16:creationId xmlns:a16="http://schemas.microsoft.com/office/drawing/2014/main" id="{A5133183-442A-4DF9-9D50-0BD2A4BFBB92}"/>
              </a:ext>
            </a:extLst>
          </p:cNvPr>
          <p:cNvSpPr>
            <a:spLocks noChangeArrowheads="1" noChangeShapeType="1" noTextEdit="1"/>
          </p:cNvSpPr>
          <p:nvPr/>
        </p:nvSpPr>
        <p:spPr bwMode="auto">
          <a:xfrm rot="4550892">
            <a:off x="7311780" y="3754545"/>
            <a:ext cx="793750" cy="393700"/>
          </a:xfrm>
          <a:prstGeom prst="rect">
            <a:avLst/>
          </a:prstGeom>
        </p:spPr>
        <p:txBody>
          <a:bodyPr wrap="none" fromWordArt="1">
            <a:prstTxWarp prst="textCurveUp">
              <a:avLst>
                <a:gd name="adj" fmla="val 40356"/>
              </a:avLst>
            </a:prstTxWarp>
          </a:bodyPr>
          <a:lstStyle/>
          <a:p>
            <a:pPr algn="ctr"/>
            <a:r>
              <a:rPr lang="vi-VN"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rPr>
              <a:t>S.Rainơ</a:t>
            </a:r>
            <a:endParaRPr lang="en-US" sz="3600" kern="10">
              <a:ln w="12700">
                <a:solidFill>
                  <a:srgbClr val="FF0000"/>
                </a:solidFill>
                <a:round/>
                <a:headEnd/>
                <a:tailEnd/>
              </a:ln>
              <a:solidFill>
                <a:srgbClr val="FF0000"/>
              </a:solidFill>
              <a:effectLst>
                <a:outerShdw dist="45791" dir="2021404" algn="ctr" rotWithShape="0">
                  <a:srgbClr val="808080">
                    <a:alpha val="79999"/>
                  </a:srgbClr>
                </a:outerShdw>
              </a:effectLst>
              <a:latin typeface="Arial" panose="020B0604020202020204" pitchFamily="34" charset="0"/>
            </a:endParaRPr>
          </a:p>
        </p:txBody>
      </p:sp>
      <p:grpSp>
        <p:nvGrpSpPr>
          <p:cNvPr id="17" name="Group 16">
            <a:extLst>
              <a:ext uri="{FF2B5EF4-FFF2-40B4-BE49-F238E27FC236}">
                <a16:creationId xmlns:a16="http://schemas.microsoft.com/office/drawing/2014/main" id="{6BFE9AA5-1BC6-4412-81CA-76006AC20B07}"/>
              </a:ext>
            </a:extLst>
          </p:cNvPr>
          <p:cNvGrpSpPr>
            <a:grpSpLocks/>
          </p:cNvGrpSpPr>
          <p:nvPr/>
        </p:nvGrpSpPr>
        <p:grpSpPr bwMode="auto">
          <a:xfrm>
            <a:off x="9429505" y="3586270"/>
            <a:ext cx="609600" cy="838200"/>
            <a:chOff x="3552" y="1584"/>
            <a:chExt cx="547" cy="672"/>
          </a:xfrm>
        </p:grpSpPr>
        <p:sp>
          <p:nvSpPr>
            <p:cNvPr id="18" name="Freeform 8">
              <a:extLst>
                <a:ext uri="{FF2B5EF4-FFF2-40B4-BE49-F238E27FC236}">
                  <a16:creationId xmlns:a16="http://schemas.microsoft.com/office/drawing/2014/main" id="{C3F9C465-B84E-4868-9128-418FBD9E5891}"/>
                </a:ext>
              </a:extLst>
            </p:cNvPr>
            <p:cNvSpPr>
              <a:spLocks/>
            </p:cNvSpPr>
            <p:nvPr/>
          </p:nvSpPr>
          <p:spPr bwMode="auto">
            <a:xfrm>
              <a:off x="3552" y="1646"/>
              <a:ext cx="520" cy="610"/>
            </a:xfrm>
            <a:custGeom>
              <a:avLst/>
              <a:gdLst>
                <a:gd name="T0" fmla="*/ 206 w 520"/>
                <a:gd name="T1" fmla="*/ 0 h 610"/>
                <a:gd name="T2" fmla="*/ 187 w 520"/>
                <a:gd name="T3" fmla="*/ 55 h 610"/>
                <a:gd name="T4" fmla="*/ 160 w 520"/>
                <a:gd name="T5" fmla="*/ 64 h 610"/>
                <a:gd name="T6" fmla="*/ 32 w 520"/>
                <a:gd name="T7" fmla="*/ 91 h 610"/>
                <a:gd name="T8" fmla="*/ 5 w 520"/>
                <a:gd name="T9" fmla="*/ 100 h 610"/>
                <a:gd name="T10" fmla="*/ 14 w 520"/>
                <a:gd name="T11" fmla="*/ 137 h 610"/>
                <a:gd name="T12" fmla="*/ 50 w 520"/>
                <a:gd name="T13" fmla="*/ 228 h 610"/>
                <a:gd name="T14" fmla="*/ 69 w 520"/>
                <a:gd name="T15" fmla="*/ 256 h 610"/>
                <a:gd name="T16" fmla="*/ 114 w 520"/>
                <a:gd name="T17" fmla="*/ 237 h 610"/>
                <a:gd name="T18" fmla="*/ 78 w 520"/>
                <a:gd name="T19" fmla="*/ 292 h 610"/>
                <a:gd name="T20" fmla="*/ 105 w 520"/>
                <a:gd name="T21" fmla="*/ 365 h 610"/>
                <a:gd name="T22" fmla="*/ 270 w 520"/>
                <a:gd name="T23" fmla="*/ 402 h 610"/>
                <a:gd name="T24" fmla="*/ 443 w 520"/>
                <a:gd name="T25" fmla="*/ 439 h 610"/>
                <a:gd name="T26" fmla="*/ 462 w 520"/>
                <a:gd name="T27" fmla="*/ 457 h 610"/>
                <a:gd name="T28" fmla="*/ 434 w 520"/>
                <a:gd name="T29" fmla="*/ 466 h 610"/>
                <a:gd name="T30" fmla="*/ 443 w 520"/>
                <a:gd name="T31" fmla="*/ 420 h 610"/>
                <a:gd name="T32" fmla="*/ 480 w 520"/>
                <a:gd name="T33" fmla="*/ 466 h 610"/>
                <a:gd name="T34" fmla="*/ 517 w 520"/>
                <a:gd name="T35" fmla="*/ 493 h 610"/>
                <a:gd name="T36" fmla="*/ 498 w 520"/>
                <a:gd name="T37" fmla="*/ 512 h 610"/>
                <a:gd name="T38" fmla="*/ 434 w 520"/>
                <a:gd name="T39" fmla="*/ 539 h 610"/>
                <a:gd name="T40" fmla="*/ 325 w 520"/>
                <a:gd name="T41" fmla="*/ 576 h 610"/>
                <a:gd name="T42" fmla="*/ 233 w 520"/>
                <a:gd name="T43" fmla="*/ 603 h 610"/>
                <a:gd name="T44" fmla="*/ 288 w 520"/>
                <a:gd name="T45" fmla="*/ 610 h 6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20"/>
                <a:gd name="T70" fmla="*/ 0 h 610"/>
                <a:gd name="T71" fmla="*/ 520 w 520"/>
                <a:gd name="T72" fmla="*/ 610 h 6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20" h="610">
                  <a:moveTo>
                    <a:pt x="206" y="0"/>
                  </a:moveTo>
                  <a:cubicBezTo>
                    <a:pt x="200" y="18"/>
                    <a:pt x="198" y="39"/>
                    <a:pt x="187" y="55"/>
                  </a:cubicBezTo>
                  <a:cubicBezTo>
                    <a:pt x="181" y="63"/>
                    <a:pt x="169" y="62"/>
                    <a:pt x="160" y="64"/>
                  </a:cubicBezTo>
                  <a:cubicBezTo>
                    <a:pt x="89" y="83"/>
                    <a:pt x="97" y="80"/>
                    <a:pt x="32" y="91"/>
                  </a:cubicBezTo>
                  <a:cubicBezTo>
                    <a:pt x="23" y="94"/>
                    <a:pt x="8" y="91"/>
                    <a:pt x="5" y="100"/>
                  </a:cubicBezTo>
                  <a:cubicBezTo>
                    <a:pt x="0" y="112"/>
                    <a:pt x="12" y="124"/>
                    <a:pt x="14" y="137"/>
                  </a:cubicBezTo>
                  <a:cubicBezTo>
                    <a:pt x="28" y="223"/>
                    <a:pt x="1" y="195"/>
                    <a:pt x="50" y="228"/>
                  </a:cubicBezTo>
                  <a:cubicBezTo>
                    <a:pt x="56" y="237"/>
                    <a:pt x="58" y="254"/>
                    <a:pt x="69" y="256"/>
                  </a:cubicBezTo>
                  <a:cubicBezTo>
                    <a:pt x="85" y="258"/>
                    <a:pt x="110" y="221"/>
                    <a:pt x="114" y="237"/>
                  </a:cubicBezTo>
                  <a:cubicBezTo>
                    <a:pt x="119" y="258"/>
                    <a:pt x="78" y="292"/>
                    <a:pt x="78" y="292"/>
                  </a:cubicBezTo>
                  <a:cubicBezTo>
                    <a:pt x="118" y="334"/>
                    <a:pt x="135" y="305"/>
                    <a:pt x="105" y="365"/>
                  </a:cubicBezTo>
                  <a:cubicBezTo>
                    <a:pt x="142" y="404"/>
                    <a:pt x="221" y="397"/>
                    <a:pt x="270" y="402"/>
                  </a:cubicBezTo>
                  <a:cubicBezTo>
                    <a:pt x="341" y="425"/>
                    <a:pt x="364" y="430"/>
                    <a:pt x="443" y="439"/>
                  </a:cubicBezTo>
                  <a:cubicBezTo>
                    <a:pt x="449" y="445"/>
                    <a:pt x="465" y="449"/>
                    <a:pt x="462" y="457"/>
                  </a:cubicBezTo>
                  <a:cubicBezTo>
                    <a:pt x="459" y="466"/>
                    <a:pt x="440" y="474"/>
                    <a:pt x="434" y="466"/>
                  </a:cubicBezTo>
                  <a:cubicBezTo>
                    <a:pt x="425" y="453"/>
                    <a:pt x="443" y="436"/>
                    <a:pt x="443" y="420"/>
                  </a:cubicBezTo>
                  <a:cubicBezTo>
                    <a:pt x="455" y="435"/>
                    <a:pt x="466" y="452"/>
                    <a:pt x="480" y="466"/>
                  </a:cubicBezTo>
                  <a:cubicBezTo>
                    <a:pt x="491" y="477"/>
                    <a:pt x="511" y="479"/>
                    <a:pt x="517" y="493"/>
                  </a:cubicBezTo>
                  <a:cubicBezTo>
                    <a:pt x="520" y="501"/>
                    <a:pt x="505" y="507"/>
                    <a:pt x="498" y="512"/>
                  </a:cubicBezTo>
                  <a:cubicBezTo>
                    <a:pt x="475" y="527"/>
                    <a:pt x="459" y="531"/>
                    <a:pt x="434" y="539"/>
                  </a:cubicBezTo>
                  <a:cubicBezTo>
                    <a:pt x="399" y="562"/>
                    <a:pt x="365" y="564"/>
                    <a:pt x="325" y="576"/>
                  </a:cubicBezTo>
                  <a:cubicBezTo>
                    <a:pt x="299" y="584"/>
                    <a:pt x="263" y="603"/>
                    <a:pt x="233" y="603"/>
                  </a:cubicBezTo>
                  <a:lnTo>
                    <a:pt x="288" y="61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WordArt 13">
              <a:extLst>
                <a:ext uri="{FF2B5EF4-FFF2-40B4-BE49-F238E27FC236}">
                  <a16:creationId xmlns:a16="http://schemas.microsoft.com/office/drawing/2014/main" id="{0EB322E6-F42C-4306-8DA8-3F32A07B3B2E}"/>
                </a:ext>
              </a:extLst>
            </p:cNvPr>
            <p:cNvSpPr>
              <a:spLocks noChangeArrowheads="1" noChangeShapeType="1" noTextEdit="1"/>
            </p:cNvSpPr>
            <p:nvPr/>
          </p:nvSpPr>
          <p:spPr bwMode="auto">
            <a:xfrm rot="4550892">
              <a:off x="3696" y="1680"/>
              <a:ext cx="500" cy="307"/>
            </a:xfrm>
            <a:prstGeom prst="rect">
              <a:avLst/>
            </a:prstGeom>
          </p:spPr>
          <p:txBody>
            <a:bodyPr wrap="none" fromWordArt="1">
              <a:prstTxWarp prst="textCurveUp">
                <a:avLst>
                  <a:gd name="adj" fmla="val 40356"/>
                </a:avLst>
              </a:prstTxWarp>
            </a:bodyPr>
            <a:lstStyle/>
            <a:p>
              <a:pPr algn="ctr"/>
              <a:r>
                <a:rPr lang="en-US" sz="3600" kern="10">
                  <a:ln w="28575">
                    <a:solidFill>
                      <a:srgbClr val="FF0000"/>
                    </a:solidFill>
                    <a:round/>
                    <a:headEnd/>
                    <a:tailEnd/>
                  </a:ln>
                  <a:solidFill>
                    <a:srgbClr val="FF00FF"/>
                  </a:solidFill>
                  <a:effectLst>
                    <a:outerShdw dist="45791" dir="2021404" algn="ctr" rotWithShape="0">
                      <a:srgbClr val="808080">
                        <a:alpha val="79999"/>
                      </a:srgbClr>
                    </a:outerShdw>
                  </a:effectLst>
                  <a:latin typeface="Arial" panose="020B0604020202020204" pitchFamily="34" charset="0"/>
                </a:rPr>
                <a:t>S.Đniep</a:t>
              </a:r>
            </a:p>
          </p:txBody>
        </p:sp>
      </p:grpSp>
      <p:sp>
        <p:nvSpPr>
          <p:cNvPr id="20" name="Freeform 22">
            <a:extLst>
              <a:ext uri="{FF2B5EF4-FFF2-40B4-BE49-F238E27FC236}">
                <a16:creationId xmlns:a16="http://schemas.microsoft.com/office/drawing/2014/main" id="{8768E18C-6F66-4168-A5D3-EC1DDCECCF1E}"/>
              </a:ext>
            </a:extLst>
          </p:cNvPr>
          <p:cNvSpPr>
            <a:spLocks/>
          </p:cNvSpPr>
          <p:nvPr/>
        </p:nvSpPr>
        <p:spPr bwMode="auto">
          <a:xfrm>
            <a:off x="7641980" y="4254609"/>
            <a:ext cx="1924050" cy="574675"/>
          </a:xfrm>
          <a:custGeom>
            <a:avLst/>
            <a:gdLst>
              <a:gd name="T0" fmla="*/ 0 w 1212"/>
              <a:gd name="T1" fmla="*/ 2147483647 h 362"/>
              <a:gd name="T2" fmla="*/ 2147483647 w 1212"/>
              <a:gd name="T3" fmla="*/ 2147483647 h 362"/>
              <a:gd name="T4" fmla="*/ 2147483647 w 1212"/>
              <a:gd name="T5" fmla="*/ 2147483647 h 362"/>
              <a:gd name="T6" fmla="*/ 2147483647 w 1212"/>
              <a:gd name="T7" fmla="*/ 2147483647 h 362"/>
              <a:gd name="T8" fmla="*/ 2147483647 w 1212"/>
              <a:gd name="T9" fmla="*/ 2147483647 h 362"/>
              <a:gd name="T10" fmla="*/ 2147483647 w 1212"/>
              <a:gd name="T11" fmla="*/ 2147483647 h 362"/>
              <a:gd name="T12" fmla="*/ 2147483647 w 1212"/>
              <a:gd name="T13" fmla="*/ 2147483647 h 362"/>
              <a:gd name="T14" fmla="*/ 2147483647 w 1212"/>
              <a:gd name="T15" fmla="*/ 2147483647 h 362"/>
              <a:gd name="T16" fmla="*/ 2147483647 w 1212"/>
              <a:gd name="T17" fmla="*/ 2147483647 h 362"/>
              <a:gd name="T18" fmla="*/ 2147483647 w 1212"/>
              <a:gd name="T19" fmla="*/ 2147483647 h 362"/>
              <a:gd name="T20" fmla="*/ 2147483647 w 1212"/>
              <a:gd name="T21" fmla="*/ 2147483647 h 362"/>
              <a:gd name="T22" fmla="*/ 2147483647 w 1212"/>
              <a:gd name="T23" fmla="*/ 2147483647 h 362"/>
              <a:gd name="T24" fmla="*/ 2147483647 w 1212"/>
              <a:gd name="T25" fmla="*/ 2147483647 h 362"/>
              <a:gd name="T26" fmla="*/ 2147483647 w 1212"/>
              <a:gd name="T27" fmla="*/ 2147483647 h 362"/>
              <a:gd name="T28" fmla="*/ 2147483647 w 1212"/>
              <a:gd name="T29" fmla="*/ 2147483647 h 362"/>
              <a:gd name="T30" fmla="*/ 2147483647 w 1212"/>
              <a:gd name="T31" fmla="*/ 2147483647 h 362"/>
              <a:gd name="T32" fmla="*/ 2147483647 w 1212"/>
              <a:gd name="T33" fmla="*/ 2147483647 h 362"/>
              <a:gd name="T34" fmla="*/ 2147483647 w 1212"/>
              <a:gd name="T35" fmla="*/ 2147483647 h 362"/>
              <a:gd name="T36" fmla="*/ 2147483647 w 1212"/>
              <a:gd name="T37" fmla="*/ 2147483647 h 362"/>
              <a:gd name="T38" fmla="*/ 2147483647 w 1212"/>
              <a:gd name="T39" fmla="*/ 2147483647 h 3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12"/>
              <a:gd name="T61" fmla="*/ 0 h 362"/>
              <a:gd name="T62" fmla="*/ 1212 w 1212"/>
              <a:gd name="T63" fmla="*/ 362 h 3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12" h="362">
                <a:moveTo>
                  <a:pt x="0" y="34"/>
                </a:moveTo>
                <a:cubicBezTo>
                  <a:pt x="86" y="9"/>
                  <a:pt x="46" y="14"/>
                  <a:pt x="120" y="14"/>
                </a:cubicBezTo>
                <a:cubicBezTo>
                  <a:pt x="135" y="13"/>
                  <a:pt x="151" y="13"/>
                  <a:pt x="166" y="11"/>
                </a:cubicBezTo>
                <a:cubicBezTo>
                  <a:pt x="177" y="10"/>
                  <a:pt x="188" y="0"/>
                  <a:pt x="199" y="4"/>
                </a:cubicBezTo>
                <a:cubicBezTo>
                  <a:pt x="222" y="12"/>
                  <a:pt x="259" y="44"/>
                  <a:pt x="259" y="44"/>
                </a:cubicBezTo>
                <a:cubicBezTo>
                  <a:pt x="269" y="57"/>
                  <a:pt x="272" y="80"/>
                  <a:pt x="288" y="84"/>
                </a:cubicBezTo>
                <a:cubicBezTo>
                  <a:pt x="309" y="89"/>
                  <a:pt x="327" y="66"/>
                  <a:pt x="348" y="64"/>
                </a:cubicBezTo>
                <a:cubicBezTo>
                  <a:pt x="432" y="58"/>
                  <a:pt x="525" y="93"/>
                  <a:pt x="606" y="114"/>
                </a:cubicBezTo>
                <a:cubicBezTo>
                  <a:pt x="642" y="218"/>
                  <a:pt x="596" y="60"/>
                  <a:pt x="596" y="173"/>
                </a:cubicBezTo>
                <a:cubicBezTo>
                  <a:pt x="596" y="182"/>
                  <a:pt x="618" y="251"/>
                  <a:pt x="636" y="263"/>
                </a:cubicBezTo>
                <a:cubicBezTo>
                  <a:pt x="647" y="271"/>
                  <a:pt x="663" y="270"/>
                  <a:pt x="676" y="273"/>
                </a:cubicBezTo>
                <a:cubicBezTo>
                  <a:pt x="583" y="290"/>
                  <a:pt x="638" y="274"/>
                  <a:pt x="666" y="302"/>
                </a:cubicBezTo>
                <a:cubicBezTo>
                  <a:pt x="737" y="292"/>
                  <a:pt x="719" y="285"/>
                  <a:pt x="775" y="302"/>
                </a:cubicBezTo>
                <a:cubicBezTo>
                  <a:pt x="795" y="308"/>
                  <a:pt x="835" y="322"/>
                  <a:pt x="835" y="322"/>
                </a:cubicBezTo>
                <a:cubicBezTo>
                  <a:pt x="876" y="351"/>
                  <a:pt x="902" y="353"/>
                  <a:pt x="954" y="362"/>
                </a:cubicBezTo>
                <a:cubicBezTo>
                  <a:pt x="1019" y="318"/>
                  <a:pt x="1014" y="303"/>
                  <a:pt x="1093" y="342"/>
                </a:cubicBezTo>
                <a:cubicBezTo>
                  <a:pt x="1104" y="328"/>
                  <a:pt x="1113" y="312"/>
                  <a:pt x="1126" y="299"/>
                </a:cubicBezTo>
                <a:cubicBezTo>
                  <a:pt x="1133" y="292"/>
                  <a:pt x="1153" y="292"/>
                  <a:pt x="1152" y="282"/>
                </a:cubicBezTo>
                <a:cubicBezTo>
                  <a:pt x="1151" y="270"/>
                  <a:pt x="1133" y="269"/>
                  <a:pt x="1123" y="263"/>
                </a:cubicBezTo>
                <a:cubicBezTo>
                  <a:pt x="1145" y="218"/>
                  <a:pt x="1155" y="186"/>
                  <a:pt x="1212" y="243"/>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26">
            <a:extLst>
              <a:ext uri="{FF2B5EF4-FFF2-40B4-BE49-F238E27FC236}">
                <a16:creationId xmlns:a16="http://schemas.microsoft.com/office/drawing/2014/main" id="{D10158B2-1C6C-4592-B87A-78E4CE87F818}"/>
              </a:ext>
            </a:extLst>
          </p:cNvPr>
          <p:cNvSpPr>
            <a:spLocks/>
          </p:cNvSpPr>
          <p:nvPr/>
        </p:nvSpPr>
        <p:spPr bwMode="auto">
          <a:xfrm>
            <a:off x="7348293" y="3851384"/>
            <a:ext cx="404812" cy="649287"/>
          </a:xfrm>
          <a:custGeom>
            <a:avLst/>
            <a:gdLst>
              <a:gd name="T0" fmla="*/ 2147483647 w 245"/>
              <a:gd name="T1" fmla="*/ 0 h 348"/>
              <a:gd name="T2" fmla="*/ 2147483647 w 245"/>
              <a:gd name="T3" fmla="*/ 2147483647 h 348"/>
              <a:gd name="T4" fmla="*/ 2147483647 w 245"/>
              <a:gd name="T5" fmla="*/ 2147483647 h 348"/>
              <a:gd name="T6" fmla="*/ 2147483647 w 245"/>
              <a:gd name="T7" fmla="*/ 2147483647 h 348"/>
              <a:gd name="T8" fmla="*/ 2147483647 w 245"/>
              <a:gd name="T9" fmla="*/ 2147483647 h 348"/>
              <a:gd name="T10" fmla="*/ 2147483647 w 245"/>
              <a:gd name="T11" fmla="*/ 2147483647 h 348"/>
              <a:gd name="T12" fmla="*/ 2147483647 w 245"/>
              <a:gd name="T13" fmla="*/ 2147483647 h 348"/>
              <a:gd name="T14" fmla="*/ 2147483647 w 245"/>
              <a:gd name="T15" fmla="*/ 2147483647 h 348"/>
              <a:gd name="T16" fmla="*/ 2147483647 w 245"/>
              <a:gd name="T17" fmla="*/ 2147483647 h 348"/>
              <a:gd name="T18" fmla="*/ 2147483647 w 245"/>
              <a:gd name="T19" fmla="*/ 2147483647 h 348"/>
              <a:gd name="T20" fmla="*/ 2147483647 w 245"/>
              <a:gd name="T21" fmla="*/ 2147483647 h 348"/>
              <a:gd name="T22" fmla="*/ 2147483647 w 245"/>
              <a:gd name="T23" fmla="*/ 2147483647 h 348"/>
              <a:gd name="T24" fmla="*/ 2147483647 w 245"/>
              <a:gd name="T25" fmla="*/ 2147483647 h 348"/>
              <a:gd name="T26" fmla="*/ 2147483647 w 245"/>
              <a:gd name="T27" fmla="*/ 2147483647 h 348"/>
              <a:gd name="T28" fmla="*/ 2147483647 w 245"/>
              <a:gd name="T29" fmla="*/ 2147483647 h 3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5"/>
              <a:gd name="T46" fmla="*/ 0 h 348"/>
              <a:gd name="T47" fmla="*/ 245 w 245"/>
              <a:gd name="T48" fmla="*/ 348 h 3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5" h="348">
                <a:moveTo>
                  <a:pt x="27" y="0"/>
                </a:moveTo>
                <a:cubicBezTo>
                  <a:pt x="20" y="10"/>
                  <a:pt x="0" y="21"/>
                  <a:pt x="7" y="30"/>
                </a:cubicBezTo>
                <a:cubicBezTo>
                  <a:pt x="20" y="46"/>
                  <a:pt x="46" y="43"/>
                  <a:pt x="66" y="50"/>
                </a:cubicBezTo>
                <a:cubicBezTo>
                  <a:pt x="76" y="53"/>
                  <a:pt x="96" y="60"/>
                  <a:pt x="96" y="60"/>
                </a:cubicBezTo>
                <a:cubicBezTo>
                  <a:pt x="124" y="103"/>
                  <a:pt x="131" y="139"/>
                  <a:pt x="176" y="169"/>
                </a:cubicBezTo>
                <a:cubicBezTo>
                  <a:pt x="163" y="189"/>
                  <a:pt x="149" y="209"/>
                  <a:pt x="136" y="229"/>
                </a:cubicBezTo>
                <a:cubicBezTo>
                  <a:pt x="130" y="238"/>
                  <a:pt x="136" y="258"/>
                  <a:pt x="146" y="258"/>
                </a:cubicBezTo>
                <a:cubicBezTo>
                  <a:pt x="156" y="258"/>
                  <a:pt x="146" y="239"/>
                  <a:pt x="146" y="229"/>
                </a:cubicBezTo>
                <a:cubicBezTo>
                  <a:pt x="134" y="225"/>
                  <a:pt x="120" y="208"/>
                  <a:pt x="111" y="217"/>
                </a:cubicBezTo>
                <a:cubicBezTo>
                  <a:pt x="103" y="225"/>
                  <a:pt x="138" y="228"/>
                  <a:pt x="136" y="239"/>
                </a:cubicBezTo>
                <a:cubicBezTo>
                  <a:pt x="134" y="249"/>
                  <a:pt x="116" y="245"/>
                  <a:pt x="106" y="248"/>
                </a:cubicBezTo>
                <a:cubicBezTo>
                  <a:pt x="84" y="325"/>
                  <a:pt x="108" y="307"/>
                  <a:pt x="66" y="328"/>
                </a:cubicBezTo>
                <a:cubicBezTo>
                  <a:pt x="81" y="323"/>
                  <a:pt x="95" y="313"/>
                  <a:pt x="111" y="313"/>
                </a:cubicBezTo>
                <a:cubicBezTo>
                  <a:pt x="124" y="313"/>
                  <a:pt x="134" y="323"/>
                  <a:pt x="146" y="328"/>
                </a:cubicBezTo>
                <a:cubicBezTo>
                  <a:pt x="179" y="341"/>
                  <a:pt x="210" y="348"/>
                  <a:pt x="245" y="348"/>
                </a:cubicBez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Text Box 27">
            <a:extLst>
              <a:ext uri="{FF2B5EF4-FFF2-40B4-BE49-F238E27FC236}">
                <a16:creationId xmlns:a16="http://schemas.microsoft.com/office/drawing/2014/main" id="{7D4F7E20-20EC-4969-BF01-8B332938AB16}"/>
              </a:ext>
            </a:extLst>
          </p:cNvPr>
          <p:cNvSpPr txBox="1">
            <a:spLocks noChangeArrowheads="1"/>
          </p:cNvSpPr>
          <p:nvPr/>
        </p:nvSpPr>
        <p:spPr bwMode="auto">
          <a:xfrm>
            <a:off x="6878054" y="6397303"/>
            <a:ext cx="3778599" cy="461665"/>
          </a:xfrm>
          <a:prstGeom prst="rect">
            <a:avLst/>
          </a:prstGeom>
          <a:solidFill>
            <a:schemeClr val="bg1"/>
          </a:solidFill>
          <a:ln>
            <a:noFill/>
          </a:ln>
        </p:spPr>
        <p:txBody>
          <a:bodyPr wrap="non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400">
                <a:solidFill>
                  <a:srgbClr val="1C11AF"/>
                </a:solidFill>
                <a:latin typeface="Arial" panose="020B0604020202020204" pitchFamily="34" charset="0"/>
              </a:rPr>
              <a:t>Lược đồ tự nhiên châu Âu</a:t>
            </a:r>
          </a:p>
        </p:txBody>
      </p:sp>
      <p:sp>
        <p:nvSpPr>
          <p:cNvPr id="23" name="Text Box 19">
            <a:extLst>
              <a:ext uri="{FF2B5EF4-FFF2-40B4-BE49-F238E27FC236}">
                <a16:creationId xmlns:a16="http://schemas.microsoft.com/office/drawing/2014/main" id="{AC9002E7-19A6-4E1E-BD7F-B99B2A576974}"/>
              </a:ext>
            </a:extLst>
          </p:cNvPr>
          <p:cNvSpPr txBox="1">
            <a:spLocks noChangeArrowheads="1"/>
          </p:cNvSpPr>
          <p:nvPr/>
        </p:nvSpPr>
        <p:spPr bwMode="auto">
          <a:xfrm>
            <a:off x="311407" y="2035502"/>
            <a:ext cx="44398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a:solidFill>
                  <a:srgbClr val="FF0000"/>
                </a:solidFill>
                <a:latin typeface="Arial" panose="020B0604020202020204" pitchFamily="34" charset="0"/>
              </a:rPr>
              <a:t> Xác định các sông lớn ở </a:t>
            </a:r>
          </a:p>
          <a:p>
            <a:pPr eaLnBrk="1" hangingPunct="1"/>
            <a:r>
              <a:rPr lang="en-US" altLang="en-US" sz="2800">
                <a:solidFill>
                  <a:srgbClr val="FF0000"/>
                </a:solidFill>
                <a:latin typeface="Arial" panose="020B0604020202020204" pitchFamily="34" charset="0"/>
              </a:rPr>
              <a:t>châu Âu. Nhận xét mật độ </a:t>
            </a:r>
          </a:p>
          <a:p>
            <a:pPr eaLnBrk="1" hangingPunct="1"/>
            <a:r>
              <a:rPr lang="en-US" altLang="en-US" sz="2800">
                <a:solidFill>
                  <a:srgbClr val="FF0000"/>
                </a:solidFill>
                <a:latin typeface="Arial" panose="020B0604020202020204" pitchFamily="34" charset="0"/>
              </a:rPr>
              <a:t>sông ngòi  và chế độ nước sông ở châu Âu?</a:t>
            </a:r>
          </a:p>
        </p:txBody>
      </p:sp>
    </p:spTree>
    <p:extLst>
      <p:ext uri="{BB962C8B-B14F-4D97-AF65-F5344CB8AC3E}">
        <p14:creationId xmlns:p14="http://schemas.microsoft.com/office/powerpoint/2010/main" val="9349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edge">
                                      <p:cBhvr>
                                        <p:cTn id="12" dur="2000"/>
                                        <p:tgtEl>
                                          <p:spTgt spid="16"/>
                                        </p:tgtEl>
                                      </p:cBhvr>
                                    </p:animEffect>
                                  </p:childTnLst>
                                </p:cTn>
                              </p:par>
                              <p:par>
                                <p:cTn id="13" presetID="2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edge">
                                      <p:cBhvr>
                                        <p:cTn id="15" dur="20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par>
                                <p:cTn id="21" presetID="5" presetClass="entr" presetSubtype="1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edge">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edge">
                                      <p:cBhvr>
                                        <p:cTn id="33" dur="20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barn(inVertical)">
                                      <p:cBhvr>
                                        <p:cTn id="38" dur="500"/>
                                        <p:tgtEl>
                                          <p:spTgt spid="23">
                                            <p:txEl>
                                              <p:pRg st="0" end="0"/>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barn(inVertical)">
                                      <p:cBhvr>
                                        <p:cTn id="44"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6A14328-7F14-4FE6-BA3C-406225856E3F}"/>
              </a:ext>
            </a:extLst>
          </p:cNvPr>
          <p:cNvSpPr/>
          <p:nvPr/>
        </p:nvSpPr>
        <p:spPr>
          <a:xfrm>
            <a:off x="165958" y="176128"/>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pic>
        <p:nvPicPr>
          <p:cNvPr id="2" name="Picture 1">
            <a:extLst>
              <a:ext uri="{FF2B5EF4-FFF2-40B4-BE49-F238E27FC236}">
                <a16:creationId xmlns:a16="http://schemas.microsoft.com/office/drawing/2014/main" id="{94615627-01E9-46FD-82E5-FEA7D6B6B17F}"/>
              </a:ext>
            </a:extLst>
          </p:cNvPr>
          <p:cNvPicPr>
            <a:picLocks noChangeAspect="1"/>
          </p:cNvPicPr>
          <p:nvPr/>
        </p:nvPicPr>
        <p:blipFill>
          <a:blip r:embed="rId2"/>
          <a:stretch>
            <a:fillRect/>
          </a:stretch>
        </p:blipFill>
        <p:spPr>
          <a:xfrm>
            <a:off x="4590155" y="1357023"/>
            <a:ext cx="7474226" cy="4982817"/>
          </a:xfrm>
          <a:prstGeom prst="rect">
            <a:avLst/>
          </a:prstGeom>
        </p:spPr>
      </p:pic>
      <p:sp>
        <p:nvSpPr>
          <p:cNvPr id="3" name="TextBox 2">
            <a:extLst>
              <a:ext uri="{FF2B5EF4-FFF2-40B4-BE49-F238E27FC236}">
                <a16:creationId xmlns:a16="http://schemas.microsoft.com/office/drawing/2014/main" id="{43B75B7C-1DC0-4FA2-9FA6-1CF099847D4D}"/>
              </a:ext>
            </a:extLst>
          </p:cNvPr>
          <p:cNvSpPr txBox="1"/>
          <p:nvPr/>
        </p:nvSpPr>
        <p:spPr>
          <a:xfrm>
            <a:off x="165957" y="1357023"/>
            <a:ext cx="4276989" cy="2246769"/>
          </a:xfrm>
          <a:prstGeom prst="rect">
            <a:avLst/>
          </a:prstGeom>
          <a:noFill/>
          <a:ln>
            <a:solidFill>
              <a:srgbClr val="00B050"/>
            </a:solidFill>
            <a:prstDash val="dash"/>
          </a:ln>
        </p:spPr>
        <p:txBody>
          <a:bodyPr wrap="square" rtlCol="0">
            <a:spAutoFit/>
          </a:bodyPr>
          <a:lstStyle/>
          <a:p>
            <a:pPr algn="just"/>
            <a:r>
              <a:rPr lang="vi-VN" sz="2800">
                <a:solidFill>
                  <a:srgbClr val="1C11AF"/>
                </a:solidFill>
                <a:latin typeface="Arial" panose="020B0604020202020204" pitchFamily="34" charset="0"/>
                <a:cs typeface="Arial" panose="020B0604020202020204" pitchFamily="34" charset="0"/>
              </a:rPr>
              <a:t>Sông Volga </a:t>
            </a:r>
            <a:r>
              <a:rPr lang="en-US" sz="2800">
                <a:solidFill>
                  <a:srgbClr val="1C11AF"/>
                </a:solidFill>
                <a:latin typeface="Arial" panose="020B0604020202020204" pitchFamily="34" charset="0"/>
                <a:cs typeface="Arial" panose="020B0604020202020204" pitchFamily="34" charset="0"/>
              </a:rPr>
              <a:t> (3 690km) </a:t>
            </a:r>
            <a:r>
              <a:rPr lang="vi-VN" sz="2800">
                <a:solidFill>
                  <a:srgbClr val="1C11AF"/>
                </a:solidFill>
                <a:latin typeface="Arial" panose="020B0604020202020204" pitchFamily="34" charset="0"/>
                <a:cs typeface="Arial" panose="020B0604020202020204" pitchFamily="34" charset="0"/>
              </a:rPr>
              <a:t>là con sông dài nhất tại châu Âu bắt nguồn từ vùng đồi Va</a:t>
            </a:r>
            <a:r>
              <a:rPr lang="en-US" sz="2800">
                <a:solidFill>
                  <a:srgbClr val="1C11AF"/>
                </a:solidFill>
                <a:latin typeface="Arial" panose="020B0604020202020204" pitchFamily="34" charset="0"/>
                <a:cs typeface="Arial" panose="020B0604020202020204" pitchFamily="34" charset="0"/>
              </a:rPr>
              <a:t>n-đ</a:t>
            </a:r>
            <a:r>
              <a:rPr lang="vi-VN" sz="2800">
                <a:solidFill>
                  <a:srgbClr val="1C11AF"/>
                </a:solidFill>
                <a:latin typeface="Arial" panose="020B0604020202020204" pitchFamily="34" charset="0"/>
                <a:cs typeface="Arial" panose="020B0604020202020204" pitchFamily="34" charset="0"/>
              </a:rPr>
              <a:t>ai và </a:t>
            </a:r>
            <a:r>
              <a:rPr lang="en-US" sz="2800">
                <a:solidFill>
                  <a:srgbClr val="1C11AF"/>
                </a:solidFill>
                <a:latin typeface="Arial" panose="020B0604020202020204" pitchFamily="34" charset="0"/>
                <a:cs typeface="Arial" panose="020B0604020202020204" pitchFamily="34" charset="0"/>
              </a:rPr>
              <a:t>đổ vào hồ Ca-xpi</a:t>
            </a:r>
            <a:r>
              <a:rPr lang="vi-VN" sz="2800">
                <a:solidFill>
                  <a:srgbClr val="1C11AF"/>
                </a:solidFill>
                <a:latin typeface="Arial" panose="020B0604020202020204" pitchFamily="34" charset="0"/>
                <a:cs typeface="Arial" panose="020B0604020202020204" pitchFamily="34" charset="0"/>
              </a:rPr>
              <a:t>. </a:t>
            </a:r>
            <a:endParaRPr lang="en-US" sz="280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E913044-D39B-4759-B6E6-595FB95D23D8}"/>
              </a:ext>
            </a:extLst>
          </p:cNvPr>
          <p:cNvSpPr/>
          <p:nvPr/>
        </p:nvSpPr>
        <p:spPr>
          <a:xfrm>
            <a:off x="127619" y="3706498"/>
            <a:ext cx="4315328" cy="2677656"/>
          </a:xfrm>
          <a:prstGeom prst="rect">
            <a:avLst/>
          </a:prstGeom>
          <a:ln>
            <a:solidFill>
              <a:srgbClr val="00B050"/>
            </a:solidFill>
            <a:prstDash val="dash"/>
          </a:ln>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Sông Đa-nuýp (2 850km) là con sông dài thứ hai, bắt nguồn từ s</a:t>
            </a:r>
            <a:r>
              <a:rPr lang="vi-VN" sz="2800">
                <a:solidFill>
                  <a:srgbClr val="1C11AF"/>
                </a:solidFill>
                <a:latin typeface="Arial" panose="020B0604020202020204" pitchFamily="34" charset="0"/>
                <a:cs typeface="Arial" panose="020B0604020202020204" pitchFamily="34" charset="0"/>
              </a:rPr>
              <a:t>ư</a:t>
            </a:r>
            <a:r>
              <a:rPr lang="en-US" sz="2800">
                <a:solidFill>
                  <a:srgbClr val="1C11AF"/>
                </a:solidFill>
                <a:latin typeface="Arial" panose="020B0604020202020204" pitchFamily="34" charset="0"/>
                <a:cs typeface="Arial" panose="020B0604020202020204" pitchFamily="34" charset="0"/>
              </a:rPr>
              <a:t>ờn đông dãy núi Rừng Đen thuộc lãnh thổ Đức và đổ vào Biển Đen.</a:t>
            </a:r>
          </a:p>
        </p:txBody>
      </p:sp>
      <p:sp>
        <p:nvSpPr>
          <p:cNvPr id="8" name="Rectangle 7">
            <a:extLst>
              <a:ext uri="{FF2B5EF4-FFF2-40B4-BE49-F238E27FC236}">
                <a16:creationId xmlns:a16="http://schemas.microsoft.com/office/drawing/2014/main" id="{9792F380-0769-49EF-A7B5-790FB8640047}"/>
              </a:ext>
            </a:extLst>
          </p:cNvPr>
          <p:cNvSpPr/>
          <p:nvPr/>
        </p:nvSpPr>
        <p:spPr>
          <a:xfrm>
            <a:off x="185126" y="1335620"/>
            <a:ext cx="4276989" cy="2246769"/>
          </a:xfrm>
          <a:prstGeom prst="rect">
            <a:avLst/>
          </a:prstGeom>
          <a:solidFill>
            <a:schemeClr val="bg1"/>
          </a:solidFill>
          <a:ln>
            <a:solidFill>
              <a:srgbClr val="00B050"/>
            </a:solidFill>
            <a:prstDash val="dash"/>
          </a:ln>
        </p:spPr>
        <p:txBody>
          <a:bodyPr wrap="square">
            <a:spAutoFit/>
          </a:bodyPr>
          <a:lstStyle/>
          <a:p>
            <a:r>
              <a:rPr lang="en-US" sz="2800">
                <a:solidFill>
                  <a:srgbClr val="1C11AF"/>
                </a:solidFill>
                <a:latin typeface="Arial" panose="020B0604020202020204" pitchFamily="34" charset="0"/>
                <a:cs typeface="Arial" panose="020B0604020202020204" pitchFamily="34" charset="0"/>
              </a:rPr>
              <a:t>Sông Rai-n</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dài 1 320 km bắt nguồn từ hồ trên dãy An-p</a:t>
            </a:r>
            <a:r>
              <a:rPr lang="vi-VN" sz="2800">
                <a:solidFill>
                  <a:srgbClr val="1C11AF"/>
                </a:solidFill>
                <a:latin typeface="Arial" panose="020B0604020202020204" pitchFamily="34" charset="0"/>
                <a:cs typeface="Arial" panose="020B0604020202020204" pitchFamily="34" charset="0"/>
              </a:rPr>
              <a:t>ơ</a:t>
            </a:r>
            <a:r>
              <a:rPr lang="en-US" sz="2800">
                <a:solidFill>
                  <a:srgbClr val="1C11AF"/>
                </a:solidFill>
                <a:latin typeface="Arial" panose="020B0604020202020204" pitchFamily="34" charset="0"/>
                <a:cs typeface="Arial" panose="020B0604020202020204" pitchFamily="34" charset="0"/>
              </a:rPr>
              <a:t> thuộc Thụy Sỹ và đổ vào Biển Bắc.</a:t>
            </a:r>
          </a:p>
          <a:p>
            <a:endParaRPr lang="en-US" sz="2800">
              <a:solidFill>
                <a:srgbClr val="1C11AF"/>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51FD437-4ABF-4846-BE52-4CE570C67801}"/>
              </a:ext>
            </a:extLst>
          </p:cNvPr>
          <p:cNvGrpSpPr/>
          <p:nvPr/>
        </p:nvGrpSpPr>
        <p:grpSpPr>
          <a:xfrm>
            <a:off x="4590155" y="1357023"/>
            <a:ext cx="7435887" cy="4982817"/>
            <a:chOff x="4590155" y="1357023"/>
            <a:chExt cx="7435887" cy="4982817"/>
          </a:xfrm>
        </p:grpSpPr>
        <p:pic>
          <p:nvPicPr>
            <p:cNvPr id="6" name="Picture 5">
              <a:extLst>
                <a:ext uri="{FF2B5EF4-FFF2-40B4-BE49-F238E27FC236}">
                  <a16:creationId xmlns:a16="http://schemas.microsoft.com/office/drawing/2014/main" id="{011236DE-2C77-4EEC-A669-261E430640BA}"/>
                </a:ext>
              </a:extLst>
            </p:cNvPr>
            <p:cNvPicPr>
              <a:picLocks noChangeAspect="1"/>
            </p:cNvPicPr>
            <p:nvPr/>
          </p:nvPicPr>
          <p:blipFill>
            <a:blip r:embed="rId3"/>
            <a:stretch>
              <a:fillRect/>
            </a:stretch>
          </p:blipFill>
          <p:spPr>
            <a:xfrm>
              <a:off x="4590155" y="1357023"/>
              <a:ext cx="7435887" cy="4982817"/>
            </a:xfrm>
            <a:prstGeom prst="rect">
              <a:avLst/>
            </a:prstGeom>
          </p:spPr>
        </p:pic>
        <p:sp>
          <p:nvSpPr>
            <p:cNvPr id="7" name="Rectangle 6">
              <a:extLst>
                <a:ext uri="{FF2B5EF4-FFF2-40B4-BE49-F238E27FC236}">
                  <a16:creationId xmlns:a16="http://schemas.microsoft.com/office/drawing/2014/main" id="{4D7A9BE9-D543-4E9D-BD7E-AF7E1C7B9376}"/>
                </a:ext>
              </a:extLst>
            </p:cNvPr>
            <p:cNvSpPr/>
            <p:nvPr/>
          </p:nvSpPr>
          <p:spPr>
            <a:xfrm>
              <a:off x="6581566" y="1415695"/>
              <a:ext cx="4134273" cy="461665"/>
            </a:xfrm>
            <a:prstGeom prst="rect">
              <a:avLst/>
            </a:prstGeom>
          </p:spPr>
          <p:txBody>
            <a:bodyPr wrap="none">
              <a:spAutoFit/>
            </a:bodyPr>
            <a:lstStyle/>
            <a:p>
              <a:r>
                <a:rPr lang="vi-VN" sz="2400" b="1" i="1">
                  <a:solidFill>
                    <a:schemeClr val="bg1"/>
                  </a:solidFill>
                </a:rPr>
                <a:t>Đường sông Volga - Baltic </a:t>
              </a:r>
              <a:endParaRPr lang="en-US" sz="2400" b="1" i="1">
                <a:solidFill>
                  <a:schemeClr val="bg1"/>
                </a:solidFill>
              </a:endParaRPr>
            </a:p>
          </p:txBody>
        </p:sp>
      </p:grpSp>
      <p:grpSp>
        <p:nvGrpSpPr>
          <p:cNvPr id="12" name="Group 11">
            <a:extLst>
              <a:ext uri="{FF2B5EF4-FFF2-40B4-BE49-F238E27FC236}">
                <a16:creationId xmlns:a16="http://schemas.microsoft.com/office/drawing/2014/main" id="{D6FE484F-C24C-4F5B-91B1-C623D610163A}"/>
              </a:ext>
            </a:extLst>
          </p:cNvPr>
          <p:cNvGrpSpPr/>
          <p:nvPr/>
        </p:nvGrpSpPr>
        <p:grpSpPr>
          <a:xfrm>
            <a:off x="4462115" y="1372806"/>
            <a:ext cx="8269357" cy="5424425"/>
            <a:chOff x="4462115" y="1372806"/>
            <a:chExt cx="8269357" cy="5424425"/>
          </a:xfrm>
        </p:grpSpPr>
        <p:pic>
          <p:nvPicPr>
            <p:cNvPr id="10" name="Picture 9">
              <a:extLst>
                <a:ext uri="{FF2B5EF4-FFF2-40B4-BE49-F238E27FC236}">
                  <a16:creationId xmlns:a16="http://schemas.microsoft.com/office/drawing/2014/main" id="{52D91FF2-00F5-4B35-A206-EF96DF229733}"/>
                </a:ext>
              </a:extLst>
            </p:cNvPr>
            <p:cNvPicPr>
              <a:picLocks noChangeAspect="1"/>
            </p:cNvPicPr>
            <p:nvPr/>
          </p:nvPicPr>
          <p:blipFill>
            <a:blip r:embed="rId4"/>
            <a:stretch>
              <a:fillRect/>
            </a:stretch>
          </p:blipFill>
          <p:spPr>
            <a:xfrm>
              <a:off x="4551816" y="1372806"/>
              <a:ext cx="7435886" cy="4967034"/>
            </a:xfrm>
            <a:prstGeom prst="rect">
              <a:avLst/>
            </a:prstGeom>
          </p:spPr>
        </p:pic>
        <p:sp>
          <p:nvSpPr>
            <p:cNvPr id="11" name="TextBox 10">
              <a:extLst>
                <a:ext uri="{FF2B5EF4-FFF2-40B4-BE49-F238E27FC236}">
                  <a16:creationId xmlns:a16="http://schemas.microsoft.com/office/drawing/2014/main" id="{D23785BB-6951-4019-A32F-40B36791A8B7}"/>
                </a:ext>
              </a:extLst>
            </p:cNvPr>
            <p:cNvSpPr txBox="1"/>
            <p:nvPr/>
          </p:nvSpPr>
          <p:spPr>
            <a:xfrm>
              <a:off x="4462115" y="6366344"/>
              <a:ext cx="8269357" cy="430887"/>
            </a:xfrm>
            <a:prstGeom prst="rect">
              <a:avLst/>
            </a:prstGeom>
            <a:no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Đoạn sông Đa-nuýp chảy qua thủ đô  Bu đa pet- Hung ga ri</a:t>
              </a:r>
            </a:p>
          </p:txBody>
        </p:sp>
      </p:grpSp>
      <p:pic>
        <p:nvPicPr>
          <p:cNvPr id="15" name="Picture 14">
            <a:extLst>
              <a:ext uri="{FF2B5EF4-FFF2-40B4-BE49-F238E27FC236}">
                <a16:creationId xmlns:a16="http://schemas.microsoft.com/office/drawing/2014/main" id="{7364EA34-F6D4-4022-BB21-1AB1A29A1509}"/>
              </a:ext>
            </a:extLst>
          </p:cNvPr>
          <p:cNvPicPr>
            <a:picLocks noChangeAspect="1"/>
          </p:cNvPicPr>
          <p:nvPr/>
        </p:nvPicPr>
        <p:blipFill rotWithShape="1">
          <a:blip r:embed="rId5"/>
          <a:srcRect l="49250" t="16517" r="40417" b="67812"/>
          <a:stretch/>
        </p:blipFill>
        <p:spPr>
          <a:xfrm>
            <a:off x="10804541" y="60769"/>
            <a:ext cx="1259840" cy="1074695"/>
          </a:xfrm>
          <a:prstGeom prst="rect">
            <a:avLst/>
          </a:prstGeom>
        </p:spPr>
      </p:pic>
      <p:pic>
        <p:nvPicPr>
          <p:cNvPr id="14" name="Picture 13">
            <a:extLst>
              <a:ext uri="{FF2B5EF4-FFF2-40B4-BE49-F238E27FC236}">
                <a16:creationId xmlns:a16="http://schemas.microsoft.com/office/drawing/2014/main" id="{804516C2-22A2-4DB2-B2FC-76F44FB024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155" y="1372806"/>
            <a:ext cx="7397547" cy="4967034"/>
          </a:xfrm>
          <a:prstGeom prst="rect">
            <a:avLst/>
          </a:prstGeom>
        </p:spPr>
      </p:pic>
      <p:pic>
        <p:nvPicPr>
          <p:cNvPr id="18" name="Picture 17" descr="A picture containing water, boat, outdoor, nature&#10;&#10;Description automatically generated">
            <a:extLst>
              <a:ext uri="{FF2B5EF4-FFF2-40B4-BE49-F238E27FC236}">
                <a16:creationId xmlns:a16="http://schemas.microsoft.com/office/drawing/2014/main" id="{91B2FA1D-6844-452C-8EA7-E0165F119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7305" y="1357022"/>
            <a:ext cx="7474226" cy="4982817"/>
          </a:xfrm>
          <a:prstGeom prst="rect">
            <a:avLst/>
          </a:prstGeom>
        </p:spPr>
      </p:pic>
      <p:pic>
        <p:nvPicPr>
          <p:cNvPr id="19" name="Picture 18">
            <a:extLst>
              <a:ext uri="{FF2B5EF4-FFF2-40B4-BE49-F238E27FC236}">
                <a16:creationId xmlns:a16="http://schemas.microsoft.com/office/drawing/2014/main" id="{282CC560-76D0-48AA-9AEE-5E12DBA94D82}"/>
              </a:ext>
            </a:extLst>
          </p:cNvPr>
          <p:cNvPicPr>
            <a:picLocks noChangeAspect="1"/>
          </p:cNvPicPr>
          <p:nvPr/>
        </p:nvPicPr>
        <p:blipFill>
          <a:blip r:embed="rId8"/>
          <a:stretch>
            <a:fillRect/>
          </a:stretch>
        </p:blipFill>
        <p:spPr>
          <a:xfrm>
            <a:off x="4500454" y="1330517"/>
            <a:ext cx="7691546" cy="50093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nodeType="clickEffect">
                                  <p:stCondLst>
                                    <p:cond delay="0"/>
                                  </p:stCondLst>
                                  <p:childTnLst>
                                    <p:anim calcmode="lin" valueType="num">
                                      <p:cBhvr>
                                        <p:cTn id="31" dur="500"/>
                                        <p:tgtEl>
                                          <p:spTgt spid="12"/>
                                        </p:tgtEl>
                                        <p:attrNameLst>
                                          <p:attrName>ppt_w</p:attrName>
                                        </p:attrNameLst>
                                      </p:cBhvr>
                                      <p:tavLst>
                                        <p:tav tm="0">
                                          <p:val>
                                            <p:strVal val="ppt_w"/>
                                          </p:val>
                                        </p:tav>
                                        <p:tav tm="100000">
                                          <p:val>
                                            <p:fltVal val="0"/>
                                          </p:val>
                                        </p:tav>
                                      </p:tavLst>
                                    </p:anim>
                                    <p:anim calcmode="lin" valueType="num">
                                      <p:cBhvr>
                                        <p:cTn id="32" dur="500"/>
                                        <p:tgtEl>
                                          <p:spTgt spid="12"/>
                                        </p:tgtEl>
                                        <p:attrNameLst>
                                          <p:attrName>ppt_h</p:attrName>
                                        </p:attrNameLst>
                                      </p:cBhvr>
                                      <p:tavLst>
                                        <p:tav tm="0">
                                          <p:val>
                                            <p:strVal val="ppt_h"/>
                                          </p:val>
                                        </p:tav>
                                        <p:tav tm="100000">
                                          <p:val>
                                            <p:fltVal val="0"/>
                                          </p:val>
                                        </p:tav>
                                      </p:tavLst>
                                    </p:anim>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280.jpg" descr="Kết quả hình ảnh cho england fog">
            <a:extLst>
              <a:ext uri="{FF2B5EF4-FFF2-40B4-BE49-F238E27FC236}">
                <a16:creationId xmlns:a16="http://schemas.microsoft.com/office/drawing/2014/main" id="{CFCDC5E6-4676-4540-A2AD-E1F8F7DF3E1E}"/>
              </a:ext>
            </a:extLst>
          </p:cNvPr>
          <p:cNvPicPr/>
          <p:nvPr/>
        </p:nvPicPr>
        <p:blipFill rotWithShape="1">
          <a:blip r:embed="rId2"/>
          <a:srcRect l="17370" r="26440" b="1"/>
          <a:stretch/>
        </p:blipFill>
        <p:spPr>
          <a:xfrm>
            <a:off x="20" y="10"/>
            <a:ext cx="2970445" cy="3383269"/>
          </a:xfrm>
          <a:prstGeom prst="rect">
            <a:avLst/>
          </a:prstGeom>
        </p:spPr>
      </p:pic>
      <p:pic>
        <p:nvPicPr>
          <p:cNvPr id="5" name="image217.jpg" descr="Image result for norway Autumn&quot;">
            <a:extLst>
              <a:ext uri="{FF2B5EF4-FFF2-40B4-BE49-F238E27FC236}">
                <a16:creationId xmlns:a16="http://schemas.microsoft.com/office/drawing/2014/main" id="{A0BA5752-BE0A-4FDA-A0CD-8F42DF0896D7}"/>
              </a:ext>
            </a:extLst>
          </p:cNvPr>
          <p:cNvPicPr/>
          <p:nvPr/>
        </p:nvPicPr>
        <p:blipFill rotWithShape="1">
          <a:blip r:embed="rId3"/>
          <a:srcRect l="15055" r="26338" b="-3"/>
          <a:stretch/>
        </p:blipFill>
        <p:spPr>
          <a:xfrm>
            <a:off x="3072956" y="10"/>
            <a:ext cx="2970465" cy="3383268"/>
          </a:xfrm>
          <a:prstGeom prst="rect">
            <a:avLst/>
          </a:prstGeom>
        </p:spPr>
      </p:pic>
      <p:pic>
        <p:nvPicPr>
          <p:cNvPr id="8" name="image274.jpg" descr="Hình ảnh có liên quan">
            <a:extLst>
              <a:ext uri="{FF2B5EF4-FFF2-40B4-BE49-F238E27FC236}">
                <a16:creationId xmlns:a16="http://schemas.microsoft.com/office/drawing/2014/main" id="{EE29550E-B95C-4EED-B3CA-59F619DD1DCB}"/>
              </a:ext>
            </a:extLst>
          </p:cNvPr>
          <p:cNvPicPr/>
          <p:nvPr/>
        </p:nvPicPr>
        <p:blipFill rotWithShape="1">
          <a:blip r:embed="rId4"/>
          <a:srcRect l="24869" r="20232" b="-1"/>
          <a:stretch/>
        </p:blipFill>
        <p:spPr>
          <a:xfrm>
            <a:off x="6145909" y="10"/>
            <a:ext cx="2971800" cy="3383268"/>
          </a:xfrm>
          <a:prstGeom prst="rect">
            <a:avLst/>
          </a:prstGeom>
        </p:spPr>
      </p:pic>
      <p:pic>
        <p:nvPicPr>
          <p:cNvPr id="4" name="image177.jpg" descr="Image result for norway spring&quot;">
            <a:extLst>
              <a:ext uri="{FF2B5EF4-FFF2-40B4-BE49-F238E27FC236}">
                <a16:creationId xmlns:a16="http://schemas.microsoft.com/office/drawing/2014/main" id="{0E6EDAC6-24AF-46E8-BAEE-9F0385D439C5}"/>
              </a:ext>
            </a:extLst>
          </p:cNvPr>
          <p:cNvPicPr/>
          <p:nvPr/>
        </p:nvPicPr>
        <p:blipFill rotWithShape="1">
          <a:blip r:embed="rId5"/>
          <a:srcRect l="33901" r="7465" b="-3"/>
          <a:stretch/>
        </p:blipFill>
        <p:spPr>
          <a:xfrm>
            <a:off x="9220200" y="10"/>
            <a:ext cx="2971800" cy="3383268"/>
          </a:xfrm>
          <a:prstGeom prst="rect">
            <a:avLst/>
          </a:prstGeom>
        </p:spPr>
      </p:pic>
      <p:pic>
        <p:nvPicPr>
          <p:cNvPr id="6" name="image204.jpg" descr="Image result for norway winter&quot;">
            <a:extLst>
              <a:ext uri="{FF2B5EF4-FFF2-40B4-BE49-F238E27FC236}">
                <a16:creationId xmlns:a16="http://schemas.microsoft.com/office/drawing/2014/main" id="{CA8FECEA-84CD-438F-96C2-D9DBE6FE65CB}"/>
              </a:ext>
            </a:extLst>
          </p:cNvPr>
          <p:cNvPicPr/>
          <p:nvPr/>
        </p:nvPicPr>
        <p:blipFill rotWithShape="1">
          <a:blip r:embed="rId6"/>
          <a:srcRect t="492" r="-1" b="-1"/>
          <a:stretch/>
        </p:blipFill>
        <p:spPr>
          <a:xfrm>
            <a:off x="-1018" y="3474720"/>
            <a:ext cx="6044438" cy="3383280"/>
          </a:xfrm>
          <a:prstGeom prst="rect">
            <a:avLst/>
          </a:prstGeom>
        </p:spPr>
      </p:pic>
      <p:sp>
        <p:nvSpPr>
          <p:cNvPr id="7" name="Rectangle 6">
            <a:extLst>
              <a:ext uri="{FF2B5EF4-FFF2-40B4-BE49-F238E27FC236}">
                <a16:creationId xmlns:a16="http://schemas.microsoft.com/office/drawing/2014/main" id="{BCB13A86-1BC0-4420-85AB-B57B479740BB}"/>
              </a:ext>
            </a:extLst>
          </p:cNvPr>
          <p:cNvSpPr/>
          <p:nvPr/>
        </p:nvSpPr>
        <p:spPr>
          <a:xfrm>
            <a:off x="6043420" y="3848434"/>
            <a:ext cx="6046089" cy="1758732"/>
          </a:xfrm>
          <a:prstGeom prst="rect">
            <a:avLst/>
          </a:prstGeom>
        </p:spPr>
        <p:txBody>
          <a:bodyPr vert="horz" lIns="91440" tIns="45720" rIns="91440" bIns="45720" rtlCol="0">
            <a:noAutofit/>
          </a:bodyPr>
          <a:lstStyle/>
          <a:p>
            <a:pPr algn="ctr">
              <a:lnSpc>
                <a:spcPct val="90000"/>
              </a:lnSpc>
              <a:spcAft>
                <a:spcPts val="600"/>
              </a:spcAft>
            </a:pPr>
            <a:r>
              <a:rPr lang="en-US" sz="4000" b="1">
                <a:solidFill>
                  <a:srgbClr val="FFFFFF"/>
                </a:solidFill>
                <a:latin typeface="Arial" panose="020B0604020202020204" pitchFamily="34" charset="0"/>
                <a:cs typeface="Arial" panose="020B0604020202020204" pitchFamily="34" charset="0"/>
              </a:rPr>
              <a:t>BÀI 53</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THỰC HÀNH</a:t>
            </a:r>
          </a:p>
          <a:p>
            <a:pPr algn="ctr">
              <a:lnSpc>
                <a:spcPct val="90000"/>
              </a:lnSpc>
              <a:spcAft>
                <a:spcPts val="600"/>
              </a:spcAft>
            </a:pPr>
            <a:r>
              <a:rPr lang="en-US" sz="3200" b="1">
                <a:solidFill>
                  <a:srgbClr val="FFFFFF"/>
                </a:solidFill>
                <a:latin typeface="Arial" panose="020B0604020202020204" pitchFamily="34" charset="0"/>
                <a:cs typeface="Arial" panose="020B0604020202020204" pitchFamily="34" charset="0"/>
              </a:rPr>
              <a:t>ĐỌC,PHÂN TÍCH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ỢC ĐỒ,BIỂU ĐỒ NHIỆT ĐỘ VÀ L</a:t>
            </a:r>
            <a:r>
              <a:rPr lang="vi-VN" sz="3200" b="1">
                <a:solidFill>
                  <a:srgbClr val="FFFFFF"/>
                </a:solidFill>
                <a:latin typeface="Arial" panose="020B0604020202020204" pitchFamily="34" charset="0"/>
                <a:cs typeface="Arial" panose="020B0604020202020204" pitchFamily="34" charset="0"/>
              </a:rPr>
              <a:t>Ư</a:t>
            </a:r>
            <a:r>
              <a:rPr lang="en-US" sz="3200" b="1">
                <a:solidFill>
                  <a:srgbClr val="FFFFFF"/>
                </a:solidFill>
                <a:latin typeface="Arial" panose="020B0604020202020204" pitchFamily="34" charset="0"/>
                <a:cs typeface="Arial" panose="020B0604020202020204" pitchFamily="34" charset="0"/>
              </a:rPr>
              <a:t>ỢNG MƯA CHÂU ÂU</a:t>
            </a:r>
          </a:p>
        </p:txBody>
      </p:sp>
      <p:sp>
        <p:nvSpPr>
          <p:cNvPr id="10" name="TextBox 9">
            <a:extLst>
              <a:ext uri="{FF2B5EF4-FFF2-40B4-BE49-F238E27FC236}">
                <a16:creationId xmlns:a16="http://schemas.microsoft.com/office/drawing/2014/main" id="{C974AB58-CD7F-477D-9268-91989DEC332A}"/>
              </a:ext>
            </a:extLst>
          </p:cNvPr>
          <p:cNvSpPr txBox="1"/>
          <p:nvPr/>
        </p:nvSpPr>
        <p:spPr>
          <a:xfrm>
            <a:off x="6145909" y="3474720"/>
            <a:ext cx="5941949" cy="3204376"/>
          </a:xfrm>
          <a:prstGeom prst="rect">
            <a:avLst/>
          </a:prstGeom>
          <a:solidFill>
            <a:srgbClr val="92D050"/>
          </a:solidFill>
        </p:spPr>
        <p:txBody>
          <a:bodyPr vert="horz" lIns="91440" tIns="45720" rIns="91440" bIns="45720" rtlCol="0">
            <a:normAutofit/>
          </a:bodyPr>
          <a:lstStyle/>
          <a:p>
            <a:pPr algn="ctr">
              <a:lnSpc>
                <a:spcPct val="90000"/>
              </a:lnSpc>
              <a:spcAft>
                <a:spcPts val="600"/>
              </a:spcAft>
            </a:pPr>
            <a:endParaRPr lang="en-US" sz="2800" b="1">
              <a:solidFill>
                <a:srgbClr val="1C11AF"/>
              </a:solidFill>
              <a:latin typeface="Arial" panose="020B0604020202020204" pitchFamily="34" charset="0"/>
              <a:cs typeface="Arial" panose="020B0604020202020204" pitchFamily="34" charset="0"/>
            </a:endParaRPr>
          </a:p>
          <a:p>
            <a:pPr algn="ctr">
              <a:lnSpc>
                <a:spcPct val="90000"/>
              </a:lnSpc>
              <a:spcAft>
                <a:spcPts val="600"/>
              </a:spcAft>
            </a:pPr>
            <a:r>
              <a:rPr lang="en-US" sz="4400" b="1">
                <a:solidFill>
                  <a:srgbClr val="1C11AF"/>
                </a:solidFill>
                <a:latin typeface="Arial" panose="020B0604020202020204" pitchFamily="34" charset="0"/>
                <a:cs typeface="Arial" panose="020B0604020202020204" pitchFamily="34" charset="0"/>
              </a:rPr>
              <a:t>BÀI 1. VỊ TRÍ ĐỊA LÍ.</a:t>
            </a:r>
          </a:p>
          <a:p>
            <a:pPr algn="ctr"/>
            <a:r>
              <a:rPr lang="en-US" sz="44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166729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0B90B4C-F392-497D-A5A9-B3CD9DD0C5EA}"/>
              </a:ext>
            </a:extLst>
          </p:cNvPr>
          <p:cNvSpPr/>
          <p:nvPr/>
        </p:nvSpPr>
        <p:spPr>
          <a:xfrm>
            <a:off x="1061031" y="1123226"/>
            <a:ext cx="265451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c. Sông ngòi</a:t>
            </a:r>
          </a:p>
        </p:txBody>
      </p:sp>
      <p:sp>
        <p:nvSpPr>
          <p:cNvPr id="11" name="Text Box 16">
            <a:extLst>
              <a:ext uri="{FF2B5EF4-FFF2-40B4-BE49-F238E27FC236}">
                <a16:creationId xmlns:a16="http://schemas.microsoft.com/office/drawing/2014/main" id="{BC2681EB-30F9-48FF-9712-A9C4C9EE0D81}"/>
              </a:ext>
            </a:extLst>
          </p:cNvPr>
          <p:cNvSpPr txBox="1">
            <a:spLocks noChangeArrowheads="1"/>
          </p:cNvSpPr>
          <p:nvPr/>
        </p:nvSpPr>
        <p:spPr bwMode="auto">
          <a:xfrm>
            <a:off x="80909" y="2351782"/>
            <a:ext cx="12030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spcBef>
                <a:spcPct val="50000"/>
              </a:spcBef>
            </a:pPr>
            <a:r>
              <a:rPr lang="en-US" altLang="en-US" sz="3200">
                <a:latin typeface="Arial" panose="020B0604020202020204" pitchFamily="34" charset="0"/>
              </a:rPr>
              <a:t>    </a:t>
            </a:r>
            <a:r>
              <a:rPr lang="en-US" altLang="en-US" sz="3600">
                <a:solidFill>
                  <a:srgbClr val="1C11AF"/>
                </a:solidFill>
                <a:latin typeface="Arial" panose="020B0604020202020204" pitchFamily="34" charset="0"/>
              </a:rPr>
              <a:t>- Mạng lưới sông ngòi dày đặc, lượng nước dồi dào. Các sông lớn: Đa-nuýp, Rai-nơ, Vôn-ga...</a:t>
            </a:r>
          </a:p>
        </p:txBody>
      </p:sp>
      <p:pic>
        <p:nvPicPr>
          <p:cNvPr id="12" name="Picture 11" descr="book9">
            <a:extLst>
              <a:ext uri="{FF2B5EF4-FFF2-40B4-BE49-F238E27FC236}">
                <a16:creationId xmlns:a16="http://schemas.microsoft.com/office/drawing/2014/main" id="{5F2FDE3C-8AE3-4891-9090-A675244ADD7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49572" y="1078444"/>
            <a:ext cx="1124985" cy="77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1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grpSp>
        <p:nvGrpSpPr>
          <p:cNvPr id="15" name="Group 14">
            <a:extLst>
              <a:ext uri="{FF2B5EF4-FFF2-40B4-BE49-F238E27FC236}">
                <a16:creationId xmlns:a16="http://schemas.microsoft.com/office/drawing/2014/main" id="{880B021E-5CF7-42D6-B11B-C67133D456FE}"/>
              </a:ext>
            </a:extLst>
          </p:cNvPr>
          <p:cNvGrpSpPr/>
          <p:nvPr/>
        </p:nvGrpSpPr>
        <p:grpSpPr>
          <a:xfrm>
            <a:off x="2207454" y="821439"/>
            <a:ext cx="8770852" cy="5757132"/>
            <a:chOff x="2161308" y="1100868"/>
            <a:chExt cx="8770852" cy="5757132"/>
          </a:xfrm>
        </p:grpSpPr>
        <p:sp>
          <p:nvSpPr>
            <p:cNvPr id="13" name="Explosion: 8 Points 12">
              <a:extLst>
                <a:ext uri="{FF2B5EF4-FFF2-40B4-BE49-F238E27FC236}">
                  <a16:creationId xmlns:a16="http://schemas.microsoft.com/office/drawing/2014/main" id="{F2FFBE32-F513-48A9-B070-28983269AE39}"/>
                </a:ext>
              </a:extLst>
            </p:cNvPr>
            <p:cNvSpPr/>
            <p:nvPr/>
          </p:nvSpPr>
          <p:spPr>
            <a:xfrm>
              <a:off x="2161308" y="1100868"/>
              <a:ext cx="8770852" cy="5757132"/>
            </a:xfrm>
            <a:prstGeom prst="irregularSeal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A4E30F-9615-4A05-898F-E9EE5BB7925F}"/>
                </a:ext>
              </a:extLst>
            </p:cNvPr>
            <p:cNvSpPr txBox="1"/>
            <p:nvPr/>
          </p:nvSpPr>
          <p:spPr>
            <a:xfrm>
              <a:off x="3816629" y="3075336"/>
              <a:ext cx="5427001" cy="1569660"/>
            </a:xfrm>
            <a:prstGeom prst="rect">
              <a:avLst/>
            </a:prstGeom>
            <a:noFill/>
          </p:spPr>
          <p:txBody>
            <a:bodyPr wrap="square" rtlCol="0">
              <a:spAutoFit/>
            </a:bodyPr>
            <a:lstStyle/>
            <a:p>
              <a:pPr algn="ctr"/>
              <a:r>
                <a:rPr lang="en-US" sz="3200">
                  <a:solidFill>
                    <a:srgbClr val="00B050"/>
                  </a:solidFill>
                  <a:latin typeface="Arial" panose="020B0604020202020204" pitchFamily="34" charset="0"/>
                  <a:cs typeface="Arial" panose="020B0604020202020204" pitchFamily="34" charset="0"/>
                </a:rPr>
                <a:t>Kể tên các đới thiên nhiên trên Trái Đất? Châu Âu có những đới thiên nhiên nào?</a:t>
              </a:r>
            </a:p>
          </p:txBody>
        </p:sp>
      </p:grpSp>
      <p:pic>
        <p:nvPicPr>
          <p:cNvPr id="21" name="Picture 20">
            <a:extLst>
              <a:ext uri="{FF2B5EF4-FFF2-40B4-BE49-F238E27FC236}">
                <a16:creationId xmlns:a16="http://schemas.microsoft.com/office/drawing/2014/main" id="{C17F3646-E5F6-4ECF-BCF2-FCC68A238504}"/>
              </a:ext>
            </a:extLst>
          </p:cNvPr>
          <p:cNvPicPr>
            <a:picLocks noChangeAspect="1"/>
          </p:cNvPicPr>
          <p:nvPr/>
        </p:nvPicPr>
        <p:blipFill rotWithShape="1">
          <a:blip r:embed="rId4"/>
          <a:srcRect l="22866" t="22602" r="25274" b="23223"/>
          <a:stretch/>
        </p:blipFill>
        <p:spPr>
          <a:xfrm>
            <a:off x="1430589" y="1024525"/>
            <a:ext cx="9790769" cy="5350959"/>
          </a:xfrm>
          <a:prstGeom prst="rect">
            <a:avLst/>
          </a:prstGeom>
        </p:spPr>
      </p:pic>
      <p:sp>
        <p:nvSpPr>
          <p:cNvPr id="2" name="TextBox 1">
            <a:extLst>
              <a:ext uri="{FF2B5EF4-FFF2-40B4-BE49-F238E27FC236}">
                <a16:creationId xmlns:a16="http://schemas.microsoft.com/office/drawing/2014/main" id="{187B8186-F236-4C71-8C18-1E82ACD2B56D}"/>
              </a:ext>
            </a:extLst>
          </p:cNvPr>
          <p:cNvSpPr txBox="1"/>
          <p:nvPr/>
        </p:nvSpPr>
        <p:spPr>
          <a:xfrm>
            <a:off x="3586349" y="6375484"/>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Tree>
    <p:extLst>
      <p:ext uri="{BB962C8B-B14F-4D97-AF65-F5344CB8AC3E}">
        <p14:creationId xmlns:p14="http://schemas.microsoft.com/office/powerpoint/2010/main" val="11273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fltVal val="0"/>
                                          </p:val>
                                        </p:tav>
                                      </p:tavLst>
                                    </p:anim>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6" name="Rectangle 15">
            <a:extLst>
              <a:ext uri="{FF2B5EF4-FFF2-40B4-BE49-F238E27FC236}">
                <a16:creationId xmlns:a16="http://schemas.microsoft.com/office/drawing/2014/main" id="{AE2012DF-3715-46F6-A2F3-8A02851CC010}"/>
              </a:ext>
            </a:extLst>
          </p:cNvPr>
          <p:cNvSpPr/>
          <p:nvPr/>
        </p:nvSpPr>
        <p:spPr>
          <a:xfrm>
            <a:off x="1213694" y="1307679"/>
            <a:ext cx="9764612" cy="954107"/>
          </a:xfrm>
          <a:prstGeom prst="rect">
            <a:avLst/>
          </a:prstGeom>
          <a:solidFill>
            <a:schemeClr val="bg1"/>
          </a:solidFill>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và quan sát các hình ảnh mục d (SGK):</a:t>
            </a:r>
          </a:p>
          <a:p>
            <a:pPr algn="ctr"/>
            <a:r>
              <a:rPr lang="en-US" sz="2800">
                <a:solidFill>
                  <a:srgbClr val="FF0000"/>
                </a:solidFill>
                <a:latin typeface="Arial" panose="020B0604020202020204" pitchFamily="34" charset="0"/>
                <a:cs typeface="Arial" panose="020B0604020202020204" pitchFamily="34" charset="0"/>
              </a:rPr>
              <a:t>Trình bày đặc điểm các đới thiên nhiên ở Châu Âu?</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97AAABC0-3663-47B9-A4B3-5BF4C16B2346}"/>
              </a:ext>
            </a:extLst>
          </p:cNvPr>
          <p:cNvGraphicFramePr>
            <a:graphicFrameLocks noGrp="1"/>
          </p:cNvGraphicFramePr>
          <p:nvPr>
            <p:extLst>
              <p:ext uri="{D42A27DB-BD31-4B8C-83A1-F6EECF244321}">
                <p14:modId xmlns:p14="http://schemas.microsoft.com/office/powerpoint/2010/main" val="1982498389"/>
              </p:ext>
            </p:extLst>
          </p:nvPr>
        </p:nvGraphicFramePr>
        <p:xfrm>
          <a:off x="287849" y="2314165"/>
          <a:ext cx="11616301" cy="4422289"/>
        </p:xfrm>
        <a:graphic>
          <a:graphicData uri="http://schemas.openxmlformats.org/drawingml/2006/table">
            <a:tbl>
              <a:tblPr firstRow="1" firstCol="1" bandRow="1">
                <a:tableStyleId>{5C22544A-7EE6-4342-B048-85BDC9FD1C3A}</a:tableStyleId>
              </a:tblPr>
              <a:tblGrid>
                <a:gridCol w="2882863">
                  <a:extLst>
                    <a:ext uri="{9D8B030D-6E8A-4147-A177-3AD203B41FA5}">
                      <a16:colId xmlns:a16="http://schemas.microsoft.com/office/drawing/2014/main" val="4266050001"/>
                    </a:ext>
                  </a:extLst>
                </a:gridCol>
                <a:gridCol w="4352103">
                  <a:extLst>
                    <a:ext uri="{9D8B030D-6E8A-4147-A177-3AD203B41FA5}">
                      <a16:colId xmlns:a16="http://schemas.microsoft.com/office/drawing/2014/main" val="1878727214"/>
                    </a:ext>
                  </a:extLst>
                </a:gridCol>
                <a:gridCol w="4381335">
                  <a:extLst>
                    <a:ext uri="{9D8B030D-6E8A-4147-A177-3AD203B41FA5}">
                      <a16:colId xmlns:a16="http://schemas.microsoft.com/office/drawing/2014/main" val="2428832482"/>
                    </a:ext>
                  </a:extLst>
                </a:gridCol>
              </a:tblGrid>
              <a:tr h="720109">
                <a:tc>
                  <a:txBody>
                    <a:bodyPr/>
                    <a:lstStyle/>
                    <a:p>
                      <a:pPr algn="ctr">
                        <a:lnSpc>
                          <a:spcPct val="200000"/>
                        </a:lnSpc>
                        <a:spcAft>
                          <a:spcPts val="0"/>
                        </a:spcAft>
                      </a:pPr>
                      <a:r>
                        <a:rPr lang="vi-VN" sz="2800">
                          <a:effectLst/>
                          <a:latin typeface="Arial" panose="020B0604020202020204" pitchFamily="34" charset="0"/>
                          <a:cs typeface="Arial" panose="020B0604020202020204" pitchFamily="34" charset="0"/>
                        </a:rPr>
                        <a:t>Đặc điểm</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spcAft>
                          <a:spcPts val="0"/>
                        </a:spcAft>
                      </a:pPr>
                      <a:r>
                        <a:rPr lang="vi-VN" sz="2800">
                          <a:effectLst/>
                        </a:rPr>
                        <a:t>Đới </a:t>
                      </a:r>
                      <a:r>
                        <a:rPr lang="en-US" sz="2800">
                          <a:effectLst/>
                        </a:rPr>
                        <a:t>lạnh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2800">
                          <a:effectLst/>
                        </a:rPr>
                        <a:t>Đ</a:t>
                      </a:r>
                      <a:r>
                        <a:rPr lang="vi-VN" sz="2800">
                          <a:effectLst/>
                        </a:rPr>
                        <a:t>ới ôn hòa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93872561"/>
                  </a:ext>
                </a:extLst>
              </a:tr>
              <a:tr h="720109">
                <a:tc>
                  <a:txBody>
                    <a:bodyPr/>
                    <a:lstStyle/>
                    <a:p>
                      <a:pPr>
                        <a:lnSpc>
                          <a:spcPct val="200000"/>
                        </a:lnSpc>
                        <a:spcAft>
                          <a:spcPts val="0"/>
                        </a:spcAft>
                      </a:pPr>
                      <a:r>
                        <a:rPr lang="en-US" sz="2800">
                          <a:effectLst/>
                        </a:rPr>
                        <a:t>Phân bố</a:t>
                      </a:r>
                      <a:r>
                        <a:rPr lang="vi-VN" sz="2800">
                          <a:effectLst/>
                        </a:rPr>
                        <a:t>/vị trí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3456185"/>
                  </a:ext>
                </a:extLst>
              </a:tr>
              <a:tr h="796754">
                <a:tc>
                  <a:txBody>
                    <a:bodyPr/>
                    <a:lstStyle/>
                    <a:p>
                      <a:pPr>
                        <a:lnSpc>
                          <a:spcPct val="200000"/>
                        </a:lnSpc>
                        <a:spcAft>
                          <a:spcPts val="0"/>
                        </a:spcAft>
                      </a:pPr>
                      <a:r>
                        <a:rPr lang="vi-VN" sz="2800">
                          <a:effectLst/>
                        </a:rPr>
                        <a:t>Khí hậu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677132090"/>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Thực</a:t>
                      </a:r>
                      <a:r>
                        <a:rPr lang="en-US" sz="2800">
                          <a:effectLst/>
                          <a:latin typeface="Arial" panose="020B0604020202020204" pitchFamily="34" charset="0"/>
                          <a:ea typeface="Times New Roman" panose="02020603050405020304" pitchFamily="18" charset="0"/>
                          <a:cs typeface="Arial" panose="020B0604020202020204" pitchFamily="34" charset="0"/>
                        </a:rPr>
                        <a:t> vật</a:t>
                      </a:r>
                    </a:p>
                  </a:txBody>
                  <a:tcPr marL="68580" marR="68580" marT="0" marB="0"/>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r>
                        <a:rPr lang="vi-VN" sz="1300">
                          <a:effectLst/>
                        </a:rPr>
                        <a:t>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8852450"/>
                  </a:ext>
                </a:extLst>
              </a:tr>
              <a:tr h="523393">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Nhóm đất chính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92568414"/>
                  </a:ext>
                </a:extLst>
              </a:tr>
              <a:tr h="523392">
                <a:tc>
                  <a:txBody>
                    <a:bodyPr/>
                    <a:lstStyle/>
                    <a:p>
                      <a:pPr>
                        <a:lnSpc>
                          <a:spcPct val="200000"/>
                        </a:lnSpc>
                        <a:spcAft>
                          <a:spcPts val="0"/>
                        </a:spcAft>
                      </a:pPr>
                      <a:r>
                        <a:rPr lang="vi-VN" sz="2800">
                          <a:effectLst/>
                          <a:latin typeface="Arial" panose="020B0604020202020204" pitchFamily="34" charset="0"/>
                          <a:ea typeface="Times New Roman" panose="02020603050405020304" pitchFamily="18" charset="0"/>
                          <a:cs typeface="Arial" panose="020B0604020202020204" pitchFamily="34" charset="0"/>
                        </a:rPr>
                        <a:t>Động vật</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93521259"/>
                  </a:ext>
                </a:extLst>
              </a:tr>
            </a:tbl>
          </a:graphicData>
        </a:graphic>
      </p:graphicFrame>
      <p:grpSp>
        <p:nvGrpSpPr>
          <p:cNvPr id="18" name="Group 17">
            <a:extLst>
              <a:ext uri="{FF2B5EF4-FFF2-40B4-BE49-F238E27FC236}">
                <a16:creationId xmlns:a16="http://schemas.microsoft.com/office/drawing/2014/main" id="{5AEA35D2-F850-435E-85AE-33EE50CD5DA0}"/>
              </a:ext>
            </a:extLst>
          </p:cNvPr>
          <p:cNvGrpSpPr/>
          <p:nvPr/>
        </p:nvGrpSpPr>
        <p:grpSpPr>
          <a:xfrm>
            <a:off x="4034609" y="595402"/>
            <a:ext cx="5709491" cy="646331"/>
            <a:chOff x="4060790" y="1084791"/>
            <a:chExt cx="4276637" cy="646331"/>
          </a:xfrm>
        </p:grpSpPr>
        <p:sp>
          <p:nvSpPr>
            <p:cNvPr id="19" name="Rectangle: Rounded Corners 18">
              <a:extLst>
                <a:ext uri="{FF2B5EF4-FFF2-40B4-BE49-F238E27FC236}">
                  <a16:creationId xmlns:a16="http://schemas.microsoft.com/office/drawing/2014/main" id="{6ECD9D41-D698-42D5-981E-763B03C2B373}"/>
                </a:ext>
              </a:extLst>
            </p:cNvPr>
            <p:cNvSpPr/>
            <p:nvPr/>
          </p:nvSpPr>
          <p:spPr>
            <a:xfrm>
              <a:off x="4109546" y="1116773"/>
              <a:ext cx="3412306" cy="601181"/>
            </a:xfrm>
            <a:prstGeom prst="roundRect">
              <a:avLst/>
            </a:prstGeom>
            <a:solidFill>
              <a:schemeClr val="accent4">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1C11AF"/>
                </a:solidFill>
              </a:endParaRPr>
            </a:p>
          </p:txBody>
        </p:sp>
        <p:sp>
          <p:nvSpPr>
            <p:cNvPr id="20" name="TextBox 19">
              <a:extLst>
                <a:ext uri="{FF2B5EF4-FFF2-40B4-BE49-F238E27FC236}">
                  <a16:creationId xmlns:a16="http://schemas.microsoft.com/office/drawing/2014/main" id="{B1718065-17BF-4C76-9FD5-7E4C6482D5F1}"/>
                </a:ext>
              </a:extLst>
            </p:cNvPr>
            <p:cNvSpPr txBox="1"/>
            <p:nvPr/>
          </p:nvSpPr>
          <p:spPr>
            <a:xfrm>
              <a:off x="4060790" y="1084791"/>
              <a:ext cx="4276637" cy="646331"/>
            </a:xfrm>
            <a:prstGeom prst="rect">
              <a:avLst/>
            </a:prstGeom>
            <a:noFill/>
          </p:spPr>
          <p:txBody>
            <a:bodyPr wrap="square" rtlCol="0">
              <a:spAutoFit/>
            </a:bodyPr>
            <a:lstStyle/>
            <a:p>
              <a:r>
                <a:rPr lang="en-US" sz="3600" b="1">
                  <a:solidFill>
                    <a:srgbClr val="1C11AF"/>
                  </a:solidFill>
                  <a:latin typeface="Arial" panose="020B0604020202020204" pitchFamily="34" charset="0"/>
                  <a:cs typeface="Arial" panose="020B0604020202020204" pitchFamily="34" charset="0"/>
                </a:rPr>
                <a:t> </a:t>
              </a:r>
              <a:r>
                <a:rPr lang="en-US" sz="3200" b="1">
                  <a:solidFill>
                    <a:srgbClr val="1C11AF"/>
                  </a:solidFill>
                  <a:latin typeface="Arial" panose="020B0604020202020204" pitchFamily="34" charset="0"/>
                  <a:cs typeface="Arial" panose="020B0604020202020204" pitchFamily="34" charset="0"/>
                </a:rPr>
                <a:t>THẢO LUẬN CẶP ĐÔI</a:t>
              </a:r>
            </a:p>
          </p:txBody>
        </p:sp>
      </p:grpSp>
      <p:pic>
        <p:nvPicPr>
          <p:cNvPr id="22" name="3 Minute Timer (Nho)">
            <a:hlinkClick r:id="" action="ppaction://media"/>
            <a:extLst>
              <a:ext uri="{FF2B5EF4-FFF2-40B4-BE49-F238E27FC236}">
                <a16:creationId xmlns:a16="http://schemas.microsoft.com/office/drawing/2014/main" id="{3C449908-5FFE-4ABA-9D18-DE88A0C3A8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8239" y="386624"/>
            <a:ext cx="1509416" cy="868676"/>
          </a:xfrm>
          <a:prstGeom prst="rect">
            <a:avLst/>
          </a:prstGeom>
        </p:spPr>
      </p:pic>
      <p:pic>
        <p:nvPicPr>
          <p:cNvPr id="23" name="Picture 22">
            <a:extLst>
              <a:ext uri="{FF2B5EF4-FFF2-40B4-BE49-F238E27FC236}">
                <a16:creationId xmlns:a16="http://schemas.microsoft.com/office/drawing/2014/main" id="{A2E5E2EB-E069-41A4-9097-234E92AB5BA1}"/>
              </a:ext>
            </a:extLst>
          </p:cNvPr>
          <p:cNvPicPr>
            <a:picLocks noChangeAspect="1"/>
          </p:cNvPicPr>
          <p:nvPr/>
        </p:nvPicPr>
        <p:blipFill rotWithShape="1">
          <a:blip r:embed="rId7"/>
          <a:srcRect l="23811" t="49918" r="67591" b="40164"/>
          <a:stretch/>
        </p:blipFill>
        <p:spPr>
          <a:xfrm>
            <a:off x="2390623" y="307614"/>
            <a:ext cx="1381733" cy="896659"/>
          </a:xfrm>
          <a:prstGeom prst="rect">
            <a:avLst/>
          </a:prstGeom>
        </p:spPr>
      </p:pic>
      <p:sp>
        <p:nvSpPr>
          <p:cNvPr id="2" name="TextBox 1">
            <a:extLst>
              <a:ext uri="{FF2B5EF4-FFF2-40B4-BE49-F238E27FC236}">
                <a16:creationId xmlns:a16="http://schemas.microsoft.com/office/drawing/2014/main" id="{0AB7A6C7-6872-4B4C-9C8F-BBCACC8A74EE}"/>
              </a:ext>
            </a:extLst>
          </p:cNvPr>
          <p:cNvSpPr txBox="1"/>
          <p:nvPr/>
        </p:nvSpPr>
        <p:spPr>
          <a:xfrm>
            <a:off x="4034609" y="4239491"/>
            <a:ext cx="2061391" cy="584775"/>
          </a:xfrm>
          <a:prstGeom prst="rect">
            <a:avLst/>
          </a:prstGeom>
          <a:solidFill>
            <a:schemeClr val="bg1"/>
          </a:solidFill>
        </p:spPr>
        <p:txBody>
          <a:bodyPr wrap="square" rtlCol="0">
            <a:spAutoFit/>
          </a:bodyPr>
          <a:lstStyle/>
          <a:p>
            <a:r>
              <a:rPr lang="vi-VN" sz="3200" b="1">
                <a:solidFill>
                  <a:srgbClr val="00B050"/>
                </a:solidFill>
              </a:rPr>
              <a:t>Nhóm 1,3</a:t>
            </a:r>
            <a:endParaRPr lang="en-US" sz="3200" b="1">
              <a:solidFill>
                <a:srgbClr val="00B050"/>
              </a:solidFill>
            </a:endParaRPr>
          </a:p>
        </p:txBody>
      </p:sp>
      <p:sp>
        <p:nvSpPr>
          <p:cNvPr id="11" name="TextBox 10">
            <a:extLst>
              <a:ext uri="{FF2B5EF4-FFF2-40B4-BE49-F238E27FC236}">
                <a16:creationId xmlns:a16="http://schemas.microsoft.com/office/drawing/2014/main" id="{1D772E03-8048-455E-B2E2-1D86B34DE0BA}"/>
              </a:ext>
            </a:extLst>
          </p:cNvPr>
          <p:cNvSpPr txBox="1"/>
          <p:nvPr/>
        </p:nvSpPr>
        <p:spPr>
          <a:xfrm>
            <a:off x="8202418" y="4239491"/>
            <a:ext cx="2061391" cy="584775"/>
          </a:xfrm>
          <a:prstGeom prst="rect">
            <a:avLst/>
          </a:prstGeom>
          <a:solidFill>
            <a:schemeClr val="bg1"/>
          </a:solidFill>
        </p:spPr>
        <p:txBody>
          <a:bodyPr wrap="square" rtlCol="0">
            <a:spAutoFit/>
          </a:bodyPr>
          <a:lstStyle/>
          <a:p>
            <a:r>
              <a:rPr lang="vi-VN" sz="3200" b="1">
                <a:solidFill>
                  <a:srgbClr val="00B050"/>
                </a:solidFill>
              </a:rPr>
              <a:t>Nhóm 2,4</a:t>
            </a:r>
            <a:endParaRPr lang="en-US" sz="3200" b="1">
              <a:solidFill>
                <a:srgbClr val="00B050"/>
              </a:solidFill>
            </a:endParaRPr>
          </a:p>
        </p:txBody>
      </p:sp>
    </p:spTree>
    <p:extLst>
      <p:ext uri="{BB962C8B-B14F-4D97-AF65-F5344CB8AC3E}">
        <p14:creationId xmlns:p14="http://schemas.microsoft.com/office/powerpoint/2010/main" val="25449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2"/>
                </p:tgtEl>
              </p:cMediaNode>
            </p:video>
          </p:childTnLst>
        </p:cTn>
      </p:par>
    </p:tnLst>
    <p:bldLst>
      <p:bldP spid="16" grpId="0" animBg="1"/>
      <p:bldP spid="2"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6" y="59433"/>
            <a:ext cx="7138166" cy="6739133"/>
          </a:xfrm>
          <a:prstGeom prst="rect">
            <a:avLst/>
          </a:prstGeom>
        </p:spPr>
      </p:pic>
      <p:sp>
        <p:nvSpPr>
          <p:cNvPr id="2" name="TextBox 1">
            <a:extLst>
              <a:ext uri="{FF2B5EF4-FFF2-40B4-BE49-F238E27FC236}">
                <a16:creationId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a16="http://schemas.microsoft.com/office/drawing/2014/main" id="{64E298C6-91D1-4890-984C-F95A082BB4C1}"/>
              </a:ext>
            </a:extLst>
          </p:cNvPr>
          <p:cNvSpPr txBox="1"/>
          <p:nvPr/>
        </p:nvSpPr>
        <p:spPr>
          <a:xfrm>
            <a:off x="503582" y="954157"/>
            <a:ext cx="1736035"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lạnh</a:t>
            </a:r>
          </a:p>
        </p:txBody>
      </p:sp>
      <p:sp>
        <p:nvSpPr>
          <p:cNvPr id="7" name="Text Box 35">
            <a:extLst>
              <a:ext uri="{FF2B5EF4-FFF2-40B4-BE49-F238E27FC236}">
                <a16:creationId xmlns:a16="http://schemas.microsoft.com/office/drawing/2014/main" id="{729F42CA-EC61-481B-B36D-B32D7AA7842D}"/>
              </a:ext>
            </a:extLst>
          </p:cNvPr>
          <p:cNvSpPr txBox="1">
            <a:spLocks noChangeArrowheads="1"/>
          </p:cNvSpPr>
          <p:nvPr/>
        </p:nvSpPr>
        <p:spPr bwMode="auto">
          <a:xfrm>
            <a:off x="170900" y="1857021"/>
            <a:ext cx="466026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các đảo, quần đảo Bắc Băng Dương, phía bắc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a16="http://schemas.microsoft.com/office/drawing/2014/main" id="{5D7C0761-FE45-4CE4-8483-72AF6F022259}"/>
              </a:ext>
            </a:extLst>
          </p:cNvPr>
          <p:cNvSpPr txBox="1">
            <a:spLocks noChangeArrowheads="1"/>
          </p:cNvSpPr>
          <p:nvPr/>
        </p:nvSpPr>
        <p:spPr bwMode="auto">
          <a:xfrm>
            <a:off x="170900" y="3585100"/>
            <a:ext cx="46602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Thực vật: rêu, địa y</a:t>
            </a:r>
            <a:endParaRPr lang="en-US" sz="2800" dirty="0">
              <a:solidFill>
                <a:srgbClr val="0070C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4C0F148-641E-428C-9EBB-2F2238BB1026}"/>
              </a:ext>
            </a:extLst>
          </p:cNvPr>
          <p:cNvPicPr>
            <a:picLocks noChangeAspect="1"/>
          </p:cNvPicPr>
          <p:nvPr/>
        </p:nvPicPr>
        <p:blipFill rotWithShape="1">
          <a:blip r:embed="rId5"/>
          <a:srcRect l="61691" t="50000" r="27320" b="31303"/>
          <a:stretch/>
        </p:blipFill>
        <p:spPr>
          <a:xfrm>
            <a:off x="5448323" y="3242016"/>
            <a:ext cx="5369443" cy="3246540"/>
          </a:xfrm>
          <a:prstGeom prst="rect">
            <a:avLst/>
          </a:prstGeom>
          <a:ln>
            <a:solidFill>
              <a:srgbClr val="0070C0"/>
            </a:solidFill>
          </a:ln>
        </p:spPr>
      </p:pic>
      <p:pic>
        <p:nvPicPr>
          <p:cNvPr id="10" name="Picture 9" descr="A picture containing text, outdoor, mountain, highland&#10;&#10;Description automatically generated">
            <a:extLst>
              <a:ext uri="{FF2B5EF4-FFF2-40B4-BE49-F238E27FC236}">
                <a16:creationId xmlns:a16="http://schemas.microsoft.com/office/drawing/2014/main" id="{2CC2365B-E7B7-4447-9CF4-3A494D5C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8323" y="137574"/>
            <a:ext cx="5369444" cy="2979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35">
            <a:extLst>
              <a:ext uri="{FF2B5EF4-FFF2-40B4-BE49-F238E27FC236}">
                <a16:creationId xmlns:a16="http://schemas.microsoft.com/office/drawing/2014/main" id="{DAE27AD8-B6B2-4C91-8641-80FFC009DDB7}"/>
              </a:ext>
            </a:extLst>
          </p:cNvPr>
          <p:cNvSpPr txBox="1">
            <a:spLocks noChangeArrowheads="1"/>
          </p:cNvSpPr>
          <p:nvPr/>
        </p:nvSpPr>
        <p:spPr bwMode="auto">
          <a:xfrm>
            <a:off x="0" y="4348743"/>
            <a:ext cx="558863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Động vật: 1 số loài chịu lạnh</a:t>
            </a:r>
          </a:p>
          <a:p>
            <a:pPr algn="just"/>
            <a:r>
              <a:rPr lang="en-US" sz="2800">
                <a:solidFill>
                  <a:srgbClr val="0070C0"/>
                </a:solidFill>
                <a:latin typeface="Arial" panose="020B0604020202020204" pitchFamily="34" charset="0"/>
                <a:cs typeface="Arial" panose="020B0604020202020204" pitchFamily="34" charset="0"/>
              </a:rPr>
              <a:t> (Chuột Lem-mút, chó sói, chồn,</a:t>
            </a:r>
          </a:p>
          <a:p>
            <a:pPr algn="just"/>
            <a:r>
              <a:rPr lang="en-US" sz="2800">
                <a:solidFill>
                  <a:srgbClr val="0070C0"/>
                </a:solidFill>
                <a:latin typeface="Arial" panose="020B0604020202020204" pitchFamily="34" charset="0"/>
                <a:cs typeface="Arial" panose="020B0604020202020204" pitchFamily="34" charset="0"/>
              </a:rPr>
              <a:t>cú bắc cực)</a:t>
            </a:r>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3EDCD14-1601-416B-8078-D4252C94F4FE}"/>
              </a:ext>
            </a:extLst>
          </p:cNvPr>
          <p:cNvPicPr>
            <a:picLocks noChangeAspect="1"/>
          </p:cNvPicPr>
          <p:nvPr/>
        </p:nvPicPr>
        <p:blipFill>
          <a:blip r:embed="rId7"/>
          <a:stretch>
            <a:fillRect/>
          </a:stretch>
        </p:blipFill>
        <p:spPr>
          <a:xfrm>
            <a:off x="5439376" y="3255997"/>
            <a:ext cx="5726802" cy="3368558"/>
          </a:xfrm>
          <a:prstGeom prst="rect">
            <a:avLst/>
          </a:prstGeom>
        </p:spPr>
      </p:pic>
      <p:pic>
        <p:nvPicPr>
          <p:cNvPr id="14" name="Picture 13">
            <a:extLst>
              <a:ext uri="{FF2B5EF4-FFF2-40B4-BE49-F238E27FC236}">
                <a16:creationId xmlns:a16="http://schemas.microsoft.com/office/drawing/2014/main" id="{C0B41779-223F-4047-A022-54CFA89837FD}"/>
              </a:ext>
            </a:extLst>
          </p:cNvPr>
          <p:cNvPicPr>
            <a:picLocks noChangeAspect="1"/>
          </p:cNvPicPr>
          <p:nvPr/>
        </p:nvPicPr>
        <p:blipFill>
          <a:blip r:embed="rId8"/>
          <a:stretch>
            <a:fillRect/>
          </a:stretch>
        </p:blipFill>
        <p:spPr>
          <a:xfrm>
            <a:off x="5439376" y="96118"/>
            <a:ext cx="5726802" cy="3175425"/>
          </a:xfrm>
          <a:prstGeom prst="rect">
            <a:avLst/>
          </a:prstGeom>
        </p:spPr>
      </p:pic>
    </p:spTree>
    <p:extLst>
      <p:ext uri="{BB962C8B-B14F-4D97-AF65-F5344CB8AC3E}">
        <p14:creationId xmlns:p14="http://schemas.microsoft.com/office/powerpoint/2010/main" val="17444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childTnLst>
                          </p:cTn>
                        </p:par>
                        <p:par>
                          <p:cTn id="33" fill="hold">
                            <p:stCondLst>
                              <p:cond delay="500"/>
                            </p:stCondLst>
                            <p:childTnLst>
                              <p:par>
                                <p:cTn id="34" presetID="16" presetClass="entr" presetSubtype="2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1" name="Rectangle: Rounded Corners 10">
            <a:extLst>
              <a:ext uri="{FF2B5EF4-FFF2-40B4-BE49-F238E27FC236}">
                <a16:creationId xmlns:a16="http://schemas.microsoft.com/office/drawing/2014/main" id="{84E6B574-789B-4493-952B-74179C145F3D}"/>
              </a:ext>
            </a:extLst>
          </p:cNvPr>
          <p:cNvSpPr/>
          <p:nvPr/>
        </p:nvSpPr>
        <p:spPr>
          <a:xfrm>
            <a:off x="122881" y="137574"/>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pic>
        <p:nvPicPr>
          <p:cNvPr id="4" name="Picture 3">
            <a:extLst>
              <a:ext uri="{FF2B5EF4-FFF2-40B4-BE49-F238E27FC236}">
                <a16:creationId xmlns:a16="http://schemas.microsoft.com/office/drawing/2014/main" id="{C511BD16-4798-4575-8137-5EE1D3817061}"/>
              </a:ext>
            </a:extLst>
          </p:cNvPr>
          <p:cNvPicPr>
            <a:picLocks noChangeAspect="1"/>
          </p:cNvPicPr>
          <p:nvPr/>
        </p:nvPicPr>
        <p:blipFill rotWithShape="1">
          <a:blip r:embed="rId4"/>
          <a:srcRect l="30542" t="15666" r="32590" b="14699"/>
          <a:stretch/>
        </p:blipFill>
        <p:spPr>
          <a:xfrm>
            <a:off x="5255045" y="357557"/>
            <a:ext cx="6872929" cy="6488723"/>
          </a:xfrm>
          <a:prstGeom prst="rect">
            <a:avLst/>
          </a:prstGeom>
        </p:spPr>
      </p:pic>
      <p:sp>
        <p:nvSpPr>
          <p:cNvPr id="2" name="TextBox 1">
            <a:extLst>
              <a:ext uri="{FF2B5EF4-FFF2-40B4-BE49-F238E27FC236}">
                <a16:creationId xmlns:a16="http://schemas.microsoft.com/office/drawing/2014/main" id="{D8C71300-EAF3-47E6-A454-F15D99BFE1A4}"/>
              </a:ext>
            </a:extLst>
          </p:cNvPr>
          <p:cNvSpPr txBox="1"/>
          <p:nvPr/>
        </p:nvSpPr>
        <p:spPr>
          <a:xfrm>
            <a:off x="6500633" y="6365557"/>
            <a:ext cx="5061447" cy="492443"/>
          </a:xfrm>
          <a:prstGeom prst="rect">
            <a:avLst/>
          </a:prstGeom>
          <a:solidFill>
            <a:schemeClr val="bg1"/>
          </a:solidFill>
        </p:spPr>
        <p:txBody>
          <a:bodyPr wrap="square" rtlCol="0">
            <a:spAutoFit/>
          </a:bodyPr>
          <a:lstStyle/>
          <a:p>
            <a:r>
              <a:rPr lang="en-US" sz="2600">
                <a:solidFill>
                  <a:srgbClr val="1C11AF"/>
                </a:solidFill>
                <a:latin typeface="Arial" panose="020B0604020202020204" pitchFamily="34" charset="0"/>
                <a:cs typeface="Arial" panose="020B0604020202020204" pitchFamily="34" charset="0"/>
              </a:rPr>
              <a:t>L</a:t>
            </a:r>
            <a:r>
              <a:rPr lang="vi-VN" sz="2600">
                <a:solidFill>
                  <a:srgbClr val="1C11AF"/>
                </a:solidFill>
                <a:latin typeface="Arial" panose="020B0604020202020204" pitchFamily="34" charset="0"/>
                <a:cs typeface="Arial" panose="020B0604020202020204" pitchFamily="34" charset="0"/>
              </a:rPr>
              <a:t>ư</a:t>
            </a:r>
            <a:r>
              <a:rPr lang="en-US" sz="2600">
                <a:solidFill>
                  <a:srgbClr val="1C11AF"/>
                </a:solidFill>
                <a:latin typeface="Arial" panose="020B0604020202020204" pitchFamily="34" charset="0"/>
                <a:cs typeface="Arial" panose="020B0604020202020204" pitchFamily="34" charset="0"/>
              </a:rPr>
              <a:t>ợc đồ tự nhiên Châu Âu</a:t>
            </a:r>
          </a:p>
        </p:txBody>
      </p:sp>
      <p:sp>
        <p:nvSpPr>
          <p:cNvPr id="5" name="TextBox 4">
            <a:extLst>
              <a:ext uri="{FF2B5EF4-FFF2-40B4-BE49-F238E27FC236}">
                <a16:creationId xmlns:a16="http://schemas.microsoft.com/office/drawing/2014/main" id="{64E298C6-91D1-4890-984C-F95A082BB4C1}"/>
              </a:ext>
            </a:extLst>
          </p:cNvPr>
          <p:cNvSpPr txBox="1"/>
          <p:nvPr/>
        </p:nvSpPr>
        <p:spPr>
          <a:xfrm>
            <a:off x="503582" y="954157"/>
            <a:ext cx="2287119" cy="584775"/>
          </a:xfrm>
          <a:prstGeom prst="rect">
            <a:avLst/>
          </a:prstGeom>
          <a:solidFill>
            <a:schemeClr val="accent4">
              <a:lumMod val="20000"/>
              <a:lumOff val="80000"/>
            </a:schemeClr>
          </a:solidFill>
          <a:ln w="3175">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Đới ôn hòa</a:t>
            </a:r>
          </a:p>
        </p:txBody>
      </p:sp>
      <p:sp>
        <p:nvSpPr>
          <p:cNvPr id="7" name="Text Box 35">
            <a:extLst>
              <a:ext uri="{FF2B5EF4-FFF2-40B4-BE49-F238E27FC236}">
                <a16:creationId xmlns:a16="http://schemas.microsoft.com/office/drawing/2014/main" id="{729F42CA-EC61-481B-B36D-B32D7AA7842D}"/>
              </a:ext>
            </a:extLst>
          </p:cNvPr>
          <p:cNvSpPr txBox="1">
            <a:spLocks noChangeArrowheads="1"/>
          </p:cNvSpPr>
          <p:nvPr/>
        </p:nvSpPr>
        <p:spPr bwMode="auto">
          <a:xfrm>
            <a:off x="64025" y="1857021"/>
            <a:ext cx="46602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 Phân bố phần lớn lãnh thổ Châu Âu</a:t>
            </a:r>
            <a:endParaRPr lang="en-US" sz="2800" dirty="0">
              <a:solidFill>
                <a:srgbClr val="0070C0"/>
              </a:solidFill>
              <a:latin typeface="Arial" panose="020B0604020202020204" pitchFamily="34" charset="0"/>
              <a:cs typeface="Arial" panose="020B0604020202020204" pitchFamily="34" charset="0"/>
            </a:endParaRPr>
          </a:p>
        </p:txBody>
      </p:sp>
      <p:sp>
        <p:nvSpPr>
          <p:cNvPr id="8" name="Text Box 35">
            <a:extLst>
              <a:ext uri="{FF2B5EF4-FFF2-40B4-BE49-F238E27FC236}">
                <a16:creationId xmlns:a16="http://schemas.microsoft.com/office/drawing/2014/main" id="{5D7C0761-FE45-4CE4-8483-72AF6F022259}"/>
              </a:ext>
            </a:extLst>
          </p:cNvPr>
          <p:cNvSpPr txBox="1">
            <a:spLocks noChangeArrowheads="1"/>
          </p:cNvSpPr>
          <p:nvPr/>
        </p:nvSpPr>
        <p:spPr bwMode="auto">
          <a:xfrm>
            <a:off x="-483" y="3035998"/>
            <a:ext cx="54621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spcBef>
                <a:spcPct val="50000"/>
              </a:spcBef>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Thực vật </a:t>
            </a:r>
            <a:r>
              <a:rPr lang="en-US" altLang="en-US" sz="2800">
                <a:solidFill>
                  <a:srgbClr val="0070C0"/>
                </a:solidFill>
                <a:latin typeface="Arial" panose="020B0604020202020204" pitchFamily="34" charset="0"/>
              </a:rPr>
              <a:t>thay đổi từ bắc xuống nam và tây sang đông:</a:t>
            </a:r>
            <a:endParaRPr lang="en-US" sz="2800" dirty="0">
              <a:solidFill>
                <a:srgbClr val="0070C0"/>
              </a:solidFill>
              <a:latin typeface="Arial" panose="020B0604020202020204" pitchFamily="34" charset="0"/>
              <a:cs typeface="Arial" panose="020B0604020202020204" pitchFamily="34" charset="0"/>
            </a:endParaRPr>
          </a:p>
        </p:txBody>
      </p:sp>
      <p:sp>
        <p:nvSpPr>
          <p:cNvPr id="15" name="Text Box 19">
            <a:extLst>
              <a:ext uri="{FF2B5EF4-FFF2-40B4-BE49-F238E27FC236}">
                <a16:creationId xmlns:a16="http://schemas.microsoft.com/office/drawing/2014/main" id="{1E0CD685-41C3-4AFD-BAD4-DE3773FEC47E}"/>
              </a:ext>
            </a:extLst>
          </p:cNvPr>
          <p:cNvSpPr txBox="1">
            <a:spLocks noChangeArrowheads="1"/>
          </p:cNvSpPr>
          <p:nvPr/>
        </p:nvSpPr>
        <p:spPr bwMode="auto">
          <a:xfrm>
            <a:off x="206127" y="4056218"/>
            <a:ext cx="5794871"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800">
                <a:solidFill>
                  <a:srgbClr val="0070C0"/>
                </a:solidFill>
                <a:latin typeface="Arial" panose="020B0604020202020204" pitchFamily="34" charset="0"/>
              </a:rPr>
              <a:t>- Phía bắc: rừng lá kim</a:t>
            </a:r>
          </a:p>
          <a:p>
            <a:pPr algn="just" eaLnBrk="1" hangingPunct="1"/>
            <a:r>
              <a:rPr lang="en-US" altLang="en-US" sz="2800">
                <a:solidFill>
                  <a:srgbClr val="0070C0"/>
                </a:solidFill>
                <a:latin typeface="Arial" panose="020B0604020202020204" pitchFamily="34" charset="0"/>
              </a:rPr>
              <a:t>- Ven biển Tây Âu: rừng lá rộng</a:t>
            </a:r>
          </a:p>
          <a:p>
            <a:pPr algn="just" eaLnBrk="1" hangingPunct="1"/>
            <a:r>
              <a:rPr lang="en-US" altLang="en-US" sz="2800">
                <a:solidFill>
                  <a:srgbClr val="0070C0"/>
                </a:solidFill>
                <a:latin typeface="Arial" panose="020B0604020202020204" pitchFamily="34" charset="0"/>
              </a:rPr>
              <a:t>- Vùng nội địa: rừng lá kim</a:t>
            </a:r>
          </a:p>
          <a:p>
            <a:pPr algn="just" eaLnBrk="1" hangingPunct="1"/>
            <a:r>
              <a:rPr lang="en-US" altLang="en-US" sz="2800">
                <a:solidFill>
                  <a:srgbClr val="0070C0"/>
                </a:solidFill>
                <a:latin typeface="Arial" panose="020B0604020202020204" pitchFamily="34" charset="0"/>
              </a:rPr>
              <a:t>- Phía đông nam: thảo nguyên</a:t>
            </a:r>
          </a:p>
          <a:p>
            <a:pPr algn="just" eaLnBrk="1" hangingPunct="1"/>
            <a:r>
              <a:rPr lang="en-US" altLang="en-US" sz="2800">
                <a:solidFill>
                  <a:srgbClr val="0070C0"/>
                </a:solidFill>
                <a:latin typeface="Arial" panose="020B0604020202020204" pitchFamily="34" charset="0"/>
              </a:rPr>
              <a:t>- Ven Địa Trung Hải: rừng lá cứng</a:t>
            </a:r>
          </a:p>
          <a:p>
            <a:pPr eaLnBrk="1" hangingPunct="1">
              <a:spcBef>
                <a:spcPct val="50000"/>
              </a:spcBef>
            </a:pPr>
            <a:endParaRPr lang="en-US" altLang="en-US" sz="2800">
              <a:latin typeface="Arial" panose="020B0604020202020204" pitchFamily="34" charset="0"/>
            </a:endParaRPr>
          </a:p>
        </p:txBody>
      </p:sp>
      <p:pic>
        <p:nvPicPr>
          <p:cNvPr id="6" name="Picture 5">
            <a:extLst>
              <a:ext uri="{FF2B5EF4-FFF2-40B4-BE49-F238E27FC236}">
                <a16:creationId xmlns:a16="http://schemas.microsoft.com/office/drawing/2014/main" id="{1B6F8EAB-6EFA-425B-BECA-0A8B0C662103}"/>
              </a:ext>
            </a:extLst>
          </p:cNvPr>
          <p:cNvPicPr>
            <a:picLocks noChangeAspect="1"/>
          </p:cNvPicPr>
          <p:nvPr/>
        </p:nvPicPr>
        <p:blipFill>
          <a:blip r:embed="rId5"/>
          <a:stretch>
            <a:fillRect/>
          </a:stretch>
        </p:blipFill>
        <p:spPr>
          <a:xfrm>
            <a:off x="5487426" y="380101"/>
            <a:ext cx="6708901" cy="3377909"/>
          </a:xfrm>
          <a:prstGeom prst="rect">
            <a:avLst/>
          </a:prstGeom>
        </p:spPr>
      </p:pic>
      <p:sp>
        <p:nvSpPr>
          <p:cNvPr id="17" name="Text Box 35">
            <a:extLst>
              <a:ext uri="{FF2B5EF4-FFF2-40B4-BE49-F238E27FC236}">
                <a16:creationId xmlns:a16="http://schemas.microsoft.com/office/drawing/2014/main" id="{E81DE280-A98C-407B-96A2-6CC42FCEEE02}"/>
              </a:ext>
            </a:extLst>
          </p:cNvPr>
          <p:cNvSpPr txBox="1">
            <a:spLocks noChangeArrowheads="1"/>
          </p:cNvSpPr>
          <p:nvPr/>
        </p:nvSpPr>
        <p:spPr bwMode="auto">
          <a:xfrm>
            <a:off x="137774" y="4056218"/>
            <a:ext cx="5132165" cy="1384995"/>
          </a:xfrm>
          <a:prstGeom prst="rect">
            <a:avLst/>
          </a:prstGeom>
          <a:solidFill>
            <a:schemeClr val="bg1"/>
          </a:solidFill>
          <a:ln>
            <a:noFill/>
          </a:ln>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gn="just">
              <a:buFont typeface="Wingdings" panose="05000000000000000000" pitchFamily="2" charset="2"/>
              <a:buChar char="ü"/>
            </a:pPr>
            <a:r>
              <a:rPr lang="en-US" sz="2800">
                <a:solidFill>
                  <a:srgbClr val="0070C0"/>
                </a:solidFill>
                <a:latin typeface="Arial" panose="020B0604020202020204" pitchFamily="34" charset="0"/>
                <a:cs typeface="Arial" panose="020B0604020202020204" pitchFamily="34" charset="0"/>
              </a:rPr>
              <a:t>Động vật: gấu nâu, chồn,</a:t>
            </a:r>
          </a:p>
          <a:p>
            <a:pPr algn="just"/>
            <a:r>
              <a:rPr lang="en-US" sz="2800">
                <a:solidFill>
                  <a:srgbClr val="0070C0"/>
                </a:solidFill>
                <a:latin typeface="Arial" panose="020B0604020202020204" pitchFamily="34" charset="0"/>
                <a:cs typeface="Arial" panose="020B0604020202020204" pitchFamily="34" charset="0"/>
              </a:rPr>
              <a:t>sơn dương, linh miêu…</a:t>
            </a:r>
          </a:p>
          <a:p>
            <a:pPr algn="just"/>
            <a:r>
              <a:rPr lang="en-US" sz="2800">
                <a:solidFill>
                  <a:srgbClr val="0070C0"/>
                </a:solidFill>
                <a:latin typeface="Arial" panose="020B0604020202020204" pitchFamily="34" charset="0"/>
                <a:cs typeface="Arial" panose="020B0604020202020204" pitchFamily="34" charset="0"/>
              </a:rPr>
              <a:t>nhiều loài bò sát, chim</a:t>
            </a:r>
            <a:endParaRPr lang="en-US" sz="28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92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blinds(horizontal)">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5">
                                            <p:txEl>
                                              <p:pRg st="1" end="1"/>
                                            </p:txEl>
                                          </p:spTgt>
                                        </p:tgtEl>
                                        <p:attrNameLst>
                                          <p:attrName>style.visibility</p:attrName>
                                        </p:attrNameLst>
                                      </p:cBhvr>
                                      <p:to>
                                        <p:strVal val="visible"/>
                                      </p:to>
                                    </p:set>
                                    <p:animEffect transition="in" filter="blinds(horizontal)">
                                      <p:cBhvr>
                                        <p:cTn id="30" dur="500"/>
                                        <p:tgtEl>
                                          <p:spTgt spid="15">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blinds(horizontal)">
                                      <p:cBhvr>
                                        <p:cTn id="33" dur="500"/>
                                        <p:tgtEl>
                                          <p:spTgt spid="15">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5">
                                            <p:txEl>
                                              <p:pRg st="3" end="3"/>
                                            </p:txEl>
                                          </p:spTgt>
                                        </p:tgtEl>
                                        <p:attrNameLst>
                                          <p:attrName>style.visibility</p:attrName>
                                        </p:attrNameLst>
                                      </p:cBhvr>
                                      <p:to>
                                        <p:strVal val="visible"/>
                                      </p:to>
                                    </p:set>
                                    <p:animEffect transition="in" filter="blinds(horizontal)">
                                      <p:cBhvr>
                                        <p:cTn id="36" dur="500"/>
                                        <p:tgtEl>
                                          <p:spTgt spid="15">
                                            <p:txEl>
                                              <p:pRg st="3" end="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animEffect transition="in" filter="blinds(horizontal)">
                                      <p:cBhvr>
                                        <p:cTn id="39" dur="500"/>
                                        <p:tgtEl>
                                          <p:spTgt spid="1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par>
                          <p:cTn id="45" fill="hold">
                            <p:stCondLst>
                              <p:cond delay="500"/>
                            </p:stCondLst>
                            <p:childTnLst>
                              <p:par>
                                <p:cTn id="46" presetID="10" presetClass="exit" presetSubtype="0" fill="hold" nodeType="after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5">
                                            <p:txEl>
                                              <p:pRg st="0" end="0"/>
                                            </p:txEl>
                                          </p:spTgt>
                                        </p:tgtEl>
                                      </p:cBhvr>
                                    </p:animEffect>
                                    <p:set>
                                      <p:cBhvr>
                                        <p:cTn id="56" dur="1" fill="hold">
                                          <p:stCondLst>
                                            <p:cond delay="499"/>
                                          </p:stCondLst>
                                        </p:cTn>
                                        <p:tgtEl>
                                          <p:spTgt spid="15">
                                            <p:txEl>
                                              <p:pRg st="0" end="0"/>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15">
                                            <p:txEl>
                                              <p:pRg st="1" end="1"/>
                                            </p:txEl>
                                          </p:spTgt>
                                        </p:tgtEl>
                                      </p:cBhvr>
                                    </p:animEffect>
                                    <p:set>
                                      <p:cBhvr>
                                        <p:cTn id="59" dur="1" fill="hold">
                                          <p:stCondLst>
                                            <p:cond delay="499"/>
                                          </p:stCondLst>
                                        </p:cTn>
                                        <p:tgtEl>
                                          <p:spTgt spid="15">
                                            <p:txEl>
                                              <p:pRg st="1" end="1"/>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15">
                                            <p:txEl>
                                              <p:pRg st="2" end="2"/>
                                            </p:txEl>
                                          </p:spTgt>
                                        </p:tgtEl>
                                      </p:cBhvr>
                                    </p:animEffect>
                                    <p:set>
                                      <p:cBhvr>
                                        <p:cTn id="62" dur="1" fill="hold">
                                          <p:stCondLst>
                                            <p:cond delay="499"/>
                                          </p:stCondLst>
                                        </p:cTn>
                                        <p:tgtEl>
                                          <p:spTgt spid="15">
                                            <p:txEl>
                                              <p:pRg st="2" end="2"/>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15">
                                            <p:txEl>
                                              <p:pRg st="3" end="3"/>
                                            </p:txEl>
                                          </p:spTgt>
                                        </p:tgtEl>
                                      </p:cBhvr>
                                    </p:animEffect>
                                    <p:set>
                                      <p:cBhvr>
                                        <p:cTn id="65" dur="1" fill="hold">
                                          <p:stCondLst>
                                            <p:cond delay="499"/>
                                          </p:stCondLst>
                                        </p:cTn>
                                        <p:tgtEl>
                                          <p:spTgt spid="15">
                                            <p:txEl>
                                              <p:pRg st="3" end="3"/>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15">
                                            <p:txEl>
                                              <p:pRg st="4" end="4"/>
                                            </p:txEl>
                                          </p:spTgt>
                                        </p:tgtEl>
                                      </p:cBhvr>
                                    </p:animEffect>
                                    <p:set>
                                      <p:cBhvr>
                                        <p:cTn id="68" dur="1" fill="hold">
                                          <p:stCondLst>
                                            <p:cond delay="499"/>
                                          </p:stCondLst>
                                        </p:cTn>
                                        <p:tgtEl>
                                          <p:spTgt spid="15">
                                            <p:txEl>
                                              <p:pRg st="4" end="4"/>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p:bldP spid="8" grpId="0"/>
      <p:bldP spid="15" grpId="0" build="allAtOnce"/>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53.jpg" descr="Káº¿t quáº£ hÃ¬nh áº£nh cho rá»«ng lÃ¡ rá»ng á» phÃ¡p">
            <a:extLst>
              <a:ext uri="{FF2B5EF4-FFF2-40B4-BE49-F238E27FC236}">
                <a16:creationId xmlns:a16="http://schemas.microsoft.com/office/drawing/2014/main" id="{FA7A4141-65B2-4B83-BAB2-73810AA77489}"/>
              </a:ext>
            </a:extLst>
          </p:cNvPr>
          <p:cNvPicPr/>
          <p:nvPr/>
        </p:nvPicPr>
        <p:blipFill rotWithShape="1">
          <a:blip r:embed="rId3"/>
          <a:srcRect t="11278" r="2" b="15882"/>
          <a:stretch/>
        </p:blipFill>
        <p:spPr>
          <a:xfrm>
            <a:off x="6195373" y="171717"/>
            <a:ext cx="5797883" cy="3167426"/>
          </a:xfrm>
          <a:prstGeom prst="rect">
            <a:avLst/>
          </a:prstGeom>
        </p:spPr>
      </p:pic>
      <p:pic>
        <p:nvPicPr>
          <p:cNvPr id="7" name="image230.jpg">
            <a:extLst>
              <a:ext uri="{FF2B5EF4-FFF2-40B4-BE49-F238E27FC236}">
                <a16:creationId xmlns:a16="http://schemas.microsoft.com/office/drawing/2014/main" id="{A6A19F2E-9338-47FF-8A76-A3D57CAC51B5}"/>
              </a:ext>
            </a:extLst>
          </p:cNvPr>
          <p:cNvPicPr/>
          <p:nvPr/>
        </p:nvPicPr>
        <p:blipFill rotWithShape="1">
          <a:blip r:embed="rId4"/>
          <a:srcRect t="27988" r="-2" b="-2"/>
          <a:stretch/>
        </p:blipFill>
        <p:spPr>
          <a:xfrm>
            <a:off x="198739" y="3754291"/>
            <a:ext cx="5804105" cy="2789948"/>
          </a:xfrm>
          <a:prstGeom prst="rect">
            <a:avLst/>
          </a:prstGeom>
        </p:spPr>
      </p:pic>
      <p:pic>
        <p:nvPicPr>
          <p:cNvPr id="6" name="image76.jpg" descr="Thá»¥y Äiá»n, Rá»«ng, CÃ¢y, Há», NÆ°á»c, Pháº£n Xáº¡, Cáº£nh Quan">
            <a:extLst>
              <a:ext uri="{FF2B5EF4-FFF2-40B4-BE49-F238E27FC236}">
                <a16:creationId xmlns:a16="http://schemas.microsoft.com/office/drawing/2014/main" id="{FF2A41EE-F06B-46BB-9614-038E9E88F258}"/>
              </a:ext>
            </a:extLst>
          </p:cNvPr>
          <p:cNvPicPr/>
          <p:nvPr/>
        </p:nvPicPr>
        <p:blipFill rotWithShape="1">
          <a:blip r:embed="rId5"/>
          <a:srcRect t="12305" r="2" b="16931"/>
          <a:stretch/>
        </p:blipFill>
        <p:spPr>
          <a:xfrm>
            <a:off x="6195372" y="3754291"/>
            <a:ext cx="5797883" cy="2789948"/>
          </a:xfrm>
          <a:prstGeom prst="rect">
            <a:avLst/>
          </a:prstGeom>
        </p:spPr>
      </p:pic>
      <p:pic>
        <p:nvPicPr>
          <p:cNvPr id="10" name="Picture 9" descr="A picture containing tree, outdoor, plant, conifer&#10;&#10;Description automatically generated">
            <a:extLst>
              <a:ext uri="{FF2B5EF4-FFF2-40B4-BE49-F238E27FC236}">
                <a16:creationId xmlns:a16="http://schemas.microsoft.com/office/drawing/2014/main" id="{8C55959F-B9F0-4D52-B06B-94003F752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739" y="171717"/>
            <a:ext cx="5797883" cy="3167426"/>
          </a:xfrm>
          <a:prstGeom prst="rect">
            <a:avLst/>
          </a:prstGeom>
        </p:spPr>
      </p:pic>
      <p:sp>
        <p:nvSpPr>
          <p:cNvPr id="13" name="TextBox 12">
            <a:extLst>
              <a:ext uri="{FF2B5EF4-FFF2-40B4-BE49-F238E27FC236}">
                <a16:creationId xmlns:a16="http://schemas.microsoft.com/office/drawing/2014/main" id="{1A562AD5-8859-4956-9497-314C16E800A2}"/>
              </a:ext>
            </a:extLst>
          </p:cNvPr>
          <p:cNvSpPr txBox="1"/>
          <p:nvPr/>
        </p:nvSpPr>
        <p:spPr>
          <a:xfrm>
            <a:off x="311346" y="6049008"/>
            <a:ext cx="1424763"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Núi cao</a:t>
            </a:r>
          </a:p>
        </p:txBody>
      </p:sp>
      <p:sp>
        <p:nvSpPr>
          <p:cNvPr id="14" name="TextBox 13">
            <a:extLst>
              <a:ext uri="{FF2B5EF4-FFF2-40B4-BE49-F238E27FC236}">
                <a16:creationId xmlns:a16="http://schemas.microsoft.com/office/drawing/2014/main" id="{D4ABBFCE-C2AA-43A2-B7D8-BEA310E85E7A}"/>
              </a:ext>
            </a:extLst>
          </p:cNvPr>
          <p:cNvSpPr txBox="1"/>
          <p:nvPr/>
        </p:nvSpPr>
        <p:spPr>
          <a:xfrm>
            <a:off x="4204848" y="2590340"/>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cứng</a:t>
            </a:r>
          </a:p>
        </p:txBody>
      </p:sp>
      <p:sp>
        <p:nvSpPr>
          <p:cNvPr id="15" name="TextBox 14">
            <a:extLst>
              <a:ext uri="{FF2B5EF4-FFF2-40B4-BE49-F238E27FC236}">
                <a16:creationId xmlns:a16="http://schemas.microsoft.com/office/drawing/2014/main" id="{1F6B3718-BABB-4999-B460-BD771B234381}"/>
              </a:ext>
            </a:extLst>
          </p:cNvPr>
          <p:cNvSpPr txBox="1"/>
          <p:nvPr/>
        </p:nvSpPr>
        <p:spPr>
          <a:xfrm>
            <a:off x="10400226" y="2919043"/>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rộng</a:t>
            </a:r>
          </a:p>
        </p:txBody>
      </p:sp>
      <p:sp>
        <p:nvSpPr>
          <p:cNvPr id="16" name="TextBox 15">
            <a:extLst>
              <a:ext uri="{FF2B5EF4-FFF2-40B4-BE49-F238E27FC236}">
                <a16:creationId xmlns:a16="http://schemas.microsoft.com/office/drawing/2014/main" id="{B55AA2F3-A819-4F0B-BB0B-F2E2794434C7}"/>
              </a:ext>
            </a:extLst>
          </p:cNvPr>
          <p:cNvSpPr txBox="1"/>
          <p:nvPr/>
        </p:nvSpPr>
        <p:spPr>
          <a:xfrm>
            <a:off x="6564496" y="6049008"/>
            <a:ext cx="1791774"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Rừng lá kim</a:t>
            </a:r>
          </a:p>
        </p:txBody>
      </p:sp>
    </p:spTree>
    <p:extLst>
      <p:ext uri="{BB962C8B-B14F-4D97-AF65-F5344CB8AC3E}">
        <p14:creationId xmlns:p14="http://schemas.microsoft.com/office/powerpoint/2010/main" val="289136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84E6B574-789B-4493-952B-74179C145F3D}"/>
              </a:ext>
            </a:extLst>
          </p:cNvPr>
          <p:cNvSpPr/>
          <p:nvPr/>
        </p:nvSpPr>
        <p:spPr>
          <a:xfrm>
            <a:off x="918527" y="1123226"/>
            <a:ext cx="3463468"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d. Đới thiên nhiên</a:t>
            </a:r>
          </a:p>
        </p:txBody>
      </p:sp>
      <p:sp>
        <p:nvSpPr>
          <p:cNvPr id="10" name="Text Box 35">
            <a:extLst>
              <a:ext uri="{FF2B5EF4-FFF2-40B4-BE49-F238E27FC236}">
                <a16:creationId xmlns:a16="http://schemas.microsoft.com/office/drawing/2014/main" id="{D53A47D6-C46C-4645-930A-967B5D84BD7E}"/>
              </a:ext>
            </a:extLst>
          </p:cNvPr>
          <p:cNvSpPr txBox="1">
            <a:spLocks noChangeArrowheads="1"/>
          </p:cNvSpPr>
          <p:nvPr/>
        </p:nvSpPr>
        <p:spPr bwMode="auto">
          <a:xfrm>
            <a:off x="345244" y="2044005"/>
            <a:ext cx="97363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a:solidFill>
                  <a:srgbClr val="0070C0"/>
                </a:solidFill>
                <a:latin typeface="Arial" panose="020B0604020202020204" pitchFamily="34" charset="0"/>
                <a:cs typeface="Arial" panose="020B0604020202020204" pitchFamily="34" charset="0"/>
              </a:rPr>
              <a:t> - Đới lạnh giới sinh vật nghèo nàn: </a:t>
            </a:r>
          </a:p>
          <a:p>
            <a:pPr algn="just"/>
            <a:r>
              <a:rPr lang="en-US" sz="2800">
                <a:solidFill>
                  <a:srgbClr val="0070C0"/>
                </a:solidFill>
                <a:latin typeface="Arial" panose="020B0604020202020204" pitchFamily="34" charset="0"/>
                <a:cs typeface="Arial" panose="020B0604020202020204" pitchFamily="34" charset="0"/>
              </a:rPr>
              <a:t>+Thực vật: rêu, địa y, cây bụi</a:t>
            </a:r>
          </a:p>
          <a:p>
            <a:pPr algn="just"/>
            <a:r>
              <a:rPr lang="en-US" sz="2800">
                <a:solidFill>
                  <a:srgbClr val="0070C0"/>
                </a:solidFill>
                <a:latin typeface="Arial" panose="020B0604020202020204" pitchFamily="34" charset="0"/>
                <a:cs typeface="Arial" panose="020B0604020202020204" pitchFamily="34" charset="0"/>
              </a:rPr>
              <a:t>+ Động vật: một số loài chịu được lạnh (cú bắc cực,chồn)</a:t>
            </a:r>
            <a:endParaRPr lang="en-US" sz="2800" dirty="0">
              <a:solidFill>
                <a:srgbClr val="0070C0"/>
              </a:solidFill>
              <a:latin typeface="Arial" panose="020B0604020202020204" pitchFamily="34" charset="0"/>
              <a:cs typeface="Arial" panose="020B0604020202020204" pitchFamily="34" charset="0"/>
            </a:endParaRPr>
          </a:p>
        </p:txBody>
      </p:sp>
      <p:sp>
        <p:nvSpPr>
          <p:cNvPr id="12" name="Text Box 35">
            <a:extLst>
              <a:ext uri="{FF2B5EF4-FFF2-40B4-BE49-F238E27FC236}">
                <a16:creationId xmlns:a16="http://schemas.microsoft.com/office/drawing/2014/main" id="{9A820D86-E31F-4935-A4A7-1A227BB22C8A}"/>
              </a:ext>
            </a:extLst>
          </p:cNvPr>
          <p:cNvSpPr txBox="1">
            <a:spLocks noChangeArrowheads="1"/>
          </p:cNvSpPr>
          <p:nvPr/>
        </p:nvSpPr>
        <p:spPr bwMode="auto">
          <a:xfrm>
            <a:off x="345244" y="3429000"/>
            <a:ext cx="1162508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just"/>
            <a:r>
              <a:rPr lang="en-US" sz="2800">
                <a:solidFill>
                  <a:srgbClr val="0070C0"/>
                </a:solidFill>
                <a:latin typeface="Arial" panose="020B0604020202020204" pitchFamily="34" charset="0"/>
                <a:cs typeface="Arial" panose="020B0604020202020204" pitchFamily="34" charset="0"/>
              </a:rPr>
              <a:t> - Đới ôn hòa:</a:t>
            </a:r>
          </a:p>
          <a:p>
            <a:pPr algn="just"/>
            <a:r>
              <a:rPr lang="en-US" sz="2800">
                <a:solidFill>
                  <a:srgbClr val="0070C0"/>
                </a:solidFill>
                <a:latin typeface="Arial" panose="020B0604020202020204" pitchFamily="34" charset="0"/>
                <a:cs typeface="Arial" panose="020B0604020202020204" pitchFamily="34" charset="0"/>
              </a:rPr>
              <a:t>+Thực vật </a:t>
            </a:r>
            <a:r>
              <a:rPr lang="en-US" altLang="en-US" sz="2800">
                <a:solidFill>
                  <a:srgbClr val="0070C0"/>
                </a:solidFill>
                <a:latin typeface="Arial" panose="020B0604020202020204" pitchFamily="34" charset="0"/>
              </a:rPr>
              <a:t>thay đổi từ bắc xuống nam và tây sang đông:</a:t>
            </a:r>
          </a:p>
          <a:p>
            <a:pPr marL="457200" indent="-457200" algn="just">
              <a:buFont typeface="Wingdings" panose="05000000000000000000" pitchFamily="2" charset="2"/>
              <a:buChar char="§"/>
            </a:pPr>
            <a:r>
              <a:rPr lang="en-US" altLang="en-US" sz="2800">
                <a:solidFill>
                  <a:srgbClr val="0070C0"/>
                </a:solidFill>
                <a:latin typeface="Arial" panose="020B0604020202020204" pitchFamily="34" charset="0"/>
              </a:rPr>
              <a:t>Từ tây sang đông: rừng lá rộng,rừng hỗn giao, rừng lá kim</a:t>
            </a:r>
          </a:p>
          <a:p>
            <a:pPr marL="457200" indent="-457200" algn="just">
              <a:buFont typeface="Wingdings" panose="05000000000000000000" pitchFamily="2" charset="2"/>
              <a:buChar char="§"/>
            </a:pPr>
            <a:r>
              <a:rPr lang="en-US" altLang="en-US" sz="2800">
                <a:solidFill>
                  <a:srgbClr val="0070C0"/>
                </a:solidFill>
                <a:latin typeface="Arial" panose="020B0604020202020204" pitchFamily="34" charset="0"/>
              </a:rPr>
              <a:t>Từ bắc xuống nam: rừng lá kim, rừng lá rộng, thảo nguyên,rừng lá cứng</a:t>
            </a:r>
          </a:p>
          <a:p>
            <a:pPr algn="just"/>
            <a:r>
              <a:rPr lang="en-US" sz="2800">
                <a:solidFill>
                  <a:srgbClr val="0070C0"/>
                </a:solidFill>
                <a:latin typeface="Arial" panose="020B0604020202020204" pitchFamily="34" charset="0"/>
                <a:cs typeface="Arial" panose="020B0604020202020204" pitchFamily="34" charset="0"/>
              </a:rPr>
              <a:t>+ Động vật: đa dạng về số loài và số lượng: thú lớn (gấu nâu,chồn,linh miêu),bò sát,chim…</a:t>
            </a:r>
          </a:p>
          <a:p>
            <a:pPr algn="just"/>
            <a:endParaRPr lang="en-US" sz="2800" dirty="0">
              <a:solidFill>
                <a:srgbClr val="0070C0"/>
              </a:solidFill>
              <a:latin typeface="Arial" panose="020B0604020202020204" pitchFamily="34" charset="0"/>
              <a:cs typeface="Arial" panose="020B0604020202020204" pitchFamily="34" charset="0"/>
            </a:endParaRPr>
          </a:p>
        </p:txBody>
      </p:sp>
      <p:pic>
        <p:nvPicPr>
          <p:cNvPr id="13" name="Picture 12" descr="book9">
            <a:extLst>
              <a:ext uri="{FF2B5EF4-FFF2-40B4-BE49-F238E27FC236}">
                <a16:creationId xmlns:a16="http://schemas.microsoft.com/office/drawing/2014/main" id="{5AED04B5-DF93-4402-9548-79F17153844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61455" y="978577"/>
            <a:ext cx="1243039" cy="854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81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571240" y="406291"/>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8" name="Group 7">
            <a:extLst>
              <a:ext uri="{FF2B5EF4-FFF2-40B4-BE49-F238E27FC236}">
                <a16:creationId xmlns:a16="http://schemas.microsoft.com/office/drawing/2014/main" id="{B45E1151-0762-4A04-8B7B-09762462CF2C}"/>
              </a:ext>
            </a:extLst>
          </p:cNvPr>
          <p:cNvGrpSpPr/>
          <p:nvPr/>
        </p:nvGrpSpPr>
        <p:grpSpPr>
          <a:xfrm>
            <a:off x="4366262" y="102052"/>
            <a:ext cx="4207474" cy="814566"/>
            <a:chOff x="4393530" y="54653"/>
            <a:chExt cx="6603999" cy="970280"/>
          </a:xfrm>
          <a:solidFill>
            <a:srgbClr val="00B050"/>
          </a:solidFill>
        </p:grpSpPr>
        <p:sp>
          <p:nvSpPr>
            <p:cNvPr id="9" name="Rectangle: Rounded Corners 8">
              <a:extLst>
                <a:ext uri="{FF2B5EF4-FFF2-40B4-BE49-F238E27FC236}">
                  <a16:creationId xmlns:a16="http://schemas.microsoft.com/office/drawing/2014/main" id="{992EE820-D682-4F30-BC5C-7EBA87446365}"/>
                </a:ext>
              </a:extLst>
            </p:cNvPr>
            <p:cNvSpPr/>
            <p:nvPr/>
          </p:nvSpPr>
          <p:spPr>
            <a:xfrm>
              <a:off x="4393530" y="54653"/>
              <a:ext cx="6603999"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64C10F-59E1-4530-8472-075176D0DE32}"/>
                </a:ext>
              </a:extLst>
            </p:cNvPr>
            <p:cNvSpPr txBox="1"/>
            <p:nvPr/>
          </p:nvSpPr>
          <p:spPr>
            <a:xfrm>
              <a:off x="4557081" y="132659"/>
              <a:ext cx="639064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graphicFrame>
        <p:nvGraphicFramePr>
          <p:cNvPr id="3" name="Table 2">
            <a:extLst>
              <a:ext uri="{FF2B5EF4-FFF2-40B4-BE49-F238E27FC236}">
                <a16:creationId xmlns:a16="http://schemas.microsoft.com/office/drawing/2014/main" id="{37B550D5-F726-4CAF-BBB0-728456C35EFC}"/>
              </a:ext>
            </a:extLst>
          </p:cNvPr>
          <p:cNvGraphicFramePr>
            <a:graphicFrameLocks noGrp="1"/>
          </p:cNvGraphicFramePr>
          <p:nvPr/>
        </p:nvGraphicFramePr>
        <p:xfrm>
          <a:off x="741680" y="2697626"/>
          <a:ext cx="11125200" cy="3820132"/>
        </p:xfrm>
        <a:graphic>
          <a:graphicData uri="http://schemas.openxmlformats.org/drawingml/2006/table">
            <a:tbl>
              <a:tblPr bandRow="1">
                <a:tableStyleId>{5C22544A-7EE6-4342-B048-85BDC9FD1C3A}</a:tableStyleId>
              </a:tblPr>
              <a:tblGrid>
                <a:gridCol w="5598160">
                  <a:extLst>
                    <a:ext uri="{9D8B030D-6E8A-4147-A177-3AD203B41FA5}">
                      <a16:colId xmlns:a16="http://schemas.microsoft.com/office/drawing/2014/main" val="3879259261"/>
                    </a:ext>
                  </a:extLst>
                </a:gridCol>
                <a:gridCol w="5527040">
                  <a:extLst>
                    <a:ext uri="{9D8B030D-6E8A-4147-A177-3AD203B41FA5}">
                      <a16:colId xmlns:a16="http://schemas.microsoft.com/office/drawing/2014/main" val="795405563"/>
                    </a:ext>
                  </a:extLst>
                </a:gridCol>
              </a:tblGrid>
              <a:tr h="404382">
                <a:tc>
                  <a:txBody>
                    <a:bodyPr/>
                    <a:lstStyle/>
                    <a:p>
                      <a:pPr indent="180340" algn="ctr">
                        <a:lnSpc>
                          <a:spcPct val="120000"/>
                        </a:lnSpc>
                        <a:spcAft>
                          <a:spcPts val="0"/>
                        </a:spcAft>
                      </a:pPr>
                      <a:r>
                        <a:rPr lang="vi-VN" sz="2400">
                          <a:solidFill>
                            <a:srgbClr val="291CA4"/>
                          </a:solidFill>
                          <a:effectLst/>
                        </a:rPr>
                        <a:t>Quốc gia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180340" algn="ctr">
                        <a:lnSpc>
                          <a:spcPct val="120000"/>
                        </a:lnSpc>
                        <a:spcAft>
                          <a:spcPts val="0"/>
                        </a:spcAft>
                      </a:pPr>
                      <a:r>
                        <a:rPr lang="vi-VN" sz="2400">
                          <a:solidFill>
                            <a:srgbClr val="291CA4"/>
                          </a:solidFill>
                          <a:effectLst/>
                        </a:rPr>
                        <a:t>Môi trường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46019981"/>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Địa Trung Hải</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160279654"/>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521710193"/>
                  </a:ext>
                </a:extLst>
              </a:tr>
              <a:tr h="439904">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hải dương</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7993332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4091662677"/>
                  </a:ext>
                </a:extLst>
              </a:tr>
              <a:tr h="417909">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Ôn đới lục địa</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737061883"/>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1229625035"/>
                  </a:ext>
                </a:extLst>
              </a:tr>
              <a:tr h="404382">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rowSpan="2">
                  <a:txBody>
                    <a:bodyPr/>
                    <a:lstStyle/>
                    <a:p>
                      <a:pPr indent="180340" algn="ctr">
                        <a:lnSpc>
                          <a:spcPct val="120000"/>
                        </a:lnSpc>
                        <a:spcAft>
                          <a:spcPts val="0"/>
                        </a:spcAft>
                      </a:pPr>
                      <a:r>
                        <a:rPr lang="vi-VN" sz="2400">
                          <a:solidFill>
                            <a:srgbClr val="291CA4"/>
                          </a:solidFill>
                          <a:effectLst/>
                        </a:rPr>
                        <a:t>Núi cao</a:t>
                      </a: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44527231"/>
                  </a:ext>
                </a:extLst>
              </a:tr>
              <a:tr h="500505">
                <a:tc>
                  <a:txBody>
                    <a:bodyPr/>
                    <a:lstStyle/>
                    <a:p>
                      <a:pPr indent="180340" algn="ctr">
                        <a:lnSpc>
                          <a:spcPct val="120000"/>
                        </a:lnSpc>
                        <a:spcAft>
                          <a:spcPts val="0"/>
                        </a:spcAft>
                      </a:pPr>
                      <a:endParaRPr lang="en-US" sz="2400">
                        <a:solidFill>
                          <a:srgbClr val="291CA4"/>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80386086"/>
                  </a:ext>
                </a:extLst>
              </a:tr>
            </a:tbl>
          </a:graphicData>
        </a:graphic>
      </p:graphicFrame>
      <p:sp>
        <p:nvSpPr>
          <p:cNvPr id="4" name="Rectangle 3">
            <a:extLst>
              <a:ext uri="{FF2B5EF4-FFF2-40B4-BE49-F238E27FC236}">
                <a16:creationId xmlns:a16="http://schemas.microsoft.com/office/drawing/2014/main" id="{1F6BFACA-6B22-426E-A153-55BD18509E74}"/>
              </a:ext>
            </a:extLst>
          </p:cNvPr>
          <p:cNvSpPr/>
          <p:nvPr/>
        </p:nvSpPr>
        <p:spPr>
          <a:xfrm>
            <a:off x="1498964" y="907955"/>
            <a:ext cx="9170459" cy="628955"/>
          </a:xfrm>
          <a:prstGeom prst="rect">
            <a:avLst/>
          </a:prstGeom>
        </p:spPr>
        <p:txBody>
          <a:bodyPr wrap="none">
            <a:spAutoFit/>
          </a:bodyPr>
          <a:lstStyle/>
          <a:p>
            <a:pPr indent="180340" algn="just">
              <a:lnSpc>
                <a:spcPct val="120000"/>
              </a:lnSpc>
              <a:spcAft>
                <a:spcPts val="0"/>
              </a:spcAft>
            </a:pP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Sắp xếp </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các quốc gia </a:t>
            </a:r>
            <a:r>
              <a:rPr lang="en-US" sz="3200">
                <a:solidFill>
                  <a:srgbClr val="FF0000"/>
                </a:solidFill>
                <a:latin typeface="Arial" panose="020B0604020202020204" pitchFamily="34" charset="0"/>
                <a:ea typeface="Cambria" panose="02040503050406030204" pitchFamily="18" charset="0"/>
                <a:cs typeface="Arial" panose="020B0604020202020204" pitchFamily="34" charset="0"/>
              </a:rPr>
              <a:t>với</a:t>
            </a:r>
            <a:r>
              <a:rPr lang="vi-VN" sz="3200">
                <a:solidFill>
                  <a:srgbClr val="FF0000"/>
                </a:solidFill>
                <a:latin typeface="Arial" panose="020B0604020202020204" pitchFamily="34" charset="0"/>
                <a:ea typeface="Cambria" panose="02040503050406030204" pitchFamily="18" charset="0"/>
                <a:cs typeface="Arial" panose="020B0604020202020204" pitchFamily="34" charset="0"/>
              </a:rPr>
              <a:t> môi trường tương ứng</a:t>
            </a:r>
            <a:endParaRPr lang="en-US" sz="32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5">
            <a:extLst>
              <a:ext uri="{FF2B5EF4-FFF2-40B4-BE49-F238E27FC236}">
                <a16:creationId xmlns:a16="http://schemas.microsoft.com/office/drawing/2014/main" id="{F96BDCAC-D7DC-4784-9F42-F6DA3EFDED46}"/>
              </a:ext>
            </a:extLst>
          </p:cNvPr>
          <p:cNvSpPr/>
          <p:nvPr/>
        </p:nvSpPr>
        <p:spPr>
          <a:xfrm>
            <a:off x="863280" y="1920521"/>
            <a:ext cx="854080"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ANH</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45546CC-6477-474F-8DDE-2F08FB0B6E77}"/>
              </a:ext>
            </a:extLst>
          </p:cNvPr>
          <p:cNvSpPr/>
          <p:nvPr/>
        </p:nvSpPr>
        <p:spPr>
          <a:xfrm>
            <a:off x="3273000" y="1941565"/>
            <a:ext cx="1273105"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THỤY SĨ</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4481D8A-52B3-4113-B9AC-541E5F159566}"/>
              </a:ext>
            </a:extLst>
          </p:cNvPr>
          <p:cNvSpPr/>
          <p:nvPr/>
        </p:nvSpPr>
        <p:spPr>
          <a:xfrm>
            <a:off x="2023800" y="1941566"/>
            <a:ext cx="9951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PHÁP</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B4FFFA9C-2B46-4D12-BFC1-D19E3259E28E}"/>
              </a:ext>
            </a:extLst>
          </p:cNvPr>
          <p:cNvSpPr/>
          <p:nvPr/>
        </p:nvSpPr>
        <p:spPr>
          <a:xfrm>
            <a:off x="4881568" y="1949346"/>
            <a:ext cx="700192"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ÁO</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F35012C-E2F3-4547-9962-5D5C2D949233}"/>
              </a:ext>
            </a:extLst>
          </p:cNvPr>
          <p:cNvSpPr/>
          <p:nvPr/>
        </p:nvSpPr>
        <p:spPr>
          <a:xfrm>
            <a:off x="5899185" y="1949345"/>
            <a:ext cx="117474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BA LAN</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586EA92A-7BE1-41F8-AE4D-73F7E242E8B7}"/>
              </a:ext>
            </a:extLst>
          </p:cNvPr>
          <p:cNvSpPr/>
          <p:nvPr/>
        </p:nvSpPr>
        <p:spPr>
          <a:xfrm>
            <a:off x="8513406" y="1999630"/>
            <a:ext cx="1059328"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NA UY</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1E19CA7-1E13-4CAA-A11F-8F14D3977B4D}"/>
              </a:ext>
            </a:extLst>
          </p:cNvPr>
          <p:cNvSpPr/>
          <p:nvPr/>
        </p:nvSpPr>
        <p:spPr>
          <a:xfrm>
            <a:off x="7311364" y="1954839"/>
            <a:ext cx="866904" cy="395429"/>
          </a:xfrm>
          <a:prstGeom prst="rect">
            <a:avLst/>
          </a:prstGeom>
          <a:solidFill>
            <a:schemeClr val="accent4">
              <a:lumMod val="20000"/>
              <a:lumOff val="80000"/>
            </a:schemeClr>
          </a:solidFill>
          <a:ln>
            <a:solidFill>
              <a:srgbClr val="0070C0"/>
            </a:solidFill>
          </a:ln>
        </p:spPr>
        <p:txBody>
          <a:bodyPr wrap="none">
            <a:spAutoFit/>
          </a:bodyPr>
          <a:lstStyle/>
          <a:p>
            <a:pPr indent="180340" algn="ctr">
              <a:lnSpc>
                <a:spcPct val="120000"/>
              </a:lnSpc>
              <a:spcAft>
                <a:spcPts val="0"/>
              </a:spcAft>
            </a:pPr>
            <a:r>
              <a:rPr lang="vi-VN">
                <a:solidFill>
                  <a:srgbClr val="291CA4"/>
                </a:solidFill>
              </a:rPr>
              <a:t>NGA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E08AF6A5-AFD2-43EF-A6D6-E9E3E817ACB2}"/>
              </a:ext>
            </a:extLst>
          </p:cNvPr>
          <p:cNvSpPr/>
          <p:nvPr/>
        </p:nvSpPr>
        <p:spPr>
          <a:xfrm>
            <a:off x="9907872" y="1949344"/>
            <a:ext cx="1420848" cy="401072"/>
          </a:xfrm>
          <a:prstGeom prst="rect">
            <a:avLst/>
          </a:prstGeom>
          <a:solidFill>
            <a:schemeClr val="accent4">
              <a:lumMod val="20000"/>
              <a:lumOff val="80000"/>
            </a:schemeClr>
          </a:solidFill>
          <a:ln>
            <a:solidFill>
              <a:srgbClr val="0070C0"/>
            </a:solidFill>
          </a:ln>
        </p:spPr>
        <p:txBody>
          <a:bodyPr wrap="square">
            <a:spAutoFit/>
          </a:bodyPr>
          <a:lstStyle/>
          <a:p>
            <a:pPr indent="180340" algn="ctr">
              <a:lnSpc>
                <a:spcPct val="120000"/>
              </a:lnSpc>
              <a:spcAft>
                <a:spcPts val="0"/>
              </a:spcAft>
            </a:pPr>
            <a:r>
              <a:rPr lang="en-US">
                <a:solidFill>
                  <a:srgbClr val="291CA4"/>
                </a:solidFill>
              </a:rPr>
              <a:t>I- TA- LI-A</a:t>
            </a:r>
            <a:endParaRPr lang="en-US">
              <a:solidFill>
                <a:srgbClr val="291CA4"/>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1 Minute Timer- Nho">
            <a:hlinkClick r:id="" action="ppaction://media"/>
            <a:extLst>
              <a:ext uri="{FF2B5EF4-FFF2-40B4-BE49-F238E27FC236}">
                <a16:creationId xmlns:a16="http://schemas.microsoft.com/office/drawing/2014/main" id="{EF82E583-4C4A-467C-A335-AC6F14AE9E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8980" y="58790"/>
            <a:ext cx="1854200" cy="1042173"/>
          </a:xfrm>
          <a:prstGeom prst="rect">
            <a:avLst/>
          </a:prstGeom>
        </p:spPr>
      </p:pic>
    </p:spTree>
    <p:extLst>
      <p:ext uri="{BB962C8B-B14F-4D97-AF65-F5344CB8AC3E}">
        <p14:creationId xmlns:p14="http://schemas.microsoft.com/office/powerpoint/2010/main" val="122540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14766 -0.08473 L -0.02266 -0.08473 C 0.03333 -0.08473 0.10234 -0.01574 0.10234 0.04027 L 0.10234 0.16527 " pathEditMode="relative" rAng="0" ptsTypes="AAAA">
                                      <p:cBhvr>
                                        <p:cTn id="6" dur="2000" fill="hold"/>
                                        <p:tgtEl>
                                          <p:spTgt spid="6"/>
                                        </p:tgtEl>
                                        <p:attrNameLst>
                                          <p:attrName>ppt_x</p:attrName>
                                          <p:attrName>ppt_y</p:attrName>
                                        </p:attrNameLst>
                                      </p:cBhvr>
                                      <p:rCtr x="12500" y="12500"/>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grpId="0" nodeType="clickEffect">
                                  <p:stCondLst>
                                    <p:cond delay="0"/>
                                  </p:stCondLst>
                                  <p:childTnLst>
                                    <p:animMotion origin="layout" path="M -0.3539 -0.01459 L -0.2289 -0.01459 C -0.17291 -0.01459 -0.1039 0.05439 -0.1039 0.11041 L -0.1039 0.23541 " pathEditMode="relative" rAng="0" ptsTypes="AAAA">
                                      <p:cBhvr>
                                        <p:cTn id="10" dur="2000" fill="hold"/>
                                        <p:tgtEl>
                                          <p:spTgt spid="12"/>
                                        </p:tgtEl>
                                        <p:attrNameLst>
                                          <p:attrName>ppt_x</p:attrName>
                                          <p:attrName>ppt_y</p:attrName>
                                        </p:attrNameLst>
                                      </p:cBhvr>
                                      <p:rCtr x="12500" y="125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100"/>
                                  </p:stCondLst>
                                  <p:childTnLst>
                                    <p:animMotion origin="layout" path="M 3.33333E-6 -3.7037E-7 L -0.46888 0.35093 " pathEditMode="relative" rAng="0" ptsTypes="AA">
                                      <p:cBhvr>
                                        <p:cTn id="14" dur="1900" fill="hold"/>
                                        <p:tgtEl>
                                          <p:spTgt spid="16"/>
                                        </p:tgtEl>
                                        <p:attrNameLst>
                                          <p:attrName>ppt_x</p:attrName>
                                          <p:attrName>ppt_y</p:attrName>
                                        </p:attrNameLst>
                                      </p:cBhvr>
                                      <p:rCtr x="-23451" y="1754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0.04282 L -8.33333E-7 0.29282 " pathEditMode="relative" rAng="0" ptsTypes="AA">
                                      <p:cBhvr>
                                        <p:cTn id="18" dur="2000" fill="hold"/>
                                        <p:tgtEl>
                                          <p:spTgt spid="13"/>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22084 0.16111 L -0.22084 0.41111 " pathEditMode="relative" rAng="0" ptsTypes="AA">
                                      <p:cBhvr>
                                        <p:cTn id="22" dur="2000" fill="hold"/>
                                        <p:tgtEl>
                                          <p:spTgt spid="14"/>
                                        </p:tgtEl>
                                        <p:attrNameLst>
                                          <p:attrName>ppt_x</p:attrName>
                                          <p:attrName>ppt_y</p:attrName>
                                        </p:attrNameLst>
                                      </p:cBhvr>
                                      <p:rCtr x="0" y="12500"/>
                                    </p:animMotion>
                                  </p:childTnLst>
                                </p:cTn>
                              </p:par>
                            </p:childTnLst>
                          </p:cTn>
                        </p:par>
                      </p:childTnLst>
                    </p:cTn>
                  </p:par>
                  <p:par>
                    <p:cTn id="23" fill="hold">
                      <p:stCondLst>
                        <p:cond delay="indefinite"/>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0.5582 0.22639 L -0.4332 0.22639 C -0.37721 0.22639 -0.3082 0.29537 -0.3082 0.35139 L -0.3082 0.47639 " pathEditMode="relative" rAng="0" ptsTypes="AAAA">
                                      <p:cBhvr>
                                        <p:cTn id="26" dur="2000" fill="hold"/>
                                        <p:tgtEl>
                                          <p:spTgt spid="15"/>
                                        </p:tgtEl>
                                        <p:attrNameLst>
                                          <p:attrName>ppt_x</p:attrName>
                                          <p:attrName>ppt_y</p:attrName>
                                        </p:attrNameLst>
                                      </p:cBhvr>
                                      <p:rCtr x="12500" y="12500"/>
                                    </p:animMotion>
                                  </p:childTnLst>
                                </p:cTn>
                              </p:par>
                            </p:childTnLst>
                          </p:cTn>
                        </p:par>
                      </p:childTnLst>
                    </p:cTn>
                  </p:par>
                  <p:par>
                    <p:cTn id="27" fill="hold">
                      <p:stCondLst>
                        <p:cond delay="indefinite"/>
                      </p:stCondLst>
                      <p:childTnLst>
                        <p:par>
                          <p:cTn id="28" fill="hold">
                            <p:stCondLst>
                              <p:cond delay="0"/>
                            </p:stCondLst>
                            <p:childTnLst>
                              <p:par>
                                <p:cTn id="29" presetID="50" presetClass="path" presetSubtype="0" accel="50000" decel="50000" fill="hold" grpId="0" nodeType="clickEffect">
                                  <p:stCondLst>
                                    <p:cond delay="0"/>
                                  </p:stCondLst>
                                  <p:childTnLst>
                                    <p:animMotion origin="layout" path="M -0.53841 0.29004 L -0.41341 0.29004 C -0.35743 0.29004 -0.28841 0.35903 -0.28841 0.41504 L -0.28841 0.54004 " pathEditMode="relative" rAng="0" ptsTypes="AAAA">
                                      <p:cBhvr>
                                        <p:cTn id="30" dur="2000" fill="hold"/>
                                        <p:tgtEl>
                                          <p:spTgt spid="17"/>
                                        </p:tgtEl>
                                        <p:attrNameLst>
                                          <p:attrName>ppt_x</p:attrName>
                                          <p:attrName>ppt_y</p:attrName>
                                        </p:attrNameLst>
                                      </p:cBhvr>
                                      <p:rCtr x="12500" y="1250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47252 0.3493 L -0.47252 0.5993 " pathEditMode="relative" rAng="0" ptsTypes="AA">
                                      <p:cBhvr>
                                        <p:cTn id="34" dur="2000" fill="hold"/>
                                        <p:tgtEl>
                                          <p:spTgt spid="18"/>
                                        </p:tgtEl>
                                        <p:attrNameLst>
                                          <p:attrName>ppt_x</p:attrName>
                                          <p:attrName>ppt_y</p:attrName>
                                        </p:attrNameLst>
                                      </p:cBhvr>
                                      <p:rCtr x="0" y="12500"/>
                                    </p:animMotion>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9"/>
                                        </p:tgtEl>
                                      </p:cBhvr>
                                    </p:cmd>
                                  </p:childTnLst>
                                </p:cTn>
                              </p:par>
                            </p:childTnLst>
                          </p:cTn>
                        </p:par>
                      </p:childTnLst>
                    </p:cTn>
                  </p:par>
                </p:childTnLst>
              </p:cTn>
              <p:nextCondLst>
                <p:cond evt="onClick" delay="0">
                  <p:tgtEl>
                    <p:spTgt spid="19"/>
                  </p:tgtEl>
                </p:cond>
              </p:nextCondLst>
            </p:seq>
            <p:video>
              <p:cMediaNode vol="80000">
                <p:cTn id="44" fill="hold" display="0">
                  <p:stCondLst>
                    <p:cond delay="indefinite"/>
                  </p:stCondLst>
                </p:cTn>
                <p:tgtEl>
                  <p:spTgt spid="19"/>
                </p:tgtEl>
              </p:cMediaNode>
            </p:video>
          </p:childTnLst>
        </p:cTn>
      </p:par>
    </p:tnLst>
    <p:bldLst>
      <p:bldP spid="6" grpId="0" animBg="1"/>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EEFE5728-7FD4-4554-9026-0F14C454B558}"/>
              </a:ext>
            </a:extLst>
          </p:cNvPr>
          <p:cNvPicPr>
            <a:picLocks noChangeAspect="1"/>
          </p:cNvPicPr>
          <p:nvPr/>
        </p:nvPicPr>
        <p:blipFill>
          <a:blip r:embed="rId2"/>
          <a:stretch>
            <a:fillRect/>
          </a:stretch>
        </p:blipFill>
        <p:spPr>
          <a:xfrm>
            <a:off x="1457740" y="2387205"/>
            <a:ext cx="9517680" cy="4378133"/>
          </a:xfrm>
          <a:prstGeom prst="rect">
            <a:avLst/>
          </a:prstGeom>
        </p:spPr>
      </p:pic>
      <p:sp>
        <p:nvSpPr>
          <p:cNvPr id="6" name="TextBox 5">
            <a:extLst>
              <a:ext uri="{FF2B5EF4-FFF2-40B4-BE49-F238E27FC236}">
                <a16:creationId xmlns:a16="http://schemas.microsoft.com/office/drawing/2014/main" id="{0454FDEF-FD80-40B5-AEE9-0BAB5585FAB2}"/>
              </a:ext>
            </a:extLst>
          </p:cNvPr>
          <p:cNvSpPr txBox="1"/>
          <p:nvPr/>
        </p:nvSpPr>
        <p:spPr>
          <a:xfrm>
            <a:off x="250482" y="1019899"/>
            <a:ext cx="11106632" cy="1200329"/>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Xác định mỗi biểu đồ nhiệt độ,l</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ợng mưa d</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ới đây thuộc kiểu khí hậu nào ở Châu Âu?Giải thích?</a:t>
            </a:r>
          </a:p>
        </p:txBody>
      </p:sp>
      <p:sp>
        <p:nvSpPr>
          <p:cNvPr id="7" name="Rectangle: Rounded Corners 6">
            <a:extLst>
              <a:ext uri="{FF2B5EF4-FFF2-40B4-BE49-F238E27FC236}">
                <a16:creationId xmlns:a16="http://schemas.microsoft.com/office/drawing/2014/main" id="{AE32BD2C-FCE8-4CBD-B7C0-DA521EE6D4A3}"/>
              </a:ext>
            </a:extLst>
          </p:cNvPr>
          <p:cNvSpPr/>
          <p:nvPr/>
        </p:nvSpPr>
        <p:spPr>
          <a:xfrm>
            <a:off x="3651482" y="54805"/>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_Văn_Bản 52">
            <a:extLst>
              <a:ext uri="{FF2B5EF4-FFF2-40B4-BE49-F238E27FC236}">
                <a16:creationId xmlns:a16="http://schemas.microsoft.com/office/drawing/2014/main" id="{C2E038BE-D2CC-46E0-ACDC-2C8CE759FB89}"/>
              </a:ext>
            </a:extLst>
          </p:cNvPr>
          <p:cNvSpPr txBox="1"/>
          <p:nvPr/>
        </p:nvSpPr>
        <p:spPr>
          <a:xfrm>
            <a:off x="3612194" y="155602"/>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53012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2</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71910"/>
            <a:ext cx="7672378" cy="954107"/>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Tiếp giáp Châu Á, châu Phi</a:t>
            </a:r>
          </a:p>
          <a:p>
            <a:r>
              <a:rPr lang="en-US" sz="2800" b="1">
                <a:solidFill>
                  <a:srgbClr val="002060"/>
                </a:solidFill>
                <a:latin typeface="Arial" panose="020B0604020202020204" pitchFamily="34" charset="0"/>
                <a:cs typeface="Arial" panose="020B0604020202020204" pitchFamily="34" charset="0"/>
              </a:rPr>
              <a:t>Đại Tây Dương, Thái Bình Dương</a:t>
            </a:r>
          </a:p>
        </p:txBody>
      </p:sp>
      <p:sp>
        <p:nvSpPr>
          <p:cNvPr id="30" name="TextBox 29">
            <a:extLst>
              <a:ext uri="{FF2B5EF4-FFF2-40B4-BE49-F238E27FC236}">
                <a16:creationId xmlns:a16="http://schemas.microsoft.com/office/drawing/2014/main" id="{E648F82F-774D-4CA9-90FF-92E82FD2B825}"/>
              </a:ext>
            </a:extLst>
          </p:cNvPr>
          <p:cNvSpPr txBox="1"/>
          <p:nvPr/>
        </p:nvSpPr>
        <p:spPr>
          <a:xfrm>
            <a:off x="844351" y="2359719"/>
            <a:ext cx="6283812" cy="1200329"/>
          </a:xfrm>
          <a:prstGeom prst="rect">
            <a:avLst/>
          </a:prstGeom>
          <a:noFill/>
        </p:spPr>
        <p:txBody>
          <a:bodyPr wrap="square" rtlCol="0">
            <a:spAutoFit/>
          </a:bodyPr>
          <a:lstStyle/>
          <a:p>
            <a:pPr algn="ctr"/>
            <a:r>
              <a:rPr lang="vi-VN" sz="2800" b="1" i="1">
                <a:solidFill>
                  <a:schemeClr val="bg1"/>
                </a:solidFill>
              </a:rPr>
              <a:t> </a:t>
            </a:r>
            <a:r>
              <a:rPr lang="en-US" sz="3600" b="1">
                <a:solidFill>
                  <a:srgbClr val="1C11AF"/>
                </a:solidFill>
                <a:latin typeface="Arial" panose="020B0604020202020204" pitchFamily="34" charset="0"/>
                <a:cs typeface="Arial" panose="020B0604020202020204" pitchFamily="34" charset="0"/>
              </a:rPr>
              <a:t>Châu Âu tiếp giáp Châu lục nào,đại dương nào</a:t>
            </a:r>
            <a:r>
              <a:rPr lang="vi-VN" sz="3600" b="1">
                <a:solidFill>
                  <a:srgbClr val="1C11AF"/>
                </a:solidFill>
                <a:latin typeface="Arial" panose="020B0604020202020204" pitchFamily="34" charset="0"/>
                <a:cs typeface="Arial" panose="020B0604020202020204" pitchFamily="34" charset="0"/>
              </a:rPr>
              <a:t>?</a:t>
            </a:r>
            <a:endParaRPr lang="en-US" sz="36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2CF8AB80-8701-46CC-AEC6-0A5696DBFC6C}"/>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7478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5747CBA-234A-483B-848B-D87DFBE4042E}"/>
              </a:ext>
            </a:extLst>
          </p:cNvPr>
          <p:cNvGraphicFramePr>
            <a:graphicFrameLocks noGrp="1"/>
          </p:cNvGraphicFramePr>
          <p:nvPr>
            <p:extLst>
              <p:ext uri="{D42A27DB-BD31-4B8C-83A1-F6EECF244321}">
                <p14:modId xmlns:p14="http://schemas.microsoft.com/office/powerpoint/2010/main" val="3161423842"/>
              </p:ext>
            </p:extLst>
          </p:nvPr>
        </p:nvGraphicFramePr>
        <p:xfrm>
          <a:off x="204848" y="1227968"/>
          <a:ext cx="11782304" cy="5424598"/>
        </p:xfrm>
        <a:graphic>
          <a:graphicData uri="http://schemas.openxmlformats.org/drawingml/2006/table">
            <a:tbl>
              <a:tblPr firstRow="1" bandRow="1">
                <a:tableStyleId>{5C22544A-7EE6-4342-B048-85BDC9FD1C3A}</a:tableStyleId>
              </a:tblPr>
              <a:tblGrid>
                <a:gridCol w="3333276">
                  <a:extLst>
                    <a:ext uri="{9D8B030D-6E8A-4147-A177-3AD203B41FA5}">
                      <a16:colId xmlns:a16="http://schemas.microsoft.com/office/drawing/2014/main" val="1486193249"/>
                    </a:ext>
                  </a:extLst>
                </a:gridCol>
                <a:gridCol w="2782435">
                  <a:extLst>
                    <a:ext uri="{9D8B030D-6E8A-4147-A177-3AD203B41FA5}">
                      <a16:colId xmlns:a16="http://schemas.microsoft.com/office/drawing/2014/main" val="4008603023"/>
                    </a:ext>
                  </a:extLst>
                </a:gridCol>
                <a:gridCol w="2941982">
                  <a:extLst>
                    <a:ext uri="{9D8B030D-6E8A-4147-A177-3AD203B41FA5}">
                      <a16:colId xmlns:a16="http://schemas.microsoft.com/office/drawing/2014/main" val="2473146688"/>
                    </a:ext>
                  </a:extLst>
                </a:gridCol>
                <a:gridCol w="2724611">
                  <a:extLst>
                    <a:ext uri="{9D8B030D-6E8A-4147-A177-3AD203B41FA5}">
                      <a16:colId xmlns:a16="http://schemas.microsoft.com/office/drawing/2014/main" val="753002141"/>
                    </a:ext>
                  </a:extLst>
                </a:gridCol>
              </a:tblGrid>
              <a:tr h="1035478">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543957007"/>
                  </a:ext>
                </a:extLst>
              </a:tr>
              <a:tr h="1035478">
                <a:tc>
                  <a:txBody>
                    <a:bodyPr/>
                    <a:lstStyle/>
                    <a:p>
                      <a:endParaRPr lang="en-US"/>
                    </a:p>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p>
                      <a:endParaRPr lang="en-US"/>
                    </a:p>
                    <a:p>
                      <a:endParaRPr lang="en-US"/>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1076886363"/>
                  </a:ext>
                </a:extLst>
              </a:tr>
              <a:tr h="1035478">
                <a:tc>
                  <a:txBody>
                    <a:bodyPr/>
                    <a:lstStyle/>
                    <a:p>
                      <a:endParaRPr lang="en-US"/>
                    </a:p>
                    <a:p>
                      <a:endParaRPr lang="en-US"/>
                    </a:p>
                    <a:p>
                      <a:endParaRPr lang="en-US"/>
                    </a:p>
                    <a:p>
                      <a:endParaRPr lang="en-US"/>
                    </a:p>
                    <a:p>
                      <a:endParaRPr lang="en-US"/>
                    </a:p>
                  </a:txBody>
                  <a:tcPr/>
                </a:tc>
                <a:tc>
                  <a:txBody>
                    <a:bodyPr/>
                    <a:lstStyle/>
                    <a:p>
                      <a:endParaRPr lang="en-US"/>
                    </a:p>
                    <a:p>
                      <a:endParaRPr lang="en-US"/>
                    </a:p>
                    <a:p>
                      <a:endParaRPr lang="en-US"/>
                    </a:p>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90673741"/>
                  </a:ext>
                </a:extLst>
              </a:tr>
              <a:tr h="1262815">
                <a:tc>
                  <a:txBody>
                    <a:bodyPr/>
                    <a:lstStyle/>
                    <a:p>
                      <a:endParaRPr lang="en-US"/>
                    </a:p>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tc>
                  <a:txBody>
                    <a:bodyPr/>
                    <a:lstStyle/>
                    <a:p>
                      <a:endParaRPr lang="en-US"/>
                    </a:p>
                    <a:p>
                      <a:endParaRPr lang="en-US"/>
                    </a:p>
                    <a:p>
                      <a:endParaRPr lang="en-US"/>
                    </a:p>
                    <a:p>
                      <a:endParaRPr lang="en-US"/>
                    </a:p>
                  </a:txBody>
                  <a:tcPr>
                    <a:solidFill>
                      <a:schemeClr val="accent2">
                        <a:lumMod val="40000"/>
                        <a:lumOff val="60000"/>
                      </a:schemeClr>
                    </a:solidFill>
                  </a:tcPr>
                </a:tc>
                <a:tc>
                  <a:txBody>
                    <a:bodyPr/>
                    <a:lstStyle/>
                    <a:p>
                      <a:endParaRPr lang="en-US"/>
                    </a:p>
                  </a:txBody>
                  <a:tcPr>
                    <a:solidFill>
                      <a:schemeClr val="accent2">
                        <a:lumMod val="40000"/>
                        <a:lumOff val="60000"/>
                      </a:schemeClr>
                    </a:solidFill>
                  </a:tcPr>
                </a:tc>
                <a:extLst>
                  <a:ext uri="{0D108BD9-81ED-4DB2-BD59-A6C34878D82A}">
                    <a16:rowId xmlns:a16="http://schemas.microsoft.com/office/drawing/2014/main" val="841745518"/>
                  </a:ext>
                </a:extLst>
              </a:tr>
            </a:tbl>
          </a:graphicData>
        </a:graphic>
      </p:graphicFrame>
      <p:sp>
        <p:nvSpPr>
          <p:cNvPr id="6" name="TextBox 5">
            <a:extLst>
              <a:ext uri="{FF2B5EF4-FFF2-40B4-BE49-F238E27FC236}">
                <a16:creationId xmlns:a16="http://schemas.microsoft.com/office/drawing/2014/main" id="{25818BFA-7130-4877-86DC-41CC26999DCA}"/>
              </a:ext>
            </a:extLst>
          </p:cNvPr>
          <p:cNvSpPr txBox="1"/>
          <p:nvPr/>
        </p:nvSpPr>
        <p:spPr>
          <a:xfrm>
            <a:off x="968575"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Biểu đồ</a:t>
            </a:r>
          </a:p>
        </p:txBody>
      </p:sp>
      <p:sp>
        <p:nvSpPr>
          <p:cNvPr id="7" name="TextBox 6">
            <a:extLst>
              <a:ext uri="{FF2B5EF4-FFF2-40B4-BE49-F238E27FC236}">
                <a16:creationId xmlns:a16="http://schemas.microsoft.com/office/drawing/2014/main" id="{ACEF3D89-A12F-43AB-A389-E594C0F3B310}"/>
              </a:ext>
            </a:extLst>
          </p:cNvPr>
          <p:cNvSpPr txBox="1"/>
          <p:nvPr/>
        </p:nvSpPr>
        <p:spPr>
          <a:xfrm>
            <a:off x="3731653" y="1482008"/>
            <a:ext cx="1900052"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Nhiệt độ</a:t>
            </a:r>
          </a:p>
        </p:txBody>
      </p:sp>
      <p:sp>
        <p:nvSpPr>
          <p:cNvPr id="8" name="TextBox 7">
            <a:extLst>
              <a:ext uri="{FF2B5EF4-FFF2-40B4-BE49-F238E27FC236}">
                <a16:creationId xmlns:a16="http://schemas.microsoft.com/office/drawing/2014/main" id="{F5F083ED-1D2B-48B3-928C-883C5D5A103C}"/>
              </a:ext>
            </a:extLst>
          </p:cNvPr>
          <p:cNvSpPr txBox="1"/>
          <p:nvPr/>
        </p:nvSpPr>
        <p:spPr>
          <a:xfrm>
            <a:off x="6362208"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L</a:t>
            </a:r>
            <a:r>
              <a:rPr lang="vi-VN" sz="3200">
                <a:solidFill>
                  <a:srgbClr val="FFFF00"/>
                </a:solidFill>
                <a:latin typeface="Arial" panose="020B0604020202020204" pitchFamily="34" charset="0"/>
                <a:cs typeface="Arial" panose="020B0604020202020204" pitchFamily="34" charset="0"/>
              </a:rPr>
              <a:t>ư</a:t>
            </a:r>
            <a:r>
              <a:rPr lang="en-US" sz="3200">
                <a:solidFill>
                  <a:srgbClr val="FFFF00"/>
                </a:solidFill>
                <a:latin typeface="Arial" panose="020B0604020202020204" pitchFamily="34" charset="0"/>
                <a:cs typeface="Arial" panose="020B0604020202020204" pitchFamily="34" charset="0"/>
              </a:rPr>
              <a:t>ợng mưa</a:t>
            </a:r>
          </a:p>
        </p:txBody>
      </p:sp>
      <p:sp>
        <p:nvSpPr>
          <p:cNvPr id="9" name="TextBox 8">
            <a:extLst>
              <a:ext uri="{FF2B5EF4-FFF2-40B4-BE49-F238E27FC236}">
                <a16:creationId xmlns:a16="http://schemas.microsoft.com/office/drawing/2014/main" id="{B5EEFD5B-4E80-428E-9E2F-DECB545E8009}"/>
              </a:ext>
            </a:extLst>
          </p:cNvPr>
          <p:cNvSpPr txBox="1"/>
          <p:nvPr/>
        </p:nvSpPr>
        <p:spPr>
          <a:xfrm>
            <a:off x="9241845" y="1482008"/>
            <a:ext cx="2516019" cy="584775"/>
          </a:xfrm>
          <a:prstGeom prst="rect">
            <a:avLst/>
          </a:prstGeom>
          <a:no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Kiểu khí hậu</a:t>
            </a:r>
          </a:p>
        </p:txBody>
      </p:sp>
      <p:sp>
        <p:nvSpPr>
          <p:cNvPr id="10" name="TextBox 9">
            <a:extLst>
              <a:ext uri="{FF2B5EF4-FFF2-40B4-BE49-F238E27FC236}">
                <a16:creationId xmlns:a16="http://schemas.microsoft.com/office/drawing/2014/main" id="{2C45AE95-A97F-4B45-8555-BB90B19F561D}"/>
              </a:ext>
            </a:extLst>
          </p:cNvPr>
          <p:cNvSpPr txBox="1"/>
          <p:nvPr/>
        </p:nvSpPr>
        <p:spPr>
          <a:xfrm>
            <a:off x="173293" y="27340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Gia-x gâu (Anh)</a:t>
            </a:r>
          </a:p>
        </p:txBody>
      </p:sp>
      <p:sp>
        <p:nvSpPr>
          <p:cNvPr id="11" name="TextBox 10">
            <a:extLst>
              <a:ext uri="{FF2B5EF4-FFF2-40B4-BE49-F238E27FC236}">
                <a16:creationId xmlns:a16="http://schemas.microsoft.com/office/drawing/2014/main" id="{F79F39FE-AC8F-44A1-901E-DED56D1C2A19}"/>
              </a:ext>
            </a:extLst>
          </p:cNvPr>
          <p:cNvSpPr txBox="1"/>
          <p:nvPr/>
        </p:nvSpPr>
        <p:spPr>
          <a:xfrm>
            <a:off x="215096" y="4276563"/>
            <a:ext cx="3516557" cy="584775"/>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Rôma (I-ta-li-a)</a:t>
            </a:r>
          </a:p>
        </p:txBody>
      </p:sp>
      <p:sp>
        <p:nvSpPr>
          <p:cNvPr id="12" name="TextBox 11">
            <a:extLst>
              <a:ext uri="{FF2B5EF4-FFF2-40B4-BE49-F238E27FC236}">
                <a16:creationId xmlns:a16="http://schemas.microsoft.com/office/drawing/2014/main" id="{CE5B0935-A47D-4610-8AD4-0128CF3E9C72}"/>
              </a:ext>
            </a:extLst>
          </p:cNvPr>
          <p:cNvSpPr txBox="1"/>
          <p:nvPr/>
        </p:nvSpPr>
        <p:spPr>
          <a:xfrm>
            <a:off x="64396" y="5409709"/>
            <a:ext cx="3516557" cy="1077218"/>
          </a:xfrm>
          <a:prstGeom prst="rect">
            <a:avLst/>
          </a:prstGeom>
          <a:noFill/>
        </p:spPr>
        <p:txBody>
          <a:bodyPr wrap="square" rtlCol="0">
            <a:spAutoFit/>
          </a:bodyPr>
          <a:lstStyle/>
          <a:p>
            <a:pPr algn="ctr"/>
            <a:r>
              <a:rPr lang="en-US" sz="3200">
                <a:solidFill>
                  <a:srgbClr val="1C11AF"/>
                </a:solidFill>
                <a:latin typeface="Arial" panose="020B0604020202020204" pitchFamily="34" charset="0"/>
                <a:cs typeface="Arial" panose="020B0604020202020204" pitchFamily="34" charset="0"/>
              </a:rPr>
              <a:t>Ô-đet-xa </a:t>
            </a:r>
          </a:p>
          <a:p>
            <a:pPr algn="ctr"/>
            <a:r>
              <a:rPr lang="en-US" sz="3200">
                <a:solidFill>
                  <a:srgbClr val="1C11AF"/>
                </a:solidFill>
                <a:latin typeface="Arial" panose="020B0604020202020204" pitchFamily="34" charset="0"/>
                <a:cs typeface="Arial" panose="020B0604020202020204" pitchFamily="34" charset="0"/>
              </a:rPr>
              <a:t>(Uc-crai-na)</a:t>
            </a:r>
          </a:p>
        </p:txBody>
      </p:sp>
      <p:pic>
        <p:nvPicPr>
          <p:cNvPr id="13" name="Picture 12" descr="Chart, histogram&#10;&#10;Description automatically generated">
            <a:extLst>
              <a:ext uri="{FF2B5EF4-FFF2-40B4-BE49-F238E27FC236}">
                <a16:creationId xmlns:a16="http://schemas.microsoft.com/office/drawing/2014/main" id="{09A9A0FA-5B99-4D0E-B3E0-C46ABF76E1A5}"/>
              </a:ext>
            </a:extLst>
          </p:cNvPr>
          <p:cNvPicPr>
            <a:picLocks noChangeAspect="1"/>
          </p:cNvPicPr>
          <p:nvPr/>
        </p:nvPicPr>
        <p:blipFill rotWithShape="1">
          <a:blip r:embed="rId2"/>
          <a:srcRect r="2246"/>
          <a:stretch/>
        </p:blipFill>
        <p:spPr>
          <a:xfrm>
            <a:off x="3605510" y="2895753"/>
            <a:ext cx="8248188" cy="3201499"/>
          </a:xfrm>
          <a:prstGeom prst="rect">
            <a:avLst/>
          </a:prstGeom>
        </p:spPr>
      </p:pic>
      <p:sp>
        <p:nvSpPr>
          <p:cNvPr id="14" name="Rectangle: Rounded Corners 13">
            <a:extLst>
              <a:ext uri="{FF2B5EF4-FFF2-40B4-BE49-F238E27FC236}">
                <a16:creationId xmlns:a16="http://schemas.microsoft.com/office/drawing/2014/main" id="{B9FA3533-1CD4-4D36-B5E5-5B477D2B986A}"/>
              </a:ext>
            </a:extLst>
          </p:cNvPr>
          <p:cNvSpPr/>
          <p:nvPr/>
        </p:nvSpPr>
        <p:spPr>
          <a:xfrm>
            <a:off x="3850264" y="209581"/>
            <a:ext cx="5187250"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_Văn_Bản 52">
            <a:extLst>
              <a:ext uri="{FF2B5EF4-FFF2-40B4-BE49-F238E27FC236}">
                <a16:creationId xmlns:a16="http://schemas.microsoft.com/office/drawing/2014/main" id="{E5F10807-7033-4B33-898B-DAFFE45DA77E}"/>
              </a:ext>
            </a:extLst>
          </p:cNvPr>
          <p:cNvSpPr txBox="1"/>
          <p:nvPr/>
        </p:nvSpPr>
        <p:spPr>
          <a:xfrm>
            <a:off x="3810976" y="310378"/>
            <a:ext cx="5532306" cy="646331"/>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CHUYÊN GIA KHÍ HẬU</a:t>
            </a:r>
            <a:endParaRPr lang="en-US" sz="36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3235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66831" y="1284940"/>
            <a:ext cx="11490290" cy="1754326"/>
          </a:xfrm>
          <a:prstGeom prst="rect">
            <a:avLst/>
          </a:prstGeom>
          <a:noFill/>
          <a:ln>
            <a:solidFill>
              <a:srgbClr val="00B050"/>
            </a:solidFill>
            <a:prstDash val="sysDash"/>
          </a:ln>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S</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u tầm những hình ảnh đẹp về thiên nhiên Châu Âu (núi,sông,hồ,rừng…) và viết khoảng 15 dòng giới thiệu về những cảnh đẹp đó?</a:t>
            </a:r>
          </a:p>
        </p:txBody>
      </p:sp>
      <p:pic>
        <p:nvPicPr>
          <p:cNvPr id="6" name="image253.jpg" descr="Image result for Alps">
            <a:extLst>
              <a:ext uri="{FF2B5EF4-FFF2-40B4-BE49-F238E27FC236}">
                <a16:creationId xmlns:a16="http://schemas.microsoft.com/office/drawing/2014/main" id="{11677960-3B0D-481F-95D1-56F0AC55B8EB}"/>
              </a:ext>
            </a:extLst>
          </p:cNvPr>
          <p:cNvPicPr/>
          <p:nvPr/>
        </p:nvPicPr>
        <p:blipFill rotWithShape="1">
          <a:blip r:embed="rId2"/>
          <a:srcRect t="4189" r="-3" b="-3"/>
          <a:stretch/>
        </p:blipFill>
        <p:spPr>
          <a:xfrm>
            <a:off x="304802" y="3666851"/>
            <a:ext cx="3591339" cy="2476050"/>
          </a:xfrm>
          <a:prstGeom prst="rect">
            <a:avLst/>
          </a:prstGeom>
        </p:spPr>
      </p:pic>
      <p:pic>
        <p:nvPicPr>
          <p:cNvPr id="9" name="Picture 8" descr="A picture containing water, boat, outdoor, nature&#10;&#10;Description automatically generated">
            <a:extLst>
              <a:ext uri="{FF2B5EF4-FFF2-40B4-BE49-F238E27FC236}">
                <a16:creationId xmlns:a16="http://schemas.microsoft.com/office/drawing/2014/main" id="{12249DDA-E28A-475D-A13E-1BC44DC95D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070" y="3666851"/>
            <a:ext cx="3750365" cy="2476050"/>
          </a:xfrm>
          <a:prstGeom prst="rect">
            <a:avLst/>
          </a:prstGeom>
        </p:spPr>
      </p:pic>
      <p:pic>
        <p:nvPicPr>
          <p:cNvPr id="10" name="image153.jpg" descr="Káº¿t quáº£ hÃ¬nh áº£nh cho rá»«ng lÃ¡ rá»ng á» phÃ¡p">
            <a:extLst>
              <a:ext uri="{FF2B5EF4-FFF2-40B4-BE49-F238E27FC236}">
                <a16:creationId xmlns:a16="http://schemas.microsoft.com/office/drawing/2014/main" id="{041DA8F5-760C-43A8-8E36-5448D39DBBF5}"/>
              </a:ext>
            </a:extLst>
          </p:cNvPr>
          <p:cNvPicPr/>
          <p:nvPr/>
        </p:nvPicPr>
        <p:blipFill rotWithShape="1">
          <a:blip r:embed="rId4"/>
          <a:srcRect t="11278" r="2" b="15882"/>
          <a:stretch/>
        </p:blipFill>
        <p:spPr>
          <a:xfrm>
            <a:off x="4174436" y="3666851"/>
            <a:ext cx="3591339" cy="2476050"/>
          </a:xfrm>
          <a:prstGeom prst="rect">
            <a:avLst/>
          </a:prstGeom>
        </p:spPr>
      </p:pic>
      <p:sp>
        <p:nvSpPr>
          <p:cNvPr id="11" name="Rectangle: Rounded Corners 10">
            <a:extLst>
              <a:ext uri="{FF2B5EF4-FFF2-40B4-BE49-F238E27FC236}">
                <a16:creationId xmlns:a16="http://schemas.microsoft.com/office/drawing/2014/main" id="{3A20B018-4A5B-4A3A-88EF-7848084703EB}"/>
              </a:ext>
            </a:extLst>
          </p:cNvPr>
          <p:cNvSpPr/>
          <p:nvPr/>
        </p:nvSpPr>
        <p:spPr>
          <a:xfrm>
            <a:off x="3929776" y="209581"/>
            <a:ext cx="4723424" cy="81921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4036263" y="293390"/>
            <a:ext cx="4723424" cy="646331"/>
          </a:xfrm>
          <a:prstGeom prst="rect">
            <a:avLst/>
          </a:prstGeom>
          <a:noFill/>
          <a:ln>
            <a:noFill/>
            <a:prstDash val="dash"/>
          </a:ln>
        </p:spPr>
        <p:txBody>
          <a:bodyPr wrap="square" rtlCol="0">
            <a:spAutoFit/>
          </a:bodyPr>
          <a:lstStyle/>
          <a:p>
            <a:r>
              <a:rPr lang="en-US" sz="3600" b="1">
                <a:solidFill>
                  <a:srgbClr val="FFFF00"/>
                </a:solidFill>
                <a:latin typeface="Arial" pitchFamily="34" charset="0"/>
                <a:cs typeface="Arial" pitchFamily="34" charset="0"/>
              </a:rPr>
              <a:t> NHIỆM VỤ CỦA EM</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hoàn thành BT vận dụng,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algn="ctr"/>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2. Đặc điểm dân cư</a:t>
            </a:r>
          </a:p>
          <a:p>
            <a:pPr algn="ctr"/>
            <a:r>
              <a:rPr lang="en-US" sz="3600" b="1">
                <a:solidFill>
                  <a:srgbClr val="3399FF"/>
                </a:solidFill>
                <a:latin typeface="Arial" pitchFamily="34" charset="0"/>
                <a:cs typeface="Arial" pitchFamily="34" charset="0"/>
              </a:rPr>
              <a:t>xã hội Châu Âu</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outdoor, several&#10;&#10;Description automatically generated">
            <a:extLst>
              <a:ext uri="{FF2B5EF4-FFF2-40B4-BE49-F238E27FC236}">
                <a16:creationId xmlns:a16="http://schemas.microsoft.com/office/drawing/2014/main" id="{94765005-6FE4-4A6B-9B5B-363157B740D6}"/>
              </a:ext>
            </a:extLst>
          </p:cNvPr>
          <p:cNvPicPr>
            <a:picLocks noChangeAspect="1"/>
          </p:cNvPicPr>
          <p:nvPr/>
        </p:nvPicPr>
        <p:blipFill rotWithShape="1">
          <a:blip r:embed="rId3"/>
          <a:srcRect l="871" r="1" b="1"/>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2D3A5C5F-1BCB-4FBE-BCBA-522EAF9E265D}"/>
              </a:ext>
            </a:extLst>
          </p:cNvPr>
          <p:cNvSpPr/>
          <p:nvPr/>
        </p:nvSpPr>
        <p:spPr>
          <a:xfrm>
            <a:off x="1354244" y="4854747"/>
            <a:ext cx="9310084" cy="1817171"/>
          </a:xfrm>
          <a:prstGeom prst="rect">
            <a:avLst/>
          </a:prstGeom>
          <a:solidFill>
            <a:schemeClr val="bg1"/>
          </a:solidFill>
        </p:spPr>
        <p:txBody>
          <a:bodyPr vert="horz" lIns="91440" tIns="45720" rIns="91440" bIns="45720" rtlCol="0" anchor="ctr">
            <a:normAutofit fontScale="92500"/>
          </a:bodyPr>
          <a:lstStyle/>
          <a:p>
            <a:pPr algn="ctr">
              <a:lnSpc>
                <a:spcPct val="90000"/>
              </a:lnSpc>
              <a:spcAft>
                <a:spcPts val="600"/>
              </a:spcAft>
            </a:pPr>
            <a:r>
              <a:rPr lang="en-US" sz="4800" b="1">
                <a:solidFill>
                  <a:srgbClr val="1C11AF"/>
                </a:solidFill>
                <a:latin typeface="Arial" panose="020B0604020202020204" pitchFamily="34" charset="0"/>
                <a:cs typeface="Arial" panose="020B0604020202020204" pitchFamily="34" charset="0"/>
              </a:rPr>
              <a:t>BÀI 1. VỊ TRÍ ĐỊA LÍ.</a:t>
            </a:r>
          </a:p>
          <a:p>
            <a:pPr algn="ctr"/>
            <a:r>
              <a:rPr lang="en-US" sz="4800" b="1">
                <a:solidFill>
                  <a:srgbClr val="1C11AF"/>
                </a:solidFill>
                <a:latin typeface="Arial" panose="020B0604020202020204" pitchFamily="34" charset="0"/>
                <a:cs typeface="Arial" panose="020B0604020202020204" pitchFamily="34" charset="0"/>
              </a:rPr>
              <a:t>ĐẶC ĐIỂM TỰ NHIÊN CHÂU ÂU(tt)</a:t>
            </a:r>
          </a:p>
        </p:txBody>
      </p:sp>
    </p:spTree>
    <p:extLst>
      <p:ext uri="{BB962C8B-B14F-4D97-AF65-F5344CB8AC3E}">
        <p14:creationId xmlns:p14="http://schemas.microsoft.com/office/powerpoint/2010/main" val="3407539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1</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301383"/>
            <a:ext cx="7188555" cy="2159606"/>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483904" y="4915457"/>
            <a:ext cx="6759667" cy="1200329"/>
          </a:xfrm>
          <a:prstGeom prst="rect">
            <a:avLst/>
          </a:prstGeom>
          <a:noFill/>
        </p:spPr>
        <p:txBody>
          <a:bodyPr wrap="square" rtlCol="0">
            <a:spAutoFit/>
          </a:bodyPr>
          <a:lstStyle/>
          <a:p>
            <a:pPr algn="ctr"/>
            <a:r>
              <a:rPr lang="en-US" sz="3600">
                <a:solidFill>
                  <a:srgbClr val="1C11AF"/>
                </a:solidFill>
                <a:latin typeface="Arial" panose="020B0604020202020204" pitchFamily="34" charset="0"/>
                <a:cs typeface="Arial" panose="020B0604020202020204" pitchFamily="34" charset="0"/>
              </a:rPr>
              <a:t>Diện tích chỉ đứng sau châu Đại Dương 10 triệu km</a:t>
            </a:r>
            <a:r>
              <a:rPr lang="en-US" sz="3600" baseline="30000">
                <a:solidFill>
                  <a:srgbClr val="1C11AF"/>
                </a:solidFill>
                <a:latin typeface="Arial" panose="020B0604020202020204" pitchFamily="34" charset="0"/>
                <a:cs typeface="Arial" panose="020B0604020202020204" pitchFamily="34" charset="0"/>
              </a:rPr>
              <a:t>2  </a:t>
            </a:r>
            <a:endParaRPr lang="en-US" sz="3600" b="1">
              <a:solidFill>
                <a:srgbClr val="00206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648F82F-774D-4CA9-90FF-92E82FD2B825}"/>
              </a:ext>
            </a:extLst>
          </p:cNvPr>
          <p:cNvSpPr txBox="1"/>
          <p:nvPr/>
        </p:nvSpPr>
        <p:spPr>
          <a:xfrm>
            <a:off x="765807" y="2343571"/>
            <a:ext cx="6661126" cy="1569660"/>
          </a:xfrm>
          <a:prstGeom prst="rect">
            <a:avLst/>
          </a:prstGeom>
          <a:noFill/>
        </p:spPr>
        <p:txBody>
          <a:bodyPr wrap="square" rtlCol="0">
            <a:spAutoFit/>
          </a:bodyPr>
          <a:lstStyle/>
          <a:p>
            <a:pPr algn="ctr"/>
            <a:r>
              <a:rPr lang="en-US" sz="3200" b="1">
                <a:solidFill>
                  <a:srgbClr val="1C11AF"/>
                </a:solidFill>
                <a:latin typeface="Arial" panose="020B0604020202020204" pitchFamily="34" charset="0"/>
                <a:cs typeface="Arial" panose="020B0604020202020204" pitchFamily="34" charset="0"/>
              </a:rPr>
              <a:t>Diện tích Châu Âu là bao nhiêu, đứng thứ mấy so với các châu lục khác?</a:t>
            </a: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298852"/>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49FADB5C-E89C-4209-823A-46A65718403E}"/>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37816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3</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94261"/>
            <a:ext cx="57738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Thuộc đới ôn hòa bán cầu bắc</a:t>
            </a:r>
          </a:p>
        </p:txBody>
      </p:sp>
      <p:sp>
        <p:nvSpPr>
          <p:cNvPr id="30" name="TextBox 29">
            <a:extLst>
              <a:ext uri="{FF2B5EF4-FFF2-40B4-BE49-F238E27FC236}">
                <a16:creationId xmlns:a16="http://schemas.microsoft.com/office/drawing/2014/main" id="{E648F82F-774D-4CA9-90FF-92E82FD2B825}"/>
              </a:ext>
            </a:extLst>
          </p:cNvPr>
          <p:cNvSpPr txBox="1"/>
          <p:nvPr/>
        </p:nvSpPr>
        <p:spPr>
          <a:xfrm>
            <a:off x="984731" y="2314464"/>
            <a:ext cx="6336755" cy="1323439"/>
          </a:xfrm>
          <a:prstGeom prst="rect">
            <a:avLst/>
          </a:prstGeom>
          <a:noFill/>
        </p:spPr>
        <p:txBody>
          <a:bodyPr wrap="square" rtlCol="0">
            <a:spAutoFit/>
          </a:bodyPr>
          <a:lstStyle/>
          <a:p>
            <a:pPr algn="ctr"/>
            <a:r>
              <a:rPr lang="en-US" sz="4000">
                <a:solidFill>
                  <a:srgbClr val="1C11AF"/>
                </a:solidFill>
                <a:latin typeface="Arial" panose="020B0604020202020204" pitchFamily="34" charset="0"/>
                <a:ea typeface="Cambria" panose="02040503050406030204" pitchFamily="18" charset="0"/>
                <a:cs typeface="Arial" panose="020B0604020202020204" pitchFamily="34" charset="0"/>
              </a:rPr>
              <a:t>Phần lớn lãnh thổ Châu Âu thuộc đới khí hậu nào?</a:t>
            </a:r>
            <a:endParaRPr lang="en-US" sz="40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D379BDC8-7C34-46FD-BF42-28F0F515142F}"/>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8315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4</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3091827" y="5194261"/>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Dãy Uran</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061119" y="2243977"/>
            <a:ext cx="6052275" cy="1077218"/>
          </a:xfrm>
          <a:prstGeom prst="rect">
            <a:avLst/>
          </a:prstGeom>
          <a:noFill/>
        </p:spPr>
        <p:txBody>
          <a:bodyPr wrap="square" rtlCol="0">
            <a:spAutoFit/>
          </a:bodyPr>
          <a:lstStyle/>
          <a:p>
            <a:pPr algn="ctr"/>
            <a:r>
              <a:rPr lang="vi-VN" sz="3200" b="1" i="1">
                <a:solidFill>
                  <a:srgbClr val="1C11AF"/>
                </a:solidFill>
              </a:rPr>
              <a:t>Ranh giới châu Âu và châu Á là gì?</a:t>
            </a:r>
            <a:endParaRPr lang="en-US" sz="3200">
              <a:solidFill>
                <a:srgbClr val="1C11AF"/>
              </a:solidFill>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33AB0B37-1672-4397-8A65-04A525C98E43}"/>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28049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9EC849-8B9A-4774-AFD7-FF04A83BC6AB}"/>
              </a:ext>
            </a:extLst>
          </p:cNvPr>
          <p:cNvSpPr/>
          <p:nvPr/>
        </p:nvSpPr>
        <p:spPr>
          <a:xfrm>
            <a:off x="0" y="-259695"/>
            <a:ext cx="12192000" cy="6858000"/>
          </a:xfrm>
          <a:prstGeom prst="rect">
            <a:avLst/>
          </a:prstGeom>
          <a:solidFill>
            <a:schemeClr val="accent5">
              <a:lumMod val="50000"/>
            </a:schemeClr>
          </a:solidFill>
          <a:scene3d>
            <a:camera prst="orthographicFront"/>
            <a:lightRig rig="threePt" dir="t"/>
          </a:scene3d>
          <a:sp3d>
            <a:bevelT w="69850" prst="angl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7C7C91A-CDC1-4CE7-AC90-D111C03F75E6}"/>
              </a:ext>
            </a:extLst>
          </p:cNvPr>
          <p:cNvGrpSpPr/>
          <p:nvPr/>
        </p:nvGrpSpPr>
        <p:grpSpPr>
          <a:xfrm>
            <a:off x="3358674" y="71145"/>
            <a:ext cx="4815840" cy="970280"/>
            <a:chOff x="3393440" y="164571"/>
            <a:chExt cx="6604000" cy="970280"/>
          </a:xfrm>
          <a:solidFill>
            <a:srgbClr val="E34939"/>
          </a:solidFill>
        </p:grpSpPr>
        <p:sp>
          <p:nvSpPr>
            <p:cNvPr id="6" name="Rectangle: Rounded Corners 5">
              <a:extLst>
                <a:ext uri="{FF2B5EF4-FFF2-40B4-BE49-F238E27FC236}">
                  <a16:creationId xmlns:a16="http://schemas.microsoft.com/office/drawing/2014/main" id="{DC5703B5-72D0-4BA0-87FD-F4D6A1612603}"/>
                </a:ext>
              </a:extLst>
            </p:cNvPr>
            <p:cNvSpPr/>
            <p:nvPr/>
          </p:nvSpPr>
          <p:spPr>
            <a:xfrm>
              <a:off x="3393440" y="164571"/>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CE4710-913C-4E68-8207-3FC3D7607EC4}"/>
                </a:ext>
              </a:extLst>
            </p:cNvPr>
            <p:cNvSpPr txBox="1"/>
            <p:nvPr/>
          </p:nvSpPr>
          <p:spPr>
            <a:xfrm>
              <a:off x="3718560" y="295768"/>
              <a:ext cx="6197600" cy="707886"/>
            </a:xfrm>
            <a:prstGeom prst="rect">
              <a:avLst/>
            </a:prstGeom>
            <a:grp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AI NHANH H</a:t>
              </a:r>
              <a:r>
                <a:rPr lang="vi-VN" sz="4000" b="1">
                  <a:solidFill>
                    <a:schemeClr val="bg1"/>
                  </a:solidFill>
                  <a:latin typeface="Arial" panose="020B0604020202020204" pitchFamily="34" charset="0"/>
                  <a:cs typeface="Arial" panose="020B0604020202020204" pitchFamily="34" charset="0"/>
                </a:rPr>
                <a:t>Ơ</a:t>
              </a:r>
              <a:r>
                <a:rPr lang="en-US" sz="4000" b="1">
                  <a:solidFill>
                    <a:schemeClr val="bg1"/>
                  </a:solidFill>
                  <a:latin typeface="Arial" panose="020B0604020202020204" pitchFamily="34" charset="0"/>
                  <a:cs typeface="Arial" panose="020B0604020202020204" pitchFamily="34" charset="0"/>
                </a:rPr>
                <a:t>N</a:t>
              </a:r>
            </a:p>
          </p:txBody>
        </p:sp>
      </p:grpSp>
      <p:sp>
        <p:nvSpPr>
          <p:cNvPr id="9" name="Rectangle: Rounded Corners 8">
            <a:extLst>
              <a:ext uri="{FF2B5EF4-FFF2-40B4-BE49-F238E27FC236}">
                <a16:creationId xmlns:a16="http://schemas.microsoft.com/office/drawing/2014/main" id="{F8E85AC4-D12E-4277-9BCA-C60FF4A0F48F}"/>
              </a:ext>
            </a:extLst>
          </p:cNvPr>
          <p:cNvSpPr/>
          <p:nvPr/>
        </p:nvSpPr>
        <p:spPr>
          <a:xfrm>
            <a:off x="447040" y="1402080"/>
            <a:ext cx="7078434" cy="1341120"/>
          </a:xfrm>
          <a:prstGeom prst="round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F9E392D-0289-43E2-8E8C-72DFB8ED7F86}"/>
              </a:ext>
            </a:extLst>
          </p:cNvPr>
          <p:cNvSpPr/>
          <p:nvPr/>
        </p:nvSpPr>
        <p:spPr>
          <a:xfrm>
            <a:off x="142240" y="1082040"/>
            <a:ext cx="1747520" cy="640080"/>
          </a:xfrm>
          <a:prstGeom prst="roundRect">
            <a:avLst/>
          </a:prstGeom>
          <a:solidFill>
            <a:schemeClr val="accent2"/>
          </a:solidFill>
          <a:scene3d>
            <a:camera prst="orthographicFront"/>
            <a:lightRig rig="threePt" dir="t"/>
          </a:scene3d>
          <a:sp3d>
            <a:bevelT w="139700" h="31750" prst="angle"/>
            <a:bevelB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Câu 5</a:t>
            </a:r>
          </a:p>
        </p:txBody>
      </p:sp>
      <p:sp>
        <p:nvSpPr>
          <p:cNvPr id="13" name="Rectangle: Rounded Corners 12">
            <a:extLst>
              <a:ext uri="{FF2B5EF4-FFF2-40B4-BE49-F238E27FC236}">
                <a16:creationId xmlns:a16="http://schemas.microsoft.com/office/drawing/2014/main" id="{9D738183-A132-4ADD-B6B2-EF399F837337}"/>
              </a:ext>
            </a:extLst>
          </p:cNvPr>
          <p:cNvSpPr/>
          <p:nvPr/>
        </p:nvSpPr>
        <p:spPr>
          <a:xfrm>
            <a:off x="790337" y="2011013"/>
            <a:ext cx="6593840" cy="1957812"/>
          </a:xfrm>
          <a:prstGeom prst="roundRect">
            <a:avLst/>
          </a:prstGeom>
          <a:solidFill>
            <a:schemeClr val="accent4">
              <a:lumMod val="20000"/>
              <a:lumOff val="80000"/>
            </a:schemeClr>
          </a:solidFill>
          <a:ln>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DB38D752-9669-495A-A65B-9C83B65D50DB}"/>
              </a:ext>
            </a:extLst>
          </p:cNvPr>
          <p:cNvSpPr/>
          <p:nvPr/>
        </p:nvSpPr>
        <p:spPr>
          <a:xfrm>
            <a:off x="248565" y="4434791"/>
            <a:ext cx="7188555" cy="1760531"/>
          </a:xfrm>
          <a:prstGeom prst="roundRect">
            <a:avLst/>
          </a:prstGeom>
          <a:solidFill>
            <a:srgbClr val="FF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F6F3E22-3C3C-479E-8A33-3FA56D5089F4}"/>
              </a:ext>
            </a:extLst>
          </p:cNvPr>
          <p:cNvSpPr txBox="1"/>
          <p:nvPr/>
        </p:nvSpPr>
        <p:spPr>
          <a:xfrm>
            <a:off x="984731" y="5171910"/>
            <a:ext cx="7672378" cy="523220"/>
          </a:xfrm>
          <a:prstGeom prst="rect">
            <a:avLst/>
          </a:prstGeom>
          <a:noFill/>
        </p:spPr>
        <p:txBody>
          <a:bodyPr wrap="square" rtlCol="0">
            <a:spAutoFit/>
          </a:bodyPr>
          <a:lstStyle/>
          <a:p>
            <a:r>
              <a:rPr lang="en-US" sz="2800" b="1">
                <a:solidFill>
                  <a:srgbClr val="002060"/>
                </a:solidFill>
                <a:latin typeface="Arial" panose="020B0604020202020204" pitchFamily="34" charset="0"/>
                <a:cs typeface="Arial" panose="020B0604020202020204" pitchFamily="34" charset="0"/>
              </a:rPr>
              <a:t>Sông Vonga (3 690km)</a:t>
            </a:r>
          </a:p>
        </p:txBody>
      </p:sp>
      <p:sp>
        <p:nvSpPr>
          <p:cNvPr id="30" name="TextBox 29">
            <a:extLst>
              <a:ext uri="{FF2B5EF4-FFF2-40B4-BE49-F238E27FC236}">
                <a16:creationId xmlns:a16="http://schemas.microsoft.com/office/drawing/2014/main" id="{E648F82F-774D-4CA9-90FF-92E82FD2B825}"/>
              </a:ext>
            </a:extLst>
          </p:cNvPr>
          <p:cNvSpPr txBox="1"/>
          <p:nvPr/>
        </p:nvSpPr>
        <p:spPr>
          <a:xfrm>
            <a:off x="1276660" y="2306677"/>
            <a:ext cx="5419194" cy="1077218"/>
          </a:xfrm>
          <a:prstGeom prst="rect">
            <a:avLst/>
          </a:prstGeom>
          <a:noFill/>
        </p:spPr>
        <p:txBody>
          <a:bodyPr wrap="square" rtlCol="0">
            <a:spAutoFit/>
          </a:bodyPr>
          <a:lstStyle/>
          <a:p>
            <a:pPr algn="ctr"/>
            <a:r>
              <a:rPr lang="en-US" sz="3200" b="1" i="1">
                <a:solidFill>
                  <a:srgbClr val="1C11AF"/>
                </a:solidFill>
                <a:latin typeface="Arial" panose="020B0604020202020204" pitchFamily="34" charset="0"/>
                <a:cs typeface="Arial" panose="020B0604020202020204" pitchFamily="34" charset="0"/>
              </a:rPr>
              <a:t>Con sông nào dài nhất </a:t>
            </a:r>
            <a:r>
              <a:rPr lang="vi-VN" sz="3200" b="1" i="1">
                <a:solidFill>
                  <a:srgbClr val="1C11AF"/>
                </a:solidFill>
                <a:latin typeface="Arial" panose="020B0604020202020204" pitchFamily="34" charset="0"/>
                <a:cs typeface="Arial" panose="020B0604020202020204" pitchFamily="34" charset="0"/>
              </a:rPr>
              <a:t>châu Âu</a:t>
            </a:r>
            <a:r>
              <a:rPr lang="en-US" sz="3200" b="1" i="1">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4" name="Star: 5 Points 3">
            <a:hlinkClick r:id="rId5" action="ppaction://hlinksldjump"/>
            <a:extLst>
              <a:ext uri="{FF2B5EF4-FFF2-40B4-BE49-F238E27FC236}">
                <a16:creationId xmlns:a16="http://schemas.microsoft.com/office/drawing/2014/main" id="{53FDEF60-04C5-41B0-9937-6D49EE952CEC}"/>
              </a:ext>
            </a:extLst>
          </p:cNvPr>
          <p:cNvSpPr/>
          <p:nvPr/>
        </p:nvSpPr>
        <p:spPr>
          <a:xfrm>
            <a:off x="11641094" y="6621321"/>
            <a:ext cx="368453" cy="22224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11868A18-31AB-4B95-A36B-F52A4693B28C}"/>
              </a:ext>
            </a:extLst>
          </p:cNvPr>
          <p:cNvSpPr/>
          <p:nvPr/>
        </p:nvSpPr>
        <p:spPr>
          <a:xfrm>
            <a:off x="445898" y="4484380"/>
            <a:ext cx="2085281" cy="542025"/>
          </a:xfrm>
          <a:prstGeom prst="roundRect">
            <a:avLst/>
          </a:prstGeom>
          <a:solidFill>
            <a:srgbClr val="C00000"/>
          </a:solidFill>
          <a:ln>
            <a:noFill/>
          </a:ln>
          <a:scene3d>
            <a:camera prst="orthographicFront"/>
            <a:lightRig rig="threePt" dir="t"/>
          </a:scene3d>
          <a:sp3d>
            <a:bevelT w="635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Đáp án</a:t>
            </a:r>
          </a:p>
        </p:txBody>
      </p:sp>
      <p:pic>
        <p:nvPicPr>
          <p:cNvPr id="3" name="Tieng-yeah-tre-con-www_nhacchuongvui_com">
            <a:hlinkClick r:id="" action="ppaction://media"/>
            <a:extLst>
              <a:ext uri="{FF2B5EF4-FFF2-40B4-BE49-F238E27FC236}">
                <a16:creationId xmlns:a16="http://schemas.microsoft.com/office/drawing/2014/main" id="{40DBDB50-E65C-4490-8113-593F03C58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2342" y="6589442"/>
            <a:ext cx="406400" cy="406400"/>
          </a:xfrm>
          <a:prstGeom prst="rect">
            <a:avLst/>
          </a:prstGeom>
        </p:spPr>
      </p:pic>
      <p:pic>
        <p:nvPicPr>
          <p:cNvPr id="16" name="Picture 15">
            <a:extLst>
              <a:ext uri="{FF2B5EF4-FFF2-40B4-BE49-F238E27FC236}">
                <a16:creationId xmlns:a16="http://schemas.microsoft.com/office/drawing/2014/main" id="{1C781654-B1F9-4F1C-AD1D-2F67D0EED149}"/>
              </a:ext>
            </a:extLst>
          </p:cNvPr>
          <p:cNvPicPr>
            <a:picLocks noChangeAspect="1"/>
          </p:cNvPicPr>
          <p:nvPr/>
        </p:nvPicPr>
        <p:blipFill rotWithShape="1">
          <a:blip r:embed="rId7"/>
          <a:srcRect l="3637" r="2104"/>
          <a:stretch/>
        </p:blipFill>
        <p:spPr>
          <a:xfrm>
            <a:off x="7727474" y="1468244"/>
            <a:ext cx="4298582" cy="4959413"/>
          </a:xfrm>
          <a:prstGeom prst="rect">
            <a:avLst/>
          </a:prstGeom>
        </p:spPr>
      </p:pic>
    </p:spTree>
    <p:extLst>
      <p:ext uri="{BB962C8B-B14F-4D97-AF65-F5344CB8AC3E}">
        <p14:creationId xmlns:p14="http://schemas.microsoft.com/office/powerpoint/2010/main" val="37569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414" fill="hold"/>
                                        <p:tgtEl>
                                          <p:spTgt spid="3"/>
                                        </p:tgtEl>
                                      </p:cBhvr>
                                    </p:cmd>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childTnLst>
        </p:cTn>
      </p:par>
    </p:tnLst>
    <p:bldLst>
      <p:bldP spid="25" grpId="0" animBg="1"/>
      <p:bldP spid="29" grpId="0"/>
      <p:bldP spid="30"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a16="http://schemas.microsoft.com/office/drawing/2014/main" id="{51D6D181-9B6A-479F-B3A5-42CAAB9DE04A}"/>
              </a:ext>
            </a:extLst>
          </p:cNvPr>
          <p:cNvCxnSpPr>
            <a:cxnSpLocks/>
          </p:cNvCxnSpPr>
          <p:nvPr/>
        </p:nvCxnSpPr>
        <p:spPr>
          <a:xfrm>
            <a:off x="4323933" y="2503101"/>
            <a:ext cx="58720" cy="3478580"/>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id="{3C09C907-181D-4C0E-84C1-E5AE1ED504C2}"/>
              </a:ext>
            </a:extLst>
          </p:cNvPr>
          <p:cNvSpPr txBox="1"/>
          <p:nvPr/>
        </p:nvSpPr>
        <p:spPr>
          <a:xfrm>
            <a:off x="4669913" y="2989368"/>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b. Khí 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18F4541-20F8-420D-8B41-FC578E384B19}"/>
              </a:ext>
            </a:extLst>
          </p:cNvPr>
          <p:cNvSpPr txBox="1"/>
          <p:nvPr/>
        </p:nvSpPr>
        <p:spPr>
          <a:xfrm>
            <a:off x="5333175" y="4286212"/>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c. Sông ngòi</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1" name="Flowchart: Terminator 30">
            <a:extLst>
              <a:ext uri="{FF2B5EF4-FFF2-40B4-BE49-F238E27FC236}">
                <a16:creationId xmlns:a16="http://schemas.microsoft.com/office/drawing/2014/main" id="{7E2DEB1B-9B08-49D1-872A-0A0053E7D64B}"/>
              </a:ext>
            </a:extLst>
          </p:cNvPr>
          <p:cNvSpPr/>
          <p:nvPr/>
        </p:nvSpPr>
        <p:spPr>
          <a:xfrm>
            <a:off x="4934909" y="5471999"/>
            <a:ext cx="3603824" cy="905021"/>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0398ECB-971C-44CD-BB71-C707DF029B95}"/>
              </a:ext>
            </a:extLst>
          </p:cNvPr>
          <p:cNvSpPr txBox="1"/>
          <p:nvPr/>
        </p:nvSpPr>
        <p:spPr>
          <a:xfrm>
            <a:off x="5292638" y="5702394"/>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d. Đ</a:t>
            </a:r>
            <a:r>
              <a:rPr lang="en-US" sz="2400" b="1">
                <a:solidFill>
                  <a:schemeClr val="bg1"/>
                </a:solidFill>
                <a:latin typeface="#9Slide03 SFU Futura_12" panose="00000400000000000000" pitchFamily="2" charset="0"/>
              </a:rPr>
              <a:t>ới thiên nhiên</a:t>
            </a:r>
            <a:endParaRPr lang="en-AU" sz="2400" b="1" dirty="0">
              <a:solidFill>
                <a:schemeClr val="bg1"/>
              </a:solidFill>
              <a:latin typeface="#9Slide03 SFU Futura_12" panose="00000400000000000000" pitchFamily="2" charset="0"/>
            </a:endParaRPr>
          </a:p>
        </p:txBody>
      </p:sp>
      <p:cxnSp>
        <p:nvCxnSpPr>
          <p:cNvPr id="33" name="Đường nối Thẳng 10">
            <a:extLst>
              <a:ext uri="{FF2B5EF4-FFF2-40B4-BE49-F238E27FC236}">
                <a16:creationId xmlns:a16="http://schemas.microsoft.com/office/drawing/2014/main" id="{EFABF7BB-2D6C-4A6A-9C62-3D06BA142851}"/>
              </a:ext>
            </a:extLst>
          </p:cNvPr>
          <p:cNvCxnSpPr>
            <a:cxnSpLocks/>
          </p:cNvCxnSpPr>
          <p:nvPr/>
        </p:nvCxnSpPr>
        <p:spPr>
          <a:xfrm flipH="1">
            <a:off x="4382653" y="5981681"/>
            <a:ext cx="574521" cy="0"/>
          </a:xfrm>
          <a:prstGeom prst="line">
            <a:avLst/>
          </a:prstGeom>
          <a:noFill/>
          <a:ln w="28575" cap="flat" cmpd="sng" algn="ctr">
            <a:solidFill>
              <a:srgbClr val="00B050"/>
            </a:solidFill>
            <a:prstDash val="sysDash"/>
            <a:miter lim="800000"/>
          </a:ln>
          <a:effectLst/>
        </p:spPr>
      </p:cxnSp>
    </p:spTree>
    <p:extLst>
      <p:ext uri="{BB962C8B-B14F-4D97-AF65-F5344CB8AC3E}">
        <p14:creationId xmlns:p14="http://schemas.microsoft.com/office/powerpoint/2010/main" val="3994888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4" name="Group 3">
            <a:extLst>
              <a:ext uri="{FF2B5EF4-FFF2-40B4-BE49-F238E27FC236}">
                <a16:creationId xmlns:a16="http://schemas.microsoft.com/office/drawing/2014/main" id="{8E9DB2A6-8042-4122-A94E-49841324FD21}"/>
              </a:ext>
            </a:extLst>
          </p:cNvPr>
          <p:cNvGrpSpPr/>
          <p:nvPr/>
        </p:nvGrpSpPr>
        <p:grpSpPr>
          <a:xfrm>
            <a:off x="175923" y="93462"/>
            <a:ext cx="5519797" cy="872949"/>
            <a:chOff x="1133366" y="2220084"/>
            <a:chExt cx="5681780" cy="914400"/>
          </a:xfrm>
          <a:solidFill>
            <a:schemeClr val="accent6">
              <a:lumMod val="40000"/>
              <a:lumOff val="60000"/>
            </a:schemeClr>
          </a:solidFill>
        </p:grpSpPr>
        <p:sp>
          <p:nvSpPr>
            <p:cNvPr id="5" name="Arrow: Pentagon 4">
              <a:extLst>
                <a:ext uri="{FF2B5EF4-FFF2-40B4-BE49-F238E27FC236}">
                  <a16:creationId xmlns:a16="http://schemas.microsoft.com/office/drawing/2014/main" id="{4278D2B4-AB50-4DF4-AAB8-EBB873A44F8B}"/>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C9874792-70CB-4082-AC09-35E58254343F}"/>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BAC1BD9-0ABF-4C26-9299-2D1EC8680588}"/>
              </a:ext>
            </a:extLst>
          </p:cNvPr>
          <p:cNvSpPr txBox="1"/>
          <p:nvPr/>
        </p:nvSpPr>
        <p:spPr>
          <a:xfrm>
            <a:off x="211276" y="274318"/>
            <a:ext cx="604630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tự nhiên</a:t>
            </a:r>
          </a:p>
        </p:txBody>
      </p:sp>
      <p:sp>
        <p:nvSpPr>
          <p:cNvPr id="8" name="Arrow: Pentagon 7">
            <a:extLst>
              <a:ext uri="{FF2B5EF4-FFF2-40B4-BE49-F238E27FC236}">
                <a16:creationId xmlns:a16="http://schemas.microsoft.com/office/drawing/2014/main" id="{5FCBE109-D01C-46FB-8FE5-8BC2CE7CF11C}"/>
              </a:ext>
            </a:extLst>
          </p:cNvPr>
          <p:cNvSpPr/>
          <p:nvPr/>
        </p:nvSpPr>
        <p:spPr>
          <a:xfrm>
            <a:off x="66102" y="93463"/>
            <a:ext cx="1301952" cy="881042"/>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E50A0639-B3BC-4FCB-A7DB-AA73AE852CDD}"/>
              </a:ext>
            </a:extLst>
          </p:cNvPr>
          <p:cNvSpPr/>
          <p:nvPr/>
        </p:nvSpPr>
        <p:spPr>
          <a:xfrm rot="5400000">
            <a:off x="1056834" y="408928"/>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82E2CD21-15FD-4861-BB2A-1F4B30D53918}"/>
              </a:ext>
            </a:extLst>
          </p:cNvPr>
          <p:cNvSpPr/>
          <p:nvPr/>
        </p:nvSpPr>
        <p:spPr>
          <a:xfrm>
            <a:off x="908079" y="1131320"/>
            <a:ext cx="2326350" cy="6838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00"/>
                </a:solidFill>
                <a:latin typeface="Arial" panose="020B0604020202020204" pitchFamily="34" charset="0"/>
                <a:cs typeface="Arial" panose="020B0604020202020204" pitchFamily="34" charset="0"/>
              </a:rPr>
              <a:t>b. Khí hậu</a:t>
            </a:r>
          </a:p>
        </p:txBody>
      </p:sp>
      <p:pic>
        <p:nvPicPr>
          <p:cNvPr id="11" name="Picture 10">
            <a:extLst>
              <a:ext uri="{FF2B5EF4-FFF2-40B4-BE49-F238E27FC236}">
                <a16:creationId xmlns:a16="http://schemas.microsoft.com/office/drawing/2014/main" id="{DCF07514-22F7-4AFF-A2C4-16F0B3CB638A}"/>
              </a:ext>
            </a:extLst>
          </p:cNvPr>
          <p:cNvPicPr>
            <a:picLocks noChangeAspect="1"/>
          </p:cNvPicPr>
          <p:nvPr/>
        </p:nvPicPr>
        <p:blipFill>
          <a:blip r:embed="rId4"/>
          <a:stretch>
            <a:fillRect/>
          </a:stretch>
        </p:blipFill>
        <p:spPr>
          <a:xfrm>
            <a:off x="6270977" y="206219"/>
            <a:ext cx="5745100" cy="6625608"/>
          </a:xfrm>
          <a:prstGeom prst="rect">
            <a:avLst/>
          </a:prstGeom>
        </p:spPr>
      </p:pic>
      <p:sp>
        <p:nvSpPr>
          <p:cNvPr id="13" name="Text Box 12">
            <a:extLst>
              <a:ext uri="{FF2B5EF4-FFF2-40B4-BE49-F238E27FC236}">
                <a16:creationId xmlns:a16="http://schemas.microsoft.com/office/drawing/2014/main" id="{217DFE34-F6D0-4493-8D00-D4855F021EA8}"/>
              </a:ext>
            </a:extLst>
          </p:cNvPr>
          <p:cNvSpPr txBox="1">
            <a:spLocks noChangeArrowheads="1"/>
          </p:cNvSpPr>
          <p:nvPr/>
        </p:nvSpPr>
        <p:spPr bwMode="auto">
          <a:xfrm>
            <a:off x="1061031" y="2269649"/>
            <a:ext cx="2868558" cy="3046988"/>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cs typeface="Arial" panose="020B0604020202020204" pitchFamily="34" charset="0"/>
              </a:defRPr>
            </a:lvl1pPr>
            <a:lvl2pPr marL="742950" indent="-285750">
              <a:defRPr>
                <a:solidFill>
                  <a:schemeClr val="tx1"/>
                </a:solidFill>
                <a:latin typeface="Times New Roman" panose="02020603050405020304" pitchFamily="18" charset="0"/>
                <a:cs typeface="Arial" panose="020B0604020202020204" pitchFamily="34" charset="0"/>
              </a:defRPr>
            </a:lvl2pPr>
            <a:lvl3pPr marL="1143000" indent="-228600">
              <a:defRPr>
                <a:solidFill>
                  <a:schemeClr val="tx1"/>
                </a:solidFill>
                <a:latin typeface="Times New Roman" panose="02020603050405020304" pitchFamily="18" charset="0"/>
                <a:cs typeface="Arial" panose="020B0604020202020204" pitchFamily="34" charset="0"/>
              </a:defRPr>
            </a:lvl3pPr>
            <a:lvl4pPr marL="1600200" indent="-228600">
              <a:defRPr>
                <a:solidFill>
                  <a:schemeClr val="tx1"/>
                </a:solidFill>
                <a:latin typeface="Times New Roman" panose="02020603050405020304" pitchFamily="18" charset="0"/>
                <a:cs typeface="Arial" panose="020B0604020202020204" pitchFamily="34" charset="0"/>
              </a:defRPr>
            </a:lvl4pPr>
            <a:lvl5pPr marL="2057400" indent="-22860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3200">
                <a:solidFill>
                  <a:srgbClr val="FF0000"/>
                </a:solidFill>
                <a:latin typeface="Arial" panose="020B0604020202020204" pitchFamily="34" charset="0"/>
              </a:rPr>
              <a:t>Xác định các kiểu khí hậu châu Âu. So sánh diện tích các kiểu khí hậu đó.</a:t>
            </a:r>
          </a:p>
        </p:txBody>
      </p:sp>
      <p:sp>
        <p:nvSpPr>
          <p:cNvPr id="20" name="Freeform 8">
            <a:extLst>
              <a:ext uri="{FF2B5EF4-FFF2-40B4-BE49-F238E27FC236}">
                <a16:creationId xmlns:a16="http://schemas.microsoft.com/office/drawing/2014/main" id="{F8284D0A-5B00-4D2D-A8F7-94C72B7D1707}"/>
              </a:ext>
            </a:extLst>
          </p:cNvPr>
          <p:cNvSpPr>
            <a:spLocks/>
          </p:cNvSpPr>
          <p:nvPr/>
        </p:nvSpPr>
        <p:spPr bwMode="auto">
          <a:xfrm>
            <a:off x="7884760" y="1329468"/>
            <a:ext cx="3658056" cy="3389893"/>
          </a:xfrm>
          <a:custGeom>
            <a:avLst/>
            <a:gdLst>
              <a:gd name="T0" fmla="*/ 2147483647 w 3609"/>
              <a:gd name="T1" fmla="*/ 2147483647 h 1751"/>
              <a:gd name="T2" fmla="*/ 2147483647 w 3609"/>
              <a:gd name="T3" fmla="*/ 2147483647 h 1751"/>
              <a:gd name="T4" fmla="*/ 2147483647 w 3609"/>
              <a:gd name="T5" fmla="*/ 2147483647 h 1751"/>
              <a:gd name="T6" fmla="*/ 2147483647 w 3609"/>
              <a:gd name="T7" fmla="*/ 2147483647 h 1751"/>
              <a:gd name="T8" fmla="*/ 2147483647 w 3609"/>
              <a:gd name="T9" fmla="*/ 2147483647 h 1751"/>
              <a:gd name="T10" fmla="*/ 2147483647 w 3609"/>
              <a:gd name="T11" fmla="*/ 2147483647 h 1751"/>
              <a:gd name="T12" fmla="*/ 2147483647 w 3609"/>
              <a:gd name="T13" fmla="*/ 2147483647 h 1751"/>
              <a:gd name="T14" fmla="*/ 2147483647 w 3609"/>
              <a:gd name="T15" fmla="*/ 2147483647 h 1751"/>
              <a:gd name="T16" fmla="*/ 2147483647 w 3609"/>
              <a:gd name="T17" fmla="*/ 2147483647 h 1751"/>
              <a:gd name="T18" fmla="*/ 2147483647 w 3609"/>
              <a:gd name="T19" fmla="*/ 2147483647 h 1751"/>
              <a:gd name="T20" fmla="*/ 2147483647 w 3609"/>
              <a:gd name="T21" fmla="*/ 2147483647 h 1751"/>
              <a:gd name="T22" fmla="*/ 2147483647 w 3609"/>
              <a:gd name="T23" fmla="*/ 2147483647 h 1751"/>
              <a:gd name="T24" fmla="*/ 2147483647 w 3609"/>
              <a:gd name="T25" fmla="*/ 2147483647 h 1751"/>
              <a:gd name="T26" fmla="*/ 2147483647 w 3609"/>
              <a:gd name="T27" fmla="*/ 2147483647 h 1751"/>
              <a:gd name="T28" fmla="*/ 2147483647 w 3609"/>
              <a:gd name="T29" fmla="*/ 2147483647 h 1751"/>
              <a:gd name="T30" fmla="*/ 2147483647 w 3609"/>
              <a:gd name="T31" fmla="*/ 2147483647 h 1751"/>
              <a:gd name="T32" fmla="*/ 2147483647 w 3609"/>
              <a:gd name="T33" fmla="*/ 2147483647 h 1751"/>
              <a:gd name="T34" fmla="*/ 2147483647 w 3609"/>
              <a:gd name="T35" fmla="*/ 2147483647 h 1751"/>
              <a:gd name="T36" fmla="*/ 2147483647 w 3609"/>
              <a:gd name="T37" fmla="*/ 2147483647 h 1751"/>
              <a:gd name="T38" fmla="*/ 2147483647 w 3609"/>
              <a:gd name="T39" fmla="*/ 2147483647 h 1751"/>
              <a:gd name="T40" fmla="*/ 2147483647 w 3609"/>
              <a:gd name="T41" fmla="*/ 2147483647 h 1751"/>
              <a:gd name="T42" fmla="*/ 2147483647 w 3609"/>
              <a:gd name="T43" fmla="*/ 2147483647 h 1751"/>
              <a:gd name="T44" fmla="*/ 2147483647 w 3609"/>
              <a:gd name="T45" fmla="*/ 2147483647 h 1751"/>
              <a:gd name="T46" fmla="*/ 2147483647 w 3609"/>
              <a:gd name="T47" fmla="*/ 2147483647 h 1751"/>
              <a:gd name="T48" fmla="*/ 2147483647 w 3609"/>
              <a:gd name="T49" fmla="*/ 2147483647 h 1751"/>
              <a:gd name="T50" fmla="*/ 2147483647 w 3609"/>
              <a:gd name="T51" fmla="*/ 2147483647 h 1751"/>
              <a:gd name="T52" fmla="*/ 2147483647 w 3609"/>
              <a:gd name="T53" fmla="*/ 2147483647 h 1751"/>
              <a:gd name="T54" fmla="*/ 2147483647 w 3609"/>
              <a:gd name="T55" fmla="*/ 2147483647 h 1751"/>
              <a:gd name="T56" fmla="*/ 2147483647 w 3609"/>
              <a:gd name="T57" fmla="*/ 2147483647 h 1751"/>
              <a:gd name="T58" fmla="*/ 2147483647 w 3609"/>
              <a:gd name="T59" fmla="*/ 2147483647 h 1751"/>
              <a:gd name="T60" fmla="*/ 2147483647 w 3609"/>
              <a:gd name="T61" fmla="*/ 2147483647 h 1751"/>
              <a:gd name="T62" fmla="*/ 2147483647 w 3609"/>
              <a:gd name="T63" fmla="*/ 2147483647 h 1751"/>
              <a:gd name="T64" fmla="*/ 2147483647 w 3609"/>
              <a:gd name="T65" fmla="*/ 2147483647 h 1751"/>
              <a:gd name="T66" fmla="*/ 2147483647 w 3609"/>
              <a:gd name="T67" fmla="*/ 2147483647 h 1751"/>
              <a:gd name="T68" fmla="*/ 2147483647 w 3609"/>
              <a:gd name="T69" fmla="*/ 2147483647 h 1751"/>
              <a:gd name="T70" fmla="*/ 2147483647 w 3609"/>
              <a:gd name="T71" fmla="*/ 2147483647 h 1751"/>
              <a:gd name="T72" fmla="*/ 2147483647 w 3609"/>
              <a:gd name="T73" fmla="*/ 2147483647 h 1751"/>
              <a:gd name="T74" fmla="*/ 2147483647 w 3609"/>
              <a:gd name="T75" fmla="*/ 2147483647 h 1751"/>
              <a:gd name="T76" fmla="*/ 2147483647 w 3609"/>
              <a:gd name="T77" fmla="*/ 2147483647 h 1751"/>
              <a:gd name="T78" fmla="*/ 2147483647 w 3609"/>
              <a:gd name="T79" fmla="*/ 2147483647 h 1751"/>
              <a:gd name="T80" fmla="*/ 2147483647 w 3609"/>
              <a:gd name="T81" fmla="*/ 2147483647 h 1751"/>
              <a:gd name="T82" fmla="*/ 2147483647 w 3609"/>
              <a:gd name="T83" fmla="*/ 2147483647 h 1751"/>
              <a:gd name="T84" fmla="*/ 2147483647 w 3609"/>
              <a:gd name="T85" fmla="*/ 2147483647 h 1751"/>
              <a:gd name="T86" fmla="*/ 2147483647 w 3609"/>
              <a:gd name="T87" fmla="*/ 2147483647 h 1751"/>
              <a:gd name="T88" fmla="*/ 2147483647 w 3609"/>
              <a:gd name="T89" fmla="*/ 2147483647 h 1751"/>
              <a:gd name="T90" fmla="*/ 2147483647 w 3609"/>
              <a:gd name="T91" fmla="*/ 2147483647 h 1751"/>
              <a:gd name="T92" fmla="*/ 2147483647 w 3609"/>
              <a:gd name="T93" fmla="*/ 2147483647 h 1751"/>
              <a:gd name="T94" fmla="*/ 2147483647 w 3609"/>
              <a:gd name="T95" fmla="*/ 2147483647 h 1751"/>
              <a:gd name="T96" fmla="*/ 2147483647 w 3609"/>
              <a:gd name="T97" fmla="*/ 2147483647 h 1751"/>
              <a:gd name="T98" fmla="*/ 2147483647 w 3609"/>
              <a:gd name="T99" fmla="*/ 2147483647 h 1751"/>
              <a:gd name="T100" fmla="*/ 2147483647 w 3609"/>
              <a:gd name="T101" fmla="*/ 2147483647 h 1751"/>
              <a:gd name="T102" fmla="*/ 2147483647 w 3609"/>
              <a:gd name="T103" fmla="*/ 2147483647 h 1751"/>
              <a:gd name="T104" fmla="*/ 2147483647 w 3609"/>
              <a:gd name="T105" fmla="*/ 2147483647 h 1751"/>
              <a:gd name="T106" fmla="*/ 2147483647 w 3609"/>
              <a:gd name="T107" fmla="*/ 2147483647 h 1751"/>
              <a:gd name="T108" fmla="*/ 2147483647 w 3609"/>
              <a:gd name="T109" fmla="*/ 2147483647 h 1751"/>
              <a:gd name="T110" fmla="*/ 2147483647 w 3609"/>
              <a:gd name="T111" fmla="*/ 2147483647 h 1751"/>
              <a:gd name="T112" fmla="*/ 2147483647 w 3609"/>
              <a:gd name="T113" fmla="*/ 2147483647 h 1751"/>
              <a:gd name="T114" fmla="*/ 2147483647 w 3609"/>
              <a:gd name="T115" fmla="*/ 2147483647 h 1751"/>
              <a:gd name="T116" fmla="*/ 2147483647 w 3609"/>
              <a:gd name="T117" fmla="*/ 2147483647 h 1751"/>
              <a:gd name="T118" fmla="*/ 2147483647 w 3609"/>
              <a:gd name="T119" fmla="*/ 2147483647 h 1751"/>
              <a:gd name="T120" fmla="*/ 2147483647 w 3609"/>
              <a:gd name="T121" fmla="*/ 2147483647 h 175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9"/>
              <a:gd name="T184" fmla="*/ 0 h 1751"/>
              <a:gd name="T185" fmla="*/ 3609 w 3609"/>
              <a:gd name="T186" fmla="*/ 1751 h 175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9" h="1751">
                <a:moveTo>
                  <a:pt x="2852" y="279"/>
                </a:moveTo>
                <a:cubicBezTo>
                  <a:pt x="2858" y="273"/>
                  <a:pt x="2863" y="265"/>
                  <a:pt x="2871" y="261"/>
                </a:cubicBezTo>
                <a:cubicBezTo>
                  <a:pt x="2888" y="252"/>
                  <a:pt x="2912" y="256"/>
                  <a:pt x="2926" y="242"/>
                </a:cubicBezTo>
                <a:cubicBezTo>
                  <a:pt x="2946" y="222"/>
                  <a:pt x="2961" y="173"/>
                  <a:pt x="2971" y="142"/>
                </a:cubicBezTo>
                <a:cubicBezTo>
                  <a:pt x="2952" y="113"/>
                  <a:pt x="2929" y="104"/>
                  <a:pt x="2907" y="78"/>
                </a:cubicBezTo>
                <a:cubicBezTo>
                  <a:pt x="2889" y="57"/>
                  <a:pt x="2881" y="31"/>
                  <a:pt x="2852" y="23"/>
                </a:cubicBezTo>
                <a:cubicBezTo>
                  <a:pt x="2819" y="14"/>
                  <a:pt x="2785" y="11"/>
                  <a:pt x="2752" y="5"/>
                </a:cubicBezTo>
                <a:cubicBezTo>
                  <a:pt x="2708" y="10"/>
                  <a:pt x="2625" y="0"/>
                  <a:pt x="2660" y="69"/>
                </a:cubicBezTo>
                <a:cubicBezTo>
                  <a:pt x="2664" y="77"/>
                  <a:pt x="2673" y="81"/>
                  <a:pt x="2679" y="87"/>
                </a:cubicBezTo>
                <a:cubicBezTo>
                  <a:pt x="2651" y="114"/>
                  <a:pt x="2620" y="106"/>
                  <a:pt x="2587" y="124"/>
                </a:cubicBezTo>
                <a:cubicBezTo>
                  <a:pt x="2568" y="135"/>
                  <a:pt x="2552" y="150"/>
                  <a:pt x="2532" y="160"/>
                </a:cubicBezTo>
                <a:cubicBezTo>
                  <a:pt x="2520" y="166"/>
                  <a:pt x="2508" y="172"/>
                  <a:pt x="2496" y="178"/>
                </a:cubicBezTo>
                <a:cubicBezTo>
                  <a:pt x="2487" y="175"/>
                  <a:pt x="2478" y="169"/>
                  <a:pt x="2468" y="169"/>
                </a:cubicBezTo>
                <a:cubicBezTo>
                  <a:pt x="2453" y="169"/>
                  <a:pt x="2382" y="195"/>
                  <a:pt x="2377" y="197"/>
                </a:cubicBezTo>
                <a:cubicBezTo>
                  <a:pt x="2341" y="209"/>
                  <a:pt x="2305" y="217"/>
                  <a:pt x="2267" y="224"/>
                </a:cubicBezTo>
                <a:cubicBezTo>
                  <a:pt x="2285" y="230"/>
                  <a:pt x="2329" y="224"/>
                  <a:pt x="2322" y="242"/>
                </a:cubicBezTo>
                <a:cubicBezTo>
                  <a:pt x="2299" y="300"/>
                  <a:pt x="2291" y="303"/>
                  <a:pt x="2231" y="316"/>
                </a:cubicBezTo>
                <a:cubicBezTo>
                  <a:pt x="2234" y="325"/>
                  <a:pt x="2249" y="343"/>
                  <a:pt x="2240" y="343"/>
                </a:cubicBezTo>
                <a:cubicBezTo>
                  <a:pt x="2227" y="343"/>
                  <a:pt x="2212" y="329"/>
                  <a:pt x="2212" y="316"/>
                </a:cubicBezTo>
                <a:cubicBezTo>
                  <a:pt x="2212" y="306"/>
                  <a:pt x="2231" y="309"/>
                  <a:pt x="2240" y="306"/>
                </a:cubicBezTo>
                <a:cubicBezTo>
                  <a:pt x="2243" y="294"/>
                  <a:pt x="2255" y="281"/>
                  <a:pt x="2249" y="270"/>
                </a:cubicBezTo>
                <a:cubicBezTo>
                  <a:pt x="2229" y="231"/>
                  <a:pt x="2166" y="261"/>
                  <a:pt x="2139" y="270"/>
                </a:cubicBezTo>
                <a:cubicBezTo>
                  <a:pt x="2111" y="252"/>
                  <a:pt x="2093" y="230"/>
                  <a:pt x="2121" y="297"/>
                </a:cubicBezTo>
                <a:cubicBezTo>
                  <a:pt x="2130" y="318"/>
                  <a:pt x="2149" y="319"/>
                  <a:pt x="2167" y="325"/>
                </a:cubicBezTo>
                <a:cubicBezTo>
                  <a:pt x="2170" y="334"/>
                  <a:pt x="2172" y="343"/>
                  <a:pt x="2176" y="352"/>
                </a:cubicBezTo>
                <a:cubicBezTo>
                  <a:pt x="2181" y="362"/>
                  <a:pt x="2202" y="372"/>
                  <a:pt x="2194" y="380"/>
                </a:cubicBezTo>
                <a:cubicBezTo>
                  <a:pt x="2186" y="388"/>
                  <a:pt x="2178" y="364"/>
                  <a:pt x="2167" y="361"/>
                </a:cubicBezTo>
                <a:cubicBezTo>
                  <a:pt x="2134" y="352"/>
                  <a:pt x="2100" y="349"/>
                  <a:pt x="2066" y="343"/>
                </a:cubicBezTo>
                <a:cubicBezTo>
                  <a:pt x="2023" y="279"/>
                  <a:pt x="2076" y="346"/>
                  <a:pt x="2020" y="306"/>
                </a:cubicBezTo>
                <a:cubicBezTo>
                  <a:pt x="1994" y="288"/>
                  <a:pt x="1960" y="241"/>
                  <a:pt x="1947" y="215"/>
                </a:cubicBezTo>
                <a:cubicBezTo>
                  <a:pt x="1943" y="207"/>
                  <a:pt x="1958" y="229"/>
                  <a:pt x="1966" y="233"/>
                </a:cubicBezTo>
                <a:cubicBezTo>
                  <a:pt x="1974" y="238"/>
                  <a:pt x="2026" y="251"/>
                  <a:pt x="2030" y="252"/>
                </a:cubicBezTo>
                <a:cubicBezTo>
                  <a:pt x="2024" y="276"/>
                  <a:pt x="2035" y="318"/>
                  <a:pt x="2011" y="325"/>
                </a:cubicBezTo>
                <a:cubicBezTo>
                  <a:pt x="1974" y="335"/>
                  <a:pt x="1940" y="295"/>
                  <a:pt x="1902" y="288"/>
                </a:cubicBezTo>
                <a:cubicBezTo>
                  <a:pt x="1782" y="267"/>
                  <a:pt x="1834" y="281"/>
                  <a:pt x="1746" y="252"/>
                </a:cubicBezTo>
                <a:cubicBezTo>
                  <a:pt x="1622" y="258"/>
                  <a:pt x="1503" y="269"/>
                  <a:pt x="1380" y="279"/>
                </a:cubicBezTo>
                <a:cubicBezTo>
                  <a:pt x="1335" y="290"/>
                  <a:pt x="1286" y="302"/>
                  <a:pt x="1243" y="316"/>
                </a:cubicBezTo>
                <a:cubicBezTo>
                  <a:pt x="1225" y="322"/>
                  <a:pt x="1188" y="334"/>
                  <a:pt x="1188" y="334"/>
                </a:cubicBezTo>
                <a:cubicBezTo>
                  <a:pt x="1158" y="379"/>
                  <a:pt x="1153" y="379"/>
                  <a:pt x="1097" y="398"/>
                </a:cubicBezTo>
                <a:cubicBezTo>
                  <a:pt x="1088" y="401"/>
                  <a:pt x="1070" y="407"/>
                  <a:pt x="1070" y="407"/>
                </a:cubicBezTo>
                <a:cubicBezTo>
                  <a:pt x="1014" y="460"/>
                  <a:pt x="1099" y="385"/>
                  <a:pt x="1015" y="434"/>
                </a:cubicBezTo>
                <a:cubicBezTo>
                  <a:pt x="988" y="450"/>
                  <a:pt x="979" y="497"/>
                  <a:pt x="951" y="508"/>
                </a:cubicBezTo>
                <a:cubicBezTo>
                  <a:pt x="928" y="517"/>
                  <a:pt x="878" y="526"/>
                  <a:pt x="878" y="526"/>
                </a:cubicBezTo>
                <a:cubicBezTo>
                  <a:pt x="862" y="568"/>
                  <a:pt x="852" y="550"/>
                  <a:pt x="823" y="581"/>
                </a:cubicBezTo>
                <a:cubicBezTo>
                  <a:pt x="829" y="590"/>
                  <a:pt x="844" y="598"/>
                  <a:pt x="841" y="608"/>
                </a:cubicBezTo>
                <a:cubicBezTo>
                  <a:pt x="833" y="640"/>
                  <a:pt x="787" y="600"/>
                  <a:pt x="786" y="599"/>
                </a:cubicBezTo>
                <a:cubicBezTo>
                  <a:pt x="774" y="602"/>
                  <a:pt x="755" y="596"/>
                  <a:pt x="750" y="608"/>
                </a:cubicBezTo>
                <a:cubicBezTo>
                  <a:pt x="745" y="621"/>
                  <a:pt x="768" y="631"/>
                  <a:pt x="768" y="645"/>
                </a:cubicBezTo>
                <a:cubicBezTo>
                  <a:pt x="768" y="673"/>
                  <a:pt x="739" y="676"/>
                  <a:pt x="722" y="681"/>
                </a:cubicBezTo>
                <a:cubicBezTo>
                  <a:pt x="692" y="722"/>
                  <a:pt x="677" y="755"/>
                  <a:pt x="640" y="700"/>
                </a:cubicBezTo>
                <a:cubicBezTo>
                  <a:pt x="613" y="703"/>
                  <a:pt x="585" y="705"/>
                  <a:pt x="558" y="709"/>
                </a:cubicBezTo>
                <a:cubicBezTo>
                  <a:pt x="545" y="711"/>
                  <a:pt x="531" y="710"/>
                  <a:pt x="521" y="718"/>
                </a:cubicBezTo>
                <a:cubicBezTo>
                  <a:pt x="521" y="718"/>
                  <a:pt x="475" y="786"/>
                  <a:pt x="466" y="800"/>
                </a:cubicBezTo>
                <a:cubicBezTo>
                  <a:pt x="460" y="809"/>
                  <a:pt x="448" y="828"/>
                  <a:pt x="448" y="828"/>
                </a:cubicBezTo>
                <a:cubicBezTo>
                  <a:pt x="457" y="883"/>
                  <a:pt x="453" y="894"/>
                  <a:pt x="503" y="910"/>
                </a:cubicBezTo>
                <a:cubicBezTo>
                  <a:pt x="567" y="878"/>
                  <a:pt x="546" y="876"/>
                  <a:pt x="631" y="855"/>
                </a:cubicBezTo>
                <a:cubicBezTo>
                  <a:pt x="684" y="873"/>
                  <a:pt x="640" y="849"/>
                  <a:pt x="667" y="919"/>
                </a:cubicBezTo>
                <a:cubicBezTo>
                  <a:pt x="675" y="941"/>
                  <a:pt x="705" y="942"/>
                  <a:pt x="722" y="946"/>
                </a:cubicBezTo>
                <a:cubicBezTo>
                  <a:pt x="728" y="952"/>
                  <a:pt x="740" y="956"/>
                  <a:pt x="740" y="965"/>
                </a:cubicBezTo>
                <a:cubicBezTo>
                  <a:pt x="740" y="996"/>
                  <a:pt x="712" y="1027"/>
                  <a:pt x="722" y="1056"/>
                </a:cubicBezTo>
                <a:cubicBezTo>
                  <a:pt x="728" y="1074"/>
                  <a:pt x="777" y="1074"/>
                  <a:pt x="777" y="1074"/>
                </a:cubicBezTo>
                <a:cubicBezTo>
                  <a:pt x="855" y="1043"/>
                  <a:pt x="888" y="1038"/>
                  <a:pt x="987" y="1029"/>
                </a:cubicBezTo>
                <a:cubicBezTo>
                  <a:pt x="1009" y="1027"/>
                  <a:pt x="903" y="1057"/>
                  <a:pt x="923" y="1047"/>
                </a:cubicBezTo>
                <a:cubicBezTo>
                  <a:pt x="1009" y="1004"/>
                  <a:pt x="935" y="1053"/>
                  <a:pt x="996" y="1010"/>
                </a:cubicBezTo>
                <a:cubicBezTo>
                  <a:pt x="977" y="917"/>
                  <a:pt x="993" y="916"/>
                  <a:pt x="1079" y="892"/>
                </a:cubicBezTo>
                <a:cubicBezTo>
                  <a:pt x="1134" y="834"/>
                  <a:pt x="1106" y="818"/>
                  <a:pt x="1051" y="791"/>
                </a:cubicBezTo>
                <a:cubicBezTo>
                  <a:pt x="1054" y="800"/>
                  <a:pt x="1068" y="814"/>
                  <a:pt x="1060" y="818"/>
                </a:cubicBezTo>
                <a:cubicBezTo>
                  <a:pt x="1045" y="825"/>
                  <a:pt x="1018" y="777"/>
                  <a:pt x="1015" y="773"/>
                </a:cubicBezTo>
                <a:cubicBezTo>
                  <a:pt x="1029" y="716"/>
                  <a:pt x="1057" y="669"/>
                  <a:pt x="1106" y="636"/>
                </a:cubicBezTo>
                <a:cubicBezTo>
                  <a:pt x="1112" y="627"/>
                  <a:pt x="1117" y="617"/>
                  <a:pt x="1124" y="608"/>
                </a:cubicBezTo>
                <a:cubicBezTo>
                  <a:pt x="1129" y="601"/>
                  <a:pt x="1143" y="581"/>
                  <a:pt x="1143" y="590"/>
                </a:cubicBezTo>
                <a:cubicBezTo>
                  <a:pt x="1143" y="599"/>
                  <a:pt x="1113" y="629"/>
                  <a:pt x="1106" y="636"/>
                </a:cubicBezTo>
                <a:cubicBezTo>
                  <a:pt x="1124" y="639"/>
                  <a:pt x="1143" y="647"/>
                  <a:pt x="1161" y="645"/>
                </a:cubicBezTo>
                <a:cubicBezTo>
                  <a:pt x="1197" y="641"/>
                  <a:pt x="1215" y="599"/>
                  <a:pt x="1243" y="581"/>
                </a:cubicBezTo>
                <a:cubicBezTo>
                  <a:pt x="1246" y="569"/>
                  <a:pt x="1246" y="555"/>
                  <a:pt x="1252" y="544"/>
                </a:cubicBezTo>
                <a:cubicBezTo>
                  <a:pt x="1261" y="526"/>
                  <a:pt x="1289" y="524"/>
                  <a:pt x="1289" y="498"/>
                </a:cubicBezTo>
                <a:cubicBezTo>
                  <a:pt x="1289" y="487"/>
                  <a:pt x="1271" y="515"/>
                  <a:pt x="1271" y="526"/>
                </a:cubicBezTo>
                <a:cubicBezTo>
                  <a:pt x="1308" y="518"/>
                  <a:pt x="1335" y="514"/>
                  <a:pt x="1371" y="526"/>
                </a:cubicBezTo>
                <a:cubicBezTo>
                  <a:pt x="1333" y="623"/>
                  <a:pt x="1373" y="561"/>
                  <a:pt x="1335" y="553"/>
                </a:cubicBezTo>
                <a:cubicBezTo>
                  <a:pt x="1325" y="551"/>
                  <a:pt x="1316" y="559"/>
                  <a:pt x="1307" y="562"/>
                </a:cubicBezTo>
                <a:cubicBezTo>
                  <a:pt x="1373" y="586"/>
                  <a:pt x="1299" y="581"/>
                  <a:pt x="1271" y="590"/>
                </a:cubicBezTo>
                <a:cubicBezTo>
                  <a:pt x="1265" y="596"/>
                  <a:pt x="1252" y="599"/>
                  <a:pt x="1252" y="608"/>
                </a:cubicBezTo>
                <a:cubicBezTo>
                  <a:pt x="1252" y="617"/>
                  <a:pt x="1271" y="626"/>
                  <a:pt x="1271" y="626"/>
                </a:cubicBezTo>
                <a:cubicBezTo>
                  <a:pt x="1209" y="648"/>
                  <a:pt x="1213" y="711"/>
                  <a:pt x="1234" y="773"/>
                </a:cubicBezTo>
                <a:cubicBezTo>
                  <a:pt x="1235" y="776"/>
                  <a:pt x="1282" y="787"/>
                  <a:pt x="1298" y="791"/>
                </a:cubicBezTo>
                <a:cubicBezTo>
                  <a:pt x="1351" y="825"/>
                  <a:pt x="1353" y="826"/>
                  <a:pt x="1399" y="782"/>
                </a:cubicBezTo>
                <a:cubicBezTo>
                  <a:pt x="1365" y="771"/>
                  <a:pt x="1367" y="764"/>
                  <a:pt x="1380" y="791"/>
                </a:cubicBezTo>
                <a:cubicBezTo>
                  <a:pt x="1395" y="802"/>
                  <a:pt x="1414" y="821"/>
                  <a:pt x="1435" y="818"/>
                </a:cubicBezTo>
                <a:cubicBezTo>
                  <a:pt x="1444" y="817"/>
                  <a:pt x="1446" y="802"/>
                  <a:pt x="1454" y="800"/>
                </a:cubicBezTo>
                <a:cubicBezTo>
                  <a:pt x="1489" y="790"/>
                  <a:pt x="1527" y="788"/>
                  <a:pt x="1563" y="782"/>
                </a:cubicBezTo>
                <a:cubicBezTo>
                  <a:pt x="1622" y="801"/>
                  <a:pt x="1606" y="836"/>
                  <a:pt x="1554" y="846"/>
                </a:cubicBezTo>
                <a:cubicBezTo>
                  <a:pt x="1489" y="859"/>
                  <a:pt x="1419" y="871"/>
                  <a:pt x="1353" y="882"/>
                </a:cubicBezTo>
                <a:cubicBezTo>
                  <a:pt x="1392" y="897"/>
                  <a:pt x="1403" y="886"/>
                  <a:pt x="1417" y="928"/>
                </a:cubicBezTo>
                <a:cubicBezTo>
                  <a:pt x="1380" y="940"/>
                  <a:pt x="1382" y="942"/>
                  <a:pt x="1417" y="919"/>
                </a:cubicBezTo>
                <a:cubicBezTo>
                  <a:pt x="1420" y="931"/>
                  <a:pt x="1432" y="945"/>
                  <a:pt x="1426" y="956"/>
                </a:cubicBezTo>
                <a:cubicBezTo>
                  <a:pt x="1420" y="968"/>
                  <a:pt x="1401" y="982"/>
                  <a:pt x="1390" y="974"/>
                </a:cubicBezTo>
                <a:cubicBezTo>
                  <a:pt x="1380" y="967"/>
                  <a:pt x="1396" y="949"/>
                  <a:pt x="1399" y="937"/>
                </a:cubicBezTo>
                <a:cubicBezTo>
                  <a:pt x="1393" y="931"/>
                  <a:pt x="1388" y="915"/>
                  <a:pt x="1380" y="919"/>
                </a:cubicBezTo>
                <a:cubicBezTo>
                  <a:pt x="1327" y="946"/>
                  <a:pt x="1365" y="958"/>
                  <a:pt x="1380" y="965"/>
                </a:cubicBezTo>
                <a:cubicBezTo>
                  <a:pt x="1392" y="959"/>
                  <a:pt x="1409" y="935"/>
                  <a:pt x="1417" y="946"/>
                </a:cubicBezTo>
                <a:cubicBezTo>
                  <a:pt x="1426" y="959"/>
                  <a:pt x="1412" y="982"/>
                  <a:pt x="1399" y="992"/>
                </a:cubicBezTo>
                <a:cubicBezTo>
                  <a:pt x="1392" y="997"/>
                  <a:pt x="1386" y="980"/>
                  <a:pt x="1380" y="974"/>
                </a:cubicBezTo>
                <a:cubicBezTo>
                  <a:pt x="1374" y="986"/>
                  <a:pt x="1375" y="1013"/>
                  <a:pt x="1362" y="1010"/>
                </a:cubicBezTo>
                <a:cubicBezTo>
                  <a:pt x="1346" y="1006"/>
                  <a:pt x="1337" y="979"/>
                  <a:pt x="1344" y="965"/>
                </a:cubicBezTo>
                <a:cubicBezTo>
                  <a:pt x="1350" y="954"/>
                  <a:pt x="1358" y="992"/>
                  <a:pt x="1371" y="992"/>
                </a:cubicBezTo>
                <a:cubicBezTo>
                  <a:pt x="1382" y="992"/>
                  <a:pt x="1360" y="974"/>
                  <a:pt x="1353" y="965"/>
                </a:cubicBezTo>
                <a:cubicBezTo>
                  <a:pt x="1348" y="958"/>
                  <a:pt x="1341" y="952"/>
                  <a:pt x="1335" y="946"/>
                </a:cubicBezTo>
                <a:cubicBezTo>
                  <a:pt x="1314" y="949"/>
                  <a:pt x="1292" y="952"/>
                  <a:pt x="1271" y="956"/>
                </a:cubicBezTo>
                <a:cubicBezTo>
                  <a:pt x="1259" y="958"/>
                  <a:pt x="1240" y="954"/>
                  <a:pt x="1234" y="965"/>
                </a:cubicBezTo>
                <a:cubicBezTo>
                  <a:pt x="1163" y="1094"/>
                  <a:pt x="1266" y="1032"/>
                  <a:pt x="1179" y="1074"/>
                </a:cubicBezTo>
                <a:cubicBezTo>
                  <a:pt x="1119" y="1137"/>
                  <a:pt x="963" y="1117"/>
                  <a:pt x="905" y="1120"/>
                </a:cubicBezTo>
                <a:cubicBezTo>
                  <a:pt x="884" y="1123"/>
                  <a:pt x="862" y="1134"/>
                  <a:pt x="841" y="1129"/>
                </a:cubicBezTo>
                <a:cubicBezTo>
                  <a:pt x="830" y="1127"/>
                  <a:pt x="834" y="1105"/>
                  <a:pt x="823" y="1102"/>
                </a:cubicBezTo>
                <a:cubicBezTo>
                  <a:pt x="805" y="1098"/>
                  <a:pt x="786" y="1108"/>
                  <a:pt x="768" y="1111"/>
                </a:cubicBezTo>
                <a:cubicBezTo>
                  <a:pt x="789" y="1114"/>
                  <a:pt x="811" y="1122"/>
                  <a:pt x="832" y="1120"/>
                </a:cubicBezTo>
                <a:cubicBezTo>
                  <a:pt x="843" y="1119"/>
                  <a:pt x="859" y="1102"/>
                  <a:pt x="859" y="1102"/>
                </a:cubicBezTo>
                <a:cubicBezTo>
                  <a:pt x="885" y="1178"/>
                  <a:pt x="881" y="1127"/>
                  <a:pt x="841" y="1138"/>
                </a:cubicBezTo>
                <a:cubicBezTo>
                  <a:pt x="833" y="1140"/>
                  <a:pt x="829" y="1151"/>
                  <a:pt x="823" y="1157"/>
                </a:cubicBezTo>
                <a:cubicBezTo>
                  <a:pt x="781" y="1143"/>
                  <a:pt x="746" y="1115"/>
                  <a:pt x="704" y="1129"/>
                </a:cubicBezTo>
                <a:cubicBezTo>
                  <a:pt x="673" y="1162"/>
                  <a:pt x="694" y="1145"/>
                  <a:pt x="631" y="1166"/>
                </a:cubicBezTo>
                <a:cubicBezTo>
                  <a:pt x="622" y="1169"/>
                  <a:pt x="603" y="1175"/>
                  <a:pt x="603" y="1175"/>
                </a:cubicBezTo>
                <a:cubicBezTo>
                  <a:pt x="594" y="1181"/>
                  <a:pt x="584" y="1186"/>
                  <a:pt x="576" y="1193"/>
                </a:cubicBezTo>
                <a:cubicBezTo>
                  <a:pt x="569" y="1199"/>
                  <a:pt x="552" y="1206"/>
                  <a:pt x="558" y="1212"/>
                </a:cubicBezTo>
                <a:cubicBezTo>
                  <a:pt x="565" y="1219"/>
                  <a:pt x="576" y="1206"/>
                  <a:pt x="585" y="1202"/>
                </a:cubicBezTo>
                <a:cubicBezTo>
                  <a:pt x="598" y="1197"/>
                  <a:pt x="610" y="1190"/>
                  <a:pt x="622" y="1184"/>
                </a:cubicBezTo>
                <a:cubicBezTo>
                  <a:pt x="647" y="1084"/>
                  <a:pt x="612" y="1221"/>
                  <a:pt x="612" y="1248"/>
                </a:cubicBezTo>
                <a:cubicBezTo>
                  <a:pt x="612" y="1257"/>
                  <a:pt x="625" y="1236"/>
                  <a:pt x="631" y="1230"/>
                </a:cubicBezTo>
                <a:cubicBezTo>
                  <a:pt x="596" y="1179"/>
                  <a:pt x="628" y="1206"/>
                  <a:pt x="594" y="1221"/>
                </a:cubicBezTo>
                <a:cubicBezTo>
                  <a:pt x="580" y="1227"/>
                  <a:pt x="563" y="1226"/>
                  <a:pt x="548" y="1230"/>
                </a:cubicBezTo>
                <a:cubicBezTo>
                  <a:pt x="530" y="1235"/>
                  <a:pt x="494" y="1248"/>
                  <a:pt x="494" y="1248"/>
                </a:cubicBezTo>
                <a:cubicBezTo>
                  <a:pt x="463" y="1294"/>
                  <a:pt x="486" y="1276"/>
                  <a:pt x="411" y="1276"/>
                </a:cubicBezTo>
                <a:cubicBezTo>
                  <a:pt x="554" y="1296"/>
                  <a:pt x="477" y="1278"/>
                  <a:pt x="430" y="1294"/>
                </a:cubicBezTo>
                <a:cubicBezTo>
                  <a:pt x="386" y="1335"/>
                  <a:pt x="442" y="1294"/>
                  <a:pt x="375" y="1294"/>
                </a:cubicBezTo>
                <a:cubicBezTo>
                  <a:pt x="366" y="1294"/>
                  <a:pt x="364" y="1308"/>
                  <a:pt x="356" y="1312"/>
                </a:cubicBezTo>
                <a:cubicBezTo>
                  <a:pt x="307" y="1336"/>
                  <a:pt x="229" y="1349"/>
                  <a:pt x="174" y="1367"/>
                </a:cubicBezTo>
                <a:cubicBezTo>
                  <a:pt x="161" y="1379"/>
                  <a:pt x="153" y="1396"/>
                  <a:pt x="137" y="1404"/>
                </a:cubicBezTo>
                <a:cubicBezTo>
                  <a:pt x="96" y="1425"/>
                  <a:pt x="52" y="1422"/>
                  <a:pt x="110" y="1422"/>
                </a:cubicBezTo>
                <a:cubicBezTo>
                  <a:pt x="124" y="1409"/>
                  <a:pt x="134" y="1388"/>
                  <a:pt x="153" y="1383"/>
                </a:cubicBezTo>
                <a:cubicBezTo>
                  <a:pt x="163" y="1381"/>
                  <a:pt x="154" y="1406"/>
                  <a:pt x="146" y="1413"/>
                </a:cubicBezTo>
                <a:cubicBezTo>
                  <a:pt x="137" y="1421"/>
                  <a:pt x="122" y="1419"/>
                  <a:pt x="110" y="1422"/>
                </a:cubicBezTo>
                <a:cubicBezTo>
                  <a:pt x="90" y="1480"/>
                  <a:pt x="90" y="1496"/>
                  <a:pt x="36" y="1522"/>
                </a:cubicBezTo>
                <a:cubicBezTo>
                  <a:pt x="30" y="1540"/>
                  <a:pt x="26" y="1560"/>
                  <a:pt x="18" y="1577"/>
                </a:cubicBezTo>
                <a:cubicBezTo>
                  <a:pt x="14" y="1585"/>
                  <a:pt x="0" y="1596"/>
                  <a:pt x="0" y="1596"/>
                </a:cubicBezTo>
                <a:cubicBezTo>
                  <a:pt x="45" y="1580"/>
                  <a:pt x="68" y="1555"/>
                  <a:pt x="110" y="1568"/>
                </a:cubicBezTo>
                <a:cubicBezTo>
                  <a:pt x="182" y="1552"/>
                  <a:pt x="230" y="1530"/>
                  <a:pt x="302" y="1513"/>
                </a:cubicBezTo>
                <a:cubicBezTo>
                  <a:pt x="338" y="1516"/>
                  <a:pt x="375" y="1527"/>
                  <a:pt x="411" y="1522"/>
                </a:cubicBezTo>
                <a:cubicBezTo>
                  <a:pt x="420" y="1521"/>
                  <a:pt x="420" y="1495"/>
                  <a:pt x="420" y="1495"/>
                </a:cubicBezTo>
                <a:cubicBezTo>
                  <a:pt x="411" y="1506"/>
                  <a:pt x="386" y="1515"/>
                  <a:pt x="393" y="1527"/>
                </a:cubicBezTo>
                <a:cubicBezTo>
                  <a:pt x="399" y="1539"/>
                  <a:pt x="417" y="1514"/>
                  <a:pt x="430" y="1513"/>
                </a:cubicBezTo>
                <a:cubicBezTo>
                  <a:pt x="445" y="1512"/>
                  <a:pt x="460" y="1520"/>
                  <a:pt x="475" y="1522"/>
                </a:cubicBezTo>
                <a:cubicBezTo>
                  <a:pt x="524" y="1527"/>
                  <a:pt x="573" y="1529"/>
                  <a:pt x="622" y="1532"/>
                </a:cubicBezTo>
                <a:cubicBezTo>
                  <a:pt x="683" y="1552"/>
                  <a:pt x="759" y="1545"/>
                  <a:pt x="804" y="1568"/>
                </a:cubicBezTo>
                <a:cubicBezTo>
                  <a:pt x="819" y="1565"/>
                  <a:pt x="835" y="1555"/>
                  <a:pt x="850" y="1559"/>
                </a:cubicBezTo>
                <a:cubicBezTo>
                  <a:pt x="860" y="1562"/>
                  <a:pt x="859" y="1580"/>
                  <a:pt x="868" y="1586"/>
                </a:cubicBezTo>
                <a:cubicBezTo>
                  <a:pt x="889" y="1600"/>
                  <a:pt x="944" y="1608"/>
                  <a:pt x="969" y="1614"/>
                </a:cubicBezTo>
                <a:cubicBezTo>
                  <a:pt x="1012" y="1643"/>
                  <a:pt x="1106" y="1665"/>
                  <a:pt x="1161" y="1678"/>
                </a:cubicBezTo>
                <a:cubicBezTo>
                  <a:pt x="1171" y="1646"/>
                  <a:pt x="1177" y="1643"/>
                  <a:pt x="1161" y="1660"/>
                </a:cubicBezTo>
                <a:cubicBezTo>
                  <a:pt x="1250" y="1719"/>
                  <a:pt x="1338" y="1708"/>
                  <a:pt x="1444" y="1714"/>
                </a:cubicBezTo>
                <a:cubicBezTo>
                  <a:pt x="1456" y="1702"/>
                  <a:pt x="1464" y="1681"/>
                  <a:pt x="1481" y="1678"/>
                </a:cubicBezTo>
                <a:cubicBezTo>
                  <a:pt x="1490" y="1676"/>
                  <a:pt x="1485" y="1697"/>
                  <a:pt x="1490" y="1705"/>
                </a:cubicBezTo>
                <a:cubicBezTo>
                  <a:pt x="1491" y="1707"/>
                  <a:pt x="1525" y="1742"/>
                  <a:pt x="1527" y="1742"/>
                </a:cubicBezTo>
                <a:cubicBezTo>
                  <a:pt x="1612" y="1750"/>
                  <a:pt x="1698" y="1748"/>
                  <a:pt x="1783" y="1751"/>
                </a:cubicBezTo>
                <a:cubicBezTo>
                  <a:pt x="1795" y="1727"/>
                  <a:pt x="1799" y="1697"/>
                  <a:pt x="1819" y="1678"/>
                </a:cubicBezTo>
                <a:cubicBezTo>
                  <a:pt x="1832" y="1666"/>
                  <a:pt x="1856" y="1641"/>
                  <a:pt x="1856" y="1641"/>
                </a:cubicBezTo>
                <a:cubicBezTo>
                  <a:pt x="1884" y="1621"/>
                  <a:pt x="1914" y="1611"/>
                  <a:pt x="1938" y="1586"/>
                </a:cubicBezTo>
                <a:cubicBezTo>
                  <a:pt x="1941" y="1574"/>
                  <a:pt x="1936" y="1556"/>
                  <a:pt x="1947" y="1550"/>
                </a:cubicBezTo>
                <a:cubicBezTo>
                  <a:pt x="1958" y="1544"/>
                  <a:pt x="1972" y="1556"/>
                  <a:pt x="1984" y="1559"/>
                </a:cubicBezTo>
                <a:cubicBezTo>
                  <a:pt x="1993" y="1562"/>
                  <a:pt x="2019" y="1572"/>
                  <a:pt x="2011" y="1568"/>
                </a:cubicBezTo>
                <a:cubicBezTo>
                  <a:pt x="1997" y="1561"/>
                  <a:pt x="1981" y="1556"/>
                  <a:pt x="1966" y="1550"/>
                </a:cubicBezTo>
                <a:cubicBezTo>
                  <a:pt x="2004" y="1537"/>
                  <a:pt x="1990" y="1537"/>
                  <a:pt x="2039" y="1550"/>
                </a:cubicBezTo>
                <a:cubicBezTo>
                  <a:pt x="2058" y="1555"/>
                  <a:pt x="2094" y="1568"/>
                  <a:pt x="2094" y="1568"/>
                </a:cubicBezTo>
                <a:cubicBezTo>
                  <a:pt x="2097" y="1553"/>
                  <a:pt x="2103" y="1538"/>
                  <a:pt x="2103" y="1522"/>
                </a:cubicBezTo>
                <a:cubicBezTo>
                  <a:pt x="2103" y="1512"/>
                  <a:pt x="2094" y="1550"/>
                  <a:pt x="2094" y="1550"/>
                </a:cubicBezTo>
                <a:cubicBezTo>
                  <a:pt x="2137" y="1513"/>
                  <a:pt x="2127" y="1534"/>
                  <a:pt x="2176" y="1550"/>
                </a:cubicBezTo>
                <a:cubicBezTo>
                  <a:pt x="2182" y="1559"/>
                  <a:pt x="2191" y="1567"/>
                  <a:pt x="2194" y="1577"/>
                </a:cubicBezTo>
                <a:cubicBezTo>
                  <a:pt x="2220" y="1657"/>
                  <a:pt x="2165" y="1640"/>
                  <a:pt x="2286" y="1614"/>
                </a:cubicBezTo>
                <a:cubicBezTo>
                  <a:pt x="2292" y="1602"/>
                  <a:pt x="2291" y="1580"/>
                  <a:pt x="2304" y="1577"/>
                </a:cubicBezTo>
                <a:cubicBezTo>
                  <a:pt x="2323" y="1572"/>
                  <a:pt x="2359" y="1596"/>
                  <a:pt x="2359" y="1596"/>
                </a:cubicBezTo>
                <a:cubicBezTo>
                  <a:pt x="2361" y="1594"/>
                  <a:pt x="2399" y="1559"/>
                  <a:pt x="2386" y="1550"/>
                </a:cubicBezTo>
                <a:cubicBezTo>
                  <a:pt x="2376" y="1543"/>
                  <a:pt x="2362" y="1556"/>
                  <a:pt x="2350" y="1559"/>
                </a:cubicBezTo>
                <a:cubicBezTo>
                  <a:pt x="2341" y="1553"/>
                  <a:pt x="2325" y="1552"/>
                  <a:pt x="2322" y="1541"/>
                </a:cubicBezTo>
                <a:cubicBezTo>
                  <a:pt x="2320" y="1533"/>
                  <a:pt x="2334" y="1528"/>
                  <a:pt x="2340" y="1522"/>
                </a:cubicBezTo>
                <a:cubicBezTo>
                  <a:pt x="2362" y="1500"/>
                  <a:pt x="2414" y="1468"/>
                  <a:pt x="2414" y="1468"/>
                </a:cubicBezTo>
                <a:cubicBezTo>
                  <a:pt x="2485" y="1482"/>
                  <a:pt x="2466" y="1493"/>
                  <a:pt x="2478" y="1568"/>
                </a:cubicBezTo>
                <a:cubicBezTo>
                  <a:pt x="2481" y="1559"/>
                  <a:pt x="2487" y="1541"/>
                  <a:pt x="2487" y="1541"/>
                </a:cubicBezTo>
                <a:cubicBezTo>
                  <a:pt x="2554" y="1519"/>
                  <a:pt x="2640" y="1574"/>
                  <a:pt x="2715" y="1586"/>
                </a:cubicBezTo>
                <a:cubicBezTo>
                  <a:pt x="2776" y="1607"/>
                  <a:pt x="2837" y="1621"/>
                  <a:pt x="2898" y="1641"/>
                </a:cubicBezTo>
                <a:cubicBezTo>
                  <a:pt x="2920" y="1648"/>
                  <a:pt x="2946" y="1653"/>
                  <a:pt x="2962" y="1669"/>
                </a:cubicBezTo>
                <a:cubicBezTo>
                  <a:pt x="2999" y="1693"/>
                  <a:pt x="2989" y="1703"/>
                  <a:pt x="3017" y="1733"/>
                </a:cubicBezTo>
                <a:cubicBezTo>
                  <a:pt x="3032" y="1727"/>
                  <a:pt x="3050" y="1725"/>
                  <a:pt x="3063" y="1714"/>
                </a:cubicBezTo>
                <a:cubicBezTo>
                  <a:pt x="3070" y="1708"/>
                  <a:pt x="3065" y="1693"/>
                  <a:pt x="3072" y="1687"/>
                </a:cubicBezTo>
                <a:cubicBezTo>
                  <a:pt x="3097" y="1667"/>
                  <a:pt x="3111" y="1669"/>
                  <a:pt x="3136" y="1669"/>
                </a:cubicBezTo>
                <a:cubicBezTo>
                  <a:pt x="3150" y="1686"/>
                  <a:pt x="3157" y="1712"/>
                  <a:pt x="3177" y="1719"/>
                </a:cubicBezTo>
                <a:cubicBezTo>
                  <a:pt x="3192" y="1724"/>
                  <a:pt x="3202" y="1697"/>
                  <a:pt x="3218" y="1696"/>
                </a:cubicBezTo>
                <a:cubicBezTo>
                  <a:pt x="3253" y="1694"/>
                  <a:pt x="3285" y="1717"/>
                  <a:pt x="3319" y="1724"/>
                </a:cubicBezTo>
                <a:cubicBezTo>
                  <a:pt x="3609" y="1697"/>
                  <a:pt x="3546" y="1704"/>
                  <a:pt x="3364" y="1678"/>
                </a:cubicBezTo>
                <a:cubicBezTo>
                  <a:pt x="3325" y="1659"/>
                  <a:pt x="3323" y="1644"/>
                  <a:pt x="3291" y="1623"/>
                </a:cubicBezTo>
                <a:cubicBezTo>
                  <a:pt x="3254" y="1599"/>
                  <a:pt x="3243" y="1596"/>
                  <a:pt x="3218" y="1559"/>
                </a:cubicBezTo>
                <a:cubicBezTo>
                  <a:pt x="3221" y="1547"/>
                  <a:pt x="3221" y="1533"/>
                  <a:pt x="3227" y="1522"/>
                </a:cubicBezTo>
                <a:cubicBezTo>
                  <a:pt x="3231" y="1514"/>
                  <a:pt x="3242" y="1512"/>
                  <a:pt x="3246" y="1504"/>
                </a:cubicBezTo>
                <a:cubicBezTo>
                  <a:pt x="3283" y="1432"/>
                  <a:pt x="3228" y="1497"/>
                  <a:pt x="3273" y="1449"/>
                </a:cubicBezTo>
                <a:cubicBezTo>
                  <a:pt x="3273" y="1449"/>
                  <a:pt x="3236" y="1438"/>
                  <a:pt x="3218" y="1431"/>
                </a:cubicBezTo>
                <a:cubicBezTo>
                  <a:pt x="3206" y="1426"/>
                  <a:pt x="3195" y="1416"/>
                  <a:pt x="3182" y="1413"/>
                </a:cubicBezTo>
                <a:cubicBezTo>
                  <a:pt x="3122" y="1400"/>
                  <a:pt x="3060" y="1397"/>
                  <a:pt x="2999" y="1385"/>
                </a:cubicBezTo>
                <a:cubicBezTo>
                  <a:pt x="2982" y="1335"/>
                  <a:pt x="2958" y="1360"/>
                  <a:pt x="2990" y="1312"/>
                </a:cubicBezTo>
                <a:cubicBezTo>
                  <a:pt x="3008" y="1259"/>
                  <a:pt x="2984" y="1299"/>
                  <a:pt x="3054" y="1294"/>
                </a:cubicBezTo>
                <a:cubicBezTo>
                  <a:pt x="3076" y="1292"/>
                  <a:pt x="3097" y="1282"/>
                  <a:pt x="3118" y="1276"/>
                </a:cubicBezTo>
                <a:cubicBezTo>
                  <a:pt x="3119" y="1271"/>
                  <a:pt x="3136" y="1161"/>
                  <a:pt x="3145" y="1157"/>
                </a:cubicBezTo>
                <a:cubicBezTo>
                  <a:pt x="3170" y="1144"/>
                  <a:pt x="3200" y="1144"/>
                  <a:pt x="3227" y="1138"/>
                </a:cubicBezTo>
                <a:cubicBezTo>
                  <a:pt x="3230" y="1147"/>
                  <a:pt x="3227" y="1163"/>
                  <a:pt x="3236" y="1166"/>
                </a:cubicBezTo>
                <a:cubicBezTo>
                  <a:pt x="3247" y="1169"/>
                  <a:pt x="3254" y="1153"/>
                  <a:pt x="3264" y="1148"/>
                </a:cubicBezTo>
                <a:cubicBezTo>
                  <a:pt x="3273" y="1144"/>
                  <a:pt x="3282" y="1141"/>
                  <a:pt x="3291" y="1138"/>
                </a:cubicBezTo>
                <a:cubicBezTo>
                  <a:pt x="3319" y="1141"/>
                  <a:pt x="3346" y="1144"/>
                  <a:pt x="3374" y="1148"/>
                </a:cubicBezTo>
                <a:cubicBezTo>
                  <a:pt x="3386" y="1150"/>
                  <a:pt x="3398" y="1159"/>
                  <a:pt x="3410" y="1157"/>
                </a:cubicBezTo>
                <a:cubicBezTo>
                  <a:pt x="3442" y="1152"/>
                  <a:pt x="3502" y="1129"/>
                  <a:pt x="3502" y="1129"/>
                </a:cubicBezTo>
                <a:cubicBezTo>
                  <a:pt x="3531" y="1110"/>
                  <a:pt x="3560" y="1099"/>
                  <a:pt x="3584" y="1074"/>
                </a:cubicBezTo>
                <a:cubicBezTo>
                  <a:pt x="3554" y="935"/>
                  <a:pt x="3600" y="1027"/>
                  <a:pt x="3483" y="974"/>
                </a:cubicBezTo>
                <a:cubicBezTo>
                  <a:pt x="3473" y="969"/>
                  <a:pt x="3474" y="953"/>
                  <a:pt x="3465" y="946"/>
                </a:cubicBezTo>
                <a:cubicBezTo>
                  <a:pt x="3454" y="937"/>
                  <a:pt x="3440" y="934"/>
                  <a:pt x="3428" y="928"/>
                </a:cubicBezTo>
                <a:cubicBezTo>
                  <a:pt x="3412" y="897"/>
                  <a:pt x="3394" y="870"/>
                  <a:pt x="3383" y="837"/>
                </a:cubicBezTo>
                <a:cubicBezTo>
                  <a:pt x="3389" y="831"/>
                  <a:pt x="3397" y="826"/>
                  <a:pt x="3401" y="818"/>
                </a:cubicBezTo>
                <a:cubicBezTo>
                  <a:pt x="3406" y="807"/>
                  <a:pt x="3402" y="792"/>
                  <a:pt x="3410" y="782"/>
                </a:cubicBezTo>
                <a:cubicBezTo>
                  <a:pt x="3416" y="774"/>
                  <a:pt x="3429" y="777"/>
                  <a:pt x="3438" y="773"/>
                </a:cubicBezTo>
                <a:cubicBezTo>
                  <a:pt x="3450" y="768"/>
                  <a:pt x="3462" y="760"/>
                  <a:pt x="3474" y="754"/>
                </a:cubicBezTo>
                <a:cubicBezTo>
                  <a:pt x="3483" y="757"/>
                  <a:pt x="3509" y="757"/>
                  <a:pt x="3502" y="764"/>
                </a:cubicBezTo>
                <a:cubicBezTo>
                  <a:pt x="3489" y="778"/>
                  <a:pt x="3465" y="776"/>
                  <a:pt x="3447" y="782"/>
                </a:cubicBezTo>
                <a:cubicBezTo>
                  <a:pt x="3438" y="785"/>
                  <a:pt x="3419" y="791"/>
                  <a:pt x="3419" y="791"/>
                </a:cubicBezTo>
                <a:cubicBezTo>
                  <a:pt x="3402" y="796"/>
                  <a:pt x="3385" y="813"/>
                  <a:pt x="3369" y="807"/>
                </a:cubicBezTo>
                <a:cubicBezTo>
                  <a:pt x="3358" y="803"/>
                  <a:pt x="3377" y="784"/>
                  <a:pt x="3374" y="773"/>
                </a:cubicBezTo>
                <a:cubicBezTo>
                  <a:pt x="3372" y="764"/>
                  <a:pt x="3362" y="759"/>
                  <a:pt x="3355" y="754"/>
                </a:cubicBezTo>
                <a:cubicBezTo>
                  <a:pt x="3321" y="731"/>
                  <a:pt x="3322" y="746"/>
                  <a:pt x="3300" y="718"/>
                </a:cubicBezTo>
                <a:cubicBezTo>
                  <a:pt x="3285" y="699"/>
                  <a:pt x="3281" y="671"/>
                  <a:pt x="3264" y="654"/>
                </a:cubicBezTo>
                <a:cubicBezTo>
                  <a:pt x="3246" y="637"/>
                  <a:pt x="3220" y="631"/>
                  <a:pt x="3200" y="617"/>
                </a:cubicBezTo>
                <a:cubicBezTo>
                  <a:pt x="3194" y="605"/>
                  <a:pt x="3192" y="590"/>
                  <a:pt x="3182" y="581"/>
                </a:cubicBezTo>
                <a:cubicBezTo>
                  <a:pt x="3175" y="574"/>
                  <a:pt x="3161" y="579"/>
                  <a:pt x="3154" y="572"/>
                </a:cubicBezTo>
                <a:cubicBezTo>
                  <a:pt x="3131" y="549"/>
                  <a:pt x="3127" y="507"/>
                  <a:pt x="3099" y="489"/>
                </a:cubicBezTo>
                <a:cubicBezTo>
                  <a:pt x="3023" y="439"/>
                  <a:pt x="2946" y="377"/>
                  <a:pt x="2862" y="343"/>
                </a:cubicBezTo>
                <a:cubicBezTo>
                  <a:pt x="2859" y="334"/>
                  <a:pt x="2857" y="324"/>
                  <a:pt x="2852" y="316"/>
                </a:cubicBezTo>
                <a:cubicBezTo>
                  <a:pt x="2847" y="309"/>
                  <a:pt x="2832" y="305"/>
                  <a:pt x="2834" y="297"/>
                </a:cubicBezTo>
                <a:cubicBezTo>
                  <a:pt x="2837" y="286"/>
                  <a:pt x="2852" y="284"/>
                  <a:pt x="2862" y="279"/>
                </a:cubicBezTo>
                <a:cubicBezTo>
                  <a:pt x="2898" y="262"/>
                  <a:pt x="2935" y="248"/>
                  <a:pt x="2971" y="233"/>
                </a:cubicBezTo>
                <a:cubicBezTo>
                  <a:pt x="2977" y="224"/>
                  <a:pt x="2995" y="216"/>
                  <a:pt x="2990" y="206"/>
                </a:cubicBezTo>
                <a:cubicBezTo>
                  <a:pt x="2986" y="197"/>
                  <a:pt x="2971" y="210"/>
                  <a:pt x="2962" y="215"/>
                </a:cubicBezTo>
                <a:cubicBezTo>
                  <a:pt x="2949" y="222"/>
                  <a:pt x="2933" y="229"/>
                  <a:pt x="2926" y="242"/>
                </a:cubicBezTo>
                <a:cubicBezTo>
                  <a:pt x="2923" y="248"/>
                  <a:pt x="2938" y="249"/>
                  <a:pt x="2944" y="252"/>
                </a:cubicBezTo>
                <a:lnTo>
                  <a:pt x="2889" y="231"/>
                </a:ln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0">
            <a:extLst>
              <a:ext uri="{FF2B5EF4-FFF2-40B4-BE49-F238E27FC236}">
                <a16:creationId xmlns:a16="http://schemas.microsoft.com/office/drawing/2014/main" id="{102BAAC5-A508-4451-8BAE-AC4DDC4944A9}"/>
              </a:ext>
            </a:extLst>
          </p:cNvPr>
          <p:cNvSpPr>
            <a:spLocks/>
          </p:cNvSpPr>
          <p:nvPr/>
        </p:nvSpPr>
        <p:spPr bwMode="auto">
          <a:xfrm>
            <a:off x="6685808" y="2059616"/>
            <a:ext cx="2363189" cy="2659745"/>
          </a:xfrm>
          <a:custGeom>
            <a:avLst/>
            <a:gdLst>
              <a:gd name="T0" fmla="*/ 2147483647 w 2334"/>
              <a:gd name="T1" fmla="*/ 2147483647 h 1477"/>
              <a:gd name="T2" fmla="*/ 2147483647 w 2334"/>
              <a:gd name="T3" fmla="*/ 2147483647 h 1477"/>
              <a:gd name="T4" fmla="*/ 2147483647 w 2334"/>
              <a:gd name="T5" fmla="*/ 2147483647 h 1477"/>
              <a:gd name="T6" fmla="*/ 2147483647 w 2334"/>
              <a:gd name="T7" fmla="*/ 2147483647 h 1477"/>
              <a:gd name="T8" fmla="*/ 2147483647 w 2334"/>
              <a:gd name="T9" fmla="*/ 2147483647 h 1477"/>
              <a:gd name="T10" fmla="*/ 2147483647 w 2334"/>
              <a:gd name="T11" fmla="*/ 2147483647 h 1477"/>
              <a:gd name="T12" fmla="*/ 2147483647 w 2334"/>
              <a:gd name="T13" fmla="*/ 2147483647 h 1477"/>
              <a:gd name="T14" fmla="*/ 2147483647 w 2334"/>
              <a:gd name="T15" fmla="*/ 2147483647 h 1477"/>
              <a:gd name="T16" fmla="*/ 2147483647 w 2334"/>
              <a:gd name="T17" fmla="*/ 2147483647 h 1477"/>
              <a:gd name="T18" fmla="*/ 2147483647 w 2334"/>
              <a:gd name="T19" fmla="*/ 2147483647 h 1477"/>
              <a:gd name="T20" fmla="*/ 2147483647 w 2334"/>
              <a:gd name="T21" fmla="*/ 2147483647 h 1477"/>
              <a:gd name="T22" fmla="*/ 2147483647 w 2334"/>
              <a:gd name="T23" fmla="*/ 2147483647 h 1477"/>
              <a:gd name="T24" fmla="*/ 2147483647 w 2334"/>
              <a:gd name="T25" fmla="*/ 2147483647 h 1477"/>
              <a:gd name="T26" fmla="*/ 2147483647 w 2334"/>
              <a:gd name="T27" fmla="*/ 2147483647 h 1477"/>
              <a:gd name="T28" fmla="*/ 2147483647 w 2334"/>
              <a:gd name="T29" fmla="*/ 2147483647 h 1477"/>
              <a:gd name="T30" fmla="*/ 2147483647 w 2334"/>
              <a:gd name="T31" fmla="*/ 2147483647 h 1477"/>
              <a:gd name="T32" fmla="*/ 2147483647 w 2334"/>
              <a:gd name="T33" fmla="*/ 2147483647 h 1477"/>
              <a:gd name="T34" fmla="*/ 2147483647 w 2334"/>
              <a:gd name="T35" fmla="*/ 2147483647 h 1477"/>
              <a:gd name="T36" fmla="*/ 2147483647 w 2334"/>
              <a:gd name="T37" fmla="*/ 2147483647 h 1477"/>
              <a:gd name="T38" fmla="*/ 2147483647 w 2334"/>
              <a:gd name="T39" fmla="*/ 2147483647 h 1477"/>
              <a:gd name="T40" fmla="*/ 2147483647 w 2334"/>
              <a:gd name="T41" fmla="*/ 2147483647 h 1477"/>
              <a:gd name="T42" fmla="*/ 2147483647 w 2334"/>
              <a:gd name="T43" fmla="*/ 2147483647 h 1477"/>
              <a:gd name="T44" fmla="*/ 2147483647 w 2334"/>
              <a:gd name="T45" fmla="*/ 2147483647 h 1477"/>
              <a:gd name="T46" fmla="*/ 2147483647 w 2334"/>
              <a:gd name="T47" fmla="*/ 2147483647 h 1477"/>
              <a:gd name="T48" fmla="*/ 2147483647 w 2334"/>
              <a:gd name="T49" fmla="*/ 2147483647 h 1477"/>
              <a:gd name="T50" fmla="*/ 2147483647 w 2334"/>
              <a:gd name="T51" fmla="*/ 2147483647 h 1477"/>
              <a:gd name="T52" fmla="*/ 2147483647 w 2334"/>
              <a:gd name="T53" fmla="*/ 2147483647 h 1477"/>
              <a:gd name="T54" fmla="*/ 2147483647 w 2334"/>
              <a:gd name="T55" fmla="*/ 2147483647 h 1477"/>
              <a:gd name="T56" fmla="*/ 2147483647 w 2334"/>
              <a:gd name="T57" fmla="*/ 2147483647 h 1477"/>
              <a:gd name="T58" fmla="*/ 2147483647 w 2334"/>
              <a:gd name="T59" fmla="*/ 2147483647 h 1477"/>
              <a:gd name="T60" fmla="*/ 2147483647 w 2334"/>
              <a:gd name="T61" fmla="*/ 2147483647 h 1477"/>
              <a:gd name="T62" fmla="*/ 2147483647 w 2334"/>
              <a:gd name="T63" fmla="*/ 2147483647 h 1477"/>
              <a:gd name="T64" fmla="*/ 2147483647 w 2334"/>
              <a:gd name="T65" fmla="*/ 2147483647 h 1477"/>
              <a:gd name="T66" fmla="*/ 2147483647 w 2334"/>
              <a:gd name="T67" fmla="*/ 2147483647 h 1477"/>
              <a:gd name="T68" fmla="*/ 2147483647 w 2334"/>
              <a:gd name="T69" fmla="*/ 2147483647 h 1477"/>
              <a:gd name="T70" fmla="*/ 2147483647 w 2334"/>
              <a:gd name="T71" fmla="*/ 2147483647 h 1477"/>
              <a:gd name="T72" fmla="*/ 2147483647 w 2334"/>
              <a:gd name="T73" fmla="*/ 2147483647 h 1477"/>
              <a:gd name="T74" fmla="*/ 2147483647 w 2334"/>
              <a:gd name="T75" fmla="*/ 2147483647 h 1477"/>
              <a:gd name="T76" fmla="*/ 2147483647 w 2334"/>
              <a:gd name="T77" fmla="*/ 2147483647 h 1477"/>
              <a:gd name="T78" fmla="*/ 2147483647 w 2334"/>
              <a:gd name="T79" fmla="*/ 2147483647 h 1477"/>
              <a:gd name="T80" fmla="*/ 2147483647 w 2334"/>
              <a:gd name="T81" fmla="*/ 2147483647 h 1477"/>
              <a:gd name="T82" fmla="*/ 2147483647 w 2334"/>
              <a:gd name="T83" fmla="*/ 2147483647 h 1477"/>
              <a:gd name="T84" fmla="*/ 2147483647 w 2334"/>
              <a:gd name="T85" fmla="*/ 2147483647 h 1477"/>
              <a:gd name="T86" fmla="*/ 2147483647 w 2334"/>
              <a:gd name="T87" fmla="*/ 2147483647 h 1477"/>
              <a:gd name="T88" fmla="*/ 2147483647 w 2334"/>
              <a:gd name="T89" fmla="*/ 2147483647 h 1477"/>
              <a:gd name="T90" fmla="*/ 2147483647 w 2334"/>
              <a:gd name="T91" fmla="*/ 2147483647 h 1477"/>
              <a:gd name="T92" fmla="*/ 2147483647 w 2334"/>
              <a:gd name="T93" fmla="*/ 2147483647 h 1477"/>
              <a:gd name="T94" fmla="*/ 2147483647 w 2334"/>
              <a:gd name="T95" fmla="*/ 2147483647 h 1477"/>
              <a:gd name="T96" fmla="*/ 2147483647 w 2334"/>
              <a:gd name="T97" fmla="*/ 2147483647 h 1477"/>
              <a:gd name="T98" fmla="*/ 2147483647 w 2334"/>
              <a:gd name="T99" fmla="*/ 2147483647 h 1477"/>
              <a:gd name="T100" fmla="*/ 2147483647 w 2334"/>
              <a:gd name="T101" fmla="*/ 2147483647 h 1477"/>
              <a:gd name="T102" fmla="*/ 2147483647 w 2334"/>
              <a:gd name="T103" fmla="*/ 2147483647 h 1477"/>
              <a:gd name="T104" fmla="*/ 2147483647 w 2334"/>
              <a:gd name="T105" fmla="*/ 2147483647 h 1477"/>
              <a:gd name="T106" fmla="*/ 2147483647 w 2334"/>
              <a:gd name="T107" fmla="*/ 2147483647 h 1477"/>
              <a:gd name="T108" fmla="*/ 2147483647 w 2334"/>
              <a:gd name="T109" fmla="*/ 2147483647 h 1477"/>
              <a:gd name="T110" fmla="*/ 2147483647 w 2334"/>
              <a:gd name="T111" fmla="*/ 2147483647 h 1477"/>
              <a:gd name="T112" fmla="*/ 2147483647 w 2334"/>
              <a:gd name="T113" fmla="*/ 2147483647 h 1477"/>
              <a:gd name="T114" fmla="*/ 2147483647 w 2334"/>
              <a:gd name="T115" fmla="*/ 2147483647 h 1477"/>
              <a:gd name="T116" fmla="*/ 2147483647 w 2334"/>
              <a:gd name="T117" fmla="*/ 2147483647 h 1477"/>
              <a:gd name="T118" fmla="*/ 2147483647 w 2334"/>
              <a:gd name="T119" fmla="*/ 2147483647 h 1477"/>
              <a:gd name="T120" fmla="*/ 2147483647 w 2334"/>
              <a:gd name="T121" fmla="*/ 2147483647 h 14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34"/>
              <a:gd name="T184" fmla="*/ 0 h 1477"/>
              <a:gd name="T185" fmla="*/ 2334 w 2334"/>
              <a:gd name="T186" fmla="*/ 1477 h 147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34" h="1477">
                <a:moveTo>
                  <a:pt x="1168" y="1322"/>
                </a:moveTo>
                <a:cubicBezTo>
                  <a:pt x="1119" y="1396"/>
                  <a:pt x="1078" y="1333"/>
                  <a:pt x="1022" y="1303"/>
                </a:cubicBezTo>
                <a:cubicBezTo>
                  <a:pt x="1010" y="1306"/>
                  <a:pt x="992" y="1301"/>
                  <a:pt x="985" y="1312"/>
                </a:cubicBezTo>
                <a:cubicBezTo>
                  <a:pt x="980" y="1319"/>
                  <a:pt x="996" y="1326"/>
                  <a:pt x="1003" y="1331"/>
                </a:cubicBezTo>
                <a:cubicBezTo>
                  <a:pt x="1011" y="1336"/>
                  <a:pt x="1022" y="1337"/>
                  <a:pt x="1031" y="1340"/>
                </a:cubicBezTo>
                <a:cubicBezTo>
                  <a:pt x="1022" y="1346"/>
                  <a:pt x="1013" y="1353"/>
                  <a:pt x="1003" y="1358"/>
                </a:cubicBezTo>
                <a:cubicBezTo>
                  <a:pt x="994" y="1362"/>
                  <a:pt x="984" y="1362"/>
                  <a:pt x="976" y="1367"/>
                </a:cubicBezTo>
                <a:cubicBezTo>
                  <a:pt x="969" y="1372"/>
                  <a:pt x="965" y="1381"/>
                  <a:pt x="958" y="1386"/>
                </a:cubicBezTo>
                <a:cubicBezTo>
                  <a:pt x="929" y="1410"/>
                  <a:pt x="915" y="1409"/>
                  <a:pt x="875" y="1422"/>
                </a:cubicBezTo>
                <a:cubicBezTo>
                  <a:pt x="857" y="1428"/>
                  <a:pt x="820" y="1440"/>
                  <a:pt x="820" y="1440"/>
                </a:cubicBezTo>
                <a:cubicBezTo>
                  <a:pt x="727" y="1378"/>
                  <a:pt x="866" y="1477"/>
                  <a:pt x="775" y="1386"/>
                </a:cubicBezTo>
                <a:cubicBezTo>
                  <a:pt x="714" y="1325"/>
                  <a:pt x="605" y="1356"/>
                  <a:pt x="519" y="1349"/>
                </a:cubicBezTo>
                <a:cubicBezTo>
                  <a:pt x="501" y="1337"/>
                  <a:pt x="482" y="1324"/>
                  <a:pt x="464" y="1312"/>
                </a:cubicBezTo>
                <a:cubicBezTo>
                  <a:pt x="456" y="1307"/>
                  <a:pt x="482" y="1318"/>
                  <a:pt x="491" y="1322"/>
                </a:cubicBezTo>
                <a:cubicBezTo>
                  <a:pt x="501" y="1327"/>
                  <a:pt x="510" y="1334"/>
                  <a:pt x="519" y="1340"/>
                </a:cubicBezTo>
                <a:cubicBezTo>
                  <a:pt x="513" y="1349"/>
                  <a:pt x="511" y="1365"/>
                  <a:pt x="500" y="1367"/>
                </a:cubicBezTo>
                <a:cubicBezTo>
                  <a:pt x="478" y="1371"/>
                  <a:pt x="456" y="1334"/>
                  <a:pt x="436" y="1331"/>
                </a:cubicBezTo>
                <a:cubicBezTo>
                  <a:pt x="409" y="1327"/>
                  <a:pt x="381" y="1331"/>
                  <a:pt x="354" y="1331"/>
                </a:cubicBezTo>
                <a:cubicBezTo>
                  <a:pt x="356" y="1321"/>
                  <a:pt x="369" y="1307"/>
                  <a:pt x="361" y="1301"/>
                </a:cubicBezTo>
                <a:cubicBezTo>
                  <a:pt x="351" y="1294"/>
                  <a:pt x="339" y="1313"/>
                  <a:pt x="327" y="1312"/>
                </a:cubicBezTo>
                <a:cubicBezTo>
                  <a:pt x="296" y="1310"/>
                  <a:pt x="266" y="1300"/>
                  <a:pt x="235" y="1294"/>
                </a:cubicBezTo>
                <a:cubicBezTo>
                  <a:pt x="160" y="1256"/>
                  <a:pt x="144" y="1296"/>
                  <a:pt x="80" y="1312"/>
                </a:cubicBezTo>
                <a:cubicBezTo>
                  <a:pt x="15" y="1291"/>
                  <a:pt x="0" y="1294"/>
                  <a:pt x="52" y="1239"/>
                </a:cubicBezTo>
                <a:cubicBezTo>
                  <a:pt x="169" y="1267"/>
                  <a:pt x="19" y="1241"/>
                  <a:pt x="116" y="1230"/>
                </a:cubicBezTo>
                <a:cubicBezTo>
                  <a:pt x="172" y="1224"/>
                  <a:pt x="247" y="1259"/>
                  <a:pt x="299" y="1276"/>
                </a:cubicBezTo>
                <a:cubicBezTo>
                  <a:pt x="329" y="1286"/>
                  <a:pt x="360" y="1288"/>
                  <a:pt x="391" y="1294"/>
                </a:cubicBezTo>
                <a:cubicBezTo>
                  <a:pt x="410" y="1298"/>
                  <a:pt x="446" y="1312"/>
                  <a:pt x="446" y="1312"/>
                </a:cubicBezTo>
                <a:cubicBezTo>
                  <a:pt x="498" y="1306"/>
                  <a:pt x="550" y="1285"/>
                  <a:pt x="601" y="1294"/>
                </a:cubicBezTo>
                <a:cubicBezTo>
                  <a:pt x="616" y="1297"/>
                  <a:pt x="598" y="1331"/>
                  <a:pt x="610" y="1340"/>
                </a:cubicBezTo>
                <a:cubicBezTo>
                  <a:pt x="627" y="1353"/>
                  <a:pt x="644" y="1310"/>
                  <a:pt x="647" y="1303"/>
                </a:cubicBezTo>
                <a:cubicBezTo>
                  <a:pt x="697" y="1278"/>
                  <a:pt x="722" y="1263"/>
                  <a:pt x="747" y="1212"/>
                </a:cubicBezTo>
                <a:cubicBezTo>
                  <a:pt x="734" y="1170"/>
                  <a:pt x="698" y="1157"/>
                  <a:pt x="665" y="1130"/>
                </a:cubicBezTo>
                <a:cubicBezTo>
                  <a:pt x="637" y="1107"/>
                  <a:pt x="627" y="1092"/>
                  <a:pt x="592" y="1075"/>
                </a:cubicBezTo>
                <a:cubicBezTo>
                  <a:pt x="586" y="1069"/>
                  <a:pt x="581" y="1061"/>
                  <a:pt x="574" y="1056"/>
                </a:cubicBezTo>
                <a:cubicBezTo>
                  <a:pt x="563" y="1048"/>
                  <a:pt x="550" y="1043"/>
                  <a:pt x="537" y="1038"/>
                </a:cubicBezTo>
                <a:cubicBezTo>
                  <a:pt x="528" y="1034"/>
                  <a:pt x="501" y="1029"/>
                  <a:pt x="510" y="1029"/>
                </a:cubicBezTo>
                <a:cubicBezTo>
                  <a:pt x="568" y="1029"/>
                  <a:pt x="625" y="1035"/>
                  <a:pt x="683" y="1038"/>
                </a:cubicBezTo>
                <a:cubicBezTo>
                  <a:pt x="714" y="1048"/>
                  <a:pt x="726" y="1065"/>
                  <a:pt x="756" y="1075"/>
                </a:cubicBezTo>
                <a:cubicBezTo>
                  <a:pt x="782" y="1049"/>
                  <a:pt x="788" y="1023"/>
                  <a:pt x="820" y="1002"/>
                </a:cubicBezTo>
                <a:cubicBezTo>
                  <a:pt x="852" y="1010"/>
                  <a:pt x="870" y="1016"/>
                  <a:pt x="894" y="1038"/>
                </a:cubicBezTo>
                <a:cubicBezTo>
                  <a:pt x="945" y="1008"/>
                  <a:pt x="954" y="999"/>
                  <a:pt x="1012" y="1011"/>
                </a:cubicBezTo>
                <a:cubicBezTo>
                  <a:pt x="1027" y="1005"/>
                  <a:pt x="1043" y="999"/>
                  <a:pt x="1058" y="992"/>
                </a:cubicBezTo>
                <a:cubicBezTo>
                  <a:pt x="1068" y="987"/>
                  <a:pt x="1086" y="985"/>
                  <a:pt x="1086" y="974"/>
                </a:cubicBezTo>
                <a:cubicBezTo>
                  <a:pt x="1086" y="963"/>
                  <a:pt x="1067" y="962"/>
                  <a:pt x="1058" y="956"/>
                </a:cubicBezTo>
                <a:cubicBezTo>
                  <a:pt x="1049" y="959"/>
                  <a:pt x="1039" y="960"/>
                  <a:pt x="1031" y="965"/>
                </a:cubicBezTo>
                <a:cubicBezTo>
                  <a:pt x="1023" y="969"/>
                  <a:pt x="1021" y="983"/>
                  <a:pt x="1012" y="983"/>
                </a:cubicBezTo>
                <a:cubicBezTo>
                  <a:pt x="959" y="983"/>
                  <a:pt x="909" y="958"/>
                  <a:pt x="857" y="947"/>
                </a:cubicBezTo>
                <a:cubicBezTo>
                  <a:pt x="848" y="941"/>
                  <a:pt x="839" y="935"/>
                  <a:pt x="830" y="928"/>
                </a:cubicBezTo>
                <a:cubicBezTo>
                  <a:pt x="823" y="923"/>
                  <a:pt x="819" y="907"/>
                  <a:pt x="811" y="910"/>
                </a:cubicBezTo>
                <a:cubicBezTo>
                  <a:pt x="802" y="913"/>
                  <a:pt x="810" y="933"/>
                  <a:pt x="802" y="938"/>
                </a:cubicBezTo>
                <a:cubicBezTo>
                  <a:pt x="786" y="947"/>
                  <a:pt x="765" y="944"/>
                  <a:pt x="747" y="947"/>
                </a:cubicBezTo>
                <a:cubicBezTo>
                  <a:pt x="671" y="972"/>
                  <a:pt x="711" y="970"/>
                  <a:pt x="628" y="947"/>
                </a:cubicBezTo>
                <a:cubicBezTo>
                  <a:pt x="619" y="941"/>
                  <a:pt x="601" y="939"/>
                  <a:pt x="601" y="928"/>
                </a:cubicBezTo>
                <a:cubicBezTo>
                  <a:pt x="601" y="917"/>
                  <a:pt x="618" y="914"/>
                  <a:pt x="628" y="910"/>
                </a:cubicBezTo>
                <a:cubicBezTo>
                  <a:pt x="649" y="902"/>
                  <a:pt x="671" y="898"/>
                  <a:pt x="692" y="892"/>
                </a:cubicBezTo>
                <a:cubicBezTo>
                  <a:pt x="718" y="818"/>
                  <a:pt x="696" y="909"/>
                  <a:pt x="674" y="846"/>
                </a:cubicBezTo>
                <a:cubicBezTo>
                  <a:pt x="652" y="784"/>
                  <a:pt x="779" y="792"/>
                  <a:pt x="784" y="791"/>
                </a:cubicBezTo>
                <a:cubicBezTo>
                  <a:pt x="793" y="785"/>
                  <a:pt x="801" y="777"/>
                  <a:pt x="811" y="773"/>
                </a:cubicBezTo>
                <a:cubicBezTo>
                  <a:pt x="829" y="765"/>
                  <a:pt x="852" y="769"/>
                  <a:pt x="866" y="755"/>
                </a:cubicBezTo>
                <a:cubicBezTo>
                  <a:pt x="872" y="749"/>
                  <a:pt x="855" y="741"/>
                  <a:pt x="848" y="736"/>
                </a:cubicBezTo>
                <a:cubicBezTo>
                  <a:pt x="839" y="729"/>
                  <a:pt x="829" y="724"/>
                  <a:pt x="820" y="718"/>
                </a:cubicBezTo>
                <a:cubicBezTo>
                  <a:pt x="802" y="724"/>
                  <a:pt x="784" y="730"/>
                  <a:pt x="766" y="736"/>
                </a:cubicBezTo>
                <a:cubicBezTo>
                  <a:pt x="757" y="739"/>
                  <a:pt x="747" y="743"/>
                  <a:pt x="738" y="746"/>
                </a:cubicBezTo>
                <a:cubicBezTo>
                  <a:pt x="729" y="749"/>
                  <a:pt x="711" y="755"/>
                  <a:pt x="711" y="755"/>
                </a:cubicBezTo>
                <a:cubicBezTo>
                  <a:pt x="662" y="801"/>
                  <a:pt x="731" y="740"/>
                  <a:pt x="656" y="791"/>
                </a:cubicBezTo>
                <a:cubicBezTo>
                  <a:pt x="649" y="796"/>
                  <a:pt x="646" y="806"/>
                  <a:pt x="638" y="810"/>
                </a:cubicBezTo>
                <a:cubicBezTo>
                  <a:pt x="621" y="819"/>
                  <a:pt x="601" y="822"/>
                  <a:pt x="583" y="828"/>
                </a:cubicBezTo>
                <a:cubicBezTo>
                  <a:pt x="574" y="831"/>
                  <a:pt x="555" y="837"/>
                  <a:pt x="555" y="837"/>
                </a:cubicBezTo>
                <a:cubicBezTo>
                  <a:pt x="546" y="831"/>
                  <a:pt x="539" y="821"/>
                  <a:pt x="528" y="819"/>
                </a:cubicBezTo>
                <a:cubicBezTo>
                  <a:pt x="474" y="809"/>
                  <a:pt x="414" y="821"/>
                  <a:pt x="363" y="800"/>
                </a:cubicBezTo>
                <a:cubicBezTo>
                  <a:pt x="349" y="794"/>
                  <a:pt x="359" y="763"/>
                  <a:pt x="372" y="755"/>
                </a:cubicBezTo>
                <a:cubicBezTo>
                  <a:pt x="402" y="738"/>
                  <a:pt x="439" y="742"/>
                  <a:pt x="473" y="736"/>
                </a:cubicBezTo>
                <a:cubicBezTo>
                  <a:pt x="458" y="690"/>
                  <a:pt x="437" y="684"/>
                  <a:pt x="482" y="654"/>
                </a:cubicBezTo>
                <a:cubicBezTo>
                  <a:pt x="552" y="671"/>
                  <a:pt x="509" y="694"/>
                  <a:pt x="583" y="663"/>
                </a:cubicBezTo>
                <a:cubicBezTo>
                  <a:pt x="606" y="595"/>
                  <a:pt x="670" y="624"/>
                  <a:pt x="711" y="663"/>
                </a:cubicBezTo>
                <a:cubicBezTo>
                  <a:pt x="732" y="657"/>
                  <a:pt x="758" y="660"/>
                  <a:pt x="775" y="645"/>
                </a:cubicBezTo>
                <a:cubicBezTo>
                  <a:pt x="789" y="632"/>
                  <a:pt x="787" y="608"/>
                  <a:pt x="793" y="590"/>
                </a:cubicBezTo>
                <a:cubicBezTo>
                  <a:pt x="801" y="566"/>
                  <a:pt x="820" y="549"/>
                  <a:pt x="820" y="526"/>
                </a:cubicBezTo>
                <a:cubicBezTo>
                  <a:pt x="827" y="512"/>
                  <a:pt x="827" y="492"/>
                  <a:pt x="841" y="485"/>
                </a:cubicBezTo>
                <a:cubicBezTo>
                  <a:pt x="851" y="480"/>
                  <a:pt x="828" y="517"/>
                  <a:pt x="839" y="517"/>
                </a:cubicBezTo>
                <a:cubicBezTo>
                  <a:pt x="895" y="515"/>
                  <a:pt x="948" y="492"/>
                  <a:pt x="1003" y="480"/>
                </a:cubicBezTo>
                <a:cubicBezTo>
                  <a:pt x="997" y="465"/>
                  <a:pt x="996" y="446"/>
                  <a:pt x="985" y="435"/>
                </a:cubicBezTo>
                <a:cubicBezTo>
                  <a:pt x="976" y="426"/>
                  <a:pt x="984" y="464"/>
                  <a:pt x="994" y="471"/>
                </a:cubicBezTo>
                <a:cubicBezTo>
                  <a:pt x="1002" y="477"/>
                  <a:pt x="1013" y="465"/>
                  <a:pt x="1022" y="462"/>
                </a:cubicBezTo>
                <a:cubicBezTo>
                  <a:pt x="1025" y="480"/>
                  <a:pt x="1033" y="499"/>
                  <a:pt x="1031" y="517"/>
                </a:cubicBezTo>
                <a:cubicBezTo>
                  <a:pt x="1029" y="534"/>
                  <a:pt x="1004" y="549"/>
                  <a:pt x="1012" y="563"/>
                </a:cubicBezTo>
                <a:cubicBezTo>
                  <a:pt x="1021" y="580"/>
                  <a:pt x="1067" y="581"/>
                  <a:pt x="1067" y="581"/>
                </a:cubicBezTo>
                <a:cubicBezTo>
                  <a:pt x="1040" y="599"/>
                  <a:pt x="1016" y="604"/>
                  <a:pt x="994" y="627"/>
                </a:cubicBezTo>
                <a:cubicBezTo>
                  <a:pt x="997" y="636"/>
                  <a:pt x="998" y="646"/>
                  <a:pt x="1003" y="654"/>
                </a:cubicBezTo>
                <a:cubicBezTo>
                  <a:pt x="1008" y="661"/>
                  <a:pt x="1018" y="664"/>
                  <a:pt x="1022" y="672"/>
                </a:cubicBezTo>
                <a:cubicBezTo>
                  <a:pt x="1035" y="697"/>
                  <a:pt x="1031" y="729"/>
                  <a:pt x="1031" y="755"/>
                </a:cubicBezTo>
                <a:cubicBezTo>
                  <a:pt x="1088" y="793"/>
                  <a:pt x="1084" y="853"/>
                  <a:pt x="1113" y="910"/>
                </a:cubicBezTo>
                <a:cubicBezTo>
                  <a:pt x="1116" y="925"/>
                  <a:pt x="1108" y="950"/>
                  <a:pt x="1122" y="956"/>
                </a:cubicBezTo>
                <a:cubicBezTo>
                  <a:pt x="1140" y="964"/>
                  <a:pt x="1158" y="942"/>
                  <a:pt x="1177" y="938"/>
                </a:cubicBezTo>
                <a:cubicBezTo>
                  <a:pt x="1213" y="930"/>
                  <a:pt x="1250" y="925"/>
                  <a:pt x="1287" y="919"/>
                </a:cubicBezTo>
                <a:cubicBezTo>
                  <a:pt x="1298" y="885"/>
                  <a:pt x="1318" y="879"/>
                  <a:pt x="1342" y="855"/>
                </a:cubicBezTo>
                <a:cubicBezTo>
                  <a:pt x="1351" y="858"/>
                  <a:pt x="1360" y="861"/>
                  <a:pt x="1369" y="864"/>
                </a:cubicBezTo>
                <a:cubicBezTo>
                  <a:pt x="1378" y="867"/>
                  <a:pt x="1387" y="877"/>
                  <a:pt x="1396" y="874"/>
                </a:cubicBezTo>
                <a:cubicBezTo>
                  <a:pt x="1407" y="870"/>
                  <a:pt x="1415" y="846"/>
                  <a:pt x="1415" y="846"/>
                </a:cubicBezTo>
                <a:cubicBezTo>
                  <a:pt x="1432" y="854"/>
                  <a:pt x="1447" y="867"/>
                  <a:pt x="1465" y="869"/>
                </a:cubicBezTo>
                <a:cubicBezTo>
                  <a:pt x="1474" y="870"/>
                  <a:pt x="1479" y="857"/>
                  <a:pt x="1488" y="855"/>
                </a:cubicBezTo>
                <a:cubicBezTo>
                  <a:pt x="1539" y="846"/>
                  <a:pt x="1591" y="843"/>
                  <a:pt x="1643" y="837"/>
                </a:cubicBezTo>
                <a:cubicBezTo>
                  <a:pt x="1628" y="827"/>
                  <a:pt x="1549" y="762"/>
                  <a:pt x="1634" y="828"/>
                </a:cubicBezTo>
                <a:cubicBezTo>
                  <a:pt x="1628" y="840"/>
                  <a:pt x="1616" y="851"/>
                  <a:pt x="1616" y="864"/>
                </a:cubicBezTo>
                <a:cubicBezTo>
                  <a:pt x="1616" y="875"/>
                  <a:pt x="1634" y="848"/>
                  <a:pt x="1634" y="837"/>
                </a:cubicBezTo>
                <a:cubicBezTo>
                  <a:pt x="1634" y="804"/>
                  <a:pt x="1615" y="780"/>
                  <a:pt x="1598" y="755"/>
                </a:cubicBezTo>
                <a:cubicBezTo>
                  <a:pt x="1617" y="679"/>
                  <a:pt x="1669" y="680"/>
                  <a:pt x="1735" y="663"/>
                </a:cubicBezTo>
                <a:cubicBezTo>
                  <a:pt x="1682" y="613"/>
                  <a:pt x="1541" y="674"/>
                  <a:pt x="1607" y="608"/>
                </a:cubicBezTo>
                <a:cubicBezTo>
                  <a:pt x="1556" y="559"/>
                  <a:pt x="1529" y="562"/>
                  <a:pt x="1497" y="499"/>
                </a:cubicBezTo>
                <a:cubicBezTo>
                  <a:pt x="1500" y="490"/>
                  <a:pt x="1499" y="478"/>
                  <a:pt x="1506" y="471"/>
                </a:cubicBezTo>
                <a:cubicBezTo>
                  <a:pt x="1521" y="456"/>
                  <a:pt x="1561" y="435"/>
                  <a:pt x="1561" y="435"/>
                </a:cubicBezTo>
                <a:cubicBezTo>
                  <a:pt x="1580" y="396"/>
                  <a:pt x="1590" y="386"/>
                  <a:pt x="1625" y="362"/>
                </a:cubicBezTo>
                <a:cubicBezTo>
                  <a:pt x="1675" y="379"/>
                  <a:pt x="1643" y="371"/>
                  <a:pt x="1726" y="371"/>
                </a:cubicBezTo>
                <a:cubicBezTo>
                  <a:pt x="1703" y="361"/>
                  <a:pt x="1673" y="361"/>
                  <a:pt x="1657" y="341"/>
                </a:cubicBezTo>
                <a:cubicBezTo>
                  <a:pt x="1650" y="332"/>
                  <a:pt x="1677" y="326"/>
                  <a:pt x="1689" y="325"/>
                </a:cubicBezTo>
                <a:cubicBezTo>
                  <a:pt x="1717" y="322"/>
                  <a:pt x="1744" y="338"/>
                  <a:pt x="1771" y="343"/>
                </a:cubicBezTo>
                <a:cubicBezTo>
                  <a:pt x="1805" y="337"/>
                  <a:pt x="1839" y="334"/>
                  <a:pt x="1872" y="325"/>
                </a:cubicBezTo>
                <a:cubicBezTo>
                  <a:pt x="1905" y="316"/>
                  <a:pt x="1915" y="282"/>
                  <a:pt x="1936" y="261"/>
                </a:cubicBezTo>
                <a:cubicBezTo>
                  <a:pt x="1950" y="247"/>
                  <a:pt x="1968" y="238"/>
                  <a:pt x="1982" y="224"/>
                </a:cubicBezTo>
                <a:cubicBezTo>
                  <a:pt x="1973" y="218"/>
                  <a:pt x="1951" y="217"/>
                  <a:pt x="1954" y="206"/>
                </a:cubicBezTo>
                <a:cubicBezTo>
                  <a:pt x="1957" y="193"/>
                  <a:pt x="1979" y="195"/>
                  <a:pt x="1991" y="188"/>
                </a:cubicBezTo>
                <a:cubicBezTo>
                  <a:pt x="2000" y="183"/>
                  <a:pt x="2009" y="176"/>
                  <a:pt x="2018" y="170"/>
                </a:cubicBezTo>
                <a:cubicBezTo>
                  <a:pt x="2039" y="104"/>
                  <a:pt x="2007" y="181"/>
                  <a:pt x="2064" y="124"/>
                </a:cubicBezTo>
                <a:cubicBezTo>
                  <a:pt x="2074" y="114"/>
                  <a:pt x="2076" y="99"/>
                  <a:pt x="2082" y="87"/>
                </a:cubicBezTo>
                <a:cubicBezTo>
                  <a:pt x="2145" y="96"/>
                  <a:pt x="2183" y="95"/>
                  <a:pt x="2238" y="60"/>
                </a:cubicBezTo>
                <a:cubicBezTo>
                  <a:pt x="2241" y="54"/>
                  <a:pt x="2256" y="0"/>
                  <a:pt x="2283" y="14"/>
                </a:cubicBezTo>
                <a:cubicBezTo>
                  <a:pt x="2292" y="19"/>
                  <a:pt x="2287" y="34"/>
                  <a:pt x="2292" y="42"/>
                </a:cubicBezTo>
                <a:cubicBezTo>
                  <a:pt x="2297" y="49"/>
                  <a:pt x="2311" y="60"/>
                  <a:pt x="2311" y="60"/>
                </a:cubicBezTo>
                <a:cubicBezTo>
                  <a:pt x="2317" y="74"/>
                  <a:pt x="2334" y="87"/>
                  <a:pt x="2329" y="101"/>
                </a:cubicBezTo>
                <a:cubicBezTo>
                  <a:pt x="2328" y="105"/>
                  <a:pt x="2272" y="121"/>
                  <a:pt x="2265" y="124"/>
                </a:cubicBezTo>
                <a:cubicBezTo>
                  <a:pt x="2240" y="135"/>
                  <a:pt x="2192" y="160"/>
                  <a:pt x="2192" y="160"/>
                </a:cubicBezTo>
                <a:cubicBezTo>
                  <a:pt x="2186" y="166"/>
                  <a:pt x="2182" y="175"/>
                  <a:pt x="2174" y="179"/>
                </a:cubicBezTo>
                <a:cubicBezTo>
                  <a:pt x="2157" y="188"/>
                  <a:pt x="2119" y="197"/>
                  <a:pt x="2119" y="197"/>
                </a:cubicBezTo>
                <a:cubicBezTo>
                  <a:pt x="2088" y="226"/>
                  <a:pt x="2049" y="230"/>
                  <a:pt x="2009" y="243"/>
                </a:cubicBezTo>
                <a:cubicBezTo>
                  <a:pt x="2003" y="252"/>
                  <a:pt x="1993" y="259"/>
                  <a:pt x="1991" y="270"/>
                </a:cubicBezTo>
                <a:cubicBezTo>
                  <a:pt x="1989" y="280"/>
                  <a:pt x="2006" y="290"/>
                  <a:pt x="2000" y="298"/>
                </a:cubicBezTo>
                <a:cubicBezTo>
                  <a:pt x="1999" y="299"/>
                  <a:pt x="1904" y="324"/>
                  <a:pt x="1899" y="325"/>
                </a:cubicBezTo>
                <a:cubicBezTo>
                  <a:pt x="1867" y="420"/>
                  <a:pt x="1798" y="417"/>
                  <a:pt x="1707" y="426"/>
                </a:cubicBezTo>
                <a:cubicBezTo>
                  <a:pt x="1630" y="445"/>
                  <a:pt x="1698" y="416"/>
                  <a:pt x="1698" y="480"/>
                </a:cubicBezTo>
                <a:cubicBezTo>
                  <a:pt x="1698" y="490"/>
                  <a:pt x="1680" y="487"/>
                  <a:pt x="1671" y="490"/>
                </a:cubicBezTo>
                <a:cubicBezTo>
                  <a:pt x="1602" y="513"/>
                  <a:pt x="1634" y="496"/>
                  <a:pt x="1588" y="526"/>
                </a:cubicBezTo>
                <a:cubicBezTo>
                  <a:pt x="1594" y="538"/>
                  <a:pt x="1597" y="553"/>
                  <a:pt x="1607" y="563"/>
                </a:cubicBezTo>
                <a:cubicBezTo>
                  <a:pt x="1614" y="570"/>
                  <a:pt x="1627" y="565"/>
                  <a:pt x="1634" y="572"/>
                </a:cubicBezTo>
                <a:cubicBezTo>
                  <a:pt x="1641" y="579"/>
                  <a:pt x="1638" y="591"/>
                  <a:pt x="1643" y="599"/>
                </a:cubicBezTo>
                <a:cubicBezTo>
                  <a:pt x="1660" y="627"/>
                  <a:pt x="1698" y="627"/>
                  <a:pt x="1726" y="636"/>
                </a:cubicBezTo>
                <a:cubicBezTo>
                  <a:pt x="1714" y="642"/>
                  <a:pt x="1693" y="641"/>
                  <a:pt x="1689" y="654"/>
                </a:cubicBezTo>
                <a:cubicBezTo>
                  <a:pt x="1686" y="664"/>
                  <a:pt x="1741" y="681"/>
                  <a:pt x="1744" y="682"/>
                </a:cubicBezTo>
                <a:cubicBezTo>
                  <a:pt x="1787" y="637"/>
                  <a:pt x="1740" y="681"/>
                  <a:pt x="1744" y="709"/>
                </a:cubicBezTo>
                <a:cubicBezTo>
                  <a:pt x="1746" y="720"/>
                  <a:pt x="1763" y="720"/>
                  <a:pt x="1771" y="727"/>
                </a:cubicBezTo>
                <a:cubicBezTo>
                  <a:pt x="1808" y="757"/>
                  <a:pt x="1828" y="750"/>
                  <a:pt x="1872" y="764"/>
                </a:cubicBezTo>
                <a:cubicBezTo>
                  <a:pt x="1830" y="778"/>
                  <a:pt x="1787" y="789"/>
                  <a:pt x="1744" y="800"/>
                </a:cubicBezTo>
                <a:cubicBezTo>
                  <a:pt x="1738" y="806"/>
                  <a:pt x="1726" y="810"/>
                  <a:pt x="1726" y="819"/>
                </a:cubicBezTo>
                <a:cubicBezTo>
                  <a:pt x="1726" y="844"/>
                  <a:pt x="1775" y="868"/>
                  <a:pt x="1790" y="883"/>
                </a:cubicBezTo>
                <a:cubicBezTo>
                  <a:pt x="1769" y="922"/>
                  <a:pt x="1754" y="928"/>
                  <a:pt x="1808" y="928"/>
                </a:cubicBezTo>
                <a:cubicBezTo>
                  <a:pt x="1790" y="924"/>
                  <a:pt x="1734" y="917"/>
                  <a:pt x="1753" y="917"/>
                </a:cubicBezTo>
                <a:cubicBezTo>
                  <a:pt x="1759" y="917"/>
                  <a:pt x="1882" y="913"/>
                  <a:pt x="1808" y="965"/>
                </a:cubicBezTo>
                <a:cubicBezTo>
                  <a:pt x="1787" y="980"/>
                  <a:pt x="1759" y="983"/>
                  <a:pt x="1735" y="992"/>
                </a:cubicBezTo>
                <a:cubicBezTo>
                  <a:pt x="1678" y="955"/>
                  <a:pt x="1663" y="1001"/>
                  <a:pt x="1607" y="1020"/>
                </a:cubicBezTo>
                <a:cubicBezTo>
                  <a:pt x="1601" y="1026"/>
                  <a:pt x="1597" y="1038"/>
                  <a:pt x="1588" y="1038"/>
                </a:cubicBezTo>
                <a:cubicBezTo>
                  <a:pt x="1572" y="1038"/>
                  <a:pt x="1559" y="1024"/>
                  <a:pt x="1543" y="1020"/>
                </a:cubicBezTo>
                <a:cubicBezTo>
                  <a:pt x="1516" y="1012"/>
                  <a:pt x="1488" y="1008"/>
                  <a:pt x="1460" y="1002"/>
                </a:cubicBezTo>
                <a:cubicBezTo>
                  <a:pt x="1451" y="990"/>
                  <a:pt x="1437" y="980"/>
                  <a:pt x="1433" y="965"/>
                </a:cubicBezTo>
                <a:cubicBezTo>
                  <a:pt x="1429" y="952"/>
                  <a:pt x="1466" y="903"/>
                  <a:pt x="1424" y="965"/>
                </a:cubicBezTo>
                <a:cubicBezTo>
                  <a:pt x="1450" y="982"/>
                  <a:pt x="1471" y="1003"/>
                  <a:pt x="1497" y="1020"/>
                </a:cubicBezTo>
                <a:cubicBezTo>
                  <a:pt x="1479" y="1023"/>
                  <a:pt x="1457" y="1019"/>
                  <a:pt x="1442" y="1029"/>
                </a:cubicBezTo>
                <a:cubicBezTo>
                  <a:pt x="1434" y="1034"/>
                  <a:pt x="1470" y="1038"/>
                  <a:pt x="1470" y="1038"/>
                </a:cubicBezTo>
                <a:cubicBezTo>
                  <a:pt x="1577" y="1095"/>
                  <a:pt x="1488" y="1046"/>
                  <a:pt x="1479" y="1047"/>
                </a:cubicBezTo>
                <a:cubicBezTo>
                  <a:pt x="1459" y="1050"/>
                  <a:pt x="1442" y="1066"/>
                  <a:pt x="1424" y="1075"/>
                </a:cubicBezTo>
                <a:cubicBezTo>
                  <a:pt x="1397" y="1115"/>
                  <a:pt x="1377" y="1124"/>
                  <a:pt x="1332" y="1139"/>
                </a:cubicBezTo>
                <a:cubicBezTo>
                  <a:pt x="1323" y="1148"/>
                  <a:pt x="1305" y="1153"/>
                  <a:pt x="1305" y="1166"/>
                </a:cubicBezTo>
                <a:cubicBezTo>
                  <a:pt x="1305" y="1177"/>
                  <a:pt x="1321" y="1184"/>
                  <a:pt x="1332" y="1184"/>
                </a:cubicBezTo>
                <a:cubicBezTo>
                  <a:pt x="1354" y="1184"/>
                  <a:pt x="1375" y="1172"/>
                  <a:pt x="1396" y="1166"/>
                </a:cubicBezTo>
                <a:cubicBezTo>
                  <a:pt x="1381" y="1160"/>
                  <a:pt x="1366" y="1153"/>
                  <a:pt x="1351" y="1148"/>
                </a:cubicBezTo>
                <a:cubicBezTo>
                  <a:pt x="1339" y="1144"/>
                  <a:pt x="1326" y="1144"/>
                  <a:pt x="1314" y="1139"/>
                </a:cubicBezTo>
                <a:cubicBezTo>
                  <a:pt x="1301" y="1134"/>
                  <a:pt x="1289" y="1128"/>
                  <a:pt x="1278" y="1120"/>
                </a:cubicBezTo>
                <a:cubicBezTo>
                  <a:pt x="1271" y="1115"/>
                  <a:pt x="1259" y="1102"/>
                  <a:pt x="1259" y="1102"/>
                </a:cubicBezTo>
                <a:cubicBezTo>
                  <a:pt x="1264" y="1120"/>
                  <a:pt x="1262" y="1142"/>
                  <a:pt x="1273" y="1157"/>
                </a:cubicBezTo>
                <a:cubicBezTo>
                  <a:pt x="1288" y="1177"/>
                  <a:pt x="1338" y="1155"/>
                  <a:pt x="1278" y="1175"/>
                </a:cubicBezTo>
                <a:cubicBezTo>
                  <a:pt x="1191" y="1147"/>
                  <a:pt x="1185" y="1119"/>
                  <a:pt x="1204" y="1184"/>
                </a:cubicBezTo>
                <a:cubicBezTo>
                  <a:pt x="1207" y="1194"/>
                  <a:pt x="1211" y="1203"/>
                  <a:pt x="1214" y="1212"/>
                </a:cubicBezTo>
                <a:cubicBezTo>
                  <a:pt x="1204" y="1241"/>
                  <a:pt x="1192" y="1314"/>
                  <a:pt x="1159" y="1331"/>
                </a:cubicBezTo>
                <a:cubicBezTo>
                  <a:pt x="1142" y="1340"/>
                  <a:pt x="1122" y="1343"/>
                  <a:pt x="1104" y="1349"/>
                </a:cubicBezTo>
                <a:cubicBezTo>
                  <a:pt x="1095" y="1352"/>
                  <a:pt x="1076" y="1358"/>
                  <a:pt x="1076" y="1358"/>
                </a:cubicBezTo>
                <a:lnTo>
                  <a:pt x="1168" y="1322"/>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1">
            <a:extLst>
              <a:ext uri="{FF2B5EF4-FFF2-40B4-BE49-F238E27FC236}">
                <a16:creationId xmlns:a16="http://schemas.microsoft.com/office/drawing/2014/main" id="{983F5344-C874-4C48-9F65-772DF9B5F154}"/>
              </a:ext>
            </a:extLst>
          </p:cNvPr>
          <p:cNvSpPr>
            <a:spLocks/>
          </p:cNvSpPr>
          <p:nvPr/>
        </p:nvSpPr>
        <p:spPr bwMode="auto">
          <a:xfrm>
            <a:off x="6547421" y="4294013"/>
            <a:ext cx="3122612" cy="1198417"/>
          </a:xfrm>
          <a:custGeom>
            <a:avLst/>
            <a:gdLst>
              <a:gd name="T0" fmla="*/ 2147483647 w 3266"/>
              <a:gd name="T1" fmla="*/ 2147483647 h 621"/>
              <a:gd name="T2" fmla="*/ 2147483647 w 3266"/>
              <a:gd name="T3" fmla="*/ 2147483647 h 621"/>
              <a:gd name="T4" fmla="*/ 2147483647 w 3266"/>
              <a:gd name="T5" fmla="*/ 2147483647 h 621"/>
              <a:gd name="T6" fmla="*/ 2147483647 w 3266"/>
              <a:gd name="T7" fmla="*/ 2147483647 h 621"/>
              <a:gd name="T8" fmla="*/ 2147483647 w 3266"/>
              <a:gd name="T9" fmla="*/ 2147483647 h 621"/>
              <a:gd name="T10" fmla="*/ 2147483647 w 3266"/>
              <a:gd name="T11" fmla="*/ 2147483647 h 621"/>
              <a:gd name="T12" fmla="*/ 2147483647 w 3266"/>
              <a:gd name="T13" fmla="*/ 2147483647 h 621"/>
              <a:gd name="T14" fmla="*/ 2147483647 w 3266"/>
              <a:gd name="T15" fmla="*/ 2147483647 h 621"/>
              <a:gd name="T16" fmla="*/ 2147483647 w 3266"/>
              <a:gd name="T17" fmla="*/ 2147483647 h 621"/>
              <a:gd name="T18" fmla="*/ 2147483647 w 3266"/>
              <a:gd name="T19" fmla="*/ 2147483647 h 621"/>
              <a:gd name="T20" fmla="*/ 2147483647 w 3266"/>
              <a:gd name="T21" fmla="*/ 2147483647 h 621"/>
              <a:gd name="T22" fmla="*/ 2147483647 w 3266"/>
              <a:gd name="T23" fmla="*/ 2147483647 h 621"/>
              <a:gd name="T24" fmla="*/ 2147483647 w 3266"/>
              <a:gd name="T25" fmla="*/ 2147483647 h 621"/>
              <a:gd name="T26" fmla="*/ 2147483647 w 3266"/>
              <a:gd name="T27" fmla="*/ 2147483647 h 621"/>
              <a:gd name="T28" fmla="*/ 2147483647 w 3266"/>
              <a:gd name="T29" fmla="*/ 2147483647 h 621"/>
              <a:gd name="T30" fmla="*/ 2147483647 w 3266"/>
              <a:gd name="T31" fmla="*/ 2147483647 h 621"/>
              <a:gd name="T32" fmla="*/ 2147483647 w 3266"/>
              <a:gd name="T33" fmla="*/ 2147483647 h 621"/>
              <a:gd name="T34" fmla="*/ 2147483647 w 3266"/>
              <a:gd name="T35" fmla="*/ 2147483647 h 621"/>
              <a:gd name="T36" fmla="*/ 2147483647 w 3266"/>
              <a:gd name="T37" fmla="*/ 2147483647 h 621"/>
              <a:gd name="T38" fmla="*/ 2147483647 w 3266"/>
              <a:gd name="T39" fmla="*/ 2147483647 h 621"/>
              <a:gd name="T40" fmla="*/ 2147483647 w 3266"/>
              <a:gd name="T41" fmla="*/ 2147483647 h 621"/>
              <a:gd name="T42" fmla="*/ 2147483647 w 3266"/>
              <a:gd name="T43" fmla="*/ 2147483647 h 621"/>
              <a:gd name="T44" fmla="*/ 2147483647 w 3266"/>
              <a:gd name="T45" fmla="*/ 2147483647 h 621"/>
              <a:gd name="T46" fmla="*/ 2147483647 w 3266"/>
              <a:gd name="T47" fmla="*/ 2147483647 h 621"/>
              <a:gd name="T48" fmla="*/ 2147483647 w 3266"/>
              <a:gd name="T49" fmla="*/ 2147483647 h 621"/>
              <a:gd name="T50" fmla="*/ 2147483647 w 3266"/>
              <a:gd name="T51" fmla="*/ 2147483647 h 621"/>
              <a:gd name="T52" fmla="*/ 2147483647 w 3266"/>
              <a:gd name="T53" fmla="*/ 2147483647 h 621"/>
              <a:gd name="T54" fmla="*/ 2147483647 w 3266"/>
              <a:gd name="T55" fmla="*/ 2147483647 h 621"/>
              <a:gd name="T56" fmla="*/ 2147483647 w 3266"/>
              <a:gd name="T57" fmla="*/ 2147483647 h 621"/>
              <a:gd name="T58" fmla="*/ 2147483647 w 3266"/>
              <a:gd name="T59" fmla="*/ 2147483647 h 621"/>
              <a:gd name="T60" fmla="*/ 2147483647 w 3266"/>
              <a:gd name="T61" fmla="*/ 2147483647 h 621"/>
              <a:gd name="T62" fmla="*/ 2147483647 w 3266"/>
              <a:gd name="T63" fmla="*/ 2147483647 h 621"/>
              <a:gd name="T64" fmla="*/ 2147483647 w 3266"/>
              <a:gd name="T65" fmla="*/ 2147483647 h 621"/>
              <a:gd name="T66" fmla="*/ 2147483647 w 3266"/>
              <a:gd name="T67" fmla="*/ 2147483647 h 621"/>
              <a:gd name="T68" fmla="*/ 2147483647 w 3266"/>
              <a:gd name="T69" fmla="*/ 2147483647 h 621"/>
              <a:gd name="T70" fmla="*/ 2147483647 w 3266"/>
              <a:gd name="T71" fmla="*/ 2147483647 h 621"/>
              <a:gd name="T72" fmla="*/ 2147483647 w 3266"/>
              <a:gd name="T73" fmla="*/ 2147483647 h 621"/>
              <a:gd name="T74" fmla="*/ 2147483647 w 3266"/>
              <a:gd name="T75" fmla="*/ 2147483647 h 621"/>
              <a:gd name="T76" fmla="*/ 2147483647 w 3266"/>
              <a:gd name="T77" fmla="*/ 2147483647 h 621"/>
              <a:gd name="T78" fmla="*/ 2147483647 w 3266"/>
              <a:gd name="T79" fmla="*/ 2147483647 h 621"/>
              <a:gd name="T80" fmla="*/ 2147483647 w 3266"/>
              <a:gd name="T81" fmla="*/ 2147483647 h 621"/>
              <a:gd name="T82" fmla="*/ 2147483647 w 3266"/>
              <a:gd name="T83" fmla="*/ 2147483647 h 621"/>
              <a:gd name="T84" fmla="*/ 2147483647 w 3266"/>
              <a:gd name="T85" fmla="*/ 2147483647 h 6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66"/>
              <a:gd name="T130" fmla="*/ 0 h 621"/>
              <a:gd name="T131" fmla="*/ 3266 w 3266"/>
              <a:gd name="T132" fmla="*/ 621 h 62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66" h="621">
                <a:moveTo>
                  <a:pt x="195" y="80"/>
                </a:moveTo>
                <a:cubicBezTo>
                  <a:pt x="201" y="86"/>
                  <a:pt x="216" y="91"/>
                  <a:pt x="213" y="99"/>
                </a:cubicBezTo>
                <a:cubicBezTo>
                  <a:pt x="210" y="108"/>
                  <a:pt x="195" y="105"/>
                  <a:pt x="186" y="108"/>
                </a:cubicBezTo>
                <a:cubicBezTo>
                  <a:pt x="174" y="111"/>
                  <a:pt x="161" y="114"/>
                  <a:pt x="149" y="117"/>
                </a:cubicBezTo>
                <a:cubicBezTo>
                  <a:pt x="120" y="220"/>
                  <a:pt x="114" y="197"/>
                  <a:pt x="3" y="208"/>
                </a:cubicBezTo>
                <a:cubicBezTo>
                  <a:pt x="6" y="226"/>
                  <a:pt x="1" y="248"/>
                  <a:pt x="12" y="263"/>
                </a:cubicBezTo>
                <a:cubicBezTo>
                  <a:pt x="19" y="273"/>
                  <a:pt x="38" y="266"/>
                  <a:pt x="49" y="272"/>
                </a:cubicBezTo>
                <a:cubicBezTo>
                  <a:pt x="57" y="276"/>
                  <a:pt x="61" y="285"/>
                  <a:pt x="67" y="291"/>
                </a:cubicBezTo>
                <a:cubicBezTo>
                  <a:pt x="49" y="297"/>
                  <a:pt x="30" y="303"/>
                  <a:pt x="12" y="309"/>
                </a:cubicBezTo>
                <a:cubicBezTo>
                  <a:pt x="0" y="313"/>
                  <a:pt x="13" y="336"/>
                  <a:pt x="21" y="346"/>
                </a:cubicBezTo>
                <a:cubicBezTo>
                  <a:pt x="27" y="354"/>
                  <a:pt x="39" y="353"/>
                  <a:pt x="49" y="355"/>
                </a:cubicBezTo>
                <a:cubicBezTo>
                  <a:pt x="73" y="359"/>
                  <a:pt x="98" y="360"/>
                  <a:pt x="122" y="364"/>
                </a:cubicBezTo>
                <a:cubicBezTo>
                  <a:pt x="137" y="366"/>
                  <a:pt x="153" y="370"/>
                  <a:pt x="168" y="373"/>
                </a:cubicBezTo>
                <a:cubicBezTo>
                  <a:pt x="202" y="407"/>
                  <a:pt x="202" y="439"/>
                  <a:pt x="250" y="455"/>
                </a:cubicBezTo>
                <a:cubicBezTo>
                  <a:pt x="324" y="419"/>
                  <a:pt x="444" y="457"/>
                  <a:pt x="524" y="464"/>
                </a:cubicBezTo>
                <a:cubicBezTo>
                  <a:pt x="538" y="468"/>
                  <a:pt x="608" y="488"/>
                  <a:pt x="616" y="483"/>
                </a:cubicBezTo>
                <a:cubicBezTo>
                  <a:pt x="632" y="473"/>
                  <a:pt x="634" y="428"/>
                  <a:pt x="634" y="428"/>
                </a:cubicBezTo>
                <a:cubicBezTo>
                  <a:pt x="693" y="435"/>
                  <a:pt x="731" y="448"/>
                  <a:pt x="789" y="419"/>
                </a:cubicBezTo>
                <a:cubicBezTo>
                  <a:pt x="810" y="409"/>
                  <a:pt x="804" y="374"/>
                  <a:pt x="817" y="355"/>
                </a:cubicBezTo>
                <a:cubicBezTo>
                  <a:pt x="831" y="334"/>
                  <a:pt x="875" y="307"/>
                  <a:pt x="890" y="300"/>
                </a:cubicBezTo>
                <a:cubicBezTo>
                  <a:pt x="969" y="261"/>
                  <a:pt x="1060" y="242"/>
                  <a:pt x="1146" y="227"/>
                </a:cubicBezTo>
                <a:cubicBezTo>
                  <a:pt x="1205" y="165"/>
                  <a:pt x="1191" y="189"/>
                  <a:pt x="1320" y="172"/>
                </a:cubicBezTo>
                <a:cubicBezTo>
                  <a:pt x="1411" y="183"/>
                  <a:pt x="1370" y="173"/>
                  <a:pt x="1448" y="199"/>
                </a:cubicBezTo>
                <a:cubicBezTo>
                  <a:pt x="1457" y="202"/>
                  <a:pt x="1475" y="208"/>
                  <a:pt x="1475" y="208"/>
                </a:cubicBezTo>
                <a:cubicBezTo>
                  <a:pt x="1559" y="181"/>
                  <a:pt x="1640" y="188"/>
                  <a:pt x="1722" y="218"/>
                </a:cubicBezTo>
                <a:cubicBezTo>
                  <a:pt x="1775" y="297"/>
                  <a:pt x="1703" y="202"/>
                  <a:pt x="1768" y="254"/>
                </a:cubicBezTo>
                <a:cubicBezTo>
                  <a:pt x="1828" y="302"/>
                  <a:pt x="1744" y="268"/>
                  <a:pt x="1813" y="291"/>
                </a:cubicBezTo>
                <a:cubicBezTo>
                  <a:pt x="1853" y="329"/>
                  <a:pt x="1918" y="332"/>
                  <a:pt x="1969" y="346"/>
                </a:cubicBezTo>
                <a:cubicBezTo>
                  <a:pt x="1993" y="353"/>
                  <a:pt x="2042" y="364"/>
                  <a:pt x="2042" y="364"/>
                </a:cubicBezTo>
                <a:cubicBezTo>
                  <a:pt x="2075" y="386"/>
                  <a:pt x="2096" y="416"/>
                  <a:pt x="2133" y="428"/>
                </a:cubicBezTo>
                <a:cubicBezTo>
                  <a:pt x="2136" y="437"/>
                  <a:pt x="2147" y="446"/>
                  <a:pt x="2143" y="455"/>
                </a:cubicBezTo>
                <a:cubicBezTo>
                  <a:pt x="2139" y="464"/>
                  <a:pt x="2124" y="461"/>
                  <a:pt x="2115" y="464"/>
                </a:cubicBezTo>
                <a:cubicBezTo>
                  <a:pt x="2078" y="477"/>
                  <a:pt x="2046" y="489"/>
                  <a:pt x="2005" y="492"/>
                </a:cubicBezTo>
                <a:cubicBezTo>
                  <a:pt x="1926" y="497"/>
                  <a:pt x="1847" y="498"/>
                  <a:pt x="1768" y="501"/>
                </a:cubicBezTo>
                <a:cubicBezTo>
                  <a:pt x="1793" y="576"/>
                  <a:pt x="1874" y="561"/>
                  <a:pt x="1941" y="583"/>
                </a:cubicBezTo>
                <a:cubicBezTo>
                  <a:pt x="2002" y="577"/>
                  <a:pt x="2066" y="586"/>
                  <a:pt x="2124" y="565"/>
                </a:cubicBezTo>
                <a:cubicBezTo>
                  <a:pt x="2142" y="558"/>
                  <a:pt x="2132" y="526"/>
                  <a:pt x="2143" y="510"/>
                </a:cubicBezTo>
                <a:cubicBezTo>
                  <a:pt x="2149" y="501"/>
                  <a:pt x="2155" y="492"/>
                  <a:pt x="2161" y="483"/>
                </a:cubicBezTo>
                <a:cubicBezTo>
                  <a:pt x="2226" y="504"/>
                  <a:pt x="2200" y="512"/>
                  <a:pt x="2243" y="483"/>
                </a:cubicBezTo>
                <a:cubicBezTo>
                  <a:pt x="2260" y="431"/>
                  <a:pt x="2309" y="440"/>
                  <a:pt x="2362" y="428"/>
                </a:cubicBezTo>
                <a:cubicBezTo>
                  <a:pt x="2321" y="322"/>
                  <a:pt x="2272" y="344"/>
                  <a:pt x="2152" y="327"/>
                </a:cubicBezTo>
                <a:cubicBezTo>
                  <a:pt x="2122" y="307"/>
                  <a:pt x="2090" y="292"/>
                  <a:pt x="2060" y="272"/>
                </a:cubicBezTo>
                <a:cubicBezTo>
                  <a:pt x="2025" y="202"/>
                  <a:pt x="1991" y="200"/>
                  <a:pt x="1923" y="181"/>
                </a:cubicBezTo>
                <a:cubicBezTo>
                  <a:pt x="1882" y="119"/>
                  <a:pt x="1917" y="125"/>
                  <a:pt x="1978" y="108"/>
                </a:cubicBezTo>
                <a:cubicBezTo>
                  <a:pt x="1987" y="102"/>
                  <a:pt x="1994" y="87"/>
                  <a:pt x="2005" y="90"/>
                </a:cubicBezTo>
                <a:cubicBezTo>
                  <a:pt x="2007" y="90"/>
                  <a:pt x="2023" y="143"/>
                  <a:pt x="2024" y="144"/>
                </a:cubicBezTo>
                <a:cubicBezTo>
                  <a:pt x="2043" y="177"/>
                  <a:pt x="2067" y="167"/>
                  <a:pt x="2106" y="172"/>
                </a:cubicBezTo>
                <a:cubicBezTo>
                  <a:pt x="2147" y="234"/>
                  <a:pt x="2179" y="228"/>
                  <a:pt x="2243" y="245"/>
                </a:cubicBezTo>
                <a:cubicBezTo>
                  <a:pt x="2244" y="245"/>
                  <a:pt x="2311" y="267"/>
                  <a:pt x="2325" y="272"/>
                </a:cubicBezTo>
                <a:cubicBezTo>
                  <a:pt x="2334" y="275"/>
                  <a:pt x="2353" y="282"/>
                  <a:pt x="2353" y="282"/>
                </a:cubicBezTo>
                <a:cubicBezTo>
                  <a:pt x="2382" y="311"/>
                  <a:pt x="2404" y="312"/>
                  <a:pt x="2426" y="346"/>
                </a:cubicBezTo>
                <a:cubicBezTo>
                  <a:pt x="2427" y="351"/>
                  <a:pt x="2435" y="430"/>
                  <a:pt x="2444" y="437"/>
                </a:cubicBezTo>
                <a:cubicBezTo>
                  <a:pt x="2460" y="448"/>
                  <a:pt x="2499" y="455"/>
                  <a:pt x="2499" y="455"/>
                </a:cubicBezTo>
                <a:cubicBezTo>
                  <a:pt x="2527" y="485"/>
                  <a:pt x="2516" y="526"/>
                  <a:pt x="2536" y="547"/>
                </a:cubicBezTo>
                <a:cubicBezTo>
                  <a:pt x="2563" y="575"/>
                  <a:pt x="2632" y="579"/>
                  <a:pt x="2664" y="583"/>
                </a:cubicBezTo>
                <a:cubicBezTo>
                  <a:pt x="2700" y="621"/>
                  <a:pt x="2712" y="610"/>
                  <a:pt x="2764" y="592"/>
                </a:cubicBezTo>
                <a:cubicBezTo>
                  <a:pt x="2770" y="586"/>
                  <a:pt x="2775" y="577"/>
                  <a:pt x="2783" y="574"/>
                </a:cubicBezTo>
                <a:cubicBezTo>
                  <a:pt x="2812" y="564"/>
                  <a:pt x="2856" y="581"/>
                  <a:pt x="2874" y="556"/>
                </a:cubicBezTo>
                <a:cubicBezTo>
                  <a:pt x="2896" y="526"/>
                  <a:pt x="2862" y="474"/>
                  <a:pt x="2837" y="455"/>
                </a:cubicBezTo>
                <a:cubicBezTo>
                  <a:pt x="2820" y="442"/>
                  <a:pt x="2783" y="419"/>
                  <a:pt x="2783" y="419"/>
                </a:cubicBezTo>
                <a:cubicBezTo>
                  <a:pt x="2798" y="403"/>
                  <a:pt x="2798" y="369"/>
                  <a:pt x="2819" y="364"/>
                </a:cubicBezTo>
                <a:cubicBezTo>
                  <a:pt x="2841" y="359"/>
                  <a:pt x="2957" y="377"/>
                  <a:pt x="2993" y="382"/>
                </a:cubicBezTo>
                <a:cubicBezTo>
                  <a:pt x="3038" y="412"/>
                  <a:pt x="3047" y="416"/>
                  <a:pt x="3103" y="391"/>
                </a:cubicBezTo>
                <a:cubicBezTo>
                  <a:pt x="3113" y="387"/>
                  <a:pt x="3119" y="375"/>
                  <a:pt x="3130" y="373"/>
                </a:cubicBezTo>
                <a:cubicBezTo>
                  <a:pt x="3172" y="363"/>
                  <a:pt x="3215" y="361"/>
                  <a:pt x="3258" y="355"/>
                </a:cubicBezTo>
                <a:cubicBezTo>
                  <a:pt x="3266" y="329"/>
                  <a:pt x="3251" y="258"/>
                  <a:pt x="3212" y="254"/>
                </a:cubicBezTo>
                <a:cubicBezTo>
                  <a:pt x="3103" y="243"/>
                  <a:pt x="2993" y="242"/>
                  <a:pt x="2883" y="236"/>
                </a:cubicBezTo>
                <a:cubicBezTo>
                  <a:pt x="2840" y="215"/>
                  <a:pt x="2830" y="201"/>
                  <a:pt x="2801" y="163"/>
                </a:cubicBezTo>
                <a:cubicBezTo>
                  <a:pt x="2720" y="183"/>
                  <a:pt x="2746" y="164"/>
                  <a:pt x="2709" y="199"/>
                </a:cubicBezTo>
                <a:cubicBezTo>
                  <a:pt x="2642" y="193"/>
                  <a:pt x="2574" y="195"/>
                  <a:pt x="2508" y="181"/>
                </a:cubicBezTo>
                <a:cubicBezTo>
                  <a:pt x="2486" y="176"/>
                  <a:pt x="2471" y="156"/>
                  <a:pt x="2453" y="144"/>
                </a:cubicBezTo>
                <a:cubicBezTo>
                  <a:pt x="2437" y="133"/>
                  <a:pt x="2416" y="133"/>
                  <a:pt x="2399" y="126"/>
                </a:cubicBezTo>
                <a:cubicBezTo>
                  <a:pt x="2374" y="115"/>
                  <a:pt x="2348" y="106"/>
                  <a:pt x="2325" y="90"/>
                </a:cubicBezTo>
                <a:cubicBezTo>
                  <a:pt x="2307" y="78"/>
                  <a:pt x="2271" y="53"/>
                  <a:pt x="2271" y="53"/>
                </a:cubicBezTo>
                <a:cubicBezTo>
                  <a:pt x="2121" y="66"/>
                  <a:pt x="1978" y="35"/>
                  <a:pt x="1832" y="7"/>
                </a:cubicBezTo>
                <a:cubicBezTo>
                  <a:pt x="1644" y="13"/>
                  <a:pt x="1619" y="0"/>
                  <a:pt x="1493" y="26"/>
                </a:cubicBezTo>
                <a:cubicBezTo>
                  <a:pt x="1440" y="37"/>
                  <a:pt x="1448" y="39"/>
                  <a:pt x="1384" y="71"/>
                </a:cubicBezTo>
                <a:cubicBezTo>
                  <a:pt x="1302" y="111"/>
                  <a:pt x="1198" y="131"/>
                  <a:pt x="1109" y="144"/>
                </a:cubicBezTo>
                <a:cubicBezTo>
                  <a:pt x="1067" y="160"/>
                  <a:pt x="1053" y="150"/>
                  <a:pt x="1027" y="190"/>
                </a:cubicBezTo>
                <a:cubicBezTo>
                  <a:pt x="1001" y="181"/>
                  <a:pt x="966" y="175"/>
                  <a:pt x="945" y="154"/>
                </a:cubicBezTo>
                <a:cubicBezTo>
                  <a:pt x="904" y="112"/>
                  <a:pt x="953" y="134"/>
                  <a:pt x="899" y="117"/>
                </a:cubicBezTo>
                <a:cubicBezTo>
                  <a:pt x="837" y="76"/>
                  <a:pt x="750" y="108"/>
                  <a:pt x="680" y="117"/>
                </a:cubicBezTo>
                <a:cubicBezTo>
                  <a:pt x="593" y="96"/>
                  <a:pt x="504" y="66"/>
                  <a:pt x="424" y="26"/>
                </a:cubicBezTo>
                <a:cubicBezTo>
                  <a:pt x="347" y="32"/>
                  <a:pt x="326" y="27"/>
                  <a:pt x="268" y="44"/>
                </a:cubicBezTo>
                <a:cubicBezTo>
                  <a:pt x="249" y="49"/>
                  <a:pt x="213" y="62"/>
                  <a:pt x="213" y="62"/>
                </a:cubicBezTo>
                <a:cubicBezTo>
                  <a:pt x="173" y="123"/>
                  <a:pt x="222" y="55"/>
                  <a:pt x="159" y="117"/>
                </a:cubicBezTo>
                <a:cubicBezTo>
                  <a:pt x="151" y="125"/>
                  <a:pt x="140" y="144"/>
                  <a:pt x="140" y="144"/>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3">
            <a:extLst>
              <a:ext uri="{FF2B5EF4-FFF2-40B4-BE49-F238E27FC236}">
                <a16:creationId xmlns:a16="http://schemas.microsoft.com/office/drawing/2014/main" id="{9B035DD3-185E-4B64-9AC5-955AA1A51890}"/>
              </a:ext>
            </a:extLst>
          </p:cNvPr>
          <p:cNvSpPr>
            <a:spLocks/>
          </p:cNvSpPr>
          <p:nvPr/>
        </p:nvSpPr>
        <p:spPr bwMode="auto">
          <a:xfrm>
            <a:off x="8875375" y="725620"/>
            <a:ext cx="304800" cy="304800"/>
          </a:xfrm>
          <a:custGeom>
            <a:avLst/>
            <a:gdLst>
              <a:gd name="T0" fmla="*/ 2147483647 w 310"/>
              <a:gd name="T1" fmla="*/ 2147483647 h 177"/>
              <a:gd name="T2" fmla="*/ 2147483647 w 310"/>
              <a:gd name="T3" fmla="*/ 2147483647 h 177"/>
              <a:gd name="T4" fmla="*/ 2147483647 w 310"/>
              <a:gd name="T5" fmla="*/ 2147483647 h 177"/>
              <a:gd name="T6" fmla="*/ 2147483647 w 310"/>
              <a:gd name="T7" fmla="*/ 2147483647 h 177"/>
              <a:gd name="T8" fmla="*/ 2147483647 w 310"/>
              <a:gd name="T9" fmla="*/ 2147483647 h 177"/>
              <a:gd name="T10" fmla="*/ 2147483647 w 310"/>
              <a:gd name="T11" fmla="*/ 2147483647 h 177"/>
              <a:gd name="T12" fmla="*/ 2147483647 w 310"/>
              <a:gd name="T13" fmla="*/ 2147483647 h 177"/>
              <a:gd name="T14" fmla="*/ 0 w 310"/>
              <a:gd name="T15" fmla="*/ 2147483647 h 177"/>
              <a:gd name="T16" fmla="*/ 2147483647 w 310"/>
              <a:gd name="T17" fmla="*/ 2147483647 h 177"/>
              <a:gd name="T18" fmla="*/ 2147483647 w 310"/>
              <a:gd name="T19" fmla="*/ 2147483647 h 177"/>
              <a:gd name="T20" fmla="*/ 2147483647 w 310"/>
              <a:gd name="T21" fmla="*/ 2147483647 h 177"/>
              <a:gd name="T22" fmla="*/ 2147483647 w 310"/>
              <a:gd name="T23" fmla="*/ 2147483647 h 177"/>
              <a:gd name="T24" fmla="*/ 2147483647 w 310"/>
              <a:gd name="T25" fmla="*/ 2147483647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0"/>
              <a:gd name="T40" fmla="*/ 0 h 177"/>
              <a:gd name="T41" fmla="*/ 310 w 31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0" h="177">
                <a:moveTo>
                  <a:pt x="228" y="132"/>
                </a:moveTo>
                <a:cubicBezTo>
                  <a:pt x="243" y="135"/>
                  <a:pt x="259" y="136"/>
                  <a:pt x="274" y="141"/>
                </a:cubicBezTo>
                <a:cubicBezTo>
                  <a:pt x="284" y="145"/>
                  <a:pt x="291" y="162"/>
                  <a:pt x="301" y="159"/>
                </a:cubicBezTo>
                <a:cubicBezTo>
                  <a:pt x="310" y="157"/>
                  <a:pt x="307" y="141"/>
                  <a:pt x="310" y="132"/>
                </a:cubicBezTo>
                <a:cubicBezTo>
                  <a:pt x="286" y="123"/>
                  <a:pt x="251" y="126"/>
                  <a:pt x="237" y="104"/>
                </a:cubicBezTo>
                <a:cubicBezTo>
                  <a:pt x="220" y="79"/>
                  <a:pt x="204" y="61"/>
                  <a:pt x="182" y="40"/>
                </a:cubicBezTo>
                <a:cubicBezTo>
                  <a:pt x="176" y="28"/>
                  <a:pt x="177" y="7"/>
                  <a:pt x="164" y="4"/>
                </a:cubicBezTo>
                <a:cubicBezTo>
                  <a:pt x="147" y="0"/>
                  <a:pt x="30" y="18"/>
                  <a:pt x="0" y="22"/>
                </a:cubicBezTo>
                <a:cubicBezTo>
                  <a:pt x="13" y="104"/>
                  <a:pt x="34" y="149"/>
                  <a:pt x="118" y="177"/>
                </a:cubicBezTo>
                <a:cubicBezTo>
                  <a:pt x="139" y="171"/>
                  <a:pt x="163" y="171"/>
                  <a:pt x="182" y="159"/>
                </a:cubicBezTo>
                <a:cubicBezTo>
                  <a:pt x="225" y="133"/>
                  <a:pt x="154" y="119"/>
                  <a:pt x="219" y="141"/>
                </a:cubicBezTo>
                <a:cubicBezTo>
                  <a:pt x="225" y="150"/>
                  <a:pt x="226" y="166"/>
                  <a:pt x="237" y="168"/>
                </a:cubicBezTo>
                <a:cubicBezTo>
                  <a:pt x="259" y="171"/>
                  <a:pt x="279" y="150"/>
                  <a:pt x="301" y="150"/>
                </a:cubicBezTo>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4">
            <a:extLst>
              <a:ext uri="{FF2B5EF4-FFF2-40B4-BE49-F238E27FC236}">
                <a16:creationId xmlns:a16="http://schemas.microsoft.com/office/drawing/2014/main" id="{68D85E66-038C-47C7-A6EB-5B19487E6ADB}"/>
              </a:ext>
            </a:extLst>
          </p:cNvPr>
          <p:cNvSpPr>
            <a:spLocks/>
          </p:cNvSpPr>
          <p:nvPr/>
        </p:nvSpPr>
        <p:spPr bwMode="auto">
          <a:xfrm rot="812735">
            <a:off x="9984260" y="628602"/>
            <a:ext cx="416770" cy="985921"/>
          </a:xfrm>
          <a:custGeom>
            <a:avLst/>
            <a:gdLst>
              <a:gd name="T0" fmla="*/ 2147483647 w 298"/>
              <a:gd name="T1" fmla="*/ 2147483647 h 168"/>
              <a:gd name="T2" fmla="*/ 2147483647 w 298"/>
              <a:gd name="T3" fmla="*/ 2147483647 h 168"/>
              <a:gd name="T4" fmla="*/ 2147483647 w 298"/>
              <a:gd name="T5" fmla="*/ 2147483647 h 168"/>
              <a:gd name="T6" fmla="*/ 2147483647 w 298"/>
              <a:gd name="T7" fmla="*/ 2147483647 h 168"/>
              <a:gd name="T8" fmla="*/ 2147483647 w 298"/>
              <a:gd name="T9" fmla="*/ 2147483647 h 168"/>
              <a:gd name="T10" fmla="*/ 2147483647 w 298"/>
              <a:gd name="T11" fmla="*/ 0 h 168"/>
              <a:gd name="T12" fmla="*/ 2147483647 w 298"/>
              <a:gd name="T13" fmla="*/ 2147483647 h 168"/>
              <a:gd name="T14" fmla="*/ 2147483647 w 298"/>
              <a:gd name="T15" fmla="*/ 2147483647 h 168"/>
              <a:gd name="T16" fmla="*/ 2147483647 w 298"/>
              <a:gd name="T17" fmla="*/ 2147483647 h 168"/>
              <a:gd name="T18" fmla="*/ 2147483647 w 298"/>
              <a:gd name="T19" fmla="*/ 2147483647 h 168"/>
              <a:gd name="T20" fmla="*/ 2147483647 w 298"/>
              <a:gd name="T21" fmla="*/ 2147483647 h 1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8"/>
              <a:gd name="T34" fmla="*/ 0 h 168"/>
              <a:gd name="T35" fmla="*/ 298 w 298"/>
              <a:gd name="T36" fmla="*/ 168 h 1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8" h="168">
                <a:moveTo>
                  <a:pt x="177" y="128"/>
                </a:moveTo>
                <a:cubicBezTo>
                  <a:pt x="215" y="168"/>
                  <a:pt x="231" y="154"/>
                  <a:pt x="287" y="138"/>
                </a:cubicBezTo>
                <a:cubicBezTo>
                  <a:pt x="244" y="95"/>
                  <a:pt x="298" y="143"/>
                  <a:pt x="214" y="101"/>
                </a:cubicBezTo>
                <a:cubicBezTo>
                  <a:pt x="194" y="91"/>
                  <a:pt x="175" y="79"/>
                  <a:pt x="159" y="64"/>
                </a:cubicBezTo>
                <a:cubicBezTo>
                  <a:pt x="153" y="58"/>
                  <a:pt x="148" y="50"/>
                  <a:pt x="140" y="46"/>
                </a:cubicBezTo>
                <a:cubicBezTo>
                  <a:pt x="111" y="29"/>
                  <a:pt x="49" y="0"/>
                  <a:pt x="49" y="0"/>
                </a:cubicBezTo>
                <a:cubicBezTo>
                  <a:pt x="0" y="18"/>
                  <a:pt x="0" y="8"/>
                  <a:pt x="31" y="101"/>
                </a:cubicBezTo>
                <a:cubicBezTo>
                  <a:pt x="37" y="119"/>
                  <a:pt x="97" y="133"/>
                  <a:pt x="113" y="138"/>
                </a:cubicBezTo>
                <a:cubicBezTo>
                  <a:pt x="125" y="142"/>
                  <a:pt x="138" y="144"/>
                  <a:pt x="150" y="147"/>
                </a:cubicBezTo>
                <a:cubicBezTo>
                  <a:pt x="159" y="150"/>
                  <a:pt x="169" y="161"/>
                  <a:pt x="177" y="156"/>
                </a:cubicBezTo>
                <a:cubicBezTo>
                  <a:pt x="185" y="151"/>
                  <a:pt x="177" y="137"/>
                  <a:pt x="177" y="128"/>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5">
            <a:extLst>
              <a:ext uri="{FF2B5EF4-FFF2-40B4-BE49-F238E27FC236}">
                <a16:creationId xmlns:a16="http://schemas.microsoft.com/office/drawing/2014/main" id="{49A91B69-C3CF-4D50-8921-CB8C7FA73E0D}"/>
              </a:ext>
            </a:extLst>
          </p:cNvPr>
          <p:cNvSpPr>
            <a:spLocks/>
          </p:cNvSpPr>
          <p:nvPr/>
        </p:nvSpPr>
        <p:spPr bwMode="auto">
          <a:xfrm rot="4930110">
            <a:off x="7043783" y="1514679"/>
            <a:ext cx="483002" cy="777122"/>
          </a:xfrm>
          <a:custGeom>
            <a:avLst/>
            <a:gdLst>
              <a:gd name="T0" fmla="*/ 2147483647 w 447"/>
              <a:gd name="T1" fmla="*/ 2147483647 h 154"/>
              <a:gd name="T2" fmla="*/ 2147483647 w 447"/>
              <a:gd name="T3" fmla="*/ 2147483647 h 154"/>
              <a:gd name="T4" fmla="*/ 2147483647 w 447"/>
              <a:gd name="T5" fmla="*/ 2147483647 h 154"/>
              <a:gd name="T6" fmla="*/ 2147483647 w 447"/>
              <a:gd name="T7" fmla="*/ 2147483647 h 154"/>
              <a:gd name="T8" fmla="*/ 2147483647 w 447"/>
              <a:gd name="T9" fmla="*/ 2147483647 h 154"/>
              <a:gd name="T10" fmla="*/ 2147483647 w 447"/>
              <a:gd name="T11" fmla="*/ 2147483647 h 154"/>
              <a:gd name="T12" fmla="*/ 2147483647 w 447"/>
              <a:gd name="T13" fmla="*/ 2147483647 h 154"/>
              <a:gd name="T14" fmla="*/ 2147483647 w 447"/>
              <a:gd name="T15" fmla="*/ 2147483647 h 154"/>
              <a:gd name="T16" fmla="*/ 2147483647 w 447"/>
              <a:gd name="T17" fmla="*/ 2147483647 h 154"/>
              <a:gd name="T18" fmla="*/ 2147483647 w 447"/>
              <a:gd name="T19" fmla="*/ 2147483647 h 1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7"/>
              <a:gd name="T31" fmla="*/ 0 h 154"/>
              <a:gd name="T32" fmla="*/ 447 w 447"/>
              <a:gd name="T33" fmla="*/ 154 h 1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7" h="154">
                <a:moveTo>
                  <a:pt x="55" y="124"/>
                </a:moveTo>
                <a:cubicBezTo>
                  <a:pt x="68" y="71"/>
                  <a:pt x="76" y="72"/>
                  <a:pt x="128" y="51"/>
                </a:cubicBezTo>
                <a:cubicBezTo>
                  <a:pt x="179" y="0"/>
                  <a:pt x="103" y="66"/>
                  <a:pt x="238" y="42"/>
                </a:cubicBezTo>
                <a:cubicBezTo>
                  <a:pt x="248" y="40"/>
                  <a:pt x="239" y="20"/>
                  <a:pt x="247" y="14"/>
                </a:cubicBezTo>
                <a:cubicBezTo>
                  <a:pt x="257" y="6"/>
                  <a:pt x="272" y="8"/>
                  <a:pt x="284" y="5"/>
                </a:cubicBezTo>
                <a:cubicBezTo>
                  <a:pt x="334" y="17"/>
                  <a:pt x="382" y="24"/>
                  <a:pt x="430" y="42"/>
                </a:cubicBezTo>
                <a:cubicBezTo>
                  <a:pt x="433" y="51"/>
                  <a:pt x="447" y="64"/>
                  <a:pt x="439" y="69"/>
                </a:cubicBezTo>
                <a:cubicBezTo>
                  <a:pt x="397" y="99"/>
                  <a:pt x="165" y="105"/>
                  <a:pt x="147" y="106"/>
                </a:cubicBezTo>
                <a:cubicBezTo>
                  <a:pt x="0" y="154"/>
                  <a:pt x="184" y="106"/>
                  <a:pt x="37" y="106"/>
                </a:cubicBezTo>
                <a:cubicBezTo>
                  <a:pt x="29" y="106"/>
                  <a:pt x="49" y="118"/>
                  <a:pt x="55" y="124"/>
                </a:cubicBezTo>
                <a:close/>
              </a:path>
            </a:pathLst>
          </a:cu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2128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xEl>
                                              <p:pRg st="0" end="0"/>
                                            </p:txEl>
                                          </p:spTgt>
                                        </p:tgtEl>
                                      </p:cBhvr>
                                    </p:animEffect>
                                    <p:set>
                                      <p:cBhvr>
                                        <p:cTn id="22" dur="1" fill="hold">
                                          <p:stCondLst>
                                            <p:cond delay="499"/>
                                          </p:stCondLst>
                                        </p:cTn>
                                        <p:tgtEl>
                                          <p:spTgt spid="1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4)">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xit" presetSubtype="4" fill="hold" nodeType="clickEffect">
                                  <p:stCondLst>
                                    <p:cond delay="0"/>
                                  </p:stCondLst>
                                  <p:childTnLst>
                                    <p:animEffect transition="out" filter="wheel(4)">
                                      <p:cBhvr>
                                        <p:cTn id="31" dur="2000"/>
                                        <p:tgtEl>
                                          <p:spTgt spid="21"/>
                                        </p:tgtEl>
                                      </p:cBhvr>
                                    </p:animEffect>
                                    <p:set>
                                      <p:cBhvr>
                                        <p:cTn id="32" dur="1" fill="hold">
                                          <p:stCondLst>
                                            <p:cond delay="1999"/>
                                          </p:stCondLst>
                                        </p:cTn>
                                        <p:tgtEl>
                                          <p:spTgt spid="21"/>
                                        </p:tgtEl>
                                        <p:attrNameLst>
                                          <p:attrName>style.visibility</p:attrName>
                                        </p:attrNameLst>
                                      </p:cBhvr>
                                      <p:to>
                                        <p:strVal val="hidden"/>
                                      </p:to>
                                    </p:set>
                                  </p:childTnLst>
                                </p:cTn>
                              </p:par>
                              <p:par>
                                <p:cTn id="33" presetID="21"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heel(4)">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xit" presetSubtype="4" fill="hold" nodeType="clickEffect">
                                  <p:stCondLst>
                                    <p:cond delay="0"/>
                                  </p:stCondLst>
                                  <p:childTnLst>
                                    <p:animEffect transition="out" filter="wheel(4)">
                                      <p:cBhvr>
                                        <p:cTn id="39" dur="2000"/>
                                        <p:tgtEl>
                                          <p:spTgt spid="20"/>
                                        </p:tgtEl>
                                      </p:cBhvr>
                                    </p:animEffect>
                                    <p:set>
                                      <p:cBhvr>
                                        <p:cTn id="40" dur="1" fill="hold">
                                          <p:stCondLst>
                                            <p:cond delay="1999"/>
                                          </p:stCondLst>
                                        </p:cTn>
                                        <p:tgtEl>
                                          <p:spTgt spid="20"/>
                                        </p:tgtEl>
                                        <p:attrNameLst>
                                          <p:attrName>style.visibility</p:attrName>
                                        </p:attrNameLst>
                                      </p:cBhvr>
                                      <p:to>
                                        <p:strVal val="hidden"/>
                                      </p:to>
                                    </p:set>
                                  </p:childTnLst>
                                </p:cTn>
                              </p:par>
                              <p:par>
                                <p:cTn id="41" presetID="21"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4)">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xit" presetSubtype="4" fill="hold" nodeType="clickEffect">
                                  <p:stCondLst>
                                    <p:cond delay="0"/>
                                  </p:stCondLst>
                                  <p:childTnLst>
                                    <p:animEffect transition="out" filter="wheel(4)">
                                      <p:cBhvr>
                                        <p:cTn id="47" dur="2000"/>
                                        <p:tgtEl>
                                          <p:spTgt spid="22"/>
                                        </p:tgtEl>
                                      </p:cBhvr>
                                    </p:animEffect>
                                    <p:set>
                                      <p:cBhvr>
                                        <p:cTn id="48" dur="1" fill="hold">
                                          <p:stCondLst>
                                            <p:cond delay="1999"/>
                                          </p:stCondLst>
                                        </p:cTn>
                                        <p:tgtEl>
                                          <p:spTgt spid="22"/>
                                        </p:tgtEl>
                                        <p:attrNameLst>
                                          <p:attrName>style.visibility</p:attrName>
                                        </p:attrNameLst>
                                      </p:cBhvr>
                                      <p:to>
                                        <p:strVal val="hidden"/>
                                      </p:to>
                                    </p:set>
                                  </p:childTnLst>
                                </p:cTn>
                              </p:par>
                              <p:par>
                                <p:cTn id="49" presetID="21"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4)">
                                      <p:cBhvr>
                                        <p:cTn id="51" dur="2000"/>
                                        <p:tgtEl>
                                          <p:spTgt spid="23"/>
                                        </p:tgtEl>
                                      </p:cBhvr>
                                    </p:animEffect>
                                  </p:childTnLst>
                                </p:cTn>
                              </p:par>
                              <p:par>
                                <p:cTn id="52" presetID="21"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heel(4)">
                                      <p:cBhvr>
                                        <p:cTn id="54" dur="2000"/>
                                        <p:tgtEl>
                                          <p:spTgt spid="25"/>
                                        </p:tgtEl>
                                      </p:cBhvr>
                                    </p:animEffect>
                                  </p:childTnLst>
                                </p:cTn>
                              </p:par>
                              <p:par>
                                <p:cTn id="55" presetID="21"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heel(4)">
                                      <p:cBhvr>
                                        <p:cTn id="57" dur="20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xit" presetSubtype="4" fill="hold" nodeType="clickEffect">
                                  <p:stCondLst>
                                    <p:cond delay="0"/>
                                  </p:stCondLst>
                                  <p:childTnLst>
                                    <p:animEffect transition="out" filter="wheel(4)">
                                      <p:cBhvr>
                                        <p:cTn id="61" dur="2000"/>
                                        <p:tgtEl>
                                          <p:spTgt spid="24"/>
                                        </p:tgtEl>
                                      </p:cBhvr>
                                    </p:animEffect>
                                    <p:set>
                                      <p:cBhvr>
                                        <p:cTn id="62" dur="1" fill="hold">
                                          <p:stCondLst>
                                            <p:cond delay="1999"/>
                                          </p:stCondLst>
                                        </p:cTn>
                                        <p:tgtEl>
                                          <p:spTgt spid="24"/>
                                        </p:tgtEl>
                                        <p:attrNameLst>
                                          <p:attrName>style.visibility</p:attrName>
                                        </p:attrNameLst>
                                      </p:cBhvr>
                                      <p:to>
                                        <p:strVal val="hidden"/>
                                      </p:to>
                                    </p:set>
                                  </p:childTnLst>
                                </p:cTn>
                              </p:par>
                              <p:par>
                                <p:cTn id="63" presetID="21" presetClass="exit" presetSubtype="4" fill="hold" nodeType="withEffect">
                                  <p:stCondLst>
                                    <p:cond delay="0"/>
                                  </p:stCondLst>
                                  <p:childTnLst>
                                    <p:animEffect transition="out" filter="wheel(4)">
                                      <p:cBhvr>
                                        <p:cTn id="64" dur="2000"/>
                                        <p:tgtEl>
                                          <p:spTgt spid="25"/>
                                        </p:tgtEl>
                                      </p:cBhvr>
                                    </p:animEffect>
                                    <p:set>
                                      <p:cBhvr>
                                        <p:cTn id="65" dur="1" fill="hold">
                                          <p:stCondLst>
                                            <p:cond delay="1999"/>
                                          </p:stCondLst>
                                        </p:cTn>
                                        <p:tgtEl>
                                          <p:spTgt spid="25"/>
                                        </p:tgtEl>
                                        <p:attrNameLst>
                                          <p:attrName>style.visibility</p:attrName>
                                        </p:attrNameLst>
                                      </p:cBhvr>
                                      <p:to>
                                        <p:strVal val="hidden"/>
                                      </p:to>
                                    </p:set>
                                  </p:childTnLst>
                                </p:cTn>
                              </p:par>
                              <p:par>
                                <p:cTn id="66" presetID="21" presetClass="exit" presetSubtype="4" fill="hold" nodeType="withEffect">
                                  <p:stCondLst>
                                    <p:cond delay="0"/>
                                  </p:stCondLst>
                                  <p:childTnLst>
                                    <p:animEffect transition="out" filter="wheel(4)">
                                      <p:cBhvr>
                                        <p:cTn id="67" dur="2000"/>
                                        <p:tgtEl>
                                          <p:spTgt spid="23"/>
                                        </p:tgtEl>
                                      </p:cBhvr>
                                    </p:animEffect>
                                    <p:set>
                                      <p:cBhvr>
                                        <p:cTn id="68" dur="1" fill="hold">
                                          <p:stCondLst>
                                            <p:cond delay="1999"/>
                                          </p:stCondLst>
                                        </p:cTn>
                                        <p:tgtEl>
                                          <p:spTgt spid="23"/>
                                        </p:tgtEl>
                                        <p:attrNameLst>
                                          <p:attrName>style.visibility</p:attrName>
                                        </p:attrNameLst>
                                      </p:cBhvr>
                                      <p:to>
                                        <p:strVal val="hidden"/>
                                      </p:to>
                                    </p:set>
                                  </p:childTnLst>
                                </p:cTn>
                              </p:par>
                              <p:par>
                                <p:cTn id="69" presetID="21" presetClass="entr" presetSubtype="4"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heel(4)">
                                      <p:cBhvr>
                                        <p:cTn id="7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99572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2319</Words>
  <Application>Microsoft Office PowerPoint</Application>
  <PresentationFormat>Widescreen</PresentationFormat>
  <Paragraphs>335</Paragraphs>
  <Slides>34</Slides>
  <Notes>26</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#9Slide03 BoosterNextFYBlack</vt:lpstr>
      <vt:lpstr>#9Slide03 SFU Futura_12</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14</cp:revision>
  <dcterms:created xsi:type="dcterms:W3CDTF">2022-03-06T01:27:20Z</dcterms:created>
  <dcterms:modified xsi:type="dcterms:W3CDTF">2022-06-11T10:14:54Z</dcterms:modified>
</cp:coreProperties>
</file>