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4"/>
  </p:notesMasterIdLst>
  <p:sldIdLst>
    <p:sldId id="278" r:id="rId2"/>
    <p:sldId id="258" r:id="rId3"/>
    <p:sldId id="260" r:id="rId4"/>
    <p:sldId id="286" r:id="rId5"/>
    <p:sldId id="262" r:id="rId6"/>
    <p:sldId id="281" r:id="rId7"/>
    <p:sldId id="264" r:id="rId8"/>
    <p:sldId id="265" r:id="rId9"/>
    <p:sldId id="282" r:id="rId10"/>
    <p:sldId id="283" r:id="rId11"/>
    <p:sldId id="268" r:id="rId12"/>
    <p:sldId id="285" r:id="rId13"/>
    <p:sldId id="284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57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5" autoAdjust="0"/>
    <p:restoredTop sz="94660"/>
  </p:normalViewPr>
  <p:slideViewPr>
    <p:cSldViewPr>
      <p:cViewPr>
        <p:scale>
          <a:sx n="76" d="100"/>
          <a:sy n="76" d="100"/>
        </p:scale>
        <p:origin x="-10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FCB1A-6366-471F-976F-CACD321BEA0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F7A20-BF80-4F5F-9748-0313D840F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45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37A1-D072-4EB7-A013-6F71033359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9471F7-1ED2-4951-AAA2-C5914B29514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DADFE2-8B06-4BBD-B2F2-8122ADB5023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gif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gif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5" descr="Froc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325" y="5029200"/>
            <a:ext cx="24780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0" y="1143000"/>
            <a:ext cx="9144000" cy="588963"/>
          </a:xfrm>
          <a:prstGeom prst="rect">
            <a:avLst/>
          </a:prstGeom>
          <a:gradFill rotWithShape="1">
            <a:gsLst>
              <a:gs pos="0">
                <a:srgbClr val="FFFF00">
                  <a:alpha val="0"/>
                </a:srgbClr>
              </a:gs>
              <a:gs pos="50000">
                <a:srgbClr val="FFFF00">
                  <a:gamma/>
                  <a:tint val="0"/>
                  <a:invGamma/>
                </a:srgbClr>
              </a:gs>
              <a:gs pos="100000">
                <a:srgbClr val="FFFF00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4198" tIns="42099" rIns="84198" bIns="42099">
            <a:spAutoFit/>
          </a:bodyPr>
          <a:lstStyle/>
          <a:p>
            <a:pPr algn="ctr" defTabSz="841375">
              <a:spcBef>
                <a:spcPct val="50000"/>
              </a:spcBef>
              <a:defRPr/>
            </a:pPr>
            <a:r>
              <a:rPr lang="en-US" sz="33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THCS NGỌC THỤY</a:t>
            </a:r>
            <a:endParaRPr lang="en-US" sz="3300" dirty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9" name="Picture 13" descr="book_page_flip_h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545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WordArt 14"/>
          <p:cNvSpPr>
            <a:spLocks noChangeArrowheads="1" noChangeShapeType="1" noTextEdit="1"/>
          </p:cNvSpPr>
          <p:nvPr/>
        </p:nvSpPr>
        <p:spPr bwMode="auto">
          <a:xfrm>
            <a:off x="304800" y="1752600"/>
            <a:ext cx="1600200" cy="457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VẬT LÍ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2133600" y="3581400"/>
            <a:ext cx="6477000" cy="1219200"/>
          </a:xfrm>
          <a:prstGeom prst="horizontalScroll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Down Ribbon 12"/>
          <p:cNvSpPr/>
          <p:nvPr/>
        </p:nvSpPr>
        <p:spPr>
          <a:xfrm>
            <a:off x="2057400" y="2879725"/>
            <a:ext cx="6705600" cy="930275"/>
          </a:xfrm>
          <a:prstGeom prst="ribbon">
            <a:avLst/>
          </a:prstGeom>
          <a:solidFill>
            <a:srgbClr val="EFAF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962400" y="2998788"/>
            <a:ext cx="33528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 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76600" y="1965325"/>
            <a:ext cx="4038600" cy="701675"/>
          </a:xfrm>
          <a:prstGeom prst="round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24400" y="1979613"/>
            <a:ext cx="30480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TIẾT 4</a:t>
            </a:r>
          </a:p>
        </p:txBody>
      </p:sp>
      <p:sp>
        <p:nvSpPr>
          <p:cNvPr id="10256" name="WordArt 5"/>
          <p:cNvSpPr>
            <a:spLocks noChangeArrowheads="1" noChangeShapeType="1" noTextEdit="1"/>
          </p:cNvSpPr>
          <p:nvPr/>
        </p:nvSpPr>
        <p:spPr bwMode="auto">
          <a:xfrm>
            <a:off x="2743200" y="3962400"/>
            <a:ext cx="5410200" cy="625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just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 MẠCH NỐI TIẾP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146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2400" y="1730322"/>
            <a:ext cx="9144000" cy="3046942"/>
          </a:xfrm>
          <a:prstGeom prst="rect">
            <a:avLst/>
          </a:prstGeom>
          <a:solidFill>
            <a:srgbClr val="66FF33"/>
          </a:solidFill>
          <a:ln w="9525">
            <a:solidFill>
              <a:srgbClr val="1E0165"/>
            </a:solidFill>
            <a:miter lim="800000"/>
            <a:headEnd/>
            <a:tailEnd/>
          </a:ln>
          <a:effectLst/>
        </p:spPr>
        <p:txBody>
          <a:bodyPr wrap="square" lIns="91397" tIns="45697" rIns="91397" bIns="45697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R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HĐT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endParaRPr lang="en-US" altLang="en-US" sz="32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en-US" sz="32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495122"/>
              </p:ext>
            </p:extLst>
          </p:nvPr>
        </p:nvGraphicFramePr>
        <p:xfrm>
          <a:off x="3200400" y="2743200"/>
          <a:ext cx="2438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583947" imgH="444307" progId="Equation.DSMT4">
                  <p:embed/>
                </p:oleObj>
              </mc:Choice>
              <mc:Fallback>
                <p:oleObj name="Equation" r:id="rId3" imgW="583947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743200"/>
                        <a:ext cx="24384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43600" y="306912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endParaRPr lang="en-US" sz="2800" dirty="0"/>
          </a:p>
        </p:txBody>
      </p:sp>
      <p:sp>
        <p:nvSpPr>
          <p:cNvPr id="21" name="Title 6"/>
          <p:cNvSpPr txBox="1">
            <a:spLocks noGrp="1"/>
          </p:cNvSpPr>
          <p:nvPr>
            <p:ph type="title"/>
          </p:nvPr>
        </p:nvSpPr>
        <p:spPr>
          <a:xfrm>
            <a:off x="0" y="152400"/>
            <a:ext cx="8305800" cy="523220"/>
          </a:xfrm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6" descr="AG00029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10572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17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32766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296400" cy="12954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II.ĐIỆN TRỞ TƯƠNG ĐƯƠNG CỦA ĐOẠN MẠCH NỐI TIẾP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524000"/>
            <a:ext cx="8001000" cy="6858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tương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đương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dirty="0" smtClean="0"/>
          </a:p>
        </p:txBody>
      </p:sp>
      <p:sp>
        <p:nvSpPr>
          <p:cNvPr id="9" name="Hình chữ nhật 64"/>
          <p:cNvSpPr/>
          <p:nvPr/>
        </p:nvSpPr>
        <p:spPr>
          <a:xfrm>
            <a:off x="990600" y="2222718"/>
            <a:ext cx="754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 trở tương đương (</a:t>
            </a:r>
            <a:r>
              <a:rPr lang="vi-VN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sz="2800" b="1" baseline="-25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là một điện trở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thay thế</a:t>
            </a:r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cho các điện trở sao cho với cùng 1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điện thế </a:t>
            </a:r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 dòng điện chạy qua đoạn mạch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vẫn có giá trị như trước</a:t>
            </a:r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6" descr="AG00029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86504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86400" y="5105400"/>
            <a:ext cx="19812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32766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76200" y="122238"/>
            <a:ext cx="9296400" cy="12954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II.ĐIỆN TRỞ TƯƠNG ĐƯƠNG CỦA ĐOẠN MẠCH NỐI TIẾP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219200"/>
            <a:ext cx="8001000" cy="6858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tương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đương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dirty="0" smtClean="0"/>
          </a:p>
        </p:txBody>
      </p:sp>
      <p:sp>
        <p:nvSpPr>
          <p:cNvPr id="110" name="Rectangle 109"/>
          <p:cNvSpPr/>
          <p:nvPr/>
        </p:nvSpPr>
        <p:spPr>
          <a:xfrm>
            <a:off x="0" y="1752600"/>
            <a:ext cx="8991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2. Công thức tính điện trở tương đương của đoạn mạch gồm hai điện trở mắc nối tiếp </a:t>
            </a:r>
            <a:endParaRPr lang="vi-VN" sz="32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0" y="2819400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Hãy chứng minh  </a:t>
            </a:r>
            <a:r>
              <a:rPr 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sz="32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vi-VN" sz="32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vi-VN" sz="32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85800" y="4049068"/>
            <a:ext cx="6629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Ta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coù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: 	U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AB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= 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IR</a:t>
            </a:r>
            <a:r>
              <a:rPr lang="en-US" sz="2400" b="1" baseline="-30000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tñ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   (1)</a:t>
            </a:r>
            <a:endParaRPr lang="en-US" sz="24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76250" y="3581400"/>
            <a:ext cx="866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dirty="0">
                <a:solidFill>
                  <a:srgbClr val="0000FF"/>
                </a:solidFill>
                <a:latin typeface="VNI-Times" pitchFamily="2" charset="0"/>
              </a:rPr>
              <a:t>Theo </a:t>
            </a:r>
            <a:r>
              <a:rPr lang="en-US" sz="2400" b="1" i="1" dirty="0" err="1">
                <a:solidFill>
                  <a:srgbClr val="0000FF"/>
                </a:solidFill>
                <a:latin typeface="VNI-Times" pitchFamily="2" charset="0"/>
              </a:rPr>
              <a:t>heä</a:t>
            </a:r>
            <a:r>
              <a:rPr lang="en-US" sz="2400" b="1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VNI-Times" pitchFamily="2" charset="0"/>
              </a:rPr>
              <a:t>thöùc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(2)     U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AB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= U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1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+ U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2  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(*)</a:t>
            </a:r>
            <a:endParaRPr lang="en-US" b="1" dirty="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600200" y="4579938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U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=  IR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       (2)  ;  U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= IR</a:t>
            </a:r>
            <a:r>
              <a:rPr lang="en-US" sz="2400" b="1" baseline="-30000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  (3)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57200" y="5103168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Töø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(1), (2), (3)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thay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vaøo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(*)  ta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ñöôïc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0000FF"/>
                </a:solidFill>
                <a:latin typeface="VNI-Times" pitchFamily="2" charset="0"/>
              </a:rPr>
              <a:t>R</a:t>
            </a:r>
            <a:r>
              <a:rPr lang="en-US" sz="2400" b="1" baseline="-25000" dirty="0" err="1">
                <a:solidFill>
                  <a:srgbClr val="0000FF"/>
                </a:solidFill>
                <a:latin typeface="VNI-Times" pitchFamily="2" charset="0"/>
              </a:rPr>
              <a:t>tñ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= R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1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+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</a:rPr>
              <a:t>R</a:t>
            </a:r>
            <a:r>
              <a:rPr lang="en-US" sz="2400" b="1" baseline="-25000" dirty="0" smtClean="0">
                <a:solidFill>
                  <a:srgbClr val="0000FF"/>
                </a:solidFill>
                <a:latin typeface="VNI-Times" pitchFamily="2" charset="0"/>
              </a:rPr>
              <a:t>2</a:t>
            </a:r>
            <a:endParaRPr lang="en-US" sz="24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pic>
        <p:nvPicPr>
          <p:cNvPr id="14" name="Picture 6" descr="AG00029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4991100"/>
            <a:ext cx="720869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67600" y="5105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(4)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0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0" grpId="0"/>
      <p:bldP spid="111" grpId="0"/>
      <p:bldP spid="10" grpId="0"/>
      <p:bldP spid="11" grpId="0"/>
      <p:bldP spid="12" grpId="0"/>
      <p:bldP spid="13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42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ình chữ nhật 9"/>
          <p:cNvSpPr/>
          <p:nvPr/>
        </p:nvSpPr>
        <p:spPr>
          <a:xfrm>
            <a:off x="152400" y="228600"/>
            <a:ext cx="3618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3. </a:t>
            </a:r>
            <a:r>
              <a:rPr lang="vi-VN" sz="2400" b="1" dirty="0">
                <a:solidFill>
                  <a:srgbClr val="660066"/>
                </a:solidFill>
              </a:rPr>
              <a:t>T</a:t>
            </a:r>
            <a:r>
              <a:rPr lang="vi-VN" sz="2400" b="1" dirty="0" smtClean="0">
                <a:solidFill>
                  <a:srgbClr val="660066"/>
                </a:solidFill>
              </a:rPr>
              <a:t>hí nghiệm kiểm tra 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2" name="Hộp_Văn_Bản 11"/>
          <p:cNvSpPr txBox="1"/>
          <p:nvPr/>
        </p:nvSpPr>
        <p:spPr>
          <a:xfrm>
            <a:off x="4267200" y="3048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/>
              <a:t>Hình 4.1</a:t>
            </a:r>
            <a:endParaRPr lang="vi-VN" b="1" dirty="0"/>
          </a:p>
        </p:txBody>
      </p:sp>
      <p:sp>
        <p:nvSpPr>
          <p:cNvPr id="13" name="Hộp_Văn_Bản 12"/>
          <p:cNvSpPr txBox="1"/>
          <p:nvPr/>
        </p:nvSpPr>
        <p:spPr>
          <a:xfrm>
            <a:off x="7391400" y="3048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/>
              <a:t>Hình 4.2</a:t>
            </a:r>
            <a:endParaRPr lang="vi-VN" b="1" dirty="0"/>
          </a:p>
        </p:txBody>
      </p:sp>
      <p:sp>
        <p:nvSpPr>
          <p:cNvPr id="14" name="Hộp_Văn_Bản 13"/>
          <p:cNvSpPr txBox="1"/>
          <p:nvPr/>
        </p:nvSpPr>
        <p:spPr>
          <a:xfrm>
            <a:off x="0" y="762000"/>
            <a:ext cx="3124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Mắc mạch điện theo 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 4.1; h 4.2 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lại công thức?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ình chữ nhật 14"/>
          <p:cNvSpPr/>
          <p:nvPr/>
        </p:nvSpPr>
        <p:spPr>
          <a:xfrm>
            <a:off x="7068" y="3810000"/>
            <a:ext cx="9136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vi-VN" sz="28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vi-VN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vi-VN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vi-VN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Đoạn mạch gồm hai điện trở mắc .................  có điện trở tương đương bằng ………………………………………</a:t>
            </a:r>
            <a:endParaRPr lang="vi-VN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Hình chữ nhật 16"/>
          <p:cNvSpPr/>
          <p:nvPr/>
        </p:nvSpPr>
        <p:spPr>
          <a:xfrm>
            <a:off x="5410200" y="4137506"/>
            <a:ext cx="1422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nối tiếp </a:t>
            </a:r>
            <a:endParaRPr lang="vi-VN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3200400" y="4610622"/>
            <a:ext cx="47131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ổng các điện trở thành phần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endParaRPr lang="vi-VN" sz="2400" dirty="0">
              <a:solidFill>
                <a:srgbClr val="C00000"/>
              </a:solidFill>
            </a:endParaRPr>
          </a:p>
        </p:txBody>
      </p:sp>
      <p:sp>
        <p:nvSpPr>
          <p:cNvPr id="19" name="Hộp_Văn_Bản 18"/>
          <p:cNvSpPr txBox="1"/>
          <p:nvPr/>
        </p:nvSpPr>
        <p:spPr>
          <a:xfrm>
            <a:off x="228600" y="5562600"/>
            <a:ext cx="3459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Chú ý: SGK trang 12</a:t>
            </a:r>
            <a:endParaRPr lang="vi-VN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735904"/>
            <a:ext cx="568642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310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152400" y="833438"/>
            <a:ext cx="56137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90600" y="838200"/>
            <a:ext cx="7696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4.2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14478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8600" y="2438400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1A04C0"/>
                </a:solidFill>
              </a:rPr>
              <a:t>+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3733800"/>
            <a:ext cx="5410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1A04C0"/>
                </a:solidFill>
              </a:rPr>
              <a:t>+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baseline="-25000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2400" y="5181600"/>
            <a:ext cx="8763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99" y="1924854"/>
            <a:ext cx="3664667" cy="2501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-304800" y="152400"/>
            <a:ext cx="71628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III. LUYỆN TẬP -VẬN DỤNG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3" grpId="0"/>
      <p:bldP spid="14" grpId="0"/>
      <p:bldP spid="19" grpId="0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0" y="0"/>
            <a:ext cx="56137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3962400"/>
            <a:ext cx="8839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Tx/>
              <a:buAutoNum type="alphaLcParenR"/>
              <a:defRPr/>
            </a:pP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a: </a:t>
            </a:r>
          </a:p>
          <a:p>
            <a:pPr marL="514350" indent="-514350" algn="ctr">
              <a:defRPr/>
            </a:pP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= R</a:t>
            </a:r>
            <a:r>
              <a:rPr lang="en-US" sz="2800" b="1" baseline="-25000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sz="2800" b="1" baseline="-25000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20 + 20 = 40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3340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defRPr/>
            </a:pP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b: </a:t>
            </a:r>
          </a:p>
          <a:p>
            <a:pPr marL="514350" indent="-514350" algn="ctr">
              <a:defRPr/>
            </a:pP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400" b="1" baseline="-25000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en-US" sz="2400" b="1" baseline="-25000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40  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+ 20 = 60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Ω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" y="1295400"/>
            <a:ext cx="480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So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286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Cho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4.3a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182707"/>
            <a:ext cx="346710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28600" y="1306512"/>
            <a:ext cx="8915400" cy="5222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209800" y="1981200"/>
            <a:ext cx="4343400" cy="2362200"/>
            <a:chOff x="2209800" y="1676400"/>
            <a:chExt cx="4343400" cy="2362200"/>
          </a:xfrm>
        </p:grpSpPr>
        <p:graphicFrame>
          <p:nvGraphicFramePr>
            <p:cNvPr id="17414" name="Object 25"/>
            <p:cNvGraphicFramePr>
              <a:graphicFrameLocks noChangeAspect="1"/>
            </p:cNvGraphicFramePr>
            <p:nvPr/>
          </p:nvGraphicFramePr>
          <p:xfrm>
            <a:off x="2286000" y="1752600"/>
            <a:ext cx="4191000" cy="2155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1" name="Equation" r:id="rId3" imgW="1333500" imgH="685800" progId="Equation.3">
                    <p:embed/>
                  </p:oleObj>
                </mc:Choice>
                <mc:Fallback>
                  <p:oleObj name="Equation" r:id="rId3" imgW="1333500" imgH="68580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1752600"/>
                          <a:ext cx="4191000" cy="21553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ctangle 26"/>
            <p:cNvSpPr/>
            <p:nvPr/>
          </p:nvSpPr>
          <p:spPr>
            <a:xfrm>
              <a:off x="2209800" y="1676400"/>
              <a:ext cx="4343400" cy="2362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6" name="Picture 6" descr="AG00029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10" y="573739"/>
            <a:ext cx="86504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152400" y="304800"/>
            <a:ext cx="136447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919163"/>
            <a:ext cx="8610600" cy="1384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12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40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80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828925"/>
            <a:ext cx="8610600" cy="5238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/>
              <a:t>A. </a:t>
            </a:r>
            <a:r>
              <a:rPr lang="en-US" sz="2800" b="1" dirty="0">
                <a:solidFill>
                  <a:srgbClr val="1A04C0"/>
                </a:solidFill>
              </a:rPr>
              <a:t>0,1</a:t>
            </a:r>
            <a:r>
              <a:rPr lang="en-US" sz="2800" b="1" dirty="0">
                <a:solidFill>
                  <a:srgbClr val="1A04C0"/>
                </a:solidFill>
                <a:latin typeface="Times New Roman"/>
                <a:cs typeface="Times New Roman"/>
              </a:rPr>
              <a:t>A</a:t>
            </a:r>
            <a:r>
              <a:rPr lang="en-US" sz="2800" b="1" dirty="0">
                <a:latin typeface="Times New Roman"/>
                <a:cs typeface="Times New Roman"/>
              </a:rPr>
              <a:t>	      B. </a:t>
            </a:r>
            <a:r>
              <a:rPr lang="en-US" sz="2800" b="1" dirty="0">
                <a:solidFill>
                  <a:srgbClr val="1A04C0"/>
                </a:solidFill>
                <a:latin typeface="Times New Roman"/>
                <a:cs typeface="Times New Roman"/>
              </a:rPr>
              <a:t>0,15A	</a:t>
            </a:r>
            <a:r>
              <a:rPr lang="en-US" sz="2800" b="1" dirty="0">
                <a:latin typeface="Times New Roman"/>
                <a:cs typeface="Times New Roman"/>
              </a:rPr>
              <a:t>  	  C. </a:t>
            </a:r>
            <a:r>
              <a:rPr lang="en-US" sz="2800" b="1" dirty="0">
                <a:solidFill>
                  <a:srgbClr val="1A04C0"/>
                </a:solidFill>
                <a:latin typeface="Times New Roman"/>
                <a:cs typeface="Times New Roman"/>
              </a:rPr>
              <a:t>0,25A</a:t>
            </a:r>
            <a:r>
              <a:rPr lang="en-US" sz="2800" b="1" dirty="0">
                <a:latin typeface="Times New Roman"/>
                <a:cs typeface="Times New Roman"/>
              </a:rPr>
              <a:t>              D. </a:t>
            </a:r>
            <a:r>
              <a:rPr lang="en-US" sz="2800" b="1" dirty="0">
                <a:solidFill>
                  <a:srgbClr val="1A04C0"/>
                </a:solidFill>
                <a:latin typeface="Times New Roman"/>
                <a:cs typeface="Times New Roman"/>
              </a:rPr>
              <a:t>0,3A</a:t>
            </a:r>
            <a:endParaRPr lang="en-US" sz="2800" b="1" dirty="0">
              <a:solidFill>
                <a:srgbClr val="1A04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0513" y="2881313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371600" y="4038600"/>
          <a:ext cx="6311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3" imgW="2235200" imgH="431800" progId="Equation.3">
                  <p:embed/>
                </p:oleObj>
              </mc:Choice>
              <mc:Fallback>
                <p:oleObj name="Equation" r:id="rId3" imgW="2235200" imgH="431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63119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0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152400" y="304800"/>
            <a:ext cx="136447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919163"/>
            <a:ext cx="8610600" cy="267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A, B.</a:t>
            </a:r>
          </a:p>
          <a:p>
            <a:pPr marL="514350" indent="-514350" algn="just">
              <a:buFontTx/>
              <a:buAutoNum type="alphaLcParenR"/>
              <a:defRPr/>
            </a:pP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Tx/>
              <a:buAutoNum type="alphaLcParenR"/>
              <a:defRPr/>
            </a:pP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6"/>
          <p:cNvSpPr>
            <a:spLocks noChangeArrowheads="1" noChangeShapeType="1" noTextEdit="1"/>
          </p:cNvSpPr>
          <p:nvPr/>
        </p:nvSpPr>
        <p:spPr bwMode="auto">
          <a:xfrm>
            <a:off x="2895600" y="0"/>
            <a:ext cx="3276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91200" y="3767138"/>
            <a:ext cx="25527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7348538" y="3690938"/>
            <a:ext cx="685800" cy="1524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6207125" y="3506788"/>
            <a:ext cx="457200" cy="495300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6434138" y="5151438"/>
            <a:ext cx="685800" cy="430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6392863" y="5248275"/>
            <a:ext cx="7620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075488" y="5249863"/>
            <a:ext cx="7620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248400" y="3560763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134100" y="5013325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19938" y="496728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172200" y="5257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043738" y="529113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500938" y="32766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CA" alt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9"/>
          <p:cNvSpPr txBox="1">
            <a:spLocks noChangeArrowheads="1"/>
          </p:cNvSpPr>
          <p:nvPr/>
        </p:nvSpPr>
        <p:spPr bwMode="auto">
          <a:xfrm>
            <a:off x="0" y="533400"/>
            <a:ext cx="8991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vi-VN" alt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Khi đặt vào hai đầu dây dẫn một HĐT là 20V thì CĐDĐ chạy qua nó là 0,5A</a:t>
            </a:r>
          </a:p>
          <a:p>
            <a:pPr marL="514350" indent="-514350" algn="just">
              <a:buAutoNum type="alphaLcPeriod"/>
            </a:pP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điện trở của dây dẫn</a:t>
            </a:r>
          </a:p>
          <a:p>
            <a:pPr marL="514350" indent="-514350" algn="just"/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b.Nếu tăng HĐT thêm 5V thì lúc đó CĐDĐ chạy qua dây dẫn là bao nhiêu?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228600" y="2895600"/>
            <a:ext cx="533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alt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mạch điện như hình vẽ.Biết ampe kế chỉ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0,8A </a:t>
            </a: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 điện thế đặt vào hai đầu dây dẫn là 4V</a:t>
            </a:r>
          </a:p>
          <a:p>
            <a:pPr marL="514350" indent="-514350" algn="just">
              <a:buAutoNum type="alphaLcPeriod"/>
            </a:pP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 điện trở R</a:t>
            </a:r>
          </a:p>
          <a:p>
            <a:pPr marL="514350" indent="-514350" algn="just"/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Để ampe kế chỉ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1,2A</a:t>
            </a: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thì HĐT phải tăng thêm bao nhiêu?</a:t>
            </a:r>
            <a:endParaRPr lang="en-US" alt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8" grpId="0" animBg="1"/>
      <p:bldP spid="20" grpId="0" animBg="1"/>
      <p:bldP spid="23" grpId="0"/>
      <p:bldP spid="25" grpId="0"/>
      <p:bldP spid="26" grpId="0"/>
      <p:bldP spid="27" grpId="0"/>
      <p:bldP spid="28" grpId="0"/>
      <p:bldP spid="29" grpId="0"/>
      <p:bldP spid="19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4800" y="1416050"/>
            <a:ext cx="1773238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el-GR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Ώ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baseline="-25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el-GR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= 0,2A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="1" baseline="-25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? (V)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="1" baseline="-25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? (V)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="1" baseline="-25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? (V)</a:t>
            </a:r>
            <a:endParaRPr lang="el-GR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ộp_Văn_Bản 11"/>
          <p:cNvSpPr txBox="1">
            <a:spLocks noChangeArrowheads="1"/>
          </p:cNvSpPr>
          <p:nvPr/>
        </p:nvSpPr>
        <p:spPr bwMode="auto">
          <a:xfrm>
            <a:off x="2509838" y="2976563"/>
            <a:ext cx="4806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3"/>
          <p:cNvSpPr txBox="1">
            <a:spLocks noChangeArrowheads="1"/>
          </p:cNvSpPr>
          <p:nvPr/>
        </p:nvSpPr>
        <p:spPr bwMode="auto">
          <a:xfrm>
            <a:off x="152400" y="943192"/>
            <a:ext cx="1236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sz="24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Hộp_Văn_Bản 14"/>
          <p:cNvSpPr txBox="1">
            <a:spLocks noChangeArrowheads="1"/>
          </p:cNvSpPr>
          <p:nvPr/>
        </p:nvSpPr>
        <p:spPr bwMode="auto">
          <a:xfrm>
            <a:off x="3883025" y="2530475"/>
            <a:ext cx="765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4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-723900" y="3314700"/>
            <a:ext cx="55626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838315"/>
              </p:ext>
            </p:extLst>
          </p:nvPr>
        </p:nvGraphicFramePr>
        <p:xfrm>
          <a:off x="3429000" y="3846512"/>
          <a:ext cx="37211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3" imgW="1651000" imgH="457200" progId="Equation.3">
                  <p:embed/>
                </p:oleObj>
              </mc:Choice>
              <mc:Fallback>
                <p:oleObj name="Equation" r:id="rId3" imgW="1651000" imgH="457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46512"/>
                        <a:ext cx="3721100" cy="1030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Hộp_Văn_Bản 11"/>
          <p:cNvSpPr txBox="1">
            <a:spLocks noChangeArrowheads="1"/>
          </p:cNvSpPr>
          <p:nvPr/>
        </p:nvSpPr>
        <p:spPr bwMode="auto">
          <a:xfrm>
            <a:off x="2514600" y="3352800"/>
            <a:ext cx="6635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Hộp_Văn_Bản 11"/>
          <p:cNvSpPr txBox="1">
            <a:spLocks noChangeArrowheads="1"/>
          </p:cNvSpPr>
          <p:nvPr/>
        </p:nvSpPr>
        <p:spPr bwMode="auto">
          <a:xfrm>
            <a:off x="2537619" y="4948238"/>
            <a:ext cx="4751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4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35124"/>
              </p:ext>
            </p:extLst>
          </p:nvPr>
        </p:nvGraphicFramePr>
        <p:xfrm>
          <a:off x="2362200" y="5580062"/>
          <a:ext cx="62690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5" imgW="2781300" imgH="228600" progId="Equation.3">
                  <p:embed/>
                </p:oleObj>
              </mc:Choice>
              <mc:Fallback>
                <p:oleObj name="Equation" r:id="rId5" imgW="2781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580062"/>
                        <a:ext cx="6269037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07" y="101339"/>
            <a:ext cx="43815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81600" y="1676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2400" y="304800"/>
            <a:ext cx="136447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535632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a)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78038" y="3048000"/>
            <a:ext cx="459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5" grpId="0"/>
      <p:bldP spid="16" grpId="0"/>
      <p:bldP spid="26" grpId="0"/>
      <p:bldP spid="27" grpId="0"/>
      <p:bldP spid="2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9163" y="2463800"/>
            <a:ext cx="3117850" cy="1766888"/>
          </a:xfrm>
          <a:prstGeom prst="rect">
            <a:avLst/>
          </a:prstGeom>
          <a:noFill/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755900"/>
            <a:ext cx="4899025" cy="1016000"/>
          </a:xfrm>
          <a:prstGeom prst="rect">
            <a:avLst/>
          </a:prstGeom>
          <a:noFill/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02250" y="5734050"/>
            <a:ext cx="2951163" cy="904875"/>
          </a:xfrm>
          <a:prstGeom prst="rect">
            <a:avLst/>
          </a:prstGeom>
          <a:noFill/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89075" y="3159125"/>
            <a:ext cx="4203700" cy="3354388"/>
          </a:xfrm>
          <a:prstGeom prst="rect">
            <a:avLst/>
          </a:prstGeom>
          <a:noFill/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9850" y="4495800"/>
            <a:ext cx="3089275" cy="1001713"/>
          </a:xfrm>
          <a:prstGeom prst="rect">
            <a:avLst/>
          </a:prstGeom>
          <a:noFill/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89075" y="3048000"/>
            <a:ext cx="4049713" cy="2338388"/>
          </a:xfrm>
          <a:prstGeom prst="rect">
            <a:avLst/>
          </a:prstGeom>
          <a:noFill/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38725" y="1404938"/>
            <a:ext cx="2978150" cy="1001712"/>
          </a:xfrm>
          <a:prstGeom prst="rect">
            <a:avLst/>
          </a:prstGeom>
          <a:noFill/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489075" y="1336675"/>
            <a:ext cx="3952875" cy="2449513"/>
          </a:xfrm>
          <a:prstGeom prst="rect">
            <a:avLst/>
          </a:prstGeom>
          <a:noFill/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191125" y="209550"/>
            <a:ext cx="2867025" cy="904875"/>
          </a:xfrm>
          <a:prstGeom prst="rect">
            <a:avLst/>
          </a:prstGeom>
          <a:noFill/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363663" y="166688"/>
            <a:ext cx="4216400" cy="3605212"/>
          </a:xfrm>
          <a:prstGeom prst="rect">
            <a:avLst/>
          </a:prstGeom>
          <a:noFill/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2393950"/>
            <a:ext cx="3576638" cy="21018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-381000" y="533400"/>
            <a:ext cx="8229600" cy="94456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686800" cy="36971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2800" b="1" dirty="0"/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4.2,4.3,4.4,4.5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SBT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loud 22"/>
          <p:cNvSpPr/>
          <p:nvPr/>
        </p:nvSpPr>
        <p:spPr>
          <a:xfrm>
            <a:off x="7772400" y="2981822"/>
            <a:ext cx="990600" cy="828178"/>
          </a:xfrm>
          <a:prstGeom prst="clou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4 </a:t>
            </a:r>
            <a:r>
              <a:rPr lang="el-GR" sz="2000" b="1" dirty="0">
                <a:solidFill>
                  <a:schemeClr val="tx1"/>
                </a:solidFill>
                <a:latin typeface="Times New Roman"/>
                <a:cs typeface="Times New Roman"/>
              </a:rPr>
              <a:t>Ω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080" name="TextBox 8"/>
          <p:cNvSpPr txBox="1">
            <a:spLocks noChangeArrowheads="1"/>
          </p:cNvSpPr>
          <p:nvPr/>
        </p:nvSpPr>
        <p:spPr bwMode="auto">
          <a:xfrm>
            <a:off x="5664200" y="542925"/>
            <a:ext cx="50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1A04C0"/>
                </a:solidFill>
              </a:rPr>
              <a:t>R</a:t>
            </a:r>
            <a:r>
              <a:rPr lang="en-US" sz="2800" b="1" baseline="-25000">
                <a:solidFill>
                  <a:srgbClr val="1A04C0"/>
                </a:solidFill>
              </a:rPr>
              <a:t>1</a:t>
            </a:r>
            <a:endParaRPr lang="en-US" sz="2800" b="1">
              <a:solidFill>
                <a:srgbClr val="1A04C0"/>
              </a:solidFill>
            </a:endParaRPr>
          </a:p>
        </p:txBody>
      </p:sp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7680325" y="547688"/>
            <a:ext cx="508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1A04C0"/>
                </a:solidFill>
              </a:rPr>
              <a:t>R</a:t>
            </a:r>
            <a:r>
              <a:rPr lang="en-US" sz="2800" b="1" baseline="-25000">
                <a:solidFill>
                  <a:srgbClr val="1A04C0"/>
                </a:solidFill>
              </a:rPr>
              <a:t>2</a:t>
            </a:r>
            <a:endParaRPr lang="en-US" sz="2800" b="1">
              <a:solidFill>
                <a:srgbClr val="1A04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14800" y="17526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14800" y="1025525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72088" y="27432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27432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2286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48400" y="2286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05513" y="368458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62400" y="44958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62400" y="52578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175250" y="63246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770563" y="630396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523163" y="640715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543800" y="2860675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7200" y="315609"/>
            <a:ext cx="21336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477000" y="3962400"/>
            <a:ext cx="606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R</a:t>
            </a:r>
            <a:r>
              <a:rPr lang="en-US" sz="2800" b="1" baseline="-25000">
                <a:solidFill>
                  <a:srgbClr val="FF0000"/>
                </a:solidFill>
              </a:rPr>
              <a:t>tđ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32" name="AutoShape 14"/>
          <p:cNvSpPr>
            <a:spLocks noChangeArrowheads="1"/>
          </p:cNvSpPr>
          <p:nvPr/>
        </p:nvSpPr>
        <p:spPr bwMode="auto">
          <a:xfrm>
            <a:off x="228599" y="542926"/>
            <a:ext cx="4690715" cy="3164236"/>
          </a:xfrm>
          <a:prstGeom prst="cloudCallout">
            <a:avLst>
              <a:gd name="adj1" fmla="val -31824"/>
              <a:gd name="adj2" fmla="val 70398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vi-VN" altLang="en-US"/>
          </a:p>
        </p:txBody>
      </p:sp>
      <p:pic>
        <p:nvPicPr>
          <p:cNvPr id="33" name="Picture 6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2078038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399" y="1066800"/>
            <a:ext cx="34290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400" dirty="0"/>
          </a:p>
        </p:txBody>
      </p:sp>
      <p:cxnSp>
        <p:nvCxnSpPr>
          <p:cNvPr id="5" name="Straight Connector 4"/>
          <p:cNvCxnSpPr>
            <a:stCxn id="23" idx="2"/>
          </p:cNvCxnSpPr>
          <p:nvPr/>
        </p:nvCxnSpPr>
        <p:spPr>
          <a:xfrm flipH="1">
            <a:off x="7391400" y="3395911"/>
            <a:ext cx="384073" cy="51727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4919315" y="307202"/>
            <a:ext cx="3748873" cy="2674620"/>
            <a:chOff x="4919315" y="307202"/>
            <a:chExt cx="3748873" cy="2674620"/>
          </a:xfrm>
        </p:grpSpPr>
        <p:pic>
          <p:nvPicPr>
            <p:cNvPr id="1229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9315" y="307202"/>
              <a:ext cx="3748873" cy="26746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6172200" y="211449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800600" y="3707161"/>
            <a:ext cx="4114800" cy="2721379"/>
            <a:chOff x="4800600" y="3707161"/>
            <a:chExt cx="4114800" cy="2721379"/>
          </a:xfrm>
        </p:grpSpPr>
        <p:pic>
          <p:nvPicPr>
            <p:cNvPr id="12293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707161"/>
              <a:ext cx="4114800" cy="2721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6454036" y="5558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6" grpId="0"/>
      <p:bldP spid="3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7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328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 MẠCH NỐI TIẾP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8"/>
          <p:cNvSpPr>
            <a:spLocks noChangeArrowheads="1" noChangeShapeType="1" noTextEdit="1"/>
          </p:cNvSpPr>
          <p:nvPr/>
        </p:nvSpPr>
        <p:spPr bwMode="auto">
          <a:xfrm>
            <a:off x="2819400" y="381000"/>
            <a:ext cx="441960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4- BÀI 4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0033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95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25400" y="0"/>
            <a:ext cx="8991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400" b="1" dirty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1447800"/>
            <a:ext cx="86106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7: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8600" y="2674938"/>
            <a:ext cx="3733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572000" y="2314871"/>
            <a:ext cx="4165600" cy="2485729"/>
            <a:chOff x="4126804" y="2543175"/>
            <a:chExt cx="4505325" cy="2943225"/>
          </a:xfrm>
        </p:grpSpPr>
        <p:pic>
          <p:nvPicPr>
            <p:cNvPr id="921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6804" y="2543175"/>
              <a:ext cx="4505325" cy="2943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486400" y="48768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06400" y="4913293"/>
            <a:ext cx="744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 độ dòng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điện thế giữa hai đầu đoạn mạch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95400"/>
            <a:ext cx="6324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464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Kết luận :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362" y="1524000"/>
            <a:ext cx="8240038" cy="48307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rong đoạn mạch nối tiếp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Cường độ dòng điện có giá trị như nhau tại mọi điểm 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I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I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36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Hiệu điện thế giữa hai đầu đoạn mạch bằng tổng các hiệu điện thế trên mỗi đèn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U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U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vi-VN" baseline="-25000" dirty="0" smtClean="0">
                <a:solidFill>
                  <a:srgbClr val="FF0000"/>
                </a:solidFill>
              </a:rPr>
              <a:t/>
            </a:r>
            <a:br>
              <a:rPr lang="vi-VN" baseline="-25000" dirty="0" smtClean="0">
                <a:solidFill>
                  <a:srgbClr val="FF0000"/>
                </a:solidFill>
              </a:rPr>
            </a:br>
            <a:endParaRPr lang="en-US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4" name="Picture 6" descr="AG00029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10572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 noGrp="1"/>
          </p:cNvSpPr>
          <p:nvPr>
            <p:ph type="title"/>
          </p:nvPr>
        </p:nvSpPr>
        <p:spPr>
          <a:xfrm>
            <a:off x="228600" y="97165"/>
            <a:ext cx="8305800" cy="523220"/>
          </a:xfrm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609600" y="3733800"/>
            <a:ext cx="8305800" cy="3124200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rong đoạn mạch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nối tiếp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Cường độ dòng điện có giá trị như nhau tại mọi điểm 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I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I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defRPr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Hiệu điện thế giữa hai đầu đoạn mạch bằng tổng các hiệu điện thế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U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U</a:t>
            </a:r>
            <a:r>
              <a:rPr lang="vi-V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aseline="-25000" dirty="0" smtClean="0">
                <a:solidFill>
                  <a:srgbClr val="FF0000"/>
                </a:solidFill>
              </a:rPr>
              <a:t/>
            </a:r>
            <a:br>
              <a:rPr lang="vi-VN" baseline="-25000" dirty="0" smtClean="0">
                <a:solidFill>
                  <a:srgbClr val="FF0000"/>
                </a:solidFill>
              </a:rPr>
            </a:br>
            <a:endParaRPr lang="en-US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38200"/>
            <a:ext cx="6315489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52400" y="3276600"/>
            <a:ext cx="8915400" cy="52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R</a:t>
            </a:r>
            <a:r>
              <a:rPr lang="en-US" sz="2800" baseline="-25000" dirty="0">
                <a:solidFill>
                  <a:srgbClr val="0000FF"/>
                </a:solidFill>
                <a:latin typeface="VNI-Times" pitchFamily="2" charset="0"/>
              </a:rPr>
              <a:t>1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, R</a:t>
            </a:r>
            <a:r>
              <a:rPr lang="en-US" sz="2800" baseline="-25000" dirty="0">
                <a:solidFill>
                  <a:srgbClr val="0000FF"/>
                </a:solidFill>
                <a:latin typeface="VNI-Times" pitchFamily="2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maéc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noái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tieáp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vôùi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.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Neân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theo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heä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VNI-Times" pitchFamily="2" charset="0"/>
              </a:rPr>
              <a:t>thöùc</a:t>
            </a:r>
            <a:r>
              <a:rPr lang="en-US" sz="2800" i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VNI-Times" pitchFamily="2" charset="0"/>
              </a:rPr>
              <a:t>(1</a:t>
            </a:r>
            <a:r>
              <a:rPr lang="en-US" sz="2800" b="1" dirty="0" smtClean="0">
                <a:solidFill>
                  <a:srgbClr val="0000FF"/>
                </a:solidFill>
                <a:latin typeface="VNI-Times" pitchFamily="2" charset="0"/>
              </a:rPr>
              <a:t>)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81000" y="3799774"/>
            <a:ext cx="2219325" cy="461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I = I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1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= I</a:t>
            </a:r>
            <a:r>
              <a:rPr lang="en-US" sz="2400" b="1" baseline="-25000" dirty="0">
                <a:solidFill>
                  <a:srgbClr val="0000FF"/>
                </a:solidFill>
                <a:latin typeface="VNI-Times" pitchFamily="2" charset="0"/>
              </a:rPr>
              <a:t>2  </a:t>
            </a:r>
            <a:endParaRPr lang="en-US" sz="2400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80999" y="4210050"/>
            <a:ext cx="3322717" cy="52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Theo ÑL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OÂm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  ta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coù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:</a:t>
            </a:r>
            <a:endParaRPr lang="en-US" sz="2800" i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4" name="Title 6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8305800" cy="523220"/>
          </a:xfrm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8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6302593"/>
              </p:ext>
            </p:extLst>
          </p:nvPr>
        </p:nvGraphicFramePr>
        <p:xfrm>
          <a:off x="1416050" y="3916363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3" imgW="2120900" imgH="444500" progId="Equation.DSMT4">
                  <p:embed/>
                </p:oleObj>
              </mc:Choice>
              <mc:Fallback>
                <p:oleObj name="Equation" r:id="rId3" imgW="21209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3916363"/>
                        <a:ext cx="2120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4267200" y="4979988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VNI-Times" pitchFamily="2" charset="0"/>
              </a:rPr>
              <a:t>U</a:t>
            </a:r>
            <a:r>
              <a:rPr lang="en-US" sz="3200" baseline="-25000" dirty="0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3200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4321175" y="5529922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511800" y="4972050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U</a:t>
            </a:r>
            <a:r>
              <a:rPr lang="en-US" sz="3200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endParaRPr lang="en-US" sz="32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4292600" y="5500688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R</a:t>
            </a:r>
            <a:r>
              <a:rPr lang="en-US" sz="3200" baseline="-25000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32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5508625" y="5491163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R</a:t>
            </a:r>
            <a:r>
              <a:rPr lang="en-US" sz="3200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endParaRPr lang="en-US" sz="32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5588000" y="5529922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grpSp>
        <p:nvGrpSpPr>
          <p:cNvPr id="15" name="Group 28"/>
          <p:cNvGrpSpPr>
            <a:grpSpLocks/>
          </p:cNvGrpSpPr>
          <p:nvPr/>
        </p:nvGrpSpPr>
        <p:grpSpPr bwMode="auto">
          <a:xfrm>
            <a:off x="5064125" y="5475947"/>
            <a:ext cx="381000" cy="130175"/>
            <a:chOff x="1296" y="3072"/>
            <a:chExt cx="240" cy="82"/>
          </a:xfrm>
        </p:grpSpPr>
        <p:sp>
          <p:nvSpPr>
            <p:cNvPr id="16" name="Line 26"/>
            <p:cNvSpPr>
              <a:spLocks noChangeShapeType="1"/>
            </p:cNvSpPr>
            <p:nvPr/>
          </p:nvSpPr>
          <p:spPr bwMode="auto">
            <a:xfrm>
              <a:off x="1296" y="3072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>
              <a:off x="1296" y="3154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381000" y="5276850"/>
            <a:ext cx="3429000" cy="52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Ta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bieán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ñoåi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nhö</a:t>
            </a:r>
            <a:r>
              <a:rPr lang="en-US" sz="2800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VNI-Times" pitchFamily="2" charset="0"/>
              </a:rPr>
              <a:t>sau</a:t>
            </a:r>
            <a:endParaRPr lang="en-US" sz="2800" i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9" name="Freeform 33"/>
          <p:cNvSpPr>
            <a:spLocks/>
          </p:cNvSpPr>
          <p:nvPr/>
        </p:nvSpPr>
        <p:spPr bwMode="auto">
          <a:xfrm>
            <a:off x="4695825" y="5293384"/>
            <a:ext cx="990600" cy="457200"/>
          </a:xfrm>
          <a:custGeom>
            <a:avLst/>
            <a:gdLst>
              <a:gd name="T0" fmla="*/ 990600 w 624"/>
              <a:gd name="T1" fmla="*/ 0 h 288"/>
              <a:gd name="T2" fmla="*/ 533400 w 624"/>
              <a:gd name="T3" fmla="*/ 76200 h 288"/>
              <a:gd name="T4" fmla="*/ 152400 w 624"/>
              <a:gd name="T5" fmla="*/ 304800 h 288"/>
              <a:gd name="T6" fmla="*/ 0 w 624"/>
              <a:gd name="T7" fmla="*/ 45720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4" h="288">
                <a:moveTo>
                  <a:pt x="624" y="0"/>
                </a:moveTo>
                <a:cubicBezTo>
                  <a:pt x="524" y="8"/>
                  <a:pt x="424" y="16"/>
                  <a:pt x="336" y="48"/>
                </a:cubicBezTo>
                <a:cubicBezTo>
                  <a:pt x="248" y="80"/>
                  <a:pt x="152" y="152"/>
                  <a:pt x="96" y="192"/>
                </a:cubicBezTo>
                <a:cubicBezTo>
                  <a:pt x="40" y="232"/>
                  <a:pt x="16" y="272"/>
                  <a:pt x="0" y="28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20" name="Freeform 34"/>
          <p:cNvSpPr>
            <a:spLocks/>
          </p:cNvSpPr>
          <p:nvPr/>
        </p:nvSpPr>
        <p:spPr bwMode="auto">
          <a:xfrm rot="10512192">
            <a:off x="4759324" y="5521982"/>
            <a:ext cx="990600" cy="457200"/>
          </a:xfrm>
          <a:custGeom>
            <a:avLst/>
            <a:gdLst>
              <a:gd name="T0" fmla="*/ 990600 w 624"/>
              <a:gd name="T1" fmla="*/ 0 h 288"/>
              <a:gd name="T2" fmla="*/ 533400 w 624"/>
              <a:gd name="T3" fmla="*/ 76200 h 288"/>
              <a:gd name="T4" fmla="*/ 152400 w 624"/>
              <a:gd name="T5" fmla="*/ 304800 h 288"/>
              <a:gd name="T6" fmla="*/ 0 w 624"/>
              <a:gd name="T7" fmla="*/ 45720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4" h="288">
                <a:moveTo>
                  <a:pt x="624" y="0"/>
                </a:moveTo>
                <a:cubicBezTo>
                  <a:pt x="524" y="8"/>
                  <a:pt x="424" y="16"/>
                  <a:pt x="336" y="48"/>
                </a:cubicBezTo>
                <a:cubicBezTo>
                  <a:pt x="248" y="80"/>
                  <a:pt x="152" y="152"/>
                  <a:pt x="96" y="192"/>
                </a:cubicBezTo>
                <a:cubicBezTo>
                  <a:pt x="40" y="232"/>
                  <a:pt x="16" y="272"/>
                  <a:pt x="0" y="28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6407150" y="5308600"/>
            <a:ext cx="2819400" cy="52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7" tIns="45697" rIns="91397" bIns="4569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(3)</a:t>
            </a:r>
            <a:endParaRPr lang="en-US" sz="2800" b="1" i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76200" y="598990"/>
            <a:ext cx="9144000" cy="2677610"/>
          </a:xfrm>
          <a:prstGeom prst="rect">
            <a:avLst/>
          </a:prstGeom>
          <a:solidFill>
            <a:srgbClr val="66FF33"/>
          </a:solidFill>
          <a:ln w="9525">
            <a:solidFill>
              <a:srgbClr val="1E0165"/>
            </a:solidFill>
            <a:miter lim="800000"/>
            <a:headEnd/>
            <a:tailEnd/>
          </a:ln>
          <a:effectLst/>
        </p:spPr>
        <p:txBody>
          <a:bodyPr wrap="square" lIns="91397" tIns="45697" rIns="91397" bIns="45697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C2: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alt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R</a:t>
            </a:r>
            <a:r>
              <a:rPr lang="en-US" alt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HĐT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6000"/>
              </p:ext>
            </p:extLst>
          </p:nvPr>
        </p:nvGraphicFramePr>
        <p:xfrm>
          <a:off x="5092700" y="1935956"/>
          <a:ext cx="1841500" cy="1035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5" imgW="583947" imgH="444307" progId="Equation.DSMT4">
                  <p:embed/>
                </p:oleObj>
              </mc:Choice>
              <mc:Fallback>
                <p:oleObj name="Equation" r:id="rId5" imgW="583947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935956"/>
                        <a:ext cx="1841500" cy="103584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92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2 C -0.02465 0.00139 -0.04913 0.0007 -0.07135 0.0132 C -0.09358 0.02593 -0.12309 0.06736 -0.13333 0.07848 " pathEditMode="relative" rAng="0" ptsTypes="aaA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39 0.00092 0.05277 0.00185 0.075 -0.01112 C 0.09722 -0.02408 0.11527 -0.05093 0.13333 -0.07778 " pathEditMode="relative" ptsTypes="aaA">
                                      <p:cBhvr>
                                        <p:cTn id="7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 animBg="1"/>
      <p:bldP spid="11" grpId="0"/>
      <p:bldP spid="11" grpId="1"/>
      <p:bldP spid="12" grpId="0"/>
      <p:bldP spid="12" grpId="1"/>
      <p:bldP spid="13" grpId="0"/>
      <p:bldP spid="14" grpId="0" animBg="1"/>
      <p:bldP spid="18" grpId="0"/>
      <p:bldP spid="19" grpId="0" animBg="1"/>
      <p:bldP spid="20" grpId="0" animBg="1"/>
      <p:bldP spid="21" grpId="0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731</TotalTime>
  <Words>1167</Words>
  <Application>Microsoft Office PowerPoint</Application>
  <PresentationFormat>On-screen Show (4:3)</PresentationFormat>
  <Paragraphs>121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Flow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luận :</vt:lpstr>
      <vt:lpstr>2. Đoạn mạch gồm 2 điện trở mắc nối tiếp</vt:lpstr>
      <vt:lpstr>2. Đoạn mạch gồm 2 điện trở mắc nối tiếp</vt:lpstr>
      <vt:lpstr>2. Đoạn mạch gồm 2 điện trở mắc nối tiếp</vt:lpstr>
      <vt:lpstr>II.ĐIỆN TRỞ TƯƠNG ĐƯƠNG CỦA ĐOẠN MẠCH NỐI TIẾP</vt:lpstr>
      <vt:lpstr>II.ĐIỆN TRỞ TƯƠNG ĐƯƠNG CỦA ĐOẠN MẠCH NỐI TIẾP</vt:lpstr>
      <vt:lpstr>PowerPoint Presentation</vt:lpstr>
      <vt:lpstr>PowerPoint Presentation</vt:lpstr>
      <vt:lpstr>III. LUYỆN TẬP -VẬN DỤNG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Thuy Linh</cp:lastModifiedBy>
  <cp:revision>71</cp:revision>
  <dcterms:created xsi:type="dcterms:W3CDTF">2020-09-14T13:40:34Z</dcterms:created>
  <dcterms:modified xsi:type="dcterms:W3CDTF">2021-09-17T10:13:34Z</dcterms:modified>
</cp:coreProperties>
</file>