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8" r:id="rId3"/>
    <p:sldId id="276" r:id="rId4"/>
    <p:sldId id="259" r:id="rId5"/>
    <p:sldId id="260" r:id="rId6"/>
    <p:sldId id="278" r:id="rId7"/>
    <p:sldId id="264" r:id="rId8"/>
    <p:sldId id="268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9" r:id="rId20"/>
    <p:sldId id="26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196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1AE2B8-95C7-4C9D-9BE4-A19F044CE66A}" type="doc">
      <dgm:prSet loTypeId="urn:microsoft.com/office/officeart/2005/8/layout/gear1" loCatId="process" qsTypeId="urn:microsoft.com/office/officeart/2005/8/quickstyle/3d5" qsCatId="3D" csTypeId="urn:microsoft.com/office/officeart/2005/8/colors/colorful1#1" csCatId="colorful" phldr="1"/>
      <dgm:spPr/>
    </dgm:pt>
    <dgm:pt modelId="{804F3D58-57D4-4C2F-8830-7D032947B978}">
      <dgm:prSet phldrT="[Text]" custT="1"/>
      <dgm:spPr/>
      <dgm:t>
        <a:bodyPr/>
        <a:lstStyle/>
        <a:p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3.</a:t>
          </a:r>
        </a:p>
        <a:p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VẬN DỤNG</a:t>
          </a:r>
          <a:endParaRPr lang="en-US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0B1EE0E8-13EB-47B6-A4CC-39AD7405BFC5}" type="parTrans" cxnId="{E6492E29-F15F-4C67-BB94-53EE338C06A5}">
      <dgm:prSet/>
      <dgm:spPr/>
      <dgm:t>
        <a:bodyPr/>
        <a:lstStyle/>
        <a:p>
          <a:endParaRPr lang="en-US"/>
        </a:p>
      </dgm:t>
    </dgm:pt>
    <dgm:pt modelId="{AA36BCA7-CC7D-4BE6-9831-0F407B9A187F}" type="sibTrans" cxnId="{E6492E29-F15F-4C67-BB94-53EE338C06A5}">
      <dgm:prSet/>
      <dgm:spPr/>
      <dgm:t>
        <a:bodyPr/>
        <a:lstStyle/>
        <a:p>
          <a:endParaRPr lang="en-US"/>
        </a:p>
      </dgm:t>
    </dgm:pt>
    <dgm:pt modelId="{7AE62BBE-9A8E-4956-9EBC-B529A0F6C854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2. </a:t>
          </a:r>
        </a:p>
        <a:p>
          <a:r>
            <a: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ĐỒ THỊ</a:t>
          </a:r>
        </a:p>
        <a:p>
          <a:r>
            <a: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BIỂU </a:t>
          </a:r>
        </a:p>
        <a:p>
          <a:r>
            <a: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DIỄN</a:t>
          </a:r>
          <a:endParaRPr lang="en-US" sz="2400" b="1" dirty="0">
            <a:solidFill>
              <a:schemeClr val="tx1">
                <a:lumMod val="95000"/>
                <a:lumOff val="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984681E-0480-446C-8035-67903824C8EC}" type="parTrans" cxnId="{C844BF59-EB21-4B65-B62A-1E7435465EE7}">
      <dgm:prSet/>
      <dgm:spPr/>
      <dgm:t>
        <a:bodyPr/>
        <a:lstStyle/>
        <a:p>
          <a:endParaRPr lang="en-US"/>
        </a:p>
      </dgm:t>
    </dgm:pt>
    <dgm:pt modelId="{1E65E1A6-059D-4487-8ED5-91C0D7702FCA}" type="sibTrans" cxnId="{C844BF59-EB21-4B65-B62A-1E7435465EE7}">
      <dgm:prSet/>
      <dgm:spPr/>
      <dgm:t>
        <a:bodyPr/>
        <a:lstStyle/>
        <a:p>
          <a:endParaRPr lang="en-US"/>
        </a:p>
      </dgm:t>
    </dgm:pt>
    <dgm:pt modelId="{F7B710E2-5CA7-4E11-BA07-3522861A250E}">
      <dgm:prSet phldrT="[Text]" custT="1"/>
      <dgm:spPr/>
      <dgm:t>
        <a:bodyPr/>
        <a:lstStyle/>
        <a:p>
          <a:r>
            <a:rPr lang="en-US" sz="2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1. </a:t>
          </a:r>
        </a:p>
        <a:p>
          <a:r>
            <a: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THÍ NGHIỆM</a:t>
          </a:r>
          <a:endParaRPr lang="en-US" sz="2400" b="1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4EC6E7B-2DFC-443E-AEF1-298B1D712D81}" type="parTrans" cxnId="{7740D475-8302-46C9-9CAC-DE2E7FF4F43D}">
      <dgm:prSet/>
      <dgm:spPr/>
      <dgm:t>
        <a:bodyPr/>
        <a:lstStyle/>
        <a:p>
          <a:endParaRPr lang="en-US"/>
        </a:p>
      </dgm:t>
    </dgm:pt>
    <dgm:pt modelId="{C7B286AF-C0CD-476E-A2F7-49DC76757DCD}" type="sibTrans" cxnId="{7740D475-8302-46C9-9CAC-DE2E7FF4F43D}">
      <dgm:prSet/>
      <dgm:spPr/>
      <dgm:t>
        <a:bodyPr/>
        <a:lstStyle/>
        <a:p>
          <a:endParaRPr lang="en-US"/>
        </a:p>
      </dgm:t>
    </dgm:pt>
    <dgm:pt modelId="{BB4271C2-9E80-4222-B031-0B193FC03BC6}" type="pres">
      <dgm:prSet presAssocID="{A21AE2B8-95C7-4C9D-9BE4-A19F044CE66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0E0FB86-5D58-43B9-9334-B78C35B9A2E0}" type="pres">
      <dgm:prSet presAssocID="{804F3D58-57D4-4C2F-8830-7D032947B978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6D6BF1-164D-480A-8ADF-B01CBAD334DC}" type="pres">
      <dgm:prSet presAssocID="{804F3D58-57D4-4C2F-8830-7D032947B978}" presName="gear1srcNode" presStyleLbl="node1" presStyleIdx="0" presStyleCnt="3"/>
      <dgm:spPr/>
      <dgm:t>
        <a:bodyPr/>
        <a:lstStyle/>
        <a:p>
          <a:endParaRPr lang="en-US"/>
        </a:p>
      </dgm:t>
    </dgm:pt>
    <dgm:pt modelId="{D0C60F62-B4C7-426F-A7C7-EE28C40950DC}" type="pres">
      <dgm:prSet presAssocID="{804F3D58-57D4-4C2F-8830-7D032947B978}" presName="gear1dstNode" presStyleLbl="node1" presStyleIdx="0" presStyleCnt="3"/>
      <dgm:spPr/>
      <dgm:t>
        <a:bodyPr/>
        <a:lstStyle/>
        <a:p>
          <a:endParaRPr lang="en-US"/>
        </a:p>
      </dgm:t>
    </dgm:pt>
    <dgm:pt modelId="{41172C97-F0C5-4F1A-B322-418CCE9E378F}" type="pres">
      <dgm:prSet presAssocID="{7AE62BBE-9A8E-4956-9EBC-B529A0F6C85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69CFF8-7D77-4523-8214-F04B8B0DB056}" type="pres">
      <dgm:prSet presAssocID="{7AE62BBE-9A8E-4956-9EBC-B529A0F6C854}" presName="gear2srcNode" presStyleLbl="node1" presStyleIdx="1" presStyleCnt="3"/>
      <dgm:spPr/>
      <dgm:t>
        <a:bodyPr/>
        <a:lstStyle/>
        <a:p>
          <a:endParaRPr lang="en-US"/>
        </a:p>
      </dgm:t>
    </dgm:pt>
    <dgm:pt modelId="{85663A71-86CE-48FE-A170-369BA72DA226}" type="pres">
      <dgm:prSet presAssocID="{7AE62BBE-9A8E-4956-9EBC-B529A0F6C854}" presName="gear2dstNode" presStyleLbl="node1" presStyleIdx="1" presStyleCnt="3"/>
      <dgm:spPr/>
      <dgm:t>
        <a:bodyPr/>
        <a:lstStyle/>
        <a:p>
          <a:endParaRPr lang="en-US"/>
        </a:p>
      </dgm:t>
    </dgm:pt>
    <dgm:pt modelId="{CBB7E8BB-B3FD-4D13-82CE-BB327C92FB76}" type="pres">
      <dgm:prSet presAssocID="{F7B710E2-5CA7-4E11-BA07-3522861A250E}" presName="gear3" presStyleLbl="node1" presStyleIdx="2" presStyleCnt="3"/>
      <dgm:spPr/>
      <dgm:t>
        <a:bodyPr/>
        <a:lstStyle/>
        <a:p>
          <a:endParaRPr lang="en-US"/>
        </a:p>
      </dgm:t>
    </dgm:pt>
    <dgm:pt modelId="{D74DB7AC-01E7-483D-AA2E-C2E9A1F51D98}" type="pres">
      <dgm:prSet presAssocID="{F7B710E2-5CA7-4E11-BA07-3522861A250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4F7F1F-BA0C-4C04-8A6C-B6DF5741E2B0}" type="pres">
      <dgm:prSet presAssocID="{F7B710E2-5CA7-4E11-BA07-3522861A250E}" presName="gear3srcNode" presStyleLbl="node1" presStyleIdx="2" presStyleCnt="3"/>
      <dgm:spPr/>
      <dgm:t>
        <a:bodyPr/>
        <a:lstStyle/>
        <a:p>
          <a:endParaRPr lang="en-US"/>
        </a:p>
      </dgm:t>
    </dgm:pt>
    <dgm:pt modelId="{869D4DA2-C88B-45EE-A5E4-908DF068F1A1}" type="pres">
      <dgm:prSet presAssocID="{F7B710E2-5CA7-4E11-BA07-3522861A250E}" presName="gear3dstNode" presStyleLbl="node1" presStyleIdx="2" presStyleCnt="3"/>
      <dgm:spPr/>
      <dgm:t>
        <a:bodyPr/>
        <a:lstStyle/>
        <a:p>
          <a:endParaRPr lang="en-US"/>
        </a:p>
      </dgm:t>
    </dgm:pt>
    <dgm:pt modelId="{14618654-33DD-41A1-BAC6-82F7F6F1E0B9}" type="pres">
      <dgm:prSet presAssocID="{AA36BCA7-CC7D-4BE6-9831-0F407B9A187F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BC1E2771-DFCC-4F5D-A7C0-399F0B8A8327}" type="pres">
      <dgm:prSet presAssocID="{1E65E1A6-059D-4487-8ED5-91C0D7702FCA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12683E28-FA0E-45BF-AD84-45DCFCAD8BA2}" type="pres">
      <dgm:prSet presAssocID="{C7B286AF-C0CD-476E-A2F7-49DC76757DCD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57C066DB-6DB4-4DCD-A976-8A5302E4459A}" type="presOf" srcId="{F7B710E2-5CA7-4E11-BA07-3522861A250E}" destId="{CBB7E8BB-B3FD-4D13-82CE-BB327C92FB76}" srcOrd="0" destOrd="0" presId="urn:microsoft.com/office/officeart/2005/8/layout/gear1"/>
    <dgm:cxn modelId="{58AC884F-C8FF-4767-B4C1-7D9971EFCBDA}" type="presOf" srcId="{7AE62BBE-9A8E-4956-9EBC-B529A0F6C854}" destId="{85663A71-86CE-48FE-A170-369BA72DA226}" srcOrd="2" destOrd="0" presId="urn:microsoft.com/office/officeart/2005/8/layout/gear1"/>
    <dgm:cxn modelId="{3652C9A9-FE9D-4FD1-9CB0-ABA4271E092D}" type="presOf" srcId="{AA36BCA7-CC7D-4BE6-9831-0F407B9A187F}" destId="{14618654-33DD-41A1-BAC6-82F7F6F1E0B9}" srcOrd="0" destOrd="0" presId="urn:microsoft.com/office/officeart/2005/8/layout/gear1"/>
    <dgm:cxn modelId="{307A6618-4442-4ABF-9C57-582EBF669DF6}" type="presOf" srcId="{1E65E1A6-059D-4487-8ED5-91C0D7702FCA}" destId="{BC1E2771-DFCC-4F5D-A7C0-399F0B8A8327}" srcOrd="0" destOrd="0" presId="urn:microsoft.com/office/officeart/2005/8/layout/gear1"/>
    <dgm:cxn modelId="{C844BF59-EB21-4B65-B62A-1E7435465EE7}" srcId="{A21AE2B8-95C7-4C9D-9BE4-A19F044CE66A}" destId="{7AE62BBE-9A8E-4956-9EBC-B529A0F6C854}" srcOrd="1" destOrd="0" parTransId="{F984681E-0480-446C-8035-67903824C8EC}" sibTransId="{1E65E1A6-059D-4487-8ED5-91C0D7702FCA}"/>
    <dgm:cxn modelId="{A3062EE4-9B24-4D34-B742-9833C9B9A4ED}" type="presOf" srcId="{F7B710E2-5CA7-4E11-BA07-3522861A250E}" destId="{869D4DA2-C88B-45EE-A5E4-908DF068F1A1}" srcOrd="3" destOrd="0" presId="urn:microsoft.com/office/officeart/2005/8/layout/gear1"/>
    <dgm:cxn modelId="{2066689F-46EF-4CC5-A685-9BDB4B94996B}" type="presOf" srcId="{804F3D58-57D4-4C2F-8830-7D032947B978}" destId="{50E0FB86-5D58-43B9-9334-B78C35B9A2E0}" srcOrd="0" destOrd="0" presId="urn:microsoft.com/office/officeart/2005/8/layout/gear1"/>
    <dgm:cxn modelId="{1E9EA5AE-DA9E-408D-A989-70E3ED92082D}" type="presOf" srcId="{7AE62BBE-9A8E-4956-9EBC-B529A0F6C854}" destId="{41172C97-F0C5-4F1A-B322-418CCE9E378F}" srcOrd="0" destOrd="0" presId="urn:microsoft.com/office/officeart/2005/8/layout/gear1"/>
    <dgm:cxn modelId="{09BFFBB6-16F8-4508-8324-265F8CF35E4E}" type="presOf" srcId="{F7B710E2-5CA7-4E11-BA07-3522861A250E}" destId="{D74DB7AC-01E7-483D-AA2E-C2E9A1F51D98}" srcOrd="1" destOrd="0" presId="urn:microsoft.com/office/officeart/2005/8/layout/gear1"/>
    <dgm:cxn modelId="{7740D475-8302-46C9-9CAC-DE2E7FF4F43D}" srcId="{A21AE2B8-95C7-4C9D-9BE4-A19F044CE66A}" destId="{F7B710E2-5CA7-4E11-BA07-3522861A250E}" srcOrd="2" destOrd="0" parTransId="{D4EC6E7B-2DFC-443E-AEF1-298B1D712D81}" sibTransId="{C7B286AF-C0CD-476E-A2F7-49DC76757DCD}"/>
    <dgm:cxn modelId="{2DE58F12-B478-4511-B96F-E4217EBBA4AD}" type="presOf" srcId="{F7B710E2-5CA7-4E11-BA07-3522861A250E}" destId="{B64F7F1F-BA0C-4C04-8A6C-B6DF5741E2B0}" srcOrd="2" destOrd="0" presId="urn:microsoft.com/office/officeart/2005/8/layout/gear1"/>
    <dgm:cxn modelId="{F4E43B71-86C4-453E-A8EC-D362A724F6A3}" type="presOf" srcId="{804F3D58-57D4-4C2F-8830-7D032947B978}" destId="{D0C60F62-B4C7-426F-A7C7-EE28C40950DC}" srcOrd="2" destOrd="0" presId="urn:microsoft.com/office/officeart/2005/8/layout/gear1"/>
    <dgm:cxn modelId="{55AECB24-B915-4CD5-916D-90CE0AEDC484}" type="presOf" srcId="{7AE62BBE-9A8E-4956-9EBC-B529A0F6C854}" destId="{1269CFF8-7D77-4523-8214-F04B8B0DB056}" srcOrd="1" destOrd="0" presId="urn:microsoft.com/office/officeart/2005/8/layout/gear1"/>
    <dgm:cxn modelId="{580C5581-3472-4E14-A5C7-3A26B8051374}" type="presOf" srcId="{804F3D58-57D4-4C2F-8830-7D032947B978}" destId="{FD6D6BF1-164D-480A-8ADF-B01CBAD334DC}" srcOrd="1" destOrd="0" presId="urn:microsoft.com/office/officeart/2005/8/layout/gear1"/>
    <dgm:cxn modelId="{E6492E29-F15F-4C67-BB94-53EE338C06A5}" srcId="{A21AE2B8-95C7-4C9D-9BE4-A19F044CE66A}" destId="{804F3D58-57D4-4C2F-8830-7D032947B978}" srcOrd="0" destOrd="0" parTransId="{0B1EE0E8-13EB-47B6-A4CC-39AD7405BFC5}" sibTransId="{AA36BCA7-CC7D-4BE6-9831-0F407B9A187F}"/>
    <dgm:cxn modelId="{91E5CC83-C681-42C5-AE0E-0384161AC229}" type="presOf" srcId="{A21AE2B8-95C7-4C9D-9BE4-A19F044CE66A}" destId="{BB4271C2-9E80-4222-B031-0B193FC03BC6}" srcOrd="0" destOrd="0" presId="urn:microsoft.com/office/officeart/2005/8/layout/gear1"/>
    <dgm:cxn modelId="{7CA439BF-3556-48CA-BB99-1C6AB8FBB738}" type="presOf" srcId="{C7B286AF-C0CD-476E-A2F7-49DC76757DCD}" destId="{12683E28-FA0E-45BF-AD84-45DCFCAD8BA2}" srcOrd="0" destOrd="0" presId="urn:microsoft.com/office/officeart/2005/8/layout/gear1"/>
    <dgm:cxn modelId="{D63D793B-59E6-48DB-82BB-71AB3DB1AD8E}" type="presParOf" srcId="{BB4271C2-9E80-4222-B031-0B193FC03BC6}" destId="{50E0FB86-5D58-43B9-9334-B78C35B9A2E0}" srcOrd="0" destOrd="0" presId="urn:microsoft.com/office/officeart/2005/8/layout/gear1"/>
    <dgm:cxn modelId="{7F51BB9A-B6BD-4A71-A4BB-050A7503E950}" type="presParOf" srcId="{BB4271C2-9E80-4222-B031-0B193FC03BC6}" destId="{FD6D6BF1-164D-480A-8ADF-B01CBAD334DC}" srcOrd="1" destOrd="0" presId="urn:microsoft.com/office/officeart/2005/8/layout/gear1"/>
    <dgm:cxn modelId="{69A79BB6-B525-4B18-976D-628B57E7392C}" type="presParOf" srcId="{BB4271C2-9E80-4222-B031-0B193FC03BC6}" destId="{D0C60F62-B4C7-426F-A7C7-EE28C40950DC}" srcOrd="2" destOrd="0" presId="urn:microsoft.com/office/officeart/2005/8/layout/gear1"/>
    <dgm:cxn modelId="{7865BBAD-0100-4E46-981C-2376344E3BE0}" type="presParOf" srcId="{BB4271C2-9E80-4222-B031-0B193FC03BC6}" destId="{41172C97-F0C5-4F1A-B322-418CCE9E378F}" srcOrd="3" destOrd="0" presId="urn:microsoft.com/office/officeart/2005/8/layout/gear1"/>
    <dgm:cxn modelId="{BBE0A3A6-0F0E-4642-9388-110367AAB67A}" type="presParOf" srcId="{BB4271C2-9E80-4222-B031-0B193FC03BC6}" destId="{1269CFF8-7D77-4523-8214-F04B8B0DB056}" srcOrd="4" destOrd="0" presId="urn:microsoft.com/office/officeart/2005/8/layout/gear1"/>
    <dgm:cxn modelId="{373AB414-8C36-40B1-AC06-0160368E466E}" type="presParOf" srcId="{BB4271C2-9E80-4222-B031-0B193FC03BC6}" destId="{85663A71-86CE-48FE-A170-369BA72DA226}" srcOrd="5" destOrd="0" presId="urn:microsoft.com/office/officeart/2005/8/layout/gear1"/>
    <dgm:cxn modelId="{4C1F7313-ABF0-428A-8C0B-87DA8DAF86C6}" type="presParOf" srcId="{BB4271C2-9E80-4222-B031-0B193FC03BC6}" destId="{CBB7E8BB-B3FD-4D13-82CE-BB327C92FB76}" srcOrd="6" destOrd="0" presId="urn:microsoft.com/office/officeart/2005/8/layout/gear1"/>
    <dgm:cxn modelId="{982BE188-D92A-4390-9102-9738EBDF6A7E}" type="presParOf" srcId="{BB4271C2-9E80-4222-B031-0B193FC03BC6}" destId="{D74DB7AC-01E7-483D-AA2E-C2E9A1F51D98}" srcOrd="7" destOrd="0" presId="urn:microsoft.com/office/officeart/2005/8/layout/gear1"/>
    <dgm:cxn modelId="{532BC4B2-26A7-4EE1-8D2A-564C0EB0C5B8}" type="presParOf" srcId="{BB4271C2-9E80-4222-B031-0B193FC03BC6}" destId="{B64F7F1F-BA0C-4C04-8A6C-B6DF5741E2B0}" srcOrd="8" destOrd="0" presId="urn:microsoft.com/office/officeart/2005/8/layout/gear1"/>
    <dgm:cxn modelId="{06F7BFBA-75DD-44F6-ACAF-B1841207943C}" type="presParOf" srcId="{BB4271C2-9E80-4222-B031-0B193FC03BC6}" destId="{869D4DA2-C88B-45EE-A5E4-908DF068F1A1}" srcOrd="9" destOrd="0" presId="urn:microsoft.com/office/officeart/2005/8/layout/gear1"/>
    <dgm:cxn modelId="{015D5A0A-ADD7-4EFE-B0D7-A75B6249FF7F}" type="presParOf" srcId="{BB4271C2-9E80-4222-B031-0B193FC03BC6}" destId="{14618654-33DD-41A1-BAC6-82F7F6F1E0B9}" srcOrd="10" destOrd="0" presId="urn:microsoft.com/office/officeart/2005/8/layout/gear1"/>
    <dgm:cxn modelId="{5260BE33-5DD6-42E7-AE60-8401DF749F0D}" type="presParOf" srcId="{BB4271C2-9E80-4222-B031-0B193FC03BC6}" destId="{BC1E2771-DFCC-4F5D-A7C0-399F0B8A8327}" srcOrd="11" destOrd="0" presId="urn:microsoft.com/office/officeart/2005/8/layout/gear1"/>
    <dgm:cxn modelId="{1B2E480F-0D32-44C1-A134-F42EA7434AC8}" type="presParOf" srcId="{BB4271C2-9E80-4222-B031-0B193FC03BC6}" destId="{12683E28-FA0E-45BF-AD84-45DCFCAD8BA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614A-FB4D-4DF8-936E-E4ADC2FB3CE0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80964-CCDB-4CDB-9E77-B5C16A05A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5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ular Callout 2"/>
          <p:cNvSpPr/>
          <p:nvPr/>
        </p:nvSpPr>
        <p:spPr>
          <a:xfrm>
            <a:off x="647700" y="1371600"/>
            <a:ext cx="7848600" cy="1676400"/>
          </a:xfrm>
          <a:prstGeom prst="wedgeRoundRectCallout">
            <a:avLst>
              <a:gd name="adj1" fmla="val -5072"/>
              <a:gd name="adj2" fmla="val 97503"/>
              <a:gd name="adj3" fmla="val 16667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4191000" y="4342245"/>
            <a:ext cx="3733800" cy="1905000"/>
            <a:chOff x="4191000" y="4356100"/>
            <a:chExt cx="3733800" cy="1905000"/>
          </a:xfrm>
        </p:grpSpPr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4191000" y="4356100"/>
              <a:ext cx="38100" cy="190500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4"/>
            <p:cNvSpPr>
              <a:spLocks noChangeShapeType="1"/>
            </p:cNvSpPr>
            <p:nvPr/>
          </p:nvSpPr>
          <p:spPr bwMode="auto">
            <a:xfrm flipV="1">
              <a:off x="4229100" y="6248400"/>
              <a:ext cx="1866900" cy="1270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5"/>
            <p:cNvSpPr>
              <a:spLocks noChangeShapeType="1"/>
            </p:cNvSpPr>
            <p:nvPr/>
          </p:nvSpPr>
          <p:spPr bwMode="auto">
            <a:xfrm>
              <a:off x="6781800" y="6248400"/>
              <a:ext cx="1143000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6"/>
            <p:cNvSpPr>
              <a:spLocks noChangeShapeType="1"/>
            </p:cNvSpPr>
            <p:nvPr/>
          </p:nvSpPr>
          <p:spPr bwMode="auto">
            <a:xfrm>
              <a:off x="4215245" y="4382653"/>
              <a:ext cx="1418359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1"/>
            <p:cNvSpPr>
              <a:spLocks noChangeShapeType="1"/>
            </p:cNvSpPr>
            <p:nvPr/>
          </p:nvSpPr>
          <p:spPr bwMode="auto">
            <a:xfrm>
              <a:off x="7239000" y="4378035"/>
              <a:ext cx="685800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2"/>
            <p:cNvSpPr>
              <a:spLocks noChangeShapeType="1"/>
            </p:cNvSpPr>
            <p:nvPr/>
          </p:nvSpPr>
          <p:spPr bwMode="auto">
            <a:xfrm flipH="1">
              <a:off x="7924800" y="4356101"/>
              <a:ext cx="0" cy="189230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5562600" y="4166755"/>
            <a:ext cx="1752600" cy="381000"/>
            <a:chOff x="5562600" y="4166755"/>
            <a:chExt cx="1752600" cy="381000"/>
          </a:xfrm>
        </p:grpSpPr>
        <p:sp>
          <p:nvSpPr>
            <p:cNvPr id="4" name="Oval 3"/>
            <p:cNvSpPr/>
            <p:nvPr/>
          </p:nvSpPr>
          <p:spPr>
            <a:xfrm>
              <a:off x="6248400" y="4166755"/>
              <a:ext cx="381000" cy="38100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4" idx="6"/>
            </p:cNvCxnSpPr>
            <p:nvPr/>
          </p:nvCxnSpPr>
          <p:spPr>
            <a:xfrm>
              <a:off x="6629400" y="4357255"/>
              <a:ext cx="6858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5562600" y="4357255"/>
              <a:ext cx="6858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6362700" y="4301835"/>
              <a:ext cx="152400" cy="152400"/>
              <a:chOff x="2971800" y="5562600"/>
              <a:chExt cx="152400" cy="152400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2971800" y="5562600"/>
                <a:ext cx="152400" cy="1524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V="1">
                <a:off x="2971800" y="5562600"/>
                <a:ext cx="152400" cy="1524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8" name="Group 67"/>
          <p:cNvGrpSpPr/>
          <p:nvPr/>
        </p:nvGrpSpPr>
        <p:grpSpPr>
          <a:xfrm>
            <a:off x="5905500" y="5715000"/>
            <a:ext cx="1371600" cy="990600"/>
            <a:chOff x="5905500" y="5638800"/>
            <a:chExt cx="1371600" cy="990600"/>
          </a:xfrm>
        </p:grpSpPr>
        <p:sp>
          <p:nvSpPr>
            <p:cNvPr id="36" name="Text Box 57"/>
            <p:cNvSpPr txBox="1">
              <a:spLocks noChangeArrowheads="1"/>
            </p:cNvSpPr>
            <p:nvPr/>
          </p:nvSpPr>
          <p:spPr bwMode="auto">
            <a:xfrm>
              <a:off x="5905500" y="5638800"/>
              <a:ext cx="6096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latin typeface=".VnTimeH" pitchFamily="34" charset="0"/>
                </a:rPr>
                <a:t>A</a:t>
              </a:r>
            </a:p>
          </p:txBody>
        </p:sp>
        <p:sp>
          <p:nvSpPr>
            <p:cNvPr id="37" name="Text Box 58"/>
            <p:cNvSpPr txBox="1">
              <a:spLocks noChangeArrowheads="1"/>
            </p:cNvSpPr>
            <p:nvPr/>
          </p:nvSpPr>
          <p:spPr bwMode="auto">
            <a:xfrm>
              <a:off x="6667500" y="5638800"/>
              <a:ext cx="6096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TimeH" pitchFamily="34" charset="0"/>
                </a:rPr>
                <a:t>B</a:t>
              </a:r>
            </a:p>
          </p:txBody>
        </p:sp>
        <p:sp>
          <p:nvSpPr>
            <p:cNvPr id="38" name="Text Box 60"/>
            <p:cNvSpPr txBox="1">
              <a:spLocks noChangeArrowheads="1"/>
            </p:cNvSpPr>
            <p:nvPr/>
          </p:nvSpPr>
          <p:spPr bwMode="auto">
            <a:xfrm>
              <a:off x="5930900" y="6248400"/>
              <a:ext cx="5334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dirty="0"/>
                <a:t>+</a:t>
              </a:r>
            </a:p>
          </p:txBody>
        </p:sp>
        <p:sp>
          <p:nvSpPr>
            <p:cNvPr id="39" name="Text Box 61"/>
            <p:cNvSpPr txBox="1">
              <a:spLocks noChangeArrowheads="1"/>
            </p:cNvSpPr>
            <p:nvPr/>
          </p:nvSpPr>
          <p:spPr bwMode="auto">
            <a:xfrm>
              <a:off x="6629400" y="6172200"/>
              <a:ext cx="5334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dirty="0"/>
                <a:t>-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248400" y="4180610"/>
            <a:ext cx="381000" cy="349825"/>
            <a:chOff x="2209800" y="5001491"/>
            <a:chExt cx="381000" cy="349825"/>
          </a:xfrm>
        </p:grpSpPr>
        <p:sp>
          <p:nvSpPr>
            <p:cNvPr id="16" name="Oval 19"/>
            <p:cNvSpPr>
              <a:spLocks noChangeArrowheads="1"/>
            </p:cNvSpPr>
            <p:nvPr/>
          </p:nvSpPr>
          <p:spPr bwMode="auto">
            <a:xfrm flipH="1">
              <a:off x="2209800" y="5001491"/>
              <a:ext cx="381000" cy="34982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 sz="3200" b="1" dirty="0">
                <a:solidFill>
                  <a:schemeClr val="bg1"/>
                </a:solidFill>
                <a:latin typeface=".VnTimeH" pitchFamily="34" charset="0"/>
              </a:endParaRP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2324100" y="5083464"/>
              <a:ext cx="152400" cy="152400"/>
              <a:chOff x="2971800" y="5562600"/>
              <a:chExt cx="152400" cy="152400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2971800" y="5562600"/>
                <a:ext cx="152400" cy="15240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2971800" y="5562600"/>
                <a:ext cx="152400" cy="15240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5" name="Group 64"/>
          <p:cNvGrpSpPr/>
          <p:nvPr/>
        </p:nvGrpSpPr>
        <p:grpSpPr>
          <a:xfrm>
            <a:off x="6146339" y="6084239"/>
            <a:ext cx="621606" cy="303213"/>
            <a:chOff x="5231507" y="5041900"/>
            <a:chExt cx="621606" cy="303213"/>
          </a:xfrm>
        </p:grpSpPr>
        <p:sp>
          <p:nvSpPr>
            <p:cNvPr id="63" name="Rectangle 146"/>
            <p:cNvSpPr>
              <a:spLocks noChangeArrowheads="1"/>
            </p:cNvSpPr>
            <p:nvPr/>
          </p:nvSpPr>
          <p:spPr bwMode="auto">
            <a:xfrm>
              <a:off x="5251137" y="5041900"/>
              <a:ext cx="601976" cy="303213"/>
            </a:xfrm>
            <a:prstGeom prst="rect">
              <a:avLst/>
            </a:prstGeom>
            <a:gradFill rotWithShape="1">
              <a:gsLst>
                <a:gs pos="0">
                  <a:srgbClr val="CCFFFF"/>
                </a:gs>
                <a:gs pos="100000">
                  <a:srgbClr val="5E767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64" name="Line 145"/>
            <p:cNvSpPr>
              <a:spLocks noChangeShapeType="1"/>
            </p:cNvSpPr>
            <p:nvPr/>
          </p:nvSpPr>
          <p:spPr bwMode="auto">
            <a:xfrm>
              <a:off x="5231507" y="5128532"/>
              <a:ext cx="0" cy="129948"/>
            </a:xfrm>
            <a:prstGeom prst="line">
              <a:avLst/>
            </a:prstGeom>
            <a:noFill/>
            <a:ln w="1143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5773882" y="3666913"/>
            <a:ext cx="1482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endParaRPr lang="en-US" sz="2400" b="1" i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44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3" name="Rectangle 3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" name="AutoShape 4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 alt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7" name="Oval 7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8" name="Arc 8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>
                  <a:latin typeface="Times New Roman" pitchFamily="18" charset="0"/>
                </a:rPr>
                <a:t>0</a:t>
              </a:r>
              <a:endParaRPr lang="en-US" altLang="en-US" sz="1600"/>
            </a:p>
          </p:txBody>
        </p:sp>
        <p:sp>
          <p:nvSpPr>
            <p:cNvPr id="27" name="Text Box 27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/>
                <a:t>1</a:t>
              </a:r>
            </a:p>
          </p:txBody>
        </p: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/>
                <a:t>1,5</a:t>
              </a:r>
            </a:p>
          </p:txBody>
        </p:sp>
        <p:sp>
          <p:nvSpPr>
            <p:cNvPr id="29" name="Text Box 29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/>
                <a:t>A</a:t>
              </a:r>
            </a:p>
          </p:txBody>
        </p:sp>
        <p:sp>
          <p:nvSpPr>
            <p:cNvPr id="30" name="AutoShape 30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1 h 21600"/>
                <a:gd name="T4" fmla="*/ 1 w 21600"/>
                <a:gd name="T5" fmla="*/ 0 h 21600"/>
                <a:gd name="T6" fmla="*/ 1 w 21600"/>
                <a:gd name="T7" fmla="*/ 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32" name="AutoShape 32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800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" name="Group 33"/>
            <p:cNvGrpSpPr>
              <a:grpSpLocks/>
            </p:cNvGrpSpPr>
            <p:nvPr/>
          </p:nvGrpSpPr>
          <p:grpSpPr bwMode="auto">
            <a:xfrm>
              <a:off x="1060" y="2428"/>
              <a:ext cx="94" cy="44"/>
              <a:chOff x="2838" y="2415"/>
              <a:chExt cx="86" cy="40"/>
            </a:xfrm>
          </p:grpSpPr>
          <p:sp>
            <p:nvSpPr>
              <p:cNvPr id="41" name="Arc 34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600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600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Freeform 35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1 h 48"/>
                  <a:gd name="T4" fmla="*/ 1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36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1 w 48"/>
                  <a:gd name="T3" fmla="*/ 1 h 48"/>
                  <a:gd name="T4" fmla="*/ 1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37" name="Text Box 40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+</a:t>
              </a:r>
            </a:p>
          </p:txBody>
        </p:sp>
        <p:sp>
          <p:nvSpPr>
            <p:cNvPr id="38" name="Text Box 41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-</a:t>
              </a:r>
            </a:p>
          </p:txBody>
        </p:sp>
        <p:sp>
          <p:nvSpPr>
            <p:cNvPr id="39" name="Text Box 42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40" name="Rectangle 43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</p:grpSp>
      <p:sp>
        <p:nvSpPr>
          <p:cNvPr id="44" name="Line 46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47"/>
          <p:cNvSpPr>
            <a:spLocks noChangeShapeType="1"/>
          </p:cNvSpPr>
          <p:nvPr/>
        </p:nvSpPr>
        <p:spPr bwMode="auto">
          <a:xfrm>
            <a:off x="7086600" y="5181600"/>
            <a:ext cx="15240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48"/>
          <p:cNvSpPr>
            <a:spLocks noChangeShapeType="1"/>
          </p:cNvSpPr>
          <p:nvPr/>
        </p:nvSpPr>
        <p:spPr bwMode="auto">
          <a:xfrm>
            <a:off x="3352800" y="1600200"/>
            <a:ext cx="0" cy="2819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49"/>
          <p:cNvSpPr>
            <a:spLocks noChangeShapeType="1"/>
          </p:cNvSpPr>
          <p:nvPr/>
        </p:nvSpPr>
        <p:spPr bwMode="auto">
          <a:xfrm flipH="1">
            <a:off x="8610600" y="1600200"/>
            <a:ext cx="0" cy="3581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8" name="Group 50"/>
          <p:cNvGrpSpPr>
            <a:grpSpLocks/>
          </p:cNvGrpSpPr>
          <p:nvPr/>
        </p:nvGrpSpPr>
        <p:grpSpPr bwMode="auto">
          <a:xfrm>
            <a:off x="4267200" y="1295400"/>
            <a:ext cx="2209800" cy="533400"/>
            <a:chOff x="3984" y="912"/>
            <a:chExt cx="1008" cy="144"/>
          </a:xfrm>
        </p:grpSpPr>
        <p:sp>
          <p:nvSpPr>
            <p:cNvPr id="49" name="Line 51"/>
            <p:cNvSpPr>
              <a:spLocks noChangeShapeType="1"/>
            </p:cNvSpPr>
            <p:nvPr/>
          </p:nvSpPr>
          <p:spPr bwMode="auto">
            <a:xfrm flipH="1">
              <a:off x="4032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52"/>
            <p:cNvSpPr>
              <a:spLocks noChangeShapeType="1"/>
            </p:cNvSpPr>
            <p:nvPr/>
          </p:nvSpPr>
          <p:spPr bwMode="auto">
            <a:xfrm flipH="1">
              <a:off x="4176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53"/>
            <p:cNvSpPr>
              <a:spLocks noChangeShapeType="1"/>
            </p:cNvSpPr>
            <p:nvPr/>
          </p:nvSpPr>
          <p:spPr bwMode="auto">
            <a:xfrm flipH="1">
              <a:off x="4320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54"/>
            <p:cNvSpPr>
              <a:spLocks noChangeShapeType="1"/>
            </p:cNvSpPr>
            <p:nvPr/>
          </p:nvSpPr>
          <p:spPr bwMode="auto">
            <a:xfrm flipH="1">
              <a:off x="4464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55"/>
            <p:cNvSpPr>
              <a:spLocks noChangeShapeType="1"/>
            </p:cNvSpPr>
            <p:nvPr/>
          </p:nvSpPr>
          <p:spPr bwMode="auto">
            <a:xfrm flipH="1">
              <a:off x="4608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56"/>
            <p:cNvSpPr>
              <a:spLocks noChangeShapeType="1"/>
            </p:cNvSpPr>
            <p:nvPr/>
          </p:nvSpPr>
          <p:spPr bwMode="auto">
            <a:xfrm>
              <a:off x="4896" y="1008"/>
              <a:ext cx="96" cy="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57"/>
            <p:cNvSpPr>
              <a:spLocks noChangeShapeType="1"/>
            </p:cNvSpPr>
            <p:nvPr/>
          </p:nvSpPr>
          <p:spPr bwMode="auto">
            <a:xfrm>
              <a:off x="4128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58"/>
            <p:cNvSpPr>
              <a:spLocks noChangeShapeType="1"/>
            </p:cNvSpPr>
            <p:nvPr/>
          </p:nvSpPr>
          <p:spPr bwMode="auto">
            <a:xfrm>
              <a:off x="4272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59"/>
            <p:cNvSpPr>
              <a:spLocks noChangeShapeType="1"/>
            </p:cNvSpPr>
            <p:nvPr/>
          </p:nvSpPr>
          <p:spPr bwMode="auto">
            <a:xfrm>
              <a:off x="4416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60"/>
            <p:cNvSpPr>
              <a:spLocks noChangeShapeType="1"/>
            </p:cNvSpPr>
            <p:nvPr/>
          </p:nvSpPr>
          <p:spPr bwMode="auto">
            <a:xfrm>
              <a:off x="4560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61"/>
            <p:cNvSpPr>
              <a:spLocks noChangeShapeType="1"/>
            </p:cNvSpPr>
            <p:nvPr/>
          </p:nvSpPr>
          <p:spPr bwMode="auto">
            <a:xfrm>
              <a:off x="4704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62"/>
            <p:cNvSpPr>
              <a:spLocks noChangeShapeType="1"/>
            </p:cNvSpPr>
            <p:nvPr/>
          </p:nvSpPr>
          <p:spPr bwMode="auto">
            <a:xfrm flipH="1">
              <a:off x="4752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63"/>
            <p:cNvSpPr>
              <a:spLocks noChangeShapeType="1"/>
            </p:cNvSpPr>
            <p:nvPr/>
          </p:nvSpPr>
          <p:spPr bwMode="auto">
            <a:xfrm>
              <a:off x="4848" y="912"/>
              <a:ext cx="48" cy="96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64"/>
            <p:cNvSpPr>
              <a:spLocks noChangeShapeType="1"/>
            </p:cNvSpPr>
            <p:nvPr/>
          </p:nvSpPr>
          <p:spPr bwMode="auto">
            <a:xfrm>
              <a:off x="3984" y="960"/>
              <a:ext cx="48" cy="96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" name="Text Box 65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A</a:t>
            </a:r>
          </a:p>
        </p:txBody>
      </p:sp>
      <p:sp>
        <p:nvSpPr>
          <p:cNvPr id="64" name="Text Box 66"/>
          <p:cNvSpPr txBox="1">
            <a:spLocks noChangeArrowheads="1"/>
          </p:cNvSpPr>
          <p:nvPr/>
        </p:nvSpPr>
        <p:spPr bwMode="auto">
          <a:xfrm>
            <a:off x="6096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B</a:t>
            </a: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6" name="Group 68"/>
          <p:cNvGrpSpPr>
            <a:grpSpLocks/>
          </p:cNvGrpSpPr>
          <p:nvPr/>
        </p:nvGrpSpPr>
        <p:grpSpPr bwMode="auto">
          <a:xfrm>
            <a:off x="2712640" y="4724846"/>
            <a:ext cx="944430" cy="990156"/>
            <a:chOff x="3099" y="1915"/>
            <a:chExt cx="649" cy="503"/>
          </a:xfrm>
        </p:grpSpPr>
        <p:sp>
          <p:nvSpPr>
            <p:cNvPr id="67" name="Line 69"/>
            <p:cNvSpPr>
              <a:spLocks noChangeShapeType="1"/>
            </p:cNvSpPr>
            <p:nvPr/>
          </p:nvSpPr>
          <p:spPr bwMode="auto">
            <a:xfrm flipV="1">
              <a:off x="3408" y="1915"/>
              <a:ext cx="340" cy="245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70"/>
            <p:cNvSpPr>
              <a:spLocks noChangeShapeType="1"/>
            </p:cNvSpPr>
            <p:nvPr/>
          </p:nvSpPr>
          <p:spPr bwMode="auto">
            <a:xfrm flipV="1">
              <a:off x="3099" y="2176"/>
              <a:ext cx="309" cy="242"/>
            </a:xfrm>
            <a:prstGeom prst="line">
              <a:avLst/>
            </a:prstGeom>
            <a:noFill/>
            <a:ln w="5715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" name="Line 71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0" name="Group 72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71" name="Oval 73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72" name="Line 74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75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Line 76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Line 77"/>
          <p:cNvSpPr>
            <a:spLocks noChangeShapeType="1"/>
          </p:cNvSpPr>
          <p:nvPr/>
        </p:nvSpPr>
        <p:spPr bwMode="auto">
          <a:xfrm>
            <a:off x="6324600" y="1600200"/>
            <a:ext cx="22860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Line 78"/>
          <p:cNvSpPr>
            <a:spLocks noChangeShapeType="1"/>
          </p:cNvSpPr>
          <p:nvPr/>
        </p:nvSpPr>
        <p:spPr bwMode="auto">
          <a:xfrm>
            <a:off x="3810000" y="5181600"/>
            <a:ext cx="11811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79"/>
          <p:cNvSpPr>
            <a:spLocks noChangeShapeType="1"/>
          </p:cNvSpPr>
          <p:nvPr/>
        </p:nvSpPr>
        <p:spPr bwMode="auto">
          <a:xfrm>
            <a:off x="3810000" y="1600200"/>
            <a:ext cx="0" cy="2743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Line 80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9" name="Group 83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80" name="Text Box 84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81" name="Oval 85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82" name="Rectangle 86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 altLang="en-US"/>
            </a:p>
          </p:txBody>
        </p:sp>
        <p:sp>
          <p:nvSpPr>
            <p:cNvPr id="83" name="Rectangle 87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84" name="Rectangle 88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85" name="Oval 89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86" name="Text Box 90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 altLang="en-US"/>
            </a:p>
          </p:txBody>
        </p:sp>
        <p:sp>
          <p:nvSpPr>
            <p:cNvPr id="87" name="Oval 91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88" name="Arc 92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Line 93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Text Box 94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/>
                <a:t>3</a:t>
              </a:r>
            </a:p>
          </p:txBody>
        </p:sp>
        <p:sp>
          <p:nvSpPr>
            <p:cNvPr id="91" name="Text Box 95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 altLang="en-US"/>
            </a:p>
          </p:txBody>
        </p:sp>
        <p:sp>
          <p:nvSpPr>
            <p:cNvPr id="92" name="Line 96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Line 97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Line 98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Line 99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Line 100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Line 101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Line 102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Line 103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Line 104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Line 105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Line 106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Line 107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Line 108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Line 109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Line 110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Line 111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Line 112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Line 113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Line 114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Line 115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Line 116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117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Line 118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Line 119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Line 120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Line 121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Line 122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Line 123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Line 124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Line 125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Text Box 126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 altLang="en-US"/>
            </a:p>
          </p:txBody>
        </p:sp>
        <p:sp>
          <p:nvSpPr>
            <p:cNvPr id="123" name="Text Box 127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/>
                <a:t>1</a:t>
              </a:r>
            </a:p>
          </p:txBody>
        </p:sp>
        <p:sp>
          <p:nvSpPr>
            <p:cNvPr id="124" name="Text Box 128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 altLang="en-US"/>
            </a:p>
          </p:txBody>
        </p:sp>
        <p:sp>
          <p:nvSpPr>
            <p:cNvPr id="125" name="Text Box 129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 altLang="en-US"/>
            </a:p>
          </p:txBody>
        </p:sp>
        <p:sp>
          <p:nvSpPr>
            <p:cNvPr id="126" name="Text Box 130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/>
                <a:t>V</a:t>
              </a:r>
            </a:p>
          </p:txBody>
        </p:sp>
        <p:sp>
          <p:nvSpPr>
            <p:cNvPr id="127" name="AutoShape 131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0 h 21600"/>
                <a:gd name="T4" fmla="*/ 1 w 21600"/>
                <a:gd name="T5" fmla="*/ 0 h 21600"/>
                <a:gd name="T6" fmla="*/ 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Rectangle 132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29" name="Rectangle 133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0" name="Rectangle 134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31" name="AutoShape 135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800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Arc 136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600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600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Freeform 137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 h 48"/>
                <a:gd name="T4" fmla="*/ 1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138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1 w 48"/>
                <a:gd name="T3" fmla="*/ 1 h 48"/>
                <a:gd name="T4" fmla="*/ 1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AutoShape 139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Oval 140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37" name="Oval 141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38" name="Text Box 142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-</a:t>
              </a:r>
            </a:p>
          </p:txBody>
        </p:sp>
        <p:sp>
          <p:nvSpPr>
            <p:cNvPr id="139" name="Text Box 143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+</a:t>
              </a:r>
            </a:p>
          </p:txBody>
        </p:sp>
      </p:grpSp>
      <p:grpSp>
        <p:nvGrpSpPr>
          <p:cNvPr id="140" name="Group 144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141" name="Oval 145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42" name="Line 146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Line 147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6" name="Text Box 150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K</a:t>
            </a:r>
          </a:p>
        </p:txBody>
      </p:sp>
      <p:sp>
        <p:nvSpPr>
          <p:cNvPr id="147" name="Text Box 151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148" name="Line 152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9" name="Line 153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" name="Text Box 154"/>
          <p:cNvSpPr txBox="1">
            <a:spLocks noChangeArrowheads="1"/>
          </p:cNvSpPr>
          <p:nvPr/>
        </p:nvSpPr>
        <p:spPr bwMode="auto">
          <a:xfrm>
            <a:off x="343354" y="5867400"/>
            <a:ext cx="4488542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= 6V</a:t>
            </a:r>
            <a:endParaRPr lang="en-US" altLang="en-US" sz="2400" b="1" dirty="0">
              <a:latin typeface=".VnTime" pitchFamily="34" charset="0"/>
            </a:endParaRPr>
          </a:p>
        </p:txBody>
      </p:sp>
      <p:grpSp>
        <p:nvGrpSpPr>
          <p:cNvPr id="151" name="Group 155"/>
          <p:cNvGrpSpPr>
            <a:grpSpLocks/>
          </p:cNvGrpSpPr>
          <p:nvPr/>
        </p:nvGrpSpPr>
        <p:grpSpPr bwMode="auto">
          <a:xfrm>
            <a:off x="4872038" y="5041910"/>
            <a:ext cx="1057275" cy="303213"/>
            <a:chOff x="1245" y="3656"/>
            <a:chExt cx="666" cy="191"/>
          </a:xfrm>
        </p:grpSpPr>
        <p:grpSp>
          <p:nvGrpSpPr>
            <p:cNvPr id="152" name="Group 156"/>
            <p:cNvGrpSpPr>
              <a:grpSpLocks/>
            </p:cNvGrpSpPr>
            <p:nvPr/>
          </p:nvGrpSpPr>
          <p:grpSpPr bwMode="auto">
            <a:xfrm rot="10800000">
              <a:off x="1245" y="3656"/>
              <a:ext cx="666" cy="191"/>
              <a:chOff x="876" y="1536"/>
              <a:chExt cx="1939" cy="240"/>
            </a:xfrm>
          </p:grpSpPr>
          <p:grpSp>
            <p:nvGrpSpPr>
              <p:cNvPr id="154" name="Group 157"/>
              <p:cNvGrpSpPr>
                <a:grpSpLocks/>
              </p:cNvGrpSpPr>
              <p:nvPr/>
            </p:nvGrpSpPr>
            <p:grpSpPr bwMode="auto">
              <a:xfrm rot="10800000">
                <a:off x="876" y="1536"/>
                <a:ext cx="1140" cy="240"/>
                <a:chOff x="2364" y="2976"/>
                <a:chExt cx="1140" cy="672"/>
              </a:xfrm>
            </p:grpSpPr>
            <p:sp>
              <p:nvSpPr>
                <p:cNvPr id="157" name="Line 158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" name="Rectangle 159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 altLang="en-US"/>
                </a:p>
              </p:txBody>
            </p:sp>
            <p:sp>
              <p:nvSpPr>
                <p:cNvPr id="159" name="Line 160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0" name="Line 161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1" name="Line 162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55" name="Line 163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Line 164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" name="AutoShape 165"/>
            <p:cNvSpPr>
              <a:spLocks noChangeArrowheads="1"/>
            </p:cNvSpPr>
            <p:nvPr/>
          </p:nvSpPr>
          <p:spPr bwMode="auto">
            <a:xfrm rot="5400000">
              <a:off x="1368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grpSp>
        <p:nvGrpSpPr>
          <p:cNvPr id="162" name="Group 166"/>
          <p:cNvGrpSpPr>
            <a:grpSpLocks/>
          </p:cNvGrpSpPr>
          <p:nvPr/>
        </p:nvGrpSpPr>
        <p:grpSpPr bwMode="auto">
          <a:xfrm>
            <a:off x="5410200" y="5029200"/>
            <a:ext cx="565150" cy="304800"/>
            <a:chOff x="1248" y="3648"/>
            <a:chExt cx="356" cy="192"/>
          </a:xfrm>
        </p:grpSpPr>
        <p:grpSp>
          <p:nvGrpSpPr>
            <p:cNvPr id="163" name="Group 167"/>
            <p:cNvGrpSpPr>
              <a:grpSpLocks/>
            </p:cNvGrpSpPr>
            <p:nvPr/>
          </p:nvGrpSpPr>
          <p:grpSpPr bwMode="auto">
            <a:xfrm rot="10800000">
              <a:off x="1245" y="3656"/>
              <a:ext cx="666" cy="191"/>
              <a:chOff x="876" y="1536"/>
              <a:chExt cx="1939" cy="240"/>
            </a:xfrm>
          </p:grpSpPr>
          <p:grpSp>
            <p:nvGrpSpPr>
              <p:cNvPr id="165" name="Group 168"/>
              <p:cNvGrpSpPr>
                <a:grpSpLocks/>
              </p:cNvGrpSpPr>
              <p:nvPr/>
            </p:nvGrpSpPr>
            <p:grpSpPr bwMode="auto">
              <a:xfrm rot="10800000">
                <a:off x="876" y="1536"/>
                <a:ext cx="1140" cy="240"/>
                <a:chOff x="2364" y="2976"/>
                <a:chExt cx="1140" cy="672"/>
              </a:xfrm>
            </p:grpSpPr>
            <p:sp>
              <p:nvSpPr>
                <p:cNvPr id="168" name="Line 169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9" name="Rectangle 170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 altLang="en-US"/>
                </a:p>
              </p:txBody>
            </p:sp>
            <p:sp>
              <p:nvSpPr>
                <p:cNvPr id="170" name="Line 171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1" name="Line 172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2" name="Line 173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6" name="Line 174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Line 175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" name="AutoShape 176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grpSp>
        <p:nvGrpSpPr>
          <p:cNvPr id="173" name="Group 177"/>
          <p:cNvGrpSpPr>
            <a:grpSpLocks/>
          </p:cNvGrpSpPr>
          <p:nvPr/>
        </p:nvGrpSpPr>
        <p:grpSpPr bwMode="auto">
          <a:xfrm>
            <a:off x="5943600" y="5029200"/>
            <a:ext cx="565150" cy="304800"/>
            <a:chOff x="1248" y="3648"/>
            <a:chExt cx="356" cy="192"/>
          </a:xfrm>
        </p:grpSpPr>
        <p:grpSp>
          <p:nvGrpSpPr>
            <p:cNvPr id="174" name="Group 178"/>
            <p:cNvGrpSpPr>
              <a:grpSpLocks/>
            </p:cNvGrpSpPr>
            <p:nvPr/>
          </p:nvGrpSpPr>
          <p:grpSpPr bwMode="auto">
            <a:xfrm rot="10800000">
              <a:off x="1245" y="3656"/>
              <a:ext cx="666" cy="191"/>
              <a:chOff x="876" y="1536"/>
              <a:chExt cx="1939" cy="240"/>
            </a:xfrm>
          </p:grpSpPr>
          <p:grpSp>
            <p:nvGrpSpPr>
              <p:cNvPr id="176" name="Group 179"/>
              <p:cNvGrpSpPr>
                <a:grpSpLocks/>
              </p:cNvGrpSpPr>
              <p:nvPr/>
            </p:nvGrpSpPr>
            <p:grpSpPr bwMode="auto">
              <a:xfrm rot="10800000">
                <a:off x="876" y="1536"/>
                <a:ext cx="1140" cy="240"/>
                <a:chOff x="2364" y="2976"/>
                <a:chExt cx="1140" cy="672"/>
              </a:xfrm>
            </p:grpSpPr>
            <p:sp>
              <p:nvSpPr>
                <p:cNvPr id="179" name="Line 180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0" name="Rectangle 181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 altLang="en-US"/>
                </a:p>
              </p:txBody>
            </p:sp>
            <p:sp>
              <p:nvSpPr>
                <p:cNvPr id="181" name="Line 182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2" name="Line 183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3" name="Line 184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7" name="Line 185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Line 186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5" name="AutoShape 187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grpSp>
        <p:nvGrpSpPr>
          <p:cNvPr id="184" name="Group 188"/>
          <p:cNvGrpSpPr>
            <a:grpSpLocks/>
          </p:cNvGrpSpPr>
          <p:nvPr/>
        </p:nvGrpSpPr>
        <p:grpSpPr bwMode="auto">
          <a:xfrm>
            <a:off x="6477000" y="5029200"/>
            <a:ext cx="565150" cy="304800"/>
            <a:chOff x="1248" y="3648"/>
            <a:chExt cx="356" cy="192"/>
          </a:xfrm>
        </p:grpSpPr>
        <p:grpSp>
          <p:nvGrpSpPr>
            <p:cNvPr id="185" name="Group 189"/>
            <p:cNvGrpSpPr>
              <a:grpSpLocks/>
            </p:cNvGrpSpPr>
            <p:nvPr/>
          </p:nvGrpSpPr>
          <p:grpSpPr bwMode="auto">
            <a:xfrm rot="10800000">
              <a:off x="1245" y="3656"/>
              <a:ext cx="666" cy="191"/>
              <a:chOff x="876" y="1536"/>
              <a:chExt cx="1939" cy="240"/>
            </a:xfrm>
          </p:grpSpPr>
          <p:grpSp>
            <p:nvGrpSpPr>
              <p:cNvPr id="187" name="Group 190"/>
              <p:cNvGrpSpPr>
                <a:grpSpLocks/>
              </p:cNvGrpSpPr>
              <p:nvPr/>
            </p:nvGrpSpPr>
            <p:grpSpPr bwMode="auto">
              <a:xfrm rot="10800000">
                <a:off x="876" y="1536"/>
                <a:ext cx="1140" cy="240"/>
                <a:chOff x="2364" y="2976"/>
                <a:chExt cx="1140" cy="672"/>
              </a:xfrm>
            </p:grpSpPr>
            <p:sp>
              <p:nvSpPr>
                <p:cNvPr id="190" name="Line 191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1" name="Rectangle 192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 altLang="en-US"/>
                </a:p>
              </p:txBody>
            </p:sp>
            <p:sp>
              <p:nvSpPr>
                <p:cNvPr id="192" name="Line 193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3" name="Line 194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" name="Line 195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8" name="Line 196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" name="Line 197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6" name="AutoShape 198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sp>
        <p:nvSpPr>
          <p:cNvPr id="195" name="Line 81"/>
          <p:cNvSpPr>
            <a:spLocks noChangeShapeType="1"/>
          </p:cNvSpPr>
          <p:nvPr/>
        </p:nvSpPr>
        <p:spPr bwMode="auto">
          <a:xfrm>
            <a:off x="37846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" name="Line 82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" name="Rectangle 196"/>
          <p:cNvSpPr/>
          <p:nvPr/>
        </p:nvSpPr>
        <p:spPr>
          <a:xfrm>
            <a:off x="1746372" y="0"/>
            <a:ext cx="5250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I- THÍ NGHIỆM</a:t>
            </a:r>
            <a:endParaRPr lang="en-US" sz="5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8" name="Rectangle 198"/>
          <p:cNvSpPr>
            <a:spLocks noChangeArrowheads="1"/>
          </p:cNvSpPr>
          <p:nvPr/>
        </p:nvSpPr>
        <p:spPr bwMode="auto">
          <a:xfrm>
            <a:off x="0" y="914400"/>
            <a:ext cx="377488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24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120000">
                                      <p:cBhvr>
                                        <p:cTn id="27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600000">
                                      <p:cBhvr>
                                        <p:cTn id="29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6372" y="-8930"/>
            <a:ext cx="5250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I- THÍ NGHIỆM</a:t>
            </a:r>
            <a:endParaRPr lang="en-US" sz="5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98"/>
          <p:cNvSpPr>
            <a:spLocks noChangeArrowheads="1"/>
          </p:cNvSpPr>
          <p:nvPr/>
        </p:nvSpPr>
        <p:spPr bwMode="auto">
          <a:xfrm>
            <a:off x="71073" y="914400"/>
            <a:ext cx="2138727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altLang="en-US" sz="2800" b="1" i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b="1" i="1" dirty="0" err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800" b="1" i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800" b="1" i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đo</a:t>
            </a:r>
            <a:endParaRPr lang="en-US" altLang="en-US" sz="2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743207"/>
              </p:ext>
            </p:extLst>
          </p:nvPr>
        </p:nvGraphicFramePr>
        <p:xfrm>
          <a:off x="533400" y="1676400"/>
          <a:ext cx="8305799" cy="450552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02954"/>
                <a:gridCol w="2926806"/>
                <a:gridCol w="3876039"/>
              </a:tblGrid>
              <a:tr h="1498301">
                <a:tc>
                  <a:txBody>
                    <a:bodyPr/>
                    <a:lstStyle/>
                    <a:p>
                      <a:pPr algn="ctr"/>
                      <a:endParaRPr lang="en-US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lang="en-US" sz="2800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8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lang="en-US" sz="28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800" dirty="0" err="1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800" baseline="0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lang="en-US" sz="2800" baseline="0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800" baseline="0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lang="en-US" sz="2800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</a:tr>
              <a:tr h="59483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5" marB="45725"/>
                </a:tc>
              </a:tr>
              <a:tr h="60309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5" marB="45725"/>
                </a:tc>
              </a:tr>
              <a:tr h="60309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5" marB="45725"/>
                </a:tc>
              </a:tr>
              <a:tr h="60309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5" marB="45725"/>
                </a:tc>
              </a:tr>
              <a:tr h="60309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5" marB="45725"/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429000" y="3276600"/>
            <a:ext cx="426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76600" y="3886200"/>
            <a:ext cx="49303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1,5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0,25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352800" y="4495800"/>
            <a:ext cx="426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                                        </a:t>
            </a:r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0,5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276600" y="5105400"/>
            <a:ext cx="487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4,5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0,75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352800" y="5715000"/>
            <a:ext cx="52509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alt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1,2</a:t>
            </a:r>
            <a:endParaRPr lang="en-US" altLang="en-US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0"/>
            <a:ext cx="5250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I- THÍ NGHIỆM</a:t>
            </a:r>
            <a:endParaRPr lang="en-US" sz="5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98"/>
          <p:cNvSpPr>
            <a:spLocks noChangeArrowheads="1"/>
          </p:cNvSpPr>
          <p:nvPr/>
        </p:nvSpPr>
        <p:spPr bwMode="auto">
          <a:xfrm>
            <a:off x="0" y="914400"/>
            <a:ext cx="377488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752600"/>
            <a:ext cx="28194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2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C1: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CĐDĐ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HĐT.</a:t>
            </a:r>
            <a:endParaRPr lang="en-US" altLang="en-US" sz="2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24-Point Star 5"/>
          <p:cNvSpPr/>
          <p:nvPr/>
        </p:nvSpPr>
        <p:spPr>
          <a:xfrm>
            <a:off x="3048000" y="990600"/>
            <a:ext cx="6096000" cy="3657600"/>
          </a:xfrm>
          <a:prstGeom prst="star24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en-US" sz="2200" b="1" i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altLang="en-US" sz="2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sz="2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HĐT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4724400"/>
            <a:ext cx="9144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2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ờng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53"/>
          <p:cNvGraphicFramePr>
            <a:graphicFrameLocks noChangeAspect="1"/>
          </p:cNvGraphicFramePr>
          <p:nvPr/>
        </p:nvGraphicFramePr>
        <p:xfrm>
          <a:off x="3733800" y="5562600"/>
          <a:ext cx="2067560" cy="1107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1" name="Equation" r:id="rId3" imgW="533169" imgH="431613" progId="">
                  <p:embed/>
                </p:oleObj>
              </mc:Choice>
              <mc:Fallback>
                <p:oleObj name="Equation" r:id="rId3" imgW="533169" imgH="431613" progId="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562600"/>
                        <a:ext cx="2067560" cy="110762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0" y="0"/>
            <a:ext cx="82651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II. ĐỒ THỊ BIỂU DIỄN SỰ PHỤ THUỘC CỦA CƯỜNG ĐỘ DÒNG ĐIỆN VÀO HIỆU ĐIỆN THẾ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0" y="990600"/>
            <a:ext cx="2667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1" i="1" noProof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altLang="en-US" sz="2600" b="1" i="1" u="sng" noProof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Dạng </a:t>
            </a:r>
            <a:r>
              <a:rPr lang="vi-VN" altLang="en-US" sz="2600" b="1" i="1" u="sng" noProof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đồ thị</a:t>
            </a:r>
          </a:p>
        </p:txBody>
      </p:sp>
      <p:sp>
        <p:nvSpPr>
          <p:cNvPr id="15" name="Text Box 61"/>
          <p:cNvSpPr txBox="1">
            <a:spLocks noChangeArrowheads="1"/>
          </p:cNvSpPr>
          <p:nvPr/>
        </p:nvSpPr>
        <p:spPr bwMode="auto">
          <a:xfrm>
            <a:off x="0" y="1524000"/>
            <a:ext cx="41148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U= 0V;  I = 0A, </a:t>
            </a:r>
            <a:b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U= 1,5V; I = 0,3A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B</a:t>
            </a:r>
          </a:p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U= 3,0V; I = 0,6A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C</a:t>
            </a:r>
          </a:p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U= 4,5V; I = 0,9A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D</a:t>
            </a:r>
          </a:p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U= 6,0V; I = 1,2A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E</a:t>
            </a:r>
          </a:p>
        </p:txBody>
      </p:sp>
      <p:sp>
        <p:nvSpPr>
          <p:cNvPr id="16" name="Line 64"/>
          <p:cNvSpPr>
            <a:spLocks noChangeShapeType="1"/>
          </p:cNvSpPr>
          <p:nvPr/>
        </p:nvSpPr>
        <p:spPr bwMode="auto">
          <a:xfrm flipV="1">
            <a:off x="4876800" y="1752600"/>
            <a:ext cx="3505200" cy="3352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7" name="Group 69"/>
          <p:cNvGrpSpPr>
            <a:grpSpLocks/>
          </p:cNvGrpSpPr>
          <p:nvPr/>
        </p:nvGrpSpPr>
        <p:grpSpPr bwMode="auto">
          <a:xfrm>
            <a:off x="4038600" y="1295400"/>
            <a:ext cx="5283200" cy="4343400"/>
            <a:chOff x="2592" y="1056"/>
            <a:chExt cx="3360" cy="2880"/>
          </a:xfrm>
        </p:grpSpPr>
        <p:grpSp>
          <p:nvGrpSpPr>
            <p:cNvPr id="18" name="Group 63"/>
            <p:cNvGrpSpPr>
              <a:grpSpLocks/>
            </p:cNvGrpSpPr>
            <p:nvPr/>
          </p:nvGrpSpPr>
          <p:grpSpPr bwMode="auto">
            <a:xfrm>
              <a:off x="2592" y="1056"/>
              <a:ext cx="3360" cy="2880"/>
              <a:chOff x="2592" y="1056"/>
              <a:chExt cx="3360" cy="2880"/>
            </a:xfrm>
          </p:grpSpPr>
          <p:grpSp>
            <p:nvGrpSpPr>
              <p:cNvPr id="23" name="Group 60"/>
              <p:cNvGrpSpPr>
                <a:grpSpLocks/>
              </p:cNvGrpSpPr>
              <p:nvPr/>
            </p:nvGrpSpPr>
            <p:grpSpPr bwMode="auto">
              <a:xfrm>
                <a:off x="2640" y="1152"/>
                <a:ext cx="3312" cy="2784"/>
                <a:chOff x="2064" y="1200"/>
                <a:chExt cx="3312" cy="2784"/>
              </a:xfrm>
            </p:grpSpPr>
            <p:grpSp>
              <p:nvGrpSpPr>
                <p:cNvPr id="25" name="Group 55"/>
                <p:cNvGrpSpPr>
                  <a:grpSpLocks/>
                </p:cNvGrpSpPr>
                <p:nvPr/>
              </p:nvGrpSpPr>
              <p:grpSpPr bwMode="auto">
                <a:xfrm>
                  <a:off x="2064" y="1200"/>
                  <a:ext cx="3312" cy="2784"/>
                  <a:chOff x="2064" y="1200"/>
                  <a:chExt cx="3312" cy="2784"/>
                </a:xfrm>
              </p:grpSpPr>
              <p:grpSp>
                <p:nvGrpSpPr>
                  <p:cNvPr id="30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064" y="1200"/>
                    <a:ext cx="2640" cy="2640"/>
                    <a:chOff x="2064" y="1200"/>
                    <a:chExt cx="2640" cy="2640"/>
                  </a:xfrm>
                </p:grpSpPr>
                <p:sp>
                  <p:nvSpPr>
                    <p:cNvPr id="36" name="Text Box 4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256" y="3552"/>
                      <a:ext cx="624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n-US" sz="2400" b="1"/>
                        <a:t>O</a:t>
                      </a:r>
                    </a:p>
                  </p:txBody>
                </p:sp>
                <p:grpSp>
                  <p:nvGrpSpPr>
                    <p:cNvPr id="37" name="Group 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64" y="1200"/>
                      <a:ext cx="2640" cy="2448"/>
                      <a:chOff x="2064" y="1200"/>
                      <a:chExt cx="2640" cy="2448"/>
                    </a:xfrm>
                  </p:grpSpPr>
                  <p:grpSp>
                    <p:nvGrpSpPr>
                      <p:cNvPr id="38" name="Group 4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544" y="1488"/>
                        <a:ext cx="2160" cy="2160"/>
                        <a:chOff x="2544" y="1488"/>
                        <a:chExt cx="2160" cy="2160"/>
                      </a:xfrm>
                    </p:grpSpPr>
                    <p:grpSp>
                      <p:nvGrpSpPr>
                        <p:cNvPr id="44" name="Group 3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544" y="1488"/>
                          <a:ext cx="2160" cy="2160"/>
                          <a:chOff x="2544" y="1488"/>
                          <a:chExt cx="2160" cy="2160"/>
                        </a:xfrm>
                      </p:grpSpPr>
                      <p:grpSp>
                        <p:nvGrpSpPr>
                          <p:cNvPr id="47" name="Group 32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2544" y="1488"/>
                            <a:ext cx="2160" cy="2160"/>
                            <a:chOff x="2544" y="1488"/>
                            <a:chExt cx="2160" cy="2160"/>
                          </a:xfrm>
                        </p:grpSpPr>
                        <p:grpSp>
                          <p:nvGrpSpPr>
                            <p:cNvPr id="51" name="Group 27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2544" y="1488"/>
                              <a:ext cx="2160" cy="2160"/>
                              <a:chOff x="2544" y="1488"/>
                              <a:chExt cx="2160" cy="2160"/>
                            </a:xfrm>
                          </p:grpSpPr>
                          <p:grpSp>
                            <p:nvGrpSpPr>
                              <p:cNvPr id="55" name="Group 23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2544" y="1488"/>
                                <a:ext cx="2160" cy="2160"/>
                                <a:chOff x="1632" y="1392"/>
                                <a:chExt cx="2160" cy="2160"/>
                              </a:xfrm>
                            </p:grpSpPr>
                            <p:grpSp>
                              <p:nvGrpSpPr>
                                <p:cNvPr id="59" name="Group 16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1632" y="3552"/>
                                  <a:ext cx="2160" cy="0"/>
                                  <a:chOff x="1632" y="3072"/>
                                  <a:chExt cx="2160" cy="0"/>
                                </a:xfrm>
                              </p:grpSpPr>
                              <p:sp>
                                <p:nvSpPr>
                                  <p:cNvPr id="66" name="Line 11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632" y="3072"/>
                                    <a:ext cx="432" cy="0"/>
                                  </a:xfrm>
                                  <a:prstGeom prst="line">
                                    <a:avLst/>
                                  </a:prstGeom>
                                  <a:noFill/>
                                  <a:ln w="28575">
                                    <a:solidFill>
                                      <a:schemeClr val="tx1"/>
                                    </a:solidFill>
                                    <a:round/>
                                    <a:headEnd type="oval" w="med" len="med"/>
                                    <a:tailEnd type="oval" w="med" len="med"/>
                                  </a:ln>
                                  <a:effectLst/>
                                </p:spPr>
                                <p:txBody>
                                  <a:bodyPr/>
                                  <a:lstStyle/>
                                  <a:p>
                                    <a:endParaRPr lang="en-US"/>
                                  </a:p>
                                </p:txBody>
                              </p:sp>
                              <p:sp>
                                <p:nvSpPr>
                                  <p:cNvPr id="67" name="Line 12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64" y="3072"/>
                                    <a:ext cx="432" cy="0"/>
                                  </a:xfrm>
                                  <a:prstGeom prst="line">
                                    <a:avLst/>
                                  </a:prstGeom>
                                  <a:noFill/>
                                  <a:ln w="28575">
                                    <a:solidFill>
                                      <a:schemeClr val="tx1"/>
                                    </a:solidFill>
                                    <a:round/>
                                    <a:headEnd type="oval" w="med" len="med"/>
                                    <a:tailEnd type="oval" w="med" len="med"/>
                                  </a:ln>
                                  <a:effectLst/>
                                </p:spPr>
                                <p:txBody>
                                  <a:bodyPr/>
                                  <a:lstStyle/>
                                  <a:p>
                                    <a:endParaRPr lang="en-US"/>
                                  </a:p>
                                </p:txBody>
                              </p:sp>
                              <p:sp>
                                <p:nvSpPr>
                                  <p:cNvPr id="68" name="Line 13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496" y="3072"/>
                                    <a:ext cx="432" cy="0"/>
                                  </a:xfrm>
                                  <a:prstGeom prst="line">
                                    <a:avLst/>
                                  </a:prstGeom>
                                  <a:noFill/>
                                  <a:ln w="28575">
                                    <a:solidFill>
                                      <a:schemeClr val="tx1"/>
                                    </a:solidFill>
                                    <a:round/>
                                    <a:headEnd type="oval" w="med" len="med"/>
                                    <a:tailEnd type="oval" w="med" len="med"/>
                                  </a:ln>
                                  <a:effectLst/>
                                </p:spPr>
                                <p:txBody>
                                  <a:bodyPr/>
                                  <a:lstStyle/>
                                  <a:p>
                                    <a:endParaRPr lang="en-US"/>
                                  </a:p>
                                </p:txBody>
                              </p:sp>
                              <p:sp>
                                <p:nvSpPr>
                                  <p:cNvPr id="69" name="Line 14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928" y="3072"/>
                                    <a:ext cx="432" cy="0"/>
                                  </a:xfrm>
                                  <a:prstGeom prst="line">
                                    <a:avLst/>
                                  </a:prstGeom>
                                  <a:noFill/>
                                  <a:ln w="28575">
                                    <a:solidFill>
                                      <a:schemeClr val="tx1"/>
                                    </a:solidFill>
                                    <a:round/>
                                    <a:headEnd type="oval" w="med" len="med"/>
                                    <a:tailEnd type="oval" w="med" len="med"/>
                                  </a:ln>
                                  <a:effectLst/>
                                </p:spPr>
                                <p:txBody>
                                  <a:bodyPr/>
                                  <a:lstStyle/>
                                  <a:p>
                                    <a:endParaRPr lang="en-US"/>
                                  </a:p>
                                </p:txBody>
                              </p:sp>
                              <p:sp>
                                <p:nvSpPr>
                                  <p:cNvPr id="70" name="Line 15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360" y="3072"/>
                                    <a:ext cx="432" cy="0"/>
                                  </a:xfrm>
                                  <a:prstGeom prst="line">
                                    <a:avLst/>
                                  </a:prstGeom>
                                  <a:noFill/>
                                  <a:ln w="28575">
                                    <a:solidFill>
                                      <a:schemeClr val="tx1"/>
                                    </a:solidFill>
                                    <a:round/>
                                    <a:headEnd type="oval" w="med" len="med"/>
                                    <a:tailEnd type="triangle" w="med" len="med"/>
                                  </a:ln>
                                  <a:effectLst/>
                                </p:spPr>
                                <p:txBody>
                                  <a:bodyPr/>
                                  <a:lstStyle/>
                                  <a:p>
                                    <a:endParaRPr lang="en-US"/>
                                  </a:p>
                                </p:txBody>
                              </p:sp>
                            </p:grpSp>
                            <p:grpSp>
                              <p:nvGrpSpPr>
                                <p:cNvPr id="60" name="Group 17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 rot="-5400000">
                                  <a:off x="553" y="2472"/>
                                  <a:ext cx="2160" cy="0"/>
                                  <a:chOff x="1632" y="3072"/>
                                  <a:chExt cx="2160" cy="0"/>
                                </a:xfrm>
                              </p:grpSpPr>
                              <p:sp>
                                <p:nvSpPr>
                                  <p:cNvPr id="61" name="Line 18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632" y="3072"/>
                                    <a:ext cx="432" cy="0"/>
                                  </a:xfrm>
                                  <a:prstGeom prst="line">
                                    <a:avLst/>
                                  </a:prstGeom>
                                  <a:noFill/>
                                  <a:ln w="28575">
                                    <a:solidFill>
                                      <a:schemeClr val="tx1"/>
                                    </a:solidFill>
                                    <a:round/>
                                    <a:headEnd type="oval" w="med" len="med"/>
                                    <a:tailEnd type="oval" w="med" len="med"/>
                                  </a:ln>
                                  <a:effectLst/>
                                </p:spPr>
                                <p:txBody>
                                  <a:bodyPr/>
                                  <a:lstStyle/>
                                  <a:p>
                                    <a:endParaRPr lang="en-US"/>
                                  </a:p>
                                </p:txBody>
                              </p:sp>
                              <p:sp>
                                <p:nvSpPr>
                                  <p:cNvPr id="62" name="Line 19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64" y="3072"/>
                                    <a:ext cx="432" cy="0"/>
                                  </a:xfrm>
                                  <a:prstGeom prst="line">
                                    <a:avLst/>
                                  </a:prstGeom>
                                  <a:noFill/>
                                  <a:ln w="28575">
                                    <a:solidFill>
                                      <a:schemeClr val="tx1"/>
                                    </a:solidFill>
                                    <a:round/>
                                    <a:headEnd type="oval" w="med" len="med"/>
                                    <a:tailEnd type="oval" w="med" len="med"/>
                                  </a:ln>
                                  <a:effectLst/>
                                </p:spPr>
                                <p:txBody>
                                  <a:bodyPr/>
                                  <a:lstStyle/>
                                  <a:p>
                                    <a:endParaRPr lang="en-US"/>
                                  </a:p>
                                </p:txBody>
                              </p:sp>
                              <p:sp>
                                <p:nvSpPr>
                                  <p:cNvPr id="63" name="Line 20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496" y="3072"/>
                                    <a:ext cx="432" cy="0"/>
                                  </a:xfrm>
                                  <a:prstGeom prst="line">
                                    <a:avLst/>
                                  </a:prstGeom>
                                  <a:noFill/>
                                  <a:ln w="28575">
                                    <a:solidFill>
                                      <a:schemeClr val="tx1"/>
                                    </a:solidFill>
                                    <a:round/>
                                    <a:headEnd type="oval" w="med" len="med"/>
                                    <a:tailEnd type="oval" w="med" len="med"/>
                                  </a:ln>
                                  <a:effectLst/>
                                </p:spPr>
                                <p:txBody>
                                  <a:bodyPr/>
                                  <a:lstStyle/>
                                  <a:p>
                                    <a:endParaRPr lang="en-US"/>
                                  </a:p>
                                </p:txBody>
                              </p:sp>
                              <p:sp>
                                <p:nvSpPr>
                                  <p:cNvPr id="64" name="Line 21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928" y="3072"/>
                                    <a:ext cx="432" cy="0"/>
                                  </a:xfrm>
                                  <a:prstGeom prst="line">
                                    <a:avLst/>
                                  </a:prstGeom>
                                  <a:noFill/>
                                  <a:ln w="28575">
                                    <a:solidFill>
                                      <a:schemeClr val="tx1"/>
                                    </a:solidFill>
                                    <a:round/>
                                    <a:headEnd type="oval" w="med" len="med"/>
                                    <a:tailEnd type="oval" w="med" len="med"/>
                                  </a:ln>
                                  <a:effectLst/>
                                </p:spPr>
                                <p:txBody>
                                  <a:bodyPr/>
                                  <a:lstStyle/>
                                  <a:p>
                                    <a:endParaRPr lang="en-US"/>
                                  </a:p>
                                </p:txBody>
                              </p:sp>
                              <p:sp>
                                <p:nvSpPr>
                                  <p:cNvPr id="65" name="Line 22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360" y="3072"/>
                                    <a:ext cx="432" cy="0"/>
                                  </a:xfrm>
                                  <a:prstGeom prst="line">
                                    <a:avLst/>
                                  </a:prstGeom>
                                  <a:noFill/>
                                  <a:ln w="28575">
                                    <a:solidFill>
                                      <a:schemeClr val="tx1"/>
                                    </a:solidFill>
                                    <a:round/>
                                    <a:headEnd type="oval" w="med" len="med"/>
                                    <a:tailEnd type="triangle" w="med" len="med"/>
                                  </a:ln>
                                  <a:effectLst/>
                                </p:spPr>
                                <p:txBody>
                                  <a:bodyPr/>
                                  <a:lstStyle/>
                                  <a:p>
                                    <a:endParaRPr lang="en-US"/>
                                  </a:p>
                                </p:txBody>
                              </p:sp>
                            </p:grpSp>
                          </p:grpSp>
                          <p:grpSp>
                            <p:nvGrpSpPr>
                              <p:cNvPr id="56" name="Group 26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2544" y="3216"/>
                                <a:ext cx="432" cy="432"/>
                                <a:chOff x="2544" y="3216"/>
                                <a:chExt cx="432" cy="432"/>
                              </a:xfrm>
                            </p:grpSpPr>
                            <p:sp>
                              <p:nvSpPr>
                                <p:cNvPr id="57" name="Line 24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544" y="3216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prstDash val="dash"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8" name="Line 25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976" y="3216"/>
                                  <a:ext cx="0" cy="432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prstDash val="dash"/>
                                  <a:round/>
                                  <a:headEnd/>
                                  <a:tailEnd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52" name="Group 31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2544" y="2784"/>
                              <a:ext cx="864" cy="864"/>
                              <a:chOff x="2544" y="2784"/>
                              <a:chExt cx="864" cy="864"/>
                            </a:xfrm>
                          </p:grpSpPr>
                          <p:sp>
                            <p:nvSpPr>
                              <p:cNvPr id="53" name="Line 29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2544" y="2784"/>
                                <a:ext cx="864" cy="0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prstDash val="dash"/>
                                <a:round/>
                                <a:headEnd/>
                                <a:tailEnd/>
                              </a:ln>
                              <a:effectLst/>
                            </p:spPr>
                            <p:txBody>
                              <a:bodyPr/>
                              <a:lstStyle/>
                              <a:p>
                                <a:endParaRPr lang="en-US"/>
                              </a:p>
                            </p:txBody>
                          </p:sp>
                          <p:sp>
                            <p:nvSpPr>
                              <p:cNvPr id="54" name="Line 30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>
                                <a:off x="3408" y="2784"/>
                                <a:ext cx="0" cy="864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prstDash val="dash"/>
                                <a:round/>
                                <a:headEnd/>
                                <a:tailEnd/>
                              </a:ln>
                              <a:effectLst/>
                            </p:spPr>
                            <p:txBody>
                              <a:bodyPr/>
                              <a:lstStyle/>
                              <a:p>
                                <a:endParaRPr lang="en-US"/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8" name="Group 3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2544" y="2352"/>
                            <a:ext cx="1296" cy="1296"/>
                            <a:chOff x="2544" y="2352"/>
                            <a:chExt cx="1296" cy="1296"/>
                          </a:xfrm>
                        </p:grpSpPr>
                        <p:sp>
                          <p:nvSpPr>
                            <p:cNvPr id="49" name="Line 33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2544" y="2352"/>
                              <a:ext cx="1296" cy="0"/>
                            </a:xfrm>
                            <a:prstGeom prst="line">
                              <a:avLst/>
                            </a:prstGeom>
                            <a:noFill/>
                            <a:ln w="28575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50" name="Line 34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840" y="2352"/>
                              <a:ext cx="0" cy="1296"/>
                            </a:xfrm>
                            <a:prstGeom prst="line">
                              <a:avLst/>
                            </a:prstGeom>
                            <a:noFill/>
                            <a:ln w="28575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sp>
                      <p:nvSpPr>
                        <p:cNvPr id="45" name="Line 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544" y="1920"/>
                          <a:ext cx="1728" cy="0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prstDash val="dash"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6" name="Line 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4272" y="1920"/>
                          <a:ext cx="0" cy="1728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prstDash val="dash"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39" name="Text Box 4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064" y="3072"/>
                        <a:ext cx="576" cy="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eaLnBrk="1" hangingPunct="1">
                          <a:spcBef>
                            <a:spcPct val="50000"/>
                          </a:spcBef>
                        </a:pPr>
                        <a:r>
                          <a:rPr lang="en-US" altLang="en-US" sz="2400" b="1"/>
                          <a:t>0,3</a:t>
                        </a:r>
                      </a:p>
                    </p:txBody>
                  </p:sp>
                  <p:sp>
                    <p:nvSpPr>
                      <p:cNvPr id="40" name="Text Box 4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064" y="2688"/>
                        <a:ext cx="672" cy="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eaLnBrk="1" hangingPunct="1">
                          <a:spcBef>
                            <a:spcPct val="50000"/>
                          </a:spcBef>
                        </a:pPr>
                        <a:r>
                          <a:rPr lang="en-US" altLang="en-US" sz="2400" b="1"/>
                          <a:t>0,6</a:t>
                        </a:r>
                      </a:p>
                    </p:txBody>
                  </p:sp>
                  <p:sp>
                    <p:nvSpPr>
                      <p:cNvPr id="41" name="Text Box 4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064" y="2256"/>
                        <a:ext cx="672" cy="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eaLnBrk="1" hangingPunct="1">
                          <a:spcBef>
                            <a:spcPct val="50000"/>
                          </a:spcBef>
                        </a:pPr>
                        <a:r>
                          <a:rPr lang="en-US" altLang="en-US" sz="2400" b="1"/>
                          <a:t>0,9</a:t>
                        </a:r>
                      </a:p>
                    </p:txBody>
                  </p:sp>
                  <p:sp>
                    <p:nvSpPr>
                      <p:cNvPr id="42" name="Text Box 4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064" y="1824"/>
                        <a:ext cx="624" cy="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eaLnBrk="1" hangingPunct="1">
                          <a:spcBef>
                            <a:spcPct val="50000"/>
                          </a:spcBef>
                        </a:pPr>
                        <a:r>
                          <a:rPr lang="en-US" altLang="en-US" sz="2400" b="1"/>
                          <a:t>1,2</a:t>
                        </a:r>
                      </a:p>
                    </p:txBody>
                  </p:sp>
                  <p:sp>
                    <p:nvSpPr>
                      <p:cNvPr id="43" name="Text Box 4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304" y="1200"/>
                        <a:ext cx="624" cy="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eaLnBrk="1" hangingPunct="1">
                          <a:spcBef>
                            <a:spcPct val="50000"/>
                          </a:spcBef>
                        </a:pPr>
                        <a:r>
                          <a:rPr lang="en-US" altLang="en-US" sz="2400" b="1"/>
                          <a:t>I(A)</a:t>
                        </a:r>
                      </a:p>
                    </p:txBody>
                  </p:sp>
                </p:grpSp>
              </p:grpSp>
              <p:sp>
                <p:nvSpPr>
                  <p:cNvPr id="31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4" y="3696"/>
                    <a:ext cx="540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/>
                      <a:t>1,5</a:t>
                    </a:r>
                  </a:p>
                </p:txBody>
              </p:sp>
              <p:sp>
                <p:nvSpPr>
                  <p:cNvPr id="32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64" y="3696"/>
                    <a:ext cx="420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/>
                      <a:t>3,0</a:t>
                    </a:r>
                  </a:p>
                </p:txBody>
              </p:sp>
              <p:sp>
                <p:nvSpPr>
                  <p:cNvPr id="33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3696"/>
                    <a:ext cx="420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/>
                      <a:t>4,5</a:t>
                    </a:r>
                  </a:p>
                </p:txBody>
              </p:sp>
              <p:sp>
                <p:nvSpPr>
                  <p:cNvPr id="34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3696"/>
                    <a:ext cx="420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/>
                      <a:t>6,0</a:t>
                    </a:r>
                  </a:p>
                </p:txBody>
              </p:sp>
              <p:sp>
                <p:nvSpPr>
                  <p:cNvPr id="35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3696"/>
                    <a:ext cx="720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/>
                      <a:t>U(V)</a:t>
                    </a:r>
                  </a:p>
                </p:txBody>
              </p:sp>
            </p:grpSp>
            <p:sp>
              <p:nvSpPr>
                <p:cNvPr id="2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784" y="2976"/>
                  <a:ext cx="336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b="1"/>
                    <a:t>B</a:t>
                  </a:r>
                </a:p>
              </p:txBody>
            </p:sp>
            <p:sp>
              <p:nvSpPr>
                <p:cNvPr id="2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216" y="2496"/>
                  <a:ext cx="432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b="1"/>
                    <a:t>C</a:t>
                  </a:r>
                </a:p>
              </p:txBody>
            </p:sp>
            <p:sp>
              <p:nvSpPr>
                <p:cNvPr id="2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3696" y="2112"/>
                  <a:ext cx="432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b="1"/>
                    <a:t>D</a:t>
                  </a:r>
                </a:p>
              </p:txBody>
            </p:sp>
            <p:sp>
              <p:nvSpPr>
                <p:cNvPr id="2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4128" y="1584"/>
                  <a:ext cx="528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b="1"/>
                    <a:t>E</a:t>
                  </a:r>
                </a:p>
              </p:txBody>
            </p:sp>
          </p:grpSp>
          <p:sp>
            <p:nvSpPr>
              <p:cNvPr id="24" name="Line 62"/>
              <p:cNvSpPr>
                <a:spLocks noChangeShapeType="1"/>
              </p:cNvSpPr>
              <p:nvPr/>
            </p:nvSpPr>
            <p:spPr bwMode="auto">
              <a:xfrm>
                <a:off x="2592" y="1056"/>
                <a:ext cx="0" cy="2832"/>
              </a:xfrm>
              <a:prstGeom prst="line">
                <a:avLst/>
              </a:prstGeom>
              <a:noFill/>
              <a:ln w="57150" cmpd="thickThin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" name="AutoShape 65"/>
            <p:cNvSpPr>
              <a:spLocks noChangeArrowheads="1"/>
            </p:cNvSpPr>
            <p:nvPr/>
          </p:nvSpPr>
          <p:spPr bwMode="auto">
            <a:xfrm>
              <a:off x="3504" y="3168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vi-VN" altLang="en-US"/>
            </a:p>
          </p:txBody>
        </p:sp>
        <p:sp>
          <p:nvSpPr>
            <p:cNvPr id="20" name="AutoShape 66"/>
            <p:cNvSpPr>
              <a:spLocks noChangeArrowheads="1"/>
            </p:cNvSpPr>
            <p:nvPr/>
          </p:nvSpPr>
          <p:spPr bwMode="auto">
            <a:xfrm>
              <a:off x="3936" y="2736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vi-VN" altLang="en-US"/>
            </a:p>
          </p:txBody>
        </p:sp>
        <p:sp>
          <p:nvSpPr>
            <p:cNvPr id="21" name="AutoShape 67"/>
            <p:cNvSpPr>
              <a:spLocks noChangeArrowheads="1"/>
            </p:cNvSpPr>
            <p:nvPr/>
          </p:nvSpPr>
          <p:spPr bwMode="auto">
            <a:xfrm>
              <a:off x="4368" y="2304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vi-VN" altLang="en-US"/>
            </a:p>
          </p:txBody>
        </p:sp>
        <p:sp>
          <p:nvSpPr>
            <p:cNvPr id="22" name="AutoShape 68"/>
            <p:cNvSpPr>
              <a:spLocks noChangeArrowheads="1"/>
            </p:cNvSpPr>
            <p:nvPr/>
          </p:nvSpPr>
          <p:spPr bwMode="auto">
            <a:xfrm>
              <a:off x="4800" y="1872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vi-VN" altLang="en-US"/>
            </a:p>
          </p:txBody>
        </p:sp>
      </p:grpSp>
      <p:sp>
        <p:nvSpPr>
          <p:cNvPr id="72" name="Rectangle 71"/>
          <p:cNvSpPr/>
          <p:nvPr/>
        </p:nvSpPr>
        <p:spPr>
          <a:xfrm>
            <a:off x="0" y="5950803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tọa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400" b="1" i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7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6200" y="1524000"/>
            <a:ext cx="3429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C2: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U ,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toạ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0" y="4876800"/>
            <a:ext cx="91440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en-US" sz="2400" b="1" i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altLang="en-US" sz="2400" b="1" i="1" u="sng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400" b="1" i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u="sng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altLang="en-US" sz="2400" b="1" i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hđt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505200" y="1447800"/>
          <a:ext cx="5410200" cy="3626736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295400"/>
                <a:gridCol w="1905000"/>
                <a:gridCol w="2209800"/>
              </a:tblGrid>
              <a:tr h="1240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lang="en-US" sz="2400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lang="en-US" sz="2400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lang="en-US" sz="2400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</a:tr>
              <a:tr h="4771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688" marB="45688"/>
                </a:tc>
              </a:tr>
              <a:tr h="4771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en-US" sz="24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</a:p>
                  </a:txBody>
                  <a:tcPr marT="45688" marB="45688"/>
                </a:tc>
              </a:tr>
              <a:tr h="4771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T="45688" marB="45688"/>
                </a:tc>
              </a:tr>
              <a:tr h="4771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en-US" sz="24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0,75</a:t>
                      </a:r>
                    </a:p>
                  </a:txBody>
                  <a:tcPr marT="45688" marB="45688"/>
                </a:tc>
              </a:tr>
              <a:tr h="4771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88" marB="45688"/>
                </a:tc>
              </a:tr>
            </a:tbl>
          </a:graphicData>
        </a:graphic>
      </p:graphicFrame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0" y="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II. ĐỒ THỊ BIỂU DIỄN SỰ PHỤ THUỘC CỦA CƯỜNG ĐỘ DÒNG ĐIỆN VÀO HIỆU ĐIỆN THẾ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2971800" y="1219200"/>
            <a:ext cx="6019800" cy="5257800"/>
            <a:chOff x="1200" y="960"/>
            <a:chExt cx="3312" cy="2784"/>
          </a:xfrm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1200" y="960"/>
              <a:ext cx="3312" cy="2784"/>
              <a:chOff x="2064" y="1200"/>
              <a:chExt cx="3312" cy="2784"/>
            </a:xfrm>
          </p:grpSpPr>
          <p:grpSp>
            <p:nvGrpSpPr>
              <p:cNvPr id="12" name="Group 11"/>
              <p:cNvGrpSpPr>
                <a:grpSpLocks/>
              </p:cNvGrpSpPr>
              <p:nvPr/>
            </p:nvGrpSpPr>
            <p:grpSpPr bwMode="auto">
              <a:xfrm>
                <a:off x="2064" y="1200"/>
                <a:ext cx="3312" cy="2784"/>
                <a:chOff x="2064" y="1200"/>
                <a:chExt cx="3312" cy="2784"/>
              </a:xfrm>
            </p:grpSpPr>
            <p:grpSp>
              <p:nvGrpSpPr>
                <p:cNvPr id="17" name="Group 12"/>
                <p:cNvGrpSpPr>
                  <a:grpSpLocks/>
                </p:cNvGrpSpPr>
                <p:nvPr/>
              </p:nvGrpSpPr>
              <p:grpSpPr bwMode="auto">
                <a:xfrm>
                  <a:off x="2064" y="1200"/>
                  <a:ext cx="2640" cy="2640"/>
                  <a:chOff x="2064" y="1200"/>
                  <a:chExt cx="2640" cy="2640"/>
                </a:xfrm>
              </p:grpSpPr>
              <p:sp>
                <p:nvSpPr>
                  <p:cNvPr id="23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56" y="3552"/>
                    <a:ext cx="624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/>
                      <a:t>0</a:t>
                    </a:r>
                  </a:p>
                </p:txBody>
              </p:sp>
              <p:grpSp>
                <p:nvGrpSpPr>
                  <p:cNvPr id="24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2064" y="1200"/>
                    <a:ext cx="2640" cy="2448"/>
                    <a:chOff x="2064" y="1200"/>
                    <a:chExt cx="2640" cy="2448"/>
                  </a:xfrm>
                </p:grpSpPr>
                <p:grpSp>
                  <p:nvGrpSpPr>
                    <p:cNvPr id="25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44" y="1488"/>
                      <a:ext cx="2160" cy="2160"/>
                      <a:chOff x="2544" y="1488"/>
                      <a:chExt cx="2160" cy="2160"/>
                    </a:xfrm>
                  </p:grpSpPr>
                  <p:grpSp>
                    <p:nvGrpSpPr>
                      <p:cNvPr id="31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544" y="1488"/>
                        <a:ext cx="2160" cy="2160"/>
                        <a:chOff x="2544" y="1488"/>
                        <a:chExt cx="2160" cy="2160"/>
                      </a:xfrm>
                    </p:grpSpPr>
                    <p:grpSp>
                      <p:nvGrpSpPr>
                        <p:cNvPr id="34" name="Group 17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544" y="1488"/>
                          <a:ext cx="2160" cy="2160"/>
                          <a:chOff x="2544" y="1488"/>
                          <a:chExt cx="2160" cy="2160"/>
                        </a:xfrm>
                      </p:grpSpPr>
                      <p:grpSp>
                        <p:nvGrpSpPr>
                          <p:cNvPr id="38" name="Group 1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2544" y="1488"/>
                            <a:ext cx="2160" cy="2160"/>
                            <a:chOff x="2544" y="1488"/>
                            <a:chExt cx="2160" cy="2160"/>
                          </a:xfrm>
                        </p:grpSpPr>
                        <p:grpSp>
                          <p:nvGrpSpPr>
                            <p:cNvPr id="42" name="Group 19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2544" y="1488"/>
                              <a:ext cx="2160" cy="2160"/>
                              <a:chOff x="1632" y="1392"/>
                              <a:chExt cx="2160" cy="2160"/>
                            </a:xfrm>
                          </p:grpSpPr>
                          <p:grpSp>
                            <p:nvGrpSpPr>
                              <p:cNvPr id="46" name="Group 20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1632" y="3552"/>
                                <a:ext cx="2160" cy="0"/>
                                <a:chOff x="1632" y="3072"/>
                                <a:chExt cx="2160" cy="0"/>
                              </a:xfrm>
                            </p:grpSpPr>
                            <p:sp>
                              <p:nvSpPr>
                                <p:cNvPr id="53" name="Line 21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1632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4" name="Line 22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064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5" name="Line 23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496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6" name="Line 24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928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7" name="Line 25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3360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triangle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47" name="Group 26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 rot="-5400000">
                                <a:off x="553" y="2472"/>
                                <a:ext cx="2160" cy="0"/>
                                <a:chOff x="1632" y="3072"/>
                                <a:chExt cx="2160" cy="0"/>
                              </a:xfrm>
                            </p:grpSpPr>
                            <p:sp>
                              <p:nvSpPr>
                                <p:cNvPr id="48" name="Line 27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1632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9" name="Line 28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064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0" name="Line 29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496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1" name="Line 30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928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2" name="Line 31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3360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triangle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3" name="Group 32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2544" y="3216"/>
                              <a:ext cx="432" cy="432"/>
                              <a:chOff x="2544" y="3216"/>
                              <a:chExt cx="432" cy="432"/>
                            </a:xfrm>
                          </p:grpSpPr>
                          <p:sp>
                            <p:nvSpPr>
                              <p:cNvPr id="44" name="Line 33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2544" y="3216"/>
                                <a:ext cx="432" cy="0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prstDash val="dash"/>
                                <a:round/>
                                <a:headEnd/>
                                <a:tailEnd/>
                              </a:ln>
                              <a:effectLst/>
                            </p:spPr>
                            <p:txBody>
                              <a:bodyPr/>
                              <a:lstStyle/>
                              <a:p>
                                <a:endParaRPr lang="en-US"/>
                              </a:p>
                            </p:txBody>
                          </p:sp>
                          <p:sp>
                            <p:nvSpPr>
                              <p:cNvPr id="45" name="Line 34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2976" y="3216"/>
                                <a:ext cx="0" cy="432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prstDash val="dash"/>
                                <a:round/>
                                <a:headEnd/>
                                <a:tailEnd/>
                              </a:ln>
                              <a:effectLst/>
                            </p:spPr>
                            <p:txBody>
                              <a:bodyPr/>
                              <a:lstStyle/>
                              <a:p>
                                <a:endParaRPr lang="en-US"/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39" name="Group 3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2544" y="2784"/>
                            <a:ext cx="864" cy="864"/>
                            <a:chOff x="2544" y="2784"/>
                            <a:chExt cx="864" cy="864"/>
                          </a:xfrm>
                        </p:grpSpPr>
                        <p:sp>
                          <p:nvSpPr>
                            <p:cNvPr id="40" name="Line 36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2544" y="2784"/>
                              <a:ext cx="864" cy="0"/>
                            </a:xfrm>
                            <a:prstGeom prst="line">
                              <a:avLst/>
                            </a:prstGeom>
                            <a:noFill/>
                            <a:ln w="28575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" name="Line 37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 flipH="1">
                              <a:off x="3408" y="2784"/>
                              <a:ext cx="0" cy="864"/>
                            </a:xfrm>
                            <a:prstGeom prst="line">
                              <a:avLst/>
                            </a:prstGeom>
                            <a:noFill/>
                            <a:ln w="28575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35" name="Group 3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544" y="2352"/>
                          <a:ext cx="1296" cy="1296"/>
                          <a:chOff x="2544" y="2352"/>
                          <a:chExt cx="1296" cy="1296"/>
                        </a:xfrm>
                      </p:grpSpPr>
                      <p:sp>
                        <p:nvSpPr>
                          <p:cNvPr id="36" name="Line 39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544" y="2352"/>
                            <a:ext cx="1296" cy="0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7" name="Line 40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840" y="2352"/>
                            <a:ext cx="0" cy="1296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sp>
                    <p:nvSpPr>
                      <p:cNvPr id="32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44" y="1920"/>
                        <a:ext cx="1728" cy="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prstDash val="dash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4272" y="1920"/>
                        <a:ext cx="0" cy="1728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prstDash val="dash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6" name="Text Box 4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4" y="3072"/>
                      <a:ext cx="576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n-US" sz="2400" b="1"/>
                        <a:t>0,3</a:t>
                      </a:r>
                    </a:p>
                  </p:txBody>
                </p:sp>
                <p:sp>
                  <p:nvSpPr>
                    <p:cNvPr id="27" name="Text Box 4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4" y="2688"/>
                      <a:ext cx="672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n-US" sz="2400" b="1"/>
                        <a:t>0,6</a:t>
                      </a:r>
                    </a:p>
                  </p:txBody>
                </p:sp>
                <p:sp>
                  <p:nvSpPr>
                    <p:cNvPr id="28" name="Text Box 4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4" y="2256"/>
                      <a:ext cx="672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n-US" sz="2400" b="1" dirty="0"/>
                        <a:t>0,9</a:t>
                      </a:r>
                    </a:p>
                  </p:txBody>
                </p:sp>
                <p:sp>
                  <p:nvSpPr>
                    <p:cNvPr id="29" name="Text Box 4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4" y="1824"/>
                      <a:ext cx="624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n-US" sz="2400" b="1"/>
                        <a:t>1,2</a:t>
                      </a:r>
                    </a:p>
                  </p:txBody>
                </p:sp>
                <p:sp>
                  <p:nvSpPr>
                    <p:cNvPr id="30" name="Text Box 4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304" y="1200"/>
                      <a:ext cx="624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n-US" sz="2400" b="1"/>
                        <a:t>I(A)</a:t>
                      </a:r>
                    </a:p>
                  </p:txBody>
                </p:sp>
              </p:grpSp>
            </p:grpSp>
            <p:sp>
              <p:nvSpPr>
                <p:cNvPr id="1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784" y="3696"/>
                  <a:ext cx="540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/>
                    <a:t>1,5</a:t>
                  </a:r>
                </a:p>
              </p:txBody>
            </p:sp>
            <p:sp>
              <p:nvSpPr>
                <p:cNvPr id="1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264" y="3696"/>
                  <a:ext cx="420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/>
                    <a:t>3,0</a:t>
                  </a:r>
                </a:p>
              </p:txBody>
            </p:sp>
            <p:sp>
              <p:nvSpPr>
                <p:cNvPr id="2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3648" y="3696"/>
                  <a:ext cx="420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/>
                    <a:t>4,5</a:t>
                  </a:r>
                </a:p>
              </p:txBody>
            </p:sp>
            <p:sp>
              <p:nvSpPr>
                <p:cNvPr id="2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4128" y="3696"/>
                  <a:ext cx="420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/>
                    <a:t>6,0</a:t>
                  </a:r>
                </a:p>
              </p:txBody>
            </p:sp>
            <p:sp>
              <p:nvSpPr>
                <p:cNvPr id="2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4656" y="3696"/>
                  <a:ext cx="720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/>
                    <a:t>U(V)</a:t>
                  </a:r>
                </a:p>
              </p:txBody>
            </p:sp>
          </p:grpSp>
          <p:sp>
            <p:nvSpPr>
              <p:cNvPr id="13" name="Text Box 53"/>
              <p:cNvSpPr txBox="1">
                <a:spLocks noChangeArrowheads="1"/>
              </p:cNvSpPr>
              <p:nvPr/>
            </p:nvSpPr>
            <p:spPr bwMode="auto">
              <a:xfrm>
                <a:off x="2784" y="2976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/>
                  <a:t>B</a:t>
                </a:r>
              </a:p>
            </p:txBody>
          </p:sp>
          <p:sp>
            <p:nvSpPr>
              <p:cNvPr id="14" name="Text Box 54"/>
              <p:cNvSpPr txBox="1">
                <a:spLocks noChangeArrowheads="1"/>
              </p:cNvSpPr>
              <p:nvPr/>
            </p:nvSpPr>
            <p:spPr bwMode="auto">
              <a:xfrm>
                <a:off x="3261" y="2604"/>
                <a:ext cx="43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15" name="Text Box 55"/>
              <p:cNvSpPr txBox="1">
                <a:spLocks noChangeArrowheads="1"/>
              </p:cNvSpPr>
              <p:nvPr/>
            </p:nvSpPr>
            <p:spPr bwMode="auto">
              <a:xfrm>
                <a:off x="3696" y="2112"/>
                <a:ext cx="43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/>
                  <a:t>D</a:t>
                </a:r>
              </a:p>
            </p:txBody>
          </p:sp>
          <p:sp>
            <p:nvSpPr>
              <p:cNvPr id="16" name="Text Box 56"/>
              <p:cNvSpPr txBox="1">
                <a:spLocks noChangeArrowheads="1"/>
              </p:cNvSpPr>
              <p:nvPr/>
            </p:nvSpPr>
            <p:spPr bwMode="auto">
              <a:xfrm>
                <a:off x="4128" y="1584"/>
                <a:ext cx="52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/>
                  <a:t>E</a:t>
                </a:r>
              </a:p>
            </p:txBody>
          </p:sp>
        </p:grpSp>
        <p:sp>
          <p:nvSpPr>
            <p:cNvPr id="11" name="Line 58"/>
            <p:cNvSpPr>
              <a:spLocks noChangeShapeType="1"/>
            </p:cNvSpPr>
            <p:nvPr/>
          </p:nvSpPr>
          <p:spPr bwMode="auto">
            <a:xfrm flipV="1">
              <a:off x="1680" y="1248"/>
              <a:ext cx="2160" cy="21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" name="Text Box 12"/>
          <p:cNvSpPr txBox="1">
            <a:spLocks noChangeArrowheads="1"/>
          </p:cNvSpPr>
          <p:nvPr/>
        </p:nvSpPr>
        <p:spPr bwMode="auto">
          <a:xfrm>
            <a:off x="0" y="2057400"/>
            <a:ext cx="31242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C3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2,5V; 3,5V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U,I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438400" y="0"/>
            <a:ext cx="41386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III. VẬN DỤNG</a:t>
            </a:r>
            <a:endParaRPr lang="en-US" sz="4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3810000" y="1524000"/>
            <a:ext cx="4724400" cy="4114800"/>
            <a:chOff x="1200" y="960"/>
            <a:chExt cx="3312" cy="2784"/>
          </a:xfrm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1200" y="960"/>
              <a:ext cx="3312" cy="2784"/>
              <a:chOff x="2064" y="1200"/>
              <a:chExt cx="3312" cy="2784"/>
            </a:xfrm>
          </p:grpSpPr>
          <p:grpSp>
            <p:nvGrpSpPr>
              <p:cNvPr id="12" name="Group 11"/>
              <p:cNvGrpSpPr>
                <a:grpSpLocks/>
              </p:cNvGrpSpPr>
              <p:nvPr/>
            </p:nvGrpSpPr>
            <p:grpSpPr bwMode="auto">
              <a:xfrm>
                <a:off x="2064" y="1200"/>
                <a:ext cx="3312" cy="2784"/>
                <a:chOff x="2064" y="1200"/>
                <a:chExt cx="3312" cy="2784"/>
              </a:xfrm>
            </p:grpSpPr>
            <p:grpSp>
              <p:nvGrpSpPr>
                <p:cNvPr id="17" name="Group 12"/>
                <p:cNvGrpSpPr>
                  <a:grpSpLocks/>
                </p:cNvGrpSpPr>
                <p:nvPr/>
              </p:nvGrpSpPr>
              <p:grpSpPr bwMode="auto">
                <a:xfrm>
                  <a:off x="2064" y="1200"/>
                  <a:ext cx="2640" cy="2640"/>
                  <a:chOff x="2064" y="1200"/>
                  <a:chExt cx="2640" cy="2640"/>
                </a:xfrm>
              </p:grpSpPr>
              <p:sp>
                <p:nvSpPr>
                  <p:cNvPr id="23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56" y="3552"/>
                    <a:ext cx="624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400" b="1"/>
                      <a:t>0</a:t>
                    </a:r>
                  </a:p>
                </p:txBody>
              </p:sp>
              <p:grpSp>
                <p:nvGrpSpPr>
                  <p:cNvPr id="24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2064" y="1200"/>
                    <a:ext cx="2640" cy="2448"/>
                    <a:chOff x="2064" y="1200"/>
                    <a:chExt cx="2640" cy="2448"/>
                  </a:xfrm>
                </p:grpSpPr>
                <p:grpSp>
                  <p:nvGrpSpPr>
                    <p:cNvPr id="25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44" y="1488"/>
                      <a:ext cx="2160" cy="2160"/>
                      <a:chOff x="2544" y="1488"/>
                      <a:chExt cx="2160" cy="2160"/>
                    </a:xfrm>
                  </p:grpSpPr>
                  <p:grpSp>
                    <p:nvGrpSpPr>
                      <p:cNvPr id="31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544" y="1488"/>
                        <a:ext cx="2160" cy="2160"/>
                        <a:chOff x="2544" y="1488"/>
                        <a:chExt cx="2160" cy="2160"/>
                      </a:xfrm>
                    </p:grpSpPr>
                    <p:grpSp>
                      <p:nvGrpSpPr>
                        <p:cNvPr id="34" name="Group 17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544" y="1488"/>
                          <a:ext cx="2160" cy="2160"/>
                          <a:chOff x="2544" y="1488"/>
                          <a:chExt cx="2160" cy="2160"/>
                        </a:xfrm>
                      </p:grpSpPr>
                      <p:grpSp>
                        <p:nvGrpSpPr>
                          <p:cNvPr id="38" name="Group 1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2544" y="1488"/>
                            <a:ext cx="2160" cy="2160"/>
                            <a:chOff x="2544" y="1488"/>
                            <a:chExt cx="2160" cy="2160"/>
                          </a:xfrm>
                        </p:grpSpPr>
                        <p:grpSp>
                          <p:nvGrpSpPr>
                            <p:cNvPr id="42" name="Group 19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2544" y="1488"/>
                              <a:ext cx="2160" cy="2160"/>
                              <a:chOff x="1632" y="1392"/>
                              <a:chExt cx="2160" cy="2160"/>
                            </a:xfrm>
                          </p:grpSpPr>
                          <p:grpSp>
                            <p:nvGrpSpPr>
                              <p:cNvPr id="46" name="Group 20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1632" y="3552"/>
                                <a:ext cx="2160" cy="0"/>
                                <a:chOff x="1632" y="3072"/>
                                <a:chExt cx="2160" cy="0"/>
                              </a:xfrm>
                            </p:grpSpPr>
                            <p:sp>
                              <p:nvSpPr>
                                <p:cNvPr id="53" name="Line 21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1632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4" name="Line 22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064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5" name="Line 23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496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6" name="Line 24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928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7" name="Line 25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3360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triangle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  <p:grpSp>
                            <p:nvGrpSpPr>
                              <p:cNvPr id="47" name="Group 26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 rot="-5400000">
                                <a:off x="553" y="2472"/>
                                <a:ext cx="2160" cy="0"/>
                                <a:chOff x="1632" y="3072"/>
                                <a:chExt cx="2160" cy="0"/>
                              </a:xfrm>
                            </p:grpSpPr>
                            <p:sp>
                              <p:nvSpPr>
                                <p:cNvPr id="48" name="Line 27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1632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49" name="Line 28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064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0" name="Line 29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496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1" name="Line 30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928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oval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  <p:sp>
                              <p:nvSpPr>
                                <p:cNvPr id="52" name="Line 31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3360" y="3072"/>
                                  <a:ext cx="432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 type="oval" w="med" len="med"/>
                                  <a:tailEnd type="triangle" w="med" len="med"/>
                                </a:ln>
                                <a:effectLst/>
                              </p:spPr>
                              <p:txBody>
                                <a:bodyPr/>
                                <a:lstStyle/>
                                <a:p>
                                  <a:endParaRPr lang="en-US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3" name="Group 32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2544" y="3216"/>
                              <a:ext cx="432" cy="432"/>
                              <a:chOff x="2544" y="3216"/>
                              <a:chExt cx="432" cy="432"/>
                            </a:xfrm>
                          </p:grpSpPr>
                          <p:sp>
                            <p:nvSpPr>
                              <p:cNvPr id="44" name="Line 33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2544" y="3216"/>
                                <a:ext cx="432" cy="0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prstDash val="dash"/>
                                <a:round/>
                                <a:headEnd/>
                                <a:tailEnd/>
                              </a:ln>
                              <a:effectLst/>
                            </p:spPr>
                            <p:txBody>
                              <a:bodyPr/>
                              <a:lstStyle/>
                              <a:p>
                                <a:endParaRPr lang="en-US"/>
                              </a:p>
                            </p:txBody>
                          </p:sp>
                          <p:sp>
                            <p:nvSpPr>
                              <p:cNvPr id="45" name="Line 34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2976" y="3216"/>
                                <a:ext cx="0" cy="432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prstDash val="dash"/>
                                <a:round/>
                                <a:headEnd/>
                                <a:tailEnd/>
                              </a:ln>
                              <a:effectLst/>
                            </p:spPr>
                            <p:txBody>
                              <a:bodyPr/>
                              <a:lstStyle/>
                              <a:p>
                                <a:endParaRPr lang="en-US"/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39" name="Group 3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2544" y="2784"/>
                            <a:ext cx="864" cy="864"/>
                            <a:chOff x="2544" y="2784"/>
                            <a:chExt cx="864" cy="864"/>
                          </a:xfrm>
                        </p:grpSpPr>
                        <p:sp>
                          <p:nvSpPr>
                            <p:cNvPr id="40" name="Line 36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2544" y="2784"/>
                              <a:ext cx="864" cy="0"/>
                            </a:xfrm>
                            <a:prstGeom prst="line">
                              <a:avLst/>
                            </a:prstGeom>
                            <a:noFill/>
                            <a:ln w="28575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" name="Line 37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 flipH="1">
                              <a:off x="3408" y="2784"/>
                              <a:ext cx="0" cy="864"/>
                            </a:xfrm>
                            <a:prstGeom prst="line">
                              <a:avLst/>
                            </a:prstGeom>
                            <a:noFill/>
                            <a:ln w="28575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35" name="Group 3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544" y="2352"/>
                          <a:ext cx="1296" cy="1296"/>
                          <a:chOff x="2544" y="2352"/>
                          <a:chExt cx="1296" cy="1296"/>
                        </a:xfrm>
                      </p:grpSpPr>
                      <p:sp>
                        <p:nvSpPr>
                          <p:cNvPr id="36" name="Line 39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544" y="2352"/>
                            <a:ext cx="1296" cy="0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7" name="Line 40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840" y="2352"/>
                            <a:ext cx="0" cy="1296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sp>
                    <p:nvSpPr>
                      <p:cNvPr id="32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44" y="1920"/>
                        <a:ext cx="1728" cy="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prstDash val="dash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4272" y="1920"/>
                        <a:ext cx="0" cy="1728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prstDash val="dash"/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6" name="Text Box 4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4" y="3072"/>
                      <a:ext cx="576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n-US" sz="2400" b="1"/>
                        <a:t>0,3</a:t>
                      </a:r>
                    </a:p>
                  </p:txBody>
                </p:sp>
                <p:sp>
                  <p:nvSpPr>
                    <p:cNvPr id="27" name="Text Box 4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4" y="2688"/>
                      <a:ext cx="672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n-US" sz="2400" b="1"/>
                        <a:t>0,6</a:t>
                      </a:r>
                    </a:p>
                  </p:txBody>
                </p:sp>
                <p:sp>
                  <p:nvSpPr>
                    <p:cNvPr id="28" name="Text Box 4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4" y="2256"/>
                      <a:ext cx="672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n-US" sz="2400" b="1"/>
                        <a:t>0,9</a:t>
                      </a:r>
                    </a:p>
                  </p:txBody>
                </p:sp>
                <p:sp>
                  <p:nvSpPr>
                    <p:cNvPr id="29" name="Text Box 4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4" y="1824"/>
                      <a:ext cx="624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n-US" sz="2400" b="1"/>
                        <a:t>1,2</a:t>
                      </a:r>
                    </a:p>
                  </p:txBody>
                </p:sp>
                <p:sp>
                  <p:nvSpPr>
                    <p:cNvPr id="30" name="Text Box 4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304" y="1200"/>
                      <a:ext cx="624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n-US" sz="2400" b="1"/>
                        <a:t>I(A)</a:t>
                      </a:r>
                    </a:p>
                  </p:txBody>
                </p:sp>
              </p:grpSp>
            </p:grpSp>
            <p:sp>
              <p:nvSpPr>
                <p:cNvPr id="1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784" y="3696"/>
                  <a:ext cx="540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/>
                    <a:t>1,5</a:t>
                  </a:r>
                </a:p>
              </p:txBody>
            </p:sp>
            <p:sp>
              <p:nvSpPr>
                <p:cNvPr id="1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264" y="3696"/>
                  <a:ext cx="420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/>
                    <a:t>3,0</a:t>
                  </a:r>
                </a:p>
              </p:txBody>
            </p:sp>
            <p:sp>
              <p:nvSpPr>
                <p:cNvPr id="2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3648" y="3696"/>
                  <a:ext cx="420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/>
                    <a:t>4,5</a:t>
                  </a:r>
                </a:p>
              </p:txBody>
            </p:sp>
            <p:sp>
              <p:nvSpPr>
                <p:cNvPr id="2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4128" y="3696"/>
                  <a:ext cx="420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/>
                    <a:t>6,0</a:t>
                  </a:r>
                </a:p>
              </p:txBody>
            </p:sp>
            <p:sp>
              <p:nvSpPr>
                <p:cNvPr id="2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4656" y="3696"/>
                  <a:ext cx="720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 b="1"/>
                    <a:t>U(V)</a:t>
                  </a:r>
                </a:p>
              </p:txBody>
            </p:sp>
          </p:grpSp>
          <p:sp>
            <p:nvSpPr>
              <p:cNvPr id="13" name="Text Box 53"/>
              <p:cNvSpPr txBox="1">
                <a:spLocks noChangeArrowheads="1"/>
              </p:cNvSpPr>
              <p:nvPr/>
            </p:nvSpPr>
            <p:spPr bwMode="auto">
              <a:xfrm>
                <a:off x="2784" y="2976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/>
                  <a:t>B</a:t>
                </a:r>
              </a:p>
            </p:txBody>
          </p:sp>
          <p:sp>
            <p:nvSpPr>
              <p:cNvPr id="14" name="Text Box 54"/>
              <p:cNvSpPr txBox="1">
                <a:spLocks noChangeArrowheads="1"/>
              </p:cNvSpPr>
              <p:nvPr/>
            </p:nvSpPr>
            <p:spPr bwMode="auto">
              <a:xfrm>
                <a:off x="3216" y="2586"/>
                <a:ext cx="43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15" name="Text Box 55"/>
              <p:cNvSpPr txBox="1">
                <a:spLocks noChangeArrowheads="1"/>
              </p:cNvSpPr>
              <p:nvPr/>
            </p:nvSpPr>
            <p:spPr bwMode="auto">
              <a:xfrm>
                <a:off x="3696" y="2112"/>
                <a:ext cx="43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/>
                  <a:t>D</a:t>
                </a:r>
              </a:p>
            </p:txBody>
          </p:sp>
          <p:sp>
            <p:nvSpPr>
              <p:cNvPr id="16" name="Text Box 56"/>
              <p:cNvSpPr txBox="1">
                <a:spLocks noChangeArrowheads="1"/>
              </p:cNvSpPr>
              <p:nvPr/>
            </p:nvSpPr>
            <p:spPr bwMode="auto">
              <a:xfrm>
                <a:off x="4128" y="1584"/>
                <a:ext cx="52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/>
                  <a:t>E</a:t>
                </a:r>
              </a:p>
            </p:txBody>
          </p:sp>
        </p:grpSp>
        <p:sp>
          <p:nvSpPr>
            <p:cNvPr id="11" name="Line 58"/>
            <p:cNvSpPr>
              <a:spLocks noChangeShapeType="1"/>
            </p:cNvSpPr>
            <p:nvPr/>
          </p:nvSpPr>
          <p:spPr bwMode="auto">
            <a:xfrm flipV="1">
              <a:off x="1680" y="1248"/>
              <a:ext cx="2160" cy="21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Text Box 60"/>
          <p:cNvSpPr txBox="1">
            <a:spLocks noChangeArrowheads="1"/>
          </p:cNvSpPr>
          <p:nvPr/>
        </p:nvSpPr>
        <p:spPr bwMode="auto">
          <a:xfrm>
            <a:off x="228600" y="1371600"/>
            <a:ext cx="2743200" cy="50783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en-US" sz="2400" b="1" i="1" u="sng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altLang="en-US" sz="24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u="sng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sz="2400" b="1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hoành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U = 2,5V. *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hoành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Line 61"/>
          <p:cNvSpPr>
            <a:spLocks noChangeShapeType="1"/>
          </p:cNvSpPr>
          <p:nvPr/>
        </p:nvSpPr>
        <p:spPr bwMode="auto">
          <a:xfrm flipH="1" flipV="1">
            <a:off x="5566364" y="4036147"/>
            <a:ext cx="0" cy="1083106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Line 62"/>
          <p:cNvSpPr>
            <a:spLocks noChangeShapeType="1"/>
          </p:cNvSpPr>
          <p:nvPr/>
        </p:nvSpPr>
        <p:spPr bwMode="auto">
          <a:xfrm flipH="1">
            <a:off x="4523510" y="4031675"/>
            <a:ext cx="1025939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Line 63"/>
          <p:cNvSpPr>
            <a:spLocks noChangeShapeType="1"/>
          </p:cNvSpPr>
          <p:nvPr/>
        </p:nvSpPr>
        <p:spPr bwMode="auto">
          <a:xfrm flipH="1" flipV="1">
            <a:off x="5902030" y="3743242"/>
            <a:ext cx="0" cy="1362157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" name="Line 64"/>
          <p:cNvSpPr>
            <a:spLocks noChangeShapeType="1"/>
          </p:cNvSpPr>
          <p:nvPr/>
        </p:nvSpPr>
        <p:spPr bwMode="auto">
          <a:xfrm flipH="1">
            <a:off x="4495800" y="3671460"/>
            <a:ext cx="140623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Text Box 66"/>
          <p:cNvSpPr txBox="1">
            <a:spLocks noChangeArrowheads="1"/>
          </p:cNvSpPr>
          <p:nvPr/>
        </p:nvSpPr>
        <p:spPr bwMode="auto">
          <a:xfrm>
            <a:off x="67056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>
            <a:off x="6858000" y="2667000"/>
            <a:ext cx="0" cy="2438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" name="Line 68"/>
          <p:cNvSpPr>
            <a:spLocks noChangeShapeType="1"/>
          </p:cNvSpPr>
          <p:nvPr/>
        </p:nvSpPr>
        <p:spPr bwMode="auto">
          <a:xfrm flipH="1">
            <a:off x="4495800" y="2680855"/>
            <a:ext cx="23622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Text Box 69"/>
          <p:cNvSpPr txBox="1">
            <a:spLocks noChangeArrowheads="1"/>
          </p:cNvSpPr>
          <p:nvPr/>
        </p:nvSpPr>
        <p:spPr bwMode="auto">
          <a:xfrm>
            <a:off x="5334000" y="50292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</a:rPr>
              <a:t>2,5</a:t>
            </a:r>
          </a:p>
        </p:txBody>
      </p: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962400" y="38100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</a:rPr>
              <a:t>0,5</a:t>
            </a: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5749630" y="504796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</a:rPr>
              <a:t>3,5</a:t>
            </a:r>
          </a:p>
        </p:txBody>
      </p:sp>
      <p:sp>
        <p:nvSpPr>
          <p:cNvPr id="70" name="Text Box 72"/>
          <p:cNvSpPr txBox="1">
            <a:spLocks noChangeArrowheads="1"/>
          </p:cNvSpPr>
          <p:nvPr/>
        </p:nvSpPr>
        <p:spPr bwMode="auto">
          <a:xfrm>
            <a:off x="4003965" y="341515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</a:rPr>
              <a:t>0,7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438400" y="0"/>
            <a:ext cx="41386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III. VẬN DỤNG</a:t>
            </a:r>
            <a:endParaRPr lang="en-US" sz="4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  <p:bldP spid="61" grpId="0" animBg="1"/>
      <p:bldP spid="62" grpId="0" animBg="1"/>
      <p:bldP spid="64" grpId="0"/>
      <p:bldP spid="65" grpId="0" animBg="1"/>
      <p:bldP spid="66" grpId="0" animBg="1"/>
      <p:bldP spid="67" grpId="0"/>
      <p:bldP spid="68" grpId="0"/>
      <p:bldP spid="69" grpId="0"/>
      <p:bldP spid="70" grpId="0"/>
      <p:bldP spid="7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138"/>
          <p:cNvGraphicFramePr>
            <a:graphicFrameLocks/>
          </p:cNvGraphicFramePr>
          <p:nvPr/>
        </p:nvGraphicFramePr>
        <p:xfrm>
          <a:off x="3048000" y="1219199"/>
          <a:ext cx="5715000" cy="4953002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  <a:gridCol w="1905000"/>
              </a:tblGrid>
              <a:tr h="13856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124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2,0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141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141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124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0,25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141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6,0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Line 125"/>
          <p:cNvSpPr>
            <a:spLocks noChangeShapeType="1"/>
          </p:cNvSpPr>
          <p:nvPr/>
        </p:nvSpPr>
        <p:spPr bwMode="auto">
          <a:xfrm>
            <a:off x="3048000" y="1219200"/>
            <a:ext cx="1919287" cy="1366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Text Box 139"/>
          <p:cNvSpPr txBox="1">
            <a:spLocks noChangeArrowheads="1"/>
          </p:cNvSpPr>
          <p:nvPr/>
        </p:nvSpPr>
        <p:spPr bwMode="auto">
          <a:xfrm>
            <a:off x="7315200" y="3429000"/>
            <a:ext cx="990600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0,125</a:t>
            </a:r>
          </a:p>
        </p:txBody>
      </p:sp>
      <p:sp>
        <p:nvSpPr>
          <p:cNvPr id="10" name="Text Box 140"/>
          <p:cNvSpPr txBox="1">
            <a:spLocks noChangeArrowheads="1"/>
          </p:cNvSpPr>
          <p:nvPr/>
        </p:nvSpPr>
        <p:spPr bwMode="auto">
          <a:xfrm>
            <a:off x="5486400" y="4191000"/>
            <a:ext cx="838200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bg1"/>
                </a:solidFill>
              </a:rPr>
              <a:t>  </a:t>
            </a:r>
            <a:r>
              <a:rPr lang="en-US" altLang="en-US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4,0</a:t>
            </a:r>
          </a:p>
        </p:txBody>
      </p:sp>
      <p:sp>
        <p:nvSpPr>
          <p:cNvPr id="11" name="Text Box 141"/>
          <p:cNvSpPr txBox="1">
            <a:spLocks noChangeArrowheads="1"/>
          </p:cNvSpPr>
          <p:nvPr/>
        </p:nvSpPr>
        <p:spPr bwMode="auto">
          <a:xfrm>
            <a:off x="5486400" y="4876800"/>
            <a:ext cx="838200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5,0</a:t>
            </a:r>
          </a:p>
        </p:txBody>
      </p:sp>
      <p:sp>
        <p:nvSpPr>
          <p:cNvPr id="12" name="Text Box 142"/>
          <p:cNvSpPr txBox="1">
            <a:spLocks noChangeArrowheads="1"/>
          </p:cNvSpPr>
          <p:nvPr/>
        </p:nvSpPr>
        <p:spPr bwMode="auto">
          <a:xfrm>
            <a:off x="7391400" y="5562600"/>
            <a:ext cx="838200" cy="457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0,3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438400" y="0"/>
            <a:ext cx="41386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III. VẬN DỤNG</a:t>
            </a:r>
            <a:endParaRPr lang="en-US" sz="4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295400"/>
            <a:ext cx="2895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C4: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sót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400" b="1" i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3886200" cy="1524000"/>
          </a:xfrm>
          <a:prstGeom prst="rect">
            <a:avLst/>
          </a:prstGeom>
        </p:spPr>
        <p:txBody>
          <a:bodyPr wrap="none">
            <a:prstTxWarp prst="textWave2">
              <a:avLst/>
            </a:prstTxWarp>
            <a:spAutoFit/>
          </a:bodyPr>
          <a:lstStyle/>
          <a:p>
            <a:r>
              <a:rPr lang="en-US" sz="4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GHI NHỚ </a:t>
            </a:r>
            <a:endParaRPr 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b3ba51d41b4430ee59e6b99a84e0d7b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0"/>
            <a:ext cx="47244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981200"/>
            <a:ext cx="4191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endParaRPr lang="en-US" altLang="en-US" sz="2400" b="1" i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toạ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U = 0 ; I = 0)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3964" y="297359"/>
            <a:ext cx="514756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HƯỚNG DẪN HỌC</a:t>
            </a:r>
            <a:endParaRPr lang="en-US" sz="4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981200"/>
            <a:ext cx="7848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endParaRPr lang="en-US" altLang="en-US" sz="24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altLang="en-US" sz="24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altLang="en-US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alt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4122625"/>
            <a:ext cx="70815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7868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ĐẶT VẤN ĐỀ</a:t>
            </a:r>
            <a:endParaRPr lang="en-US" sz="5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533400" y="1447800"/>
            <a:ext cx="7848600" cy="1676400"/>
          </a:xfrm>
          <a:prstGeom prst="wedgeRoundRectCallout">
            <a:avLst>
              <a:gd name="adj1" fmla="val -46025"/>
              <a:gd name="adj2" fmla="val 81801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Pictur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6209" y="4267200"/>
            <a:ext cx="2257792" cy="2590800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381000" y="3962400"/>
            <a:ext cx="6324600" cy="1676400"/>
          </a:xfrm>
          <a:prstGeom prst="wedgeRoundRectCallout">
            <a:avLst>
              <a:gd name="adj1" fmla="val 47844"/>
              <a:gd name="adj2" fmla="val 76346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1" y="0"/>
            <a:ext cx="7239000" cy="10668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CÓ THỂ EM CHƯA BIẾT 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91000" y="1219200"/>
            <a:ext cx="4953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Georg Simon Ohm (G .S .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1789 - 1854)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1827 .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1876 ; 49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hàn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uỷ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. Cho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TK XIX 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rãi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nay….. </a:t>
            </a:r>
            <a:endParaRPr lang="en-US" alt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Những nhà vật lý làm thay đổi thế giới (Phần 2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0"/>
            <a:ext cx="3905250" cy="46863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0"/>
            <a:ext cx="1165998" cy="133797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14800"/>
            <a:ext cx="2532185" cy="27432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228600"/>
            <a:ext cx="9144000" cy="30777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CHƯƠNG 1 – </a:t>
            </a:r>
            <a:r>
              <a:rPr lang="en-US" sz="4400" b="1" i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4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HỌC </a:t>
            </a:r>
          </a:p>
          <a:p>
            <a:pPr algn="ctr"/>
            <a:endParaRPr lang="en-US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u="sng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1: BÀI 1</a:t>
            </a:r>
          </a:p>
          <a:p>
            <a:pPr algn="ctr"/>
            <a:r>
              <a:rPr lang="en-US" sz="31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SỰ PHỤ THUỘC CỦA CƯỜNG ĐỘ DÒNG </a:t>
            </a:r>
            <a:r>
              <a:rPr lang="en-US" sz="31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1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VÀO </a:t>
            </a:r>
            <a:r>
              <a:rPr lang="en-US" sz="31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1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1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THẾ </a:t>
            </a:r>
            <a:r>
              <a:rPr lang="en-US" sz="31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1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HAI ĐẦU DÂY DẪN </a:t>
            </a:r>
            <a:endParaRPr lang="en-US" sz="31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381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570783846"/>
              </p:ext>
            </p:extLst>
          </p:nvPr>
        </p:nvGraphicFramePr>
        <p:xfrm>
          <a:off x="1066800" y="0"/>
          <a:ext cx="7620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381000"/>
            <a:ext cx="1981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NỘI</a:t>
            </a:r>
          </a:p>
          <a:p>
            <a:pPr algn="ctr"/>
            <a:endParaRPr lang="en-US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371600"/>
            <a:ext cx="3124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DUNG</a:t>
            </a:r>
            <a:endParaRPr lang="en-US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6372" y="0"/>
            <a:ext cx="5250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I- THÍ NGHIỆM</a:t>
            </a:r>
            <a:endParaRPr lang="en-US" sz="5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i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4546600" y="1447800"/>
            <a:ext cx="4064000" cy="2362200"/>
            <a:chOff x="2864" y="912"/>
            <a:chExt cx="2560" cy="1488"/>
          </a:xfrm>
        </p:grpSpPr>
        <p:sp>
          <p:nvSpPr>
            <p:cNvPr id="6" name="Oval 19"/>
            <p:cNvSpPr>
              <a:spLocks noChangeArrowheads="1"/>
            </p:cNvSpPr>
            <p:nvPr/>
          </p:nvSpPr>
          <p:spPr bwMode="auto">
            <a:xfrm>
              <a:off x="2864" y="1392"/>
              <a:ext cx="432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altLang="en-US" sz="3200" b="1">
                  <a:solidFill>
                    <a:schemeClr val="bg1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7" name="Line 20"/>
            <p:cNvSpPr>
              <a:spLocks noChangeShapeType="1"/>
            </p:cNvSpPr>
            <p:nvPr/>
          </p:nvSpPr>
          <p:spPr bwMode="auto">
            <a:xfrm>
              <a:off x="3072" y="968"/>
              <a:ext cx="0" cy="432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21"/>
            <p:cNvSpPr>
              <a:spLocks noChangeShapeType="1"/>
            </p:cNvSpPr>
            <p:nvPr/>
          </p:nvSpPr>
          <p:spPr bwMode="auto">
            <a:xfrm>
              <a:off x="3096" y="1776"/>
              <a:ext cx="0" cy="384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22"/>
            <p:cNvSpPr>
              <a:spLocks noChangeShapeType="1"/>
            </p:cNvSpPr>
            <p:nvPr/>
          </p:nvSpPr>
          <p:spPr bwMode="auto">
            <a:xfrm>
              <a:off x="3096" y="2160"/>
              <a:ext cx="336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23"/>
            <p:cNvSpPr>
              <a:spLocks noChangeShapeType="1"/>
            </p:cNvSpPr>
            <p:nvPr/>
          </p:nvSpPr>
          <p:spPr bwMode="auto">
            <a:xfrm flipV="1">
              <a:off x="3424" y="1976"/>
              <a:ext cx="288" cy="192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3744" y="2160"/>
              <a:ext cx="528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25"/>
            <p:cNvSpPr>
              <a:spLocks noChangeShapeType="1"/>
            </p:cNvSpPr>
            <p:nvPr/>
          </p:nvSpPr>
          <p:spPr bwMode="auto">
            <a:xfrm>
              <a:off x="4704" y="2160"/>
              <a:ext cx="720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26"/>
            <p:cNvSpPr>
              <a:spLocks noChangeShapeType="1"/>
            </p:cNvSpPr>
            <p:nvPr/>
          </p:nvSpPr>
          <p:spPr bwMode="auto">
            <a:xfrm>
              <a:off x="3072" y="976"/>
              <a:ext cx="720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27"/>
            <p:cNvSpPr>
              <a:spLocks noChangeShapeType="1"/>
            </p:cNvSpPr>
            <p:nvPr/>
          </p:nvSpPr>
          <p:spPr bwMode="auto">
            <a:xfrm>
              <a:off x="3792" y="968"/>
              <a:ext cx="0" cy="528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8"/>
            <p:cNvSpPr>
              <a:spLocks noChangeShapeType="1"/>
            </p:cNvSpPr>
            <p:nvPr/>
          </p:nvSpPr>
          <p:spPr bwMode="auto">
            <a:xfrm>
              <a:off x="3792" y="1488"/>
              <a:ext cx="43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9"/>
            <p:cNvSpPr>
              <a:spLocks noChangeShapeType="1"/>
            </p:cNvSpPr>
            <p:nvPr/>
          </p:nvSpPr>
          <p:spPr bwMode="auto">
            <a:xfrm>
              <a:off x="4656" y="1488"/>
              <a:ext cx="336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30"/>
            <p:cNvSpPr>
              <a:spLocks noChangeShapeType="1"/>
            </p:cNvSpPr>
            <p:nvPr/>
          </p:nvSpPr>
          <p:spPr bwMode="auto">
            <a:xfrm>
              <a:off x="4992" y="1008"/>
              <a:ext cx="0" cy="48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31"/>
            <p:cNvSpPr>
              <a:spLocks noChangeShapeType="1"/>
            </p:cNvSpPr>
            <p:nvPr/>
          </p:nvSpPr>
          <p:spPr bwMode="auto">
            <a:xfrm>
              <a:off x="4992" y="1008"/>
              <a:ext cx="43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32"/>
            <p:cNvSpPr>
              <a:spLocks noChangeShapeType="1"/>
            </p:cNvSpPr>
            <p:nvPr/>
          </p:nvSpPr>
          <p:spPr bwMode="auto">
            <a:xfrm>
              <a:off x="5424" y="1008"/>
              <a:ext cx="0" cy="1152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Oval 37"/>
            <p:cNvSpPr>
              <a:spLocks noChangeArrowheads="1"/>
            </p:cNvSpPr>
            <p:nvPr/>
          </p:nvSpPr>
          <p:spPr bwMode="auto">
            <a:xfrm>
              <a:off x="4224" y="1296"/>
              <a:ext cx="432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altLang="en-US" sz="3200" b="1">
                  <a:solidFill>
                    <a:schemeClr val="bg1"/>
                  </a:solidFill>
                  <a:latin typeface=".VnTimeH" pitchFamily="34" charset="0"/>
                </a:rPr>
                <a:t>V</a:t>
              </a:r>
            </a:p>
          </p:txBody>
        </p:sp>
        <p:sp>
          <p:nvSpPr>
            <p:cNvPr id="21" name="Line 38"/>
            <p:cNvSpPr>
              <a:spLocks noChangeShapeType="1"/>
            </p:cNvSpPr>
            <p:nvPr/>
          </p:nvSpPr>
          <p:spPr bwMode="auto">
            <a:xfrm>
              <a:off x="3792" y="976"/>
              <a:ext cx="19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" name="Group 53"/>
            <p:cNvGrpSpPr>
              <a:grpSpLocks/>
            </p:cNvGrpSpPr>
            <p:nvPr/>
          </p:nvGrpSpPr>
          <p:grpSpPr bwMode="auto">
            <a:xfrm>
              <a:off x="3984" y="912"/>
              <a:ext cx="1008" cy="144"/>
              <a:chOff x="3984" y="912"/>
              <a:chExt cx="1008" cy="144"/>
            </a:xfrm>
          </p:grpSpPr>
          <p:sp>
            <p:nvSpPr>
              <p:cNvPr id="30" name="Line 39"/>
              <p:cNvSpPr>
                <a:spLocks noChangeShapeType="1"/>
              </p:cNvSpPr>
              <p:nvPr/>
            </p:nvSpPr>
            <p:spPr bwMode="auto">
              <a:xfrm flipH="1">
                <a:off x="4032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40"/>
              <p:cNvSpPr>
                <a:spLocks noChangeShapeType="1"/>
              </p:cNvSpPr>
              <p:nvPr/>
            </p:nvSpPr>
            <p:spPr bwMode="auto">
              <a:xfrm flipH="1">
                <a:off x="4176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41"/>
              <p:cNvSpPr>
                <a:spLocks noChangeShapeType="1"/>
              </p:cNvSpPr>
              <p:nvPr/>
            </p:nvSpPr>
            <p:spPr bwMode="auto">
              <a:xfrm flipH="1">
                <a:off x="4320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42"/>
              <p:cNvSpPr>
                <a:spLocks noChangeShapeType="1"/>
              </p:cNvSpPr>
              <p:nvPr/>
            </p:nvSpPr>
            <p:spPr bwMode="auto">
              <a:xfrm flipH="1">
                <a:off x="4464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43"/>
              <p:cNvSpPr>
                <a:spLocks noChangeShapeType="1"/>
              </p:cNvSpPr>
              <p:nvPr/>
            </p:nvSpPr>
            <p:spPr bwMode="auto">
              <a:xfrm flipH="1">
                <a:off x="4608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44"/>
              <p:cNvSpPr>
                <a:spLocks noChangeShapeType="1"/>
              </p:cNvSpPr>
              <p:nvPr/>
            </p:nvSpPr>
            <p:spPr bwMode="auto">
              <a:xfrm>
                <a:off x="4896" y="1008"/>
                <a:ext cx="96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45"/>
              <p:cNvSpPr>
                <a:spLocks noChangeShapeType="1"/>
              </p:cNvSpPr>
              <p:nvPr/>
            </p:nvSpPr>
            <p:spPr bwMode="auto">
              <a:xfrm>
                <a:off x="4128" y="912"/>
                <a:ext cx="48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46"/>
              <p:cNvSpPr>
                <a:spLocks noChangeShapeType="1"/>
              </p:cNvSpPr>
              <p:nvPr/>
            </p:nvSpPr>
            <p:spPr bwMode="auto">
              <a:xfrm>
                <a:off x="4272" y="912"/>
                <a:ext cx="48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47"/>
              <p:cNvSpPr>
                <a:spLocks noChangeShapeType="1"/>
              </p:cNvSpPr>
              <p:nvPr/>
            </p:nvSpPr>
            <p:spPr bwMode="auto">
              <a:xfrm>
                <a:off x="4416" y="912"/>
                <a:ext cx="48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48"/>
              <p:cNvSpPr>
                <a:spLocks noChangeShapeType="1"/>
              </p:cNvSpPr>
              <p:nvPr/>
            </p:nvSpPr>
            <p:spPr bwMode="auto">
              <a:xfrm>
                <a:off x="4560" y="912"/>
                <a:ext cx="48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49"/>
              <p:cNvSpPr>
                <a:spLocks noChangeShapeType="1"/>
              </p:cNvSpPr>
              <p:nvPr/>
            </p:nvSpPr>
            <p:spPr bwMode="auto">
              <a:xfrm>
                <a:off x="4704" y="912"/>
                <a:ext cx="48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50"/>
              <p:cNvSpPr>
                <a:spLocks noChangeShapeType="1"/>
              </p:cNvSpPr>
              <p:nvPr/>
            </p:nvSpPr>
            <p:spPr bwMode="auto">
              <a:xfrm flipH="1">
                <a:off x="4752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51"/>
              <p:cNvSpPr>
                <a:spLocks noChangeShapeType="1"/>
              </p:cNvSpPr>
              <p:nvPr/>
            </p:nvSpPr>
            <p:spPr bwMode="auto">
              <a:xfrm>
                <a:off x="4848" y="912"/>
                <a:ext cx="48" cy="9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52"/>
              <p:cNvSpPr>
                <a:spLocks noChangeShapeType="1"/>
              </p:cNvSpPr>
              <p:nvPr/>
            </p:nvSpPr>
            <p:spPr bwMode="auto">
              <a:xfrm>
                <a:off x="3984" y="960"/>
                <a:ext cx="48" cy="9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" name="Line 54"/>
            <p:cNvSpPr>
              <a:spLocks noChangeShapeType="1"/>
            </p:cNvSpPr>
            <p:nvPr/>
          </p:nvSpPr>
          <p:spPr bwMode="auto">
            <a:xfrm flipH="1">
              <a:off x="4200" y="2064"/>
              <a:ext cx="144" cy="192"/>
            </a:xfrm>
            <a:prstGeom prst="line">
              <a:avLst/>
            </a:prstGeom>
            <a:noFill/>
            <a:ln w="3810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55"/>
            <p:cNvSpPr>
              <a:spLocks noChangeShapeType="1"/>
            </p:cNvSpPr>
            <p:nvPr/>
          </p:nvSpPr>
          <p:spPr bwMode="auto">
            <a:xfrm flipH="1">
              <a:off x="4624" y="2064"/>
              <a:ext cx="144" cy="192"/>
            </a:xfrm>
            <a:prstGeom prst="line">
              <a:avLst/>
            </a:prstGeom>
            <a:noFill/>
            <a:ln w="3810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56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26" name="Text Box 57"/>
            <p:cNvSpPr txBox="1">
              <a:spLocks noChangeArrowheads="1"/>
            </p:cNvSpPr>
            <p:nvPr/>
          </p:nvSpPr>
          <p:spPr bwMode="auto">
            <a:xfrm>
              <a:off x="4152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latin typeface=".VnTimeH" pitchFamily="34" charset="0"/>
                </a:rPr>
                <a:t>A</a:t>
              </a:r>
            </a:p>
          </p:txBody>
        </p:sp>
        <p:sp>
          <p:nvSpPr>
            <p:cNvPr id="27" name="Text Box 58"/>
            <p:cNvSpPr txBox="1">
              <a:spLocks noChangeArrowheads="1"/>
            </p:cNvSpPr>
            <p:nvPr/>
          </p:nvSpPr>
          <p:spPr bwMode="auto">
            <a:xfrm>
              <a:off x="4600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TimeH" pitchFamily="34" charset="0"/>
                </a:rPr>
                <a:t>B</a:t>
              </a:r>
            </a:p>
          </p:txBody>
        </p:sp>
        <p:sp>
          <p:nvSpPr>
            <p:cNvPr id="28" name="Text Box 60"/>
            <p:cNvSpPr txBox="1">
              <a:spLocks noChangeArrowheads="1"/>
            </p:cNvSpPr>
            <p:nvPr/>
          </p:nvSpPr>
          <p:spPr bwMode="auto">
            <a:xfrm>
              <a:off x="4168" y="2160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+</a:t>
              </a:r>
            </a:p>
          </p:txBody>
        </p:sp>
        <p:sp>
          <p:nvSpPr>
            <p:cNvPr id="29" name="Text Box 61"/>
            <p:cNvSpPr txBox="1">
              <a:spLocks noChangeArrowheads="1"/>
            </p:cNvSpPr>
            <p:nvPr/>
          </p:nvSpPr>
          <p:spPr bwMode="auto">
            <a:xfrm>
              <a:off x="4608" y="211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-</a:t>
              </a:r>
            </a:p>
          </p:txBody>
        </p:sp>
      </p:grpSp>
      <p:sp>
        <p:nvSpPr>
          <p:cNvPr id="45" name="Rectangle 44"/>
          <p:cNvSpPr/>
          <p:nvPr/>
        </p:nvSpPr>
        <p:spPr>
          <a:xfrm>
            <a:off x="0" y="1676400"/>
            <a:ext cx="411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1.1,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62"/>
          <p:cNvSpPr txBox="1">
            <a:spLocks noChangeArrowheads="1"/>
          </p:cNvSpPr>
          <p:nvPr/>
        </p:nvSpPr>
        <p:spPr bwMode="auto">
          <a:xfrm>
            <a:off x="533400" y="4921946"/>
            <a:ext cx="4013200" cy="8002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endParaRPr lang="en-US" altLang="en-US" sz="23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 Box 63"/>
          <p:cNvSpPr txBox="1">
            <a:spLocks noChangeArrowheads="1"/>
          </p:cNvSpPr>
          <p:nvPr/>
        </p:nvSpPr>
        <p:spPr bwMode="auto">
          <a:xfrm>
            <a:off x="4762500" y="4953000"/>
            <a:ext cx="3848100" cy="8002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Vôn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endParaRPr lang="en-US" altLang="en-US" sz="23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Straight Arrow Connector 50"/>
          <p:cNvCxnSpPr>
            <a:stCxn id="48" idx="0"/>
            <a:endCxn id="6" idx="3"/>
          </p:cNvCxnSpPr>
          <p:nvPr/>
        </p:nvCxnSpPr>
        <p:spPr>
          <a:xfrm flipV="1">
            <a:off x="2540000" y="2730126"/>
            <a:ext cx="2107033" cy="21918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7110845" y="2660073"/>
            <a:ext cx="152400" cy="22549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5" grpId="0"/>
      <p:bldP spid="48" grpId="1" animBg="1"/>
      <p:bldP spid="4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6372" y="0"/>
            <a:ext cx="5250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I- THÍ NGHIỆM</a:t>
            </a:r>
            <a:endParaRPr lang="en-US" sz="5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i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4546600" y="1447800"/>
            <a:ext cx="4064000" cy="2362200"/>
            <a:chOff x="2864" y="912"/>
            <a:chExt cx="2560" cy="1488"/>
          </a:xfrm>
        </p:grpSpPr>
        <p:sp>
          <p:nvSpPr>
            <p:cNvPr id="6" name="Oval 19"/>
            <p:cNvSpPr>
              <a:spLocks noChangeArrowheads="1"/>
            </p:cNvSpPr>
            <p:nvPr/>
          </p:nvSpPr>
          <p:spPr bwMode="auto">
            <a:xfrm>
              <a:off x="2864" y="1392"/>
              <a:ext cx="432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altLang="en-US" sz="3200" b="1">
                  <a:solidFill>
                    <a:schemeClr val="bg1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7" name="Line 20"/>
            <p:cNvSpPr>
              <a:spLocks noChangeShapeType="1"/>
            </p:cNvSpPr>
            <p:nvPr/>
          </p:nvSpPr>
          <p:spPr bwMode="auto">
            <a:xfrm>
              <a:off x="3072" y="968"/>
              <a:ext cx="0" cy="432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21"/>
            <p:cNvSpPr>
              <a:spLocks noChangeShapeType="1"/>
            </p:cNvSpPr>
            <p:nvPr/>
          </p:nvSpPr>
          <p:spPr bwMode="auto">
            <a:xfrm>
              <a:off x="3096" y="1776"/>
              <a:ext cx="0" cy="384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22"/>
            <p:cNvSpPr>
              <a:spLocks noChangeShapeType="1"/>
            </p:cNvSpPr>
            <p:nvPr/>
          </p:nvSpPr>
          <p:spPr bwMode="auto">
            <a:xfrm>
              <a:off x="3096" y="2160"/>
              <a:ext cx="336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23"/>
            <p:cNvSpPr>
              <a:spLocks noChangeShapeType="1"/>
            </p:cNvSpPr>
            <p:nvPr/>
          </p:nvSpPr>
          <p:spPr bwMode="auto">
            <a:xfrm flipV="1">
              <a:off x="3424" y="1976"/>
              <a:ext cx="288" cy="192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3744" y="2160"/>
              <a:ext cx="528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25"/>
            <p:cNvSpPr>
              <a:spLocks noChangeShapeType="1"/>
            </p:cNvSpPr>
            <p:nvPr/>
          </p:nvSpPr>
          <p:spPr bwMode="auto">
            <a:xfrm>
              <a:off x="4704" y="2160"/>
              <a:ext cx="720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26"/>
            <p:cNvSpPr>
              <a:spLocks noChangeShapeType="1"/>
            </p:cNvSpPr>
            <p:nvPr/>
          </p:nvSpPr>
          <p:spPr bwMode="auto">
            <a:xfrm>
              <a:off x="3072" y="976"/>
              <a:ext cx="720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27"/>
            <p:cNvSpPr>
              <a:spLocks noChangeShapeType="1"/>
            </p:cNvSpPr>
            <p:nvPr/>
          </p:nvSpPr>
          <p:spPr bwMode="auto">
            <a:xfrm>
              <a:off x="3792" y="968"/>
              <a:ext cx="0" cy="528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8"/>
            <p:cNvSpPr>
              <a:spLocks noChangeShapeType="1"/>
            </p:cNvSpPr>
            <p:nvPr/>
          </p:nvSpPr>
          <p:spPr bwMode="auto">
            <a:xfrm>
              <a:off x="3792" y="1488"/>
              <a:ext cx="43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9"/>
            <p:cNvSpPr>
              <a:spLocks noChangeShapeType="1"/>
            </p:cNvSpPr>
            <p:nvPr/>
          </p:nvSpPr>
          <p:spPr bwMode="auto">
            <a:xfrm>
              <a:off x="4656" y="1488"/>
              <a:ext cx="336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30"/>
            <p:cNvSpPr>
              <a:spLocks noChangeShapeType="1"/>
            </p:cNvSpPr>
            <p:nvPr/>
          </p:nvSpPr>
          <p:spPr bwMode="auto">
            <a:xfrm>
              <a:off x="4992" y="1008"/>
              <a:ext cx="0" cy="48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31"/>
            <p:cNvSpPr>
              <a:spLocks noChangeShapeType="1"/>
            </p:cNvSpPr>
            <p:nvPr/>
          </p:nvSpPr>
          <p:spPr bwMode="auto">
            <a:xfrm>
              <a:off x="4992" y="1008"/>
              <a:ext cx="43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32"/>
            <p:cNvSpPr>
              <a:spLocks noChangeShapeType="1"/>
            </p:cNvSpPr>
            <p:nvPr/>
          </p:nvSpPr>
          <p:spPr bwMode="auto">
            <a:xfrm>
              <a:off x="5424" y="1008"/>
              <a:ext cx="0" cy="1152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Oval 37"/>
            <p:cNvSpPr>
              <a:spLocks noChangeArrowheads="1"/>
            </p:cNvSpPr>
            <p:nvPr/>
          </p:nvSpPr>
          <p:spPr bwMode="auto">
            <a:xfrm>
              <a:off x="4224" y="1296"/>
              <a:ext cx="432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altLang="en-US" sz="3200" b="1">
                  <a:solidFill>
                    <a:schemeClr val="bg1"/>
                  </a:solidFill>
                  <a:latin typeface=".VnTimeH" pitchFamily="34" charset="0"/>
                </a:rPr>
                <a:t>V</a:t>
              </a:r>
            </a:p>
          </p:txBody>
        </p:sp>
        <p:sp>
          <p:nvSpPr>
            <p:cNvPr id="21" name="Line 38"/>
            <p:cNvSpPr>
              <a:spLocks noChangeShapeType="1"/>
            </p:cNvSpPr>
            <p:nvPr/>
          </p:nvSpPr>
          <p:spPr bwMode="auto">
            <a:xfrm>
              <a:off x="3792" y="976"/>
              <a:ext cx="19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" name="Group 53"/>
            <p:cNvGrpSpPr>
              <a:grpSpLocks/>
            </p:cNvGrpSpPr>
            <p:nvPr/>
          </p:nvGrpSpPr>
          <p:grpSpPr bwMode="auto">
            <a:xfrm>
              <a:off x="3984" y="912"/>
              <a:ext cx="1008" cy="144"/>
              <a:chOff x="3984" y="912"/>
              <a:chExt cx="1008" cy="144"/>
            </a:xfrm>
          </p:grpSpPr>
          <p:sp>
            <p:nvSpPr>
              <p:cNvPr id="30" name="Line 39"/>
              <p:cNvSpPr>
                <a:spLocks noChangeShapeType="1"/>
              </p:cNvSpPr>
              <p:nvPr/>
            </p:nvSpPr>
            <p:spPr bwMode="auto">
              <a:xfrm flipH="1">
                <a:off x="4032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40"/>
              <p:cNvSpPr>
                <a:spLocks noChangeShapeType="1"/>
              </p:cNvSpPr>
              <p:nvPr/>
            </p:nvSpPr>
            <p:spPr bwMode="auto">
              <a:xfrm flipH="1">
                <a:off x="4176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41"/>
              <p:cNvSpPr>
                <a:spLocks noChangeShapeType="1"/>
              </p:cNvSpPr>
              <p:nvPr/>
            </p:nvSpPr>
            <p:spPr bwMode="auto">
              <a:xfrm flipH="1">
                <a:off x="4320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42"/>
              <p:cNvSpPr>
                <a:spLocks noChangeShapeType="1"/>
              </p:cNvSpPr>
              <p:nvPr/>
            </p:nvSpPr>
            <p:spPr bwMode="auto">
              <a:xfrm flipH="1">
                <a:off x="4464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43"/>
              <p:cNvSpPr>
                <a:spLocks noChangeShapeType="1"/>
              </p:cNvSpPr>
              <p:nvPr/>
            </p:nvSpPr>
            <p:spPr bwMode="auto">
              <a:xfrm flipH="1">
                <a:off x="4608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44"/>
              <p:cNvSpPr>
                <a:spLocks noChangeShapeType="1"/>
              </p:cNvSpPr>
              <p:nvPr/>
            </p:nvSpPr>
            <p:spPr bwMode="auto">
              <a:xfrm>
                <a:off x="4896" y="1008"/>
                <a:ext cx="96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45"/>
              <p:cNvSpPr>
                <a:spLocks noChangeShapeType="1"/>
              </p:cNvSpPr>
              <p:nvPr/>
            </p:nvSpPr>
            <p:spPr bwMode="auto">
              <a:xfrm>
                <a:off x="4128" y="912"/>
                <a:ext cx="48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46"/>
              <p:cNvSpPr>
                <a:spLocks noChangeShapeType="1"/>
              </p:cNvSpPr>
              <p:nvPr/>
            </p:nvSpPr>
            <p:spPr bwMode="auto">
              <a:xfrm>
                <a:off x="4272" y="912"/>
                <a:ext cx="48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47"/>
              <p:cNvSpPr>
                <a:spLocks noChangeShapeType="1"/>
              </p:cNvSpPr>
              <p:nvPr/>
            </p:nvSpPr>
            <p:spPr bwMode="auto">
              <a:xfrm>
                <a:off x="4416" y="912"/>
                <a:ext cx="48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48"/>
              <p:cNvSpPr>
                <a:spLocks noChangeShapeType="1"/>
              </p:cNvSpPr>
              <p:nvPr/>
            </p:nvSpPr>
            <p:spPr bwMode="auto">
              <a:xfrm>
                <a:off x="4560" y="912"/>
                <a:ext cx="48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49"/>
              <p:cNvSpPr>
                <a:spLocks noChangeShapeType="1"/>
              </p:cNvSpPr>
              <p:nvPr/>
            </p:nvSpPr>
            <p:spPr bwMode="auto">
              <a:xfrm>
                <a:off x="4704" y="912"/>
                <a:ext cx="48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50"/>
              <p:cNvSpPr>
                <a:spLocks noChangeShapeType="1"/>
              </p:cNvSpPr>
              <p:nvPr/>
            </p:nvSpPr>
            <p:spPr bwMode="auto">
              <a:xfrm flipH="1">
                <a:off x="4752" y="912"/>
                <a:ext cx="96" cy="14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51"/>
              <p:cNvSpPr>
                <a:spLocks noChangeShapeType="1"/>
              </p:cNvSpPr>
              <p:nvPr/>
            </p:nvSpPr>
            <p:spPr bwMode="auto">
              <a:xfrm>
                <a:off x="4848" y="912"/>
                <a:ext cx="48" cy="9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52"/>
              <p:cNvSpPr>
                <a:spLocks noChangeShapeType="1"/>
              </p:cNvSpPr>
              <p:nvPr/>
            </p:nvSpPr>
            <p:spPr bwMode="auto">
              <a:xfrm>
                <a:off x="3984" y="960"/>
                <a:ext cx="48" cy="9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" name="Line 54"/>
            <p:cNvSpPr>
              <a:spLocks noChangeShapeType="1"/>
            </p:cNvSpPr>
            <p:nvPr/>
          </p:nvSpPr>
          <p:spPr bwMode="auto">
            <a:xfrm flipH="1">
              <a:off x="4200" y="2064"/>
              <a:ext cx="144" cy="192"/>
            </a:xfrm>
            <a:prstGeom prst="line">
              <a:avLst/>
            </a:prstGeom>
            <a:noFill/>
            <a:ln w="3810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55"/>
            <p:cNvSpPr>
              <a:spLocks noChangeShapeType="1"/>
            </p:cNvSpPr>
            <p:nvPr/>
          </p:nvSpPr>
          <p:spPr bwMode="auto">
            <a:xfrm flipH="1">
              <a:off x="4624" y="2064"/>
              <a:ext cx="144" cy="192"/>
            </a:xfrm>
            <a:prstGeom prst="line">
              <a:avLst/>
            </a:prstGeom>
            <a:noFill/>
            <a:ln w="3810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56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26" name="Text Box 57"/>
            <p:cNvSpPr txBox="1">
              <a:spLocks noChangeArrowheads="1"/>
            </p:cNvSpPr>
            <p:nvPr/>
          </p:nvSpPr>
          <p:spPr bwMode="auto">
            <a:xfrm>
              <a:off x="4152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latin typeface=".VnTimeH" pitchFamily="34" charset="0"/>
                </a:rPr>
                <a:t>A</a:t>
              </a:r>
            </a:p>
          </p:txBody>
        </p:sp>
        <p:sp>
          <p:nvSpPr>
            <p:cNvPr id="27" name="Text Box 58"/>
            <p:cNvSpPr txBox="1">
              <a:spLocks noChangeArrowheads="1"/>
            </p:cNvSpPr>
            <p:nvPr/>
          </p:nvSpPr>
          <p:spPr bwMode="auto">
            <a:xfrm>
              <a:off x="4600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TimeH" pitchFamily="34" charset="0"/>
                </a:rPr>
                <a:t>B</a:t>
              </a:r>
            </a:p>
          </p:txBody>
        </p:sp>
        <p:sp>
          <p:nvSpPr>
            <p:cNvPr id="28" name="Text Box 60"/>
            <p:cNvSpPr txBox="1">
              <a:spLocks noChangeArrowheads="1"/>
            </p:cNvSpPr>
            <p:nvPr/>
          </p:nvSpPr>
          <p:spPr bwMode="auto">
            <a:xfrm>
              <a:off x="4168" y="2160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+</a:t>
              </a:r>
            </a:p>
          </p:txBody>
        </p:sp>
        <p:sp>
          <p:nvSpPr>
            <p:cNvPr id="29" name="Text Box 61"/>
            <p:cNvSpPr txBox="1">
              <a:spLocks noChangeArrowheads="1"/>
            </p:cNvSpPr>
            <p:nvPr/>
          </p:nvSpPr>
          <p:spPr bwMode="auto">
            <a:xfrm>
              <a:off x="4608" y="211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-</a:t>
              </a:r>
            </a:p>
          </p:txBody>
        </p:sp>
      </p:grpSp>
      <p:sp>
        <p:nvSpPr>
          <p:cNvPr id="45" name="Rectangle 44"/>
          <p:cNvSpPr/>
          <p:nvPr/>
        </p:nvSpPr>
        <p:spPr>
          <a:xfrm>
            <a:off x="0" y="1676400"/>
            <a:ext cx="411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1.1,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0" y="3657600"/>
            <a:ext cx="426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Chốt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(+)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5029200" y="2362200"/>
            <a:ext cx="1752600" cy="3200400"/>
            <a:chOff x="5029200" y="2362200"/>
            <a:chExt cx="1752600" cy="3200400"/>
          </a:xfrm>
        </p:grpSpPr>
        <p:sp>
          <p:nvSpPr>
            <p:cNvPr id="46" name="Line 66"/>
            <p:cNvSpPr>
              <a:spLocks noChangeShapeType="1"/>
            </p:cNvSpPr>
            <p:nvPr/>
          </p:nvSpPr>
          <p:spPr bwMode="auto">
            <a:xfrm flipH="1" flipV="1">
              <a:off x="5029200" y="2819400"/>
              <a:ext cx="1752600" cy="26670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67"/>
            <p:cNvSpPr>
              <a:spLocks noChangeShapeType="1"/>
            </p:cNvSpPr>
            <p:nvPr/>
          </p:nvSpPr>
          <p:spPr bwMode="auto">
            <a:xfrm flipH="1" flipV="1">
              <a:off x="6629400" y="2362200"/>
              <a:ext cx="152400" cy="32004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" name="Text Box 64"/>
          <p:cNvSpPr txBox="1">
            <a:spLocks noChangeArrowheads="1"/>
          </p:cNvSpPr>
          <p:nvPr/>
        </p:nvSpPr>
        <p:spPr bwMode="auto">
          <a:xfrm>
            <a:off x="4267200" y="5486401"/>
            <a:ext cx="3771900" cy="8002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Chốt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(+)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3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3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4943764" y="1824335"/>
            <a:ext cx="622300" cy="1381543"/>
            <a:chOff x="4876800" y="1824335"/>
            <a:chExt cx="622300" cy="1381543"/>
          </a:xfrm>
        </p:grpSpPr>
        <p:sp>
          <p:nvSpPr>
            <p:cNvPr id="51" name="TextBox 50"/>
            <p:cNvSpPr txBox="1"/>
            <p:nvPr/>
          </p:nvSpPr>
          <p:spPr>
            <a:xfrm>
              <a:off x="4876800" y="2744213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+</a:t>
              </a:r>
              <a:endParaRPr lang="en-US" sz="2400" b="1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889500" y="1824335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-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6355776" y="2260750"/>
            <a:ext cx="1604816" cy="484452"/>
            <a:chOff x="6355776" y="2260750"/>
            <a:chExt cx="1604816" cy="484452"/>
          </a:xfrm>
        </p:grpSpPr>
        <p:sp>
          <p:nvSpPr>
            <p:cNvPr id="4" name="TextBox 3"/>
            <p:cNvSpPr txBox="1"/>
            <p:nvPr/>
          </p:nvSpPr>
          <p:spPr>
            <a:xfrm>
              <a:off x="6355776" y="2283537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+</a:t>
              </a:r>
              <a:endParaRPr lang="en-US" sz="2400" b="1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350992" y="226075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814036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4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3" name="Rectangle 59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" name="AutoShape 29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Rectangle 30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 altLang="en-US"/>
            </a:p>
          </p:txBody>
        </p:sp>
        <p:sp>
          <p:nvSpPr>
            <p:cNvPr id="6" name="Rectangle 31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7" name="Oval 33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8" name="Arc 34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35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10" name="Line 36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37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38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39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40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41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42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43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44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45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46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47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48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49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50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51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52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>
                  <a:latin typeface="Times New Roman" pitchFamily="18" charset="0"/>
                </a:rPr>
                <a:t>0</a:t>
              </a:r>
              <a:endParaRPr lang="en-US" altLang="en-US" sz="1600"/>
            </a:p>
          </p:txBody>
        </p:sp>
        <p:sp>
          <p:nvSpPr>
            <p:cNvPr id="27" name="Text Box 53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/>
                <a:t>1</a:t>
              </a:r>
            </a:p>
          </p:txBody>
        </p:sp>
        <p:sp>
          <p:nvSpPr>
            <p:cNvPr id="28" name="Text Box 54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/>
                <a:t>1,5</a:t>
              </a:r>
            </a:p>
          </p:txBody>
        </p:sp>
        <p:sp>
          <p:nvSpPr>
            <p:cNvPr id="29" name="Text Box 55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/>
                <a:t>A</a:t>
              </a:r>
            </a:p>
          </p:txBody>
        </p:sp>
        <p:sp>
          <p:nvSpPr>
            <p:cNvPr id="30" name="AutoShape 56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1 h 21600"/>
                <a:gd name="T4" fmla="*/ 1 w 21600"/>
                <a:gd name="T5" fmla="*/ 0 h 21600"/>
                <a:gd name="T6" fmla="*/ 1 w 21600"/>
                <a:gd name="T7" fmla="*/ 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57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32" name="AutoShape 60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800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" name="Group 61"/>
            <p:cNvGrpSpPr>
              <a:grpSpLocks/>
            </p:cNvGrpSpPr>
            <p:nvPr/>
          </p:nvGrpSpPr>
          <p:grpSpPr bwMode="auto">
            <a:xfrm>
              <a:off x="1060" y="2428"/>
              <a:ext cx="94" cy="44"/>
              <a:chOff x="2838" y="2415"/>
              <a:chExt cx="86" cy="40"/>
            </a:xfrm>
          </p:grpSpPr>
          <p:sp>
            <p:nvSpPr>
              <p:cNvPr id="41" name="Arc 62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600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600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Freeform 63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1 h 48"/>
                  <a:gd name="T4" fmla="*/ 1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64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1 w 48"/>
                  <a:gd name="T3" fmla="*/ 1 h 48"/>
                  <a:gd name="T4" fmla="*/ 1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" name="Oval 65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35" name="Oval 66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36" name="Oval 67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37" name="Text Box 189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+</a:t>
              </a:r>
            </a:p>
          </p:txBody>
        </p:sp>
        <p:sp>
          <p:nvSpPr>
            <p:cNvPr id="38" name="Text Box 191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-</a:t>
              </a:r>
            </a:p>
          </p:txBody>
        </p:sp>
        <p:sp>
          <p:nvSpPr>
            <p:cNvPr id="39" name="Text Box 200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40" name="Rectangle 58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</p:grp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0" y="838200"/>
            <a:ext cx="184731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en-US" altLang="en-US" sz="2400" dirty="0">
              <a:latin typeface=".VnTimeH" pitchFamily="34" charset="0"/>
            </a:endParaRPr>
          </a:p>
        </p:txBody>
      </p:sp>
      <p:sp>
        <p:nvSpPr>
          <p:cNvPr id="46" name="Line 6"/>
          <p:cNvSpPr>
            <a:spLocks noChangeShapeType="1"/>
          </p:cNvSpPr>
          <p:nvPr/>
        </p:nvSpPr>
        <p:spPr bwMode="auto">
          <a:xfrm>
            <a:off x="5410200" y="5181600"/>
            <a:ext cx="3200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7"/>
          <p:cNvSpPr>
            <a:spLocks noChangeShapeType="1"/>
          </p:cNvSpPr>
          <p:nvPr/>
        </p:nvSpPr>
        <p:spPr bwMode="auto">
          <a:xfrm>
            <a:off x="3352800" y="1600200"/>
            <a:ext cx="0" cy="2819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8"/>
          <p:cNvSpPr>
            <a:spLocks noChangeShapeType="1"/>
          </p:cNvSpPr>
          <p:nvPr/>
        </p:nvSpPr>
        <p:spPr bwMode="auto">
          <a:xfrm flipH="1">
            <a:off x="8610600" y="1600200"/>
            <a:ext cx="0" cy="3581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9" name="Group 10"/>
          <p:cNvGrpSpPr>
            <a:grpSpLocks/>
          </p:cNvGrpSpPr>
          <p:nvPr/>
        </p:nvGrpSpPr>
        <p:grpSpPr bwMode="auto">
          <a:xfrm>
            <a:off x="4267200" y="1206500"/>
            <a:ext cx="2209800" cy="533400"/>
            <a:chOff x="3984" y="912"/>
            <a:chExt cx="1008" cy="144"/>
          </a:xfrm>
        </p:grpSpPr>
        <p:sp>
          <p:nvSpPr>
            <p:cNvPr id="50" name="Line 11"/>
            <p:cNvSpPr>
              <a:spLocks noChangeShapeType="1"/>
            </p:cNvSpPr>
            <p:nvPr/>
          </p:nvSpPr>
          <p:spPr bwMode="auto">
            <a:xfrm flipH="1">
              <a:off x="4032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12"/>
            <p:cNvSpPr>
              <a:spLocks noChangeShapeType="1"/>
            </p:cNvSpPr>
            <p:nvPr/>
          </p:nvSpPr>
          <p:spPr bwMode="auto">
            <a:xfrm flipH="1">
              <a:off x="4176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13"/>
            <p:cNvSpPr>
              <a:spLocks noChangeShapeType="1"/>
            </p:cNvSpPr>
            <p:nvPr/>
          </p:nvSpPr>
          <p:spPr bwMode="auto">
            <a:xfrm flipH="1">
              <a:off x="4320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14"/>
            <p:cNvSpPr>
              <a:spLocks noChangeShapeType="1"/>
            </p:cNvSpPr>
            <p:nvPr/>
          </p:nvSpPr>
          <p:spPr bwMode="auto">
            <a:xfrm flipH="1">
              <a:off x="4464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15"/>
            <p:cNvSpPr>
              <a:spLocks noChangeShapeType="1"/>
            </p:cNvSpPr>
            <p:nvPr/>
          </p:nvSpPr>
          <p:spPr bwMode="auto">
            <a:xfrm flipH="1">
              <a:off x="4608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16"/>
            <p:cNvSpPr>
              <a:spLocks noChangeShapeType="1"/>
            </p:cNvSpPr>
            <p:nvPr/>
          </p:nvSpPr>
          <p:spPr bwMode="auto">
            <a:xfrm>
              <a:off x="4896" y="1008"/>
              <a:ext cx="96" cy="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17"/>
            <p:cNvSpPr>
              <a:spLocks noChangeShapeType="1"/>
            </p:cNvSpPr>
            <p:nvPr/>
          </p:nvSpPr>
          <p:spPr bwMode="auto">
            <a:xfrm>
              <a:off x="4128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18"/>
            <p:cNvSpPr>
              <a:spLocks noChangeShapeType="1"/>
            </p:cNvSpPr>
            <p:nvPr/>
          </p:nvSpPr>
          <p:spPr bwMode="auto">
            <a:xfrm>
              <a:off x="4272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19"/>
            <p:cNvSpPr>
              <a:spLocks noChangeShapeType="1"/>
            </p:cNvSpPr>
            <p:nvPr/>
          </p:nvSpPr>
          <p:spPr bwMode="auto">
            <a:xfrm>
              <a:off x="4416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20"/>
            <p:cNvSpPr>
              <a:spLocks noChangeShapeType="1"/>
            </p:cNvSpPr>
            <p:nvPr/>
          </p:nvSpPr>
          <p:spPr bwMode="auto">
            <a:xfrm>
              <a:off x="4560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21"/>
            <p:cNvSpPr>
              <a:spLocks noChangeShapeType="1"/>
            </p:cNvSpPr>
            <p:nvPr/>
          </p:nvSpPr>
          <p:spPr bwMode="auto">
            <a:xfrm>
              <a:off x="4704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22"/>
            <p:cNvSpPr>
              <a:spLocks noChangeShapeType="1"/>
            </p:cNvSpPr>
            <p:nvPr/>
          </p:nvSpPr>
          <p:spPr bwMode="auto">
            <a:xfrm flipH="1">
              <a:off x="4752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23"/>
            <p:cNvSpPr>
              <a:spLocks noChangeShapeType="1"/>
            </p:cNvSpPr>
            <p:nvPr/>
          </p:nvSpPr>
          <p:spPr bwMode="auto">
            <a:xfrm>
              <a:off x="4848" y="912"/>
              <a:ext cx="48" cy="96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24"/>
            <p:cNvSpPr>
              <a:spLocks noChangeShapeType="1"/>
            </p:cNvSpPr>
            <p:nvPr/>
          </p:nvSpPr>
          <p:spPr bwMode="auto">
            <a:xfrm>
              <a:off x="3984" y="960"/>
              <a:ext cx="48" cy="96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" name="Text Box 26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A</a:t>
            </a:r>
          </a:p>
        </p:txBody>
      </p:sp>
      <p:sp>
        <p:nvSpPr>
          <p:cNvPr id="65" name="Text Box 27"/>
          <p:cNvSpPr txBox="1">
            <a:spLocks noChangeArrowheads="1"/>
          </p:cNvSpPr>
          <p:nvPr/>
        </p:nvSpPr>
        <p:spPr bwMode="auto">
          <a:xfrm>
            <a:off x="51816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B</a:t>
            </a:r>
          </a:p>
        </p:txBody>
      </p:sp>
      <p:sp>
        <p:nvSpPr>
          <p:cNvPr id="66" name="Line 68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7" name="Group 129"/>
          <p:cNvGrpSpPr>
            <a:grpSpLocks/>
          </p:cNvGrpSpPr>
          <p:nvPr/>
        </p:nvGrpSpPr>
        <p:grpSpPr bwMode="auto">
          <a:xfrm>
            <a:off x="2729836" y="4711148"/>
            <a:ext cx="941619" cy="913385"/>
            <a:chOff x="3098" y="1912"/>
            <a:chExt cx="657" cy="464"/>
          </a:xfrm>
        </p:grpSpPr>
        <p:sp>
          <p:nvSpPr>
            <p:cNvPr id="68" name="Line 130"/>
            <p:cNvSpPr>
              <a:spLocks noChangeShapeType="1"/>
            </p:cNvSpPr>
            <p:nvPr/>
          </p:nvSpPr>
          <p:spPr bwMode="auto">
            <a:xfrm flipV="1">
              <a:off x="3408" y="1912"/>
              <a:ext cx="347" cy="248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131"/>
            <p:cNvSpPr>
              <a:spLocks noChangeShapeType="1"/>
            </p:cNvSpPr>
            <p:nvPr/>
          </p:nvSpPr>
          <p:spPr bwMode="auto">
            <a:xfrm flipV="1">
              <a:off x="3098" y="2190"/>
              <a:ext cx="300" cy="186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0" name="Group 142"/>
          <p:cNvGrpSpPr>
            <a:grpSpLocks/>
          </p:cNvGrpSpPr>
          <p:nvPr/>
        </p:nvGrpSpPr>
        <p:grpSpPr bwMode="auto">
          <a:xfrm>
            <a:off x="4719638" y="5041910"/>
            <a:ext cx="1057275" cy="303213"/>
            <a:chOff x="1245" y="3656"/>
            <a:chExt cx="666" cy="191"/>
          </a:xfrm>
        </p:grpSpPr>
        <p:grpSp>
          <p:nvGrpSpPr>
            <p:cNvPr id="71" name="Group 143"/>
            <p:cNvGrpSpPr>
              <a:grpSpLocks/>
            </p:cNvGrpSpPr>
            <p:nvPr/>
          </p:nvGrpSpPr>
          <p:grpSpPr bwMode="auto">
            <a:xfrm rot="10800000">
              <a:off x="1245" y="3656"/>
              <a:ext cx="666" cy="191"/>
              <a:chOff x="876" y="1536"/>
              <a:chExt cx="1939" cy="240"/>
            </a:xfrm>
          </p:grpSpPr>
          <p:grpSp>
            <p:nvGrpSpPr>
              <p:cNvPr id="73" name="Group 144"/>
              <p:cNvGrpSpPr>
                <a:grpSpLocks/>
              </p:cNvGrpSpPr>
              <p:nvPr/>
            </p:nvGrpSpPr>
            <p:grpSpPr bwMode="auto">
              <a:xfrm rot="10800000">
                <a:off x="876" y="1536"/>
                <a:ext cx="1140" cy="240"/>
                <a:chOff x="2364" y="2976"/>
                <a:chExt cx="1140" cy="672"/>
              </a:xfrm>
            </p:grpSpPr>
            <p:sp>
              <p:nvSpPr>
                <p:cNvPr id="76" name="Line 145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" name="Rectangle 146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 altLang="en-US"/>
                </a:p>
              </p:txBody>
            </p:sp>
            <p:sp>
              <p:nvSpPr>
                <p:cNvPr id="78" name="Line 147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" name="Line 148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" name="Line 149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" name="Line 150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Line 151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" name="AutoShape 152"/>
            <p:cNvSpPr>
              <a:spLocks noChangeArrowheads="1"/>
            </p:cNvSpPr>
            <p:nvPr/>
          </p:nvSpPr>
          <p:spPr bwMode="auto">
            <a:xfrm rot="5400000">
              <a:off x="1371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sp>
        <p:nvSpPr>
          <p:cNvPr id="81" name="Line 174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2" name="Group 175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83" name="Oval 176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84" name="Line 177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178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6" name="Line 181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" name="Line 182"/>
          <p:cNvSpPr>
            <a:spLocks noChangeShapeType="1"/>
          </p:cNvSpPr>
          <p:nvPr/>
        </p:nvSpPr>
        <p:spPr bwMode="auto">
          <a:xfrm>
            <a:off x="6324600" y="1600200"/>
            <a:ext cx="22860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" name="Line 183"/>
          <p:cNvSpPr>
            <a:spLocks noChangeShapeType="1"/>
          </p:cNvSpPr>
          <p:nvPr/>
        </p:nvSpPr>
        <p:spPr bwMode="auto">
          <a:xfrm>
            <a:off x="3810000" y="5181600"/>
            <a:ext cx="990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" name="Line 185"/>
          <p:cNvSpPr>
            <a:spLocks noChangeShapeType="1"/>
          </p:cNvSpPr>
          <p:nvPr/>
        </p:nvSpPr>
        <p:spPr bwMode="auto">
          <a:xfrm>
            <a:off x="3810000" y="1600200"/>
            <a:ext cx="0" cy="2743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" name="Line 186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91" name="Group 196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92" name="Text Box 25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93" name="Oval 70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94" name="Rectangle 71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 altLang="en-US"/>
            </a:p>
          </p:txBody>
        </p:sp>
        <p:sp>
          <p:nvSpPr>
            <p:cNvPr id="95" name="Rectangle 72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96" name="Rectangle 73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97" name="Oval 74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98" name="Text Box 75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 altLang="en-US"/>
            </a:p>
          </p:txBody>
        </p:sp>
        <p:sp>
          <p:nvSpPr>
            <p:cNvPr id="99" name="Oval 76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00" name="Arc 77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78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Text Box 79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/>
                <a:t>3</a:t>
              </a:r>
            </a:p>
          </p:txBody>
        </p:sp>
        <p:sp>
          <p:nvSpPr>
            <p:cNvPr id="103" name="Text Box 80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 altLang="en-US"/>
            </a:p>
          </p:txBody>
        </p:sp>
        <p:sp>
          <p:nvSpPr>
            <p:cNvPr id="104" name="Line 81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Line 82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Line 83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Line 84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Line 85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Line 86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Line 87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Line 88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Line 89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90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Line 91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Line 92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Line 93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Line 94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Line 95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Line 96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Line 97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Line 98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Line 99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Line 100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Line 101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Line 102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Line 103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Line 104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Line 105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Line 106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Line 107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Line 108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Line 109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Line 110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Text Box 111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 altLang="en-US"/>
            </a:p>
          </p:txBody>
        </p:sp>
        <p:sp>
          <p:nvSpPr>
            <p:cNvPr id="135" name="Text Box 112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/>
                <a:t>1</a:t>
              </a:r>
            </a:p>
          </p:txBody>
        </p:sp>
        <p:sp>
          <p:nvSpPr>
            <p:cNvPr id="136" name="Text Box 113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 altLang="en-US"/>
            </a:p>
          </p:txBody>
        </p:sp>
        <p:sp>
          <p:nvSpPr>
            <p:cNvPr id="137" name="Text Box 114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 altLang="en-US"/>
            </a:p>
          </p:txBody>
        </p:sp>
        <p:sp>
          <p:nvSpPr>
            <p:cNvPr id="138" name="Text Box 115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dirty="0"/>
                <a:t>V</a:t>
              </a:r>
            </a:p>
          </p:txBody>
        </p:sp>
        <p:sp>
          <p:nvSpPr>
            <p:cNvPr id="139" name="AutoShape 116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0 h 21600"/>
                <a:gd name="T4" fmla="*/ 1 w 21600"/>
                <a:gd name="T5" fmla="*/ 0 h 21600"/>
                <a:gd name="T6" fmla="*/ 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Rectangle 118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41" name="Rectangle 119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42" name="Rectangle 120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43" name="AutoShape 121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800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Arc 122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600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600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" name="Freeform 123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 h 48"/>
                <a:gd name="T4" fmla="*/ 1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Freeform 124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1 w 48"/>
                <a:gd name="T3" fmla="*/ 1 h 48"/>
                <a:gd name="T4" fmla="*/ 1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AutoShape 126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Oval 127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49" name="Oval 128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50" name="Text Box 184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-</a:t>
              </a:r>
            </a:p>
          </p:txBody>
        </p:sp>
        <p:sp>
          <p:nvSpPr>
            <p:cNvPr id="151" name="Text Box 190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+</a:t>
              </a:r>
            </a:p>
          </p:txBody>
        </p:sp>
      </p:grpSp>
      <p:grpSp>
        <p:nvGrpSpPr>
          <p:cNvPr id="152" name="Group 192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153" name="Oval 193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54" name="Line 194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Line 195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7" name="Rectangle 198"/>
          <p:cNvSpPr>
            <a:spLocks noChangeArrowheads="1"/>
          </p:cNvSpPr>
          <p:nvPr/>
        </p:nvSpPr>
        <p:spPr bwMode="auto">
          <a:xfrm>
            <a:off x="0" y="914400"/>
            <a:ext cx="377488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" name="Text Box 199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K</a:t>
            </a:r>
          </a:p>
        </p:txBody>
      </p:sp>
      <p:sp>
        <p:nvSpPr>
          <p:cNvPr id="159" name="Text Box 201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160" name="Line 180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" name="Line 179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" name="Text Box 205"/>
          <p:cNvSpPr txBox="1">
            <a:spLocks noChangeArrowheads="1"/>
          </p:cNvSpPr>
          <p:nvPr/>
        </p:nvSpPr>
        <p:spPr bwMode="auto">
          <a:xfrm>
            <a:off x="386607" y="5410200"/>
            <a:ext cx="4291179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= 0V</a:t>
            </a:r>
            <a:endParaRPr lang="en-US" altLang="en-US" sz="2400" b="1" dirty="0">
              <a:latin typeface=".VnTime" pitchFamily="34" charset="0"/>
            </a:endParaRPr>
          </a:p>
        </p:txBody>
      </p:sp>
      <p:sp>
        <p:nvSpPr>
          <p:cNvPr id="163" name="Text Box 206"/>
          <p:cNvSpPr txBox="1">
            <a:spLocks noChangeArrowheads="1"/>
          </p:cNvSpPr>
          <p:nvPr/>
        </p:nvSpPr>
        <p:spPr bwMode="auto">
          <a:xfrm>
            <a:off x="304800" y="5791200"/>
            <a:ext cx="4623992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= 1,5V</a:t>
            </a:r>
            <a:endParaRPr lang="en-US" altLang="en-US" sz="2400" b="1" dirty="0">
              <a:latin typeface=".VnTime" pitchFamily="34" charset="0"/>
            </a:endParaRPr>
          </a:p>
        </p:txBody>
      </p:sp>
      <p:sp>
        <p:nvSpPr>
          <p:cNvPr id="164" name="Line 187"/>
          <p:cNvSpPr>
            <a:spLocks noChangeShapeType="1"/>
          </p:cNvSpPr>
          <p:nvPr/>
        </p:nvSpPr>
        <p:spPr bwMode="auto">
          <a:xfrm>
            <a:off x="38100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5" name="Line 188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1746372" y="0"/>
            <a:ext cx="5250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I- THÍ NGHIỆM</a:t>
            </a:r>
            <a:endParaRPr lang="en-US" sz="5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Line 5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400000">
                                      <p:cBhvr>
                                        <p:cTn id="20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620000">
                                      <p:cBhvr>
                                        <p:cTn id="22" dur="17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 animBg="1"/>
      <p:bldP spid="16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Group 2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151" name="Rectangle 3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52" name="AutoShape 4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Rectangle 5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 altLang="en-US"/>
            </a:p>
          </p:txBody>
        </p:sp>
        <p:sp>
          <p:nvSpPr>
            <p:cNvPr id="154" name="Rectangle 6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55" name="Oval 7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56" name="Arc 8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Text Box 9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158" name="Line 10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Line 11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Line 12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Line 13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Line 14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Line 15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Line 16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Line 17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Line 18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Line 19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Line 20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Line 21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0" name="Line 22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Line 23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Line 24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3" name="Line 25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" name="Text Box 26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>
                  <a:latin typeface="Times New Roman" pitchFamily="18" charset="0"/>
                </a:rPr>
                <a:t>0</a:t>
              </a:r>
              <a:endParaRPr lang="en-US" altLang="en-US" sz="1600"/>
            </a:p>
          </p:txBody>
        </p:sp>
        <p:sp>
          <p:nvSpPr>
            <p:cNvPr id="175" name="Text Box 27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/>
                <a:t>1</a:t>
              </a:r>
            </a:p>
          </p:txBody>
        </p:sp>
        <p:sp>
          <p:nvSpPr>
            <p:cNvPr id="176" name="Text Box 28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/>
                <a:t>1,5</a:t>
              </a:r>
            </a:p>
          </p:txBody>
        </p:sp>
        <p:sp>
          <p:nvSpPr>
            <p:cNvPr id="177" name="Text Box 29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/>
                <a:t>A</a:t>
              </a:r>
            </a:p>
          </p:txBody>
        </p:sp>
        <p:sp>
          <p:nvSpPr>
            <p:cNvPr id="178" name="AutoShape 30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1 h 21600"/>
                <a:gd name="T4" fmla="*/ 1 w 21600"/>
                <a:gd name="T5" fmla="*/ 0 h 21600"/>
                <a:gd name="T6" fmla="*/ 1 w 21600"/>
                <a:gd name="T7" fmla="*/ 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" name="Rectangle 31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80" name="AutoShape 32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800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1" name="Group 33"/>
            <p:cNvGrpSpPr>
              <a:grpSpLocks/>
            </p:cNvGrpSpPr>
            <p:nvPr/>
          </p:nvGrpSpPr>
          <p:grpSpPr bwMode="auto">
            <a:xfrm>
              <a:off x="1128" y="2428"/>
              <a:ext cx="88" cy="44"/>
              <a:chOff x="2881" y="2415"/>
              <a:chExt cx="80" cy="40"/>
            </a:xfrm>
          </p:grpSpPr>
          <p:sp>
            <p:nvSpPr>
              <p:cNvPr id="189" name="Arc 34"/>
              <p:cNvSpPr>
                <a:spLocks/>
              </p:cNvSpPr>
              <p:nvPr/>
            </p:nvSpPr>
            <p:spPr bwMode="auto">
              <a:xfrm flipV="1">
                <a:off x="288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600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600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0" name="Freeform 35"/>
              <p:cNvSpPr>
                <a:spLocks/>
              </p:cNvSpPr>
              <p:nvPr/>
            </p:nvSpPr>
            <p:spPr bwMode="auto">
              <a:xfrm>
                <a:off x="2909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1 h 48"/>
                  <a:gd name="T4" fmla="*/ 1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1" name="Freeform 36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1 w 48"/>
                  <a:gd name="T3" fmla="*/ 1 h 48"/>
                  <a:gd name="T4" fmla="*/ 1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2" name="Oval 37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83" name="Oval 38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84" name="Oval 39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85" name="Text Box 40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+</a:t>
              </a:r>
            </a:p>
          </p:txBody>
        </p:sp>
        <p:sp>
          <p:nvSpPr>
            <p:cNvPr id="186" name="Text Box 41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-</a:t>
              </a:r>
            </a:p>
          </p:txBody>
        </p:sp>
        <p:sp>
          <p:nvSpPr>
            <p:cNvPr id="187" name="Text Box 42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188" name="Rectangle 43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</p:grpSp>
      <p:sp>
        <p:nvSpPr>
          <p:cNvPr id="193" name="Line 47"/>
          <p:cNvSpPr>
            <a:spLocks noChangeShapeType="1"/>
          </p:cNvSpPr>
          <p:nvPr/>
        </p:nvSpPr>
        <p:spPr bwMode="auto">
          <a:xfrm>
            <a:off x="6019800" y="5181600"/>
            <a:ext cx="2590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" name="Line 48"/>
          <p:cNvSpPr>
            <a:spLocks noChangeShapeType="1"/>
          </p:cNvSpPr>
          <p:nvPr/>
        </p:nvSpPr>
        <p:spPr bwMode="auto">
          <a:xfrm>
            <a:off x="3380509" y="1585913"/>
            <a:ext cx="0" cy="2819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" name="Line 49"/>
          <p:cNvSpPr>
            <a:spLocks noChangeShapeType="1"/>
          </p:cNvSpPr>
          <p:nvPr/>
        </p:nvSpPr>
        <p:spPr bwMode="auto">
          <a:xfrm flipH="1">
            <a:off x="8610600" y="1600200"/>
            <a:ext cx="0" cy="3581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96" name="Group 50"/>
          <p:cNvGrpSpPr>
            <a:grpSpLocks/>
          </p:cNvGrpSpPr>
          <p:nvPr/>
        </p:nvGrpSpPr>
        <p:grpSpPr bwMode="auto">
          <a:xfrm>
            <a:off x="4267200" y="1295400"/>
            <a:ext cx="2209800" cy="533400"/>
            <a:chOff x="3984" y="912"/>
            <a:chExt cx="1008" cy="144"/>
          </a:xfrm>
        </p:grpSpPr>
        <p:sp>
          <p:nvSpPr>
            <p:cNvPr id="197" name="Line 51"/>
            <p:cNvSpPr>
              <a:spLocks noChangeShapeType="1"/>
            </p:cNvSpPr>
            <p:nvPr/>
          </p:nvSpPr>
          <p:spPr bwMode="auto">
            <a:xfrm flipH="1">
              <a:off x="4032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8" name="Line 52"/>
            <p:cNvSpPr>
              <a:spLocks noChangeShapeType="1"/>
            </p:cNvSpPr>
            <p:nvPr/>
          </p:nvSpPr>
          <p:spPr bwMode="auto">
            <a:xfrm flipH="1">
              <a:off x="4176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" name="Line 53"/>
            <p:cNvSpPr>
              <a:spLocks noChangeShapeType="1"/>
            </p:cNvSpPr>
            <p:nvPr/>
          </p:nvSpPr>
          <p:spPr bwMode="auto">
            <a:xfrm flipH="1">
              <a:off x="4320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" name="Line 54"/>
            <p:cNvSpPr>
              <a:spLocks noChangeShapeType="1"/>
            </p:cNvSpPr>
            <p:nvPr/>
          </p:nvSpPr>
          <p:spPr bwMode="auto">
            <a:xfrm flipH="1">
              <a:off x="4464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Line 55"/>
            <p:cNvSpPr>
              <a:spLocks noChangeShapeType="1"/>
            </p:cNvSpPr>
            <p:nvPr/>
          </p:nvSpPr>
          <p:spPr bwMode="auto">
            <a:xfrm flipH="1">
              <a:off x="4608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" name="Line 56"/>
            <p:cNvSpPr>
              <a:spLocks noChangeShapeType="1"/>
            </p:cNvSpPr>
            <p:nvPr/>
          </p:nvSpPr>
          <p:spPr bwMode="auto">
            <a:xfrm>
              <a:off x="4896" y="1008"/>
              <a:ext cx="96" cy="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" name="Line 57"/>
            <p:cNvSpPr>
              <a:spLocks noChangeShapeType="1"/>
            </p:cNvSpPr>
            <p:nvPr/>
          </p:nvSpPr>
          <p:spPr bwMode="auto">
            <a:xfrm>
              <a:off x="4128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" name="Line 58"/>
            <p:cNvSpPr>
              <a:spLocks noChangeShapeType="1"/>
            </p:cNvSpPr>
            <p:nvPr/>
          </p:nvSpPr>
          <p:spPr bwMode="auto">
            <a:xfrm>
              <a:off x="4272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" name="Line 59"/>
            <p:cNvSpPr>
              <a:spLocks noChangeShapeType="1"/>
            </p:cNvSpPr>
            <p:nvPr/>
          </p:nvSpPr>
          <p:spPr bwMode="auto">
            <a:xfrm>
              <a:off x="4416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" name="Line 60"/>
            <p:cNvSpPr>
              <a:spLocks noChangeShapeType="1"/>
            </p:cNvSpPr>
            <p:nvPr/>
          </p:nvSpPr>
          <p:spPr bwMode="auto">
            <a:xfrm>
              <a:off x="4560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" name="Line 61"/>
            <p:cNvSpPr>
              <a:spLocks noChangeShapeType="1"/>
            </p:cNvSpPr>
            <p:nvPr/>
          </p:nvSpPr>
          <p:spPr bwMode="auto">
            <a:xfrm>
              <a:off x="4704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" name="Line 62"/>
            <p:cNvSpPr>
              <a:spLocks noChangeShapeType="1"/>
            </p:cNvSpPr>
            <p:nvPr/>
          </p:nvSpPr>
          <p:spPr bwMode="auto">
            <a:xfrm flipH="1">
              <a:off x="4752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" name="Line 63"/>
            <p:cNvSpPr>
              <a:spLocks noChangeShapeType="1"/>
            </p:cNvSpPr>
            <p:nvPr/>
          </p:nvSpPr>
          <p:spPr bwMode="auto">
            <a:xfrm>
              <a:off x="4848" y="912"/>
              <a:ext cx="48" cy="96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" name="Line 64"/>
            <p:cNvSpPr>
              <a:spLocks noChangeShapeType="1"/>
            </p:cNvSpPr>
            <p:nvPr/>
          </p:nvSpPr>
          <p:spPr bwMode="auto">
            <a:xfrm>
              <a:off x="3984" y="960"/>
              <a:ext cx="48" cy="96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1" name="Text Box 65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A</a:t>
            </a:r>
          </a:p>
        </p:txBody>
      </p:sp>
      <p:sp>
        <p:nvSpPr>
          <p:cNvPr id="212" name="Text Box 66"/>
          <p:cNvSpPr txBox="1">
            <a:spLocks noChangeArrowheads="1"/>
          </p:cNvSpPr>
          <p:nvPr/>
        </p:nvSpPr>
        <p:spPr bwMode="auto">
          <a:xfrm>
            <a:off x="6096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B</a:t>
            </a:r>
          </a:p>
        </p:txBody>
      </p:sp>
      <p:sp>
        <p:nvSpPr>
          <p:cNvPr id="213" name="Line 67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4" name="Group 68"/>
          <p:cNvGrpSpPr>
            <a:grpSpLocks/>
          </p:cNvGrpSpPr>
          <p:nvPr/>
        </p:nvGrpSpPr>
        <p:grpSpPr bwMode="auto">
          <a:xfrm>
            <a:off x="2712644" y="4799652"/>
            <a:ext cx="944431" cy="838582"/>
            <a:chOff x="3099" y="1953"/>
            <a:chExt cx="649" cy="426"/>
          </a:xfrm>
        </p:grpSpPr>
        <p:sp>
          <p:nvSpPr>
            <p:cNvPr id="215" name="Line 69"/>
            <p:cNvSpPr>
              <a:spLocks noChangeShapeType="1"/>
            </p:cNvSpPr>
            <p:nvPr/>
          </p:nvSpPr>
          <p:spPr bwMode="auto">
            <a:xfrm flipV="1">
              <a:off x="3408" y="1953"/>
              <a:ext cx="340" cy="207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6" name="Line 70"/>
            <p:cNvSpPr>
              <a:spLocks noChangeShapeType="1"/>
            </p:cNvSpPr>
            <p:nvPr/>
          </p:nvSpPr>
          <p:spPr bwMode="auto">
            <a:xfrm flipV="1">
              <a:off x="3099" y="2176"/>
              <a:ext cx="309" cy="203"/>
            </a:xfrm>
            <a:prstGeom prst="line">
              <a:avLst/>
            </a:prstGeom>
            <a:noFill/>
            <a:ln w="5715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7" name="Line 82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8" name="Group 83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221" name="Line 86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9" name="Oval 84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220" name="Line 85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2" name="Line 87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3" name="Line 88"/>
          <p:cNvSpPr>
            <a:spLocks noChangeShapeType="1"/>
          </p:cNvSpPr>
          <p:nvPr/>
        </p:nvSpPr>
        <p:spPr bwMode="auto">
          <a:xfrm>
            <a:off x="6324600" y="1600200"/>
            <a:ext cx="22860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4" name="Line 89"/>
          <p:cNvSpPr>
            <a:spLocks noChangeShapeType="1"/>
          </p:cNvSpPr>
          <p:nvPr/>
        </p:nvSpPr>
        <p:spPr bwMode="auto">
          <a:xfrm>
            <a:off x="3810000" y="5181600"/>
            <a:ext cx="990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" name="Line 90"/>
          <p:cNvSpPr>
            <a:spLocks noChangeShapeType="1"/>
          </p:cNvSpPr>
          <p:nvPr/>
        </p:nvSpPr>
        <p:spPr bwMode="auto">
          <a:xfrm>
            <a:off x="3816350" y="1557209"/>
            <a:ext cx="0" cy="2743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6" name="Line 91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27" name="Group 94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228" name="Text Box 95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229" name="Oval 96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230" name="Rectangle 97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 altLang="en-US"/>
            </a:p>
          </p:txBody>
        </p:sp>
        <p:sp>
          <p:nvSpPr>
            <p:cNvPr id="231" name="Rectangle 98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32" name="Rectangle 99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33" name="Oval 100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34" name="Text Box 101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 altLang="en-US"/>
            </a:p>
          </p:txBody>
        </p:sp>
        <p:sp>
          <p:nvSpPr>
            <p:cNvPr id="235" name="Oval 102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36" name="Arc 103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" name="Line 104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8" name="Text Box 105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/>
                <a:t>3</a:t>
              </a:r>
            </a:p>
          </p:txBody>
        </p:sp>
        <p:sp>
          <p:nvSpPr>
            <p:cNvPr id="239" name="Text Box 106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 altLang="en-US"/>
            </a:p>
          </p:txBody>
        </p:sp>
        <p:sp>
          <p:nvSpPr>
            <p:cNvPr id="240" name="Line 107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1" name="Line 108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2" name="Line 109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3" name="Line 110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4" name="Line 111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" name="Line 112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" name="Line 113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7" name="Line 114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8" name="Line 115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9" name="Line 116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0" name="Line 117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1" name="Line 118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2" name="Line 119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3" name="Line 120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4" name="Line 121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5" name="Line 122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" name="Line 123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7" name="Line 124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8" name="Line 125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9" name="Line 126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0" name="Line 127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1" name="Line 128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2" name="Line 129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3" name="Line 130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4" name="Line 131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5" name="Line 132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6" name="Line 133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7" name="Line 134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8" name="Line 135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9" name="Line 136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0" name="Text Box 137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 altLang="en-US"/>
            </a:p>
          </p:txBody>
        </p:sp>
        <p:sp>
          <p:nvSpPr>
            <p:cNvPr id="271" name="Text Box 138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/>
                <a:t>1</a:t>
              </a:r>
            </a:p>
          </p:txBody>
        </p:sp>
        <p:sp>
          <p:nvSpPr>
            <p:cNvPr id="272" name="Text Box 139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 altLang="en-US"/>
            </a:p>
          </p:txBody>
        </p:sp>
        <p:sp>
          <p:nvSpPr>
            <p:cNvPr id="273" name="Text Box 140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 altLang="en-US"/>
            </a:p>
          </p:txBody>
        </p:sp>
        <p:sp>
          <p:nvSpPr>
            <p:cNvPr id="274" name="Text Box 141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/>
                <a:t>V</a:t>
              </a:r>
            </a:p>
          </p:txBody>
        </p:sp>
        <p:sp>
          <p:nvSpPr>
            <p:cNvPr id="275" name="AutoShape 142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0 h 21600"/>
                <a:gd name="T4" fmla="*/ 1 w 21600"/>
                <a:gd name="T5" fmla="*/ 0 h 21600"/>
                <a:gd name="T6" fmla="*/ 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" name="Rectangle 143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77" name="Rectangle 144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278" name="Rectangle 145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79" name="AutoShape 146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800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0" name="Arc 147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600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600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1" name="Freeform 148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 h 48"/>
                <a:gd name="T4" fmla="*/ 1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2" name="Freeform 149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1 w 48"/>
                <a:gd name="T3" fmla="*/ 1 h 48"/>
                <a:gd name="T4" fmla="*/ 1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3" name="AutoShape 150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4" name="Oval 151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85" name="Oval 152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86" name="Text Box 153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-</a:t>
              </a:r>
            </a:p>
          </p:txBody>
        </p:sp>
        <p:sp>
          <p:nvSpPr>
            <p:cNvPr id="287" name="Text Box 154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+</a:t>
              </a:r>
            </a:p>
          </p:txBody>
        </p:sp>
      </p:grpSp>
      <p:grpSp>
        <p:nvGrpSpPr>
          <p:cNvPr id="288" name="Group 155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289" name="Oval 156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290" name="Line 157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1" name="Line 158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4" name="Text Box 161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K</a:t>
            </a:r>
          </a:p>
        </p:txBody>
      </p:sp>
      <p:sp>
        <p:nvSpPr>
          <p:cNvPr id="295" name="Text Box 162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296" name="Line 163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" name="Line 164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8" name="Text Box 166"/>
          <p:cNvSpPr txBox="1">
            <a:spLocks noChangeArrowheads="1"/>
          </p:cNvSpPr>
          <p:nvPr/>
        </p:nvSpPr>
        <p:spPr bwMode="auto">
          <a:xfrm>
            <a:off x="304800" y="5867400"/>
            <a:ext cx="4609409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= 3V</a:t>
            </a:r>
            <a:r>
              <a:rPr lang="en-US" altLang="en-US" sz="2400" b="1" dirty="0" smtClean="0">
                <a:latin typeface=".VnTime" pitchFamily="34" charset="0"/>
              </a:rPr>
              <a:t> </a:t>
            </a:r>
            <a:endParaRPr lang="en-US" altLang="en-US" sz="2400" b="1" dirty="0">
              <a:latin typeface=".VnTime" pitchFamily="34" charset="0"/>
            </a:endParaRPr>
          </a:p>
        </p:txBody>
      </p:sp>
      <p:grpSp>
        <p:nvGrpSpPr>
          <p:cNvPr id="299" name="Group 189"/>
          <p:cNvGrpSpPr>
            <a:grpSpLocks/>
          </p:cNvGrpSpPr>
          <p:nvPr/>
        </p:nvGrpSpPr>
        <p:grpSpPr bwMode="auto">
          <a:xfrm>
            <a:off x="4724400" y="5041910"/>
            <a:ext cx="1004888" cy="303213"/>
            <a:chOff x="1245" y="3656"/>
            <a:chExt cx="633" cy="191"/>
          </a:xfrm>
        </p:grpSpPr>
        <p:grpSp>
          <p:nvGrpSpPr>
            <p:cNvPr id="300" name="Group 190"/>
            <p:cNvGrpSpPr>
              <a:grpSpLocks/>
            </p:cNvGrpSpPr>
            <p:nvPr/>
          </p:nvGrpSpPr>
          <p:grpSpPr bwMode="auto">
            <a:xfrm rot="10800000">
              <a:off x="1245" y="3656"/>
              <a:ext cx="633" cy="191"/>
              <a:chOff x="972" y="1536"/>
              <a:chExt cx="1843" cy="240"/>
            </a:xfrm>
          </p:grpSpPr>
          <p:grpSp>
            <p:nvGrpSpPr>
              <p:cNvPr id="302" name="Group 191"/>
              <p:cNvGrpSpPr>
                <a:grpSpLocks/>
              </p:cNvGrpSpPr>
              <p:nvPr/>
            </p:nvGrpSpPr>
            <p:grpSpPr bwMode="auto">
              <a:xfrm rot="10800000">
                <a:off x="972" y="1536"/>
                <a:ext cx="1284" cy="240"/>
                <a:chOff x="2124" y="2976"/>
                <a:chExt cx="1284" cy="672"/>
              </a:xfrm>
            </p:grpSpPr>
            <p:sp>
              <p:nvSpPr>
                <p:cNvPr id="305" name="Line 192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6" name="Rectangle 193"/>
                <p:cNvSpPr>
                  <a:spLocks noChangeArrowheads="1"/>
                </p:cNvSpPr>
                <p:nvPr/>
              </p:nvSpPr>
              <p:spPr bwMode="auto">
                <a:xfrm>
                  <a:off x="2124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 altLang="en-US"/>
                </a:p>
              </p:txBody>
            </p:sp>
            <p:sp>
              <p:nvSpPr>
                <p:cNvPr id="307" name="Line 194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" name="Line 195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" name="Line 196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3" name="Line 197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" name="Line 198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1" name="AutoShape 199"/>
            <p:cNvSpPr>
              <a:spLocks noChangeArrowheads="1"/>
            </p:cNvSpPr>
            <p:nvPr/>
          </p:nvSpPr>
          <p:spPr bwMode="auto">
            <a:xfrm rot="5400000">
              <a:off x="1353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grpSp>
        <p:nvGrpSpPr>
          <p:cNvPr id="310" name="Group 200"/>
          <p:cNvGrpSpPr>
            <a:grpSpLocks/>
          </p:cNvGrpSpPr>
          <p:nvPr/>
        </p:nvGrpSpPr>
        <p:grpSpPr bwMode="auto">
          <a:xfrm>
            <a:off x="5405438" y="5041910"/>
            <a:ext cx="1004888" cy="303213"/>
            <a:chOff x="1245" y="3656"/>
            <a:chExt cx="633" cy="191"/>
          </a:xfrm>
        </p:grpSpPr>
        <p:grpSp>
          <p:nvGrpSpPr>
            <p:cNvPr id="311" name="Group 201"/>
            <p:cNvGrpSpPr>
              <a:grpSpLocks/>
            </p:cNvGrpSpPr>
            <p:nvPr/>
          </p:nvGrpSpPr>
          <p:grpSpPr bwMode="auto">
            <a:xfrm rot="10800000">
              <a:off x="1245" y="3656"/>
              <a:ext cx="633" cy="191"/>
              <a:chOff x="972" y="1536"/>
              <a:chExt cx="1843" cy="240"/>
            </a:xfrm>
          </p:grpSpPr>
          <p:grpSp>
            <p:nvGrpSpPr>
              <p:cNvPr id="313" name="Group 202"/>
              <p:cNvGrpSpPr>
                <a:grpSpLocks/>
              </p:cNvGrpSpPr>
              <p:nvPr/>
            </p:nvGrpSpPr>
            <p:grpSpPr bwMode="auto">
              <a:xfrm rot="10800000">
                <a:off x="972" y="1536"/>
                <a:ext cx="1136" cy="240"/>
                <a:chOff x="2272" y="2976"/>
                <a:chExt cx="1136" cy="672"/>
              </a:xfrm>
            </p:grpSpPr>
            <p:sp>
              <p:nvSpPr>
                <p:cNvPr id="316" name="Line 203"/>
                <p:cNvSpPr>
                  <a:spLocks noChangeShapeType="1"/>
                </p:cNvSpPr>
                <p:nvPr/>
              </p:nvSpPr>
              <p:spPr bwMode="auto">
                <a:xfrm>
                  <a:off x="2272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" name="Rectangle 204"/>
                <p:cNvSpPr>
                  <a:spLocks noChangeArrowheads="1"/>
                </p:cNvSpPr>
                <p:nvPr/>
              </p:nvSpPr>
              <p:spPr bwMode="auto">
                <a:xfrm>
                  <a:off x="2272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 altLang="en-US"/>
                </a:p>
              </p:txBody>
            </p:sp>
            <p:sp>
              <p:nvSpPr>
                <p:cNvPr id="318" name="Line 205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" name="Line 206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" name="Line 207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4" name="Line 208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" name="Line 209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2" name="AutoShape 210"/>
            <p:cNvSpPr>
              <a:spLocks noChangeArrowheads="1"/>
            </p:cNvSpPr>
            <p:nvPr/>
          </p:nvSpPr>
          <p:spPr bwMode="auto">
            <a:xfrm rot="5400000">
              <a:off x="1380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sp>
        <p:nvSpPr>
          <p:cNvPr id="321" name="Line 92"/>
          <p:cNvSpPr>
            <a:spLocks noChangeShapeType="1"/>
          </p:cNvSpPr>
          <p:nvPr/>
        </p:nvSpPr>
        <p:spPr bwMode="auto">
          <a:xfrm>
            <a:off x="37846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" name="Line 93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3" name="Rectangle 322"/>
          <p:cNvSpPr/>
          <p:nvPr/>
        </p:nvSpPr>
        <p:spPr>
          <a:xfrm>
            <a:off x="1746372" y="-8930"/>
            <a:ext cx="5250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I- THÍ NGHIỆM</a:t>
            </a:r>
            <a:endParaRPr lang="en-US" sz="5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4" name="Rectangle 198"/>
          <p:cNvSpPr>
            <a:spLocks noChangeArrowheads="1"/>
          </p:cNvSpPr>
          <p:nvPr/>
        </p:nvSpPr>
        <p:spPr bwMode="auto">
          <a:xfrm>
            <a:off x="0" y="914400"/>
            <a:ext cx="377488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2" name="Line 46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16" dur="2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980000">
                                      <p:cBhvr>
                                        <p:cTn id="19" dur="20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240000">
                                      <p:cBhvr>
                                        <p:cTn id="21" dur="2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6372" y="0"/>
            <a:ext cx="5250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I- THÍ NGHIỆM</a:t>
            </a:r>
            <a:endParaRPr lang="en-US" sz="54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98"/>
          <p:cNvSpPr>
            <a:spLocks noChangeArrowheads="1"/>
          </p:cNvSpPr>
          <p:nvPr/>
        </p:nvSpPr>
        <p:spPr bwMode="auto">
          <a:xfrm>
            <a:off x="0" y="914400"/>
            <a:ext cx="377488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 alt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0" name="Arc 8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>
                  <a:latin typeface="Times New Roman" pitchFamily="18" charset="0"/>
                </a:rPr>
                <a:t>0</a:t>
              </a:r>
              <a:endParaRPr lang="en-US" altLang="en-US" sz="1600"/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/>
                <a:t>1</a:t>
              </a:r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600"/>
                <a:t>1,5</a:t>
              </a:r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/>
                <a:t>A</a:t>
              </a:r>
            </a:p>
          </p:txBody>
        </p:sp>
        <p:sp>
          <p:nvSpPr>
            <p:cNvPr id="32" name="AutoShape 30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1 h 21600"/>
                <a:gd name="T4" fmla="*/ 1 w 21600"/>
                <a:gd name="T5" fmla="*/ 0 h 21600"/>
                <a:gd name="T6" fmla="*/ 1 w 21600"/>
                <a:gd name="T7" fmla="*/ 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34" name="AutoShape 32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800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" name="Group 33"/>
            <p:cNvGrpSpPr>
              <a:grpSpLocks/>
            </p:cNvGrpSpPr>
            <p:nvPr/>
          </p:nvGrpSpPr>
          <p:grpSpPr bwMode="auto">
            <a:xfrm>
              <a:off x="1060" y="2428"/>
              <a:ext cx="94" cy="44"/>
              <a:chOff x="2838" y="2415"/>
              <a:chExt cx="86" cy="40"/>
            </a:xfrm>
          </p:grpSpPr>
          <p:sp>
            <p:nvSpPr>
              <p:cNvPr id="43" name="Arc 34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600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600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Freeform 35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1 h 48"/>
                  <a:gd name="T4" fmla="*/ 1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36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1 w 48"/>
                  <a:gd name="T3" fmla="*/ 1 h 48"/>
                  <a:gd name="T4" fmla="*/ 1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" name="Oval 37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37" name="Oval 38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38" name="Oval 39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39" name="Text Box 40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+</a:t>
              </a:r>
            </a:p>
          </p:txBody>
        </p:sp>
        <p:sp>
          <p:nvSpPr>
            <p:cNvPr id="40" name="Text Box 41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-</a:t>
              </a:r>
            </a:p>
          </p:txBody>
        </p:sp>
        <p:sp>
          <p:nvSpPr>
            <p:cNvPr id="41" name="Text Box 42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</p:grpSp>
      <p:sp>
        <p:nvSpPr>
          <p:cNvPr id="46" name="Line 46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47"/>
          <p:cNvSpPr>
            <a:spLocks noChangeShapeType="1"/>
          </p:cNvSpPr>
          <p:nvPr/>
        </p:nvSpPr>
        <p:spPr bwMode="auto">
          <a:xfrm>
            <a:off x="6553200" y="5181600"/>
            <a:ext cx="2057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48"/>
          <p:cNvSpPr>
            <a:spLocks noChangeShapeType="1"/>
          </p:cNvSpPr>
          <p:nvPr/>
        </p:nvSpPr>
        <p:spPr bwMode="auto">
          <a:xfrm>
            <a:off x="3352800" y="1600200"/>
            <a:ext cx="0" cy="2819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49"/>
          <p:cNvSpPr>
            <a:spLocks noChangeShapeType="1"/>
          </p:cNvSpPr>
          <p:nvPr/>
        </p:nvSpPr>
        <p:spPr bwMode="auto">
          <a:xfrm flipH="1">
            <a:off x="8610600" y="1600200"/>
            <a:ext cx="0" cy="3581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0" name="Group 50"/>
          <p:cNvGrpSpPr>
            <a:grpSpLocks/>
          </p:cNvGrpSpPr>
          <p:nvPr/>
        </p:nvGrpSpPr>
        <p:grpSpPr bwMode="auto">
          <a:xfrm>
            <a:off x="4267200" y="1295400"/>
            <a:ext cx="2209800" cy="533400"/>
            <a:chOff x="3984" y="912"/>
            <a:chExt cx="1008" cy="144"/>
          </a:xfrm>
        </p:grpSpPr>
        <p:sp>
          <p:nvSpPr>
            <p:cNvPr id="51" name="Line 51"/>
            <p:cNvSpPr>
              <a:spLocks noChangeShapeType="1"/>
            </p:cNvSpPr>
            <p:nvPr/>
          </p:nvSpPr>
          <p:spPr bwMode="auto">
            <a:xfrm flipH="1">
              <a:off x="4032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52"/>
            <p:cNvSpPr>
              <a:spLocks noChangeShapeType="1"/>
            </p:cNvSpPr>
            <p:nvPr/>
          </p:nvSpPr>
          <p:spPr bwMode="auto">
            <a:xfrm flipH="1">
              <a:off x="4176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53"/>
            <p:cNvSpPr>
              <a:spLocks noChangeShapeType="1"/>
            </p:cNvSpPr>
            <p:nvPr/>
          </p:nvSpPr>
          <p:spPr bwMode="auto">
            <a:xfrm flipH="1">
              <a:off x="4320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54"/>
            <p:cNvSpPr>
              <a:spLocks noChangeShapeType="1"/>
            </p:cNvSpPr>
            <p:nvPr/>
          </p:nvSpPr>
          <p:spPr bwMode="auto">
            <a:xfrm flipH="1">
              <a:off x="4464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55"/>
            <p:cNvSpPr>
              <a:spLocks noChangeShapeType="1"/>
            </p:cNvSpPr>
            <p:nvPr/>
          </p:nvSpPr>
          <p:spPr bwMode="auto">
            <a:xfrm flipH="1">
              <a:off x="4608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56"/>
            <p:cNvSpPr>
              <a:spLocks noChangeShapeType="1"/>
            </p:cNvSpPr>
            <p:nvPr/>
          </p:nvSpPr>
          <p:spPr bwMode="auto">
            <a:xfrm>
              <a:off x="4896" y="1008"/>
              <a:ext cx="96" cy="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57"/>
            <p:cNvSpPr>
              <a:spLocks noChangeShapeType="1"/>
            </p:cNvSpPr>
            <p:nvPr/>
          </p:nvSpPr>
          <p:spPr bwMode="auto">
            <a:xfrm>
              <a:off x="4128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8"/>
            <p:cNvSpPr>
              <a:spLocks noChangeShapeType="1"/>
            </p:cNvSpPr>
            <p:nvPr/>
          </p:nvSpPr>
          <p:spPr bwMode="auto">
            <a:xfrm>
              <a:off x="4272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59"/>
            <p:cNvSpPr>
              <a:spLocks noChangeShapeType="1"/>
            </p:cNvSpPr>
            <p:nvPr/>
          </p:nvSpPr>
          <p:spPr bwMode="auto">
            <a:xfrm>
              <a:off x="4416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60"/>
            <p:cNvSpPr>
              <a:spLocks noChangeShapeType="1"/>
            </p:cNvSpPr>
            <p:nvPr/>
          </p:nvSpPr>
          <p:spPr bwMode="auto">
            <a:xfrm>
              <a:off x="4560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61"/>
            <p:cNvSpPr>
              <a:spLocks noChangeShapeType="1"/>
            </p:cNvSpPr>
            <p:nvPr/>
          </p:nvSpPr>
          <p:spPr bwMode="auto">
            <a:xfrm>
              <a:off x="4704" y="912"/>
              <a:ext cx="48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62"/>
            <p:cNvSpPr>
              <a:spLocks noChangeShapeType="1"/>
            </p:cNvSpPr>
            <p:nvPr/>
          </p:nvSpPr>
          <p:spPr bwMode="auto">
            <a:xfrm flipH="1">
              <a:off x="4752" y="912"/>
              <a:ext cx="96" cy="144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63"/>
            <p:cNvSpPr>
              <a:spLocks noChangeShapeType="1"/>
            </p:cNvSpPr>
            <p:nvPr/>
          </p:nvSpPr>
          <p:spPr bwMode="auto">
            <a:xfrm>
              <a:off x="4848" y="912"/>
              <a:ext cx="48" cy="96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Line 64"/>
            <p:cNvSpPr>
              <a:spLocks noChangeShapeType="1"/>
            </p:cNvSpPr>
            <p:nvPr/>
          </p:nvSpPr>
          <p:spPr bwMode="auto">
            <a:xfrm>
              <a:off x="3984" y="960"/>
              <a:ext cx="48" cy="96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" name="Text Box 65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A</a:t>
            </a:r>
          </a:p>
        </p:txBody>
      </p:sp>
      <p:sp>
        <p:nvSpPr>
          <p:cNvPr id="66" name="Text Box 66"/>
          <p:cNvSpPr txBox="1">
            <a:spLocks noChangeArrowheads="1"/>
          </p:cNvSpPr>
          <p:nvPr/>
        </p:nvSpPr>
        <p:spPr bwMode="auto">
          <a:xfrm>
            <a:off x="6096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B</a:t>
            </a:r>
          </a:p>
        </p:txBody>
      </p:sp>
      <p:sp>
        <p:nvSpPr>
          <p:cNvPr id="67" name="Line 67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8" name="Group 68"/>
          <p:cNvGrpSpPr>
            <a:grpSpLocks/>
          </p:cNvGrpSpPr>
          <p:nvPr/>
        </p:nvGrpSpPr>
        <p:grpSpPr bwMode="auto">
          <a:xfrm>
            <a:off x="2743194" y="4785875"/>
            <a:ext cx="852751" cy="852362"/>
            <a:chOff x="3120" y="1946"/>
            <a:chExt cx="586" cy="433"/>
          </a:xfrm>
        </p:grpSpPr>
        <p:sp>
          <p:nvSpPr>
            <p:cNvPr id="69" name="Line 69"/>
            <p:cNvSpPr>
              <a:spLocks noChangeShapeType="1"/>
            </p:cNvSpPr>
            <p:nvPr/>
          </p:nvSpPr>
          <p:spPr bwMode="auto">
            <a:xfrm flipV="1">
              <a:off x="3418" y="1946"/>
              <a:ext cx="288" cy="207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70"/>
            <p:cNvSpPr>
              <a:spLocks noChangeShapeType="1"/>
            </p:cNvSpPr>
            <p:nvPr/>
          </p:nvSpPr>
          <p:spPr bwMode="auto">
            <a:xfrm flipV="1">
              <a:off x="3120" y="2176"/>
              <a:ext cx="288" cy="203"/>
            </a:xfrm>
            <a:prstGeom prst="line">
              <a:avLst/>
            </a:prstGeom>
            <a:noFill/>
            <a:ln w="5715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" name="Line 71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2" name="Group 72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73" name="Oval 73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" name="Line 76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77"/>
          <p:cNvSpPr>
            <a:spLocks noChangeShapeType="1"/>
          </p:cNvSpPr>
          <p:nvPr/>
        </p:nvSpPr>
        <p:spPr bwMode="auto">
          <a:xfrm>
            <a:off x="6324600" y="1600200"/>
            <a:ext cx="22860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Line 78"/>
          <p:cNvSpPr>
            <a:spLocks noChangeShapeType="1"/>
          </p:cNvSpPr>
          <p:nvPr/>
        </p:nvSpPr>
        <p:spPr bwMode="auto">
          <a:xfrm>
            <a:off x="3810000" y="5181600"/>
            <a:ext cx="990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" name="Line 79"/>
          <p:cNvSpPr>
            <a:spLocks noChangeShapeType="1"/>
          </p:cNvSpPr>
          <p:nvPr/>
        </p:nvSpPr>
        <p:spPr bwMode="auto">
          <a:xfrm>
            <a:off x="3810000" y="1600200"/>
            <a:ext cx="0" cy="2743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" name="Line 80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1" name="Group 83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82" name="Text Box 84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83" name="Oval 85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84" name="Rectangle 86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 altLang="en-US"/>
            </a:p>
          </p:txBody>
        </p:sp>
        <p:sp>
          <p:nvSpPr>
            <p:cNvPr id="85" name="Rectangle 87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86" name="Rectangle 88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87" name="Oval 89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88" name="Text Box 90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 altLang="en-US"/>
            </a:p>
          </p:txBody>
        </p:sp>
        <p:sp>
          <p:nvSpPr>
            <p:cNvPr id="89" name="Oval 91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90" name="Arc 92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93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Text Box 94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/>
                <a:t>3</a:t>
              </a:r>
            </a:p>
          </p:txBody>
        </p:sp>
        <p:sp>
          <p:nvSpPr>
            <p:cNvPr id="93" name="Text Box 95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 altLang="en-US"/>
            </a:p>
          </p:txBody>
        </p:sp>
        <p:sp>
          <p:nvSpPr>
            <p:cNvPr id="94" name="Line 96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Line 97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Line 98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Line 99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Line 100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Line 101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Line 102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Line 103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Line 104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Line 105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Line 106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Line 107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Line 108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Line 109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Line 110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Line 111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Line 112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Line 113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Line 114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115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Line 116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Line 117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Line 118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Line 119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Line 120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Line 121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Line 122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Line 123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Line 124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Line 125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Text Box 126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 altLang="en-US"/>
            </a:p>
          </p:txBody>
        </p:sp>
        <p:sp>
          <p:nvSpPr>
            <p:cNvPr id="125" name="Text Box 127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/>
                <a:t>1</a:t>
              </a:r>
            </a:p>
          </p:txBody>
        </p:sp>
        <p:sp>
          <p:nvSpPr>
            <p:cNvPr id="126" name="Text Box 128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 altLang="en-US"/>
            </a:p>
          </p:txBody>
        </p:sp>
        <p:sp>
          <p:nvSpPr>
            <p:cNvPr id="127" name="Text Box 129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 altLang="en-US"/>
            </a:p>
          </p:txBody>
        </p:sp>
        <p:sp>
          <p:nvSpPr>
            <p:cNvPr id="128" name="Text Box 130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en-US"/>
                <a:t>V</a:t>
              </a:r>
            </a:p>
          </p:txBody>
        </p:sp>
        <p:sp>
          <p:nvSpPr>
            <p:cNvPr id="129" name="AutoShape 131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0 h 21600"/>
                <a:gd name="T4" fmla="*/ 1 w 21600"/>
                <a:gd name="T5" fmla="*/ 0 h 21600"/>
                <a:gd name="T6" fmla="*/ 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132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31" name="Rectangle 133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2" name="Rectangle 134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33" name="AutoShape 135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800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Arc 136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600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600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Freeform 137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 h 48"/>
                <a:gd name="T4" fmla="*/ 1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138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1 w 48"/>
                <a:gd name="T3" fmla="*/ 1 h 48"/>
                <a:gd name="T4" fmla="*/ 1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AutoShape 139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Oval 140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39" name="Oval 141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40" name="Text Box 142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-</a:t>
              </a:r>
            </a:p>
          </p:txBody>
        </p:sp>
        <p:sp>
          <p:nvSpPr>
            <p:cNvPr id="141" name="Text Box 143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+</a:t>
              </a:r>
            </a:p>
          </p:txBody>
        </p:sp>
      </p:grpSp>
      <p:grpSp>
        <p:nvGrpSpPr>
          <p:cNvPr id="142" name="Group 144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143" name="Oval 145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44" name="Line 146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Line 147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8" name="Text Box 150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.VnTimeH" pitchFamily="34" charset="0"/>
              </a:rPr>
              <a:t>K</a:t>
            </a:r>
          </a:p>
        </p:txBody>
      </p:sp>
      <p:sp>
        <p:nvSpPr>
          <p:cNvPr id="149" name="Text Box 151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150" name="Line 152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1" name="Line 153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" name="Text Box 154"/>
          <p:cNvSpPr txBox="1">
            <a:spLocks noChangeArrowheads="1"/>
          </p:cNvSpPr>
          <p:nvPr/>
        </p:nvSpPr>
        <p:spPr bwMode="auto">
          <a:xfrm>
            <a:off x="304800" y="5867400"/>
            <a:ext cx="4876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= 4,5V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3" name="Group 155"/>
          <p:cNvGrpSpPr>
            <a:grpSpLocks/>
          </p:cNvGrpSpPr>
          <p:nvPr/>
        </p:nvGrpSpPr>
        <p:grpSpPr bwMode="auto">
          <a:xfrm>
            <a:off x="4872039" y="5041910"/>
            <a:ext cx="1004888" cy="303213"/>
            <a:chOff x="1245" y="3656"/>
            <a:chExt cx="633" cy="191"/>
          </a:xfrm>
        </p:grpSpPr>
        <p:grpSp>
          <p:nvGrpSpPr>
            <p:cNvPr id="154" name="Group 156"/>
            <p:cNvGrpSpPr>
              <a:grpSpLocks/>
            </p:cNvGrpSpPr>
            <p:nvPr/>
          </p:nvGrpSpPr>
          <p:grpSpPr bwMode="auto">
            <a:xfrm rot="10800000">
              <a:off x="1245" y="3656"/>
              <a:ext cx="633" cy="191"/>
              <a:chOff x="972" y="1536"/>
              <a:chExt cx="1843" cy="240"/>
            </a:xfrm>
          </p:grpSpPr>
          <p:grpSp>
            <p:nvGrpSpPr>
              <p:cNvPr id="156" name="Group 157"/>
              <p:cNvGrpSpPr>
                <a:grpSpLocks/>
              </p:cNvGrpSpPr>
              <p:nvPr/>
            </p:nvGrpSpPr>
            <p:grpSpPr bwMode="auto">
              <a:xfrm rot="10800000">
                <a:off x="972" y="1536"/>
                <a:ext cx="1275" cy="240"/>
                <a:chOff x="2133" y="2976"/>
                <a:chExt cx="1275" cy="672"/>
              </a:xfrm>
            </p:grpSpPr>
            <p:sp>
              <p:nvSpPr>
                <p:cNvPr id="159" name="Line 158"/>
                <p:cNvSpPr>
                  <a:spLocks noChangeShapeType="1"/>
                </p:cNvSpPr>
                <p:nvPr/>
              </p:nvSpPr>
              <p:spPr bwMode="auto">
                <a:xfrm>
                  <a:off x="2133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0" name="Rectangle 159"/>
                <p:cNvSpPr>
                  <a:spLocks noChangeArrowheads="1"/>
                </p:cNvSpPr>
                <p:nvPr/>
              </p:nvSpPr>
              <p:spPr bwMode="auto">
                <a:xfrm>
                  <a:off x="2272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 altLang="en-US"/>
                </a:p>
              </p:txBody>
            </p:sp>
            <p:sp>
              <p:nvSpPr>
                <p:cNvPr id="161" name="Line 160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2" name="Line 161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" name="Line 162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57" name="Line 163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8" name="Line 164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5" name="AutoShape 165"/>
            <p:cNvSpPr>
              <a:spLocks noChangeArrowheads="1"/>
            </p:cNvSpPr>
            <p:nvPr/>
          </p:nvSpPr>
          <p:spPr bwMode="auto">
            <a:xfrm rot="5400000">
              <a:off x="1296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grpSp>
        <p:nvGrpSpPr>
          <p:cNvPr id="164" name="Group 166"/>
          <p:cNvGrpSpPr>
            <a:grpSpLocks/>
          </p:cNvGrpSpPr>
          <p:nvPr/>
        </p:nvGrpSpPr>
        <p:grpSpPr bwMode="auto">
          <a:xfrm>
            <a:off x="5405438" y="5043055"/>
            <a:ext cx="1057275" cy="303213"/>
            <a:chOff x="1245" y="3656"/>
            <a:chExt cx="666" cy="191"/>
          </a:xfrm>
        </p:grpSpPr>
        <p:grpSp>
          <p:nvGrpSpPr>
            <p:cNvPr id="165" name="Group 167"/>
            <p:cNvGrpSpPr>
              <a:grpSpLocks/>
            </p:cNvGrpSpPr>
            <p:nvPr/>
          </p:nvGrpSpPr>
          <p:grpSpPr bwMode="auto">
            <a:xfrm rot="10800000">
              <a:off x="1245" y="3656"/>
              <a:ext cx="666" cy="191"/>
              <a:chOff x="876" y="1536"/>
              <a:chExt cx="1939" cy="240"/>
            </a:xfrm>
          </p:grpSpPr>
          <p:grpSp>
            <p:nvGrpSpPr>
              <p:cNvPr id="167" name="Group 168"/>
              <p:cNvGrpSpPr>
                <a:grpSpLocks/>
              </p:cNvGrpSpPr>
              <p:nvPr/>
            </p:nvGrpSpPr>
            <p:grpSpPr bwMode="auto">
              <a:xfrm rot="10800000">
                <a:off x="876" y="1536"/>
                <a:ext cx="1140" cy="240"/>
                <a:chOff x="2364" y="2976"/>
                <a:chExt cx="1140" cy="672"/>
              </a:xfrm>
            </p:grpSpPr>
            <p:sp>
              <p:nvSpPr>
                <p:cNvPr id="170" name="Line 169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1" name="Rectangle 170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 altLang="en-US"/>
                </a:p>
              </p:txBody>
            </p:sp>
            <p:sp>
              <p:nvSpPr>
                <p:cNvPr id="172" name="Line 171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3" name="Line 172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" name="Line 173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8" name="Line 174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9" name="Line 175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6" name="AutoShape 176"/>
            <p:cNvSpPr>
              <a:spLocks noChangeArrowheads="1"/>
            </p:cNvSpPr>
            <p:nvPr/>
          </p:nvSpPr>
          <p:spPr bwMode="auto">
            <a:xfrm rot="5400000">
              <a:off x="1380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grpSp>
        <p:nvGrpSpPr>
          <p:cNvPr id="175" name="Group 177"/>
          <p:cNvGrpSpPr>
            <a:grpSpLocks/>
          </p:cNvGrpSpPr>
          <p:nvPr/>
        </p:nvGrpSpPr>
        <p:grpSpPr bwMode="auto">
          <a:xfrm>
            <a:off x="5983288" y="5041910"/>
            <a:ext cx="1057275" cy="303213"/>
            <a:chOff x="1245" y="3656"/>
            <a:chExt cx="666" cy="191"/>
          </a:xfrm>
        </p:grpSpPr>
        <p:grpSp>
          <p:nvGrpSpPr>
            <p:cNvPr id="176" name="Group 178"/>
            <p:cNvGrpSpPr>
              <a:grpSpLocks/>
            </p:cNvGrpSpPr>
            <p:nvPr/>
          </p:nvGrpSpPr>
          <p:grpSpPr bwMode="auto">
            <a:xfrm rot="10800000">
              <a:off x="1245" y="3656"/>
              <a:ext cx="666" cy="191"/>
              <a:chOff x="876" y="1536"/>
              <a:chExt cx="1939" cy="240"/>
            </a:xfrm>
          </p:grpSpPr>
          <p:grpSp>
            <p:nvGrpSpPr>
              <p:cNvPr id="178" name="Group 179"/>
              <p:cNvGrpSpPr>
                <a:grpSpLocks/>
              </p:cNvGrpSpPr>
              <p:nvPr/>
            </p:nvGrpSpPr>
            <p:grpSpPr bwMode="auto">
              <a:xfrm rot="10800000">
                <a:off x="876" y="1536"/>
                <a:ext cx="1140" cy="240"/>
                <a:chOff x="2364" y="2976"/>
                <a:chExt cx="1140" cy="672"/>
              </a:xfrm>
            </p:grpSpPr>
            <p:sp>
              <p:nvSpPr>
                <p:cNvPr id="181" name="Line 180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2" name="Rectangle 181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 altLang="en-US"/>
                </a:p>
              </p:txBody>
            </p:sp>
            <p:sp>
              <p:nvSpPr>
                <p:cNvPr id="183" name="Line 182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" name="Line 183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" name="Line 184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9" name="Line 185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Line 186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7" name="AutoShape 187"/>
            <p:cNvSpPr>
              <a:spLocks noChangeArrowheads="1"/>
            </p:cNvSpPr>
            <p:nvPr/>
          </p:nvSpPr>
          <p:spPr bwMode="auto">
            <a:xfrm rot="5400000">
              <a:off x="135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sp>
        <p:nvSpPr>
          <p:cNvPr id="186" name="Line 81"/>
          <p:cNvSpPr>
            <a:spLocks noChangeShapeType="1"/>
          </p:cNvSpPr>
          <p:nvPr/>
        </p:nvSpPr>
        <p:spPr bwMode="auto">
          <a:xfrm>
            <a:off x="37846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" name="Line 82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2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320000">
                                      <p:cBhvr>
                                        <p:cTn id="23" dur="2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040000">
                                      <p:cBhvr>
                                        <p:cTn id="25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1364</Words>
  <Application>Microsoft Office PowerPoint</Application>
  <PresentationFormat>On-screen Show (4:3)</PresentationFormat>
  <Paragraphs>301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Win_64</dc:creator>
  <cp:lastModifiedBy>Thuy Linh</cp:lastModifiedBy>
  <cp:revision>62</cp:revision>
  <dcterms:created xsi:type="dcterms:W3CDTF">2021-09-02T01:20:19Z</dcterms:created>
  <dcterms:modified xsi:type="dcterms:W3CDTF">2021-09-08T04:56:57Z</dcterms:modified>
</cp:coreProperties>
</file>