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5" r:id="rId2"/>
    <p:sldId id="257" r:id="rId3"/>
    <p:sldId id="266" r:id="rId4"/>
    <p:sldId id="270" r:id="rId5"/>
    <p:sldId id="290" r:id="rId6"/>
    <p:sldId id="283" r:id="rId7"/>
    <p:sldId id="267" r:id="rId8"/>
    <p:sldId id="268" r:id="rId9"/>
    <p:sldId id="269" r:id="rId10"/>
    <p:sldId id="258" r:id="rId11"/>
    <p:sldId id="259" r:id="rId12"/>
    <p:sldId id="288" r:id="rId13"/>
    <p:sldId id="271" r:id="rId14"/>
    <p:sldId id="272" r:id="rId15"/>
    <p:sldId id="273" r:id="rId16"/>
    <p:sldId id="275" r:id="rId17"/>
    <p:sldId id="280" r:id="rId18"/>
    <p:sldId id="281" r:id="rId19"/>
    <p:sldId id="276" r:id="rId20"/>
    <p:sldId id="282" r:id="rId21"/>
    <p:sldId id="291" r:id="rId22"/>
    <p:sldId id="289" r:id="rId23"/>
    <p:sldId id="279" r:id="rId24"/>
    <p:sldId id="260" r:id="rId25"/>
    <p:sldId id="284" r:id="rId26"/>
    <p:sldId id="285" r:id="rId27"/>
    <p:sldId id="286" r:id="rId28"/>
    <p:sldId id="262" r:id="rId29"/>
    <p:sldId id="27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8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E1F27-56C7-46A6-BCC7-D6091F045804}" type="datetimeFigureOut">
              <a:rPr lang="en-US" smtClean="0"/>
              <a:pPr/>
              <a:t>6/5/2023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E187D6-E379-46B2-8EA9-E70049C176A6}" type="slidenum">
              <a:rPr lang="en-US" smtClean="0"/>
              <a:pPr/>
              <a:t>‹#›</a:t>
            </a:fld>
            <a:endParaRPr lang="en-US"/>
          </a:p>
        </p:txBody>
      </p:sp>
    </p:spTree>
    <p:extLst>
      <p:ext uri="{BB962C8B-B14F-4D97-AF65-F5344CB8AC3E}">
        <p14:creationId xmlns:p14="http://schemas.microsoft.com/office/powerpoint/2010/main" val="166195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15</a:t>
            </a:fld>
            <a:endParaRPr lang="en-US"/>
          </a:p>
        </p:txBody>
      </p:sp>
    </p:spTree>
    <p:extLst>
      <p:ext uri="{BB962C8B-B14F-4D97-AF65-F5344CB8AC3E}">
        <p14:creationId xmlns:p14="http://schemas.microsoft.com/office/powerpoint/2010/main" val="165185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D3EBD-F78D-4F60-B57C-55472D07D427}"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D3EBD-F78D-4F60-B57C-55472D07D427}"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D3EBD-F78D-4F60-B57C-55472D07D427}"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D3EBD-F78D-4F60-B57C-55472D07D427}"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D3EBD-F78D-4F60-B57C-55472D07D427}"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3EBD-F78D-4F60-B57C-55472D07D427}"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D3EBD-F78D-4F60-B57C-55472D07D427}"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613DF-2C03-4FFE-BB20-A49DEB78D8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D3EBD-F78D-4F60-B57C-55472D07D427}" type="datetimeFigureOut">
              <a:rPr lang="en-US" smtClean="0"/>
              <a:pPr/>
              <a:t>6/5/2023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613DF-2C03-4FFE-BB20-A49DEB78D8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ảnh background sắc màu sặc sỡ"/>
          <p:cNvPicPr>
            <a:picLocks noChangeAspect="1" noChangeArrowheads="1"/>
          </p:cNvPicPr>
          <p:nvPr/>
        </p:nvPicPr>
        <p:blipFill>
          <a:blip r:embed="rId2"/>
          <a:srcRect/>
          <a:stretch>
            <a:fillRect/>
          </a:stretch>
        </p:blipFill>
        <p:spPr bwMode="auto">
          <a:xfrm>
            <a:off x="0" y="1"/>
            <a:ext cx="9144000" cy="6857999"/>
          </a:xfrm>
          <a:prstGeom prst="rect">
            <a:avLst/>
          </a:prstGeom>
          <a:noFill/>
        </p:spPr>
      </p:pic>
      <p:sp>
        <p:nvSpPr>
          <p:cNvPr id="3" name="Rectangle 2"/>
          <p:cNvSpPr/>
          <p:nvPr/>
        </p:nvSpPr>
        <p:spPr>
          <a:xfrm>
            <a:off x="0" y="838200"/>
            <a:ext cx="8991600" cy="1754326"/>
          </a:xfrm>
          <a:prstGeom prst="rect">
            <a:avLst/>
          </a:prstGeom>
          <a:noFill/>
        </p:spPr>
        <p:txBody>
          <a:bodyPr wrap="square" lIns="91440" tIns="45720" rIns="91440" bIns="45720">
            <a:spAutoFit/>
          </a:bodyPr>
          <a:lstStyle/>
          <a:p>
            <a:pPr algn="ctr"/>
            <a:r>
              <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MỪNG QUÝ </a:t>
            </a: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THẦY</a:t>
            </a:r>
            <a:endParaRPr lang="vi-VN"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endParaRPr>
          </a:p>
          <a:p>
            <a:pPr algn="ctr"/>
            <a:r>
              <a:rPr lang="en-US" sz="5400" b="1" i="1" kern="10" cap="none" spc="300" dirty="0" smtClean="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 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1752600" y="3200400"/>
            <a:ext cx="5145961" cy="1015663"/>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kern="0" dirty="0" smtClean="0">
                <a:solidFill>
                  <a:srgbClr val="FF0000"/>
                </a:solidFill>
                <a:latin typeface="+mj-lt"/>
              </a:rPr>
              <a:t>MÔN</a:t>
            </a:r>
            <a:r>
              <a:rPr lang="en-US" altLang="en-US" sz="6000" kern="0" dirty="0" smtClean="0">
                <a:solidFill>
                  <a:srgbClr val="FF0000"/>
                </a:solidFill>
                <a:latin typeface="+mj-lt"/>
              </a:rPr>
              <a:t>: </a:t>
            </a:r>
            <a:r>
              <a:rPr lang="vi-VN" altLang="en-US" sz="6000" kern="0" dirty="0" smtClean="0">
                <a:solidFill>
                  <a:srgbClr val="FF0000"/>
                </a:solidFill>
                <a:latin typeface="+mj-lt"/>
              </a:rPr>
              <a:t>KHTN6 </a:t>
            </a:r>
            <a:endParaRPr lang="en-US" altLang="en-US" sz="6000" b="1" kern="0" dirty="0" smtClean="0">
              <a:solidFill>
                <a:srgbClr val="FF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1DF74-7472-435E-A9D5-5FFCF59CFFA5}"/>
              </a:ext>
            </a:extLst>
          </p:cNvPr>
          <p:cNvSpPr>
            <a:spLocks noGrp="1"/>
          </p:cNvSpPr>
          <p:nvPr>
            <p:ph type="title"/>
          </p:nvPr>
        </p:nvSpPr>
        <p:spPr>
          <a:xfrm>
            <a:off x="628650" y="73026"/>
            <a:ext cx="7886700" cy="917575"/>
          </a:xfrm>
        </p:spPr>
        <p:txBody>
          <a:bodyPr>
            <a:normAutofit/>
          </a:bodyPr>
          <a:lstStyle/>
          <a:p>
            <a:pPr algn="ctr"/>
            <a:r>
              <a:rPr lang="en-US" sz="4800" dirty="0">
                <a:solidFill>
                  <a:schemeClr val="bg1"/>
                </a:solidFill>
              </a:rPr>
              <a:t>HỆ MẶT TRỜI</a:t>
            </a:r>
          </a:p>
        </p:txBody>
      </p:sp>
      <p:sp>
        <p:nvSpPr>
          <p:cNvPr id="23" name="Rectangle 22"/>
          <p:cNvSpPr/>
          <p:nvPr/>
        </p:nvSpPr>
        <p:spPr>
          <a:xfrm>
            <a:off x="0" y="0"/>
            <a:ext cx="94488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trong là:Thủy tinh, Kim tinh,Trái Đất và Hỏa tinh nằm ở phía trong vành đai tiểu hành tinh chính, có thành phần chủ yếu từ silicat và các kim loại.</a:t>
            </a:r>
            <a:endParaRPr lang="en-US" sz="3200" dirty="0">
              <a:latin typeface="Times New Roman" pitchFamily="18" charset="0"/>
              <a:cs typeface="Times New Roman" pitchFamily="18" charset="0"/>
            </a:endParaRPr>
          </a:p>
        </p:txBody>
      </p:sp>
      <p:sp>
        <p:nvSpPr>
          <p:cNvPr id="24" name="Rectangle 23"/>
          <p:cNvSpPr/>
          <p:nvPr/>
        </p:nvSpPr>
        <p:spPr>
          <a:xfrm>
            <a:off x="0" y="1981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khá gần Mặt Trời nên có nhiệt độ cao.</a:t>
            </a:r>
            <a:endParaRPr lang="en-US" sz="3200" dirty="0">
              <a:latin typeface="Times New Roman" pitchFamily="18" charset="0"/>
              <a:cs typeface="Times New Roman" pitchFamily="18" charset="0"/>
            </a:endParaRPr>
          </a:p>
        </p:txBody>
      </p:sp>
      <p:sp>
        <p:nvSpPr>
          <p:cNvPr id="12290" name="AutoShape 2"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4" name="AutoShape 6" descr="data:image/png;base64,iVBORw0KGgoAAAANSUhEUgAAAVAAAADBCAYAAACZpeiLAAAgAElEQVR4Aey9aVhVV9bv+344H+59zn3vOe9JVareqkqlN31MaxrTmMTEaDQaY9/3vSgq9qKIogLSiUivqIggIo2KINK3u2dv9qaVHsUufVWq0vi7z5iLrcQyQqXQJHXxeZZrb9Zea8055pz/OeaYY/zHf9D7r1cCvRLolUCvBH6SBP7jJ93Ve1OvBHol0CuBXgnQC6C9neBXLIGrgPP4FVejy6JLHXv//RIlcGsAdfbN3vP1cXqnZaEA4jvg+07HTbrSnS7Xz/W+a1UXeYhcvuk4rv58bfSvyuJanZwf5IGd21vq2Wmu+Fffd6fvd1br2vnG+n3/y2y7a+W94UMn+d0aQG+4r/frzyEBJ1B0HlDOzz9HeX4p73TKxQmg8v3X/u8mwKKAtANAf+3V+8Gk4OzDznb8dVauCwB1Qu2NlZUG7T3ujAw6y/7Gz53b59+5PW4cXM5B920nDVQ+/xplIHXp3I43trHz+6+xblLmX2v9pNxd/7sFgEqjOhutc0d1zvi95+vLx9spi84d8MaB9v+X9pF6O//JZyeoyPnXLoPOwO+sl7OdO59/rWOwO/WTet/OMfRTnv3t9Xmtc/e7NtlpbXNLAL3Kt1y9KgLoPX42GXQeQz/4LDa/77RDgci/cRtd7bBvyjj7gQw6fVcXfo0y6NSGV8UW+CO2XDVp/Irrp/qq1O3H6vdLq5u0S6f+5fz8vbTR9/C9XP/+1rvw33//PXKoOjsf0Hu+uWBvl1ycSslNz1fhO2nMH+mUt6tMd/q5nZVM5+ebyeNOl6un3qfa8Hv47uoPlevOdeypd93p50jfdPbRzvW58fOdLld33ndjGQUzv5X6XOXqd9/B9z8AUPm1PFX7JyD7zd+v8vVfv+Prv3zP13+5yt/+cpVvvuo97qgMvoRvnMdX8I06rvL3r77l279+x9W/X+X7r/+92+TvX33Pd1/D93+Db/7ilMHNzr9COfzlKt/+9Vu1gpU2/ftX33W0cad2l/bvaPc72vd6YKx/9/VV1Ue/+/o71We/+er7H6nfL63tOsm/Y9z9/aur/O2Lb/j6y6+vWY46LeFlar8Oot99C+fbPsFWfharuZGK8hYqzM3YTU29x52UgbEVu7ENu7EFu0nk34jdfBabsYaWs+f525ffcfncl//WbVJhquOzC3/l68+u0ljdToWxHrupQZOFyMQocvl19s2q8mYun/+U77+G+qoWbMbajvo1aW2u2v/cr7Z+F5o/QybAtoYLqs9K31V9WLVbS0ffbvtl9l8lexl3gnkNOKTs5hpqKs5qAPotnZfwTgDVFNHvvhEA/QKHrQ2LoRmb+Tx203kchrbe447KoB2HQY5zmtyNLVSZm6nQ19FS2843X1zlSutf/63bpNLUyOftf+PrT6DBcZ5KUzMOoxytHfWWftkhnzvaNv/6WKg2n+NSy6fwd6i3t+EwNmh1M0jdpE5Stwu/2vpdbPqKb7+EtrMXVZ+VvltpbOloN6mfs3//67LsWWxyyl7OrapNqsxNVFkaqLE1aHtePwRQ5+JdO3//DbS3fUqVtZkK6ajGC1SaLlBpPNd73EEZVBnaqTKco8rYQqWphUrjeRzGy9iN7TTVXubvf/2WT9q//LduE4e5kc8v/52vv4CG6otUqkHYqupcZTiPJqPzXcrAbryIyfwVVtOnVBouUKdvoV7fQIO+gbP6ZqoNbVQaRd4XqdJfolJ3haqyT6nWfUaN/hNqdBepM56nxtBMtf4c1fp2qg3nqTac0876dqr0F6k0XMFu+ASH8VKXZaopP8/l859zVQC0+iIOcwsOo1YOrSxSv+6NuSpjm+onVcZWtM9tVBvPqUM9Q99GlaGVGlOzmoQqTC3YLW1UmM9R0dGnawznqdG1ddRJ6nVO638d5392/F9s/Zxvv/6WlvorVBjbO2QibdXSUVYpU3uXcvpn39sTv3fKUcactIXDKEpkC7WOlmuL9U5L+BsB9CoX2j6hyipLCemsF6gSEL2D4NH7Lum87VSrgSGdXgBUGvIT7KaLNNZd4e9ff8Mn7V/8W7eL3dLIZ5fF9gQNNU4AFZDpkI9MMqqTdwU07diNV3AYLypgqDW0UmtoocYggCOD4yJW0xUqZHkp5ipzi3ZW3xupMNXjsNTjKK+j0iRjQhv4TrDSzjLYZJxcvHb9Vv1YAWj7F3zvBFCLKCtSD6mTALQAoFbXWz1HuyYAKnVxAqhMvNqhrneAYLWajFtxWM4r8LQJgJo02dUaz1Ov3uucGDpAtPNz/gkMuNj6Gd/87Rta6j+hwnQRh/GKJhdTC1WmZq1v/0IBVORUrWSptanD2I7d1Eqto7Vju+hq5yV8L4B23UG7GqA9f70XQM/RUwAqGqZomnWdQFNWVhWmS1hNlyk3X8FilslJBso5Kswt2CyN2MobsVmbsJa3UF5+jvLydmzmdipMcgjwtuFQh6wSmhUwVJmaqFIT3q37RM8CqKxObnW0U6k09vNUmaTe57HJIeY5SzuVJk3brVXgff4a+P4AhP8J8JTx1AugvRroz6rd9QJoTwJoq1qu1+mbFTiIRmQ1X8ZqvoTNfEGBoJhKGsouUF3YREV+JdYCK7aSCiqNtVQp7fAidsNnSpsSAFIgqsBUA1INQBuoNp2l2tTYZd/pSQDVNKQLHROATAKy4XYeu9KupXzt2A3nKS9qw1TQjLG4CWNpE6ayJqWBOsxyXbRd0bjk+HHwF1C91XXntV4A7QXQbnUUZ4fp6XMvgPYcgMqglyWx2D/tpkvYTBc14DDU4yi0YM3IRn/0KNbYJApDozi505vj/ls5E+mHPjEGQ3Ii9oxcanKM1JTVUm0UIJaNnwvYjZeUCUBberdSY2ykxtjUZd/pUQBVmrNolgKeUsfzVBjbsOiaMJc1Yi5roCyvjvREM4kx+RxPLCU9pYzsU2aKcysxlNRj1rVgFS22Y9NYbRzL5rHpOqAqjVTZ5bsG0V4A7QXQLgdBT4Nm5+f1AmjPAajYOM2mz7EYxR53iYqyeioLLdhOniIjcAf7XaeyachzeAz4Az6D78F32J8IGHUvkTOfIHzW0/hPfJxj60ZSELAY67HD1BUYqS+toU7XRqXuEg6DbE59ojahatTGUte2y54EULXBKFqnTBKmdmz6FioMzRRlW8lO15GRWkjy4RzCA5MJC0giNuoEByNTiN2bxoG9acTHneHkSTM5uTWYDa1YzedwlF/Abj5PpaUdR4edVNs062RbvYU22gugvQDaC6C3GCCdwf52fe4pG6iApsH8FRbDFWoMTTQUGkj12cKWj97AY2AffAc/xNYBdxMy8H8TOeQ37P3w9xwcdQ/xkx4mccbjpMx7lqMzn+bAxEcImvQ68RtdqT6RRmtxBU36Nmp0V6jWf0q1/grVspNvuK61/ZhsehJAxe1JNsOqxC5raKE020ZJjoUKfS0FmaWcOZFPVloRByJO4L5qJzs2BXM09jgpRzLZF3WMnTsP4Ll1Hxs9Y9izJwm9rhGzQTRS8dM81wugvZtIXS85fqyj/1x/79VAe04DFRuhzXCRRnML5ckn2LdkFoGj+hM84kn8Bv2ZLW/cRdCw+9k38mEOfPwYsaOeIXro0/i9dh87Xv5vYj56iqNTniNt9gscnf8c+2Y9z8GlIzDHRXJeb6NeuUKJG5TswssO/Z0F0FrTOepEcyyoITelmNSDJyk+VcrxuDROxKeSGpvE/tADBPpE4rnBly3rt7HLdzfbPHxZvmQjEyYsZezEVUyYvpGpM1azfn0QKcnF6EsbsIovZCcNVDTs7thBezXQXg20VwP9N9FAZRe+XncW87F09syeSODwfoQMeQj/t36D/8Df4f/BfYRNeo79Mx4gcf7THJrel4hRTxA45CECB9/HnuH3kLLwSRLm3EPq/Ls5veJRklxf4ejGqeRE76FB56DW0KRcnByyA69cnW49afekBlqjb8GaV0lBWglZidlkJWaRHnecKL9QvNd7smOdBx6r3FnjtpH1qzaxyzeI4J2B7PD0ZtmSDXw8eiHDPl7K6CkbGTF6AW6rdxIUdJjkpELMuqZeAO3VQG/dmX8uLfNW773TGqjsTMuGSKVBfCUvUqO/SK1ezpeo0l9WTuLiaC4alqPDjcdmFmds8ZlsotJcT5X5LFXd2IG+Vb07X+vOEl42OcSXUZawtcrB/QJV5ktUGCWK5wLV+vOcLXJQnRxN5PyRhI57hfDhjxE++I9ED/sD+0b9mf1T+hA59WHi5txDmusTpLr0JX7Wk8RMeJiDk/sQN/VBEmffz7H593Js7p84tfwBMtf2JXlFf064j8ZxaAfnztipL/pauTlZbWe7nHy7C6CyUaWCWZSLkfiGikP8ORwS1WM6h83QhrW0kYJ0E0n704kJSSDIOxLP9T64LV2Pm+t6Fi9YwTLXtWzfHoS3dzDhYQfY6RuCu7sPEyYt5qPRCxgzyY1Rk1by8ZglLFi8lV0hSfgFHObYsRLMxlblNyqmglqz+IV3rWH3pAbqMFzBYbisuWpJNJpZwivrkUALNWHJhp5B+q8Emsj5HA5za4dPb5Pqn9JHHWpik1WCc6Vw89VCrx/oz6w5dQaBn/r5TgOouPNUqIizC9QY2qnVX6BWd0EDUNWBr1BluKw2SsQhXflQyj1mAVSJfGmh1tBMjUGc/ntmwuoOgMpusTiEi92xTteugN9huqzKJ+GCstFTnZFP0uqRbPvgIaLG92XPsPuI/ug+Dk98mGOzH+f4kmc5NOtBEubcR9KChzi98jlSFz3OkZkPkrn8WU4sfpzkeQ9xwuURUhY+SsbKx8la9xTHXfty3PU58j0H0Z5yhqbcr7GaL2C21XQpg+4CqAYI2sQlmrTIt8ogPqet2IxtmMqaOZWiZ19oKkHe+/HeGsmWzbvZvHkXGz0CWOPuw7pNO9nqvZvgkBj8AiIJCY1lxSovpsxYzpiJLoyZuJRpc9azYOk21qwLYfFSH1ZvCFHHZq9oMjLL1caSyLrKdHPQubHNexxAjZeVR4ACTHMjlZbGjsg08a4QP9fLHSB7Uf1OIoe0oIhmNclXCKAqU0QvgHbZOW9szF/j9zsNoKJJCmmMRD2pGdjQqoXzKV9CJ7hKhIxm65NwRU1jlQ2UK9SVfUJ96SfU6boOY+xue3QPQNupMGvO37X6cwpAK03iFH9JRRo5csrJ2L2bkIn92D3ueQI/ehSPAXfh/e5vCR91H0fn9iXL7VWOzH6UpHmPkTD7IU66Ps2JpY+Ruvghij36kb/heQo2vEi666OcWPoEifPvJ2Heg6QteYG42feT6d4XU7gXtZkOJEyyvLy+yz7aXQCVyUo0UNH6BECrZYLSN6s4bbOumeMpOoIDjuC1OZIdW6MJDoonMjKF8IgkovensnbjTjZ57eJIcha79+wnJPQAe8IOMX/xOpat3MZSt+0sX72TrT4xeAfEERaZTkR0BivWBDHPxYu5i7aw3TuGspJ6KssvYNN1b4LsUQAVd6qOQAFnpJZER8qKqFp/SR11MllKuKqxhRqJdjJKX5ZNMIlCu0yF8VMVjabZqGUScB7/qE33aqA9pAF1d6Dfjt/daQC1WxqwS7iizO4d0TSy5JFZWyJWrBbxCZQwPLH1dYSXqo4qoCXa30UaSi9xVifa0p3UQEULFgBto9Yg8dXiGP+JMkU0GBooS0xly7hhBH/0NDHT+rO833+y8Nn/wfKX/y8CRt5L7MyniJv2KInTHiVt4YscmfWY0kALPV5Ev70fBu8XKfd/Dd32Vzix7BFSXfoQMe4udo/8HWlLXiXd7QkyNv6RjO1DsZ84iqOsWoX9dSWD7gOopjFpACqadisOvbAZncNY1sJO3zg2b45mk0cknluiCY9II/ZwNqERx9gXe5K9sWmE70si/XQpqcdzSDmeowB09bod7IlIZKt3NBs8Q/H03seE6avY4BHBrj0pePsfZsW6XSx03Y6rmw8nTxqUxisAKkv5rurXswAqoC3hqhpfgYCmmJZqDRdVm0uEWZOxlhZzJU2mSs4aKqk11il/XVmuqwAIw1/Uuatyy/VeAO2hAdwdYd+u39xpAHWIjajDTiS2NRXNYrqgInVkWSoAarM0U6GA9iwOSy0OSzWVlmqqzDVUm2qpMZ6luhtO5N2VWXc0UNHQxHlc4sBrROswij+kmBsu0FBi43jANta8+xgb+/1vIsc9g8vz/zeu/f+TZW/8J4Hj+5C8pD+RH9/LkUmPkDTzBY5Mf5KTS58m370veu/ncOx5ldLtT1Oy7TkKt7xA5uonODzrAQ5MfZzc9YOwBw/EtqcPSe73cibClar8Mqr0XQPMTwJQxQHQqlyVKssvcTzVRFR0FqvW7mH+Eh82ee1nX2wOJzPLiT5wgn2xJziSnEPyiXxS0/M5dDiNzKwS9sUcY93Gnfj472PztnAmTV/J6wPH886QaQz/eDEjxy1j6hx31m4OY8XaQBYt8cLfP5YKixbqKqGfXbVhTwKobMppwRBC6HK+AzQbqNVXUKMro1qXR4sxh0vWAtrLC6nX5dNoMlBjqKDaUK/CWDWSl8sdvBKtSjsVUL5eD6mTVq9eAO0F0E4do+vB3LkTaUvzT6gwfIJVJ0b5KzjMl7GbL1JuvEK58VNsYqy3SDx4E1ZTLTZTHRXl9dgs9diMXYcxXn/frcvWPQAVU8LFjjh0oYRrx67/hFrdeUwpJ4hyHUvA6EfYN6YP4WP6sPX93zO773/g9tZ/cnBhP5IWv0zkx/cQPfz3hA67h31jHyB10ROkLn2AtOV/omL3q7TGDaV89+sUbn8Ba+CbZKx8jpipj2LeOYKa0HeoDHuMwl0PoDs4jerTpzhb1jXA/BQA1dyHJP7+PFbTBWJj81nrHoWLWzDTF3gxb6kPC1y9mTBtJYF74gkKOURoxGHSTuaScbqIxKQMIqPjiYhKIDj0ELv2HMZ9cwhjJi3ljYETGDJiDoOGzmHoqMVMmLGWRSt82LQ9mrUbd7NgkQdWU5vm1tSN8dWTAKqUCf05hATmrLGBGp0Va/5pLLmHqSw9QEN5DO3WQ1wqT+CcKZ7qggNU5B2m8MQhbEX52EvNVJvqqBZaOsXo1US1RcBTNFuN3UsDT82+2wug3Wjg7g7in+t3d1oDVTuTyhD/KXbD5+pwCDWbbCTJ5oW+kaqyz3GU/J3K0q+oMXxOlU6cxsVof4ly4yUspk+psHz6E8H7H8G0OwCqNg+EAUl2/xVprwyCL6gXAD2SQKzrYA7Pf4TEWX2Im9mHfVP7EDX1MfZOf4KEhS9wZH5fUhf3JWlOHxKmPsaxOU+TPP8Jji54iIMz7yZ+we8p2PYMdfuHkL/jGUp2PEf8vHuJm9sHc8B7GLyfwxb4DMaQRygKH0TNyTiayrq2E3YXQDVbnZgoNDuvaH8ymVnMl9i9Jx2fgBRWbYpm+iIv3Nz3sHrTbqbMXMnBuHTCw+PYFx3P6Yx8rOU15BWY8PD0Y8GiNUye5sLy1TuUBrrUzZtZCzbx+jvjGThkFsNGuTB2+mrGz1zLao897I5IYeHizZxIK0NfXN8RN/+P7dV5rPQkgNYYLlGlEwatOqrKdBjOJGHKiaaqLIx60y6arYG0l++hTR9KTZ4/5ad9KEnbTkGyH2Xp0RizEqnW5VBvtVFpqsdurNcmXLNoojcCqLCg9bIx9dgg7twp7uTnOw+gMiDEZeaS4h2tNF6mRpbGZWep1zloLCvHkJbH6ZhUMqOPcnpfIgVH0mnQ1VCjb6JKuY98js0gtGW3Hlzdvd4dAK2S98kAE+ZwS62yhzqMX9KgO092iD8xc58nY+VDpC55kMyVT3N0Th9S5j9Nyry+nHB5nlSXp0lZ8hjJS/uQ7fYiJ12eIWHWIxyZ8xinVvYjf8trnFz7BDUxQ9Dvfhmd33PofF6hePsrVOx5A4tfP6w+A0hf+3tObX8Gw/7tnM1zdCmDfwZAFXg6HdjF68DYTsYpO0Eh6Xj6HGVvfDG+e46x2iOUsVNcmT7bjW3bgvH3DSE8OIK0Iymkp2Xg6xfGwsWrmTJtMaPGzlG78AK2U2atYfCIOQz8YDoDBk1nwOAZvDdiLsPGujB1/kZWue9i4ZIt7Ao8jFkv7lNda9g9C6Dt1BmbsBWVocs6iiUvhuqyCBpNoTSbQ2i3RXDZFsU5Qyh1Bf7U5PlhPLkF3fFtGE76YzkdTm1JAg2WQqot9YocWSZcodX7IYBq9uZeAO2hAdzdgX47fnfHAVT860wyOGSJKADYQrXhLDUlFvLiDxPns4WgZWPYPLUfHlP6sXnKq2yd9R4JfuvIOXwAS24plfqu/R//GVl1C0D1He5VCkBrlEtThe5zmnTnObXTk+Tl/TBuf5JCr77ot7/C0Rl/Im3mw5ye/zQZC54ibeEjpLg+TNrqRziz8imOzX2IhJmPkDT3WVJdXubY0ueJd3kYS9g7XDk1jvoD76Db+SKlO5/DuudZ7Lv6U+k7ipPL7yNh5Z/JDXKlKqOsZwG0g7xZlvCyG20qayMhoQx3z1gCwrIIO5CLh89+Fq7YwcRpy3H38CckOJpdO4PZ4xdEuF8gXu6eLFi0irnz3Zg8dRGDhoxn6IjpDHh3PK+9PYb+b4/j3Q9m8P7w+Qz8cA4DPpjB28NmMnzCEkZNcmX2fHcFoIYy8b28wwAqsf1F5eSlHaXgZCRVZXtptuylxRTNefNBLlkSuVx+mHbjXs4ZIjlviqSuIJCqHD8qTu/ElhlAfVE09foM7MZqqiz1ym9ZNks1rl1ZzkudLijCmdsEoDcTmry489Ezmsc/DjJ5t/Nwuh9o9op//O2N5XH+3nn/zepxu8r905975wG0UeXiETKKKnMblXo7FfmZ5Bz05eDGKexZMIjAWU8QOOteAmbex85p97N2xG8JXPgSEetGE+vtRm78fhwFemo7UjdUCpGu6WIHQbC44MhOqoDAj7XdD+XVHQCt1l+mWn9RbV6Jc7XG1/kJZ/V1ZIdu4ajb85R5P44lvD/mXf056fogGS6PkbHgSZKmPUzclPs5uuAxkl2fIn3pw6Qs0AD04OTHCBv9AOET7ufkuhcxhr7F14XTuJAyAkfEW+iCnsO4+zGsQS9RvnU4eRse48TGB8nYPgv78cIeBFAtdFIY8KVPiEuTsew8Bw4WsnrDXtZtjWPpulBc1gSyYn0w8xdvwT8wlkC/KPb4hxMRuIeogF14b/Zi1hxX5i1wY8KkBQpA+7/5Ef36D+e1t8byxruTGPDeFKbP3cDwsYsZMnoBAz6Yzrsj5vDxJFcmTnNjV3A8ujLJS/XDdvrHMdizfKA1xlpKMjPJSAynTLRJ3T4uVoi98zAtZXE0lxymsXQf9SWhtBkiuWDZS5s+jNq8AKqy/bFnBVBXGEFtUTwVhdmcNduoMmiTvQSFyCH4omn652/HEt7Jsu0EoQ6QEvuBCl1zhq91Bq9/5fONDSTvdQKhzBJSHlG3nQNRrv9ImeS3//D7G5//y/t+5wFU2lDkKn6djVTkZZMaupyj2waTtrE/Z9xf59jKfhxb+xop694kcs7jbB/zW6JcnuTwhrfxnPgsHhPfJi8mkopcs3L2tklkk+VTqo0XFAO8sMALgErUkzYh3lru3QHQGnH418vurGbPEo5Pu/USZy12zuzdRNzq5yj0e5qmtOFU7H+b7K19KdzyMkkLHiF2yoNEjb6PfeMfIXH2i5xa9hgZy5/k4NT7CB31R/yG/oaQcX+gMvJjGo98RF3Cu7QeG8bZ2KE49r1DeeSzWIKex+j5NmfW3sMZrz6c8pqBPa0nAVQmHZl8BEA1E4tZd5GDBwuZvdCX6Qt9mLJgG5PneTJywipGjlnBuAmrGDNqERG7D5F4IInjR5JJOpzI4qVrmbtghVrCDxw0lldeH86z/YbwzIsf8NzLI3h1wHhmzVvDXJeNjJ/uxjvDZvLeiDkMG7OI8VNXELA7juLSGkUkfTPQ7Py3nlzCW0v1ZKUcpCg9Clt+NLUl+2m3JNFuTuZsUQyVeaHY84OoLArkbGkwrYYw2k0RnC0Iwp61E9uZAKzZwVhP76Yyay/N+gJqdbXK+V78QyUoRLRqkbPY+2+DBtoZsH4MtMQY6wTYnjh3HlydAdQJpHLWbBY/BFK5T8DUaSDu/Htn2Ts/+5f5+U4DqMqPI4NU14w9t4z0CG8OeowkK3AYhf5DyN7yNqnr+pO45lUSV/Unet4T7Jp6LzFLnuTEtiHsmNIXl4GPsH7cMPITUqg3S/bM89gM4vAsO6iag75oL1ZzzwGoAIuAp4rQEXAWyjrjZRrMVegSfMnY/hYNh9/j4pmxfJk3FV3wyzjC3iNr3TMcXdCHg9PuJ3T0H4ie9ACJ8x7ilNtzHJn3KNGT7uHw3Ec4s/FlaqKHUxn9LpbwVzEG96PI50VK/F+g9sDr1IS/jsnzDXLWP0Dymgc47b0Ax8miHtRAfwiglcZLmMvaiY8rYcmKYBbKsTKQlZvCcPfax3qPSGbP9+T9wdOYO2cV+6LiKcor4+iRFDZ5+rDOfRtTp7swatxsho+ayZsDx/DmwHG8N3QGL70xigHvjmHqnFWMnbqct4ZM48U3R/Peh7OVnXRXSDwlPwOAFp85w6mkvZRl7cOcG441N5Sq/GgqsiKwZu5Gf9Ibyxl/bLmBWM/40lCym1ZdKOeNkTjO7MR0ypvSEzswpPthOx1OdWE6Z401Gju/ONmrlZITQG+LH6gWI61pck5AElBzgo8Alnx2XvtXz52f7XzHjWcJ33Jql873db7PqQHfeN+v4/udBlCL5ZKKqz6rr8KSEk9G4GKsB2ZTvvdjLJGjKNv9Mae83uWwWz9iFj3D/kV92Tv/MVI3vEKG13vsGPcwSwfcw7L3XyRoxVJqS4zUWds6cu7IrK7l7JGwS4ulBwFUtLMOEmO1xNV/gcPwBfWGGmpORWOOGkvN/gFYD73J53mTaT02nKa4YRR4PUv66kfJXPcMB+fcQ/jE3/xMofwAACAASURBVOA3/H+SsLAPRdvepNT7TfK29OPMpmf48uQsCryeJ37Rf5Pmdh+ZG57gtPsTZLrfh8X3eUybXyF2+v/DQZeHKQrZQH2uqdPYuHl/6/4mkja2tOWlKAyXEM3+dGYVYRGZhEZn4bLSn6nzNrAj8BDZhXXEJuYhO+uz563FyzuMpNQzVFY309hyEaOlEkdVExlnStjiHcK4yYsYOnIG46YuZeaCdYyb7MKAQeOYMmctH4xeSP+BExn04WwmTnUjMOgQZaW1d1wDjdsbzYmjURRlRqA/sxvT6SCMpwIxnAxCf9IPW04gjoIwitO8yU1wpyoviLqCXTTpQrFn76QiJwDdqR3kHduM4VQQ5jOJ1JkdajVkV6ldNM5TkbFE2t0GDfSXAKBOQGy7vnPWJYB2mBicy3t1vnmHvj4Z/DKu32kANVk+o9J6HkduHgWRnhTvmkLt/gnYIj6gJm4ymb6DSd3yFqmbBpC05g2SVr9OwvLnKfIbTHHgCPwnPsyqd/6I69uPsGbMe5QmJ1FlqMEh9lS16SC0aK1YLecwl8uE13myu7nMu7OEl1QcVaZ6jQleYqJ1X2Ev+5L6snoas+IpCPiIQt9naD4+gtbjI7BEvkrtwXeojBqAbc8bGANfI8/rBc54vsD+uX8gz6sfttCB1O4bjCNiIPUxIyjw7E/wyLvwHfRfHJpxD5mrnyZzzTOUbO1H2ea+lKx/muQlD5Dm/j7W+FCayyp7DECdVHIagGqpgK2681iNl4iMyiAr7yze/ofYuDWUyAMn2e53gM07ohg0fAaTZq/EZZUXqz388Q6IpLDYSFv7p3zx1fd8+uV3VNS04BsUxdgpC5k8exlrNwewedseRo5fwOTZa1i4wpvBI+YxZPhcFi7eQtLRfCyGBrXR2NV46cklfIi/L8mHd5NzPJiCk74UpG4j67AHWYc8KDzmRekJLwpTdpAZ58npQ+6UpnhRmR2A/cxOKrJ3khrtQnrsSrIS3TkZ5072sQjspSbsevEbFr5TibLTCGmqhYCmp92Yqk0S33wBXW4tkUGJWEsl4kMArRVzUS3HE3LJOFaMXScD4QKnUwykxhVgyBNDrTT6eewqOkMGzjmqhE1GMiKazpGXbiYyKIFq83lqJMGV0mS15FdCXGDXS57sFvWe0uwKKvSNJMedJik2S2ULrTFL2eT5MlDPIfm2hammINPCvpBE5ThrN4jLgnNJ/49+X90ZzF11mJ6+fqcB1Gj+kkpLK5XZJymLXkVNzHTOxU3AHDwQfdhwUra9RYL7K6R7DaQkaAw52z/k2KpXyPR8k+KA4YTNepr179+L61v3s+qjl0kM2kG1sbIj8ZrWrpLZ0Gppw1LeNXiKPLsHoNKPBEAbEK7KSv0X2EsFQFs5m3Wc3KAZFPgNoCrufc4mDCHL62H0Qc/iiHiN8t2vYg5+DX3g69jCB2MMfo2amPewhb9GofdTFHu/gH7nQLYN/J94vHYXYSNeIH1pfzLcXuD40udIXfw0uav7Uuz+JOmrXyLdaw62lEQajXW3CUA7NpIMEhF0iRPHzZjLLxESdozV6/1ZszEQz+0RhMekMmjEdIaNmYvbxgCC9yazOyoR750hNLVc5i9fw/lLf+FkVjHrPXeywHU9Xn7h+Ozay3b/aGYvcmfRiu14+cUyb4kXQ4fPY8aMtRhLxYfSOfZvPuk5x0FPAmiA93YO7fUjMyWQrORtpMas4mj4ctKi13AoaD7HY5aRvHc1h/esIH73UlIilpF/ZCOWDB+M6dvJTtxAetwakg+sJDZ8Bcmxuyg8lYNdLx4FGmG0NlF1xNf3NIAKCAqQ5ZwwMn74HKxlDVrmQVMTxWfM+GwOZpd3FDWWC+p3pdkOfDdHcCbNQLU4/uo1sHRI4ipxlTFKRIBoDi0c2Z/O7ElLqTK3UqFv0LIbCnGAYvXW7rWWNhARGMeenTHo8ys4FJVEXHSq6qQCvNayRmrKBZhb1KwiPl6p8aeZNXERVeYGKsS9xpktUTnOCvjLIJaBLUf3BrSzc9yJ850GULPpr0r29qwkjPtXUB87g5aD4zAHvY8xYhSn/N8ncdMrnNjyJnm+wzm95QOOruyvLePdB+Az/mGWvvE7Fr72R1Z9+CyHfT2oNlRiV4nXxLdUY20SVhwB0e7IsHsAKppDc0cuoha1MWDXfUFNWTuNhTqKo7eQsGYA+t1vYAp5nfKQVync9iTZm/qQtaEPhdteJHfLyxxzewLL7tdxRL5N7tYnObHmIU6ueYrkpc/h8fp/se2tPvi88xx7RvRh74QHiZ7wKPsnPkn89Ps4veoBUtwGkLptA/asQqpvC4BKXicB0PM4dOeoslzi9CkrebnVHDh4mq3bo9iyPRLfoIPEH8shYM8h5i5xx2NHOKmZRooMdRjNtbSe+0KdE5Jk+R/P0pUezFuyDu+gKMJiEjmQkEF0XDq7o1OJPJCJ+5ZIJkx2Y6tnBDbFAqXFpXfVfj0JoB7r1rLLbwNHY7eRHOvOoRAXDgYu4ljEamJ3LeJY9DJSY9aRELaS+BBXjoUvIznURYFoYfIW8pO3kh63gYSolezyWUTQjvUUZORTaZDJQNKgaJOBRht4qec1UA34mslILuD9Nz/Cpq/DLm4A5nryM0vxXLcdH88gpR0Wn7ESF5XGRjdvooLjKc4qx1xcS1pCDicS84jfl8rBiETyTpVh1dUSF32MkYMnkJmSz96QONKTcjAXncWu17RWSVNgKKhh1sQlzBi/kMN7j3EgPJ6EmFTKS2o5fiSbE4nZHNmfRmzkUXJOFmMtqyLxYAofDR5DZmou+0IPq98YCipv8PsS8BS7Ui+Alhv+qlyBLOlx5IbOx7BnNNbQjyj1G0JewAek73yPlC2vcnzza5za8h6ntwzlwOIXCZ35KLtmPIrboN8x6+W7mN7vbpZ/8BTxfp5UGaqwK27OT5WDvuxyChGJ0Ix1NQDlercAVPGXtqtEbjUmjQWpwviZylHUoKvDfOwIie6TlD0zf8sLGHe+QpFnX1Jc/kS62yMUbXmdnE0DiJz8AKmuj3NixVMcnvsA8fMeIXHhM+yf3hfv9+9j85v3se7le9nY/zd4v/d7dg5+kOBhT3Jo2iPEL7iL6LmvU7wvAXuRTBoNXdavuzZQtbzscLHRchJ1gKjxPMV51aQf13PqVDl7wlLZFZJISHgiO4NiyCkoZ09EAvFJ2RSW1mK1t1NTewm9oY74I5n4+EWxZccelrh5MmvBKlzXbMU7aC/BkUfw8t/HwaN5ROzPYI17CItctpGaVIJNmPfFZHJt7+PHtdAeBdD1G/B0dyVy91piw1exf5cLMf6LORS0nNhdS0iMWEZKzDqS960jMWIFh4MXcsB3JsfClpAWvUppp/FhbkQGLMXb0wXfLRsx5perzU1lGumojwCoBJL0+BJe/ALtxjoyUnJ5o99A4mOSSDyYTML+o0Tt3ofr/OX4ePqhy6vAa4M/i2etYv60ZUwdM49gnyhyTpaycvFGFs1cyYIZS5k5YR7rV3iQk17IgYjDDHpjKOuXezBnykKmj5/DsdgzVJQJz58s68V0UMn7b45k0BvD2b7Rj7XLNrJt406Ks42sXeaBy5wVLJrlyrRxs1i7zJ3sk7kkHEjkndfeZeMqT+ZNXcy0cXNJik3XtFxlfujQQJWLUy+AVuj+qljVDScOkuQ9kfTtYtv8iHzRNncMInPnQJI9XiR2+ZOkrH+DYv/xxCx+iZBZT7J59L3MH3AXk/r9hkkv3I3LoMdICNiGQ19LhUni6j9XhMwKAGT10U3S5e4AaLX+E0WnVyNcpKYa7GbJ5/4JFoP8/TxV2UZydntxZu2LHJ3/APkbniV79ZNkuT1B7tp+5K0bQOz0vuwe+RCB7/8Bv/f+G7/3/ojfoHsIGfkoIaOeYOvAP7Dx7d/i8e7vcH/9N2zo/xu2vPUgfoOeJWby44RO/h/ErxpFRZperZxs1p4L5VR0bB1+iiI/RaYhmTf1rVSYWsnPtpGZYSPucJEC0bj4LLx2hGI011FQYCU9vZQTJ0rJz68kL99O+ik9B2NPER51DN+A/azbFMDytdtZsnIL85a6M27aEibMXM72gIOs8djDjLkb8fSMolytItuoM2m+vF1NgD0JoGHBYXisX4b/tqVEBCxhb4AL+/yWsN9/OQcClhIb7MKhPUuJC1tGQvgyEkIWs993Fol7lhC/ewnRvgvY7TUbr/XT8Vi/hH2hEVQaGqnUCbtTuzYhqAAS8bO9DQAq4U411kaOJ57mmUf7MebDiUwYOZWJH09l1NCxfPzBGLZ7+CqtcsXC9UTuOsDBiCMsmOHK7MmLOHboJItmrmDUB5OVZhjiF67uDQ2IZH/4Ifo9/SphgVEkHz7O8EEf47k2kLKcWrW8liW6qbAat4UbcVu8XmmUa5ZtYP2KTRScLsNlznI+/mA88TGJ7N4ZxuTRUwn2DSE+JoF+fV8i2DeM5MMnGTNsMpvX+KDLtV/fhLq2jO8FUIfhS2qNjRhPJRDnNYlUr6GU7h5LWfAY8vyHcXzLG6RufpXEtS9xYMnzxCx8icj5/fCd9BirhvyRWa/9lnEv3M3YZ3/HwveeJiU0kEpdDTYhNzYKgH6idjiFr7G7jE3dAdAqBaCfKFcmIYwQSj6L6TwWk7CYC71eC/VZWWS5D2bfFCFIfobMJY+SvuAhMlyeInFWX3a+/2d2vP8QgYMeZtfgR9g1+FF2vPVntr/zZ3yH3I/nO79h08D/zc6Rf2Dj6/+HTa/9Dq+3+7DtracJ+uhRoubeT9XREBqLW7EYL2Ox/rhm5gSef0oD7QSgAqJVemFgb6XScp5yfbOyhUbvyyYy6hQZp8uJi88kJ8dMcVEFpzPKSEw4TeKRbPILKtXh57+ffftPEh6VTFTMcXaFHlFL/8kz3Rg71ZUlq7xZstKXabM3sGKlP5mnrCrjpzDhi8vYndZAkw6nsHbFEtxXzsR/y1z2eM8nwmcR0b6uRPu6EOW7kOiARewNWsTB4MUclSV8xHJ1iE00audC/DZNZ+PKabivcyMtMU0t36v0F5BNI9FCpV2UU73xNmwiqYcbmshILuKdV4aTlVpCQaaZotPlHD+Sq5brflvCqNDXc/JoNh5rvJgzZT7vvv4+U8ZMJ2F/MssXrMPfK4zyshq1TJ85YSG7fCLVcn74e2Ops0kIYQOLZrmxeXUgRacrlZ+WmA8sxbVsWeeHr+cuirP1bFjpwfoVmyk4bWCVy0a8N+/CXOwg+2QRc6cuwm9rEAn7k/jgnRE4lNG7haVz17Nu2TYKMkydnP/FebxrbcHZ6e/k+Y7bQG1tVFjqsOVmkxawmqPuH1AaNITSoHdIWvcCUYueIXrJy0QvfZWoRS8TOPVp/Cf1Zfuop3AdcB8Tn7yL0Y/9hnHP3o/rx0OxnDpFdZlNUeQJ273VfAWb6UoHCXP3zCbdAtBumF+qSqsxJR7Ea+wAQsc+ypnFT1C6rA/ps+4hZNhv8Bv5ODtGv0LYlEfxH/nfBAz/HTve/V/sePt/sWvoPQS8/2c8X7sb73cfYHO//8Kn/+/wfes+tr7TB59RAyiI2E1DmRm7sQmjaL+WT3psCd+dPpeXU0dw6Cl2+h8lKUXP0WPFbNgUzL79aZzKLCM330RRiY0T6YUcOpyO3lBPTq6NnBw7CQmFBAUdw9cnHn//o+zdf4aIqAw8PKJY7RZI/IGcaylFNJ9bLTKqq3L1pAYq5sLFcxYxe+pY1iybxA6PaQR6zSR42xwCN88naKMLfh4uBHotYY/3YiJ85nIgYC5xwQuI9J3FHp85bHOfxBrXqfhu9cGqcyis0TbCnfsgcpaJr7Xnl/DV5na1QZOVVsqQt8ZgKqzBbpCNoFbyTxnZvHonPh4hFGeZeaf/UNwWrVPa4NJ5y5k3bRGxkUdYNn8tEYGxGAsryT5RytzJSwncHkFs5DHGfjhdbfLYyupwmb0aj1WBFGbYO3bwJedLA5vX+LJjUyClOWbcV25hg9sWCk+bWLHQnVD/fQqYM1PzmDfNhYDtu0k6lMbIweNUGWW3zWX2Wjas2KGA/3r0VC+AOgeCyXiJqvLL1OkqKYiNJGzpByRtfJOyPUOIXvhn9i95jLiVL7B/2bMcWPY8QdMeZu37/we3gXezoP9vmfTs/2H0k3cx7bWn8XV1pVFnoaG8gQpji3Kct5quUCHUePIecTfqBvD1GIAamqgpMlEUt5/ds94nevKTHJl6P7Gj7yZ6xN0ED/0j3u/ew673n8L3zYfwe/MBdr31AKHvPUz44EcJGfQIPm/cR/CQp/B+8z683rgXr3efYM1bz3B4wwraikuU3CSNhFlo/1SgwK210O5qoM72udW53HCB3NyzHDqUR1hYGqfPVJCcVsqZXCtmWzMVledw1LRT13iFs02fUd/0hbKJmiznyC+sI+mYjmPJBo6fsLE3Jgs/vwR2bDvA8RQhUZZlrQYyPxeASn6jpMNpzJ42hclj38d14QjWLvuYDcvGsG7xWNbMH8+qxePZtHoqOzbOwHfjJIK9phHoOYXt6yawfcN03BaPYc2y+aTEp+Ew1SrvHKXFq81qJ4jeJgAVBmpxH8o+oeP9N0ZhKalT30W7E03Uc40fPpv3UHymnL59XmHjSi92ePgx+K1hjBsxWW3irF6ymZCd+7GU1KjNqNmTlqid+7ioFEYPnUqlsQmHsZF5U5exaaUfJWeqqenoiKbCWjxW72TG+EUc3pvMqiXurF++hdx0PWuWbCEqOA5TURWZKQUsmO6Kv9duEvanMPbDKTgMTepYPn8j7it2kH+qVwO92WB0mP6CXfe5SsxmySjg4PaVBCx+g0PrXiJq0f0krHicZPfnObTyKXbPvIfto+/C48Pf4vbeb5nb/y4mPv8bJrz4J1yGv0vekRPUm2qoMkh8fbty/HaCpyyZhMH+ZmW48W89BaACABIRVa2vpexoPPvcprBnystEjH2EiOF/JPrDP7Bn4G8I6P8ovi89hG+/e/F76Y/sfvNe9g59lNDBDxI27BECBz/IdiFnfqcvvuOHctLfl/pCHXXi72poxGE5h1USsHXD37gnAdRmkPeep7SwjuSjRRTkV2GxnMNeeRlLRTtG2zn05c3Ya9qpbfyMhpa/0NDyNWebvsZW+Sn5xQ2cyqrkWKqRnTvj8d5+gPTjZoylLYqs2sldoG1i3XkN1FzWgqmsjs0btjJy2PtMnTCEuTOGMm/aB8yeOJjZ44cyd+pQ5s8cypJ5H7J6yUjWLxvNGpfRLJk9ksWzxrFo1hT8t+3AUmrDYTqrVsvSBsJyf90bR5v0enwTSbQF8a0szCxn8ay12HSNWlZAQwslZyoI9Y9lX8hRLMV1+HuFs3CGG0vmrsRz3Q4813pzZP8JdnqGkrg/A5uugYJME55r/TkUlUL60XzWuXopkJMd2h2bggkPiEefW6c2kWRQVeiaSNyfzpLZa9njF6PcpkLEpSmvCn+vSA5FpqjNoeIzFjzX+rA/PIFTybm4LdqgEWOYWvHdHEawdwy6PNmJ7/AJdZ67sat44+C+3d/v9BLeob9CteELHKWXcZQ0YMw8Q/TWxWyf/RLhi55n77ynOLD0aaJdniBg6r3sGPdnVg++G5e3/8CkF+/mo77/jcuIt8iI2Ye9qIpKXQMVulaqyz+hQi3dhTVJUjG0Uyc+u92QeY8BqOkSdvNXVOjbqSiswHT8OKm+7uxd+BHBo54h7MOH2P3O7/F94x42v3AXm5//f9n2yn+x86272fXBnwkcei+b376bje/8Dq8RrxC7agmG+HgcOTqV4sRmuUC5aGpmmRiE2q9rs1BPAqj4T8v4FDcjY0k9edl2EhMLyC+spczYSpGuGaPtAo7aS9hrL2Gruoi5oh1D+TmKdI2czqnkaLKOmIPZHDqQQ05WJWadTASST0iczLUJr1pFfd35TSSJvLIaz5GbZSDAN4iJ40bx0bB3mDB6MJPGDGHSqA+YOn4w06cMZvb0ocyfNZwFM0cyd+oopo4dxbxpswjZGYouT8wsdVRJFlmjJOZz9kOp3/VJ/bYAqLysvLSBnBMG5diuMTm3qpSqskuuy61SO4OiLWYmFyltsPC0gdIcK6XZNkqyKzAW1OEwNFNeepairHIM+ZVqgyjvlLHDVtlM4WmLepatTMu9IgZesYOai+rISi2jJNtGYaZZPc9W1kTJGTv6vGpVpvLSOoqyzJTl2jAXV5F3Sq+EJKp64WkrZbmVyD3XiEeUpuAU4q2XXN0Z8D35mzsNoNViklGdSNLHXsKuq0WfeYqYra74zR7M1pEvsnX0E2wZ+yhrht7H0nf+xOzX/sj45//EuJceZ+mo4aSGR+AoMFMjvr8GMcpLug2N1V44O0X7FOKP2jsMoJKArMb4idp1rdQ1U6uvxZ5dSHFsDKd83ImZP4rQ8W/iM+JJvD54mK2DH1SH5/sPsfXDJ9k09GnWDHmGXfNGkBnkjeNEBvUlNgWUFvNlTOWfY5Z6yiZLR1hpV32hJwFU0plUqyRqzYpRy6JrJveMg+zsKnLyasnKqSErt4qikhqKS2vJL6wiM6ucE+lGUo/rSEwq5lhKGacyytEVNqhlu6RJ0TZVnMCixeTLu+70JpJMwFbjRWymcxTnlRMTHcviBYsYP/pjhr7/Lh8OfpdRHw1i4rgPmDJxOBPGDmXMyGFMnzSZVUvXcCAykeIzNqrMMsa1jKYSWONQbPTO8e8E0dvCxiRqrrzoVocUTjYHxDFVNDwhK+1IPqYKKgWU6zdof04tsPP5R7WTzu+X912v9PX3yvPFtul8d+d7fuzzLws8pS53GkBrzA6V9kC0DS2/9nkqddXYcvI5ERxMuOtyPCYOZ/WoASz/8DUWDXqFOQP74zb2Y7xdV5ITfxJ7oV1ljdT86SQ/t3ZI3iJpe6cNTRhvugIYud5TGqjQ6DXomjmrb1FsOxq7USO1ZVXU5usxJCaRGxbKMe81JHuvJnnHGpK2riFh81piN7lz0GMbmZFxmFLzqS8sp1FfrfxOhYRCQmCNls8pN1/52QBUeAYEQLVMlBIyK6z1FzCUtVJW1kp+fgNZWZXk5djJy7WTk11B1ulyTp00qiM7q4KSYvFe0KgGVdCDsn1eB0/nqk3Trrtuvx7dRDJdUoxJAup2UxvmsjoyjucRHhzFmhVrWThnAdMnTWLmlEnMnDqVhfMW4L5+M3uC95KVXoqhUCLDxPXLiRcy3sUnuQOLFK7JtQ5bb09HIskM3nWH7yD3UIVwgqgAmTN00klD92Mg1vnvNwKas+Kdz1JZKZfzkGsdglEg3fndNz7vl//9TgNotdlOtVnymbcpRnrRQiskwstQR7OxAftpK7lxxzkRuZ/j4TGkhcWQGnYA3Yl8qkqqFXBqWqc4I3c+tCWgEAFf70NdD8CeBFBxvWnUn+WsXuojGpSYpNoR7tNKAVV9I43GJhqMdTQaamjS19KsO0uzrommsnM0lF2mtuwL6vR/UzZiWeJJ+QRAZXOs3CyMPqKxXWfyuV7Xm/e1ntVANQo20Q5V+wmAiiuXrg2b6SIV5kvYzJoGZzW2IYdkMnWUaymhRbOTwyquUZL5Uh1iH7xxPDk3Xbtuv54EUJGlltZY40OV/lVlFpNJMxXin56WzdGDx0iIOcqRg8K+n4tJfJDLW7EamlWYtxpPijtDQr87FMIfUHFKXW87oXJnALvxswCoFjOvaYadAVF+K4W73AnkOl+/8fONnU7u12YH7dwBmk4yEeUML39zlsnZ8PJc59+6Ot/4zp/3+50G0Cqzlga22nAR8a3U2rKNCkM91eXnseo0WTq1nVpjE3KIrVNIQhzWi5iM5zErm5kWX6ytWDQSEWG6F+1B0eappVTX8u0pDVTKIemYNS3N2ScE5C9SIXmdJA2yOPwLN6ThCna9yEA2nS5QpWvnbPnnSH4ou/EzTTsXsFQgIxsqsrTVmKY00HT2s1vXrycBVHuv1OuH71STlmhthnPYdDIxClm25I+S8gsonVPpkeUshC9ydm4UqbOshJR25lzVCYA6TWA/fNeN7+5JABW/YUUaI2NZjfnLVBmvUKGXybkVq4Rq66UvNquUz2KLtnak45YNPQknrza0qsCKSpUCpoMNTGmgnRWt2wag8sLOAHazz/LyDtYmBVrSoM5GdVLPCYBKB7u18P/xutzjfKe8R2js5F1dsUR1vs95/83OP6VM/2wd/rnfdx9A/9myy+9vdojZ4BLVus+oLfuMWsm9bWlTy2iTpQmT7SIWyxWsAjTK3teOw9JOlbUdm6UNo7EVk+0CNptMZJ0HnKQJacEuXAfmNi3HvNpsuVkZfvi37gPoD++7sX6ijQkDlFUyiYrmJf1P3Fd0Yu+Swfgp1tJLmIyfUi7uVuZ2LdzUUkelpYpyYzl2WwXWcitWc6sKDpB31BqaOWtooF5fT52yIcskIUQf0sduXaZ/DkBv/axr2pliV9f6mYRAV4rTvUQvSVlFgRGyH4mj1wugSEioFl9fY2qn1iyyEEJhcZbvAFKVI10mhw7NU6XAcALorcvUfQC99XNEjhKiK7ZlMcVcm+B1kgvrMtUdGRRqDe3USW4s/QVlOhKt26o0cW2Ck7aSKC4J6NCUg/MdS/gbAVSyG9yWpHJdV/SHnaYzYNx4b+dr3fl84/1dfXc+s6vfdb7uvOeXce4egH7ZMbE4y9wxaV2bWTt3DudvnBOIcyLqmIzUpKZNeLJ0U5qV7FKKdqkOTYO5bjJxPkc7O+1m1ye6H17/KX/vFoAqn9Ku3iWaitSl41ATu3OCd07yopFppgetrM6+4ZRb57N2r1PzdJ41hcH5vFuXqab8Apfbv+D7v0N99UUcFtnUkHdoS2hNA5RnSTlu/SxN4dDKdL0M179rWrJTe+vMoSvP1tyStB1preydN4kEoMQPvEInRD2tijHth64/Ny/bxdav+Obrq7TUX0YIZBymDgVLlt+dgbnLbFsk2gAAIABJREFUusnznRq+s07OtrjepmKW0UyNzvLIRO78fN0s0ZWsRH63CUCdhe49/6OG3PMy6TkAFXtd547nHJCdAVRWGFIH5+9+7Cy/cQLL7T93C0DVIOlOWbrTRj31nK7lVFPe3k0A7fpZ3euPnQBU7RsIuEh9nXK5eZuLB4vsVteWyyaMeMY49zRuLatrANpwiQqzrEI6THxiIlIAKqQkQipz6+f8sIzOst7s3J3ndK7vzZ6h/a0XQK91ih8X0vWO88v8TY8C6A92G2WgSJ1lAHXYktX55gPoh6B6Z2XVPQDtzqCQ31zXRn78c089q+vn/HNL+K7k3s36XdsrcIKns5zS9p13pDv3hVYqdOL6c67DBdAJoLcu08XWLzUNtEsAvfVztL7anfo563Kr53XvOb0A2gugN8T7O13KOg8S6WjSoZxH50Fzq8+36qA9e63nAFTK1R0A7U75uzcIu5qguw+g0hZdlas7ZXJOlrcAT7Ur3dFHrk26rYqk3FbWSGZKCeUl9Z200B8vV88CaHfaTmTw4+XpPhDflpQeIvyuCtd7vSdl9C9poMrNRjP8C8m0EEzLUSW532XnXP7W4fLiLLNoGMrWpKIzOth+lFbiBFMZWLKbLd87OSF3/M35d01jFS3FSaItn522R+3vnbVa5xLRWR55jrMsdksDn13+hq+/hIaai1QqHlENUJR8FBWZDJwfllHZOjveed22JyaLdhxCcafscGKL62QnU7ZUrW4/LK/YfqUumkwkrFmBsfq99gz1HKcttqNMUgftHpG/s3zXz0IA3h0bqNoFv8n91+qs6OU6AFTKoN5/QRHxaJ4vHeCj/i6cFlJnJ9g466uRm4vvtPBbdOaKEIdzKauxsFpFD+ae1GPXy9Lb2ZYd7XutDbQ6/jiASjvI5pa2hL/uzO4si1NGWn+Tel6zuXbUT+QvMnd0krnqxyInp6yufb7+HPUb5zM6yera5Kr+dp5qUytVHe5ulZIJVWUAaKXW0QpXQf77Dznd7N/331zlQtsnVFmbsCshOTtaL0A6weZOnH8qgMrAlTQrJWesKqqr5Ew5EhGWl1FGYZZBMfrr8+wqAsxaWq8NcnHEtsig0kBPOq2kUZFD/uY8ixYiUWf6/GrsHdfkeq34E+qbFOmL/EZ+r8+vUtqKDDb5rlKtyDM7DTx5lkSYlZcKEXKrCruV39VYJPqshe4BqAZUNl0Turyqa2U1FdWpUF85l5c0UJZdrfwBJbxU45nVPEsEUBx6STEjh1ZnOWv+y60q+4K5uO4aGOpyazAV1HfcI3y14q1wUbtff47ykibMhZLKRgZuq5KTAnHR6DrVvbsAKvKRcOm8dJMKpS46bVXpauSsaYNSZpl0BJiEhFzcdi5gKmygvKSZaiE3kTIVyfcmVVbpvzJxVeibVTtJZJ9E8Enknj6/EmtZvYoM1JjMBCybyc8wKTIefb5DRRNKe0uItZShc72cny+2fvEPS3iH4SJ2nbb7byupx5jvUPJxylueJ5GMluKzKlz8utwE1DTg1zJVSIaMNgoz7dfq5Zyw5P3CXyxnKZsQEclZnmktbVSTh8hK+oGz3SV1kKQpMuSfxVRYr7lMdQBolQSDiFxNvQD6q9KifyqACvhlpZayftl2Zox3Yfq4RUwdM5uZE+Yza+ICRR+42zeasIAD1FrFP7BB5YZRHU98NfVO7bS106aBtow7dawIrw1B7NwSpghlhOVKBpeE55qKashMKVahtqKthAceIjYiWfEjCKFLpbiGWNqUa5QMTLln9ZItZB8vU5+F3evagDUJ4Lbh6JYGKhN7i5osVi7erOpjK2sg8cApNrr5sD8sidyTBtxX+CgQl3pK3LhTmxbAdmqKon2J65ZoXYptTNiVims5EJZEha6BanMrOz3DSdiXru5xTjoCAPIMmUjOpOkI9olBmMukjrVWmZgEhOSd14+a8tZuaaDJh7IQIpw5k5ap9pz88TxmT3RlxjgXTqeWqHZwAo2EKoppQCYTKaeEPsuEln/KzG6f/WQcK6XOekkBn5oATS2EB8YybewCZk10Ye4UV9wWbSTxwElFzqPS4JibFYNa9O7DiintRGIO1tKzWnsnF1OWa1ey6Vw3+XwzABX3IbteVgFtHD+cw9a1fhpQC1uW5ZwK797tG6PS/Ah5kVNmdoM2CWv1bFMpfE6nlLJhuTchvgcU6Mpk5dSepZ9JGYU/w1BQRWZyMWEBsYp+s/OzZKKW9pc+UZBZTuC2aE4mFlBlaKZaNFhJn9Krgf46NeefCqDSyUpz7Cqhnr9XBMsXuNP/+QH4bwtml08oWcfzFVvWWtfNHUt7jQVLZR3QawQL8gwhstZihzs0J5N03Aaig+MVM5YApoCMHNL5jx7IYMPyHZw8mq86rfDECnuXaDMyoMSUIMCkDrMAcitDBowmLT67A7Ra1LMqdI1qIAiYdkcDrTS0qftOp5Qw9O1xyP1n0koZO2ym4oAVnoWy3ApiQo9oTuAmrb52QwPaIeaNJqotLeq9mslDAzopgzxLGMic9Th6IJ3TqUWKOazGIkDboO4VJjE5Ug5nsXqJJ6nx2YqxTDRNmaTU5PATADQv3agGv9BFzpywhKHvjCPYZx9+W8Ovcdtq+cXEPCN1aVZl8toQQEl2uaJt0+fbORabSXGWTYGFMptIfiNzK17rAxSdZOD2MPy2hrDWdQvvvDqMfSEJWMskdU+DYk8TgqDDe1PZsHwbRactpBw+o5jQkuOy1GTXXQB16MXM0Mb+kEQmjpil+oZMsAJ6wjMsk2BEUJySl3NS1cxOWh41aSspk5RN6DCFJ1gyYWiTlKYtC/gK38Z7r32E1v52lVJI+oHWTk3U2aRdzqrvVWYtXZHrvPUq15oCUKfpwKCFgPZqoL8yG+5PBVDRrEQDE8rB0pwKonYdUsTWZblGzCU27IZaNq7cypzJi9ntG8WapR4cijqmljrpR4vYuztRLRVl2Zt86Axb1gZSkFHOtg3BpMXnKC5YyW8l9IKS78rZyde6ejHw1RG4zt2gBtcevwPE7ztBwr6TiFYRtCOatUu9CNwWpWUFMDbzwdtjCfCKZMtaf7zWB3EyMZ/a8nPqmTK4uwOgDr0AfLPSfge98bECFdG8F89aw6mkQgV82cdLWSMThrmRjSu3qdxbwi0buStWkXt7ufvjsXqH0oZF81VgYGxR2vSWdQE8//ibCoylvpJAUeR1/EgWm1btIDI4ljVL/z/23oMrqmxdF/4d9/sD371jnDvOd8645+59duru3TnY3bZ2q23OWRRzFsxZMWIWMyqYQAygSA5FhqJyzrnIVHi+8cxVBQWi0rZth62Od6y1ihXmnOtdz3zzTMWB7ekof1KH7Mt5SJq1God2nsXqxVvB61kzlxJsIsgMVwJtrjKI98lnb113EBNHzxX2SL5fAjMnyb1bjmHvliM4d+wqbl7MxaqkFMydsgR7Nh/GsweVeHq/Akf3nsPDW2Ux+2V8sjAKAGUN3rqyVtSWylFR2IC1yVtE357eL0f503qcP56JRTNXiFUltm/Yj2cPZNi+Pg0f/eUbzJuyHHlZRQP6xn4OJYG2ytygTZE20PNHbmDS6DmS1CiTJk9OVisJoAevCOm9LL8RLNSePHctju07h2cPq9BUpUZhXiX2bD6CaT/OF0sF3c18hIYKmk1ozqAZQAHy3//9tw8wc/xinDx4WUxCT+9X4tmDKqxJ3ozThy+JkpgHdqSL8cm/V4KFM5Zj75aj2LRsFzYt24P7N8rQWG4R2VvvAPQPCaDBBIdAoqQtGeLrSrW4eCIbn773BeorWtBaqxUgsjZ5s1gccG1yKlYlrcdn73+Fu5mPRXHrlFW78fB2sVDbThy8iHHfTkf5k3qwnuu+rUdQWlAtFvZjDVeqSVSJKFVuXXcAo76YiJTVu3DvZj7WLtuCo/vPIm33KYwbOQ3zpi/FqiUpmPD9TOzechjNMi3e/9NnmDh6FjYs34FZE5MwZ1IyakoUAvSGC6Aio0hmEVLSe3/6BItmJYuVCC6fuSFqz9LmSrVs9Nfj0Vqvw6cffI05U5OwbOEajB89FXOmLsLaZan4cdQUpKzeAbHwoLARWgRQHdp1Av/3f/9NgFT1M6VYMSFtTzpOHsnAe3/+BMsWrcXG1dsw4pPROHv8Mi6fvYFJY2Zg/KipSFm1A1PHzkXy3HUoflQbsxXyPdkw3EB6yYFiRk1JC3alHsDkMbMFWDG0iCA88ftpGP/dVAEox/adwcyJ87Fp1WZsWbdNLLdzeM9xZF+5h1WLN+HmxYcxtZi2UarvFzDqiwn48p+jsHHlNqQfOIfGKgPOHb+JhTNX49bVR7h89hZmTlqArRt2IXXdNnz7+WhcPHUNW9fvwegvxwuwLcyrjk065Dupf/1xoMzFN4o6AUwXlUxFBpw7chHv/+lDrExaj7XJKVi3dLMAsPHfTRftKnpYLcpizp60GKlr9mDSmLnYsHInbl7KRcrqnVgydxW2bdyHBTOXivbRfMTsK8kpacL54zfwl//4EOvJh/tOYf3yVOTdLkBOVj7++z8/QNKclUhZsxOjR0zA7i2HkH31PqZPmC+Ot63dizkTF2L+tGQ8uFUsVu1sllmhanYCEXqOIu+cSG/DEfRznjE8CZQAmgicA/frSnW4eOIWPnv/S9RXyCHnapE1BgGGBK7Hd4uQm/UIH/7tE5xIu4DThy9j3dKtohQhl48+svcsRn72I8qfNuDCiZtYMnclzh2/KICUKp2wOdEBVWsRf188ezVuXs5B4cMKLFu4Fml7TmDv9iOYNn4eMk5l4s6Nh1izLBXTJ8yDvEaDv/+fD7Fv21E8yS3D/m3HhSr5ILu4T90djgQqOU7MuHf9Cf7jf/0JE76fhI/+/gn2bz+EsoI64WC5d/0Zvv5sNJpqlPjHnz/C0QOnkH0tBwtmJWPGpHm4l/UQG1dvFcvBsFZt3MtOR0nOjYf4518+QdFDGRorjJg1KQn7dhzG8bQz+Pi9L3H/dj4KH5Vh3KjJ2LpxN86fvILpE+Zg9+b9yM8pwoEdx/H9V5NAE4PkOSeIOIQzZzheeOEFlpkgK2nErtR9AkBpw6XjSFFnxKivfsD6ZZuFAyj/XjG4ztjxAyewa/NufPPZSKxavBaXTmdi6fy1yDyfG5MUqb6bkJF+HeNHzcDIz8dhz+Y0nE+/JlbevJaRhzlTl+Naxj08yikW43XkQDp2bN6ND/72IbZu2IHTRzKwcOZSXDt3GywjKTndyH/0+jvgNHXEnEgEUEMsE4w597Sx63D28Hl8/LdPxeKQOzftx+7Ug1i7NAVTxs7CqUMZuHfjMT7+21e4eekeCh9W49jBDMyYuAhH95/DtYzbSD90Hvt3HsWCWUvx1affib5Jkw0dZEZhvvjgz5/j9tX7Yt21NUvXIzf7Ie7dfIz/+ve/41ZmHgofVWD+zKVYunAtLp/LwoyJC7A6OQVlj2U4lXYWY7+dgCtnsoQpi4XBVc3udwD6MsD5Lf3tlwFQyd63YflO4SxgaFP501p8/cl3QkWiY2lt8lYhzVUXteDInrP49pMfhY2JxaqTZi0Xi/hxeRban4RRX0bHixVXz94V1+ZmPUHpkxosX7QeB3al48DO41i3fAse55aI37du3IfJY2eLquCfvfcNbl99AHmNDueOXcPEUbNxL/OpsJcSJIYDoBwnSnRU1ykpXsu4gU2rUjBh9DRkpN9EbYkWEoB+j6YaFT76x5e4l/UI5YU12Lx+F1Yv3YTaihYc3H0cMyfOEzYzfohSiJNZTDKf/ONL4VShp3725GTs3X4Yp45mYNyoKWht0KGlTo0Zk+Zjy4bdOHP8kpBusy7fQ12ZXKj7lNbpyJD463UA1AxZSRN2pe7H5DFzJCBmOFWNARNGT8GRvadFeFrRw0qkrt6OpfNXYOHMJHz2wZdYsWgtMk5cFWpwP4BShTehvlyJlFW7sHj2KsiKm1BfrkBLrQnpaZexcNYq3L3xGA/uFmLdilTMn5WEhbOT8P5fP0Dqmm04e/QSViZtxJ1rj2L2x7j0GQNQMwE0ApMuAUCZNirCrgw4f+wyxn07CdXPWiArbhUaD80iy+avFQB6JzMPn743QmhOTTIt7t7Ix7wZS7Fzcxounb2JhbOXYeHsZIz/YSo++3AEMs/n9GljdOrVlirxz//+Evk5xbh67ibWLt2I3OzHuH/7KT7+xwjUVbKvWqxZmoqlC9ch42QmFs1ZiTPHLkNRo8e9a3kY9+1E4XRtkXFVYsc7AP0tAeSr2vLmAPQ2PiMjlrfGnCgmbFq5F7RZ0ojONaa++XS0WF7l9KErWDRzNS6eyML9m4VYt3Qbvvt8ggBQRZ0Zuzen4Yt/fosfR05D7o3CmEoqee5p61wyex2yLueh6LEMKxen4OCuk9i77Rg2rd6FgvvlKC6owdaN+zF57FxhSqDqSJshK4TTaTFp9FwBoMKjyoiAOv0w4kClXG1KeJ+99y2aqltR/rQaS+auFva5+zdLcTeTEugYyOt0+PDvXwlJuLqkCds27ceqJZtQU04APYFZExfg6X0WDGfaI2MprXh8rxjv//lj5N8rEzGWc6cux/6dx3Dy8AVMHDMTikYj5PU6TJ84H5vX7ca59KsCWGiXa6xUC1Xy+6+m4sEAALUPW4WX4hBpTmiWVPgfEgHUiKnjZiL9QIaILKD98x//9RG46u254xfw/dfjsHzBGrGkzrL560X0gGSHpceaIWUGsQz5/GlLha207Ekd8nPLMHfaMmxetxdFj6tw/OBZvP+XT3B4P80WZ/DNF99i64bdwoa4ZM5aXDt3TzjuJOk6LoHaIVT47nACgEoVnyS+NyLj2FVMGj0jQYMyoyCnQthv0w+eR27WY3z10be4k3kPxfkynDxyCbOmJGHXljTMmrIQ82cuwdkTF7BhVSq++OhrXDp9W6jwfGf0rHMhyvf/9AVuXckTKwSvW5qK3Kx85N15hq8+/gHVJS1oqdNjdfJmLFu0AedPXEfSnNW4cPKmqNp199pDAfDUvFij4B2AvkTVfRWY/Rp/fxMAWl+mx5XT9zDys7GoL1f12am2rTuMTSv2ChWca0mN/mo80vdfxK3Lj4TRfcKoOVg8ay3GfTsTY0ZMQ1WhXJx7N/MhxnwzCT+MmCIcVHRYicDyGiuyLz/GtHELsWJRCu5eL8DaZdtxeO85pO0+g83r9uNJXhXKnzZi77Z0zJq0REQAjPxsHPKynwlPMW2108clIed6USyWc5gAKhYFsyL/boUA++ZqNeS1WtzPeoq5U5ZjzeIdyL6Ujx9Hz0RzjQ6jR0xCbvZTVJU0Y/eWI9iwcgcqi5txZN9ZLJi+FEUP6gR4tlQx7tAizAt//c9/YuOK3ah+psWimWtxeO8ZnDuRiekTFqKlVg9KSPNnLMeOlDScS8/EmuQtuJtZIFTb6+fvY+zXM8CwG4mPKIH+FABljKlF2ED3bz+CWRMXx2JWGSVhElIzbdVsK5/58d9GCE1h/vTF+PAvn2PJnFXISL+BlYs24+YFSotSsLmIlawxYvuGg/jig9FCQt2wfDsmjZmD0SMm4lbmAzTXaHDm+GV8+fFILJyTjHkzkvD3P72P1UtScPboNcz4MQlJs9aK8KDnAbQNvQJAHTEVXgJXxl5SCr1yKgszxy9CK9dhr5HKyz3NlWFtMqXbKyh8UIYlc1dg3MgJWLZwPUZ+OR6b1uzE1YzbWDBrGb7/ZjxWL9uArz4diY/+8TmunL0j+iZFkFiFs/O9//s5li/YhKN7z2LTyh14cLsI+bkV+PbzCairUKO13oyNq3ZjzdJtuHTmNpYvSsHVc/egrLUhJzNf2K+57BCrXQ0E0PA7G+ivAYo/5ZmvD6DSEigMDmb1nMd3KoUqTq+tCFiW2XAzowA3Mh4LRqZ3mB7a+1lFwlPM8JQ9qcdweNdZEUtJbya9+gy6L8gpQ9LslVi5aJMUu1llQVOFBcpaB6oKlThzOBOHdp1Dfk41Mi88wP3sUty9/gzXLzxARaEc1SUq3Lz8GCcPXROgmbbzlLAtEggKcqpw8uBV4fHnci6i/cOQQOnR5bhyfSy2mVI1w1IYznPnagGO778igOPw3gwoG2w4sOM0Sp80ob5Si6zLj3D5zF3UlWuQm1WEM0evoLZEg+ZKBtdLwfFcGub4/rPYv/UUqgt1OJ9+GzlZRXh0rxwnDl2BnKFMNUacS7+JrCuP8OB2KS6dviMWL2QMJuNCj+y5gPICeYK0JcVrDscGyhKDzSyMXKkBJ7BTh66gWSQDOEXc6clD55GXXSRAuaHCgJsX80REgVhY8fwdXDlzSwDrpZN38CSnRrKd1jLgXnL+Xc/IxcblO8Wqt3Qgpu0+jWePq9FYrRETjqy0BVfOZWPLhj04sOs4rl24hYsns0Ra5/nj2SJ28mku7cbSe4hvRSaSAFCWEKQN1CoqwjOrR1lrR2FONU4dvCrqejI2VN3gRXm+HJdP3RNOzBaZRpgt0g+ewaZVu3DqyFVUFDWJCevpwwrs234UKWt34vqlO0g/dFZMxAyaj8czc+wZDsWY5RsZuSK2lVEpFYWtOLDjLOrKdVA2OHD1/H1cPpuD/NxqXD6Tg4JcGeSVFpQ+qsfxfRliYmY9Va6u0G8DDb0D0PiL/q1uXxdAmaHRn99Og7pFqDOSvdIGxuE1lFvQUMbwHynjp7ZEKYKrmQlCimdvkAmZyUOmZCD21LHzxKx851q+UG8JnpQemqtYaMKI+jIN6sq0qK8wCGpitosg2pAskNfaUF9hREOlEU1VWhHAz2B8Gv35LGm9Kn5obJsVzbXDUOGZFljDPmrFml1sK/tANY4gwd9rSzWoKdNAXmtFTakaDZV6sd9YxbYYRMHoeoZ+lSvQUG6QwLOKxcFtYrFC2gaZyUJgrSsziGvEAm6larTUsgaoGfWVeuGAaWCGTpUJTRUmKOscIsOF+3wPibw27Fz4WDuaucJptVZEKDC7qLFcypxqqFSILDBmzDBAnY4vahtsM8G/qUonJkBmHbENzMBR1XNykOJ7GUXBZAHyALWR2jIVGqq4HLVBTAycHOorNZCVKlFTpkRdhZTRw/fN7B06KkXt0ecANIje7hBMOgIovfBMI3WjudKOlkormsr1aK4wQFHDup7MUOL7ksxBjDdurtJB1WBGbakCtQzZqmJmpAlc4phtYnvqKlQC6GvKW9FUzVRl8oJE5APyMamujG3WobHSiLpyfYwnJd7kcV25AY1VJjRUmgR/yhmrWkU+0olsrWamcr4D0IEzZCIz/xb3XxdA+ZHwQ4r3SfpwJUCSPKT9hailtDjGuTFwnqufcvkDKe2SQfRkRinLxor9205j+/qDyLp0X8TcCUZlLjnj+kReMm1PzOywoYkzNrM4KAXHttxnzVBFnUtUQe+LieRHwSwlUWRZ+oikfG37sGyglEAJvgRR9pWZNqKeaSykRdyX9lSZRXw8BHGCeiNBmgWh6/hxWMSWYUEE75ZKF1qq+LFzTBgErxXta6lyiT5wAuDHxmulj06SsKR7SbY+png2VVqgafCIrZRD38+DwwZQruLAD1gkLUhJCbwvs3r4DpT1rG3AY9b5pD3YJrKfaFem3VqKjWQ6rpRTTgdZYznDmOjsIaAyAUAKqhdRFbXSagIcI44L66hSemxiwkKsgj21A/KOcLYxLbIizl/9/RNxoIMAlKmcot3VTlHQWcGcfNqauV5WDVcGIC9JNm3yIfvHNrKKPuuJNpGXhDrNNrJdXDmUC+lR44jnvEtbwZ+iroKkkbH/BOg4H3K1UVJrHdft4kRphbyW1fttUNV40VzBGqT8LpgLLxVp7pdAe99JoHGA+a1uXxdA2R8hwcVUWx73gVMlJVCCHj9KqobSuUxpi0t9EtMSPKXfeC2ZjyufVjxpFJ5bKeuDIM20PHufDUswu1gagusNcY0gMh4ZNbY8Ls8XvxNMpUX/RFqlyMHnB0n7IAv8xgo4DEeFF5OFVIBEgJSwiUq50vGPSNhq2Z8YANApkAgI3BcxijUEFgfkVR5wmWcWHiGACjDi9ZVOqehy7F5xYOH1XMiNYCr2KdmLjBupqIfk0Zf6Fue34QOoR+SPc8xbZJT2LNKxAFCbCE0T70wcE4RsIquH5xN0KYlR2oyDngA+IQ3yvUpSKEFWSojgZBab+GIAI707AjhBzIUmkdooTZwcH95Pmoj7wZN9HBJAKU1Xu9FKABUFXeIgLEVS9EU/iMInUt68nJJ1tVt6vowTGAHPAXmtU4w336mc6yPF6wwI0CQ/xIu/xAUK8jMnN2k5Fk7y3BegLJY9Yb8dYpmQ1ko3lDKnWAqEvC9y+KtdCSp8z8sAFLCbfWip44JNZDppmVtp2QBpBni3/8uPQ/+KlmQOztRMgeMLN8OgdqK7MwSPrV2AmCRZkgmlyttSDi8Zm0AozejiHJEFwhk/VpVcVCeSzomr/RIT81lSAQdez79JWwKNVHCEs7lUwIIgwSK5PE+6FyUGITXESshR8hRSamwrtVcCPekaggv7GHtOrKJQU40BPlcInUFAq3QL9U1IWzUS2EoSkNQ+SlQ8Fh8zr+9bViPev9gicvHVJsXfpbEV4ytAReqTlDEjSXSSJCSZRWiro6Qn8qMFyMcr2FNyIcgQuKVJirZLOddWotTFtZUoaSUQ1XuXwycq0mvkbAfVfN7fJX2wXK9JSO0u6b5CGqRUKFXObyaQcbKqNUlrtxNo2KbYsh6UHuPE84RWwImME4yQtCjFETRo3+MEED+fkx2XJeEKmA40ySQSS1SzTZTGBEnn8d1ykhyMCXZTG3q66IXn9bRNchkVCQwFIBJXalxiTMjXChnHisAc480qjht/cwttgNfIeQ3HR0bp2y3y6tkWgqzEo+QfiXgsAbvEU9K+1H/yreBJIfFysmb7+Q6kd9hY5YGc9xchcnwn5DE7VE12IMxiTK8IpLdbvGisoR1FwYJlAAAgAElEQVTEiiauziizg4szvaO3Nwb1NQ7U17jQKKrB8CVyqQFKFSoY1FZ0tofgthJAB878f6Tjhho9PM4Q2gNc9sIl1iniSoxU3SSVjRJUv7nizfddMgtIUkh8nx8mgfrnEQuRuBwuaUmPFjOaqUpXWoWGQJBqqHGgrtaGRi7E9zv89qzGALo6QjBpCUoqKLjMuKhbYBc8Td6uryGg/rxxjF//pt49tZP62CqmnEAIxCwsoqwzQdNsEgAajSBBAhX17foL20VDYbjsbqjkBmharNDKndC22KGVc/8dva0xULXaoWp1gNKJrsUGQ4sFxlYzdHI97EYHujt64Xe1Qy+3/WFJrTDB5+5Euz8Es84JLfvfaoa+1dJPcusv2n9dixUDySbeB9/Ji0grt0HV+nLSqmzwulwId4dh0zlgkFtgaLFD3+yAVs53b4NSYYHmd/rNeexB9HaG4DS7BM8a5GbBwxwz8jR5Wyl4/OXjxHF40Tgn/v6634Gh1Y5E0rfaoVa6oFE6oFM4xN9MrTaYFGZYtFYpEymaCKD92CkKhVI8RTgEhCNAbxgIQRJbQ1HgHb29MQhHgQjfBd9BWHoXfB+9YUS6exDpDQEh/j32fv6Q2wiiIfJibAy4jUQBjs0A+oXGgLz/HM9HpPfBd/IiCocRib6aouEeIBICesJADyTqjT0zwr7GvsPn2vB7+BYjgkfJqwJHeuN4EpbeJ3k7Eh3WOPW9/xeNt/idPPGG+IBCJXPeyWP8xvjddYeA7l4JFyMJBZV5br8QGgai/DjbEOnxIdLlBro9EnV5gHf01sYg0uNGpMcJdDuAbifQ5RLPjnb5EOoKItLbDfR2At2+PyxFe4NAuF2i3iAiXT6g5y33t8sLDCB+E66XUrTHhVDvq8iDSLgTiHQCPe1AVwDo9En81e1CtMeBSK8d6Ha/NZ57o993bzuioR6Eu9sQ7fLH+sBxk3iavB0e1ji9fKz734X3jX0HkV430BOj+Ph3eKX3FO4VE1tfRfo4gEogSgDtRrjbi952M3qDOoTbtQi3aRHm/jt6a2PQ26ZBb7saoTYVwqSgWjy7J2BGqNMDhDsR7fEi3GYUFGk3IdphBrd/FOpttwG9XiDMydyJULsV4Xb2Uepn9Ffpqx6RDl0/tesQatMMoHBQg2jg5RRpM6C3JwhE2hBqdyAUMCMSNCAc5PemRqhdiZ6OVun4d/jdRTnJRLoQ7vKiJ2BBOKgHx4W8TJ4mb/e2qV85ThxHgT/EoQQa8A74PtoNb4jvjQh1GBDu0CHaHicDIm0WRPjdcR3qRCcSJVVSVMihBNAuRLpcCPEFB5SItMkRCbYiElC8o7c4BqGgAmGOe7AF0WAzosEWMf49AR1CnSyr1YFoj1swZaRNg2i7NvbCtYi0/TEo1GYBejxAyINopw3hNhMIPJE2PaJtWqBNK7Zvtb/tGkTa1QMoFFQikaIBJeB7Bfk16O3xA5EAQu0WhAJaRAIqRAPSOw8HmxFqa5F44C3y3Zv6zqNddiFdh7vc6A7oEAkoEQ1IvEyeJm+HA4pXj5NPiUgwJkTEhIlIm2rA+EvvQ/Pm+J7A2aYG2lQxUiPapkek0wFEuocGUEmRp92lC9Eufph6hAOtiLY1A8FmINDyjt7iGPAjjJLBxDObgEAjIkE5ejgjxwCUakY0qBaENg3QTlDR/GEoHLQA3V5JCu20IdJmQrTNALTpYn0kk5PeZp/jz5S2/ND4gScSAirAN5gGAapfi16aIwSAmhEOUBprHfCNRcSxfMBvv5vvsMsWA1CX4FnyLgLkY1KL4O2on2M0aFyeGzcVQB6ntJpA0ntPfBdvkAeCBiCoBYJ8tlKAaLRNh2gnJ4WuwQAaRURIn1EgSgDtBjo9Qp2I+Ftj4NkE+Fve0Vsdg9gHyHfglwCUUmhvIoDSPhNQCwaTQCQGoEEN8AegSMAK0H7WEwA6HIgGzYgGjUBQH2Nw9pP9f5v95Yc1DApogUTyaxD1q/soEtD3AWi43YQwQZeAKXhMDoj3rgL83P8dfntd9Fh3ItzlEjxL3qUQIHiZfRJAOXBMOD4IaAaOG8dQTJicNBNoyHfwJvhAC/jNQMAgtUWAKIFah2gHAZQS6AAnEuEz5kbiJtKLqABQPaJ8iZSA/M0SBeSI+uXotjfAqSqBqbEAdkUxOix1iPpaEXY3wdT0WGylFx9/+YkSLPfjDML7x2ZYf4u4t0NVgk57bQIjyRHxNsMqL0Cvqz7WDt6jGVFfC3pdjehxNIrn90trBHy2mfeO3z/WB/4u+iT1Rcz6cSYV58bO75M2pWf1MzbHg+2PUwvgi/3G66lyi2fEnt13Xvz84W45M8dmaN4jILUjFFAhTFWCDgg6+MhwAkAklVb6uOO//ZTtMEBBgFUcsHi+Lkbc57NiYN63/SnPf/7cSNAGdMcB1CkAFH0Aymc/f83QvyW2NbHN8XbH78PjVxHBmxLKy4gmhoEUEWos1XSJwkHaQKnCByW7Lt+jXykBp49AyvevjgHpcHnmVecNB4hfdY9h/l2o8N0xAKWWFP8OW2NSJ/um6RuP+LhEg1SfB44d2vQYQGICjb/H+Hbwu4y/08Ttq94t/64D/BYgYJSAPMbLol0dVOFpA00AUMn3H3PFC4NoBJEuB2hngI8zhRLwtiDkb0LIJ0e7rQmleZk4tHUt1i2aid3rl6Lg1mX49I3w6euwau44+Aw1YqalCEwQDvtoBiC4yBHpaIGw75E5fOwcZ17p790eJfamrkZz5X1QfQmRkYIatNsbcXh7MkzyJ+j1NSAcaEAk0IRudzNaqx5BXlGAHjdVKdqP+Pd6hP3NCPuVCLXRjqtAyEuQbYwBUSui/JtfjR6/BiG/EmG/AtGgUjw3GlQA7ZItKhJsQpjqM0GSUoJQO6hac3wUiHpbEfHIxZY2k0iHAl2eRkTb1eKewq7Fa/pIkbCf+PugfYKxnzai2DgJbaAJIdrIqEqEeiTPbR+IxRnpdbd6IPAKEjYhhaQ2i+dSGoxJhEKVprrDv9N2xFk7Ua2KMedPaK9Q4WkDpSOp045Im1F8XILJ++49nPsaYh8FJQsSPw4CIMeK18c/suGA48uAM/433ufl7yHaZkSou01EGEQ6HIgEDJJ0Sp4SRJ5UQqi5fbwziEd+0u/KmDARm9j7hIXEYwL3z3lGwrWddP5FEOqkBKoEvynJNqwFfFrRL3H8inEa+K4T+WngPm3irya+k/g7im2FSYhmoTiRx0g8plBC04FGMmkKAB0kgQ4LQP0EFgV8phrkZaZj1Md/xqGta5B19jB2rVuMGWM+x4Uj2+FQV2PE+/8BS2sZejxKhLwKAYK9Xjm63QTgZnT7GwU4h71qhN0qRNwtiPqagLZWEOXHf/sZnt7LQJTgG1Cjx6NAt0uB8kdXUJR7Hm32GoR4j0ALzK3PsHfjElw7mYY2Syv4HP6NdlsarbvdSnR4mhEKEECbpQlBSIQKRHwqhPxadLpV6PWq0Mv2+kg8VwJvThjdHj6LTKZC1KdGyK1At0Mu9sMeJSJeNSI+NSK8h7cVnV6CnAK9frn4ACJ+TiIJjEVQHHCc+LeE/bcOoC//4CVGJigSJClp8vyhAJTgOZC5BSMO50MZdM6bA1BODHHgHAye7AttXaRfD0BpmohSzf8DAyjoXPPrAJ9OmiwohAx650MeP8dPg/lrmMdishwEoIMBlcdtJqDdCLTrgHb6FuigMiBC30P0tSRQAosKhsZnmPzdP/Hk9mW4tY1otyoRMDfhcfZppG1dBrOyCh/86X8i6+IRbF07H+kHNqBF9ghOQw1uZOxDReF1dHgaYJAX4uKxbah6lCmBSbtCklDbDQJAi+5fFZJu+cNruHR8B/ymZuRcOYa86yfg1lXGJEUFmsvvY8Q//g/GffExci6fwv7URah+ekWAvbG5CAc2L8eNCwdw/mgqPPoqSC+QErUK7ZYmZF88gpSV85CbeQLHd61BXdFd1Bffxan96xEiwPvVuJS+Bfm3TsKprURDaS4O71yFlfPHY/fGJLTKHsNnasTVU3vwMOsMwgEtvJYa7No0F/LqXHR7COSxmXc4oJl4zlsH0LgU9pKtkCoJopTayIhxAO2frfvBdRiA/IqP580BqC5B4mS74lJnIni+fQANM/4z0o5oB80TJkllFGq8JHk+r70kTLCJvDKsfYIXJ+9X0c95RsK1Q0igkgZHFZnvg2r9MAH0FXwigW5Mm+2bDHnvwcRzBgOoHtHAIOpzVr4pCdSnQcirQXN5Hj77y/+GS9OAkJsqhxERvw7ttkZ4jLUwqWT4//7n/4NlCybh2L5NmDXpG2zfmISm6sfYtTkZd6+fQLu7Ecq6x1i3aAruXjgM0HBM1d7XhJBfg/HffoL7mafxOOssNq+Yg6r822izqHBqXyqupO+CRy9DD1XmoAbquqeY9v1XWDl3JmRP8zB/8jfIu3kMvT4lmiseYfaPI3Hr8hHs3rQQLk1ln2e03dSAu5eOYtyID3Du6G4snPoDJn/3KXKunsLDrPNYtWASwn4D0G7C6kUTce7wZpQ8uo49W1Zg6/okXDi5F+uXzcLa5BnQNpfhfPpu7ExZCkNrBbTNz/Dtx/8Bu7YMIT+l6pg3XXwYZDDafhIY7UX7bxtA+8CRAPki4kwfV5kHMyIN/PG/UZJLpEQwjdtqE38bev/NASjbxecmSirsYzxMJbZ9ixIo2oyI9HaIcDR0uiSpRzidaNKiui1FVwzUXobBNy/iJ8F/rwLPYWpHL3xGQvuGAlDaE+NmIppN+jSZod//kNLoC8H09QD0OfAMMPrIgLCwWWsEyHMiCzF8sI3FRLpEhmBfIP2wVPg4gJblYcR7/4lOO72JZoS9egGgEdoSvUpYNHX49//3f6DwwQ1omsuxf/tqrFo8DUWPsrB9YzJuXzuFdncLWqoeYuXcicg6fRDw01vZightlgEtxo74EGsWTsXiad8j69wR+I2t6LLrkL47BWcPboZDXQU+LxLUQN9SjI3L5iPjaBpc+lbMnvg17mYeRW9Ai7qSh5jw7Rc4lZaKgrvn0W5tlADUq4K1uRg71yzAzvVLYFHVISfzHKaP+Rp3rpxG3s0MJM0Yi5DfhB6fAcvnT8CJAyloqXmK0ie3kXUlHScObcPieRMwduRHUDQUo6IoBylrFuL6haPIyzqPWT9+AZ+5TsS5SRIoGZMSABmMzoIERnvR/i8AoGGfCp2OZiHdd9ibMJAa0G6vF9ThaECcgtZadDoapd/tvDZOLeI+tIl3Omgbb0aHvQUddjk67Qq0W+XSvqMVHXb+jcRnNsZo8POfPw7YVejymtDjN6PDpUHQ0Yo28YzE+/B+z1/73G+ORrTZ6tHhaBT94ZbH7FvQWodOp9T+LmerMBn1ulXocSvR61Eh4tcKilJyIsgSBIKUWmLHfZNFfFLh318OCrSzSRJoB6KdMQlUSMZxqTimCTDKImYGivoomcb5aBg8NIi3wl76FHg/AjSv570G00+/r2gf2ybaxwlABRBAQ2EwDpSB88I2/toASicSx1YaU2ncdbHx58TN8SaOJAgnNB+6mtHraEJPjLrsTWizkpoRtDQiaGlCwNyIgLkhgRrhMzfBZ26A31yHgKUGfnMNvOYGeG0qBH0uBP3+hGIiIoH0FU4k2vj8Wihl+fj2w/+CprYIPS49wl4Detwq1BffRtaFAzBShf/z/4JRWY1unwFnj+7EmiUzUPwoC1vWLkb25ZMI2FugrivCyjmTkX3mMODlrESnjgSgP3z1AeZM+BbzJnyDozvWw2+Qo9OmxYndKThzgABaKbIXQn4VjIoS7Ny4FFkXTiNg1WL2xG8EgHb7tKgpeoCJ332F7MuH4TLUIOTpjzczNjzFluWzcPP8YbQ5NKgrzcfCaT/i7rWzyL1+Hgum/oAen1FkhyydO14AaFN1Pq5fPIrVS2dizdJZWDJvAkaPeB9NNU/hMsuRnrYVc6aMxra1yUjfmwK/pQFROpUYuRAHQyF9/noASjsvmcJrqIHPOJA8BhncBhm8xhp4+DdTrTh266vFPv/uNdTBZ2yAWyuD31QP/sb7eA218Bnrxd/8xmb4DM3w6hvhNzbBo+c1/BvP4TN5jXTd4DYMPnYZmxFwaNHu0sFnkcNtaoDXyPsl3md49/KZa+AxsC9S39hPr7EWbj2P6wX5TQ0g8cPih9Zpl6PD1iImCAIpeZ0aVxxQ+VFzf6C0HZe8hwugcRWe5hDeiwBKiknLBIU4iMZAalgT8CDwpCRLgBPXBlSIeN+ctBm/d5+0zPbGAJTp4MysQrtS6tdrSKCUEiVzkUGo25TeqYpL0iM1YT0iPg3CbiVCnPRcCvQ4W9FmbhDkN9SC5NXXwKOvgVNdBbdOBpe2Gk5N1XNk18hg11TBoamAU1sGh6YMNk0VbPomuOxmuByOnwqgdOhoYFeVY9X88UjbsgoNRXkwNJahKj8bW1fNxsbkqbCpK/HZ3/8NVlUVutwaZBzdiQ1LZ6H0UTZ2rEvG3pSVaKp6hPvXz2Huj6Nw++xRRD2cNRhY2yKCiceO+CduXTyKC0e3I3nGGMie3EW7VY0Tezbh1L6NcGmrEPYpEQ4qYVQVY9v6hTi2dytsmkbMmjgCxw+sQ0vNY2RdPIHvv/gIxY+uoNPdgl4PQzjo1W6FW12G0/vXY9fGJKgbinHjwnFM/uEr3L56Gjk3zmP8d5+gRfYUTVUFmPT9JziyZz0Kcq8ged54bNuQhNvXTmD7xsUY9eXf0CJ7gm6/Afn3LmP0F+9h3IjPUPbwNjocrQj7Y5lEiQDqow1oGLN8/Jo36IXvB1CC4UBy6mqgrn+K2uK7qHqajerCW2iqyIPHWA+3oQ7K2gI0luZBXvEYZnmZBKB63qNGMKPXUA+7Uga1rAiyJ7lQVhfCoaqBz9AIr14CbfFMYzW8xqrnnj+4PTx2GZrgt2v6AdRI0K4Vz/QaqiHRwH4MdR9pcqiG21ADl14Gl74GmvqnqCm6i7riXGjqi+BmOw11sb7Uwa6qhKmlWHxcnCAopbTFgJUfn1tXg7BPIyRU6QOPA2d8+4YAlECaCKLD4Z0hzon6CKDkOzWcqjIEjDXodTHSg99fIg2DN4e6f1wyjrf1DQIowTMaMAjNhj6XHheTDgyI+PTo9WjE7z5jI4wt5YJHG8vyoK0vgl0tg0NTA11jMepLciErvA1VzWNYWksFiDpUlUIgo1CWSHZ1Nezit3I4NKWwq0thVVfCqmuEy2aC027/qQCqQNjfgi5nE8ofXcOkb/+JVfMmY/vqRVgyfQxWzJmA2sI78Jtq8eOI/4ZLUyVmjFsZh7Fj9UI0ljzA1RP7Mebz97Bx+SwsnDoWs8aMxIMrZ4VHTsRUBuUiFXHOxJEof3wT2vqnOLpzNQ5vW42guVV4+a+k74BTWyE87KGAHFZDKfZuW4qp40agJD8b2zctxLwZX2H10slInjcJY7/5FJWFmejyNIkZMMzwIm8zep2NaC67gxnjPsGWtfMwffzX+ObTvyLr8gkUP87GxB8+FWC5OnkaxnzzD5w5thXlT25i8+o5mD1pBLatm48xI/6G8d99ALnsMXoDOmiairBm8XR8/ve/wqFm6JM+5uySJgfJeK8BfPpfHUBpRx5MDm0tsi8excZls7B60RRsWj4bF9N3w66phb6pDGcObcWmpXNwIHUliu9fFbO3W8eZnGBYC4dahtrCXBzfmYItyxfh6PYNqHmaA5uiGh59rZj5KQF6DFXwGCqfe/7g9vDYaWiE365Gm1MLr7kFLgKcgVKELHYf3ov3f74/g38jaLqNdXBoa9BY/gAn9qcgZflcpKyYjzNpO6GsKRHmIQIlpZLqJzdx8dhWNJXliLZTWmE/Caq3LhwU0SiUwimpSqq+WgCqpOa/HDypivar8K+QQGm3HQSiw5qAB4EcpUNGkDhV5Th3cAMeXj+ONjPjqqkRJdLrAagk2cakZbaXBVhCYVGQ6OdKoAw5a7O0oLogG/cuH4NdVS1Ak79x4naqZVDUFOLKmTSsXDQNaxbPwImDW9FaWwR1YxnuXDuN1NULsT55Bk4f2AB55QPYFOWwKsphU1aIyZITZpxsqiohDNrVZbCrS2BTl8CiqoBF2wCnzQinzfYTAZQphe0MEyIYaGFtrcTDG+dx/fQhPL19BTZFDRA0ocNaj5zLB8WLoSjdUnYfFQ+uI2BoQsDQjLyrp3Aj4xAqC+6h8HYmNFXPAC9DNySQ6XLL8eTeZZhbSxHyqqCpK0DutXT4DA1oLMmBquYh2mx1IlYz3CZHh68BrXWPcOXMAciKc6Bueorc7OPIupyGp/cz8fjONdi0Jehw1ccCeePB9C3ocTdDUfsQV8/sRtal45gz+TvcyTwFv12B6uJ7uHruAPJzL+Lh3fOoq8iF21QLdX0Bbl1KQ+bZPagvvYuH2adhVZajwyEXEs2+1BVYNmcmIn47wn4CqErksFO67gfQX18CHQwuPHbqG7BlzUJsW78Yt66cQM6Nsyh5lA2PqQXXM45g0YwxOH1wG3auXYINi6fD2PwMLm05fKZquHXVaCp7gG2rFmHTkrnIOpuOU3u3YsWcSVDXPhNqPFUn8dw4iA4D9JyMLbapEXRo4DE1vzaAuvUyOKi66WvhNrKfC7AueRYunzqI80f3Yt6UsTh5YAesyko4tdXQ1D3B3pTFSJo2ErLCbDEBuHSUtGuQnZEmfj+bliqOqfLHJVTagRlyxwgOSR2PO9WeB1QJQNtiXnhmWb1AhReOOd5noCRKwBKq8yCgfBG4RrxKeLTVOLQlGX/5t/+BjMMp8OpkUuhUQpbUi65P/D3+3D6VnW2IS55sJ9vMylk/B0CZdRSzeYY8Wjy9cwGLp43CuqQpaCl/AJe2BnZVFayKSlgVFbh4Yh+WzJuCo/u34syxPfjxu89w49JJ5OdcF7/vTF2Jo3s3Yc74L5C+Z50ATiF1CuAkiMapEq8G0J8sgUoivki1ErFqaoQ9KjAOklvGR1INiPoVCHuZ4SN5+yK+VpB4HP+bFDupQtirRCRuk4mdz6ygMMHUT7shr21B2NssjrkfiWUrSdlFvKdK3CPk4bnS/XyGalxJ34K0LUkIeRiUPHQwcuK1rZU5SJ7xDXKupIl7hmmA9rSCWxLvzYQA4ejyNiHsYXYU7S0Mptcj/+Z5LJ85HtNHf4Kq/Kv9zERP6jAZPJFBxf4vqMIPBaCapmIsmj0GZ45tR1XxPTTLCmDT18GmqxO/HdixGo3l+bh98QTWJE1CU8UdeEzlcBlK4TZU4lnuJezasBTFD7Jg09dC01yMOZO+QVXhXdg1dfDommLULG1/KoD+DAnUrac9q1Q4AyixVhZkQi57ALuuCqrGp7h8dg+WLhgHnbwCdn0DTqRtxcKZY7B6yQxUPrsHp7EZLlMz8nOuYPOaZCyYPhEnD+6A29gIBycfHSXhKqGBtVkbhHOty9mCML8LpgAK2yYBQdtffajdiHCvVEyEOdb9ABqTOAV40BzQDySJ+xRkaFaLxMDvOf4ZxHcOZQWO7dyI/SkrsXreZGSe3ifMFZGAWmh0UhGR4QXSM7aZfaMzl21gWxLbJvZ/MoD2j41I2WxnaJxOhBIW5d7AsV2p2JeyCjvWLkH107uwKKv6gM6iLMe2VfNwYNNyGBrKoK19hsyT+7B1+WxUP85CxcNM6OqeoLnsEY7u2orU5UkwtlTCqZHBoa6AQ1UmzBqUzh2q8r77xiXQASq83QTXT1fhhyvWS8D58lizxHvRqM2sHqZ0JhZSSMyOeMG+AN3Ee0mzIMGuzVwLL+NF+wB60HmDmMulLkPetcNQVt+XQJ2z6aBz+ttHJosb4HWIeLQou5+Jq8f3oOpxFnpdTC9lckDMaD74PsM9fssAWpKfhVmTRwpzxpwpo7Bw5lhcPLUPDkMT6sofYcncCVg+byrWLpqJC8d2wqYmeJbDbawQzqayRzewZ+MK5N++JkBI0fAMY795H3eupsPUSpW9AR4dqVHavkUAlRxgdBpUgk4xu7oCdm0V3KY61Jffx7aNi5BxchdMqlphxknbtQGnj+xEyupFqCjMhU3XCHltEVYvmYnM8yewd8t6nDq0A059PTxmmhWq4Nbz3pJJwxNzvBFMu10UCiQfgiSVSkAaYbGenwGgBKk4iEqCzct5nJM9I1rMzZXYuXYRMk/tFaaJ1wXQRPDsnyASwH64ANrGSYLgyTAzaZ/gTHs9I0YC5joYW6qgqS/HtdNp2LUhGfUlD2BRVMFKG6amCrqmQqxLmobjuzbBoawTIHo74xiSpoxC3bN7MLeUoTTvKlKWzcWs8T/g8a2rsCplMMtLYVeVwaEqfRsAOjjcYfBxIhDGAXGIrQCQ+LXxawiS8WpPzPmOpTHGJNOhAZn3eJ5phGT5Ez2MPc5mBEw16LKz2AFtRXz+oHv3AXw/gEqStw7tlhZhpuiys7+SHYgS7GtLn3x2fAx+ASfSUBJoc1UBCnKuoeTRLRQ9zML1jKNYOGMsmquf4tjeVGxbvwSnDuzE7o0rsWNdEhpoG6RDyESvfR1UdUU4vGMTFk2fgG0blmLD8rkY9fnfkHvjDMwKAmhdvy00rs6/AkQHqPA/QwLt7y/NCPS818JlqIei7iky0nfjwM41Upja4ztYPGsiTh/ahVNpO7F8/jTkXM+AuqECKSsXYfv6Zbh58RQ2rliE3akrIJflw2WkY4rgKQGo9Cx6/CW7LKMPgtYGdDnlCHkZE0wVlxkurymBDiioEQfRISb8Qfwb9WkR8hjRYVMhdfks3LqQJkwqrwegiZLnENInpeZhA2h/GFI8zC5oYVRErbCvO9TlMLdWwa6uR/aFYwJAq5/egUUpqdpWVYUw+W1aNgcn9m2FRVEPQ3M1bl06gXmTv0Nj+SNYVTI0lD/A9XNHsH3dcmxMngt9c1lMbS8dBKAVv4QEyhffOgySQnYYtjM08R6cjaXgcume8SMEwxIAACAASURBVHMlO2g02JQQ9vMyifZ5ABVSH9VmSn9xm8wgRnoOGGO2JAF4MTOAuHbwdaK0HIE+DqDSM5jCydQ0+BkfKNk3+XyCp9gOUwp+rl1vGUBV9SXQNJTDoqqH2yhHWf4dzJ/yAyqf5mDS6M/x8NYlqGrLUPbwDg5uXYMLx3cIh47XVA+nrhaG5ko8y7mJ02m7ceLgDlw6nYYJIz9ByaObsKnp6CF4xZ1IVcNy/LxJAGUkgFtLZ1Y9XLp61BTnIuP4blxI34vKZzlCyrx/8yKWzJ6E1YtmYdGM8Zj6wwikrkpC1dM8zJ30A1YnzcK6pfMwddzXmDdtlAiRcxqq4YwBqOifnmFdEoDGnWxxiZRA2ulsEUD62hKoAF/GRcYqEw2OfxzMt7FjphszbrvLocK21XNw4+yeIQA0rlkNEh4G3bNfbY+BJ9sy2NQwXAANsriKBj3uVhA4aU93aiok1VpdLiJ/zK0Eyxrh5Ny5fpGInmCkD23WNjUdPlXYsmYRjuzeDGNrHVT15biQvh+rF89AyeNsKOqeQdlQDPL4k3vXMXX05yLSxKKgBDoYQJ+3gb4BFV4qBhAW+d1yeAzlaLfXIkS7JIE1qBCFPMIB5n/3U/xv4u+0aYqAeRV8xmpYFUUiSDVue2HxD9YMjLDKkogLVaDb2QivrkJsGUBMe2pfOmY8bGLwy004Hm7QMYEubkMlkAkATriPBG6UlhMBlMxGNZ1OMIJ23JMZu562JeY1P3eflzNnH5C+ZQCtLc7DqYPb8ez+TRFDe+/aWSTPnghlbQlmjPsGty+fhKwwDwW3r2LHusU4e3grnNoaNFU8gE0tg7zqCTKO7MHdK+dQVpCL7MunsIgSbNVjOAmelMiEB74CHkPFWwZQgloDXMIW24DqJ3exe9My7Nq0DDnXz6G27BEaKgtQX/oYD7MviYSKo7tTsHDqGFw5lQZVXalItmDCBSXzlUlTkbJ6DioLb8JlYriVJIFKAJoYESA52AgKJEqnlKwIpB3OVvSICud+RDtsMRtoPJuLDiOC0xA20OcAlOAVczC9hNdEHQcPVWMC6GzcPEcArRZFnFk3QvoOnwdQIQjEhIx+3qSdlu2j2h0H8kEgOgwApZOVUjmTHhiXS2mToZJiG9vnsQSU1cjKSMOujUzXzhaTskVZgYay+9A3FePwro3YtDIJj+9eR0HODaxMmolDuzeiIPcajh9IRW7WOZTm38LtKycwfcznwglslhfBrioZJIH+EgAaUCMsKqqowMyUvBtHYGotRI+nRRSSFYVOhceZxT/koqgGC/1K1zCnXCmKobJQB+0bRP5L6VuhaywQxTt4HxbuYNykKOIcoHOqFQGjDJWPLqOx5JawK/IFxgOAXxuYXsJkfQwy5Dlxc0NcAo1Lx3FzxPMS8cvv9wogfcsAKq8sEE4ghirtS1mBrasW4sLRPXDrmnD+8E6sWTgN29ckYdOy2diyaj5khXdgbi0XsbSMs2upysfJ/alYvWg6tm9chnXLZuPGhSMwKStFIoMUwlQpgeevAKBuXS08uno4NbU4vnsD5k8ZhWXzJmHLmiSkrlmEM0d3waKohlvPzBQ5yh5l4eDWVagrvg+PvhEuXQN8xmbo5eU4eXgzMk5uh4OSp7la2IHF5CBMEpS0YxEHCSaKfmk0FrfKoH2vGZEeD8LtFglABRgRmAiIBKQhAHSwpCeO49e8WJXn99LrVYDOraO7luPe1UMiqYBpihIRRJ/nYQGgQqOK/Y2aXZ9TbBBoJrbtFQBKu23IK0dASJ1VAjhtSskmSdBMJIeWUmYFcq8fR9qO5cJ8RKmTavyOdQugkBUg/+5lbFgxHysXzUDKqoWY9uMIEYlTXZyDvVuXY9mCCdi4chZSV83F7k1JsChLYVMVw64uhkNdErOBVsARMw0wpv0NOpGYOqlFl7sVippHSFkxDU59NfwWqm/VInOFWSxMs+O6LqxyxH2qd25DrbCRMQyEsZHdHg3MrRW4c+UoSh9eQ8DahC63AgFrA9ocjWC9y25XCzpsDWi31sPQkI+da2cJx5BQrYOamFf8FQA0JAj+nGvIQHHQfNn25zwj4dq3DKBefT2U1QUouH0B9y4fR+XjLDhUMnj1lNxqUXL/Gm5fOoK8mydRV3IPLn2tMOLvSVksUnNpV9Q0FOJJziVkX01H4YNrcBkaYFFVCl6RAFTyVg87DjQxjOln2ECpUjN1T8o6qcaj7DO4fv4gbmQcxtWzabhx8ajwsNuUlbGg/3po6p6i4tF16BuLYvZbJgPUw6KuRHlhFqqLs2HXl8NlqhgEoDQTkBIlUUrfMdJL0ijHz2HVoDNoRadXjxDNQCIXnjZ0SnivAaAvkUQJhBRkut0tqCu6CUNTgYjr7gdQCUgHT/oCQOPfUtws9nMA1K9D2KNGp71RhMDRiWMlmL0APIVEqqNpqQT1ZXdQ8vAy1PVPQNsnTUPb1s5HY9kDmBXVqCnKxb3M07h16Tie5V2DsbUCNo0MTZV5yMs6hWvn9iL/XgZMrSUwKZ7BrWegPON/YwCqrIQjwbv/BgGUdgpDX4Nzr59Eu0OBA1uWCWInVi2ciJsZh9Ht0SHkN+JZ7lVsWjYLO9cn4XTaFhzesQY9Xj1KH94SKuC8SaOENMO4T4+xUdjUeN+gTQ5raykyDm1CfvYp2BWlOJiahAeZx+A31MQq1lBdfvFsO5gJ3szxIAAV6vwQEQJxZvu527cMoAwUZ8olYx0JAIxt9BmZmSOBD7NvCAIuQxUcWkqV1cITf/X0DhjlzORhhk8VXMZqWHRVcBhrYNVUwmtpgJvpoTGnynPAMhhoEo7fnA2U6jMzoCQ1kWm2bmOtiA11GevhpB3X1CjayHNog3NqKkXKKL3AbDO999yKsCVTLVxmGeyGMtj0xcMCUII4s6TYDkqjDOx32rXwu/Vwm5vRZmuR0o3jcZT0sovc+5dIeXGJj3GXIl40Ieh+EP8JcxYL28SIMd3U+iT1PS6FJkzgg67v8ymwfa8NoCpRwpKV0NzaCliVRbCpymBTlklbFR07pIESqF3LTKASUaDHoa2AmWCrqYKptRyX0neiVVYg4kEdKqZlymBTSDGdTk21dD9hDuA15bBpKmFoKYRdWwKrshB2ddFbAFCvFr1+A1T1zzBmxD8Esne6NZg/9TtMGv0xTh/aggPbVuHbT/4KTUMZ5LJnmDVhJHZvWoG07euFE2LVwmlw6ZuRNGMCTh7YjnvXzmHjsnnCTqZpLMWTnKuYPu5LaBpL8CznAnatnYP6oluiCMj9q0eQunQKvLpqaWZmJWs6bwa/5F/0+EUAGo8e4HYI7/3rtumtA2iFSI2kKsrcX6e2XJQO9JlkwtDOrdsQD12qEszsMVXDrimDQ8dwpkq4jeVwGsphM1TAbqgEHSx2gqoAjrhq+wIJLQE44yD75gC0Ci5ducjBZzlEliZkm9zmOlFq0aqrhl1IiJXiPCnVtBJuXbk4psTsNUrmB04QdgPzosuE9Ok0lYl+90vVL+jfgAmkWkjwlEADXoMAUKbMtlkawIgQ2uMpjcaLZjznoIkDZ3wr7KKDQHQQ3wkfgvBRcGE31ruVFikcFoD2SZ6xIHkB1q8A9iFU+G5nE4KcpDXVwu4osnyGAsxBAGpVFcGqLoKdaZXacrj01UICpQmJ8aB0MtmF9FgBu6IMDiXjOhnTWQqbohh2ZRGczChSlcCmrRA8a9OUwK5huuczONTFkgr/y0mganT7VGisysPn7/872pwqUalo/tSROLZvHRz6asiKb2PcyA9R9OgmLp/eL6ow1ZTeh6K+CLtSlyF53gShqtSVPkXOjUs4smczZk/6HhO//0LknTOAeeL3nwjVb9+WFdibslyI5T5zC8rzr2PiqPeEGB8KcAVEaYXQtwugiYBNMH0RJZ73M/bfMoAKB4jIEpKkNcY0CqmNQMN9kTJJL7pEQiIToBOTzuK/MybSwLxzntcvucVB8ads3xyASn3q64OIBpAkakrO7Au30t9jfY33V5wb63fsuv7+8fe4WUKSUIfbP5q2nLa4BNoCN+sF6GUIMpzO0YSwl9EqXM0yHqgec9oMJf31OXISz2F1otjSyn1rMUnVnEQUjKh2H4sWiTmJqK5H/IoYMVKG9TQTJU7aZIdpl+Ua970hKZWzXYMuN2OAK+BSV8HJ+E0Vc8xLnpc2B4GnkEZFSiXTKknlEomAdzqcmIJJiXOg1MqAeAbISxJtwjZ+fd8947GgUhA97zU4E+nne+FpgPYr0VKdh+8++xM6nHQQmZA8ewyun9+HcJsGLbIHmPD9p3j28Iaoj7lv2yoROsDKTMf2p2D5wslo9+iwK2UN1ibPx45NK7FkziTMnDgSjVUFaHNpcPxAClLXzsPk7z/HmbTt6HLr0O5Qoa40Bz989WfYNGVi+dgePwuP0JnzMwDqt37tWwfQQTa7ISTC4YLDmzrvzQHob69vLNDSr8JLAOrWVsGjq0TQXIteF0vPxcFKG8tmIkC+QvIb8Peflq0k2UljRXBEqGGsKpS4Z7xUX39ZuZe2JQ6g3W50elvgMZTBqS6FU1kh6CcB6CBwHAyWb/r4zQOoWP5CBXVDAcZ+9VcErPS067BszljcIIAG1KJI8qTvP0Nh3nVByxZMxq2rJ3E/6zzmT/seyfMmosOtw5cf/BkHd2zAjQvpWLloOqaO/RI1JffR4zeISk1Tx32G7z79C+5dPYWQz4A2WysK7mZg4bSvBYCyChMLidBj/w5AAz/pg4pXY3pTAPdL3+dfDUA9TAnVVYLpyKxfy/J5UppkLFNnKOlzAGAOBtdfE0C9iHT3oLvNBp+1VqjLXDDyXxZAueyqRVGCFfPGQV75EJ1OJbasmo28G+liSVZDyzOsWDAFpY+z4dA1YM/mFVixYDKS507AuG8+xLrkmejy6LF2yUwsnz8ZG5bNxsLpPyB57njUl+UJG2uHS4WFM0Zh7sRvUF9yX4A0vbtHd6/CqYPrwJqO0npDkv3mHYC+A1BJ7f7tSZivmlyGkkA9jGjRVUogqpdqrva4qVLHQ4fiQDoYKF90/OsBaKTdg65gGzx2NWy6MlhVLG/4rwqgtPe1MQC+Bvczj+Pi0W3wmxpFWSiCKgNi/ZY6yJ7lwK6tF3UcZUW5yL50HCcPbkHqynk4tHOdKFJs09Sg+GEmnuZeQV1pLhS1T6CoK4DP0gSzsgJJM7/Hsd1rRLWUsE8LTV0+ls0ZDXXtI/R6pIXjGPQbFku/vlPhX6pGDZJO3kmgvx2gHRpAJQnUq6uCT5hQatAmJFGuqyXZN0UqqHivcXvni8CTv0uAK2UO9UetDAhNSjBlPafCxws7/yQVXsos6vbZ4LE7YNE3w6ophY3Omn9ZAPVJThsWMg6Y65G6bLqoiygVM2BerFIEzfd4dej16UUI04yxXyB51lgsnvE95k3+FpUF2YgEjGKtES7dkUiMBc27eUqsPzTl+48gK8wSBRhYTKD80VWc2r9WgGd/wO9rLtSWwCy/een1nQ0U/3IqPIuQ6Ame/QDKDCamOFISjYMnvzupmMdPsYn2L3kRTzEmYCZ+BzyOZyRRKBIOpD6P+6ttoFK7NCKzyGNWw2mxwqpvhoXOIk3RvzaAMgeca6r0OOWiNJSttUyUsuMgi1JvLFvHhZe8GlByrC+6g3tXjiD32jEhqXa7lKLg7MDAXZbE0qDLJUdDyV3cuXQY6ton6HayXJxCeCR19Y/hN7JuIb3eA1/4H/r4HYC+A9BYRhM1P0qi1CCYOjlk9aNB2sbzmskvD6AEda59xXhXp0H5DkDhkwOMSWP9S1+zqIPJgN0uZhyxaKwIj2DMGsFTCsoNCSBlxkMz2qx1IvWz08m11ZVSeEQ8Jz5AqVaJMKsfebl4l1Jki7C6N2twipqivMbXil4Xa4I+n6f7DkDf2UD/UDbQISRQghGlUG65+m2vh+YrLtJGD/1LctGfA9RfEkC1IkWbGiNtv/SKO/St7wC0D0B9rGnYJNZZFrnotMeIZQCkIspRv1RJicVCerxNorhIiKFGfi4/LBUR4bFUdITpngRb/i6BKAu0cvai9CrWbWb8Ge2c3maAmRN9KZTvJNAQx63TDoR6gK53APpHB1ACkihGwkwqQ42oj8nSeJJ9M1YaT4Dpy2yhkj00XmXsTavwVN2pRTJumAWKmVlk18n/VQA0Ii3JGY2vzBlBpCeAnqAZXB9ZLN4U0CIUUKPXp0I4qJMoIG1DAY34WzioRm9Qg26/EqE2DXoCKvTGfusJqEHi79Jv0rk8vzeoFRQK6sTaQlxfKBTUIhRUIxTUDCL+HqNBdtREm+pvfb+vD/G+DLnViNoBEZ8JUZ9JrP7IBIIejmmHC9FQBNHuDkSCpmGSGV0eri3UDBdLuv0OyK5vhc9uRNBpgsusgl3fLAo8u5ifb2Af6n4X/RhqrJ2GJjhsJvg9NtE3Zum59Q1w6+sFsY+0AbNocyKxvgCTS/guw3z3beah6QV8ERZ+CNarGJrCQQMkMiIcNMZ4y4xIcDBJz2YbBF+ZmmFVy2BRVQuyU4W3WmHRK2FW14g0cJuqGjaVTJCV56mZUfTbIotKBrOqHhYVaz3IpPapZTBr6mHWtcJmM8HuGLCkB5EzEUSjQKgboU6fyCKIdDkQ7XIAXfaXU7cd0bdKbNPvk6LdjleOFbo53i6gwyMRl33oMiDUbUGoJ4BIGIj29krn8LxXkhu9QRsCdg08FuXvgtxWA3wOG/wuGzw2I9wWLdwWtWi716KA19IKbn8v/RnQTqsGbocTfo8bHqsRdLr4zEr4zOyX1Ce3RTVk37xWFdrdBkQ6nLH37ga6B1GXexBPxP7e5UK088X0aj4ir/HeEoXb7Gh36eEytcKhb4ZN1yS2DrMWDqsVVqMeNr0SLkMrnLpmOMXfm8RkaNO3iC0nxt8S2fQK2HUKOChF61rg0MthMyhgMWlhtVtgeR5AY+KnwNIIEO4Bwh1A2A+EPUCYK+wFXk3hAPDWKAiE2n6fNKwx4pgzHS4gUcgNhK1AxAFE2xHluwqHgJB/eMR32eVCp8coVrnkSpe/dQq6rPA5rQi4bAi4LAi6TAg69bF2a9Du5Iqdmt98P4Ya56DTAJ/Hg4DHiYDTgjaHAe0ODTocUp+CTi0CTj2CTt0Q/dOhw2MAwQu93th3ym81gYbiC/6973cu+pZwfvzavr8nnjtoP35ujxehoA1sq8+qkoBfTABKuK16OG1WuDg5WHTwWVTwm1vhs8jFxMfJhBOENBFKk8ZvYV9qF4UMNbxmlZjUvKKtGjhsBjicdlgTATQK6T/4j19lJIxodzsinV5EO51AhwXosAMdlIZeTlGqlm+N3EC793dJwxkjdFqBDhvQ7pSow4JIhwbhLi4F4UM0EgF6u4BOx/Coy4lw0IKgXQUfJTez/DdPbqsOXrtZAIzPboDHQsZWwGum5NkCH5e15Qf5O+jLc23kR+m0iwnCZ9PDZ1FLAGNmn1rgsbTCHZeyE/tnIQhJ7y9gY1aeedjvH12UWJ3DO38YfNXrN8FvpaTWMICE6YFhTDYLHCatcCg5tI1wsh6rrh4OfQPs+kbY9E0Drht8n1/nuBF2HSVjto1tZt+aYNPJYTGoYLWaYRsIoACFGfEvDqBdbejymWN2Eg16/STdb4wMCPlMv0MyDnMcWQFLj7DPiLDXIELA6EDqCqrQ0+lAJBxCtKdd2MFoh3oltZnR5dUJG2iiTe23vO8wKEDg9DsMcJqUQjWM2wUl+2ctnPq6ATbC33J/EtvGxfocVhMCbitcJqWwd7p1LB9YK2y7Dn29ABluE68T+wZ+1HWw///svfdzHFe6JTh/xkZsxG7E/rCxMxEvZrbf7Jv3prunzZO6JbW8lyhKpOgpWtF770UDOtGJpOg9QQ/Ce+9R3nuL8vBVqLNxvqwiIRAkQIgtsXcWEV9kIjMr896srJP3fuYcaytiXh36yCcac/zURngm6C9N0eLOR8cOxBzIGs8x6nPEz8ad6IvYEPFo4TE1w2logFNfD1fG/0k/qI9Tdo8DbqsOTmObiLh5DYoMh9vYAJf4Gh/7TLO+0197yT44jc3SF4+hETS3oVn64LBo4Pe5EIlGHuvC0/tJewSgqQGgO4pUzI1UhKJVJFPWIxnXIhnXYDChw0BMrfwf0yBJiyvWH1Uh3a0Hl9RtF4trkRrFeO50lx4DUbVyLD/LzyS0cn6u85ryf1wj64Oiu8Tk4n800414P6T/MbXc3/6oGgNRPQbCJI+2Ix2xgQzeqbgOfXE9Bnp9SNPN0hdHOmEfs/WH6WdrF5JrsgG97OazaRDxWhHzW9Hp0oGBlwClORhokfY3iy7Ty96PkdoXdLQj4HUgFnSh06mTAFKIrPkZ0bsAyUYYKBv2PfF/4RK1kn+Vgn5tQl6ejFnlOUhllmN5Lnhs1qjRNNJnRLuJrFAJuxzL/wciCmF6wNoESgqT3Nhjoj7RY/PZNQh4bMrIzUgNd3JzkjlJ0TFyk1Fe9Iwef2bo53+tdfbDbX7cJip/ehkEs3TAYzegv68LyWTyWQDaD/REkI65FJ0fYWXRIJ1QIRlrQyrWjnSXWlmPtwPdaqBb2Y8uNdLxDnA5GGsX4/+jWfZ4HpeMtD46PhVtAxIqcMl9PCf3c5mOtQOxjn9IG+l+sF/ZvnLJlC8mQ6ejNgyGLaKvNMiXB19kvV4g1Qf0RR9r0mQpzUZaZnICH5VyZmjohOT4JV7321SIeE2I+y0IubTCcM/oOwEpJMJtGZq5l7gPT7vHLOUM8uUQZABJK3R2IWuzUNpREoRAGRDwzDDZZ/uYYckamtoUd7cPSbIfkmg/0rMwZJtUDlFbntyjfEaG7Hu0zmcwWxIqx5A9n/7MVqGVIyHySGxIAXsHgh4LvKxEyoCn30gN9lqR5yBQ0Ub67K+6zVQLj4kEzpT8oJFCj7ItGsSCTiA1gHR6cBQAZeQ36gSEtJhCblqkKDucYO4m8zvVSEYJlsznJLFHZl9EjUFuZ85nJjdUEWIbgbmdlTYcRUY1kqSPOCudVEBCEW/LbmcCf/YcyVBH5vzcpgGiqn9Ay7Q90//sPXi05D2O8N4yYZraUCYMhlhWZ8RgXI2BuBqpXjeQ6gH6IgoTeZaRfJQluQSiLoJPFnhe7iWn61GvEXE/HfpqdD4BniQ5HsLf+Q/SL7n/jhZ0ei2IB20IuZiA3iKE4WHme2b4SYWI+ml9Er5WcrY2IEoO0QBzps1AV0aYbpRngQUxMrukiq3oHA0hSx7hs5Q/ls8wVTGoEbJtj4F8noqypcLVmeXsrFFmCh6z+BKpoKmAJzXYFU5Pr4lASm7Px595OdarQbJlj7Eyw5hfhYClEXGvAf3xAFNfJE70H7Kz9ien8P1K2kzUAYRZPqlotA9GWX9LM4Na19r6B2gouQZN3X1J9E2FTej369BUdBUDAZ3yo6dSZcQyipmRZgI9zx0yQVN9F2FL06NtyaAePl0NbK3F6PNpMufieSknrP8HNAMw/L5EWdNsAzL3waethlNdgi5v2+P7KFIMHRkAdSlZEn0hIMEHf2w2ECaAUl4jSwL8ci8DtnZEvQYk/EaEXSpw1NaZGXmGyRJvJ4t+FkRf7r48cc8dzej0mpEIWhF2qkSITiERoS5TfYaUmqPPkfsVFmBtECDjMXFPq4g5jvVZ4HEKgJIyjy9oAuTTnyM5JmER0ciYuwUBM9UyK+GlGatA0uGhRvdDp8cEEqVTVZMjz4CxGgGqYHJ0Z6oRG/qZl2O9Ch5TObzGcvjNlQjb6hD3dKAvbEWqK5gB0CFT+EwCkxJJkjSmAYB5YjFbBpx0AlbpqAP9ASv8xnZcPLoX21bMxdoFU7BpySxcPLIX9vZ6RCwdmDvhXYRMrUCEAGwHwgQGq2LUTidYUOslwvNzHwFWAdB02IY1c6egpfQW0nKcDQNBIzTVD3B67wZ0u9SZz/B8JqXMlBVRXCf4EKx5PlnPbifQ8tgs6PJ/GoEsW1/PzxuV80iFlSJRnBbN9wxQhwnWmXPJtS1Ih3jeTPvl/Ep5q1xPPstrZizbPmkj+25XjPeILytGU7ktbENZ7hlcPrZd3tqDUQaQCLAUG1Mpss89GQDtDz/fCFQAdCwj0OE/WoIUbSys6y9uVKsAqBGJRyNQAqjCHK8AKEGUbX0x18yO/p65tDcIaPO6Txz3aF/mXj2rXTICNSMetGZGoJy+k0REAdDsKPRpfRN9JTL/WwmibFOTkHiwNDqdZZF/YiQ5DCDj2dFnhjj5aQAqx7E6kLXu7QLafgIgp7jZUeiwkST91Z1uK7y2Dngy8hoET4KoMgrlyJOg+6JGoD8F8KeD8QjXG8Zc7zZWwm+pQdTViN5Ah5TODiacSDHvNt3/0xEokMoEkDLRpMFBMHl+MEGwyNTCRxWCkJBVg9M5ezD9k/eRe+Yw6gqv4+oPOVg642sc27kdfn0LXvvXf4KuthA+fQM6zU1IuDvQ59cgYmsUJb7+WAf6ImqQ+7Db3QEILR19mXQLmPHVh2+i9MEZCUTFfa0IWOsRdbbiyK6ViIioHMGN9fIa9AXakAxp4VSXi5oerxm1dyDhViFia0aPV4V02IB+vxpBYw16fSSp1SBoq4VDWwybpgidzno5X9TeiKizBV1+DfqjFsT9rKyoxkBIjXSE7VTJ/UgGNQhbGuHR1iJgYt1vowiCRT0MbjQAlImNGOAzVKHL3S5CYTFnG3z6Ojg6yuWe9PpIBm1FxNYCr74WIUuTyBzEnR3i77xxai+O7VgNVXUBrJoGBBxq9JNIIsoRuFZJLeMUvj/y9yFUzoxuHo9+MgAq/jeKrD3LRlCkzPjtRuPIHL6fU3jFB2pG6GmqnHLurA7R05ZPygwPvxb/D9uaEbGOYjYSHtc9YkyKWFsgRs13AqC9VhkVj9LnEensRqiFVxQ+n9av7HZFbyrmoi9UkQJR2OyzEhxZZvuM6JwA7HOsyHKuzAAAIABJREFUc5pPzoqQTgh+KLo3mp/yxdbCKyJxinTHU9YFiEcBUQFKJZCVDWg9ec56+MxUHO5AXyeJ2/WgRDuDaINM6ySAptOPfaBjAlDRbNfC1FyMj//6ezSX3ka3j0EdPfo7dWguu4srJw7CqW7E67/9Lzi9fxsWz/gcm5fNQkPxDXgMtTh7eBOKcn9Ad6gNFlUxDu9Yjoo7ZxWGJfozu/ToD5sx8f03UXL/HAL2ety7chhH96wB0x8WTPlAxKgGwyQYUchGunxtqM4/j8UzPsLONfOxfSW1zHegseQWTuxdh9aKWwJghoY8bFs5A22Vt2BXl+N4zhosnPEB5kx9D/u2LUHQVI/W0us4lbMemoYChN0qPMw9hb2bFyDiaEA6QsE4vYC1Q1WKfZsW4dtpn+Ls9zuxesHXqC+9hfvXT+DQruXC2zgQNmDX2m+Qd+0Y3Loa5F//AavmfYWZE97E6vmT0V55D11eHfZtXIRda+dj28pvsGjaxzi1fxM44rx2ah92rpiDrSvmYd60Cdi2fjG8xnrlZcORMPNDGUTqj/59AJQ//idAlP428mlmxeGetXwxvJsvDkCzQPOspRLAIQ/ns43gSSP1XJMCngRR+Ry3ZdwKvySA0q0htfJN6ParM7R3w6nu+P9zgObQYwmgEYMMgDrNWa2hn2oQDQfUFwugz76WXPtnAqif8ttmjuabEPOoMcCZo/iTmYX0cwE0qkJ/uAnq2lt49b/9nyDrCpiuFG6RgBKju8mwAz5zB/7p//hfsHze17h25jBmT3ofK+ZPQmv1A2xeNRt3rx5DItgBi6oMK2ZPRO6p/cp0XiL9JEu2YvJH7yLv+hmcPboDa7+dBn1jKcI2Fd7+4z/D0VEhX+RgRCuSrJrmPHz6zu+wY90CnDmyC2+/8q/YtHwOCm+fx8bls1Dx8JLciIbSG5g18U2U513C1R8PYOXCaXhw8xxuXT6N1/7031B0/STMTUXYvnIOju3dAKehEVtWzcH5Y9vkRcFRZSqiR8DWgBM56/HRG7/Dg+unMWfyx3jvtd+iNO8yzp/cjZWLJyOVsCHh1wqz/vnjO1F05yx2bliEEzlb5DPrl87CrK/eh9vYjNmTPsCE917BqUPbcXDnGvztT/8POuoKcfnUAXz2xu+xc/W3OP39Hsya/DF2r1+ouBDoPmByfTIJ9P3/ZCIKqD8LGMe6LzuFzvJxPm1ZL9NsAVAZfbYiYqURRAmgnIJnXzZPf5G80BGoCOPVo9NWD/on+awKWA6dkj+3HMhPyUlSYQPizlYETUokfThgDv//hQLoMP/qyNPzkbMBhrfr8cjz8UjUayBA88XXgm6fFgMRJb1LXCEJxTf8M0egZFBSQdd4H2/98b8g4WFqkRbphCKRSh7QgZADLmMr/vk//e9QN5VKudbRfZuw8tupKHt4FZtWzcWty8cR92tgaCnFsplf4eYPBxXfaMwojEupqB2fvvUaJn38NqZ8+hbyrp5B3G1GzGHA337/G7jUVTKVGIxoMBDRoKb0Gt589b/KFJe5dEvnTsG2dUtQdPeyXK+y8Cr6o2Y0lt/C5E9eQ/nDa3Cb21Hy4CaOHSDgLcS//uY/49LR3YhY2nDp2G6sWzQTVQW5+PLDv6K54i56fHRjkGjWBFXDA6xcMAkXTuxF1GdCwd3LmPLF+3h45wLOntqLFYunYCBhRzxgwMzJ7+HMsV1wGJrQXleEyz8ewrZ1izDp0zfx2bv/Dqu2DnOnfSqCe0xjUTUU47P3XkFp3lWc/2Ef1i2YCnVNEcyqBhzavRFLZn6m+HZDfDN2AslByQN9kvfxpw/+0P2P0phGGh3Rl0jVyZ/sGzbK5A91DPbTczwdREY77kWOQKl6OZopft46hOyjWRYgCc5ZdwbXhwR9fnIfn7wHLxJAqSoatNWLUWq6t5P52iakGSjKmKIb//RnY+hzMnydgWMOmoKWevhFY330EeGLBFCvBJ0YeHqWKelRXrJBPc1EvfMxcAqYGuoQZJTdRfcelUitGBQSFZsSX+jigMX8c6fwitQpp/AfvPLf0V6Zh76gHqmoAaTWKr19ATtWLYbT2ITf/8v/BbelBT0RG04f2YnlC6agNO+KANr1898jEdBD38wR6NfIPXkICJGnkNNyLZJRGz564xWsWzwHC6Z9ge2rFiFk0yNi0+HN//Eb8SNy+s6Up2RUi6bqW/j47d+jJ2yXyqn1y+Zhx4blKLhzCRtWfIPiBxfQFzGhrvQGpk54ExX5N/Dw9iXMmzEJG1ctxZ7tW/HmX17B1RP7ELG2o7X8PtYumoGcravw4Ru/R9TFFCuL+FEJoNrmAqxdPA33r51CX9SN6tL7mPT5uyi4fxk/ntyDJQsnKQAaNGL6l+/gzPHdaKx8gL3bVmHxnMnYvm4x1i2bI0BpUtVg0TcTBSz7Yy4Y2qsw8aPXUHTvomw7vG0F7B3V8Fo7cPzgNhHwk+CUAGgISKaBvsSLm8I/ivZmQbQZnVZaCyL2dnRayHzUjKCjSazTkVknoDqbRQM+yKCG40mwGA0on7Z//ADajDDzLC1sSzOC9Gu6VVK1FGQk30mmoxZhdPJbWc3UAr+VL4sGRJzsf71iEjhTtOKjLp5L2c4IOKnleF/CZFCytqHT0izZKTyHYs++Dz8HQCMOViw1IeJok/4xMyEg30MLfNYGxH0q9EeMGCBTWtyCFEmYE6xqMwPdTgEJLrN+UoIGuhyynevD/6dflf5VTnEVGeFfFkA9THky18FtrAHXxcx1cBqYr1kLn6UePksTPKZGeM1NcOjq4LO0QCqeDPVwZczL/YaMD5XqoDJlJ1m1CgMMCIsKqh3puEOKCuSlM2QEmur2A4N94/GBMs3BiqC5HdtXLMKymZNQfOsM2ipvI/fMQSyZ8RUObl0vGfyv/O4/wWWsx0DcjtPfb8PqRVNRWXAd29ctxNK5X6Gm6DqO792Eye+9rgAoI/JSTUQApQ/0ddy9cgq3LhzFoukTUHrnMsJWDd76w2/g0dYIUz0JnFkdpW15iKlfvIGbF4+IEuin77yCTSvno/TBVbnu9nXz0VSRi53r5+Gzd/6A8rwrOH5gGz599y+4cPIwThzai9/9y3/Gj/s3I2RuRsjahlMHt+GdV/8NC2d8hj7mYEoEX9HI5pd4dO86rF00HY0VD7Br43J89NafUZx3BWdP7sYXn7yK8vxLyMs9iTf+/H/j9PfbUXD7HOZP/ww71y/GpVMHMGfKx/jwb7+DRV2NpXO/xMWTe9EXtUHfWoavPv4riu9dwPkTu3Hsu5VwqCvhtbbi+MHNWDr7EyVrgF+0jED//gAqIGRuQXPpXRTeOIum8tuw66rgtzXBbaqDsb0ERXfPoPzhBZhUZfBZGxEUf9yzweNpgDl8+3gBlMDJ6RjB029qgE1VgfK8y7h75TiaKu7Aoa8TMLVqqtFYfht5N06h5P4FmNuK4bcwYKaMtANWlh7WoLbo8qORd4gvCEcz9E0FuHvpKO5fPoF7l47j3uVjKLnzI4ytBWPKVhg/gCovNskbtbfA3FqMiryLKLl/HurGArCCKeTqQHenUcCEumNttQ/gNTciFbWK2dWVaCi5ibqia2gqy4VLVyO0lek4wcOOwZgNYUcb9E2FqCu8hvbqe3BqmVTeAL+5ET7TLxtEYtsd+lroW0tQ+uAC7l//AQ1lt2QbQdKmqUZF/lXk554BtdgcugY4dPXIvXgUN84dxo3z3+Pm+e9x78px1Bddg0ev6MnzHvYGyHXMlC4G2ihbYnsCQNMJVgHa8AhAB4ck0o8piBQlm7wR/UELDA0V2LRkNtYvmozNy6Zg9bwvcXDrapiaqxC012Pq56+CI5GBiAm3Lx3Cvi2LoW8uRuGtM5jxxZtYt3QqNi2fjWUzv0Tx9TNK+lCMhMws4zRixfzJMuV2G2tx9sg27N7wLTotbZjz5bvwG+qQCumFpT4dZ/1wPa6e3o3lcydi84pv8Nlbf8K2VfPQXv0QV0/vw+yv3sbGpVOwZfl0LJj6PporbqPo9hksmzsRKxZMxurF0zFr8oc4nbNBck+TIQvyb57GO6/+C84c2Y7+MF0LjH5zBK5DT0ANdd19rF34NTYv/wYLp3+OT9/+I0ruX0R18XUsmTsBy+d+jl0b5mH2V2/hxtn9aKu+h/3blmPxrAnYsGQmls6eiLlfvwu7phLfbZyPvOvHxU/r0FZh5fyJqC26ivtXj+LCkY2S5uF3NOPK2X3YveGbTBDJkPGBpl78FD6bEiTTzxb4TU1oKbuHLcvmYOuy+di2egEe3vpR6oSN7RXYv3MlNq+ag/XLZsqLgC8BZST3awNoo4w+OYJW197H8b1rsWnlN9iwfBY2rpiNu9dOoL2+AHeuHJf/N6+eK/sO71oJY0sJAlaWubbCpq7EnUvfY+faeWBJn5LIr5SP1hZdw+YVs7F5+RxsXTkPs798B+uXTEVd8VUl1ervOIWPECRtzbB1lOHMoU3YtHwW1i+bjZztq9BSnYdOpwb61gqcP7EH3+/ZgH3bVuLiyX1wG+rQFzLjzPdbkbN1CQ7vWoVTBzfL7wJdTgzG7DJ9jbhUuH3hMA7tXCHHbVv9Dc5+vw2ODIj+0gBKjs6O+iKc/n4nNq6YgzWLZ2DrmgUyaLKoa3H1zEHZvnrRDOzduhK1JXdgUddhw/I5WLtkFtYunokFMyZg3pSPcPnETgRMDTKi7vFrMcgBHEEzRsusDxuBPgmgzxuFj2qQjFJOgFVJDkQdbWivvoGqhz/IkiVogxEbegOtqC86hx5/m4T/nZoymFsLEXe1o9evR2v5bVQWXIK5vRzaumJ4NXXKqCregVS0BYMJPZoqbsNvr0dvWC0+j+aKXMRcHWgsvoFeH7WSyFBPQNeJHzbubkFbxS20lt3B2vmTkbNxMdzaWrBNTSXXUfvwPJyqUqiqbyNgqkXC2w5d0wNUPjyLutKrsOsqYG0pRKepDi5dFS6f2o1pE95Ae90DJKnBFFfSh1IhFVIhDQaCWri11ai4dxGFuT9i6qevo/TeeQkc6ZsLUF90CabmfLmeW1eFLo8KTk2VtL/m4WU4VVVoq8yV6hFDUx7c2gpx+MfdrdDU3gXz65zqMri1RejyNSMeVMGqL4O6PheIqoEw05h8UlL2QoNImemqRN8lpacVHl0DDm9bgw2LZqPw+gVsXbUQ321eBrO6DnVld/He679D/u3zOP9DDlYsnIr82xeE+GL4SHK8/493BEpwCbOm3NqEwps/YOW8ici9fBS1Zbewde18rFw0BbevHsfuLUtxNGcjyvOv4tblY5j4/qt4eP201D67DY0ou38Zi2Z+LubU0cfYjk5HK0KOFtjUVajKv4bawlwU37koL8jj+9ZDz2eJuap/JwBlvziF57K24DI2L5uGK6f349q5Y1ixYDqO5mwDOQS+37sFe7etQVneDRTeuYwDO9eiuvAquvx6LJ79GR7ePIn2mgcyuCExSzpBghGbkKgbWktwYPty5HGkV5qLY3vX4csP/h0tlXfhZj37LzwCZWzl1Pe7sXLhDJw/sR9XzxzBumVzcXz/DmhbqvD15+9i/851uHHhONYvnysxA5u2ERUFuSh5cA2Fdy9h9+YVWDrnS9TkX0bcrUzZU2GOPBXQzE7fkXA8MQJlgYFwAXAKz+yX5x6BkuQizhp1jZQXigpntB2DiWzdOkGNSbksJ1PKOJNhLpluRBCySF09p8PJuFGm6ukoE8k5faemEuvmWzIEIlb0kUwjpkIqppPqCMp9iP+GSe6MJkaNkgeaDLWLoF06YpTzH9yyBMd3rYJPX6PU9UZMSIdZCJBJmmewiulIEb4QNEC3ESmWVMaNcGtKkbN5PuZMfhOHvluGvrBe0hcQZx/Uj3MwIwakGQmP2aGpzcOSGZ+g6uEFpCRX1oBkiCWmzFPly8asWJR+VK7bpLKIOk/pjLH/yn2ib5f9Utoj95FkKgkD+tlmtoG1/0ypkjQmkom8wCh8FkAzgST6Pm3tVTixZwu+37ERbRVFOLpnC/ZtXwNtSyVaqgsw4YPX0FpbhKJ7V+TBfXiLANo+KniMBi7Z/eMF0KFTeGt7mUxBAyTvcLSj8O45rF48FXm5p6FrLYVZXSXb7fo6LJj+Ke5fPw0rXxAld/HdxuXYvnYRFs6YAJexWXJRA+JvZK16G0JkYTe24M7lE9i88huo6h+i09GCkJP+1GeD6M+ZwvMFwZeDQ10BQ1MhLB01qC/Px+4ta3Bg5yZ4LBpM+fwDFNy+ipriB6grfQhdS5VMec2qSsyb9iHK8i6htuQmLOpKxP16DHaRZcmOdJdT0vjoK477SRuoErfb1M9fR0NZLhw6JtD/0j7QDsyZ+gVytm/AgxsXcf3cDyi+dwP1Zflw6Nsx48tPBFgJmAd2rcOBXevhEAalFjiNLaguvo2ta7/F7UvHEHW2Sa6sAGaX45EfGAk7xEaYwqPLgnSXQ0mkT/Yi2d//nHmgUQ51OxSxN1YPCckFCUNagThr3w1IE6wkuKNE5pOsi2cNPUevrGdPEATI2tSOVJTEGcytZJkogUaPtACuVhiZBmOsiSeQEIQJHAQcgxIwoZObgR1KLUc7MMgE9y4yMqmhqr4GfeNt9Afb5DMcMfKzCgiy7l6xbG19dkkAC1lqUHn/FOoLz6Hb2yrTdk7dH5lUAhkVH2xGHZS5f/UFl+A31GbaRGBlf3RyLQbGeG4C6nML4Mm9YfVTpoqK9ylOQpe/jyYSyweZgsNUnLDo8DTDpamDtqEMs774ENM+/wCLZ3+N+9fPwWtRQ99ag71b12DSJ29j0qfv4OyxHJg66oWWbTTwGOv+8QIofVtKoEUBmk4GkugPtTTi0M7lOLBjKTQNeY+YnNyGGjDVbfLnr6Kh8o6AzeHvtmPPls24f/0q5k//ElZdHQJOAiernxhEakHQ3AJTUzlmTXgXlfcvih6QEsnPRumfDqI/B0CV4F6zuCnYz6I7FzBv+kR88/VnaKkphseiwoQP3sDsyZ9i+fzpsm/TqgUwdFSg+P5FzJ/xKVYs/BqL5kzEsgWTUHDnHPrjDiQTTqQTjEIzjccGypRT1uLa6f2YOfEtOHXVEsh5MjXoSUB9oVF4SwemTngfn77zF0yb+CG++PBv+OitV1BZeAd2XQvOHt+P6V9+gM/f/ytWLZqBlpp8oaRzGBrgMjVh67p5OPDdSth11RL05oBMMIwDnBHSu1JRhZkqmwfKKTzZrpJdPqT6u5CIxZ4TQFn9EqcxYu5AkhrVJAGJcgSoEnAjqPWHKDxHHx1VA42Sq8lke64PhDlyMiHdxZQotUIgQnBhVD3Ec5tl2s+UAaZIpUioESWxBvdxlKok81IJNKsGOkgyEdLekYQkpkWS0+ywGskQQZeAy+oJZR+vrYDbSMQmBiQ71egPdqA/yOMVv+cj8KQPNJwBwy5F3TAV0gmYsjoj2UnAVNrF0SV4w9kGaTfP9Y8HoEzPYRbAkpkTcXjHOjy4dhb7tq3FjvXLUPYwV3Jo50ydgBsXfsD5EwewbP403Dh/Aj4LI8NPB47n2TdeAOXoLBtECpgbJfBh19Xg8um92LJqthJUYfWXrQUecyMaK25j+fwvUXjvFFzmRuzfuRbzp0/CyUP7cWjXNnz92bt4eOsMbIYqdDqUfEumvtg7KnHlh73YtGQmrG3lmX4r+0fr588BUL4gOJJiG2jm9mpUFNzC0X3bsGTuVDgMbXj/jT8h99IpIQfWtdbg+P5tuPRjDjyWFnhtrYj5DYj69ci9dBR7ti6Dz9aG/pgD6LJhkMGULjdCDhXuXT4h+dhVD69IhQ5fNk9jYBoKrC8SQJ2GVsz86mPs3rwKrTXFqCt9gJwd67B68TfIy72Ib2dPlmn7xVMHsWnVfGxYMQc2fb308+HtH7Fu2XSUF1xGr5DyPE7lUuShhxccKC8PUvs9AlDqkEUt6ArZEQ35EPT7nx9AOXqjlHEqZMUgp6Mytc2AE9MlOk1CZpAM6zBIHyVTk0S22IB0nIBKYCSDtqLISXCTqTVrxmMWDAooWzJTYaMEi7LqgRy90RUgAR2Z8tMtwJJJghrLIhlYyqwTtOKcQiv/ywiQ02QC208UPoeMLjmq49RYKOT4WWXUmx1NyjILhpkpt0zD+QJge5hzJ+tsk1KxxGG/KJiOBzw5wv3FR6DZxHFlBMoIvLWtAh+9/lu0V+fDoW1CTeFt7Nq4DHu3rMKuDctw8uBOmFV1cOiasX/7WjFze9VLAaCc5hJoCKbahnycOLgVe7etQFtdgaTbeSytMKtrkH/rLLaumY+S+5fgNtfCZarH0b2bMH/aRCycMRnfTPocH7z+B+zZsgQWTTn8llp02lh73gxt/UOs+3YKbp8/jICJYKbU5Ycd2VSwp79Ifg6AcgTKF4SppQjG5iJF/MzUjrIH1zHzyw9RV3IPX338NzSW56Gn0wG3sQ0XTuTg+z3r4DEz/UwhxyAxcuGdc9i7dRlI3Cxky5zhxZ3otHXg5tkj2LdpFeqL7wohslNbJ5H4oUD5tPUXCaAuQzPmT5uASycPwqZphKG1GmeP7sWcrz/F8Zxt2LZ2EWqKbsOiqsWDGz9KgUpDuZJtcWDnChzZtxY2bSUGM1LQ6ZhZKPo4Ch3JGEwTACVjFd1qMYOAb9hrhN9jh9/rfU4AjZJaTYuYsx3VD67CpalGfyen5ZzaayVIZGwqQW3hZcTc7egL6WHtKJX1TluTrCcjJnT7NfBb69GbHbFxm6sNLcXXcOfsAXkQr505gFvnD+HO+YOozrsoCbwc3TELQEAzqkPEWQdt/W0JuCTDlD/mFN4Ij54+ofuIOhvAKP2gRM+VkehASAOnphSd1lrQh/tT02Xkl7Wib5+KMCtAWc8uGbSyq4rRWHJZKj34+Wx7eA/SMaZDEKQtot1tbM4Xcge2W8Bf/K/Kdcc0nf+VAZTgY2opwdcf/xUXj+9B+YMrOHdsN1YumIqzR3fjeM4WrFo4DcV3L6E87xqWzZ2MI7s3wsEA3q88As36CLlsr7qDnC1LsHrJTJw7uQ8Fdy+govAG2uoLcenHA5g/awIO792IvFtnUZp3VnJ922oforb4Dsoe3MD54zmY/sU74v9zm2qhqr0LU0uBRMFbynMx+cN/Fz8kR7ocDSp9zy7/HgDKl4KSysTr714/DzfOHkLJ3cvyvcz88n2YO2qwY90i7N++GtWFuSi4dR67Ny1B6f0LaCi/jSN716Gm+Aba6x5KquHJg5sR9Wrhs9DV0YqQvQM/5GzB5uXzcPrgd3hw5UeU3bsCfVMJ3AYmov+yaUys2jv83XpsXjkPty+dEGO144n9W3Hl9EEsnTMJl07uF1fGkT0bMH3i21A3ForPd9HsT/Ew9yQSARb+MNJOUOSoM2tPgijzQJkXq9D3GYWBKuLOSJC47Qj4fqLKOQYyEY6qwjrYOirx5Tt/we5130rZGH2eqagOuoYCrJr3NaZ89joculr0hsx4eOMkqguYm3VK0pK6AnoU3z0rNeZRt0qhxgsbEbM14eqxHdiydAbWLJyKD9/4AxZO+xSbl83EhaM70OVRy6iUBf28Fv2qYUctCnOPSkQtGTZlCBTMsLYXI//GEXTa6jLHUnfehGTEIPseXj8Cl7Zc2UaqvrhZgJncm6JZTxDkSJsj0iHrws0ZNUBTfx8/7Fst2txCMCAjbF6DRQX8HANCVqlouH1+P2wdpegNkC+VbVeOE5dGxof6TCD9VQCUpYjKCJTgw3y5yyd3Y+e6+di6eg42LJuJU4e2or3mIRrL7mD7Gm6fK6W0uzctRsXDKwjaMhU5LwBExzuFZ9uz09uSW6fx7YyPsWDWBGxcPQ9rls1Czq41Apg7Ni3BrCkfYfWSGdi4ai42rpiGvBvHQf7KTrsKHmMzaotysWXlHLiNdQi5WvBDzloU5Z6UkW1D0TWsnPu54vscwhHAQcNoL5Hxj0Dp320Da7cZRDp7eAu2rvwGO9YuwN7NS3Hz/GHJFqgvuYXDu9Zg75al+P67tbh98YhSMGBpxoXju3Bkz1ocz1mPy6f2QNtUiIRf+X3WFl2Huq4A21bNx5KZX2HNghlYt2iW8DLUFd2EW1/3i0fhKX3cUnkfx/ZtwKYVs7Fx2SzweWuvfYiOunzp34als7BpxTcSzDt7ZAec+lo49TXYvnYOVPUPkGJBQdbnSeJoGX0OBVHyoyrgmk2k5++2L6hC1N0Mn6URbouiIhD0Pe8UPkx5CQMMTaX48z//Eya++yp0jQ/Fr9kf0qHgxml88Jff4Y0//jMsqhoRiiq4dQ67Ny3FiQNbJDeNvrHl8ydjy+q5Eq1M+FQyJe/3q+BSlaGj6h4q867h7Vd+i0sn9kFd+xDG5mJY2spgaS9FW1UuguTm81KvuRx5147g4rHv4NLWIursgKm1BNqGPHTU3EbQWofBuAHJCIHQIgzapw6sR/6N4xJBtLQVS9J0R81dyeskyXB/mLX4OpmiqevuwtJRJOcKWOvQ7e9A0NqEyrxLOLV/I2oLr6InoEVvUAtDc560i+DO82jrCxBzqVFXeBXH966GU1sBUowlhdXFIJkFkpkwGoj+4gCqgCcDYwwiCZO6rRk+cz2YSlaWd05yVM1tpQjQf2hpgqY+HxUPLqIy76JMk5lkHWaazxgAZCzHjBdAOW1nJD5oboS+sQBl987JFL30wSUU3jmP6qKbaKvNR13pLdlecPssuK/4zml5HvysUKGkhqUZLl0tqvMvZxjwm3Djx70ozj0lI1C7qgxNpdeETo6grZiSwD9a/8YPoMp1sn5ee0c5GkpuyHfQXn1fqq5CrMKytkDbUICWituSEB/joCVGv54TUZdK9mnqHwrbejJiQbdfh7qi62gqz4VTW4OWivsouXMR+TfOojD3HIpvn4ehuUTyYX/pNCZ+H35zk/Sj4sEF0FS1D6TtJNnRNxWhJv8qSm6fk6WlnVyeCqOSqbUfcCd8AAAgAElEQVQYcW8HUoyhjBAwyo5Eue8RgCYckpvNvO+wowE+Myug6uGxdiDocyL43CNQpg3FLNA3leNv/+PfsHbhTNy+eAhhZxMC1kacObwTy+dMxfuv/R6mjlrcvnQSKxdMx9wpn4nv4sKJ/TC11+Cvv/9nvPXqv+BozjohjOW0mP5F+hMHwiapHvj8vddQ9uCyVEyw+uG7DfPEFk5/X5KU1Q33cXTvSiya+QkWz5yIA9tWST7ernULcPfyEfywfx1s6lL0h6mnpOgKMQI768u3UFd8DcbWYmxbPRs5Wxdj0cyP8c2kt5F77oD8YJy6Gpw/th1LZn+GratmYf7U95F3/QSY5H7x+F58y0jnVx9i+dxJqM6/Bj6om5ZPQ8GtE+gOqtFWfQeLZkyA19iMmEeDpd98jrIHZzEQoe/XgMGEQXSNXk4AfcxCJACaYfcJMq2J5L/OJnBkxZFdNkCTHelxyW2SnygVQKOPwEYDGO4fP4CyzLJV2kSg4fS609YioM+yTpoCMs2yPeJsl//9JtZF1z/i16SvU6qSMpybQWsDSu+cgb6xUEagEccQcmpJ/yK48QUy+ij85wAo+5S911zvtDRJe4Z+B9zP74XBJtZ4S4qOTEsz1TaZkk0mktNYrsnKwqi7FQMRIxI+HfzmVvF9egxN8JmbFCmOrMzFKKlML9IHymeObgOPvkaM60pJaR2ECMRAhqhG+I38rpvgNzVKeSZzPFnHn2KAV/yZjN1kR5+ZJctcOfKMWTKSJkoubNyrlooyv1mpv/95AMr8zagVxpYqvPOn3yPv6llsXDod5o5iNJbdxHfrl+LSicN440//CnVjJZYvmIFLpw6j8O5V7Nq4ApM/exeNFflYMmcKWPWhbsxHV5B0eJQAUWQ6SBll7qjEp++8ivK8i0jGTDC1F+HbGR8IkBH8+KVyOjn36/dx/ceDyD17Al+9/wa+27AEOVuW4+KJ3cjZthi6pjwBLILWQNiCO5eOYO2iKfKmUtU9xOyv3sE3k95FRd4l7Nm0CFM+eV2mpfQlzZr4Di7/sBeXTuzBf/2P/yuunMxB6b2LOLh9Pa6dOo4HV85hw+K5mDvpE0TdWpzI2Yi9mxfB0FKIwlunMfXTtzAQZi2tG5tXzMLN8/uR8Hco7aGroIvBK+Po9ouPQJ8EULL7+K21CNjqEHAwkVwBFCHzFTBViHzDDgIowWN0399YgDN7zPgBlKNogpgSRCLIRDM0dWFrI0IWctXWI2xh4KwJMUczonaCEvvBFwQBV4mmByy1wnDEWY0QF9vaJH2JQTbyYoYdLP0k+Qj7zmsyC2H0Ufj4AbTl0YuBwMl+KvdeeWkxkJUlWWZ/yKVLykkFIOyPKm/ExxcnYQbzHx1ISi04xeP4kqceequIxMmU3dwopMguQwV8FrLPj8589CIB1KOndEgNvMwAMFBCJLusRcBMnyxLMxsQtDRLknxvgCmOGV9nVzaaTjLpJyPu1H56FFRKWCGxmoBe0t5IGO0xVAjj/s8D0KgJAzEb9M1V+PC1V+AxduDrz15HQzmd7Duxfc23qC68h3f/+keom6pgUTfj8o/HsG7ZfHz23hv49J3XUJqXi+82r8aZE7sRcDRjgNH4uAqD8XYMRNqRShhh19biw7f+jJIH55BMGGFoL8CqRV/i6pm96Aoa0B+1Y+7UjyWY0R20w2NU4dzRHLz76m9RmX9DamT3bl0EfVsBBuIGDMSM6Ok0S036ni1LYdPWggGCdUtnoPjuedlXVXgdUz57C5X5N7F703JsWDoHvSEHvOZ2THjvL7h25nv4LB1orynHDzn7sGjmNHzy5l/x+TuvCX2ftqkEaxZNwYn9GyTKuXvTCvSFnegN2XHou9XI2bEENl25tCeZ0CPFnNWXHkAJBg0CIiEHCULqhXiaMw6C29AfKMGTbECPR2ovDkTHC6AcdWWDOgy4kIg7Yq1D2FKLhKMRMVs9osx5tdYhYqlVjPvFdcGXhAKKBMeIswFBKyPv9ZC+WlkF1J4pFc2C5xAAtbKQYPRUrp8DoApQZ4FUmdJTZocvNo6SZfSeGUkTRPuCBFBW3WRHWcqoS6av4g9UttPnl+7SYSCqRcTNvNk6IfGgdhGzDzymCnhMpfCZCGhP5n4O3fYiAZSg6TFkBd6oo0TArAUr/QimXKdPOO5Wi5JwNklembIz4s7puzIKfWIEGrdgMOMb5T3q8qokkEZVUIUtvwpeE2U+njKFTyOJNJXhRc6DrPRJYaRPMe2IOZyUNY7ZRAva0FouLEVdAZPUEDOgwFroU4e2obWmEO+8/iraGmowf9ZULJn/DQ7u2YkNq5Zi8oSPUfLwLnZtXo9zx/ej06FGusuOJCV6KYksUskm2LV1+Iwj0IdXMBCzwtRRhg3LpyP/1in0hkzoj1jxzdfv4cIPu9ETskjVy+XT+zHn6/eFOIHEFvt3LIWxvRj95PBMWEXL5Pzx73BkzzrYNLXoqC8QR3N14Q30hiyoK8nFlAmvobbsBg58t0pYo/qiTqHI+/jtP+LSj3tRVXQFqxbPxeK583Bo705sWb8Yn3zwJzis9Qj5Ndi2cREmf/Eu5s/8Avm5P8o1KQFwbN96HNm7Fk5DrfSHfUpKEcIYRqCSgE+pkYwcCuVEmB/LogNKCwwkgd7440oKjiaeZZzORMzo9qiFCZ/s60NtOBP70H1PrDONhsBEBneeJ/P/o+Wwcz/x+THuD1o1iHoooUvdICpXdqAzM8JTzqn4a8NWCrI9NjL9P2pLtp1ccuqbafPj/pIUWbGR2qn0r0k5n3w2e51Mv4f2ZUgbRjrX0G0hexsCXpsoPYacOiGyYZuiGSPHKEeyMsIcet6h69l+Zr+H7HdBfyxHp9ZmxByt6PPTVcaqvyHPCNez/2fXZWnBQFCPqKMVARO1jMj/mTUCFS37/9OXAasRAZcPXpsGblM1/KZKBAy1COobEDBwus1gFOU9nn6OR/sMdcKDQS6M7LYACZApOayrkX4qZd4cYTJ6zgoju9K/bN/kt6GMth/vU+5JOmKWexRzcHbRCK+xZUi6FiVAKNvcJBVeQa8LQV/gcRrT0wA0mTCLD5FT61TUglTcITyeH73xW8R9OhTkklD4PSyc/jHqim+go64Ab//lD9C31+Ovf/hX7Nq0CudOHMSsrz/Hu6/9CYX3rmPHhhVYvXAmNA1FiPvUGOwi5ZYafREVBqJGuA0N+ORvf0L5g4tC5GHuKMGGZVPFud/DPNGEDTnbFmHRrI9x5/L3uHvlGKZ9/gbOHNmKmFeN0ntnsG/rtzC2FaI/okeKCoIhM4rvnsO21XNgaiuT+t+tq75BfWmuZAvUl+Ri4oevoLYkFzfOH8HcKZ/j1sVTuHTyEH7zH/83XDqVg4e3TmPWpM+wZ8smnD6ag0/e+zM+fPvf4LHXoztiRP7d8/jgzT9L7p1NXY6BqFmMbb98aheilPaIWdAfIbO1NZNYn02wf9qS+a3UacroPBFAYxr5TtKsyX0EoMN8OsN9PNn/Ofogr6OXAErgezxlf1nXAzY1oh4zEn5LBkDbMwDakgF/RcHyZW3/s9olLgCvDdFOBzozssYEvCjdDQL2iguCoPus8zxtH10VYZ7L3iKSOqJFln0WnrXkcxrQyjMSMNYhIGJwFIR7TrMZEHD74BEA5bS/AgFDTQZAqdLJUSRF5p7zvNnj6fc01CBkaZRnOkk/b1ackW6Jp/WRLxLRW2NBjLLe58/2l+dkrmszvKaGIXpNHH03wmNVZ4JIQ6LwYwFQ+hOYLuTWVWPl3AlCMuzSVmHdt5NwZNcKceSSMmzpnK/g1DfieM4mrJj/NdYvnYnNK+di+9qFKLpzHnk3fsTSmV/gweWjSHhJOKJUJaWiKqlaorN4zfzJ4sxm/qRbV4ETe1eiseSq1OBzm7H5IU7mrMaGRZOESOHwjmXiWO4LatFacQMXj22BS1eWSWMiU75JHNCr5n2BtorbwmBzMmcd9A356A/qoa3Pw+bls6GuK4JD3YSLxw5i1dxZYn/5t9/g9vkT0DWU4OSBHVgxb5qkSuzetABL5n4Ev60OA+QJbSrG0jlfY+H0CSIvy3ZyCrxo+vuofHAGzFXlNi7FDyMVWKzRf4Zl1FCVUk5WOXE2oJZChHSPF0j2A72U9MimYjxjma3Jj5nQ61cp/j5hT89G3l/OJafwQ2WNs5rwWWVOajYpQmwvZ/uZEvY0C9lb4PdZEO20o5OSzRlZ4+zxSiCPI+ynnyN77EhL3hdR+bQ3iRQH+SLG+qz0+dXy2YCxBuM2mw5+txsemwpuUyV85nKIKid5OGUkyal35fjPb6xB0FSLXp9KCIakQjGbpvTU30SGm0J+D4rOEz9P/zfP5ad/VSqtGiVgpjDfK4qjj6fwDgT9QxLpxwKgQorBpHd3O3R196RKiDfZ0pwvKUgDAQ0S7jZoGx6iO8CpVrNEpM9+vxn3rxyBU1cFl74aUVcbVFV34ddXo8/frrALxVnNpEYqpAbPo6/LE4c/yx8TrmYh+YjaG2TUJvXvYZ1Io2qqb0FddVvE4qR9USPCDHgYK9HjbRbS5TTLQFnlFDbg/KGNKLl5HF5dpVw/7mhBqlOPLlcbLC1liLu06KjMx+Wj+3H56EGc+G4bPnr192gtu49uj17E41S1DyTNxW2ohKr+Frr8bbCpy3Dr/GEsnz0ZV3/YL6JyyU4Nqu6fxqGtC+BSlygjziyhCSuT2K7RLEZtm8woVKbvTPbvQJJlsD0eINkL9IUVtU76d55pShECj+kLqBB1cuSWVX98eZd+exsiPgPiASNCLhWCrD+3k06uEZ1CvUcf5Mvb/mfdY/KK+v1mREJWdLrZN/qXGdRS+qMI+rEklS+J8fUxJPpMDSKPrRR5jPaccL8RPVTetNDHSQniKvi5fF6za+D3uOC2d8BlroDXXJoBTMUNIH5Uc/nznzfTpqC5BnEXWeBIwjOWfmWPUaoiWWTT4ychNrWQ6GKgsZ+MujdkJJcJnpXi8/VQxtnahqDPhqDf8+wpfLrPj6QU0CuJ6ILuZDwK6ZDmKIoIzh91VhZYGIqYjM7GsWpID9LM5Z79DiW3jysVQZnqH04j6VdVRlQapMPtQhpCQBkUujyFbUlq5Ak2/JwwKiklm1JXzptGYzK8gAt9hQopCYlJRL2SQnUiBsdrGWFtzkfuqV1wq0qVWvoQj+PnDMobLGFFwbXj+PbrD7Fi1kQsnf451sz7UohCFAo99kupbiKjE4sIWI30/Y6lmD/5AxzcsgperSL8lgqqcf7QOjjaCtAvL4rMNJ3VSGRbYrvIBvUMIzkKq6CUOnp+npUUHRhIqJHqdQOpDIBSPXU0k+9F+W76OtUQdvVMoCQbMBldxmI0mYsXv99nb0PYp0csYECnuwMBR4swrwftDULq0emoQ+eo8hsvvl0v4l6Rud/nNwmABsiWTxJnAUoGs8g9yj4yODc0UPU8fWEWAY+vR8LbIjM8/jaftGHPT9wIijUGLKx5V8BDARGuP4fZNfB5XHA52uEkgFoYfKqQqTuDTV5TJbzm8jGeUwFyAV1TFQKWagnu9ZMsiM/2o+ebks6KjfSbUPYppeUET94f9tNvfgyUollP36qI1CmuB/ZbWPAzABrwu58NoOgPYoA1oExGF6YlBjAUsoynL+mjU/I6n7mUCDQBgQDG4zPkHlLTzu28VgZwnrkc3qbh5yRAaQUgKW1MYgC3ugwhc+0TfREavoQG/Z3tMLfkoebhOTQWXUKMJaFRAlm25p+AzhcIjTIkBmhq76Oj8h5CljZFsz7GF4sexoZ76PNxlM1+Du8PXwbPNoInq5bS8rLhS4c+YDX6EzqkejOqnH0R0QCn+NWzTNwGJEFJWDAQ1gsnKtNupKabUXaJuDPq/nKZlwEjrwGRAAMSKvjsrfALnRyZ7zMgaidQvFztHkt7OJL2+s0Ih2zwu1XSL6aJZT/L/FsFVB9vy+4by1Kpx29A2NGEuKdNqvHkORiqFT/Cc8NjunzMMmCQR9FuF/13yf9kJHyMZtPA63HBae+AXQC0XKLZpMKjUTLcze1jOJ8Em8yMvlfDb66RPvUGqeTLuv1MehK1n0boz0+3MSBuBD8bYP9GvHaNVKJRy95rZJS/MhOFr4PbwsAfa+FHHYEG0B8zSJScACqyFhw5PsOkXj32uFyRP/6RbEwpPGNJ8xFAH9omAmoGfAXgyJCkQ4p66nQoM1mWlHvUhRnWD9LnpWKsVmDZKCn4WMGkxwAZoTjii7UjFWNJJsXlMhZVCAnoH05FWP9Onwqd0kb0BdRAD6OAyuhXaVe2fWNbKmQsRqXklcnO/D5iWvRRSrrbh8GBfgz2xjAYJ3vO2K0/bELCp0GnvQUBJmHbFao30TvK0L69LOv0n4XoJwzaEHTr4LV3wEffob0ZfnujWID5qC9Zu8fSnoC9Df6gA+GwC363TtiQlL5QII7WDD91m8bZN9FJku+3RTTO+b2P9TmJe1XwmRvgYfL6eM2mh8fjhdOuhcNcA69V0S/yGCiT0gAqTjA6P5bzM6XIbeCotR5hZxt6qMfG33PCjhQLAhIk/3jyN4Bu5mMzMV5R2UySUcmvlede0pTM9SNf39AobWSSPgGeaVNeicKrEfC44PeMEkTiFF5GoAkyKhG1+QOmVsqzjB1QuASfvbRgkLlXIx6b3TeW5ZA2PToXP2fOGB8YgpwDyYgV/SGuU7LgyT4wZYtEz/0M9PBmx5m2ZRNRrn4ySCWMEj0f3n/yBvKh5JfJOltWcAiLfbdd1lkBobRneH/Gep/YRwfSUQqB2SQZvzduRrI3jHQKSPf1IB13jckGY5RscCIZtaMnYETYoULAQqXKdgQpika29ZfMvHYdOn12RAIO+F1GeOlXs6vht7eL9g/1fySw9JK1eyz3MehQw+t3IRTywucywGdj/uHj7yBgb4ff3vGTbWM579BjAlbl+426NcLtmX0GskuyLg1/frgv7mEVUjM8BBIj03qant/sFni9nXDajbBR7cGkjOyYIkQSarepUTTUxnRuE6ugqEXVgd4gf8dOodtDwi3P9PA+ZP8fjCvPfCrmQCrqkM8GbW3wsmrJzFQl9muE/hlaJZXJZ2QFVD28FKXTN8Fl0iDg8SLg6XzWFD4FDHRisNsC9FqAHhvQ7QIY+X2meQAGN0Y1J9BD4zndQ47n+tB93P8s4/FsE6/J9aGfdwC9dqDHgcGEC+kuN9DtkaWsD+tHqsuFwW6eJwj0hICeCNLdIaR7OjHY5UWqy40091NKY4glyZ/Y68ZglxUp+n7JXN3tRIogzbI5uW8j9SHb3mctXdJmdPkhJu2zI9njRKovJgCKgQGgxz82y7a7y4uBiAMxr0HycZlfGXZqEHFpXzrrdFsRCbgRDbrR6bGi02NGp9uIkFuPkFuLsFsj9jK2fbQ2hdwGeP1eRCNBdPps0q+Ii3wK/B50CLvYRz3CLt24vpewS4uQQw0u4z4ODPg8/fT5HfHZ6fahK2BG0K6Cz9wKP6et1vbnNp/TAa8nDLfTAhdnO07OeMhhqkbAqobf1g6frXVM5xWOWYcavZ0cbfI37wd6A6M/9+wvj+v2YSDqRMJvQtDWIZy17Jd/xH51IGjRImhRiRabqNFa2uG3qOG1mhDw+OF3hx4DKNCPNDicYRJ9xlJdQDIIpKg/HgWSMSAVHcViQLJ7DJYAkjReg8bPZNeH78tuf9py6Gd5TPbzQ5YDXQCN13i0Pqydsp/beoFkn2IDXKf1AAPdig3vX3/2OnFggPcpAqTCQDKkLLlOGxxiqciQ/j6tX13KvU7yvN1AP6/P+0s54zDSyQEMkkRLrAdIjcHYdh7HZV8cvdEAYgGXWNTvfLSe3fYyLCNBH6KhACKdfoQESF2IBB2IBZmAbkU8aEE8YH8p2z7a/YsGPAh2hhAOhxAOeiShPh6wIRGwgUv2MRr8eX2L+Bzgd9sdJpDwNzyG52SgS56NsMeGoMsCvsTGY36vDx5/BF6vEz6vDkEvX3YsEbUi7LIg5DGg06t76rlDbutPrt+T7UP2Nzi8L9ntIyzTvTH0RPyI+hzK9divZ/Qt5LYobXXrEJEXtQ5BtxE+lx0+XwBub3gogPYBSP4EQNMDCSR7/Uj3BZHuDQNinUDvKNYTBv5ntt4Q6P54tgWU+znafeKbs5cj4jDQzfsaBHo9SPb6kBroEQBNDwDojz+3pXuj8iPhDyzksSHksSpLrw2hl8iCPhdCAS/CQS+CPgeCXhs6fRaEfCaEfEaEvQaEveaXqs1jv38OBAJBhEJB6VvIa0HEa0LEy36xfyYEfeybdXz983BUS6CyIhZ0IdkVGv056YtjsCeKRKcbAacJPrsBPodxXOZxu+D2BeFyW+FxqeF1dCBg1yFoMyFgN8Lv0MDnVD15bl5T9hvhtSnrYa8NfbEABnujSHP2xZfB8Oe+Ly4aYdzH51uO6YtjIBGS/vBlMPb+6KR9AUcHgo52+B3t8Do0cDvN8Hh9cPt/AqD9ylAmOwJNpZHsDaEnbkVv3ILemB0DlPGI2p9t4qOzSMUNq27+Z7UBEiqPYmO6N2TVFx5RhS1HOEUTOvRTHqU3gHQqhXRfN1IJ5zjMhb6IFRGPVh4Q+tsY1HjZjD/eoNeOsN+JoIs/aC18djV8dkatX842j/Ue+h1q+LxuREI++JwG+O0amTbTD8q++ewd8Dp+Xj991lb5Tunq6A3TzTT6s8LfOp8LMte7jI1wm5oUfyV9ls9jdiPcXi+cDh2clka4TAxKtcBj6IDb0J45b/1Tz5m9Np/NREDhwWD7yaJPe7IvLmHUf7zfJdwZMZ8OvA88n3LO0frRBLf4aJvgYZuljLMebnML3DYdvB43vP6f+EAHkObcPQugrIXvD6A3YUBfXCuKkClhU6fq5rOM+VXq/8mNBCnGUYz3icJ7o92rDiU/NpMyRfE+dLcjGVch1eMAUpzah0DBq+e2LgbajOjt1AhZrBCG2MmByfzDl8cYMAp7lWk6fYZ+G4MqbZJQzygzCzaUpPqXp81jvX9BRzMCHhviIReCDq0EixSSEEV3nkUDBGPmgo71nMOPI4sWt0U9LeinCuwYnhX+1uNe+j5rlLQjExPLFUKN51n6HBr4vUykV0kASaLZrIHXt8JnaIbXWDfieX3mauHf5JJt7wkyQ4ZpiGakaexDdjmkP9nfXbaP/Az7wXN4s30QarrR+sI0LQaWGhSWJ4nC14gelNemRsDtAN0T/wGZvycrkfox2OdGb1yFgRh1UlRIx5jwrhiTwLPrQ5eg8makDen/D9nz9meQrFJRzYjWH2IEkfl4FOEb631SQXTgKbpH4bw4a+o7MNjtyPgyQ48TibMJxWNYipwJ83yjekmajjjJoFSnJF4z+folMY7GYh4DSF4TcakVtntyeZKr1FovFrLVvzTtfZ77RuAPuk3oCtokiEfSkIi1AZFMv8hwxXQmJtc/z3mzxzJJnCxS/D/mbsbAI7nsbFXayEumyyU85E4lZV3luC1gVyHoscFja5F8zyyZSIBkIvp6pWzSVP7E+Zm8z2uzWq7b3y5FONkCncdJ8krF1KMkeibPZyR2uC0Z1spzHZQkeaXCiMnwUhgwap+q4DOwfTUIGEiAwhp+3odaCT7RHxwcmgc6iJTEjh6PQKk37sRglwqpOOWHM8qbVNVk+WGCSeFapCm8xkR1buOSgmwJI1KdHUpCvdRyZ/aNYX1QlDRZ6ZQ57xg+I9cdx3GDoh6qh1xTqoKGtVOqoiitzL4qsshSHDCGaynSyYqcMoXqRIwvqoFHV4Kim4fR5Wl6fM9GOx8rvUgmEiKhCJP4qYSqV6KpEoFPiEoqlVLHZVE7UiELut0aRG1t6DQ3I2Qmy1CrGBmBfk1jxDTm0aPLb0DE2ZFhfGd9uFLyGLHXKrXmv3I7x3OPSIkX8hrRFbRI3yLWRgHPqK1OyjmVUk7WsxNYn/974HfI75PLhFMl3/OYnpGoHV1uDTpNTfAbyJw0PgvaNAh6LPDaW+AxlcNvqkBQyETqEWQ9vLESfmMF/IZ6BDPX8lE62tAgz2KvT49UJ3O2mU89wvOd3Z5d8pjM89zH58XWNu62B9gmQzWCxioEjRWZtpLSrw1h+qR9QyqRngDQFAHUjXSCwmoss8woVFKSgm+xMEGO1UMso2QlUabKJqJHmknrTDDnkmqbomlOXfMxWNyKAT+BxzK248dyzqcdEzYiFVQE4CSpfqTjwkZRChUCBilbHUMfWO7KSiTmlbK0NFOjy7e/quYWLh7fLIJ0Y7ofck0zELYDITtAJVSK+1GkrjsIDAwCPd0A01N+hjHHtD9oRoLpM/YO4boMWVkL3Qouf00TAPXqkfAbEHZ1SNK/kC1n6sMJoEK68Su3c1z3yNYhAJoIWqRvQhpiJU+pUspJAJV6f5Izj7N/QTM/24a4S4NkiMUkY3hWmO7j1gpptM9AEG0Cl89rAZsWgQyAulnzbipXANRQr5CJSFkoAbQJAbIf6Rvg05OjoR29fkqQO4H409rrRDrK/GglRzrbr4GgBVGHWtou5xtHu6WfxgZhiVIAlIQnGf5TAVA7On1DKpEGkfzpCDSVBHp8iqa5jM5Yd05lSRN6fGo0l16HqbkAA516sfbKWyi6eQLWtiI0l12DqTkf/Z2UFM6oUY6ypK66V1+J+5cOwNySj24vR7xj++x4jmP5Ja/h1pajoyoXvP5I56HS52DEiILrRxA010rZ5kjHDd2WDBsQ86iga8xH/s0fELA0oq/TiIizDWX3zuLi8R3o8nEUOYb+0ffJyqpIls6OI1BFpmSQeXBJ8oEmpFBARLDijudeF97ELqfIp7CdURe1n1pE8oLLThsTsX89C9jaEfUOJRNh4jx9hCQ9prHWm9PcX6+N4762vR2dXhPiQasQpShCdGT4Z+27Ap5Bltnax/s9KBImZHmiHtJAWCkqGe1ZYbFI3KMW+RPqDUylmIwAACAASURBVNEXOB7zsejBa4XH3pohE+FIrlZGhRx1sq7dK6WcPD+vUy/PXZePlYAs0VSKXviMDm+zPLcJh/AUK/vt6A+bpZ/UQvIYWEE1/rYzwZ6yIcIeJSQq9Ac3wGtVIeR1/FQTSQHQIYTKqRTQE1DKEIW0gyMvK5JhK0gCe3T3Gty9eAQxtxot5XewbtFUHP1ujQi/Hdm9GPeu5KA7wNJHlluRk/PZNhDRwKUvxYmc5fjx8BpEXA0ivDba58a9P6YTAoo7l/aiqfwKBiLaJ9sY0yMZ1SIZ1WHelL+hvebmmPrCWubzx3ZjyeyJ+PjNPyBn6wpQJ72h9A72bVkOSq4W3T6H/rDmyWsOu0+DEmTiLIBAytp7Bp7a0Z9QIdXrehREGmRAaFzGxH8z0t0WKQJgJVZXUCVM5EFHvVD1BR0N+DXNZ29H2GdALGBCp1uNAEl+HdQ1J0t+JuhFqZFfuZ3jur6zGUGvBbFOm9DZMWhEvydfDjT2UenreL8Dfoe14HcZyQSRRn9OTPIsxHyt8Flr4TFXwWOuHpcxg8DntcLtaIPTTOIQ+hFJjMzqHrId8bzlmWtUyfVi3lb0RXSZohSTSIsMdinP6fC2M5BEFQsu+yJaRBn4stXJ+dxkkJe2j6f9rJhikCsbRKIvWCFUdls1IKFyYKgqJ5PoGYB/5ANNcWoYUCjwHwEomYhMUov63eZFuHA6B801+Vj57VRsWjELairkGWuxbd0sXDy1AxX551BfdhVOQyV6QlqwHDLiaUNb7W2UPzgDffNDxLxtIrZGVpqawks4tHMpTh1cD7umEr1hPSyaUjRW3oSmKQ9VhZdgaCtCN0e9MQuCjhZ0NNxHffk1mNqK0VByXeHhjJHyjTXrGvRHNAi7WtBWfRfVBZdg11Qg7uuAz1yHsgdncHzfKpTcO42op03a192plfbynE2VN+C3N8j2z97973iYewxNVbli/GJYkz6YIDu8WkTiSLoSdregqugqNq+ajwUzJuCvv/8NTh3aKWJ6+bfO4+CudTh3fC8unz6Ank6tsLtomwrQUfcQtUU3oG7gPWGUnQ+QInfC4J1CRkIAZV1+GwaGA6iUmbLUlA8TI5RjM5JZZz/DJf9PxnToCakQ9TYrMh4EJnt9hvmoIbOtDmRBCtLstbIurEhkRnpk9ZljuRy6ncdnbegxI68znSfsMyIWMKPTpREAVUagrOFXgIZRVpEcoezIU41t4HWzx7AvWeO27P5sf7gtuz/bb24beo7subL9y/Zr6Dmyxzy5DFKQUfhACaBMYeIomuxLyui6kxyV5CmQdjz5+cd9GXkfvx8BUHsdop5m9Ee0SHcZMsZnZag9fmb4LMR8LfBba+A1c5Q4PvMxTcvjEDo7p5yDPk9ybhKYFLYjjkA9BFZLNUKuBvSG+Hui+KLyLMtzKetPtpv7eCwt7uPMpFYZ0co5K0R+hKD92NgP/k9qPdrQfVzP9pP1+SwdJaEyCUxIqKIQKrtJqDwcQJVyliEAOjgokh5soMJZqfBXpiNMIanFjs0LcWD/ZsyfPwXfzPgMVQVXkI4Y4NVVYMOK2Vi7dAYWzPocc6d/gv+3vfd+juM6t0XfP/OqbtV7P5yq++rcOraPjs+xLclWtmRZomhKjKJIihkEM5hJMANMYk5izgRzAEDknMNgBpgZzGByHuRJ69X6uhscQEiimGwRqF3d03Hv3b1Xf/tLa++O1TA2l8BjbcDNi4exaPZEzJv2OZbM+ocwadr1Vbh/9RSWzpmMeVMnYO6UL3HhyF44TXU4eXAb5s+cgFUpMzF3xgSkzpsKs64Kflsr7lw5g8XfT8ayhVOwNS0F8ydPQMjEzEfMcFQPZldixprrPx5AKhMdT/8Ka1NmoyznFi4cy8SS2V9j7tTPMX/6F7h76RiCzhY0VeUgI305Fsz6CgtnTcSpQ9sQcLbgk7/8FpvT5mP5ohmYO+NLnDywEWFnNdBJoKaLhQ7dXh2e3LuERbO/Qcr332DZgmmY+Nk70NcVorWhGAd2rcfiOV9jwXf/wI6NS4V99OH1M1ifugCrFszD/GlTkDpnOkgzEiHNCT0fqHum5Cn6Weo/qVNtEJCLU8XChMo9QWEdHCDFGikL93i2q1l66G/a721Bt7MRoY46MHO6VyzfKmncwPSZWYKU6aY26JWlRq7G40mPrIFCclo2WpbHZu4cFyeSkLmNcS0tLZzck/UiXYZG/kZmTS1tHOvI+g9zjLRFqzezxQ/tj+T2KbxEo7Vx/JxIY7RtlH4kwRw9FsK2WjWZt5bOjhmMtDKYaI08Qp12ZmNSyNoERMbgP0rmQtLWx8uJRD4j8jmRIpwMmsNmkh+Uhk+tN3neAwb0uJrkXWKWJi3dnbJkEhC1GFQSvIEUdUqS5IH93J7URlFZJHEi8binCZWfhdaYkmhYB3Kkb1k7H1/87V38+//+X1i3ch7a6vIR8+olXf+65XPw0Tu/wZP7l3H60A58+/Vfce3cIVQX3cen772Fo/u2oOzJTWxeNR+LZ0/CrUvHcXTPFpw5nIFHNy5gT/oaTPrsfVTk38GOjSn4+N3/wO3Lx/H49nn88bf/htuXT6Kq8CFS507H1vVL8CDrNKZ/9TGm/u1DeA1VqkGrDvFAPcpzLuHz9/4TZw7vROGj65gx8RNsSVuMPelpuHTyAO5cPoXNqxZjyhcfwdxcjm3rUrBo9iTcuXpSqD0mfPJH2Npq8D+/+X+xdP5UPMw6jz1b0zDpsz+CnPG0sNMyT9eK1jpyN83B2qVz8eT+Vcyd8RU+efcttNQUYt+OdZg34yucOZKJi6cOYPIXH+CHHWk4uW+rMIoe3L4F9y+fx7I507BywWT0+RsR62QKvZcLoELARboRshQy2QvpYANt6HXrBEgJGDLFVFOuDQZNTSepDFjNn3EAQASgeIwGMhoQjQ4OzxdANVBTmTNpmBEQHQKEyfTEA8fwHH4Mkq/B89T6D3xUtPZpx43cvpcPoKQ21kBTWw4GT4LXywZQsmr2uptUSuER6GmGqTfrSRYKfiBIR62l3nsKikPAkwCppucbfMxg8CSQvgAAVSzt5GKmhPn+O/+Jnelp+PT9/8bpA1vRT2//5mKh7ji2dzN81iboa/KxfP5UnDm8C6U5N/HXd3+HeKcdkXAHdDX5SPl+Mq6ePYR2XRVOH87AolmT8dVf38NHb/8Xih5fw77tK5C2ZIZEQfmsjfjHp2/j4ol9uHRiPzYsm4eKgjvoMFbi+pnD+MeH7ygAKl4BDYj565CTdQx/f/8t9Ics6AmY4DDXwWGqR21pNg5lpGP+t9/g7x/+GZ+99zYMtUWYM+VvYN37/O1SmMAgYNPhr+/+FkWPryMadiD79kV8O/FDNBTdQlwSS7ci4tWj4N5FrFkyGyU5d+Cz6uVj8PXf3kdzRQEWzfwGv/23/4V3fvf/Sfnjf/wbpn35ZxzL3Ihtq1Ogr6SfWiNO7duGOZM/FlrZSLBBKJ9frgRKwq3BnOH8TW5tcob3uAiktSr7Jg03lNpGAgiFz0cBUg1kNElUBVINfEZZvhgATbJqC4Cyrsl10yTo2qfWb42meBCA8ryRQPQ1BdBxzEReJoDS35MznRhnWV2kWCaA/hTUh0qlnHGRqjlorRaqYwKogGiSFJksUf7c9ecPoH5mhTfAZ6rC9rWLcHTfVnS01uGHnRswZ9KneHT5mCiHN62chwvH90jWEwLosnlTce7obpRk3xA2z16fGb1BK8oK7iBl3hQc2rsFW9cvxZzpE3F47zYc2L0FX376Hkpyb+BQxmpsSfsevf42+DrqMeWLv+Dy6b0ikW5dswg1JffhsTXg3JFMfPX+n1QJlLrCBkmCXJZ9ARM++r2Eo3YHjagquYdbV08gdcEMpMydgcN7dmLXlg344uMPYWoqF4n4+L50kI6YGXAKHlyRbEWfvfcWKvLuIBq04/HN8/j2KwLoHSR8JHyjQ68FZdnXsXnlQpRk30bIYUTWhROY9Ol7MDVUYOWC77Bh2QJUFz5CTeFj1BY9RkvFI1w5kYGD29JgriuBz1SPswe3Ye7kj9Dn5deYGe9V/edLmsIrqc2Y3ow5FJWi5FpU8ilGAm3iQeCnIcdUCZexYiCfqEQFiXWcUiqBRWGUHFkSHRtgKN09PwClzlTJfapYzcnu2aCm72O0Ci37SceIPpKp5XgMj316jNImtk8D0OFAlCA80sdF2f7yJVA6ziexcsp6ssTHhNu01L+8KTwd/SM+Jg2nRMy6jQSgg+tNemZKraRwVsCR0UMkg0vyGGhlpJNWmM9TKTQIDS7J9MxUAzATP41cT2mNf/kUnn6dgVZxet2xZgEunchEsIM8QTXYmbYIqTMmIPf6aaSvno/LJ/cg7GiBoSYPy+dNxplD29FckY2pX/wFGZuW4kHWj0iZ+zWWL5qGrEvHsHDWJKxaMlumt1MmfIJ3/+v/oOjRZRzctQLpabOFyTLQUYdvPn8b137ci4bSh1iT8i3WLv0Ol8/ux4SP/oSJH7wNf2u14pdKjqUuHZrL72Dal3/BgYyVyLp8EFMnvof0dQsxa+rn2LImFacP7cXnH/wZ7//h92hvKsfRjA1YPPMrXDm1F6cOpOObz95BoKMJX3zwX6jMu4VosAM5t85j5lcfoLHwjngm0DczETDB0liMzSvnIWX217hz8ThmTvwEEz78A9pqi3By/1bMmvQpju/ZIvu2r0nBjTOZuHJiBw6kL4WpNk8A58wPm7Bg2sfo89DarrgsvUwJNNFpk9RiFXm3hJqZxq0uDymULUh0mxFjNvugCZ2uFhhq83Dn8hFcP3sAzZWPhbGQeTnNTUUovH8RZ35IR96tM7DpSkSH6m8n2BA41Oz3wl1OkBm9DAJQayPc5ERSVQnkD2IUkmRnN6nXoUQ8jFRMadlpojW7Gk0Vj3Dj3CFcOrkXxY+vo4NO02LZr4S7XckCf//acaHqPrpnE47t2YSTB7bg6plMmJqeoLn8IR5eOY5zh7Yi+8ZJGGtzByRRr4l64Qpw+boBKGcRsYAZiZBFPuAOfSn6yWRJ0BL9tzKtf5EAysgmj4FRPqWS8Z6RRsJVL3VIBvPB64kgZ0IWuFsr0VqVDZJP8p0iV7xL9JdFMDUU4MH10ziSuQH7t6/G0T3rUVWYBYuuCPVld3Hzwj6c3L8B9y4dgb4iWzwBbDrFwi4gPDC9fxEAGjAIb1C4oxbnDm5GbtZpdDl14oCtK3mIQ1tX4tC2VTh9YBNyb51Gr1sPV2sFDu5YKS9Zp70JhffOY+vquUhLmYqta+ahNPcabK3leHj9FJbPn4wNy+YgY9NyrEmZhcon13Ht9E6cPbRR0vR3ORuxZeUsZN88CXdbJYofXET6mnliRJo79UvM/PKv8BFAxd1HIanrdNQh7+55rF8+DWtSp+LYvrWoKriJSyczsXz+NFED7NmShlULZsHSVAJLUyEuHN2O9UtmIH3VHNy9eEjakbZoKgxV2SKZVRdkYUfaPBgrsxX/TGa3D5jQ52pBRe51bFszHxtSv0PGhhRx73K3VcPeUoYrJzKxIXUm1qXMwP705TDXZSPv1glcPbEd7tYSIeS7f+kA9m5aiIiPPrR6lQ/p5RmRArYWnPphB3ZuSMXB3euwa9MS3L1yRLweEt3tiIbpNmJBc2Uu9m1bjYwty5GxeTnSUmbCUFsAY0OxzDZWL5qOjPUp2LpyLg7tWA1rU5ECoup012vSAGZ08CS4/gRA1QztCvAmA2g5eN2ngDxY+qN0SQDV1+YIq+q6pXOwYfk8rFkyC7cuHoHLXCUuQ3QbIkhfPbNf+mHXxuXYsnohpk14Hxmbl6Dw0QXsXLcI6xbPwI60BUhbOBXpK2bD0VICdxt9OKsU8BwGxIcC6suWQMmY0OsyorH4IdalfKuOy0ZFKn2JAOpqKYG3tRydtho1vHQwWA6drsvvkA0dTWU4kblRxk9LxUMBUXuLagwyFKKu6D62r1uGlNmTsXXNYmxfn4LSnOsoybkqM9nlCyZh44pZSP1uEjYtnQNzHb0C6FKlSqQvGkARMqDf0whnS4GEz8V8LYj5DEJIz9AnQ+UjOPRF8gLFAnp0OerABvJrTDpfOteb6rLRVHoL5vps9LhoKDEibKuHoeoxmkrvwd5SCktDoQwEfq3s+nwhcuP5xtpseUGtTQW4dGwHTuzfiP2707Bk9mTsWrMMIXO9GhmlAGg0oEenQwdD9X00lt6Cv70S/T6ddLy+4pF8hQluptp8dDtJq6wXVkRdxV201TwS3iDet70hR6yYjAAKdlTD2vgEPbZ6ZfrOaTyn2MFWdLsaYGnOQ2PJHVgaC2Cqy0W3s0noPmjJ1lc+gq78Plj/mF8Hn6kUXmMx+t31iJDozVKOdjFO6cWxX7iiXqIVvrE8D+lpS/Dw5jm01BTgztXj2LByNrp9esS7zYh2GRHttKCm+CHOHs1AY0UumiqeYM6Uv+PJvcuyfceGpeLl0FKeg+L7l7Fo+hcw1jxB2NaITnujPOuwrU50qcGOGoxVfB1N6HSb0O01I+hgcuF6cDainFeNYEeVPBPqwvwWZSqtAOlPAbSjtRT3rh3Dwu8m4v71H1GcnYXM9FXYsPJ7WPWl8HbUKrxE1lq01DxBddEDlD25g2tnD2PO1M/x5P55FOdcxuFda/Do6klUP8nCjR/3Y/Jnf0RN/k0B0KCVU/ukKf0o0/iXDaChjgbUPLmPY7s2YhlnSucPI2xjfgXqHpXpOwnnXqQEKsye+lKE2msQYbCN5G0YG0A7mipw6cgerFs8ExtTZ6Gh6C5ojyHekNeI7KGPb55BWso8nD6Yidy7V1CSk4XW+kIUZ19F5tZU3Lp8ECXZV3H52D58/fHbKH14TaKfXOLvOdgI9fyn8IzJJr2HanlW3JuaQZph4f0hdXCgVZzP+310wWHIITuIurwWYQQUgrQwo3soYSWFgEq0jQFxNQwUlOqEd4jnkThKpSPlFNLXgraabOzZtAgpc77E8sVTsXzedFTl3EOE4V+qEUn40wN6ofKgi5XGSSSMogP3o8sTifBa1frphAvpad31oJM/202OpFiIrJgqqZzEqDNcVY+4RF0p7aXjPUE3yrBWcQdqFj77BEM6O9skDJNRSDFhEyRQsi+UeHlKzwnWv5PcTS9/Cv/wxgXs37ERxsYKRMIO6GrysGzhN7CZytHPuveY0B9qR9DZpmQPsjSjJPcWUudNE8NcRf49HMrcjMbyHCBkh9/cgJRvJ6AmLws9zhZE/W3CG8WpJKeOtKCOVRgnzrrEu5zo85vR7SUhWAv6PDpRdVDd0edtRq+7GV2OejEqKFLoTwHU3FKIfTtXYcfGVDRX50tUyY0LR5Hy/ddorsmBx1YLl6UKDnM1HKZaodioK8vG7i2rcPrwTnS0VaBdXwxzQxHsugowTLLqSRa+nfAeagtuqa5e1TK19JoG33+o9MnfLxtAA5Y6FNy5horHt3F4x3rk3PgRBNXBAEpGyxerA/UbK9HrVCIVlWQgYwNoW1URCm5fwbmDu7Bt1QJU5txQJUdOtwslScipA9uxaNYM7Nu+GQd2bsKVM4fQXJOHpupstNTlwKgrQIe+HGUPb2PqZ++jMucWHC2VGAyglGh5veetAyXohRoRDzSIP6Ik/CCgSOIPnUJbTAAIN0u2ITqyR4ON4tAeC5Kojanb6BzOGHq65yguQPRtjPtIZ8xrqeyV5DEi42VQoQ1mTLnEl4dbxe8r4tPBayxFXfEtVBTcgrW5HFGvFQnG+lJiC9KIRLrTNsRJ8hbSgzTDQoPMlF7+JkkiMpC0hEyiAvjUPZJMjmyYBD4FPKNsI4GfDu5MQ8c6+3Xod9QBBEtPE7psVehx1aDf34huJ9PQkUdKjxj7Tf2IUK/J7Ef86sYF6FvUD4nGZNoi15V6+xnqyQQnY0zhewPCWSVpBslOOKYF04h4qE2Kont6avG8fekUzhzZK8bBaKcDhvpC8bioLb+HnoABsR4zImEL+kM29AasqCp6gOULpmNz2iK0NZZCV1OAI3u34PblEzDVl6K++BGmf/k+ntw+hx4XP8CKhR8hPhMOGt579BIN24A+HxDxI9HtUKhSxPjB89hepc1sU59XJzOFYXWg7ZVobynG5jXzcfxAOgz1RXBbGnHz4lEs/n6SvEcekUCrlQS65jpYWipw9+opLPl+MszNdEqvha2tXKG4MNbDUJ2Pi8d2Y92SmXC20oqvGJUYkqmEZY4Ooi8bQCO+NsT9dkQ8FpzcswUPLh9HWANQ0UG+QB2o0AbngVzuXbYGxH2MdVfG+U+m7KorXfL2mN+GPlc7ss4cxtaV81GRcx1C+KanAUgB0QM71iBlznSsSZ2HFYtm4h9/+zPOHd8Nk64EFkMJOtpK0Vj+CGf278Lahd/BoWP8vcJ5NFgHSoPU8wZQ0vp21SoDPmhGVJTPBIcaxEPVSpQMQSdUD3QRPOuEzTJOx+9gHbjkvkigFhHu62oUS7lIsky+wdhwSoKdekR7mavSJMaZhN+IuJ8PnhbENkS9qrRGSZDTDmZiCRoRYWIQ/qbkKolOKBlT8qT/KgGQ03pmpKkVH9FYoAHxIAFdkSzp4yqZlzp5ngJsnFYrYKZI2fFOPRI9jN5hvHsNqvOuiQuGu7UUd8/vlTh+T2s5jDUFoNKbKgFK4fxoKKDMjwJBXeW9p/Q7WhFO+LEA1K9SHzPHqCLlKqBEqyUBSwUt9aWkuwhVJ13OBpHmGV0mfp8hIx7f+hFnjlHSqhR+KF1tHlYsngZDQwF6/CZEmMy2swN9oXb0MWOPr01eziP7NoLF1FyCe9dP4vtvJ2DOd19jReoczJ7+JSoL76KXA0YDPjKVsojFdXTpI0YA7VcAlPkZ4uIdoFprNd9Avhd+g1hlQx1qNM+QqTOt7BxIe7evwtF9m2CoL5DgjhsXDyF1/jeoK3sIyT7OPADMSGWuQX3RHezZuASXj+2Cv70WXhOly1q4zI1oqS/D2RP7sHbFXDTX5Irk6rFWwU2jFqOdBtydRgbRlw2g7CO+DxGvAUd2rcaja0fFv/fpe6K6sD1HCdTVYYO9vRF2I0HpCTpt1Yh4OC4Vw9WwU/gBADWKNCwuSx4DgpZ6XDuVia2rvkdl7nUxAnU0FYsek6RvTRUPoKt9BGtrMVobc3H2+FbMnfkpastuy7bmmoc4fWgz1i/5Fs1lD+AxEkCTLPAvVgfKnKAEH0qMRiSY3ZpA1cUptprKTqbdCiih24BooFGKQgesgEiftw4x8pqHmhBjejzypXMwBcj+2YZIqBW9IYPQkCJgBkJm9LspVZIy2KDck+RtTDfnb0HEY0CCyTaYwUkDIw4sUiprQMo8mn5+9eoQ5zLQjAhDxgRcmSBauS6PF9UC9TJq5ENsINGIHnFKwJ2tCDvrUJZzCYX3z0Bf+RA/pC/FukWTUZt/HdaGAhzbvUGMT9QDJzoVyTUeomSrMpy+CgBVHaTZx3T/oM4wZKsVqU2imEJG5D+8JEDY1lQkIFlf/gjfTfkrQm49un1GRDo7xKfWrCsV0BAwDbajLD9LIrUKHl9BY2U2LK1VsJoaYDZUY86ML2BuLkEspLmh8FmpKpmXCKC03BPgTx7cit3py9BUnSM0wvxgLJz9FdgmAVBjNULWBvjNtbh/6YgYFOsL74hBNMAM+G2VqC/Lxt4d65C5PQ2tjcWwGRXDk5Mp9mzVAqAeE3Oqjgyer2IKH/FxRsTonTYcy0hD9vXjqg5U+9A+fwB12+ywmRtg0efBYy4SXb+MVwKo8LkP8yEVdyYFPOkbygQ9AX64WisFQNNXzkFt/i1hyqTNhB822jKe3L2A0idZ6Girlqn7tXMHRT1TVXwfxTk3sX1DKnZvSoW+4jE6movlmbpby5/6j75QAA02ieTmbCnBrdOHYCjPRcSj6e84ha1Bde5V3D6/R0jvqZtqLLklRhmHvlAMR+yIsL0WFt0T9FG6o+9XsA1BUyUeXjqEzI2LsGfrUuzYnILMTSnYtykFN09notveKD5i5HQnSBI4HS15KLp7Gu11T0RC1UCU1u2Kx+fhN5cJGAogctrsa5JpfFvVPcnCRMmLeqrrZzJx4dg2hDuqZdpN67fPWIr828dhrn0k95JsSwE96oqy8OTuWegqH2LLqtny9aYuz9ZUiKM7V6P2yU3Ymkpwau8mNJc+EEOUu60I1AlT/6sAKHne2e4xpE/uf54SKAFUfO1MApoEUOoKuaREypA4m6ECa1Jn4tDutbh75Tgy05dj69qFQgXRrisVIOzxtqE09wa2pM3HzQuHUPjwCtLXLMDJH9JRU3wPP+xagx92r8OD2+dxcO8m7Nm+Cn47Y/hVSZhTdtZDpt6jS5+UUJ+bBGqugr21CuV5WeJPfGAn8xJsx4qFU7FjQ4q0ne1qKn0Ap75cpJOTezYgbcEU2HWl8JlqRAJqrc7FsvlTsWjONziUuQEXTmbi2tl9aK56CLe5HC5TKZgFnhn+X0cApbQZ87fh6O7VyLl5Qox6L1ICJYDazY2wtRWh08lIQb7XZkUC5TvQxXdhyHugRsIpH/Y2dNrJklklM4Prp/aAbpTVeTcFQGlFv3P+IEx1eTi+Jx0rFnyHE/t24tKJg5g7bSJ+PJiJkuw7SJk1FQu//QYHtq3Fqb0bcePHvWgsIRbQAKVKoS8WQGkEaIapJg9//Z/fIWXGJLgNFSK9UYKrybuBGV+8hy/e/0/Y9WXCwf7g6jHcu3wEl47vRkPJPcnedOHoDlw9nYGglXHrJnEF6rTU4tbpPdi9PgUbls/BB2//B5bNnYSM9Qtx/VQGepyUcE1ipGJKPRqSuh31yLt1Ejk3jiPOryqTDofMaK/PQ97tUwi0s240elHnahKn98bCLNw+tw8uQ5mkympvLMIXH7yFz979DRpLbktkA6e/7Q25SF85E7lZxyTtHHWwsYAOV09nYtfGpagruifuWLwndawBcw1OKFcCpgAAIABJREFUZqxDVc4NhCwNIrnk3DwpERLHMlbA3JD9FDxFSh8HeL4AAKX0yS86+49TXQIoLda0XjP22WupReGjyzh3dAf271iF04fSoa/JRX/AhNqSe7hz5Qj8tgZ4rfVi2Ty+byMO7l6DmxcOwt5WiZCjGY3lD3H22E7s2bYKF0/tER4cphlTBimlUFV3KSA6ZOAMHUjPEUB9dC+y1sNpqsa1M/uQuWUpNq2ag8OZ61CZnyV+rJdOZuD66UzQN5A+kleO78Tp/RvlXXW3MU9lNSqyr4j/8ZJ53yAtdSbWLpuJzatnozz3Ktz0/SRwMpOSaexQ1VcxhWdUWdTfigdXDqMy9yp6XBxbL04CVabwZOOsUgzCnN0RQEOMeqPlfxgJVNWLE0A5W6IXD13E+Ezyb5+RZ8LkRfzNKfiqeV+joeg26ooe4OzhTGxeuQjrl82X9abyPOTevoyVC2ciZdZkpC2eiXWLp2Nj6kyUZ19FR7Oa53NQmOeL8AMNUvzXQ1eWjb/89v/g64/eQ0PRA7GGMvHEvYtH8NUHf8AH//PvMDWUwKqrwM1zh7F55Xwc3r0BVQX34DLWYfqEDzF/+t+Rf+c8uqjADpoQc+vhN1ahvaEY5bm38dG7b+Hq6X3i7kMn5eIHF1CTfwO3z+9He8MTdDka0VLxABeObMXxzDRxD7LrylB496JY53g8EyFIdnwCqN+EqMeAjHUL8STrR/S4DAjbW5CTdRYTPvoDvp/yd/x4YDM4SPhw6S61fskUPLp2GDG2m5b1QDPOHt6OLSsXobbgATI2LpFpOvWZPlMlTmWuQ03uTXhaq3D15G7UFWbJy3n+8GbcvbgffkuFYpkXGg0l/+iYUuhzlUDVKVEnwzJbQFciBUCfOnxzQLtMVTA1FqKtPg92Qzl6PNT5WlFfcg8VT24gaGe2nHZ0uVuEcMvcVIhAB/XcZsTDFvT52uA2V6O9uQguY6Wa11HVWQpAakajYSSPFwygPksdvO21sOpK0FB2H7XFd2CoyYWjrUK23b18BDlZJ0QioaM234PW6sfilqS5RvH9qyu5g4r8m6gouImKvOuoKcyCVVcoAOq3cNpeDiZHft0kUNGBdraLDp5O6N3Mu0mPl+cJoK0lYHIQGnaYTMTndMFrN6CXxlTaF6inF3UOQVsDUONAGCc9ADhD42y1x92EAL0ixFVJkRL5TPSVD2BpzIPDUAJ7SxH2p6eiofg27IZStFRnoyr/Jspzr8FQkyMJQHRVj1GZfwOlOVdQln0V5Y+vojLnOkx1+WKIejkSaKAFEb8e+so8fPT7/8S2lctw9ocdQuplaynG8cyN2Lh0Lj7602/QUl2AQ7s3Yu2SOVi/jNE53yBj00roqvLx6btvYeLHf8KFwzsRttCKrVjjmDQ45jfDqqvC5x+9gyd3zyMWbEN7Yz42r/gOK+b9A5uWzRRf0eKHl5C+ci5WzJuE1QsnYe3iqXh07RS2rlqEa6cO4MiuNTDV5yLOtFghHWJeI9qqcpDy7d9RlXsTsaBVLPdb0xYhY/NKXPnxIJbMmoiWimzEAibJa7o+dSoeXjuMSIB5QXXinnX28A5sXL4IbbXFuH3hoKgo+r1Nkpy59P452JqKYGtiX6TJ1Ihf+vLsK8jYsBDNZXfEn1XRhdIQNg4p9DkCKF9MbarEl5MuPxzgDIWjf6ySJKRa9Em+9hpJTNvlbEa3q0USQlubi+C3kM+JQNyuFia61da1pUUZkFpYHqV/6nypox4ASA1EX6IEKpbxwUmX2U4Whp4yAW9NQZZ8oCmRs08Ua/5PgdDTXqnm6axSkzsrYaDMjK8USqs/PW8ooL4KCXQwWCZLntq6+Ze5MQ0AKPOQGtDpD6DLTwZNEh8mAaiAKK3+lECfAijXqU6iXzY/8ARjh/6nyT64nbHv3JdPVV5DruJ+RN6jUYokExG/T4aAKmn1XhqARkOtaK0pwEf//RYK72Zh+dzJaKl6iPx7Z7FtzULcOHsYH/7xN2goy8HuzStx+9JJPLh+FulrUvD13/6C8id3sXrxd9i7ZZVIm30unbgBie8mDUQBI6y6SgVA712A3K/2MZZ+PwGrF01GS2U2ul16rF44DSvnT0Hxo8souH8Gc775GOtTZ+OH7Rtw6fh+ZGxcKnrKKJMih5oQ8bTixuk9WLt4GvRVOYgE2lGWkyXJSU4e2I7bV07i03d+h8c3zqDPZ0RrTS7WLpmGB9cOCZOhknNQJyGpm5anwNlaC7+1Bvev7EOvt1aJGAq1Iu5vhUNXjMrcy0BXu/g8tlblYF3KdGTfPKaoO+guxbyeLxlAlamzAliaJZ5fdwKoMrA54BlFUymFcd4BS42azq564IMQ9bWKPyclb04HFR9CLQnJ00EoYEnQ1EoSgD8F0pcLoErsOnW/SmFwA6flSpsJmpozPtUalCTViCnJJMWpuVKEDM5SoSR1FsZMBSwJngG1CM3Ia2ZE0qzwo4PoLwHQp0DnaitF0GFCf1c3It0uJUGyuAuqEmgygGoJRNQlfXz5bop7koRqalmUlDh1gqACoCVwGwmitPAz8xJ9OAvGKKyjBp4vE0DJxRM2iO/bZ+/8AR6jDt9O/ACFD87i6J7V2Jo2D+W5t/DJn99CYwWjOB5KDsyU76fgbx/8Dz7/8A/If3gd29an4szBHfCaaiQ5ieKQT79Q6hlbYW2pwOcfvY0n984LgOprHmHlgm+Qdf4HRPxmAb9Zkz7BhaMZiARM8FurceHYLnz8R+ox8/DgyllkbFwOffVjEEBp8e/36HF6/wbs3ZIKS3Mxwg4drpzei9/97/8bn73/lqTf++9//3+wf2saXG01aK3Nw7rUGbh35aAAKBPRxsI6nDm8HeuXLoCvvUHogL3mAkSDzLNI74QmRLw69DgaEOqolq849TyM3V02ZyIuHNkmAEqXpqj4qb5cCVRLUUcg5RSJDuw0IA3EbFMKHQBPFUxUv0YCK6e0XAattei0N4h6os9DvTh9cxXXLAKqgGqyRwTdpETfmSyBjg2cGsg+LyOS8pGge9LgosToK+1i+wOWSvjFBYmhodRjJqXp43YtibOWbFndRrAdAFBeZwzwZH3+1SRQh+TcpP64SD7M3V4b4n39iPV6hfmAgSgDU/ghACoGzjD1s3rRz7vbGF6pTNs5TZdoIy23p7YkTxHpisWRXtNlDk0UMvQ3c5y+SAAVbngtoTLdi8i6ycGuQ39IB111Lj55+/fodluwY/1i7NueipWLJ+HHw+loKH+Mj975HXQ1hfji4z9h7dLvcf7EPuzctALTJn6Mgkc3sGvzSpzav1WminRGT4hjPnWhSsSOtaVcADTn7jlxaWqtz8b65d/i/rVjoAW4P2DBopn/ACXHLo8BDlMZju7dgFWLZsJvNeLxzcvYvWkFdNWPpb7RzmYxDl06th37tqaCU1Hq9zLTl+LY/s0wNReLfyAdptemzkF14X2YGouxbtm3OLBrObo8jegPtaDbV4/0tPlYvWg2ut1KJvd+XzXinbWIBWuQEFBskRBN6kup7uCX3qmvwOr5k3H9dIYCoHTfYsJnum+NJYXKFF43ekLl3mH8QKmcF59LzXWIoXqKZEEA5XS+XzUkCYC2EzSUXJ8EAhncpNRl8g2jEmNOiYBF2c9EDpVifApYq8UAxSkXdVZ0Zo96dYAERlD/zCQ0SrSXIgVr0/fhlj8F1qcAGhCervH7gSrtUIBzBHciiVevkHZpqfmYINpjpAtSmeithTJZA8kBAKWvJ7PQq/6e7WQIZakQjxJ6lYwfQE0ICqVHk2R8Yv8q16IelfVmn49Q/zG3V4gtgNcMS0Ll4bIxJb0j6jvzbJFIBE6lMMEH79kfdCLRH0Gk241Ej0l8rocFUL6TqoqHHiE8V0nirEi0vN5QAHW1FsFtpATKKX4hJJkyM93rq8Yo5DoaB4CS/2iUbExu5yBeeIXNQ2g9SO0RjyHeE0IkbFeMAyGjLCPBDsmb+fn7/42QvRUFD65h8t/fw9ypX6C2+CHqy3LwyV9+j+aaIrz3p99ider3yNi2FhM+/TPe/9Nv8SDrArauX4a5kz9D2eNL6HJUiwQXC3FJh/wm+ep8/uffIvfuKcnM3lJ7H+uWT8bDrEOiiI51teLED2swe+p7yExfgoO71uOzv/wXbl88gW63Gdm3LmL3xhWib40ErIgELRKDX55zAasX/gMtlXeRe+uYrDNGnr6dEh9vbUTK3Cm4cOoAAs5W3L3+I/78h39HxrbVuPjjAWxMW4DpE99F1vmdSHTqwGxP0WA9yFuklCbEw02I0VmfTKbdNDzp0FByExtSp6Do/mkJBaXfbDzMDDSMxBq9JMK1woGkHMdoJd6rDhHep1fNSN/rk/syykt0TBJgoPmxKpElShJdOsxr2zU+eOoAVS745ETHA+skbNMKEwUPXwLWcoQ6KtHpqEa3qxY9rjp0O5Vlr6cefV467TdJ4giyk2qFH5rBRQmllbBZzkjko20F+vxANAgS6UXCVnGmj/ODQHcXcbpmZBVzLTQK/7mXXOhS7+Hr+7QdbJt2jLautfdZltq1xrf0MnGJ3Yagxw5Phx4eM9PnUZ+q8CKRysNtVXifntZzfNdWjicvfLH0RVis4KQk53sweqFzO58lOdWVKbES3jg42/vQbUreCvKuu9oKwfvFOh1ANIJYTxDRsF1NkchnZlQkUnIakX5G9bvmMwzZKkHXv6fT8dGm5VodtGm79vtZl9p1CtBhLIRNpSFRuJtKYW2rRIe5CW5nB5xuF/4vYiX/4mqRH4kEEIsg0R1CLGQXFyE6Psc4VQu2w6YrEwNOt1MPf3s9dq1bjHOHt8NnrpMY4XXLZsNlrsf966exdulsrF8+B8f2bcaxfVuQc+e8JCZev3gWbp85gJC1WtEfkjyNesGQXtLl7UpbjObS+2JEchvLcGr/etQW3kRUYu1bQZeU2xf2I33lbGxePgdZZ39AsKMR/V4jGorv4/rpfXAYKhBhaGfYiqi3FWFrPdYunIzKnKvIuX4CFw5tTXLCNyMWtuDa2QO4efEQAvZm+GyNyL5zVrLiM6nzplVzkZN1HCFrBRJ0wA8xjn24wrBWhoAaZEp/6cg28RF16IrEgVw44gNqpnmRQimJjlCkT7ScoJwFML6+CVG6Z/V4gCi5q0KKNMuoK0nMkGzdVt1FtAgg0UMqkh/dwXpdjQhSCqMhiUWmoYoB5OesJ59P9zEWnh9or0TIUiXPmc86PKR02WoxVmFyawnljAYQ73YiGqJBwoI4Ez0LeNKSaxTGWCan6KR7lrHsmdvyc9r9S4+lActj70DIY4fXqofXXKuEgIqkqxDluS3UUf/8Z6LVzav2BfuFLLNjzwKot25DF93a2krhojV9nMXRUijH8lnTRxzdbqGdiRNAQ3bJm6u5LiUYDKMSIcqsiMl4HPXqPYvGfc/x1u3nHVcEm5FcTQpvksTGt5aio7USHaZGuJ1WuFyO0QC0H+j2A0HrwPRdQiJD5A6vgVNXoEQGBQxwU1w3liHh18uAtOkK0edtEedXQ9Uj7NuSgqunGApH3pkqcUGy1JYgYKpHn6tZpryMMyfgMFyzz6mHS1eNXgdBxYyIWw9fWxW6OhjLblKjoIwItdehoyEf7XXZMjAZqcQHL4PUUo1+d5PUSYlQsiDmNeHO2YPIOr0f5pp8eAxViPvp0GuRdnIKwSmqv71CyOkYVtrjboRdXwhjHSMX8hHuqJXsUzQWiW8pXUDEKf7pks7+Mcb209LdUY/05bNQ9vCypLvjsXyJJQGLpMFjKrxRivA7MZST3PBGNesTk5a0ItHN8EYAPZ3yLKQeYrBRQTNkUXi1Q1Z12a743tH/joXhuB4DOq314kJGNzK/qRqBZyg8T843VsEnpRI+o1JkX9J+7Tjlfrzn6KXXawZ6+bHwAz0OcZWi5V9JvsuPgepHGDBJiGBnR73c+1nb8iztf9ZzyH/utbcj7LbCZyU1RTX8Jk7hy+BXJWhKoX5z1TM/F29bpTxX9kvMxwi9Ie/BcL+DZnTZGuFtqwCzrI2nkKaYBlTer9dJ1ZwRkI98D9DjQ5x89PIh5wdekYAJopRGWSe+iwFztQhQzBU6nnu+qGNcZOBsy4NTuOzz4RLDVLH4CttN9fA6LHC7BvHCK1LoUwm0D+j2KnHmfurgKDE1SjgkmGCDv0U/R/0op6FMekFJib95PJfN6HPWoOLRj2gouKLEpav7EgQuhmkGmYyYPpFULuslA1Gczuk+swoY5EMneLQBjKUWfnQCjlH5TTDyMcadzvKsg1oPJv+QJCdNEoHEe/G6juZiPL5yDO21eQIgTITMQjARwjZpA9vBNqrLgbZxG8GPkiDDSpUUdgLcSetiXWdoqE8He3M+Hlz6Ac6WYmkr+eiFBoQSp2SZZ5tGKQKgPFbtA8kqRc5sPRLdHiCiSKADulTNOZ0KehkYBFG1DNWJhkziNdBtb4CfmYOYoFZ0d1UIcMD+jMLzXlTp9ZgUiu2ITwCU2f+VgcjZhToYKVlLPoQWdHbU/aK2/Jx2/9JjGS7qs5vQ6W5HwNokQBcwlSMo+lRtqq4Zp37eM2Hd+Ey8zFFqqpR+YerJn+jGf/Je8N0xoctGabAcboKZ8KOPsdSTrrjk6X3oukZq9GiXAGlCPuRMIqM9M4Io15nrgjPEWrkPr8EyrnuOp17PcAyZQ51tBE6luKmWkIQl5IWvh9dphsfVMZIEGgdifUCPVwE5iv0ETBp7WBhXTjDlOjMraeBKfR73EXCSl3I8wUgFXfnNB0maZGZZIu85Qx2Z3INgzLj0FiQYx86pMpcEXu0317mdRYBarRPrIiDPnKDcVq/oGAN0GWK8Pd2kdPC3l4l+Js7zwwRCRiupbZQ6Eig1UGab6p+2N8i6MnOTOk0Ps/7MUpVcuE3J7uQzF0uGJmZkopVejmP6Ou4XsNdAf4Qls1axPwmcAp7MMEXa4yYkemxAtBfo9Q7cXyR5ZrIXqUx5ORVrtuqwnKz7CjPbUwt6XWTdLIPPVAK/uVTW+fvnFB/P04p2LqUobduwyzIE2gcXueeQY3vcbQA/Fkwo0u0QlYzihpMU1aQ+RyZ/6bTRFevZ2/Jz2v3Lj62Ez25EFwHUogEoDVGUQmkEUzwf6BXwrPeSvmgvk36R3BXJ78Bw6/LuGNDlqJFcta7WQoxYDJyyF8h+dytz+JYiIsl+OLYMQJ8TiHXK83sKoMnGQ3ptGEVnLvpWff7A9Ua852j1eY77aN13GVgK4ZYlieYq4DDWwes0weO0jgSgig4UvQHEqH+SKSoHfBJwaQA27HIEMEgCDBpblEKjSAPinfVKEYOMsk8YKQVACCIjFQKzCqYjLRmDPnA/7b4/XY55HdE/MlGKZjQaaclr8zgu1faxjVL4W8nORMrisYpyDoFXbSMNVJ3ViHTVIdrbDsQ7gX6nYriS69OQpHB/o4sGI81oRMIu/aBCgxNds/p8DQh00FBRLJznPksJXqfSRQDt8QH9QSS6XIiHORW0qtEzqgWZuUpDOkklGHZUStIKb/vr1Y7h+tRrqYCXEqhXmcLTtY8qjQDVGkJbQq7zWpD3frjzx95WCo+5GD5LKdgvUQooQ96D4X7z3eh0VsNtKoKTnO1S8kUqo2SmFUdrPrTiNhUiZK9EnKkbacjkffoJoF1I9HiV5yaqI84c+NzaEQ+1IxIwwm8thctYKNca7X7afV/0UvjixQpPHbBSaLm3t1bCpkqgLlcSgNL6PmCBpxEpHhUrfH/QjmjIIuF4MVriGUc7WmFYJvV8YxSF91yHSKdWmhHpZNF+6xAJ6xAdq4QMo9dH6mpEJKwfs8SCRqWd0ga246eFjv1jX8uASFg7jvzuWtuaFb73sLKfhqCxivQTr6W2IxpuQV+4Dj2djejtsyIW70a034P+MPurBdFOg1Jo3ew0IdZJHiMWE2JdxmGKSeoadjfAbal4LUvI3S7vIqLdSPT4EQ27EAvbEQt3IE6LfJgGJeYpbUNvoAUBZx2c5jK4yG30mrZJq5fLWiOSTNDboVjh2xvgNdVJ8Zjr4TY3wWlukiz52jk/b1kJZojiOX57LfoYljzse/D03VBYB9oQdJLBthS2tmLY2krUJdeVYjUUoqO1SAq3eW3V6KGKq8eMeLcJsW4T0O8B4r2I9wUQ7XSCnFsIdYg+NB62oy9gQ8ChH7imdu0O9R7a75e+bC2BzVANm6ESdkOFWqrQ0VYLq7kZTqcFDpftqQQKxFQ7fEL1Z0ogFulHrK8L0f4Aov1exPr9iPUHRy3x/oDickK3k1FKvN+DeL9bLVz3YvA2N2KR8RTWa/Q6xfoD6vV5j5FLoo91D45aEn1+xPvHKgHE+0Ly0kibIi7EI07EueT9+4Kyn9carY+4L9HvR4J16g0DvSGZrkf7bIhEHIjEuhFJANFoFLE+jxTWLREJIEFprT+ERH84qXDbTwtf7r5ON3xOM7wO42tXOgNexPp6FLVSpBuJvhDQzxJQpvX9XoDPpC+ASLcXYV8HPK9hO4btW+rSvA74fQ7Rq/nsbQjYDAjaWxGwG+Gzt4vBwuswPfNz8djb5NyQ1yr9M9w7MHRbrC8g/ejqMMBhaYHDoleXXFeKrV0HO4ulBbxHT9glz4DX4vl8HvFoFxKJfsSj3fLeo1d953v98jHsCbjhsZnBa2n34fW0e7zKpdOih9Oig8vSDLeFH7Fm2C062DraYHd2oMOd5Ac6CEBpSSKOxoF4IopYoh+xRA/iiT4kEtExSgRI9I5d4n1AvF8kXcSiGFTiEYD7E/1IJCLjKGPVacj1h95P+x2PKvUZbRmLATHqiEcrAKJQupTXlnaq7ZXz1f10QRqr8D68Fq3tLDw/0YtEog/RBNBPbQt90LR6xTl70O6t3Se5Pkn7+M3USiSO3s4eBL0BBD3+16r0dfcgHuE7EVOfD98b9mc3EO9S1BixfumnRH8MPeFuqX/gNWvHcP3KOnr9Xvj8bgS8DoS9NnR6rAh7OhD22BHyOBH0uBH0+J7pmfD6fpdyblcgjHgfx0LScx9pPZpAT6gLPqcHHrtr2OJ1uOG2OcFld7AT8jXn9fhisnA9nkAcMQFRSqLyzGJdQKwb8Z4wwj4PPA6HXEO7j9vuAov2+9UsnfA4LPA6zKKjpp6aHzGP0wKnywabywFrsh/oEDd6McYrOJqA8h8Hu+Lpcdqkf7il5lU62pIIrUm7Qy+r7hOlwnDXf4Zt4zllPPcbz3V+coy6YcT2Dm3/GL/V58CryhP5yf3GOH+Y4/mxjPRFEA51wuv2wuf1KcXjg9/rf6Wlp6cHMflwqF91VnbQV4IflTgSsQSikSi6Orvh973aOv+cPvP5fPD5vPD7PAhIcatLD/yy3fuL+p/Pk/UJh8KIRthXY78fiXgCXeEueNxeuBwuuJwuZcl1tTgdTlnn9Xu7CY7DX5f4odyUB/D+USRiEXSFQ/C4XPC43HA53QPX1a7/ypdOO1xOO9xOmxSuszidDjicTthdgyTQAcx8s/Ir7IFEIiGqAIIVB7TH44HX65WiDHAO8ldTuru7BUBZx9H+4vG4tKGrq+uV1fVV9dFo9+Wz5P5QKCT9M1ofavvYl52dnXC73XA6nSMW7ud1IxHOFEd/Ptq1eVxfXx/8fj9cLpeU0e7xOu8biETSGvdm+evsAb7UHDQcCMFg8LUBTw58Aij1vGP9sQ2UVHn8aIDya9v3ogCU4MePbG9vr7w74wVQPqNwODwAzg6HY0SAfp3Bk3V7A6Bjjcpf0f5kAKJ08LpIoJQoCaBjDVDu50dAk6J/bUA5UntfFIBS+iQQas9mrOejDSU+H75brzs4jqd+bwBUe6pvltIDBKD+/n6ZlnFAaoNvpMH5MrYTQMczReQAZqFE9DLq9c9yD+0ZPu8pPNvPd0Xr9/EMIR4bCAQGTdspyY4HrF7HY94A6Hie+q/oGL7gnGJR/6UBBKUFrnPJwaj91va/6GWyjm2swcoPAPVrL7pO/0zXf14Ayqm2Nt0m6FHVQ+mTfc7nMtKfto9LAi7r8zqC4bPU6Q2AjvTUf6Xb+ZJrIMQBQqAgYGrlVQAHATRZ0tEG5HCPSBukVEG8irq+jvd83gBqt9vFAKR5R7DPtTLcM+E27ueHmc/yn1niHAqybwB0pCf+K92uDQTNGMPpVjKIvgqAYB0oVRLYxyPtaIawV1HX1/GezwtAk8EjWS+tvTN8NiP9cR9VK2NZ9ZPv8c+w/gZAR3riv9LtHAwaUBGIOFA0SZQD8WVP3wlIlCZ/DoByWklJ540UqridPQ8A5dSdkieXfCacEQz9mPHdGfqngSufCd+jfwZQ/Dl1fAOgQ5/4m98D0zEOEIIo3YIIRq8SQJNdZYYbqNpj0z4Amg5XA3xt+TpKiC+6Tr8UQDXdJ5eUINm3nKFo4Kj1/XDL5HfoX036JNC+AdDhnvqbbQM9wEFC6WEoIL3oQT/0+tS3DZV4Biqp6ti0Ac2l5guqAae2HHrdX8PvXwqgmuRJ3SU/pJo+Orn/tXX2vfaX/O7wPALwv5L+8w2Aak/6zXLUHuBAoCRKECUQvQowSta5jVRZ1lMrlFipO9Xqqy1/DYA5tI3PC0B5Hb4D/JCN9Kf1P/fzOM2ljGDzBkBH6rU32//le4ADg5KHpg8dOkhf5G9KL3TYJoizHiP9cZ8mpbKuPCcZOF8F8L/IfhnvtZ8HgGpuS9RF82+k55D8DLSZC6fumhrgjQQ60tv7Zvu/bA9og0WTKF4FiCa7Mo3U0drg5X5Nd/sGQJ8GQ7APCWrj+eOzprRJ8OMUnv1INYr2EeP+4f60Z8AlP2Ka0zxBnNf5OQaaf4ZjR9WBUlHMjtI6K7lztO3aMVwmF3Y0j+E54/3Trs/r8EEn/9aul3wPrmt1G+0evI52/mh14nEs2h/XWQ+ey3vxt3Z/bX24+3PfeO6n3We0Ja+v3VNrr/ab+4a7/2jX+6X72DYRw9STAAAAlUlEQVQOpGQQpYQ4XmmIx/F4Fk0i5CDlevJ1tP3aMRyInA7y/ixj/Wn11O73c+qnSWzauVodhl6D27V9PEdbT97Oc9hXmjSstVFb8litrTw2+d5sM/uGSxatPlo9tPtp53Opnc99PEfbx3O0sMuhfce+0t6z5CUBl/en1MhztfeOS218Dr2W9pvHEIBZn38GIHzWOv7/DFWMUPleVN0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rcRect/>
          <a:stretch>
            <a:fillRect/>
          </a:stretch>
        </p:blipFill>
        <p:spPr bwMode="auto">
          <a:xfrm>
            <a:off x="0" y="3109308"/>
            <a:ext cx="9144000" cy="3748692"/>
          </a:xfrm>
          <a:prstGeom prst="rect">
            <a:avLst/>
          </a:prstGeom>
          <a:noFill/>
          <a:ln w="9525">
            <a:noFill/>
            <a:miter lim="800000"/>
            <a:headEnd/>
            <a:tailEnd/>
          </a:ln>
        </p:spPr>
      </p:pic>
    </p:spTree>
    <p:extLst>
      <p:ext uri="{BB962C8B-B14F-4D97-AF65-F5344CB8AC3E}">
        <p14:creationId xmlns:p14="http://schemas.microsoft.com/office/powerpoint/2010/main" val="408900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14478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p>
          <a:p>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Chu </a:t>
            </a:r>
            <a:r>
              <a:rPr lang="en-US" sz="3200" dirty="0" err="1" smtClean="0">
                <a:latin typeface="Times New Roman" pitchFamily="18" charset="0"/>
                <a:cs typeface="Times New Roman" pitchFamily="18" charset="0"/>
              </a:rPr>
              <a:t>kì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1,03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0" name="Rectangle 9"/>
          <p:cNvSpPr/>
          <p:nvPr/>
        </p:nvSpPr>
        <p:spPr>
          <a:xfrm>
            <a:off x="0" y="2514600"/>
            <a:ext cx="8991600" cy="646331"/>
          </a:xfrm>
          <a:prstGeom prst="rect">
            <a:avLst/>
          </a:prstGeom>
        </p:spPr>
        <p:txBody>
          <a:bodyPr wrap="square">
            <a:spAutoFit/>
          </a:bodyPr>
          <a:lstStyle/>
          <a:p>
            <a:pPr fontAlgn="base"/>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vòng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ngoài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sp>
        <p:nvSpPr>
          <p:cNvPr id="11" name="Rectangle 10"/>
          <p:cNvSpPr/>
          <p:nvPr/>
        </p:nvSpPr>
        <p:spPr>
          <a:xfrm>
            <a:off x="0" y="32004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Bốn hành tinh vòng ngoài là: Mộc tinh, Thổ tinh, Thiên Vương tinh, Hải Vương tinh được gọi là các hành tinh khí khổng lồ vì chúng có thành phần chủ yếu là các hợp chất khí và có kích thước rất lớn.</a:t>
            </a:r>
            <a:endParaRPr lang="en-US" sz="3200" dirty="0">
              <a:latin typeface="Times New Roman" pitchFamily="18" charset="0"/>
              <a:cs typeface="Times New Roman" pitchFamily="18" charset="0"/>
            </a:endParaRPr>
          </a:p>
        </p:txBody>
      </p:sp>
      <p:sp>
        <p:nvSpPr>
          <p:cNvPr id="12" name="Rectangle 11"/>
          <p:cNvSpPr/>
          <p:nvPr/>
        </p:nvSpPr>
        <p:spPr>
          <a:xfrm>
            <a:off x="0" y="5257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thiên thể thuộc vùng này nằm xa Mặt Trời nên có nhiệt độ thấp.</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803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slide(fromBottom)">
                                      <p:cBhvr>
                                        <p:cTn id="13" dur="500"/>
                                        <p:tgtEl>
                                          <p:spTgt spid="9">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slide(fromBottom)">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plus(in)">
                                      <p:cBhvr>
                                        <p:cTn id="21" dur="20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plus(in)">
                                      <p:cBhvr>
                                        <p:cTn id="32"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4" name="AutoShape 2" descr="data:image/png;base64,iVBORw0KGgoAAAANSUhEUgAAAVYAAADfCAYAAACtZ/snAAAgAElEQVR4Aey9Z3hVV5bnPd/nw/Q709NdoSu0y13BLruqHMsu54ANDoDJCJQlQCCCRJTIOWdEzjkJgRCSUM7SzTko54wIxmCTfu+z9tE12MaWypZp24P9bM7VPveec/Y6a//3yvt/8HX/3QFu3YZbt+D2Hbh9WzveuQMPWxc0uM0doZvQUGgnH28JPaUJ/YA7t7u4xg+ZzvL8MrbOJp+5DlyFOzfu6e+pMXTeT9Htns+Kd6VTCNsNenKnW//fuinsfofbd65zm2vc4ebd8X7hGXpqfD/S63z+/j8DPtF4QOjzeb/vXf1Ix9cNnJNprKBRHe9wR34D/A/175f/6STOnZsgPKXajc7j5wDhA4qHRw0wv0gHH5De/OwOQkfVOml37+f7/fZH0+fjDVl7b17nzu1r3Ll1U41V8cyD4BXfot/Ne6n1TDD4G9qtG3Djxh1u3f6MO3ymJsttNUZQR/ltN+/3o3mX32Y8wteyjt78jNu3PuHWjevaGncPX/ykx38Lbsr4hTc+X9e/AqzSoXXK4fYNaGm8iMdWhcdaTZm9Hq+tFret5mHrigb2ajzOKtz2SkpdNVy7cpuPL96gsqxB9Um/x1H146WjXZ69GretXjWPo5qbn93gYkc7ZZ4KXLZqXNa6Hhufx1at8aHwoq0Cj728s5XisWvNba/o1v08thq6am57A05HBRcvXuLOnVtcvvQxTnsVTlsDTnud+uyyy/j/354LTovgQTVN9c18ev0TGusbcSu6CF/UaZ8Vr/x06VRf28Kn12/co8R/BVh98ruGrwpY6y/jsdZh19fgNjXiMjXiMNY/bF3QwGmqw2Otx2GqxGGq4Ppl+OTSbSo9Tbgs1dgMFbgtdTi7uM4PltamGhzSjA2quSw13Lp+h4ttlxTgOU01OHuQV1zGBlzGelzGOlzGGlzG6nua/F2L01jXJV8Kvd2GbjRrMw5LFRfbryi19nLHNezmauymBuymOuzmKhym2i7v94N9fz3Gdw04zTU01bZx8/pNaisacJiqP+cLxSOKT366mFFV0ci1Tz7l1i0xA4jkKjj6BVOA6AJap5JYP4OW+o/xWBtxGBpxG1vxGFtxGZsftm7QwG1sVEDgNtVy4wpcvwjVnhY85nqchno85mbc3bjOD5PeAnSNuAwtuIwteCwN8Cl83H6NckctAoTCL9/q2Q1ClxZchmatGZvxGNrx6NvwGFrwqL8bcesbcOubcOtbcevacRvauryf29CMV9+MV9d51DdTamjBq2/Bo/rkczNOUzN2UzUX268q1fZKx2c4zHU4TE04ZMEw1ygh41uN70f7zu8z7w0tuE0NtNRe5NY1aKxqw2Wq+5wvtAVR5sF9fvsT6aupbOb6tc++yRRwP2C9qoDVabwLrML0D1sXNBDA0Qs4NCogvXEZPhVgdbfiMTUgE9xjbPsR01H4oUmBmQCa19ykgPXqhU+pcAiodp77Nrwik9XXBLSNrXgFWHWtCvRKjY14DXV49NKacJe04dVdxKO/0CU9BZgVsOq1o1vXpEC11NCKNAWwAqwy6S11XGy7qmyIVy7cwCkLoklAtwmnWRYPoUEXfPBTP29ow2NqorX2Crc/gaaqDkSgEJ5wG1o1PhBe+AnTQQFrpylABNL7OK++BKxiY62/olRaUbPcpiZNWjDK8WH7JhoIcCpJytCE11TPzU5grXG3dAJrC15j+4+Yjo3as8vEMrRRam5WwPpJ+6dUOnznRMP5bnziNTbjNYlUWY9XX42jyIM514wlz4StwEqpoYIyQwPekkYleXbrfqJ93dM8Bu0Zpc8lUrAcTc24LbVcar0KN+BK+2e4TGKKaNYkVXMtbmPDdx5ft573O9Lwe72HLEamZtpqNGBtrrp4D1/43n8nP/yQx/Ednq1WJNZvBtb72FgbLilDv9NUjdtUp0DCa6znYftmGnhEUtW1Komq1FTLrcvw2cXb1Lo1oPUYBCza8Robfry0lEVDJpahjTJTk4q2uqaAtQGvOieLxzfT6f7nhSYNlIpkr6/DVliJKUePLiOblBPHObR9Ewe3rSP5xEH0WZlYcnXYC2w4ikq7vJ9H2WnrcRnEVivCQj3W4ioMeaUYcr3oc70UZTrR5ZRSlG2hvfGiioi50n4dl0mkVAHWBlzmajwyH77V+L4NTX6YvxENoNTYRHvNFe5chZbKDryGRrz6tk7eaPzJ06i2sqkrYBVvloCr5tVSzquGDjy2SpymStzmGsVMHmMdD1sXNBCJSGx/Ik2Za7h5RQPWGgWsdYiUpEms9V3T0lTb+R0NcLTJXIvXWIPXKEe5hq/JZP+6Jt8RKcv3XTneOw5t8n6x797zX/7cqNk8RY02N3ZKrNepdMh1RV0Xc8eXf3O/v33j057LbajFpa/EWVJGQWoJp/YnsmPtSrasnM2WlTFsWTWVzaui2bh0EmsXRrNpyWyObd9CYWoujuJy3Prqzvt+cZwufQ32kgrMxWVYdRXo893kZ1o4deQ8W9cfZO2ynaxfsZtVi7exfukeVi3aiLnYzPXL17jS9gluU02natugPnuMvue+35j+H+kTm7Wpkbaay9z5BFqqLmg8pjQZMeMIv/20afG5xOpzT31jHKtA7I07tChgrVHea7GTeJStRGxLD9s306AJp0FsdQ24LTV89jFcv3ybKm8TbrNIS024TWJjFfvTN9PSaqvEam3AYbiCp+Q65SUdVBrKqTI5qTRWUVbSjqu4A4ehBaeuQanNVYY6agx1VOvqqNLVU1FcT3mJSNDXsRd34DK347Q04xTHpLleqbceAUidTIyun0k5rpTzoQWXmIisdUpl/rjjKuXOOtXnVjbkbx6bqNMOcwUOUwNOUztOYwt2fRn63BxST+7gwOaZHIybwZFtMzm2YxbHd8zmxM7ZxO+cRfz2mRzZGM3+VZHsXBTOhnmT2Bu3icLMAmz6KuymNqx6GedFzLo60s+VcHD3Sfbs2M+GtZsYO3ocYSHhBAUEEzgymLDgsURPiCVoxDjCAsczJnwcY0aFc+bUKT6+cE1pbGI3FDqJRC6LR1fv7qd+XhyXbnMjLXWXNOdVdbsm0YvzUZpoHdJ+wrSqrWzn+rU7Ki5aogHuqMDd21+TIPAQWL8jM3wzsDr/CWCVsCVxmIjdz2UUKbgdl74NR4kWVSCM6zQ34bS24rTIfesoszTgEclPVF5TI25rGw7xpuuaqLBewGloVL+R8CF1beVpb6FUPO89BKyubgFroxa+ZJTnaMShryAnJZ2jezZyZOcizhxczNlDizh/YjkZp1aSGb+S9OPLSD20iJQD80jaO5szO2I4vjGKnSsmsmJ2JAtnTCIl/izmEi+JJ/OJW3uYWdNXMGlcLGPDowgPHkdI4GiC/EMI8g/+HFiDRoYRPWEGkyJjCfaPJDRoNKPCwkk4Gc/VjuufA6tm/hC74UNg7Q6wKnD9CdOq5iGwPsiJ0HPAWqq/gFe85OYaFVtpM7dg1l3FpvsEh74Br8WBR1+MOS2DosRE0g8dZP+qFexYuoQ9q9cQv/cA506cJjcli0qzh3JzmTJPSCiM0ySShYRFiQe3WdnHuiNddEdi7R6wNuEydyALjdNYTklWDknHd3H60CpSTqwg+8xaCs9tpDh1I0Up68k/u4bchJXkxC8j5+RSso4vJu3gPM7smM6h9ZGsnxfA/Ml+xE4IJTZqCtGR05kQMYMxYZMZGx7NhDFTGTd6KmFB4/D3C8bfL5DAkUEEB4YyKjSC6InTGRM2kbDASYwJG8+Gdeupqaji4wsPgfV+fPEQWBt5CKwPdNXsOWAt03UoSVLiYe3WKqyWBuzGC3j0jXgLDZSc2UXW9hjSl4eTvjyM80uDOR4ziIPTBrBj8kfERQ9kZWQ/Vkf7sWVJDOePHcRdYqPcLIHymgQs4TEiqYp99n4T6Mt9PQeszTj1V9U9jXmFpJ7axdkjy8hIWE5B8lr06XEYM7ZgytiEKX0DxrT1GFLXok9ZS2HiCnLjF5NxeB5Ju2dwcvM4DqwOZvOCIGLGDsGv73ssn7+MrRv2sH3TQTas2sXiueuYE7OcqMhY/P1CGTk8iKCAEIIDQokYNY7oidMIDYwgLCiKWTMWYjFa+eTKNT5u/1Q5uoRessh5jQ8lVuGJh8D6EFi7BRhfBpBv/3fPAauo5xLHqQLuzY24TZWUGayUZp/FcmINxdsnUbhqCJYVH2Jd1Rf7mn5YVvelYHFvkme9ybGpr7Jj3PMsD3qaCX4vExM+gB0rlpJ3NhdHYTUevdgNBSwk1KhahRF1Ne6eA9YWXCXXFaDnJsd3SqmLKUldiTljPdasOGy5W3HkbsKVuwln7iZsmRswnV9LSdJK8k4tJvPYfFIPzCJ5dzRnt4/n8LoJrJ87jpDB/dm+biu5qTqKs10kHs9n3fK9zJ+1mvERM/AfHkqAXwiBI0MICx5NZMQkwkPGKWk2ZsoyUpNyaa5v0+JY2z7FrbK2BFibFa0emgIeAqvMk4cS649UYlUqu5IsL1FuaKNSb6M89zCuM7Oojp9M+6kZXE6MpePsFFrjJ9BxOoq2UxOoPBCOfUcQBev9OLfkIw7E9mH5pHeZMORFgj94nWlhY0g5eh5ncbWSwFz6Wpy6qm4tQD0HrM24Sq7iKHaRkbCDvLPLMKUvx565FmdmHK7crbgLt+AtiKM0fxPu3I3YM9dhTl2DLmklRWeWk58gZoElZB+dR8aBWSTunMP2ZdOZFhHOGP8xpJ0uQJ9TTvyBXJbO3c70yQsIGjlGSayBI0KVvXXsqImEB0cyKngiMVMWkXiyALOujIvtn6jMq4/bP/sSsErEwU/bKdPV4irnH0qsD4G1W4DRHWbq3nd6TmKVjB+7vhF3cQuVhZVU5aZTmbGOT0wrwb4enHvAe4yb5fF85j7KZ45DfGzcRUvuJqpT1+BMWErRgTmkbInm0OIRxM0YQmzwBwS+/xaTgsJIOZ6KW1+lYkZLVRJI17boHgNWQxOO4jYMWQXkJsahT1mKPWMFpdmbKcvZRWn+djyFGynN3YAnax2O9LXY0tZiSV2LMWUtppSNmNPiMCRvpPjMGvJOriR5/zJ2r53LwmmT6dfrAw7tjOfssTzWL97PtPFLCBwxmsAR4YQGjSEsOIJxYyYxOnQCY0dNY9a0FZxP0mHViVOthksXrqs41o/bb2iSvDIFiMT6EFgfAqs2Tx5KrD9SiVXCtjyGeqqNpTQZSrhgSOKW5zR3Kk7xWVk8N6uTuVaTzsXqdC6Vp3DRdYYL5mNc0B+hIXcPnrNxlBxcRtqWWM6sGs32mCGsmDiAicPfYcAbLzBmxEjykvM1sJAU0QcaFdCkAsyL0s5RlLwBW+YKynM2UJWzh4rsA3hztuPIXYknay3u9HW40tbhytiIO3sr3rzdeHJ3487diy1jF4aULeSfWU/KsTXs37qIJbMn8/o/XmTmlJksnb2SqFEzCB0eQcCIEEKDwhkzaizjxkxQUQKRo6exYfU+CrI82PTNeKwXVbTCxbbrWhhZ+y1tYf4cWCU286HE+lBifSix/mglVq/uMuU6iUnNp810iptl56BBB21ebl6p5ONrbj792AhtudCQwZ3yM+A6DuaD3CjcxeW0OBriV+DeN4+crdNJXD2ObbNHMmvMBwT0e5l+b7/CgunzEFOAyvF+oMAqTqAqko7soih5Lc6MVZRnbKIibS/e8wdwZ2zFkbecspz1VOZuprpgB7VFe6nTHaRWd4SKwoOU5h/EmbMfc9Yu8lM2kXxyNXu2zWNaVCAvPPM4H33Qh1H+QYQOCyBc7Kkh4USOHc/osNEqEmD65Dns330KQ1EFVn0TDuMF7IZWHOYGOlqvc+czuNJ28x5gFSefJAc8BNaHwPoQWH+0wGozQUuRlxvGs1wpTeBK1SFulW/mVv1xblXu5bJ7Jx+bN3OraC3Xs5dxK38FN3IWcT19Fu0nI6ndF4h380BKlvbi/Px3iJ/Rix3j32J56BtMGvQCg9/8K4N7v8XhXcdwW6SoSM8kCKgwLsmvlxhcFTDeilNVw5IkCUkLlVJ/lUpSjt+/hayzSzBmzseeuQx3+hY86Xspy9lNReFGaku2U6/fTYvlEC3WYzSZj9NgOkl1yXGqSuLx5h3DlHmU7KRDHN29lrkzxjF88Hu89vJzvP9eb/xH+hMcFMaosHGMD49mdGAkY4ImsHLRRjLPFWMuKlMVuVTihrEZp6EVKf14pf2asrFe7fi0M6VVxqKltXbPJNS1WUWiMSp0zZQpbUFilsUMUY9dlUiso1RfpxbW0pJ6yvSNWjM0Ua7C46SIjKSNNiFp1Eo97yzvqcU/a9dTscydkQw96XR70MBqN7eitWZVaUzGqPGXJOO04jS2qxBC39gdZkmAuUsDGbtKue2kVU+8w4emgB+pKUBvvUJz3jlupSzkWtp8PkmIhP0fcXnXcK7tGUzT9oHUbxlI64b+VC/rRePq3jSv7c2luPdpWP4S5bP/QmnsY5in/YGE6CfZFfwnNgU+xRK/Z5nwwZ/p/+Jvef2p3xMZPBpbjzqvWrXCJfcAqwa2kuwglaKqcJoq8OhrSTi4jaykpRiy5uPIWU5p7naq8o5QrztCs2UvbfbDtNmP0u48SavjFE220zRaz1JvSaZSfxZnXjw5iQfYu3k1c6ZGEjJiIAM+fJe+7/dm8OAh+AeEMGrMREJCIhkXOpnY6AUkHE6lIN2MvaRSC6X6XAIV+7g8ey1XLnyisryvXryOS5UK/H6AtUyVL9QWNAmod5qklq/U69XSZiUMTksPlVKNUuugXqWSSuaaalK/QNWZvStFC5j6AMYHrAIkP2ZgdZgFUDsrjClQ9Y3Xt3h3lo683+LSOf9VHY+HwNr1it8Tq07PX6PnnFcSt+rYv4SaVR/Sum0kVzYNgHVv8ummgXy67SNungqHrFiunBxL3c7hfHJyDFePhXHtWDAde4ZQv6E3FStew77oRfLmv8SZyX9ne8jTLBn6Fya893s+euEXvPjHf+P1p58m/3wxTjEJdLEIdc95dQ+wdoKrWxIShOklrdcsqdIVmLKcJB7aSV7yauz5Kykv3kid/gDNhgTabae56D5BhzuedlcC7e5E2j3JtLjOU29Po9JyHmPWSRIPxbFx2SymRYYTPGwAIwb1Z0j/frz71jsMGzKSsNBIwsImEj1pDlvW7CU1IRd7STkOcdp1FmPRQEr47cECq9xPpGA5ahKVVhNCyku6LPXYbfWYLTWU6CsxmGsxW+ux2BqwWRswm2ox6qqwWxqwqepbUgBHajj0LIB+HT88aIlVCkFJ4RxpWs0LqUUgzTderVLZg6TBQ4m1C7D4Oub5dv09B6zuwlJcG6fRtKYvl+PHczVpAiSFcTMjhjs5M8C5Bjwb+VS/iKsFs8G2HAwLuVM4i6vnJ9ESH0blvmHYNr6PfdU7FC18h/io19gU/DwzB/6ZwDd+yztP/YIXH/sdO1bHYS2s6EFgbdCAtFNlc0vqrUhjxhpMxV7SEvPZsWovO1YtQ5e2jbKSbTRY9tFqO8kFWxIXXee4XJpIh/ccF7wptHvTaPVmUmtPx150lrTTe9m+YTGzp49jbKgfQUM/YsTAfgwfMJC+737AXx97miEfBTBp/CwWLdhA/PF0TAVenCpet1ZLU5X4VJ/k18kjD1JiFVXWJnUbTFItrJFyfQPlhgZV2EZAtdBSSY61gjSDl3xnLYayFswVbVjK2jC6Gik0VqK31GK01OI0acDqU3d9R5+UqhY1SXHuobnwoIHVa6zCa5TwQM3GrQGqgKkU/BFw1cZfatBMJqV6KSepte+LBg+BtYeYqXtM2XPA6jlfwIV90yBlNDgW0KSbzKW8cDqKY7mWFcVnOTHcypnB9aRwLp8YwfVTI7h2bAgXd39A85Z3aIzrRdXaNzDOfZbcGU9zPvp5DoU9w9rhTxLb97+I6P07+r/4a15/8hEWRk/BlOvpcuJ9VWKt/WIRFiWFicQqwCpNbK2i/tcrc0NRlp0jexOJiV7IuJGT2Lx0GUXJ+6gyHaPRepxW+xnanal0eNK4WJpGR1kWbaVZ1NrO4ypOJC/lMLviljJ7eiTjRgUQ5D+EwBEDCRj2EcM+6kffd9/nxadf4dknX2Zc+HT27zpDbqZNqdellkac+hpKLc2dBUI61enPwbXhgZoCBFjNlmYc5k5g1TUocJWyhkWGcpJ0TpJdFeRUNVHS0IGp+TLW5ivYmq7gaLyCveYiencDhZYqLKqgjhQZ12yJPmARgBW+9ZkGusfDXQPwgwbWUmMlpcYqJa1KMXK7sQ2bvg1TUSPWEjGRaNJrqaHprj1ap4Hs90WDh8D6IwXWipxz3IgPh9O9aU/sR3Nif64ceIVLuz+Are/Cure5te49PlnzHtfX9ObWmne5tvgVLsQ+Q83Exykb9ziesU9gjPgzKeP+zMnQJ9gy+I8s/uB3RL31S/xe+Fd6/+X/8NIffsHiydGY8r4dsIr33FfdSnaccOhbcBgaVPUjt1mk1CqsunLOJxawfMEmxoVNY2zoVNYt3EphSibW3BS8xaepNZ+hxSnSaRatnhya3dnU2DJxFieRfGIrW9fMZu60MUwY40/QiAEE+A3Cf8RgRg7/iCED+vBh71689cqbPPnH5xjaP5T0s4bOfbmacSge8IWU+Y4CIF8E1wcqsRobMYs9VIBeaj/o63HpainM93A628g5RzmZTW0Utl1C134FU8cnWDquYeu4hkOqbrVfw954BWNlKxZ3C1ZLEzZlc5VradLa9wUqDxpY3cYqZUayGJsoKWkjr+ACKWl1HDioJ/6kieyMUvSF1dhKahUt1cJSrDn9vi8aPATWHymwupPP0brOjxtLn+f6pn7c3joEVvWide5blEb+nuLwX3E+6D85N/L3ZIU8jiHyaXL8f0fyoF+S6vcoyf6Pk+D3BMeGP8beQb9iW9/fsqrPI8x5+7dM6fUIYW/8lt5//b/8/Xf/xtTQUAw5rm8lsX4ZWKUIS6lNPLV1qhq/TV/O3u3HmDx+FmH+E4gMn8aaJdsoSrPiNZZjzs3HkpNCqT6FGns6dc4svIbz5CQd5sjO9axZFEPMxDDGBA4mdMRHBPv1x39IXw1ch3/E4AHv8MF7r9DrzZd56omn+Nn/95+cOHgeS7FsNiiRCFIdTKQ5reCMFJ35YgSEgKvY7+oerMRqbMQm5R6trTh0dUqdL8j3EJ9aTKLOSVZdCxmtFyhqv4Sh4wrmi1exXbqG/dI1XJeu47n8Ke4L17C1XMZc3YHB3YLe2oBVgetdYBVV2OfQ+rFKrCKRG0zNnM+pZ9MeE+Ni4hk5di99R67m3QGzealXBAOGRbNu/WH0hZXK1lxlaaNc34SArIzbFyXQUzR4CKw/UmB1HM/COn4w3qC/YJn4DtZpH1I7610aNoZTuvJDKnYOo2nHAD5e+xqXlj9P06w/UhH1H7jG/wzrhF9hnvxHCqMeJzH0d+wd+Cgbej/C3Jf/gzF/+d8E/O1/M/zvv6D3X37Gq4//J9NHRWDIcfcIsNp1Ldh1mvqflaJn2fx1TBo7nZCRY4kMn8KiOWvZu+0Uuvwy7LpKrAU2ss8mce74XhIObWTXpvmsWhzDvNjJTIwIJTxwOKEjhxA6cjABQ/sRNmIAYQKug3ozrO+bDP3oTYYM7kWvt17id795hKkT55KfbsdracVjlv3HOj3Ivv2YPgdYX3jZfw+wStHzsuJGvDqthGOJropTaXoOZ5Rw1l5GWm0T2W0X0bVdwtx+BVvHVRwXr+G4dA3npesKXJ0Xr2G7cBVD02UKKtrIs9ejEy3BrDl1xM6ogLUTXHsKVB60xGqwt3Mi1cuizXlELsogaGYGAyeeoU/4Xl4dupKnek/hyVeH89iz79B3wGhSEvUqAUVC2QRYv4/F5SGw/kiBVbf/NAmDnyZrxH9QtTOYz7IWcONkGI2b/Whd/Botc/5O1dSnaIh5no65L9I+8ylaZzxB3bQ/UzHjaaxTnyNn/NOcDf8bR0c8RdwHj7PkrT8x5aXfEfD0z3jvsf/F33/zP/n7f/2aWZFRGL+ljfXLEquo0+bCahKOZDF72lJGBY0neMQowgPHERM9n6XzN7Bh5V727jjH/h1J7Nt6kg3LNjBv+mRiJocxcawfoYFDCPYfSeDIkQT4DSdg+BDCA4YTMKQ/gYM/xH/AO4wZ8SFRoYOICOlHv/4v88zTf+LDPh+Qk1aibYmtF+dUo9prTDa+k3q2dze7uzduV5NWH7TEKkWzq4uaKdNpNXKTs6zsTszmQJ6BRHcFmQ2t5LR0YGzuwNpyCXv7FRwdH+PouIrrsoDrJ9g7rmK9cAVd28fk1l4g01lHoaUOm0WT0kQN9qnC94ZefVeAfdDAmphdybpDBmZsKGLUkiL85+sZGJNPnwlneDVoB88OWspjbwbw27+9wSOPv0Kf3gHknberRevzxaUzDO27jt33+x4E1s4Cy0qVut9nkQC+aLP69n/Lte53j3+2zyeVdG2Q9xHsux170HkVf47UqEEY5r/NnZxpUDiZS0cG0bZrEBz1g4MDubz6baonP0v5xL9SOv4vGIIfpSDoUXJC/kR6yBOcD3uG5DEvsMv/cdb0/y9iX/01Y5/7FcOe+Dlv/e5f+dsv/oUnf/MLZkV1D1i19ym0FGBqxmOp5+Y1uNT+CWXOBuyGRopzytm1+QixUxYQFjCGQL8QAoYHEuIfxqSxU5g1bRFzY5apMn7To+czdeIsxoVLIZRgQgKGEeA3gBHDBjBy+BCCRw4jcPgARgx+D/+h7xIwrBdjQ/oxbfwIYicGEzXKj4/69OKl519ixOBATh0+h9NYrRxmn/OeqQGP8oj7dlYVHhK+uJc3NL59kDZWkVgrSpopMzRjMzaw+1gaa44lsafISEJpJZl1LRQ1dmBobMfUfAFL60Vs7ZexX7iC/eLH2DquKFC1tF+mpO0yObVtnLdWkFVSitPqC+HyASU8PV4AACAASURBVKuEdt073u82H3oOWOWZJBRP26xRvPuygWS5vp5Svdjn6zGbG9iTWc2SEw5idpuZEGdi1GojAYuLGRSbTu/I4/wjYBtP9Z3Bf704lH///Ss88thLzJ2zQZmDvCap4Ca7oMiYO7WXHhC2ehBYfcz4TceeBNZvus8/c+67MdE/B7Q9B6w1uXp0u1fj2B/Fp5lR3DwXSN3GN2nf3JfaVW9yeVdfbh/w4+KaftQv6kXT8g8pX9AH57w+OBb2xbqgP4a5/cib9T4HJjzP5pC/Mvf9Rxn7j98w6M+/4I1Hfs6TP/+/PPnIb9m1ZTPWoq7DrSSGUMoMSrlBmRBecwM3r8LFtk/wOOopzPawfeNxJo6dQkRYJKEBYQSNCCRguD8BwwMIHhnKqKAIxoREMjo4ghD/cIJHhBA0Iohg/2DCAkMYFRLC0IEDGTZoIMM/6ov/oA8JGva+kkynjB/KrGmBzIgKJHREfz569y0+ePNDJkfMI+l4nrZzgkFqy94bSuXjya74QN7dg0sQEGDX9gdrwmKsZ/2uUyw+EM/2Qj3HPGWcr2qgsKaVoroWihta0TW1Y2y9iEmZBi5jbr+sPktfQcsFsmqbSbGUkpxjwWWV9FsBqXuBVRaUrmjQvfM9B6zNSouQ7cU180U9FXrZVqiOMl09dnMTubpqtuU3seRcBbOPu5i6x8b4TQZGry4mYEEO/ack8Xr4QZ4buJTHXh/Nzx/vxc/+6zme/vu7FOZ5cYg5wCRlHyUkS9NieoIOPQis3SG6j4m/67E79/ohfqfngNVrqkSfmoj1zCouZ8+F9Am0buhD06K3KJ/2PO1Le3F1+3CuHxvLZ/ETuXMulhtJM7l0ajpNx6ZRsT8Ky5bRZC8fzvEZ77Il/HkWDvozU997jKCXHuWdx3/F84/+hjeffwGb3qoFzHcx8VS8oKjXPmD1SawXPsZscLFj81GiIucwcexkwoNGEzwymNCAYIL9gwgaGUSgXxCBw0MI8gsjeGQYo0PGEuQXyqjgCCJCxxEVKYA8joDhQYT4hxI+MpSJ4RHMnTaFRTOnMGdaJNMmhBE8fCDD+vUjZJg/e+IOUpzpVFvTyJY0skXNjwVYJUHAaWjAamlkzfYTzN99lLicQg7anZzxVpJeVkdWZT3ZNY3k1bdQ2NROcUsHutaL6Nsvo2+7RElLB9nNbaTWNHLW4uVMlhG7VYvt9AGrtu3ODxFYxUTTggCrgKjbJCFSDZSXyIIgkQ4XOJdbzqbsepYkVzE/oYLYQ14mbbcxdoOJoGWFDIxN5a2xR3lp2CqefCuCX/2lN//rl4/z60f+xqF9qVgKZePNVkolrVUtuD2DGw+BtQuw6InV6+41eg5YXbLpYImL6pzTfFa4BYoWw6kxXNsymE+3+XHnQDgkTeNm1lxuZi/gWuYC2s7NourUdByHJ1O8ezzpm8JIWOrHkRn92TzmdeYMfpLId3/HkBd+yeuP/YzX//Y4C6fPxmks65aapAViS366ZgrwWmq5fuVT2ltaOXH0JNOiZxMRFs3MaXMJCxxNaEAI4cGhjAkLJzwoVIFlWMBowgPHEh40likTZhAhpfvCJqrtUyJHTWHK+NksmbeOo/vOcOboeRIOJXFk1zG2rdvChhWr2b4+jnVL13A+IQNroQu3oUaldTr0tZRZm7UUz/uapLqaUA9WYhXV3CaRAcYG7LYWlq7fT0zcHtamZrFTb+KI3c1ZVznJpVWkVtSQUdNATkMLeU1t5DdfoLD1omp5Te2kNjQRX1bJkWILx9OKMZllcbkrsf5QgVXtXmGQqA0NWMUOrHbI0Ivm0EGhvo19Z+2sSKlgSUoNC85UE3O0nKjdHsbF2QleqWPw7DTemXCUV/1W8re3x/Cff+vD//n1E/z8Px5n3KjZFGeWItvOy1bt3h7c4LCHgFVWu+8qhf53/b6rCdWT53sOWCuKL9NY2Eh1YjLOzTOpjgvkwp6h3Dk7hovxobQljqXt7ERaEybSGD+BisMRuA+OxbIvgrwtoZxdMZxDc/uyc9p7bBr7PqvC3mTiB39k2D/+jdf/9D955pF/4aO3XiPtVJpy8NxdHL6eHneBtXOvLEstN6/foKLczeKFC9VGfGGB44gcFU3slDnMnjGHmKkxxE6LZVrUNMaPmahANGrcdEYHjyfIbxRjQiYRERrN/NhVHN6TSEGGDZuuBrs4n/QC4k241edq3IZKvKZqSk1ikpDSgy2UmpvxSMENfS1esxRhvp8ZQHjv68elnXvAwGpqwmppVrGnVnMjMfM3ErloHUvjk9iUV8Bug5ljFienXGVKek2qqCG1poH0umbVspvayWpsU9EDpyqrOWh3sTunmD1nMjFZJTHjbjbWDxlYSwVYTU3YO4umuGWXY10rFv1Fcg0XWX9Ex/QDeqYeshJzrIyphyoYt8PNmDgngStLGDgrhXfGH+bloUv42xth/PaJt/m3X/+ZX/7qcSLCYilM9yhBwCPRIUqb6YoPune+R4BV7EFS7EHymO0lNXgtYuMUp4AwrPRr3lctHrBBMbkwuzB6qaUJr4j5xgbF9NKn5aXXfz4JpM83KeR3otLJ9339CtQ7t9SVc777qgIUAvjqObSCFNo57bnUbqWKoEIsn122e4TreiLe7zo9B6yy51VdSTN1mcVYdq7EsDqI0m2DuJQYRvWxETj2D8e924+KbcMp3zYCw6r+6NYOonidH6dn9WHPhFfYFP48K4OeZ+6IN5k66AX833yUd5/6V/7++//Fm88+xrLZ83DoShED/xedOfcbm6Zeqi2gO0OWRGLlxm10xfnMio1hVKhIohIFICr+KE3ll2r9/uGEBowiLCCC0cETGBMSTfS4maxctImj+xIpyLRiKizDpq9RyQWSXaPseMqTL9582aPL94yyyLd0evgvdDrSOhftTj5Q/PIVQeD+Y7r7nh88sFqsLdp25JZmNsUdY/ycVczedZhVyWnE5RSwI7+YgwYrx21uBbCJpVUkV9Z93s5V1JLgLueg1cGOIj1x5zLZk5DxFYlVzV/lDO6KBt0731M2VgH8+wGrW9+ORd9BvukyhzKqWH6mjDknvUze72LMVjshG6yMXGlg8Pxs3o+O55WQbbzQfzZ//ocfv/zDS/zfX/6RX/zi90RFzlcSq/CLigxRPNG9Md7li/t/v0eA1VFSh6WwHFtxJR5Jn5Mtlo21qk+cHvLZIyXPdDWY8ssV+CrJQSr26Du3Y/bZvpSXVgNNa1EllsKKz4HSoZNCIALU2j1UCIy+BqehhjJrEw5dtbqnpahcfUcKaUifOuqrVZ+tpAp7SRUOfU3ntZrxitfRIMArE1AA9v7E+u79PQesJluzKrrhMrpxpp8jY9M0Uhf3o2DZuxiX96F4bi9MSz4gb/br5M55k5Rpr5A0/XUOjXuB7WHPsin4GVYMe5KYD//A6PeeZugrf+C9Z3/LC3/8Ga89/ThTx46jIK0Ij1kWKgGrrulyV2K9awq4df02pR4PixYsVtuchAdGMTpoMqMCJxHqH0nwiDGMC49mXsxSli/YwOa1+0hPKiYrxUBRth1LSaVKeXUaNSlLlYNT236L/a3tboiUAlcB2Hub7AnWXW2qq3f+YIFVstSMEq1gacalqyc1UUdU7ErGzF/F7P1HWZaYTFxmHrsKDBzQWzlidnLc5uGko4x4ZxknHaXq74MGGzvyS1iXlMbaY4mcTC7EYRV74l1TgJgdxPP+3flbo2FPAqs48O41Bai9xXSSYNJBifkiB5NdLD7mIHqnkYg4A8FrjQxbqmPw/EL6TU/hnbGH+Iffev7WK4pHn+rPzx55jn//jz/xm9/8mVNHMrEWCX+34VLpvTL/u+KD7p3vEWDNPGtk9aJtnE8owKkArE55hDet2MOO9UcQoBMQFGBNPJrNuiW7KMpwaE4ElQmiSaCaJKqVPxNpc+/meFbM24JTrzkcpE/7Th0usZ0ZaynKtLNh+W4FrvL30jkbObEvWYG73FP61HcNNeoZ0s8UsXbJDuToMQuAi+dRiNU1cHx3ovccsOptdejs9VisDbj0HoznEjiyMJTDk98me05f8qZ/QN7MD8mY24eMBR+SGNubM7M/5PDUPmwd9yarQl5iwfBnmdzvSfx7PUGvv/2apx75d17661+InTSDnJRiBapKe5DKQd1gOA1Y73Ve1XHj6h0utFwkP1tHwvEMTh/P5cyxXBKP53D6WBanjp4nOSGHnPMGCjMd6PNKlVRql722FJhKLruWAntvfQFVZ6CzApRMPK3Jtt3SfH/7FoROifUrUuq9/V1NmAcLrAJ2JpNodC0qltWUW8badQcZMX4mkas2ErPnICsSzrEpNYcd2cXsyTewr9DE/iIzewuN7M7XsyOnmLjzuaxOSGHxvuOs2XOC3EK3SiculYIunQkCUuhFHETdecfd+U5PAauak/c4r8TGKs6rCuXJb8NkauVcbgXLjjqI3qJn1OpiRi4tZvD8IvrGZNFnYgJvBO3kuY+W8uRrEfz28d7863/8hZ//6o+8/NI7FGU7cRlk/rfiMojW/QMDVtk7KHrMbE4dTFMAJ1KrSIkzo5ayZNZ6jPlepHiEQ1dD5lk9S2ZtJDfFooDVVlyFMa8Uc2GFOhrzJOOmRoHpygXbmBA2E/mOLtutfq+p91ImTJNGk47nMKB3ALmpJnXvbesOkXg0C3NhGbocl6qrKUdrsUi+dZzcn8L0CQs5dSgNU0EZlsJ7N8rTyot1h3m+3Xd6DljdRpG4m3DpL+HUteMq8VKQeITTG6I4MWcYp6YNJH5aP47FfsCR2A/ZGd2bbdHvsSribeaHvMHUYS8ypu9T+L35B9595ue8+Kd/p+/rrzBv2nwykvQ4JVzK2o5DL4uT3Ksr4BFTwH3CrT6BKx2f4nHU4VRVrKQ2ZgtKnVelAiULq04rct1ZRlAKXzt9UpRZKjz5CrZIWcFarQaqqoNa11nIxVfURUvPvLfIiyon942A6gPXrsb3gIFVVbdq0dIvdU1UGZvJOm8hZkkcAyfNIGTJKmL3HGLRkdOsTjjPhnNZbErJIS4ll43J2aw7m8GqhFR1fubW/cyP28uxpDxsljolrUq1LCmQLfGbAqxSz7Q777g73+k5YP1quFW5CreSPP8G7OZmCs0NrDvhIWpDEaHLChg6N4++M7J5d1IKb4Qd4cXB63ni7VgefXokP//dq/zLv/+J//rTU6xcvglLiWCC+AM605k7i9J0Z4xdfadHJNbEozlMGh3Lge0nKc6yqabPdTI1ci6LZq5BPpdk2zm48xTrlm1j2oR5rFwYR0ZSEfnpZjau3EPcqr2sWbKdpXM3kHD4PKZCLyvmbyJgSATb1h1g8ay1bF9/CF2urDJS2q0eXbaLJbPW8fe/vMGimasxFbiJW7WH00fSSTicxpI569i2/gBL5qxl06pdFGSYOXkwmciwaaxevJmlc9ere6SdKcQmhY2VXdhna/0+JNieA9YKXR1VJS2UlVzCq7+iVlyvxYMlL53T29eyY84U1oz3Y2FIL2aOeJWpQ19k4sDnGd33GQJ6/5UBr/yR3s8+Qq9nHuWDV54jfOgQDm7djz7HqUBPYjYF4CTERdG7G8CqzDTqe5opwGNp4M6ncLn9GqXOBhwSPmRs14BVJAT5rlnUUAFGcSxJSE0no4tdVwWGy/caOqVXMQcImNZ2Nh+w+swEPoCVv7XWPWDtClTl/IMFVrmfQ3ZuMDRSbW5VICi0Ss2wMGnOavzGxxIes4RJKzczc9sB5u49zryDJ5l3KJ45B04wa89Rpm3eS/S67cSs3MaO/Wcp0VXgkOLYSlq9K7GKeUXAtSuw6O75ngNWeSaJAJDFVbPhl6kEgTq8Oqk10YTF2kh8Vh0zN+QQODOJ/hPP8k5EIi8HHOL5QZt44p0YfvNcIL94tBf/+u9P8cjvnmfY0FEU5zkULUS70cBVjj23uPQMsB7LZpR/JFMjZ7JmySbWL9ui2siBISyIWUZJjoVz8WkM7jdMxSaG+o/mlb+/yeK5K4g/nETg8NG8+0Y/IkKjeL/XAIJHjCb5dAaL567k1RfeJsQ/glD/CF585jUO7z2JtUSC1RsoznQwf8YKnnviJWZPmY8u10LI8Ag2rtjJ+uXb+etjzyknyaigSPXbfTuOqN+PGBxMvz6DGR0cSa9XexEVMYXCTGOnLVibRJptrjsT7p/5Ts8B6/2Y/F5VJifZyoGNe5gbEca4wX0J7/8WI999kaFvPsOg155mwCvPMOjVFxg1cDC7N8VjLqjCVtw9yfR+95a+r5YNrPti2UAlkbb12AT+uuf4fvofNLD6pO97j1rRmJKcUtYu3UvoiMmMiprHmFlLCZu7jLDFqwhbtoaghcuJWLqW0XOWM2Xxeo4czcCYV6GKuZRZW3F2pvN+P3R68Ntfiy36VJKLqfNOM2LccXr57eHpPit54u0YHn1hBP/22Kv86rfP8Zc/vIr/4AlkJVu0rVtUPeB76fvPzOVv/m6PAOvZYzkEDR3NqIDxTB0/i+kTZqv2Ya9BzJm6CH2eDX2elZNHzpB2LpvTx5MYOSSY6MgY9mw7orzEKxZuwmOr5eThswzq68ehPSeYF7tUfTYW2TGXOOnbezDrV25Bn9tZEMRUR9qZfN599UOsJS5KbdUED4sgbtVuNqzYwQfvDKQw24DLUsGIwSEsmbeKHXH7lMNky/pdWHROdm3ew0d9hiiborLJKjuLrFw9t3rdZeDvF1jlPuLdFIB16htw6yvw6u04Cg2c2refratWsG7RQnatX092YjJunRWP3qO+65LSdCZt1dY8pN/MOHfHdPd7D4G152x0Ql8lxd8z+aXcokNSOQ0NKh2zONvLxnUHmRC1gIH+kXw4MoJ+weMZGBZF9LzV7DpwluwcOw6xkYs9Vb1fcfKKz+Lue+vpzz0nsXbvGcUR7jS3k5XVSNx2PSGRe+gzeAkvvj2eJ54dwKOPvcKAfuHsijuFqbAKcQxK+zJ95e+eokWPAKs4pKIjYok/eA63qQpbSSkuYyWxUQtYELMCY76T/HQDE8ZM4e9PvcLr/3iHF55+jfGjp7J321Gix83iwM547IZKTh8/z8APBFjjWbFoAxNGT8VjrcJQ6GD4wGBWLt5ISbZbAw9DrdpOo88b/TEXOnGZygkZPpa4lXvZsnYfQX5jsBvLqHDV4z80nCXz1rBz80FioueRFJ+OucTF/h2HGNBnmDJLaOFXQtx7gbUnJ8v3Daxic9VAVcDRIxXoJTzN0oDVUIHdVInLVoPNWIHdWIPTLJWTJJRNYgPFMSihbt1zVN2PAR8Ca0/yylcnvgYIDZ0hZ3Ksp0LMVyXVOHRV2Iw1mKS+rbkWt6UBj76GMkmMkKwiiecVW6quXnPYfo/O2gcNrJW6WspKaik1t+KytGMxtVNUWMvpU8UknynGUlyuQjd9gCp0k8XpBw+sZ4/lMjVyDicPJOMxibe+Goe+ghkTF7Bk9lqM+W7OHE3jzZf6kJlSyNn4dPyHjmJSRCz7tp9k/KgY9u9IwG6o5tiBs/R/z4/DexNYsXAj48Kn4jBWYCnxMnxACKuWbKY4SyRWsb80kHwyh7df/gCbzovHXEXQ0LFsXLGbzWsEWMfiMlfhtlQTOGwMS+auZcemg0weP5uEo6kYC13s2XKIfu8MIT2xqLMYhw9UfRJrT06W7xtYNYnVJ3G6TJIO2I7L3K6cE3ZDE3ZxCllasUs2i6EFj0ViPUXK1X4rgKmFnvzzq/dDYO1JXvkqsAp9BRTulbYqSuqpKKmjwtBAmVokNVukp6SWSn0D1VLTVecLJWxUkqssvvdbGHuq70EDa1VJI1W6BsrE92KsQmr8Os3V2MSmrKvBrZMoogaVVCKJJSJw3A9Uf3ASq4oKiJhLvIoK0GJWnYZaZk9ezqLYdRjyvKQm5PN+r0EKNIf0D6LPm4NUPOPmtfuZFDGHQ7vOYtNVE384jUEfBqksm+UL4pg4ZqbyBBsLvary+8pFWyjOkmr2WnqiXPeFv77BKP8J6HMdBA4WG+teNq8+QOjIiXiswog1BA2PZMncjWzfeJjJkXNJOJqBuaiUfVuP0v/dEaSdLkYCkj2qMpPmfNEYrSeZ8PsGVp8D4u5RxvP5mCS0xDc+cUwJsH7B5OH73T8PqgqQlZ1VC94Xh4jH2nM2VgF7MVWIRC0Lh08CU5K5OF/094DH96Lmyrt7kEVY7gOsUtrucxVWnH6dufPi4ZciIiK9djYpKCJ9FWLi6cEwou6A74MG1jJdO2V6rZCKaMxOcwVOS5VycApOePQSpyqOUx9NNdrdD1y7M77ufKdHTAHFGR7iD2RQmC6xqdpWvBJ7euZIDsknC5VTREKbDu5OYP2KHWxavY+9205ydO85UhKKOHkwnbw0O3Z9HUXZLvZtSyAv3UryqQJV7V3UGlNhuSqAnHqmGGtRLSq1TV+PMc/LljX72LHhIKYCD4d3neH86SLSE3UKrL3WJuyGGvX53KkCFUp06kiGuo9NX01uqpE9cScpzvSoa3ok9EJl8QgISdbWt1eNv/oCvm9g/SIgakHg9fhiFktVYV/JZpEmVeTFM9xz4/u+JVaROpRkLdqKQfhM0hC1MXvvLVr9EwbWL4OBhEtpJe80OvjO+3jvy+d9/d/n8UEDq9vQgcvQrkUPmCWsrwaH7PYr0SYSVSDnVXSBD1i//thTdOkRYJXVQBheUyE7pQe15UGTFsIg+dymRhyyk6JV6nLW4DKLJCkhMdoq7JTfi0oqKa2S3toZgqM+m2WbihrsBgmvkfto0pYmpUgygsS1SgKAtsOmSiQwajYoj6VJqU9usTWatD7tntr9BThlEXCUyCQVUJVsHp/EKsDak4b+Bw2sAqq1lBrqNCCVferVXvUCqto52dmyp5jpewXWTiAVCVXZgTsBVcBVk1p9ppsvLi49NbYHH2719ZPfB573PSqt4Yu/7TkadI+2DxpYncY2nMZWFTKm4YYv3E6LUJDtgFTSyD2OwPvS7ofmvNJUSgE7cYII8bWjV4zJEq+o12x4DsmCUnGIMnCJTdRAVQzJdp1k10iqmsQ2+mwgIrI3KaCVfuUVVVKLbKkh4CfXrcNrkZWpGq+k08peShL3KE6cTtFfu54ArAasEg8on93Kgy7AKpJQMy79TwtYlbStFhsxZ2jB1mrhUOaARm3R6MGF4/sEVgFQAVSRTG3FtRRluDl9OJvCdKfycisH3HdwvHUNPj8MU8BXAUErUq1igJUpy5fk8sX+rsfXPdDsznUeNLBqfF7fmaBSr0wfoo1JGUBfE0z4Ku2+uADJ+e6Mrzvf6RGJVdRnj1TiNgswiZTaglNJrCJFdDYJQDZLvQAB185BKrCUwUkFotbOdMQmPJ3AqgGvgGaj1ucLkzC04NILuMq9hIFE6qpF7LpaERdRbztBWQBUvN4+IJXvi43O0qL6NCm7M0jYl2eugEdzjv33mAIE9LSwKQmOVyYJdbz74qVfy0LTiszI53vDaIRmsq20Xe1x1ITd1ILDdAGHURxZrTjEQyxRASpLTnNcCXAp9Vo5BmX8omnI+7tre9UAzmd37vxO5/eFrp+nln6NjdVtlDhW7XpS+0FrNSrbThwN8rdoEE5x0sgiqtR6bWGWdyUAKp7t00eyCRgUyaoFOzDl+4pwy/3v0ki0JC3BQQtTUhNCBcJ/8bml3xdNoT3bF89rduivA1bh5yZsunpVJMauq1ZjET6X9yGZa1IDVpr2Lr94bd87Ez6W55B3oCRyka4+lz41ntXo2/lZ+LuT7k5xTumlRmmzKloihXC8SrjRTCf3G5Pq+/zd+p5J47u7wOHr9x2FtvIufH/fPd6tJyHP1aLSZlvqLnHrGjRWX9DmvMq4a0IJWEoAursIaFEpwldyTY0OPtr4nucuf959x1pfOR5jldLMJCNLWqmullKd9EmTeiGadtwVuPru9VWa3b2nNh99f9+lge/Z5Ro9BKwiPfpu9PD49bTonilASdPmRnR5HoyFHhymStwWsRnVKfOJTVeLPt+FPt+J3VihzunynJxPLFaRFQ5DLVaZ4JJvr+osNCpTR5mlQ9Me9GJO0VJVpciKZOOU2VvJSjZ3xvmJRN+I09CM19qh0lsdUjXM0kRRlls1u9IIRJuQMUl+vpYh0x1g1RxPDaSeyiP1dDYpCRkkn8og5VQWGWcLyTtvpDjb+fl9XLIQSJqrON/ElmoS2riVvf7cqVxlVhJTj3h8bRKjqT5X4zRVq7AjiV3MSbUqLcVrlUkv28ZI2qymHcmxONNNSZanc7EWp14rLr2YuFrxmoRuber+LnMNVy5cg9twteOGur48U0pCCSmn8zl3Op1zCekkn8pTW2znnLdQnGOhKMeE3VChBaZ3AozQLvW0TnsuWwvWkiry0i3knDdpmp1oWLo6FUZUam5TTkinvhmPLE6dlb2kIFF2skEly2i1L7R3W2ZtJOucHnNhaecC1YrbJGOQjDZRjVvxWi4oFVpoKzvCCu2EPsJ/PtooKU4Ek06hxmNpx1os5zuvI5lypjZKrR04RGPtTEd2W+q4C6wXOzXUJizFlRRmm5TH3mtqp9TcrsaVnWRVSQxKUDLUq1oiGYk65dWXBVcEh7xUC7psbyfwalppQZqDnLRClZ7q0Ldh17UrPijJM1GUW4xVJynynSnSIkRY6vHaJBSxQW2ZLX87VSaf7ISrga/wkSxiwiM+bVf+FroIPZyGKi11X0ovqjA2eSeisWuLgggfD4H1gS4I3QNWjakbCfeP4qP3RrBn2zFc5moVHSGgsXrxLt557SPmxSzHUOAkI7mYUYFRDB8QzrrluzAUePFYROKRyj1aUZsyS7sCV4eYXBQDNFCS5WDrugMc3HUaq66S8IDJqjiKT6OQSSbbREvNAJc4BUy1zJyyjIWz1ivHgNjIhfE0hpNogK4lVpdBPLQNGHK99H5tAG+//D4vPf06f//ry7z2xjwKpgAAIABJREFU/Dv0eWMAc6ctZ17MSlYv2U5xtkeBvAC2U8xKpkbE6ThzylJGDh7F7GnLSDtbrPY/kjAajwKGOubOWEniiQycphoO7znHxNFz8FoFIDQzlNDRbRFTVD25563ETFzKtrVSMKhSgZlMcImLFEDTzEQasN8LrB9fuKEWJWNBFe+94cdbL/fjxWdf47m/vsQrz7/Hu68NZfbUlcyfuZyVizdQlC3gLrZ9rf5BYaaTEYPGUpLrVgvirs3HCPYbz+jgaE4clNBFbT8urdSlCCwycZvVexSTmwJYUx2xUUtYPHMdJdkuBUCitZkLyhj4XiDH9yYpaVnekbWk9nOwEB4TAPEBqIp5Nsk+UnXIIio8IDQS+kjzLazawiULrma2U1KzuVldS/p8QHQ/YPVa29izJZ45M5aouHHRbCUSRzL+RPs4tjcFc4FUv6vi5IFUIkOnMWPiIlVaVDSZqeMWsicuXo2x1NKKtaiavZsTiAgdT2ayHqf4R0wd5J63ETN5DkvmL8VY6Mau0xYGh8Rum2qVxCx+Ho+1QQGsr0+2ZL87zho1fjUXZFdbKW+q+KcOj1kin7TCUMrE0OlU1QQqTdN8CKw/QGCV1dFSXEWw3wTeevlDZk5ZjEU2gTNJgedagoZF8fqL7zMvdhkluTbSzuazac0e9u+IZ1fccXS57s7CJnVYi8opSLNhyq/sVOEkZElUxDoVAhc0NIJVizdRnGvniK/2aVEpxTlOinNcFGTYyUk1Y9WVYtWXMSNqATHRizAUeMg5b1SOSLeYFIwCvKK6f3O4ldvYrhyaUtE/M6mYtMQ85s1YQrh/JPu2HlN9GWeLmT19CcvmbyAtsRgBIHNxFXZDLXZ9tZLU49bs4tj+RLUxYXqS7Lx6NyOpJMdD/z4j2bh6NyW5dvLSzSq8zlJSrkoSmorKVI3XklwnNn0leWkmpk9YQNzKPeQk6ynOciIqvaof3GmCEVVXFYa5R2L95OJNVTzGoW8kI8nE+cQi5s9cotKv92w5QUaSUUWhzItZprL+zifmU5jpwlykOXFlAZRFzVTsxVzs5dDuU+zeepiDu09w4tBZSq0NlGQ70Oe6KM5yUJhuV4WKBGSkxrHmMK5lz+YTTI6YQ+KxLGU3F1A9vvccgYPHkZpQgCHfS0GmXYUzShlGU1E52SlGMs7p0eV61EIlQCPvNDvVoGgitCrMsik6ST1cCXcsyLBqFaHExGTQNCiJ1pHi48Ircj25viweXwDWqosaYOsb2b/9NLOnLyb9bL6ir5jvBEj9+odzdM9ZDHlOrMWlnD+dx7K560g4dB6nlPg01ZF8Ml8Vb9LqNzcqk1BRhos+b33E6WMZav8qh76ZM8eyGfihH6dPJKnFrCjTi6VYNLhqpQllntMrrcBcVK4WNKuuisIsu9KC7IYqjIWlimdk3Fq/i/wMC/p8t3LAi+lR/DqGPI/SFGTrHykqJUAvC7KYQWsq2rl+7Q53bqP+u8MtRM35H9qfX/339o07tDR04LHVKGZWRWKVTfKhCeDrTQA+2nRPYpWwM1HnRQodMSiMqHGxpCcV4DRVcS4+jxC/KN57a5CShFLOZLN2+VaG9AskcFgEgcPGkngiC32+h6N7zzIhfDrBw8YTETiDpOMFWItErZLnaeDI7kTeeOE9+r83lEN7ThIeGMnZ+AzOJ+YxbeI8poyfS5j/JBU/vG3jPopzzCoNefjAECLDpxIycjxRY2ciACUMqVSpLoBVJFaRupR9WFQwYyUblm8lemwM505m4TRUK/V19vSFjAmZSJj/BAKHydbYIuWUKNPIkX2nGDE4CL9BIYwYHI7EQhsLy1VEiUSOHNhxmheffpsh/QM5uDue4wfPMmXCbAyFLoYNCCE6ciZhAeMJGTGOzev2kp1STHREDGNDogkbGUnwsLEsn7dRheKJ7b5UpH+xk4pEfg+wisQqxV58krQsfBtWb2XS2GmcPZmtAMZcVKEWQDWWgAkEDp1IbPQKUs/kUZxrVc+vy7eRlpTH9Kg5+A0KJHjkKKZOiEWXa2PHhv1ERcQwPmwagUMiiBo9i7TThap6nK8gfPY5o+pfvWirkqZE/ZcCSLMmL6cww875M4UsX7CJ1DP5WPXlnD6WxoTRMcyIXsiercfJOFfMxlW7FD2Chsv+YpPZv/MEC2auVPSZET2fyZGzCA+cyIhBo4hbs5fiHFmwTKxctJmRg0cTGT6doOFj2bfjJKZCMU99yRQgi6+hib1bTzFlwiyO7D2FLKCZSSUqLf2j3sM5sOMEmecKWLlwPYFDwxnWL4CAwaPZv+0ElqIyZk1exv5tCWpR0YSDRsS+HDoyktVLtlGU5cJYUMHOuGMM+GAExkInO+OOsH75XoqyHBTnONiwcjeTImYxY9IiMs6VcOZ4JrGTl6g49zD/icydsUzxzJzpS7VkoshZRI6aqtLupQD7meNpqua0VMebGB7LKP9JjA+dwaTRs8g8a+hc7JoemgK6BkMfKPbEsTvAKvZETe0OD5jI5PGz1Aq/Y9MBTEVuFs5ay+I5mxjcL5D5M5exbeNehn4UyJwZ/z97b/0kR5Ksi96/471f7jN79x47d/cszc7uzA6vpJE0YmaGETMzQwtazMzcgpbUoGZm7q5m5i5sLvqefZ6ZrRJ2SVPq1Z5XZRaWWQmRER4eX3h4uHvswfGDFzBt/AKsWrwVty77Y/XiLRK/4fCeM9L4+7edkYUeMiUlHko4owdPxaol6xHkH4YBfYaBoPXwTgAmjZmNOdOX4dDeM5gzbRmmjp8tzyyet1IC5RzYdQw7Nx/ED1/1xd1rT0Xqog64O4lV7A3FSkQxZdOlleOIzxksm7cez++Hy0JkSrQOm9ftwIhB47Bz8wFsXrMXU8bOg++e06KvHDt8MpYuWIXD+05h+YL1Ur7Hd8OUaWtqFQIfx+LnH4di46qdAlh0Y6ZLc2JUJn73v77A8oXrcXjfacyYNF8C/zy5F4Slc1dj1MDx8N11HGuXbsHk0b/i0sk7YsJHPTRN+V4HVupYRVIn4FKCTKvE0QOnsWTeKgFWmgqmxBRi+4Z9UpcdGw9iy5pDmDJmEQ7uPoHokCR88+U/ER2ahC3rd2HKuJlYsXiNbLY4asg4HNt3Grs27cfIgeOxde0e7NrkK56FOzccUkM5KrrH9NgSbF29H0vnrENqTC4SwjPw83dDcfviM5Gi/G4GYdWSTXh8NxCZyQW4eu4OhvQfgzXLtuDKuTvgoDluxDRs37gPR/afwYSR0zF/5jIBwAO7j2PK2F+FVkcPnMWC2SswacwsBDwKw5mjV+Tenq2+Eqj8yz9+h+MHzyEpKv8NYFXUCrVioz55zCzMm74E65Zux9ol27Bq4UZ892UfXD9/F4EPQ7B360Hs3rxPjjMnzMPMiQsQH8YASwtxzOeSCAXaojMX0o74XMCC2avx5H4oQp8nYv3K3Vi/cpdI3nQoolqJ8X6jQ9KwZe0+jB02Q5yEeI0DzJxpyyHPrd+HkYMmSn9bt2IbfHYcwajBk7B2+Vbs2nIQ0yfOw7oV22VQWzRrLRbOXIUDO0+Ic9KwfuPx7F6kqq6pR3mJ3iux9hy4ugesnNYy7ihHYsY3OHbwLJbMW4OokBSMHDQFdHBgI29Ztwu7thzAqCGTkBKXI+67F0/dwvgRs7Bl3T7Mnb4UNy/eQ0Z8niwK3bsSgJSoIhlVOWUJe5qMZXM34NzJy8hIysWgviNw59ojPLzzHPNnLcf5kzdE+X/l7D0MGzAG/g8CRRpjzIfU+BxEBCegf6/hOHP0mkzP3QLWFEb1V0zlNHOwI3vPSjkCHkSKZQfj925ZvxNL5q1ERFA8Qp7FYfmCzVi1ZCsighPxl99/hRfPIpCdWojHd4OweM5aCTlJ/SCdSShVjhg4Edcv3pcAPBdOXsfEUTORFJOFP/+fr8WlOjulUOJOzJy8ADcvPcCqReuxdskmpMZkI+BhGGZPWgTfXYoEyNi3BNe3AasScFvZl4ltdvTAKQHWpw8iRGJNiS0UwFo0ZyXCAhIQ+iwVKxfuFNCKUoE1JiwJQ38ZhTHDJmLFotVYMm85po6fiWXzVmP7+r1YNm8NQp/GICo4CRtX7ML86SvFvFDAnjFVU2tx7ugtzJu+DI9uP4ffzafo/c0gRAakyWKl381grFi0Dk/uByIrJR+M8sa2ZlCi8KBY7N3ui0ljZoqEl51ahOO+5zFm2BTs33lMgiTNm7FUwJdxN6imIC88uP0U61dulfgfybGZYB16fdcfxw6eQVKU7lVgpSqAi59pDaJjnT11EXZu2o+TBy/hlO8lHNt/Fn1/GISbF+8jJiQRfjef4MTB09i92Qdzpy3AoD7DERmUgGnj5uGYzwVVRaPom8lLgY/iMWHkbJw/eU1mXuw3Ny4+ET3xvh0nRQAJC4wXCZv9glL3hZO3Rb1GD9BTR64iM6kYoQHxMgCRV25deQjfvSclngnjisSEpmDHxv3iik89fP8fR+LulSfITNDhxIGzGDN4MvzvhguwUvdd4QVWT0ii7ubhLrAyiIYCrId8TuLOtYcYN2IKrp2/h34/jRD9J6ft1Of57DiEGZPmIjE6A7npJTKNmTJ2jkh5yxesxb1rD5CdnI/EiExZPeaeZIoeqAovHidg8a/rcPb4FaQn5kn0sNtXHsLv1nPZDdXvVpCM+jcuPsbwgePg/yBYpquMOpabXoqYsFQM6TdOpuKJUbnuqQJS9IojhpjhUWqtwJG957Bs7kYEPIhSgbUAG1dvhc+Ow4gOSUFYQCJWLtoqut2IoET89E0/hAZGCUg8fxSK5Qs34sCu02LOl59JybEcQ/qPFRAg+J4/oQArp97ff/WzDAgEiQO7T4Cd/OZlPwl5efLgBSRHZ+HFk2jMmbIMvrvOqIsUBAUu4ryqCqDE6g6wblm7B3u2+SLqRYqErFu7dC9WLtqMqJBkfPNlL8SEJYs6Zubkudi+aQ92bNor6cje09izxRd7NvsiMigRMS/SsGX1PiyauUYWJpXFyQZxS6Z6gJHltq/fjW3rdmPJr2uQHFkgzi4PbgRh9dKNuHfjiUSJO3PskrR1kH84slMLZGGNe42lJ+iQlVwofEZweXQ3EI/vBWHZgnXCE5R2b199KGX1u/0MG1Ztx6olG2SQpdQ98OfhAqy0ZnlFFVBqVNSGqfW4cPI+Nq7eiRdPo0Tq5gp7VmIhxg+bhlsX/RD8JAIrFqzDkL4jMWHEFIwaNAoDeg9GTEgCpo+biyN7z78KrMkNyEyoxPQJC7Bj027s2e4jwZqiX2QhL7UedIvnrsBhgTEIeRYLTvFnTV6EzOQiiSEy7JcJuH7hATKTChH1IlnUNgxfmptWAkrobDuCcmx4GnZt8cXkMb+KSeDAXqPhd+MZMhJycOboBYwbNgVP7oQqQW5Sm7zA2nPSKsHXTWClWVVqKWZPXQzfvcdFOlv46wqMHTZVOmRCZK7oQ7du2CUSEqfMnMJHhyZj1WLqwhbj7LFrWLFwLbau24rgJ2HYsX4fVi7YKmYsXJWnTWWIfxIWzVovkgkl3pGDJ+LGJT/43QpU4ym8EDOWGxcZGGc8ntwPxuqlm7Fx9S6xUqBCf1CfsThz9CZSYgpUW8X3L17lJhNYFT2r2AOmVroAa7SsYHMXCepY9+08htiwDIQHpmDlom1YtXi7/O/z/RAc9z0nnYVShSKhPEJOCld8y1GQVYUBfUbg9NFLSI3PxfkTNzFp9GzEhafj+7/3RXhQIvIyynFw9yn8OnWJLBoxiBClp7QYHV48icWcycvhu+usuneasiHmxwIrFxk5AMaEporZ15olBNatIkF989c+cn3+zOVYsXC9xCEOfhqBS2duSrS4nRsOYPu6A4gNSUd0cBq2rjmARTPXSbQmhstjkGba2VJ9sm/bEfT/aTDGDp2Ey6dugyoCOu/434uQ2cshn1MIC6T0v17oE/AoXAbjU0eoTpomAZAig5OxcDal5nUIfR4vlhUrFm7CPYJIUqEMQpwh+d1+joN7TmDmpAWiOuLg9F//8SWO7KPE+qYqgKvrpN+VM4+wec0uBPtHCW05YGXEF2LskOm4eeEhrpy5g7nTluDcsasIehSKpfOW4JdeAxAZFIsZExgH5DWJVQKy1+LgnlOyffqU8ZNlEKFqJi22UnSqMybPwu2rD3DtwgNQ6KCulMGZGNxpxqSFWLtsGwIeR8pi6JSxc4UvCLwnD13GpjV7EB6YgLiIDOzackjWMehGzZgkPtsO4dmDQKxfsRFD+o7AkzsvFFOwhHqUF3tVAT1og+sesHK0z04pkQUWAmtqfCZOHGLg7q9w++oTpCcUym6mW9dThxgGnx2++ObLn/DH//wSg/uNht/tQFllvnruJkYMHI5/fPEtfv5+kOhUMxO42s3FGNo/pmLlgm344vff4vSRK+jz/WDcvuKPBzeDsGz+Zjy8HSoLETcvPhOzryf3Q7B66VZsWrNXLBSiQzIwqM94nDp0E0nRBYorcreLVyqw0hmD5kOpVW8F1vUrt0t0M24oGBaQitWLd2HN0t1Iiy/ErSuP0b/XMPzp/3yJXt/9goN7Tsq0jlI+bVdJu5GDJ+H7r3rLtJbTvomj5iAhMhs/fDUAkcEpyE4pFb0aFwhvXHyEFfM34eTBy2JFEfSIwLoSvrvOKxHP1MhfHwWsMYXYTAuH7b6IDUtHeEAG1i7xkYGCiz/f/PVnxISmyeLknOlL8eUfvsVf//AtRg+ZjODHMbLDxba1BxATnCFp88oDWDhjvboASccGOuXQwaUS18/fw7d//QG9vumLlJgcVRdZL1YVXJT54vffgUBO4BzYZ5SAiS6jHLFhaaD+9+9/6oW//O57jBg4RVbZOT1+ci8UKxi57kYAMpNLcOvyY4wcNAl+twJERcNFrb/87hv89Q/f48s/fC+2xe8CVto+Mw7IhlU78MI/pmuTUG44On7YbFlMDXwYgYUzV+KL332D777shVGDR6L3d33wwj8M08bOxlGfc29IrLQEePogDCOHjMAvP/fF1fO3FDPAJNpmJ2H4oBH44r/+LnrlybJ2sAT5WeXQZZbh+aMw0b+T5v/4ohcWzVkH2oSzDx47cBGbVvvIIhctBHZvOYIpY+fLjO/O5acY/PNI/P1PX+Pvf/o7hvQdhmcPQpEVXwFdildi7UFQdVdi1SLsVyMxIh+pMdSJVsqeYFFBGciMLxM70ISwPDG9IVCmRBeCwcZ3bTyGiOdpyi64yVWywy1NQaKDMiRATlYCN1bUvKZorlKJ5KhCRAVlinQTG5KDjLhSWfCgLpbmI3w+I75cDOj5bT7PRHCmV1FcSI7sGyZeUuIt1I3E2uV5pXms1MjOvZRStR0MFDvXAqTFFIsXklLOIiRHFkp5WI7YkGxEBSr1So0pfqVelITjQ3MR8yJL8uC+ZqQXvXRoUK549FTLd5MiCqTu/H5aDE3SuIV7BXj9pUeX1navRbcytCv7b4k3H/Ws1bKPWnJUwat14Z5uUhfu01Ypem7mT/pFB2fJkZ5aiRE6RAdlgu3MdmOM1ZRolqMU2Qm0X61HSmQ5EsNJf6pR6GGoeualVoMAFfOCNMkUnlHu0YuJ3yxAdBCl3gwkRuQhLjQb3LGYedDkiTwk3w7MRFxoLjITGP6zWvgtJVrhBebHLYz4De4h53cjCBeO38Gz+xES/OinrwaK/WlGfMVbPa/oVJAaUyYLeoxkp80WSXM6aJDfqKpKisiXskQHsyzZ0o7cBy8xXIe0aG6hpHpzdnlK1khd4sOyEBeaqW5eqvA5d2Pm9aigdJC/E8JyZUsnRb9PT9ASMWmLCkoV2vDbisUK+bJYEtuGNOR/hiyl+ddp32sguD67Hy4zignDZwtdxEkjvQYVJV5zq64G1hr60x3dkVhfuny+rxxkRiYlKnwdogIzcWjXJWTE0paOjPcyvur78vHkPcUF0x1gdVcn/Tk9x7Z7DViNLsBKSZ1G9Z60ixYjdOapxXloekONooHn+7+rgq8Gwu88dk9v7n8msTmSy3HtjB9mTViCCcN/xZjBM7Bs7iZxOqFZFa0AXnpeMfIU1U/qLrri0v6xtNIWrcjjXAT9LV6fLEOVMkB1DVLd04Dqiy2r9mPyyHkYN3SWHA/vPqduWFol9KkoafRaBbyfKbsntPvvew5YuQDF7ypmJzUy2kcHZanmHso998vlmTp6gfVjweId9O8CVoZJ1AIEqSoUkVjp/eMKNKokp0l0XUfm7w64vqMcLoMFpbWCDA7adDvNEkeEs0du4sKx2wjxTxCJliZ3nxZYWefX07vq/q7rr7+v/e+eBgz2FPQwFhdP3AXrfvviU8SGZMoCp8QtSa2EF1hdmObTA5HngFUpK5nBlRG0/xqTaP9dn/l0515g9TSwalN9tqMrQPC/pgp4/Z7rc9o529yDwJrOYC1cOFMSpViqq+h6y+OnBdbX+Zf10ur5oUdN4tWOfP/1/N/8L84iSbSuYcAc5UgLjfw0lkVxIy/3SqxvEs4d4n7cM54DVpnuqzFJNemVR01FoJTPC6wf105v44meVwVw1V9zq6VDh0TrUjt+lixCKlHcuHhFcFECgVBtoJxnJbDja3Vhp1eBWlQWbwNa7dn3HZXYE0r8Ai2WAZ8n0FeLX7/ngJX865q07xDQFRCTGMyMvZBEXTJncJTuNYBVQpkqtFHi+DIymsTKYGQ8CWrPmYA6G3BTrUCPtwLGDUhSXIuVaGzc/oVhLRmjowpeYHVjhPJs56TPebVEpOpsBtrNDpTmUyelGKAzUpDCTO9j7s/znldiZWf3XNswJoBIgMmVsjiTGV+M7KQyMUl7fCtcjVymBJbnQMuwnTS9YqCdgvRGPLoRgaSIQiUMIZ1OkjVQVAHqDSnWnbK/DZBfveZZYNVAkgCrSMS0gMhPr0J6HBd3ubFojdQzMiALGbHcwl2lRaoSWpQxfPkuF+4C/egOrEYNS29ENuNHJzNyGKNsUc3iGRp4g7C4RUh3iO3OM56TWN1jAHfK5LlnvMDqaWBVJExOOQMfRmH/9hN4di8cYU+TMHX0IrFeoNSkxCBm7NcK6BiJKY0WGxUY1GsC/K6/EEBlPFhtqk7JUiTMjwLW7vnlzXisH7t4RTB9FVg51WY8ifiwDBzbdxZnjlyW7ZkeXAuGz5aT4vSixb9lfQvSOfCQLhXYt+0oFs1eLbuNEJxp/cEoWfkUZkRq5be6r587z3iB1UOEdIfYlEQZU9QrsXqGed2juae+9S9QBUg8Vm43VIHThy5jxvi5uHD8BuJCMnD3cqCYbiWG50j82rjQDIkMFhOcJvFCc5PLQO+gu1eeIuJ5iri3csoqU9VkZZeNN8HVM7TyKLAS8ARcVYmVu5CklErgnKljZmPjym1S78jAZDmSNjxPjMhGREASwp8nIjOhCLmpRdi/4xAWzlqO5CgGpolCanS+gC7VZ+yb+am/xcLgVdp5gdULrB4bpb0SqyclVmUnDk7fKW2tmL8eP33dF9PHz5NoT+OH/iqRyq6eeYBZExdi0sjZGNZvHIb3n4Ab5x8gM6EQfb8fiunj52PskJkYPXAGNq3YJ+6YVC+8CarulN1VgtQkyTePnw5YqVtlIPMy+N8Lwndf/hN9vuuHkwcv4sqZu9i10Rc3zvth/vTlmDL6V4wfNh39fxyO3Zt8Ef0iDnu3+mBQn6GYMmYGhvcfi+nj5kmELQbSZsBqzcLm/QO2ezTwAqsXWL3A6hYP9LzEygUrmeqnV+Pc0RsS3enC8Zt4dCsIP387VAzhzxy+jPHDp8Fn22GcPXoFi2atxNK5a5CVVIDvvuwtkaPokbVp5U6MHToV4c8TZCrNKbUCrq5A8arU9SbA8Nnu0ycDVrFCoPNBGcKex2D6+NlYu3SDhBq8dOomNq3aKaqBWRMXYOGsFbh1yQ87NuzDuGHT8ODGM2xf54N+PwwFaXjt7AMJtH760HVxwlDiLnRXf97vvv58xgusbnUqdwjuzjNeVQB3zHyzw7pDu3/1Mz0PrOIBxA3x0qpx98pzrFuyE0/vhkn80p+/G4yM+HwQWJfPX4tnD0IQF5aKvVt8wSkygfXn7wbi2rk7yErS4eLJqxg/fCqe3AkWVYECrKQpJU7N3MgzNP5kwCqWB9SXliMqOBFrFm/EEZ/jEpHshgweO3Du6BUsnLkcpw5dRF5qMe5fe4KRAyfg5oVH2LXxCGZOWCJuy2mxhRg1cBp8d56RIOKMu6tYYXiGBl5g9QKrx4DOqwpwZzrtfscVEyt108g7l59j1cLt8L8bJtH1f/lphKyInz58GZtX70bYs1jEh6fBZ9sRTB49C9nJhRjUeyQe3wmELq0EV87cwsSRM/H4drAay5ULY67A6rmFG48Cq4A+y0ZJkeZd9JQqR1RQEtYs2YxDu48jPS4X187excaVOyV4y7K5a3HzwgPo0kslAtWoQRNx68Ij7Nt6Akt/3SB5pMcVya4FB3ecQUJ4jpKvmKO53z7vExC8wOoFVi+wusUDPS+xsuMqer9q3LsShIUz10nc1af3wjCo9xgkR+bizOEr2Lx6D0KfxiEuLB0+W49g0kgCazEG/HMkHt4MQF5aqUS7mjB8JvgutzlRbFo1YNX0pJ4BFc8Cq1Y2BVgVSbtCFuxWzN+ADcu3i3rj4ombEqv27JFrWD5vA66ff4D89Ar43XiO0YMm48Z5AutJLJrFyGAVSIstEjfcQ7vOISkiT4BVsY31DA28wOpWp/IMsTnqeq0CvKqA90k6rvcIqnT6oFH7i8eJmD1xOcYOmYVLJ+5iRP9JEm7vwvHb4I4C4c+TkBCWhcN7zmLetBUSXGTckBnwvxsqQbEJLDMnLJYo98p28Zp0TcDSwMszfP4pgZW6UJaf+4Dt3nQEX/+pN47tu4jLJ+9KMJTLp+5h7ZLtuHPZX+r95E4Ipo6ZDwZ5P7z7AtYu3iV664y4EswYtxTHfC5L0Jcu5wkP4YHFeoPrAAAgAElEQVQXWD1ESNcO8e5zL7B6dazugpcr4NGbiAtZ9KSihw9tOZUN9jQHAgUYFAcA2nFy2izPqkFGCEjKddX7qovv+R0tuVu29z/nOWDld14vGwcEJta1EjlJjMCm0OSVo+Zlxl1mxc1Wc5DQFu1U+nDjw65ntcHm/fV7d/9++Z4XWLsY7CVR3CHcxz3jBVYvsLrLZ2rglS5pkgCjvasAizKl1659PkfPAuvnU6+X9O++TF5g7WLW7on1IYR9+7NeYPUCq7t8pkW0ooE8V+21BRzt/Q8JwqJN9V2PrkCt5emZ46cFVpbbtR7unn+6+r6tr3uB1QusLpLQb+tYXqsAz00lZQosbpYMEKKZQ7mCA7/F5A6waO9rAM13XPP6be3+OrD0DLC+rU7u0OJ9z3iOJh8GrE7AYQXqqw3ISy8R5bBOdDg1yKExsze9nwaMup9ci2ya0GRUodUMNJucKNbVIyeN27HUIC+t/v15fM405uIcU2o1stMqkJNRAXsHYG5yID+Lrry1ElLu35VPcrkFdkYp9Pp22B2AydiOnPQi5KWWICe1Atmstyfbh1GbupJGW62fVQudc4WmpOu708s8lDZQ2kjLx/NH7jyQm1aN6opWtLUB5aUmoY/oRVNq1DqRTz7i2xqPyVGjj0qbV+69eu199HG991Fleks9Kkpq0dFmhdMBwOmEUznB/8DrPycfAGADjPUWVBbWoLKgBlUFdagobERpod6buqFBWYEe5flNkGOJHmaTExazE1UVJpQWNqEsvwmVBXqUdZPP50rr8gIjyln+olqUFleitLQWHe2ARQ9UFreivKAJ5QUN/6Z80oTKojKUllShyWJHqxMwtlhRVlyGqsJSVBRWq/Uy9Gj9SO+KblJP81MlMaGoEbV1NpjbgOradpQX1aC6oBpV+Y2oyLegrMD82dGJtPRU32qqb4Stsx1w2EF0dToJnngPsBKBrQrAosMBdDqBTgdg8ya3aNBpV2llg8NuhcNug9NuA2x2gPc6eP5vSkvyhdUB2NsBZwucznbYOh1wdGo8w3r9G9evsx2OThusTqCDXcDhBOydgLVDqbfWL/5d289T5SagWDthtTnRbgfsxBROXaytgNX6Ej889b3PMh8rYLcqwOp4C7BqgqpIq0Rdhx3OjjY425ths+jhbDECrY1Ae603uUODtlo422rg7KwDHE2AvRFOaz0c7TVwtFQBrTX/vnRsqwdYv44KODpLYe+sApwWwMrAswagrQZoq/73rV9rHWxtRtgdVtjhgMPRDrQ1Aa31QKsBztYWOPnfHT7w1DNttUJz0v2dyVPfcjeftgqgvRp2mx5Whxk2mx7oqALayoFWHhuAdqYexoz30Yj3PFgeZ2czHLbOLonV4aBE6iKxdgGrXLYDjg442g2wNdfCZqqA3VwOh6UEzuZCb+qOBpZCOM35sJvzYbMUAbYawF4DR1sZ7M1FcJjzAXM+nHyuu7w+w/uwFAOWQjha8mBrzYGttQCwNQKdTXCQT0w6wKL7t6wb2wTGQnQYymDrNMLhbIXDaoDTUg6YiwFzOeyWajgspT1fP/LL+1IP8wpMubAZdbC2VcEJA2wdNXA25wOWHMCSB1iK4Gwu/m9NJ1urQYDV6bC9XRVAnFWwlshqAxytcLY3wG4ph91EoCgATEyFaioAjG/5z2uvX3/lPe39txy1d7Ujv2vIl8TvOgz5Lt9/y/tdZftX3yNd8uEwElxLAGs9YG2Ao6UCDnMxnKSH0PMjy0n6mAkAGv21o0t+XfdevUZ6Shu+ft9c9AG05bMFcFpyYWtmKgbsRqDDCJgrpO4w5X1Afi5lVNtceI1ler2cWhuz/to5n3k9fVB9XPKSPHWwmYrhpASGZsDaCKeJdc4FTDo4zEXq/9ff+8j/Wtm1+vDoWm+es76uic+YC4WXyE9OeZd8oNLiN9XfzXoY8+A0FsLRxlmZWTl20SlPeFwpl5v5udZfO3elg3bN9eh630g6KLTid3nuUO/zqN0TOrrm8RvOba16OF0k1jd0rK8CK3UGLUB7HZwcmU2UsHRKoxmKAD2ZrAQwaqkYMBYDBiZ2BuW/k8/xmvrfrSPfd8lDOed3itVvfmB+H/Jtjz1LGnAgoHRaAXQaJDmba0SicxpVEPvY75H2Gp1eo/krNHalvaEY0h7aN+V9rc1UmppK3WwrtkeRDLZ2SyFsrKOtFWhvBkw1UncOLK+URfuuu0etvK688LZ3Xe9LfVVeeduz7l4z58JOYBJgbQGsTSpwZQPmLDgojbEzuptfd8+51kHrU9K/2GbKdxz6QjiNxV1J+h+fkcTrWr9Rr/Gbru3fXRk+6j5BvERRi9jb4GjVA8YywMi2V/GCQPsxeQt/avjxnjYVPnnZFqTDSzpp50WAuUSus09+VHneUQdbi8FdYKVS4CWwwszOpkhgilTgUjC59zrQqQ1MhtCIw0Z/R8FeXud7Lwkk59r7PKqM9vL517/7Of1neQtgJ7CaqoBOI9BpgtNSB4epQukElFi7pcn76kSaFikdz5VurnnKdbU9hKFc31HbRO2Y0lYfQmPOIMwFsJuLYTNXA9Z2oL0VMNWqIKT7+PqZlAFaQEWrg2u9eK7xhuu5dk3eJy+5w3ev05idMBc2zixsBgBtAFUBIonlAOZM2JtzFOnn9TJ99H/Xcqq87toWBgJEERxGSmFURxA8KWgoSe69Tqd38cRHl/F1OvF/AZzGUgVQbR1wtJrgNFYAnBUZdXCadQovfMw3WWfBEBVHWNc38lF5WwaVl88p4KrQTGjkQi+5J33hbfl9+LUPAFbKriqwUvlsLlclSIrz6lRDphv5sDXlwmlgB+L0kqlA/nfWZ8Gh5zRBG7Vc3nPNw/XcmA+HIU/yZL6u7zsMOtgac2DXcyqmfOeVsrjm81mck6nyYDMSeCixKsDqaK5VdZAFig7qo+pC1YgO1oZsoS/PpQ1er7fWJlRHNOWqbVQgNNbaqes69XbyvBvtpH6HOmSHRQebpRBWcyVgawPaW+A0V0uHgjnnVX55vXzv+C91a8xW2tqslvddZVN5hrwi/KLSgrQhz3w0r5jzYDWXwmEzQ+wCrCbYKc1TFWDJgo3Aqs3g3lGPj+NPAlK+1IX1eaX8pIUxH9amHLTXZ6KtLgOttelorctAe0MWrPpcOIw6ebeD/c/AqfhrfdajZVWELYepBHYu5NnbYW8zwmEqB4wsezYcFtKJ5+7zVdezRoXPyQ/kU/Z/BWfekpdKM+KOnbxAOpjy0dmU8wqd2uoz0SG89ZFleks93FIFUFZVfg7A0aas6pnLVElSmb6yAQ1liShICkDM8+vIiXuKsswwWKpS4TTpYK5MQmLwDdgNOqmgokYgGOpEnUBCO01M+WpiJZl0sDVloSjFH6UZgbDpc2WqqRAoG6WZQShMeQoHG01GQo6GOjRXp6KhOF6RICz5cJpz4TCzQfl+Hhz8HjuB+o6oNKRTKNe6/qvPeOY/v5kDu1EHu6UMsOoBqxGOlhrYLaXq4k6uol5x47usJzsZadJUkoD0yPuIC7yG3IQnMJQlwSadiN8kbVT6Ml9LAfRl8ShOD4SpMklobDfkyvfLsl6gOD0Iluo0VRfGb7hHE5FEhK55sFu4QFcO2FuATgsclkq1HJw2u5OfwgfsDE0l8ciNfyJ1y4z2g7FcqZvSfmrd1HZ0mPLQVpeO/OSn0JclCA1Yx5z4R4gOuIzsuEcwVvB9bTBm/RTe6b5c+bByEc7WrAgZVjPspjKVPjmwN5PH3KmbO89QzaaARUtNOsoyQ5AcdhspYXdQlRsuQCoDoYW6XR0K0wIQ8ugcQh6ex4uH5xBw9yTig2+gqSwB9UWxyIzxQ4T/BaRF3EVdQTTswhtaX2N5VLWeJ8pvyoPDVAR7ewOcjlbY2vRwaAOQORNOC9Um7vK50r5sG4W/8tHRmIW6wiikht9GbOAVFKQEwFyVCjt1uxqemPLQXp8hvBwXdB2pkQ9QqYuCgbyQ9BiBficQ6HcKwQ/P4umdY0iPuY+WOvK8O23T/TP21ibA1vHSKuBNO1a7gqlEV1G4OuBor4ejmVOqPHVxoBi1BYk4d2AHhv30I8b8/AuG/7M3Zo0ejqB7l9BWn4vsuCeYMqQPrA0l6KwvhLWR0lCRAC07td2YDYcxG1Z9AWxNBbA15gKUqAx5MBfH4sSOxbh7bi/MVZmwmUvQaSyCpTYbqZF+2LdpHqwyInGarROpJurpdezbtBrtjSVAaylam1LQbkyBvYXvZ6OtKQtWI0EpD3Y9CaUMEF0LH79Bcf3uPNhRdLLY5uDA1KkXqVXRsVJnTQU7B5vulfoyAMmUqwSG0kyc2b8dfb/6M0b3/ycG/vg33Dx3GJYaglgunCZOUfNgJ9NZitDelIeH149g3ZLJyE0KlDa0NupQX5yMzStmYc+mJSjLjYVDQIPToO7LwzIrCxKUrsgXrEe56OSdNgtszVWqpEVAcyO/5jLYmwrRWp2Hcwe2Y3TfHzC897cY0utrnPDZhOZ6SvcFMlA5TRwsdQKibfXZSAy7i7mTByAp4iGaa3Pw6PoRjOj3N4wZ/B16/+N3uHnhAAwVGXByWszpKUHGnTKZCmAzl8NptQDOTqDTrNBI6kqA4wDONnajft0+w+ksdYgViA/2w4yxgzCo11cY3vdbzJ88HDW58XDqaYVRAJsxH9dP7sW4X3pjbL9+GNO3L77/4+8wdXg/pIY/hu/2NRj287cY/csPGPDDF9i4eBqM5ZlwUg9qLIbDwLbzIP9TRSg61gbA3gw7Z7gyZecMSRnQ3Fu8Yn9QgZUCl5ntXYzynEjs2Tgffb/9PYb2/QqD+3yH5/evwFSdDYf0IR2sTdlIj/LD5JF9MeKXf6L/j99gy+rFSIl9hoO7l2HM0O8wevA/Maj3t/j6z/8vNq2ejvqyOA+1XSGcLfXK+gJdVZ1OseUlhLp4XnUPrJ212Xhw+SBmjumLkoxodDaWwVyZhyM7V2L9ovHIiHkgUtSEgb1gqcpHdmwgmkrSYDMUoaUuC8UZwTBWJsJp0aG5Lhc58c9hLE9VKmnQwVAch8PbFsLvyiHoyzNgqslGdWE8zDXZaCxNgf/NoypBC0UaNlcm4+yBTZg+aiiyYoPRaShAetxdWOoTYbNko74sBtmJT1CSGYri1EAFVDVg1Y7dMv7HdB7PAaus/MpCWDFy4wIxdXh/5MSGobmmBPcvncSOtYuQGftYQJXgSunHaS6EzVCIqOc38euEgZgx9hfkp4TB1pCL3Dh/zJs0CCP6/wPb1sz9lwIrOx07u7WxAGXpkdi67Ff4XToJS1UhEkOeYEivv6O2OE2VUKjfpDRTgM6mPFTlxWLS8J8wrM/fkBD6CKXZ0ThzcD0e3TiG5oZ83Ll0GLMnDURW3LOXwCqqF3fas+eAVVbVm4oASyVWz5+MC8f2oL40B7lJ4di0dBaeXD0Oa30+bMYcoLkQdmMxOhvL0VFfhZK0ZIz6+UdkRgcgJcwPR3avRXzIY1hqCpCb+AK9vvzfiA28hfZ6ghx1x4VA878HsNqNhQh9dAHTx/yMwvRwWM3cwXYXDu5Yg+LMCFGLOEy5qC+MwoIpA3HrwiFUFWYgMSIYR322IfTZDbSbi9BqKESboQLBj29j8+p5iIu4B6ubQo07A6dHgLU4KQg7Vs3CjdM70UmdjkUHuzkH+oo4VOS+gKUmFdnxT9Hn6z9jyewJmDqqP0b+8g2CHl5EbkoQDu5Ygviw22LbmRb7HEtmj0Zi6L0uZXxjUQKO7lqB62d9UKZLwOlDm3FwxzKU50ajJDMc00b9hLb6LJH4qBMsSQvA0hmj8NNf/4ytK+YDLZWYOb6XTAFsZh3Cn17E0tkjcf7wZvhumY+O+mwFxMVcxp0O9rHPeBpYqWssROzz2xjy09/Q0VAOq74K2fGh2LZ6PsKeXFJUH6ZcmTqSKUsyIuCzcSk2LZ2DDYvnIDcxHJ312QKsqZEPcebQZhzatQpluTFwaMr9HpZYCay2Js4iShH64DK2LpuN9IjncJpqUJ2fgnGDfkRqtD/aGzOBZqqW8mAz6FBbEIf1i6biyol9mD5qEJLCAtDRVIqWumzoK9KRmxKC7evmY9+2pajOj4ddT8nq85ZYO+sLMGHwT3h65yJaG8tRX5KFW2d9sWfNPHTU5okwYtem3sYyNBZn4ejODbhybDf0pWlob8yDuSYHzXUFsJnKUZEbi6G9/oKcBH+Z3YnUz1mU6D8/lq9fe+8TSqydeh1unduLWeP7wVJLlVMl4sKeYuWCKUiNfATaUnM2V50XgR+/+J94eOMkdmxYikO7NiMuxB/GmmxYLUXoNJVAX5mHJbMn4cXja2huzIHN7QH2tfq+RQjzCLBmR/hj95pFiH52XfQ9zuZsOJsz0d6Uik59Dmz6IqRHP8c3f/lPPH9wDclRAVg0aywO7VmL8IBb2L5+HsKeX0ervhCJ0c8xddwARAfehs1YLCvoDUVJ8N2xHKcPbcPuLctxeO8a5CYHobUhD/kpwRjd/0uRVtghCaxU3l8/uQezx45ERW4KrIZyjB30D2TGPYGjuRTBfhcwY2x/3Dp3AHfO7UJrLadFnHZ4cNR+C7EVBbznVAFijG8oRHzgHUwZ9jMchmpYDVUoSo/BhmWz8ODKQXCa7OD0y1IMfVkKDm1bidvnjuD+pTPYtnIZ8pNjBFxaazJhqcnC7YsHcWTvGpTlRqvASiZyb3qrTO88pArgIGcsQtCdsziwaRnyk8IBcw0aSjIwceg/EfjwIpprU5XFPnMBGoricP3UbhzathrZcWH4ddxIJIQEwkHLhOZS6CszcHzfeowf+hNO+W5GRW6MYmrDxSBZTO2+s5AOPacKoJqiGJ31+Zg8vDcC/a7AZq6CoTIPt88dxJJpQ9Fekw2bIRt2rhmYCtHRWICkUD/MmzgY9YWJsJOnW2mIX4pOQwnqipNx58J+rJk/BoaKJFj12cIfNNqnqsgdScytZz4hsFr1Oty/fABLZo0Q5ySrqRwpMQFYNHM0Ip5eU501ClGdG4Gvf/9/YdOKWTh/fA/WL52LHeuWICc5CG2GPLQbCnDl1D7s27oapTlxaKMq0eIen7tDA48Aa0FsKLYtW4KQB9cBS1mXxNpQEouKnGjoS3OQER2KwX2+gaFGEcF3b14Gn20r8ML/Oratn4+QZzfQZixFYtRzTB07AFGBd0A9pN1YAn15GvZuWoRZk4ai749/xenDW1BdmACrsRh5SYECrB20GBBwpL4oH09vnsTy2VNhN9bCaqjAuEHfIzP2mTRG0IOLmDl2IJ7cOIMaXRRsTWQsdzrWb33GkxIrJTpaTBQiI/IxpgzrA4ehClZDJfJTwrFpxWw8v3tSBVbFYDv4/jmM/PkfWDt/OpbPnoLR/fvAd9t61OSGqk4Lxbh98QCO7F2tACs96gRU3dX7kj6eAVb5rqUEUf5XcWjrcuQnhcFhrEJdcRrGDPgWcSH30FqfrgCCpQhJIXcw6Mc/YemMsdixejEGfP81dq5dBV1SOOymYrQ15iM3+QXCnt3EolkjEcOpcF0OINYrXMByp217GFi5sq4vwtSRvRHy+Do6jZVoKM3ErXP7sWnxZHTWKQuOTks+7JTSdNE4vGMZzh/aCKueHnxMOtjMRdJf/G+fwKGdy5AT/1gVeLJlRgNtIcktGrhBp08IrHRK8r91XGacNlMZOo3lSIh4goUzRyEu+I4MlpyJVOdF4Ye//D+ICb6LioIkRAU+xKZlc3D7wn6Z8jdVpGLaqP5ICnuK5rp82MRE0HODi0eAtT4nFcd27MTuNcthquC0rBjNNdkIvHsWR3asRUlaAnLiIjFuaG90mirRYarA3q3LsX/HKrx4ch3rl3OTs/No1Zcg4NE1TBnTD1GBtwVUHcZiGMvT4LNpIVYvmoIdGxZj6ZyxiAm+BZupBLrkIIz55W/oaOQCDRud4JWPJzeOY8WvU0SCo8Q6ou/XSI54AkuNDg+uHMescYORGvHUzQ7lBjO5xZSeA1bFgoKK/SKkRzzCxME/oqk4Ex1NZYh6fgcbl89EXPAt1WqA5mr5iAm4id1r52PrirmYO2kEhvX5FttXL0BV9gtl0c9chLtXDuKoz2qU66IVzzoCJVdK3ZBaPSuxcuAoRFr4A+xcPQdxgffQ0ViCovRI9PnHf6IoK1ym/9Qd0/OOVijrFk7C9pVzsHbhdPz8jz9jw9I5iA64g/SohyjJjkSnqRRtTcWiY713yRct1ZlKvT5XiVU1ap87aSD8rp2AqSYfZTlx2Ld5MU7vXQ1rPRd9qWfNF4k1KfQ2ls4cisyYh+Li2qnPht2Ui8L0F7h14SDOHdqCtKhHsgAktsa0BDFycVNdoXeLh93oC58QWJ2WYgTeP4P5U4fAUJmFdkMpHt4+hbVLpiAz7hnsejpFlKBWF4cRfb6ELjUElsYCUY/tWrsIN8/uRltjFhJCbmPG6P6ozE0Syw7Sg4OQewNs9zTwCLDa6ooR/fQhFkwag3vnjyPi8S0E3LmI+ZOG4cz+LagvTEd2XDDGD/1RpiQcafZuXoyD25cjJugOdqydhy0rZyPy+S3sWL8QowZ8g7igW6IDcxoKoC9JxKHtS3DjrA9ykkKwZvFkHN+3BjWFCdClBGHsgL+/BViPYNrofshOCIbdVIEJQ37CCZ8NiHh6E1tXzsGUEX2RFRvgMUK61yCeBFbFbIwqjNL0UCycOgxXju1BbOB9bF4+C/u3LUNpVjj0pYnIin4o0+rWulwYKzLQWJqGp3fOYsPS6UiJfARbY6aY39B/+87l/QKslQUxsIu9IyVQLnKw7O9nKE8BK6VVBxdlzJzSRWHXmjnYv2kJQh9exfnD2zBx2I/QV2WgoTgB5ZmhaKnJRFttDgxlaaJXzEsKxuzxAxDqfx2l2ZE4d2gjju5djcjAWwh7ehNTRvdBUvgD2PWUxKlndbdD9azE6pTyFePkvnXYvnYunt2/gJvnDmDhtKGIfHIJjiYdMqIewVSZIdY0z++cxOxxfWCpSQdaimEz5qGxNFZW0OdOHoarJ/ci5NFlRD+/gfriBLGIEdtOMVNyb1bSHQ/I/U8MrCkRD0RivXvpECIDbmPJnNE45bsJNYWJqM6LR0HSCxjLMrB56XQc81mL4CeXcfn4XuxcPR9ZsY9hqEjE6QOrsXf9QjSVZMJJSw9amHxuwEpvF0N5OsIfX8PSGeMw6Ie/YewvP+LM/s0ozQyXgAzFGUFYNXcUOrkoYSnFed+NuHB4M8qzIhH59BomDv4e4wZ8A59Ni7Bw6mBkRD6Ak/ovgw7t1Wm4fmIr/G8cg6kqC2FPr2Ln+jnSOUqzI2SU7qRTgovEGv38MqaO+ie2rZ4Nu7kMflePiW5uysg+2LRsJjYumwF2QLcYpRtAcT8PzwHrSzOqfDRXZyH8yTUsnDIcQ3p9KaDCqXJ7Yz5SQu9h8bTBojLg4pXNQPOcAiRH3MWhXUtQlBkMGHMgJm/mAjy9dwJXTu9AVWEMnM30fSfo9Dyw2g0E1nzYDQUIf3wZK34dixE//x0zxvZFmP8VtOl1iAm4jlN7V6M0PUQkcrupSKbADaUJ2LiMu5g+RltjLjJjHmPT8mkY3OevmDl+APxuHEdDSbIMNp+zKoDASeuA8pwoHNyxHGPYR4Z8j0M7lqG1Jkt4d864AUgM8UNrnU6sZnaunSX6dPYHtJQgOfwO5kwchL7f/hl9v/mDpIHf/xEv/C6gvY66d1XdI4Po+wdOt/n8EwIrVQH68lQ8v3cGsycMwODeX2Lu9CHISgxAW0MBHl09hu3LZ8HaUITa/ESsWzIFQ/p9idkThiDE76rwR31JNA5uWwC/y0dhLM+Bw1gqahMuhLpdx24wwSMSq5i7NDNyTSGsTcVwGKvhNNHTphRcseRClrM5QySQrkUiRgRiQAvxc6Y9nZpMbGi6JhYo9oViE6l6cZlLZDGLNqx25m0ukWhCBAuHBJ4gYxC88sWtknaqzuYSWOn2ZylHc60OgfcvIP7FPViNJXCYaTvqIWZyKx/PASttUxUzKkoadGesgFVfCruxHJwRUE1iN5WgLCMcl49sVYGHo3KBRBqy0QPMkidG7WDkIS6AMDIV6WUuEgsNAqtiPN+zwMo2VFQdZHSCe6nUz2muhM3ETlAGq6kIJemhCPU7j7r8OAUgGDGsmTEK8tBhyIKNwWBo3yrtXyYOC1zs6DSWysIoQUvjF/c6VM9KrIqagwNhETqNxVJ+m/nVsl8/4YPiNBr8l8NuKEFnE83OdHBaikRFIKoCUzmsxmrYDJVwmKvgMJaLlAZzmdr/uFDowX7gUWClSoh8oNixinBAAYEL26YysQqwtZSjw1gkvJER6Q+/i0fg0HN9plQcb2zNZbAZy6XedFygQwWdZ6w0ZzNXwUk6iA3yZ6ZjlVgBLJh4TanRYgTgeE6CvCSOLG6IWQNB5i2J07KuxBVbLb28TpdY5stpjOvxZd5aWVSjYumoBeLyl/jiBnLjHwMMW0a3ToPi6vaufCRPhroTW1DqoqjXfFd9umNOzwGrQjvX7xGAFENv5cgoR0VoqU5HVU64Yr7EsH7qAKQ94zqwuF7Tzt0DHKUcSl6eWbx687sEeaWOvMdv1RfGwlROyZN0pQ2zclTKrvChVo+3Hd/8his933bew8Cq1vN9ZdclPkNrLaVXhTYOA+v9sj2Ud3nPNb2tbh685jFgfbNMb9KCsRLUOpuLxAOxriBG7QsKn7xKA9drzF+xBNLy/XCeeLOMwp+ecBDoCsYigEkJ6rckjk4cOd6XFEBVAFZxkXXnm3T9pJtbR4OiUxS/afrDy4CglJnnr+elgCotB1wU/eoo+vJZpVO/v2E8Caxvb1DX75PhuLBj0+tgZ5hFt6Tq7vN1/YbruZL/pwLWN8tlbcwViw7FGoRSlztt8GY+rnV4/3nPA+v7y0PzwgJpX4mFaypUbFM/cTt3VyYlKJOan88AACAASURBVBOjW/1Wzyv32kqbBWu8bm3ynOTZbV3fQWvPqALI0JoU91uPbwG2l+ClgR6BlUCnSI7a0a0yNCtuo3xfiy8gZkuyOvoyT9e8xA5UJHJ+VzOm1sqiHd3p1D0LrJpdLhnvU4MqGbCngfX1ekkHewejf2wHefW9zw9YNUAl7T99/d0Dup4GVm2m4srvr7abm+X2IO94CFg55VaCffzW45sgqgHXyyNVC3RbY7Jz4cWoRMvp7tvUJb58Rge7MRftDenoaOTKoPKfeb58RgtgUiiBTjrFpEtRQXSVUxtIRK3RXQP2MLCSUej0YC6SeAifuuP1NLBqnYff7ZoOerBzaPm/PH5+wKoNLtK2VPN8cqm9Ox5nDBFPxQpw41vqgKLVW+FB99572a6ef95jwCpudWqkHVmwUs+pKHZNyj0uLjHClHKPZg5d59SHuoaDo30ZF6Fc9LGyvYkpD6aqROQmPpKoNIqRNF38FMNoeqNo17S8xUNFK49FB6shB8UZAYh/cVWMzaUOLuXS3kNzCcwVqShNpxlHkuh2XwVWTj0I/N01UM8Cq3Q6VVoVtcAnllx7Glg59WMdeWTqnv7dtU939z8/YGXIQNJdo4MmtX16WryHVj0MrKyrxgNddOi2L76n/B541zPAqqfnRwHo/dRan4W2hmxJVqMO7Y05cm5nkAxGqqpJg5XeLs1F4i3CZ1vrM+UenyEAUDLsaOCqN6Nf5cs5o1CRibj4wpXOjqYcpEc/wNWTW9FSn4mWuky0NWRJrIL2phwxkGaZtNVRfoP78LB8nYxoZVLyyE3yx4Gt81CdHyXmRbzHekjMA3pjMCxfUwFqdfF4euM4kl7cRicjbwnQa6HWPk9g7enO1dPA2tP1Y5v3qEurBzp4z9Oo5yXWf0kdu2kbzwCroQim6iyUZEUgJug2ynOiERVwAw2lKRKWLicxQMyj6FYY8ey6BE+x1OaI73Jq1CNEPLsGXUqwRLZqrc9G5NNLqMmPFl/nxpIExAZdg7kqTezz6BNNMyt+64zvRoQ8voS2xgIE+Z1HpS4WKZEPkRX/DE3laXBYytChL0SlLk6uF2eGIyH0PspyotDeVIC64iSxhb1z8QDSY55ItKzaokS5xvdpskQnBPri0+A4yv8aTuxeCX0JY5hyxNOAldYC7khMPSux9jTDeYFVsULpabp/dt/7F0isnxsNPAKs7TW58Lt6HP/8+3+Kh9PUkT9j+M9fISM2AMf3rsfB7SvFjqypLBNTRvTBk5unERN0F4tnjsKQ3n/DyH7/QP/v/ojb531hrsrAkhlDcffiPrTUZiM28DomDvkWpkqGiSuEw1Qs0fYD71/E9tVzUZ4TB2NlDn744n9hVP9vJPX5+nfYv2UZWuoKUJAajgE//BnjBv2AcYN/lG9dObEHiWGPMGlYL4zo9w+MHfQ9fvryP/Dw+glkxwfh4LYVUpaW+kI8vnEK21fMQVFyOErTInBm33pEPL7kBda3jNheYPUCqwCcF1g9E4+1JCUM29cuwtE9G1Gak4jTB7djwtA+SI54Jtd8d6yF1VglIc8mDvsZ96+cRF5yBOJePEJWfAiiAu7j0M51mDl+CEzVmfC/fRx7Ns5F3ItbuHd5P1bOG40OmgyZi2GlcbCpAsd8NmPt4pmSb21xBv78v/9v+N++gLLcRJw6uB2r5k9FYpg/zh/dgxVzJ6MoI1aC4f46aTiunjqAqvxU+V+YHoPUqAAsnjkOR/ZsRHFmHB5eP4M5k4ZDX5GHTSvm4toxH+iLM1GnS8IF3804uWeVC7BSWvVKrOxQXmD1AqsXWBXdrUck1oyIx9iyah4int9Fc10RQv1vYfLIfkiOJLBuwP5tq2A1V6GpIhsThvXBg2unUZyZiBtnj2Hu5PGYNmo4xg0aiKkjR8BQnYbS3AisWzoF+7etxMHtq3HtzAHYLKWyj1KHKRudpmKcPLBZ4gowlFpTZQ56ff17FGVGo11fhpvnfbFm0VREB9/DjnULcf3MIZhqipAVH4bVC2fgxrlDqCpIxon9mzF7/BjMnjASvb7+L+zbtgwV+fFIj3uOxbPG4cWjOxjS+0ekhD1CR50OxrI03Di5E5sWT1QNiz80zKBXFaC4x37ahYNPNy306ljdoq1XYvWMxFqUFIzdGxbj6Z1zsNTm4/6V45g4rBdSo56JGmDb6nlyvTw3DgN+/Ase3TiNyOf3sWHJXJzw2YWbZ05hzfz5mDJ8OPSVKWhrysOpg5sweXg/LJoxHgkhT2BjCMHmQnSYMmE1FeL80e3w2bwEVmMZ9BWZ6P/9H1GRFw+rqQw3z+3HmkWTkBjmh8O71sjWFMaqAiSE+GPBtDG4ec4XyZGPMWlEb9w5fw5+V85jysh+8NmyCDVF8agpotS9DbPHj8Lgn35EaXqEuIQaSpNx4+QO7Fk7u2snTHEnpUupW1tbeIHVC6z/roPKB5TbC6yeAVZTSaroJNcunCIRdFbOnYAxA79HesxzXDq+G79OGIQzBzfj6J5V6P31f8Dv2lFEPL2FlXMnY9/mlTjnuwfzJo3FmF/6oL40ATZzIWKD72LKiH74dcIw1BdnyEIS99nqNGVJ1KUHV4/AZ/MiWGpzYajMwC8//AHluTHiL3zr3D6sXTQJGbFPEfnsJmaNG4SLR/dg/eKZGDvwR9w8ewCpUU8wZuC3OHdwH84f9sHYQT9g1/o5KM4MRWuDDqmRT9H3H19g6cxpqMtPAF0FyzJCcMpnFR5f9XWRWBVXS7dGcrEk8Eyga/e+9wGd4S060w/9hlcV4FUFCM94gdUzwOpsKkJZVjRO+KzHyjnjsG3Vrxg78DukRfkjPzkEvttXYNH0YTi6Zzl2rp2JmMDrKMuJxI0ze7Fo2gisXTgVpw9sBeOE1hbFwmYqhC75BTYsmY4dq+fBZiyTaPYEVptF2UIhK84fJ/etQV5SAJprs7Fx6RTUFXHfrDKE+1/BWd8N8o3KvDjs37IU86cMx9yJQzFleB88un5CVvvP+m7ErDFDsWHJLAH+c4c3oSjjBVrqclCYFo6xA37C9ZOHYKpIF9OvhKDr8Fk/G4UpHxtu0CuxeiXWnh3sPnRw9MjzXmD1DLCCOz0yKpW5FO0NOiSF3sPscX2REf1YNjmTPcY5VW6mXSgN8/PEjtVBO1UjQ71xtb9EAlszOEpZVhhuntmLtfMnIvTRFdgNxWCAW+6Cyb20uBOjpToD4U8u4va5PRIKz2kpkS13uQ0HI9jweXN1OvxvHsflo9uRlxCMW2f2Y8uyGUgOewCGmKPplsNYAZu+VMruNBfJ3lnl2WG4c34/RvX7GsVpUbA2cdfHPDy8vB/XT24FfdQ/jgG9wOoFVi+w0kxRmd3896WFRxavJPwfwwBaGLYsH9lx/ti6Yipy4p9K/EOaSRG0FG8relwx0ftKS0rYP4b+Y1rx6whMG/kT7l7Yj5ZaAinf5T2d7EeubDNciLLsUFw9sRWmqlQBW+195VggDgOJobcwa2xfDOv1BaaP6oOnt04KKDNiuIMRskwEZII28y9AcUYgtq6YhNnje+PJjSOykywNw2vywhH55Bwqsl686nnVFduAoNkdo3iB1Qus3fHIf4P7XonVQxKrxAMtErcyekoxmlL7azufOuhtpe0R7hp6T/O17zoWw1yZBktlOjoaaMakrbxrxvgM26f461ubcmT3UR5fj0rFYCn0/+f15upMNFdlSbI20g2S2/3SPIgeUwS7l3EIGEawrS4DLfQQa8qBrSlXQgtaG7Ml7CDvM06m6zvKuRdYvTpWr45VhAsvsHoIWElIM8OXEQgV3367uKASTBlZiaL/S/DqAiUBUwKVlpSI6dwMjNtmKFt0qLFPX3lWvdbCMGkM5cf3XZ/juRLmTzyiJBAJA2krO38q5dFCALLMr7/LqT+301bLZcmX/4xypewR9JbvCUB3J214JVavxNodj/w3uO8FVk8CK4FQkRBln3d9LlzjpSrASmBxTa5SqAJW3FHAYaD0WyCSohISUAU4FYCVzc8YO0AFVe5V0wXOyrPKM9x6Il92NoC5RNnBUeKSspx8l/EItEj8BFgFjLmlsBah32nmTpa8riSCsBJG8NUyKYNFd53CC6xeYO2OR/4b3PcCq7vA6gSc6EpOWyscnU1wttcDkniuBzr0cLTXw9lRB0d7HZwd9XC2N8o9Z5seaDO4JD3AdyQ1Ae1qajMC7UbludYmoM3lXtcz6nXea2t8Mw8+98o9ftcItBqAdp43Aa2N6rt8X03a9dYG9R7zaVCeZTl5X8qgnss3tG+9Xj/Xurqcy/dNcLQ1A7ZOwGaFs6MNznYLnCzfG3RyedeVfq/TTaPNRx0bFBrIt0l7Nck3SBu2sx7OdoPSlnLO/01wdjR2JWlLoQlpy/stgB1w2AB7R7vaTvUuPPCOurGeH1UPrX1cj41AB+unJdaH98l7Kj9IvcjD707KO3VwdBhhd9hZLTjtdqDdBLSRPuR3fsMdPiB9+R6TyutSHpZJK7tWTu3/bzkyL63+7zqSj9/THh90jzQww261wuYki9uUukq/Yt/id9R6d5Pv+9rkQ+69bGvSkTxRryTp+7ym8AJxrCvfLt5ukLYlngkvdVNmqV+nGXC0AQ4r4HTCoULo/0DXjyzkUFFVOTgdDjgcVtgdbbA7muFwdAiTOR2dcDra4HQ2K8nRCqfcsylMaLMKkBBM/v+bbIDNAQeTE0pysJM64CQDWt2kjb2TaNVNagfsbd2kVsBhARwEwQ7AxvIxWZX/vO4wK+0o7dsBp6NdTWzrVjW1ALZ2wMYytYG8QNxxOAAHj3bWkfdau297t+rWXd21+2Ru1qFV+badNOE9Dmqspx2w29T6sW7vTrAbhL+tADohY4ZKMzNgZ0fSaNhdG9qhIA6PLrSWsrG9tLJqdfitR9c8tbxfP7Ltuiu3u/dJYxusDqADgJVCmZ28zW8wufDYe79JPHl3e3zIPfk+vyu8RZ5oVpL0D5UXuvhA428eycvk8RYV08jnbtCB/OZsB5wKsDpJAwAuwEpQVYGVNx0O2DvbYWszwdbeCFtbHeztTbC1GWDjsb0Bto5aJbXXK9faDLC36WFvr++xRMnZ0fa5pTrYW+tga2uAldK9DErNsHYaYRUaul9ebnvhbG18b2L97e01708d1bB3VMDeUaU+x3ca1HaqUa53VMDWUeOSqmHrYHK9VgNnWx3QVgtHezWsHbXo7DAqo7XNDmu7Gdb2GljbKtzige7q5vZ90qmtTk0azZrgbNXLDMHZaoSjlbzb2G1ytpYo9XK2wgY7HI524TG0VQDtpFE17O11bvBdA+xtjSqdNVrXKvSX9mA+1e9tW7frTx4RGtTD2fbupPBK9/3TnT7lbKmGva0BHdYWdMKOTlur1BVtNWDiPfKYO3m50y7uPOPgDKrVAGdrk0qHWjjbmOqVa60G8BmbYBZxyzU1dP0nhrlTbqfVpAKrTfrAG8CqaQAEbnnXYYOzzYROYxXspnIxhbIbaYPKHVm5Myh3TyxUE2Ou8lqpeE5ZGVy6h5LszsndGD/D1GkpQGdLKWCrk9TZWo52SxGsFvqiu1dm0thBffR7ks1cAKslt/vUnAWrJUd9Lk9tIx75bjaszdzxNBv2rpQj9sR2cy6UxAA5OrFR5n++09Gci7bmEsBplulzRzPrmIsOS2b3PCB67PfX7X31fvWeaq9MenXRrAQO7tJrLIXDqO7mKXxL3n13cpqz0NlSCKu9EQ40w2Frkh1tqY93mHPQSd52q/3yYWXbmPNdaKHRm/RT2uLVevwGemg22xoN3nJk7GJ3+qY7/Gk3kRYF6OiogdVpRDsHWe4OLHTKVerNxe5uacU4z+9ujw+6J23N9ma7u/AEz1VesHPnV7GVp708v+2KY1o5itwotw5WqoeoCnC+A1g1ebULWClKtxvgMJQpbp1GGsszaZsAav+1I02alMUlhyUbPZWclmzgc0zNOWKLa28pAmy1gJ1SbKk0lrOZi22Z7pWbi3VCc9L9Hcmc+xH0VsrnsPD4sr1gyYAkcyZgzgLM2UqSttfKwgXAbDgtmbA1E5CLAIcR6GyCraVUrtmb01/J1/Ub2rnTkvPuOr2rru+8zrJpvKjx6Tvo9c48NN5Oh42mftYGwNks9ZKt2tX8HRbuWsFt4N/Pe3zGYWHbuKZX6f1paeBKD/Wcjjcu7f2u8+7qJvfNWZBdQTqr4YQe1o5KkDYwZwjvcDFY/ndDJ1lYfm+bfGw7vl5/DaPIv+RvLZHHyYsaf6t80F25KYy01sJJlQ5VAdSHqb8uVcCrwOpQdEpc+DGVAbRNNWYDxizAkKWca0zMjm/MUa/xmRzZvI8WA9qGfGJnSlvT9yUTdxjlCr6yJ5Wyyq9sCMi8rE1cwX8zj3eCjccb6kMaV+nk3AnBYS6TjolOA5zN1eKyK5YTDEHoVhlz4NRnAibSNls95zUyL5khWwBFyZPSLS0wFLO4l9uGKyZtsBSBSbmubJjI7W9oqsadGyQPbknOctGOV7Yn526s3NvIJRl4zvfYcSjFlgG2ZqDDDKeZe9qznbg/2avtxe90XRPLEtJJqZfwFnmMFhy8ZlDrrP3nNaHZa/fJk3xG+JNgp5rgNWUo17r4Vc2boMh7zIv3+B3Jg/e1suTBYSoFOM1zdEi9YCgHpN6UyBiMR7H8eH8bsr6vJsUskHkoSbEy4Xc5iOUoZdLKwaOWpLwsK8GcvKOBgctR6JcL6EkTDUhzlf6p/RcLGx1g4S4eBEGl/bvaRTNJdIc3+T6l5PY6wMGF2rqXQph6T7F57q7vkNdYLx5VOvC/tI1GGwojKr8IT5AP2N4u7djM+qjXeY9WPqSFgXmo14WvVEA1ZQIGurHzm6SZC73lG92VWwdba/1LYHU6uX4lv3cAq1NR/nK13lShAKsUVGNgVrJQrjua2IC0XVVNoaSxFFtSMX0yFYOmVS+jQ739vOsZc6n6bIlijmWk40CxmFBp+b2SF/P+7BJNaRiEhVORKqVjdljgtDTAYaoQO1uxqXWr3DQj415PZBTmSQbJU83L6ARBZiKNygBzGWxNtOEthV1fBIeetC8BLPxmKRx6tksJQLdk0tXM+wRb0pwzk3I49SUAk4lAUgroNfoWAXyWyVAMGPhNetJRDVQFWNuA9lY4TbUv47UKAL1sb07N2M5KW/MbPFc7N83lyEMckHnNUiB1dHKmxM7O3Xa1ust/5ZqAtYH8qAwmdvIjJWgCBsFEJH4O2Ow0/K9u2813+B3hWwVcwGtyX3GBRicXw2gR0AoYqhS6GEi7MoB07Lb9FBopnno8Z7kUvmZbgeBtLoXU0aSDrYkdnGVhX1Lr10x7cdJI+S/nYnettr0pD3Y9wZXvqPvIWQrh0BOk8uE00GZcSTIYUj1gYFLKorTByzbq6lvd1o18we1ZSuGkxY69FY5WvfyXAcig3ON99+ikg1OjP2nA9lTbx9HEtlPvuwI+n2tW+pr2rJMgykFI6EV+Ynurg4fwEs1DCdrEMrY/6UQMcwVkfo/3Nd5/99HW2vAqsKpCazfAaoTTXKV0JoKnNB4bhQ1YitaaPNia2ChkjiIZhSn5tFRnwMmRjMSVTstnVMZ6x5Hv02GgvS5HsW3Vc/M4bp5WBGujDm212ehsYAd5LR+ts39OR5Fm6MlFfR+B1QJ0tLwEVt6X0dkFrN5Rfquee4gVwGpg4O9i2ExFaGvMk9TepPv/2Hvvt6rSbN/3/h33/HKe5959zg377t17n+7Tu6u7uru6Qlcuq8yhDJizIKAIgggKoiKKASNgQowYQAREEJScM4tFzrAyaQX43Ge8c2FZ3dUFXU1Xl/tQPrMWa6655ppv+o7xjvAd6v2EWRa5LNI2BaZjfQ04+htxuUFWQHOsr5Gx3iY1Xi6DRlatFW6UBdaqwMLe14SlrR5LWx1DnfWM9emYMLYoDU00j0nt6xXAuoFVuHJxasA6bulWNk6lCf/pWJn12AfqsPcLSMoz6HHKuFv0jPTXMSYJIxY9Y4MNDPfXYumqxNhehqmzHEN7qSLNEQJ0sblJP5g6K1TfjFuaVWkeW08dpo5Kdch3TZ2lDPdX45SUZtHQxP5n0jPcXY2lo1wdkq031i9gLnNUEzqiKIyLYLGLR9kJYzYwdmjCRFW30ITCq374C2OnAepkwowAgMxd7XfGjXo1VkPdNao9MsZSikjaL22TsR3qq4GhNjXu8pmMu7mrQvWH9Im1p0p9V9ov3x/qrWV0oAGH2BDNLdh6ajB3VqnD1Fmp2OGsXVVqnTkHBZhl7OV5vmN9/qU2feu8rM8WxhWwDjE+MsiECAul2cv4Nqtjyn6SvlcCRo/MzbG+Ohwqc9IthCU23dzMaG8tY321mlBQ95b0+tZX35GadcIvotXda3TPhSrMXdWYOysZk5p9Ut/OpMPe38RQl4CsCEq9VqhR7S6kYrM75v1bbf3utfrXA6tyXllwWbqVw0ppN1Y9Q311NJVnc/fyGS4cC+PK6Uie3r9Od2OxGtBefT4J54I1bUNt3Se3f9/eEk0u0m9e6xnuLSP74XmqXt51l6qWCV7PaH8lVS/vkJcWj0s0mte2V5pmMjl5fyKvFimtLUUN63BZ2kFi3exWxm19yjQgHArYZOshWsj3P3NNURo56Xfob6/G2FNPWV4qF04eICYqmMdJ8XQ3l+MQQLCI00My1BrJSY6nMjeJ4Z4qTG0l5Kdd5+KxAGKP7ycvNYHhnkrGldYrW0IZlybG+ut5ePUUpw8FcSZiH/GnwhUdoyxyl7URl7UWl60Kl022USLp5Xt1uCRbzdoGLrFFWnBZO3BJNV6rmAK+PebGtnyyH12gNDtRmXWEpEdfk8fd62dUe65eOEpFQRq9rZWkJsUTfTiAk0f2En1kL0dCfbibEENPawWdTaXcvR7DqaOByHdqSjJpri3k1pWznIgIIvpwoPrekVBvnqcnYu6rwW5rxmFpZrhXx534k8QcCeLUoQDiT4WpMj0ucwcOYxsT1k61nXTJLsBpBEbAYXQDhKY1ahwW3z9ualxlK6r6YbJsu1ZcU4h+msszuHUxggvH9nL76mmaal4yYmxV45z95Bbno0O5cOqg6gdTTwNj5nYKsh+o8yciAoiJ2k/ynVhGTa1Y+hp5cv8y506EcuX8Mcrz07ENNJObfo+YqFCiDwdx8sg+osL9uXL2EIMteWpdyfZfNMM/HSd5P9W81D6XqstNKkJCQvWcEimhdk+iAcpnGifI1PfSYTe0YutpJCPpCnEnw9T8y0u/o8oxyfmn969y8Xgo54/t53nyDfr05bjM7ep7I/160u/FU5aTgqW3Fru1mfbGQmLPHCY6IphTR0KIP3uUtsZC+tpLef7kFrEnIjl3NIy78TG01xYwOig19mSuN2hzXZlbpu6HPzMF/KnGOoH803ID1B/jLsZHTDitEhWgLVyHsYnG8izCArayddU8/HeswWv9UtYu+ZRbcVGYOquoKkhh2Zy3VIVWW085Y4PVypNsN1YzMlDOmKFSGfOlJPVwbzkO2caorU0dxtaXRO7bwM2LB7B2lzJmqMJuqsbWW0pd0X1Ohm/DYRSDea3yzoqHVhnITXVafr+hjuGecuwDot1WMdZfgdMgKau1ykY73FPGZGqs2GxHesoY6S3HaRAOgjpG+ioYG6jCaazDZapX9xEuAWXblQwuJclkWzbVIRKvEpepFpdVbKxGsJsZt3UzLuxcslWxCrD++X3ktzQbaRN9ujz8vdZyKMQXfW0+zfV5+O30YN3KL9ixaQlL5/+Rx/evMTyoU9rY6GAtDaVPWL/sQxIuhDPQWkTBswS8N36B57rP2LriS1YveI+mslScJhkXcUDVqaq2htZSln72O7w2LMbf04PwwC28yEjAbq7Daa3DZavGZavANVSuOW7Us4uXXD5v0eI7HSactjY1MSesVe4x0sqTt9c8I+lKJFtWfMSVM0Hqe9aeUk4dCWLNks/x3rycNUu/4EDAdqqLnpIYdwK/HR74e61hw6r5fPiHXxK614vaslzizx1j/cr57NqxhuULPyEyzJ/87EfERIWw12cDvltXsXrJ53zw25+RGH8Cc6944JtxWFvo0Zez8NPf4b3pa8XbezhoJwVP7ytQFSEo1JXimHNadUw4B4EhcBgYV5qdtmUUZ5TMu6nmwYQIWKv0sRzadwTMTO1FxJ4IYN3i9/DbupjFc9/jTNR+BjpryU67zdb1i9ngMRfPzV+rMS54/gjLgJ4jB3ezaumn7PZazd5dG7hyIZJhUyuFuclsXD2PTR7z2bByHnt9NtLXWs3ju5cJ9ttCgPc6tq9bzFcf/4bta+fR35wLNlFaxGwiZeTFFi4KyzfHVG3ThKusQx2u0R4mxs0q9FIIjjRbpSZYRQhNdS/RMocGWsh4mMBmjwX47VjNxpXz8Nu+msr8DKoKn7Lky/fZtmYhO9YvZovHPNLvX2VksJW+liqePkxgyZz3uXQygu7mUkbNevKeJTH3k9/hu3Utezw3cCRkN7qqXJ6lXmPb2gVsX72c3VvWseizd4k7FU5fc6naLWhKRD0u5YSbeoxdw31aPLI7jvUvJAi4kVV5ssZVdpVwoypbhKkRW1sF12MiVBHAHl0ODlMVIwNlJF4K4YCfB40lT6jOf8z8D3+PruwFT+5cpuLlY4ydlQy0FpOfmUBHQ7aSCv36YrIexNNXn6fZagz1mJvyORG0jbuXIulvKqGt7jk1xckY2ovp0b/kasw+BJBlco6bBQylfHYVvfX5ZN2/QmNhJln3r1KXl05bZQ4lmbfpb8rDMVhLR3UumfdisXaIFldOTV4Kz5LiVEXWuvxUZPtcW5xOcfYDDG1VWLvraSjOJD/tptrSa4AsdhiRYlOlI04zpVXZqORaTTJqW3MJE2lntLeVazEnWPbVJwT7baWl/gX1lWkcCt1AX2c+XS15+Gz7WmkifW0V2M2NdDTmc2DPiNZhyAAAIABJREFUNj579y1iT0bQ31ZBxqMLXLmwF0NnPh3VpSz+5Pc8vhmDpasEl7lWlf2W8JPm8hf8/t/+meKce3Q25mLuKlOlyidkC61MQAL4YrsSgHBLcrFRif1Kts3jQ0w4rThtne72yDZVAEXMQe0cCfTBb9Nq1sz/lMunDqoQl8GWAub8/ueUZj5grFdHYfptwv02kZt8zW0H1qstYVLCOY6E7qGi4Bl5zx6xfMHHpD9MoLOpjMyUROLPHqG2OFU9p4QTWTqrOB3uz9kjgXQ35CuNXNrhNNehr37G2//+X6nKe0xnXQGWjhrsA26z06S5a8bKX0+Cyms7E1szLeXp3LkUoUqsDzQXEXf2IJvXfIm+9jkRIds5csCL3rZS+trLiDrky/GIXbTr8tm+YT4nj+5Rf3e3FDNkaGTM0szVixGE7t2I7G5Sbpxl26ovaa3MVjScTjEhmRrJTb1MROAG8tKkb6eav9P8fIZSWoV1ztBdx/IFf+R6bBQNsnZfpHDlwlGSEs8SdzaCnZuX0d9WgrmnkojgrRw76M1geyX3rp1h9eJP8Vj4KfGnD9PTVMDYQC0Z9y6w6JO36KzNo7u+AFtXDdIXGUnnuHYuFHNPFbbeahIvRbB15afUF6W+ZmacZvvFPDbUB05JvtESBFzfnXn1/cBa//IxwTvX8eDaSSYsYseRrU0Dw30VWGQhDjZQkZvM2//+/7Bq4ecs/Oxd3nvr/yMx9hhlLx+x328N2U8uY7c0UvL8IRuWfkpBWqLmmDI0YmjK59TBnVw7E4auPJuDezdxPMyLjvpcGsvSWfDRzxnpq1bapKbZ1VNXmIzvxiV88c7PWfb5u3z41r9y8VgoaXdiORK0jfLcJEb6ashMusKquR9QV/iUs4cDWfb5O+r94k9/x+e//x901xeRlXKdAE8P8p/eVVVho/Z7E3s82G0/lmiFas2RMOXE/GuAVQZRA9cJk/Am6BjpayT7QSJ7tq4n1G+n2t62NRTgHG7BMdSIqb+cR3fOsnzhhzy6dZmRwWb6W4u4FRtJoNc6Arav5+alUwy0VOCy6nGYq+nSPefG2ZMKWHWlGQpQBWwE+CydlaTfucIXv3uLHevmsX3tl8SdCqZLSpMrO6o846SNXbQbtzD4PmAV7X64HrtBCG1aKHr6kOayPKKCdxN3IkQBa3NlOj//7/+FnoZSxgaaaa/OI/rgbuKiQxRnrwB+T2M+29Ys4GnyDYaNraQ9uMZH7/ycK+eOsXrJF4T476Cm5LlmDrHpcBjqqS14zMqv3qWzLg+HoUnx+IrmZOosJvXeBb58/xdsXz2fbavmc/lkuFp4YsMb6xfPtDYeTksbEw4rTNiViWNcnHtKiMgWV0wc0gdTLcA/B9ZxxWEhQN7IUFclOcmX2egxh9iYg7RJW9cv4OQRfxy2Nqz9DTxOimXT6q/ISb/JljVzWfP1p2z0+JJ9fuspfZmM3dpKbsYtvLcuJe7UQc4cCiBwhwdDPXXYB8Qx2cZgSzFhe9ZzLeaA6oupn3uqdrk/nyFgFSwZ7Krj7V/8X5yLPoD3luX4blvJ46TLNFa+INB3I2ePh2LpkR1sI1fOHiA8YDP6yufUFmXQrSsmItCLmxePM9hSQl9TPrEn9rHwo7fwWb8Ez9ULSEk8h6m9HJesMSlWam5RdvkHCacI9FpOS+VTt9PVPbenpUDNELBWZz/iwK6tFKTf1Rwl4kQwisFYI7KWBIKynGR+9bP/m6qi53TrqwjwXs/RA748TblG0O51ZKddY9TcSFFOMuu//oLcxzeUB1sM6abWUg4FbCEmMoitaxZy8WQoHQ35jBmaqC9OY9En/8HYoHg4xQmgUyFCSVeiWPT579FXvqSzoZy5H/6OmMhQHt+O43CwF5UFj7H01pCVfJvlcz+mofQFZbnplOak0VRZQMb9G3z1x9+S+fAmPfpSArxWE386HLHveK9bRHHmPVUHS3nmBViVXXSqiSeDIx78yXArA9hNTIgpQIz0AqSi9SmNVe6lDaacF7Lt2oJUVs39kIrcDOJORRIdvo/W2gKc1lZGjPU0VWcSsNMDj0Wfcjv+LJ0NJaQnXcRr/SKaK/MJ99/JrUunMbRJFYYWhvqr1G7Bc/USVn71PgUZNxkbkG18gzIDiEMj9eZFYg7tI/nWee4nnMZr3XxOR+xmbEB2B5PODa3d06MN1DRWp0kEkh6noY1BfRVR+325fOoA2JrpanjO+7/+Ga21RYzbelQbj+z35mioD3ZzKxPDnUQe8ObUET/aG16q9j99dJW3/8c/EXVwj6q+u2fHegK9N1NXlK54djvrnxPktZy78VFKYKhnt4qTowlrTwVpSXEcC/Eh5eZFHiVcZOuKeZwO26OKSArPsDhfZTz+bsAqnnrRdEw6uutyORHqxcoFH3HqcCDd+nICvdcTHxPBmLGNgbZq0pKusHz+h2Q+SlBFMRMuRvH4ThxRYXtYMf9DDB21vHyaxK6tK/FY8DHrFn3GmUN7MbSIGawFx6CeWxcjObbfExGoE8oRNNX8nebnMwWsZj2D7TX87L/97+zauoq712KIPLCbbWsWcSv+FMG7NnHn6hmsvRJv3Uz86RCCvFfRWpODy9zKcH+jMk8mXjyG7IRFGF8/G8Hlk2Gk3Y4n8XyUUqKePbiCfbARp6mZMWMrTeXP+fqrP1CQkagUNrUTUyYeMeXJ7nTqfpgRjVWXn8Z+702k3rzkZuOXjKxWtd1qKM6gp7GQiheP+fLjdzD1tTBq6WK//3bC93uTnnyNff4byUq/wYilmcLcx3gs/YznqYnKgynZJ7JFP7R3Kws++x2/+49/JvLgbqQw4Ui/joaSpyz48D9U5QIJJRJPpng2b8dF4bXxa4YGWhkz9bBp1RIunDhMyp0rhO/zouRlMpb+ejIe3GLxnI/QVRaS/ywVvx0b1fv5n77Hb3/xLzy+m4C5p55r5w5zaO92zkcG4zH/j5jaJZ5SgEXYrmYYWCXkRcDVDaxiWx1szicqxJPf/tv/qWqBzXnvbT787S84HOxDR0MBo0Y9w4ONtNXlK9vSPp+tJJw/xs518/nkt//K2kWf8eGv/p35H/yWazFHMbZV4TTpVb+1VuZx4/wRAj1X0FSWhtNYr7aJUtlBtsSGlmosPeKNbuTC8WBCdq2js/alIglX4UVugNUiM9xhS3/JFCA2XAlZGdYjkQ1j/Tq12GUXcPlUqNrx9DUX8Idf/SudunKc1h6aawo4EurL5XOHGTO30tNSzsI5v6c8/wFDwplr1ZPxMI4lc37PgDjzOhp4mf4Az3XLSb1zCYehjsoXSSz74tcMtBSprZ+ApcrEEqFlbMTYWcNgazW2niZsXTrOHw3h4K4t9DYUur3NMtZ/P2DVzD065WyU6Ij+pkIayp6r7eyL9Hvs3LiMuNOHcFm7MHc38DDxojrXVPlCgaixsx5rr46yF6ks/fI9KvLSWDH/Ix7cuEBrVQEVOU+IDvXjxrlIJszt2Lrq2O4xl+QbMQz3Sqz41GAxHUBR18wQsIrwEyHywW/+lbIXT+hvraa6MJOwvTsI8tnA0RBfrl84hq27BruhUWmjYXs20tdUiH1Qh/h+RCG7dzmageYSRvsbMLdXY2qrZbhHj6m1jl0blyuwHWwuxdbTQGXeUwJ2rOHpgysY28pxisBTJi+JjZWwN/H9TN1XMwKsRl0JFyJD8N3wNT0NJUyYO9TAxUWHcsh/M80VWVTlpbLg83cZNrZjt3YRvs+bw6G+pD+6xp6dq7lz/TRDxibu37qotrLZjxOUFielWwaaizm634uI/TuJO3eEzavnk3onFruhhcbSTDewCvm1Fn4hmmty4lk2rlpAZ1MFg516ln71CWePHyL13nW1hchIvspgVxVxZ6IUkDZWFBIetJtAn208SUok4dIZ3vv1z9Xflt4G6ksy2eu1hpVz32fPluU4jVpojXJgiX1xJjXWPwPWBkW+nZ+ewLWYcG5eOqYKMW5dtZCkazHUlWQqwLP01DJmaCYv/R7+29dy78opMu/Hcv3sIRLPH2PV3I8I3LGWF49v8fRePI+un8bWXcton05pcrs2LdSAVRIYzDps3VVkPbiszCdDfTqG+5s4f2wfYf6blWBRwfKqzwV0JDRFBNsUwGquVk66CfGyqtRKPYbWMqU5xUUHI6V1+psL+PidX1LyIg1rv56XmfcJ9N3As1Tx5DeQ+fi62ga31GbisjWobKgX6dfxWPS+Erh2QzuZD27gt3UtOY8T1f1uXYrAf9tiZRKQ3xXNWIu11anwrbT78WQkXWakrxnHYDtnDwdzOGAH1o5qLTxQ0nP/jsAqi7WnPofUm6epL0jBZWzC2FHH/I/eJvNhAqF+WzkWupuBlir6mis5tNdTlYYvyHzAoxsX6KgrwmFsp6Ywk8Wf/4G2mgK++uAtslNuMtrfggjP6AN+HA/xVbb6ytwUBaziK5B181MEVgm7M3XWqUKfBZlJ2Hp11BRmcNB/GyfC9hB/+hCBO9cx2FKKtauacP9NHN67hbGBBlXySWyn4f4buXnxsDJ7iNb6OPE8pVkPmTB1MdrXgu+GZdy/eoqO2hc8vX+Zw/t2kfP4tqoqbR+UeHOJjhBnlZiDJCtSnMs/ErC6+hspzXqA19qFHN7rycmD/pwI3cXWlXO4HXsUc0cZ1fnJLJnzB4YHmnBaO4jY58WR/TspzEriePhu1i79hOgIP3Z7ejD3k1+T+yRBq11lbsLQUsSR4O0kXDqKvvYlYYHbObLfi7aaFzSWisb6S7U1VXGb7hjJmoLHynN+cK8Xxw4E8v6vf05M5EEKs1II3r2J7evnExXuy86NK1j0xfs0VuRxeP9uNq1ayNHQPQR4beCz994i4WI0xq4arD31xBwN4sv3fsmNc0eVRq40ViXN3AHkU3b4NE0BEmivYuW06yVOWLYjI/3iPKvC2lPD5dPhRIX6oq94rgo5Bnl5cGy/FzFH9rLfZz0nw/cogTbaV4O1sxJLR6Wq95Vw9jB9jcW8eHyDYK/VHA/xJuawH35bFnPzYgSDrUXKkZGdHKeANS/tBt7r53PsgA9nI4MI9PIgOTFGaQRS1kaL8RRAlXhlmXBTAaukTkppHrFJaiV5DK3FRAZvI/5ksIoltHRVEBHszR7PNUSF+eG95Wv279lEc80LDF1VRIX7cDhkBz1NuSrDS+JQ2+uyiQr1JMx/E6fC9+C3ZQWxJw7SVV9AS+UzQnet5qrUK5PIDolHteiUrTj7URxN5Zk8S7mKz6bFnDrkz7kj+wjyXMuTmxdwDWrb87+3jRWLjgF9PldO7iPUx4Mz4b6cPhTAlhVf0lr9kie3Y/HftpKj+7zUzmn1gg/JfpRAbUE6hwN3ELF3O2ePBhEZvFNdM9KnIyrEl2DvdZwM20NEwHZ2rl1I9sNrKkzy1sUjBHuvVmYAASAx200HMKZ1zQxprCKoRwd0xJ86wD7vNRwP9SHcf7MS7BW5j6h4kYzH/A+I3LedqP2e7PD4kuSEUzilhp7iANBxyH8dN84dYLClEGNbKfcuHydg2wpOhwcou7PU1at6mUza3XMs/+odFUVwcM82IkNkBxVCT+OLbzTWV2ncPxKwYhRHRwUVOQ85ExHAni0rObBLTANn6Wl8qRZQV0M2Z5RtTiZ1C8k3Tqv6U92N+VS+fMTBPRvY572a6xePEnVwp4ok0LZHjYx0S1HAE+Rl3MDW30Dpi4dcORtGXXEa3bp8ToZ5q9pa2sIWMGpUoFCa84iwgO0cDd7NirkfqxLYLdV55KTeIHjXGkL81nA7/jjHD+6ip6mEqvxU9XeA5yqiDvhwJeYQyTfPY+qqUQLhakwEG7/+goqclL8zsE5m72jAKuE5EpqiOZWEKEJPXnoi6XcvKGkt3u6y5/eVtJbFcvaIP/VFae7SNlp/jJsauX/5GIXpiQx1VWFsLiP7fjxhu9ez32cV186G0q+XLVQDCefDuHDMH/tgPVK08XbsYdVf+3zXkHIrRnlYxSb3zWLUfmNazitFxDEJrJrDx9pdRnJiNM+T41X4kjyDOCDOR+3Df8dKVeb8RdoNRgbqsfRUcuNSOFkpcdh6JWZRYi6blMe3pTKTU+E+7N2xnFPhvujLs3AY9HTU5nL97EHKc+/iMErEg4QP6agrTOHS8SA1/wY7S7gZe5iQ3evY77OOxzfPMthcrJXxUXGdf18bq2TJSUkjXXEqFyL92ee1QmnxJVn3sHZWKRth2p0LSisL8lpF/MkQJSyHe+sofHqb46E72e+9mkvH96Evf4bTqKetOkeBw76dqziwax23YyOVfVl2gam3z/Dk9hkGWvK1uGqVsjw1YPyYwCrCWsLZDG0lXD0TQoivB4eDNlOUefPV3Lx3OZJwvw0E7VjBvbhj9DbkuX0tks3XwKPrUeQ9icfWXar8Bu212UqAB3l6cNBvkyp8amgr5smd0+z1Wo7P5q/xWr+QXVuWcnTfVuR6Na+VAuUOs5pSgZoh5xVS50rlv0swurAFtTFhaVPquEh6LXxHbBOShyyZHbIQNXuS2kIq+47YRqWCq8ZCpOWnS0Mm0/jEWdLIhK0Fu2RImHU4TI04xJZnkwHQApq16yW/XZxYzbgMkj3Uye5Ny7lyMlzZ81QWiE0KH9aqBclQ62vONrmPON3E+SaST8dAWxmFz5LY67ma8IBtWLskZ1xSDyUzZDLcaAbDrcTMoNLmpJ8EBLQQMokN1TJIJF1UPPdNyLM7DCKs9ErbkxAatc2VTBOTVFkQg3sdLpXSpwWiC8iKuWQyjVU0OKwSzSFZVHry0q6Tm3pVFYeU3xGb65ipQXleJVh6TBw57j7XogK0CTe9cCstxlW1RRWV1OJZ5RnUs1tblA1UHFtS9VcyaFSkiXhtZaytOpzGWjcYaCYLGS95fnnOSW1Uxk7ao1UAljnpniPCYWDWvj/QXMiz+/F01L3AaRP7aSMO1a9ScVjup1XFwCb9KDZ1MTv8faICZG3ImhDnlcp+MosNuh6GW7Eb5Jm19khb5f3YoPSbVsBTOYoFmOV55VX6Subua3+rc7Ju5J42uUY0d62wp0NSOW3uNTkN0JgSXGdMY5W5LGFhkjkmTk+ZdzrskspqE9t4DWJSkgxC8a9ouwsNR0TYarXwpL3adl7DIcER3StTgfSZ9hvi0G1gxKBlMjpM0kdaH2oKmwgd6aPp9dOM2Fgl3ETTAprUYpAoAHE6yeRUxBuK8UeMv+7YV1nI8oCyUCQNVlLdZCsiGUJuoNTIIl7L05W83SGZPBKkq8MpWT8WHRM2AQQBFrc0ccdUah0g+cgSDtNOdKgvjxPOYmkTog3NG6zAe5J0Qu4t5WTk2WSLapR0Ri0oPy/jJp7rFnBo7zbqCqVKa6uWoqecNu7QGdWmqSS+tHMaUQGTwKoGUZ5Ba5u2fZb0O53SXlV4j+R/q0Wk9Z0mFGQhakHdEtfrMlXiEpIJ2YKrul0SQaGBq6SQyn0EsGWSiRZqbCvB0lnuXqSa4JI+FyEmvy3pf7IwNaP+pGCZbhyrAKtoqt8cWiC6xi8gDi1JY5SUZ4mEkEmtCWIRym7yFpWEMLlABGjl2WXxiGAQgaNV4BWgFwfIhLkNp9xXwq6MkioqAfoNShs3t0vCRjN2cy0Sm61SG5VQEjIUAXJxTlZpjFUzBqzSRum3b+JYRbsSwBKhJwJbZcuZJSxN4rOlb8RuKE7FOuX408bePQ4qplgC+rXy8uoaSWRQ2VPSL5qyIIJYzsnnqv8VG5f8Xatl3M0EqMo9ZhBYBVQ1ISzzZVIYSL9UuZMYhC9DFJw2jadBrUl5L2nagjmacJR1IIlDCieGNKEp60b6xmGU9OYqnOZaxpRQEoWlRSkqsh40cp2/zlQyQ8Aqk0Emxvcd0uGiiWlOH6XtfZddZxIYXwGlBm6yuCRMyWWQxeYmVFBg3KY0L1WHyuZmwrFIZ2hsTQKSUln1G0Yn7W8ti0kmrEh+2U5qdbC0cCcB/HqQxSgd6/5tFWuoJv5UAPqXPp8msM7UBP+B91Fg9gO+q0n2qWyskqX0l/rnxz3/17dzpqICftx2/uj9PUPA+qM/9wzOyx8RWDVJrDTT72yAG5RfAapmBhCtQdMcRIqLpBdWJs3mqMDZpEkqZYeUdEkVrK9lzAigitapQNXN5DOpkWplrEXTlvQ92W5ozEly3iXVZkVbNDRo4KpCn2ZiMbwZwPpDJ/SbBqx/fTtngXVafTYLrDOTefVNzKUAxw89JoH19S2Sm5vSotmdhOFK7Civ+CKVBtymeaZtEnAuGRTCB1CvrpNJIGW4sQkbjmbblVfResXWax+oYcxQy5ixjlHhERiULZGAdxPjg+Ks0Gng+p2C4IcA7SywaiaeH9J3P4XvzALrLLBObx7OkMaqbb1l+/2XD7FnuG1k32I3mrQBfcer2EDUll6HY7CRrAdxZCbFYu4o1uxGipawTdlAFPGKMKBb6klOOMPpsN2UZd9RdhKJjRSbVdXLB5wM28nNC+GIt1vsiE8fXFKpsZkPY+lqeKHsixWSF1+d7Q7Sn15HTmvCuW2mU2ZezRiQz+SzT32vWY11uimtU/fl9ObTT/Q+sxrrTGmseuUkkDRHyS8f7a/D3FGuYkslyNzaJXR04mWrwdRRqOj+xIsvjqihnkpMwqnZU6WuEeeLxL0O91Uz0leLpFVKwK/kdsdHh3LxWDCt1c+wdQtfpmivrW7nTQ0TNs3QHxnspfL8JVNJQnckNEi8wzGHd/PJb/9f9u74GiG5kGdNjI1UqZqJlyLpbSqirjCViIBNvEi5wmjP9IKBp78IZjXWWY31JwqGMynMZ4F1ZoB1wqBToJRx7xJ34qN4kXqDhPMRdDcU8PJJIjkp1xXx7lBfOTcvhVEvzFRtRdTkJ3PvynGunD6oMqU6al+qUJvEi4d4ev8Sj26cJulKNOW5ydi667h6+hDh/tu4ezmKm5eO8Dw5AUNrhQovEVBVdXosOk4e3MPSz95l1+YldNbnMTagw9BWrt4v/vQ37PddS1NZJvkZt4k7E6FS5G5cjKK9Np9HN2IUhd5Bv3W0VmS6vbQztRhmgXUWWGdqLv2E7zMLrDMDrNbWcq7ERDDnvf/JNo95rF74EfM+fEvxA0SH71HkFuPWdvpaClj25a+5dzWKgszb+G1bzoZln7Nl5TwWfvJ7ToYFImzvS+f8lnkf/Yrtq+fy9Zd/YNX8P9KjK+Xi8QOsXvgpG7/+nDWLPmLZnHd5fPsCDgm3GqrRuEGtTUQfDMBr3XIOB3mScvMCDmMruak3CfPfqtiL9nmvU+mLaxd/itemVWxetYj3f/2v3IqLVpwAn73zb+zatEiZDuwDwiYugDgTE3kWWGeBdSbm0U/8HrPAOjPAWv8yRQXPXz5ziJEBPdfPHWXl/D9S+vyRSq0U1iAplT3YVsLK+e9y7+pJGsuyaCh5TnttCSVZT4gKCWTVvDkMtlUqUBUG96HeRoqzHrJy3ofkpt7h/LEDeK1dRn3JM5Xmd2SfNwf9NzMx1MT4kLDYS4lmPdEHAwndtYPkxPME+25g3NpJWMA27lw+yX7fDQT7rKexNJvS5yl0NdVQXZTLFo8lRIb6kXH/qrpnXkaiCpCXdD/NdjgTk3kWWGeBdSbm0U/8HrPAOjPAWpn9gBC/LRRmPWSoX09O6m1Wzv+IkpwUog8FcOzAbhzmdvpby1j0+dskXT9Dc3U+UQf28vm7b/PpO2+z6NOP+frLOQy0VbJ26aekJV1WFF4Fzx4qlp7nj+9w6eQhYiJD6GwspktXwolwf/b7bcAuNHfDVTiHhOFdz/GDQRwLDdIYfuZ9SFtdkaJSE8afqAN+7N+9WX22f/dWPnj7P/jqoz/w7lv/xqEgHzLuXyPMfwv5GTfdAcJa3ZtZjXXqxTzrvJp1Xql1MgusMwOs+tKnhAV5ciPuJEP9HVw4cZQlcz6j+PkzDgfvxd9zM4MdOurKc3jv7Z9x6+oZHiddZc/ODTy8fZk8IUbx286yeZ9g6KzBY9FHpCXF47C0U/T8IauXfEL245tcjD7A2WP76WrIp09XwKkwH0J91yjnlZBYqFRNs55TYbs4ftAXqRfkt3MNoYHb2LxmPg1VOUSG+xG4ewPJ92KZ89FvqMx/TklOBuuWzSNiny/p968R4reZ3LSbOC0tOKWg3nclMvwg08CsxjqrsU4toGZGiP8Df2cWWGcGWKW65ZOkWDasmKPYolYv/op5H71Pac4zbl++wIr5n7Fl9WLF/v2Ht/5ZFXzLy0xix/olrF32BV4bl7F07vvM/eRteptLWTn/A57ci8UhdXuykvBY+EdFnHLxRAjnjwfTqyugt+ElZ8J9CPFepZhstEwuiVdtUtUGosN8MPXUcvf6KX798/+DCydD6W+vICp8N0G71pHx6CrzP3ubzSsWsmuzB1998BtCdm1RRNg+m5ax1eMrqgtTGTNqIWQzM9lngXUWWP+BgPeDlIEf8LyzwDozwCoJAv0thTy5e4ELUcGcPbqfpV+8T1nOEzrqinmYcI5L0aE8SozhxsUjitW9r7mE7JTrxJ0M5UpMGE/uXOTGxaMqBOrh9ZPoyzMVw3x3Qx6PEk7TXpND+fP7lD1PQkoTSyntkme3yE25rIgrhLxCi3ltpPhpIkVPbyqi2876l5w5sgddeSajgw3KaZadcpWO+hek3btEdNgegn028DAhhsyHVxS/q3x++UworTVZSFnlWRvr9BbXrClg1hQwawrQ1soMJQgIQYSkhDYpVviip3fYtPRTKnMfaWQlUhddAEpqxQtZhjvoX1jc5e/Jc06Dm/lKcv3lOkklVWVzNQIE7ZxWF+iVBinXunP5ZWFr5oBvXl8/J39Pvncp5qImBlpKuHgiSNWpVyWd5R7WJpzmRlU0T0g55Duvfu9v+ntWY53VWGdqLv2E7zOrsc6Qxippo27mJJehAV3xE2IO+dJelany/F1Goa5zk6l9kMzCAAAgAElEQVQYtdrzirBF2KMkh19y+uW84oTU2KVef6/+FoKXyc+tQrAizEMCuFraq0tIU5Sd9ZvUVXX95L0nCWIm7+F+PzZYQ23hQ4b7Kl+xAwmjkFCNCYOQcAi8KpvxN4GqLIRZYJ0F1p8wIP7N89vdtllgnSFgFbBS5CnugmiKp1So35o0nkeh6xLqNUWTJsDqPl69F3AVikABVyFAEcCVazQuRVWwbxKcFW/k97Fovf6Z0LK9dqh7ar/hGtSeR6Mk03gpJ/+WDDHFeGUTDlBhvRJAnIkFMQuss8A6E/PoJ36PWWCdIWBV6apaVVYhJ3YZhV2+WWVEKcZ2qQkljFTmehz9lRrYmgVMaxk3VH8bTKVK6ZDwpcrkaVAcqcJOpQiODbWKAlAxVE1qoH/Nq2zrX2mwwgcrAkGYsiYP0U6/YdVyKELdZqUJzwLr1ItZM5m8ObSBf/2YzpKwTKvPZoF1ZoA1P/U6xw54czTEm8jQXUSG7uZwsDeXY8LRVz9T7OwOS51ifsfayNhgNSmJx6kveoi8V8zz1kYchhqunw+ltzlPESqLrXPC1qQIlkcNtTSUpdLZ8FxjEFemBQHG7z7knhrxsZC/aIcwV718coWizBsoG6vUgH8NVJXWbRWtshFbZxllWXdUnfdpTaZpabSzGuusxjq1gJq5+fYP+q1ZYJ0ZYC1Iu0lUmD8he3aw5MsP2bhiIeFBPioPv6XuBWMWHQ5h/TfX4xJWd2sjWckX1WHuLsEhW3Qph2yqIz5mPz3N+bhsehXs75DvWpowdpUTHeFDR+MLrc7Rt3hbJ6sHfPMqwCplRF4/7MYGirNvk3Q1ClNnmSoo921glW2/mBKaMLWWcPVUCC1lmUha68xM9llgnQXWfxDYTUvwz9CzzQLrzACrrbOc1vqXFOc8ZvOqxZyJDKGm+CndzcUIsOak36Iw+wHJt87Q31pKU2U2ibHHuBgdSmnuI1pqcsl4EMtgR5niA+jTlyhAHFdg3IS5s5rkxAuciwzC1FlBZ30RL9PvUvjsPvevn+bpgzgG2kpxmvVYe2uoKkgh9c5FCjOTSLsXS1djPrbeGmqKHnPtXJgKv8pOvoalqxpzVwnJN05haq/GZWxT5CxZj+JUAbOSZ0kcCvBkUF/ojk74WyfeLLDOAuvfOofegO/PAuvMAKtsnaUGVUd9Ad4bV3Ar7iTm7iqcVp0Ksg/23UzAjvUcDfGkJOcRB/23479jHYE7NxG0cyOXosM44L+FttoXrJ43h6bSbKVNCreqhGl11RWyw2MJhRn3Ge1voCjrCXs8t7LHcyNBu7aorKprl45i6q0jL+s+wXu2EOSzkcCd6/FY+DGFz+5R/PwehwLl/BoCPFfjv30NTx9cx9JTxY41CynISMHSqed23ElC/dZi7irH2F7Nqnmf01SaocixtdCvyRCwHzLBZ4F1Flh/yLx5w74zC6wzCKyWRjrrC/DZsFyBk7WnWlW8LMu9j+faJcQcCVFB+veunmLV/A/JfJBAcVYy4QGezP/oN5w7FkSvvoi57/2O2vwMd8VN8dbraC5/zh9/9TP6mypwGZt4kZbE+q8XcvpoKCW5qSqbymPJh3Q2FRHiv5lgSUlNv8v1i8f46Pc/43laIjnpicTFhPHw5nkSLp1g50YPAr23IOYBSRI4GuxHdX4WpyMCOBK8FaelCVtvPVtWLCb7QRzD3RVaPKuKq/2hE30WWGeB9YfOnTfoe7PAOnPAKrbTzvr8V8BqEY3V0kDJ87uE7NpMfvp9rN3VnI7Yw9mjgYoG0GXuJOXmRUUNmH7vEnaDjvkf/I76wqeqtLOEPwkZtr4si09+8++Y2qRYYAvPU25xKNCX0twnmLvreXTrLMvn/0GZGDZ7fMWNS8cZNbVTW5rFgi9+R9aTG/S2lfPg1nkCd21iw8pFLPjsY3ZuXI3d1EBVXhqbvl5AbHQEB/w28ejmKZxmHXZjMwHb13P1dAim1qJXiQJSAeCH2VxngXUWWN8ggPyhdtlZYJ0pYJXy0/V01eXhu+Fr7sSewNJVzri5gYrcJA7v9aQsOwVzRymxJ/YRuW8HnbX52AeaSbpykm2rvmSguRi7oU4D1qIMFZjvVCVrG2kuz+Kr9/4DW1edqjLwMv02R0N2UV2YgbGzisd3z7F07tu0N7xk58bFXDt/FEufjoKcZBbM+T1PUxO4nXAGj2Wfcyx8L9djYwj224X35g3YJU7V2sHO9cvxmP8pATtWUVP4SJ23dtewd8d67lw6grG1SIGpZHn98EysWWCdBdZZYJUwyh++ht6M/puZlFbl7a9T+fy7N63gduwxLF3ida+jPPcuh/fuoCLnMaMDVVTk3mP5l7/jcOA2zkTsYcvyz4kM3qZCoiQMa/4Hb9NQnK5qfbss1Srmtb3mBcs+/wP9TSU4DA3kpiYQGeJNXXEa5u4KUu/GsHzeb+lqzCP+9EG2rJzL0RBfPDct4ze/+Ceeplwj8fJxPJZ+QsR+H4J8t/HuW/+TjSsX47JK6qqeJ3eu8Pk7vyRwpwcDbQW4rA3YemtZ8vl7lGbdwSnFBd3psz+c+HoWWGeB9c0Ahh+2I3O3bVZjnSGN1VjLhKUOU1sp5w8HUZB2i9G+KiRjqq3qKbcuRNJe+RKnoUYF/Gc/iOVEqBcR/pu5GxdJT32uCnOS6quH/HfQVfeScUmRtUq5lXoMraWcPOhHxr1YrF1lNFc+I+nKcTrrc7Abail6doNjIVtUccCB5lIeXD1D6K4tBHiuY95Hv6Ek5wHdTYVcORtGiN9GosP9Sbx4klOHAhk1VDFha6ci9wkbls0h7lSIMmGMDFahK3/K2kWf01WbqzgIVPlt4RKYNQV8pylkNkFgloRFAfIssM4QsEq2kq0Ox0A9A7pSbB1VTLjTXAVgTS3ljHTLpKtVmU2jvVV01ebQWZODsbVYedwl42ncVENnTaEqHshQPQzVqAKEUpxQX/ac8D2b6NfnMdxXhaWzjKHeclzmOqzdJfToclSm17mjARzeu524E2Ec3LWdJZ+8g7G1AvtAA4MtRbTXZNHT+JIBfTH9+kLGjNVkp1xBqhHs3rICcbY5zHVYeoq5EhPK3ctnsHSUf0P0MmsK+E5QlQU1C6yzwDoLrJrWPkOmgDomhA9AypiY2nAZhMNU4w+QgPsJYwvjBuEO0FJGJ4PwhUNVFqN6L6WxzTW4DO24TE2MW2sZt1bhstRqFWD7m7gXH0Vr9VOVIDAu5gdzLS5lh61VNl6XuVGVxz4a5EmEvyeRAb48jI/BNaBnwigNFt6AWsaNNUwoNq5GxoxVnIrYxX7fjTxPScTYUY7TWoelt4RbcYcZbK3CMfiNs0qBh+WHbudmTQGzpoAfOnfeoO/NaqxTa6wTyD9Q/5M/xp0w0s+4hB1NMlKZpOCegKKQp+gRhqtxo+Tf1ykAE1CbMAoTlWQwuc+Z3BSBwk6lQK5BaazjRvl+vdJux81SErsWx6B8R4+hpYiR3gplUphQMa41jJtrmBCwlHtbGhnqrqS7/gW6ogy6qvIY66lHqsiOCwOXPKdRuAnkEEFQjd1QRWtVprIPD3VXK1uv01TLSH85/c15OIXoWrRU0cBVVpaAo7yX5//rDg3YxQEn2WetYB8Eu4FxW6eqYjspjPgr7/vXPsff83pFniNEOqZ6xs0tMG4DhwWntUMTtjJeb2D7ZExk/jrNzUw4TDAxCnYT46Zm9zqoUT4FpUi8ge2byTFRuGBuYmK0D8atuEb7tN2MqUatO5nnkl4+k7/5U7vX+FAfOIdhwgkTE4xPaBD6vwmWyn/j7kO9mRgH1xgMGxg3NIMAqQIqTQMUgJw9/nIfKOYu0cRVWm8rOAbAPoDL2q4ItV0CSJY3ty81QSvCrhqnuQ67pRlcNhgz47K045Idi7X6jZ0jmCtwyg7MMQgTQ0owjgtnsDCvmarVDkr8BP+rrwHBhHEhPBrrhQkLrtFeXKKUCFYYhemuXtF+/mfuJ+dwLxPjI4AbWAVIgb8ArBMw7oBRMy5Th5LWIikUz6hFD7PHFH2gU6DqMDWpel44jOAw4RrqwWFuVbGzEramMrze2L5sYsKqwyXkObYucI3AmA2ntRunTceETfh238S5IjuuGhwWPS67W2N1WJiwtGs2Z4vW5gnrm9i2GX5mYaUz63GODjAxMYRjdEDboQn9pqWRcWuzOt7MeTC9vnKO9H8LWCfUtv81YNVMAe6z8um4E+eIhTFzDw5LBw5VcK8Fl7l19piqD6Qwoa1NbYsdtj5wDDFhH8JuG2TM0oXT0oZLaBenus9P9PNxcxvjIiAszYxZWxm19oLLCQ47DtsgdmsrDqv+jW2fVLSwWztwOGyM42LCMYLT3AUmjSbTYWnTxvAnOj4/1rxC+sHahX3MjHN8jLFRM05zJxPKp9KC0yy40fHGzoNp9eOYQTMXuTVWTV99DVg1y4Dosa+Bq9PBhGMIXFYYN4HLBM7ZY+o+MIJz0N1Xw+ByuIFnFJw2dz9Ofv4G9qfYHp1GcA3CuLwOo4xLshuyD2ttd/W/uXPF0QtOM+MTTlyyUsZd2riJaUDGdXYdaGMrvgOHmfFxu4gfXLLLdVlA+slhAKfFfbyBc3y6OCfYyNgrG+ufaazfCawuJ0671d05AhZGZcgXY/7s8X19YFA2VTEBiKaKUwPWCfsoE6o/xTQgDq3vu8dP/TODZjt2GpgQ473IZCeMTwKrU+zKP/U2fNfzyRzvRcbONe5SwDohwCrjZtds5ZOmnTezfd/V5h94bmzgFbA6JyZwOu3q/aSzVkBXHJr/mftpwm7WNFa38+rPgFWLCZjUVkVKjzM+NsyYtR/nUC/OoU7GhzqZsHXNHlP0gXj/ZbvvsHbhGBLpPQKOURzDJuy2PlxD3UzYOt7YfsTWDbYuxoc6cA53YR82gMsFDheOISOOoQ5cQ21vbvsszdht3TicI4wzwbhzjHFbP1g7wCZt62ZcjeH/2mtB+mN8qBeH3YZj3IHdbsM11Kv6CFsn47ZedfxnxgzXqAHEeeUG1skN/2vOK3e4lWx93DbWiVELDlMX42ITNOsZt+iRkiyzx/f3gfST09SI3dSswFVJbYcVsbfaxeak7KtS7aD5jexLJLzKIo4JPQ5bC3ZbDzjHYGwEu7UXu7RfVYz4/n76ac6jZhUHbbe24RSn1YSYw2yMmzuReGxxxDitLYzPrgNVXVkpEKMGXOPDOMaMKipECOSln1zKl9D2Rs7x6c5N58jAt4HVbWR9DVi13Zw6L8DqssOoiXFjG5gkllViFqXwnxbfOfv6ff0gmTl1qrS20+KOY5Wt5VAXDnMzUmrbJbF+b3RfShvrFQeDw9qm2SBHLTgtnTitDe7aZ9/XRz/lz4SxrYlxuzgmhlVEh4rVVTHO0ubJzKufcht+hGczyRzX4RyRkCMLjpE+XBIJIhmaEsMq1ZQV/eaP8Cz/oLXkHJEY3tc01u8HVtzAamBCAqMl1EoVA3RXWHUnALyqwiqZTjLp3BPvm/PuKq2qo//078mqqpPn5f3kAGiZU9++j5ybvHby9U/OCfC/eoY/+ezVd+W8HBI+Jsfke7mnJDZoyQ3f/i33NUqwuMvCvLqffO/1e0zep0al4Ypmo+JYHYNMDEmCQBPjKnmi6rXvTX7/u14n7zf5O5PPPZ1nn7zf5Hdefz/5t7zKvSeP189/39/uWFwRINZmLUHAbmbc1qH4H7BW/xXt+462SbHJb/Xr5LjIM0225y9dM3m/yeeXefFXtM9UqdViE5uqimM1MCFamKosXKOE5jfPNvkbf8vrZNv+9Lkn7ylzbrLNk+cmXyfbNfndyetef528doZfVdkkHRNjPTBuxjXao+JaJSlHHYrd6vUx+r7fn2yjXDP57PVaUpGsF3V8+7NvxuAv9IHCgu/6fTknWCMFMSc/f/0ek335fc+rfSZxrCrUcNIU8KfAiub//MaHJTbW0T7GbTptUkr6mmK3qmZ0oByXLChTHWMDNYwNyGu9yv0XVqpxyXyy1OEYrFIdIu9VMUCrVGEVKjHJStIpRishYNFoA5twDLbgGGxlQtilbFU4JSPLUqcAiqFGsDWo4GwpWT1hbVDvhbzFobKy6rSsK6M8px7cz4u1HqdkhsmrqQ6XSarMyha8VaXQyvNOCPOVoUql1mrptVUwJKm2koFTi1SgdRjqFN2h+q2hWoTjQPgLVBbVaxPhdYASEpdxpbGKM8vEhK1b20LKoKqFMnX64oS5mnFzJS4VcN2A06hntK+R4f4GhvvqGTE04DBLf1cxYZGMMi2AXZ7ZbqxjdLAOh7kJl01ChXSqUoPDoGO4txb7oA6HoRGHZNbZJCaxelolwGeOK0Aq6NZpGU2WJhxmPaMGPUMDOuzmFuxGnVsQSWZepZaxZ2rEaWhipK9B9cGQuw8k7RlzJRNuQp8xo8xPyfppBKMkuNRqvzMt7tEfr0qrKoZpk7knFY4bcJkacBjqcRgbcMhzDzXhMNbgsrYwJGPe36D6ZVwJ6EZtral5WKPOjw62MNynw2FsBcn6s4rZpkkF6muAJetj6nk3rWtmKKVVxshpqIURSZPXqbh5maOjA/UM9UuFkjrGzFUMDzYyZtAzOqjDbpBdn1Y8VCs0KsAsqe9Sc69VMdkN99epPnGYdDgtOkUROjJQo9bN2EA7o7167ANNuIxCESpAOQmuoiQK4E7dTzPDFWBqpL44mVuxh5SaL6BUmn2HS8cDKXt+j76mQtLvnqeh6JHKupCH1fgBZAJof7ukAyUjyaxXYCUcAAJqlS8eEh8dTt6Tuwr8Jmw1YJPthAZ8qry2SpETQBNgbXRrhFJGW8fYgGiA0hlNYHB3igQpC4ANN2nXKt4BARc95o5KSrPvUZR5E0R42Bo1YFHcBQKmonHWKyKY04d8sHVXYh+Ua6RQYg0OY5UCawmE/kbCvi796hU71t8KrFgllVdAs46x/mqaSp8Sums9IbvWc2DPBlJun8PYUar6F5tsw/Sqb2vyHnPpRAjHD+zm/vVz9DSVqn61D9bzKOEUJw74cD0mnKayDBXoz9A/CFgF1M2NanJLZYkHN2KIPODD/YTTyMJwyqR394GkTo/2VVNXkPqtPki/fwlrd5laWPbBKoYHqnmZkUBNQQrDPZIF5AZXpcFMvVjkecR2OOGwSvwY2C0qbndSu1FzUo37dO71/dfI+rAby3GatCwmrHo6anN4dj+OHl2+IoCXuS714i6fkTpu/uSkXmO0v1Z9psrHK/6NWlqqski4GEXkfm+uxhxS6dujA0J6pAOphCwa5DQBYzqgopQXUzMTI/0q884lr0qpEbOhCLpp8rEKJ4etCXt/DUOdVaTciOF46E6Srh6nrzlfkSU5bHXUFKdz8UQIJ8N3kfXoMsO9onRoSooob5L2Lu0tef6Ac8cCOXPEjxdpCYwM1lGV/4joQzsJ3bOaA3s2EuK7lSOBXjQKdenApIL0jwJWo56clAR2bVyC09hCa9VzNiz9hBMHvOnVFdJSmUVEwGbyHl8D2QJbW1Xu/4TYaE167P0iFcQ50IzL2KzAWbQ+0SQ7anO5fPIQty9FM9wr+dhyNOIUrcXU9K1DpLCcV4dJx+iggLBoqToNVIVMRf6WBSuHVfdKG9AcRq101Lzk/pVoOutyYahZaaWSSSSaqWjMSNaIpRlzRzlfvf8LRe4tAdF2Yz0O0chFuxApJ5qzZFEpiefeWrjNETOhsSKajKVaaSaWjlJux0ay8qt3iQ7bpSZPVspVVbFhwij92oajv4ny58lsWvoV+3ZuJjJ4D1tWLGGv1wZMHSWcPeLHjtVfERnsidfa+YT4rqWjNlsTTgYpSzO1RjNzGquMkaRANmBoKSYiaDtb18zneNhugnzXcWTfDiydVQowRXOXnY6wpF0/G86aBX/kVMQe1Qe5aTewdlcorUw0uaaKLOZ+9CvuXI7G1Fah5h5CzqPmxPcDnQYoPyawiuCQ0kQNSsOuLXhMsPcatqyYg670KaP99TRXPmWLx1cE7lxLZMhOAjyFC/mwmrcCrAIqLZWpBPuuZsfaRZwM34PPxqWsmvcH+poKNE4Pk+wkJdtvOu2f5jUzpbEqwSqgpuNk6E681szjUMAWdqyZS4Dn11h6ymitz2T14o8I9l2v5sn21V+SeCFccX64hM5UtHZLHTkpV/DdtJS9Xqs46L+JhZ++Rf7TW9QUpnD5zH5iIncTdWAnfltXsfDj36Avf6pp82oHKc8ga3nSRDB1P8yMxmps5WnSdbauXEBHbZGi3wvZtYG6onSG++poKEkn2GcN9+JPKG7W25ei6KzNw97fxFi/FAvM58HVU1w+eYDiZ0nYeqsZM9Sgr0jnTvwJ9vts4XzkAXqbChkzVJKedIH0e3HquB0XRVnOQ+wGyehpo7kyh9TbF0i5dY7nqddIu3teY7aaTKM06dQiLMi8xdVzB8lOicPWW8XYoI6agjSuxURwZJ8nyYkx9DcXKJualJSpfJnCrdhjpN+LpbepBGN7FR/95l/JenSd23EnSE+6RFdDrgJy2cZppDCvSzrZ3mqa60wAqzCBKV4Bcz0dNRql4skwP/Iz7tBUnqUqK9gNIghEiDUrhrHql6ncjTtFXWE2rVVF3L18ntWLPqcm/xGLPvkVjxPP0lqVS25KAgd2ryfzwUX3LkAk948MrG4NSkjGA708eHwnltbafAqz7rNy3nt01b/EaZwE13paKp4S6ruec0cCKcy8h77yueqDsUHZFelpr31JkPd65nzwFnfiT2Fqq0IJHekj2c1MY3v342qs2s7LaaqnvugJ0Qd82bVxGTs8FtBYnMlwTx33Lkfht32lqlbcWvOCO/FR7Nq0iJE+TaFwDFbT3ZBF0rVoirMf0Vr9kqJn95n3x19Q+DSRsX6ZQ5PsclOP7/T6SASVzPW/XWOVOSfcC2KySDhzkIL0WzRXPCfx4lHWLP4juoqnPEiMZsvqeRRlPaClOpfYE8H4bV3CUE+lu22aknMy3IeQ3RupK86gvuQpxw/4EB3uS0t1NgOtxXTrXpKTeh3PtQt5cO0kw71irtTIoDRTgJgBpF3T66eZAVZTOxlJiSz4+F2iQv358oNfU/I8meEBHQ5zCw1lT/HdvIQdHvM5GuTFzrWLidrvS0vFC3Ql2Ur19tu8goiA7Wxfs4DUuxeoLHjAuSh/grzXEebvjfeGlVyMDmGgvYAgHw82rviSQ4Ge+O9YzVaP+XQ1ltCjL+NY6C517mDANnw2L2Ov50rNwSDapkWPpb2U+1dP4L1xMQcDtuC9aT6Pbp6hLPcRxw7sYv+uTYT6bcZn8xJuXDrCiKGelFsXVcXXkN1b2LN9NWeOBNHZUMxv/v2f2Oe7kUOBXuq5Y6P3M9JXqzRtkZSyRf3zQZkZU4AweomdWLZxdfkpeMx7n+Cd6zngt4Uj+7woeHZPCQwlaWV7atVj7arA1iWMXnpGB/Rk3L/KqgUfItrQe7/8bzSVZuEytdFe/ZLT4bu5cCzAbWed5mRS4CRSXZxCIkTaYHyICacVp03CkuScbAWnlviircp45T1JICxgK6W5KYwaWmmufsmc935BUeYdRnrLlDYiC7A06y4e8z4gxGcDB/ds5WjwTlVafbivgZ6GIhLOH+VQkDdeG5eTdO0cgy2VStggrGs/SY1V45VwmhroqMmlNOsBd2KjCfJcS31hBqP9jVyPCePofh9aq/O18UyKY+Xcd2irznLzTTQy0luOpbuaof4m7IYWpXh89f7/oL4o1Q2sMrbS19Mb42mN3YwCq8zzJgb1RRhbysl7cosQ3w0E7lxNe90LIg94qnXb1VCM09TGkzsX8VzzFR21z1UfyPoQgv1Az5WcORzImKEFc1eNUpA8186jo/4lLkszg22l3LkcxZF929VuVEhjhB9a7LPfXsPTmLtChTrJbiVZZxMTuP6U3WpazitTO4/vXOOdX/4LqxZ8yhfv/YqXGfew9jbgtLZTX5apalEF7liLviyX27HRbFj6Bc+TE3l4/Rwr537Ii8e3aS5/QcQ+b3ZuWkz6g0vcux5N0vVz3L1yib1eW1i54CPaGrLZtnYuu7aupCTnMWlJV5jzgfZ7aUlX8Vy/hPsJ58h+fIttaxaxY+0CLS5UHBbGBhqKHhO004Oog7upLcki4dJhYk8fJD/zHrfiT/HgxkVuXDqBz+av2bZ2PuaeGjaumEf0oSBKcp6Qdu8aYXu90FW+4N/++38hMfYElfnpRAR54btxGZ21LzVKNBkQi0RLyMC8Lu1mClgnzQ06mkoyCPFZr2zRF48fwG/rCiU0GstSGTdXaM8htlKTEIeL46qW+pJUTh3eTeypEGWu+eS3/0J7dR4T5g466wqJPriLY/t3vLLladv8759UM2oKUGYbPfrSZwooT0YEIuN79dxRfv+L/0bm/csM95RrWoVZp2xi+73XER8dhvSBz6ZlRATtoOLlY5ITL7Bj7WLS71/Ha9MKLp06RGd9EfZ+t2lIhf58f9s0QPkxTQEasIrZS5yqwsHwPDlBCY76wnQchiby0m7gvXEZCeeP8fT+VcIDtrL0898q0MTWonYZInScpmbEedXVUMS1sxGE+q7F3FGGSwkvEbrCoyxCbzp9MI1rZhBYxdGtAX8Llo4arsccZue6xUTu96G2KJ1D+7Zz6VQ43boyXOYOMu7Fs93jS3QlaVrMrJjoBmvYt3M18acO4TR1YO1uIPPBFdYv/YTWmlwcJj0Fmbc5sGc9OalXlSlS1on4F/4cWKe3u5khYG3h0c1LvPurf+ZB4nm2rV2I9+Zl1JU+Y3hQT0N5Nvt3byTtzmVG+pupePGETcu/4tnDBK6fjWTn+qU4jO2q0S/S77Nx5ZdkPIwjNz2RA/472L5mJYs++5gFn72DvuYZfjtWEH/msNJgGspzWDb3AzKTbxB3OkLVupJzXboKzkaFsXX1As0Dr4KTm8hP///b+/KvqK5t3ffP3PfDe72VLnEAACAASURBVG/cMe459553b+7JyTk56TWJxiY2EbvEDhQ1igo2iIpII4qIRrBDBfsGRFRQ+r6HKqqKaoCihyqqpan2u2POVYWaaKwcKyhnbDN2iqratfdec831rbnmmvObV3lJUPU0F5OmftiGVehVN6Bf04wHNzOxf0c4NqxYiIVf/hUbVs7DYGcTFsz6G4of3IbLMgBjjxID2lZ0K2vx5z/+C7qVNSDyjez044gMWw1tc4mIXuCluswHrgSsfl9ecICVN9Z400ENa08bettr4BjpZhkq64uwe+tq5F0/AVjbgDFaylP9MCWs/Y3QthbgZMJ2XDx1AAZ9E0z6Fnzx/r+iu60SHlMPutuqcCJ2J9KP7hHVcgPcbAgqsBo7AKMGFr2My6mvXvwVViychT1b12DWB39AW8UDTA77lmtmDcYHFBhQ1cNp6IZrtAey6gJEhIXgfGosr2DWhsxFwoEdmDfrA2xYNR+FORd5kwOUsGCkCTAAwJjWzStigRI+Vo77NOtQnp+N6K2r0VFfyBuRxu56JMVEYOWCLxC6/BtexpKPeaCjGrB1wUMbfKYO2AeV0CtrceNCCoPviI5qx4lVjN8V8K4CK/mJCRjH+mQYG1DB0qNAY3Ee9v24FmeS9yM1YTd+Sj6IYV0bA+uD6xnYvHoeBlTVnKxCG19UUulw5AacPR4LqgxtG+gAnffj2kXsIpo0apB+bC8Dq32ojY0PD1U7IcOIj+eNo2kEVtqEepRzDmtXfolxkxYdbSVYOv8jHI+PRK+mAe2NRYjZFYai+9lwGLvQXPGQ60vRUvT2pTSErZiPIV0LLH0q3L16DlvWL0Vm+hFs2bAEB6K24EbmeaQmHMGiOZ9ApyhFRHgIMtOTMGnWQ91WgZCFn6HgfhZyb5zDwd3haKx8BFVLFeKjI7FlzVJ4rXreXSZfTWvlfcTt2Yyn929guFuNpuqHeJxzBXm3LmL9ym9xNHYPrmeeRuzerVi5eBYswx1Y8s2nyLl2ASN6JdobS3HvWjo62sow66M/QKeowIRFiytnjmH3pnXQNZOflSwMEeIkrNbfAVgJEGi5MqqGsbMJ9y6dwmiXAvYBHZrKHrJLoyQvE+TAp+UgLafGh2SofXITu8NXIOtMIvrVjVw+3NjZjIWfvYfawruw6BVoKMply4h8rmT5UHjPtFusJi0wqkOPrJIn4Pb6EnTKa9FcWYBZH/wRfYpaOEZkfLgMKujbypGXnQ4TyWBQh7qiXOzdtgZ3r5zCtXPHcTBqE2L3bcEXH/8J61bNweO7GTzJeE3ED0uxte8isMp84EpRLBqU519GzPbVUDcWwD7YgvbaHJTmX4es+il6lQ24ffEkQkO+hq1fxhvCjpF20KGsL0Ti/m1I2LcF+vZqWPva4BztgMtA8aBklanYag1MBgHIKWgWK4WZUcl7Ne5lHoO2sRi2vg5omyuRGrcXuzd/j2vnTyA6IhTK+lKYepS4lBaP0GVfwd4vx/ggke8LQv3EveFIjI7AQEcz+lQNOHF4Fw7tCoWxuxXd7ZU4sncTsjOO8GYthehxmJsvTFFYrb7VDW24B6ArQbFYadA9yk3H+tWz4bJ3YtykxtP8K1jyzYe4eCYBrbVPGFif3r8Cp1mP5sp8rA35GgX3LqGi8BbWLZ+DHzcsxZnjMfjq4/dxMikaD+6cQ9gPC7EtdDXi9+/FJ3/+b3z+1z9BLSvGzi3LkZmeAIdVD628Ekvm/R2Pcy5B2VyC1d/Nxpb1S7Bn+wb8/b3/wKbvl8Bj1XOspmtUhWFdPY7H7kLIgq+QEn8I82e/j2NxUbh79Sx+WLYAe7ZtxP6dW/DRn/+AJfM+hnlQhZNJBxC6ehFi92zFlvXLsG7FN+jTNeLjv/w/dKkq4bDpkJ2RgqiN69nVQcDqMrbCayEHOllD1CkUnUCdEhyLlQCT/WK2Tqjrn2DV/M9xcHsYLqUlYtva79jV0aOoQq+sHDmZqfCOdqOjjsqIv4fQkAVIjolCSmw0LqYlQddcgj3hq7B+6ddIORiJzasWYdOKedA2F701YPWOUCiUDrrmUmz+fhHCv1+KE3H7sPmHJUiL3wtbnxJdrQWoe5IFU1cD2srzsHzuJ4jdGY7Lp48ifPUipCXsgV5Zw341oqkz9iuxY+sq3L56EobeRo5jpioVFGERyGCZ3s0rqjLRKgpqWii8sAPl+ZmI2b4SyvoHbFVVPr6AJV9/iEO7wnFk9xZsW7cUeVfPcAxmzaNraCu/B11TAbat+xYLZ/2F/c4nDu/EqfidaKvM5XAi0qF3NdyK3Bi8STumw4Htq7B97SKcPLwbh3dtxop5s1DxiDYpqzH7w//P0S0Je3/EuqVfIeVgBMYGlCAZtFfdh72vBTlXTmHt0rnYv30Dkg/swCfv/Sue5lDkjBLlD68hZsdaVD+5xiFcHBdPhPOUzEKVotnP+haAFaNatFbl40JaDCZNSrisFMDbgkd3TiMr4wjaqh/idmYqVPWFHMjep6rAuZTdUNTdx/iwDMr6hzh3fD8OR4bi1sVkGDobYe5pQ8XDGzi6PwInYqPw4Fo6Th7ZiR5FObLPxaLy6RU4rR0Y1tcj7Wgk2hsKYRnoQGvNE5w5dgixkVsZ6GK2hcFj0ovdcSvl6ivRpyrDrYtJSNgXhuwzh7jkCxUMLLiVjqPRm3AmMQoPr5/BqSO7YOlphbG7CQ9vnkHygS24fPoQumSlMPe24GhMOAxd9cyVQC6Gm+cSYNTVcSkZGoTPDv8sT58FB1gJCDjI3azB5JAc2sYCXEzZhyORa3E38yj6FGUcVK2qeYzDO9fDM9qJ8vtZOBIZhkPb1yJuVxj/nRa3C10tT2DQ1iDnUjKOx4TjdHwEGotuskVDfjih4P42vPo1qK4ASlowqvhQ1j7AhZR9SNoXhrzsE7D2NPMKRFF9H1d/ioW+rRhj/TJ01D3C+WP7EBe5DrlXTmBQVcX1ynhJbNFwwsrtC4loKKIqwjRgqC20XA7Uvzh9PlbuXwYWAhdRqFFdn487FxMx2FHBGzNUqLO28DpOH9mJE4d+RHneJdj72jAxKMfTOxm4fT4RNY+zkXJwC2K2rWK5HIlah/jd69FceoeLf9IGIa04SUaBTS6v7v+p3wfJYuXr+cLADLoa5F9LRcrBzTiXvBvNJbfhGFHCZexAc+ldZBzdjaP7NuHepWMYUldznHL+1ZO4fyUFFn0T60xt4VVkJEUiYc961iMq4+Q0KNFccgt3M5MwoKJq0aJ9pPPPxu9vl01QLFYKrbD1y2Hpa8akgZYvFCyvgLmvHqP6Bo45tA8oeEea4kUnRmQwdtdgbLiZ40Sp6qqxq4E3Ucw9DXBQlpa5E7b+dgxrGzGkEdegc+yDrTD11cE8UAeHqZ2Dvoe7ajFuUHEA8K6NK5ASG4mk6AisXTwXt86nwmOi+FaRSURxgVQy29rXjCFNFUxdtaLGlqkD1p5GDKurYNTVcmeYuxsxSbv8oyqY9A0Y1lXzKy2pJ0baMdpdz2EZtEyz9bfw76kCLQGeAL2fK+HvAKwcW6tlMDfqajCgKoOpq46XgDRgNA1PcPV0HFwGNex9cgypatCvqJo6htU1vDtMz0vtJwUe7ayFneI/KUOMBkmAmzvBBlaKQaZrTg7JuE2k+PSMftnKKu6hNPcCx7p6RjUglwBNbAPKCrZinSPCheGmTCWbjvvZ3F0P50g7XAYFR0rQ9XkTJ4DlHQ206UoQmAKp556L5DDW34JxDiWiwH41xgfauM0jmhoGVSLBcQwrGFhpcjRoazGsrka/onzqIPnQOSQviv0mPaEso5fd8x/6LEjASu1j/bN3si6yfmqrWUdJDqQH1Hc0kfjbSSBK7RofkLEM6gqvcVsppI50ekRThaGOCth6mwSIWjQYG2iFnbCLws+ek/eb/B0cYB0ldh/qIAIUUcaaTHgOOWLk1wqLkZiPzBpQsT5yDosKqz4HPRUfs+g4bpKWPZyWZu6E26Tjg74jPyGnn/oqs9IuN5UyofNJofpV1bhyKg6Jezcjef+PyD6TgIGOGh/pA+2K0z0pFZZSSul+FIIlLDIefH4Lgf1OagYUDwVQmynon35Dvi5xUNKA/29K/fTSzErkEq8EVWEdBc1i9YEdKR8DH8cjUiYNZVn5S1HTpo4M/YoyYZGQdUJyNj13UAqk/5lZHiQTYQ3TtRnEfNd8naLxs7DbIwjhVr5BJXTqmdXG70mnLBpQYoSpu15MDHQ+pyBS7K6/+q+vP3yD5YV2+j7j9gU8mN4usPr7lftlqt+pL0V/i/5S8xJ/SF0JW2+zz8f43Pd+3fDJiACHfv+6vv1N3wcRWPm+fr18rs3cl9zn/iwummhId8ndpuF298iKhQx4E88/TsQ5U/1OFS1oD8E/BgLWhV+XWXCAlTOoaNebSl374r44dc0/wNRwDMk5gH58iHbv2uE0UR40+TFEthKBFOXzUu4+WbsEZPyeKfQo+F8ETPtDIARwU3VYihelgaaF29CBUV0D9K2l6G4tYWvZSz4kK4GicEgTsIp7EbAS3SEBJ1WNFAfnaHMqIL2nGDpKnRXZVALE6VqCk0CANPEN+FmNROdNAdIvOimIFisrm3/ACOB5poR+JaLOV8HN6aG+WEWOV6Slrzh4A8ynVAIY/aBMQCUc/2/DYvUrvn8A+d/Ts9Bz8Ss9tw8oeGD45e2Tjf+5p87xg4rvla5N50xd2//7V76+XWCd0isLWefC4va3gfp+SlZszIh+5M+onT9rk18m/t8HLoNfBxS+T5CAla5Fz8kuGwZMv16LPnuhz33t48987RVurJ8bG74x6tMdvgfxhPDqLFCX0OtlEBxgpWUEpcXRkot2GDlA3J8CJl6HO8qRfnQXRvV1bDV6bQR0FAIkgIl8nwyenLIqCFb4vUnNVq7gAVCKvH1myfHRFRJQkIXJg6QTIuCbmLeIB0DJu6pE2sLkKf5rm2i3UcOlrdkSZdAW4CmAl4hZKHuF6M+o4mi7IIax0OdkbYvnI5eHAFuyWMUgZUUlhXiu454pdfCA9RcK95xiTd2PrfF2QUXIRDfUP77EBd8rrSoYqPxK7H/25wZjoIOOnykIFisPet/9p4CBAHAKMAhQfe4Wnw+OBp+bSpz7fab+z3lg+sCYC/0JC51kRNf2g/SUzHxyfPn7twysJBO/heVrlwAdGuh+mdCkQ+4NinMm6018/vP2eOh7n8UnZPB6sPj5NV75np4zKJlX/n0EAljf5PAcwPr7j3WBVzF0PoGj0A3+my1z/3txjef7nFak/rE6dY9f1YHA5BQcYOXBKJTaMdSGiYE2mLvqMTFAfhAVPMZ2aJse4lLaAWaCIj8nWa1eAlWbYJcihiVa7ovYvWfxe8SOZeltxthQKxOgkOVJy2knEzM0YayXcr6psRo4BtvhHFLwQaEkBKzjIy2YMDTDQ+xOFkHZR+FDlr4W9KuqmNCCSC2GtTUY0lZxCA65GyaNbfx84jdKTBrkHOJiGyC/MPEYCBcEkXxQ6IvLp6ivVDburOAB66/fx9/5NMgoeuDXDuo3//lv9hosYA38eUiez6zvl//tG5BBaePbBdaXyyUQGbxORgKMXn79f0AnggSsgT/PNLcvAF0KDrCOkv9SybRmna1FqHiYjeSYLagvuglLbxOGtJW4eSEeh3as5V30yRGyAH0WJVl6tLFgomV5N5NOEPD6g6JV9Y9x/OBW1Bfd4E0nsihpJ2+ooxY5l1KQdjgCRm0DXAYNSnMzMdrZCHllHhTV+cw61S0vQWdbASYMrWxpksXZoyjGmaO7sCN0EXaELkP49/Oxbf232LZ+IbLPxsHc3wSPnSjFFMA4lXPWoqutCDlXjjM5A1m7XisRtHSgofgWCu9kwNhVFwBAvQ1gJSv1NUcAihKIkkvA+pxLKEgyfb3cAwGVQM4J4gQkAWuQUlppZ9WmxYCuHilxu7Bg1l/w/h//N9Z89yXKHl9F6aPLiI8Ow5M7l3DqSBRn+kz4qN8EGxU5kLvhHtX7NoSI9Jk2ujpRlpeFT9/7P1j/3RdM0UcbSUS5l5v9E7782x+xaPZf0KusgcvUhfybGUyhdvl0HHSt5RjsaEbKwZ1Mh0ekCmRpEmiTO+JpTgauph9ByqE9+Oy//41j2yifvObJLYyPEFepmtmvnATkRtr1b8fTexdR9iCL0wspxdBt6kRXaxlayu/D2tv6DgJroNbMP2CVvAQ4ph1YXzdhMLsYgUpw2kdLzLcZFfDSdgQig0DOYcs/SHKabmANqH1BnDgC0KfgWKwWDfSaKtzKTsOeiPVITYrBwq8/RtHDG+jR1qO67A4O7wtD7I5NuJ91BvYBJcgSzblyAnlXT4FiKbNOJ8Kok8HFPlUBqlSnvvzBdcz/5L8QGvIVFLUPORbROqBExvFYLJ37MZbP/wy6tkrI654iJS4SkZtX4vTRfWgufwR5ZTHm/O2/sHzu31Gce5FDomjjiigAKWRqUFODxrJCfPHBf6Kh9BFMfSpo28px+8oJ3MtORWrCdmjlT2DsakH145scbUDsSU0l9yGveoT72T+h8PYFPLp5DsOa2gAG8HRbrEEaKAEoEg36twOsL/qMf+5DFu6BYMnhXQXW18jgZ371X8iIvw/iBPRWgPU1MvD7aAPU5ZdOYr/ht0EBVnN3K25e+QnfL/sGKfH7sSZkIebP/giNlU9QU5KPvTtCER+zA8dj92LjqsV4cOMi8m9lInTlQmwPXYGkA7uwafVS/HQ0luNU/TVxiHWm/OFVfPvlX3DiSBQupB3BiF4Gef1THKOUtD2bsWTuR2iueoztYSuReGAHfjp2EFvWLeNr1j7NQ8jcz7BxxXxUF9xg5ikKi+JIASISNrSjo7kcX330n1A0FMNl0aO9vgA7Ny9D+Jq5OHcyGoOdtchKT8K2dcuQEL0NMTtCEf79Ity4kIqjB3YgKz0ZGccOoVdRKQErK55/85IG6huwWwWkxDRRBXL8EwNrQO0PREZ0TpDkNN3AGrAMgtS+AOQUFGDVNBRh/64tSE+Jh1Zej9PJh7FozqdoKC9EWtIhzJv1d0RuWY99EZuwaM5n2Lx2OS6ePsavd7LOQVZXhpOJB/HDsvkw91Imk0oU1rNoUPYoCysXfYbq4hxsWrMYXcoGXL2QgpT4KFxKT8LiuR9x/v6NS6eRdysTVzJOYOP33yFs1WJUPL6DvVvW4OLJOE40ILcDx7pxR1CpCznULSWY8/GfoGh4ArelC201+YgIW4yzJ/YxqE6MKrFiwedIPxbL+cjVT3IRsWEFdoSuRN7187h0+ijS4qOhl5cHoJikvMHLvAraQAhAUQK517RbrEF67kDaJs55By3WaZdBAOA07cAawDNNs5yCAqxtZXmI3rGRiU0mRntRnH8LyxfORn3ZI8RH78CXH72H7WGrELFxNbaFrsTByC3IyjiBhJidkNeXwdCjwrULaVi+cBZMPXW+DawOuBlYr2Dtstkw9siwYtEXqHqag70R63HpTBIe3LqApfM+gaq5EllnT+BQ1Fbs2RaKJXM+R9iqJQysRLhCZNljg1RPSwTICytHACuRQs/5+D+gbCjk8tOymgc4FLUWpfmXuNKk26LGotkf4Mm9LDhHe9Df0cQWaviqRRhQN+PWxTSkxu1Bt6xMAlZW3um0WKd7QEnAGtAkJAFrcDavOhuLEbd3K/OY6pX1uHo2BSsWfIH60nz8dPQAdm5ahaaKR1A2lqL6aS7ULZXIvXYWyYci+TODXoFbmaewbN6nMPfUiaB9znDSMD/iD0s+xbhBjYSYrYiL3oqw1QtQlJeNgnuX8d03n6ClqhAf/Pv/xdmUeOTfvIL9EeFMvkLnHNmzCedTD3DdrZ9brFSojIB17sf/DmVDARf0o1INsVFrUVmQBSfF1lo6sHbpl7h29hj08ho0luQhdtdGnDyyGxMjOty9fAqph6PQ1VYiAasErCKeeZqto4DAbjqfSQLW4ACrtbsF2WePYtHXf0XyoQiELPgEi7/+K5oqHqCi4CY2r/kWP65fgqQD27Au5GtcO38MeTcykBofBXVrKUx97bh/I52jCCw9DRybSH5QSjutKsjCxlVfMct35ZMbWDD7PcTsWg+dvILBdcWCz6BsLMGsv/0Juzb9gNiorVgw60Os/W4Oih9cQdyeMC7j0FB8kwutPe8KcBkVXI9r8ez3oG4s5DhaRW0+EqNDUVd0DbBr4TDKcS0jEeEr52P/tjXYHb4SP3z7OZrL8uA0diL/WjrOJu9Hn6JCAlYJWCVgJR2QgDU4wEpZTqbeVhTnXcLppCg8zb2A7Ix49KtrmJ1b21rE79MSdiL3ahrMfW3Qthaj/FE2RroaMTashLz2IW5fOg5KMBA7uSJdsUtWhLuXjwFj3bD0tyLz1AHUl9zmUrUdTU9x5Uw8jHoZVA1FOJ0YjQupcXiak4XivCy0VOeipTIHpxJ3or74JldWFX5A8nWKImqj3c24kLJfFFczaTCorkJRTga6ZIVTMbVUcre64BrX07ly+jBHNFBlVjqorEnlo6sw6xslYJWAVQJWCVgZB4LiY6XMJ6p5PjEsGK7GhmS8u08MULTD7zAqYRtohbm3CQ6DqHY6MSLHpEHBh9tEIKXgZAIqn/KMbV8Nl++6lC3lMnfAPizD+DDxDVDJCWJHJ8ZvDSYNKi4wR7VtHt3MwPiICvYRyrZSw9hTz+fTswhgFb45SmVzjCgxQQxWzKiug2NEPkWgzDwBXLtKy6S51t4W2PtamfHKQ/wI9m6mJ3MaiHA6kF1VafMq4JpXDNLT7UN93f0kH2tAbgfJYg2WxUoEKSKFdCqjyscG5RwlcBUMUVwj3EgMU0q4OFifWKyoEiIt+0Wu/hSocpqqyHNm9hkfq5ST2LOIqMXcDjelao5RGWzBN0Dxqb3KEhi66hiEXVYqcd0Bj03tS0EVTFZ+5SCQdRspj5gYb4iXkoCP7qkExjRwGFrBpLdGkVftzymm39NvGUytuud++/qBKUUFBEoq/TpZvo3vJWD1j51ffZWANUjAOkpAR4QlfqYqynASn00xQNlUU0QmTpPI2RcEJoLYhM4jlqhfACttIDEtnyA8IeYrYsUiAhe3pZUPD3EAEFO/jXg3fWQqFiWcViUcdC+rj4/ARxH4olIQoIpBysQVzP5EBBZKrtIoSEpEiJT/d35iECZz8NOvPU/68UprS7JYJYv1bUwI03xPCViDBKwmsgiJL0BYk2RRuogz1SrA1u0DWWKFIuYdBiam8yOWqDZ4qPAeVYo0E6/rM0Yb5ookbsVRqlRJqawEmgTa5E4QnK5eAlqqUUNUfpTaRrWgfNavi88VQEu/Fyw4P1cyQUFGzyTu7bNq6fmIsYusbR8DDgErW7XPUc2J3wVWB0eEeUlxrP4Jaua9ShZrQH0mAWuwgFXHm1SOURXM/Q1wWhSYGG3DmKEV/epy6BWlXF2AKot6TVpY9W1cKsFpEHWhvBYZF8Xrk9dhYpjSWpXMCzA2SJR3nb7cfK2PsPrlNGgBdfgrLcmfg+3v9V6yWCWL9ffSrXfouhKwBglYRzWwDcrRJS9GRcFlTBjlcFlU6FNXIPVIBPZHrIGmqUhwRFq6UJV/HTmZxzGiLQcsxJWqhLWnBXE7w6FtfsxkKXVF19FSnovJYeJj7eLgfpHqKgHruzqJiI1BKUHgXe2faXsuCViDBKwmLTQtRILyI+S195kVymPVoebpbWwImYfl33yBzJMJvp3zbtzMSMaZhEj0K4sBq5xL3A6qqhHy5aeQV+ew1dpcdgc3ziVCL6+QgPWtW9qBWUMSsL4N2sDA+mbaQJV0VQLW4ACra1iJwnvnsGfrcjhGO+AYpXpQXUzFdzhqG1IOxiAsZDGToFDF1FvnUpGetA+9ihJ4rWLTakhdh5CvP4eMgHVEDgrZyvopDqfioyRglYA1gBjh6QAYyccaEEBLwBocYO2XlyEtfheunk3gDCmXWYshbSO2rvkO18+eRlHOPYSvDEFbZR4cw524fZ6oAnejp70UXgqHsnRgsKMey778Ai0VdxhYKbY1NysV0T+uhr2/netT0WdUSiWYJRQCUpSgAZvkY5V8rNMxAbzle0jAGhxgVVY+wKFdGzjzym3pZHAtzc/Gws/fxw+L5iJs+XeY8+H7yEiOhsOgx52LZ3Am6QB6FBWci++1dWKgownffTUbrRV3MTlC7gE1Cu+cRdTGEKgbnwJWHUce+Hf3pxcQg6WoErBKwBosXXqHryMBa3CAVVFJxCUb2afqpCJ+Vh0S929CZPhyJEZvQ1L0DkRvC0XYim8wPtyNe5fPI3FfBDQtxIGqZtdBt6wOX37wAeQ197m+FJXJLntwGVGbQiCryuc8fsruElyqBFDvsGK98tkkYJWAdSbq7W98ZglYgwOsnY1FOHZwJ4rvX+Gwq9GeJmxYMQul+Zdh6G6GqUeOloqHCF3xDZT15SjJu4cf14bg9uVUdDQXQlFfgFuZP+HrDz/EgLqCC/NRccHC22exJ3wFutvKfJVaRYaW5Ar4jYr+SqAP7nWkzStp84oNHglYAwFWD/ifFwAdHjc8k8Nw2bTwUOqnuQMGbT2uZiTjakYiXCYtGkpvI2bHKmhbiTxaB7e5E4Oaei6Zkp2egl5lM5IP7OQifvt3rMbByPXYsHw+LqQmY2xQBsEdoMTN80nYu3kFHAZKW9Uw2xVXc2Wi6uCCwvRYwMSqrwDVO3db9IDTBDjNcNsGeLOPJwxKcpih7ePqDPzsog0esx5wjwFOG1y2Xni5rtJMTWml1YZv88plBeAAnBbeWOXS79SvVrGimh5depf1nxJ6dPCMDwNuG9zjw/BYtKz7pP8kRzEJv8tteLNn84wNAa4xwOMEvF54vAI+/5dAU/HGj6n8zuuAa3IUk3Y9JmwdcI4p4DAr0VB0Cwcjvueiem0VuWityIW5pwXuUVEYcHJEhW5ZKdeeGhuQg4L/G0vu4PbFZNy9EefaVQAABslJREFUdBw1Bde4Uit1CLFG9SkrkX50N+5mHvMVFqQ6WOKYsoxeW/qYgOxdOkip5Owrdlj74HXZ4XaNYXJsBE6rXgAPpea+U88cuPzITUPcDE6bCg6bBpPWXsA9AUyOwW3th5tSiq0ErIFf8506l9Oku+BhYHXC67QwOTq7NywyuGwyzgp8p575LcjabVXBafUBq8sO18QwJm061gvaqPaadQBlWb6FZ5uuezomhuD2jMELJ7xeL7w++/TVwOpxwDNhgNPWBQeRodhF6mq/ohSX0/ajJOcsOIf+ubRPAkI6+HO7jl8pFZQOYq/iHH1arvp/Y9Wi9P55XEuPxWjny4r00cAkkJppB4EKsXERj4EecJnhdVnhHBuEy9oF4iXghIkZ1y7RD5RKzOnMtnYeRJO2bmGxTlrhsfaCUpu9VtkM7DefnlmUcFkIWC0AJnm1QZP9M2CVg1KsZ55eBveZWQcsGmB8EHBZ4BkfgsOmhdMmUt6n3AUzVM8D6d/XAisBrQ9swbDrmQQmRuC2dsJD7FK2VnhMrXAa5DDr69Bcch3OERlbX7T0IwIV+PPurWrmBBC8ACr+nL7z+M6hVw/l59s0UNTkQN9WCGL5/+UsQ4pAn8+0g0ClFW5TO1zWTsBlBFwmuMb64LbSDN4OWKiM9kxrl+95fRwObpsMTls7HDYd4LYADjO8ViptTu0jvt0Z2j5icLN0wes0A5hgYGXryyT0kVwBXAF1xrYvOP1CJElktWK8XxgP4wNw2DrgssmfrVhMZBwF537v4nUcE4O/brH+ElgngPEReK2d8DJ5SitnTxGIuoxyjA00M3i6R9t9ICqAkwlNyPQf0wmwtWl8S98OBlIGWFJQC12nHRNDrXwQqco/DbBaZAycAlh1gGsEcBngtvcysBKxDKwEPOQOmIlKR+Q45GuUw2mjQwN4TIBjFF5rt7DmZjSwEqFPN/tWBbCa4DV3AgwSxL5G9JPkX56JfRe8Z34GrH1sOHgZWFXsKvFafa4uMqD+ieX0G4HVC7DFauANKQJBWCl4XyiVm5b8Ft8mE7FUWelvysKifH9xwKb1kU77z9NMnSd+K84ntizx2+eu4bsW+fIIiGfawUtlSzucFpq9aYAaAKcRLnsfnBYd88ZyJtoMbBv1BZW9oT4jy81hV8Bh1wIeMzBpgsfSK/qd3R0zr+94Q9GkgcvcA4+DNq/IFWDybV5pABPpdQ9zWsw0vQz287osCjhp/PtdAexj1cDFrgCy7mljiCahGagHAT6zY2IYbu+4z8fqof0r/jflY/XAy/+JyAACVhcwaYXL2g/YewB7Jzy2LrhtPdN2eGw9mJmHHm57F1z2Hrjsg7yUJB+Ue3wETlsfPOO9cNu7Z2jbeuCx9sFj64XL3gXHuA6O8R7AYwMmbfDYDXBb6ZyZ2z5YeuCyDsPlGocHLnhdNnhoHFCEh6UfbquB389M3QzemHLZO+G098AzYQJc43BPmjE51gvXGBkPnQBt1Fp7Z66eB4A/TocRHgZWFzyelwCrlz2s5BDwxQsQ9Lpd8Drt7JiGaxRwjrLfiXxP03GQz27GHi6zCNNx2AD3JOBxsPJ5nTaAdpvJfzdT2zdpBxw2eJ1GeNzDcLtNgNcJuD2A08Hfzdi2+frE6xyDy0uwSs2iNpmBiVFggiYQJ+AgGczgPgzGs/PegQVwO3mDxuN2wc0btQbAYQAmaRUjfO//rLJyu63wYgJemoC9LwFWwE0q5AtiFeasP/yKQJfCCSDUzHee//zf8ZViF2bqwbL0wOsm69+3M+gXKH/gnrlt87cHDnhBVp2DW8TLIP933pnaPreYCL0e1vhJ1noyNhyAZwLw9yf35QzWz2CMK4rxJT0nFZ9Sc1IAkhoZE27A888tI9L/Z8Dq/aUrQIAmzc8kGPF/l1d8SpBKIvR/6x87v/crDdSZeJCSkezo1e3DF9Ix1mX/5zSFzdD2+ScKch654YQTAoSovf7v6HVGto+U2u3iviOdJ4gg/RcWOVnlwNScMUP7L3j94hE67gFcdPhMLo9fSD6bK3j3e/d0ipDRy1pCracBIP5N+Vj9H0ivkgQkCTyTwLOh8uwz6S9JAi9K4JdaIgHrixKS3kkSkCQgSeCNJSAB6xuLULqAJAFJApIEXpSABKwvykN6J0lAkoAkgTeWgASsbyxC6QKSBCQJSBJ4UQISsL4oD+mdJAFJApIE3lgCErC+sQilC0gSkCQgSeBFCUjA+qI8pHeSBCQJSBJ4YwlIwPrGIpQuIElAkoAkgRclIAHri/KQ3kkSkCQgSeCNJSAB6xuLULqAJAFJApIEXpTA/wD2U4YzFK7GYw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0" y="0"/>
            <a:ext cx="9144000" cy="1569660"/>
          </a:xfrm>
          <a:prstGeom prst="rect">
            <a:avLst/>
          </a:prstGeom>
        </p:spPr>
        <p:txBody>
          <a:bodyPr wrap="square">
            <a:spAutoFit/>
          </a:bodyPr>
          <a:lstStyle/>
          <a:p>
            <a:r>
              <a:rPr lang="vi-VN" sz="3200" b="1" dirty="0" smtClean="0">
                <a:solidFill>
                  <a:srgbClr val="FF0000"/>
                </a:solidFill>
                <a:latin typeface="Times New Roman" pitchFamily="18" charset="0"/>
                <a:cs typeface="Times New Roman" pitchFamily="18" charset="0"/>
              </a:rPr>
              <a:t>?1.Người ta vẫn nói sao Hỏa, sao Kim sao Thổ, … đều là các ngôi sao trong hệ Mặt Trời. Nói như thế đúng hay sai? Tại sao?</a:t>
            </a:r>
            <a:endParaRPr lang="en-US" sz="3200" b="1" dirty="0">
              <a:solidFill>
                <a:srgbClr val="FF0000"/>
              </a:solidFill>
              <a:latin typeface="Times New Roman" pitchFamily="18" charset="0"/>
              <a:cs typeface="Times New Roman" pitchFamily="18" charset="0"/>
            </a:endParaRPr>
          </a:p>
        </p:txBody>
      </p:sp>
      <p:sp>
        <p:nvSpPr>
          <p:cNvPr id="5" name="Rectangle 4"/>
          <p:cNvSpPr/>
          <p:nvPr/>
        </p:nvSpPr>
        <p:spPr>
          <a:xfrm>
            <a:off x="0" y="15240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Người ta vẫn nói sao Hỏa, sao Kim, sao Thổ,… đều là các ngôi sao trong Hệ Mặt Trời. Nói như thế là không đúng, vì:</a:t>
            </a:r>
            <a:endParaRPr lang="en-US" sz="3200" dirty="0">
              <a:latin typeface="Times New Roman" pitchFamily="18" charset="0"/>
              <a:cs typeface="Times New Roman" pitchFamily="18" charset="0"/>
            </a:endParaRPr>
          </a:p>
        </p:txBody>
      </p:sp>
      <p:sp>
        <p:nvSpPr>
          <p:cNvPr id="6" name="Rectangle 5"/>
          <p:cNvSpPr/>
          <p:nvPr/>
        </p:nvSpPr>
        <p:spPr>
          <a:xfrm>
            <a:off x="0" y="3048000"/>
            <a:ext cx="5824030" cy="584775"/>
          </a:xfrm>
          <a:prstGeom prst="rect">
            <a:avLst/>
          </a:prstGeom>
        </p:spPr>
        <p:txBody>
          <a:bodyPr wrap="none">
            <a:spAutoFit/>
          </a:bodyPr>
          <a:lstStyle/>
          <a:p>
            <a:r>
              <a:rPr lang="en-US" sz="3200" dirty="0" smtClean="0">
                <a:latin typeface="Times New Roman" pitchFamily="18" charset="0"/>
                <a:cs typeface="Times New Roman" pitchFamily="18" charset="0"/>
              </a:rPr>
              <a:t>- Sao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7" name="Rectangle 6"/>
          <p:cNvSpPr/>
          <p:nvPr/>
        </p:nvSpPr>
        <p:spPr>
          <a:xfrm>
            <a:off x="0" y="37338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Các hành tinh sao Hỏa, sao Kim, sao Thổ,… đều không tự phát sáng mà nhận ánh sáng từ Mặt Trời.</a:t>
            </a:r>
          </a:p>
          <a:p>
            <a:r>
              <a:rPr lang="vi-VN" sz="3200" dirty="0" smtClean="0">
                <a:latin typeface="Times New Roman" pitchFamily="18" charset="0"/>
                <a:cs typeface="Times New Roman" pitchFamily="18" charset="0"/>
              </a:rPr>
              <a:t>Nên sao Hỏa, sao Kim, sao Thổ,… chỉ là các hành tinh quay quanh sao.</a:t>
            </a:r>
            <a:endParaRPr lang="vi-VN" sz="3200" dirty="0">
              <a:latin typeface="Times New Roman" pitchFamily="18" charset="0"/>
              <a:cs typeface="Times New Roman" pitchFamily="18" charset="0"/>
            </a:endParaRPr>
          </a:p>
        </p:txBody>
      </p:sp>
      <p:sp>
        <p:nvSpPr>
          <p:cNvPr id="8" name="Rectangle 7"/>
          <p:cNvSpPr/>
          <p:nvPr/>
        </p:nvSpPr>
        <p:spPr>
          <a:xfrm>
            <a:off x="0" y="5780782"/>
            <a:ext cx="9144000" cy="1077218"/>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?2.</a:t>
            </a:r>
            <a:r>
              <a:rPr lang="en-US" sz="3200" b="1" dirty="0" err="1" smtClean="0">
                <a:solidFill>
                  <a:srgbClr val="C00000"/>
                </a:solidFill>
                <a:latin typeface="Times New Roman" pitchFamily="18" charset="0"/>
                <a:cs typeface="Times New Roman" pitchFamily="18" charset="0"/>
              </a:rPr>
              <a:t>Vì</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sao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ta</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nhìn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thấy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tinh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trong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Hệ</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Mặt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Trời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Em</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hãy</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giải</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thích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hình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vẽ</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r>
              <a:rPr lang="en-US" sz="3200" dirty="0" smtClean="0">
                <a:latin typeface="Times New Roman" pitchFamily="18" charset="0"/>
                <a:cs typeface="Times New Roman" pitchFamily="18" charset="0"/>
              </a:rPr>
              <a:t>Ta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4" name="Rectangle 3"/>
          <p:cNvSpPr/>
          <p:nvPr/>
        </p:nvSpPr>
        <p:spPr>
          <a:xfrm>
            <a:off x="0" y="533400"/>
            <a:ext cx="7453259" cy="584775"/>
          </a:xfrm>
          <a:prstGeom prst="rect">
            <a:avLst/>
          </a:prstGeom>
        </p:spPr>
        <p:txBody>
          <a:bodyPr wrap="non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lớn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quay quanh Mặt trời theo quỹ đạo riêng của nó.</a:t>
            </a:r>
            <a:endParaRPr lang="en-US" sz="3200" dirty="0">
              <a:latin typeface="Times New Roman" pitchFamily="18" charset="0"/>
              <a:cs typeface="Times New Roman" pitchFamily="18" charset="0"/>
            </a:endParaRPr>
          </a:p>
        </p:txBody>
      </p:sp>
      <p:sp>
        <p:nvSpPr>
          <p:cNvPr id="6" name="Rectangle 5"/>
          <p:cNvSpPr/>
          <p:nvPr/>
        </p:nvSpPr>
        <p:spPr>
          <a:xfrm>
            <a:off x="0" y="1981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Nên các hành tinh đều nhận được ánh sáng Mặt Trời, và ta nhìn thấy các hành tinh do có ánh sáng phản chiếu từ các hành tinh đó tới mắt ta, khi quan sát qua các dụng cụ hỗ trợ hiện đại.</a:t>
            </a:r>
            <a:endParaRPr lang="en-US" sz="3200" dirty="0">
              <a:latin typeface="Times New Roman" pitchFamily="18" charset="0"/>
              <a:cs typeface="Times New Roman" pitchFamily="18" charset="0"/>
            </a:endParaRPr>
          </a:p>
        </p:txBody>
      </p:sp>
      <p:pic>
        <p:nvPicPr>
          <p:cNvPr id="37890" name="Picture 2" descr="Vì sao ta nhìn thấy các hành tinh trong Hệ Mặt Trời? Em hãy giải thích bằng hình vẽ"/>
          <p:cNvPicPr>
            <a:picLocks noChangeAspect="1" noChangeArrowheads="1"/>
          </p:cNvPicPr>
          <p:nvPr/>
        </p:nvPicPr>
        <p:blipFill>
          <a:blip r:embed="rId3"/>
          <a:srcRect/>
          <a:stretch>
            <a:fillRect/>
          </a:stretch>
        </p:blipFill>
        <p:spPr bwMode="auto">
          <a:xfrm>
            <a:off x="381000" y="3962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37890"/>
                                        </p:tgtEl>
                                        <p:attrNameLst>
                                          <p:attrName>style.visibility</p:attrName>
                                        </p:attrNameLst>
                                      </p:cBhvr>
                                      <p:to>
                                        <p:strVal val="visible"/>
                                      </p:to>
                                    </p:set>
                                    <p:animEffect transition="in" filter="wheel(4)">
                                      <p:cBhvr>
                                        <p:cTn id="29"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ình nền cho PowerPoint đơn giản với những ngôi sa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Rectangle 2"/>
          <p:cNvSpPr/>
          <p:nvPr/>
        </p:nvSpPr>
        <p:spPr>
          <a:xfrm>
            <a:off x="0" y="0"/>
            <a:ext cx="9144000" cy="1754326"/>
          </a:xfrm>
          <a:prstGeom prst="rect">
            <a:avLst/>
          </a:prstGeom>
        </p:spPr>
        <p:txBody>
          <a:bodyPr wrap="square">
            <a:spAutoFit/>
          </a:bodyPr>
          <a:lstStyle/>
          <a:p>
            <a:r>
              <a:rPr lang="vi-VN" sz="3600" dirty="0" smtClean="0"/>
              <a:t> </a:t>
            </a:r>
            <a:r>
              <a:rPr lang="vi-VN" sz="3600" b="1" dirty="0" smtClean="0">
                <a:solidFill>
                  <a:srgbClr val="C00000"/>
                </a:solidFill>
                <a:latin typeface="Times New Roman" pitchFamily="18" charset="0"/>
                <a:cs typeface="Times New Roman" pitchFamily="18" charset="0"/>
              </a:rPr>
              <a:t>?3.Nếu như em đứng trên Hải Vương tinh, sẽ nhìn thấy Mặt Trời lớn hơn hay nhỏ hơn so với khi ở Trái Đất?</a:t>
            </a:r>
            <a:endParaRPr lang="en-US" sz="3600" b="1" dirty="0">
              <a:solidFill>
                <a:srgbClr val="C00000"/>
              </a:solidFill>
              <a:latin typeface="Times New Roman" pitchFamily="18" charset="0"/>
              <a:cs typeface="Times New Roman" pitchFamily="18" charset="0"/>
            </a:endParaRPr>
          </a:p>
        </p:txBody>
      </p:sp>
      <p:sp>
        <p:nvSpPr>
          <p:cNvPr id="4" name="Rectangle 3"/>
          <p:cNvSpPr/>
          <p:nvPr/>
        </p:nvSpPr>
        <p:spPr>
          <a:xfrm>
            <a:off x="0" y="1600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Nếu như em đứng trên Hải Vương tinh, sẽ nhìn thấy Mặt Trời nhỏ hơn so với khi ở Trái Đất, vì Trái Đất ở gần Mặt Trời hơn Hải Vương tinh.</a:t>
            </a:r>
            <a:endParaRPr lang="en-US" sz="3600" dirty="0">
              <a:latin typeface="Times New Roman" pitchFamily="18" charset="0"/>
              <a:cs typeface="Times New Roman" pitchFamily="18" charset="0"/>
            </a:endParaRPr>
          </a:p>
        </p:txBody>
      </p:sp>
      <p:sp>
        <p:nvSpPr>
          <p:cNvPr id="5" name="Rectangle 4"/>
          <p:cNvSpPr/>
          <p:nvPr/>
        </p:nvSpPr>
        <p:spPr>
          <a:xfrm>
            <a:off x="0" y="3200400"/>
            <a:ext cx="9144000" cy="1754326"/>
          </a:xfrm>
          <a:prstGeom prst="rect">
            <a:avLst/>
          </a:prstGeom>
        </p:spPr>
        <p:txBody>
          <a:bodyPr wrap="square">
            <a:spAutoFit/>
          </a:bodyPr>
          <a:lstStyle/>
          <a:p>
            <a:r>
              <a:rPr lang="vi-VN" sz="3600" b="1" dirty="0" smtClean="0">
                <a:solidFill>
                  <a:srgbClr val="7030A0"/>
                </a:solidFill>
                <a:latin typeface="Times New Roman" pitchFamily="18" charset="0"/>
                <a:cs typeface="Times New Roman" pitchFamily="18" charset="0"/>
              </a:rPr>
              <a:t>1.Vẽ sơ đồ biểu diễn khoảng cách từ Mặt Trời đến các hành tinh theo tỉ lệ 1cm ứng với 1 AU?</a:t>
            </a:r>
            <a:endParaRPr lang="en-US" sz="3600" b="1" dirty="0">
              <a:solidFill>
                <a:srgbClr val="7030A0"/>
              </a:solidFill>
              <a:latin typeface="Times New Roman" pitchFamily="18" charset="0"/>
              <a:cs typeface="Times New Roman" pitchFamily="18" charset="0"/>
            </a:endParaRPr>
          </a:p>
        </p:txBody>
      </p:sp>
      <p:sp>
        <p:nvSpPr>
          <p:cNvPr id="6" name="Rectangle 5"/>
          <p:cNvSpPr/>
          <p:nvPr/>
        </p:nvSpPr>
        <p:spPr>
          <a:xfrm>
            <a:off x="0" y="4876800"/>
            <a:ext cx="9144000" cy="584775"/>
          </a:xfrm>
          <a:prstGeom prst="rect">
            <a:avLst/>
          </a:prstGeom>
        </p:spPr>
        <p:txBody>
          <a:bodyPr wrap="square">
            <a:spAutoFit/>
          </a:bodyPr>
          <a:lstStyle/>
          <a:p>
            <a:pPr marL="355600" indent="-355600">
              <a:buFontTx/>
              <a:buChar char="-"/>
            </a:pPr>
            <a:r>
              <a:rPr lang="en-US" sz="3200" dirty="0" smtClean="0">
                <a:latin typeface="Times New Roman" pitchFamily="18" charset="0"/>
                <a:cs typeface="Times New Roman" pitchFamily="18" charset="0"/>
              </a:rPr>
              <a:t>Au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0" y="5410200"/>
            <a:ext cx="9144000"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1 Au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vị</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thiên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văn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đvtv</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khoảng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Trái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đến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 </a:t>
            </a:r>
            <a:r>
              <a:rPr lang="en-US" sz="3200" dirty="0" err="1" smtClean="0">
                <a:solidFill>
                  <a:srgbClr val="FF0000"/>
                </a:solidFill>
                <a:latin typeface="Times New Roman" pitchFamily="18" charset="0"/>
                <a:cs typeface="Times New Roman" pitchFamily="18" charset="0"/>
              </a:rPr>
              <a:t>xấp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xỉ</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bằng</a:t>
            </a:r>
            <a:r>
              <a:rPr lang="en-US" sz="3200" dirty="0" smtClean="0">
                <a:solidFill>
                  <a:srgbClr val="FF0000"/>
                </a:solidFill>
                <a:latin typeface="Times New Roman" pitchFamily="18" charset="0"/>
                <a:cs typeface="Times New Roman" pitchFamily="18" charset="0"/>
              </a:rPr>
              <a:t> 150 </a:t>
            </a:r>
            <a:r>
              <a:rPr lang="en-US" sz="3200" dirty="0" err="1" smtClean="0">
                <a:solidFill>
                  <a:srgbClr val="FF0000"/>
                </a:solidFill>
                <a:latin typeface="Times New Roman" pitchFamily="18" charset="0"/>
                <a:cs typeface="Times New Roman" pitchFamily="18" charset="0"/>
              </a:rPr>
              <a:t>triệu</a:t>
            </a:r>
            <a:r>
              <a:rPr lang="en-US" sz="3200" dirty="0" smtClean="0">
                <a:solidFill>
                  <a:srgbClr val="FF0000"/>
                </a:solidFill>
                <a:latin typeface="Times New Roman" pitchFamily="18" charset="0"/>
                <a:cs typeface="Times New Roman" pitchFamily="18" charset="0"/>
              </a:rPr>
              <a:t> km</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plus(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4)">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heel(4)">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24000"/>
                <a:gridCol w="914400"/>
                <a:gridCol w="838200"/>
                <a:gridCol w="787400"/>
                <a:gridCol w="1016000"/>
                <a:gridCol w="863600"/>
                <a:gridCol w="914400"/>
                <a:gridCol w="1143000"/>
                <a:gridCol w="1143000"/>
              </a:tblGrid>
              <a:tr h="2620464">
                <a:tc>
                  <a:txBody>
                    <a:bodyPr/>
                    <a:lstStyle/>
                    <a:p>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a:latin typeface="Times New Roman" pitchFamily="18" charset="0"/>
                          <a:cs typeface="Times New Roman" pitchFamily="18" charset="0"/>
                        </a:rPr>
                        <a:t>Kim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Hỏa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Mộc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en-US" sz="2400" dirty="0" err="1">
                          <a:latin typeface="Times New Roman" pitchFamily="18" charset="0"/>
                          <a:cs typeface="Times New Roman" pitchFamily="18" charset="0"/>
                        </a:rPr>
                        <a:t>Thổ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endParaRPr lang="en-US" sz="2400" dirty="0">
                        <a:latin typeface="Times New Roman" pitchFamily="18" charset="0"/>
                        <a:cs typeface="Times New Roman" pitchFamily="18" charset="0"/>
                      </a:endParaRPr>
                    </a:p>
                  </a:txBody>
                  <a:tcPr marL="95250" marR="95250" marT="47625" marB="47625" anchor="ctr"/>
                </a:tc>
                <a:tc>
                  <a:txBody>
                    <a:bodyPr/>
                    <a:lstStyle/>
                    <a:p>
                      <a:r>
                        <a:rPr lang="vi-VN" sz="2400" dirty="0">
                          <a:latin typeface="Times New Roman" pitchFamily="18" charset="0"/>
                          <a:cs typeface="Times New Roman" pitchFamily="18" charset="0"/>
                        </a:rPr>
                        <a:t>Thiên Vương Tinh</a:t>
                      </a:r>
                    </a:p>
                  </a:txBody>
                  <a:tcPr marL="95250" marR="95250" marT="47625" marB="47625" anchor="ctr"/>
                </a:tc>
                <a:tc>
                  <a:txBody>
                    <a:bodyPr/>
                    <a:lstStyle/>
                    <a:p>
                      <a:r>
                        <a:rPr lang="vi-VN" sz="2400" dirty="0">
                          <a:latin typeface="Times New Roman" pitchFamily="18" charset="0"/>
                          <a:cs typeface="Times New Roman" pitchFamily="18" charset="0"/>
                        </a:rPr>
                        <a:t>Hải Vương Tinh</a:t>
                      </a:r>
                    </a:p>
                  </a:txBody>
                  <a:tcPr marL="95250" marR="95250" marT="47625" marB="47625" anchor="ctr"/>
                </a:tc>
              </a:tr>
              <a:tr h="2118768">
                <a:tc>
                  <a:txBody>
                    <a:bodyPr/>
                    <a:lstStyle/>
                    <a:p>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(AU)</a:t>
                      </a:r>
                    </a:p>
                  </a:txBody>
                  <a:tcPr marL="95250" marR="95250" marT="47625" marB="47625" anchor="ctr"/>
                </a:tc>
                <a:tc>
                  <a:txBody>
                    <a:bodyPr/>
                    <a:lstStyle/>
                    <a:p>
                      <a:r>
                        <a:rPr lang="en-US" sz="2800">
                          <a:latin typeface="Times New Roman" pitchFamily="18" charset="0"/>
                          <a:cs typeface="Times New Roman" pitchFamily="18" charset="0"/>
                        </a:rPr>
                        <a:t>0,39</a:t>
                      </a:r>
                    </a:p>
                  </a:txBody>
                  <a:tcPr marL="95250" marR="95250" marT="47625" marB="47625" anchor="ctr"/>
                </a:tc>
                <a:tc>
                  <a:txBody>
                    <a:bodyPr/>
                    <a:lstStyle/>
                    <a:p>
                      <a:r>
                        <a:rPr lang="en-US" sz="2800">
                          <a:latin typeface="Times New Roman" pitchFamily="18" charset="0"/>
                          <a:cs typeface="Times New Roman" pitchFamily="18" charset="0"/>
                        </a:rPr>
                        <a:t>0,72</a:t>
                      </a:r>
                    </a:p>
                  </a:txBody>
                  <a:tcPr marL="95250" marR="95250" marT="47625" marB="47625" anchor="ctr"/>
                </a:tc>
                <a:tc>
                  <a:txBody>
                    <a:bodyPr/>
                    <a:lstStyle/>
                    <a:p>
                      <a:r>
                        <a:rPr lang="en-US" sz="2800">
                          <a:latin typeface="Times New Roman" pitchFamily="18" charset="0"/>
                          <a:cs typeface="Times New Roman" pitchFamily="18" charset="0"/>
                        </a:rPr>
                        <a:t>1</a:t>
                      </a:r>
                    </a:p>
                  </a:txBody>
                  <a:tcPr marL="95250" marR="95250" marT="47625" marB="47625" anchor="ctr"/>
                </a:tc>
                <a:tc>
                  <a:txBody>
                    <a:bodyPr/>
                    <a:lstStyle/>
                    <a:p>
                      <a:r>
                        <a:rPr lang="en-US" sz="2800">
                          <a:latin typeface="Times New Roman" pitchFamily="18" charset="0"/>
                          <a:cs typeface="Times New Roman" pitchFamily="18" charset="0"/>
                        </a:rPr>
                        <a:t>1,52</a:t>
                      </a:r>
                    </a:p>
                  </a:txBody>
                  <a:tcPr marL="95250" marR="95250" marT="47625" marB="47625" anchor="ctr"/>
                </a:tc>
                <a:tc>
                  <a:txBody>
                    <a:bodyPr/>
                    <a:lstStyle/>
                    <a:p>
                      <a:r>
                        <a:rPr lang="en-US" sz="2800">
                          <a:latin typeface="Times New Roman" pitchFamily="18" charset="0"/>
                          <a:cs typeface="Times New Roman" pitchFamily="18" charset="0"/>
                        </a:rPr>
                        <a:t>5,2</a:t>
                      </a:r>
                    </a:p>
                  </a:txBody>
                  <a:tcPr marL="95250" marR="95250" marT="47625" marB="47625" anchor="ctr"/>
                </a:tc>
                <a:tc>
                  <a:txBody>
                    <a:bodyPr/>
                    <a:lstStyle/>
                    <a:p>
                      <a:r>
                        <a:rPr lang="en-US" sz="2800">
                          <a:latin typeface="Times New Roman" pitchFamily="18" charset="0"/>
                          <a:cs typeface="Times New Roman" pitchFamily="18" charset="0"/>
                        </a:rPr>
                        <a:t>9,54</a:t>
                      </a:r>
                    </a:p>
                  </a:txBody>
                  <a:tcPr marL="95250" marR="95250" marT="47625" marB="47625" anchor="ctr"/>
                </a:tc>
                <a:tc>
                  <a:txBody>
                    <a:bodyPr/>
                    <a:lstStyle/>
                    <a:p>
                      <a:r>
                        <a:rPr lang="en-US" sz="2800">
                          <a:latin typeface="Times New Roman" pitchFamily="18" charset="0"/>
                          <a:cs typeface="Times New Roman" pitchFamily="18" charset="0"/>
                        </a:rPr>
                        <a:t>19,2</a:t>
                      </a:r>
                    </a:p>
                  </a:txBody>
                  <a:tcPr marL="95250" marR="95250" marT="47625" marB="47625" anchor="ctr"/>
                </a:tc>
                <a:tc>
                  <a:txBody>
                    <a:bodyPr/>
                    <a:lstStyle/>
                    <a:p>
                      <a:r>
                        <a:rPr lang="en-US" sz="2800" dirty="0">
                          <a:latin typeface="Times New Roman" pitchFamily="18" charset="0"/>
                          <a:cs typeface="Times New Roman" pitchFamily="18" charset="0"/>
                        </a:rPr>
                        <a:t>30,07</a:t>
                      </a:r>
                    </a:p>
                  </a:txBody>
                  <a:tcPr marL="95250" marR="95250" marT="47625" marB="47625" anchor="ctr"/>
                </a:tc>
              </a:tr>
              <a:tr h="2118768">
                <a:tc>
                  <a:txBody>
                    <a:bodyPr/>
                    <a:lstStyle/>
                    <a:p>
                      <a:r>
                        <a:rPr lang="en-US" sz="2800" dirty="0" err="1">
                          <a:latin typeface="Times New Roman" pitchFamily="18" charset="0"/>
                          <a:cs typeface="Times New Roman" pitchFamily="18" charset="0"/>
                        </a:rPr>
                        <a:t>Khoảng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(cm)</a:t>
                      </a:r>
                    </a:p>
                  </a:txBody>
                  <a:tcPr marL="95250" marR="95250" marT="47625" marB="47625" anchor="ctr"/>
                </a:tc>
                <a:tc>
                  <a:txBody>
                    <a:bodyPr/>
                    <a:lstStyle/>
                    <a:p>
                      <a:pPr algn="ctr"/>
                      <a:r>
                        <a:rPr lang="en-US" sz="2800" dirty="0">
                          <a:latin typeface="Times New Roman" pitchFamily="18" charset="0"/>
                          <a:cs typeface="Times New Roman" pitchFamily="18" charset="0"/>
                        </a:rPr>
                        <a:t>0,39cm</a:t>
                      </a:r>
                    </a:p>
                  </a:txBody>
                  <a:tcPr marL="95250" marR="95250" marT="47625" marB="47625" anchor="ctr"/>
                </a:tc>
                <a:tc>
                  <a:txBody>
                    <a:bodyPr/>
                    <a:lstStyle/>
                    <a:p>
                      <a:pPr algn="ctr"/>
                      <a:r>
                        <a:rPr lang="en-US" sz="2800" dirty="0">
                          <a:latin typeface="Times New Roman" pitchFamily="18" charset="0"/>
                          <a:cs typeface="Times New Roman" pitchFamily="18" charset="0"/>
                        </a:rPr>
                        <a:t>0,72cm</a:t>
                      </a:r>
                    </a:p>
                  </a:txBody>
                  <a:tcPr marL="95250" marR="95250" marT="47625" marB="47625" anchor="ctr"/>
                </a:tc>
                <a:tc>
                  <a:txBody>
                    <a:bodyPr/>
                    <a:lstStyle/>
                    <a:p>
                      <a:pPr algn="ctr"/>
                      <a:r>
                        <a:rPr lang="en-US" sz="2800" dirty="0" smtClean="0">
                          <a:latin typeface="Times New Roman" pitchFamily="18" charset="0"/>
                          <a:cs typeface="Times New Roman" pitchFamily="18" charset="0"/>
                        </a:rPr>
                        <a:t>1</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1,52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smtClean="0">
                          <a:latin typeface="Times New Roman" pitchFamily="18" charset="0"/>
                          <a:cs typeface="Times New Roman" pitchFamily="18" charset="0"/>
                        </a:rPr>
                        <a:t>5,2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9,54cm</a:t>
                      </a:r>
                    </a:p>
                  </a:txBody>
                  <a:tcPr marL="95250" marR="95250" marT="47625" marB="47625" anchor="ctr"/>
                </a:tc>
                <a:tc>
                  <a:txBody>
                    <a:bodyPr/>
                    <a:lstStyle/>
                    <a:p>
                      <a:pPr algn="ctr"/>
                      <a:r>
                        <a:rPr lang="en-US" sz="2800" dirty="0" smtClean="0">
                          <a:latin typeface="Times New Roman" pitchFamily="18" charset="0"/>
                          <a:cs typeface="Times New Roman" pitchFamily="18" charset="0"/>
                        </a:rPr>
                        <a:t>19,2</a:t>
                      </a:r>
                      <a:endParaRPr lang="vi-VN"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a:txBody>
                  <a:tcPr marL="95250" marR="95250" marT="47625" marB="47625" anchor="ctr"/>
                </a:tc>
                <a:tc>
                  <a:txBody>
                    <a:bodyPr/>
                    <a:lstStyle/>
                    <a:p>
                      <a:pPr algn="ctr"/>
                      <a:r>
                        <a:rPr lang="en-US" sz="2800" dirty="0">
                          <a:latin typeface="Times New Roman" pitchFamily="18" charset="0"/>
                          <a:cs typeface="Times New Roman" pitchFamily="18" charset="0"/>
                        </a:rPr>
                        <a:t>30,07cm</a:t>
                      </a:r>
                    </a:p>
                  </a:txBody>
                  <a:tcPr marL="95250" marR="95250" marT="47625" marB="47625"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Vẽ sơ đồ biểu diễn khoảng cách từ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Những tấm ảnh đầu tiên về các hành tinh trong hệ Mặt Trời - Tri Thức - Tài  Nguyên"/>
          <p:cNvPicPr>
            <a:picLocks noChangeAspect="1" noChangeArrowheads="1"/>
          </p:cNvPicPr>
          <p:nvPr/>
        </p:nvPicPr>
        <p:blipFill>
          <a:blip r:embed="rId2"/>
          <a:srcRect/>
          <a:stretch>
            <a:fillRect/>
          </a:stretch>
        </p:blipFill>
        <p:spPr bwMode="auto">
          <a:xfrm>
            <a:off x="0" y="0"/>
            <a:ext cx="9144000" cy="4114800"/>
          </a:xfrm>
          <a:prstGeom prst="rect">
            <a:avLst/>
          </a:prstGeom>
          <a:noFill/>
        </p:spPr>
      </p:pic>
      <p:sp>
        <p:nvSpPr>
          <p:cNvPr id="6" name="Rectangle 5"/>
          <p:cNvSpPr/>
          <p:nvPr/>
        </p:nvSpPr>
        <p:spPr>
          <a:xfrm>
            <a:off x="0" y="4191000"/>
            <a:ext cx="9144000" cy="584775"/>
          </a:xfrm>
          <a:prstGeom prst="rect">
            <a:avLst/>
          </a:prstGeom>
        </p:spPr>
        <p:txBody>
          <a:bodyPr wrap="square">
            <a:spAutoFit/>
          </a:bodyPr>
          <a:lstStyle/>
          <a:p>
            <a:r>
              <a:rPr lang="vi-VN" sz="3200" dirty="0" smtClean="0">
                <a:solidFill>
                  <a:srgbClr val="7030A0"/>
                </a:solidFill>
                <a:latin typeface="Times New Roman" pitchFamily="18" charset="0"/>
                <a:cs typeface="Times New Roman" pitchFamily="18" charset="0"/>
              </a:rPr>
              <a:t>2.</a:t>
            </a:r>
            <a:r>
              <a:rPr lang="en-US" sz="3200" dirty="0" err="1" smtClean="0">
                <a:solidFill>
                  <a:srgbClr val="7030A0"/>
                </a:solidFill>
                <a:latin typeface="Times New Roman" pitchFamily="18" charset="0"/>
                <a:cs typeface="Times New Roman" pitchFamily="18" charset="0"/>
              </a:rPr>
              <a:t>Có</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nhận</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xét</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gì</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về</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khoảng</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giữa</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các</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hành</a:t>
            </a:r>
            <a:r>
              <a:rPr lang="en-US" sz="3200" dirty="0" smtClean="0">
                <a:solidFill>
                  <a:srgbClr val="7030A0"/>
                </a:solidFill>
                <a:latin typeface="Times New Roman" pitchFamily="18" charset="0"/>
                <a:cs typeface="Times New Roman" pitchFamily="18" charset="0"/>
              </a:rPr>
              <a:t> </a:t>
            </a:r>
            <a:r>
              <a:rPr lang="en-US" sz="3200" dirty="0" err="1" smtClean="0">
                <a:solidFill>
                  <a:srgbClr val="7030A0"/>
                </a:solidFill>
                <a:latin typeface="Times New Roman" pitchFamily="18" charset="0"/>
                <a:cs typeface="Times New Roman" pitchFamily="18" charset="0"/>
              </a:rPr>
              <a:t>tinh</a:t>
            </a:r>
            <a:r>
              <a:rPr lang="en-US" sz="3200" dirty="0" smtClean="0">
                <a:solidFill>
                  <a:srgbClr val="7030A0"/>
                </a:solidFill>
                <a:latin typeface="Times New Roman" pitchFamily="18" charset="0"/>
                <a:cs typeface="Times New Roman" pitchFamily="18" charset="0"/>
              </a:rPr>
              <a:t>?</a:t>
            </a:r>
            <a:endParaRPr lang="en-US" sz="3200" dirty="0">
              <a:solidFill>
                <a:srgbClr val="7030A0"/>
              </a:solidFill>
              <a:latin typeface="Times New Roman" pitchFamily="18" charset="0"/>
              <a:cs typeface="Times New Roman" pitchFamily="18" charset="0"/>
            </a:endParaRPr>
          </a:p>
        </p:txBody>
      </p:sp>
      <p:sp>
        <p:nvSpPr>
          <p:cNvPr id="7" name="Rectangle 6"/>
          <p:cNvSpPr/>
          <p:nvPr/>
        </p:nvSpPr>
        <p:spPr>
          <a:xfrm>
            <a:off x="0" y="487680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ở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lớn</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lide(fromBottom)">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Slide đẹp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069797" cy="646331"/>
          </a:xfrm>
          <a:prstGeom prst="rect">
            <a:avLst/>
          </a:prstGeom>
        </p:spPr>
        <p:txBody>
          <a:bodyPr wrap="none">
            <a:spAutoFit/>
          </a:bodyPr>
          <a:lstStyle/>
          <a:p>
            <a:r>
              <a:rPr lang="vi-VN" sz="3600" b="1" dirty="0" smtClean="0">
                <a:solidFill>
                  <a:schemeClr val="bg1"/>
                </a:solidFill>
                <a:latin typeface="Times New Roman" pitchFamily="18" charset="0"/>
                <a:cs typeface="Times New Roman" pitchFamily="18" charset="0"/>
              </a:rPr>
              <a:t>Kết Luận</a:t>
            </a:r>
            <a:endParaRPr lang="en-US" sz="3600" b="1" dirty="0">
              <a:solidFill>
                <a:schemeClr val="bg1"/>
              </a:solidFill>
            </a:endParaRPr>
          </a:p>
        </p:txBody>
      </p:sp>
      <p:sp>
        <p:nvSpPr>
          <p:cNvPr id="4" name="Rectangle 3"/>
          <p:cNvSpPr/>
          <p:nvPr/>
        </p:nvSpPr>
        <p:spPr>
          <a:xfrm>
            <a:off x="0" y="8382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 Hệ Mặt Trời ( hay Thái Dương Hệ) gồm: Mặt Trời ở trung tâm và tám hành tinh quay quanh là:Thuỷ tinh, Kim tỉnh, Trái Đất, Hoả tinh, Mộc tinh,Thổ tinh,Thiên Vương tinh,Hải Vương tinh</a:t>
            </a:r>
            <a:endParaRPr lang="en-US" sz="3200" dirty="0">
              <a:latin typeface="Times New Roman" pitchFamily="18" charset="0"/>
              <a:cs typeface="Times New Roman" pitchFamily="18" charset="0"/>
            </a:endParaRPr>
          </a:p>
        </p:txBody>
      </p:sp>
      <p:sp>
        <p:nvSpPr>
          <p:cNvPr id="5" name="Rectangle 4"/>
          <p:cNvSpPr/>
          <p:nvPr/>
        </p:nvSpPr>
        <p:spPr>
          <a:xfrm>
            <a:off x="0" y="2895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Các hành tinh vừa chuyển động quanh Mặt Trời, vừa tự quay quanh trục của nó.</a:t>
            </a:r>
            <a:endParaRPr lang="en-US" sz="3600" dirty="0">
              <a:latin typeface="Times New Roman" pitchFamily="18" charset="0"/>
              <a:cs typeface="Times New Roman" pitchFamily="18" charset="0"/>
            </a:endParaRPr>
          </a:p>
        </p:txBody>
      </p:sp>
      <p:sp>
        <p:nvSpPr>
          <p:cNvPr id="6" name="Rectangle 5"/>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 Khoảng cách từ các hành tinh đến Mặt Trời là khác nhau.</a:t>
            </a:r>
            <a:endParaRPr lang="en-US" sz="3600" dirty="0">
              <a:latin typeface="Times New Roman" pitchFamily="18" charset="0"/>
              <a:cs typeface="Times New Roman" pitchFamily="18" charset="0"/>
            </a:endParaRPr>
          </a:p>
        </p:txBody>
      </p:sp>
      <p:sp>
        <p:nvSpPr>
          <p:cNvPr id="7" name="Rectangle 6"/>
          <p:cNvSpPr/>
          <p:nvPr/>
        </p:nvSpPr>
        <p:spPr>
          <a:xfrm>
            <a:off x="0" y="5257800"/>
            <a:ext cx="9372600" cy="1200329"/>
          </a:xfrm>
          <a:prstGeom prst="rect">
            <a:avLst/>
          </a:prstGeom>
        </p:spPr>
        <p:txBody>
          <a:bodyPr wrap="square">
            <a:spAutoFit/>
          </a:bodyPr>
          <a:lstStyle/>
          <a:p>
            <a:r>
              <a:rPr lang="vi-VN" sz="3600" b="1" dirty="0" smtClean="0">
                <a:solidFill>
                  <a:srgbClr val="C00000"/>
                </a:solidFill>
                <a:latin typeface="Times New Roman" pitchFamily="18" charset="0"/>
                <a:cs typeface="Times New Roman" pitchFamily="18" charset="0"/>
              </a:rPr>
              <a:t>Em có biết: </a:t>
            </a:r>
            <a:r>
              <a:rPr lang="vi-VN" sz="3600" dirty="0" smtClean="0">
                <a:latin typeface="Times New Roman" pitchFamily="18" charset="0"/>
                <a:cs typeface="Times New Roman" pitchFamily="18" charset="0"/>
              </a:rPr>
              <a:t>Chỉ ra được vị trí của Trái Đất trong Hệ Mặt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3"/>
          <p:cNvSpPr>
            <a:spLocks noChangeArrowheads="1"/>
          </p:cNvSpPr>
          <p:nvPr/>
        </p:nvSpPr>
        <p:spPr bwMode="auto">
          <a:xfrm>
            <a:off x="0" y="685800"/>
            <a:ext cx="91440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FFFF00"/>
                </a:solidFill>
              </a:rPr>
              <a:t>BÀI 54. HỆ MẶT TRỜI </a:t>
            </a: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ệ Mặt Trời là gì, Thứ Tự Các Hành Tinh Trong Hệ Mặt Trời"/>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0" y="0"/>
            <a:ext cx="9245600" cy="6934200"/>
          </a:xfrm>
          <a:prstGeom prst="rect">
            <a:avLst/>
          </a:prstGeom>
          <a:noFill/>
        </p:spPr>
      </p:pic>
      <p:sp>
        <p:nvSpPr>
          <p:cNvPr id="3" name="Rectangle 2"/>
          <p:cNvSpPr/>
          <p:nvPr/>
        </p:nvSpPr>
        <p:spPr>
          <a:xfrm>
            <a:off x="0" y="685800"/>
            <a:ext cx="9144000" cy="4524315"/>
          </a:xfrm>
          <a:prstGeom prst="rect">
            <a:avLst/>
          </a:prstGeom>
        </p:spPr>
        <p:txBody>
          <a:bodyPr wrap="square">
            <a:spAutoFit/>
          </a:bodyPr>
          <a:lstStyle/>
          <a:p>
            <a:r>
              <a:rPr lang="vi-VN" sz="3600" dirty="0" smtClean="0">
                <a:latin typeface="Times New Roman" pitchFamily="18" charset="0"/>
                <a:cs typeface="Times New Roman" pitchFamily="18" charset="0"/>
              </a:rPr>
              <a:t>Trái Đất còn có tên gọi khác là Địa Cầu hay Hành tinh Xanh, trong Thái Dương Hệ hành tinh này có vị trí thứ 3 tính từ Mặt Trời.Xét về khối lượng, bán kính và mật độ vật chất trong các hành tinh đất đá thì Trái Đất là hành tinh lớn nhất, đồng thời đây cũng là hành tinh đất đá duy nhất,  mà các mảng kiến tạo vẫn còn đang hoạt động.  </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0"/>
            <a:ext cx="9144000" cy="977007"/>
          </a:xfrm>
          <a:prstGeom prst="rect">
            <a:avLst/>
          </a:prstGeom>
          <a:noFill/>
          <a:ln w="9525">
            <a:noFill/>
            <a:miter lim="800000"/>
            <a:headEnd/>
            <a:tailEnd/>
          </a:ln>
        </p:spPr>
        <p:txBody>
          <a:bodyPr wrap="square" lIns="114117" tIns="57059" rIns="114117" bIns="57059">
            <a:spAutoFit/>
          </a:bodyPr>
          <a:lstStyle/>
          <a:p>
            <a:r>
              <a:rPr lang="vi-VN" sz="2800" dirty="0" smtClean="0">
                <a:latin typeface="Times New Roman" pitchFamily="18" charset="0"/>
                <a:cs typeface="Times New Roman" pitchFamily="18" charset="0"/>
              </a:rPr>
              <a:t>Vận dụng:</a:t>
            </a:r>
            <a:r>
              <a:rPr lang="en-US" sz="2800" dirty="0" err="1" smtClean="0">
                <a:latin typeface="Times New Roman" pitchFamily="18" charset="0"/>
                <a:cs typeface="Times New Roman" pitchFamily="18" charset="0"/>
              </a:rPr>
              <a:t>Chế</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endParaRPr lang="en-US" sz="2800" dirty="0">
              <a:latin typeface="Times New Roman" pitchFamily="18" charset="0"/>
              <a:cs typeface="Times New Roman" pitchFamily="18" charset="0"/>
            </a:endParaRPr>
          </a:p>
          <a:p>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p>
        </p:txBody>
      </p:sp>
      <p:pic>
        <p:nvPicPr>
          <p:cNvPr id="5" name="Picture 4"/>
          <p:cNvPicPr>
            <a:picLocks noChangeAspect="1"/>
          </p:cNvPicPr>
          <p:nvPr/>
        </p:nvPicPr>
        <p:blipFill>
          <a:blip r:embed="rId2"/>
          <a:srcRect/>
          <a:stretch>
            <a:fillRect/>
          </a:stretch>
        </p:blipFill>
        <p:spPr bwMode="auto">
          <a:xfrm>
            <a:off x="0" y="914400"/>
            <a:ext cx="8991600" cy="2249488"/>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0" y="3197225"/>
            <a:ext cx="8991600" cy="3660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Slide đẹp (2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3124200" y="0"/>
            <a:ext cx="2198038" cy="646331"/>
          </a:xfrm>
          <a:prstGeom prst="rect">
            <a:avLst/>
          </a:prstGeom>
        </p:spPr>
        <p:txBody>
          <a:bodyPr wrap="none">
            <a:spAutoFit/>
          </a:bodyPr>
          <a:lstStyle/>
          <a:p>
            <a:r>
              <a:rPr lang="vi-VN" sz="3600" b="1" dirty="0" smtClean="0">
                <a:latin typeface="Times New Roman" pitchFamily="18" charset="0"/>
                <a:cs typeface="Times New Roman" pitchFamily="18" charset="0"/>
              </a:rPr>
              <a:t>Luyện tập</a:t>
            </a:r>
            <a:endParaRPr lang="en-US" sz="3600" b="1" dirty="0"/>
          </a:p>
        </p:txBody>
      </p:sp>
      <p:sp>
        <p:nvSpPr>
          <p:cNvPr id="4" name="Rectangle 3"/>
          <p:cNvSpPr/>
          <p:nvPr/>
        </p:nvSpPr>
        <p:spPr>
          <a:xfrm>
            <a:off x="0" y="762000"/>
            <a:ext cx="9144000" cy="5016758"/>
          </a:xfrm>
          <a:prstGeom prst="rect">
            <a:avLst/>
          </a:prstGeom>
        </p:spPr>
        <p:txBody>
          <a:bodyPr wrap="square">
            <a:spAutoFit/>
          </a:bodyPr>
          <a:lstStyle/>
          <a:p>
            <a:r>
              <a:rPr lang="vi-VN" sz="3200" b="1" dirty="0" smtClean="0">
                <a:latin typeface="Times New Roman" pitchFamily="18" charset="0"/>
                <a:cs typeface="Times New Roman" pitchFamily="18" charset="0"/>
              </a:rPr>
              <a:t>Câu 1. Các hành tinh quay quanh Mặt Trời sắp xếp theo khoảng cách đến Mặt Trời từ gần đến xa là:</a:t>
            </a:r>
          </a:p>
          <a:p>
            <a:r>
              <a:rPr lang="vi-VN" sz="3200" dirty="0" smtClean="0">
                <a:latin typeface="Times New Roman" pitchFamily="18" charset="0"/>
                <a:cs typeface="Times New Roman" pitchFamily="18" charset="0"/>
              </a:rPr>
              <a:t>A. Hoả tinh, Thuỷ tinh, Trái Đất, Kim tinh, Mộc tinh, Thổ tinh, Hải Vương tinh, Thiên Vương tinh.</a:t>
            </a:r>
          </a:p>
          <a:p>
            <a:r>
              <a:rPr lang="vi-VN" sz="3200" dirty="0" smtClean="0">
                <a:latin typeface="Times New Roman" pitchFamily="18" charset="0"/>
                <a:cs typeface="Times New Roman" pitchFamily="18" charset="0"/>
              </a:rPr>
              <a:t>B. Thuỷ tinh, Kim tinh, Hoả tinh, Trái Đất, Mộc tinh, Thổ tinh, Thiên Vương tinh, Hải Vương tinh.</a:t>
            </a:r>
          </a:p>
          <a:p>
            <a:r>
              <a:rPr lang="vi-VN" sz="3200" dirty="0" smtClean="0">
                <a:latin typeface="Times New Roman" pitchFamily="18" charset="0"/>
                <a:cs typeface="Times New Roman" pitchFamily="18" charset="0"/>
              </a:rPr>
              <a:t>C Kim tinh, Thuỷ tính, Trái Đất, Hoả tinh, Thổ tinh, Mộc tính, Thiên Vương tinh, Hải Vương tinh.</a:t>
            </a:r>
          </a:p>
          <a:p>
            <a:r>
              <a:rPr lang="vi-VN" sz="3200" dirty="0" smtClean="0">
                <a:latin typeface="Times New Roman" pitchFamily="18" charset="0"/>
                <a:cs typeface="Times New Roman" pitchFamily="18" charset="0"/>
              </a:rPr>
              <a:t>D. Thuỷ tinh, Kim tỉnh, Trái Đất, Hoả tinh, Mộc tinh, Thổ tinh, Thiên Vương tinh, Hải Vương tinh.</a:t>
            </a:r>
            <a:endParaRPr lang="vi-VN" sz="3200" dirty="0">
              <a:latin typeface="Times New Roman" pitchFamily="18" charset="0"/>
              <a:cs typeface="Times New Roman" pitchFamily="18" charset="0"/>
            </a:endParaRPr>
          </a:p>
        </p:txBody>
      </p:sp>
      <p:sp>
        <p:nvSpPr>
          <p:cNvPr id="5" name="Oval 4"/>
          <p:cNvSpPr/>
          <p:nvPr/>
        </p:nvSpPr>
        <p:spPr>
          <a:xfrm>
            <a:off x="0" y="4648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631216"/>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2. Hãy khoanh vào từ “Đúng” hoặc “Sai” để đánh giá các câu dưới đây.</a:t>
            </a:r>
          </a:p>
          <a:p>
            <a:r>
              <a:rPr lang="vi-VN" dirty="0" smtClean="0"/>
              <a:t/>
            </a:r>
            <a:br>
              <a:rPr lang="vi-VN" dirty="0" smtClean="0"/>
            </a:br>
            <a:endParaRPr lang="en-US" dirty="0"/>
          </a:p>
        </p:txBody>
      </p:sp>
      <p:graphicFrame>
        <p:nvGraphicFramePr>
          <p:cNvPr id="12" name="Table 11"/>
          <p:cNvGraphicFramePr>
            <a:graphicFrameLocks noGrp="1"/>
          </p:cNvGraphicFramePr>
          <p:nvPr/>
        </p:nvGraphicFramePr>
        <p:xfrm>
          <a:off x="0" y="1066800"/>
          <a:ext cx="8991600" cy="5379720"/>
        </p:xfrm>
        <a:graphic>
          <a:graphicData uri="http://schemas.openxmlformats.org/drawingml/2006/table">
            <a:tbl>
              <a:tblPr firstRow="1" bandRow="1">
                <a:tableStyleId>{5C22544A-7EE6-4342-B048-85BDC9FD1C3A}</a:tableStyleId>
              </a:tblPr>
              <a:tblGrid>
                <a:gridCol w="749300"/>
                <a:gridCol w="6642100"/>
                <a:gridCol w="1600200"/>
              </a:tblGrid>
              <a:tr h="609600">
                <a:tc>
                  <a:txBody>
                    <a:bodyPr/>
                    <a:lstStyle/>
                    <a:p>
                      <a:pPr algn="ctr" fontAlgn="t"/>
                      <a:r>
                        <a:rPr lang="en-US" sz="2800" b="0" dirty="0">
                          <a:latin typeface="Times New Roman" pitchFamily="18" charset="0"/>
                          <a:cs typeface="Times New Roman" pitchFamily="18" charset="0"/>
                        </a:rPr>
                        <a:t>STT</a:t>
                      </a:r>
                    </a:p>
                  </a:txBody>
                  <a:tcPr marL="47625" marR="47625" marT="47625" marB="47625"/>
                </a:tc>
                <a:tc>
                  <a:txBody>
                    <a:bodyPr/>
                    <a:lstStyle/>
                    <a:p>
                      <a:pPr algn="ctr" fontAlgn="t"/>
                      <a:r>
                        <a:rPr lang="en-US" sz="2800" b="0" dirty="0" err="1">
                          <a:latin typeface="Times New Roman" pitchFamily="18" charset="0"/>
                          <a:cs typeface="Times New Roman" pitchFamily="18" charset="0"/>
                        </a:rPr>
                        <a:t>Nói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về</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hệ</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Mặt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Trời</a:t>
                      </a:r>
                      <a:endParaRPr lang="en-US" sz="2800" b="0" dirty="0">
                        <a:latin typeface="Times New Roman" pitchFamily="18" charset="0"/>
                        <a:cs typeface="Times New Roman" pitchFamily="18" charset="0"/>
                      </a:endParaRPr>
                    </a:p>
                  </a:txBody>
                  <a:tcPr marL="47625" marR="47625" marT="47625" marB="47625"/>
                </a:tc>
                <a:tc>
                  <a:txBody>
                    <a:bodyPr/>
                    <a:lstStyle/>
                    <a:p>
                      <a:pPr algn="ctr" fontAlgn="t"/>
                      <a:r>
                        <a:rPr lang="en-US" sz="2800" b="0" dirty="0" err="1">
                          <a:latin typeface="Times New Roman" pitchFamily="18" charset="0"/>
                          <a:cs typeface="Times New Roman" pitchFamily="18" charset="0"/>
                        </a:rPr>
                        <a:t>Đánh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giá</a:t>
                      </a:r>
                      <a:endParaRPr lang="en-US" sz="2800" b="0" dirty="0">
                        <a:latin typeface="Times New Roman" pitchFamily="18" charset="0"/>
                        <a:cs typeface="Times New Roman" pitchFamily="18" charset="0"/>
                      </a:endParaRPr>
                    </a:p>
                  </a:txBody>
                  <a:tcPr marL="47625" marR="47625" marT="47625" marB="47625"/>
                </a:tc>
              </a:tr>
              <a:tr h="914400">
                <a:tc>
                  <a:txBody>
                    <a:bodyPr/>
                    <a:lstStyle/>
                    <a:p>
                      <a:pPr algn="ctr" fontAlgn="t"/>
                      <a:r>
                        <a:rPr lang="en-US" sz="3200" b="0" dirty="0">
                          <a:latin typeface="Times New Roman" pitchFamily="18" charset="0"/>
                          <a:cs typeface="Times New Roman" pitchFamily="18" charset="0"/>
                        </a:rPr>
                        <a:t>1</a:t>
                      </a:r>
                    </a:p>
                  </a:txBody>
                  <a:tcPr marL="47625" marR="47625" marT="47625" marB="47625"/>
                </a:tc>
                <a:tc>
                  <a:txBody>
                    <a:bodyPr/>
                    <a:lstStyle/>
                    <a:p>
                      <a:pPr fontAlgn="t"/>
                      <a:r>
                        <a:rPr lang="en-US" sz="3200" b="0" dirty="0" err="1">
                          <a:latin typeface="Times New Roman" pitchFamily="18" charset="0"/>
                          <a:cs typeface="Times New Roman" pitchFamily="18" charset="0"/>
                        </a:rPr>
                        <a:t>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chỉ</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gồm</a:t>
                      </a:r>
                      <a:r>
                        <a:rPr lang="en-US" sz="3200" b="0" dirty="0">
                          <a:latin typeface="Times New Roman" pitchFamily="18" charset="0"/>
                          <a:cs typeface="Times New Roman" pitchFamily="18" charset="0"/>
                        </a:rPr>
                        <a:t> 8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quay </a:t>
                      </a:r>
                      <a:r>
                        <a:rPr lang="en-US" sz="3200" b="0" dirty="0" err="1">
                          <a:latin typeface="Times New Roman" pitchFamily="18" charset="0"/>
                          <a:cs typeface="Times New Roman" pitchFamily="18" charset="0"/>
                        </a:rPr>
                        <a:t>xung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quanh</a:t>
                      </a:r>
                      <a:r>
                        <a:rPr lang="en-US" sz="3200" b="0" dirty="0">
                          <a:latin typeface="Times New Roman" pitchFamily="18" charset="0"/>
                          <a:cs typeface="Times New Roman" pitchFamily="18" charset="0"/>
                        </a:rPr>
                        <a:t>.</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2</a:t>
                      </a:r>
                    </a:p>
                  </a:txBody>
                  <a:tcPr marL="47625" marR="47625" marT="47625" marB="47625"/>
                </a:tc>
                <a:tc>
                  <a:txBody>
                    <a:bodyPr/>
                    <a:lstStyle/>
                    <a:p>
                      <a:pPr fontAlgn="t"/>
                      <a:r>
                        <a:rPr lang="en-US" sz="3200" b="0" dirty="0" err="1">
                          <a:latin typeface="Times New Roman" pitchFamily="18" charset="0"/>
                          <a:cs typeface="Times New Roman" pitchFamily="18" charset="0"/>
                        </a:rPr>
                        <a:t>Trái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Đất</a:t>
                      </a:r>
                      <a:r>
                        <a:rPr lang="en-US" sz="3200" b="0" dirty="0">
                          <a:latin typeface="Times New Roman" pitchFamily="18" charset="0"/>
                          <a:cs typeface="Times New Roman" pitchFamily="18" charset="0"/>
                        </a:rPr>
                        <a:t> ở </a:t>
                      </a:r>
                      <a:r>
                        <a:rPr lang="en-US" sz="3200" b="0" dirty="0" err="1">
                          <a:latin typeface="Times New Roman" pitchFamily="18" charset="0"/>
                          <a:cs typeface="Times New Roman" pitchFamily="18" charset="0"/>
                        </a:rPr>
                        <a:t>gần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Mặt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Trời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nhất</a:t>
                      </a:r>
                      <a:r>
                        <a:rPr lang="en-US" sz="3200" b="0" dirty="0">
                          <a:latin typeface="Times New Roman" pitchFamily="18" charset="0"/>
                          <a:cs typeface="Times New Roman" pitchFamily="18" charset="0"/>
                        </a:rPr>
                        <a:t> so </a:t>
                      </a:r>
                      <a:r>
                        <a:rPr lang="en-US" sz="3200" b="0" dirty="0" err="1">
                          <a:latin typeface="Times New Roman" pitchFamily="18" charset="0"/>
                          <a:cs typeface="Times New Roman" pitchFamily="18" charset="0"/>
                        </a:rPr>
                        <a:t>với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các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hành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tinh</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khác</a:t>
                      </a:r>
                      <a:r>
                        <a:rPr lang="en-US" sz="3200" b="0" dirty="0">
                          <a:latin typeface="Times New Roman" pitchFamily="18" charset="0"/>
                          <a:cs typeface="Times New Roman" pitchFamily="18" charset="0"/>
                        </a:rPr>
                        <a:t>.</a:t>
                      </a:r>
                    </a:p>
                  </a:txBody>
                  <a:tcPr marL="47625" marR="47625" marT="47625" marB="47625"/>
                </a:tc>
                <a:tc>
                  <a:txBody>
                    <a:bodyPr/>
                    <a:lstStyle/>
                    <a:p>
                      <a:endParaRPr lang="en-US" dirty="0"/>
                    </a:p>
                  </a:txBody>
                  <a:tcPr/>
                </a:tc>
              </a:tr>
              <a:tr h="914400">
                <a:tc>
                  <a:txBody>
                    <a:bodyPr/>
                    <a:lstStyle/>
                    <a:p>
                      <a:pPr algn="ctr" fontAlgn="t"/>
                      <a:r>
                        <a:rPr lang="en-US" sz="3200" b="0" dirty="0">
                          <a:latin typeface="Times New Roman" pitchFamily="18" charset="0"/>
                          <a:cs typeface="Times New Roman" pitchFamily="18" charset="0"/>
                        </a:rPr>
                        <a:t>3</a:t>
                      </a:r>
                    </a:p>
                  </a:txBody>
                  <a:tcPr marL="47625" marR="47625" marT="47625" marB="47625"/>
                </a:tc>
                <a:tc>
                  <a:txBody>
                    <a:bodyPr/>
                    <a:lstStyle/>
                    <a:p>
                      <a:pPr fontAlgn="t"/>
                      <a:r>
                        <a:rPr lang="vi-VN" sz="3200" b="0" dirty="0">
                          <a:latin typeface="Times New Roman" pitchFamily="18" charset="0"/>
                          <a:cs typeface="Times New Roman" pitchFamily="18" charset="0"/>
                        </a:rPr>
                        <a:t>Thủy tinh và Hỏa tinh có khối lượng nhỏ nhất trong 8 hành tinh của hệ Mặt Trời.</a:t>
                      </a:r>
                    </a:p>
                  </a:txBody>
                  <a:tcPr marL="47625" marR="47625" marT="47625" marB="47625"/>
                </a:tc>
                <a:tc>
                  <a:txBody>
                    <a:bodyPr/>
                    <a:lstStyle/>
                    <a:p>
                      <a:endParaRPr lang="en-US"/>
                    </a:p>
                  </a:txBody>
                  <a:tcPr/>
                </a:tc>
              </a:tr>
              <a:tr h="914400">
                <a:tc>
                  <a:txBody>
                    <a:bodyPr/>
                    <a:lstStyle/>
                    <a:p>
                      <a:pPr algn="ctr" fontAlgn="t"/>
                      <a:r>
                        <a:rPr lang="en-US" sz="3200" b="0" dirty="0">
                          <a:latin typeface="Times New Roman" pitchFamily="18" charset="0"/>
                          <a:cs typeface="Times New Roman" pitchFamily="18" charset="0"/>
                        </a:rPr>
                        <a:t>4</a:t>
                      </a:r>
                    </a:p>
                  </a:txBody>
                  <a:tcPr marL="47625" marR="47625" marT="47625" marB="47625"/>
                </a:tc>
                <a:tc>
                  <a:txBody>
                    <a:bodyPr/>
                    <a:lstStyle/>
                    <a:p>
                      <a:pPr fontAlgn="t"/>
                      <a:r>
                        <a:rPr lang="vi-VN" sz="3200" b="0" dirty="0">
                          <a:latin typeface="Times New Roman" pitchFamily="18" charset="0"/>
                          <a:cs typeface="Times New Roman" pitchFamily="18" charset="0"/>
                        </a:rPr>
                        <a:t>Hành tinh ở càng xa Mặt Trời thì có kích thước càng lớn.</a:t>
                      </a:r>
                    </a:p>
                  </a:txBody>
                  <a:tcPr marL="47625" marR="47625" marT="47625" marB="47625"/>
                </a:tc>
                <a:tc>
                  <a:txBody>
                    <a:bodyPr/>
                    <a:lstStyle/>
                    <a:p>
                      <a:endParaRPr lang="en-US" dirty="0"/>
                    </a:p>
                  </a:txBody>
                  <a:tcPr/>
                </a:tc>
              </a:tr>
            </a:tbl>
          </a:graphicData>
        </a:graphic>
      </p:graphicFrame>
      <p:sp>
        <p:nvSpPr>
          <p:cNvPr id="13" name="Rectangle 12"/>
          <p:cNvSpPr/>
          <p:nvPr/>
        </p:nvSpPr>
        <p:spPr>
          <a:xfrm>
            <a:off x="7543800" y="4267200"/>
            <a:ext cx="1199367" cy="584775"/>
          </a:xfrm>
          <a:prstGeom prst="rect">
            <a:avLst/>
          </a:prstGeom>
        </p:spPr>
        <p:txBody>
          <a:bodyPr wrap="none">
            <a:spAutoFit/>
          </a:bodyPr>
          <a:lstStyle/>
          <a:p>
            <a:r>
              <a:rPr lang="en-US" sz="3200" dirty="0" err="1" smtClean="0">
                <a:latin typeface="Times New Roman" pitchFamily="18" charset="0"/>
                <a:cs typeface="Times New Roman" pitchFamily="18" charset="0"/>
              </a:rPr>
              <a:t>Đúng</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4" name="Rectangle 13"/>
          <p:cNvSpPr/>
          <p:nvPr/>
        </p:nvSpPr>
        <p:spPr>
          <a:xfrm>
            <a:off x="7696200" y="19812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p:nvPr/>
        </p:nvSpPr>
        <p:spPr>
          <a:xfrm>
            <a:off x="7772400" y="2971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p:nvPr/>
        </p:nvSpPr>
        <p:spPr>
          <a:xfrm>
            <a:off x="7772400" y="5638800"/>
            <a:ext cx="811441" cy="584775"/>
          </a:xfrm>
          <a:prstGeom prst="rect">
            <a:avLst/>
          </a:prstGeom>
        </p:spPr>
        <p:txBody>
          <a:bodyPr wrap="none">
            <a:spAutoFit/>
          </a:bodyPr>
          <a:lstStyle/>
          <a:p>
            <a:r>
              <a:rPr lang="vi-VN" sz="3200" dirty="0"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7807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plus(in)">
                                      <p:cBhvr>
                                        <p:cTn id="19" dur="20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plus(in)">
                                      <p:cBhvr>
                                        <p:cTn id="24" dur="20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plus(in)">
                                      <p:cBhvr>
                                        <p:cTn id="29" dur="20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plus(in)">
                                      <p:cBhvr>
                                        <p:cTn id="34"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Câu 3. Sắp xếp các hành tinh của hệ Mặt Trời theo thử tự từ nhỏ đến lớn về khối lượng; từ nhỏ đến lớn về kích thước.</a:t>
            </a:r>
            <a:endParaRPr lang="en-US" sz="3600" dirty="0">
              <a:solidFill>
                <a:srgbClr val="C00000"/>
              </a:solidFill>
              <a:latin typeface="Times New Roman" pitchFamily="18" charset="0"/>
              <a:cs typeface="Times New Roman" pitchFamily="18" charset="0"/>
            </a:endParaRPr>
          </a:p>
        </p:txBody>
      </p:sp>
      <p:sp>
        <p:nvSpPr>
          <p:cNvPr id="6" name="Rectangle 5"/>
          <p:cNvSpPr/>
          <p:nvPr/>
        </p:nvSpPr>
        <p:spPr>
          <a:xfrm>
            <a:off x="0" y="175260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Về khối lượng: Thuỷ tinh; Hoả tinh; Kim tinh; Trái Đất; Thiên Vương tinh; Hải Vương tinh; Thổ tinh; Mộc tinh.</a:t>
            </a:r>
            <a:endParaRPr lang="vi-VN" sz="3200" dirty="0">
              <a:latin typeface="Times New Roman" pitchFamily="18" charset="0"/>
              <a:cs typeface="Times New Roman" pitchFamily="18" charset="0"/>
            </a:endParaRPr>
          </a:p>
        </p:txBody>
      </p:sp>
      <p:sp>
        <p:nvSpPr>
          <p:cNvPr id="7" name="Rectangle 6"/>
          <p:cNvSpPr/>
          <p:nvPr/>
        </p:nvSpPr>
        <p:spPr>
          <a:xfrm>
            <a:off x="0" y="3429000"/>
            <a:ext cx="8915400" cy="1569660"/>
          </a:xfrm>
          <a:prstGeom prst="rect">
            <a:avLst/>
          </a:prstGeom>
        </p:spPr>
        <p:txBody>
          <a:bodyPr wrap="square">
            <a:spAutoFit/>
          </a:bodyPr>
          <a:lstStyle/>
          <a:p>
            <a:r>
              <a:rPr lang="vi-VN" sz="3200" dirty="0" smtClean="0">
                <a:latin typeface="Times New Roman" pitchFamily="18" charset="0"/>
                <a:cs typeface="Times New Roman" pitchFamily="18" charset="0"/>
              </a:rPr>
              <a:t>Về kích thước: Thuỷ tinh; Hoả tinh; Kim tinh; Trái Đất; Hải Vương tinh; Thiên Vương tinh; Thổ tinh; Mộc tinh.</a:t>
            </a:r>
            <a:endParaRPr lang="vi-VN" sz="3200" dirty="0">
              <a:latin typeface="Times New Roman" pitchFamily="18" charset="0"/>
              <a:cs typeface="Times New Roman" pitchFamily="18" charset="0"/>
            </a:endParaRPr>
          </a:p>
        </p:txBody>
      </p:sp>
      <p:sp>
        <p:nvSpPr>
          <p:cNvPr id="8" name="Rectangle 7"/>
          <p:cNvSpPr/>
          <p:nvPr/>
        </p:nvSpPr>
        <p:spPr>
          <a:xfrm>
            <a:off x="0" y="5029200"/>
            <a:ext cx="8915400" cy="584775"/>
          </a:xfrm>
          <a:prstGeom prst="rect">
            <a:avLst/>
          </a:prstGeom>
        </p:spPr>
        <p:txBody>
          <a:bodyPr wrap="square">
            <a:spAutoFit/>
          </a:bodyPr>
          <a:lstStyle/>
          <a:p>
            <a:r>
              <a:rPr lang="vi-VN" sz="3200" dirty="0" smtClean="0">
                <a:latin typeface="Times New Roman" pitchFamily="18" charset="0"/>
                <a:cs typeface="Times New Roman" pitchFamily="18" charset="0"/>
              </a:rPr>
              <a:t>Thiên Vương tinh; Thổ tinh; Mộc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lide(fromBottom)">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wheel(4)">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solidFill>
                  <a:srgbClr val="C00000"/>
                </a:solidFill>
                <a:latin typeface="Times New Roman" pitchFamily="18" charset="0"/>
                <a:cs typeface="Times New Roman" pitchFamily="18" charset="0"/>
              </a:rPr>
              <a:t>Câu 4. Lập công thức tính khoảng cách d giữa 2 hành tỉnh với Rx, Ry, là khoảng cách từ 2 hành tinh đến Mặt Trời. Vận dụng công thức để tính khoảng cách giữa Trái Đất và các hành tinh còn lại của hệ Mặt Trời. Có nhận xét gì về khoảng cách giữa các hành tinh?</a:t>
            </a:r>
            <a:endParaRPr lang="en-US" sz="3200" dirty="0">
              <a:solidFill>
                <a:srgbClr val="C00000"/>
              </a:solidFill>
              <a:latin typeface="Times New Roman" pitchFamily="18" charset="0"/>
              <a:cs typeface="Times New Roman" pitchFamily="18" charset="0"/>
            </a:endParaRPr>
          </a:p>
        </p:txBody>
      </p:sp>
      <p:sp>
        <p:nvSpPr>
          <p:cNvPr id="5" name="Rectangle 4"/>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 (Ry - Rx) (Rx là khoảng cách đến Mặt Trời từ hành tinh ở gần Mặt Trời hơn, Ry là khoảng cách đến Mặt Trời từ hành tỉnh ở xa Mặt Trời hơn).</a:t>
            </a:r>
          </a:p>
          <a:p>
            <a:r>
              <a:rPr lang="vi-VN" sz="3200" dirty="0" smtClean="0">
                <a:latin typeface="Times New Roman" pitchFamily="18" charset="0"/>
                <a:cs typeface="Times New Roman" pitchFamily="18" charset="0"/>
              </a:rPr>
              <a:t>Vận dụng công thức tính khoảng cách:</a:t>
            </a:r>
            <a:endParaRPr lang="vi-VN" sz="3200" dirty="0">
              <a:latin typeface="Times New Roman" pitchFamily="18" charset="0"/>
              <a:cs typeface="Times New Roman" pitchFamily="18" charset="0"/>
            </a:endParaRPr>
          </a:p>
        </p:txBody>
      </p:sp>
      <p:sp>
        <p:nvSpPr>
          <p:cNvPr id="6" name="Rectangle 5"/>
          <p:cNvSpPr/>
          <p:nvPr/>
        </p:nvSpPr>
        <p:spPr>
          <a:xfrm>
            <a:off x="0" y="4572000"/>
            <a:ext cx="9144000" cy="1077218"/>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Thuỷ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0,61 (AU) -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8,54 (AU)</a:t>
            </a:r>
            <a:endParaRPr lang="en-US" sz="3200" dirty="0">
              <a:latin typeface="Times New Roman" pitchFamily="18" charset="0"/>
              <a:cs typeface="Times New Roman" pitchFamily="18" charset="0"/>
            </a:endParaRPr>
          </a:p>
        </p:txBody>
      </p:sp>
      <p:sp>
        <p:nvSpPr>
          <p:cNvPr id="7" name="Rectangle 6"/>
          <p:cNvSpPr/>
          <p:nvPr/>
        </p:nvSpPr>
        <p:spPr>
          <a:xfrm>
            <a:off x="0" y="5562600"/>
            <a:ext cx="89154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Kim tinh: 0,28 (AU) Trái Đất - Thiên Vương tinh: 18,2 (AU)</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slide(fromBottom)">
                                      <p:cBhvr>
                                        <p:cTn id="2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Trái Đất - Hoả tinh: 0,52 (AU) Trái Đất - Hải Vương tinh: 29,07(AU)</a:t>
            </a:r>
            <a:endParaRPr lang="en-US" sz="3200" dirty="0">
              <a:latin typeface="Times New Roman" pitchFamily="18" charset="0"/>
              <a:cs typeface="Times New Roman" pitchFamily="18" charset="0"/>
            </a:endParaRPr>
          </a:p>
        </p:txBody>
      </p:sp>
      <p:sp>
        <p:nvSpPr>
          <p:cNvPr id="5" name="Rectangle 4"/>
          <p:cNvSpPr/>
          <p:nvPr/>
        </p:nvSpPr>
        <p:spPr>
          <a:xfrm>
            <a:off x="0" y="990600"/>
            <a:ext cx="8305800" cy="584775"/>
          </a:xfrm>
          <a:prstGeom prst="rect">
            <a:avLst/>
          </a:prstGeom>
        </p:spPr>
        <p:txBody>
          <a:bodyPr wrap="square">
            <a:spAutoFit/>
          </a:bodyPr>
          <a:lstStyle/>
          <a:p>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Mộc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tinh</a:t>
            </a:r>
            <a:r>
              <a:rPr lang="en-US" sz="3200" dirty="0" smtClean="0">
                <a:latin typeface="Times New Roman" pitchFamily="18" charset="0"/>
                <a:cs typeface="Times New Roman" pitchFamily="18" charset="0"/>
              </a:rPr>
              <a:t>: 4,20 (AU)</a:t>
            </a:r>
            <a:endParaRPr lang="en-US" sz="3200" dirty="0">
              <a:latin typeface="Times New Roman" pitchFamily="18" charset="0"/>
              <a:cs typeface="Times New Roman" pitchFamily="18" charset="0"/>
            </a:endParaRPr>
          </a:p>
        </p:txBody>
      </p:sp>
      <p:sp>
        <p:nvSpPr>
          <p:cNvPr id="6" name="Rectangle 5"/>
          <p:cNvSpPr/>
          <p:nvPr/>
        </p:nvSpPr>
        <p:spPr>
          <a:xfrm>
            <a:off x="0" y="1447800"/>
            <a:ext cx="9372600" cy="1077218"/>
          </a:xfrm>
          <a:prstGeom prst="rect">
            <a:avLst/>
          </a:prstGeom>
        </p:spPr>
        <p:txBody>
          <a:bodyPr wrap="square">
            <a:spAutoFit/>
          </a:bodyPr>
          <a:lstStyle/>
          <a:p>
            <a:r>
              <a:rPr lang="vi-VN" sz="3200" dirty="0" smtClean="0">
                <a:latin typeface="Times New Roman" pitchFamily="18" charset="0"/>
                <a:cs typeface="Times New Roman" pitchFamily="18" charset="0"/>
              </a:rPr>
              <a:t>Nhận xét: Các hành tinh càng ở xa Mặt Trời hơn so với Trái Đất thì khoảng cách giữa chúng càng lớn.</a:t>
            </a:r>
            <a:endParaRPr lang="en-US" sz="3200" dirty="0">
              <a:latin typeface="Times New Roman" pitchFamily="18" charset="0"/>
              <a:cs typeface="Times New Roman" pitchFamily="18" charset="0"/>
            </a:endParaRPr>
          </a:p>
        </p:txBody>
      </p:sp>
      <p:sp>
        <p:nvSpPr>
          <p:cNvPr id="7" name="Rectangle 6"/>
          <p:cNvSpPr/>
          <p:nvPr/>
        </p:nvSpPr>
        <p:spPr>
          <a:xfrm>
            <a:off x="0" y="2362200"/>
            <a:ext cx="9144000" cy="2062103"/>
          </a:xfrm>
          <a:prstGeom prst="rect">
            <a:avLst/>
          </a:prstGeom>
        </p:spPr>
        <p:txBody>
          <a:bodyPr wrap="square">
            <a:spAutoFit/>
          </a:bodyPr>
          <a:lstStyle/>
          <a:p>
            <a:r>
              <a:rPr lang="vi-VN" sz="3200" b="1" dirty="0" smtClean="0">
                <a:solidFill>
                  <a:srgbClr val="C00000"/>
                </a:solidFill>
                <a:latin typeface="Times New Roman" pitchFamily="18" charset="0"/>
                <a:cs typeface="Times New Roman" pitchFamily="18" charset="0"/>
              </a:rPr>
              <a:t>Câu </a:t>
            </a:r>
            <a:r>
              <a:rPr lang="en-US" sz="3200" b="1" dirty="0" smtClean="0">
                <a:solidFill>
                  <a:srgbClr val="C00000"/>
                </a:solidFill>
                <a:latin typeface="Times New Roman" pitchFamily="18" charset="0"/>
                <a:cs typeface="Times New Roman" pitchFamily="18" charset="0"/>
              </a:rPr>
              <a:t>5</a:t>
            </a:r>
            <a:r>
              <a:rPr lang="vi-VN" sz="3200" b="1" dirty="0" smtClean="0">
                <a:solidFill>
                  <a:srgbClr val="C00000"/>
                </a:solidFill>
                <a:latin typeface="Times New Roman" pitchFamily="18" charset="0"/>
                <a:cs typeface="Times New Roman" pitchFamily="18" charset="0"/>
              </a:rPr>
              <a:t>. Giả sử một nhà du hành vũ trụ lên được Thiên Vương tinh. Trọng lượng của nhà du hành vũ trụ trên Thiên Vương tinh nhỏ hơn hay lớn hơn khi ở trên Trái Đất ? Vì sao ?</a:t>
            </a:r>
            <a:endParaRPr lang="en-US" sz="3200" b="1" dirty="0">
              <a:solidFill>
                <a:srgbClr val="C00000"/>
              </a:solidFill>
              <a:latin typeface="Times New Roman" pitchFamily="18" charset="0"/>
              <a:cs typeface="Times New Roman" pitchFamily="18" charset="0"/>
            </a:endParaRPr>
          </a:p>
        </p:txBody>
      </p:sp>
      <p:sp>
        <p:nvSpPr>
          <p:cNvPr id="8" name="Rectangle 7"/>
          <p:cNvSpPr/>
          <p:nvPr/>
        </p:nvSpPr>
        <p:spPr>
          <a:xfrm>
            <a:off x="0" y="4267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Ta có: Lực hấp dẫn trên bề mặt của Thiên Vương tinh nhỏ hơn lực hấp dẫn trên bề mặt của Trái Đất.</a:t>
            </a:r>
            <a:endParaRPr lang="en-US" sz="3200" dirty="0">
              <a:latin typeface="Times New Roman" pitchFamily="18" charset="0"/>
              <a:cs typeface="Times New Roman" pitchFamily="18" charset="0"/>
            </a:endParaRPr>
          </a:p>
        </p:txBody>
      </p:sp>
      <p:sp>
        <p:nvSpPr>
          <p:cNvPr id="9" name="Rectangle 8"/>
          <p:cNvSpPr/>
          <p:nvPr/>
        </p:nvSpPr>
        <p:spPr>
          <a:xfrm>
            <a:off x="0" y="528834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=&gt; Trọng lượng của nhà du hành vũ trụ trên Thiên Vương tinh nhỏ hơn trọng lượng của nhà du hành vũ trụ trên Trái Đất.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heel(4)">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Horizont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plus(in)">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heel(4)">
                                      <p:cBhvr>
                                        <p:cTn id="33"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7EB29D4-739B-49F9-B78E-D64EB616C747}"/>
              </a:ext>
            </a:extLst>
          </p:cNvPr>
          <p:cNvSpPr>
            <a:spLocks noGrp="1"/>
          </p:cNvSpPr>
          <p:nvPr>
            <p:ph type="title"/>
          </p:nvPr>
        </p:nvSpPr>
        <p:spPr>
          <a:xfrm>
            <a:off x="0" y="1"/>
            <a:ext cx="9144000" cy="761999"/>
          </a:xfrm>
        </p:spPr>
        <p:txBody>
          <a:bodyPr>
            <a:normAutofit fontScale="90000"/>
          </a:bodyPr>
          <a:lstStyle/>
          <a:p>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8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tinh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Hệ</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Mặt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Trời</a:t>
            </a:r>
            <a:endParaRPr lang="vi-VN" dirty="0">
              <a:solidFill>
                <a:srgbClr val="FF0000"/>
              </a:solidFill>
              <a:latin typeface="Times New Roman" pitchFamily="18" charset="0"/>
              <a:cs typeface="Times New Roman" pitchFamily="18" charset="0"/>
            </a:endParaRPr>
          </a:p>
        </p:txBody>
      </p:sp>
      <p:graphicFrame>
        <p:nvGraphicFramePr>
          <p:cNvPr id="5" name="Bảng 5">
            <a:extLst>
              <a:ext uri="{FF2B5EF4-FFF2-40B4-BE49-F238E27FC236}">
                <a16:creationId xmlns="" xmlns:a16="http://schemas.microsoft.com/office/drawing/2014/main" id="{FD5B8E2D-6FC8-4332-AB1E-BECADEBD7DE2}"/>
              </a:ext>
            </a:extLst>
          </p:cNvPr>
          <p:cNvGraphicFramePr>
            <a:graphicFrameLocks noGrp="1"/>
          </p:cNvGraphicFramePr>
          <p:nvPr>
            <p:ph idx="1"/>
            <p:extLst>
              <p:ext uri="{D42A27DB-BD31-4B8C-83A1-F6EECF244321}">
                <p14:modId xmlns:p14="http://schemas.microsoft.com/office/powerpoint/2010/main" val="370447031"/>
              </p:ext>
            </p:extLst>
          </p:nvPr>
        </p:nvGraphicFramePr>
        <p:xfrm>
          <a:off x="0" y="762000"/>
          <a:ext cx="9144000" cy="6176888"/>
        </p:xfrm>
        <a:graphic>
          <a:graphicData uri="http://schemas.openxmlformats.org/drawingml/2006/table">
            <a:tbl>
              <a:tblPr firstRow="1" bandRow="1">
                <a:tableStyleId>{5C22544A-7EE6-4342-B048-85BDC9FD1C3A}</a:tableStyleId>
              </a:tblPr>
              <a:tblGrid>
                <a:gridCol w="2557220">
                  <a:extLst>
                    <a:ext uri="{9D8B030D-6E8A-4147-A177-3AD203B41FA5}">
                      <a16:colId xmlns="" xmlns:a16="http://schemas.microsoft.com/office/drawing/2014/main" val="3966464287"/>
                    </a:ext>
                  </a:extLst>
                </a:gridCol>
                <a:gridCol w="3177152">
                  <a:extLst>
                    <a:ext uri="{9D8B030D-6E8A-4147-A177-3AD203B41FA5}">
                      <a16:colId xmlns="" xmlns:a16="http://schemas.microsoft.com/office/drawing/2014/main" val="3255770381"/>
                    </a:ext>
                  </a:extLst>
                </a:gridCol>
                <a:gridCol w="3409628">
                  <a:extLst>
                    <a:ext uri="{9D8B030D-6E8A-4147-A177-3AD203B41FA5}">
                      <a16:colId xmlns="" xmlns:a16="http://schemas.microsoft.com/office/drawing/2014/main" val="399913321"/>
                    </a:ext>
                  </a:extLst>
                </a:gridCol>
              </a:tblGrid>
              <a:tr h="990600">
                <a:tc>
                  <a:txBody>
                    <a:bodyPr/>
                    <a:lstStyle/>
                    <a:p>
                      <a:pPr algn="ctr"/>
                      <a:r>
                        <a:rPr lang="en-US" sz="2600" dirty="0" err="1">
                          <a:latin typeface="Times New Roman" pitchFamily="18" charset="0"/>
                          <a:cs typeface="Times New Roman" pitchFamily="18" charset="0"/>
                        </a:rPr>
                        <a:t>Hành</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tinh</a:t>
                      </a:r>
                      <a:endParaRPr lang="vi-VN" sz="2600" dirty="0">
                        <a:latin typeface="Times New Roman" pitchFamily="18" charset="0"/>
                        <a:cs typeface="Times New Roman" pitchFamily="18" charset="0"/>
                      </a:endParaRPr>
                    </a:p>
                  </a:txBody>
                  <a:tcPr marL="68580" marR="68580"/>
                </a:tc>
                <a:tc>
                  <a:txBody>
                    <a:bodyPr/>
                    <a:lstStyle/>
                    <a:p>
                      <a:pPr algn="ctr"/>
                      <a:r>
                        <a:rPr lang="en-US" sz="2600" dirty="0" err="1">
                          <a:latin typeface="Times New Roman" pitchFamily="18" charset="0"/>
                          <a:cs typeface="Times New Roman" pitchFamily="18" charset="0"/>
                        </a:rPr>
                        <a:t>Khoảng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Trời</a:t>
                      </a:r>
                      <a:r>
                        <a:rPr lang="vi-VN"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(AU)</a:t>
                      </a:r>
                    </a:p>
                    <a:p>
                      <a:pPr algn="ctr"/>
                      <a:endParaRPr lang="vi-VN" sz="2600" dirty="0">
                        <a:latin typeface="Times New Roman" pitchFamily="18" charset="0"/>
                        <a:cs typeface="Times New Roman" pitchFamily="18" charset="0"/>
                      </a:endParaRPr>
                    </a:p>
                  </a:txBody>
                  <a:tcPr marL="68580" marR="68580"/>
                </a:tc>
                <a:tc>
                  <a:txBody>
                    <a:bodyPr/>
                    <a:lstStyle/>
                    <a:p>
                      <a:pPr algn="ctr"/>
                      <a:r>
                        <a:rPr lang="en-US" sz="2600" dirty="0">
                          <a:latin typeface="Times New Roman" pitchFamily="18" charset="0"/>
                          <a:cs typeface="Times New Roman" pitchFamily="18" charset="0"/>
                        </a:rPr>
                        <a:t>Chu </a:t>
                      </a:r>
                      <a:r>
                        <a:rPr lang="en-US" sz="2600" dirty="0" err="1">
                          <a:latin typeface="Times New Roman" pitchFamily="18" charset="0"/>
                          <a:cs typeface="Times New Roman" pitchFamily="18" charset="0"/>
                        </a:rPr>
                        <a:t>kì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chuyển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Mặt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endParaRPr lang="vi-VN" sz="26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3435049741"/>
                  </a:ext>
                </a:extLst>
              </a:tr>
              <a:tr h="461946">
                <a:tc>
                  <a:txBody>
                    <a:bodyPr/>
                    <a:lstStyle/>
                    <a:p>
                      <a:pPr algn="l"/>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0,39</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89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2653223507"/>
                  </a:ext>
                </a:extLst>
              </a:tr>
              <a:tr h="461946">
                <a:tc>
                  <a:txBody>
                    <a:bodyPr/>
                    <a:lstStyle/>
                    <a:p>
                      <a:pPr algn="l"/>
                      <a:r>
                        <a:rPr lang="en-US" sz="2800" dirty="0">
                          <a:latin typeface="Times New Roman" pitchFamily="18" charset="0"/>
                          <a:cs typeface="Times New Roman" pitchFamily="18" charset="0"/>
                        </a:rPr>
                        <a:t>Kim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0,72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224,7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233747276"/>
                  </a:ext>
                </a:extLst>
              </a:tr>
              <a:tr h="680524">
                <a:tc>
                  <a:txBody>
                    <a:bodyPr/>
                    <a:lstStyle/>
                    <a:p>
                      <a:pPr algn="l"/>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365,2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43762076"/>
                  </a:ext>
                </a:extLst>
              </a:tr>
              <a:tr h="461946">
                <a:tc>
                  <a:txBody>
                    <a:bodyPr/>
                    <a:lstStyle/>
                    <a:p>
                      <a:pPr algn="l"/>
                      <a:r>
                        <a:rPr lang="en-US" sz="2800" dirty="0" err="1">
                          <a:latin typeface="Times New Roman" pitchFamily="18" charset="0"/>
                          <a:cs typeface="Times New Roman" pitchFamily="18" charset="0"/>
                        </a:rPr>
                        <a:t>Hỏa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1,52</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3727475683"/>
                  </a:ext>
                </a:extLst>
              </a:tr>
              <a:tr h="461946">
                <a:tc>
                  <a:txBody>
                    <a:bodyPr/>
                    <a:lstStyle/>
                    <a:p>
                      <a:pPr algn="l"/>
                      <a:r>
                        <a:rPr lang="en-US" sz="2800" dirty="0" err="1">
                          <a:latin typeface="Times New Roman" pitchFamily="18" charset="0"/>
                          <a:cs typeface="Times New Roman" pitchFamily="18" charset="0"/>
                        </a:rPr>
                        <a:t>Mộc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5,20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4343,5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45570476"/>
                  </a:ext>
                </a:extLst>
              </a:tr>
              <a:tr h="461946">
                <a:tc>
                  <a:txBody>
                    <a:bodyPr/>
                    <a:lstStyle/>
                    <a:p>
                      <a:pPr algn="l"/>
                      <a:r>
                        <a:rPr lang="en-US" sz="2800" dirty="0" err="1">
                          <a:latin typeface="Times New Roman" pitchFamily="18" charset="0"/>
                          <a:cs typeface="Times New Roman" pitchFamily="18" charset="0"/>
                        </a:rPr>
                        <a:t>Thổ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9,54</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10767,5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997452850"/>
                  </a:ext>
                </a:extLst>
              </a:tr>
              <a:tr h="837278">
                <a:tc>
                  <a:txBody>
                    <a:bodyPr/>
                    <a:lstStyle/>
                    <a:p>
                      <a:pPr algn="l"/>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19,20</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30587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1118673708"/>
                  </a:ext>
                </a:extLst>
              </a:tr>
              <a:tr h="680524">
                <a:tc>
                  <a:txBody>
                    <a:bodyPr/>
                    <a:lstStyle/>
                    <a:p>
                      <a:pPr algn="l"/>
                      <a:r>
                        <a:rPr lang="en-US" sz="2800" dirty="0" err="1">
                          <a:latin typeface="Times New Roman" pitchFamily="18" charset="0"/>
                          <a:cs typeface="Times New Roman" pitchFamily="18" charset="0"/>
                        </a:rPr>
                        <a: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30,07</a:t>
                      </a:r>
                      <a:endParaRPr lang="vi-VN" sz="2800" dirty="0">
                        <a:latin typeface="Times New Roman" pitchFamily="18" charset="0"/>
                        <a:cs typeface="Times New Roman" pitchFamily="18" charset="0"/>
                      </a:endParaRPr>
                    </a:p>
                  </a:txBody>
                  <a:tcPr marL="68580" marR="68580"/>
                </a:tc>
                <a:tc>
                  <a:txBody>
                    <a:bodyPr/>
                    <a:lstStyle/>
                    <a:p>
                      <a:pPr algn="ctr"/>
                      <a:r>
                        <a:rPr lang="en-US" sz="2800" dirty="0">
                          <a:latin typeface="Times New Roman" pitchFamily="18" charset="0"/>
                          <a:cs typeface="Times New Roman" pitchFamily="18" charset="0"/>
                        </a:rPr>
                        <a:t>60152 </a:t>
                      </a:r>
                      <a:r>
                        <a:rPr lang="en-US" sz="2800" dirty="0" err="1">
                          <a:latin typeface="Times New Roman" pitchFamily="18" charset="0"/>
                          <a:cs typeface="Times New Roman" pitchFamily="18" charset="0"/>
                        </a:rPr>
                        <a:t>ngày</a:t>
                      </a:r>
                      <a:endParaRPr lang="vi-VN" sz="2800" dirty="0">
                        <a:latin typeface="Times New Roman" pitchFamily="18" charset="0"/>
                        <a:cs typeface="Times New Roman" pitchFamily="18" charset="0"/>
                      </a:endParaRPr>
                    </a:p>
                  </a:txBody>
                  <a:tcPr marL="68580" marR="68580"/>
                </a:tc>
                <a:extLst>
                  <a:ext uri="{0D108BD9-81ED-4DB2-BD59-A6C34878D82A}">
                    <a16:rowId xmlns="" xmlns:a16="http://schemas.microsoft.com/office/drawing/2014/main" val="671897942"/>
                  </a:ext>
                </a:extLst>
              </a:tr>
            </a:tbl>
          </a:graphicData>
        </a:graphic>
      </p:graphicFrame>
    </p:spTree>
    <p:extLst>
      <p:ext uri="{BB962C8B-B14F-4D97-AF65-F5344CB8AC3E}">
        <p14:creationId xmlns:p14="http://schemas.microsoft.com/office/powerpoint/2010/main" val="28377382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ình nền cho PowerPoint hoa lá cỏ câ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8382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1066800" y="1828800"/>
            <a:ext cx="8077200" cy="4401205"/>
          </a:xfrm>
          <a:prstGeom prst="rect">
            <a:avLst/>
          </a:prstGeom>
        </p:spPr>
        <p:txBody>
          <a:bodyPr wrap="square">
            <a:spAutoFit/>
          </a:bodyPr>
          <a:lstStyle/>
          <a:p>
            <a:pPr marL="285750" indent="-285750">
              <a:buFontTx/>
              <a:buChar char="-"/>
              <a:defRPr/>
            </a:pPr>
            <a:r>
              <a:rPr lang="en-US" sz="4000" dirty="0" err="1" smtClean="0">
                <a:solidFill>
                  <a:srgbClr val="002060"/>
                </a:solidFill>
                <a:latin typeface="Times New Roman" pitchFamily="18" charset="0"/>
                <a:cs typeface="Times New Roman" pitchFamily="18" charset="0"/>
              </a:rPr>
              <a:t>Trang</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trí</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hoàn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thiện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hộp</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quan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sát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vệt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đen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Mặt</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Trời</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tìm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hiểu</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thêm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các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kiến</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thức</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a:t>
            </a:r>
            <a:r>
              <a:rPr lang="en-US" sz="4000" dirty="0" smtClean="0">
                <a:solidFill>
                  <a:srgbClr val="002060"/>
                </a:solidFill>
                <a:latin typeface="Times New Roman" pitchFamily="18" charset="0"/>
                <a:cs typeface="Times New Roman" pitchFamily="18" charset="0"/>
              </a:rPr>
              <a:t>ề</a:t>
            </a:r>
            <a:r>
              <a:rPr lang="en-US" sz="4000" dirty="0" err="1" smtClean="0">
                <a:solidFill>
                  <a:srgbClr val="002060"/>
                </a:solidFill>
                <a:latin typeface="Times New Roman" pitchFamily="18" charset="0"/>
                <a:cs typeface="Times New Roman" pitchFamily="18" charset="0"/>
              </a:rPr>
              <a:t> vế</a:t>
            </a:r>
            <a:r>
              <a:rPr lang="en-US" sz="4000" dirty="0" smtClean="0">
                <a:solidFill>
                  <a:srgbClr val="002060"/>
                </a:solidFill>
                <a:latin typeface="Times New Roman" pitchFamily="18" charset="0"/>
                <a:cs typeface="Times New Roman" pitchFamily="18" charset="0"/>
              </a:rPr>
              <a:t>t</a:t>
            </a:r>
            <a:r>
              <a:rPr lang="en-US" sz="4000" dirty="0" err="1" smtClean="0">
                <a:solidFill>
                  <a:srgbClr val="002060"/>
                </a:solidFill>
                <a:latin typeface="Times New Roman" pitchFamily="18" charset="0"/>
                <a:cs typeface="Times New Roman" pitchFamily="18" charset="0"/>
              </a:rPr>
              <a:t> đe</a:t>
            </a:r>
            <a:r>
              <a:rPr lang="en-US" sz="4000" dirty="0" smtClean="0">
                <a:solidFill>
                  <a:srgbClr val="002060"/>
                </a:solidFill>
                <a:latin typeface="Times New Roman" pitchFamily="18" charset="0"/>
                <a:cs typeface="Times New Roman" pitchFamily="18" charset="0"/>
              </a:rPr>
              <a:t>n</a:t>
            </a:r>
            <a:r>
              <a:rPr lang="en-US" sz="4000" dirty="0" err="1" smtClean="0">
                <a:solidFill>
                  <a:srgbClr val="002060"/>
                </a:solidFill>
                <a:latin typeface="Times New Roman" pitchFamily="18" charset="0"/>
                <a:cs typeface="Times New Roman" pitchFamily="18" charset="0"/>
              </a:rPr>
              <a:t> trê</a:t>
            </a:r>
            <a:r>
              <a:rPr lang="en-US" sz="4000" dirty="0" smtClean="0">
                <a:solidFill>
                  <a:srgbClr val="002060"/>
                </a:solidFill>
                <a:latin typeface="Times New Roman" pitchFamily="18" charset="0"/>
                <a:cs typeface="Times New Roman" pitchFamily="18" charset="0"/>
              </a:rPr>
              <a:t>n internet.</a:t>
            </a:r>
          </a:p>
          <a:p>
            <a:pPr marL="285750" indent="-285750">
              <a:buFontTx/>
              <a:buChar char="-"/>
              <a:defRPr/>
            </a:pPr>
            <a:r>
              <a:rPr lang="en-US" sz="4000" dirty="0" err="1" smtClean="0">
                <a:solidFill>
                  <a:srgbClr val="002060"/>
                </a:solidFill>
                <a:latin typeface="Times New Roman" pitchFamily="18" charset="0"/>
                <a:cs typeface="Times New Roman" pitchFamily="18" charset="0"/>
              </a:rPr>
              <a:t>Ôn </a:t>
            </a:r>
            <a:r>
              <a:rPr lang="en-US" sz="4000" dirty="0" smtClean="0">
                <a:solidFill>
                  <a:srgbClr val="002060"/>
                </a:solidFill>
                <a:latin typeface="Times New Roman" pitchFamily="18" charset="0"/>
                <a:cs typeface="Times New Roman" pitchFamily="18" charset="0"/>
              </a:rPr>
              <a:t>l</a:t>
            </a:r>
            <a:r>
              <a:rPr lang="en-US" sz="4000" dirty="0" err="1" smtClean="0">
                <a:solidFill>
                  <a:srgbClr val="002060"/>
                </a:solidFill>
                <a:latin typeface="Times New Roman" pitchFamily="18" charset="0"/>
                <a:cs typeface="Times New Roman" pitchFamily="18" charset="0"/>
              </a:rPr>
              <a:t>ại c</a:t>
            </a:r>
            <a:r>
              <a:rPr lang="en-US" sz="4000" dirty="0" smtClean="0">
                <a:solidFill>
                  <a:srgbClr val="002060"/>
                </a:solidFill>
                <a:latin typeface="Times New Roman" pitchFamily="18" charset="0"/>
                <a:cs typeface="Times New Roman" pitchFamily="18" charset="0"/>
              </a:rPr>
              <a:t>á</a:t>
            </a:r>
            <a:r>
              <a:rPr lang="en-US" sz="4000" smtClean="0">
                <a:solidFill>
                  <a:srgbClr val="002060"/>
                </a:solidFill>
                <a:latin typeface="Times New Roman" pitchFamily="18" charset="0"/>
                <a:cs typeface="Times New Roman" pitchFamily="18" charset="0"/>
              </a:rPr>
              <a:t>c kiến thức về hệ mặt trời.</a:t>
            </a:r>
          </a:p>
          <a:p>
            <a:pPr marL="285750" indent="-285750">
              <a:buFontTx/>
              <a:buChar char="-"/>
              <a:defRPr/>
            </a:pPr>
            <a:r>
              <a:rPr lang="en-US" sz="4000" smtClean="0">
                <a:solidFill>
                  <a:srgbClr val="002060"/>
                </a:solidFill>
                <a:latin typeface="Times New Roman" pitchFamily="18" charset="0"/>
                <a:cs typeface="Times New Roman" pitchFamily="18" charset="0"/>
              </a:rPr>
              <a:t>Đọc trước bài “Ngân Hà” trong SGK và tham khảo thêm các nguồn trên internet</a:t>
            </a:r>
            <a:r>
              <a:rPr lang="en-US" smtClean="0">
                <a:solidFill>
                  <a:srgbClr val="00206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ackground nền xanh góc tròn s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372600" cy="1569660"/>
          </a:xfrm>
          <a:prstGeom prst="rect">
            <a:avLst/>
          </a:prstGeom>
        </p:spPr>
        <p:txBody>
          <a:bodyPr wrap="square">
            <a:spAutoFit/>
          </a:bodyPr>
          <a:lstStyle/>
          <a:p>
            <a:r>
              <a:rPr lang="vi-VN" sz="3200" b="1" dirty="0" smtClean="0">
                <a:latin typeface="Times New Roman" pitchFamily="18" charset="0"/>
                <a:cs typeface="Times New Roman" pitchFamily="18" charset="0"/>
              </a:rPr>
              <a:t>Em đã biết Trái Đất quay quanh Mặt Trời, Mặt Trăng quay quanh Trái Đất. Vậy còn có những thiên thể nào khác quay quanh Mặt Trời không?</a:t>
            </a:r>
            <a:endParaRPr lang="en-US" sz="3200" b="1" dirty="0">
              <a:latin typeface="Times New Roman" pitchFamily="18" charset="0"/>
              <a:cs typeface="Times New Roman" pitchFamily="18" charset="0"/>
            </a:endParaRPr>
          </a:p>
        </p:txBody>
      </p:sp>
      <p:pic>
        <p:nvPicPr>
          <p:cNvPr id="5" name="Picture 2" descr="Hệ mặt trời là gì có bao nhiêu hành tinh - Quan sát hệ mặt trời"/>
          <p:cNvPicPr>
            <a:picLocks noChangeAspect="1" noChangeArrowheads="1"/>
          </p:cNvPicPr>
          <p:nvPr/>
        </p:nvPicPr>
        <p:blipFill>
          <a:blip r:embed="rId3"/>
          <a:srcRect/>
          <a:stretch>
            <a:fillRect/>
          </a:stretch>
        </p:blipFill>
        <p:spPr bwMode="auto">
          <a:xfrm>
            <a:off x="0" y="1676400"/>
            <a:ext cx="91440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quay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Trời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Rectangle 4"/>
          <p:cNvSpPr/>
          <p:nvPr/>
        </p:nvSpPr>
        <p:spPr>
          <a:xfrm>
            <a:off x="0" y="990600"/>
            <a:ext cx="8896666"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Hỏa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6" name="Rectangle 5"/>
          <p:cNvSpPr/>
          <p:nvPr/>
        </p:nvSpPr>
        <p:spPr>
          <a:xfrm>
            <a:off x="0" y="1447800"/>
            <a:ext cx="7827784"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Rectangle 6"/>
          <p:cNvSpPr/>
          <p:nvPr/>
        </p:nvSpPr>
        <p:spPr>
          <a:xfrm>
            <a:off x="0" y="1981200"/>
            <a:ext cx="3064365"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endParaRPr lang="en-US" sz="3600" b="1" dirty="0">
              <a:latin typeface="Times New Roman" pitchFamily="18" charset="0"/>
              <a:cs typeface="Times New Roman" pitchFamily="18" charset="0"/>
            </a:endParaRPr>
          </a:p>
        </p:txBody>
      </p:sp>
      <p:pic>
        <p:nvPicPr>
          <p:cNvPr id="27650" name="Picture 2" descr="https://luattreem.vn/wp-content/uploads/2022/01/He-Mat-Troi1.png"/>
          <p:cNvPicPr>
            <a:picLocks noChangeAspect="1" noChangeArrowheads="1"/>
          </p:cNvPicPr>
          <p:nvPr/>
        </p:nvPicPr>
        <p:blipFill>
          <a:blip r:embed="rId2"/>
          <a:srcRect/>
          <a:stretch>
            <a:fillRect/>
          </a:stretch>
        </p:blipFill>
        <p:spPr bwMode="auto">
          <a:xfrm>
            <a:off x="0" y="2590800"/>
            <a:ext cx="91440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plus(in)">
                                      <p:cBhvr>
                                        <p:cTn id="20" dur="2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slide(fromBottom)">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27650"/>
                                        </p:tgtEl>
                                        <p:attrNameLst>
                                          <p:attrName>style.visibility</p:attrName>
                                        </p:attrNameLst>
                                      </p:cBhvr>
                                      <p:to>
                                        <p:strVal val="visible"/>
                                      </p:to>
                                    </p:set>
                                    <p:animEffect transition="in" filter="barn(inHorizontal)">
                                      <p:cBhvr>
                                        <p:cTn id="30"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đơn giản, đẹp (59)"/>
          <p:cNvPicPr>
            <a:picLocks noChangeAspect="1" noChangeArrowheads="1"/>
          </p:cNvPicPr>
          <p:nvPr/>
        </p:nvPicPr>
        <p:blipFill>
          <a:blip r:embed="rId2"/>
          <a:srcRect/>
          <a:stretch>
            <a:fillRect/>
          </a:stretch>
        </p:blipFill>
        <p:spPr bwMode="auto">
          <a:xfrm>
            <a:off x="-101600" y="0"/>
            <a:ext cx="9245600" cy="6934200"/>
          </a:xfrm>
          <a:prstGeom prst="rect">
            <a:avLst/>
          </a:prstGeom>
          <a:noFill/>
        </p:spPr>
      </p:pic>
      <p:sp>
        <p:nvSpPr>
          <p:cNvPr id="3" name="Cloud 2"/>
          <p:cNvSpPr/>
          <p:nvPr/>
        </p:nvSpPr>
        <p:spPr>
          <a:xfrm>
            <a:off x="0" y="0"/>
            <a:ext cx="9144000" cy="37338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smtClean="0">
                <a:solidFill>
                  <a:srgbClr val="FF0000"/>
                </a:solidFill>
                <a:latin typeface="+mj-lt"/>
              </a:rPr>
              <a:t>Hệ Mặt trời bao gồm mấy hành tinh? Vì sao các thiên thể quay quanh Mặt Trời gọi là các “ hành tinh ” mà không gọi là sao? </a:t>
            </a:r>
            <a:endParaRPr lang="en-US" sz="3600" b="1" dirty="0">
              <a:solidFill>
                <a:srgbClr val="FF0000"/>
              </a:solidFill>
              <a:latin typeface="+mj-lt"/>
            </a:endParaRPr>
          </a:p>
        </p:txBody>
      </p:sp>
      <p:sp>
        <p:nvSpPr>
          <p:cNvPr id="4" name="Rectangle 3"/>
          <p:cNvSpPr/>
          <p:nvPr/>
        </p:nvSpPr>
        <p:spPr>
          <a:xfrm>
            <a:off x="0" y="3962400"/>
            <a:ext cx="9144000" cy="2062103"/>
          </a:xfrm>
          <a:prstGeom prst="rect">
            <a:avLst/>
          </a:prstGeom>
        </p:spPr>
        <p:txBody>
          <a:bodyPr wrap="square">
            <a:spAutoFit/>
          </a:bodyPr>
          <a:lstStyle/>
          <a:p>
            <a:r>
              <a:rPr lang="vi-VN" sz="3200" b="1" dirty="0" smtClean="0">
                <a:latin typeface="+mj-lt"/>
              </a:rPr>
              <a:t>Hệ Mặt trời gồm 8 hành tinh; 4 hành tinh đất đá, 2 hành tinh khí , 2 hành tinh băng. Hành tinh là các thiên thể không phát ra ánh sáng, Sao là các thiên thể phát ra ánh sáng </a:t>
            </a:r>
            <a:endParaRPr lang="en-US"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ppt_x"/>
                                          </p:val>
                                        </p:tav>
                                        <p:tav tm="100000">
                                          <p:val>
                                            <p:strVal val="#ppt_x"/>
                                          </p:val>
                                        </p:tav>
                                      </p:tavLst>
                                    </p:anim>
                                    <p:anim calcmode="lin" valueType="num">
                                      <p:cBhvr additive="base">
                                        <p:cTn id="13"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Hệ Mặt Trời còn gọi là Thái Dương hệ gồm:</a:t>
            </a:r>
            <a:endParaRPr lang="en-US" sz="3600" dirty="0">
              <a:latin typeface="Times New Roman" pitchFamily="18" charset="0"/>
              <a:cs typeface="Times New Roman" pitchFamily="18" charset="0"/>
            </a:endParaRPr>
          </a:p>
        </p:txBody>
      </p:sp>
      <p:sp>
        <p:nvSpPr>
          <p:cNvPr id="5" name="Rectangle 4"/>
          <p:cNvSpPr/>
          <p:nvPr/>
        </p:nvSpPr>
        <p:spPr>
          <a:xfrm>
            <a:off x="0" y="609600"/>
            <a:ext cx="4572000" cy="646331"/>
          </a:xfrm>
          <a:prstGeom prst="rect">
            <a:avLst/>
          </a:prstGeom>
        </p:spPr>
        <p:txBody>
          <a:bodyPr>
            <a:spAutoFit/>
          </a:bodyPr>
          <a:lstStyle/>
          <a:p>
            <a:r>
              <a:rPr lang="vi-VN" sz="3600" dirty="0" smtClean="0">
                <a:latin typeface="Times New Roman" pitchFamily="18" charset="0"/>
                <a:cs typeface="Times New Roman" pitchFamily="18" charset="0"/>
              </a:rPr>
              <a:t>- Mặt Trời ở trung  tâm</a:t>
            </a:r>
            <a:endParaRPr lang="en-US" sz="3600" dirty="0">
              <a:latin typeface="Times New Roman" pitchFamily="18" charset="0"/>
              <a:cs typeface="Times New Roman" pitchFamily="18" charset="0"/>
            </a:endParaRPr>
          </a:p>
        </p:txBody>
      </p:sp>
      <p:sp>
        <p:nvSpPr>
          <p:cNvPr id="6" name="Rectangle 5"/>
          <p:cNvSpPr/>
          <p:nvPr/>
        </p:nvSpPr>
        <p:spPr>
          <a:xfrm>
            <a:off x="0" y="1219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 Các thiên thể chuyển động xung quanh Mặt Trời.</a:t>
            </a:r>
            <a:endParaRPr lang="en-US" sz="3600" dirty="0">
              <a:latin typeface="Times New Roman" pitchFamily="18" charset="0"/>
              <a:cs typeface="Times New Roman" pitchFamily="18" charset="0"/>
            </a:endParaRPr>
          </a:p>
        </p:txBody>
      </p:sp>
      <p:sp>
        <p:nvSpPr>
          <p:cNvPr id="7" name="Rectangle 6"/>
          <p:cNvSpPr/>
          <p:nvPr/>
        </p:nvSpPr>
        <p:spPr>
          <a:xfrm>
            <a:off x="0" y="2438400"/>
            <a:ext cx="9372600" cy="2308324"/>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ám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tinh</a:t>
            </a:r>
            <a:r>
              <a:rPr lang="vi-VN" sz="3600" dirty="0" smtClean="0">
                <a:latin typeface="Times New Roman" pitchFamily="18" charset="0"/>
                <a:cs typeface="Times New Roman" pitchFamily="18" charset="0"/>
              </a:rPr>
              <a:t> theo thứ tự từ trong ra ngoài:Thuỷ tinh, Kim tỉnh, Trái Đất, Hoả tinh, Mộc tinh,Thổ tinh,Thiên Vương tinh,Hải Vương tinh</a:t>
            </a:r>
            <a:endParaRPr lang="en-US" sz="3600" dirty="0">
              <a:latin typeface="Times New Roman" pitchFamily="18" charset="0"/>
              <a:cs typeface="Times New Roman" pitchFamily="18" charset="0"/>
            </a:endParaRPr>
          </a:p>
        </p:txBody>
      </p:sp>
      <p:sp>
        <p:nvSpPr>
          <p:cNvPr id="8" name="Rectangle 7"/>
          <p:cNvSpPr/>
          <p:nvPr/>
        </p:nvSpPr>
        <p:spPr>
          <a:xfrm>
            <a:off x="0" y="4724400"/>
            <a:ext cx="9144000" cy="1200329"/>
          </a:xfrm>
          <a:prstGeom prst="rect">
            <a:avLst/>
          </a:prstGeom>
        </p:spPr>
        <p:txBody>
          <a:bodyPr wrap="square">
            <a:spAutoFit/>
          </a:bodyPr>
          <a:lstStyle/>
          <a:p>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hơn một trăm vệ tinh, các sao chổi, các tiểu hành tinh, các thiên thạch khác và bụi vũ trụ.</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4)">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4)">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ackground ánh sá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Các hành tinh vừa chuyển động quanhMặt Trời, vừa tự quay quanh trục của nó.</a:t>
            </a:r>
            <a:endParaRPr lang="en-US" sz="3200" dirty="0">
              <a:latin typeface="Times New Roman" pitchFamily="18" charset="0"/>
              <a:cs typeface="Times New Roman" pitchFamily="18" charset="0"/>
            </a:endParaRPr>
          </a:p>
        </p:txBody>
      </p:sp>
      <p:pic>
        <p:nvPicPr>
          <p:cNvPr id="6" name="Picture 5" descr="https://cdn.vungoi.vn/vungoi/2021/0916/1631756964167_mceclip0.png"/>
          <p:cNvPicPr>
            <a:picLocks noChangeAspect="1" noChangeArrowheads="1"/>
          </p:cNvPicPr>
          <p:nvPr/>
        </p:nvPicPr>
        <p:blipFill>
          <a:blip r:embed="rId3"/>
          <a:srcRect/>
          <a:stretch>
            <a:fillRect/>
          </a:stretch>
        </p:blipFill>
        <p:spPr bwMode="auto">
          <a:xfrm>
            <a:off x="0" y="1143000"/>
            <a:ext cx="9144000" cy="571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ackground lấp lánh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1475084" cy="646331"/>
          </a:xfrm>
          <a:prstGeom prst="rect">
            <a:avLst/>
          </a:prstGeom>
        </p:spPr>
        <p:txBody>
          <a:bodyPr wrap="none">
            <a:spAutoFit/>
          </a:bodyPr>
          <a:lstStyle/>
          <a:p>
            <a:r>
              <a:rPr lang="vi-VN" sz="3600" b="1" i="1" dirty="0" smtClean="0">
                <a:latin typeface="Times New Roman" pitchFamily="18" charset="0"/>
                <a:cs typeface="Times New Roman" pitchFamily="18" charset="0"/>
              </a:rPr>
              <a:t>Lưu ý:</a:t>
            </a:r>
            <a:endParaRPr lang="en-US" sz="3600" dirty="0">
              <a:latin typeface="Times New Roman" pitchFamily="18" charset="0"/>
              <a:cs typeface="Times New Roman" pitchFamily="18" charset="0"/>
            </a:endParaRPr>
          </a:p>
        </p:txBody>
      </p:sp>
      <p:sp>
        <p:nvSpPr>
          <p:cNvPr id="5" name="Rectangle 4"/>
          <p:cNvSpPr/>
          <p:nvPr/>
        </p:nvSpPr>
        <p:spPr>
          <a:xfrm>
            <a:off x="0" y="685800"/>
            <a:ext cx="4572000" cy="4031873"/>
          </a:xfrm>
          <a:prstGeom prst="rect">
            <a:avLst/>
          </a:prstGeom>
        </p:spPr>
        <p:txBody>
          <a:bodyPr>
            <a:spAutoFit/>
          </a:bodyPr>
          <a:lstStyle/>
          <a:p>
            <a:r>
              <a:rPr lang="vi-VN" sz="3200" dirty="0" smtClean="0">
                <a:latin typeface="Times New Roman" pitchFamily="18" charset="0"/>
                <a:cs typeface="Times New Roman" pitchFamily="18" charset="0"/>
              </a:rPr>
              <a:t>Ánh sáng mặt trời có thể làm mù mắt. Các nhà thiên văn học không bao giờ nhìn thẳng trực tiếp và Mặt Trời mà phải dùng một loại kính thiên văn đặc biệt để chụp ảnh bề mặt Mặt Trời.</a:t>
            </a:r>
            <a:endParaRPr lang="en-US" sz="3200" dirty="0">
              <a:latin typeface="Times New Roman" pitchFamily="18" charset="0"/>
              <a:cs typeface="Times New Roman" pitchFamily="18" charset="0"/>
            </a:endParaRPr>
          </a:p>
        </p:txBody>
      </p:sp>
      <p:pic>
        <p:nvPicPr>
          <p:cNvPr id="2050" name="Picture 2" descr="Nếu “lạc bước” đến một hành tinh bất kỳ trong hệ Mặt Trời thì cơ hội sống  sót của bạn là bao nhiêu?"/>
          <p:cNvPicPr>
            <a:picLocks noChangeAspect="1" noChangeArrowheads="1"/>
          </p:cNvPicPr>
          <p:nvPr/>
        </p:nvPicPr>
        <p:blipFill>
          <a:blip r:embed="rId3"/>
          <a:srcRect/>
          <a:stretch>
            <a:fillRect/>
          </a:stretch>
        </p:blipFill>
        <p:spPr bwMode="auto">
          <a:xfrm>
            <a:off x="4705350" y="0"/>
            <a:ext cx="4438650" cy="3550921"/>
          </a:xfrm>
          <a:prstGeom prst="rect">
            <a:avLst/>
          </a:prstGeom>
          <a:noFill/>
        </p:spPr>
      </p:pic>
      <p:sp>
        <p:nvSpPr>
          <p:cNvPr id="7" name="Rectangle 6"/>
          <p:cNvSpPr/>
          <p:nvPr/>
        </p:nvSpPr>
        <p:spPr>
          <a:xfrm>
            <a:off x="0" y="4648200"/>
            <a:ext cx="9144000" cy="1077218"/>
          </a:xfrm>
          <a:prstGeom prst="rect">
            <a:avLst/>
          </a:prstGeom>
        </p:spPr>
        <p:txBody>
          <a:bodyPr wrap="square">
            <a:spAutoFit/>
          </a:bodyPr>
          <a:lstStyle/>
          <a:p>
            <a:r>
              <a:rPr lang="vi-VN" sz="3200" dirty="0" smtClean="0">
                <a:solidFill>
                  <a:srgbClr val="FF0000"/>
                </a:solidFill>
                <a:latin typeface="Times New Roman" pitchFamily="18" charset="0"/>
                <a:cs typeface="Times New Roman" pitchFamily="18" charset="0"/>
              </a:rPr>
              <a:t>?1.</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gần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hành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xa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Mặt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Trời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nhất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5638800"/>
            <a:ext cx="9144000" cy="1077218"/>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Hành tinh gần Mặt Trời nhất là Thủy Tinh.</a:t>
            </a:r>
          </a:p>
          <a:p>
            <a:r>
              <a:rPr lang="vi-VN" sz="3200" dirty="0" smtClean="0">
                <a:latin typeface="Times New Roman" pitchFamily="18" charset="0"/>
                <a:cs typeface="Times New Roman" pitchFamily="18" charset="0"/>
              </a:rPr>
              <a:t>- Hành tinh xa Mặt Trời nhất là Hải Vương Tinh.</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lide(fromBottom)">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down)">
                                      <p:cBhvr>
                                        <p:cTn id="3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ckground màu hồng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0" y="0"/>
            <a:ext cx="9144000" cy="2554545"/>
          </a:xfrm>
          <a:prstGeom prst="rect">
            <a:avLst/>
          </a:prstGeom>
        </p:spPr>
        <p:txBody>
          <a:bodyPr wrap="square">
            <a:spAutoFit/>
          </a:bodyPr>
          <a:lstStyle/>
          <a:p>
            <a:r>
              <a:rPr lang="vi-VN" sz="3200" dirty="0" smtClean="0">
                <a:solidFill>
                  <a:srgbClr val="002060"/>
                </a:solidFill>
                <a:latin typeface="Times New Roman" pitchFamily="18" charset="0"/>
                <a:cs typeface="Times New Roman" pitchFamily="18" charset="0"/>
              </a:rPr>
              <a:t>?2. Lực hấp dẫn gây ra chuyển động của tám hành tinh xung quanh Mặt Trời phụ thuộc vào khối lượng và khoảng cách đến Mặt Trời của các hành tinh. Theo em dự đoán, thời gian quay quanh Mặt Trời của các hành tinh có giống nhau không?</a:t>
            </a:r>
            <a:endParaRPr lang="en-US" sz="3200" dirty="0">
              <a:solidFill>
                <a:srgbClr val="002060"/>
              </a:solidFill>
              <a:latin typeface="Times New Roman" pitchFamily="18" charset="0"/>
              <a:cs typeface="Times New Roman" pitchFamily="18" charset="0"/>
            </a:endParaRPr>
          </a:p>
        </p:txBody>
      </p:sp>
      <p:sp>
        <p:nvSpPr>
          <p:cNvPr id="4" name="Rectangle 3"/>
          <p:cNvSpPr/>
          <p:nvPr/>
        </p:nvSpPr>
        <p:spPr>
          <a:xfrm>
            <a:off x="0" y="25146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dự đoán:thời gian quay quanh Mặt Trời của các hành tinh không giống nhau, vì: Mỗi hành tinh quay quanh Mặt Trời với quỹ đạo khác nhau nên sẽ có thời gian quay quanh Mặt Trời khác nhau.</a:t>
            </a:r>
            <a:endParaRPr lang="en-US" sz="3200" dirty="0">
              <a:latin typeface="Times New Roman" pitchFamily="18" charset="0"/>
              <a:cs typeface="Times New Roman" pitchFamily="18" charset="0"/>
            </a:endParaRPr>
          </a:p>
        </p:txBody>
      </p:sp>
      <p:sp>
        <p:nvSpPr>
          <p:cNvPr id="5" name="Rectangle 4"/>
          <p:cNvSpPr/>
          <p:nvPr/>
        </p:nvSpPr>
        <p:spPr>
          <a:xfrm>
            <a:off x="0" y="4724400"/>
            <a:ext cx="7078284" cy="646331"/>
          </a:xfrm>
          <a:prstGeom prst="rect">
            <a:avLst/>
          </a:prstGeom>
        </p:spPr>
        <p:txBody>
          <a:bodyPr wrap="none">
            <a:spAutoFit/>
          </a:bodyPr>
          <a:lstStyle/>
          <a:p>
            <a:pPr fontAlgn="base"/>
            <a:r>
              <a:rPr lang="en-US" sz="3600" b="1" dirty="0" smtClean="0">
                <a:latin typeface="Times New Roman" pitchFamily="18" charset="0"/>
                <a:cs typeface="Times New Roman" pitchFamily="18" charset="0"/>
              </a:rPr>
              <a:t>II. </a:t>
            </a: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Hệ</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Mặt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Trời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Rectangle 5"/>
          <p:cNvSpPr/>
          <p:nvPr/>
        </p:nvSpPr>
        <p:spPr>
          <a:xfrm>
            <a:off x="0" y="5410200"/>
            <a:ext cx="8915400" cy="584775"/>
          </a:xfrm>
          <a:prstGeom prst="rect">
            <a:avLst/>
          </a:prstGeom>
        </p:spPr>
        <p:txBody>
          <a:bodyPr wrap="square">
            <a:spAutoFit/>
          </a:bodyPr>
          <a:lstStyle/>
          <a:p>
            <a:pPr fontAlgn="base"/>
            <a:r>
              <a:rPr lang="en-US" sz="3200" b="1" dirty="0" smtClean="0">
                <a:latin typeface="Times New Roman" pitchFamily="18" charset="0"/>
                <a:cs typeface="Times New Roman" pitchFamily="18" charset="0"/>
              </a:rPr>
              <a:t>1.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hệ</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Trời</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plus(in)">
                                      <p:cBhvr>
                                        <p:cTn id="2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TotalTime>
  <Words>1757</Words>
  <Application>Microsoft Office PowerPoint</Application>
  <PresentationFormat>On-screen Show (4:3)</PresentationFormat>
  <Paragraphs>165</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MẶT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đặc trưng của 8 hành tinh Hệ Mặt Trời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2021</cp:lastModifiedBy>
  <cp:revision>73</cp:revision>
  <dcterms:created xsi:type="dcterms:W3CDTF">2022-02-20T11:53:28Z</dcterms:created>
  <dcterms:modified xsi:type="dcterms:W3CDTF">2023-06-05T13:53:19Z</dcterms:modified>
</cp:coreProperties>
</file>