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6"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VnArial" panose="020B0604020202020204"/>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Segoe UI Symbol" panose="020B0502040204020203" pitchFamily="34" charset="0"/>
      <p:regular r:id="rId46"/>
    </p:embeddedFont>
    <p:embeddedFont>
      <p:font typeface="Calibri Light" panose="020F0302020204030204" pitchFamily="34" charset="0"/>
      <p:regular r:id="rId47"/>
      <p: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45" autoAdjust="0"/>
    <p:restoredTop sz="94660"/>
  </p:normalViewPr>
  <p:slideViewPr>
    <p:cSldViewPr snapToGrid="0">
      <p:cViewPr varScale="1">
        <p:scale>
          <a:sx n="74" d="100"/>
          <a:sy n="74" d="100"/>
        </p:scale>
        <p:origin x="4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D7E7E-6D62-4762-95F6-E81F5C8CC6D9}" type="doc">
      <dgm:prSet loTypeId="urn:microsoft.com/office/officeart/2005/8/layout/hProcess3" loCatId="process" qsTypeId="urn:microsoft.com/office/officeart/2005/8/quickstyle/simple1" qsCatId="simple" csTypeId="urn:microsoft.com/office/officeart/2005/8/colors/accent1_2" csCatId="accent1" phldr="0"/>
      <dgm:spPr/>
    </dgm:pt>
    <dgm:pt modelId="{4B6C4E07-745A-45E0-A716-CB0E07134470}" type="pres">
      <dgm:prSet presAssocID="{643D7E7E-6D62-4762-95F6-E81F5C8CC6D9}" presName="Name0" presStyleCnt="0">
        <dgm:presLayoutVars>
          <dgm:dir/>
          <dgm:animLvl val="lvl"/>
          <dgm:resizeHandles val="exact"/>
        </dgm:presLayoutVars>
      </dgm:prSet>
      <dgm:spPr/>
    </dgm:pt>
    <dgm:pt modelId="{7BAFDF01-37CA-4AB2-AB34-62879B8BFB75}" type="pres">
      <dgm:prSet presAssocID="{643D7E7E-6D62-4762-95F6-E81F5C8CC6D9}" presName="dummy" presStyleCnt="0"/>
      <dgm:spPr/>
    </dgm:pt>
    <dgm:pt modelId="{3EF91512-402C-42A9-9AA7-C7CCAA5BA99F}" type="pres">
      <dgm:prSet presAssocID="{643D7E7E-6D62-4762-95F6-E81F5C8CC6D9}" presName="linH" presStyleCnt="0"/>
      <dgm:spPr/>
    </dgm:pt>
    <dgm:pt modelId="{2BAF94A9-1C39-4E5E-B076-92A101F99CCA}" type="pres">
      <dgm:prSet presAssocID="{643D7E7E-6D62-4762-95F6-E81F5C8CC6D9}" presName="padding1" presStyleCnt="0"/>
      <dgm:spPr/>
    </dgm:pt>
    <dgm:pt modelId="{3379BE21-F7E3-420B-8305-0D51C133959C}" type="pres">
      <dgm:prSet presAssocID="{643D7E7E-6D62-4762-95F6-E81F5C8CC6D9}" presName="padding2" presStyleCnt="0"/>
      <dgm:spPr/>
    </dgm:pt>
    <dgm:pt modelId="{7EDE5A74-7E2F-4465-8F99-B2ADBD1806BA}" type="pres">
      <dgm:prSet presAssocID="{643D7E7E-6D62-4762-95F6-E81F5C8CC6D9}" presName="negArrow" presStyleCnt="0"/>
      <dgm:spPr/>
    </dgm:pt>
    <dgm:pt modelId="{D90C47DB-1EDF-4EA9-885A-D8BCC04902BA}" type="pres">
      <dgm:prSet presAssocID="{643D7E7E-6D62-4762-95F6-E81F5C8CC6D9}" presName="backgroundArrow" presStyleLbl="node1" presStyleIdx="0" presStyleCnt="1" custLinFactNeighborX="25274" custLinFactNeighborY="-89348"/>
      <dgm:spPr/>
    </dgm:pt>
  </dgm:ptLst>
  <dgm:cxnLst>
    <dgm:cxn modelId="{4D6016C9-A653-4CBA-B46B-E37D7297A233}" type="presOf" srcId="{643D7E7E-6D62-4762-95F6-E81F5C8CC6D9}" destId="{4B6C4E07-745A-45E0-A716-CB0E07134470}" srcOrd="0" destOrd="0" presId="urn:microsoft.com/office/officeart/2005/8/layout/hProcess3"/>
    <dgm:cxn modelId="{179E4CA8-EEED-49B7-9160-5679A73EB83C}" type="presParOf" srcId="{4B6C4E07-745A-45E0-A716-CB0E07134470}" destId="{7BAFDF01-37CA-4AB2-AB34-62879B8BFB75}" srcOrd="0" destOrd="0" presId="urn:microsoft.com/office/officeart/2005/8/layout/hProcess3"/>
    <dgm:cxn modelId="{3D4624A3-C490-4C5D-AE8F-CAB8469AA426}" type="presParOf" srcId="{4B6C4E07-745A-45E0-A716-CB0E07134470}" destId="{3EF91512-402C-42A9-9AA7-C7CCAA5BA99F}" srcOrd="1" destOrd="0" presId="urn:microsoft.com/office/officeart/2005/8/layout/hProcess3"/>
    <dgm:cxn modelId="{C3439809-0504-4B2B-8254-8C1F4AB7C99A}" type="presParOf" srcId="{3EF91512-402C-42A9-9AA7-C7CCAA5BA99F}" destId="{2BAF94A9-1C39-4E5E-B076-92A101F99CCA}" srcOrd="0" destOrd="0" presId="urn:microsoft.com/office/officeart/2005/8/layout/hProcess3"/>
    <dgm:cxn modelId="{BC1A33F7-BDD0-4223-AD40-B83588CD99A7}" type="presParOf" srcId="{3EF91512-402C-42A9-9AA7-C7CCAA5BA99F}" destId="{3379BE21-F7E3-420B-8305-0D51C133959C}" srcOrd="1" destOrd="0" presId="urn:microsoft.com/office/officeart/2005/8/layout/hProcess3"/>
    <dgm:cxn modelId="{91966BB6-36E6-4070-A7D1-DD5B4015EC2D}" type="presParOf" srcId="{3EF91512-402C-42A9-9AA7-C7CCAA5BA99F}" destId="{7EDE5A74-7E2F-4465-8F99-B2ADBD1806BA}" srcOrd="2" destOrd="0" presId="urn:microsoft.com/office/officeart/2005/8/layout/hProcess3"/>
    <dgm:cxn modelId="{1511C53D-1E13-4B15-AEDF-17B0C5464F3E}" type="presParOf" srcId="{3EF91512-402C-42A9-9AA7-C7CCAA5BA99F}" destId="{D90C47DB-1EDF-4EA9-885A-D8BCC04902BA}"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C47DB-1EDF-4EA9-885A-D8BCC04902BA}">
      <dsp:nvSpPr>
        <dsp:cNvPr id="0" name=""/>
        <dsp:cNvSpPr/>
      </dsp:nvSpPr>
      <dsp:spPr>
        <a:xfrm>
          <a:off x="0" y="0"/>
          <a:ext cx="1458507" cy="936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C0EE4-BA39-45FC-922B-E9E274440DBB}" type="datetimeFigureOut">
              <a:rPr lang="en-US" smtClean="0"/>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11DFB-5CD3-4F91-B455-91B86FB33F00}" type="slidenum">
              <a:rPr lang="en-US" smtClean="0"/>
              <a:t>‹#›</a:t>
            </a:fld>
            <a:endParaRPr lang="en-US"/>
          </a:p>
        </p:txBody>
      </p:sp>
    </p:spTree>
    <p:extLst>
      <p:ext uri="{BB962C8B-B14F-4D97-AF65-F5344CB8AC3E}">
        <p14:creationId xmlns:p14="http://schemas.microsoft.com/office/powerpoint/2010/main" val="143676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93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17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21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0B7CC-4313-4BD8-8600-1134D7F514FD}"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8592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0B7CC-4313-4BD8-8600-1134D7F514FD}"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144045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0B7CC-4313-4BD8-8600-1134D7F514FD}"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1717593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Tree>
    <p:extLst>
      <p:ext uri="{BB962C8B-B14F-4D97-AF65-F5344CB8AC3E}">
        <p14:creationId xmlns:p14="http://schemas.microsoft.com/office/powerpoint/2010/main" val="5019474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90" name="Google Shape;190;p12"/>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52972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20191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61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19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0B7CC-4313-4BD8-8600-1134D7F514FD}"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106721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0B7CC-4313-4BD8-8600-1134D7F514FD}"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61435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20B7CC-4313-4BD8-8600-1134D7F514FD}"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215640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0B7CC-4313-4BD8-8600-1134D7F514FD}" type="datetimeFigureOut">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167802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0B7CC-4313-4BD8-8600-1134D7F514FD}" type="datetimeFigureOut">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294929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0B7CC-4313-4BD8-8600-1134D7F514FD}" type="datetimeFigureOut">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34324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0B7CC-4313-4BD8-8600-1134D7F514FD}"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87816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0B7CC-4313-4BD8-8600-1134D7F514FD}"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B2D85-01CF-49DD-BCEA-1729A0F8BDA0}" type="slidenum">
              <a:rPr lang="en-US" smtClean="0"/>
              <a:t>‹#›</a:t>
            </a:fld>
            <a:endParaRPr lang="en-US"/>
          </a:p>
        </p:txBody>
      </p:sp>
    </p:spTree>
    <p:extLst>
      <p:ext uri="{BB962C8B-B14F-4D97-AF65-F5344CB8AC3E}">
        <p14:creationId xmlns:p14="http://schemas.microsoft.com/office/powerpoint/2010/main" val="136301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0B7CC-4313-4BD8-8600-1134D7F514FD}" type="datetimeFigureOut">
              <a:rPr lang="en-US" smtClean="0"/>
              <a:t>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B2D85-01CF-49DD-BCEA-1729A0F8BDA0}" type="slidenum">
              <a:rPr lang="en-US" smtClean="0"/>
              <a:t>‹#›</a:t>
            </a:fld>
            <a:endParaRPr lang="en-US"/>
          </a:p>
        </p:txBody>
      </p:sp>
      <p:pic>
        <p:nvPicPr>
          <p:cNvPr id="7" name="Picture 6"/>
          <p:cNvPicPr>
            <a:picLocks noChangeAspect="1"/>
          </p:cNvPicPr>
          <p:nvPr userDrawn="1"/>
        </p:nvPicPr>
        <p:blipFill>
          <a:blip r:embed="rId18"/>
          <a:stretch>
            <a:fillRect/>
          </a:stretch>
        </p:blipFill>
        <p:spPr>
          <a:xfrm>
            <a:off x="-328242" y="0"/>
            <a:ext cx="12571042" cy="7059780"/>
          </a:xfrm>
          <a:prstGeom prst="rect">
            <a:avLst/>
          </a:prstGeom>
        </p:spPr>
      </p:pic>
    </p:spTree>
    <p:extLst>
      <p:ext uri="{BB962C8B-B14F-4D97-AF65-F5344CB8AC3E}">
        <p14:creationId xmlns:p14="http://schemas.microsoft.com/office/powerpoint/2010/main" val="202716592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49" r:id="rId15"/>
    <p:sldLayoutId id="214748365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5" name="Rectangle 5">
            <a:extLst>
              <a:ext uri="{FF2B5EF4-FFF2-40B4-BE49-F238E27FC236}">
                <a16:creationId xmlns:a16="http://schemas.microsoft.com/office/drawing/2014/main" xmlns="" id="{FC6CE480-F8D2-485A-8B4E-50ACF988CEBD}"/>
              </a:ext>
            </a:extLst>
          </p:cNvPr>
          <p:cNvSpPr>
            <a:spLocks noChangeArrowheads="1"/>
          </p:cNvSpPr>
          <p:nvPr/>
        </p:nvSpPr>
        <p:spPr bwMode="auto">
          <a:xfrm>
            <a:off x="863794" y="239312"/>
            <a:ext cx="11062217" cy="141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956195" eaLnBrk="0" fontAlgn="base" hangingPunct="0">
              <a:lnSpc>
                <a:spcPct val="115000"/>
              </a:lnSpc>
              <a:spcBef>
                <a:spcPct val="0"/>
              </a:spcBef>
              <a:spcAft>
                <a:spcPct val="0"/>
              </a:spcAft>
              <a:tabLst>
                <a:tab pos="564421" algn="l"/>
              </a:tabLst>
            </a:pPr>
            <a:r>
              <a:rPr lang="en-US" altLang="vi-VN" sz="3733" dirty="0">
                <a:solidFill>
                  <a:srgbClr val="00518E"/>
                </a:solidFill>
                <a:latin typeface="Times New Roman" panose="02020603050405020304" pitchFamily="18" charset="0"/>
              </a:rPr>
              <a:t>Quan </a:t>
            </a:r>
            <a:r>
              <a:rPr lang="en-US" altLang="vi-VN" sz="3733" dirty="0" err="1">
                <a:solidFill>
                  <a:srgbClr val="00518E"/>
                </a:solidFill>
                <a:latin typeface="Times New Roman" panose="02020603050405020304" pitchFamily="18" charset="0"/>
              </a:rPr>
              <a:t>sát</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hình</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vẽ</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và</a:t>
            </a:r>
            <a:r>
              <a:rPr lang="en-US" altLang="vi-VN" sz="3733" dirty="0">
                <a:solidFill>
                  <a:srgbClr val="00518E"/>
                </a:solidFill>
                <a:latin typeface="Times New Roman" panose="02020603050405020304" pitchFamily="18" charset="0"/>
              </a:rPr>
              <a:t> so </a:t>
            </a:r>
            <a:r>
              <a:rPr lang="vi-VN" altLang="vi-VN" sz="3733" dirty="0">
                <a:solidFill>
                  <a:srgbClr val="00518E"/>
                </a:solidFill>
                <a:latin typeface="Times New Roman" panose="02020603050405020304" pitchFamily="18" charset="0"/>
              </a:rPr>
              <a:t>sánh chiều dài 2 đoạn thẳng </a:t>
            </a:r>
            <a:r>
              <a:rPr lang="vi-VN" altLang="vi-VN" sz="3733" dirty="0">
                <a:solidFill>
                  <a:srgbClr val="00518E"/>
                </a:solidFill>
                <a:latin typeface="Times New Roman" panose="02020603050405020304" pitchFamily="18" charset="0"/>
              </a:rPr>
              <a:t>trong </a:t>
            </a:r>
            <a:r>
              <a:rPr lang="vi-VN" altLang="vi-VN" sz="3733" dirty="0">
                <a:solidFill>
                  <a:srgbClr val="00518E"/>
                </a:solidFill>
                <a:latin typeface="Times New Roman" panose="02020603050405020304" pitchFamily="18" charset="0"/>
              </a:rPr>
              <a:t>từng hình sau</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Muốn</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biết</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chính</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xác</a:t>
            </a:r>
            <a:r>
              <a:rPr lang="en-US" altLang="vi-VN" sz="3733" dirty="0">
                <a:solidFill>
                  <a:srgbClr val="00518E"/>
                </a:solidFill>
                <a:latin typeface="Times New Roman" panose="02020603050405020304" pitchFamily="18" charset="0"/>
              </a:rPr>
              <a:t> ta </a:t>
            </a:r>
            <a:r>
              <a:rPr lang="en-US" altLang="vi-VN" sz="3733" dirty="0" err="1">
                <a:solidFill>
                  <a:srgbClr val="00518E"/>
                </a:solidFill>
                <a:latin typeface="Times New Roman" panose="02020603050405020304" pitchFamily="18" charset="0"/>
              </a:rPr>
              <a:t>phải</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làm</a:t>
            </a:r>
            <a:r>
              <a:rPr lang="en-US" altLang="vi-VN" sz="3733" dirty="0">
                <a:solidFill>
                  <a:srgbClr val="00518E"/>
                </a:solidFill>
                <a:latin typeface="Times New Roman" panose="02020603050405020304" pitchFamily="18" charset="0"/>
              </a:rPr>
              <a:t> </a:t>
            </a:r>
            <a:r>
              <a:rPr lang="en-US" altLang="vi-VN" sz="3733" dirty="0" err="1">
                <a:solidFill>
                  <a:srgbClr val="00518E"/>
                </a:solidFill>
                <a:latin typeface="Times New Roman" panose="02020603050405020304" pitchFamily="18" charset="0"/>
              </a:rPr>
              <a:t>gì</a:t>
            </a:r>
            <a:r>
              <a:rPr lang="en-US" altLang="vi-VN" sz="3733" dirty="0">
                <a:solidFill>
                  <a:srgbClr val="00518E"/>
                </a:solidFill>
                <a:latin typeface="Times New Roman" panose="02020603050405020304" pitchFamily="18" charset="0"/>
              </a:rPr>
              <a:t>?</a:t>
            </a:r>
            <a:endParaRPr lang="vi-VN" altLang="vi-VN" sz="3733" dirty="0">
              <a:solidFill>
                <a:srgbClr val="00518E"/>
              </a:solidFill>
              <a:latin typeface="Calibri" panose="020F0502020204030204" pitchFamily="34" charset="0"/>
              <a:cs typeface="Calibri" panose="020F0502020204030204" pitchFamily="34" charset="0"/>
            </a:endParaRPr>
          </a:p>
        </p:txBody>
      </p:sp>
      <p:sp>
        <p:nvSpPr>
          <p:cNvPr id="6" name="Rectangle 5"/>
          <p:cNvSpPr/>
          <p:nvPr/>
        </p:nvSpPr>
        <p:spPr>
          <a:xfrm>
            <a:off x="695174" y="1652904"/>
            <a:ext cx="4193875" cy="4514740"/>
          </a:xfrm>
          <a:prstGeom prst="rect">
            <a:avLst/>
          </a:prstGeom>
          <a:noFill/>
          <a:ln>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 name="Group 25">
            <a:extLst>
              <a:ext uri="{FF2B5EF4-FFF2-40B4-BE49-F238E27FC236}">
                <a16:creationId xmlns:a16="http://schemas.microsoft.com/office/drawing/2014/main" xmlns="" id="{9C037C48-7E68-4F04-955F-D6EF230E456A}"/>
              </a:ext>
            </a:extLst>
          </p:cNvPr>
          <p:cNvGrpSpPr>
            <a:grpSpLocks/>
          </p:cNvGrpSpPr>
          <p:nvPr/>
        </p:nvGrpSpPr>
        <p:grpSpPr bwMode="auto">
          <a:xfrm>
            <a:off x="828233" y="2273718"/>
            <a:ext cx="3959713" cy="3651308"/>
            <a:chOff x="1146175" y="2601913"/>
            <a:chExt cx="5689600" cy="4318917"/>
          </a:xfrm>
        </p:grpSpPr>
        <p:sp>
          <p:nvSpPr>
            <p:cNvPr id="8" name="Oval 7">
              <a:extLst>
                <a:ext uri="{FF2B5EF4-FFF2-40B4-BE49-F238E27FC236}">
                  <a16:creationId xmlns:a16="http://schemas.microsoft.com/office/drawing/2014/main" xmlns="" id="{144DA7FC-6D0E-44BA-8697-EF7A777AA84D}"/>
                </a:ext>
              </a:extLst>
            </p:cNvPr>
            <p:cNvSpPr/>
            <p:nvPr/>
          </p:nvSpPr>
          <p:spPr>
            <a:xfrm>
              <a:off x="2084387" y="2601913"/>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195" eaLnBrk="0" fontAlgn="base" hangingPunct="0">
                <a:spcBef>
                  <a:spcPct val="0"/>
                </a:spcBef>
                <a:spcAft>
                  <a:spcPct val="0"/>
                </a:spcAft>
                <a:defRPr/>
              </a:pPr>
              <a:endParaRPr lang="vi-VN" sz="1883">
                <a:solidFill>
                  <a:prstClr val="white"/>
                </a:solidFill>
                <a:latin typeface="Arial" panose="020B0604020202020204" pitchFamily="34" charset="0"/>
              </a:endParaRPr>
            </a:p>
          </p:txBody>
        </p:sp>
        <p:sp>
          <p:nvSpPr>
            <p:cNvPr id="9" name="Oval 8">
              <a:extLst>
                <a:ext uri="{FF2B5EF4-FFF2-40B4-BE49-F238E27FC236}">
                  <a16:creationId xmlns:a16="http://schemas.microsoft.com/office/drawing/2014/main" xmlns="" id="{B898A639-ACF9-46EB-A53A-5069F4369A50}"/>
                </a:ext>
              </a:extLst>
            </p:cNvPr>
            <p:cNvSpPr/>
            <p:nvPr/>
          </p:nvSpPr>
          <p:spPr>
            <a:xfrm>
              <a:off x="4964112" y="26019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195" eaLnBrk="0" fontAlgn="base" hangingPunct="0">
                <a:spcBef>
                  <a:spcPct val="0"/>
                </a:spcBef>
                <a:spcAft>
                  <a:spcPct val="0"/>
                </a:spcAft>
                <a:defRPr/>
              </a:pPr>
              <a:endParaRPr lang="vi-VN" sz="1883">
                <a:solidFill>
                  <a:prstClr val="white"/>
                </a:solidFill>
                <a:latin typeface="Arial" panose="020B0604020202020204" pitchFamily="34" charset="0"/>
              </a:endParaRPr>
            </a:p>
          </p:txBody>
        </p:sp>
        <p:cxnSp>
          <p:nvCxnSpPr>
            <p:cNvPr id="10" name="Straight Connector 9">
              <a:extLst>
                <a:ext uri="{FF2B5EF4-FFF2-40B4-BE49-F238E27FC236}">
                  <a16:creationId xmlns:a16="http://schemas.microsoft.com/office/drawing/2014/main" xmlns="" id="{56B20633-ECA0-471E-9143-15E6998852B8}"/>
                </a:ext>
              </a:extLst>
            </p:cNvPr>
            <p:cNvCxnSpPr>
              <a:stCxn id="8" idx="2"/>
              <a:endCxn id="9" idx="6"/>
            </p:cNvCxnSpPr>
            <p:nvPr/>
          </p:nvCxnSpPr>
          <p:spPr>
            <a:xfrm>
              <a:off x="2084387" y="3070225"/>
              <a:ext cx="3816350"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1" name="TextBox 6">
              <a:extLst>
                <a:ext uri="{FF2B5EF4-FFF2-40B4-BE49-F238E27FC236}">
                  <a16:creationId xmlns:a16="http://schemas.microsoft.com/office/drawing/2014/main" xmlns="" id="{D975DD24-4E99-44D5-A612-96ABA64AEB5D}"/>
                </a:ext>
              </a:extLst>
            </p:cNvPr>
            <p:cNvSpPr txBox="1">
              <a:spLocks noChangeArrowheads="1"/>
            </p:cNvSpPr>
            <p:nvPr/>
          </p:nvSpPr>
          <p:spPr bwMode="auto">
            <a:xfrm>
              <a:off x="1308304" y="2697632"/>
              <a:ext cx="647700" cy="71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pPr>
              <a:r>
                <a:rPr lang="en-US" altLang="vi-VN" sz="3347" b="1" dirty="0">
                  <a:solidFill>
                    <a:srgbClr val="004070"/>
                  </a:solidFill>
                  <a:latin typeface="Times New Roman" panose="02020603050405020304" pitchFamily="18" charset="0"/>
                  <a:cs typeface="Times New Roman" panose="02020603050405020304" pitchFamily="18" charset="0"/>
                </a:rPr>
                <a:t>A</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12" name="TextBox 8">
              <a:extLst>
                <a:ext uri="{FF2B5EF4-FFF2-40B4-BE49-F238E27FC236}">
                  <a16:creationId xmlns:a16="http://schemas.microsoft.com/office/drawing/2014/main" xmlns="" id="{E221E8FF-E287-4C85-9AA5-7EA0168C48C6}"/>
                </a:ext>
              </a:extLst>
            </p:cNvPr>
            <p:cNvSpPr txBox="1">
              <a:spLocks noChangeArrowheads="1"/>
            </p:cNvSpPr>
            <p:nvPr/>
          </p:nvSpPr>
          <p:spPr bwMode="auto">
            <a:xfrm>
              <a:off x="5940426" y="2691859"/>
              <a:ext cx="647700" cy="71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pPr>
              <a:r>
                <a:rPr lang="en-US" altLang="vi-VN" sz="3347" b="1" dirty="0">
                  <a:solidFill>
                    <a:srgbClr val="004070"/>
                  </a:solidFill>
                  <a:latin typeface="Times New Roman" panose="02020603050405020304" pitchFamily="18" charset="0"/>
                  <a:cs typeface="Times New Roman" panose="02020603050405020304" pitchFamily="18" charset="0"/>
                </a:rPr>
                <a:t>B</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xmlns="" id="{3EA774F0-6F5F-40D7-AA07-DEB57B5AFFB1}"/>
                </a:ext>
              </a:extLst>
            </p:cNvPr>
            <p:cNvSpPr/>
            <p:nvPr/>
          </p:nvSpPr>
          <p:spPr>
            <a:xfrm>
              <a:off x="1146175" y="48752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195" eaLnBrk="0" fontAlgn="base" hangingPunct="0">
                <a:spcBef>
                  <a:spcPct val="0"/>
                </a:spcBef>
                <a:spcAft>
                  <a:spcPct val="0"/>
                </a:spcAft>
                <a:defRPr/>
              </a:pPr>
              <a:endParaRPr lang="vi-VN" sz="1883">
                <a:solidFill>
                  <a:prstClr val="white"/>
                </a:solidFill>
                <a:latin typeface="Arial" panose="020B0604020202020204" pitchFamily="34" charset="0"/>
              </a:endParaRPr>
            </a:p>
          </p:txBody>
        </p:sp>
        <p:sp>
          <p:nvSpPr>
            <p:cNvPr id="14" name="Oval 13">
              <a:extLst>
                <a:ext uri="{FF2B5EF4-FFF2-40B4-BE49-F238E27FC236}">
                  <a16:creationId xmlns:a16="http://schemas.microsoft.com/office/drawing/2014/main" xmlns="" id="{E15878DB-BF46-4F46-AB92-5C256567976E}"/>
                </a:ext>
              </a:extLst>
            </p:cNvPr>
            <p:cNvSpPr/>
            <p:nvPr/>
          </p:nvSpPr>
          <p:spPr>
            <a:xfrm>
              <a:off x="5900737" y="4891088"/>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6195" eaLnBrk="0" fontAlgn="base" hangingPunct="0">
                <a:spcBef>
                  <a:spcPct val="0"/>
                </a:spcBef>
                <a:spcAft>
                  <a:spcPct val="0"/>
                </a:spcAft>
                <a:defRPr/>
              </a:pPr>
              <a:endParaRPr lang="vi-VN" sz="1883" dirty="0">
                <a:solidFill>
                  <a:prstClr val="white"/>
                </a:solidFill>
                <a:latin typeface="Arial" panose="020B0604020202020204" pitchFamily="34" charset="0"/>
              </a:endParaRPr>
            </a:p>
          </p:txBody>
        </p:sp>
        <p:cxnSp>
          <p:nvCxnSpPr>
            <p:cNvPr id="15" name="Straight Connector 14">
              <a:extLst>
                <a:ext uri="{FF2B5EF4-FFF2-40B4-BE49-F238E27FC236}">
                  <a16:creationId xmlns:a16="http://schemas.microsoft.com/office/drawing/2014/main" xmlns="" id="{5F4D8B64-FAF9-4937-BD75-DFD2B34A9E98}"/>
                </a:ext>
              </a:extLst>
            </p:cNvPr>
            <p:cNvCxnSpPr>
              <a:cxnSpLocks/>
            </p:cNvCxnSpPr>
            <p:nvPr/>
          </p:nvCxnSpPr>
          <p:spPr>
            <a:xfrm>
              <a:off x="2084387" y="5359400"/>
              <a:ext cx="3816349"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xmlns="" id="{67549D25-859A-473C-AE07-B8712F1F5AB4}"/>
                </a:ext>
              </a:extLst>
            </p:cNvPr>
            <p:cNvSpPr txBox="1">
              <a:spLocks noChangeArrowheads="1"/>
            </p:cNvSpPr>
            <p:nvPr/>
          </p:nvSpPr>
          <p:spPr bwMode="auto">
            <a:xfrm>
              <a:off x="1981179" y="4593850"/>
              <a:ext cx="647700" cy="71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pPr>
              <a:r>
                <a:rPr lang="en-US" altLang="vi-VN" sz="3347" b="1" dirty="0">
                  <a:solidFill>
                    <a:srgbClr val="004070"/>
                  </a:solidFill>
                  <a:latin typeface="Times New Roman" panose="02020603050405020304" pitchFamily="18" charset="0"/>
                  <a:cs typeface="Times New Roman" panose="02020603050405020304" pitchFamily="18" charset="0"/>
                </a:rPr>
                <a:t>C</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17" name="TextBox 13">
              <a:extLst>
                <a:ext uri="{FF2B5EF4-FFF2-40B4-BE49-F238E27FC236}">
                  <a16:creationId xmlns:a16="http://schemas.microsoft.com/office/drawing/2014/main" xmlns="" id="{F9794AB5-1320-4FA3-9DD1-F0516F1B0055}"/>
                </a:ext>
              </a:extLst>
            </p:cNvPr>
            <p:cNvSpPr txBox="1">
              <a:spLocks noChangeArrowheads="1"/>
            </p:cNvSpPr>
            <p:nvPr/>
          </p:nvSpPr>
          <p:spPr bwMode="auto">
            <a:xfrm>
              <a:off x="5270131" y="4596254"/>
              <a:ext cx="647700" cy="71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pPr>
              <a:r>
                <a:rPr lang="en-US" altLang="vi-VN" sz="3347" b="1" dirty="0">
                  <a:solidFill>
                    <a:srgbClr val="004070"/>
                  </a:solidFill>
                  <a:latin typeface="Times New Roman" panose="02020603050405020304" pitchFamily="18" charset="0"/>
                  <a:cs typeface="Times New Roman" panose="02020603050405020304" pitchFamily="18" charset="0"/>
                </a:rPr>
                <a:t>D</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72F1FDEB-A0A4-4AE2-A774-7D8BD040A695}"/>
                </a:ext>
              </a:extLst>
            </p:cNvPr>
            <p:cNvSpPr txBox="1">
              <a:spLocks noChangeArrowheads="1"/>
            </p:cNvSpPr>
            <p:nvPr/>
          </p:nvSpPr>
          <p:spPr bwMode="auto">
            <a:xfrm>
              <a:off x="3668714" y="6202361"/>
              <a:ext cx="1558101" cy="71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56195" eaLnBrk="0" fontAlgn="base" hangingPunct="0">
                <a:spcBef>
                  <a:spcPct val="0"/>
                </a:spcBef>
                <a:spcAft>
                  <a:spcPct val="0"/>
                </a:spcAft>
              </a:pPr>
              <a:r>
                <a:rPr lang="en-US" altLang="vi-VN" sz="3347" b="1" i="1" dirty="0">
                  <a:solidFill>
                    <a:srgbClr val="004070"/>
                  </a:solidFill>
                  <a:latin typeface="Times New Roman" panose="02020603050405020304" pitchFamily="18" charset="0"/>
                  <a:cs typeface="Times New Roman" panose="02020603050405020304" pitchFamily="18" charset="0"/>
                </a:rPr>
                <a:t>TH1</a:t>
              </a:r>
              <a:endParaRPr lang="vi-VN" altLang="vi-VN" sz="3347" b="1" i="1" dirty="0">
                <a:solidFill>
                  <a:srgbClr val="004070"/>
                </a:solidFill>
                <a:latin typeface="Times New Roman" panose="02020603050405020304" pitchFamily="18" charset="0"/>
                <a:cs typeface="Times New Roman" panose="02020603050405020304" pitchFamily="18" charset="0"/>
              </a:endParaRPr>
            </a:p>
          </p:txBody>
        </p:sp>
      </p:grpSp>
      <p:grpSp>
        <p:nvGrpSpPr>
          <p:cNvPr id="19" name="Group 26">
            <a:extLst>
              <a:ext uri="{FF2B5EF4-FFF2-40B4-BE49-F238E27FC236}">
                <a16:creationId xmlns:a16="http://schemas.microsoft.com/office/drawing/2014/main" xmlns="" id="{F14F5D7B-4621-4700-BE06-6BA3EFA636A3}"/>
              </a:ext>
            </a:extLst>
          </p:cNvPr>
          <p:cNvGrpSpPr>
            <a:grpSpLocks/>
          </p:cNvGrpSpPr>
          <p:nvPr/>
        </p:nvGrpSpPr>
        <p:grpSpPr bwMode="auto">
          <a:xfrm>
            <a:off x="7397714" y="2298248"/>
            <a:ext cx="3283001" cy="3556283"/>
            <a:chOff x="7972926" y="2024425"/>
            <a:chExt cx="6768752" cy="4946533"/>
          </a:xfrm>
        </p:grpSpPr>
        <p:sp>
          <p:nvSpPr>
            <p:cNvPr id="20" name="TextBox 18">
              <a:extLst>
                <a:ext uri="{FF2B5EF4-FFF2-40B4-BE49-F238E27FC236}">
                  <a16:creationId xmlns:a16="http://schemas.microsoft.com/office/drawing/2014/main" xmlns="" id="{22D412AE-86D0-4D13-B391-CA3198C0DD87}"/>
                </a:ext>
              </a:extLst>
            </p:cNvPr>
            <p:cNvSpPr txBox="1">
              <a:spLocks noChangeArrowheads="1"/>
            </p:cNvSpPr>
            <p:nvPr/>
          </p:nvSpPr>
          <p:spPr bwMode="auto">
            <a:xfrm>
              <a:off x="10437390" y="6126095"/>
              <a:ext cx="2288270" cy="8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56195" eaLnBrk="0" fontAlgn="base" hangingPunct="0">
                <a:spcBef>
                  <a:spcPct val="0"/>
                </a:spcBef>
                <a:spcAft>
                  <a:spcPct val="0"/>
                </a:spcAft>
                <a:defRPr/>
              </a:pPr>
              <a:r>
                <a:rPr lang="en-US" altLang="vi-VN" sz="3347" b="1" i="1" dirty="0">
                  <a:solidFill>
                    <a:srgbClr val="004070"/>
                  </a:solidFill>
                  <a:latin typeface="Times New Roman" panose="02020603050405020304" pitchFamily="18" charset="0"/>
                  <a:cs typeface="Times New Roman" panose="02020603050405020304" pitchFamily="18" charset="0"/>
                </a:rPr>
                <a:t>TH2</a:t>
              </a:r>
              <a:endParaRPr lang="vi-VN" altLang="vi-VN" sz="3347" b="1" i="1" dirty="0">
                <a:solidFill>
                  <a:srgbClr val="004070"/>
                </a:solidFill>
                <a:latin typeface="Times New Roman" panose="02020603050405020304" pitchFamily="18" charset="0"/>
                <a:cs typeface="Times New Roman" panose="02020603050405020304" pitchFamily="18" charset="0"/>
              </a:endParaRPr>
            </a:p>
          </p:txBody>
        </p:sp>
        <p:grpSp>
          <p:nvGrpSpPr>
            <p:cNvPr id="21" name="Group 24">
              <a:extLst>
                <a:ext uri="{FF2B5EF4-FFF2-40B4-BE49-F238E27FC236}">
                  <a16:creationId xmlns:a16="http://schemas.microsoft.com/office/drawing/2014/main" xmlns="" id="{6E7E2D84-62FE-4E22-B6A9-C3F68DFA9651}"/>
                </a:ext>
              </a:extLst>
            </p:cNvPr>
            <p:cNvGrpSpPr>
              <a:grpSpLocks/>
            </p:cNvGrpSpPr>
            <p:nvPr/>
          </p:nvGrpSpPr>
          <p:grpSpPr bwMode="auto">
            <a:xfrm>
              <a:off x="7972926" y="2024425"/>
              <a:ext cx="6768752" cy="3549323"/>
              <a:chOff x="7972926" y="2024425"/>
              <a:chExt cx="6768752" cy="3549323"/>
            </a:xfrm>
          </p:grpSpPr>
          <p:grpSp>
            <p:nvGrpSpPr>
              <p:cNvPr id="22" name="Group 21">
                <a:extLst>
                  <a:ext uri="{FF2B5EF4-FFF2-40B4-BE49-F238E27FC236}">
                    <a16:creationId xmlns:a16="http://schemas.microsoft.com/office/drawing/2014/main" xmlns="" id="{E90E4D57-73C6-4377-A749-586521EB12B9}"/>
                  </a:ext>
                </a:extLst>
              </p:cNvPr>
              <p:cNvGrpSpPr>
                <a:grpSpLocks/>
              </p:cNvGrpSpPr>
              <p:nvPr/>
            </p:nvGrpSpPr>
            <p:grpSpPr bwMode="auto">
              <a:xfrm>
                <a:off x="7972926" y="2024425"/>
                <a:ext cx="6768752" cy="3549323"/>
                <a:chOff x="8492480" y="1810544"/>
                <a:chExt cx="6768752" cy="3549323"/>
              </a:xfrm>
            </p:grpSpPr>
            <p:cxnSp>
              <p:nvCxnSpPr>
                <p:cNvPr id="27" name="Straight Connector 26">
                  <a:extLst>
                    <a:ext uri="{FF2B5EF4-FFF2-40B4-BE49-F238E27FC236}">
                      <a16:creationId xmlns:a16="http://schemas.microsoft.com/office/drawing/2014/main" xmlns="" id="{FCD9DE31-17B5-4DCA-93A4-C5C36D83D88E}"/>
                    </a:ext>
                  </a:extLst>
                </p:cNvPr>
                <p:cNvCxnSpPr>
                  <a:cxnSpLocks/>
                </p:cNvCxnSpPr>
                <p:nvPr/>
              </p:nvCxnSpPr>
              <p:spPr>
                <a:xfrm>
                  <a:off x="10724390" y="2891531"/>
                  <a:ext cx="2520820" cy="0"/>
                </a:xfrm>
                <a:prstGeom prst="line">
                  <a:avLst/>
                </a:prstGeom>
                <a:noFill/>
                <a:ln w="28575" cap="flat" cmpd="sng" algn="ctr">
                  <a:solidFill>
                    <a:srgbClr val="EB2264"/>
                  </a:solidFill>
                  <a:prstDash val="solid"/>
                </a:ln>
                <a:effectLst/>
              </p:spPr>
            </p:cxnSp>
            <p:cxnSp>
              <p:nvCxnSpPr>
                <p:cNvPr id="28" name="Straight Connector 27">
                  <a:extLst>
                    <a:ext uri="{FF2B5EF4-FFF2-40B4-BE49-F238E27FC236}">
                      <a16:creationId xmlns:a16="http://schemas.microsoft.com/office/drawing/2014/main" xmlns="" id="{B0B0719A-B10B-4D5C-8D04-A7C037FB5847}"/>
                    </a:ext>
                  </a:extLst>
                </p:cNvPr>
                <p:cNvCxnSpPr>
                  <a:cxnSpLocks/>
                </p:cNvCxnSpPr>
                <p:nvPr/>
              </p:nvCxnSpPr>
              <p:spPr>
                <a:xfrm>
                  <a:off x="10724390" y="4088101"/>
                  <a:ext cx="2520820" cy="0"/>
                </a:xfrm>
                <a:prstGeom prst="line">
                  <a:avLst/>
                </a:prstGeom>
                <a:noFill/>
                <a:ln w="28575" cap="flat" cmpd="sng" algn="ctr">
                  <a:solidFill>
                    <a:srgbClr val="EB2264"/>
                  </a:solidFill>
                  <a:prstDash val="solid"/>
                </a:ln>
                <a:effectLst/>
              </p:spPr>
            </p:cxnSp>
            <p:cxnSp>
              <p:nvCxnSpPr>
                <p:cNvPr id="29" name="Straight Connector 28">
                  <a:extLst>
                    <a:ext uri="{FF2B5EF4-FFF2-40B4-BE49-F238E27FC236}">
                      <a16:creationId xmlns:a16="http://schemas.microsoft.com/office/drawing/2014/main" xmlns="" id="{5CCCD86A-353C-4ED4-B0F9-7340BEF936B3}"/>
                    </a:ext>
                  </a:extLst>
                </p:cNvPr>
                <p:cNvCxnSpPr>
                  <a:cxnSpLocks/>
                </p:cNvCxnSpPr>
                <p:nvPr/>
              </p:nvCxnSpPr>
              <p:spPr>
                <a:xfrm>
                  <a:off x="10184668" y="1878800"/>
                  <a:ext cx="1881091" cy="3481067"/>
                </a:xfrm>
                <a:prstGeom prst="line">
                  <a:avLst/>
                </a:prstGeom>
                <a:noFill/>
                <a:ln w="19050" cap="flat" cmpd="sng" algn="ctr">
                  <a:solidFill>
                    <a:srgbClr val="025A8B"/>
                  </a:solidFill>
                  <a:prstDash val="solid"/>
                </a:ln>
                <a:effectLst/>
              </p:spPr>
            </p:cxnSp>
            <p:cxnSp>
              <p:nvCxnSpPr>
                <p:cNvPr id="30" name="Straight Connector 29">
                  <a:extLst>
                    <a:ext uri="{FF2B5EF4-FFF2-40B4-BE49-F238E27FC236}">
                      <a16:creationId xmlns:a16="http://schemas.microsoft.com/office/drawing/2014/main" xmlns="" id="{D468861B-54BA-4DF7-9951-CDD1E70FB881}"/>
                    </a:ext>
                  </a:extLst>
                </p:cNvPr>
                <p:cNvCxnSpPr>
                  <a:cxnSpLocks/>
                </p:cNvCxnSpPr>
                <p:nvPr/>
              </p:nvCxnSpPr>
              <p:spPr>
                <a:xfrm flipH="1">
                  <a:off x="12065759" y="1823243"/>
                  <a:ext cx="1717587" cy="3520751"/>
                </a:xfrm>
                <a:prstGeom prst="line">
                  <a:avLst/>
                </a:prstGeom>
                <a:noFill/>
                <a:ln w="19050" cap="flat" cmpd="sng" algn="ctr">
                  <a:solidFill>
                    <a:srgbClr val="025A8B"/>
                  </a:solidFill>
                  <a:prstDash val="solid"/>
                </a:ln>
                <a:effectLst/>
              </p:spPr>
            </p:cxnSp>
            <p:cxnSp>
              <p:nvCxnSpPr>
                <p:cNvPr id="31" name="Straight Connector 30">
                  <a:extLst>
                    <a:ext uri="{FF2B5EF4-FFF2-40B4-BE49-F238E27FC236}">
                      <a16:creationId xmlns:a16="http://schemas.microsoft.com/office/drawing/2014/main" xmlns="" id="{58F732DE-C014-4003-A724-86DAC12BC6DA}"/>
                    </a:ext>
                  </a:extLst>
                </p:cNvPr>
                <p:cNvCxnSpPr>
                  <a:cxnSpLocks/>
                </p:cNvCxnSpPr>
                <p:nvPr/>
              </p:nvCxnSpPr>
              <p:spPr>
                <a:xfrm>
                  <a:off x="8492480" y="2026424"/>
                  <a:ext cx="3573279" cy="3317569"/>
                </a:xfrm>
                <a:prstGeom prst="line">
                  <a:avLst/>
                </a:prstGeom>
                <a:noFill/>
                <a:ln w="19050" cap="flat" cmpd="sng" algn="ctr">
                  <a:solidFill>
                    <a:srgbClr val="025A8B"/>
                  </a:solidFill>
                  <a:prstDash val="solid"/>
                </a:ln>
                <a:effectLst/>
              </p:spPr>
            </p:cxnSp>
            <p:cxnSp>
              <p:nvCxnSpPr>
                <p:cNvPr id="32" name="Straight Connector 31">
                  <a:extLst>
                    <a:ext uri="{FF2B5EF4-FFF2-40B4-BE49-F238E27FC236}">
                      <a16:creationId xmlns:a16="http://schemas.microsoft.com/office/drawing/2014/main" xmlns="" id="{AC649B35-EDAD-439F-9E07-F0A32C8C8C84}"/>
                    </a:ext>
                  </a:extLst>
                </p:cNvPr>
                <p:cNvCxnSpPr>
                  <a:cxnSpLocks/>
                </p:cNvCxnSpPr>
                <p:nvPr/>
              </p:nvCxnSpPr>
              <p:spPr>
                <a:xfrm flipH="1">
                  <a:off x="12065759" y="1810544"/>
                  <a:ext cx="3195473" cy="3533449"/>
                </a:xfrm>
                <a:prstGeom prst="line">
                  <a:avLst/>
                </a:prstGeom>
                <a:noFill/>
                <a:ln w="19050" cap="flat" cmpd="sng" algn="ctr">
                  <a:solidFill>
                    <a:srgbClr val="025A8B"/>
                  </a:solidFill>
                  <a:prstDash val="solid"/>
                </a:ln>
                <a:effectLst/>
              </p:spPr>
            </p:cxnSp>
          </p:grpSp>
          <p:sp>
            <p:nvSpPr>
              <p:cNvPr id="23" name="TextBox 6">
                <a:extLst>
                  <a:ext uri="{FF2B5EF4-FFF2-40B4-BE49-F238E27FC236}">
                    <a16:creationId xmlns:a16="http://schemas.microsoft.com/office/drawing/2014/main" xmlns="" id="{50CEAF3B-B387-4048-9BDD-C7312DA65B8D}"/>
                  </a:ext>
                </a:extLst>
              </p:cNvPr>
              <p:cNvSpPr txBox="1">
                <a:spLocks noChangeArrowheads="1"/>
              </p:cNvSpPr>
              <p:nvPr/>
            </p:nvSpPr>
            <p:spPr bwMode="auto">
              <a:xfrm>
                <a:off x="10136908" y="2250045"/>
                <a:ext cx="647699" cy="8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defRPr/>
                </a:pPr>
                <a:r>
                  <a:rPr lang="en-US" altLang="vi-VN" sz="3347" b="1" dirty="0">
                    <a:solidFill>
                      <a:srgbClr val="004070"/>
                    </a:solidFill>
                    <a:latin typeface="Times New Roman" panose="02020603050405020304" pitchFamily="18" charset="0"/>
                    <a:cs typeface="Times New Roman" panose="02020603050405020304" pitchFamily="18" charset="0"/>
                  </a:rPr>
                  <a:t>A</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24" name="TextBox 8">
                <a:extLst>
                  <a:ext uri="{FF2B5EF4-FFF2-40B4-BE49-F238E27FC236}">
                    <a16:creationId xmlns:a16="http://schemas.microsoft.com/office/drawing/2014/main" xmlns="" id="{EA34CB93-B6E8-4173-8689-04E94445C046}"/>
                  </a:ext>
                </a:extLst>
              </p:cNvPr>
              <p:cNvSpPr txBox="1">
                <a:spLocks noChangeArrowheads="1"/>
              </p:cNvSpPr>
              <p:nvPr/>
            </p:nvSpPr>
            <p:spPr bwMode="auto">
              <a:xfrm>
                <a:off x="12017997" y="2250045"/>
                <a:ext cx="647699" cy="8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defRPr/>
                </a:pPr>
                <a:r>
                  <a:rPr lang="en-US" altLang="vi-VN" sz="3347" b="1" dirty="0">
                    <a:solidFill>
                      <a:srgbClr val="004070"/>
                    </a:solidFill>
                    <a:latin typeface="Times New Roman" panose="02020603050405020304" pitchFamily="18" charset="0"/>
                    <a:cs typeface="Times New Roman" panose="02020603050405020304" pitchFamily="18" charset="0"/>
                  </a:rPr>
                  <a:t>B</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25" name="TextBox 12">
                <a:extLst>
                  <a:ext uri="{FF2B5EF4-FFF2-40B4-BE49-F238E27FC236}">
                    <a16:creationId xmlns:a16="http://schemas.microsoft.com/office/drawing/2014/main" xmlns="" id="{72FDFE16-5B4B-4A76-9AF9-26DADD78D214}"/>
                  </a:ext>
                </a:extLst>
              </p:cNvPr>
              <p:cNvSpPr txBox="1">
                <a:spLocks noChangeArrowheads="1"/>
              </p:cNvSpPr>
              <p:nvPr/>
            </p:nvSpPr>
            <p:spPr bwMode="auto">
              <a:xfrm>
                <a:off x="9275400" y="4326640"/>
                <a:ext cx="647699" cy="8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defRPr/>
                </a:pPr>
                <a:r>
                  <a:rPr lang="en-US" altLang="vi-VN" sz="3347" b="1" dirty="0">
                    <a:solidFill>
                      <a:srgbClr val="004070"/>
                    </a:solidFill>
                    <a:latin typeface="Times New Roman" panose="02020603050405020304" pitchFamily="18" charset="0"/>
                    <a:cs typeface="Times New Roman" panose="02020603050405020304" pitchFamily="18" charset="0"/>
                  </a:rPr>
                  <a:t>C</a:t>
                </a:r>
                <a:endParaRPr lang="vi-VN" altLang="vi-VN" sz="3347" b="1" dirty="0">
                  <a:solidFill>
                    <a:srgbClr val="004070"/>
                  </a:solidFill>
                  <a:latin typeface="Times New Roman" panose="02020603050405020304" pitchFamily="18" charset="0"/>
                  <a:cs typeface="Times New Roman" panose="02020603050405020304" pitchFamily="18" charset="0"/>
                </a:endParaRPr>
              </a:p>
            </p:txBody>
          </p:sp>
          <p:sp>
            <p:nvSpPr>
              <p:cNvPr id="26" name="TextBox 13">
                <a:extLst>
                  <a:ext uri="{FF2B5EF4-FFF2-40B4-BE49-F238E27FC236}">
                    <a16:creationId xmlns:a16="http://schemas.microsoft.com/office/drawing/2014/main" xmlns="" id="{3B1A92D3-90FC-4534-A1D6-89517D33D80B}"/>
                  </a:ext>
                </a:extLst>
              </p:cNvPr>
              <p:cNvSpPr txBox="1">
                <a:spLocks noChangeArrowheads="1"/>
              </p:cNvSpPr>
              <p:nvPr/>
            </p:nvSpPr>
            <p:spPr bwMode="auto">
              <a:xfrm>
                <a:off x="12703103" y="4144397"/>
                <a:ext cx="647699" cy="8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56195" eaLnBrk="0" fontAlgn="base" hangingPunct="0">
                  <a:spcBef>
                    <a:spcPct val="0"/>
                  </a:spcBef>
                  <a:spcAft>
                    <a:spcPct val="0"/>
                  </a:spcAft>
                  <a:defRPr/>
                </a:pPr>
                <a:r>
                  <a:rPr lang="en-US" altLang="vi-VN" sz="3347" b="1">
                    <a:solidFill>
                      <a:srgbClr val="004070"/>
                    </a:solidFill>
                    <a:latin typeface="Times New Roman" panose="02020603050405020304" pitchFamily="18" charset="0"/>
                    <a:cs typeface="Times New Roman" panose="02020603050405020304" pitchFamily="18" charset="0"/>
                  </a:rPr>
                  <a:t>D</a:t>
                </a:r>
                <a:endParaRPr lang="vi-VN" altLang="vi-VN" sz="3347" b="1">
                  <a:solidFill>
                    <a:srgbClr val="004070"/>
                  </a:solidFill>
                  <a:latin typeface="Times New Roman" panose="02020603050405020304" pitchFamily="18" charset="0"/>
                  <a:cs typeface="Times New Roman" panose="02020603050405020304" pitchFamily="18" charset="0"/>
                </a:endParaRPr>
              </a:p>
            </p:txBody>
          </p:sp>
        </p:grpSp>
      </p:grpSp>
      <p:sp>
        <p:nvSpPr>
          <p:cNvPr id="33" name="Rectangle 32"/>
          <p:cNvSpPr/>
          <p:nvPr/>
        </p:nvSpPr>
        <p:spPr>
          <a:xfrm>
            <a:off x="6777684" y="1717683"/>
            <a:ext cx="4564997" cy="4449960"/>
          </a:xfrm>
          <a:prstGeom prst="rect">
            <a:avLst/>
          </a:prstGeom>
          <a:noFill/>
          <a:ln w="25400" cap="flat" cmpd="sng" algn="ctr">
            <a:solidFill>
              <a:srgbClr val="025A8B"/>
            </a:solidFill>
            <a:prstDash val="solid"/>
          </a:ln>
          <a:effectLst/>
        </p:spPr>
        <p:txBody>
          <a:bodyPr rtlCol="0" anchor="ctr"/>
          <a:lstStyle/>
          <a:p>
            <a:pPr algn="ctr" defTabSz="1219170">
              <a:defRPr/>
            </a:pPr>
            <a:endParaRPr lang="en-US" sz="2400">
              <a:solidFill>
                <a:srgbClr val="FFFFFF"/>
              </a:solidFill>
              <a:latin typeface="Arial"/>
              <a:cs typeface="Arial"/>
            </a:endParaRPr>
          </a:p>
        </p:txBody>
      </p:sp>
    </p:spTree>
    <p:extLst>
      <p:ext uri="{BB962C8B-B14F-4D97-AF65-F5344CB8AC3E}">
        <p14:creationId xmlns:p14="http://schemas.microsoft.com/office/powerpoint/2010/main" val="14299119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310" y="332510"/>
            <a:ext cx="9919855" cy="1241237"/>
          </a:xfrm>
          <a:prstGeom prst="rect">
            <a:avLst/>
          </a:prstGeom>
          <a:noFill/>
        </p:spPr>
        <p:txBody>
          <a:bodyPr wrap="square" rtlCol="0">
            <a:spAutoFit/>
          </a:bodyPr>
          <a:lstStyle/>
          <a:p>
            <a:r>
              <a:rPr lang="en-US" sz="3733" dirty="0" err="1">
                <a:solidFill>
                  <a:srgbClr val="00518E"/>
                </a:solidFill>
                <a:latin typeface="Times New Roman" panose="02020603050405020304" pitchFamily="18" charset="0"/>
                <a:cs typeface="Times New Roman" panose="02020603050405020304" pitchFamily="18" charset="0"/>
              </a:rPr>
              <a:t>Trong</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thực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tế</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để</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đo</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các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độ</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dài</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sau</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đây</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người</a:t>
            </a:r>
            <a:r>
              <a:rPr lang="en-US" sz="3733" dirty="0">
                <a:solidFill>
                  <a:srgbClr val="00518E"/>
                </a:solidFill>
                <a:latin typeface="Times New Roman" panose="02020603050405020304" pitchFamily="18" charset="0"/>
                <a:cs typeface="Times New Roman" panose="02020603050405020304" pitchFamily="18" charset="0"/>
              </a:rPr>
              <a:t> ta </a:t>
            </a:r>
            <a:r>
              <a:rPr lang="en-US" sz="3733" dirty="0" err="1">
                <a:solidFill>
                  <a:srgbClr val="00518E"/>
                </a:solidFill>
                <a:latin typeface="Times New Roman" panose="02020603050405020304" pitchFamily="18" charset="0"/>
                <a:cs typeface="Times New Roman" panose="02020603050405020304" pitchFamily="18" charset="0"/>
              </a:rPr>
              <a:t>sử</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dụng</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đơn</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vị</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nào</a:t>
            </a:r>
            <a:r>
              <a:rPr lang="en-US" sz="3733" dirty="0">
                <a:solidFill>
                  <a:srgbClr val="00518E"/>
                </a:solidFill>
                <a:latin typeface="Times New Roman" panose="02020603050405020304" pitchFamily="18" charset="0"/>
                <a:cs typeface="Times New Roman" panose="02020603050405020304" pitchFamily="18" charset="0"/>
              </a:rPr>
              <a:t>? </a:t>
            </a:r>
            <a:endParaRPr lang="en-US" sz="3733" dirty="0">
              <a:solidFill>
                <a:srgbClr val="00518E"/>
              </a:solidFill>
              <a:latin typeface="Times New Roman" panose="02020603050405020304" pitchFamily="18" charset="0"/>
              <a:cs typeface="Times New Roman" panose="02020603050405020304" pitchFamily="18" charset="0"/>
            </a:endParaRPr>
          </a:p>
        </p:txBody>
      </p:sp>
      <p:sp>
        <p:nvSpPr>
          <p:cNvPr id="3" name="Oval 2"/>
          <p:cNvSpPr/>
          <p:nvPr/>
        </p:nvSpPr>
        <p:spPr>
          <a:xfrm>
            <a:off x="757382" y="1604652"/>
            <a:ext cx="2567709" cy="2681021"/>
          </a:xfrm>
          <a:prstGeom prst="ellipse">
            <a:avLst/>
          </a:prstGeom>
          <a:blipFill>
            <a:blip r:embed="rId2"/>
            <a:srcRect/>
            <a:stretch>
              <a:fillRect l="-2207" r="-22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Oval 3"/>
          <p:cNvSpPr/>
          <p:nvPr/>
        </p:nvSpPr>
        <p:spPr>
          <a:xfrm>
            <a:off x="4959927" y="1604652"/>
            <a:ext cx="2567709" cy="2681021"/>
          </a:xfrm>
          <a:prstGeom prst="ellipse">
            <a:avLst/>
          </a:prstGeom>
          <a:blipFill>
            <a:blip r:embed="rId3"/>
            <a:srcRect/>
            <a:stretch>
              <a:fillRect l="-2553" t="-3445" r="-68705" b="-75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8626764" y="1604652"/>
            <a:ext cx="2567709" cy="2681021"/>
          </a:xfrm>
          <a:prstGeom prst="ellipse">
            <a:avLst/>
          </a:prstGeom>
          <a:blipFill>
            <a:blip r:embed="rId4"/>
            <a:srcRect/>
            <a:stretch>
              <a:fillRect l="-35712" t="-5512" r="-733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86364" y="3784435"/>
            <a:ext cx="2567709" cy="2681021"/>
          </a:xfrm>
          <a:prstGeom prst="ellipse">
            <a:avLst/>
          </a:prstGeom>
          <a:blipFill>
            <a:blip r:embed="rId5"/>
            <a:srcRect/>
            <a:stretch>
              <a:fillRect l="-62050" t="-1378" r="-396" b="-2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793346" y="3784435"/>
            <a:ext cx="2567709" cy="2681021"/>
          </a:xfrm>
          <a:prstGeom prst="ellipse">
            <a:avLst/>
          </a:prstGeom>
          <a:blipFill>
            <a:blip r:embed="rId6"/>
            <a:srcRect/>
            <a:stretch>
              <a:fillRect l="-15958" t="1378" r="-35431" b="-13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1692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33355" y="181139"/>
            <a:ext cx="9980429" cy="826439"/>
            <a:chOff x="967562" y="659219"/>
            <a:chExt cx="7485322" cy="619829"/>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a:solidFill>
                  <a:srgbClr val="00518E"/>
                </a:solidFill>
              </a:endParaRPr>
            </a:p>
          </p:txBody>
        </p:sp>
        <p:sp>
          <p:nvSpPr>
            <p:cNvPr id="4" name="TextBox 3"/>
            <p:cNvSpPr txBox="1"/>
            <p:nvPr/>
          </p:nvSpPr>
          <p:spPr>
            <a:xfrm>
              <a:off x="967562" y="659219"/>
              <a:ext cx="627322" cy="561741"/>
            </a:xfrm>
            <a:prstGeom prst="rect">
              <a:avLst/>
            </a:prstGeom>
            <a:noFill/>
          </p:spPr>
          <p:txBody>
            <a:bodyPr wrap="square" rtlCol="0">
              <a:spAutoFit/>
            </a:bodyPr>
            <a:lstStyle/>
            <a:p>
              <a:pPr algn="ctr"/>
              <a:r>
                <a:rPr lang="en-US" sz="4267" b="1" dirty="0">
                  <a:solidFill>
                    <a:srgbClr val="00518E"/>
                  </a:solidFill>
                  <a:latin typeface="Times New Roman" panose="02020603050405020304" pitchFamily="18" charset="0"/>
                  <a:cs typeface="Times New Roman" panose="02020603050405020304" pitchFamily="18" charset="0"/>
                </a:rPr>
                <a:t>II</a:t>
              </a:r>
              <a:endParaRPr lang="en-US" sz="4267"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61741"/>
            </a:xfrm>
            <a:prstGeom prst="rect">
              <a:avLst/>
            </a:prstGeom>
            <a:noFill/>
          </p:spPr>
          <p:txBody>
            <a:bodyPr wrap="square" rtlCol="0">
              <a:spAutoFit/>
            </a:bodyPr>
            <a:lstStyle/>
            <a:p>
              <a:r>
                <a:rPr lang="en-US" sz="4267" b="1" dirty="0">
                  <a:solidFill>
                    <a:srgbClr val="00518E"/>
                  </a:solidFill>
                  <a:latin typeface="Times New Roman" panose="02020603050405020304" pitchFamily="18" charset="0"/>
                  <a:cs typeface="Times New Roman" panose="02020603050405020304" pitchFamily="18" charset="0"/>
                </a:rPr>
                <a:t>DỤNG CỤ ĐO CHIỀU DÀI</a:t>
              </a:r>
              <a:endParaRPr lang="en-US" sz="4267" b="1" dirty="0">
                <a:solidFill>
                  <a:srgbClr val="00518E"/>
                </a:solidFill>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xmlns="" id="{2280B18E-281B-4D7A-9D21-A0556D14B0AC}"/>
              </a:ext>
            </a:extLst>
          </p:cNvPr>
          <p:cNvSpPr>
            <a:spLocks noChangeArrowheads="1"/>
          </p:cNvSpPr>
          <p:nvPr/>
        </p:nvSpPr>
        <p:spPr bwMode="auto">
          <a:xfrm>
            <a:off x="394383" y="1062810"/>
            <a:ext cx="8024408" cy="71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852" tIns="67927" rIns="135852" bIns="67927"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Kể</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tên</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các</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loại</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th</a:t>
            </a:r>
            <a:r>
              <a:rPr lang="vi-VN" altLang="vi-VN" sz="3733" b="1" dirty="0">
                <a:solidFill>
                  <a:srgbClr val="00518E"/>
                </a:solidFill>
                <a:latin typeface="Times New Roman" panose="02020603050405020304" pitchFamily="18" charset="0"/>
                <a:cs typeface="Times New Roman" panose="02020603050405020304" pitchFamily="18" charset="0"/>
              </a:rPr>
              <a:t>ư</a:t>
            </a:r>
            <a:r>
              <a:rPr lang="en-US" altLang="vi-VN" sz="3733" b="1" dirty="0" err="1">
                <a:solidFill>
                  <a:srgbClr val="00518E"/>
                </a:solidFill>
                <a:latin typeface="Times New Roman" panose="02020603050405020304" pitchFamily="18" charset="0"/>
                <a:cs typeface="Times New Roman" panose="02020603050405020304" pitchFamily="18" charset="0"/>
              </a:rPr>
              <a:t>ớc</a:t>
            </a:r>
            <a:r>
              <a:rPr lang="en-US" altLang="vi-VN" sz="3733" b="1" dirty="0">
                <a:solidFill>
                  <a:srgbClr val="00518E"/>
                </a:solidFill>
                <a:latin typeface="Times New Roman" panose="02020603050405020304" pitchFamily="18" charset="0"/>
                <a:cs typeface="Times New Roman" panose="02020603050405020304" pitchFamily="18" charset="0"/>
              </a:rPr>
              <a:t> </a:t>
            </a:r>
            <a:r>
              <a:rPr lang="en-US" altLang="vi-VN" sz="3733" b="1" dirty="0" err="1">
                <a:solidFill>
                  <a:srgbClr val="00518E"/>
                </a:solidFill>
                <a:latin typeface="Times New Roman" panose="02020603050405020304" pitchFamily="18" charset="0"/>
                <a:cs typeface="Times New Roman" panose="02020603050405020304" pitchFamily="18" charset="0"/>
              </a:rPr>
              <a:t>sau</a:t>
            </a:r>
            <a:r>
              <a:rPr lang="en-US" altLang="vi-VN" sz="3733" b="1" dirty="0">
                <a:solidFill>
                  <a:srgbClr val="00518E"/>
                </a:solidFill>
                <a:latin typeface="Times New Roman" panose="02020603050405020304" pitchFamily="18" charset="0"/>
                <a:cs typeface="Times New Roman" panose="02020603050405020304" pitchFamily="18" charset="0"/>
              </a:rPr>
              <a:t>:</a:t>
            </a:r>
            <a:endParaRPr lang="en-US" altLang="vi-VN" sz="3733" b="1" i="1" dirty="0">
              <a:solidFill>
                <a:srgbClr val="00518E"/>
              </a:solidFill>
              <a:latin typeface="Times New Roman" panose="02020603050405020304" pitchFamily="18" charset="0"/>
              <a:cs typeface="Times New Roman" panose="02020603050405020304" pitchFamily="18" charset="0"/>
            </a:endParaRPr>
          </a:p>
        </p:txBody>
      </p:sp>
      <p:pic>
        <p:nvPicPr>
          <p:cNvPr id="7" name="Picture 15">
            <a:extLst>
              <a:ext uri="{FF2B5EF4-FFF2-40B4-BE49-F238E27FC236}">
                <a16:creationId xmlns:a16="http://schemas.microsoft.com/office/drawing/2014/main" xmlns="" id="{F5DD3B1F-79B1-4C0F-BA27-7B87D682E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041" y="2530287"/>
            <a:ext cx="4137063" cy="79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93645" y="3402743"/>
            <a:ext cx="712343" cy="666786"/>
          </a:xfrm>
          <a:prstGeom prst="rect">
            <a:avLst/>
          </a:prstGeom>
          <a:noFill/>
        </p:spPr>
        <p:txBody>
          <a:bodyPr wrap="square" rtlCol="0">
            <a:spAutoFit/>
          </a:bodyPr>
          <a:lstStyle/>
          <a:p>
            <a:r>
              <a:rPr lang="en-US" sz="3733" dirty="0">
                <a:solidFill>
                  <a:srgbClr val="00518E"/>
                </a:solidFill>
                <a:latin typeface="Times New Roman" panose="02020603050405020304" pitchFamily="18" charset="0"/>
                <a:cs typeface="Times New Roman" panose="02020603050405020304" pitchFamily="18" charset="0"/>
              </a:rPr>
              <a:t>a)</a:t>
            </a:r>
            <a:endParaRPr lang="en-US" sz="3733" dirty="0">
              <a:solidFill>
                <a:srgbClr val="00518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445339" y="5622455"/>
            <a:ext cx="712343" cy="666786"/>
          </a:xfrm>
          <a:prstGeom prst="rect">
            <a:avLst/>
          </a:prstGeom>
          <a:noFill/>
        </p:spPr>
        <p:txBody>
          <a:bodyPr wrap="square" rtlCol="0">
            <a:spAutoFit/>
          </a:bodyPr>
          <a:lstStyle/>
          <a:p>
            <a:r>
              <a:rPr lang="en-US" sz="3733" dirty="0">
                <a:solidFill>
                  <a:srgbClr val="00518E"/>
                </a:solidFill>
                <a:latin typeface="Times New Roman" panose="02020603050405020304" pitchFamily="18" charset="0"/>
                <a:cs typeface="Times New Roman" panose="02020603050405020304" pitchFamily="18" charset="0"/>
              </a:rPr>
              <a:t>d</a:t>
            </a:r>
            <a:r>
              <a:rPr lang="en-US" sz="3733" dirty="0">
                <a:solidFill>
                  <a:srgbClr val="00518E"/>
                </a:solidFill>
                <a:latin typeface="Times New Roman" panose="02020603050405020304" pitchFamily="18" charset="0"/>
                <a:cs typeface="Times New Roman" panose="02020603050405020304" pitchFamily="18" charset="0"/>
              </a:rPr>
              <a:t>)</a:t>
            </a:r>
            <a:endParaRPr lang="en-US" sz="3733" dirty="0">
              <a:solidFill>
                <a:srgbClr val="00518E"/>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55545" y="5837586"/>
            <a:ext cx="712343" cy="666786"/>
          </a:xfrm>
          <a:prstGeom prst="rect">
            <a:avLst/>
          </a:prstGeom>
          <a:noFill/>
        </p:spPr>
        <p:txBody>
          <a:bodyPr wrap="square" rtlCol="0">
            <a:spAutoFit/>
          </a:bodyPr>
          <a:lstStyle/>
          <a:p>
            <a:r>
              <a:rPr lang="en-US" sz="3733" dirty="0">
                <a:solidFill>
                  <a:srgbClr val="00518E"/>
                </a:solidFill>
                <a:latin typeface="Times New Roman" panose="02020603050405020304" pitchFamily="18" charset="0"/>
                <a:cs typeface="Times New Roman" panose="02020603050405020304" pitchFamily="18" charset="0"/>
              </a:rPr>
              <a:t>c</a:t>
            </a:r>
            <a:r>
              <a:rPr lang="en-US" sz="3733" dirty="0">
                <a:solidFill>
                  <a:srgbClr val="00518E"/>
                </a:solidFill>
                <a:latin typeface="Times New Roman" panose="02020603050405020304" pitchFamily="18" charset="0"/>
                <a:cs typeface="Times New Roman" panose="02020603050405020304" pitchFamily="18" charset="0"/>
              </a:rPr>
              <a:t>)</a:t>
            </a:r>
            <a:endParaRPr lang="en-US" sz="3733" dirty="0">
              <a:solidFill>
                <a:srgbClr val="00518E"/>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445339" y="3217023"/>
            <a:ext cx="712343" cy="666786"/>
          </a:xfrm>
          <a:prstGeom prst="rect">
            <a:avLst/>
          </a:prstGeom>
          <a:noFill/>
        </p:spPr>
        <p:txBody>
          <a:bodyPr wrap="square" rtlCol="0">
            <a:spAutoFit/>
          </a:bodyPr>
          <a:lstStyle/>
          <a:p>
            <a:r>
              <a:rPr lang="en-US" sz="3733" dirty="0">
                <a:solidFill>
                  <a:srgbClr val="00518E"/>
                </a:solidFill>
                <a:latin typeface="Times New Roman" panose="02020603050405020304" pitchFamily="18" charset="0"/>
                <a:cs typeface="Times New Roman" panose="02020603050405020304" pitchFamily="18" charset="0"/>
              </a:rPr>
              <a:t>b</a:t>
            </a:r>
            <a:r>
              <a:rPr lang="en-US" sz="3733" dirty="0">
                <a:solidFill>
                  <a:srgbClr val="00518E"/>
                </a:solidFill>
                <a:latin typeface="Times New Roman" panose="02020603050405020304" pitchFamily="18" charset="0"/>
                <a:cs typeface="Times New Roman" panose="02020603050405020304" pitchFamily="18" charset="0"/>
              </a:rPr>
              <a:t>)</a:t>
            </a:r>
            <a:endParaRPr lang="en-US" sz="3733" dirty="0">
              <a:solidFill>
                <a:srgbClr val="00518E"/>
              </a:solidFill>
              <a:latin typeface="Times New Roman" panose="02020603050405020304" pitchFamily="18" charset="0"/>
              <a:cs typeface="Times New Roman" panose="02020603050405020304" pitchFamily="18" charset="0"/>
            </a:endParaRPr>
          </a:p>
        </p:txBody>
      </p:sp>
      <p:pic>
        <p:nvPicPr>
          <p:cNvPr id="12" name="Picture 16">
            <a:extLst>
              <a:ext uri="{FF2B5EF4-FFF2-40B4-BE49-F238E27FC236}">
                <a16:creationId xmlns:a16="http://schemas.microsoft.com/office/drawing/2014/main" xmlns="" id="{811796B8-AA55-496A-926B-6993B5164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410" y="4191667"/>
            <a:ext cx="3528321" cy="173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xmlns="" id="{2CFAC25E-BB25-4DF0-8BEB-C7AE76B15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568" y="1766725"/>
            <a:ext cx="2349357" cy="147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a16="http://schemas.microsoft.com/office/drawing/2014/main" xmlns="" id="{CC80EE38-FB41-46C5-8617-9CDAF51BB1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486" y="4191667"/>
            <a:ext cx="3980277" cy="134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067887" y="3380765"/>
            <a:ext cx="3010744" cy="666786"/>
          </a:xfrm>
          <a:prstGeom prst="rect">
            <a:avLst/>
          </a:prstGeom>
          <a:noFill/>
        </p:spPr>
        <p:txBody>
          <a:bodyPr wrap="square" rtlCol="0">
            <a:spAutoFit/>
          </a:bodyPr>
          <a:lstStyle/>
          <a:p>
            <a:r>
              <a:rPr lang="en-US" sz="3733" dirty="0" err="1">
                <a:solidFill>
                  <a:srgbClr val="00518E"/>
                </a:solidFill>
                <a:latin typeface="Times New Roman" panose="02020603050405020304" pitchFamily="18" charset="0"/>
                <a:cs typeface="Times New Roman" panose="02020603050405020304" pitchFamily="18" charset="0"/>
              </a:rPr>
              <a:t>Thước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kẻ</a:t>
            </a:r>
            <a:endParaRPr lang="en-US" sz="3733" dirty="0">
              <a:solidFill>
                <a:srgbClr val="00518E"/>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038313" y="3217023"/>
            <a:ext cx="3010744" cy="666786"/>
          </a:xfrm>
          <a:prstGeom prst="rect">
            <a:avLst/>
          </a:prstGeom>
          <a:noFill/>
        </p:spPr>
        <p:txBody>
          <a:bodyPr wrap="square" rtlCol="0">
            <a:spAutoFit/>
          </a:bodyPr>
          <a:lstStyle/>
          <a:p>
            <a:r>
              <a:rPr lang="en-US" sz="3733" dirty="0" err="1">
                <a:solidFill>
                  <a:srgbClr val="00518E"/>
                </a:solidFill>
                <a:latin typeface="Times New Roman" panose="02020603050405020304" pitchFamily="18" charset="0"/>
                <a:cs typeface="Times New Roman" panose="02020603050405020304" pitchFamily="18" charset="0"/>
              </a:rPr>
              <a:t>Thước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dây</a:t>
            </a:r>
            <a:endParaRPr lang="en-US" sz="3733" dirty="0">
              <a:solidFill>
                <a:srgbClr val="00518E"/>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151568" y="5859563"/>
            <a:ext cx="3010744" cy="666786"/>
          </a:xfrm>
          <a:prstGeom prst="rect">
            <a:avLst/>
          </a:prstGeom>
          <a:noFill/>
        </p:spPr>
        <p:txBody>
          <a:bodyPr wrap="square" rtlCol="0">
            <a:spAutoFit/>
          </a:bodyPr>
          <a:lstStyle/>
          <a:p>
            <a:r>
              <a:rPr lang="en-US" sz="3733" dirty="0" err="1">
                <a:solidFill>
                  <a:srgbClr val="00518E"/>
                </a:solidFill>
                <a:latin typeface="Times New Roman" panose="02020603050405020304" pitchFamily="18" charset="0"/>
                <a:cs typeface="Times New Roman" panose="02020603050405020304" pitchFamily="18" charset="0"/>
              </a:rPr>
              <a:t>Thước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cuộn</a:t>
            </a:r>
            <a:endParaRPr lang="en-US" sz="3733" dirty="0">
              <a:solidFill>
                <a:srgbClr val="00518E"/>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038313" y="5622455"/>
            <a:ext cx="3010744" cy="666786"/>
          </a:xfrm>
          <a:prstGeom prst="rect">
            <a:avLst/>
          </a:prstGeom>
          <a:noFill/>
        </p:spPr>
        <p:txBody>
          <a:bodyPr wrap="square" rtlCol="0">
            <a:spAutoFit/>
          </a:bodyPr>
          <a:lstStyle/>
          <a:p>
            <a:r>
              <a:rPr lang="en-US" sz="3733" dirty="0" err="1">
                <a:solidFill>
                  <a:srgbClr val="00518E"/>
                </a:solidFill>
                <a:latin typeface="Times New Roman" panose="02020603050405020304" pitchFamily="18" charset="0"/>
                <a:cs typeface="Times New Roman" panose="02020603050405020304" pitchFamily="18" charset="0"/>
              </a:rPr>
              <a:t>Thước</a:t>
            </a:r>
            <a:r>
              <a:rPr lang="en-US" sz="3733" dirty="0">
                <a:solidFill>
                  <a:srgbClr val="00518E"/>
                </a:solidFill>
                <a:latin typeface="Times New Roman" panose="02020603050405020304" pitchFamily="18" charset="0"/>
                <a:cs typeface="Times New Roman" panose="02020603050405020304" pitchFamily="18" charset="0"/>
              </a:rPr>
              <a:t> </a:t>
            </a:r>
            <a:r>
              <a:rPr lang="en-US" sz="3733" dirty="0" err="1">
                <a:solidFill>
                  <a:srgbClr val="00518E"/>
                </a:solidFill>
                <a:latin typeface="Times New Roman" panose="02020603050405020304" pitchFamily="18" charset="0"/>
                <a:cs typeface="Times New Roman" panose="02020603050405020304" pitchFamily="18" charset="0"/>
              </a:rPr>
              <a:t>kẹp</a:t>
            </a:r>
            <a:endParaRPr lang="en-US" sz="3733" dirty="0">
              <a:solidFill>
                <a:srgbClr val="005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7429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967807" y="1876266"/>
            <a:ext cx="995711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3733" dirty="0">
                <a:solidFill>
                  <a:srgbClr val="004376"/>
                </a:solidFill>
                <a:latin typeface="Times New Roman" panose="02020603050405020304" pitchFamily="18" charset="0"/>
                <a:cs typeface="Times New Roman" panose="02020603050405020304" pitchFamily="18" charset="0"/>
              </a:rPr>
              <a:t>* GHĐ </a:t>
            </a:r>
            <a:r>
              <a:rPr lang="en-US" sz="3733" dirty="0" err="1">
                <a:solidFill>
                  <a:srgbClr val="004376"/>
                </a:solidFill>
                <a:latin typeface="Times New Roman" panose="02020603050405020304" pitchFamily="18" charset="0"/>
                <a:cs typeface="Times New Roman" panose="02020603050405020304" pitchFamily="18" charset="0"/>
              </a:rPr>
              <a:t>của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thước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là</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độ</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dài</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lớn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nhất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ghi</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trên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thước</a:t>
            </a:r>
            <a:r>
              <a:rPr lang="en-US" sz="3733" dirty="0">
                <a:solidFill>
                  <a:srgbClr val="004376"/>
                </a:solidFill>
                <a:latin typeface="Times New Roman" panose="02020603050405020304" pitchFamily="18" charset="0"/>
                <a:cs typeface="Times New Roman" panose="02020603050405020304" pitchFamily="18" charset="0"/>
              </a:rPr>
              <a:t>.</a:t>
            </a:r>
          </a:p>
        </p:txBody>
      </p:sp>
      <p:sp>
        <p:nvSpPr>
          <p:cNvPr id="4" name="Text Box 8"/>
          <p:cNvSpPr txBox="1">
            <a:spLocks noChangeArrowheads="1"/>
          </p:cNvSpPr>
          <p:nvPr/>
        </p:nvSpPr>
        <p:spPr bwMode="auto">
          <a:xfrm>
            <a:off x="967807" y="2716897"/>
            <a:ext cx="9957117"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3733" dirty="0">
                <a:solidFill>
                  <a:srgbClr val="004376"/>
                </a:solidFill>
                <a:latin typeface="Times New Roman" panose="02020603050405020304" pitchFamily="18" charset="0"/>
                <a:cs typeface="Times New Roman" panose="02020603050405020304" pitchFamily="18" charset="0"/>
              </a:rPr>
              <a:t>* ĐCNN </a:t>
            </a:r>
            <a:r>
              <a:rPr lang="en-US" sz="3733" dirty="0" err="1">
                <a:solidFill>
                  <a:srgbClr val="004376"/>
                </a:solidFill>
                <a:latin typeface="Times New Roman" panose="02020603050405020304" pitchFamily="18" charset="0"/>
                <a:cs typeface="Times New Roman" panose="02020603050405020304" pitchFamily="18" charset="0"/>
              </a:rPr>
              <a:t>của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thước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là</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độ</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dài</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giữa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hai</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vạch</a:t>
            </a:r>
            <a:r>
              <a:rPr lang="en-US" sz="3733" dirty="0">
                <a:solidFill>
                  <a:srgbClr val="004376"/>
                </a:solidFill>
                <a:latin typeface="Times New Roman" panose="02020603050405020304" pitchFamily="18" charset="0"/>
                <a:cs typeface="Times New Roman" panose="02020603050405020304" pitchFamily="18" charset="0"/>
              </a:rPr>
              <a:t> chia </a:t>
            </a:r>
            <a:r>
              <a:rPr lang="en-US" sz="3733" dirty="0" err="1">
                <a:solidFill>
                  <a:srgbClr val="004376"/>
                </a:solidFill>
                <a:latin typeface="Times New Roman" panose="02020603050405020304" pitchFamily="18" charset="0"/>
                <a:cs typeface="Times New Roman" panose="02020603050405020304" pitchFamily="18" charset="0"/>
              </a:rPr>
              <a:t>liên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tiếp</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trên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thước</a:t>
            </a:r>
            <a:r>
              <a:rPr lang="en-US" sz="3733" dirty="0">
                <a:solidFill>
                  <a:srgbClr val="004376"/>
                </a:solidFill>
                <a:latin typeface="Times New Roman" panose="02020603050405020304" pitchFamily="18" charset="0"/>
                <a:cs typeface="Times New Roman" panose="02020603050405020304" pitchFamily="18" charset="0"/>
              </a:rPr>
              <a:t>.</a:t>
            </a:r>
          </a:p>
        </p:txBody>
      </p:sp>
      <p:pic>
        <p:nvPicPr>
          <p:cNvPr id="5" name="Picture 5" descr="ruler_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322" y="4548027"/>
            <a:ext cx="9436271" cy="154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84322" y="337829"/>
            <a:ext cx="9724092" cy="1241237"/>
          </a:xfrm>
          <a:prstGeom prst="rect">
            <a:avLst/>
          </a:prstGeom>
        </p:spPr>
        <p:txBody>
          <a:bodyPr wrap="square">
            <a:spAutoFit/>
          </a:bodyPr>
          <a:lstStyle/>
          <a:p>
            <a:pPr algn="just"/>
            <a:r>
              <a:rPr lang="en-US" altLang="en-US" sz="3733" dirty="0" err="1">
                <a:solidFill>
                  <a:srgbClr val="004376"/>
                </a:solidFill>
                <a:latin typeface="Times New Roman" panose="02020603050405020304" pitchFamily="18" charset="0"/>
                <a:cs typeface="Times New Roman" panose="02020603050405020304" pitchFamily="18" charset="0"/>
              </a:rPr>
              <a:t>Khi</a:t>
            </a:r>
            <a:r>
              <a:rPr lang="en-US" altLang="en-US" sz="3733" dirty="0">
                <a:solidFill>
                  <a:srgbClr val="004376"/>
                </a:solidFill>
                <a:latin typeface="Times New Roman" panose="02020603050405020304" pitchFamily="18" charset="0"/>
                <a:cs typeface="Times New Roman" panose="02020603050405020304" pitchFamily="18" charset="0"/>
              </a:rPr>
              <a:t> d</a:t>
            </a:r>
            <a:r>
              <a:rPr lang="en-SG" altLang="en-US" sz="3733" dirty="0" err="1">
                <a:solidFill>
                  <a:srgbClr val="004376"/>
                </a:solidFill>
                <a:latin typeface="Times New Roman" panose="02020603050405020304" pitchFamily="18" charset="0"/>
                <a:cs typeface="Times New Roman" panose="02020603050405020304" pitchFamily="18" charset="0"/>
              </a:rPr>
              <a:t>ùng</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thước</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cần</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biết</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giới</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hạn</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đo</a:t>
            </a:r>
            <a:r>
              <a:rPr lang="en-US" altLang="en-US" sz="3733" dirty="0">
                <a:solidFill>
                  <a:srgbClr val="004376"/>
                </a:solidFill>
                <a:latin typeface="Times New Roman" panose="02020603050405020304" pitchFamily="18" charset="0"/>
                <a:cs typeface="Times New Roman" panose="02020603050405020304" pitchFamily="18" charset="0"/>
              </a:rPr>
              <a:t> (GH</a:t>
            </a:r>
            <a:r>
              <a:rPr lang="en-SG" altLang="en-US" sz="3733" dirty="0">
                <a:solidFill>
                  <a:srgbClr val="004376"/>
                </a:solidFill>
                <a:latin typeface="Times New Roman" panose="02020603050405020304" pitchFamily="18" charset="0"/>
                <a:cs typeface="Times New Roman" panose="02020603050405020304" pitchFamily="18" charset="0"/>
              </a:rPr>
              <a:t>Đ</a:t>
            </a:r>
            <a:r>
              <a:rPr lang="en-US"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và</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độ</a:t>
            </a:r>
            <a:r>
              <a:rPr lang="en-SG" altLang="en-US" sz="3733" dirty="0">
                <a:solidFill>
                  <a:srgbClr val="004376"/>
                </a:solidFill>
                <a:latin typeface="Times New Roman" panose="02020603050405020304" pitchFamily="18" charset="0"/>
                <a:cs typeface="Times New Roman" panose="02020603050405020304" pitchFamily="18" charset="0"/>
              </a:rPr>
              <a:t> chia </a:t>
            </a:r>
            <a:r>
              <a:rPr lang="en-SG" altLang="en-US" sz="3733" dirty="0" err="1">
                <a:solidFill>
                  <a:srgbClr val="004376"/>
                </a:solidFill>
                <a:latin typeface="Times New Roman" panose="02020603050405020304" pitchFamily="18" charset="0"/>
                <a:cs typeface="Times New Roman" panose="02020603050405020304" pitchFamily="18" charset="0"/>
              </a:rPr>
              <a:t>nhỏ</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nhất</a:t>
            </a:r>
            <a:r>
              <a:rPr lang="en-US"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a:solidFill>
                  <a:srgbClr val="004376"/>
                </a:solidFill>
                <a:latin typeface="Times New Roman" panose="02020603050405020304" pitchFamily="18" charset="0"/>
                <a:cs typeface="Times New Roman" panose="02020603050405020304" pitchFamily="18" charset="0"/>
              </a:rPr>
              <a:t>Đ</a:t>
            </a:r>
            <a:r>
              <a:rPr lang="en-US" altLang="en-US" sz="3733" dirty="0">
                <a:solidFill>
                  <a:srgbClr val="004376"/>
                </a:solidFill>
                <a:latin typeface="Times New Roman" panose="02020603050405020304" pitchFamily="18" charset="0"/>
                <a:cs typeface="Times New Roman" panose="02020603050405020304" pitchFamily="18" charset="0"/>
              </a:rPr>
              <a:t>CNN) </a:t>
            </a:r>
            <a:r>
              <a:rPr lang="en-SG" altLang="en-US" sz="3733" dirty="0" err="1">
                <a:solidFill>
                  <a:srgbClr val="004376"/>
                </a:solidFill>
                <a:latin typeface="Times New Roman" panose="02020603050405020304" pitchFamily="18" charset="0"/>
                <a:cs typeface="Times New Roman" panose="02020603050405020304" pitchFamily="18" charset="0"/>
              </a:rPr>
              <a:t>của</a:t>
            </a:r>
            <a:r>
              <a:rPr lang="en-SG" altLang="en-US" sz="3733" dirty="0">
                <a:solidFill>
                  <a:srgbClr val="004376"/>
                </a:solidFill>
                <a:latin typeface="Times New Roman" panose="02020603050405020304" pitchFamily="18" charset="0"/>
                <a:cs typeface="Times New Roman" panose="02020603050405020304" pitchFamily="18" charset="0"/>
              </a:rPr>
              <a:t> </a:t>
            </a:r>
            <a:r>
              <a:rPr lang="en-SG" altLang="en-US" sz="3733" dirty="0" err="1">
                <a:solidFill>
                  <a:srgbClr val="004376"/>
                </a:solidFill>
                <a:latin typeface="Times New Roman" panose="02020603050405020304" pitchFamily="18" charset="0"/>
                <a:cs typeface="Times New Roman" panose="02020603050405020304" pitchFamily="18" charset="0"/>
              </a:rPr>
              <a:t>thước</a:t>
            </a:r>
            <a:r>
              <a:rPr lang="en-US" altLang="en-US" sz="3733" dirty="0">
                <a:solidFill>
                  <a:srgbClr val="0043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170269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5BD4A16-6048-4223-ACD7-E3108532ADA6}"/>
              </a:ext>
            </a:extLst>
          </p:cNvPr>
          <p:cNvSpPr>
            <a:spLocks noChangeArrowheads="1"/>
          </p:cNvSpPr>
          <p:nvPr/>
        </p:nvSpPr>
        <p:spPr bwMode="auto">
          <a:xfrm>
            <a:off x="602650" y="237910"/>
            <a:ext cx="10192065"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956195" fontAlgn="base">
              <a:spcBef>
                <a:spcPct val="0"/>
              </a:spcBef>
              <a:spcAft>
                <a:spcPct val="0"/>
              </a:spcAft>
              <a:buNone/>
            </a:pPr>
            <a:r>
              <a:rPr lang="en-US" altLang="vi-VN" sz="3733" dirty="0" err="1">
                <a:solidFill>
                  <a:srgbClr val="004376"/>
                </a:solidFill>
                <a:latin typeface="Times New Roman" panose="02020603050405020304" pitchFamily="18" charset="0"/>
                <a:cs typeface="Times New Roman" panose="02020603050405020304" pitchFamily="18" charset="0"/>
              </a:rPr>
              <a:t>Xác</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định</a:t>
            </a:r>
            <a:r>
              <a:rPr lang="en-US" altLang="vi-VN" sz="3733" dirty="0">
                <a:solidFill>
                  <a:srgbClr val="004376"/>
                </a:solidFill>
                <a:latin typeface="Times New Roman" panose="02020603050405020304" pitchFamily="18" charset="0"/>
                <a:cs typeface="Times New Roman" panose="02020603050405020304" pitchFamily="18" charset="0"/>
              </a:rPr>
              <a:t> GHĐ </a:t>
            </a:r>
            <a:r>
              <a:rPr lang="en-US" altLang="vi-VN" sz="3733" dirty="0" err="1">
                <a:solidFill>
                  <a:srgbClr val="004376"/>
                </a:solidFill>
                <a:latin typeface="Times New Roman" panose="02020603050405020304" pitchFamily="18" charset="0"/>
                <a:cs typeface="Times New Roman" panose="02020603050405020304" pitchFamily="18" charset="0"/>
              </a:rPr>
              <a:t>và</a:t>
            </a:r>
            <a:r>
              <a:rPr lang="en-US" altLang="vi-VN" sz="3733" dirty="0">
                <a:solidFill>
                  <a:srgbClr val="004376"/>
                </a:solidFill>
                <a:latin typeface="Times New Roman" panose="02020603050405020304" pitchFamily="18" charset="0"/>
                <a:cs typeface="Times New Roman" panose="02020603050405020304" pitchFamily="18" charset="0"/>
              </a:rPr>
              <a:t> ĐCNN </a:t>
            </a:r>
            <a:r>
              <a:rPr lang="en-US" altLang="vi-VN" sz="3733" dirty="0" err="1">
                <a:solidFill>
                  <a:srgbClr val="004376"/>
                </a:solidFill>
                <a:latin typeface="Times New Roman" panose="02020603050405020304" pitchFamily="18" charset="0"/>
                <a:cs typeface="Times New Roman" panose="02020603050405020304" pitchFamily="18" charset="0"/>
              </a:rPr>
              <a:t>của</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các</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th</a:t>
            </a:r>
            <a:r>
              <a:rPr lang="vi-VN" altLang="vi-VN" sz="3733" dirty="0">
                <a:solidFill>
                  <a:srgbClr val="004376"/>
                </a:solidFill>
                <a:latin typeface="Times New Roman" panose="02020603050405020304" pitchFamily="18" charset="0"/>
                <a:cs typeface="Times New Roman" panose="02020603050405020304" pitchFamily="18" charset="0"/>
              </a:rPr>
              <a:t>ư</a:t>
            </a:r>
            <a:r>
              <a:rPr lang="en-US" altLang="vi-VN" sz="3733" dirty="0" err="1">
                <a:solidFill>
                  <a:srgbClr val="004376"/>
                </a:solidFill>
                <a:latin typeface="Times New Roman" panose="02020603050405020304" pitchFamily="18" charset="0"/>
                <a:cs typeface="Times New Roman" panose="02020603050405020304" pitchFamily="18" charset="0"/>
              </a:rPr>
              <a:t>ớc</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sau</a:t>
            </a:r>
            <a:r>
              <a:rPr lang="en-US" altLang="vi-VN" sz="3733" dirty="0">
                <a:solidFill>
                  <a:srgbClr val="004376"/>
                </a:solidFill>
                <a:latin typeface="Times New Roman" panose="02020603050405020304" pitchFamily="18" charset="0"/>
                <a:cs typeface="Times New Roman" panose="02020603050405020304" pitchFamily="18" charset="0"/>
              </a:rPr>
              <a:t>:</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2649" y="1134141"/>
            <a:ext cx="7060019" cy="3799367"/>
            <a:chOff x="659219" y="871870"/>
            <a:chExt cx="5295014" cy="2849525"/>
          </a:xfrm>
        </p:grpSpPr>
        <p:sp>
          <p:nvSpPr>
            <p:cNvPr id="4" name="Rounded Rectangle 3"/>
            <p:cNvSpPr/>
            <p:nvPr/>
          </p:nvSpPr>
          <p:spPr>
            <a:xfrm>
              <a:off x="733646" y="925032"/>
              <a:ext cx="5092995" cy="2743200"/>
            </a:xfrm>
            <a:prstGeom prst="roundRect">
              <a:avLst/>
            </a:prstGeom>
            <a:blipFill>
              <a:blip r:embed="rId2"/>
              <a:stretch>
                <a:fillRect l="-625" t="3488" r="-1253" b="-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ounded Rectangle 4"/>
            <p:cNvSpPr/>
            <p:nvPr/>
          </p:nvSpPr>
          <p:spPr>
            <a:xfrm>
              <a:off x="659219" y="871870"/>
              <a:ext cx="5295014" cy="2849525"/>
            </a:xfrm>
            <a:prstGeom prst="roundRect">
              <a:avLst/>
            </a:prstGeom>
            <a:no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Rectangle 6">
            <a:extLst>
              <a:ext uri="{FF2B5EF4-FFF2-40B4-BE49-F238E27FC236}">
                <a16:creationId xmlns="" xmlns:a16="http://schemas.microsoft.com/office/drawing/2014/main" id="{25BD4A16-6048-4223-ACD7-E3108532ADA6}"/>
              </a:ext>
            </a:extLst>
          </p:cNvPr>
          <p:cNvSpPr>
            <a:spLocks noChangeArrowheads="1"/>
          </p:cNvSpPr>
          <p:nvPr/>
        </p:nvSpPr>
        <p:spPr bwMode="auto">
          <a:xfrm>
            <a:off x="7900431" y="1134205"/>
            <a:ext cx="3667791" cy="12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a) GHĐ: 100cm </a:t>
            </a:r>
          </a:p>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    ĐCNN: 0,5cm</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25BD4A16-6048-4223-ACD7-E3108532ADA6}"/>
              </a:ext>
            </a:extLst>
          </p:cNvPr>
          <p:cNvSpPr>
            <a:spLocks noChangeArrowheads="1"/>
          </p:cNvSpPr>
          <p:nvPr/>
        </p:nvSpPr>
        <p:spPr bwMode="auto">
          <a:xfrm>
            <a:off x="7900431" y="2426691"/>
            <a:ext cx="3667791" cy="12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b</a:t>
            </a:r>
            <a:r>
              <a:rPr lang="en-US" altLang="vi-VN" sz="3733" dirty="0">
                <a:solidFill>
                  <a:srgbClr val="004376"/>
                </a:solidFill>
                <a:latin typeface="Times New Roman" panose="02020603050405020304" pitchFamily="18" charset="0"/>
                <a:cs typeface="Times New Roman" panose="02020603050405020304" pitchFamily="18" charset="0"/>
              </a:rPr>
              <a:t>) GHĐ: 10cm </a:t>
            </a:r>
          </a:p>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    ĐCNN: 0,5cm</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25BD4A16-6048-4223-ACD7-E3108532ADA6}"/>
              </a:ext>
            </a:extLst>
          </p:cNvPr>
          <p:cNvSpPr>
            <a:spLocks noChangeArrowheads="1"/>
          </p:cNvSpPr>
          <p:nvPr/>
        </p:nvSpPr>
        <p:spPr bwMode="auto">
          <a:xfrm>
            <a:off x="7900431" y="3715575"/>
            <a:ext cx="3667791" cy="12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c) GHĐ: 10cm </a:t>
            </a:r>
          </a:p>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    ĐCNN: 0,1cm</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25BD4A16-6048-4223-ACD7-E3108532ADA6}"/>
              </a:ext>
            </a:extLst>
          </p:cNvPr>
          <p:cNvSpPr>
            <a:spLocks noChangeArrowheads="1"/>
          </p:cNvSpPr>
          <p:nvPr/>
        </p:nvSpPr>
        <p:spPr bwMode="auto">
          <a:xfrm>
            <a:off x="701886" y="5218996"/>
            <a:ext cx="10170191"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en-US" altLang="vi-VN" sz="3733" dirty="0" err="1">
                <a:solidFill>
                  <a:srgbClr val="004376"/>
                </a:solidFill>
                <a:latin typeface="Times New Roman" panose="02020603050405020304" pitchFamily="18" charset="0"/>
                <a:cs typeface="Times New Roman" panose="02020603050405020304" pitchFamily="18" charset="0"/>
              </a:rPr>
              <a:t>Thước</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nào</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cho</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kết</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quả</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chính</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xác</a:t>
            </a:r>
            <a:r>
              <a:rPr lang="en-US" altLang="vi-VN" sz="3733" dirty="0">
                <a:solidFill>
                  <a:srgbClr val="004376"/>
                </a:solidFill>
                <a:latin typeface="Times New Roman" panose="02020603050405020304" pitchFamily="18" charset="0"/>
                <a:cs typeface="Times New Roman" panose="02020603050405020304" pitchFamily="18" charset="0"/>
              </a:rPr>
              <a:t> </a:t>
            </a:r>
            <a:r>
              <a:rPr lang="en-US" altLang="vi-VN" sz="3733" dirty="0" err="1">
                <a:solidFill>
                  <a:srgbClr val="004376"/>
                </a:solidFill>
                <a:latin typeface="Times New Roman" panose="02020603050405020304" pitchFamily="18" charset="0"/>
                <a:cs typeface="Times New Roman" panose="02020603050405020304" pitchFamily="18" charset="0"/>
              </a:rPr>
              <a:t>hơn</a:t>
            </a:r>
            <a:r>
              <a:rPr lang="en-US" altLang="vi-VN" sz="3733" dirty="0">
                <a:solidFill>
                  <a:srgbClr val="004376"/>
                </a:solidFill>
                <a:latin typeface="Times New Roman" panose="02020603050405020304" pitchFamily="18" charset="0"/>
                <a:cs typeface="Times New Roman" panose="02020603050405020304" pitchFamily="18" charset="0"/>
              </a:rPr>
              <a:t>?</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798057"/>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8785866" y="3786118"/>
            <a:ext cx="2886327" cy="93640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t</a:t>
            </a:r>
            <a:endParaRPr lang="en-US" sz="2400" dirty="0"/>
          </a:p>
        </p:txBody>
      </p:sp>
      <p:sp>
        <p:nvSpPr>
          <p:cNvPr id="22" name="Rounded Rectangle 21"/>
          <p:cNvSpPr/>
          <p:nvPr/>
        </p:nvSpPr>
        <p:spPr>
          <a:xfrm>
            <a:off x="8736681" y="2595721"/>
            <a:ext cx="2901788" cy="94014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ounded Rectangle 20"/>
          <p:cNvSpPr/>
          <p:nvPr/>
        </p:nvSpPr>
        <p:spPr>
          <a:xfrm>
            <a:off x="8736681" y="1348015"/>
            <a:ext cx="2907247" cy="9974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1323705" y="209589"/>
            <a:ext cx="10014856" cy="748988"/>
          </a:xfrm>
          <a:prstGeom prst="rect">
            <a:avLst/>
          </a:prstGeom>
          <a:noFill/>
        </p:spPr>
        <p:txBody>
          <a:bodyPr wrap="square" rtlCol="0">
            <a:spAutoFit/>
          </a:bodyPr>
          <a:lstStyle/>
          <a:p>
            <a:r>
              <a:rPr lang="vi-VN" sz="4267" dirty="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4267" dirty="0">
              <a:solidFill>
                <a:srgbClr val="00518E"/>
              </a:solidFill>
              <a:latin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1132109" y="1332419"/>
            <a:ext cx="6409513" cy="792475"/>
          </a:xfrm>
          <a:prstGeom prst="round2Diag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ound Diagonal Corner Rectangle 7"/>
          <p:cNvSpPr/>
          <p:nvPr/>
        </p:nvSpPr>
        <p:spPr>
          <a:xfrm>
            <a:off x="1132109" y="2259019"/>
            <a:ext cx="6409512" cy="792475"/>
          </a:xfrm>
          <a:prstGeom prst="round2DiagRect">
            <a:avLst/>
          </a:prstGeom>
          <a:solidFill>
            <a:srgbClr val="08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 Diagonal Corner Rectangle 8"/>
          <p:cNvSpPr/>
          <p:nvPr/>
        </p:nvSpPr>
        <p:spPr>
          <a:xfrm>
            <a:off x="1132109" y="3149921"/>
            <a:ext cx="6409512" cy="792475"/>
          </a:xfrm>
          <a:prstGeom prst="round2DiagRect">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ound Diagonal Corner Rectangle 9"/>
          <p:cNvSpPr/>
          <p:nvPr/>
        </p:nvSpPr>
        <p:spPr>
          <a:xfrm>
            <a:off x="1132109" y="4112219"/>
            <a:ext cx="6409512" cy="792475"/>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ound Diagonal Corner Rectangle 10"/>
          <p:cNvSpPr/>
          <p:nvPr/>
        </p:nvSpPr>
        <p:spPr>
          <a:xfrm>
            <a:off x="1132109" y="5038819"/>
            <a:ext cx="6409512" cy="792475"/>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extBox 11"/>
          <p:cNvSpPr txBox="1"/>
          <p:nvPr/>
        </p:nvSpPr>
        <p:spPr>
          <a:xfrm>
            <a:off x="1332405" y="1427267"/>
            <a:ext cx="3936275" cy="666786"/>
          </a:xfrm>
          <a:prstGeom prst="rect">
            <a:avLst/>
          </a:prstGeom>
          <a:noFill/>
        </p:spPr>
        <p:txBody>
          <a:bodyPr wrap="square" rtlCol="0">
            <a:spAutoFit/>
          </a:bodyPr>
          <a:lstStyle/>
          <a:p>
            <a:r>
              <a:rPr lang="vi-VN" sz="3733" dirty="0">
                <a:solidFill>
                  <a:schemeClr val="bg1"/>
                </a:solidFill>
                <a:latin typeface="Times New Roman" panose="02020603050405020304" pitchFamily="18" charset="0"/>
                <a:cs typeface="Times New Roman" panose="02020603050405020304" pitchFamily="18" charset="0"/>
              </a:rPr>
              <a:t>Bước chân của con</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247506" y="2311431"/>
            <a:ext cx="6170020" cy="666786"/>
          </a:xfrm>
          <a:prstGeom prst="rect">
            <a:avLst/>
          </a:prstGeom>
          <a:noFill/>
        </p:spPr>
        <p:txBody>
          <a:bodyPr wrap="square" rtlCol="0">
            <a:spAutoFit/>
          </a:bodyPr>
          <a:lstStyle/>
          <a:p>
            <a:r>
              <a:rPr lang="vi-VN" sz="3733" dirty="0">
                <a:solidFill>
                  <a:schemeClr val="bg1"/>
                </a:solidFill>
                <a:latin typeface="Times New Roman" panose="02020603050405020304" pitchFamily="18" charset="0"/>
                <a:cs typeface="Times New Roman" panose="02020603050405020304" pitchFamily="18" charset="0"/>
              </a:rPr>
              <a:t>Chu vi ngoài của miệng cốc</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323705" y="3172213"/>
            <a:ext cx="6209216" cy="666786"/>
          </a:xfrm>
          <a:prstGeom prst="rect">
            <a:avLst/>
          </a:prstGeom>
          <a:noFill/>
        </p:spPr>
        <p:txBody>
          <a:bodyPr wrap="square" rtlCol="0">
            <a:spAutoFit/>
          </a:bodyPr>
          <a:lstStyle/>
          <a:p>
            <a:r>
              <a:rPr lang="vi-VN" sz="3733" dirty="0">
                <a:solidFill>
                  <a:schemeClr val="bg1"/>
                </a:solidFill>
                <a:latin typeface="Times New Roman" panose="02020603050405020304" pitchFamily="18" charset="0"/>
                <a:cs typeface="Times New Roman" panose="02020603050405020304" pitchFamily="18" charset="0"/>
              </a:rPr>
              <a:t>Độ cao cửa ra vào lớp học</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132109" y="4076522"/>
            <a:ext cx="6775273" cy="666786"/>
          </a:xfrm>
          <a:prstGeom prst="rect">
            <a:avLst/>
          </a:prstGeom>
          <a:noFill/>
        </p:spPr>
        <p:txBody>
          <a:bodyPr wrap="square" rtlCol="0">
            <a:spAutoFit/>
          </a:bodyPr>
          <a:lstStyle/>
          <a:p>
            <a:r>
              <a:rPr lang="vi-VN" sz="3733" dirty="0">
                <a:solidFill>
                  <a:schemeClr val="bg1"/>
                </a:solidFill>
                <a:latin typeface="Times New Roman" panose="02020603050405020304" pitchFamily="18" charset="0"/>
                <a:cs typeface="Times New Roman" panose="02020603050405020304" pitchFamily="18" charset="0"/>
              </a:rPr>
              <a:t>Đường kính trong của miện</a:t>
            </a:r>
            <a:r>
              <a:rPr lang="en-US" sz="3733" dirty="0">
                <a:solidFill>
                  <a:schemeClr val="bg1"/>
                </a:solidFill>
                <a:latin typeface="Times New Roman" panose="02020603050405020304" pitchFamily="18" charset="0"/>
                <a:cs typeface="Times New Roman" panose="02020603050405020304" pitchFamily="18" charset="0"/>
              </a:rPr>
              <a:t>g</a:t>
            </a:r>
            <a:r>
              <a:rPr lang="vi-VN" sz="3733" dirty="0">
                <a:solidFill>
                  <a:schemeClr val="bg1"/>
                </a:solidFill>
                <a:latin typeface="Times New Roman" panose="02020603050405020304" pitchFamily="18" charset="0"/>
                <a:cs typeface="Times New Roman" panose="02020603050405020304" pitchFamily="18" charset="0"/>
              </a:rPr>
              <a:t> cốc</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71688" y="5038819"/>
            <a:ext cx="6369933" cy="666786"/>
          </a:xfrm>
          <a:prstGeom prst="rect">
            <a:avLst/>
          </a:prstGeom>
          <a:noFill/>
        </p:spPr>
        <p:txBody>
          <a:bodyPr wrap="square" rtlCol="0">
            <a:spAutoFit/>
          </a:bodyPr>
          <a:lstStyle/>
          <a:p>
            <a:r>
              <a:rPr lang="vi-VN" sz="3733" dirty="0">
                <a:solidFill>
                  <a:srgbClr val="004376"/>
                </a:solidFill>
                <a:latin typeface="Times New Roman" panose="02020603050405020304" pitchFamily="18" charset="0"/>
                <a:cs typeface="Times New Roman" panose="02020603050405020304" pitchFamily="18" charset="0"/>
              </a:rPr>
              <a:t>Đường kính ngoài của ống </a:t>
            </a:r>
            <a:r>
              <a:rPr lang="en-US" sz="3733" dirty="0" err="1">
                <a:solidFill>
                  <a:srgbClr val="004376"/>
                </a:solidFill>
                <a:latin typeface="Times New Roman" panose="02020603050405020304" pitchFamily="18" charset="0"/>
                <a:cs typeface="Times New Roman" panose="02020603050405020304" pitchFamily="18" charset="0"/>
              </a:rPr>
              <a:t>nhựa</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 xmlns:a16="http://schemas.microsoft.com/office/drawing/2014/main" id="{25BD4A16-6048-4223-ACD7-E3108532ADA6}"/>
              </a:ext>
            </a:extLst>
          </p:cNvPr>
          <p:cNvSpPr>
            <a:spLocks noChangeArrowheads="1"/>
          </p:cNvSpPr>
          <p:nvPr/>
        </p:nvSpPr>
        <p:spPr bwMode="auto">
          <a:xfrm>
            <a:off x="8836831" y="1420689"/>
            <a:ext cx="2832663"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thẳng</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25BD4A16-6048-4223-ACD7-E3108532ADA6}"/>
              </a:ext>
            </a:extLst>
          </p:cNvPr>
          <p:cNvSpPr>
            <a:spLocks noChangeArrowheads="1"/>
          </p:cNvSpPr>
          <p:nvPr/>
        </p:nvSpPr>
        <p:spPr bwMode="auto">
          <a:xfrm>
            <a:off x="8819428" y="2653937"/>
            <a:ext cx="2635985"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cuộn</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25BD4A16-6048-4223-ACD7-E3108532ADA6}"/>
              </a:ext>
            </a:extLst>
          </p:cNvPr>
          <p:cNvSpPr>
            <a:spLocks noChangeArrowheads="1"/>
          </p:cNvSpPr>
          <p:nvPr/>
        </p:nvSpPr>
        <p:spPr bwMode="auto">
          <a:xfrm>
            <a:off x="8885629" y="3862928"/>
            <a:ext cx="3105024"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dây</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cxnSp>
        <p:nvCxnSpPr>
          <p:cNvPr id="25" name="Elbow Connector 24"/>
          <p:cNvCxnSpPr/>
          <p:nvPr/>
        </p:nvCxnSpPr>
        <p:spPr>
          <a:xfrm rot="10800000" flipV="1">
            <a:off x="7527186" y="1997321"/>
            <a:ext cx="1564911" cy="1330843"/>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7251437" y="-1599378"/>
            <a:ext cx="15596" cy="5853439"/>
          </a:xfrm>
          <a:prstGeom prst="bentConnector3">
            <a:avLst>
              <a:gd name="adj1" fmla="val 205434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785867" y="4999277"/>
            <a:ext cx="2904861" cy="9364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t</a:t>
            </a:r>
            <a:endParaRPr lang="en-US" sz="2400" dirty="0"/>
          </a:p>
        </p:txBody>
      </p:sp>
      <p:sp>
        <p:nvSpPr>
          <p:cNvPr id="33" name="Rectangle 32">
            <a:extLst>
              <a:ext uri="{FF2B5EF4-FFF2-40B4-BE49-F238E27FC236}">
                <a16:creationId xmlns="" xmlns:a16="http://schemas.microsoft.com/office/drawing/2014/main" id="{25BD4A16-6048-4223-ACD7-E3108532ADA6}"/>
              </a:ext>
            </a:extLst>
          </p:cNvPr>
          <p:cNvSpPr>
            <a:spLocks noChangeArrowheads="1"/>
          </p:cNvSpPr>
          <p:nvPr/>
        </p:nvSpPr>
        <p:spPr bwMode="auto">
          <a:xfrm>
            <a:off x="8885629" y="5038852"/>
            <a:ext cx="3105024"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kẹp</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cxnSp>
        <p:nvCxnSpPr>
          <p:cNvPr id="40" name="Elbow Connector 39"/>
          <p:cNvCxnSpPr>
            <a:stCxn id="23" idx="1"/>
            <a:endCxn id="8" idx="0"/>
          </p:cNvCxnSpPr>
          <p:nvPr/>
        </p:nvCxnSpPr>
        <p:spPr>
          <a:xfrm rot="10800000">
            <a:off x="7541623" y="2655258"/>
            <a:ext cx="1244244" cy="1599063"/>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7527184" y="4444356"/>
            <a:ext cx="1217688" cy="888737"/>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2" idx="1"/>
          </p:cNvCxnSpPr>
          <p:nvPr/>
        </p:nvCxnSpPr>
        <p:spPr>
          <a:xfrm rot="10800000" flipV="1">
            <a:off x="7527184" y="3065791"/>
            <a:ext cx="1209496" cy="561563"/>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7562118" y="5596393"/>
            <a:ext cx="1205645" cy="15483"/>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18654" y="1"/>
            <a:ext cx="1093693" cy="1025920"/>
            <a:chOff x="2068621" y="1287961"/>
            <a:chExt cx="820270" cy="769440"/>
          </a:xfrm>
        </p:grpSpPr>
        <p:sp>
          <p:nvSpPr>
            <p:cNvPr id="44" name="Oval Callout 43"/>
            <p:cNvSpPr/>
            <p:nvPr/>
          </p:nvSpPr>
          <p:spPr>
            <a:xfrm>
              <a:off x="2068621" y="1371601"/>
              <a:ext cx="726141" cy="685800"/>
            </a:xfrm>
            <a:prstGeom prst="wedgeEllipseCallout">
              <a:avLst>
                <a:gd name="adj1" fmla="val 43982"/>
                <a:gd name="adj2" fmla="val 80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TextBox 44"/>
            <p:cNvSpPr txBox="1"/>
            <p:nvPr/>
          </p:nvSpPr>
          <p:spPr>
            <a:xfrm>
              <a:off x="2191870" y="1287961"/>
              <a:ext cx="697021" cy="746407"/>
            </a:xfrm>
            <a:prstGeom prst="rect">
              <a:avLst/>
            </a:prstGeom>
            <a:noFill/>
          </p:spPr>
          <p:txBody>
            <a:bodyPr wrap="square" rtlCol="0">
              <a:spAutoFit/>
            </a:bodyPr>
            <a:lstStyle/>
            <a:p>
              <a:r>
                <a:rPr lang="en-US" sz="5867"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867"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667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8533463" y="3384364"/>
            <a:ext cx="2907247" cy="13739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1323705" y="209589"/>
            <a:ext cx="10014856" cy="748988"/>
          </a:xfrm>
          <a:prstGeom prst="rect">
            <a:avLst/>
          </a:prstGeom>
          <a:noFill/>
        </p:spPr>
        <p:txBody>
          <a:bodyPr wrap="square" rtlCol="0">
            <a:spAutoFit/>
          </a:bodyPr>
          <a:lstStyle/>
          <a:p>
            <a:r>
              <a:rPr lang="vi-VN" sz="4267" dirty="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4267" dirty="0">
              <a:solidFill>
                <a:srgbClr val="00518E"/>
              </a:solidFill>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766349" y="2395387"/>
            <a:ext cx="6409512" cy="792475"/>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ound Diagonal Corner Rectangle 10"/>
          <p:cNvSpPr/>
          <p:nvPr/>
        </p:nvSpPr>
        <p:spPr>
          <a:xfrm>
            <a:off x="766349" y="3321987"/>
            <a:ext cx="6409512" cy="792475"/>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Box 15"/>
          <p:cNvSpPr txBox="1"/>
          <p:nvPr/>
        </p:nvSpPr>
        <p:spPr>
          <a:xfrm>
            <a:off x="766349" y="2359690"/>
            <a:ext cx="6775273" cy="666786"/>
          </a:xfrm>
          <a:prstGeom prst="rect">
            <a:avLst/>
          </a:prstGeom>
          <a:noFill/>
        </p:spPr>
        <p:txBody>
          <a:bodyPr wrap="square" rtlCol="0">
            <a:spAutoFit/>
          </a:bodyPr>
          <a:lstStyle/>
          <a:p>
            <a:r>
              <a:rPr lang="vi-VN" sz="3733" dirty="0">
                <a:solidFill>
                  <a:schemeClr val="bg1"/>
                </a:solidFill>
                <a:latin typeface="Times New Roman" panose="02020603050405020304" pitchFamily="18" charset="0"/>
                <a:cs typeface="Times New Roman" panose="02020603050405020304" pitchFamily="18" charset="0"/>
              </a:rPr>
              <a:t>Đường kính trong của miện</a:t>
            </a:r>
            <a:r>
              <a:rPr lang="en-US" sz="3733" dirty="0">
                <a:solidFill>
                  <a:schemeClr val="bg1"/>
                </a:solidFill>
                <a:latin typeface="Times New Roman" panose="02020603050405020304" pitchFamily="18" charset="0"/>
                <a:cs typeface="Times New Roman" panose="02020603050405020304" pitchFamily="18" charset="0"/>
              </a:rPr>
              <a:t>g</a:t>
            </a:r>
            <a:r>
              <a:rPr lang="vi-VN" sz="3733" dirty="0">
                <a:solidFill>
                  <a:schemeClr val="bg1"/>
                </a:solidFill>
                <a:latin typeface="Times New Roman" panose="02020603050405020304" pitchFamily="18" charset="0"/>
                <a:cs typeface="Times New Roman" panose="02020603050405020304" pitchFamily="18" charset="0"/>
              </a:rPr>
              <a:t> cốc</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05928" y="3321987"/>
            <a:ext cx="6369933" cy="666786"/>
          </a:xfrm>
          <a:prstGeom prst="rect">
            <a:avLst/>
          </a:prstGeom>
          <a:noFill/>
        </p:spPr>
        <p:txBody>
          <a:bodyPr wrap="square" rtlCol="0">
            <a:spAutoFit/>
          </a:bodyPr>
          <a:lstStyle/>
          <a:p>
            <a:r>
              <a:rPr lang="vi-VN" sz="3733" dirty="0">
                <a:solidFill>
                  <a:srgbClr val="004376"/>
                </a:solidFill>
                <a:latin typeface="Times New Roman" panose="02020603050405020304" pitchFamily="18" charset="0"/>
                <a:cs typeface="Times New Roman" panose="02020603050405020304" pitchFamily="18" charset="0"/>
              </a:rPr>
              <a:t>Đường kính ngoài của ống </a:t>
            </a:r>
            <a:r>
              <a:rPr lang="en-US" sz="3733" dirty="0" err="1">
                <a:solidFill>
                  <a:srgbClr val="004376"/>
                </a:solidFill>
                <a:latin typeface="Times New Roman" panose="02020603050405020304" pitchFamily="18" charset="0"/>
                <a:cs typeface="Times New Roman" panose="02020603050405020304" pitchFamily="18" charset="0"/>
              </a:rPr>
              <a:t>nhựa</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 xmlns:a16="http://schemas.microsoft.com/office/drawing/2014/main" id="{25BD4A16-6048-4223-ACD7-E3108532ADA6}"/>
              </a:ext>
            </a:extLst>
          </p:cNvPr>
          <p:cNvSpPr>
            <a:spLocks noChangeArrowheads="1"/>
          </p:cNvSpPr>
          <p:nvPr/>
        </p:nvSpPr>
        <p:spPr bwMode="auto">
          <a:xfrm>
            <a:off x="8693254" y="3373434"/>
            <a:ext cx="2832663" cy="12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thẳng</a:t>
            </a:r>
            <a:endParaRPr lang="en-US" altLang="vi-VN" sz="3733" dirty="0">
              <a:solidFill>
                <a:srgbClr val="004376"/>
              </a:solidFill>
              <a:latin typeface="Times New Roman" panose="02020603050405020304" pitchFamily="18" charset="0"/>
              <a:cs typeface="Times New Roman" panose="02020603050405020304" pitchFamily="18" charset="0"/>
            </a:endParaRPr>
          </a:p>
          <a:p>
            <a:pPr defTabSz="956195" fontAlgn="base">
              <a:spcBef>
                <a:spcPct val="0"/>
              </a:spcBef>
              <a:spcAft>
                <a:spcPct val="0"/>
              </a:spcAft>
              <a:buNone/>
            </a:pPr>
            <a:r>
              <a:rPr lang="en-US" altLang="vi-VN" sz="3733" dirty="0">
                <a:solidFill>
                  <a:srgbClr val="004376"/>
                </a:solidFill>
                <a:latin typeface="Times New Roman" panose="02020603050405020304" pitchFamily="18" charset="0"/>
                <a:cs typeface="Times New Roman" panose="02020603050405020304" pitchFamily="18" charset="0"/>
              </a:rPr>
              <a:t>+ com pa</a:t>
            </a:r>
            <a:endParaRPr lang="en-US" altLang="vi-VN" sz="3733" dirty="0">
              <a:solidFill>
                <a:srgbClr val="004376"/>
              </a:solidFill>
              <a:latin typeface="Times New Roman" panose="02020603050405020304" pitchFamily="18" charset="0"/>
              <a:cs typeface="Times New Roman" panose="02020603050405020304" pitchFamily="18" charset="0"/>
            </a:endParaRPr>
          </a:p>
        </p:txBody>
      </p:sp>
      <p:cxnSp>
        <p:nvCxnSpPr>
          <p:cNvPr id="27" name="Elbow Connector 26"/>
          <p:cNvCxnSpPr/>
          <p:nvPr/>
        </p:nvCxnSpPr>
        <p:spPr>
          <a:xfrm rot="16200000" flipV="1">
            <a:off x="7028958" y="-1246844"/>
            <a:ext cx="15596" cy="5853439"/>
          </a:xfrm>
          <a:prstGeom prst="bentConnector3">
            <a:avLst>
              <a:gd name="adj1" fmla="val 205434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433700" y="1665393"/>
            <a:ext cx="2904861" cy="9364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t</a:t>
            </a:r>
            <a:endParaRPr lang="en-US" sz="2400" dirty="0"/>
          </a:p>
        </p:txBody>
      </p:sp>
      <p:sp>
        <p:nvSpPr>
          <p:cNvPr id="33" name="Rectangle 32">
            <a:extLst>
              <a:ext uri="{FF2B5EF4-FFF2-40B4-BE49-F238E27FC236}">
                <a16:creationId xmlns="" xmlns:a16="http://schemas.microsoft.com/office/drawing/2014/main" id="{25BD4A16-6048-4223-ACD7-E3108532ADA6}"/>
              </a:ext>
            </a:extLst>
          </p:cNvPr>
          <p:cNvSpPr>
            <a:spLocks noChangeArrowheads="1"/>
          </p:cNvSpPr>
          <p:nvPr/>
        </p:nvSpPr>
        <p:spPr bwMode="auto">
          <a:xfrm>
            <a:off x="8533463" y="1704968"/>
            <a:ext cx="3105024" cy="71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068" tIns="71033" rIns="142068" bIns="71033"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956195" fontAlgn="base">
              <a:spcBef>
                <a:spcPct val="0"/>
              </a:spcBef>
              <a:spcAft>
                <a:spcPct val="0"/>
              </a:spcAft>
              <a:buNone/>
            </a:pPr>
            <a:r>
              <a:rPr lang="vi-VN" altLang="vi-VN" sz="3733" dirty="0">
                <a:solidFill>
                  <a:srgbClr val="004376"/>
                </a:solidFill>
                <a:latin typeface="Times New Roman" panose="02020603050405020304" pitchFamily="18" charset="0"/>
                <a:cs typeface="Times New Roman" panose="02020603050405020304" pitchFamily="18" charset="0"/>
              </a:rPr>
              <a:t>Thước kẹp</a:t>
            </a:r>
            <a:endParaRPr lang="en-US" altLang="vi-VN" sz="3733" i="1" dirty="0">
              <a:solidFill>
                <a:srgbClr val="004376"/>
              </a:solidFill>
              <a:latin typeface="Times New Roman" panose="02020603050405020304" pitchFamily="18" charset="0"/>
              <a:cs typeface="Times New Roman" panose="02020603050405020304" pitchFamily="18" charset="0"/>
            </a:endParaRPr>
          </a:p>
        </p:txBody>
      </p:sp>
      <p:sp>
        <p:nvSpPr>
          <p:cNvPr id="4" name="Oval 3"/>
          <p:cNvSpPr/>
          <p:nvPr/>
        </p:nvSpPr>
        <p:spPr>
          <a:xfrm>
            <a:off x="150835" y="1613076"/>
            <a:ext cx="7680119" cy="3207019"/>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4" name="Elbow Connector 13"/>
          <p:cNvCxnSpPr>
            <a:endCxn id="4" idx="4"/>
          </p:cNvCxnSpPr>
          <p:nvPr/>
        </p:nvCxnSpPr>
        <p:spPr>
          <a:xfrm rot="10800000" flipV="1">
            <a:off x="3990897" y="4019612"/>
            <a:ext cx="4582148" cy="800483"/>
          </a:xfrm>
          <a:prstGeom prst="bentConnector4">
            <a:avLst>
              <a:gd name="adj1" fmla="val 8098"/>
              <a:gd name="adj2" fmla="val 13807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45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63359" y="271863"/>
            <a:ext cx="10108021" cy="799569"/>
            <a:chOff x="871868" y="679371"/>
            <a:chExt cx="7581016" cy="59967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a:solidFill>
                  <a:srgbClr val="00518E"/>
                </a:solidFill>
              </a:endParaRPr>
            </a:p>
          </p:txBody>
        </p:sp>
        <p:sp>
          <p:nvSpPr>
            <p:cNvPr id="4" name="TextBox 3"/>
            <p:cNvSpPr txBox="1"/>
            <p:nvPr/>
          </p:nvSpPr>
          <p:spPr>
            <a:xfrm>
              <a:off x="871868" y="715523"/>
              <a:ext cx="818708" cy="561741"/>
            </a:xfrm>
            <a:prstGeom prst="rect">
              <a:avLst/>
            </a:prstGeom>
            <a:noFill/>
          </p:spPr>
          <p:txBody>
            <a:bodyPr wrap="square" rtlCol="0">
              <a:spAutoFit/>
            </a:bodyPr>
            <a:lstStyle/>
            <a:p>
              <a:pPr algn="ctr"/>
              <a:r>
                <a:rPr lang="en-US" sz="4267" b="1" dirty="0">
                  <a:solidFill>
                    <a:srgbClr val="00518E"/>
                  </a:solidFill>
                  <a:latin typeface="Times New Roman" panose="02020603050405020304" pitchFamily="18" charset="0"/>
                  <a:cs typeface="Times New Roman" panose="02020603050405020304" pitchFamily="18" charset="0"/>
                </a:rPr>
                <a:t>III</a:t>
              </a:r>
              <a:endParaRPr lang="en-US" sz="4267"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61741"/>
            </a:xfrm>
            <a:prstGeom prst="rect">
              <a:avLst/>
            </a:prstGeom>
            <a:noFill/>
          </p:spPr>
          <p:txBody>
            <a:bodyPr wrap="square" rtlCol="0">
              <a:spAutoFit/>
            </a:bodyPr>
            <a:lstStyle/>
            <a:p>
              <a:r>
                <a:rPr lang="en-US" sz="4267" b="1" dirty="0">
                  <a:solidFill>
                    <a:srgbClr val="00518E"/>
                  </a:solidFill>
                  <a:latin typeface="Times New Roman" panose="02020603050405020304" pitchFamily="18" charset="0"/>
                  <a:cs typeface="Times New Roman" panose="02020603050405020304" pitchFamily="18" charset="0"/>
                </a:rPr>
                <a:t>CÁCH ĐO CHIỀU DÀI</a:t>
              </a:r>
              <a:endParaRPr lang="en-US" sz="4267" b="1" dirty="0">
                <a:solidFill>
                  <a:srgbClr val="00518E"/>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297512" y="2029193"/>
            <a:ext cx="10849459" cy="2960811"/>
            <a:chOff x="223134" y="1521895"/>
            <a:chExt cx="8137094" cy="2220608"/>
          </a:xfrm>
        </p:grpSpPr>
        <p:sp>
          <p:nvSpPr>
            <p:cNvPr id="12" name="Rounded Rectangle 11"/>
            <p:cNvSpPr/>
            <p:nvPr/>
          </p:nvSpPr>
          <p:spPr>
            <a:xfrm>
              <a:off x="1024856" y="1564651"/>
              <a:ext cx="7335372" cy="2177852"/>
            </a:xfrm>
            <a:prstGeom prst="roundRect">
              <a:avLst/>
            </a:prstGeom>
            <a:noFill/>
            <a:ln>
              <a:solidFill>
                <a:srgbClr val="22B7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23134" y="1521895"/>
              <a:ext cx="2388787" cy="2220608"/>
            </a:xfrm>
            <a:prstGeom prst="ellipse">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733473" y="2298390"/>
              <a:ext cx="1941780" cy="561741"/>
            </a:xfrm>
            <a:prstGeom prst="rect">
              <a:avLst/>
            </a:prstGeom>
            <a:noFill/>
          </p:spPr>
          <p:txBody>
            <a:bodyPr wrap="square" rtlCol="0">
              <a:spAutoFit/>
            </a:bodyPr>
            <a:lstStyle/>
            <a:p>
              <a:r>
                <a:rPr lang="en-US" sz="4267" b="1" dirty="0" err="1">
                  <a:solidFill>
                    <a:schemeClr val="bg1"/>
                  </a:solidFill>
                  <a:latin typeface="Times New Roman" panose="02020603050405020304" pitchFamily="18" charset="0"/>
                  <a:cs typeface="Times New Roman" panose="02020603050405020304" pitchFamily="18" charset="0"/>
                </a:rPr>
                <a:t>Bước</a:t>
              </a:r>
              <a:r>
                <a:rPr lang="en-US" sz="4267" b="1" dirty="0">
                  <a:solidFill>
                    <a:schemeClr val="bg1"/>
                  </a:solidFill>
                  <a:latin typeface="Times New Roman" panose="02020603050405020304" pitchFamily="18" charset="0"/>
                  <a:cs typeface="Times New Roman" panose="02020603050405020304" pitchFamily="18" charset="0"/>
                </a:rPr>
                <a:t> 1</a:t>
              </a:r>
              <a:endParaRPr lang="en-US" sz="4267"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779060" y="1921539"/>
              <a:ext cx="5333044" cy="1054231"/>
            </a:xfrm>
            <a:prstGeom prst="rect">
              <a:avLst/>
            </a:prstGeom>
            <a:noFill/>
          </p:spPr>
          <p:txBody>
            <a:bodyPr wrap="square" rtlCol="0">
              <a:spAutoFit/>
            </a:bodyPr>
            <a:lstStyle/>
            <a:p>
              <a:r>
                <a:rPr lang="en-US" sz="4267" dirty="0" err="1">
                  <a:solidFill>
                    <a:srgbClr val="00518E"/>
                  </a:solidFill>
                  <a:latin typeface="Times New Roman" panose="02020603050405020304" pitchFamily="18" charset="0"/>
                  <a:cs typeface="Times New Roman" panose="02020603050405020304" pitchFamily="18" charset="0"/>
                </a:rPr>
                <a:t>Ước</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lượng</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chiều</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dài</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cần</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đo</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để</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chọn</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thước</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đo</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thích</a:t>
              </a:r>
              <a:r>
                <a:rPr lang="en-US" sz="4267" dirty="0">
                  <a:solidFill>
                    <a:srgbClr val="00518E"/>
                  </a:solidFill>
                  <a:latin typeface="Times New Roman" panose="02020603050405020304" pitchFamily="18" charset="0"/>
                  <a:cs typeface="Times New Roman" panose="02020603050405020304" pitchFamily="18" charset="0"/>
                </a:rPr>
                <a:t> </a:t>
              </a:r>
              <a:r>
                <a:rPr lang="en-US" sz="4267" dirty="0" err="1">
                  <a:solidFill>
                    <a:srgbClr val="00518E"/>
                  </a:solidFill>
                  <a:latin typeface="Times New Roman" panose="02020603050405020304" pitchFamily="18" charset="0"/>
                  <a:cs typeface="Times New Roman" panose="02020603050405020304" pitchFamily="18" charset="0"/>
                </a:rPr>
                <a:t>hợp</a:t>
              </a:r>
              <a:r>
                <a:rPr lang="en-US" sz="4267" dirty="0">
                  <a:solidFill>
                    <a:srgbClr val="00518E"/>
                  </a:solidFill>
                  <a:latin typeface="Times New Roman" panose="02020603050405020304" pitchFamily="18" charset="0"/>
                  <a:cs typeface="Times New Roman" panose="02020603050405020304" pitchFamily="18" charset="0"/>
                </a:rPr>
                <a:t>.</a:t>
              </a:r>
              <a:endParaRPr lang="en-US" sz="4267" dirty="0">
                <a:solidFill>
                  <a:srgbClr val="00518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419798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75360" y="3637647"/>
            <a:ext cx="10051520" cy="2417445"/>
            <a:chOff x="548640" y="2414727"/>
            <a:chExt cx="7538640" cy="1813084"/>
          </a:xfrm>
        </p:grpSpPr>
        <p:sp>
          <p:nvSpPr>
            <p:cNvPr id="13" name="Rectangle 12"/>
            <p:cNvSpPr/>
            <p:nvPr/>
          </p:nvSpPr>
          <p:spPr>
            <a:xfrm>
              <a:off x="1522230" y="2414727"/>
              <a:ext cx="6565050" cy="1813084"/>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835818" y="2942449"/>
              <a:ext cx="1677144" cy="500090"/>
            </a:xfrm>
            <a:prstGeom prst="rect">
              <a:avLst/>
            </a:prstGeom>
            <a:noFill/>
          </p:spPr>
          <p:txBody>
            <a:bodyPr wrap="square" rtlCol="0">
              <a:spAutoFit/>
            </a:bodyPr>
            <a:lstStyle/>
            <a:p>
              <a:r>
                <a:rPr lang="en-US" sz="3733" dirty="0" err="1">
                  <a:solidFill>
                    <a:schemeClr val="bg1"/>
                  </a:solidFill>
                  <a:latin typeface="Times New Roman" panose="02020603050405020304" pitchFamily="18" charset="0"/>
                  <a:cs typeface="Times New Roman" panose="02020603050405020304" pitchFamily="18" charset="0"/>
                </a:rPr>
                <a:t>Bước</a:t>
              </a:r>
              <a:r>
                <a:rPr lang="en-US" sz="3733" dirty="0">
                  <a:solidFill>
                    <a:schemeClr val="bg1"/>
                  </a:solidFill>
                  <a:latin typeface="Times New Roman" panose="02020603050405020304" pitchFamily="18" charset="0"/>
                  <a:cs typeface="Times New Roman" panose="02020603050405020304" pitchFamily="18" charset="0"/>
                </a:rPr>
                <a:t> 2</a:t>
              </a:r>
              <a:endParaRPr lang="en-US" sz="3733"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385378" y="2467929"/>
              <a:ext cx="5701902" cy="1361768"/>
            </a:xfrm>
            <a:prstGeom prst="rect">
              <a:avLst/>
            </a:prstGeom>
            <a:noFill/>
          </p:spPr>
          <p:txBody>
            <a:bodyPr wrap="square" rtlCol="0">
              <a:spAutoFit/>
            </a:bodyPr>
            <a:lstStyle/>
            <a:p>
              <a:r>
                <a:rPr lang="en-US" sz="3733" dirty="0" err="1">
                  <a:solidFill>
                    <a:schemeClr val="bg1"/>
                  </a:solidFill>
                  <a:latin typeface="Times New Roman" panose="02020603050405020304" pitchFamily="18" charset="0"/>
                  <a:cs typeface="Times New Roman" panose="02020603050405020304" pitchFamily="18" charset="0"/>
                </a:rPr>
                <a:t>Đặt</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thước</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dọc</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theo</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chiều</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dài</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cần</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đo</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vạch</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số</a:t>
              </a:r>
              <a:r>
                <a:rPr lang="en-US" sz="3733" dirty="0">
                  <a:solidFill>
                    <a:schemeClr val="bg1"/>
                  </a:solidFill>
                  <a:latin typeface="Times New Roman" panose="02020603050405020304" pitchFamily="18" charset="0"/>
                  <a:cs typeface="Times New Roman" panose="02020603050405020304" pitchFamily="18" charset="0"/>
                </a:rPr>
                <a:t> 0 </a:t>
              </a:r>
              <a:r>
                <a:rPr lang="en-US" sz="3733" dirty="0" err="1">
                  <a:solidFill>
                    <a:schemeClr val="bg1"/>
                  </a:solidFill>
                  <a:latin typeface="Times New Roman" panose="02020603050405020304" pitchFamily="18" charset="0"/>
                  <a:cs typeface="Times New Roman" panose="02020603050405020304" pitchFamily="18" charset="0"/>
                </a:rPr>
                <a:t>của</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thước</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ngang</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với</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một</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đầu</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của</a:t>
              </a:r>
              <a:r>
                <a:rPr lang="en-US" sz="3733" dirty="0">
                  <a:solidFill>
                    <a:schemeClr val="bg1"/>
                  </a:solidFill>
                  <a:latin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cs typeface="Times New Roman" panose="02020603050405020304" pitchFamily="18" charset="0"/>
                </a:rPr>
                <a:t>vật</a:t>
              </a:r>
              <a:r>
                <a:rPr lang="en-US" sz="3733" dirty="0">
                  <a:solidFill>
                    <a:schemeClr val="bg1"/>
                  </a:solidFill>
                  <a:latin typeface="Times New Roman" panose="02020603050405020304" pitchFamily="18" charset="0"/>
                  <a:cs typeface="Times New Roman" panose="02020603050405020304" pitchFamily="18" charset="0"/>
                </a:rPr>
                <a:t>.</a:t>
              </a:r>
              <a:endParaRPr lang="en-US" sz="3733"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870858" y="592184"/>
            <a:ext cx="10258697" cy="2577737"/>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194742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75360" y="3637648"/>
            <a:ext cx="10215000" cy="2417446"/>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835818" y="2942449"/>
              <a:ext cx="1677144" cy="56174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Bước</a:t>
              </a:r>
              <a:r>
                <a:rPr lang="en-US" sz="4267" dirty="0">
                  <a:solidFill>
                    <a:schemeClr val="bg1"/>
                  </a:solidFill>
                  <a:latin typeface="Times New Roman" panose="02020603050405020304" pitchFamily="18" charset="0"/>
                  <a:cs typeface="Times New Roman" panose="02020603050405020304" pitchFamily="18" charset="0"/>
                </a:rPr>
                <a:t> 3</a:t>
              </a:r>
              <a:endParaRPr lang="en-US" sz="4267"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507988" y="2727005"/>
              <a:ext cx="5701902" cy="105423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Mắt</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nhìn</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theo</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hướng</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vuông</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góc</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với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cạnh</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thước</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đầu</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kia</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của</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vật</a:t>
              </a:r>
              <a:endParaRPr lang="en-US" sz="4267"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870858" y="592184"/>
            <a:ext cx="10156023" cy="2577737"/>
          </a:xfrm>
          <a:prstGeom prst="rect">
            <a:avLst/>
          </a:prstGeom>
          <a:blipFill>
            <a:blip r:embed="rId2"/>
            <a:srcRect/>
            <a:stretch>
              <a:fillRect l="-4754" t="-13514" b="-2130"/>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249062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75360" y="3637648"/>
            <a:ext cx="10215000" cy="2417446"/>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835818" y="2942449"/>
              <a:ext cx="1677144" cy="56174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Bước</a:t>
              </a:r>
              <a:r>
                <a:rPr lang="en-US" sz="4267" dirty="0">
                  <a:solidFill>
                    <a:schemeClr val="bg1"/>
                  </a:solidFill>
                  <a:latin typeface="Times New Roman" panose="02020603050405020304" pitchFamily="18" charset="0"/>
                  <a:cs typeface="Times New Roman" panose="02020603050405020304" pitchFamily="18" charset="0"/>
                </a:rPr>
                <a:t> 4</a:t>
              </a:r>
              <a:endParaRPr lang="en-US" sz="4267"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507988" y="2727005"/>
              <a:ext cx="5701902" cy="105423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Đọc</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kết</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quả</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đo</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theo</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vạch</a:t>
              </a:r>
              <a:r>
                <a:rPr lang="en-US" sz="4267" dirty="0">
                  <a:solidFill>
                    <a:schemeClr val="bg1"/>
                  </a:solidFill>
                  <a:latin typeface="Times New Roman" panose="02020603050405020304" pitchFamily="18" charset="0"/>
                  <a:cs typeface="Times New Roman" panose="02020603050405020304" pitchFamily="18" charset="0"/>
                </a:rPr>
                <a:t> chia </a:t>
              </a:r>
              <a:r>
                <a:rPr lang="en-US" sz="4267" dirty="0" err="1">
                  <a:solidFill>
                    <a:schemeClr val="bg1"/>
                  </a:solidFill>
                  <a:latin typeface="Times New Roman" panose="02020603050405020304" pitchFamily="18" charset="0"/>
                  <a:cs typeface="Times New Roman" panose="02020603050405020304" pitchFamily="18" charset="0"/>
                </a:rPr>
                <a:t>gần</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nhất</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với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đầu</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kia</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của</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vật</a:t>
              </a:r>
              <a:endParaRPr lang="en-US" sz="4267"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870858" y="592184"/>
            <a:ext cx="10156023" cy="25777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3403462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663120" y="2439531"/>
            <a:ext cx="1645920" cy="16037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2" name="Oval 11"/>
          <p:cNvSpPr/>
          <p:nvPr/>
        </p:nvSpPr>
        <p:spPr>
          <a:xfrm>
            <a:off x="1931503" y="1950717"/>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3" name="Oval 12"/>
          <p:cNvSpPr/>
          <p:nvPr/>
        </p:nvSpPr>
        <p:spPr>
          <a:xfrm>
            <a:off x="2990095" y="2233245"/>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4" name="Oval 13"/>
          <p:cNvSpPr/>
          <p:nvPr/>
        </p:nvSpPr>
        <p:spPr>
          <a:xfrm>
            <a:off x="1108543" y="2752575"/>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5" name="Oval 14"/>
          <p:cNvSpPr/>
          <p:nvPr/>
        </p:nvSpPr>
        <p:spPr>
          <a:xfrm>
            <a:off x="1371724" y="3670491"/>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6" name="Oval 15"/>
          <p:cNvSpPr/>
          <p:nvPr/>
        </p:nvSpPr>
        <p:spPr>
          <a:xfrm>
            <a:off x="2439110" y="4063219"/>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7" name="Oval 16"/>
          <p:cNvSpPr/>
          <p:nvPr/>
        </p:nvSpPr>
        <p:spPr>
          <a:xfrm>
            <a:off x="3286688" y="3261358"/>
            <a:ext cx="565053" cy="508783"/>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grpSp>
        <p:nvGrpSpPr>
          <p:cNvPr id="28" name="Group 27"/>
          <p:cNvGrpSpPr/>
          <p:nvPr/>
        </p:nvGrpSpPr>
        <p:grpSpPr>
          <a:xfrm>
            <a:off x="4871647" y="441379"/>
            <a:ext cx="6236556" cy="5897437"/>
            <a:chOff x="3653735" y="331034"/>
            <a:chExt cx="4677417" cy="4423078"/>
          </a:xfrm>
        </p:grpSpPr>
        <p:sp>
          <p:nvSpPr>
            <p:cNvPr id="11" name="Oval 10"/>
            <p:cNvSpPr/>
            <p:nvPr/>
          </p:nvSpPr>
          <p:spPr>
            <a:xfrm>
              <a:off x="5433936" y="1853534"/>
              <a:ext cx="1234440" cy="120278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srgbClr val="FFFFFF"/>
                </a:solidFill>
              </a:endParaRPr>
            </a:p>
          </p:txBody>
        </p:sp>
        <p:sp>
          <p:nvSpPr>
            <p:cNvPr id="18" name="Oval 17"/>
            <p:cNvSpPr/>
            <p:nvPr/>
          </p:nvSpPr>
          <p:spPr>
            <a:xfrm>
              <a:off x="4419140" y="331034"/>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dirty="0">
                <a:solidFill>
                  <a:srgbClr val="FFFFFF"/>
                </a:solidFill>
              </a:endParaRPr>
            </a:p>
          </p:txBody>
        </p:sp>
        <p:sp>
          <p:nvSpPr>
            <p:cNvPr id="23" name="Oval 22"/>
            <p:cNvSpPr/>
            <p:nvPr/>
          </p:nvSpPr>
          <p:spPr>
            <a:xfrm>
              <a:off x="6208315" y="536333"/>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dirty="0">
                <a:solidFill>
                  <a:srgbClr val="FFFFFF"/>
                </a:solidFill>
              </a:endParaRPr>
            </a:p>
          </p:txBody>
        </p:sp>
        <p:sp>
          <p:nvSpPr>
            <p:cNvPr id="24" name="Oval 23"/>
            <p:cNvSpPr/>
            <p:nvPr/>
          </p:nvSpPr>
          <p:spPr>
            <a:xfrm>
              <a:off x="6526567" y="2218648"/>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dirty="0">
                <a:solidFill>
                  <a:srgbClr val="FFFFFF"/>
                </a:solidFill>
              </a:endParaRPr>
            </a:p>
          </p:txBody>
        </p:sp>
        <p:sp>
          <p:nvSpPr>
            <p:cNvPr id="25" name="Oval 24"/>
            <p:cNvSpPr/>
            <p:nvPr/>
          </p:nvSpPr>
          <p:spPr>
            <a:xfrm>
              <a:off x="4964588" y="3035221"/>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dirty="0">
                <a:solidFill>
                  <a:srgbClr val="FFFFFF"/>
                </a:solidFill>
              </a:endParaRPr>
            </a:p>
          </p:txBody>
        </p:sp>
        <p:sp>
          <p:nvSpPr>
            <p:cNvPr id="26" name="Oval 25"/>
            <p:cNvSpPr/>
            <p:nvPr/>
          </p:nvSpPr>
          <p:spPr>
            <a:xfrm>
              <a:off x="3653735" y="1881229"/>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dirty="0">
                <a:solidFill>
                  <a:srgbClr val="FFFFFF"/>
                </a:solidFill>
              </a:endParaRPr>
            </a:p>
          </p:txBody>
        </p:sp>
      </p:grpSp>
      <p:sp>
        <p:nvSpPr>
          <p:cNvPr id="27" name="Oval 26"/>
          <p:cNvSpPr/>
          <p:nvPr/>
        </p:nvSpPr>
        <p:spPr>
          <a:xfrm>
            <a:off x="215474" y="-2809199"/>
            <a:ext cx="11578421" cy="11632329"/>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0406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75360" y="3637648"/>
            <a:ext cx="10051520" cy="2417445"/>
            <a:chOff x="548640" y="2414727"/>
            <a:chExt cx="7538640" cy="1813084"/>
          </a:xfrm>
        </p:grpSpPr>
        <p:sp>
          <p:nvSpPr>
            <p:cNvPr id="3" name="Rectangle 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Diamond 3"/>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835818" y="2942449"/>
              <a:ext cx="1677144" cy="56174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Bước</a:t>
              </a:r>
              <a:r>
                <a:rPr lang="en-US" sz="4267" dirty="0">
                  <a:solidFill>
                    <a:schemeClr val="bg1"/>
                  </a:solidFill>
                  <a:latin typeface="Times New Roman" panose="02020603050405020304" pitchFamily="18" charset="0"/>
                  <a:cs typeface="Times New Roman" panose="02020603050405020304" pitchFamily="18" charset="0"/>
                </a:rPr>
                <a:t> 5 </a:t>
              </a:r>
              <a:endParaRPr lang="en-US" sz="4267"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00140" y="2782660"/>
              <a:ext cx="4335415" cy="105423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Ghi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kết</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quả</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theo</a:t>
              </a:r>
              <a:r>
                <a:rPr lang="en-US" sz="4267" dirty="0">
                  <a:solidFill>
                    <a:schemeClr val="bg1"/>
                  </a:solidFill>
                  <a:latin typeface="Times New Roman" panose="02020603050405020304" pitchFamily="18" charset="0"/>
                  <a:cs typeface="Times New Roman" panose="02020603050405020304" pitchFamily="18" charset="0"/>
                </a:rPr>
                <a:t> ĐCNN </a:t>
              </a:r>
              <a:r>
                <a:rPr lang="en-US" sz="4267" dirty="0" err="1">
                  <a:solidFill>
                    <a:schemeClr val="bg1"/>
                  </a:solidFill>
                  <a:latin typeface="Times New Roman" panose="02020603050405020304" pitchFamily="18" charset="0"/>
                  <a:cs typeface="Times New Roman" panose="02020603050405020304" pitchFamily="18" charset="0"/>
                </a:rPr>
                <a:t>của</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thước</a:t>
              </a:r>
              <a:endParaRPr lang="en-US" sz="4267" dirty="0">
                <a:solidFill>
                  <a:schemeClr val="bg1"/>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975361" y="557349"/>
            <a:ext cx="10051520" cy="2455817"/>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872462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77790" y="868811"/>
            <a:ext cx="1682399" cy="1390299"/>
            <a:chOff x="2068621" y="1371601"/>
            <a:chExt cx="847362" cy="685800"/>
          </a:xfrm>
        </p:grpSpPr>
        <p:sp>
          <p:nvSpPr>
            <p:cNvPr id="3" name="Oval Callout 2"/>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285350" y="1371601"/>
              <a:ext cx="630633" cy="592093"/>
            </a:xfrm>
            <a:prstGeom prst="rect">
              <a:avLst/>
            </a:prstGeom>
            <a:noFill/>
          </p:spPr>
          <p:txBody>
            <a:bodyPr wrap="square" rtlCol="0">
              <a:spAutoFit/>
            </a:bodyPr>
            <a:lstStyle/>
            <a:p>
              <a:r>
                <a:rPr lang="en-US" sz="7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7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 name="Explosion 2 4"/>
          <p:cNvSpPr/>
          <p:nvPr/>
        </p:nvSpPr>
        <p:spPr>
          <a:xfrm rot="14030342">
            <a:off x="2948369" y="-491591"/>
            <a:ext cx="6524776" cy="7916241"/>
          </a:xfrm>
          <a:prstGeom prst="irregularSeal2">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4084938" y="2533229"/>
            <a:ext cx="5780553" cy="1405641"/>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Tại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sao</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cần</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ước</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lượng</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chiều</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dài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trước</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khi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đo</a:t>
            </a:r>
            <a:r>
              <a:rPr lang="en-US" sz="4267" dirty="0">
                <a:solidFill>
                  <a:schemeClr val="bg1"/>
                </a:solidFill>
                <a:latin typeface="Times New Roman" panose="02020603050405020304" pitchFamily="18" charset="0"/>
                <a:cs typeface="Times New Roman" panose="02020603050405020304" pitchFamily="18" charset="0"/>
              </a:rPr>
              <a:t>?</a:t>
            </a:r>
            <a:endParaRPr lang="en-US" sz="4267"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71555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1951" y="1039905"/>
            <a:ext cx="6432907" cy="4482352"/>
          </a:xfrm>
          <a:prstGeom prst="rect">
            <a:avLst/>
          </a:prstGeom>
          <a:blipFill>
            <a:blip r:embed="rId2"/>
            <a:srcRect/>
            <a:stretch>
              <a:fillRect t="-9956" b="-9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ounded Rectangle 2"/>
          <p:cNvSpPr/>
          <p:nvPr/>
        </p:nvSpPr>
        <p:spPr>
          <a:xfrm>
            <a:off x="4982499" y="1290918"/>
            <a:ext cx="6651812" cy="4643717"/>
          </a:xfrm>
          <a:prstGeom prst="roundRect">
            <a:avLst/>
          </a:prstGeom>
          <a:no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p:nvGrpSpPr>
        <p:grpSpPr>
          <a:xfrm rot="20569184">
            <a:off x="720224" y="177204"/>
            <a:ext cx="1380564" cy="1200330"/>
            <a:chOff x="2068621" y="1308911"/>
            <a:chExt cx="805517" cy="768136"/>
          </a:xfrm>
        </p:grpSpPr>
        <p:sp>
          <p:nvSpPr>
            <p:cNvPr id="5" name="Oval Callout 4"/>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2243505" y="1308911"/>
              <a:ext cx="630633" cy="768136"/>
            </a:xfrm>
            <a:prstGeom prst="rect">
              <a:avLst/>
            </a:prstGeom>
            <a:noFill/>
          </p:spPr>
          <p:txBody>
            <a:bodyPr wrap="square" rtlCol="0">
              <a:spAutoFit/>
            </a:bodyPr>
            <a:lstStyle/>
            <a:p>
              <a:r>
                <a:rPr lang="en-US" sz="7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7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 name="TextBox 6"/>
          <p:cNvSpPr txBox="1"/>
          <p:nvPr/>
        </p:nvSpPr>
        <p:spPr>
          <a:xfrm>
            <a:off x="720224" y="1377534"/>
            <a:ext cx="3738011" cy="4113498"/>
          </a:xfrm>
          <a:prstGeom prst="rect">
            <a:avLst/>
          </a:prstGeom>
          <a:noFill/>
        </p:spPr>
        <p:txBody>
          <a:bodyPr wrap="square" rtlCol="0">
            <a:spAutoFit/>
          </a:bodyPr>
          <a:lstStyle/>
          <a:p>
            <a:pPr algn="just"/>
            <a:r>
              <a:rPr lang="en-US" sz="3733" dirty="0">
                <a:solidFill>
                  <a:schemeClr val="bg2">
                    <a:lumMod val="75000"/>
                  </a:schemeClr>
                </a:solidFill>
                <a:latin typeface="Times New Roman" panose="02020603050405020304" pitchFamily="18" charset="0"/>
                <a:cs typeface="Times New Roman" panose="02020603050405020304" pitchFamily="18" charset="0"/>
              </a:rPr>
              <a:t>Con </a:t>
            </a:r>
            <a:r>
              <a:rPr lang="en-US" sz="3733" dirty="0" err="1">
                <a:solidFill>
                  <a:schemeClr val="bg2">
                    <a:lumMod val="75000"/>
                  </a:schemeClr>
                </a:solidFill>
                <a:latin typeface="Times New Roman" panose="02020603050405020304" pitchFamily="18" charset="0"/>
                <a:cs typeface="Times New Roman" panose="02020603050405020304" pitchFamily="18" charset="0"/>
              </a:rPr>
              <a:t>hãy</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phân</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tích</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và</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nêu</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nhận</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xét</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về</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cách</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đặt</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mắt</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và</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đặt</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thước</a:t>
            </a:r>
            <a:r>
              <a:rPr lang="en-US" sz="3733" dirty="0">
                <a:solidFill>
                  <a:schemeClr val="bg2">
                    <a:lumMod val="75000"/>
                  </a:schemeClr>
                </a:solidFill>
                <a:latin typeface="Times New Roman" panose="02020603050405020304" pitchFamily="18" charset="0"/>
                <a:cs typeface="Times New Roman" panose="02020603050405020304" pitchFamily="18" charset="0"/>
              </a:rPr>
              <a:t> ở </a:t>
            </a:r>
            <a:r>
              <a:rPr lang="en-US" sz="3733" dirty="0" err="1">
                <a:solidFill>
                  <a:schemeClr val="bg2">
                    <a:lumMod val="75000"/>
                  </a:schemeClr>
                </a:solidFill>
                <a:latin typeface="Times New Roman" panose="02020603050405020304" pitchFamily="18" charset="0"/>
                <a:cs typeface="Times New Roman" panose="02020603050405020304" pitchFamily="18" charset="0"/>
              </a:rPr>
              <a:t>hình</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bên</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Hãy</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chỉ</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ra</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các</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lỗi</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nếu</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có</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trong</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phép</a:t>
            </a:r>
            <a:r>
              <a:rPr lang="en-US" sz="1600"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đo</a:t>
            </a:r>
            <a:r>
              <a:rPr lang="en-US" sz="3733" dirty="0">
                <a:solidFill>
                  <a:schemeClr val="bg2">
                    <a:lumMod val="75000"/>
                  </a:schemeClr>
                </a:solidFill>
                <a:latin typeface="Times New Roman" panose="02020603050405020304" pitchFamily="18" charset="0"/>
                <a:cs typeface="Times New Roman" panose="02020603050405020304" pitchFamily="18" charset="0"/>
              </a:rPr>
              <a:t> </a:t>
            </a:r>
            <a:r>
              <a:rPr lang="en-US" sz="3733" dirty="0" err="1">
                <a:solidFill>
                  <a:schemeClr val="bg2">
                    <a:lumMod val="75000"/>
                  </a:schemeClr>
                </a:solidFill>
                <a:latin typeface="Times New Roman" panose="02020603050405020304" pitchFamily="18" charset="0"/>
                <a:cs typeface="Times New Roman" panose="02020603050405020304" pitchFamily="18" charset="0"/>
              </a:rPr>
              <a:t>này</a:t>
            </a:r>
            <a:r>
              <a:rPr lang="en-US" sz="3733" dirty="0">
                <a:solidFill>
                  <a:schemeClr val="bg2">
                    <a:lumMod val="75000"/>
                  </a:schemeClr>
                </a:solidFill>
                <a:latin typeface="Times New Roman" panose="02020603050405020304" pitchFamily="18" charset="0"/>
                <a:cs typeface="Times New Roman" panose="02020603050405020304" pitchFamily="18" charset="0"/>
              </a:rPr>
              <a:t>.</a:t>
            </a:r>
            <a:endParaRPr lang="en-US" sz="3733" dirty="0">
              <a:solidFill>
                <a:schemeClr val="bg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6737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6964" y="858337"/>
            <a:ext cx="11158209" cy="557790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6350">
                <a:solidFill>
                  <a:schemeClr val="tx1"/>
                </a:solidFill>
              </a:ln>
              <a:solidFill>
                <a:srgbClr val="0070C0"/>
              </a:solidFill>
            </a:endParaRPr>
          </a:p>
        </p:txBody>
      </p:sp>
      <p:sp>
        <p:nvSpPr>
          <p:cNvPr id="2" name="TextBox 1"/>
          <p:cNvSpPr txBox="1"/>
          <p:nvPr/>
        </p:nvSpPr>
        <p:spPr>
          <a:xfrm>
            <a:off x="937933" y="228250"/>
            <a:ext cx="14540752" cy="666786"/>
          </a:xfrm>
          <a:prstGeom prst="rect">
            <a:avLst/>
          </a:prstGeom>
          <a:noFill/>
        </p:spPr>
        <p:txBody>
          <a:bodyPr wrap="square" rtlCol="0">
            <a:spAutoFit/>
          </a:bodyPr>
          <a:lstStyle/>
          <a:p>
            <a:r>
              <a:rPr lang="en-US" sz="3733" dirty="0" err="1">
                <a:solidFill>
                  <a:srgbClr val="0070C0"/>
                </a:solidFill>
                <a:latin typeface="Times New Roman" panose="02020603050405020304" pitchFamily="18" charset="0"/>
                <a:cs typeface="Times New Roman" panose="02020603050405020304" pitchFamily="18" charset="0"/>
              </a:rPr>
              <a:t>Thực</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hành</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Đo</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chiều</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dài</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và</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độ</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dày</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quyển</a:t>
            </a:r>
            <a:r>
              <a:rPr lang="en-US" sz="3733" dirty="0">
                <a:solidFill>
                  <a:srgbClr val="0070C0"/>
                </a:solidFill>
                <a:latin typeface="Times New Roman" panose="02020603050405020304" pitchFamily="18" charset="0"/>
                <a:cs typeface="Times New Roman" panose="02020603050405020304" pitchFamily="18" charset="0"/>
              </a:rPr>
              <a:t> </a:t>
            </a:r>
            <a:r>
              <a:rPr lang="en-US" sz="3733" dirty="0" err="1">
                <a:solidFill>
                  <a:srgbClr val="0070C0"/>
                </a:solidFill>
                <a:latin typeface="Times New Roman" panose="02020603050405020304" pitchFamily="18" charset="0"/>
                <a:cs typeface="Times New Roman" panose="02020603050405020304" pitchFamily="18" charset="0"/>
              </a:rPr>
              <a:t>sách</a:t>
            </a:r>
            <a:r>
              <a:rPr lang="en-US" sz="3733" dirty="0">
                <a:solidFill>
                  <a:srgbClr val="0070C0"/>
                </a:solidFill>
                <a:latin typeface="Times New Roman" panose="02020603050405020304" pitchFamily="18" charset="0"/>
                <a:cs typeface="Times New Roman" panose="02020603050405020304" pitchFamily="18" charset="0"/>
              </a:rPr>
              <a:t> KHTN 6</a:t>
            </a:r>
            <a:endParaRPr lang="en-US" sz="3733"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6964" y="1083623"/>
            <a:ext cx="10775436" cy="3539430"/>
          </a:xfrm>
          <a:prstGeom prst="rect">
            <a:avLst/>
          </a:prstGeom>
          <a:noFill/>
        </p:spPr>
        <p:txBody>
          <a:bodyPr wrap="square" rtlCol="0">
            <a:sp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Mẫu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báo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thực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hành</a:t>
            </a:r>
            <a:endParaRPr lang="en-US" sz="3200" b="1" dirty="0">
              <a:solidFill>
                <a:srgbClr val="0070C0"/>
              </a:solidFill>
              <a:latin typeface="Times New Roman" panose="02020603050405020304" pitchFamily="18" charset="0"/>
              <a:cs typeface="Times New Roman" panose="02020603050405020304" pitchFamily="18" charset="0"/>
            </a:endParaRPr>
          </a:p>
          <a:p>
            <a:pPr algn="just"/>
            <a:r>
              <a:rPr lang="vi-VN" sz="3200" dirty="0">
                <a:solidFill>
                  <a:srgbClr val="0070C0"/>
                </a:solidFill>
                <a:latin typeface="Times New Roman" panose="02020603050405020304" pitchFamily="18" charset="0"/>
                <a:cs typeface="Times New Roman" panose="02020603050405020304" pitchFamily="18" charset="0"/>
              </a:rPr>
              <a:t>1</a:t>
            </a:r>
            <a:r>
              <a:rPr lang="vi-VN" sz="3200" dirty="0">
                <a:solidFill>
                  <a:srgbClr val="0070C0"/>
                </a:solidFill>
                <a:latin typeface="Times New Roman" panose="02020603050405020304" pitchFamily="18" charset="0"/>
                <a:cs typeface="Times New Roman" panose="02020603050405020304" pitchFamily="18" charset="0"/>
              </a:rPr>
              <a:t>. Ước lượng chiều dài, độ dày </a:t>
            </a:r>
            <a:r>
              <a:rPr lang="vi-VN" sz="3200" dirty="0">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vi-VN" sz="3200" i="1" dirty="0">
                <a:solidFill>
                  <a:srgbClr val="0070C0"/>
                </a:solidFill>
                <a:latin typeface="Times New Roman" panose="02020603050405020304" pitchFamily="18" charset="0"/>
                <a:cs typeface="Times New Roman" panose="02020603050405020304" pitchFamily="18" charset="0"/>
              </a:rPr>
              <a:t>sách:</a:t>
            </a:r>
            <a:r>
              <a:rPr lang="en-US" sz="3200" i="1" dirty="0">
                <a:solidFill>
                  <a:srgbClr val="0070C0"/>
                </a:solidFill>
                <a:latin typeface="Times New Roman" panose="02020603050405020304" pitchFamily="18" charset="0"/>
                <a:cs typeface="Times New Roman" panose="02020603050405020304" pitchFamily="18" charset="0"/>
              </a:rPr>
              <a:t> </a:t>
            </a:r>
            <a:r>
              <a:rPr lang="it-IT" sz="3200" i="1"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a:p>
            <a:r>
              <a:rPr lang="vi-VN" sz="3200" i="1" dirty="0">
                <a:solidFill>
                  <a:srgbClr val="0070C0"/>
                </a:solidFill>
                <a:latin typeface="Times New Roman" panose="02020603050405020304" pitchFamily="18" charset="0"/>
                <a:cs typeface="Times New Roman" panose="02020603050405020304" pitchFamily="18" charset="0"/>
              </a:rPr>
              <a:t>2. Chọn dụng cụ đo</a:t>
            </a:r>
            <a:endParaRPr lang="en-US" sz="3200" dirty="0">
              <a:solidFill>
                <a:srgbClr val="0070C0"/>
              </a:solidFill>
              <a:latin typeface="Times New Roman" panose="02020603050405020304" pitchFamily="18" charset="0"/>
              <a:cs typeface="Times New Roman" panose="02020603050405020304" pitchFamily="18" charset="0"/>
            </a:endParaRPr>
          </a:p>
          <a:p>
            <a:r>
              <a:rPr lang="vi-VN" sz="3200" i="1" dirty="0">
                <a:solidFill>
                  <a:srgbClr val="0070C0"/>
                </a:solidFill>
                <a:latin typeface="Times New Roman" panose="02020603050405020304" pitchFamily="18" charset="0"/>
                <a:cs typeface="Times New Roman" panose="02020603050405020304" pitchFamily="18" charset="0"/>
              </a:rPr>
              <a:t>+ Tên dụng cụ đo: </a:t>
            </a:r>
            <a:endParaRPr lang="en-US" sz="3200" i="1" dirty="0">
              <a:solidFill>
                <a:srgbClr val="0070C0"/>
              </a:solidFill>
              <a:latin typeface="Times New Roman" panose="02020603050405020304" pitchFamily="18" charset="0"/>
              <a:cs typeface="Times New Roman" panose="02020603050405020304" pitchFamily="18" charset="0"/>
            </a:endParaRPr>
          </a:p>
          <a:p>
            <a:r>
              <a:rPr lang="vi-VN" sz="3200" i="1" dirty="0">
                <a:solidFill>
                  <a:srgbClr val="0070C0"/>
                </a:solidFill>
                <a:latin typeface="Times New Roman" panose="02020603050405020304" pitchFamily="18" charset="0"/>
                <a:cs typeface="Times New Roman" panose="02020603050405020304" pitchFamily="18" charset="0"/>
              </a:rPr>
              <a:t>+ GHĐ: </a:t>
            </a:r>
            <a:r>
              <a:rPr lang="it-IT" sz="3200" i="1" dirty="0">
                <a:solidFill>
                  <a:srgbClr val="0070C0"/>
                </a:solidFill>
                <a:latin typeface="Times New Roman" panose="02020603050405020304" pitchFamily="18" charset="0"/>
                <a:cs typeface="Times New Roman" panose="02020603050405020304" pitchFamily="18" charset="0"/>
              </a:rPr>
              <a:t>.......................... </a:t>
            </a:r>
          </a:p>
          <a:p>
            <a:r>
              <a:rPr lang="vi-VN" sz="3200" i="1" dirty="0">
                <a:solidFill>
                  <a:srgbClr val="0070C0"/>
                </a:solidFill>
                <a:latin typeface="Times New Roman" panose="02020603050405020304" pitchFamily="18" charset="0"/>
                <a:cs typeface="Times New Roman" panose="02020603050405020304" pitchFamily="18" charset="0"/>
              </a:rPr>
              <a:t>+ ĐCNN: </a:t>
            </a:r>
            <a:r>
              <a:rPr lang="it-IT" sz="3200" i="1" dirty="0">
                <a:solidFill>
                  <a:srgbClr val="0070C0"/>
                </a:solidFill>
                <a:latin typeface="Times New Roman" panose="02020603050405020304" pitchFamily="18" charset="0"/>
                <a:cs typeface="Times New Roman" panose="02020603050405020304" pitchFamily="18" charset="0"/>
              </a:rPr>
              <a:t>..........................</a:t>
            </a:r>
            <a:r>
              <a:rPr lang="vi-VN" sz="3200" i="1" dirty="0">
                <a:solidFill>
                  <a:srgbClr val="0070C0"/>
                </a:solidFill>
                <a:latin typeface="Times New Roman" panose="02020603050405020304" pitchFamily="18" charset="0"/>
                <a:cs typeface="Times New Roman" panose="02020603050405020304" pitchFamily="18" charset="0"/>
              </a:rPr>
              <a:t> </a:t>
            </a:r>
            <a:endParaRPr lang="en-US" sz="3200" i="1" dirty="0">
              <a:solidFill>
                <a:srgbClr val="0070C0"/>
              </a:solidFill>
              <a:latin typeface="Times New Roman" panose="02020603050405020304" pitchFamily="18" charset="0"/>
              <a:cs typeface="Times New Roman" panose="02020603050405020304" pitchFamily="18" charset="0"/>
            </a:endParaRPr>
          </a:p>
          <a:p>
            <a:r>
              <a:rPr lang="vi-VN" sz="3200" i="1" dirty="0">
                <a:solidFill>
                  <a:srgbClr val="0070C0"/>
                </a:solidFill>
                <a:latin typeface="Times New Roman" panose="02020603050405020304" pitchFamily="18" charset="0"/>
                <a:cs typeface="Times New Roman" panose="02020603050405020304" pitchFamily="18" charset="0"/>
              </a:rPr>
              <a:t>3</a:t>
            </a:r>
            <a:r>
              <a:rPr lang="vi-VN" sz="3200" i="1" dirty="0">
                <a:solidFill>
                  <a:srgbClr val="0070C0"/>
                </a:solidFill>
                <a:latin typeface="Times New Roman" panose="02020603050405020304" pitchFamily="18" charset="0"/>
                <a:cs typeface="Times New Roman" panose="02020603050405020304" pitchFamily="18" charset="0"/>
              </a:rPr>
              <a:t>. </a:t>
            </a:r>
            <a:r>
              <a:rPr lang="vi-VN" sz="3200" i="1" dirty="0">
                <a:solidFill>
                  <a:srgbClr val="0070C0"/>
                </a:solidFill>
                <a:latin typeface="Times New Roman" panose="02020603050405020304" pitchFamily="18" charset="0"/>
                <a:cs typeface="Times New Roman" panose="02020603050405020304" pitchFamily="18" charset="0"/>
              </a:rPr>
              <a:t>Kết quả </a:t>
            </a:r>
            <a:r>
              <a:rPr lang="vi-VN" sz="3200" i="1" dirty="0" smtClean="0">
                <a:solidFill>
                  <a:srgbClr val="0070C0"/>
                </a:solidFill>
                <a:latin typeface="Times New Roman" panose="02020603050405020304" pitchFamily="18" charset="0"/>
                <a:cs typeface="Times New Roman" panose="02020603050405020304" pitchFamily="18" charset="0"/>
              </a:rPr>
              <a:t>đo</a:t>
            </a:r>
            <a:endParaRPr lang="en-US" sz="32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09848898"/>
              </p:ext>
            </p:extLst>
          </p:nvPr>
        </p:nvGraphicFramePr>
        <p:xfrm>
          <a:off x="999112" y="4607442"/>
          <a:ext cx="10391138" cy="1828800"/>
        </p:xfrm>
        <a:graphic>
          <a:graphicData uri="http://schemas.openxmlformats.org/drawingml/2006/table">
            <a:tbl>
              <a:tblPr firstRow="1" bandRow="1"/>
              <a:tblGrid>
                <a:gridCol w="2229027"/>
                <a:gridCol w="1927428"/>
                <a:gridCol w="1861924"/>
                <a:gridCol w="1778080"/>
                <a:gridCol w="2594679"/>
              </a:tblGrid>
              <a:tr h="609600">
                <a:tc>
                  <a:txBody>
                    <a:bodyPr/>
                    <a:lstStyle/>
                    <a:p>
                      <a:r>
                        <a:rPr lang="en-US" sz="3200" dirty="0" err="1" smtClean="0">
                          <a:solidFill>
                            <a:srgbClr val="0070C0"/>
                          </a:solidFill>
                          <a:latin typeface="Times New Roman" panose="02020603050405020304" pitchFamily="18" charset="0"/>
                          <a:cs typeface="Times New Roman" panose="02020603050405020304" pitchFamily="18" charset="0"/>
                        </a:rPr>
                        <a:t>Kết</a:t>
                      </a:r>
                      <a:r>
                        <a:rPr lang="en-US" sz="3200" baseline="0" dirty="0" smtClean="0">
                          <a:solidFill>
                            <a:srgbClr val="0070C0"/>
                          </a:solidFill>
                          <a:latin typeface="Times New Roman" panose="02020603050405020304" pitchFamily="18" charset="0"/>
                          <a:cs typeface="Times New Roman" panose="02020603050405020304" pitchFamily="18" charset="0"/>
                        </a:rPr>
                        <a:t> </a:t>
                      </a:r>
                      <a:r>
                        <a:rPr lang="en-US" sz="3200" baseline="0" dirty="0" err="1" smtClean="0">
                          <a:solidFill>
                            <a:srgbClr val="0070C0"/>
                          </a:solidFill>
                          <a:latin typeface="Times New Roman" panose="02020603050405020304" pitchFamily="18" charset="0"/>
                          <a:cs typeface="Times New Roman" panose="02020603050405020304" pitchFamily="18" charset="0"/>
                        </a:rPr>
                        <a:t>quả</a:t>
                      </a:r>
                      <a:r>
                        <a:rPr lang="en-US" sz="3200" baseline="0" dirty="0" smtClean="0">
                          <a:solidFill>
                            <a:srgbClr val="0070C0"/>
                          </a:solidFill>
                          <a:latin typeface="Times New Roman" panose="02020603050405020304" pitchFamily="18" charset="0"/>
                          <a:cs typeface="Times New Roman" panose="02020603050405020304" pitchFamily="18" charset="0"/>
                        </a:rPr>
                        <a:t> </a:t>
                      </a:r>
                      <a:r>
                        <a:rPr lang="en-US" sz="3200" baseline="0" dirty="0" err="1" smtClean="0">
                          <a:solidFill>
                            <a:srgbClr val="0070C0"/>
                          </a:solidFill>
                          <a:latin typeface="Times New Roman" panose="02020603050405020304" pitchFamily="18" charset="0"/>
                          <a:cs typeface="Times New Roman" panose="02020603050405020304" pitchFamily="18" charset="0"/>
                        </a:rPr>
                        <a:t>đo</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dirty="0" err="1" smtClean="0">
                          <a:solidFill>
                            <a:srgbClr val="0070C0"/>
                          </a:solidFill>
                          <a:latin typeface="Times New Roman" panose="02020603050405020304" pitchFamily="18" charset="0"/>
                          <a:cs typeface="Times New Roman" panose="02020603050405020304" pitchFamily="18" charset="0"/>
                        </a:rPr>
                        <a:t>Lần</a:t>
                      </a:r>
                      <a:r>
                        <a:rPr lang="en-US" sz="3200" baseline="0" dirty="0" smtClean="0">
                          <a:solidFill>
                            <a:srgbClr val="0070C0"/>
                          </a:solidFill>
                          <a:latin typeface="Times New Roman" panose="02020603050405020304" pitchFamily="18" charset="0"/>
                          <a:cs typeface="Times New Roman" panose="02020603050405020304" pitchFamily="18" charset="0"/>
                        </a:rPr>
                        <a:t> </a:t>
                      </a:r>
                      <a:r>
                        <a:rPr lang="en-US" sz="3200" baseline="0" dirty="0" err="1" smtClean="0">
                          <a:solidFill>
                            <a:srgbClr val="0070C0"/>
                          </a:solidFill>
                          <a:latin typeface="Times New Roman" panose="02020603050405020304" pitchFamily="18" charset="0"/>
                          <a:cs typeface="Times New Roman" panose="02020603050405020304" pitchFamily="18" charset="0"/>
                        </a:rPr>
                        <a:t>đo</a:t>
                      </a:r>
                      <a:r>
                        <a:rPr lang="en-US" sz="3200" baseline="0" dirty="0" smtClean="0">
                          <a:solidFill>
                            <a:srgbClr val="0070C0"/>
                          </a:solidFill>
                          <a:latin typeface="Times New Roman" panose="02020603050405020304" pitchFamily="18" charset="0"/>
                          <a:cs typeface="Times New Roman" panose="02020603050405020304" pitchFamily="18" charset="0"/>
                        </a:rPr>
                        <a:t> 1</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dirty="0" err="1" smtClean="0">
                          <a:solidFill>
                            <a:srgbClr val="0070C0"/>
                          </a:solidFill>
                          <a:latin typeface="Times New Roman" panose="02020603050405020304" pitchFamily="18" charset="0"/>
                          <a:cs typeface="Times New Roman" panose="02020603050405020304" pitchFamily="18" charset="0"/>
                        </a:rPr>
                        <a:t>Lần</a:t>
                      </a:r>
                      <a:r>
                        <a:rPr lang="en-US" sz="3200" baseline="0" dirty="0" smtClean="0">
                          <a:solidFill>
                            <a:srgbClr val="0070C0"/>
                          </a:solidFill>
                          <a:latin typeface="Times New Roman" panose="02020603050405020304" pitchFamily="18" charset="0"/>
                          <a:cs typeface="Times New Roman" panose="02020603050405020304" pitchFamily="18" charset="0"/>
                        </a:rPr>
                        <a:t> </a:t>
                      </a:r>
                      <a:r>
                        <a:rPr lang="en-US" sz="3200" baseline="0" dirty="0" err="1" smtClean="0">
                          <a:solidFill>
                            <a:srgbClr val="0070C0"/>
                          </a:solidFill>
                          <a:latin typeface="Times New Roman" panose="02020603050405020304" pitchFamily="18" charset="0"/>
                          <a:cs typeface="Times New Roman" panose="02020603050405020304" pitchFamily="18" charset="0"/>
                        </a:rPr>
                        <a:t>đo</a:t>
                      </a:r>
                      <a:r>
                        <a:rPr lang="en-US" sz="3200" baseline="0" dirty="0" smtClean="0">
                          <a:solidFill>
                            <a:srgbClr val="0070C0"/>
                          </a:solidFill>
                          <a:latin typeface="Times New Roman" panose="02020603050405020304" pitchFamily="18" charset="0"/>
                          <a:cs typeface="Times New Roman" panose="02020603050405020304" pitchFamily="18" charset="0"/>
                        </a:rPr>
                        <a:t> 2</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dirty="0" err="1" smtClean="0">
                          <a:solidFill>
                            <a:srgbClr val="0070C0"/>
                          </a:solidFill>
                          <a:latin typeface="Times New Roman" panose="02020603050405020304" pitchFamily="18" charset="0"/>
                          <a:cs typeface="Times New Roman" panose="02020603050405020304" pitchFamily="18" charset="0"/>
                        </a:rPr>
                        <a:t>Lần</a:t>
                      </a:r>
                      <a:r>
                        <a:rPr lang="en-US" sz="3200" baseline="0" dirty="0" smtClean="0">
                          <a:solidFill>
                            <a:srgbClr val="0070C0"/>
                          </a:solidFill>
                          <a:latin typeface="Times New Roman" panose="02020603050405020304" pitchFamily="18" charset="0"/>
                          <a:cs typeface="Times New Roman" panose="02020603050405020304" pitchFamily="18" charset="0"/>
                        </a:rPr>
                        <a:t> </a:t>
                      </a:r>
                      <a:r>
                        <a:rPr lang="en-US" sz="3200" baseline="0" dirty="0" err="1" smtClean="0">
                          <a:solidFill>
                            <a:srgbClr val="0070C0"/>
                          </a:solidFill>
                          <a:latin typeface="Times New Roman" panose="02020603050405020304" pitchFamily="18" charset="0"/>
                          <a:cs typeface="Times New Roman" panose="02020603050405020304" pitchFamily="18" charset="0"/>
                        </a:rPr>
                        <a:t>đo</a:t>
                      </a:r>
                      <a:r>
                        <a:rPr lang="en-US" sz="3200" baseline="0" dirty="0" smtClean="0">
                          <a:solidFill>
                            <a:srgbClr val="0070C0"/>
                          </a:solidFill>
                          <a:latin typeface="Times New Roman" panose="02020603050405020304" pitchFamily="18" charset="0"/>
                          <a:cs typeface="Times New Roman" panose="02020603050405020304" pitchFamily="18" charset="0"/>
                        </a:rPr>
                        <a:t> 3</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dirty="0" err="1" smtClean="0">
                          <a:solidFill>
                            <a:srgbClr val="0070C0"/>
                          </a:solidFill>
                          <a:latin typeface="Times New Roman" panose="02020603050405020304" pitchFamily="18" charset="0"/>
                          <a:cs typeface="Times New Roman" panose="02020603050405020304" pitchFamily="18" charset="0"/>
                        </a:rPr>
                        <a:t>Giá</a:t>
                      </a:r>
                      <a:r>
                        <a:rPr lang="en-US" sz="3200" baseline="0" dirty="0" smtClean="0">
                          <a:solidFill>
                            <a:srgbClr val="0070C0"/>
                          </a:solidFill>
                          <a:latin typeface="Times New Roman" panose="02020603050405020304" pitchFamily="18" charset="0"/>
                          <a:cs typeface="Times New Roman" panose="02020603050405020304" pitchFamily="18" charset="0"/>
                        </a:rPr>
                        <a:t> </a:t>
                      </a:r>
                      <a:r>
                        <a:rPr lang="en-US" sz="3200" baseline="0" dirty="0" err="1" smtClean="0">
                          <a:solidFill>
                            <a:srgbClr val="0070C0"/>
                          </a:solidFill>
                          <a:latin typeface="Times New Roman" panose="02020603050405020304" pitchFamily="18" charset="0"/>
                          <a:cs typeface="Times New Roman" panose="02020603050405020304" pitchFamily="18" charset="0"/>
                        </a:rPr>
                        <a:t>trị</a:t>
                      </a:r>
                      <a:r>
                        <a:rPr lang="en-US" sz="3200" baseline="0" dirty="0" smtClean="0">
                          <a:solidFill>
                            <a:srgbClr val="0070C0"/>
                          </a:solidFill>
                          <a:latin typeface="Times New Roman" panose="02020603050405020304" pitchFamily="18" charset="0"/>
                          <a:cs typeface="Times New Roman" panose="02020603050405020304" pitchFamily="18" charset="0"/>
                        </a:rPr>
                        <a:t> TB</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r>
              <a:tr h="609600">
                <a:tc>
                  <a:txBody>
                    <a:bodyPr/>
                    <a:lstStyle/>
                    <a:p>
                      <a:r>
                        <a:rPr lang="en-US" sz="3200" dirty="0" err="1" smtClean="0">
                          <a:solidFill>
                            <a:srgbClr val="0070C0"/>
                          </a:solidFill>
                          <a:latin typeface="Times New Roman" panose="02020603050405020304" pitchFamily="18" charset="0"/>
                          <a:cs typeface="Times New Roman" panose="02020603050405020304" pitchFamily="18" charset="0"/>
                        </a:rPr>
                        <a:t>Chiều</a:t>
                      </a:r>
                      <a:r>
                        <a:rPr lang="en-US" sz="3200" baseline="0" dirty="0" smtClean="0">
                          <a:solidFill>
                            <a:srgbClr val="0070C0"/>
                          </a:solidFill>
                          <a:latin typeface="Times New Roman" panose="02020603050405020304" pitchFamily="18" charset="0"/>
                          <a:cs typeface="Times New Roman" panose="02020603050405020304" pitchFamily="18" charset="0"/>
                        </a:rPr>
                        <a:t> </a:t>
                      </a:r>
                      <a:r>
                        <a:rPr lang="en-US" sz="3200" baseline="0" dirty="0" err="1" smtClean="0">
                          <a:solidFill>
                            <a:srgbClr val="0070C0"/>
                          </a:solidFill>
                          <a:latin typeface="Times New Roman" panose="02020603050405020304" pitchFamily="18" charset="0"/>
                          <a:cs typeface="Times New Roman" panose="02020603050405020304" pitchFamily="18" charset="0"/>
                        </a:rPr>
                        <a:t>dài</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i="1" dirty="0" smtClean="0">
                          <a:solidFill>
                            <a:srgbClr val="0070C0"/>
                          </a:solidFill>
                          <a:latin typeface="Times New Roman" panose="02020603050405020304" pitchFamily="18" charset="0"/>
                          <a:cs typeface="Times New Roman" panose="02020603050405020304" pitchFamily="18" charset="0"/>
                        </a:rPr>
                        <a:t>l</a:t>
                      </a:r>
                      <a:r>
                        <a:rPr lang="en-US" sz="3200" i="1" baseline="-25000" dirty="0" smtClean="0">
                          <a:solidFill>
                            <a:srgbClr val="0070C0"/>
                          </a:solidFill>
                          <a:latin typeface="Times New Roman" panose="02020603050405020304" pitchFamily="18" charset="0"/>
                          <a:cs typeface="Times New Roman" panose="02020603050405020304" pitchFamily="18" charset="0"/>
                        </a:rPr>
                        <a:t>1</a:t>
                      </a:r>
                      <a:r>
                        <a:rPr lang="en-US" sz="3200" i="1" baseline="0" dirty="0" smtClean="0">
                          <a:solidFill>
                            <a:srgbClr val="0070C0"/>
                          </a:solidFill>
                          <a:latin typeface="Times New Roman" panose="02020603050405020304" pitchFamily="18" charset="0"/>
                          <a:cs typeface="Times New Roman" panose="02020603050405020304" pitchFamily="18" charset="0"/>
                        </a:rPr>
                        <a:t>=?</a:t>
                      </a:r>
                      <a:endParaRPr lang="en-US" sz="3200" i="1"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1" dirty="0" smtClean="0">
                          <a:solidFill>
                            <a:srgbClr val="0070C0"/>
                          </a:solidFill>
                          <a:latin typeface="Times New Roman" panose="02020603050405020304" pitchFamily="18" charset="0"/>
                          <a:cs typeface="Times New Roman" panose="02020603050405020304" pitchFamily="18" charset="0"/>
                        </a:rPr>
                        <a:t>l</a:t>
                      </a:r>
                      <a:r>
                        <a:rPr lang="en-US" sz="3200" i="1" baseline="-25000" dirty="0" smtClean="0">
                          <a:solidFill>
                            <a:srgbClr val="0070C0"/>
                          </a:solidFill>
                          <a:latin typeface="Times New Roman" panose="02020603050405020304" pitchFamily="18" charset="0"/>
                          <a:cs typeface="Times New Roman" panose="02020603050405020304" pitchFamily="18" charset="0"/>
                        </a:rPr>
                        <a:t>2</a:t>
                      </a:r>
                      <a:r>
                        <a:rPr lang="en-US" sz="3200" i="1" baseline="0" dirty="0" smtClean="0">
                          <a:solidFill>
                            <a:srgbClr val="0070C0"/>
                          </a:solidFill>
                          <a:latin typeface="Times New Roman" panose="02020603050405020304" pitchFamily="18" charset="0"/>
                          <a:cs typeface="Times New Roman" panose="02020603050405020304" pitchFamily="18" charset="0"/>
                        </a:rPr>
                        <a:t>=?</a:t>
                      </a:r>
                      <a:endParaRPr lang="en-US" sz="3200" i="1" dirty="0" smtClean="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r>
                        <a:rPr lang="en-US" sz="3200" i="1" dirty="0" smtClean="0">
                          <a:solidFill>
                            <a:srgbClr val="0070C0"/>
                          </a:solidFill>
                          <a:latin typeface="Times New Roman" panose="02020603050405020304" pitchFamily="18" charset="0"/>
                          <a:cs typeface="Times New Roman" panose="02020603050405020304" pitchFamily="18" charset="0"/>
                        </a:rPr>
                        <a:t>l</a:t>
                      </a:r>
                      <a:r>
                        <a:rPr lang="en-US" sz="3200" i="1" baseline="-25000" dirty="0" smtClean="0">
                          <a:solidFill>
                            <a:srgbClr val="0070C0"/>
                          </a:solidFill>
                          <a:latin typeface="Times New Roman" panose="02020603050405020304" pitchFamily="18" charset="0"/>
                          <a:cs typeface="Times New Roman" panose="02020603050405020304" pitchFamily="18" charset="0"/>
                        </a:rPr>
                        <a:t>3</a:t>
                      </a:r>
                      <a:r>
                        <a:rPr lang="en-US" sz="3200" i="1" baseline="0" dirty="0" smtClean="0">
                          <a:solidFill>
                            <a:srgbClr val="0070C0"/>
                          </a:solidFill>
                          <a:latin typeface="Times New Roman" panose="02020603050405020304" pitchFamily="18" charset="0"/>
                          <a:cs typeface="Times New Roman" panose="02020603050405020304" pitchFamily="18" charset="0"/>
                        </a:rPr>
                        <a:t>=?</a:t>
                      </a:r>
                      <a:endParaRPr lang="en-US" sz="3200" i="1"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1" dirty="0" err="1" smtClean="0">
                          <a:solidFill>
                            <a:srgbClr val="0070C0"/>
                          </a:solidFill>
                          <a:latin typeface="Times New Roman" panose="02020603050405020304" pitchFamily="18" charset="0"/>
                          <a:cs typeface="Times New Roman" panose="02020603050405020304" pitchFamily="18" charset="0"/>
                        </a:rPr>
                        <a:t>l</a:t>
                      </a:r>
                      <a:r>
                        <a:rPr lang="en-US" sz="3200" i="1" baseline="-25000" dirty="0" err="1" smtClean="0">
                          <a:solidFill>
                            <a:srgbClr val="0070C0"/>
                          </a:solidFill>
                          <a:latin typeface="Times New Roman" panose="02020603050405020304" pitchFamily="18" charset="0"/>
                          <a:cs typeface="Times New Roman" panose="02020603050405020304" pitchFamily="18" charset="0"/>
                        </a:rPr>
                        <a:t>TB</a:t>
                      </a:r>
                      <a:r>
                        <a:rPr lang="en-US" sz="3200" i="1" baseline="0" dirty="0" smtClean="0">
                          <a:solidFill>
                            <a:srgbClr val="0070C0"/>
                          </a:solidFill>
                          <a:latin typeface="Times New Roman" panose="02020603050405020304" pitchFamily="18" charset="0"/>
                          <a:cs typeface="Times New Roman" panose="02020603050405020304" pitchFamily="18" charset="0"/>
                        </a:rPr>
                        <a:t>=?</a:t>
                      </a:r>
                      <a:endParaRPr lang="en-US" sz="3200" i="1" dirty="0" smtClean="0">
                        <a:solidFill>
                          <a:srgbClr val="0070C0"/>
                        </a:solidFill>
                        <a:latin typeface="Times New Roman" panose="02020603050405020304" pitchFamily="18" charset="0"/>
                        <a:cs typeface="Times New Roman" panose="02020603050405020304" pitchFamily="18" charset="0"/>
                      </a:endParaRPr>
                    </a:p>
                  </a:txBody>
                  <a:tcPr marL="121920" marR="121920" marT="60960" marB="60960"/>
                </a:tc>
              </a:tr>
              <a:tr h="609600">
                <a:tc>
                  <a:txBody>
                    <a:bodyPr/>
                    <a:lstStyle/>
                    <a:p>
                      <a:r>
                        <a:rPr lang="en-US" sz="3200" dirty="0" err="1" smtClean="0">
                          <a:solidFill>
                            <a:srgbClr val="0070C0"/>
                          </a:solidFill>
                          <a:latin typeface="Times New Roman" panose="02020603050405020304" pitchFamily="18" charset="0"/>
                          <a:cs typeface="Times New Roman" panose="02020603050405020304" pitchFamily="18" charset="0"/>
                        </a:rPr>
                        <a:t>Độ</a:t>
                      </a:r>
                      <a:r>
                        <a:rPr lang="en-US" sz="3200" baseline="0" dirty="0" smtClean="0">
                          <a:solidFill>
                            <a:srgbClr val="0070C0"/>
                          </a:solidFill>
                          <a:latin typeface="Times New Roman" panose="02020603050405020304" pitchFamily="18" charset="0"/>
                          <a:cs typeface="Times New Roman" panose="02020603050405020304" pitchFamily="18" charset="0"/>
                        </a:rPr>
                        <a:t> </a:t>
                      </a:r>
                      <a:r>
                        <a:rPr lang="en-US" sz="3200" baseline="0" dirty="0" err="1" smtClean="0">
                          <a:solidFill>
                            <a:srgbClr val="0070C0"/>
                          </a:solidFill>
                          <a:latin typeface="Times New Roman" panose="02020603050405020304" pitchFamily="18" charset="0"/>
                          <a:cs typeface="Times New Roman" panose="02020603050405020304" pitchFamily="18" charset="0"/>
                        </a:rPr>
                        <a:t>dày</a:t>
                      </a:r>
                      <a:endParaRPr lang="en-US" sz="3200" dirty="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0" baseline="0" dirty="0" smtClean="0">
                          <a:solidFill>
                            <a:srgbClr val="0070C0"/>
                          </a:solidFill>
                          <a:latin typeface="Times New Roman" panose="02020603050405020304" pitchFamily="18" charset="0"/>
                          <a:cs typeface="Times New Roman" panose="02020603050405020304" pitchFamily="18" charset="0"/>
                        </a:rPr>
                        <a:t>d</a:t>
                      </a:r>
                      <a:r>
                        <a:rPr lang="en-US" sz="3200" i="1" baseline="-25000" dirty="0" smtClean="0">
                          <a:solidFill>
                            <a:srgbClr val="0070C0"/>
                          </a:solidFill>
                          <a:latin typeface="Times New Roman" panose="02020603050405020304" pitchFamily="18" charset="0"/>
                          <a:cs typeface="Times New Roman" panose="02020603050405020304" pitchFamily="18" charset="0"/>
                        </a:rPr>
                        <a:t>1</a:t>
                      </a:r>
                      <a:r>
                        <a:rPr lang="en-US" sz="3200" i="1" baseline="0" dirty="0" smtClean="0">
                          <a:solidFill>
                            <a:srgbClr val="0070C0"/>
                          </a:solidFill>
                          <a:latin typeface="Times New Roman" panose="02020603050405020304" pitchFamily="18" charset="0"/>
                          <a:cs typeface="Times New Roman" panose="02020603050405020304" pitchFamily="18" charset="0"/>
                        </a:rPr>
                        <a:t>=?</a:t>
                      </a:r>
                      <a:endParaRPr lang="en-US" sz="3200" i="1" dirty="0" smtClean="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0" dirty="0" smtClean="0">
                          <a:solidFill>
                            <a:srgbClr val="0070C0"/>
                          </a:solidFill>
                          <a:latin typeface="Times New Roman" panose="02020603050405020304" pitchFamily="18" charset="0"/>
                          <a:cs typeface="Times New Roman" panose="02020603050405020304" pitchFamily="18" charset="0"/>
                        </a:rPr>
                        <a:t>d</a:t>
                      </a:r>
                      <a:r>
                        <a:rPr lang="en-US" sz="3200" i="1" baseline="-25000" dirty="0" smtClean="0">
                          <a:solidFill>
                            <a:srgbClr val="0070C0"/>
                          </a:solidFill>
                          <a:latin typeface="Times New Roman" panose="02020603050405020304" pitchFamily="18" charset="0"/>
                          <a:cs typeface="Times New Roman" panose="02020603050405020304" pitchFamily="18" charset="0"/>
                        </a:rPr>
                        <a:t>2</a:t>
                      </a:r>
                      <a:r>
                        <a:rPr lang="en-US" sz="3200" i="1" baseline="0" dirty="0" smtClean="0">
                          <a:solidFill>
                            <a:srgbClr val="0070C0"/>
                          </a:solidFill>
                          <a:latin typeface="Times New Roman" panose="02020603050405020304" pitchFamily="18" charset="0"/>
                          <a:cs typeface="Times New Roman" panose="02020603050405020304" pitchFamily="18" charset="0"/>
                        </a:rPr>
                        <a:t>=?</a:t>
                      </a:r>
                      <a:endParaRPr lang="en-US" sz="3200" i="1" dirty="0" smtClean="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0" dirty="0" smtClean="0">
                          <a:solidFill>
                            <a:srgbClr val="0070C0"/>
                          </a:solidFill>
                          <a:latin typeface="Times New Roman" panose="02020603050405020304" pitchFamily="18" charset="0"/>
                          <a:cs typeface="Times New Roman" panose="02020603050405020304" pitchFamily="18" charset="0"/>
                        </a:rPr>
                        <a:t>d</a:t>
                      </a:r>
                      <a:r>
                        <a:rPr lang="en-US" sz="3200" i="1" baseline="-25000" dirty="0" smtClean="0">
                          <a:solidFill>
                            <a:srgbClr val="0070C0"/>
                          </a:solidFill>
                          <a:latin typeface="Times New Roman" panose="02020603050405020304" pitchFamily="18" charset="0"/>
                          <a:cs typeface="Times New Roman" panose="02020603050405020304" pitchFamily="18" charset="0"/>
                        </a:rPr>
                        <a:t>3</a:t>
                      </a:r>
                      <a:r>
                        <a:rPr lang="en-US" sz="3200" i="1" baseline="0" dirty="0" smtClean="0">
                          <a:solidFill>
                            <a:srgbClr val="0070C0"/>
                          </a:solidFill>
                          <a:latin typeface="Times New Roman" panose="02020603050405020304" pitchFamily="18" charset="0"/>
                          <a:cs typeface="Times New Roman" panose="02020603050405020304" pitchFamily="18" charset="0"/>
                        </a:rPr>
                        <a:t>=?</a:t>
                      </a:r>
                      <a:endParaRPr lang="en-US" sz="3200" i="1" dirty="0" smtClean="0">
                        <a:solidFill>
                          <a:srgbClr val="0070C0"/>
                        </a:solidFill>
                        <a:latin typeface="Times New Roman" panose="02020603050405020304" pitchFamily="18" charset="0"/>
                        <a:cs typeface="Times New Roman" panose="02020603050405020304" pitchFamily="18"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i="0" dirty="0" err="1" smtClean="0">
                          <a:solidFill>
                            <a:srgbClr val="0070C0"/>
                          </a:solidFill>
                          <a:latin typeface="Times New Roman" panose="02020603050405020304" pitchFamily="18" charset="0"/>
                          <a:cs typeface="Times New Roman" panose="02020603050405020304" pitchFamily="18" charset="0"/>
                        </a:rPr>
                        <a:t>d</a:t>
                      </a:r>
                      <a:r>
                        <a:rPr lang="en-US" sz="3200" i="1" baseline="-25000" dirty="0" err="1" smtClean="0">
                          <a:solidFill>
                            <a:srgbClr val="0070C0"/>
                          </a:solidFill>
                          <a:latin typeface="Times New Roman" panose="02020603050405020304" pitchFamily="18" charset="0"/>
                          <a:cs typeface="Times New Roman" panose="02020603050405020304" pitchFamily="18" charset="0"/>
                        </a:rPr>
                        <a:t>TB</a:t>
                      </a:r>
                      <a:r>
                        <a:rPr lang="en-US" sz="3200" i="1" baseline="0" dirty="0" smtClean="0">
                          <a:solidFill>
                            <a:srgbClr val="0070C0"/>
                          </a:solidFill>
                          <a:latin typeface="Times New Roman" panose="02020603050405020304" pitchFamily="18" charset="0"/>
                          <a:cs typeface="Times New Roman" panose="02020603050405020304" pitchFamily="18" charset="0"/>
                        </a:rPr>
                        <a:t>=?</a:t>
                      </a:r>
                      <a:endParaRPr lang="en-US" sz="3200" i="1" dirty="0" smtClean="0">
                        <a:solidFill>
                          <a:srgbClr val="0070C0"/>
                        </a:solidFill>
                        <a:latin typeface="Times New Roman" panose="02020603050405020304" pitchFamily="18" charset="0"/>
                        <a:cs typeface="Times New Roman" panose="02020603050405020304" pitchFamily="18" charset="0"/>
                      </a:endParaRPr>
                    </a:p>
                  </a:txBody>
                  <a:tcPr marL="121920" marR="121920" marT="60960" marB="60960"/>
                </a:tc>
              </a:tr>
            </a:tbl>
          </a:graphicData>
        </a:graphic>
      </p:graphicFrame>
    </p:spTree>
    <p:extLst>
      <p:ext uri="{BB962C8B-B14F-4D97-AF65-F5344CB8AC3E}">
        <p14:creationId xmlns:p14="http://schemas.microsoft.com/office/powerpoint/2010/main" val="2926884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5502" y="612449"/>
            <a:ext cx="10108021" cy="1241237"/>
            <a:chOff x="871868" y="679371"/>
            <a:chExt cx="7581016" cy="930928"/>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rgbClr val="00518E"/>
                </a:solidFill>
              </a:endParaRPr>
            </a:p>
          </p:txBody>
        </p:sp>
        <p:sp>
          <p:nvSpPr>
            <p:cNvPr id="4" name="TextBox 3"/>
            <p:cNvSpPr txBox="1"/>
            <p:nvPr/>
          </p:nvSpPr>
          <p:spPr>
            <a:xfrm>
              <a:off x="871868" y="715523"/>
              <a:ext cx="818708" cy="500090"/>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III</a:t>
              </a:r>
              <a:endParaRPr lang="en-US" sz="3733"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930928"/>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VẬN DỤNG CÁCH ĐO CHIỀU DÀI VÀO ĐO THỂ TÍCH</a:t>
              </a:r>
              <a:endParaRPr lang="en-US" sz="3733" b="1" dirty="0">
                <a:solidFill>
                  <a:srgbClr val="00518E"/>
                </a:solidFill>
                <a:latin typeface="Times New Roman" panose="02020603050405020304" pitchFamily="18" charset="0"/>
                <a:cs typeface="Times New Roman" panose="02020603050405020304" pitchFamily="18" charset="0"/>
              </a:endParaRPr>
            </a:p>
          </p:txBody>
        </p:sp>
      </p:grpSp>
      <p:sp>
        <p:nvSpPr>
          <p:cNvPr id="6" name="TextBox 5"/>
          <p:cNvSpPr txBox="1"/>
          <p:nvPr/>
        </p:nvSpPr>
        <p:spPr>
          <a:xfrm>
            <a:off x="1113028" y="1975274"/>
            <a:ext cx="9898157" cy="666786"/>
          </a:xfrm>
          <a:prstGeom prst="rect">
            <a:avLst/>
          </a:prstGeom>
          <a:noFill/>
        </p:spPr>
        <p:txBody>
          <a:bodyPr wrap="square" rtlCol="0">
            <a:spAutoFit/>
          </a:bodyPr>
          <a:lstStyle/>
          <a:p>
            <a:pPr algn="just"/>
            <a:r>
              <a:rPr lang="en-US" sz="3733" dirty="0">
                <a:solidFill>
                  <a:srgbClr val="004376"/>
                </a:solidFill>
                <a:latin typeface="Times New Roman" panose="02020603050405020304" pitchFamily="18" charset="0"/>
                <a:cs typeface="Times New Roman" panose="02020603050405020304" pitchFamily="18" charset="0"/>
              </a:rPr>
              <a:t>Con </a:t>
            </a:r>
            <a:r>
              <a:rPr lang="en-US" sz="3733" dirty="0" err="1">
                <a:solidFill>
                  <a:srgbClr val="004376"/>
                </a:solidFill>
                <a:latin typeface="Times New Roman" panose="02020603050405020304" pitchFamily="18" charset="0"/>
                <a:cs typeface="Times New Roman" panose="02020603050405020304" pitchFamily="18" charset="0"/>
              </a:rPr>
              <a:t>hãy</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kể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tên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các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đơn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vị</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mà</a:t>
            </a:r>
            <a:r>
              <a:rPr lang="en-US" sz="3733" dirty="0">
                <a:solidFill>
                  <a:srgbClr val="004376"/>
                </a:solidFill>
                <a:latin typeface="Times New Roman" panose="02020603050405020304" pitchFamily="18" charset="0"/>
                <a:cs typeface="Times New Roman" panose="02020603050405020304" pitchFamily="18" charset="0"/>
              </a:rPr>
              <a:t> con </a:t>
            </a:r>
            <a:r>
              <a:rPr lang="en-US" sz="3733" dirty="0" err="1">
                <a:solidFill>
                  <a:srgbClr val="004376"/>
                </a:solidFill>
                <a:latin typeface="Times New Roman" panose="02020603050405020304" pitchFamily="18" charset="0"/>
                <a:cs typeface="Times New Roman" panose="02020603050405020304" pitchFamily="18" charset="0"/>
              </a:rPr>
              <a:t>biết</a:t>
            </a:r>
            <a:r>
              <a:rPr lang="en-US" sz="3733" dirty="0">
                <a:solidFill>
                  <a:srgbClr val="004376"/>
                </a:solidFill>
                <a:latin typeface="Times New Roman" panose="02020603050405020304" pitchFamily="18" charset="0"/>
                <a:cs typeface="Times New Roman" panose="02020603050405020304" pitchFamily="18" charset="0"/>
              </a:rPr>
              <a:t>?</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82271" y="2642060"/>
            <a:ext cx="9898157" cy="1241237"/>
          </a:xfrm>
          <a:prstGeom prst="rect">
            <a:avLst/>
          </a:prstGeom>
          <a:noFill/>
        </p:spPr>
        <p:txBody>
          <a:bodyPr wrap="square" rtlCol="0">
            <a:spAutoFit/>
          </a:bodyPr>
          <a:lstStyle/>
          <a:p>
            <a:pPr algn="just"/>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Đơn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vị</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thường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dùng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là</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mét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khối</a:t>
            </a:r>
            <a:r>
              <a:rPr lang="en-US" sz="3733" dirty="0">
                <a:solidFill>
                  <a:srgbClr val="004376"/>
                </a:solidFill>
                <a:latin typeface="Times New Roman" panose="02020603050405020304" pitchFamily="18" charset="0"/>
                <a:cs typeface="Times New Roman" panose="02020603050405020304" pitchFamily="18" charset="0"/>
              </a:rPr>
              <a:t> (m</a:t>
            </a:r>
            <a:r>
              <a:rPr lang="en-US" sz="3733" baseline="30000" dirty="0">
                <a:solidFill>
                  <a:srgbClr val="004376"/>
                </a:solidFill>
                <a:latin typeface="Times New Roman" panose="02020603050405020304" pitchFamily="18" charset="0"/>
                <a:cs typeface="Times New Roman" panose="02020603050405020304" pitchFamily="18" charset="0"/>
              </a:rPr>
              <a:t>3</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lít</a:t>
            </a:r>
            <a:r>
              <a:rPr lang="en-US" sz="3733" dirty="0">
                <a:solidFill>
                  <a:srgbClr val="004376"/>
                </a:solidFill>
                <a:latin typeface="Times New Roman" panose="02020603050405020304" pitchFamily="18" charset="0"/>
                <a:cs typeface="Times New Roman" panose="02020603050405020304" pitchFamily="18" charset="0"/>
              </a:rPr>
              <a:t> (L)</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81307" y="4028070"/>
            <a:ext cx="9898157" cy="666786"/>
          </a:xfrm>
          <a:prstGeom prst="rect">
            <a:avLst/>
          </a:prstGeom>
          <a:noFill/>
        </p:spPr>
        <p:txBody>
          <a:bodyPr wrap="square" rtlCol="0">
            <a:spAutoFit/>
          </a:bodyPr>
          <a:lstStyle/>
          <a:p>
            <a:pPr algn="just"/>
            <a:r>
              <a:rPr lang="en-US" sz="3733" dirty="0">
                <a:solidFill>
                  <a:srgbClr val="004376"/>
                </a:solidFill>
                <a:latin typeface="Times New Roman" panose="02020603050405020304" pitchFamily="18" charset="0"/>
                <a:cs typeface="Times New Roman" panose="02020603050405020304" pitchFamily="18" charset="0"/>
              </a:rPr>
              <a:t> 1 m</a:t>
            </a:r>
            <a:r>
              <a:rPr lang="en-US" sz="3733" baseline="30000" dirty="0">
                <a:solidFill>
                  <a:srgbClr val="004376"/>
                </a:solidFill>
                <a:latin typeface="Times New Roman" panose="02020603050405020304" pitchFamily="18" charset="0"/>
                <a:cs typeface="Times New Roman" panose="02020603050405020304" pitchFamily="18" charset="0"/>
              </a:rPr>
              <a:t>3 </a:t>
            </a:r>
            <a:r>
              <a:rPr lang="en-US" sz="3733" dirty="0">
                <a:solidFill>
                  <a:srgbClr val="004376"/>
                </a:solidFill>
                <a:latin typeface="Times New Roman" panose="02020603050405020304" pitchFamily="18" charset="0"/>
                <a:cs typeface="Times New Roman" panose="02020603050405020304" pitchFamily="18" charset="0"/>
              </a:rPr>
              <a:t>= 1000L</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381307" y="4550083"/>
            <a:ext cx="9898157" cy="666786"/>
          </a:xfrm>
          <a:prstGeom prst="rect">
            <a:avLst/>
          </a:prstGeom>
          <a:noFill/>
        </p:spPr>
        <p:txBody>
          <a:bodyPr wrap="square" rtlCol="0">
            <a:spAutoFit/>
          </a:bodyPr>
          <a:lstStyle/>
          <a:p>
            <a:pPr algn="just"/>
            <a:r>
              <a:rPr lang="en-US" sz="3733" dirty="0">
                <a:solidFill>
                  <a:srgbClr val="004376"/>
                </a:solidFill>
                <a:latin typeface="Times New Roman" panose="02020603050405020304" pitchFamily="18" charset="0"/>
                <a:cs typeface="Times New Roman" panose="02020603050405020304" pitchFamily="18" charset="0"/>
              </a:rPr>
              <a:t> </a:t>
            </a:r>
            <a:r>
              <a:rPr lang="en-US" sz="3733" dirty="0">
                <a:solidFill>
                  <a:srgbClr val="004376"/>
                </a:solidFill>
                <a:latin typeface="Times New Roman" panose="02020603050405020304" pitchFamily="18" charset="0"/>
                <a:cs typeface="Times New Roman" panose="02020603050405020304" pitchFamily="18" charset="0"/>
              </a:rPr>
              <a:t>1mL = 1 cm</a:t>
            </a:r>
            <a:r>
              <a:rPr lang="en-US" sz="3733" baseline="30000" dirty="0">
                <a:solidFill>
                  <a:srgbClr val="004376"/>
                </a:solidFill>
                <a:latin typeface="Times New Roman" panose="02020603050405020304" pitchFamily="18" charset="0"/>
                <a:cs typeface="Times New Roman" panose="02020603050405020304" pitchFamily="18" charset="0"/>
              </a:rPr>
              <a:t>3</a:t>
            </a:r>
            <a:endParaRPr lang="en-US" sz="3733"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304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7575" y="424043"/>
            <a:ext cx="9898157" cy="666786"/>
          </a:xfrm>
          <a:prstGeom prst="rect">
            <a:avLst/>
          </a:prstGeom>
          <a:noFill/>
        </p:spPr>
        <p:txBody>
          <a:bodyPr wrap="square" rtlCol="0">
            <a:spAutoFit/>
          </a:bodyPr>
          <a:lstStyle/>
          <a:p>
            <a:pPr algn="just"/>
            <a:r>
              <a:rPr lang="en-US" sz="3733" dirty="0" err="1">
                <a:solidFill>
                  <a:srgbClr val="004376"/>
                </a:solidFill>
                <a:latin typeface="Times New Roman" panose="02020603050405020304" pitchFamily="18" charset="0"/>
                <a:cs typeface="Times New Roman" panose="02020603050405020304" pitchFamily="18" charset="0"/>
              </a:rPr>
              <a:t>Hãy</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dựa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H</a:t>
            </a:r>
            <a:r>
              <a:rPr lang="en-US" sz="3733" dirty="0" err="1">
                <a:solidFill>
                  <a:srgbClr val="004376"/>
                </a:solidFill>
                <a:latin typeface="Times New Roman" panose="02020603050405020304" pitchFamily="18" charset="0"/>
                <a:cs typeface="Times New Roman" panose="02020603050405020304" pitchFamily="18" charset="0"/>
              </a:rPr>
              <a:t>ình</a:t>
            </a:r>
            <a:r>
              <a:rPr lang="en-US" sz="3733" dirty="0">
                <a:solidFill>
                  <a:srgbClr val="004376"/>
                </a:solidFill>
                <a:latin typeface="Times New Roman" panose="02020603050405020304" pitchFamily="18" charset="0"/>
                <a:cs typeface="Times New Roman" panose="02020603050405020304" pitchFamily="18" charset="0"/>
              </a:rPr>
              <a:t> 5.4 </a:t>
            </a:r>
            <a:r>
              <a:rPr lang="en-US" sz="3733" dirty="0" err="1">
                <a:solidFill>
                  <a:srgbClr val="004376"/>
                </a:solidFill>
                <a:latin typeface="Times New Roman" panose="02020603050405020304" pitchFamily="18" charset="0"/>
                <a:cs typeface="Times New Roman" panose="02020603050405020304" pitchFamily="18" charset="0"/>
              </a:rPr>
              <a:t>để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mô</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tả</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cách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41111" y="2183219"/>
            <a:ext cx="3478221" cy="1815690"/>
          </a:xfrm>
          <a:prstGeom prst="rect">
            <a:avLst/>
          </a:prstGeom>
          <a:noFill/>
        </p:spPr>
        <p:txBody>
          <a:bodyPr wrap="square" rtlCol="0">
            <a:spAutoFit/>
          </a:bodyPr>
          <a:lstStyle/>
          <a:p>
            <a:pPr algn="just"/>
            <a:r>
              <a:rPr lang="en-US" sz="3733" dirty="0" err="1">
                <a:solidFill>
                  <a:srgbClr val="004376"/>
                </a:solidFill>
                <a:latin typeface="Times New Roman" panose="02020603050405020304" pitchFamily="18" charset="0"/>
                <a:cs typeface="Times New Roman" panose="02020603050405020304" pitchFamily="18" charset="0"/>
              </a:rPr>
              <a:t>Vật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rắn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không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thấm</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nước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bỏ</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lọt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bình</a:t>
            </a:r>
            <a:r>
              <a:rPr lang="en-US" sz="3733" dirty="0">
                <a:solidFill>
                  <a:srgbClr val="004376"/>
                </a:solidFill>
                <a:latin typeface="Times New Roman" panose="02020603050405020304" pitchFamily="18" charset="0"/>
                <a:cs typeface="Times New Roman" panose="02020603050405020304" pitchFamily="18" charset="0"/>
              </a:rPr>
              <a:t> chia </a:t>
            </a:r>
            <a:r>
              <a:rPr lang="en-US" sz="3733" dirty="0" err="1">
                <a:solidFill>
                  <a:srgbClr val="004376"/>
                </a:solidFill>
                <a:latin typeface="Times New Roman" panose="02020603050405020304" pitchFamily="18" charset="0"/>
                <a:cs typeface="Times New Roman" panose="02020603050405020304" pitchFamily="18" charset="0"/>
              </a:rPr>
              <a:t>độ</a:t>
            </a:r>
            <a:endParaRPr lang="en-US" sz="3733" dirty="0">
              <a:solidFill>
                <a:srgbClr val="004376"/>
              </a:solidFill>
              <a:latin typeface="Times New Roman" panose="02020603050405020304" pitchFamily="18" charset="0"/>
              <a:cs typeface="Times New Roman" panose="02020603050405020304" pitchFamily="18" charset="0"/>
            </a:endParaRPr>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735" y="1090829"/>
            <a:ext cx="4475997" cy="551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6250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546989" y="907348"/>
            <a:ext cx="3586716" cy="48909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085" y="1265870"/>
            <a:ext cx="2594520" cy="387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466286" y="562652"/>
            <a:ext cx="7328751" cy="124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376"/>
                </a:solidFill>
                <a:latin typeface="Times New Roman" panose="02020603050405020304" pitchFamily="18" charset="0"/>
                <a:cs typeface="Times New Roman" panose="02020603050405020304" pitchFamily="18" charset="0"/>
              </a:rPr>
              <a:t>Bước</a:t>
            </a:r>
            <a:r>
              <a:rPr lang="en-US" sz="3733" dirty="0">
                <a:solidFill>
                  <a:srgbClr val="004376"/>
                </a:solidFill>
                <a:latin typeface="Times New Roman" panose="02020603050405020304" pitchFamily="18" charset="0"/>
                <a:cs typeface="Times New Roman" panose="02020603050405020304" pitchFamily="18" charset="0"/>
              </a:rPr>
              <a:t> 1: </a:t>
            </a:r>
            <a:r>
              <a:rPr lang="en-US" sz="3733" dirty="0" err="1">
                <a:solidFill>
                  <a:srgbClr val="004376"/>
                </a:solidFill>
                <a:latin typeface="Times New Roman" panose="02020603050405020304" pitchFamily="18" charset="0"/>
                <a:cs typeface="Times New Roman" panose="02020603050405020304" pitchFamily="18" charset="0"/>
              </a:rPr>
              <a:t>Đổ</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nước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bình</a:t>
            </a:r>
            <a:r>
              <a:rPr lang="en-US" sz="3733" dirty="0">
                <a:solidFill>
                  <a:srgbClr val="004376"/>
                </a:solidFill>
                <a:latin typeface="Times New Roman" panose="02020603050405020304" pitchFamily="18" charset="0"/>
                <a:cs typeface="Times New Roman" panose="02020603050405020304" pitchFamily="18" charset="0"/>
              </a:rPr>
              <a:t> chia </a:t>
            </a:r>
            <a:r>
              <a:rPr lang="en-US" sz="3733" dirty="0" err="1">
                <a:solidFill>
                  <a:srgbClr val="004376"/>
                </a:solidFill>
                <a:latin typeface="Times New Roman" panose="02020603050405020304" pitchFamily="18" charset="0"/>
                <a:cs typeface="Times New Roman" panose="02020603050405020304" pitchFamily="18" charset="0"/>
              </a:rPr>
              <a:t>độ</a:t>
            </a:r>
            <a:r>
              <a:rPr lang="en-US" sz="3733" dirty="0">
                <a:solidFill>
                  <a:srgbClr val="004376"/>
                </a:solidFill>
                <a:latin typeface="Times New Roman" panose="02020603050405020304" pitchFamily="18" charset="0"/>
                <a:cs typeface="Times New Roman" panose="02020603050405020304" pitchFamily="18" charset="0"/>
              </a:rPr>
              <a:t> (V</a:t>
            </a:r>
            <a:r>
              <a:rPr lang="en-US" sz="3733" baseline="-25000" dirty="0">
                <a:solidFill>
                  <a:srgbClr val="004376"/>
                </a:solidFill>
                <a:latin typeface="Times New Roman" panose="02020603050405020304" pitchFamily="18" charset="0"/>
                <a:cs typeface="Times New Roman" panose="02020603050405020304" pitchFamily="18" charset="0"/>
              </a:rPr>
              <a:t>1</a:t>
            </a:r>
            <a:r>
              <a:rPr lang="en-US" sz="3733" dirty="0">
                <a:solidFill>
                  <a:srgbClr val="004376"/>
                </a:solidFill>
                <a:latin typeface="Times New Roman" panose="02020603050405020304" pitchFamily="18" charset="0"/>
                <a:cs typeface="Times New Roman" panose="02020603050405020304" pitchFamily="18" charset="0"/>
              </a:rPr>
              <a:t>) </a:t>
            </a:r>
          </a:p>
        </p:txBody>
      </p:sp>
      <p:sp>
        <p:nvSpPr>
          <p:cNvPr id="7" name="Text Box 8"/>
          <p:cNvSpPr txBox="1">
            <a:spLocks noChangeArrowheads="1"/>
          </p:cNvSpPr>
          <p:nvPr/>
        </p:nvSpPr>
        <p:spPr bwMode="auto">
          <a:xfrm>
            <a:off x="466286" y="1803889"/>
            <a:ext cx="6705600"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376"/>
                </a:solidFill>
                <a:latin typeface="Times New Roman" panose="02020603050405020304" pitchFamily="18" charset="0"/>
                <a:cs typeface="Times New Roman" panose="02020603050405020304" pitchFamily="18" charset="0"/>
              </a:rPr>
              <a:t>Bước</a:t>
            </a:r>
            <a:r>
              <a:rPr lang="en-US" sz="3733" dirty="0">
                <a:solidFill>
                  <a:srgbClr val="004376"/>
                </a:solidFill>
                <a:latin typeface="Times New Roman" panose="02020603050405020304" pitchFamily="18" charset="0"/>
                <a:cs typeface="Times New Roman" panose="02020603050405020304" pitchFamily="18" charset="0"/>
              </a:rPr>
              <a:t> 2: </a:t>
            </a:r>
            <a:r>
              <a:rPr lang="en-US" sz="3733" dirty="0" err="1">
                <a:solidFill>
                  <a:srgbClr val="004376"/>
                </a:solidFill>
                <a:latin typeface="Times New Roman" panose="02020603050405020304" pitchFamily="18" charset="0"/>
                <a:cs typeface="Times New Roman" panose="02020603050405020304" pitchFamily="18" charset="0"/>
              </a:rPr>
              <a:t>Thả</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vật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cần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bình</a:t>
            </a:r>
            <a:r>
              <a:rPr lang="en-US" sz="3733" dirty="0">
                <a:solidFill>
                  <a:srgbClr val="004376"/>
                </a:solidFill>
                <a:latin typeface="Times New Roman" panose="02020603050405020304" pitchFamily="18" charset="0"/>
                <a:cs typeface="Times New Roman" panose="02020603050405020304" pitchFamily="18" charset="0"/>
              </a:rPr>
              <a:t> chia </a:t>
            </a:r>
            <a:r>
              <a:rPr lang="en-US" sz="3733" dirty="0" err="1">
                <a:solidFill>
                  <a:srgbClr val="004376"/>
                </a:solidFill>
                <a:latin typeface="Times New Roman" panose="02020603050405020304" pitchFamily="18" charset="0"/>
                <a:cs typeface="Times New Roman" panose="02020603050405020304" pitchFamily="18" charset="0"/>
              </a:rPr>
              <a:t>độ</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thì</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mực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chất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lỏng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trong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bình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là</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a:solidFill>
                  <a:srgbClr val="004376"/>
                </a:solidFill>
                <a:latin typeface="Times New Roman" panose="02020603050405020304" pitchFamily="18" charset="0"/>
                <a:cs typeface="Times New Roman" panose="02020603050405020304" pitchFamily="18" charset="0"/>
              </a:rPr>
              <a:t>V</a:t>
            </a:r>
            <a:r>
              <a:rPr lang="en-US" sz="3733" baseline="-25000" dirty="0">
                <a:solidFill>
                  <a:srgbClr val="004376"/>
                </a:solidFill>
                <a:latin typeface="Times New Roman" panose="02020603050405020304" pitchFamily="18" charset="0"/>
                <a:cs typeface="Times New Roman" panose="02020603050405020304" pitchFamily="18" charset="0"/>
              </a:rPr>
              <a:t>2</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a:solidFill>
                  <a:srgbClr val="004376"/>
                </a:solidFill>
                <a:latin typeface="Times New Roman" panose="02020603050405020304" pitchFamily="18" charset="0"/>
                <a:cs typeface="Times New Roman" panose="02020603050405020304" pitchFamily="18" charset="0"/>
              </a:rPr>
              <a:t>200c</a:t>
            </a:r>
            <a:r>
              <a:rPr lang="en-US" sz="3733" baseline="30000" dirty="0">
                <a:solidFill>
                  <a:srgbClr val="004376"/>
                </a:solidFill>
                <a:latin typeface="Times New Roman" panose="02020603050405020304" pitchFamily="18" charset="0"/>
                <a:cs typeface="Times New Roman" panose="02020603050405020304" pitchFamily="18" charset="0"/>
              </a:rPr>
              <a:t>3</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466286" y="3871707"/>
            <a:ext cx="6705600" cy="124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376"/>
                </a:solidFill>
                <a:latin typeface="Times New Roman" panose="02020603050405020304" pitchFamily="18" charset="0"/>
                <a:cs typeface="Times New Roman" panose="02020603050405020304" pitchFamily="18" charset="0"/>
              </a:rPr>
              <a:t>Bước</a:t>
            </a:r>
            <a:r>
              <a:rPr lang="en-US" sz="3733" dirty="0">
                <a:solidFill>
                  <a:srgbClr val="004376"/>
                </a:solidFill>
                <a:latin typeface="Times New Roman" panose="02020603050405020304" pitchFamily="18" charset="0"/>
                <a:cs typeface="Times New Roman" panose="02020603050405020304" pitchFamily="18" charset="0"/>
              </a:rPr>
              <a:t> 3: </a:t>
            </a:r>
            <a:r>
              <a:rPr lang="en-US" sz="3733" dirty="0" err="1">
                <a:solidFill>
                  <a:srgbClr val="004376"/>
                </a:solidFill>
                <a:latin typeface="Times New Roman" panose="02020603050405020304" pitchFamily="18" charset="0"/>
                <a:cs typeface="Times New Roman" panose="02020603050405020304" pitchFamily="18" charset="0"/>
              </a:rPr>
              <a:t>Tính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của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vật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bằng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cách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lấy</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a:solidFill>
                  <a:srgbClr val="004376"/>
                </a:solidFill>
                <a:latin typeface="Times New Roman" panose="02020603050405020304" pitchFamily="18" charset="0"/>
                <a:cs typeface="Times New Roman" panose="02020603050405020304" pitchFamily="18" charset="0"/>
              </a:rPr>
              <a:t>V</a:t>
            </a:r>
            <a:r>
              <a:rPr lang="en-US" sz="3733" baseline="-25000" dirty="0">
                <a:solidFill>
                  <a:srgbClr val="004376"/>
                </a:solidFill>
                <a:latin typeface="Times New Roman" panose="02020603050405020304" pitchFamily="18" charset="0"/>
                <a:cs typeface="Times New Roman" panose="02020603050405020304" pitchFamily="18" charset="0"/>
              </a:rPr>
              <a:t>2</a:t>
            </a:r>
            <a:r>
              <a:rPr lang="en-US" sz="3733" dirty="0">
                <a:solidFill>
                  <a:srgbClr val="004376"/>
                </a:solidFill>
                <a:latin typeface="Times New Roman" panose="02020603050405020304" pitchFamily="18" charset="0"/>
                <a:cs typeface="Times New Roman" panose="02020603050405020304" pitchFamily="18" charset="0"/>
              </a:rPr>
              <a:t> - V</a:t>
            </a:r>
            <a:r>
              <a:rPr lang="en-US" sz="3733" baseline="-25000" dirty="0">
                <a:solidFill>
                  <a:srgbClr val="004376"/>
                </a:solidFill>
                <a:latin typeface="Times New Roman" panose="02020603050405020304" pitchFamily="18" charset="0"/>
                <a:cs typeface="Times New Roman" panose="02020603050405020304" pitchFamily="18" charset="0"/>
              </a:rPr>
              <a:t>1</a:t>
            </a:r>
            <a:r>
              <a:rPr lang="en-US" sz="3733" dirty="0">
                <a:solidFill>
                  <a:srgbClr val="00437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9958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634" y="2618043"/>
            <a:ext cx="4334561" cy="1815690"/>
          </a:xfrm>
          <a:prstGeom prst="rect">
            <a:avLst/>
          </a:prstGeom>
          <a:noFill/>
        </p:spPr>
        <p:txBody>
          <a:bodyPr wrap="square" rtlCol="0">
            <a:spAutoFit/>
          </a:bodyPr>
          <a:lstStyle/>
          <a:p>
            <a:pPr algn="just"/>
            <a:r>
              <a:rPr lang="en-US" sz="3733" dirty="0" err="1">
                <a:solidFill>
                  <a:srgbClr val="004376"/>
                </a:solidFill>
                <a:latin typeface="Times New Roman" panose="02020603050405020304" pitchFamily="18" charset="0"/>
                <a:cs typeface="Times New Roman" panose="02020603050405020304" pitchFamily="18" charset="0"/>
              </a:rPr>
              <a:t>Vật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rắn</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không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thấm</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nước</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không</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bỏ</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lọt</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bình</a:t>
            </a:r>
            <a:r>
              <a:rPr lang="en-US" sz="3733" dirty="0">
                <a:solidFill>
                  <a:srgbClr val="004376"/>
                </a:solidFill>
                <a:latin typeface="Times New Roman" panose="02020603050405020304" pitchFamily="18" charset="0"/>
                <a:cs typeface="Times New Roman" panose="02020603050405020304" pitchFamily="18" charset="0"/>
              </a:rPr>
              <a:t> chia </a:t>
            </a:r>
            <a:r>
              <a:rPr lang="en-US" sz="3733" dirty="0" err="1">
                <a:solidFill>
                  <a:srgbClr val="004376"/>
                </a:solidFill>
                <a:latin typeface="Times New Roman" panose="02020603050405020304" pitchFamily="18" charset="0"/>
                <a:cs typeface="Times New Roman" panose="02020603050405020304" pitchFamily="18" charset="0"/>
              </a:rPr>
              <a:t>độ</a:t>
            </a:r>
            <a:endParaRPr lang="en-US" sz="3733" dirty="0">
              <a:solidFill>
                <a:srgbClr val="004376"/>
              </a:solidFill>
              <a:latin typeface="Times New Roman" panose="02020603050405020304" pitchFamily="18" charset="0"/>
              <a:cs typeface="Times New Roman" panose="02020603050405020304" pitchFamily="18" charset="0"/>
            </a:endParaRPr>
          </a:p>
        </p:txBody>
      </p:sp>
      <p:pic>
        <p:nvPicPr>
          <p:cNvPr id="3" name="Picture 12" descr="Do_the_tich_vat_ran_khong_tham_nuoc_bang_binh_tran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441" y="1678811"/>
            <a:ext cx="6157432" cy="399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02779" y="533634"/>
            <a:ext cx="9898157" cy="666786"/>
          </a:xfrm>
          <a:prstGeom prst="rect">
            <a:avLst/>
          </a:prstGeom>
          <a:noFill/>
        </p:spPr>
        <p:txBody>
          <a:bodyPr wrap="square" rtlCol="0">
            <a:spAutoFit/>
          </a:bodyPr>
          <a:lstStyle/>
          <a:p>
            <a:pPr algn="just"/>
            <a:r>
              <a:rPr lang="en-US" sz="3733" dirty="0" err="1">
                <a:solidFill>
                  <a:srgbClr val="004376"/>
                </a:solidFill>
                <a:latin typeface="Times New Roman" panose="02020603050405020304" pitchFamily="18" charset="0"/>
                <a:cs typeface="Times New Roman" panose="02020603050405020304" pitchFamily="18" charset="0"/>
              </a:rPr>
              <a:t>Hãy</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dựa</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vào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H</a:t>
            </a:r>
            <a:r>
              <a:rPr lang="en-US" sz="3733" dirty="0" err="1">
                <a:solidFill>
                  <a:srgbClr val="004376"/>
                </a:solidFill>
                <a:latin typeface="Times New Roman" panose="02020603050405020304" pitchFamily="18" charset="0"/>
                <a:cs typeface="Times New Roman" panose="02020603050405020304" pitchFamily="18" charset="0"/>
              </a:rPr>
              <a:t>ình</a:t>
            </a:r>
            <a:r>
              <a:rPr lang="en-US" sz="3733" dirty="0">
                <a:solidFill>
                  <a:srgbClr val="004376"/>
                </a:solidFill>
                <a:latin typeface="Times New Roman" panose="02020603050405020304" pitchFamily="18" charset="0"/>
                <a:cs typeface="Times New Roman" panose="02020603050405020304" pitchFamily="18" charset="0"/>
              </a:rPr>
              <a:t> 5.4 </a:t>
            </a:r>
            <a:r>
              <a:rPr lang="en-US" sz="3733" dirty="0" err="1">
                <a:solidFill>
                  <a:srgbClr val="004376"/>
                </a:solidFill>
                <a:latin typeface="Times New Roman" panose="02020603050405020304" pitchFamily="18" charset="0"/>
                <a:cs typeface="Times New Roman" panose="02020603050405020304" pitchFamily="18" charset="0"/>
              </a:rPr>
              <a:t>để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mô</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tả</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cách</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đo</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thể</a:t>
            </a:r>
            <a:r>
              <a:rPr lang="en-US" sz="3733" dirty="0">
                <a:solidFill>
                  <a:srgbClr val="004376"/>
                </a:solidFill>
                <a:latin typeface="Times New Roman" panose="02020603050405020304" pitchFamily="18" charset="0"/>
                <a:cs typeface="Times New Roman" panose="02020603050405020304" pitchFamily="18" charset="0"/>
              </a:rPr>
              <a:t> </a:t>
            </a:r>
            <a:r>
              <a:rPr lang="en-US" sz="3733" dirty="0" err="1">
                <a:solidFill>
                  <a:srgbClr val="004376"/>
                </a:solidFill>
                <a:latin typeface="Times New Roman" panose="02020603050405020304" pitchFamily="18" charset="0"/>
                <a:cs typeface="Times New Roman" panose="02020603050405020304" pitchFamily="18" charset="0"/>
              </a:rPr>
              <a:t>tích</a:t>
            </a:r>
            <a:r>
              <a:rPr lang="en-US" sz="3733" dirty="0">
                <a:solidFill>
                  <a:srgbClr val="004376"/>
                </a:solidFill>
                <a:latin typeface="Times New Roman" panose="02020603050405020304" pitchFamily="18" charset="0"/>
                <a:cs typeface="Times New Roman" panose="02020603050405020304" pitchFamily="18" charset="0"/>
              </a:rPr>
              <a:t>?</a:t>
            </a:r>
            <a:endParaRPr lang="en-US" sz="3733"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804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400257" y="2807833"/>
            <a:ext cx="3959828" cy="124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070"/>
                </a:solidFill>
                <a:latin typeface="Times New Roman" panose="02020603050405020304" pitchFamily="18" charset="0"/>
                <a:cs typeface="Times New Roman" panose="02020603050405020304" pitchFamily="18" charset="0"/>
              </a:rPr>
              <a:t>Bước</a:t>
            </a:r>
            <a:r>
              <a:rPr lang="en-US" sz="3733" dirty="0">
                <a:solidFill>
                  <a:srgbClr val="004070"/>
                </a:solidFill>
                <a:latin typeface="Times New Roman" panose="02020603050405020304" pitchFamily="18" charset="0"/>
                <a:cs typeface="Times New Roman" panose="02020603050405020304" pitchFamily="18" charset="0"/>
              </a:rPr>
              <a:t> 1: </a:t>
            </a:r>
            <a:r>
              <a:rPr lang="en-US" sz="3733" dirty="0" err="1">
                <a:solidFill>
                  <a:srgbClr val="004070"/>
                </a:solidFill>
                <a:latin typeface="Times New Roman" panose="02020603050405020304" pitchFamily="18" charset="0"/>
                <a:cs typeface="Times New Roman" panose="02020603050405020304" pitchFamily="18" charset="0"/>
              </a:rPr>
              <a:t>Đổ</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đầy</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vào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bình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tràn</a:t>
            </a:r>
            <a:endParaRPr lang="en-US" sz="3733"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23855" y="502756"/>
            <a:ext cx="9959936" cy="1241237"/>
          </a:xfrm>
          <a:prstGeom prst="rect">
            <a:avLst/>
          </a:prstGeom>
          <a:noFill/>
        </p:spPr>
        <p:txBody>
          <a:bodyPr wrap="square" rtlCol="0">
            <a:spAutoFit/>
          </a:bodyPr>
          <a:lstStyle/>
          <a:p>
            <a:pPr algn="ctr"/>
            <a:r>
              <a:rPr lang="en-US" sz="3733" dirty="0" err="1">
                <a:solidFill>
                  <a:srgbClr val="004070"/>
                </a:solidFill>
                <a:latin typeface="Times New Roman" panose="02020603050405020304" pitchFamily="18" charset="0"/>
                <a:cs typeface="Times New Roman" panose="02020603050405020304" pitchFamily="18" charset="0"/>
              </a:rPr>
              <a:t>Cách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đo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rắn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thấm</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bỏ</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lọt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vào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bình</a:t>
            </a:r>
            <a:r>
              <a:rPr lang="en-US" sz="3733" dirty="0">
                <a:solidFill>
                  <a:srgbClr val="004070"/>
                </a:solidFill>
                <a:latin typeface="Times New Roman" panose="02020603050405020304" pitchFamily="18" charset="0"/>
                <a:cs typeface="Times New Roman" panose="02020603050405020304" pitchFamily="18" charset="0"/>
              </a:rPr>
              <a:t> chia </a:t>
            </a:r>
            <a:r>
              <a:rPr lang="en-US" sz="3733" dirty="0" err="1">
                <a:solidFill>
                  <a:srgbClr val="004070"/>
                </a:solidFill>
                <a:latin typeface="Times New Roman" panose="02020603050405020304" pitchFamily="18" charset="0"/>
                <a:cs typeface="Times New Roman" panose="02020603050405020304" pitchFamily="18" charset="0"/>
              </a:rPr>
              <a:t>độ</a:t>
            </a:r>
            <a:endParaRPr lang="en-US" sz="3733"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671353" y="1863048"/>
            <a:ext cx="3958976" cy="4342544"/>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6671354" y="5496755"/>
            <a:ext cx="595423" cy="708837"/>
          </a:xfrm>
          <a:prstGeom prst="rect">
            <a:avLst/>
          </a:prstGeom>
          <a:solidFill>
            <a:srgbClr val="D5C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968770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30672" y="2273125"/>
            <a:ext cx="5519747"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070"/>
                </a:solidFill>
                <a:latin typeface="Times New Roman" panose="02020603050405020304" pitchFamily="18" charset="0"/>
                <a:cs typeface="Times New Roman" panose="02020603050405020304" pitchFamily="18" charset="0"/>
              </a:rPr>
              <a:t>Bước</a:t>
            </a:r>
            <a:r>
              <a:rPr lang="en-US" sz="3733" dirty="0">
                <a:solidFill>
                  <a:srgbClr val="004070"/>
                </a:solidFill>
                <a:latin typeface="Times New Roman" panose="02020603050405020304" pitchFamily="18" charset="0"/>
                <a:cs typeface="Times New Roman" panose="02020603050405020304" pitchFamily="18" charset="0"/>
              </a:rPr>
              <a:t> 2: </a:t>
            </a:r>
            <a:r>
              <a:rPr lang="en-US" sz="3733" dirty="0" err="1">
                <a:solidFill>
                  <a:srgbClr val="004070"/>
                </a:solidFill>
                <a:latin typeface="Times New Roman" panose="02020603050405020304" pitchFamily="18" charset="0"/>
                <a:cs typeface="Times New Roman" panose="02020603050405020304" pitchFamily="18" charset="0"/>
              </a:rPr>
              <a:t>Thả</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chìm</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cần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đo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vào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bình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tràn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cho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tràn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ra.</a:t>
            </a:r>
            <a:endParaRPr lang="en-US" sz="3733"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30672" y="129269"/>
            <a:ext cx="9959936" cy="1241237"/>
          </a:xfrm>
          <a:prstGeom prst="rect">
            <a:avLst/>
          </a:prstGeom>
          <a:noFill/>
        </p:spPr>
        <p:txBody>
          <a:bodyPr wrap="square" rtlCol="0">
            <a:spAutoFit/>
          </a:bodyPr>
          <a:lstStyle/>
          <a:p>
            <a:pPr algn="ctr"/>
            <a:r>
              <a:rPr lang="en-US" sz="3733" dirty="0" err="1">
                <a:solidFill>
                  <a:srgbClr val="004070"/>
                </a:solidFill>
                <a:latin typeface="Times New Roman" panose="02020603050405020304" pitchFamily="18" charset="0"/>
                <a:cs typeface="Times New Roman" panose="02020603050405020304" pitchFamily="18" charset="0"/>
              </a:rPr>
              <a:t>Cách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đo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rắn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thấm</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bỏ</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lọt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vào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bình</a:t>
            </a:r>
            <a:r>
              <a:rPr lang="en-US" sz="3733" dirty="0">
                <a:solidFill>
                  <a:srgbClr val="004070"/>
                </a:solidFill>
                <a:latin typeface="Times New Roman" panose="02020603050405020304" pitchFamily="18" charset="0"/>
                <a:cs typeface="Times New Roman" panose="02020603050405020304" pitchFamily="18" charset="0"/>
              </a:rPr>
              <a:t> chia </a:t>
            </a:r>
            <a:r>
              <a:rPr lang="en-US" sz="3733" dirty="0" err="1">
                <a:solidFill>
                  <a:srgbClr val="004070"/>
                </a:solidFill>
                <a:latin typeface="Times New Roman" panose="02020603050405020304" pitchFamily="18" charset="0"/>
                <a:cs typeface="Times New Roman" panose="02020603050405020304" pitchFamily="18" charset="0"/>
              </a:rPr>
              <a:t>độ</a:t>
            </a:r>
            <a:endParaRPr lang="en-US" sz="3733"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671353" y="1863048"/>
            <a:ext cx="3958976" cy="4342544"/>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735951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sz="quarter" idx="12"/>
          </p:nvPr>
        </p:nvSpPr>
        <p:spPr>
          <a:xfrm>
            <a:off x="5782800" y="6335500"/>
            <a:ext cx="626400" cy="522000"/>
          </a:xfrm>
          <a:prstGeom prst="rect">
            <a:avLst/>
          </a:prstGeom>
        </p:spPr>
        <p:txBody>
          <a:bodyPr spcFirstLastPara="1" wrap="square" lIns="121900" tIns="121900" rIns="121900" bIns="121900" anchor="t" anchorCtr="0">
            <a:noAutofit/>
          </a:bodyPr>
          <a:lstStyle/>
          <a:p>
            <a:pPr algn="ctr"/>
            <a:fld id="{00000000-1234-1234-1234-123412341234}" type="slidenum">
              <a:rPr lang="en"/>
              <a:pPr algn="ctr"/>
              <a:t>3</a:t>
            </a:fld>
            <a:endParaRPr/>
          </a:p>
        </p:txBody>
      </p:sp>
      <p:sp>
        <p:nvSpPr>
          <p:cNvPr id="209" name="Google Shape;209;p15"/>
          <p:cNvSpPr txBox="1">
            <a:spLocks noGrp="1"/>
          </p:cNvSpPr>
          <p:nvPr>
            <p:ph type="ctrTitle" idx="4294967295"/>
          </p:nvPr>
        </p:nvSpPr>
        <p:spPr>
          <a:xfrm>
            <a:off x="0" y="-127000"/>
            <a:ext cx="10363200" cy="1546225"/>
          </a:xfrm>
          <a:prstGeom prst="rect">
            <a:avLst/>
          </a:prstGeom>
        </p:spPr>
        <p:txBody>
          <a:bodyPr spcFirstLastPara="1" wrap="square" lIns="121900" tIns="121900" rIns="121900" bIns="121900" anchor="b" anchorCtr="0">
            <a:noAutofit/>
          </a:bodyPr>
          <a:lstStyle/>
          <a:p>
            <a:pPr algn="ctr">
              <a:spcBef>
                <a:spcPts val="0"/>
              </a:spcBef>
            </a:pPr>
            <a:r>
              <a:rPr lang="en" sz="6400" dirty="0">
                <a:solidFill>
                  <a:srgbClr val="00518E"/>
                </a:solidFill>
                <a:latin typeface="Times New Roman" panose="02020603050405020304" pitchFamily="18" charset="0"/>
                <a:cs typeface="Times New Roman" panose="02020603050405020304" pitchFamily="18" charset="0"/>
              </a:rPr>
              <a:t>Bài 5</a:t>
            </a:r>
            <a:endParaRPr sz="6400" dirty="0">
              <a:solidFill>
                <a:srgbClr val="00518E"/>
              </a:solidFill>
              <a:latin typeface="Times New Roman" panose="02020603050405020304" pitchFamily="18" charset="0"/>
              <a:cs typeface="Times New Roman" panose="02020603050405020304" pitchFamily="18" charset="0"/>
            </a:endParaRPr>
          </a:p>
        </p:txBody>
      </p:sp>
      <p:sp>
        <p:nvSpPr>
          <p:cNvPr id="210" name="Google Shape;210;p15"/>
          <p:cNvSpPr txBox="1">
            <a:spLocks noGrp="1"/>
          </p:cNvSpPr>
          <p:nvPr>
            <p:ph type="subTitle" idx="4294967295"/>
          </p:nvPr>
        </p:nvSpPr>
        <p:spPr>
          <a:xfrm>
            <a:off x="0" y="4348163"/>
            <a:ext cx="8791575" cy="2286000"/>
          </a:xfrm>
          <a:prstGeom prst="rect">
            <a:avLst/>
          </a:prstGeom>
        </p:spPr>
        <p:txBody>
          <a:bodyPr spcFirstLastPara="1" wrap="square" lIns="121900" tIns="121900" rIns="121900" bIns="121900" anchor="t" anchorCtr="0">
            <a:noAutofit/>
          </a:bodyPr>
          <a:lstStyle/>
          <a:p>
            <a:pPr marL="0" indent="0" algn="ctr">
              <a:spcBef>
                <a:spcPts val="800"/>
              </a:spcBef>
              <a:buNone/>
            </a:pPr>
            <a:r>
              <a:rPr lang="en" sz="10666" b="1" dirty="0">
                <a:solidFill>
                  <a:srgbClr val="00ACC3"/>
                </a:solidFill>
                <a:latin typeface="Times New Roman" panose="02020603050405020304" pitchFamily="18" charset="0"/>
                <a:cs typeface="Times New Roman" panose="02020603050405020304" pitchFamily="18" charset="0"/>
              </a:rPr>
              <a:t>ĐO ĐỘ DÀI</a:t>
            </a:r>
            <a:endParaRPr sz="10666" b="1" dirty="0">
              <a:solidFill>
                <a:srgbClr val="00ACC3"/>
              </a:solidFill>
              <a:latin typeface="Times New Roman" panose="02020603050405020304" pitchFamily="18" charset="0"/>
              <a:cs typeface="Times New Roman" panose="02020603050405020304" pitchFamily="18" charset="0"/>
            </a:endParaRPr>
          </a:p>
        </p:txBody>
      </p:sp>
      <p:sp>
        <p:nvSpPr>
          <p:cNvPr id="2" name="Oval 1"/>
          <p:cNvSpPr/>
          <p:nvPr/>
        </p:nvSpPr>
        <p:spPr>
          <a:xfrm>
            <a:off x="4125432" y="1516911"/>
            <a:ext cx="3657601" cy="2991292"/>
          </a:xfrm>
          <a:prstGeom prst="ellipse">
            <a:avLst/>
          </a:prstGeom>
          <a:blipFill>
            <a:blip r:embed="rId3"/>
            <a:srcRect/>
            <a:stretch>
              <a:fillRect t="-5956" b="-5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571491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085240" y="2202441"/>
            <a:ext cx="4939877" cy="296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733" dirty="0" err="1">
                <a:solidFill>
                  <a:srgbClr val="004070"/>
                </a:solidFill>
                <a:latin typeface="Times New Roman" panose="02020603050405020304" pitchFamily="18" charset="0"/>
                <a:cs typeface="Times New Roman" panose="02020603050405020304" pitchFamily="18" charset="0"/>
              </a:rPr>
              <a:t>Bước</a:t>
            </a:r>
            <a:r>
              <a:rPr lang="en-US" sz="3733" dirty="0">
                <a:solidFill>
                  <a:srgbClr val="004070"/>
                </a:solidFill>
                <a:latin typeface="Times New Roman" panose="02020603050405020304" pitchFamily="18" charset="0"/>
                <a:cs typeface="Times New Roman" panose="02020603050405020304" pitchFamily="18" charset="0"/>
              </a:rPr>
              <a:t> 3: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tràn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ra</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khi</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thả</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chìm</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bằng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Muốn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biết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của</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ta </a:t>
            </a:r>
            <a:r>
              <a:rPr lang="en-US" sz="3733" dirty="0" err="1">
                <a:solidFill>
                  <a:srgbClr val="004070"/>
                </a:solidFill>
                <a:latin typeface="Times New Roman" panose="02020603050405020304" pitchFamily="18" charset="0"/>
                <a:cs typeface="Times New Roman" panose="02020603050405020304" pitchFamily="18" charset="0"/>
              </a:rPr>
              <a:t>đo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tràn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ra.</a:t>
            </a:r>
            <a:endParaRPr lang="en-US" sz="3733" dirty="0">
              <a:solidFill>
                <a:srgbClr val="004070"/>
              </a:solidFill>
              <a:latin typeface=".VnArial" panose="020B7200000000000000" pitchFamily="34" charset="0"/>
            </a:endParaRPr>
          </a:p>
        </p:txBody>
      </p:sp>
      <p:sp>
        <p:nvSpPr>
          <p:cNvPr id="5" name="TextBox 4"/>
          <p:cNvSpPr txBox="1"/>
          <p:nvPr/>
        </p:nvSpPr>
        <p:spPr>
          <a:xfrm>
            <a:off x="930672" y="129269"/>
            <a:ext cx="9959936" cy="1241237"/>
          </a:xfrm>
          <a:prstGeom prst="rect">
            <a:avLst/>
          </a:prstGeom>
          <a:noFill/>
        </p:spPr>
        <p:txBody>
          <a:bodyPr wrap="square" rtlCol="0">
            <a:spAutoFit/>
          </a:bodyPr>
          <a:lstStyle/>
          <a:p>
            <a:pPr algn="ctr"/>
            <a:r>
              <a:rPr lang="en-US" sz="3733" dirty="0" err="1">
                <a:solidFill>
                  <a:srgbClr val="004070"/>
                </a:solidFill>
                <a:latin typeface="Times New Roman" panose="02020603050405020304" pitchFamily="18" charset="0"/>
                <a:cs typeface="Times New Roman" panose="02020603050405020304" pitchFamily="18" charset="0"/>
              </a:rPr>
              <a:t>Cách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đo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thể</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tích</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vật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rắn</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thấm</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nước</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không</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bỏ</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lọt</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vào</a:t>
            </a:r>
            <a:r>
              <a:rPr lang="en-US" sz="3733" dirty="0">
                <a:solidFill>
                  <a:srgbClr val="004070"/>
                </a:solidFill>
                <a:latin typeface="Times New Roman" panose="02020603050405020304" pitchFamily="18" charset="0"/>
                <a:cs typeface="Times New Roman" panose="02020603050405020304" pitchFamily="18" charset="0"/>
              </a:rPr>
              <a:t> </a:t>
            </a:r>
            <a:r>
              <a:rPr lang="en-US" sz="3733" dirty="0" err="1">
                <a:solidFill>
                  <a:srgbClr val="004070"/>
                </a:solidFill>
                <a:latin typeface="Times New Roman" panose="02020603050405020304" pitchFamily="18" charset="0"/>
                <a:cs typeface="Times New Roman" panose="02020603050405020304" pitchFamily="18" charset="0"/>
              </a:rPr>
              <a:t>bình</a:t>
            </a:r>
            <a:r>
              <a:rPr lang="en-US" sz="3733" dirty="0">
                <a:solidFill>
                  <a:srgbClr val="004070"/>
                </a:solidFill>
                <a:latin typeface="Times New Roman" panose="02020603050405020304" pitchFamily="18" charset="0"/>
                <a:cs typeface="Times New Roman" panose="02020603050405020304" pitchFamily="18" charset="0"/>
              </a:rPr>
              <a:t> chia </a:t>
            </a:r>
            <a:r>
              <a:rPr lang="en-US" sz="3733" dirty="0" err="1">
                <a:solidFill>
                  <a:srgbClr val="004070"/>
                </a:solidFill>
                <a:latin typeface="Times New Roman" panose="02020603050405020304" pitchFamily="18" charset="0"/>
                <a:cs typeface="Times New Roman" panose="02020603050405020304" pitchFamily="18" charset="0"/>
              </a:rPr>
              <a:t>độ</a:t>
            </a:r>
            <a:endParaRPr lang="en-US" sz="3733" dirty="0">
              <a:solidFill>
                <a:srgbClr val="00407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7230141" y="1616149"/>
            <a:ext cx="3530009" cy="4423144"/>
          </a:xfrm>
          <a:prstGeom prst="roundRect">
            <a:avLst/>
          </a:prstGeom>
          <a:blipFill>
            <a:blip r:embed="rId2"/>
            <a:stretch>
              <a:fillRect/>
            </a:stretch>
          </a:blipFill>
          <a:ln w="38100">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p:nvSpPr>
        <p:spPr>
          <a:xfrm>
            <a:off x="10178902" y="5302102"/>
            <a:ext cx="552893" cy="382772"/>
          </a:xfrm>
          <a:prstGeom prst="roundRect">
            <a:avLst/>
          </a:prstGeom>
          <a:solidFill>
            <a:srgbClr val="D5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99341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rgbClr val="00518E"/>
                </a:solidFil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IV</a:t>
              </a:r>
              <a:endParaRPr lang="en-US" sz="3733"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LUYỆN TẬP</a:t>
              </a:r>
              <a:endParaRPr lang="en-US" sz="3733" b="1" dirty="0">
                <a:solidFill>
                  <a:srgbClr val="00518E"/>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526273" y="1487340"/>
            <a:ext cx="8715527" cy="1170134"/>
            <a:chOff x="1403497" y="1110688"/>
            <a:chExt cx="5975498"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3733"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5543794" cy="715533"/>
            </a:xfrm>
            <a:prstGeom prst="rect">
              <a:avLst/>
            </a:prstGeom>
          </p:spPr>
          <p:txBody>
            <a:bodyPr wrap="none">
              <a:spAutoFit/>
            </a:bodyPr>
            <a:lstStyle/>
            <a:p>
              <a:pPr>
                <a:lnSpc>
                  <a:spcPct val="150000"/>
                </a:lnSpc>
                <a:buClrTx/>
                <a:buFontTx/>
                <a:buNone/>
                <a:defRPr/>
              </a:pPr>
              <a:r>
                <a:rPr lang="en-US" altLang="vi-VN" sz="3733" dirty="0">
                  <a:solidFill>
                    <a:schemeClr val="bg1"/>
                  </a:solidFill>
                  <a:latin typeface="Times New Roman" panose="02020603050405020304" pitchFamily="18" charset="0"/>
                  <a:cs typeface="Times New Roman" panose="02020603050405020304" pitchFamily="18" charset="0"/>
                </a:rPr>
                <a:t>1. </a:t>
              </a:r>
              <a:r>
                <a:rPr lang="en-US" altLang="vi-VN" sz="3733" dirty="0" err="1">
                  <a:solidFill>
                    <a:schemeClr val="bg1"/>
                  </a:solidFill>
                  <a:latin typeface="Times New Roman" panose="02020603050405020304" pitchFamily="18" charset="0"/>
                  <a:cs typeface="Times New Roman" panose="02020603050405020304" pitchFamily="18" charset="0"/>
                </a:rPr>
                <a:t>Để</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đo</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độ</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dài</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của</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một</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vật</a:t>
              </a:r>
              <a:r>
                <a:rPr lang="en-US" altLang="vi-VN" sz="3733" dirty="0">
                  <a:solidFill>
                    <a:schemeClr val="bg1"/>
                  </a:solidFill>
                  <a:latin typeface="Times New Roman" panose="02020603050405020304" pitchFamily="18" charset="0"/>
                  <a:cs typeface="Times New Roman" panose="02020603050405020304" pitchFamily="18" charset="0"/>
                </a:rPr>
                <a:t>, ta </a:t>
              </a:r>
              <a:r>
                <a:rPr lang="en-US" altLang="vi-VN" sz="3733" dirty="0" err="1">
                  <a:solidFill>
                    <a:schemeClr val="bg1"/>
                  </a:solidFill>
                  <a:latin typeface="Times New Roman" panose="02020603050405020304" pitchFamily="18" charset="0"/>
                  <a:cs typeface="Times New Roman" panose="02020603050405020304" pitchFamily="18" charset="0"/>
                </a:rPr>
                <a:t>nên</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dùng</a:t>
              </a:r>
              <a:r>
                <a:rPr lang="en-US" altLang="vi-VN" sz="3733" dirty="0">
                  <a:solidFill>
                    <a:schemeClr val="bg1"/>
                  </a:solidFill>
                  <a:latin typeface="Times New Roman" panose="02020603050405020304" pitchFamily="18" charset="0"/>
                  <a:cs typeface="Times New Roman" panose="02020603050405020304" pitchFamily="18" charset="0"/>
                </a:rPr>
                <a:t>:</a:t>
              </a:r>
              <a:endParaRPr lang="vi-VN" altLang="vi-VN" sz="3733"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885507" y="2977117"/>
            <a:ext cx="3218122" cy="1431852"/>
            <a:chOff x="1414130" y="2232837"/>
            <a:chExt cx="2413591"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1793401" y="2476428"/>
              <a:ext cx="1590820" cy="500090"/>
            </a:xfrm>
            <a:prstGeom prst="rect">
              <a:avLst/>
            </a:prstGeom>
          </p:spPr>
          <p:txBody>
            <a:bodyPr wrap="none">
              <a:spAutoFit/>
            </a:bodyPr>
            <a:lstStyle/>
            <a:p>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dirty="0">
                <a:solidFill>
                  <a:schemeClr val="bg1"/>
                </a:solidFill>
              </a:endParaRPr>
            </a:p>
          </p:txBody>
        </p:sp>
      </p:grpSp>
      <p:grpSp>
        <p:nvGrpSpPr>
          <p:cNvPr id="20" name="Group 19"/>
          <p:cNvGrpSpPr/>
          <p:nvPr/>
        </p:nvGrpSpPr>
        <p:grpSpPr>
          <a:xfrm>
            <a:off x="1871330" y="4838995"/>
            <a:ext cx="3218121" cy="1431852"/>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1793400" y="3784528"/>
              <a:ext cx="1333058" cy="500090"/>
            </a:xfrm>
            <a:prstGeom prst="rect">
              <a:avLst/>
            </a:prstGeom>
          </p:spPr>
          <p:txBody>
            <a:bodyPr wrap="none">
              <a:spAutoFit/>
            </a:bodyPr>
            <a:lstStyle/>
            <a:p>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sợi</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dirty="0">
                <a:solidFill>
                  <a:srgbClr val="C00000"/>
                </a:solidFill>
              </a:endParaRPr>
            </a:p>
          </p:txBody>
        </p:sp>
      </p:grpSp>
      <p:grpSp>
        <p:nvGrpSpPr>
          <p:cNvPr id="21" name="Group 20"/>
          <p:cNvGrpSpPr/>
          <p:nvPr/>
        </p:nvGrpSpPr>
        <p:grpSpPr>
          <a:xfrm>
            <a:off x="6591801" y="2977115"/>
            <a:ext cx="3218121" cy="1431852"/>
            <a:chOff x="4943850" y="2232836"/>
            <a:chExt cx="2413591" cy="1073889"/>
          </a:xfrm>
        </p:grpSpPr>
        <p:sp>
          <p:nvSpPr>
            <p:cNvPr id="12" name="Rounded Rectangle 11"/>
            <p:cNvSpPr/>
            <p:nvPr/>
          </p:nvSpPr>
          <p:spPr>
            <a:xfrm>
              <a:off x="4943850" y="2232836"/>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5333753" y="2436123"/>
              <a:ext cx="1454966" cy="500090"/>
            </a:xfrm>
            <a:prstGeom prst="rect">
              <a:avLst/>
            </a:prstGeom>
          </p:spPr>
          <p:txBody>
            <a:bodyPr wrap="none">
              <a:spAutoFit/>
            </a:bodyPr>
            <a:lstStyle/>
            <a:p>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gang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tay</a:t>
              </a:r>
              <a:endParaRPr lang="en-US" sz="3733" dirty="0">
                <a:solidFill>
                  <a:schemeClr val="bg1"/>
                </a:solidFill>
              </a:endParaRPr>
            </a:p>
          </p:txBody>
        </p:sp>
      </p:grpSp>
      <p:sp>
        <p:nvSpPr>
          <p:cNvPr id="17" name="Rectangle 16"/>
          <p:cNvSpPr/>
          <p:nvPr/>
        </p:nvSpPr>
        <p:spPr>
          <a:xfrm>
            <a:off x="12192000" y="2161287"/>
            <a:ext cx="2121093" cy="666786"/>
          </a:xfrm>
          <a:prstGeom prst="rect">
            <a:avLst/>
          </a:prstGeom>
        </p:spPr>
        <p:txBody>
          <a:bodyPr wrap="none">
            <a:spAutoFit/>
          </a:bodyPr>
          <a:lstStyle/>
          <a:p>
            <a:r>
              <a:rPr lang="en-US" altLang="vi-VN" sz="3733"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3733"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3733"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dirty="0">
              <a:solidFill>
                <a:srgbClr val="FF0000"/>
              </a:solidFill>
            </a:endParaRPr>
          </a:p>
        </p:txBody>
      </p:sp>
      <p:grpSp>
        <p:nvGrpSpPr>
          <p:cNvPr id="22" name="Group 21"/>
          <p:cNvGrpSpPr/>
          <p:nvPr/>
        </p:nvGrpSpPr>
        <p:grpSpPr>
          <a:xfrm>
            <a:off x="6591800" y="4838995"/>
            <a:ext cx="3218121" cy="1431852"/>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p:cNvSpPr/>
            <p:nvPr/>
          </p:nvSpPr>
          <p:spPr>
            <a:xfrm>
              <a:off x="5252977" y="3784528"/>
              <a:ext cx="1515079" cy="500090"/>
            </a:xfrm>
            <a:prstGeom prst="rect">
              <a:avLst/>
            </a:prstGeom>
          </p:spPr>
          <p:txBody>
            <a:bodyPr wrap="none">
              <a:spAutoFit/>
            </a:bodyPr>
            <a:lstStyle/>
            <a:p>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bàn</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endParaRPr lang="en-US" sz="3733" dirty="0">
                <a:solidFill>
                  <a:schemeClr val="bg1"/>
                </a:solidFill>
              </a:endParaRPr>
            </a:p>
          </p:txBody>
        </p:sp>
      </p:grpSp>
    </p:spTree>
    <p:extLst>
      <p:ext uri="{BB962C8B-B14F-4D97-AF65-F5344CB8AC3E}">
        <p14:creationId xmlns:p14="http://schemas.microsoft.com/office/powerpoint/2010/main" val="33282289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6094" y="362594"/>
            <a:ext cx="4683247" cy="751367"/>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rgbClr val="00518E"/>
                </a:solidFil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IV</a:t>
              </a:r>
              <a:endParaRPr lang="en-US" sz="3733"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715523"/>
              <a:ext cx="2598033"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LUYỆN TẬP</a:t>
              </a:r>
              <a:endParaRPr lang="en-US" sz="3733" b="1" dirty="0">
                <a:solidFill>
                  <a:srgbClr val="00518E"/>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871329" y="1480917"/>
            <a:ext cx="7967331" cy="1170134"/>
            <a:chOff x="1403497" y="1110688"/>
            <a:chExt cx="5975498"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3733"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4156426" cy="715533"/>
            </a:xfrm>
            <a:prstGeom prst="rect">
              <a:avLst/>
            </a:prstGeom>
          </p:spPr>
          <p:txBody>
            <a:bodyPr wrap="none">
              <a:spAutoFit/>
            </a:bodyPr>
            <a:lstStyle/>
            <a:p>
              <a:pPr>
                <a:lnSpc>
                  <a:spcPct val="150000"/>
                </a:lnSpc>
                <a:buClrTx/>
                <a:buFontTx/>
                <a:buNone/>
                <a:defRPr/>
              </a:pPr>
              <a:r>
                <a:rPr lang="en-US" altLang="vi-VN" sz="3733" dirty="0">
                  <a:solidFill>
                    <a:schemeClr val="bg1"/>
                  </a:solidFill>
                  <a:latin typeface="Times New Roman" panose="02020603050405020304" pitchFamily="18" charset="0"/>
                  <a:cs typeface="Times New Roman" panose="02020603050405020304" pitchFamily="18" charset="0"/>
                </a:rPr>
                <a:t>2</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Giới</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hạn</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đo</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của</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thước</a:t>
              </a:r>
              <a:r>
                <a:rPr lang="en-US" altLang="vi-VN" sz="3733" dirty="0">
                  <a:solidFill>
                    <a:schemeClr val="bg1"/>
                  </a:solidFill>
                  <a:latin typeface="Times New Roman" panose="02020603050405020304" pitchFamily="18" charset="0"/>
                  <a:cs typeface="Times New Roman" panose="02020603050405020304" pitchFamily="18" charset="0"/>
                </a:rPr>
                <a:t> </a:t>
              </a:r>
              <a:r>
                <a:rPr lang="en-US" altLang="vi-VN" sz="3733" dirty="0" err="1">
                  <a:solidFill>
                    <a:schemeClr val="bg1"/>
                  </a:solidFill>
                  <a:latin typeface="Times New Roman" panose="02020603050405020304" pitchFamily="18" charset="0"/>
                  <a:cs typeface="Times New Roman" panose="02020603050405020304" pitchFamily="18" charset="0"/>
                </a:rPr>
                <a:t>là</a:t>
              </a:r>
              <a:r>
                <a:rPr lang="en-US" altLang="vi-VN" sz="3733" dirty="0">
                  <a:solidFill>
                    <a:schemeClr val="bg1"/>
                  </a:solidFill>
                  <a:latin typeface="Times New Roman" panose="02020603050405020304" pitchFamily="18" charset="0"/>
                  <a:cs typeface="Times New Roman" panose="02020603050405020304" pitchFamily="18" charset="0"/>
                </a:rPr>
                <a:t>:</a:t>
              </a:r>
              <a:endParaRPr lang="vi-VN" altLang="vi-VN" sz="3733"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771041" y="2914220"/>
            <a:ext cx="10296399" cy="849966"/>
            <a:chOff x="1442157" y="2143571"/>
            <a:chExt cx="2544237"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1616593" y="2143571"/>
              <a:ext cx="2369801" cy="454496"/>
            </a:xfrm>
            <a:prstGeom prst="rect">
              <a:avLst/>
            </a:prstGeom>
          </p:spPr>
          <p:txBody>
            <a:bodyPr wrap="square">
              <a:spAutoFit/>
            </a:bodyPr>
            <a:lstStyle/>
            <a:p>
              <a:r>
                <a:rPr lang="fr-FR" altLang="vi-VN" sz="3733" dirty="0" err="1">
                  <a:solidFill>
                    <a:schemeClr val="bg1"/>
                  </a:solidFill>
                  <a:latin typeface="Times New Roman" panose="02020603050405020304" pitchFamily="18" charset="0"/>
                  <a:cs typeface="Times New Roman" panose="02020603050405020304" pitchFamily="18" charset="0"/>
                </a:rPr>
                <a:t>độ</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dài</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giữa</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hai</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vạch</a:t>
              </a:r>
              <a:r>
                <a:rPr lang="fr-FR" altLang="vi-VN" sz="3733" dirty="0">
                  <a:solidFill>
                    <a:schemeClr val="bg1"/>
                  </a:solidFill>
                  <a:latin typeface="Times New Roman" panose="02020603050405020304" pitchFamily="18" charset="0"/>
                  <a:cs typeface="Times New Roman" panose="02020603050405020304" pitchFamily="18" charset="0"/>
                </a:rPr>
                <a:t> chia </a:t>
              </a:r>
              <a:r>
                <a:rPr lang="fr-FR" altLang="vi-VN" sz="3733" dirty="0" err="1">
                  <a:solidFill>
                    <a:schemeClr val="bg1"/>
                  </a:solidFill>
                  <a:latin typeface="Times New Roman" panose="02020603050405020304" pitchFamily="18" charset="0"/>
                  <a:cs typeface="Times New Roman" panose="02020603050405020304" pitchFamily="18" charset="0"/>
                </a:rPr>
                <a:t>liên</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tiếp</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trên</a:t>
              </a:r>
              <a:r>
                <a:rPr lang="fr-FR" altLang="vi-VN" sz="3733" dirty="0">
                  <a:solidFill>
                    <a:schemeClr val="bg1"/>
                  </a:solidFill>
                  <a:latin typeface="Times New Roman" panose="02020603050405020304" pitchFamily="18" charset="0"/>
                  <a:cs typeface="Times New Roman" panose="02020603050405020304" pitchFamily="18" charset="0"/>
                </a:rPr>
                <a:t> </a:t>
              </a:r>
              <a:r>
                <a:rPr lang="fr-FR" altLang="vi-VN" sz="3733" dirty="0" err="1">
                  <a:solidFill>
                    <a:schemeClr val="bg1"/>
                  </a:solidFill>
                  <a:latin typeface="Times New Roman" panose="02020603050405020304" pitchFamily="18" charset="0"/>
                  <a:cs typeface="Times New Roman" panose="02020603050405020304" pitchFamily="18" charset="0"/>
                </a:rPr>
                <a:t>thước</a:t>
              </a:r>
              <a:r>
                <a:rPr lang="fr-FR" altLang="vi-VN" sz="3733" dirty="0">
                  <a:solidFill>
                    <a:schemeClr val="bg1"/>
                  </a:solidFill>
                  <a:latin typeface="Times New Roman" panose="02020603050405020304" pitchFamily="18" charset="0"/>
                  <a:cs typeface="Times New Roman" panose="02020603050405020304" pitchFamily="18" charset="0"/>
                </a:rPr>
                <a:t>. </a:t>
              </a:r>
              <a:endParaRPr lang="en-US" sz="3733" dirty="0">
                <a:solidFill>
                  <a:schemeClr val="bg1"/>
                </a:solidFill>
              </a:endParaRPr>
            </a:p>
          </p:txBody>
        </p:sp>
      </p:grpSp>
      <p:grpSp>
        <p:nvGrpSpPr>
          <p:cNvPr id="20" name="Group 19"/>
          <p:cNvGrpSpPr/>
          <p:nvPr/>
        </p:nvGrpSpPr>
        <p:grpSpPr>
          <a:xfrm>
            <a:off x="771040" y="3793665"/>
            <a:ext cx="9767680" cy="726465"/>
            <a:chOff x="1403497" y="3588356"/>
            <a:chExt cx="2413591" cy="111477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1806345" y="3588356"/>
              <a:ext cx="1837564" cy="1023199"/>
            </a:xfrm>
            <a:prstGeom prst="rect">
              <a:avLst/>
            </a:prstGeom>
          </p:spPr>
          <p:txBody>
            <a:bodyPr wrap="square">
              <a:spAutoFit/>
            </a:bodyPr>
            <a:lstStyle/>
            <a:p>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3733"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dirty="0">
                <a:solidFill>
                  <a:srgbClr val="C00000"/>
                </a:solidFill>
              </a:endParaRPr>
            </a:p>
          </p:txBody>
        </p:sp>
      </p:grpSp>
      <p:grpSp>
        <p:nvGrpSpPr>
          <p:cNvPr id="21" name="Group 20"/>
          <p:cNvGrpSpPr/>
          <p:nvPr/>
        </p:nvGrpSpPr>
        <p:grpSpPr>
          <a:xfrm>
            <a:off x="771040" y="4545542"/>
            <a:ext cx="9767680" cy="805389"/>
            <a:chOff x="4976379" y="2007236"/>
            <a:chExt cx="4762027" cy="832043"/>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5771201" y="2007236"/>
              <a:ext cx="3774312" cy="688853"/>
            </a:xfrm>
            <a:prstGeom prst="rect">
              <a:avLst/>
            </a:prstGeom>
          </p:spPr>
          <p:txBody>
            <a:bodyPr wrap="square">
              <a:spAutoFit/>
            </a:bodyPr>
            <a:lstStyle/>
            <a:p>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3733" dirty="0">
                <a:solidFill>
                  <a:schemeClr val="bg1"/>
                </a:solidFill>
              </a:endParaRPr>
            </a:p>
          </p:txBody>
        </p:sp>
      </p:grpSp>
      <p:grpSp>
        <p:nvGrpSpPr>
          <p:cNvPr id="22" name="Group 21"/>
          <p:cNvGrpSpPr/>
          <p:nvPr/>
        </p:nvGrpSpPr>
        <p:grpSpPr>
          <a:xfrm>
            <a:off x="809194" y="5438249"/>
            <a:ext cx="9743285" cy="962553"/>
            <a:chOff x="4943849" y="3616392"/>
            <a:chExt cx="2413591" cy="1086743"/>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p:cNvSpPr/>
            <p:nvPr/>
          </p:nvSpPr>
          <p:spPr>
            <a:xfrm>
              <a:off x="5101129" y="3616392"/>
              <a:ext cx="2076083" cy="752816"/>
            </a:xfrm>
            <a:prstGeom prst="rect">
              <a:avLst/>
            </a:prstGeom>
          </p:spPr>
          <p:txBody>
            <a:bodyPr wrap="none">
              <a:spAutoFit/>
            </a:bodyPr>
            <a:lstStyle/>
            <a:p>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vạch</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kì</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3733"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3733"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3733" dirty="0">
                <a:solidFill>
                  <a:schemeClr val="bg1"/>
                </a:solidFill>
              </a:endParaRPr>
            </a:p>
          </p:txBody>
        </p:sp>
      </p:grpSp>
    </p:spTree>
    <p:extLst>
      <p:ext uri="{BB962C8B-B14F-4D97-AF65-F5344CB8AC3E}">
        <p14:creationId xmlns:p14="http://schemas.microsoft.com/office/powerpoint/2010/main" val="17553597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1"/>
                                        </p:tgtEl>
                                      </p:cBhvr>
                                      <p:by x="150000" y="150000"/>
                                    </p:animScale>
                                  </p:childTnLst>
                                </p:cTn>
                              </p:par>
                              <p:par>
                                <p:cTn id="27" presetID="16" presetClass="exit" presetSubtype="21" fill="hold" nodeType="with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CD0061C-176C-4EFB-A4F7-379DE55B5C7E}"/>
              </a:ext>
            </a:extLst>
          </p:cNvPr>
          <p:cNvSpPr>
            <a:spLocks noChangeArrowheads="1"/>
          </p:cNvSpPr>
          <p:nvPr/>
        </p:nvSpPr>
        <p:spPr bwMode="auto">
          <a:xfrm>
            <a:off x="368060" y="348525"/>
            <a:ext cx="12307019" cy="6001643"/>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defTabSz="1219170">
              <a:lnSpc>
                <a:spcPct val="150000"/>
              </a:lnSpc>
              <a:tabLst>
                <a:tab pos="751399" algn="l"/>
              </a:tabLst>
              <a:defRPr/>
            </a:pPr>
            <a:r>
              <a:rPr lang="en-US" altLang="vi-VN" sz="3200" dirty="0" err="1">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3200" dirty="0">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 3. </a:t>
            </a:r>
            <a:r>
              <a:rPr lang="fr-FR" sz="3200" dirty="0" err="1">
                <a:solidFill>
                  <a:srgbClr val="005DA2"/>
                </a:solidFill>
                <a:latin typeface="Times New Roman" panose="02020603050405020304" pitchFamily="18" charset="0"/>
                <a:cs typeface="Times New Roman" panose="02020603050405020304" pitchFamily="18" charset="0"/>
              </a:rPr>
              <a:t>Đơn</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vị</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dùng</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để</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đo</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chiều</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dài</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của</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một</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vật</a:t>
            </a:r>
            <a:r>
              <a:rPr lang="fr-FR" sz="3200" dirty="0">
                <a:solidFill>
                  <a:srgbClr val="005DA2"/>
                </a:solidFill>
                <a:latin typeface="Times New Roman" panose="02020603050405020304" pitchFamily="18" charset="0"/>
                <a:cs typeface="Times New Roman" panose="02020603050405020304" pitchFamily="18" charset="0"/>
              </a:rPr>
              <a:t> là</a:t>
            </a:r>
            <a:endParaRPr lang="vi-VN" sz="3200" dirty="0">
              <a:solidFill>
                <a:srgbClr val="005DA2"/>
              </a:solidFill>
              <a:latin typeface="Times New Roman" panose="02020603050405020304" pitchFamily="18" charset="0"/>
              <a:cs typeface="Times New Roman" panose="02020603050405020304" pitchFamily="18" charset="0"/>
            </a:endParaRPr>
          </a:p>
          <a:p>
            <a:pPr defTabSz="1219170">
              <a:lnSpc>
                <a:spcPct val="150000"/>
              </a:lnSpc>
              <a:tabLst>
                <a:tab pos="751399" algn="l"/>
              </a:tabLst>
              <a:defRPr/>
            </a:pPr>
            <a:r>
              <a:rPr lang="en-US" sz="3200" dirty="0">
                <a:solidFill>
                  <a:srgbClr val="005DA2"/>
                </a:solidFill>
                <a:latin typeface="Times New Roman" panose="02020603050405020304" pitchFamily="18" charset="0"/>
                <a:cs typeface="Times New Roman" panose="02020603050405020304" pitchFamily="18" charset="0"/>
              </a:rPr>
              <a:t>	A. m</a:t>
            </a:r>
            <a:r>
              <a:rPr lang="en-US" sz="3200" baseline="30000" dirty="0">
                <a:solidFill>
                  <a:srgbClr val="005DA2"/>
                </a:solidFill>
                <a:latin typeface="Times New Roman" panose="02020603050405020304" pitchFamily="18" charset="0"/>
                <a:cs typeface="Times New Roman" panose="02020603050405020304" pitchFamily="18" charset="0"/>
              </a:rPr>
              <a:t>2</a:t>
            </a:r>
            <a:r>
              <a:rPr lang="en-US" sz="3200" dirty="0">
                <a:solidFill>
                  <a:srgbClr val="005DA2"/>
                </a:solidFill>
                <a:latin typeface="Times New Roman" panose="02020603050405020304" pitchFamily="18" charset="0"/>
                <a:cs typeface="Times New Roman" panose="02020603050405020304" pitchFamily="18" charset="0"/>
              </a:rPr>
              <a:t> 	          B. m 	             C. kg     </a:t>
            </a:r>
            <a:r>
              <a:rPr lang="en-US" sz="3200" dirty="0">
                <a:solidFill>
                  <a:srgbClr val="005DA2"/>
                </a:solidFill>
                <a:latin typeface="Times New Roman" panose="02020603050405020304" pitchFamily="18" charset="0"/>
                <a:cs typeface="Times New Roman" panose="02020603050405020304" pitchFamily="18" charset="0"/>
              </a:rPr>
              <a:t>               </a:t>
            </a:r>
            <a:r>
              <a:rPr lang="en-US" sz="3200" dirty="0">
                <a:solidFill>
                  <a:srgbClr val="005DA2"/>
                </a:solidFill>
                <a:latin typeface="Times New Roman" panose="02020603050405020304" pitchFamily="18" charset="0"/>
                <a:cs typeface="Times New Roman" panose="02020603050405020304" pitchFamily="18" charset="0"/>
              </a:rPr>
              <a:t>D. </a:t>
            </a:r>
            <a:r>
              <a:rPr lang="en-US" sz="3200" i="1" dirty="0">
                <a:solidFill>
                  <a:srgbClr val="005DA2"/>
                </a:solidFill>
                <a:latin typeface="Times New Roman" panose="02020603050405020304" pitchFamily="18" charset="0"/>
                <a:cs typeface="Times New Roman" panose="02020603050405020304" pitchFamily="18" charset="0"/>
              </a:rPr>
              <a:t>l</a:t>
            </a:r>
            <a:r>
              <a:rPr lang="en-US" sz="3200" dirty="0">
                <a:solidFill>
                  <a:srgbClr val="005DA2"/>
                </a:solidFill>
                <a:latin typeface="Times New Roman" panose="02020603050405020304" pitchFamily="18" charset="0"/>
                <a:cs typeface="Times New Roman" panose="02020603050405020304" pitchFamily="18" charset="0"/>
              </a:rPr>
              <a:t>.</a:t>
            </a:r>
            <a:endParaRPr lang="en-US" altLang="vi-VN" sz="3200" dirty="0">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a:tabLst>
                <a:tab pos="751399" algn="l"/>
              </a:tabLst>
              <a:defRPr/>
            </a:pPr>
            <a:r>
              <a:rPr lang="en-US" altLang="vi-VN" sz="3200" dirty="0" err="1">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3200" dirty="0">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3200" dirty="0" err="1">
                <a:solidFill>
                  <a:srgbClr val="005DA2"/>
                </a:solidFill>
                <a:latin typeface="Times New Roman" panose="02020603050405020304" pitchFamily="18" charset="0"/>
                <a:cs typeface="Times New Roman" panose="02020603050405020304" pitchFamily="18" charset="0"/>
              </a:rPr>
              <a:t>Xác</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định</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giới</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hạn</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đo</a:t>
            </a:r>
            <a:r>
              <a:rPr lang="fr-FR" sz="3200" dirty="0">
                <a:solidFill>
                  <a:srgbClr val="005DA2"/>
                </a:solidFill>
                <a:latin typeface="Times New Roman" panose="02020603050405020304" pitchFamily="18" charset="0"/>
                <a:cs typeface="Times New Roman" panose="02020603050405020304" pitchFamily="18" charset="0"/>
              </a:rPr>
              <a:t> (GHĐ) </a:t>
            </a:r>
            <a:r>
              <a:rPr lang="fr-FR" sz="3200" dirty="0" err="1">
                <a:solidFill>
                  <a:srgbClr val="005DA2"/>
                </a:solidFill>
                <a:latin typeface="Times New Roman" panose="02020603050405020304" pitchFamily="18" charset="0"/>
                <a:cs typeface="Times New Roman" panose="02020603050405020304" pitchFamily="18" charset="0"/>
              </a:rPr>
              <a:t>và</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độ</a:t>
            </a:r>
            <a:r>
              <a:rPr lang="fr-FR" sz="3200" dirty="0">
                <a:solidFill>
                  <a:srgbClr val="005DA2"/>
                </a:solidFill>
                <a:latin typeface="Times New Roman" panose="02020603050405020304" pitchFamily="18" charset="0"/>
                <a:cs typeface="Times New Roman" panose="02020603050405020304" pitchFamily="18" charset="0"/>
              </a:rPr>
              <a:t> chia </a:t>
            </a:r>
            <a:r>
              <a:rPr lang="fr-FR" sz="3200" dirty="0" err="1">
                <a:solidFill>
                  <a:srgbClr val="005DA2"/>
                </a:solidFill>
                <a:latin typeface="Times New Roman" panose="02020603050405020304" pitchFamily="18" charset="0"/>
                <a:cs typeface="Times New Roman" panose="02020603050405020304" pitchFamily="18" charset="0"/>
              </a:rPr>
              <a:t>nhỏ</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nhất</a:t>
            </a:r>
            <a:r>
              <a:rPr lang="fr-FR" sz="3200" dirty="0">
                <a:solidFill>
                  <a:srgbClr val="005DA2"/>
                </a:solidFill>
                <a:latin typeface="Times New Roman" panose="02020603050405020304" pitchFamily="18" charset="0"/>
                <a:cs typeface="Times New Roman" panose="02020603050405020304" pitchFamily="18" charset="0"/>
              </a:rPr>
              <a:t> (ĐCNN) </a:t>
            </a:r>
            <a:r>
              <a:rPr lang="fr-FR" sz="3200" dirty="0" err="1">
                <a:solidFill>
                  <a:srgbClr val="005DA2"/>
                </a:solidFill>
                <a:latin typeface="Times New Roman" panose="02020603050405020304" pitchFamily="18" charset="0"/>
                <a:cs typeface="Times New Roman" panose="02020603050405020304" pitchFamily="18" charset="0"/>
              </a:rPr>
              <a:t>của</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thước</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trong</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err="1">
                <a:solidFill>
                  <a:srgbClr val="005DA2"/>
                </a:solidFill>
                <a:latin typeface="Times New Roman" panose="02020603050405020304" pitchFamily="18" charset="0"/>
                <a:cs typeface="Times New Roman" panose="02020603050405020304" pitchFamily="18" charset="0"/>
              </a:rPr>
              <a:t>hình</a:t>
            </a:r>
            <a:endParaRPr lang="fr-FR" sz="3200" dirty="0">
              <a:solidFill>
                <a:srgbClr val="005DA2"/>
              </a:solidFill>
              <a:latin typeface="Times New Roman" panose="02020603050405020304" pitchFamily="18" charset="0"/>
              <a:cs typeface="Times New Roman" panose="02020603050405020304" pitchFamily="18" charset="0"/>
            </a:endParaRPr>
          </a:p>
          <a:p>
            <a:pPr defTabSz="1219170">
              <a:lnSpc>
                <a:spcPct val="150000"/>
              </a:lnSpc>
              <a:tabLst>
                <a:tab pos="751399" algn="l"/>
              </a:tabLst>
              <a:defRPr/>
            </a:pPr>
            <a:endParaRPr lang="en-US" sz="3200" dirty="0">
              <a:solidFill>
                <a:srgbClr val="005DA2"/>
              </a:solidFill>
              <a:latin typeface="Times New Roman" panose="02020603050405020304" pitchFamily="18" charset="0"/>
              <a:cs typeface="Times New Roman" panose="02020603050405020304" pitchFamily="18" charset="0"/>
            </a:endParaRPr>
          </a:p>
          <a:p>
            <a:pPr defTabSz="1219170">
              <a:lnSpc>
                <a:spcPct val="150000"/>
              </a:lnSpc>
              <a:tabLst>
                <a:tab pos="751399" algn="l"/>
              </a:tabLst>
              <a:defRPr/>
            </a:pPr>
            <a:endParaRPr lang="en-US" sz="3200" dirty="0">
              <a:solidFill>
                <a:srgbClr val="005DA2"/>
              </a:solidFill>
              <a:latin typeface="Times New Roman" panose="02020603050405020304" pitchFamily="18" charset="0"/>
              <a:cs typeface="Times New Roman" panose="02020603050405020304" pitchFamily="18" charset="0"/>
            </a:endParaRPr>
          </a:p>
          <a:p>
            <a:pPr defTabSz="1219170">
              <a:lnSpc>
                <a:spcPct val="150000"/>
              </a:lnSpc>
              <a:tabLst>
                <a:tab pos="751399" algn="l"/>
              </a:tabLst>
              <a:defRPr/>
            </a:pPr>
            <a:r>
              <a:rPr lang="fr-FR" sz="2400" dirty="0">
                <a:solidFill>
                  <a:srgbClr val="005DA2"/>
                </a:solidFill>
                <a:latin typeface="Times New Roman" panose="02020603050405020304" pitchFamily="18" charset="0"/>
                <a:cs typeface="Times New Roman" panose="02020603050405020304" pitchFamily="18" charset="0"/>
              </a:rPr>
              <a:t> </a:t>
            </a:r>
            <a:r>
              <a:rPr lang="fr-FR" sz="3200" dirty="0">
                <a:solidFill>
                  <a:srgbClr val="005DA2"/>
                </a:solidFill>
                <a:latin typeface="Times New Roman" panose="02020603050405020304" pitchFamily="18" charset="0"/>
                <a:cs typeface="Times New Roman" panose="02020603050405020304" pitchFamily="18" charset="0"/>
              </a:rPr>
              <a:t>A. GHĐ 10cm ; ĐCNN 0 cm </a:t>
            </a:r>
            <a:r>
              <a:rPr lang="fr-FR" sz="3200" dirty="0">
                <a:solidFill>
                  <a:srgbClr val="005DA2"/>
                </a:solidFill>
                <a:latin typeface="Times New Roman" panose="02020603050405020304" pitchFamily="18" charset="0"/>
                <a:cs typeface="Times New Roman" panose="02020603050405020304" pitchFamily="18" charset="0"/>
              </a:rPr>
              <a:t> </a:t>
            </a:r>
            <a:r>
              <a:rPr lang="fr-FR" sz="3200" dirty="0">
                <a:solidFill>
                  <a:srgbClr val="005DA2"/>
                </a:solidFill>
                <a:latin typeface="Times New Roman" panose="02020603050405020304" pitchFamily="18" charset="0"/>
                <a:cs typeface="Times New Roman" panose="02020603050405020304" pitchFamily="18" charset="0"/>
              </a:rPr>
              <a:t>B. GHĐ 10cm ; ĐCNN </a:t>
            </a:r>
            <a:r>
              <a:rPr lang="fr-FR" sz="3200" dirty="0">
                <a:solidFill>
                  <a:srgbClr val="005DA2"/>
                </a:solidFill>
                <a:latin typeface="Times New Roman" panose="02020603050405020304" pitchFamily="18" charset="0"/>
                <a:cs typeface="Times New Roman" panose="02020603050405020304" pitchFamily="18" charset="0"/>
              </a:rPr>
              <a:t>1cm.</a:t>
            </a:r>
            <a:endParaRPr lang="vi-VN" sz="3200" dirty="0">
              <a:solidFill>
                <a:srgbClr val="005DA2"/>
              </a:solidFill>
              <a:latin typeface="Times New Roman" panose="02020603050405020304" pitchFamily="18" charset="0"/>
              <a:cs typeface="Times New Roman" panose="02020603050405020304" pitchFamily="18" charset="0"/>
            </a:endParaRPr>
          </a:p>
          <a:p>
            <a:pPr defTabSz="1219170">
              <a:lnSpc>
                <a:spcPct val="150000"/>
              </a:lnSpc>
              <a:tabLst>
                <a:tab pos="751399" algn="l"/>
              </a:tabLst>
              <a:defRPr/>
            </a:pPr>
            <a:r>
              <a:rPr lang="fr-FR" sz="3200" dirty="0">
                <a:solidFill>
                  <a:srgbClr val="005DA2"/>
                </a:solidFill>
                <a:latin typeface="Times New Roman" panose="02020603050405020304" pitchFamily="18" charset="0"/>
                <a:cs typeface="Times New Roman" panose="02020603050405020304" pitchFamily="18" charset="0"/>
              </a:rPr>
              <a:t>C. GHĐ 10cm ; ĐCNN 0,5cm. D. GHĐ 10cm ; ĐCNN 1mm.</a:t>
            </a:r>
            <a:endParaRPr lang="vi-VN" sz="3200" dirty="0">
              <a:solidFill>
                <a:srgbClr val="005DA2"/>
              </a:solidFill>
              <a:latin typeface="Times New Roman" panose="02020603050405020304" pitchFamily="18" charset="0"/>
              <a:cs typeface="Times New Roman" panose="02020603050405020304" pitchFamily="18" charset="0"/>
            </a:endParaRPr>
          </a:p>
          <a:p>
            <a:pPr defTabSz="1219170">
              <a:tabLst>
                <a:tab pos="751399" algn="l"/>
              </a:tabLst>
              <a:defRPr/>
            </a:pPr>
            <a:endParaRPr lang="vi-VN" altLang="vi-VN" sz="3200" dirty="0">
              <a:solidFill>
                <a:srgbClr val="005DA2"/>
              </a:solidFill>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 xmlns:a16="http://schemas.microsoft.com/office/drawing/2014/main" id="{6F45669E-4D64-48AD-9327-BC7074670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07" y="2983348"/>
            <a:ext cx="9144000" cy="15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3101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ch_do_do_dai hinh_ 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123" y="1094872"/>
            <a:ext cx="4962525" cy="428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hlinkClick r:id="rId3" action="ppaction://hlinksldjump"/>
          </p:cNvPr>
          <p:cNvSpPr txBox="1">
            <a:spLocks noChangeArrowheads="1"/>
          </p:cNvSpPr>
          <p:nvPr/>
        </p:nvSpPr>
        <p:spPr bwMode="auto">
          <a:xfrm>
            <a:off x="1001338" y="2025251"/>
            <a:ext cx="3507401" cy="239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Tx/>
              <a:buFontTx/>
              <a:buNone/>
            </a:pPr>
            <a:r>
              <a:rPr lang="en-US" sz="3733" dirty="0" err="1">
                <a:solidFill>
                  <a:srgbClr val="002060"/>
                </a:solidFill>
                <a:latin typeface="Times New Roman" panose="02020603050405020304" pitchFamily="18" charset="0"/>
                <a:cs typeface="Times New Roman" panose="02020603050405020304" pitchFamily="18" charset="0"/>
              </a:rPr>
              <a:t>Câu</a:t>
            </a:r>
            <a:r>
              <a:rPr lang="en-US" sz="3733" dirty="0">
                <a:solidFill>
                  <a:srgbClr val="002060"/>
                </a:solidFill>
                <a:latin typeface="Times New Roman" panose="02020603050405020304" pitchFamily="18" charset="0"/>
                <a:cs typeface="Times New Roman" panose="02020603050405020304" pitchFamily="18" charset="0"/>
              </a:rPr>
              <a:t> 5: </a:t>
            </a:r>
            <a:r>
              <a:rPr lang="en-US" sz="3733" dirty="0" err="1">
                <a:solidFill>
                  <a:srgbClr val="002060"/>
                </a:solidFill>
                <a:latin typeface="Times New Roman" panose="02020603050405020304" pitchFamily="18" charset="0"/>
                <a:cs typeface="Times New Roman" panose="02020603050405020304" pitchFamily="18" charset="0"/>
              </a:rPr>
              <a:t>Đọc</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kết</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quả</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đo</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chiều</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dài</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của</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các</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bút</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chì</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a:solidFill>
                  <a:srgbClr val="002060"/>
                </a:solidFill>
                <a:latin typeface="Times New Roman" panose="02020603050405020304" pitchFamily="18" charset="0"/>
                <a:cs typeface="Times New Roman" panose="02020603050405020304" pitchFamily="18" charset="0"/>
              </a:rPr>
              <a:t>ở </a:t>
            </a:r>
            <a:r>
              <a:rPr lang="en-US" sz="3733" dirty="0" err="1">
                <a:solidFill>
                  <a:srgbClr val="002060"/>
                </a:solidFill>
                <a:latin typeface="Times New Roman" panose="02020603050405020304" pitchFamily="18" charset="0"/>
                <a:cs typeface="Times New Roman" panose="02020603050405020304" pitchFamily="18" charset="0"/>
              </a:rPr>
              <a:t>hình</a:t>
            </a:r>
            <a:r>
              <a:rPr lang="en-US" sz="3733" dirty="0">
                <a:solidFill>
                  <a:srgbClr val="002060"/>
                </a:solidFill>
                <a:latin typeface="Times New Roman" panose="02020603050405020304" pitchFamily="18" charset="0"/>
                <a:cs typeface="Times New Roman" panose="02020603050405020304" pitchFamily="18" charset="0"/>
              </a:rPr>
              <a:t> </a:t>
            </a:r>
            <a:r>
              <a:rPr lang="en-US" sz="3733" dirty="0" err="1">
                <a:solidFill>
                  <a:srgbClr val="002060"/>
                </a:solidFill>
                <a:latin typeface="Times New Roman" panose="02020603050405020304" pitchFamily="18" charset="0"/>
                <a:cs typeface="Times New Roman" panose="02020603050405020304" pitchFamily="18" charset="0"/>
              </a:rPr>
              <a:t>bên</a:t>
            </a:r>
            <a:endParaRPr lang="en-US" sz="3733"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1055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48796" y="316585"/>
            <a:ext cx="9254192" cy="751367"/>
            <a:chOff x="871868" y="715523"/>
            <a:chExt cx="7709460"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solidFill>
                  <a:srgbClr val="00518E"/>
                </a:solidFil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V</a:t>
              </a:r>
              <a:endParaRPr lang="en-US" sz="3733"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90576" y="755828"/>
              <a:ext cx="6890752" cy="500089"/>
            </a:xfrm>
            <a:prstGeom prst="rect">
              <a:avLst/>
            </a:prstGeom>
            <a:noFill/>
          </p:spPr>
          <p:txBody>
            <a:bodyPr wrap="square" rtlCol="0">
              <a:spAutoFit/>
            </a:bodyPr>
            <a:lstStyle/>
            <a:p>
              <a:pPr algn="ctr"/>
              <a:r>
                <a:rPr lang="en-US" sz="3733" b="1" dirty="0">
                  <a:solidFill>
                    <a:srgbClr val="00518E"/>
                  </a:solidFill>
                  <a:latin typeface="Times New Roman" panose="02020603050405020304" pitchFamily="18" charset="0"/>
                  <a:cs typeface="Times New Roman" panose="02020603050405020304" pitchFamily="18" charset="0"/>
                </a:rPr>
                <a:t>HOẠT ĐỘNG TRẢI NGHIỆM</a:t>
              </a:r>
              <a:endParaRPr lang="en-US" sz="3733" b="1" dirty="0">
                <a:solidFill>
                  <a:srgbClr val="00518E"/>
                </a:solidFill>
                <a:latin typeface="Times New Roman" panose="02020603050405020304" pitchFamily="18" charset="0"/>
                <a:cs typeface="Times New Roman" panose="02020603050405020304" pitchFamily="18" charset="0"/>
              </a:endParaRPr>
            </a:p>
          </p:txBody>
        </p:sp>
      </p:grpSp>
      <p:graphicFrame>
        <p:nvGraphicFramePr>
          <p:cNvPr id="7" name="Table 9">
            <a:extLst>
              <a:ext uri="{FF2B5EF4-FFF2-40B4-BE49-F238E27FC236}">
                <a16:creationId xmlns=""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2371068338"/>
              </p:ext>
            </p:extLst>
          </p:nvPr>
        </p:nvGraphicFramePr>
        <p:xfrm>
          <a:off x="299049" y="1067953"/>
          <a:ext cx="11547895" cy="5419257"/>
        </p:xfrm>
        <a:graphic>
          <a:graphicData uri="http://schemas.openxmlformats.org/drawingml/2006/table">
            <a:tbl>
              <a:tblPr firstRow="1" bandRow="1">
                <a:tableStyleId>{5940675A-B579-460E-94D1-54222C63F5DA}</a:tableStyleId>
              </a:tblPr>
              <a:tblGrid>
                <a:gridCol w="5911971">
                  <a:extLst>
                    <a:ext uri="{9D8B030D-6E8A-4147-A177-3AD203B41FA5}">
                      <a16:colId xmlns="" xmlns:a16="http://schemas.microsoft.com/office/drawing/2014/main" val="2117760538"/>
                    </a:ext>
                  </a:extLst>
                </a:gridCol>
                <a:gridCol w="5635924">
                  <a:extLst>
                    <a:ext uri="{9D8B030D-6E8A-4147-A177-3AD203B41FA5}">
                      <a16:colId xmlns="" xmlns:a16="http://schemas.microsoft.com/office/drawing/2014/main" val="997987000"/>
                    </a:ext>
                  </a:extLst>
                </a:gridCol>
              </a:tblGrid>
              <a:tr h="1944537">
                <a:tc>
                  <a:txBody>
                    <a:bodyPr/>
                    <a:lstStyle/>
                    <a:p>
                      <a:pPr algn="ctr"/>
                      <a:r>
                        <a:rPr lang="en-US" sz="3700" dirty="0" err="1" smtClean="0"/>
                        <a:t>Góc</a:t>
                      </a:r>
                      <a:r>
                        <a:rPr lang="en-US" sz="3700" dirty="0" smtClean="0"/>
                        <a:t>:</a:t>
                      </a:r>
                      <a:r>
                        <a:rPr lang="en-US" sz="3700" baseline="0" dirty="0" smtClean="0"/>
                        <a:t> </a:t>
                      </a:r>
                      <a:r>
                        <a:rPr lang="vi-VN" sz="3700" dirty="0" smtClean="0"/>
                        <a:t>Chuyên </a:t>
                      </a:r>
                      <a:r>
                        <a:rPr lang="vi-VN" sz="3700" dirty="0"/>
                        <a:t>gia toán học</a:t>
                      </a:r>
                    </a:p>
                    <a:p>
                      <a:pPr algn="ctr"/>
                      <a:r>
                        <a:rPr lang="vi-VN" sz="3700" dirty="0" smtClean="0"/>
                        <a:t>Đ</a:t>
                      </a:r>
                      <a:r>
                        <a:rPr lang="it-IT" sz="3700" dirty="0"/>
                        <a:t>o đường kính nắp</a:t>
                      </a:r>
                      <a:r>
                        <a:rPr lang="vi-VN" sz="3700" dirty="0"/>
                        <a:t> c</a:t>
                      </a:r>
                      <a:r>
                        <a:rPr lang="it-IT" sz="3700" dirty="0"/>
                        <a:t>hai</a:t>
                      </a:r>
                      <a:endParaRPr lang="vi-VN" sz="3700" b="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vi-VN" sz="3700" dirty="0"/>
                        <a:t>Chuyên gia vật lí</a:t>
                      </a:r>
                    </a:p>
                    <a:p>
                      <a:pPr algn="ctr"/>
                      <a:r>
                        <a:rPr lang="en-US" sz="3700" dirty="0" smtClean="0"/>
                        <a:t>   </a:t>
                      </a:r>
                      <a:r>
                        <a:rPr lang="vi-VN" sz="3700" dirty="0" smtClean="0"/>
                        <a:t>Đo </a:t>
                      </a:r>
                      <a:r>
                        <a:rPr lang="vi-VN" sz="3700" dirty="0"/>
                        <a:t>thể tích của một khối lập </a:t>
                      </a:r>
                      <a:r>
                        <a:rPr lang="vi-VN" sz="3700" dirty="0" smtClean="0"/>
                        <a:t>phương. </a:t>
                      </a:r>
                      <a:endParaRPr lang="vi-VN" sz="3700" b="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93755095"/>
                  </a:ext>
                </a:extLst>
              </a:tr>
              <a:tr h="2936240">
                <a:tc>
                  <a:txBody>
                    <a:bodyPr/>
                    <a:lstStyle/>
                    <a:p>
                      <a:pPr marL="0" algn="ctr" defTabSz="1065490" rtl="0" eaLnBrk="1" latinLnBrk="0" hangingPunct="1"/>
                      <a:r>
                        <a:rPr lang="en-US" sz="3700" dirty="0" err="1" smtClean="0"/>
                        <a:t>Góc</a:t>
                      </a:r>
                      <a:r>
                        <a:rPr lang="en-US" sz="3700" dirty="0" smtClean="0"/>
                        <a:t>:</a:t>
                      </a:r>
                      <a:r>
                        <a:rPr lang="en-US" sz="3700" baseline="0" dirty="0" smtClean="0"/>
                        <a:t> </a:t>
                      </a:r>
                      <a:r>
                        <a:rPr lang="vi-VN" sz="3700" dirty="0" smtClean="0"/>
                        <a:t>Chuyên </a:t>
                      </a:r>
                      <a:r>
                        <a:rPr lang="vi-VN" sz="3700" dirty="0"/>
                        <a:t>gia chăm sóc sức khỏe</a:t>
                      </a:r>
                    </a:p>
                    <a:p>
                      <a:pPr marL="0" algn="ctr" defTabSz="1065490" rtl="0" eaLnBrk="1" latinLnBrk="0" hangingPunct="1"/>
                      <a:r>
                        <a:rPr lang="vi-VN" sz="3700" dirty="0" smtClean="0"/>
                        <a:t>Đo </a:t>
                      </a:r>
                      <a:r>
                        <a:rPr lang="vi-VN" sz="3700" dirty="0"/>
                        <a:t>và đánh giá chiều cao của bạn trong nhóm và đề ra biện pháp tăng chiều cao.</a:t>
                      </a:r>
                      <a:endParaRPr lang="vi-VN" sz="3700" b="0" dirty="0">
                        <a:solidFill>
                          <a:schemeClr val="accent6">
                            <a:lumMod val="75000"/>
                          </a:schemeClr>
                        </a:solidFill>
                        <a:latin typeface="Times New Roman" panose="02020603050405020304" pitchFamily="18" charset="0"/>
                        <a:cs typeface="Times New Roman" panose="02020603050405020304" pitchFamily="18" charset="0"/>
                      </a:endParaRPr>
                    </a:p>
                  </a:txBody>
                  <a:tcPr/>
                </a:tc>
                <a:tc>
                  <a:txBody>
                    <a:bodyPr/>
                    <a:lstStyle/>
                    <a:p>
                      <a:pPr marL="0" algn="ctr" defTabSz="1065490" rtl="0" eaLnBrk="1" latinLnBrk="0" hangingPunct="1"/>
                      <a:r>
                        <a:rPr lang="en-US" sz="3700" dirty="0" err="1" smtClean="0"/>
                        <a:t>Góc</a:t>
                      </a:r>
                      <a:r>
                        <a:rPr lang="en-US" sz="3700" dirty="0" smtClean="0"/>
                        <a:t>:</a:t>
                      </a:r>
                      <a:r>
                        <a:rPr lang="en-US" sz="3700" baseline="0" dirty="0" smtClean="0"/>
                        <a:t> </a:t>
                      </a:r>
                      <a:r>
                        <a:rPr lang="vi-VN" sz="3700" dirty="0" smtClean="0"/>
                        <a:t>Chuyên </a:t>
                      </a:r>
                      <a:r>
                        <a:rPr lang="vi-VN" sz="3700" dirty="0"/>
                        <a:t>gia đo đạc</a:t>
                      </a:r>
                    </a:p>
                    <a:p>
                      <a:pPr marL="0" algn="ctr" defTabSz="1065490" rtl="0" eaLnBrk="1" latinLnBrk="0" hangingPunct="1"/>
                      <a:endParaRPr lang="en-US" sz="3700" dirty="0" smtClean="0"/>
                    </a:p>
                    <a:p>
                      <a:pPr marL="0" algn="ctr" defTabSz="1065490" rtl="0" eaLnBrk="1" latinLnBrk="0" hangingPunct="1"/>
                      <a:r>
                        <a:rPr lang="vi-VN" sz="3700" dirty="0" smtClean="0"/>
                        <a:t>Dùng </a:t>
                      </a:r>
                      <a:r>
                        <a:rPr lang="vi-VN" sz="3700" dirty="0"/>
                        <a:t>điện thoại để đo đạc một số trường hợp</a:t>
                      </a:r>
                      <a:endParaRPr lang="vi-VN" sz="3700" b="0" dirty="0">
                        <a:solidFill>
                          <a:schemeClr val="accent6">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994577731"/>
                  </a:ext>
                </a:extLst>
              </a:tr>
            </a:tbl>
          </a:graphicData>
        </a:graphic>
      </p:graphicFrame>
    </p:spTree>
    <p:extLst>
      <p:ext uri="{BB962C8B-B14F-4D97-AF65-F5344CB8AC3E}">
        <p14:creationId xmlns:p14="http://schemas.microsoft.com/office/powerpoint/2010/main" val="2791783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11460163" y="557213"/>
            <a:ext cx="731837" cy="525462"/>
          </a:xfrm>
          <a:prstGeom prst="rect">
            <a:avLst/>
          </a:prstGeom>
        </p:spPr>
        <p:txBody>
          <a:bodyPr/>
          <a:lstStyle/>
          <a:p>
            <a:fld id="{00000000-1234-1234-1234-123412341234}" type="slidenum">
              <a:rPr lang="en" smtClean="0">
                <a:solidFill>
                  <a:srgbClr val="A6BCC9"/>
                </a:solidFill>
              </a:rPr>
              <a:pPr/>
              <a:t>4</a:t>
            </a:fld>
            <a:endParaRPr lang="en">
              <a:solidFill>
                <a:srgbClr val="A6BCC9"/>
              </a:solidFill>
            </a:endParaRPr>
          </a:p>
        </p:txBody>
      </p:sp>
      <p:sp>
        <p:nvSpPr>
          <p:cNvPr id="3" name="TextBox 2"/>
          <p:cNvSpPr txBox="1"/>
          <p:nvPr/>
        </p:nvSpPr>
        <p:spPr>
          <a:xfrm>
            <a:off x="3164441" y="362325"/>
            <a:ext cx="5890516" cy="666786"/>
          </a:xfrm>
          <a:prstGeom prst="rect">
            <a:avLst/>
          </a:prstGeom>
          <a:noFill/>
        </p:spPr>
        <p:txBody>
          <a:bodyPr wrap="square" rtlCol="0">
            <a:spAutoFit/>
          </a:bodyPr>
          <a:lstStyle/>
          <a:p>
            <a:pPr algn="ctr"/>
            <a:r>
              <a:rPr lang="en-US" sz="3733" b="1" dirty="0">
                <a:solidFill>
                  <a:srgbClr val="002060"/>
                </a:solidFill>
                <a:latin typeface="Times New Roman" panose="02020603050405020304" pitchFamily="18" charset="0"/>
                <a:cs typeface="Times New Roman" panose="02020603050405020304" pitchFamily="18" charset="0"/>
              </a:rPr>
              <a:t>NỘI DUNG CHÍNH</a:t>
            </a:r>
            <a:endParaRPr lang="en-US" sz="3733" b="1" dirty="0">
              <a:solidFill>
                <a:srgbClr val="00206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1232899" y="3575408"/>
            <a:ext cx="9753600" cy="8219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29881" y="1773943"/>
            <a:ext cx="1549623" cy="1946556"/>
            <a:chOff x="772410" y="1330457"/>
            <a:chExt cx="1162217" cy="1459917"/>
          </a:xfrm>
        </p:grpSpPr>
        <p:sp>
          <p:nvSpPr>
            <p:cNvPr id="6" name="Oval Callout 5"/>
            <p:cNvSpPr/>
            <p:nvPr/>
          </p:nvSpPr>
          <p:spPr>
            <a:xfrm rot="20421738">
              <a:off x="772410" y="1330457"/>
              <a:ext cx="1162217" cy="1190425"/>
            </a:xfrm>
            <a:prstGeom prst="wedgeEllipseCallou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9755"/>
                </a:solidFill>
              </a:endParaRPr>
            </a:p>
          </p:txBody>
        </p:sp>
        <p:sp>
          <p:nvSpPr>
            <p:cNvPr id="10" name="TextBox 9"/>
            <p:cNvSpPr txBox="1"/>
            <p:nvPr/>
          </p:nvSpPr>
          <p:spPr>
            <a:xfrm>
              <a:off x="1091527" y="1602503"/>
              <a:ext cx="523982" cy="623248"/>
            </a:xfrm>
            <a:prstGeom prst="rect">
              <a:avLst/>
            </a:prstGeom>
            <a:noFill/>
          </p:spPr>
          <p:txBody>
            <a:bodyPr wrap="square" rtlCol="0">
              <a:spAutoFit/>
            </a:bodyPr>
            <a:lstStyle/>
            <a:p>
              <a:r>
                <a:rPr lang="en-US" sz="4800" dirty="0"/>
                <a:t>1</a:t>
              </a:r>
              <a:endParaRPr lang="en-US" sz="4800" dirty="0"/>
            </a:p>
          </p:txBody>
        </p:sp>
        <p:sp>
          <p:nvSpPr>
            <p:cNvPr id="14" name="Oval 13"/>
            <p:cNvSpPr/>
            <p:nvPr/>
          </p:nvSpPr>
          <p:spPr>
            <a:xfrm>
              <a:off x="1319354" y="2696026"/>
              <a:ext cx="105412" cy="94348"/>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6" name="TextBox 15"/>
          <p:cNvSpPr txBox="1"/>
          <p:nvPr/>
        </p:nvSpPr>
        <p:spPr>
          <a:xfrm>
            <a:off x="16000" y="3906147"/>
            <a:ext cx="3507499" cy="584775"/>
          </a:xfrm>
          <a:prstGeom prst="rect">
            <a:avLst/>
          </a:prstGeom>
          <a:noFill/>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Đơn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vị</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dài</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965609" y="2387577"/>
            <a:ext cx="2972252" cy="1077218"/>
          </a:xfrm>
          <a:prstGeom prst="rect">
            <a:avLst/>
          </a:prstGeom>
          <a:noFill/>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Dụng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cụ</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dài</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379971" y="4080231"/>
            <a:ext cx="3993535" cy="584775"/>
          </a:xfrm>
          <a:prstGeom prst="rect">
            <a:avLst/>
          </a:prstGeom>
          <a:noFill/>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Cách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dài</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459136" y="1896646"/>
            <a:ext cx="3401312" cy="1569660"/>
          </a:xfrm>
          <a:prstGeom prst="rect">
            <a:avLst/>
          </a:prstGeom>
          <a:noFill/>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Vận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dụng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dài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tích</a:t>
            </a:r>
            <a:endParaRPr lang="en-US" sz="3200" dirty="0">
              <a:solidFill>
                <a:srgbClr val="002060"/>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3676925" y="3512509"/>
            <a:ext cx="1549623" cy="1958625"/>
            <a:chOff x="2757693" y="2634381"/>
            <a:chExt cx="1162217" cy="1468969"/>
          </a:xfrm>
        </p:grpSpPr>
        <p:grpSp>
          <p:nvGrpSpPr>
            <p:cNvPr id="20" name="Group 19"/>
            <p:cNvGrpSpPr/>
            <p:nvPr/>
          </p:nvGrpSpPr>
          <p:grpSpPr>
            <a:xfrm>
              <a:off x="2757693" y="2912925"/>
              <a:ext cx="1162217" cy="1190425"/>
              <a:chOff x="2936831" y="2920226"/>
              <a:chExt cx="1162217" cy="1190425"/>
            </a:xfrm>
          </p:grpSpPr>
          <p:sp>
            <p:nvSpPr>
              <p:cNvPr id="8" name="Oval Callout 7"/>
              <p:cNvSpPr/>
              <p:nvPr/>
            </p:nvSpPr>
            <p:spPr>
              <a:xfrm rot="9776117">
                <a:off x="2936831" y="2920226"/>
                <a:ext cx="1162217" cy="1190425"/>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TextBox 10"/>
              <p:cNvSpPr txBox="1"/>
              <p:nvPr/>
            </p:nvSpPr>
            <p:spPr>
              <a:xfrm>
                <a:off x="3255948" y="3192272"/>
                <a:ext cx="523982" cy="623248"/>
              </a:xfrm>
              <a:prstGeom prst="rect">
                <a:avLst/>
              </a:prstGeom>
              <a:noFill/>
            </p:spPr>
            <p:txBody>
              <a:bodyPr wrap="square" rtlCol="0">
                <a:spAutoFit/>
              </a:bodyPr>
              <a:lstStyle/>
              <a:p>
                <a:r>
                  <a:rPr lang="en-US" sz="4800" dirty="0"/>
                  <a:t>2</a:t>
                </a:r>
              </a:p>
            </p:txBody>
          </p:sp>
        </p:grpSp>
        <p:sp>
          <p:nvSpPr>
            <p:cNvPr id="23" name="Oval 22"/>
            <p:cNvSpPr/>
            <p:nvPr/>
          </p:nvSpPr>
          <p:spPr>
            <a:xfrm>
              <a:off x="3286095" y="2634381"/>
              <a:ext cx="108402" cy="1088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28" name="Group 27"/>
          <p:cNvGrpSpPr/>
          <p:nvPr/>
        </p:nvGrpSpPr>
        <p:grpSpPr>
          <a:xfrm>
            <a:off x="6429557" y="1678545"/>
            <a:ext cx="1549623" cy="1975004"/>
            <a:chOff x="4822167" y="1258908"/>
            <a:chExt cx="1162217" cy="1481253"/>
          </a:xfrm>
        </p:grpSpPr>
        <p:grpSp>
          <p:nvGrpSpPr>
            <p:cNvPr id="21" name="Group 20"/>
            <p:cNvGrpSpPr/>
            <p:nvPr/>
          </p:nvGrpSpPr>
          <p:grpSpPr>
            <a:xfrm>
              <a:off x="4822167" y="1258908"/>
              <a:ext cx="1162217" cy="1190425"/>
              <a:chOff x="4942005" y="1361277"/>
              <a:chExt cx="1162217" cy="1190425"/>
            </a:xfrm>
          </p:grpSpPr>
          <p:sp>
            <p:nvSpPr>
              <p:cNvPr id="7" name="Oval Callout 6"/>
              <p:cNvSpPr/>
              <p:nvPr/>
            </p:nvSpPr>
            <p:spPr>
              <a:xfrm rot="20421738">
                <a:off x="4942005" y="1361277"/>
                <a:ext cx="1162217" cy="1190425"/>
              </a:xfrm>
              <a:prstGeom prst="wedgeEllipseCallou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2" name="TextBox 11"/>
              <p:cNvSpPr txBox="1"/>
              <p:nvPr/>
            </p:nvSpPr>
            <p:spPr>
              <a:xfrm>
                <a:off x="5261122" y="1617913"/>
                <a:ext cx="523982" cy="623248"/>
              </a:xfrm>
              <a:prstGeom prst="rect">
                <a:avLst/>
              </a:prstGeom>
              <a:noFill/>
            </p:spPr>
            <p:txBody>
              <a:bodyPr wrap="square" rtlCol="0">
                <a:spAutoFit/>
              </a:bodyPr>
              <a:lstStyle/>
              <a:p>
                <a:r>
                  <a:rPr lang="en-US" sz="4800" dirty="0"/>
                  <a:t>3</a:t>
                </a:r>
              </a:p>
            </p:txBody>
          </p:sp>
        </p:grpSp>
        <p:sp>
          <p:nvSpPr>
            <p:cNvPr id="25" name="Oval 24"/>
            <p:cNvSpPr/>
            <p:nvPr/>
          </p:nvSpPr>
          <p:spPr>
            <a:xfrm>
              <a:off x="5349075" y="2631342"/>
              <a:ext cx="108402" cy="108819"/>
            </a:xfrm>
            <a:prstGeom prst="ellipse">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29" name="Group 28"/>
          <p:cNvGrpSpPr/>
          <p:nvPr/>
        </p:nvGrpSpPr>
        <p:grpSpPr>
          <a:xfrm>
            <a:off x="9436877" y="3495520"/>
            <a:ext cx="1549623" cy="1975611"/>
            <a:chOff x="7077657" y="2621640"/>
            <a:chExt cx="1162217" cy="1481708"/>
          </a:xfrm>
        </p:grpSpPr>
        <p:grpSp>
          <p:nvGrpSpPr>
            <p:cNvPr id="22" name="Group 21"/>
            <p:cNvGrpSpPr/>
            <p:nvPr/>
          </p:nvGrpSpPr>
          <p:grpSpPr>
            <a:xfrm>
              <a:off x="7077657" y="2912923"/>
              <a:ext cx="1162217" cy="1190425"/>
              <a:chOff x="7247073" y="2873395"/>
              <a:chExt cx="1162217" cy="1190425"/>
            </a:xfrm>
          </p:grpSpPr>
          <p:sp>
            <p:nvSpPr>
              <p:cNvPr id="9" name="Oval Callout 8"/>
              <p:cNvSpPr/>
              <p:nvPr/>
            </p:nvSpPr>
            <p:spPr>
              <a:xfrm rot="9776117">
                <a:off x="7247073" y="2873395"/>
                <a:ext cx="1162217" cy="1190425"/>
              </a:xfrm>
              <a:prstGeom prst="wedgeEllipseCallout">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TextBox 12"/>
              <p:cNvSpPr txBox="1"/>
              <p:nvPr/>
            </p:nvSpPr>
            <p:spPr>
              <a:xfrm>
                <a:off x="7594002" y="3145441"/>
                <a:ext cx="523982" cy="623247"/>
              </a:xfrm>
              <a:prstGeom prst="rect">
                <a:avLst/>
              </a:prstGeom>
              <a:noFill/>
            </p:spPr>
            <p:txBody>
              <a:bodyPr wrap="square" rtlCol="0">
                <a:spAutoFit/>
              </a:bodyPr>
              <a:lstStyle/>
              <a:p>
                <a:r>
                  <a:rPr lang="en-US" sz="4800" dirty="0"/>
                  <a:t>4</a:t>
                </a:r>
              </a:p>
            </p:txBody>
          </p:sp>
        </p:grpSp>
        <p:sp>
          <p:nvSpPr>
            <p:cNvPr id="26" name="Oval 25"/>
            <p:cNvSpPr/>
            <p:nvPr/>
          </p:nvSpPr>
          <p:spPr>
            <a:xfrm>
              <a:off x="7632376" y="2621640"/>
              <a:ext cx="108402" cy="108819"/>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Tree>
    <p:extLst>
      <p:ext uri="{BB962C8B-B14F-4D97-AF65-F5344CB8AC3E}">
        <p14:creationId xmlns:p14="http://schemas.microsoft.com/office/powerpoint/2010/main" val="33448849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6" presetClass="entr" presetSubtype="16"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1+#ppt_w/2"/>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1+#ppt_w/2"/>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Delay 20"/>
          <p:cNvSpPr/>
          <p:nvPr/>
        </p:nvSpPr>
        <p:spPr>
          <a:xfrm>
            <a:off x="-225329" y="1603048"/>
            <a:ext cx="4903140" cy="4860064"/>
          </a:xfrm>
          <a:prstGeom prst="flowChartDelay">
            <a:avLst/>
          </a:prstGeom>
          <a:noFill/>
          <a:ln>
            <a:solidFill>
              <a:srgbClr val="22B7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662545" y="169967"/>
            <a:ext cx="8866911" cy="1059580"/>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Slide Number Placeholder 1"/>
          <p:cNvSpPr>
            <a:spLocks noGrp="1"/>
          </p:cNvSpPr>
          <p:nvPr>
            <p:ph type="sldNum" idx="12"/>
          </p:nvPr>
        </p:nvSpPr>
        <p:spPr/>
        <p:txBody>
          <a:bodyPr/>
          <a:lstStyle/>
          <a:p>
            <a:fld id="{00000000-1234-1234-1234-123412341234}" type="slidenum">
              <a:rPr lang="en" smtClean="0"/>
              <a:pPr/>
              <a:t>5</a:t>
            </a:fld>
            <a:endParaRPr lang="en"/>
          </a:p>
        </p:txBody>
      </p:sp>
      <p:grpSp>
        <p:nvGrpSpPr>
          <p:cNvPr id="3" name="Group 2"/>
          <p:cNvGrpSpPr/>
          <p:nvPr/>
        </p:nvGrpSpPr>
        <p:grpSpPr>
          <a:xfrm>
            <a:off x="3161775" y="283039"/>
            <a:ext cx="9980429" cy="775857"/>
            <a:chOff x="967562" y="659219"/>
            <a:chExt cx="7485322" cy="581893"/>
          </a:xfrm>
        </p:grpSpPr>
        <p:sp>
          <p:nvSpPr>
            <p:cNvPr id="4" name="Oval 3"/>
            <p:cNvSpPr/>
            <p:nvPr/>
          </p:nvSpPr>
          <p:spPr>
            <a:xfrm>
              <a:off x="967563" y="659219"/>
              <a:ext cx="627321" cy="5635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a:solidFill>
                  <a:schemeClr val="bg1"/>
                </a:solidFill>
              </a:endParaRPr>
            </a:p>
          </p:txBody>
        </p:sp>
        <p:sp>
          <p:nvSpPr>
            <p:cNvPr id="5" name="TextBox 4"/>
            <p:cNvSpPr txBox="1"/>
            <p:nvPr/>
          </p:nvSpPr>
          <p:spPr>
            <a:xfrm>
              <a:off x="967562" y="659219"/>
              <a:ext cx="627322" cy="561741"/>
            </a:xfrm>
            <a:prstGeom prst="rect">
              <a:avLst/>
            </a:prstGeom>
            <a:noFill/>
          </p:spPr>
          <p:txBody>
            <a:bodyPr wrap="square" rtlCol="0">
              <a:spAutoFit/>
            </a:bodyPr>
            <a:lstStyle/>
            <a:p>
              <a:pPr algn="ctr"/>
              <a:r>
                <a:rPr lang="en-US" sz="4267" b="1" dirty="0">
                  <a:solidFill>
                    <a:schemeClr val="bg1"/>
                  </a:solidFill>
                  <a:latin typeface="Times New Roman" panose="02020603050405020304" pitchFamily="18" charset="0"/>
                  <a:cs typeface="Times New Roman" panose="02020603050405020304" pitchFamily="18" charset="0"/>
                </a:rPr>
                <a:t>I</a:t>
              </a:r>
              <a:endParaRPr lang="en-US" sz="4267"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86270" y="679371"/>
              <a:ext cx="6666614" cy="561741"/>
            </a:xfrm>
            <a:prstGeom prst="rect">
              <a:avLst/>
            </a:prstGeom>
            <a:noFill/>
          </p:spPr>
          <p:txBody>
            <a:bodyPr wrap="square" rtlCol="0">
              <a:spAutoFit/>
            </a:bodyPr>
            <a:lstStyle/>
            <a:p>
              <a:r>
                <a:rPr lang="en-US" sz="4267" b="1" dirty="0">
                  <a:solidFill>
                    <a:schemeClr val="bg1"/>
                  </a:solidFill>
                  <a:latin typeface="Times New Roman" panose="02020603050405020304" pitchFamily="18" charset="0"/>
                  <a:cs typeface="Times New Roman" panose="02020603050405020304" pitchFamily="18" charset="0"/>
                </a:rPr>
                <a:t>ĐƠN VỊ ĐỘ DÀI</a:t>
              </a:r>
              <a:endParaRPr lang="en-US" sz="4267" b="1" dirty="0">
                <a:solidFill>
                  <a:schemeClr val="bg1"/>
                </a:solidFill>
                <a:latin typeface="Times New Roman" panose="02020603050405020304" pitchFamily="18" charset="0"/>
                <a:cs typeface="Times New Roman" panose="02020603050405020304" pitchFamily="18" charset="0"/>
              </a:endParaRPr>
            </a:p>
          </p:txBody>
        </p:sp>
      </p:grpSp>
      <p:sp>
        <p:nvSpPr>
          <p:cNvPr id="20" name="Rectangle 19"/>
          <p:cNvSpPr/>
          <p:nvPr/>
        </p:nvSpPr>
        <p:spPr>
          <a:xfrm>
            <a:off x="510769" y="2599208"/>
            <a:ext cx="3244543" cy="2734851"/>
          </a:xfrm>
          <a:prstGeom prst="rect">
            <a:avLst/>
          </a:prstGeom>
        </p:spPr>
        <p:txBody>
          <a:bodyPr wrap="square">
            <a:spAutoFit/>
          </a:bodyPr>
          <a:lstStyle/>
          <a:p>
            <a:pPr indent="480048" algn="just">
              <a:lnSpc>
                <a:spcPct val="115000"/>
              </a:lnSpc>
            </a:pPr>
            <a:r>
              <a:rPr lang="en-US" sz="3733"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 h</a:t>
            </a:r>
            <a:r>
              <a:rPr lang="vi-VN" sz="3733"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ãy </a:t>
            </a:r>
            <a:r>
              <a:rPr lang="vi-VN" sz="3733"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kể tên những đơn vị đo chiều dài mà em biết? </a:t>
            </a:r>
            <a:endParaRPr lang="en-US" sz="3733"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7335240" y="3002890"/>
            <a:ext cx="2593656" cy="1836281"/>
            <a:chOff x="4761421" y="1500636"/>
            <a:chExt cx="1772755" cy="1251425"/>
          </a:xfrm>
        </p:grpSpPr>
        <p:sp>
          <p:nvSpPr>
            <p:cNvPr id="23" name="Rectangle 22"/>
            <p:cNvSpPr/>
            <p:nvPr/>
          </p:nvSpPr>
          <p:spPr>
            <a:xfrm>
              <a:off x="4761421" y="1784635"/>
              <a:ext cx="1772755" cy="513144"/>
            </a:xfrm>
            <a:prstGeom prst="rect">
              <a:avLst/>
            </a:prstGeom>
          </p:spPr>
          <p:txBody>
            <a:bodyPr wrap="square">
              <a:spAutoFit/>
            </a:bodyPr>
            <a:lstStyle/>
            <a:p>
              <a:pPr indent="480048" algn="just">
                <a:lnSpc>
                  <a:spcPct val="115000"/>
                </a:lnSpc>
              </a:pPr>
              <a:r>
                <a:rPr lang="en-US" sz="3733" dirty="0" err="1">
                  <a:solidFill>
                    <a:srgbClr val="08D2C8"/>
                  </a:solidFill>
                  <a:latin typeface="Times New Roman" panose="02020603050405020304" pitchFamily="18" charset="0"/>
                  <a:ea typeface="Calibri" panose="020F0502020204030204" pitchFamily="34" charset="0"/>
                  <a:cs typeface="Times New Roman" panose="02020603050405020304" pitchFamily="18" charset="0"/>
                </a:rPr>
                <a:t>mét</a:t>
              </a:r>
              <a:endParaRPr lang="en-US" sz="3733" dirty="0">
                <a:solidFill>
                  <a:srgbClr val="08D2C8"/>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Donut 24"/>
            <p:cNvSpPr/>
            <p:nvPr/>
          </p:nvSpPr>
          <p:spPr>
            <a:xfrm>
              <a:off x="4761421" y="1500636"/>
              <a:ext cx="1274619" cy="1251425"/>
            </a:xfrm>
            <a:prstGeom prst="donut">
              <a:avLst>
                <a:gd name="adj" fmla="val 103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27" name="Group 26"/>
          <p:cNvGrpSpPr/>
          <p:nvPr/>
        </p:nvGrpSpPr>
        <p:grpSpPr>
          <a:xfrm>
            <a:off x="5062073" y="1587474"/>
            <a:ext cx="2829796" cy="2013656"/>
            <a:chOff x="4644748" y="1275626"/>
            <a:chExt cx="1772755" cy="1251425"/>
          </a:xfrm>
          <a:solidFill>
            <a:srgbClr val="22B7CB"/>
          </a:solidFill>
        </p:grpSpPr>
        <p:sp>
          <p:nvSpPr>
            <p:cNvPr id="28" name="Rectangle 27"/>
            <p:cNvSpPr/>
            <p:nvPr/>
          </p:nvSpPr>
          <p:spPr>
            <a:xfrm>
              <a:off x="4644748" y="1433539"/>
              <a:ext cx="1772755" cy="878504"/>
            </a:xfrm>
            <a:prstGeom prst="rect">
              <a:avLst/>
            </a:prstGeom>
            <a:noFill/>
          </p:spPr>
          <p:txBody>
            <a:bodyPr wrap="square">
              <a:spAutoFit/>
            </a:bodyPr>
            <a:lstStyle/>
            <a:p>
              <a:pPr indent="480048" algn="just">
                <a:lnSpc>
                  <a:spcPct val="115000"/>
                </a:lnSpc>
              </a:pPr>
              <a:r>
                <a:rPr lang="en-US" sz="3733"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mile</a:t>
              </a:r>
            </a:p>
            <a:p>
              <a:pPr indent="480048" algn="just">
                <a:lnSpc>
                  <a:spcPct val="115000"/>
                </a:lnSpc>
              </a:pPr>
              <a:r>
                <a:rPr lang="en-US" sz="3733"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r>
                <a:rPr lang="en-US" sz="3733" dirty="0" err="1">
                  <a:solidFill>
                    <a:srgbClr val="22B7CB"/>
                  </a:solidFill>
                  <a:latin typeface="Times New Roman" panose="02020603050405020304" pitchFamily="18" charset="0"/>
                  <a:ea typeface="Calibri" panose="020F0502020204030204" pitchFamily="34" charset="0"/>
                  <a:cs typeface="Times New Roman" panose="02020603050405020304" pitchFamily="18" charset="0"/>
                </a:rPr>
                <a:t>dặm</a:t>
              </a:r>
              <a:r>
                <a:rPr lang="en-US" sz="3733"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dirty="0">
                <a:solidFill>
                  <a:srgbClr val="22B7CB"/>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Donut 28"/>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30" name="Group 29"/>
          <p:cNvGrpSpPr/>
          <p:nvPr/>
        </p:nvGrpSpPr>
        <p:grpSpPr>
          <a:xfrm>
            <a:off x="7779585" y="1466601"/>
            <a:ext cx="1880361" cy="1272963"/>
            <a:chOff x="4452806" y="1275626"/>
            <a:chExt cx="1772755" cy="1251425"/>
          </a:xfrm>
        </p:grpSpPr>
        <p:sp>
          <p:nvSpPr>
            <p:cNvPr id="31" name="Rectangle 30"/>
            <p:cNvSpPr/>
            <p:nvPr/>
          </p:nvSpPr>
          <p:spPr>
            <a:xfrm>
              <a:off x="4452806" y="1462689"/>
              <a:ext cx="1772755" cy="740223"/>
            </a:xfrm>
            <a:prstGeom prst="rect">
              <a:avLst/>
            </a:prstGeom>
          </p:spPr>
          <p:txBody>
            <a:bodyPr wrap="square">
              <a:spAutoFit/>
            </a:bodyPr>
            <a:lstStyle/>
            <a:p>
              <a:pPr indent="480048" algn="just">
                <a:lnSpc>
                  <a:spcPct val="115000"/>
                </a:lnSpc>
              </a:pPr>
              <a:r>
                <a:rPr lang="en-US" sz="3733"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km</a:t>
              </a:r>
              <a:endParaRPr lang="en-US" sz="3733"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Donut 31"/>
            <p:cNvSpPr/>
            <p:nvPr/>
          </p:nvSpPr>
          <p:spPr>
            <a:xfrm>
              <a:off x="4696690" y="1275626"/>
              <a:ext cx="1274619" cy="1251425"/>
            </a:xfrm>
            <a:prstGeom prst="donut">
              <a:avLst>
                <a:gd name="adj" fmla="val 1997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33" name="Group 32"/>
          <p:cNvGrpSpPr/>
          <p:nvPr/>
        </p:nvGrpSpPr>
        <p:grpSpPr>
          <a:xfrm>
            <a:off x="5310741" y="4138549"/>
            <a:ext cx="1702543" cy="1173615"/>
            <a:chOff x="4447621" y="1275626"/>
            <a:chExt cx="1772755" cy="1251425"/>
          </a:xfrm>
          <a:solidFill>
            <a:srgbClr val="EB2264"/>
          </a:solidFill>
        </p:grpSpPr>
        <p:sp>
          <p:nvSpPr>
            <p:cNvPr id="34" name="Rectangle 33"/>
            <p:cNvSpPr/>
            <p:nvPr/>
          </p:nvSpPr>
          <p:spPr>
            <a:xfrm>
              <a:off x="4447621" y="1436882"/>
              <a:ext cx="1772755" cy="802884"/>
            </a:xfrm>
            <a:prstGeom prst="rect">
              <a:avLst/>
            </a:prstGeom>
            <a:noFill/>
          </p:spPr>
          <p:txBody>
            <a:bodyPr wrap="square">
              <a:spAutoFit/>
            </a:bodyPr>
            <a:lstStyle/>
            <a:p>
              <a:pPr indent="480048" algn="just">
                <a:lnSpc>
                  <a:spcPct val="115000"/>
                </a:lnSpc>
              </a:pPr>
              <a:r>
                <a:rPr lang="en-US" sz="3733" dirty="0" err="1">
                  <a:solidFill>
                    <a:srgbClr val="EB2264"/>
                  </a:solidFill>
                  <a:latin typeface="Times New Roman" panose="02020603050405020304" pitchFamily="18" charset="0"/>
                  <a:ea typeface="Calibri" panose="020F0502020204030204" pitchFamily="34" charset="0"/>
                  <a:cs typeface="Times New Roman" panose="02020603050405020304" pitchFamily="18" charset="0"/>
                </a:rPr>
                <a:t>dm</a:t>
              </a:r>
              <a:endParaRPr lang="en-US" sz="3733" dirty="0">
                <a:solidFill>
                  <a:srgbClr val="EB226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Donut 34"/>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36" name="Group 35"/>
          <p:cNvGrpSpPr/>
          <p:nvPr/>
        </p:nvGrpSpPr>
        <p:grpSpPr>
          <a:xfrm>
            <a:off x="9731149" y="1969633"/>
            <a:ext cx="1702543" cy="1173615"/>
            <a:chOff x="4447621" y="1275626"/>
            <a:chExt cx="1772755" cy="1251425"/>
          </a:xfrm>
          <a:solidFill>
            <a:srgbClr val="FFC000"/>
          </a:solidFill>
        </p:grpSpPr>
        <p:sp>
          <p:nvSpPr>
            <p:cNvPr id="37" name="Rectangle 36"/>
            <p:cNvSpPr/>
            <p:nvPr/>
          </p:nvSpPr>
          <p:spPr>
            <a:xfrm>
              <a:off x="4447621" y="1436882"/>
              <a:ext cx="1772755" cy="802884"/>
            </a:xfrm>
            <a:prstGeom prst="rect">
              <a:avLst/>
            </a:prstGeom>
            <a:noFill/>
          </p:spPr>
          <p:txBody>
            <a:bodyPr wrap="square">
              <a:spAutoFit/>
            </a:bodyPr>
            <a:lstStyle/>
            <a:p>
              <a:pPr indent="480048" algn="just">
                <a:lnSpc>
                  <a:spcPct val="115000"/>
                </a:lnSpc>
              </a:pPr>
              <a:r>
                <a:rPr lang="en-US" sz="3733"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c</a:t>
              </a:r>
              <a:r>
                <a:rPr lang="en-US" sz="3733"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m</a:t>
              </a:r>
              <a:endParaRPr lang="en-US" sz="3733"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Donut 37"/>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39" name="Group 38"/>
          <p:cNvGrpSpPr/>
          <p:nvPr/>
        </p:nvGrpSpPr>
        <p:grpSpPr>
          <a:xfrm>
            <a:off x="6905461" y="5161149"/>
            <a:ext cx="2317376" cy="1574625"/>
            <a:chOff x="4569547" y="1275626"/>
            <a:chExt cx="1772755" cy="1251425"/>
          </a:xfrm>
          <a:solidFill>
            <a:srgbClr val="FF0000"/>
          </a:solidFill>
        </p:grpSpPr>
        <p:sp>
          <p:nvSpPr>
            <p:cNvPr id="40" name="Rectangle 39"/>
            <p:cNvSpPr/>
            <p:nvPr/>
          </p:nvSpPr>
          <p:spPr>
            <a:xfrm>
              <a:off x="4569547" y="1507363"/>
              <a:ext cx="1772755" cy="598413"/>
            </a:xfrm>
            <a:prstGeom prst="rect">
              <a:avLst/>
            </a:prstGeom>
            <a:noFill/>
          </p:spPr>
          <p:txBody>
            <a:bodyPr wrap="square">
              <a:spAutoFit/>
            </a:bodyPr>
            <a:lstStyle/>
            <a:p>
              <a:pPr indent="480048" algn="just">
                <a:lnSpc>
                  <a:spcPct val="115000"/>
                </a:lnSpc>
              </a:pPr>
              <a:r>
                <a:rPr lang="en-US" sz="3733"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mm</a:t>
              </a:r>
              <a:endParaRPr lang="en-US" sz="3733"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Donut 40"/>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nvGrpSpPr>
          <p:cNvPr id="42" name="Group 41"/>
          <p:cNvGrpSpPr/>
          <p:nvPr/>
        </p:nvGrpSpPr>
        <p:grpSpPr>
          <a:xfrm>
            <a:off x="9279197" y="3883332"/>
            <a:ext cx="2829796" cy="2013656"/>
            <a:chOff x="4644748" y="1275626"/>
            <a:chExt cx="1772755" cy="1251425"/>
          </a:xfrm>
          <a:solidFill>
            <a:srgbClr val="22B7CB"/>
          </a:solidFill>
        </p:grpSpPr>
        <p:sp>
          <p:nvSpPr>
            <p:cNvPr id="43" name="Rectangle 42"/>
            <p:cNvSpPr/>
            <p:nvPr/>
          </p:nvSpPr>
          <p:spPr>
            <a:xfrm>
              <a:off x="4644748" y="1433539"/>
              <a:ext cx="1772755" cy="878504"/>
            </a:xfrm>
            <a:prstGeom prst="rect">
              <a:avLst/>
            </a:prstGeom>
            <a:noFill/>
          </p:spPr>
          <p:txBody>
            <a:bodyPr wrap="square">
              <a:spAutoFit/>
            </a:bodyPr>
            <a:lstStyle/>
            <a:p>
              <a:pPr indent="480048" algn="just">
                <a:lnSpc>
                  <a:spcPct val="115000"/>
                </a:lnSpc>
              </a:pPr>
              <a:r>
                <a:rPr lang="en-US" sz="3733"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inch</a:t>
              </a:r>
            </a:p>
            <a:p>
              <a:pPr indent="480048" algn="just">
                <a:lnSpc>
                  <a:spcPct val="115000"/>
                </a:lnSpc>
              </a:pPr>
              <a:r>
                <a:rPr lang="en-US" sz="3733"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 (in)</a:t>
              </a:r>
              <a:endParaRPr lang="en-US" sz="3733"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Donut 43"/>
            <p:cNvSpPr/>
            <p:nvPr/>
          </p:nvSpPr>
          <p:spPr>
            <a:xfrm>
              <a:off x="4696690" y="1275626"/>
              <a:ext cx="1274619" cy="1251425"/>
            </a:xfrm>
            <a:prstGeom prst="donut">
              <a:avLst>
                <a:gd name="adj" fmla="val 1032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spTree>
    <p:extLst>
      <p:ext uri="{BB962C8B-B14F-4D97-AF65-F5344CB8AC3E}">
        <p14:creationId xmlns:p14="http://schemas.microsoft.com/office/powerpoint/2010/main" val="17671046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i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i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ircle(in)">
                                      <p:cBhvr>
                                        <p:cTn id="36" dur="2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6"/>
                                        </p:tgtEl>
                                      </p:cBhvr>
                                      <p:by x="150000" y="150000"/>
                                    </p:animScale>
                                  </p:childTnLst>
                                </p:cTn>
                              </p:par>
                              <p:par>
                                <p:cTn id="51" presetID="22" presetClass="exit" presetSubtype="4" fill="hold" nodeType="withEffect">
                                  <p:stCondLst>
                                    <p:cond delay="0"/>
                                  </p:stCondLst>
                                  <p:childTnLst>
                                    <p:animEffect transition="out" filter="wipe(down)">
                                      <p:cBhvr>
                                        <p:cTn id="52" dur="10"/>
                                        <p:tgtEl>
                                          <p:spTgt spid="33"/>
                                        </p:tgtEl>
                                      </p:cBhvr>
                                    </p:animEffect>
                                    <p:set>
                                      <p:cBhvr>
                                        <p:cTn id="53" dur="1" fill="hold">
                                          <p:stCondLst>
                                            <p:cond delay="9"/>
                                          </p:stCondLst>
                                        </p:cTn>
                                        <p:tgtEl>
                                          <p:spTgt spid="3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39"/>
                                        </p:tgtEl>
                                        <p:attrNameLst>
                                          <p:attrName>ppt_x</p:attrName>
                                        </p:attrNameLst>
                                      </p:cBhvr>
                                      <p:tavLst>
                                        <p:tav tm="0">
                                          <p:val>
                                            <p:strVal val="ppt_x"/>
                                          </p:val>
                                        </p:tav>
                                        <p:tav tm="100000">
                                          <p:val>
                                            <p:strVal val="ppt_x"/>
                                          </p:val>
                                        </p:tav>
                                      </p:tavLst>
                                    </p:anim>
                                    <p:anim calcmode="lin" valueType="num">
                                      <p:cBhvr additive="base">
                                        <p:cTn id="56" dur="500"/>
                                        <p:tgtEl>
                                          <p:spTgt spid="39"/>
                                        </p:tgtEl>
                                        <p:attrNameLst>
                                          <p:attrName>ppt_y</p:attrName>
                                        </p:attrNameLst>
                                      </p:cBhvr>
                                      <p:tavLst>
                                        <p:tav tm="0">
                                          <p:val>
                                            <p:strVal val="ppt_y"/>
                                          </p:val>
                                        </p:tav>
                                        <p:tav tm="100000">
                                          <p:val>
                                            <p:strVal val="1+ppt_h/2"/>
                                          </p:val>
                                        </p:tav>
                                      </p:tavLst>
                                    </p:anim>
                                    <p:set>
                                      <p:cBhvr>
                                        <p:cTn id="57" dur="1" fill="hold">
                                          <p:stCondLst>
                                            <p:cond delay="499"/>
                                          </p:stCondLst>
                                        </p:cTn>
                                        <p:tgtEl>
                                          <p:spTgt spid="39"/>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par>
                                <p:cTn id="64" presetID="14" presetClass="exit" presetSubtype="10" fill="hold" nodeType="withEffect">
                                  <p:stCondLst>
                                    <p:cond delay="0"/>
                                  </p:stCondLst>
                                  <p:childTnLst>
                                    <p:animEffect transition="out" filter="randombar(horizontal)">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6" presetClass="exit" presetSubtype="32" fill="hold" nodeType="withEffect">
                                  <p:stCondLst>
                                    <p:cond delay="0"/>
                                  </p:stCondLst>
                                  <p:childTnLst>
                                    <p:animEffect transition="out" filter="circle(out)">
                                      <p:cBhvr>
                                        <p:cTn id="68" dur="2000"/>
                                        <p:tgtEl>
                                          <p:spTgt spid="36"/>
                                        </p:tgtEl>
                                      </p:cBhvr>
                                    </p:animEffect>
                                    <p:set>
                                      <p:cBhvr>
                                        <p:cTn id="69"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32"/>
          <p:cNvSpPr txBox="1">
            <a:spLocks noGrp="1"/>
          </p:cNvSpPr>
          <p:nvPr>
            <p:ph type="sldNum" sz="quarter" idx="12"/>
          </p:nvPr>
        </p:nvSpPr>
        <p:spPr>
          <a:xfrm>
            <a:off x="5782800" y="6335500"/>
            <a:ext cx="626400" cy="522000"/>
          </a:xfrm>
          <a:prstGeom prst="rect">
            <a:avLst/>
          </a:prstGeom>
        </p:spPr>
        <p:txBody>
          <a:bodyPr spcFirstLastPara="1" wrap="square" lIns="121900" tIns="121900" rIns="121900" bIns="121900" anchor="t" anchorCtr="0">
            <a:noAutofit/>
          </a:bodyPr>
          <a:lstStyle/>
          <a:p>
            <a:pPr algn="ctr"/>
            <a:fld id="{00000000-1234-1234-1234-123412341234}" type="slidenum">
              <a:rPr lang="en"/>
              <a:pPr algn="ctr"/>
              <a:t>6</a:t>
            </a:fld>
            <a:endParaRPr/>
          </a:p>
        </p:txBody>
      </p:sp>
      <p:graphicFrame>
        <p:nvGraphicFramePr>
          <p:cNvPr id="2" name="Diagram 1"/>
          <p:cNvGraphicFramePr/>
          <p:nvPr>
            <p:extLst/>
          </p:nvPr>
        </p:nvGraphicFramePr>
        <p:xfrm>
          <a:off x="425712" y="995052"/>
          <a:ext cx="1458507" cy="960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124364" y="403923"/>
            <a:ext cx="8386619" cy="2198256"/>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437564" y="979055"/>
            <a:ext cx="7943272" cy="748988"/>
          </a:xfrm>
          <a:prstGeom prst="rect">
            <a:avLst/>
          </a:prstGeom>
          <a:noFill/>
        </p:spPr>
        <p:txBody>
          <a:bodyPr wrap="square" rtlCol="0">
            <a:spAutoFit/>
          </a:bodyPr>
          <a:lstStyle/>
          <a:p>
            <a:r>
              <a:rPr lang="en-US" sz="4267" dirty="0" err="1">
                <a:solidFill>
                  <a:schemeClr val="bg1"/>
                </a:solidFill>
                <a:latin typeface="Times New Roman" panose="02020603050405020304" pitchFamily="18" charset="0"/>
                <a:cs typeface="Times New Roman" panose="02020603050405020304" pitchFamily="18" charset="0"/>
              </a:rPr>
              <a:t>Đ</a:t>
            </a:r>
            <a:r>
              <a:rPr lang="en-US" sz="4267" dirty="0" err="1">
                <a:solidFill>
                  <a:schemeClr val="bg1"/>
                </a:solidFill>
                <a:latin typeface="Times New Roman" panose="02020603050405020304" pitchFamily="18" charset="0"/>
                <a:cs typeface="Times New Roman" panose="02020603050405020304" pitchFamily="18" charset="0"/>
              </a:rPr>
              <a:t>ơn</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vị</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đo</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độ</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dài</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là</a:t>
            </a:r>
            <a:r>
              <a:rPr lang="en-US" sz="4267" dirty="0">
                <a:solidFill>
                  <a:schemeClr val="bg1"/>
                </a:solidFill>
                <a:latin typeface="Times New Roman" panose="02020603050405020304" pitchFamily="18" charset="0"/>
                <a:cs typeface="Times New Roman" panose="02020603050405020304" pitchFamily="18" charset="0"/>
              </a:rPr>
              <a:t> </a:t>
            </a:r>
            <a:r>
              <a:rPr lang="en-US" sz="4267" b="1" dirty="0" err="1">
                <a:solidFill>
                  <a:schemeClr val="bg1"/>
                </a:solidFill>
                <a:latin typeface="Times New Roman" panose="02020603050405020304" pitchFamily="18" charset="0"/>
                <a:cs typeface="Times New Roman" panose="02020603050405020304" pitchFamily="18" charset="0"/>
              </a:rPr>
              <a:t>mét</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kí</a:t>
            </a:r>
            <a:r>
              <a:rPr lang="en-US" sz="4267" dirty="0">
                <a:solidFill>
                  <a:schemeClr val="bg1"/>
                </a:solidFill>
                <a:latin typeface="Times New Roman" panose="02020603050405020304" pitchFamily="18" charset="0"/>
                <a:cs typeface="Times New Roman" panose="02020603050405020304" pitchFamily="18" charset="0"/>
              </a:rPr>
              <a:t> </a:t>
            </a:r>
            <a:r>
              <a:rPr lang="en-US" sz="4267" dirty="0" err="1">
                <a:solidFill>
                  <a:schemeClr val="bg1"/>
                </a:solidFill>
                <a:latin typeface="Times New Roman" panose="02020603050405020304" pitchFamily="18" charset="0"/>
                <a:cs typeface="Times New Roman" panose="02020603050405020304" pitchFamily="18" charset="0"/>
              </a:rPr>
              <a:t>hiệu</a:t>
            </a:r>
            <a:r>
              <a:rPr lang="en-US" sz="4267" dirty="0">
                <a:solidFill>
                  <a:schemeClr val="bg1"/>
                </a:solidFill>
                <a:latin typeface="Times New Roman" panose="02020603050405020304" pitchFamily="18" charset="0"/>
                <a:cs typeface="Times New Roman" panose="02020603050405020304" pitchFamily="18" charset="0"/>
              </a:rPr>
              <a:t> m</a:t>
            </a:r>
            <a:endParaRPr lang="en-US" sz="4267"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85455" y="3000258"/>
            <a:ext cx="52462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1milimét (mm)= 0,001m</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366145" y="3747150"/>
            <a:ext cx="50430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1centimét (cm)= 0,001m</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366145" y="4492903"/>
            <a:ext cx="50430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1đềximét (</a:t>
            </a:r>
            <a:r>
              <a:rPr lang="en-US" sz="3733" dirty="0" err="1">
                <a:solidFill>
                  <a:srgbClr val="004376"/>
                </a:solidFill>
                <a:latin typeface="Times New Roman" panose="02020603050405020304" pitchFamily="18" charset="0"/>
                <a:cs typeface="Times New Roman" panose="02020603050405020304" pitchFamily="18" charset="0"/>
              </a:rPr>
              <a:t>dm</a:t>
            </a:r>
            <a:r>
              <a:rPr lang="en-US" sz="3733" dirty="0">
                <a:solidFill>
                  <a:srgbClr val="004376"/>
                </a:solidFill>
                <a:latin typeface="Times New Roman" panose="02020603050405020304" pitchFamily="18" charset="0"/>
                <a:cs typeface="Times New Roman" panose="02020603050405020304" pitchFamily="18" charset="0"/>
              </a:rPr>
              <a:t>)= 0,01m</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366143" y="5239795"/>
            <a:ext cx="50430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1kilômét (</a:t>
            </a:r>
            <a:r>
              <a:rPr lang="en-US" sz="3733" dirty="0">
                <a:solidFill>
                  <a:srgbClr val="004376"/>
                </a:solidFill>
                <a:latin typeface="Times New Roman" panose="02020603050405020304" pitchFamily="18" charset="0"/>
                <a:cs typeface="Times New Roman" panose="02020603050405020304" pitchFamily="18" charset="0"/>
              </a:rPr>
              <a:t>k</a:t>
            </a:r>
            <a:r>
              <a:rPr lang="en-US" sz="3733" dirty="0">
                <a:solidFill>
                  <a:srgbClr val="004376"/>
                </a:solidFill>
                <a:latin typeface="Times New Roman" panose="02020603050405020304" pitchFamily="18" charset="0"/>
                <a:cs typeface="Times New Roman" panose="02020603050405020304" pitchFamily="18" charset="0"/>
              </a:rPr>
              <a:t>m)= 1000m</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481455" y="2953936"/>
            <a:ext cx="52462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1m=1000 mm</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7481454" y="3697884"/>
            <a:ext cx="52462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1m=100 cm</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481453" y="4395511"/>
            <a:ext cx="52462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1m=10 </a:t>
            </a:r>
            <a:r>
              <a:rPr lang="en-US" sz="3733" dirty="0" err="1">
                <a:solidFill>
                  <a:srgbClr val="004376"/>
                </a:solidFill>
                <a:latin typeface="Times New Roman" panose="02020603050405020304" pitchFamily="18" charset="0"/>
                <a:cs typeface="Times New Roman" panose="02020603050405020304" pitchFamily="18" charset="0"/>
              </a:rPr>
              <a:t>d</a:t>
            </a:r>
            <a:r>
              <a:rPr lang="en-US" sz="3733" dirty="0" err="1">
                <a:solidFill>
                  <a:srgbClr val="004376"/>
                </a:solidFill>
                <a:latin typeface="Times New Roman" panose="02020603050405020304" pitchFamily="18" charset="0"/>
                <a:cs typeface="Times New Roman" panose="02020603050405020304" pitchFamily="18" charset="0"/>
              </a:rPr>
              <a:t>m</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481451" y="5139141"/>
            <a:ext cx="5246255" cy="666786"/>
          </a:xfrm>
          <a:prstGeom prst="rect">
            <a:avLst/>
          </a:prstGeom>
          <a:noFill/>
        </p:spPr>
        <p:txBody>
          <a:bodyPr wrap="square" rtlCol="0">
            <a:spAutoFit/>
          </a:bodyPr>
          <a:lstStyle/>
          <a:p>
            <a:r>
              <a:rPr lang="en-US" sz="3733" dirty="0">
                <a:solidFill>
                  <a:srgbClr val="004376"/>
                </a:solidFill>
                <a:latin typeface="Times New Roman" panose="02020603050405020304" pitchFamily="18" charset="0"/>
                <a:cs typeface="Times New Roman" panose="02020603050405020304" pitchFamily="18" charset="0"/>
              </a:rPr>
              <a:t>1m=0,001 m</a:t>
            </a:r>
            <a:endParaRPr lang="en-US" sz="3733" dirty="0">
              <a:solidFill>
                <a:srgbClr val="004376"/>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65019" y="2953937"/>
            <a:ext cx="10695708" cy="3123591"/>
          </a:xfrm>
          <a:prstGeom prst="roundRect">
            <a:avLst/>
          </a:prstGeom>
          <a:noFill/>
          <a:ln>
            <a:solidFill>
              <a:srgbClr val="22B7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60519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4" grpId="0"/>
      <p:bldP spid="15" grpId="0"/>
      <p:bldP spid="16" grpId="0"/>
      <p:bldP spid="17" grpId="0"/>
      <p:bldP spid="18" grpId="0"/>
      <p:bldP spid="19" grpId="0"/>
      <p:bldP spid="20"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ổng hợp các đơn vị đo lường phổ biến nhất ở cấp Tiểu học - Tổng hợp Việt  Nam">
            <a:extLst>
              <a:ext uri="{FF2B5EF4-FFF2-40B4-BE49-F238E27FC236}">
                <a16:creationId xmlns:a16="http://schemas.microsoft.com/office/drawing/2014/main" xmlns="" id="{493D37CB-261F-4128-88C3-27FB1DF8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736" y="442485"/>
            <a:ext cx="9373881" cy="57792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40691" y="567428"/>
            <a:ext cx="1403927" cy="853439"/>
          </a:xfrm>
          <a:prstGeom prst="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046701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fld id="{00000000-1234-1234-1234-123412341234}" type="slidenum">
              <a:rPr lang="en" smtClean="0"/>
              <a:pPr algn="r"/>
              <a:t>8</a:t>
            </a:fld>
            <a:endParaRPr lang="en"/>
          </a:p>
        </p:txBody>
      </p:sp>
      <p:sp>
        <p:nvSpPr>
          <p:cNvPr id="5" name="Rectangle 4"/>
          <p:cNvSpPr/>
          <p:nvPr/>
        </p:nvSpPr>
        <p:spPr>
          <a:xfrm>
            <a:off x="3245573" y="1642525"/>
            <a:ext cx="6394067" cy="3868047"/>
          </a:xfrm>
          <a:prstGeom prst="rect">
            <a:avLst/>
          </a:prstGeom>
        </p:spPr>
        <p:txBody>
          <a:bodyPr wrap="square">
            <a:spAutoFit/>
          </a:bodyPr>
          <a:lstStyle/>
          <a:p>
            <a:pPr indent="480048" algn="just">
              <a:lnSpc>
                <a:spcPct val="115000"/>
              </a:lnSpc>
            </a:pPr>
            <a:r>
              <a:rPr lang="en-US" sz="4267" dirty="0" err="1">
                <a:solidFill>
                  <a:srgbClr val="00518E"/>
                </a:solidFill>
                <a:latin typeface="Times New Roman" panose="02020603050405020304" pitchFamily="18" charset="0"/>
                <a:ea typeface="Calibri" panose="020F0502020204030204" pitchFamily="34" charset="0"/>
                <a:cs typeface="Times New Roman" panose="02020603050405020304" pitchFamily="18" charset="0"/>
              </a:rPr>
              <a:t>Ví</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4267" dirty="0" err="1">
                <a:solidFill>
                  <a:srgbClr val="00518E"/>
                </a:solidFill>
                <a:latin typeface="Times New Roman" panose="02020603050405020304" pitchFamily="18" charset="0"/>
                <a:ea typeface="Calibri" panose="020F0502020204030204" pitchFamily="34" charset="0"/>
                <a:cs typeface="Times New Roman" panose="02020603050405020304" pitchFamily="18" charset="0"/>
              </a:rPr>
              <a:t>dụ</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Đổi </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đơn vị </a:t>
            </a:r>
            <a:endPar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 </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1,25m </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                                     </a:t>
            </a:r>
            <a:endPar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b.</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0,1dm = </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a:t>
            </a:r>
            <a:endPar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 = 0,1m                                     </a:t>
            </a:r>
            <a:endPar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cm = </a:t>
            </a:r>
            <a:r>
              <a:rPr lang="vi-VN"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0,5m</a:t>
            </a:r>
            <a:endParaRPr lang="en-US" sz="4267"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6185242" y="2280601"/>
            <a:ext cx="1348509" cy="748988"/>
          </a:xfrm>
          <a:prstGeom prst="rect">
            <a:avLst/>
          </a:prstGeom>
          <a:noFill/>
        </p:spPr>
        <p:txBody>
          <a:bodyPr wrap="square" rtlCol="0">
            <a:spAutoFit/>
          </a:bodyPr>
          <a:lstStyle/>
          <a:p>
            <a:r>
              <a:rPr lang="en-US" sz="4267" dirty="0">
                <a:solidFill>
                  <a:srgbClr val="C00000"/>
                </a:solidFill>
                <a:latin typeface="Times New Roman" panose="02020603050405020304" pitchFamily="18" charset="0"/>
                <a:cs typeface="Times New Roman" panose="02020603050405020304" pitchFamily="18" charset="0"/>
              </a:rPr>
              <a:t>1250</a:t>
            </a:r>
            <a:endParaRPr lang="en-US" sz="4267"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148296" y="3060300"/>
            <a:ext cx="1348509" cy="748988"/>
          </a:xfrm>
          <a:prstGeom prst="rect">
            <a:avLst/>
          </a:prstGeom>
          <a:noFill/>
        </p:spPr>
        <p:txBody>
          <a:bodyPr wrap="square" rtlCol="0">
            <a:spAutoFit/>
          </a:bodyPr>
          <a:lstStyle/>
          <a:p>
            <a:r>
              <a:rPr lang="en-US" sz="4267" dirty="0">
                <a:solidFill>
                  <a:srgbClr val="C00000"/>
                </a:solidFill>
                <a:latin typeface="Times New Roman" panose="02020603050405020304" pitchFamily="18" charset="0"/>
                <a:cs typeface="Times New Roman" panose="02020603050405020304" pitchFamily="18" charset="0"/>
              </a:rPr>
              <a:t>10</a:t>
            </a:r>
            <a:endParaRPr lang="en-US" sz="4267"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430334" y="3840000"/>
            <a:ext cx="1348509" cy="748988"/>
          </a:xfrm>
          <a:prstGeom prst="rect">
            <a:avLst/>
          </a:prstGeom>
          <a:noFill/>
        </p:spPr>
        <p:txBody>
          <a:bodyPr wrap="square" rtlCol="0">
            <a:spAutoFit/>
          </a:bodyPr>
          <a:lstStyle/>
          <a:p>
            <a:r>
              <a:rPr lang="en-US" sz="4267" dirty="0">
                <a:solidFill>
                  <a:srgbClr val="C00000"/>
                </a:solidFill>
                <a:latin typeface="Times New Roman" panose="02020603050405020304" pitchFamily="18" charset="0"/>
                <a:cs typeface="Times New Roman" panose="02020603050405020304" pitchFamily="18" charset="0"/>
              </a:rPr>
              <a:t>100</a:t>
            </a:r>
            <a:endParaRPr lang="en-US" sz="4267"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615060" y="4619700"/>
            <a:ext cx="1348509" cy="748988"/>
          </a:xfrm>
          <a:prstGeom prst="rect">
            <a:avLst/>
          </a:prstGeom>
          <a:noFill/>
        </p:spPr>
        <p:txBody>
          <a:bodyPr wrap="square" rtlCol="0">
            <a:spAutoFit/>
          </a:bodyPr>
          <a:lstStyle/>
          <a:p>
            <a:r>
              <a:rPr lang="en-US" sz="4267" dirty="0">
                <a:solidFill>
                  <a:srgbClr val="C00000"/>
                </a:solidFill>
                <a:latin typeface="Times New Roman" panose="02020603050405020304" pitchFamily="18" charset="0"/>
                <a:cs typeface="Times New Roman" panose="02020603050405020304" pitchFamily="18" charset="0"/>
              </a:rPr>
              <a:t>50</a:t>
            </a:r>
            <a:endParaRPr lang="en-US" sz="4267"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5986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8861434-63F7-4EF5-85A1-10A2DADC6C5C}"/>
              </a:ext>
            </a:extLst>
          </p:cNvPr>
          <p:cNvGrpSpPr>
            <a:grpSpLocks/>
          </p:cNvGrpSpPr>
          <p:nvPr/>
        </p:nvGrpSpPr>
        <p:grpSpPr bwMode="auto">
          <a:xfrm>
            <a:off x="799145" y="437882"/>
            <a:ext cx="10838673" cy="5656818"/>
            <a:chOff x="3581668" y="2722215"/>
            <a:chExt cx="12978862" cy="5067400"/>
          </a:xfrm>
        </p:grpSpPr>
        <p:sp>
          <p:nvSpPr>
            <p:cNvPr id="3" name="Title 1">
              <a:extLst>
                <a:ext uri="{FF2B5EF4-FFF2-40B4-BE49-F238E27FC236}">
                  <a16:creationId xmlns:a16="http://schemas.microsoft.com/office/drawing/2014/main" xmlns="" id="{F2629478-4B83-499B-92ED-D52549E5932F}"/>
                </a:ext>
              </a:extLst>
            </p:cNvPr>
            <p:cNvSpPr txBox="1">
              <a:spLocks noChangeArrowheads="1"/>
            </p:cNvSpPr>
            <p:nvPr/>
          </p:nvSpPr>
          <p:spPr bwMode="auto">
            <a:xfrm>
              <a:off x="3581668" y="3109973"/>
              <a:ext cx="12978862" cy="467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2068" tIns="71033" rIns="142068" bIns="71033"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3733" b="1" kern="0" dirty="0">
                  <a:solidFill>
                    <a:srgbClr val="FF0000"/>
                  </a:solidFill>
                  <a:latin typeface="Times New Roman" panose="02020603050405020304" pitchFamily="18" charset="0"/>
                  <a:cs typeface="Times New Roman" panose="02020603050405020304" pitchFamily="18" charset="0"/>
                </a:rPr>
                <a:t>               </a:t>
              </a:r>
              <a:r>
                <a:rPr lang="en-US" altLang="vi-VN" sz="3733" b="1" kern="0" dirty="0" err="1">
                  <a:solidFill>
                    <a:srgbClr val="FF0000"/>
                  </a:solidFill>
                  <a:latin typeface="Times New Roman" panose="02020603050405020304" pitchFamily="18" charset="0"/>
                  <a:cs typeface="Times New Roman" panose="02020603050405020304" pitchFamily="18" charset="0"/>
                </a:rPr>
                <a:t>Em</a:t>
              </a:r>
              <a:r>
                <a:rPr lang="en-US" altLang="vi-VN" sz="3733" b="1" kern="0" dirty="0">
                  <a:solidFill>
                    <a:srgbClr val="FF0000"/>
                  </a:solidFill>
                  <a:latin typeface="Times New Roman" panose="02020603050405020304" pitchFamily="18" charset="0"/>
                  <a:cs typeface="Times New Roman" panose="02020603050405020304" pitchFamily="18" charset="0"/>
                </a:rPr>
                <a:t> </a:t>
              </a:r>
              <a:r>
                <a:rPr lang="en-US" altLang="vi-VN" sz="3733" b="1" kern="0" dirty="0" err="1">
                  <a:solidFill>
                    <a:srgbClr val="FF0000"/>
                  </a:solidFill>
                  <a:latin typeface="Times New Roman" panose="02020603050405020304" pitchFamily="18" charset="0"/>
                  <a:cs typeface="Times New Roman" panose="02020603050405020304" pitchFamily="18" charset="0"/>
                </a:rPr>
                <a:t>có</a:t>
              </a:r>
              <a:r>
                <a:rPr lang="en-US" altLang="vi-VN" sz="3733" b="1" kern="0" dirty="0">
                  <a:solidFill>
                    <a:srgbClr val="FF0000"/>
                  </a:solidFill>
                  <a:latin typeface="Times New Roman" panose="02020603050405020304" pitchFamily="18" charset="0"/>
                  <a:cs typeface="Times New Roman" panose="02020603050405020304" pitchFamily="18" charset="0"/>
                </a:rPr>
                <a:t> </a:t>
              </a:r>
              <a:r>
                <a:rPr lang="en-US" altLang="vi-VN" sz="3733" b="1" kern="0" dirty="0" err="1">
                  <a:solidFill>
                    <a:srgbClr val="FF0000"/>
                  </a:solidFill>
                  <a:latin typeface="Times New Roman" panose="02020603050405020304" pitchFamily="18" charset="0"/>
                  <a:cs typeface="Times New Roman" panose="02020603050405020304" pitchFamily="18" charset="0"/>
                </a:rPr>
                <a:t>biết</a:t>
              </a:r>
              <a:r>
                <a:rPr lang="en-US" altLang="vi-VN" sz="3733"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3733" b="1" i="1" kern="0" dirty="0" err="1">
                  <a:solidFill>
                    <a:srgbClr val="00518E"/>
                  </a:solidFill>
                  <a:latin typeface="Times New Roman" panose="02020603050405020304" pitchFamily="18" charset="0"/>
                  <a:cs typeface="Times New Roman" panose="02020603050405020304" pitchFamily="18" charset="0"/>
                </a:rPr>
                <a:t>Ngoài</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đơn</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vị</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đo</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độ</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dài</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là</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mét</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một</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số</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quốc</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gia</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còn</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dùng</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các</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đơn</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vị</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đo</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độ</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dài</a:t>
              </a:r>
              <a:r>
                <a:rPr lang="en-US" altLang="vi-VN" sz="3733" b="1" i="1" kern="0" dirty="0">
                  <a:solidFill>
                    <a:srgbClr val="00518E"/>
                  </a:solidFill>
                  <a:latin typeface="Times New Roman" panose="02020603050405020304" pitchFamily="18" charset="0"/>
                  <a:cs typeface="Times New Roman" panose="02020603050405020304" pitchFamily="18" charset="0"/>
                </a:rPr>
                <a:t> </a:t>
              </a:r>
              <a:r>
                <a:rPr lang="en-US" altLang="vi-VN" sz="3733" b="1" i="1" kern="0" dirty="0" err="1">
                  <a:solidFill>
                    <a:srgbClr val="00518E"/>
                  </a:solidFill>
                  <a:latin typeface="Times New Roman" panose="02020603050405020304" pitchFamily="18" charset="0"/>
                  <a:cs typeface="Times New Roman" panose="02020603050405020304" pitchFamily="18" charset="0"/>
                </a:rPr>
                <a:t>khác</a:t>
              </a:r>
              <a:r>
                <a:rPr lang="en-US" altLang="vi-VN" sz="3733" b="1" i="1" kern="0" dirty="0">
                  <a:solidFill>
                    <a:srgbClr val="00518E"/>
                  </a:solidFill>
                  <a:latin typeface="Times New Roman" panose="02020603050405020304" pitchFamily="18" charset="0"/>
                  <a:cs typeface="Times New Roman" panose="02020603050405020304" pitchFamily="18" charset="0"/>
                </a:rPr>
                <a:t>: </a:t>
              </a:r>
            </a:p>
            <a:p>
              <a:pPr algn="l">
                <a:defRPr/>
              </a:pPr>
              <a:r>
                <a:rPr lang="en-US" altLang="vi-VN" sz="3733" b="1" i="1" kern="0" dirty="0">
                  <a:solidFill>
                    <a:srgbClr val="00518E"/>
                  </a:solidFill>
                  <a:latin typeface="Times New Roman" panose="02020603050405020304" pitchFamily="18" charset="0"/>
                  <a:cs typeface="Times New Roman" panose="02020603050405020304" pitchFamily="18" charset="0"/>
                </a:rPr>
                <a:t>	+ 1 in (inch) = 2,54cm</a:t>
              </a:r>
            </a:p>
            <a:p>
              <a:pPr algn="l">
                <a:defRPr/>
              </a:pPr>
              <a:r>
                <a:rPr lang="en-US" altLang="vi-VN" sz="3733" b="1" i="1" kern="0" dirty="0">
                  <a:solidFill>
                    <a:srgbClr val="00518E"/>
                  </a:solidFill>
                  <a:latin typeface="Times New Roman" panose="02020603050405020304" pitchFamily="18" charset="0"/>
                  <a:cs typeface="Times New Roman" panose="02020603050405020304" pitchFamily="18" charset="0"/>
                </a:rPr>
                <a:t>	+ 1 </a:t>
              </a:r>
              <a:r>
                <a:rPr lang="en-US" altLang="vi-VN" sz="3733" b="1" i="1" kern="0" dirty="0" err="1">
                  <a:solidFill>
                    <a:srgbClr val="00518E"/>
                  </a:solidFill>
                  <a:latin typeface="Times New Roman" panose="02020603050405020304" pitchFamily="18" charset="0"/>
                  <a:cs typeface="Times New Roman" panose="02020603050405020304" pitchFamily="18" charset="0"/>
                </a:rPr>
                <a:t>dặm</a:t>
              </a:r>
              <a:r>
                <a:rPr lang="en-US" altLang="vi-VN" sz="3733" b="1" i="1" kern="0" dirty="0">
                  <a:solidFill>
                    <a:srgbClr val="00518E"/>
                  </a:solidFill>
                  <a:latin typeface="Times New Roman" panose="02020603050405020304" pitchFamily="18" charset="0"/>
                  <a:cs typeface="Times New Roman" panose="02020603050405020304" pitchFamily="18" charset="0"/>
                </a:rPr>
                <a:t> (mile) = 1609m (</a:t>
              </a:r>
              <a:r>
                <a:rPr lang="en-US" altLang="vi-VN" sz="3733" b="1" i="1" kern="0" dirty="0">
                  <a:solidFill>
                    <a:srgbClr val="00518E"/>
                  </a:solidFill>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3733"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3733" b="1" kern="0" dirty="0">
                <a:solidFill>
                  <a:schemeClr val="tx1"/>
                </a:solidFill>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xmlns="" id="{8D9AB6B2-8CCA-4AE0-9ED4-C630F382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73" y="2722215"/>
              <a:ext cx="1547710" cy="68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11484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696</TotalTime>
  <Words>1125</Words>
  <Application>Microsoft Office PowerPoint</Application>
  <PresentationFormat>Widescreen</PresentationFormat>
  <Paragraphs>197</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.VnArial</vt:lpstr>
      <vt:lpstr>Calibri</vt:lpstr>
      <vt:lpstr>Segoe UI Symbol</vt:lpstr>
      <vt:lpstr>Times New Roman</vt:lpstr>
      <vt:lpstr>Arial</vt:lpstr>
      <vt:lpstr>Calibri Light</vt:lpstr>
      <vt:lpstr>Office Theme</vt:lpstr>
      <vt:lpstr>PowerPoint Presentation</vt:lpstr>
      <vt:lpstr>PowerPoint Presentation</vt:lpstr>
      <vt:lpstr>Bài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Le Tien Duat</cp:lastModifiedBy>
  <cp:revision>39</cp:revision>
  <dcterms:created xsi:type="dcterms:W3CDTF">2021-05-10T00:00:18Z</dcterms:created>
  <dcterms:modified xsi:type="dcterms:W3CDTF">2023-02-04T01:41:43Z</dcterms:modified>
</cp:coreProperties>
</file>