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0" r:id="rId2"/>
    <p:sldId id="291" r:id="rId3"/>
    <p:sldId id="258" r:id="rId4"/>
    <p:sldId id="304" r:id="rId5"/>
    <p:sldId id="305" r:id="rId6"/>
    <p:sldId id="281" r:id="rId7"/>
    <p:sldId id="306" r:id="rId8"/>
    <p:sldId id="284" r:id="rId9"/>
    <p:sldId id="292" r:id="rId10"/>
    <p:sldId id="307" r:id="rId11"/>
    <p:sldId id="295" r:id="rId12"/>
    <p:sldId id="308" r:id="rId13"/>
    <p:sldId id="288" r:id="rId14"/>
    <p:sldId id="300" r:id="rId15"/>
    <p:sldId id="301" r:id="rId16"/>
    <p:sldId id="302" r:id="rId17"/>
    <p:sldId id="303" r:id="rId18"/>
    <p:sldId id="289" r:id="rId19"/>
    <p:sldId id="309" r:id="rId2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94853"/>
  </p:normalViewPr>
  <p:slideViewPr>
    <p:cSldViewPr snapToGrid="0" snapToObjects="1" showGuides="1">
      <p:cViewPr varScale="1">
        <p:scale>
          <a:sx n="68" d="100"/>
          <a:sy n="68" d="100"/>
        </p:scale>
        <p:origin x="498" y="60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09/14/2021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1709139" y="23602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02884"/>
              </p:ext>
            </p:extLst>
          </p:nvPr>
        </p:nvGraphicFramePr>
        <p:xfrm>
          <a:off x="594897" y="1044537"/>
          <a:ext cx="11002205" cy="4768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41883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618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VN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en-US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VN" sz="2400" b="1" dirty="0">
                        <a:solidFill>
                          <a:srgbClr val="FFA0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VN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với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856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VN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en-US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VN" sz="2400" b="1" dirty="0">
                        <a:solidFill>
                          <a:srgbClr val="FFA0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giữ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771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VN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en-US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VN" sz="2400" b="1" dirty="0">
                        <a:solidFill>
                          <a:srgbClr val="FFA0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869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VN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</a:t>
                      </a:r>
                      <a:r>
                        <a:rPr lang="en-US" sz="2400" b="1" dirty="0">
                          <a:solidFill>
                            <a:srgbClr val="FFA0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VN" sz="2400" b="1" dirty="0">
                        <a:solidFill>
                          <a:srgbClr val="FFA03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51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phút,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</a:t>
            </a:r>
            <a:r>
              <a:rPr lang="en-US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những</a:t>
            </a:r>
            <a:r>
              <a:rPr lang="en-US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điều</a:t>
            </a:r>
            <a:r>
              <a:rPr lang="en-US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cần</a:t>
            </a:r>
            <a:r>
              <a:rPr lang="en-US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chú</a:t>
            </a:r>
            <a:r>
              <a:rPr lang="en-US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ý trong </a:t>
            </a:r>
            <a:r>
              <a:rPr lang="en-US" sz="33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37195-A1F7-4B11-85C9-E1F515499CAE}"/>
              </a:ext>
            </a:extLst>
          </p:cNvPr>
          <p:cNvSpPr txBox="1"/>
          <p:nvPr/>
        </p:nvSpPr>
        <p:spPr>
          <a:xfrm>
            <a:off x="1472339" y="1038385"/>
            <a:ext cx="9515959" cy="34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ý trong </a:t>
            </a:r>
            <a:r>
              <a:rPr lang="en-US" sz="24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cách</a:t>
            </a:r>
            <a:r>
              <a:rPr lang="en-VN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bảo quản (khi di chuyển, sử dụng, vệ sinh, cất giữ) kính hiển vi quang học</a:t>
            </a:r>
            <a:r>
              <a:rPr lang="en-US" sz="24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Cầm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đỡ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đế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trên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bề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chạm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ướt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bẩn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Lau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giấy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4502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ráo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bọc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bụi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0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nào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0EFBB17-505D-45C2-801F-FB3DE82A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19" y="104613"/>
            <a:ext cx="8586061" cy="664877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666E9C-559A-411D-8D16-64DD092E2C51}"/>
              </a:ext>
            </a:extLst>
          </p:cNvPr>
          <p:cNvSpPr/>
          <p:nvPr/>
        </p:nvSpPr>
        <p:spPr>
          <a:xfrm>
            <a:off x="2293034" y="1055077"/>
            <a:ext cx="295422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7CF354-FA80-4D77-91E3-14DE9DDC8AFB}"/>
              </a:ext>
            </a:extLst>
          </p:cNvPr>
          <p:cNvSpPr/>
          <p:nvPr/>
        </p:nvSpPr>
        <p:spPr>
          <a:xfrm>
            <a:off x="2290687" y="2740851"/>
            <a:ext cx="295422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C1098-EB7B-4FD0-9516-2A20A2ACCD65}"/>
              </a:ext>
            </a:extLst>
          </p:cNvPr>
          <p:cNvSpPr/>
          <p:nvPr/>
        </p:nvSpPr>
        <p:spPr>
          <a:xfrm>
            <a:off x="2330543" y="4412561"/>
            <a:ext cx="295422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khảo SGK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trang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17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thảo luận nhóm  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057D05-4F74-419E-BF6F-FA044A445150}"/>
              </a:ext>
            </a:extLst>
          </p:cNvPr>
          <p:cNvSpPr txBox="1"/>
          <p:nvPr/>
        </p:nvSpPr>
        <p:spPr>
          <a:xfrm flipH="1">
            <a:off x="2577844" y="353256"/>
            <a:ext cx="79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endParaRPr lang="en-VN" sz="3600" dirty="0"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1019D-5556-4367-A5EB-AD61464DF606}"/>
              </a:ext>
            </a:extLst>
          </p:cNvPr>
          <p:cNvSpPr txBox="1"/>
          <p:nvPr/>
        </p:nvSpPr>
        <p:spPr>
          <a:xfrm rot="10800000" flipV="1">
            <a:off x="991891" y="1434638"/>
            <a:ext cx="9453966" cy="426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có 4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……………………………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……………………………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54038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……………………………</a:t>
            </a:r>
          </a:p>
          <a:p>
            <a:pPr marL="342900" indent="-34290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  <a:tabLst>
                <a:tab pos="54038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……………………………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…………………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xem là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nhất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0C9DB-D8B3-4731-AA40-33046076CD88}"/>
              </a:ext>
            </a:extLst>
          </p:cNvPr>
          <p:cNvSpPr txBox="1"/>
          <p:nvPr/>
        </p:nvSpPr>
        <p:spPr>
          <a:xfrm>
            <a:off x="1115878" y="999587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554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B75BC-7C22-4971-A4E1-881C607C62C8}"/>
              </a:ext>
            </a:extLst>
          </p:cNvPr>
          <p:cNvSpPr txBox="1"/>
          <p:nvPr/>
        </p:nvSpPr>
        <p:spPr>
          <a:xfrm rot="10800000" flipV="1">
            <a:off x="1261067" y="810094"/>
            <a:ext cx="9453966" cy="384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*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có 4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thị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chân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kẹp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giữ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đèn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gương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phản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chiếu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to (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núm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),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ốc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nhỏ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núm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36004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54038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xem là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nhất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 có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5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DFF94-D0F7-4BB1-A862-1D3F655A5C2E}"/>
              </a:ext>
            </a:extLst>
          </p:cNvPr>
          <p:cNvCxnSpPr>
            <a:cxnSpLocks/>
          </p:cNvCxnSpPr>
          <p:nvPr/>
        </p:nvCxnSpPr>
        <p:spPr>
          <a:xfrm>
            <a:off x="3422946" y="4613330"/>
            <a:ext cx="2594118" cy="344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C346286-727A-42F6-A027-F650B530EF72}"/>
              </a:ext>
            </a:extLst>
          </p:cNvPr>
          <p:cNvSpPr txBox="1"/>
          <p:nvPr/>
        </p:nvSpPr>
        <p:spPr>
          <a:xfrm>
            <a:off x="564348" y="4270659"/>
            <a:ext cx="357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Đèn</a:t>
            </a:r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chiếu sáng</a:t>
            </a:r>
          </a:p>
        </p:txBody>
      </p: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5EB35-A7E3-418B-8EB7-BADD31AC1C4E}"/>
              </a:ext>
            </a:extLst>
          </p:cNvPr>
          <p:cNvSpPr txBox="1"/>
          <p:nvPr/>
        </p:nvSpPr>
        <p:spPr>
          <a:xfrm>
            <a:off x="1802969" y="623806"/>
            <a:ext cx="85860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>
                <a:solidFill>
                  <a:srgbClr val="1A0DAB"/>
                </a:solidFill>
                <a:effectLst/>
                <a:latin typeface="+mj-lt"/>
              </a:rPr>
              <a:t>Những mẫu vật nào sau đây có thể quan sát trực tiếp bằng mắt, phải dùng kính lúp, kính hiển vi quang học? Giải thích tại sao.</a:t>
            </a:r>
          </a:p>
          <a:p>
            <a:pPr algn="l"/>
            <a:r>
              <a:rPr lang="vi-VN" sz="2400" b="0" i="0" dirty="0">
                <a:solidFill>
                  <a:srgbClr val="1A0DAB"/>
                </a:solidFill>
                <a:effectLst/>
                <a:latin typeface="+mj-lt"/>
              </a:rPr>
              <a:t>a) Côn trùng (như ruồi, kiến, ong)</a:t>
            </a:r>
          </a:p>
          <a:p>
            <a:pPr algn="l"/>
            <a:r>
              <a:rPr lang="vi-VN" sz="2400" b="0" i="0" dirty="0">
                <a:solidFill>
                  <a:srgbClr val="1A0DAB"/>
                </a:solidFill>
                <a:effectLst/>
                <a:latin typeface="+mj-lt"/>
              </a:rPr>
              <a:t>b) Giun, sán</a:t>
            </a:r>
          </a:p>
          <a:p>
            <a:pPr algn="l"/>
            <a:r>
              <a:rPr lang="vi-VN" sz="2400" b="0" i="0" dirty="0">
                <a:solidFill>
                  <a:srgbClr val="1A0DAB"/>
                </a:solidFill>
                <a:effectLst/>
                <a:latin typeface="+mj-lt"/>
              </a:rPr>
              <a:t>c) Các tế bào tép cam, tép bưởi.</a:t>
            </a:r>
          </a:p>
          <a:p>
            <a:pPr algn="l"/>
            <a:r>
              <a:rPr lang="vi-VN" sz="2400" b="0" i="0" dirty="0">
                <a:solidFill>
                  <a:srgbClr val="1A0DAB"/>
                </a:solidFill>
                <a:effectLst/>
                <a:latin typeface="+mj-lt"/>
              </a:rPr>
              <a:t>d) Các tế bào thực vật (lá cây, sợi gai) hoặc các tế bào động vật (da, lông, tóc).</a:t>
            </a:r>
          </a:p>
          <a:p>
            <a:endParaRPr lang="en-US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1A637D9-4B90-4FBC-8120-EE225AD29F48}"/>
              </a:ext>
            </a:extLst>
          </p:cNvPr>
          <p:cNvSpPr/>
          <p:nvPr/>
        </p:nvSpPr>
        <p:spPr>
          <a:xfrm>
            <a:off x="1015866" y="385518"/>
            <a:ext cx="636885" cy="724547"/>
          </a:xfrm>
          <a:prstGeom prst="wedgeEllipseCallout">
            <a:avLst>
              <a:gd name="adj1" fmla="val 74072"/>
              <a:gd name="adj2" fmla="val 432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?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9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2397</Words>
  <Application>Microsoft Office PowerPoint</Application>
  <PresentationFormat>Widescreen</PresentationFormat>
  <Paragraphs>544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Lucida Grande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Phạm Minh</cp:lastModifiedBy>
  <cp:revision>273</cp:revision>
  <dcterms:created xsi:type="dcterms:W3CDTF">2021-04-13T15:15:30Z</dcterms:created>
  <dcterms:modified xsi:type="dcterms:W3CDTF">2021-09-14T09:26:30Z</dcterms:modified>
</cp:coreProperties>
</file>