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3"/>
  </p:notesMasterIdLst>
  <p:sldIdLst>
    <p:sldId id="256" r:id="rId3"/>
    <p:sldId id="257" r:id="rId4"/>
    <p:sldId id="258" r:id="rId5"/>
    <p:sldId id="259" r:id="rId6"/>
    <p:sldId id="260" r:id="rId7"/>
    <p:sldId id="261" r:id="rId8"/>
    <p:sldId id="278" r:id="rId9"/>
    <p:sldId id="262" r:id="rId10"/>
    <p:sldId id="263" r:id="rId11"/>
    <p:sldId id="264" r:id="rId12"/>
    <p:sldId id="265" r:id="rId13"/>
    <p:sldId id="266" r:id="rId14"/>
    <p:sldId id="267" r:id="rId15"/>
    <p:sldId id="268" r:id="rId16"/>
    <p:sldId id="271" r:id="rId17"/>
    <p:sldId id="269" r:id="rId18"/>
    <p:sldId id="279" r:id="rId19"/>
    <p:sldId id="280" r:id="rId20"/>
    <p:sldId id="272" r:id="rId21"/>
    <p:sldId id="273" r:id="rId22"/>
  </p:sldIdLst>
  <p:sldSz cx="18288000" cy="10287000"/>
  <p:notesSz cx="6858000" cy="9144000"/>
  <p:embeddedFontLst>
    <p:embeddedFont>
      <p:font typeface="Muli Bold Bold" panose="020B0604020202020204" charset="0"/>
      <p:regular r:id="rId24"/>
    </p:embeddedFont>
    <p:embeddedFont>
      <p:font typeface="Calibri Light" panose="020F0302020204030204" pitchFamily="34" charset="0"/>
      <p:regular r:id="rId25"/>
      <p:italic r:id="rId26"/>
    </p:embeddedFont>
    <p:embeddedFont>
      <p:font typeface="Muli Regular" panose="020B0604020202020204" charset="0"/>
      <p:regular r:id="rId27"/>
    </p:embeddedFont>
    <p:embeddedFont>
      <p:font typeface="Calibri" panose="020F0502020204030204" pitchFamily="34" charset="0"/>
      <p:regular r:id="rId28"/>
      <p:bold r:id="rId29"/>
      <p:italic r:id="rId30"/>
      <p:boldItalic r:id="rId31"/>
    </p:embeddedFont>
    <p:embeddedFont>
      <p:font typeface="Muli Bold" panose="020B0604020202020204" charset="0"/>
      <p:regular r:id="rId32"/>
    </p:embeddedFont>
    <p:embeddedFont>
      <p:font typeface="DejaVu Serif Italics" panose="020B0604020202020204" charset="0"/>
      <p:regular r:id="rId33"/>
    </p:embeddedFont>
    <p:embeddedFont>
      <p:font typeface="DejaVu Serif" panose="020B0604020202020204" charset="0"/>
      <p:regular r:id="rId34"/>
    </p:embeddedFont>
    <p:embeddedFont>
      <p:font typeface="Muli Regular Bold" panose="020B0604020202020204" charset="0"/>
      <p:regular r:id="rId35"/>
    </p:embeddedFont>
    <p:embeddedFont>
      <p:font typeface="Amatic SC Bold" panose="020B0604020202020204" charset="-79"/>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462E21-E1F2-4790-AC9F-53147D81D76A}"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C3A33-EF69-4DB8-B3B1-241AABEBA798}" type="slidenum">
              <a:rPr lang="en-US" smtClean="0"/>
              <a:t>‹#›</a:t>
            </a:fld>
            <a:endParaRPr lang="en-US"/>
          </a:p>
        </p:txBody>
      </p:sp>
    </p:spTree>
    <p:extLst>
      <p:ext uri="{BB962C8B-B14F-4D97-AF65-F5344CB8AC3E}">
        <p14:creationId xmlns:p14="http://schemas.microsoft.com/office/powerpoint/2010/main" val="1980262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Khi vào</a:t>
            </a:r>
            <a:r>
              <a:rPr lang="en-US" baseline="0" dirty="0" smtClean="0"/>
              <a:t> một cưa hàng sách, em sẽ làm gì để dễ dàng tìm được cuốn sách mình muốn mua? Vậy để có thể dễ dàng tìm ra một sinh vật trong vô số các sinh vật trong tự nhiên, các nhà khoa học đã phân loại thế giới sống như thế nào</a:t>
            </a:r>
            <a:endParaRPr lang="en-US" dirty="0"/>
          </a:p>
        </p:txBody>
      </p:sp>
      <p:sp>
        <p:nvSpPr>
          <p:cNvPr id="4" name="Slide Number Placeholder 3"/>
          <p:cNvSpPr>
            <a:spLocks noGrp="1"/>
          </p:cNvSpPr>
          <p:nvPr>
            <p:ph type="sldNum" sz="quarter" idx="10"/>
          </p:nvPr>
        </p:nvSpPr>
        <p:spPr/>
        <p:txBody>
          <a:bodyPr/>
          <a:lstStyle/>
          <a:p>
            <a:fld id="{15EC3A33-EF69-4DB8-B3B1-241AABEBA798}" type="slidenum">
              <a:rPr lang="en-US" smtClean="0"/>
              <a:t>4</a:t>
            </a:fld>
            <a:endParaRPr lang="en-US"/>
          </a:p>
        </p:txBody>
      </p:sp>
    </p:spTree>
    <p:extLst>
      <p:ext uri="{BB962C8B-B14F-4D97-AF65-F5344CB8AC3E}">
        <p14:creationId xmlns:p14="http://schemas.microsoft.com/office/powerpoint/2010/main" val="369819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A56B2F0-917F-40EE-93F0-B13EEB796BCD}" type="datetimeFigureOut">
              <a:rPr lang="en-US">
                <a:solidFill>
                  <a:prstClr val="black">
                    <a:tint val="75000"/>
                  </a:prstClr>
                </a:solidFill>
              </a:rPr>
              <a:pPr>
                <a:defRPr/>
              </a:pPr>
              <a:t>12/8/2022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9672626-A0AE-492D-B16D-84B6DF565BF5}" type="slidenum">
              <a:rPr lang="en-US" altLang="en-US"/>
              <a:pPr/>
              <a:t>‹#›</a:t>
            </a:fld>
            <a:endParaRPr lang="en-US" altLang="en-US"/>
          </a:p>
        </p:txBody>
      </p:sp>
    </p:spTree>
    <p:extLst>
      <p:ext uri="{BB962C8B-B14F-4D97-AF65-F5344CB8AC3E}">
        <p14:creationId xmlns:p14="http://schemas.microsoft.com/office/powerpoint/2010/main" val="2800232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4DC97A-B2EA-4DDF-A27A-D4BF5E5DFCB7}" type="datetimeFigureOut">
              <a:rPr lang="en-US">
                <a:solidFill>
                  <a:prstClr val="black">
                    <a:tint val="75000"/>
                  </a:prstClr>
                </a:solidFill>
              </a:rPr>
              <a:pPr>
                <a:defRPr/>
              </a:pPr>
              <a:t>12/8/2022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FB890C-C4E1-41A6-BD8A-ACC13C873AD2}" type="slidenum">
              <a:rPr lang="en-US" altLang="en-US"/>
              <a:pPr/>
              <a:t>‹#›</a:t>
            </a:fld>
            <a:endParaRPr lang="en-US" altLang="en-US"/>
          </a:p>
        </p:txBody>
      </p:sp>
    </p:spTree>
    <p:extLst>
      <p:ext uri="{BB962C8B-B14F-4D97-AF65-F5344CB8AC3E}">
        <p14:creationId xmlns:p14="http://schemas.microsoft.com/office/powerpoint/2010/main" val="2093243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3A5AE3E-B61A-41A1-A809-A5F6C4A0D608}" type="datetimeFigureOut">
              <a:rPr lang="en-US">
                <a:solidFill>
                  <a:prstClr val="black">
                    <a:tint val="75000"/>
                  </a:prstClr>
                </a:solidFill>
              </a:rPr>
              <a:pPr>
                <a:defRPr/>
              </a:pPr>
              <a:t>12/8/2022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B96B241-EF53-4C12-887D-596E69F2F16A}" type="slidenum">
              <a:rPr lang="en-US" altLang="en-US"/>
              <a:pPr/>
              <a:t>‹#›</a:t>
            </a:fld>
            <a:endParaRPr lang="en-US" altLang="en-US"/>
          </a:p>
        </p:txBody>
      </p:sp>
    </p:spTree>
    <p:extLst>
      <p:ext uri="{BB962C8B-B14F-4D97-AF65-F5344CB8AC3E}">
        <p14:creationId xmlns:p14="http://schemas.microsoft.com/office/powerpoint/2010/main" val="1494471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9377C9D-65AA-40EB-B803-3E4B9B492FCE}" type="datetimeFigureOut">
              <a:rPr lang="en-US">
                <a:solidFill>
                  <a:prstClr val="black">
                    <a:tint val="75000"/>
                  </a:prstClr>
                </a:solidFill>
              </a:rPr>
              <a:pPr>
                <a:defRPr/>
              </a:pPr>
              <a:t>12/8/2022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C48A086-5BAA-4896-9607-00091A22AA21}" type="slidenum">
              <a:rPr lang="en-US" altLang="en-US"/>
              <a:pPr/>
              <a:t>‹#›</a:t>
            </a:fld>
            <a:endParaRPr lang="en-US" altLang="en-US"/>
          </a:p>
        </p:txBody>
      </p:sp>
    </p:spTree>
    <p:extLst>
      <p:ext uri="{BB962C8B-B14F-4D97-AF65-F5344CB8AC3E}">
        <p14:creationId xmlns:p14="http://schemas.microsoft.com/office/powerpoint/2010/main" val="1442264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627C918-A787-4EDA-9A39-ABAC583469B8}" type="datetimeFigureOut">
              <a:rPr lang="en-US">
                <a:solidFill>
                  <a:prstClr val="black">
                    <a:tint val="75000"/>
                  </a:prstClr>
                </a:solidFill>
              </a:rPr>
              <a:pPr>
                <a:defRPr/>
              </a:pPr>
              <a:t>12/8/2022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55F8C54-244D-42B4-9C9E-1A6DA4178E9E}" type="slidenum">
              <a:rPr lang="en-US" altLang="en-US"/>
              <a:pPr/>
              <a:t>‹#›</a:t>
            </a:fld>
            <a:endParaRPr lang="en-US" altLang="en-US"/>
          </a:p>
        </p:txBody>
      </p:sp>
    </p:spTree>
    <p:extLst>
      <p:ext uri="{BB962C8B-B14F-4D97-AF65-F5344CB8AC3E}">
        <p14:creationId xmlns:p14="http://schemas.microsoft.com/office/powerpoint/2010/main" val="196298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16F01C7-3139-4D7C-B8ED-C424499282EB}" type="datetimeFigureOut">
              <a:rPr lang="en-US">
                <a:solidFill>
                  <a:prstClr val="black">
                    <a:tint val="75000"/>
                  </a:prstClr>
                </a:solidFill>
              </a:rPr>
              <a:pPr>
                <a:defRPr/>
              </a:pPr>
              <a:t>12/8/2022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6D1EB11-F1E4-4CF9-A17B-D50DED05E2FF}" type="slidenum">
              <a:rPr lang="en-US" altLang="en-US"/>
              <a:pPr/>
              <a:t>‹#›</a:t>
            </a:fld>
            <a:endParaRPr lang="en-US" altLang="en-US"/>
          </a:p>
        </p:txBody>
      </p:sp>
    </p:spTree>
    <p:extLst>
      <p:ext uri="{BB962C8B-B14F-4D97-AF65-F5344CB8AC3E}">
        <p14:creationId xmlns:p14="http://schemas.microsoft.com/office/powerpoint/2010/main" val="2407044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B4CCD1-6CFC-4FC0-8B42-7246A103847A}" type="datetimeFigureOut">
              <a:rPr lang="en-US">
                <a:solidFill>
                  <a:prstClr val="black">
                    <a:tint val="75000"/>
                  </a:prstClr>
                </a:solidFill>
              </a:rPr>
              <a:pPr>
                <a:defRPr/>
              </a:pPr>
              <a:t>12/8/2022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182E261-75DB-45F6-8696-96B188A257F8}" type="slidenum">
              <a:rPr lang="en-US" altLang="en-US"/>
              <a:pPr/>
              <a:t>‹#›</a:t>
            </a:fld>
            <a:endParaRPr lang="en-US" altLang="en-US"/>
          </a:p>
        </p:txBody>
      </p:sp>
    </p:spTree>
    <p:extLst>
      <p:ext uri="{BB962C8B-B14F-4D97-AF65-F5344CB8AC3E}">
        <p14:creationId xmlns:p14="http://schemas.microsoft.com/office/powerpoint/2010/main" val="1815850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892734-4361-43BC-BC9C-0B181D633D88}" type="datetimeFigureOut">
              <a:rPr lang="en-US">
                <a:solidFill>
                  <a:prstClr val="black">
                    <a:tint val="75000"/>
                  </a:prstClr>
                </a:solidFill>
              </a:rPr>
              <a:pPr>
                <a:defRPr/>
              </a:pPr>
              <a:t>12/8/2022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CFF0AF4-068F-42B5-9E5C-D958A00691BA}" type="slidenum">
              <a:rPr lang="en-US" altLang="en-US"/>
              <a:pPr/>
              <a:t>‹#›</a:t>
            </a:fld>
            <a:endParaRPr lang="en-US" altLang="en-US"/>
          </a:p>
        </p:txBody>
      </p:sp>
    </p:spTree>
    <p:extLst>
      <p:ext uri="{BB962C8B-B14F-4D97-AF65-F5344CB8AC3E}">
        <p14:creationId xmlns:p14="http://schemas.microsoft.com/office/powerpoint/2010/main" val="851860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88413A8-C1A5-4DEB-A90A-3E2B8C82379B}" type="datetimeFigureOut">
              <a:rPr lang="en-US">
                <a:solidFill>
                  <a:prstClr val="black">
                    <a:tint val="75000"/>
                  </a:prstClr>
                </a:solidFill>
              </a:rPr>
              <a:pPr>
                <a:defRPr/>
              </a:pPr>
              <a:t>12/8/2022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67676166-5FCF-4C63-BE5B-3292604DAA61}" type="slidenum">
              <a:rPr lang="en-US" altLang="en-US"/>
              <a:pPr/>
              <a:t>‹#›</a:t>
            </a:fld>
            <a:endParaRPr lang="en-US" altLang="en-US"/>
          </a:p>
        </p:txBody>
      </p:sp>
    </p:spTree>
    <p:extLst>
      <p:ext uri="{BB962C8B-B14F-4D97-AF65-F5344CB8AC3E}">
        <p14:creationId xmlns:p14="http://schemas.microsoft.com/office/powerpoint/2010/main" val="904914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89EDB5-1F8E-4511-B3F8-4F2683DA064B}" type="datetimeFigureOut">
              <a:rPr lang="en-US">
                <a:solidFill>
                  <a:prstClr val="black">
                    <a:tint val="75000"/>
                  </a:prstClr>
                </a:solidFill>
              </a:rPr>
              <a:pPr>
                <a:defRPr/>
              </a:pPr>
              <a:t>12/8/2022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F0AB6D8-B50A-4E66-8394-E02AE43140F3}" type="slidenum">
              <a:rPr lang="en-US" altLang="en-US"/>
              <a:pPr/>
              <a:t>‹#›</a:t>
            </a:fld>
            <a:endParaRPr lang="en-US" altLang="en-US"/>
          </a:p>
        </p:txBody>
      </p:sp>
    </p:spTree>
    <p:extLst>
      <p:ext uri="{BB962C8B-B14F-4D97-AF65-F5344CB8AC3E}">
        <p14:creationId xmlns:p14="http://schemas.microsoft.com/office/powerpoint/2010/main" val="2668503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AF7B88-8A37-42D5-A99E-AAFA958BF02D}" type="datetimeFigureOut">
              <a:rPr lang="en-US">
                <a:solidFill>
                  <a:prstClr val="black">
                    <a:tint val="75000"/>
                  </a:prstClr>
                </a:solidFill>
              </a:rPr>
              <a:pPr>
                <a:defRPr/>
              </a:pPr>
              <a:t>12/8/2022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7B23A18-D3B7-4E4F-9828-4D843C292E56}" type="slidenum">
              <a:rPr lang="en-US" altLang="en-US"/>
              <a:pPr/>
              <a:t>‹#›</a:t>
            </a:fld>
            <a:endParaRPr lang="en-US" altLang="en-US"/>
          </a:p>
        </p:txBody>
      </p:sp>
    </p:spTree>
    <p:extLst>
      <p:ext uri="{BB962C8B-B14F-4D97-AF65-F5344CB8AC3E}">
        <p14:creationId xmlns:p14="http://schemas.microsoft.com/office/powerpoint/2010/main" val="2463000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57300" y="547688"/>
            <a:ext cx="15773400" cy="198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257300" y="2738438"/>
            <a:ext cx="15773400" cy="6527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72385EFA-236E-4975-94C4-DC24E159ABAA}" type="datetimeFigureOut">
              <a:rPr lang="en-US">
                <a:solidFill>
                  <a:prstClr val="black">
                    <a:tint val="75000"/>
                  </a:prstClr>
                </a:solidFill>
              </a:rPr>
              <a:pPr>
                <a:defRPr/>
              </a:pPr>
              <a:t>12/8/2022</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latin typeface="Calibri" panose="020F0502020204030204" pitchFamily="34" charset="0"/>
              </a:defRPr>
            </a:lvl1pPr>
          </a:lstStyle>
          <a:p>
            <a:pPr fontAlgn="base">
              <a:spcBef>
                <a:spcPct val="0"/>
              </a:spcBef>
              <a:spcAft>
                <a:spcPct val="0"/>
              </a:spcAft>
            </a:pPr>
            <a:fld id="{CD098267-C144-4469-8536-5869589B8C6F}"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3801704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rtl="0" eaLnBrk="0" fontAlgn="base" hangingPunct="0">
        <a:lnSpc>
          <a:spcPct val="90000"/>
        </a:lnSpc>
        <a:spcBef>
          <a:spcPct val="0"/>
        </a:spcBef>
        <a:spcAft>
          <a:spcPct val="0"/>
        </a:spcAft>
        <a:defRPr sz="6600">
          <a:solidFill>
            <a:schemeClr val="tx1"/>
          </a:solidFill>
          <a:latin typeface="Calibri Light"/>
        </a:defRPr>
      </a:lvl2pPr>
      <a:lvl3pPr algn="l" rtl="0" eaLnBrk="0" fontAlgn="base" hangingPunct="0">
        <a:lnSpc>
          <a:spcPct val="90000"/>
        </a:lnSpc>
        <a:spcBef>
          <a:spcPct val="0"/>
        </a:spcBef>
        <a:spcAft>
          <a:spcPct val="0"/>
        </a:spcAft>
        <a:defRPr sz="6600">
          <a:solidFill>
            <a:schemeClr val="tx1"/>
          </a:solidFill>
          <a:latin typeface="Calibri Light"/>
        </a:defRPr>
      </a:lvl3pPr>
      <a:lvl4pPr algn="l" rtl="0" eaLnBrk="0" fontAlgn="base" hangingPunct="0">
        <a:lnSpc>
          <a:spcPct val="90000"/>
        </a:lnSpc>
        <a:spcBef>
          <a:spcPct val="0"/>
        </a:spcBef>
        <a:spcAft>
          <a:spcPct val="0"/>
        </a:spcAft>
        <a:defRPr sz="6600">
          <a:solidFill>
            <a:schemeClr val="tx1"/>
          </a:solidFill>
          <a:latin typeface="Calibri Light"/>
        </a:defRPr>
      </a:lvl4pPr>
      <a:lvl5pPr algn="l" rtl="0" eaLnBrk="0" fontAlgn="base" hangingPunct="0">
        <a:lnSpc>
          <a:spcPct val="90000"/>
        </a:lnSpc>
        <a:spcBef>
          <a:spcPct val="0"/>
        </a:spcBef>
        <a:spcAft>
          <a:spcPct val="0"/>
        </a:spcAft>
        <a:defRPr sz="6600">
          <a:solidFill>
            <a:schemeClr val="tx1"/>
          </a:solidFill>
          <a:latin typeface="Calibri Light"/>
        </a:defRPr>
      </a:lvl5pPr>
      <a:lvl6pPr marL="685800" algn="l" rtl="0" fontAlgn="base">
        <a:lnSpc>
          <a:spcPct val="90000"/>
        </a:lnSpc>
        <a:spcBef>
          <a:spcPct val="0"/>
        </a:spcBef>
        <a:spcAft>
          <a:spcPct val="0"/>
        </a:spcAft>
        <a:defRPr sz="6600">
          <a:solidFill>
            <a:schemeClr val="tx1"/>
          </a:solidFill>
          <a:latin typeface="Calibri Light"/>
        </a:defRPr>
      </a:lvl6pPr>
      <a:lvl7pPr marL="1371600" algn="l" rtl="0" fontAlgn="base">
        <a:lnSpc>
          <a:spcPct val="90000"/>
        </a:lnSpc>
        <a:spcBef>
          <a:spcPct val="0"/>
        </a:spcBef>
        <a:spcAft>
          <a:spcPct val="0"/>
        </a:spcAft>
        <a:defRPr sz="6600">
          <a:solidFill>
            <a:schemeClr val="tx1"/>
          </a:solidFill>
          <a:latin typeface="Calibri Light"/>
        </a:defRPr>
      </a:lvl7pPr>
      <a:lvl8pPr marL="2057400" algn="l" rtl="0" fontAlgn="base">
        <a:lnSpc>
          <a:spcPct val="90000"/>
        </a:lnSpc>
        <a:spcBef>
          <a:spcPct val="0"/>
        </a:spcBef>
        <a:spcAft>
          <a:spcPct val="0"/>
        </a:spcAft>
        <a:defRPr sz="6600">
          <a:solidFill>
            <a:schemeClr val="tx1"/>
          </a:solidFill>
          <a:latin typeface="Calibri Light"/>
        </a:defRPr>
      </a:lvl8pPr>
      <a:lvl9pPr marL="2743200" algn="l" rtl="0" fontAlgn="base">
        <a:lnSpc>
          <a:spcPct val="90000"/>
        </a:lnSpc>
        <a:spcBef>
          <a:spcPct val="0"/>
        </a:spcBef>
        <a:spcAft>
          <a:spcPct val="0"/>
        </a:spcAft>
        <a:defRPr sz="6600">
          <a:solidFill>
            <a:schemeClr val="tx1"/>
          </a:solidFill>
          <a:latin typeface="Calibri Light"/>
        </a:defRPr>
      </a:lvl9pPr>
    </p:titleStyle>
    <p:bodyStyle>
      <a:lvl1pPr marL="342900" indent="-342900" algn="l"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18" Type="http://schemas.openxmlformats.org/officeDocument/2006/relationships/image" Target="../media/image12.png"/><Relationship Id="rId26" Type="http://schemas.openxmlformats.org/officeDocument/2006/relationships/image" Target="../media/image19.png"/><Relationship Id="rId3" Type="http://schemas.openxmlformats.org/officeDocument/2006/relationships/image" Target="../media/image2.svg"/><Relationship Id="rId21" Type="http://schemas.openxmlformats.org/officeDocument/2006/relationships/image" Target="../media/image15.pn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image" Target="../media/image18.png"/><Relationship Id="rId2" Type="http://schemas.openxmlformats.org/officeDocument/2006/relationships/image" Target="../media/image1.png"/><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9.png"/><Relationship Id="rId23" Type="http://schemas.openxmlformats.org/officeDocument/2006/relationships/image" Target="../media/image17.png"/><Relationship Id="rId10" Type="http://schemas.openxmlformats.org/officeDocument/2006/relationships/image" Target="../media/image5.png"/><Relationship Id="rId19"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openxmlformats.org/officeDocument/2006/relationships/image" Target="../media/image2.svg"/><Relationship Id="rId7" Type="http://schemas.openxmlformats.org/officeDocument/2006/relationships/image" Target="../media/image58.gif"/><Relationship Id="rId12" Type="http://schemas.openxmlformats.org/officeDocument/2006/relationships/image" Target="../media/image62.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gif"/><Relationship Id="rId11" Type="http://schemas.openxmlformats.org/officeDocument/2006/relationships/image" Target="../media/image61.gif"/><Relationship Id="rId5" Type="http://schemas.openxmlformats.org/officeDocument/2006/relationships/image" Target="../media/image56.gif"/><Relationship Id="rId10" Type="http://schemas.openxmlformats.org/officeDocument/2006/relationships/image" Target="../media/image60.gif"/><Relationship Id="rId4" Type="http://schemas.openxmlformats.org/officeDocument/2006/relationships/image" Target="../media/image55.png"/><Relationship Id="rId9" Type="http://schemas.openxmlformats.org/officeDocument/2006/relationships/image" Target="../media/image62.svg"/><Relationship Id="rId1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71.sv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1.svg"/><Relationship Id="rId7" Type="http://schemas.openxmlformats.org/officeDocument/2006/relationships/image" Target="../media/image73.svg"/><Relationship Id="rId2" Type="http://schemas.openxmlformats.org/officeDocument/2006/relationships/image" Target="../media/image66.png"/><Relationship Id="rId1" Type="http://schemas.openxmlformats.org/officeDocument/2006/relationships/slideLayout" Target="../slideLayouts/slideLayout7.xml"/><Relationship Id="rId11" Type="http://schemas.openxmlformats.org/officeDocument/2006/relationships/image" Target="../media/image70.gif"/><Relationship Id="rId5" Type="http://schemas.openxmlformats.org/officeDocument/2006/relationships/image" Target="../media/image69.svg"/><Relationship Id="rId10"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25.png"/><Relationship Id="rId18" Type="http://schemas.openxmlformats.org/officeDocument/2006/relationships/image" Target="../media/image35.png"/><Relationship Id="rId3" Type="http://schemas.openxmlformats.org/officeDocument/2006/relationships/image" Target="../media/image16.svg"/><Relationship Id="rId7" Type="http://schemas.openxmlformats.org/officeDocument/2006/relationships/image" Target="../media/image46.png"/><Relationship Id="rId12" Type="http://schemas.openxmlformats.org/officeDocument/2006/relationships/image" Target="../media/image18.svg"/><Relationship Id="rId17" Type="http://schemas.openxmlformats.org/officeDocument/2006/relationships/image" Target="../media/image28.png"/><Relationship Id="rId2" Type="http://schemas.openxmlformats.org/officeDocument/2006/relationships/image" Target="../media/image21.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22.png"/><Relationship Id="rId5" Type="http://schemas.openxmlformats.org/officeDocument/2006/relationships/image" Target="../media/image71.png"/><Relationship Id="rId15" Type="http://schemas.openxmlformats.org/officeDocument/2006/relationships/image" Target="../media/image22.svg"/><Relationship Id="rId10" Type="http://schemas.openxmlformats.org/officeDocument/2006/relationships/image" Target="../media/image14.svg"/><Relationship Id="rId4" Type="http://schemas.openxmlformats.org/officeDocument/2006/relationships/image" Target="../media/image24.png"/><Relationship Id="rId9" Type="http://schemas.openxmlformats.org/officeDocument/2006/relationships/image" Target="../media/image20.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32.png"/><Relationship Id="rId3" Type="http://schemas.openxmlformats.org/officeDocument/2006/relationships/image" Target="../media/image78.svg"/><Relationship Id="rId21" Type="http://schemas.openxmlformats.org/officeDocument/2006/relationships/image" Target="../media/image22.svg"/><Relationship Id="rId12" Type="http://schemas.openxmlformats.org/officeDocument/2006/relationships/image" Target="../media/image24.png"/><Relationship Id="rId17" Type="http://schemas.openxmlformats.org/officeDocument/2006/relationships/image" Target="../media/image20.svg"/><Relationship Id="rId2" Type="http://schemas.openxmlformats.org/officeDocument/2006/relationships/image" Target="../media/image73.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4.svg"/><Relationship Id="rId24" Type="http://schemas.openxmlformats.org/officeDocument/2006/relationships/image" Target="../media/image35.png"/><Relationship Id="rId5" Type="http://schemas.openxmlformats.org/officeDocument/2006/relationships/image" Target="../media/image41.svg"/><Relationship Id="rId15" Type="http://schemas.openxmlformats.org/officeDocument/2006/relationships/image" Target="../media/image27.png"/><Relationship Id="rId23" Type="http://schemas.openxmlformats.org/officeDocument/2006/relationships/image" Target="../media/image33.png"/><Relationship Id="rId19" Type="http://schemas.openxmlformats.org/officeDocument/2006/relationships/image" Target="../media/image18.svg"/><Relationship Id="rId4" Type="http://schemas.openxmlformats.org/officeDocument/2006/relationships/image" Target="../media/image46.png"/><Relationship Id="rId14" Type="http://schemas.openxmlformats.org/officeDocument/2006/relationships/image" Target="../media/image26.png"/><Relationship Id="rId22"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4.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4.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openxmlformats.org/officeDocument/2006/relationships/image" Target="../media/image2.svg"/><Relationship Id="rId7" Type="http://schemas.openxmlformats.org/officeDocument/2006/relationships/image" Target="../media/image58.gif"/><Relationship Id="rId12" Type="http://schemas.openxmlformats.org/officeDocument/2006/relationships/image" Target="../media/image62.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gif"/><Relationship Id="rId11" Type="http://schemas.openxmlformats.org/officeDocument/2006/relationships/image" Target="../media/image61.gif"/><Relationship Id="rId5" Type="http://schemas.openxmlformats.org/officeDocument/2006/relationships/image" Target="../media/image56.gif"/><Relationship Id="rId10" Type="http://schemas.openxmlformats.org/officeDocument/2006/relationships/image" Target="../media/image60.gif"/><Relationship Id="rId4" Type="http://schemas.openxmlformats.org/officeDocument/2006/relationships/image" Target="../media/image55.png"/><Relationship Id="rId9" Type="http://schemas.openxmlformats.org/officeDocument/2006/relationships/image" Target="../media/image62.svg"/><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26.svg"/><Relationship Id="rId3" Type="http://schemas.openxmlformats.org/officeDocument/2006/relationships/image" Target="../media/image14.svg"/><Relationship Id="rId21" Type="http://schemas.openxmlformats.org/officeDocument/2006/relationships/image" Target="../media/image22.svg"/><Relationship Id="rId7" Type="http://schemas.openxmlformats.org/officeDocument/2006/relationships/image" Target="../media/image18.sv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7.png"/><Relationship Id="rId2" Type="http://schemas.openxmlformats.org/officeDocument/2006/relationships/image" Target="../media/image20.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png"/><Relationship Id="rId24" Type="http://schemas.openxmlformats.org/officeDocument/2006/relationships/image" Target="../media/image24.svg"/><Relationship Id="rId5" Type="http://schemas.openxmlformats.org/officeDocument/2006/relationships/image" Target="../media/image16.svg"/><Relationship Id="rId15" Type="http://schemas.openxmlformats.org/officeDocument/2006/relationships/image" Target="../media/image29.png"/><Relationship Id="rId23" Type="http://schemas.openxmlformats.org/officeDocument/2006/relationships/image" Target="../media/image36.png"/><Relationship Id="rId10" Type="http://schemas.openxmlformats.org/officeDocument/2006/relationships/image" Target="../media/image24.png"/><Relationship Id="rId19" Type="http://schemas.openxmlformats.org/officeDocument/2006/relationships/image" Target="../media/image33.png"/><Relationship Id="rId4" Type="http://schemas.openxmlformats.org/officeDocument/2006/relationships/image" Target="../media/image21.png"/><Relationship Id="rId9" Type="http://schemas.openxmlformats.org/officeDocument/2006/relationships/image" Target="../media/image20.svg"/><Relationship Id="rId14" Type="http://schemas.openxmlformats.org/officeDocument/2006/relationships/image" Target="../media/image28.png"/><Relationship Id="rId22" Type="http://schemas.openxmlformats.org/officeDocument/2006/relationships/image" Target="../media/image35.png"/></Relationships>
</file>

<file path=ppt/slides/_rels/slide2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0.svg"/><Relationship Id="rId7" Type="http://schemas.openxmlformats.org/officeDocument/2006/relationships/image" Target="../media/image82.jpe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55.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2.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svg"/><Relationship Id="rId5" Type="http://schemas.openxmlformats.org/officeDocument/2006/relationships/image" Target="../media/image30.svg"/><Relationship Id="rId15" Type="http://schemas.openxmlformats.org/officeDocument/2006/relationships/image" Target="../media/image36.svg"/><Relationship Id="rId10" Type="http://schemas.openxmlformats.org/officeDocument/2006/relationships/image" Target="../media/image10.png"/><Relationship Id="rId4" Type="http://schemas.openxmlformats.org/officeDocument/2006/relationships/image" Target="../media/image39.png"/><Relationship Id="rId9" Type="http://schemas.openxmlformats.org/officeDocument/2006/relationships/image" Target="../media/image34.svg"/><Relationship Id="rId1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2.png"/><Relationship Id="rId18" Type="http://schemas.openxmlformats.org/officeDocument/2006/relationships/image" Target="../media/image6.png"/><Relationship Id="rId26" Type="http://schemas.openxmlformats.org/officeDocument/2006/relationships/image" Target="../media/image15.png"/><Relationship Id="rId3" Type="http://schemas.openxmlformats.org/officeDocument/2006/relationships/image" Target="../media/image39.svg"/><Relationship Id="rId21" Type="http://schemas.openxmlformats.org/officeDocument/2006/relationships/image" Target="../media/image10.png"/><Relationship Id="rId7" Type="http://schemas.openxmlformats.org/officeDocument/2006/relationships/image" Target="../media/image43.svg"/><Relationship Id="rId12" Type="http://schemas.openxmlformats.org/officeDocument/2006/relationships/image" Target="../media/image11.png"/><Relationship Id="rId17" Type="http://schemas.openxmlformats.org/officeDocument/2006/relationships/image" Target="../media/image10.svg"/><Relationship Id="rId25" Type="http://schemas.openxmlformats.org/officeDocument/2006/relationships/image" Target="../media/image14.png"/><Relationship Id="rId2" Type="http://schemas.openxmlformats.org/officeDocument/2006/relationships/image" Target="../media/image45.png"/><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svg"/><Relationship Id="rId24" Type="http://schemas.openxmlformats.org/officeDocument/2006/relationships/image" Target="../media/image13.png"/><Relationship Id="rId5" Type="http://schemas.openxmlformats.org/officeDocument/2006/relationships/image" Target="../media/image41.svg"/><Relationship Id="rId15" Type="http://schemas.openxmlformats.org/officeDocument/2006/relationships/image" Target="../media/image6.svg"/><Relationship Id="rId23" Type="http://schemas.openxmlformats.org/officeDocument/2006/relationships/image" Target="../media/image8.svg"/><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image" Target="../media/image7.png"/><Relationship Id="rId4" Type="http://schemas.openxmlformats.org/officeDocument/2006/relationships/image" Target="../media/image46.png"/><Relationship Id="rId9" Type="http://schemas.openxmlformats.org/officeDocument/2006/relationships/image" Target="../media/image45.svg"/><Relationship Id="rId14" Type="http://schemas.openxmlformats.org/officeDocument/2006/relationships/image" Target="../media/image3.png"/><Relationship Id="rId22" Type="http://schemas.openxmlformats.org/officeDocument/2006/relationships/image" Target="../media/image12.png"/><Relationship Id="rId27"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9.sv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53.svg"/><Relationship Id="rId7" Type="http://schemas.openxmlformats.org/officeDocument/2006/relationships/image" Target="../media/image10.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5.sv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1.svg"/><Relationship Id="rId5" Type="http://schemas.openxmlformats.org/officeDocument/2006/relationships/image" Target="../media/image49.svg"/><Relationship Id="rId10" Type="http://schemas.openxmlformats.org/officeDocument/2006/relationships/image" Target="../media/image46.png"/><Relationship Id="rId4" Type="http://schemas.openxmlformats.org/officeDocument/2006/relationships/image" Target="../media/image50.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97725">
            <a:off x="2149929" y="3190532"/>
            <a:ext cx="14859223" cy="470091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084657">
            <a:off x="3627756" y="1869066"/>
            <a:ext cx="541332" cy="51967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60983">
            <a:off x="691221" y="6297296"/>
            <a:ext cx="1748898" cy="2199872"/>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59206">
            <a:off x="2754259" y="4340976"/>
            <a:ext cx="662036" cy="112209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810274">
            <a:off x="15575808" y="739774"/>
            <a:ext cx="1675438" cy="2107469"/>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483644">
            <a:off x="2484938" y="8905629"/>
            <a:ext cx="509049" cy="48868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22455">
            <a:off x="887331" y="3945578"/>
            <a:ext cx="509049" cy="488687"/>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43703">
            <a:off x="7393027" y="2454017"/>
            <a:ext cx="437368" cy="419873"/>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851397">
            <a:off x="9208285" y="507545"/>
            <a:ext cx="319992" cy="307192"/>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019461">
            <a:off x="13288030" y="1319249"/>
            <a:ext cx="516571" cy="495908"/>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383107">
            <a:off x="16927791" y="5017806"/>
            <a:ext cx="513645" cy="49310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756806">
            <a:off x="15020060" y="9178423"/>
            <a:ext cx="424393" cy="407417"/>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915872">
            <a:off x="14407882" y="6383025"/>
            <a:ext cx="424393" cy="407417"/>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756806">
            <a:off x="4802333" y="6847344"/>
            <a:ext cx="424393" cy="407417"/>
          </a:xfrm>
          <a:prstGeom prst="rect">
            <a:avLst/>
          </a:prstGeom>
        </p:spPr>
      </p:pic>
      <p:pic>
        <p:nvPicPr>
          <p:cNvPr id="17" name="Picture 1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45741">
            <a:off x="12100836" y="8176526"/>
            <a:ext cx="511678" cy="867251"/>
          </a:xfrm>
          <a:prstGeom prst="rect">
            <a:avLst/>
          </a:prstGeom>
        </p:spPr>
      </p:pic>
      <p:pic>
        <p:nvPicPr>
          <p:cNvPr id="1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00043">
            <a:off x="11671035" y="347808"/>
            <a:ext cx="567418" cy="626667"/>
          </a:xfrm>
          <a:prstGeom prst="rect">
            <a:avLst/>
          </a:prstGeom>
        </p:spPr>
      </p:pic>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154087">
            <a:off x="15305381" y="3449328"/>
            <a:ext cx="489149" cy="829067"/>
          </a:xfrm>
          <a:prstGeom prst="rect">
            <a:avLst/>
          </a:prstGeom>
        </p:spPr>
      </p:pic>
      <p:pic>
        <p:nvPicPr>
          <p:cNvPr id="20" name="Picture 2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669974">
            <a:off x="6165299" y="822791"/>
            <a:ext cx="530353" cy="898904"/>
          </a:xfrm>
          <a:prstGeom prst="rect">
            <a:avLst/>
          </a:prstGeom>
        </p:spPr>
      </p:pic>
      <p:pic>
        <p:nvPicPr>
          <p:cNvPr id="21" name="Picture 2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39255">
            <a:off x="8938249" y="9486280"/>
            <a:ext cx="554415" cy="532238"/>
          </a:xfrm>
          <a:prstGeom prst="rect">
            <a:avLst/>
          </a:prstGeom>
        </p:spPr>
      </p:pic>
      <p:pic>
        <p:nvPicPr>
          <p:cNvPr id="22" name="Picture 2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693431">
            <a:off x="1252195" y="916550"/>
            <a:ext cx="826577" cy="1185137"/>
          </a:xfrm>
          <a:prstGeom prst="rect">
            <a:avLst/>
          </a:prstGeom>
        </p:spPr>
      </p:pic>
      <p:pic>
        <p:nvPicPr>
          <p:cNvPr id="23" name="Picture 2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11406">
            <a:off x="10044564" y="1829281"/>
            <a:ext cx="716911" cy="1027900"/>
          </a:xfrm>
          <a:prstGeom prst="rect">
            <a:avLst/>
          </a:prstGeom>
        </p:spPr>
      </p:pic>
      <p:pic>
        <p:nvPicPr>
          <p:cNvPr id="24" name="Picture 24"/>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419102">
            <a:off x="16011837" y="6705132"/>
            <a:ext cx="927423" cy="1329729"/>
          </a:xfrm>
          <a:prstGeom prst="rect">
            <a:avLst/>
          </a:prstGeom>
        </p:spPr>
      </p:pic>
      <p:sp>
        <p:nvSpPr>
          <p:cNvPr id="25" name="TextBox 25"/>
          <p:cNvSpPr txBox="1"/>
          <p:nvPr/>
        </p:nvSpPr>
        <p:spPr>
          <a:xfrm>
            <a:off x="1610384" y="4255629"/>
            <a:ext cx="15210146" cy="2333972"/>
          </a:xfrm>
          <a:prstGeom prst="rect">
            <a:avLst/>
          </a:prstGeom>
        </p:spPr>
        <p:txBody>
          <a:bodyPr lIns="0" tIns="0" rIns="0" bIns="0" rtlCol="0" anchor="t">
            <a:spAutoFit/>
          </a:bodyPr>
          <a:lstStyle/>
          <a:p>
            <a:pPr algn="ctr">
              <a:lnSpc>
                <a:spcPts val="9099"/>
              </a:lnSpc>
            </a:pPr>
            <a:r>
              <a:rPr lang="en-US" sz="6499" dirty="0">
                <a:solidFill>
                  <a:srgbClr val="000000"/>
                </a:solidFill>
                <a:latin typeface="Muli Bold"/>
              </a:rPr>
              <a:t>Chương VII</a:t>
            </a:r>
          </a:p>
          <a:p>
            <a:pPr algn="ctr">
              <a:lnSpc>
                <a:spcPts val="9099"/>
              </a:lnSpc>
            </a:pPr>
            <a:r>
              <a:rPr lang="en-US" sz="6499">
                <a:solidFill>
                  <a:srgbClr val="000000"/>
                </a:solidFill>
                <a:latin typeface="Muli Bold"/>
              </a:rPr>
              <a:t>Đ</a:t>
            </a:r>
            <a:r>
              <a:rPr lang="en-US" sz="6499" smtClean="0">
                <a:solidFill>
                  <a:srgbClr val="000000"/>
                </a:solidFill>
                <a:latin typeface="Muli Bold"/>
              </a:rPr>
              <a:t>A </a:t>
            </a:r>
            <a:r>
              <a:rPr lang="en-US" sz="6499">
                <a:solidFill>
                  <a:srgbClr val="000000"/>
                </a:solidFill>
                <a:latin typeface="Muli Bold"/>
              </a:rPr>
              <a:t>DẠNG THẾ GIỚI SỐNG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62007">
            <a:off x="2165644" y="2898197"/>
            <a:ext cx="13471748" cy="4261971"/>
          </a:xfrm>
          <a:prstGeom prst="rect">
            <a:avLst/>
          </a:prstGeom>
        </p:spPr>
      </p:pic>
      <p:pic>
        <p:nvPicPr>
          <p:cNvPr id="3" name="Picture 3"/>
          <p:cNvPicPr>
            <a:picLocks noChangeAspect="1"/>
          </p:cNvPicPr>
          <p:nvPr/>
        </p:nvPicPr>
        <p:blipFill>
          <a:blip r:embed="rId4"/>
          <a:srcRect/>
          <a:stretch>
            <a:fillRect/>
          </a:stretch>
        </p:blipFill>
        <p:spPr>
          <a:xfrm>
            <a:off x="12699817" y="5280522"/>
            <a:ext cx="5588183" cy="5006478"/>
          </a:xfrm>
          <a:prstGeom prst="rect">
            <a:avLst/>
          </a:prstGeom>
        </p:spPr>
      </p:pic>
      <p:pic>
        <p:nvPicPr>
          <p:cNvPr id="4" name="Picture 4"/>
          <p:cNvPicPr>
            <a:picLocks noChangeAspect="1"/>
          </p:cNvPicPr>
          <p:nvPr/>
        </p:nvPicPr>
        <p:blipFill>
          <a:blip r:embed="rId5"/>
          <a:srcRect/>
          <a:stretch>
            <a:fillRect/>
          </a:stretch>
        </p:blipFill>
        <p:spPr>
          <a:xfrm>
            <a:off x="351172" y="86643"/>
            <a:ext cx="2899784" cy="2958963"/>
          </a:xfrm>
          <a:prstGeom prst="rect">
            <a:avLst/>
          </a:prstGeom>
        </p:spPr>
      </p:pic>
      <p:pic>
        <p:nvPicPr>
          <p:cNvPr id="5" name="Picture 5"/>
          <p:cNvPicPr>
            <a:picLocks noChangeAspect="1"/>
          </p:cNvPicPr>
          <p:nvPr/>
        </p:nvPicPr>
        <p:blipFill>
          <a:blip r:embed="rId6"/>
          <a:srcRect/>
          <a:stretch>
            <a:fillRect/>
          </a:stretch>
        </p:blipFill>
        <p:spPr>
          <a:xfrm>
            <a:off x="1142661" y="4562251"/>
            <a:ext cx="2444003" cy="2712499"/>
          </a:xfrm>
          <a:prstGeom prst="rect">
            <a:avLst/>
          </a:prstGeom>
        </p:spPr>
      </p:pic>
      <p:pic>
        <p:nvPicPr>
          <p:cNvPr id="6" name="Picture 6"/>
          <p:cNvPicPr>
            <a:picLocks noChangeAspect="1"/>
          </p:cNvPicPr>
          <p:nvPr/>
        </p:nvPicPr>
        <p:blipFill>
          <a:blip r:embed="rId7"/>
          <a:srcRect/>
          <a:stretch>
            <a:fillRect/>
          </a:stretch>
        </p:blipFill>
        <p:spPr>
          <a:xfrm>
            <a:off x="15780094" y="490533"/>
            <a:ext cx="1048702" cy="10755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188286" y="8911009"/>
            <a:ext cx="1941853" cy="1112152"/>
          </a:xfrm>
          <a:prstGeom prst="rect">
            <a:avLst/>
          </a:prstGeom>
        </p:spPr>
      </p:pic>
      <p:pic>
        <p:nvPicPr>
          <p:cNvPr id="8" name="Picture 8"/>
          <p:cNvPicPr>
            <a:picLocks noChangeAspect="1"/>
          </p:cNvPicPr>
          <p:nvPr/>
        </p:nvPicPr>
        <p:blipFill>
          <a:blip r:embed="rId10"/>
          <a:srcRect/>
          <a:stretch>
            <a:fillRect/>
          </a:stretch>
        </p:blipFill>
        <p:spPr>
          <a:xfrm>
            <a:off x="7142765" y="7121773"/>
            <a:ext cx="1522459" cy="1561496"/>
          </a:xfrm>
          <a:prstGeom prst="rect">
            <a:avLst/>
          </a:prstGeom>
        </p:spPr>
      </p:pic>
      <p:pic>
        <p:nvPicPr>
          <p:cNvPr id="9" name="Picture 9"/>
          <p:cNvPicPr>
            <a:picLocks noChangeAspect="1"/>
          </p:cNvPicPr>
          <p:nvPr/>
        </p:nvPicPr>
        <p:blipFill>
          <a:blip r:embed="rId11"/>
          <a:srcRect/>
          <a:stretch>
            <a:fillRect/>
          </a:stretch>
        </p:blipFill>
        <p:spPr>
          <a:xfrm>
            <a:off x="4149646" y="8683269"/>
            <a:ext cx="1659120" cy="1339892"/>
          </a:xfrm>
          <a:prstGeom prst="rect">
            <a:avLst/>
          </a:prstGeom>
        </p:spPr>
      </p:pic>
      <p:pic>
        <p:nvPicPr>
          <p:cNvPr id="10" name="Picture 10"/>
          <p:cNvPicPr>
            <a:picLocks noChangeAspect="1"/>
          </p:cNvPicPr>
          <p:nvPr/>
        </p:nvPicPr>
        <p:blipFill>
          <a:blip r:embed="rId12"/>
          <a:srcRect/>
          <a:stretch>
            <a:fillRect/>
          </a:stretch>
        </p:blipFill>
        <p:spPr>
          <a:xfrm>
            <a:off x="12043243" y="1271281"/>
            <a:ext cx="2360067" cy="2242063"/>
          </a:xfrm>
          <a:prstGeom prst="rect">
            <a:avLst/>
          </a:prstGeom>
        </p:spPr>
      </p:pic>
      <p:pic>
        <p:nvPicPr>
          <p:cNvPr id="11" name="Picture 11"/>
          <p:cNvPicPr>
            <a:picLocks noChangeAspect="1"/>
          </p:cNvPicPr>
          <p:nvPr/>
        </p:nvPicPr>
        <p:blipFill>
          <a:blip r:embed="rId13"/>
          <a:srcRect/>
          <a:stretch>
            <a:fillRect/>
          </a:stretch>
        </p:blipFill>
        <p:spPr>
          <a:xfrm>
            <a:off x="6640325" y="802666"/>
            <a:ext cx="1852228" cy="1474539"/>
          </a:xfrm>
          <a:prstGeom prst="rect">
            <a:avLst/>
          </a:prstGeom>
        </p:spPr>
      </p:pic>
      <p:pic>
        <p:nvPicPr>
          <p:cNvPr id="12" name="Picture 12"/>
          <p:cNvPicPr>
            <a:picLocks noChangeAspect="1"/>
          </p:cNvPicPr>
          <p:nvPr/>
        </p:nvPicPr>
        <p:blipFill>
          <a:blip r:embed="rId14"/>
          <a:srcRect/>
          <a:stretch>
            <a:fillRect/>
          </a:stretch>
        </p:blipFill>
        <p:spPr>
          <a:xfrm>
            <a:off x="0" y="7274750"/>
            <a:ext cx="2285323" cy="2817039"/>
          </a:xfrm>
          <a:prstGeom prst="rect">
            <a:avLst/>
          </a:prstGeom>
        </p:spPr>
      </p:pic>
      <p:sp>
        <p:nvSpPr>
          <p:cNvPr id="13" name="TextBox 13"/>
          <p:cNvSpPr txBox="1"/>
          <p:nvPr/>
        </p:nvSpPr>
        <p:spPr>
          <a:xfrm>
            <a:off x="3888581" y="4284842"/>
            <a:ext cx="10510838" cy="995680"/>
          </a:xfrm>
          <a:prstGeom prst="rect">
            <a:avLst/>
          </a:prstGeom>
        </p:spPr>
        <p:txBody>
          <a:bodyPr lIns="0" tIns="0" rIns="0" bIns="0" rtlCol="0" anchor="t">
            <a:spAutoFit/>
          </a:bodyPr>
          <a:lstStyle/>
          <a:p>
            <a:pPr algn="ctr">
              <a:lnSpc>
                <a:spcPts val="8119"/>
              </a:lnSpc>
            </a:pPr>
            <a:r>
              <a:rPr lang="en-US" sz="5799" dirty="0">
                <a:solidFill>
                  <a:srgbClr val="000000"/>
                </a:solidFill>
                <a:latin typeface="Muli Bold"/>
              </a:rPr>
              <a:t>II, Hệ thống phân loại sinh vật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5172" y="3091832"/>
            <a:ext cx="5046982" cy="193678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963433" y="506822"/>
            <a:ext cx="10361134" cy="197803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28604" y="5251435"/>
            <a:ext cx="5046982" cy="193678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84082" y="5955092"/>
            <a:ext cx="5046982" cy="193678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5172" y="5345492"/>
            <a:ext cx="5046982" cy="193678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5172" y="7891872"/>
            <a:ext cx="5046982" cy="1936780"/>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28604" y="7891872"/>
            <a:ext cx="5046982" cy="1936780"/>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84082" y="3206720"/>
            <a:ext cx="5046982" cy="1936780"/>
          </a:xfrm>
          <a:prstGeom prst="rect">
            <a:avLst/>
          </a:prstGeom>
        </p:spPr>
      </p:pic>
      <p:sp>
        <p:nvSpPr>
          <p:cNvPr id="10" name="TextBox 10"/>
          <p:cNvSpPr txBox="1"/>
          <p:nvPr/>
        </p:nvSpPr>
        <p:spPr>
          <a:xfrm>
            <a:off x="3963433" y="692595"/>
            <a:ext cx="7815294" cy="1441968"/>
          </a:xfrm>
          <a:prstGeom prst="rect">
            <a:avLst/>
          </a:prstGeom>
        </p:spPr>
        <p:txBody>
          <a:bodyPr lIns="0" tIns="0" rIns="0" bIns="0" rtlCol="0" anchor="t">
            <a:spAutoFit/>
          </a:bodyPr>
          <a:lstStyle/>
          <a:p>
            <a:pPr algn="ctr">
              <a:lnSpc>
                <a:spcPts val="5754"/>
              </a:lnSpc>
            </a:pPr>
            <a:r>
              <a:rPr lang="en-US" sz="4110">
                <a:solidFill>
                  <a:srgbClr val="000000"/>
                </a:solidFill>
                <a:latin typeface="DejaVu Serif"/>
              </a:rPr>
              <a:t>Hãy sắp xếp thứ tự các đơn vị phân loại từ cao tới thấp</a:t>
            </a:r>
          </a:p>
        </p:txBody>
      </p:sp>
      <p:sp>
        <p:nvSpPr>
          <p:cNvPr id="11" name="TextBox 11"/>
          <p:cNvSpPr txBox="1"/>
          <p:nvPr/>
        </p:nvSpPr>
        <p:spPr>
          <a:xfrm>
            <a:off x="835172" y="3559525"/>
            <a:ext cx="5046982" cy="8966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Lớp</a:t>
            </a:r>
          </a:p>
        </p:txBody>
      </p:sp>
      <p:sp>
        <p:nvSpPr>
          <p:cNvPr id="12" name="TextBox 12"/>
          <p:cNvSpPr txBox="1"/>
          <p:nvPr/>
        </p:nvSpPr>
        <p:spPr>
          <a:xfrm>
            <a:off x="835172" y="5813185"/>
            <a:ext cx="5046982" cy="896620"/>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Giới</a:t>
            </a:r>
          </a:p>
        </p:txBody>
      </p:sp>
      <p:sp>
        <p:nvSpPr>
          <p:cNvPr id="13" name="TextBox 13"/>
          <p:cNvSpPr txBox="1"/>
          <p:nvPr/>
        </p:nvSpPr>
        <p:spPr>
          <a:xfrm>
            <a:off x="835172" y="8361680"/>
            <a:ext cx="5046982" cy="896620"/>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Chi (giống)</a:t>
            </a:r>
          </a:p>
        </p:txBody>
      </p:sp>
      <p:sp>
        <p:nvSpPr>
          <p:cNvPr id="14" name="TextBox 14"/>
          <p:cNvSpPr txBox="1"/>
          <p:nvPr/>
        </p:nvSpPr>
        <p:spPr>
          <a:xfrm>
            <a:off x="6884082" y="3674413"/>
            <a:ext cx="5046982" cy="896620"/>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Bộ</a:t>
            </a:r>
          </a:p>
        </p:txBody>
      </p:sp>
      <p:sp>
        <p:nvSpPr>
          <p:cNvPr id="15" name="TextBox 15"/>
          <p:cNvSpPr txBox="1"/>
          <p:nvPr/>
        </p:nvSpPr>
        <p:spPr>
          <a:xfrm>
            <a:off x="6884082" y="6422785"/>
            <a:ext cx="5046982" cy="896620"/>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Họ</a:t>
            </a:r>
          </a:p>
        </p:txBody>
      </p:sp>
      <p:sp>
        <p:nvSpPr>
          <p:cNvPr id="16" name="TextBox 16"/>
          <p:cNvSpPr txBox="1"/>
          <p:nvPr/>
        </p:nvSpPr>
        <p:spPr>
          <a:xfrm>
            <a:off x="12528604" y="5813185"/>
            <a:ext cx="5046982" cy="896620"/>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Ngành</a:t>
            </a:r>
          </a:p>
        </p:txBody>
      </p:sp>
      <p:sp>
        <p:nvSpPr>
          <p:cNvPr id="17" name="TextBox 17"/>
          <p:cNvSpPr txBox="1"/>
          <p:nvPr/>
        </p:nvSpPr>
        <p:spPr>
          <a:xfrm>
            <a:off x="12528604" y="8359564"/>
            <a:ext cx="5046982" cy="896620"/>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Loài</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963433" y="506822"/>
            <a:ext cx="10361134" cy="1978035"/>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963433" y="4305300"/>
            <a:ext cx="935214" cy="666784"/>
          </a:xfrm>
          <a:prstGeom prst="rect">
            <a:avLst/>
          </a:prstGeom>
        </p:spPr>
      </p:pic>
      <p:sp>
        <p:nvSpPr>
          <p:cNvPr id="5" name="TextBox 5"/>
          <p:cNvSpPr txBox="1"/>
          <p:nvPr/>
        </p:nvSpPr>
        <p:spPr>
          <a:xfrm>
            <a:off x="3963433" y="692595"/>
            <a:ext cx="7815294" cy="1441968"/>
          </a:xfrm>
          <a:prstGeom prst="rect">
            <a:avLst/>
          </a:prstGeom>
        </p:spPr>
        <p:txBody>
          <a:bodyPr lIns="0" tIns="0" rIns="0" bIns="0" rtlCol="0" anchor="t">
            <a:spAutoFit/>
          </a:bodyPr>
          <a:lstStyle/>
          <a:p>
            <a:pPr algn="ctr">
              <a:lnSpc>
                <a:spcPts val="5754"/>
              </a:lnSpc>
            </a:pPr>
            <a:r>
              <a:rPr lang="en-US" sz="4110">
                <a:solidFill>
                  <a:srgbClr val="000000"/>
                </a:solidFill>
                <a:latin typeface="DejaVu Serif"/>
              </a:rPr>
              <a:t>Hãy sắp xếp thứ tự các đơn vị phân loại từ cao tới thấp</a:t>
            </a:r>
          </a:p>
        </p:txBody>
      </p:sp>
      <p:grpSp>
        <p:nvGrpSpPr>
          <p:cNvPr id="20" name="Group 19"/>
          <p:cNvGrpSpPr/>
          <p:nvPr/>
        </p:nvGrpSpPr>
        <p:grpSpPr>
          <a:xfrm>
            <a:off x="387452" y="4125787"/>
            <a:ext cx="3628998" cy="1017770"/>
            <a:chOff x="-137953" y="3926711"/>
            <a:chExt cx="4256035" cy="1221349"/>
          </a:xfrm>
        </p:grpSpPr>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98731" y="3926711"/>
              <a:ext cx="3182669" cy="1221349"/>
            </a:xfrm>
            <a:prstGeom prst="rect">
              <a:avLst/>
            </a:prstGeom>
          </p:spPr>
        </p:pic>
        <p:sp>
          <p:nvSpPr>
            <p:cNvPr id="6" name="TextBox 6"/>
            <p:cNvSpPr txBox="1"/>
            <p:nvPr/>
          </p:nvSpPr>
          <p:spPr>
            <a:xfrm>
              <a:off x="-137953" y="4122015"/>
              <a:ext cx="4256035" cy="753474"/>
            </a:xfrm>
            <a:prstGeom prst="rect">
              <a:avLst/>
            </a:prstGeom>
          </p:spPr>
          <p:txBody>
            <a:bodyPr lIns="0" tIns="0" rIns="0" bIns="0" rtlCol="0" anchor="t">
              <a:spAutoFit/>
            </a:bodyPr>
            <a:lstStyle/>
            <a:p>
              <a:pPr algn="ctr">
                <a:lnSpc>
                  <a:spcPts val="6139"/>
                </a:lnSpc>
              </a:pPr>
              <a:r>
                <a:rPr lang="en-US" sz="4385" dirty="0">
                  <a:solidFill>
                    <a:srgbClr val="000000"/>
                  </a:solidFill>
                  <a:latin typeface="DejaVu Serif"/>
                </a:rPr>
                <a:t>Giới</a:t>
              </a:r>
            </a:p>
          </p:txBody>
        </p:sp>
      </p:grpSp>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5068555" y="5638857"/>
            <a:ext cx="1161060" cy="82780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flipV="1">
            <a:off x="12760825" y="7202938"/>
            <a:ext cx="1063202" cy="758036"/>
          </a:xfrm>
          <a:prstGeom prst="rect">
            <a:avLst/>
          </a:prstGeom>
        </p:spPr>
      </p:pic>
      <p:pic>
        <p:nvPicPr>
          <p:cNvPr id="22"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426575" y="4301279"/>
            <a:ext cx="935214" cy="666784"/>
          </a:xfrm>
          <a:prstGeom prst="rect">
            <a:avLst/>
          </a:prstGeom>
        </p:spPr>
      </p:pic>
      <p:pic>
        <p:nvPicPr>
          <p:cNvPr id="2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888813" y="4249635"/>
            <a:ext cx="935214" cy="666784"/>
          </a:xfrm>
          <a:prstGeom prst="rect">
            <a:avLst/>
          </a:prstGeom>
        </p:spPr>
      </p:pic>
      <p:grpSp>
        <p:nvGrpSpPr>
          <p:cNvPr id="26" name="Group 25"/>
          <p:cNvGrpSpPr/>
          <p:nvPr/>
        </p:nvGrpSpPr>
        <p:grpSpPr>
          <a:xfrm>
            <a:off x="4853108" y="4125786"/>
            <a:ext cx="3628998" cy="1017770"/>
            <a:chOff x="-137953" y="3926711"/>
            <a:chExt cx="4256035" cy="1221349"/>
          </a:xfrm>
        </p:grpSpPr>
        <p:pic>
          <p:nvPicPr>
            <p:cNvPr id="27"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98731" y="3926711"/>
              <a:ext cx="3182669" cy="1221349"/>
            </a:xfrm>
            <a:prstGeom prst="rect">
              <a:avLst/>
            </a:prstGeom>
          </p:spPr>
        </p:pic>
        <p:sp>
          <p:nvSpPr>
            <p:cNvPr id="28" name="TextBox 6"/>
            <p:cNvSpPr txBox="1"/>
            <p:nvPr/>
          </p:nvSpPr>
          <p:spPr>
            <a:xfrm>
              <a:off x="-137953" y="4122015"/>
              <a:ext cx="4256035" cy="868101"/>
            </a:xfrm>
            <a:prstGeom prst="rect">
              <a:avLst/>
            </a:prstGeom>
          </p:spPr>
          <p:txBody>
            <a:bodyPr lIns="0" tIns="0" rIns="0" bIns="0" rtlCol="0" anchor="t">
              <a:spAutoFit/>
            </a:bodyPr>
            <a:lstStyle/>
            <a:p>
              <a:pPr algn="ctr">
                <a:lnSpc>
                  <a:spcPts val="6139"/>
                </a:lnSpc>
              </a:pPr>
              <a:r>
                <a:rPr lang="en-US" sz="4385" dirty="0" smtClean="0">
                  <a:solidFill>
                    <a:srgbClr val="000000"/>
                  </a:solidFill>
                  <a:latin typeface="DejaVu Serif"/>
                </a:rPr>
                <a:t>Ngành</a:t>
              </a:r>
              <a:endParaRPr lang="en-US" sz="4385" dirty="0">
                <a:solidFill>
                  <a:srgbClr val="000000"/>
                </a:solidFill>
                <a:latin typeface="DejaVu Serif"/>
              </a:endParaRPr>
            </a:p>
          </p:txBody>
        </p:sp>
      </p:grpSp>
      <p:grpSp>
        <p:nvGrpSpPr>
          <p:cNvPr id="29" name="Group 28"/>
          <p:cNvGrpSpPr/>
          <p:nvPr/>
        </p:nvGrpSpPr>
        <p:grpSpPr>
          <a:xfrm>
            <a:off x="9318764" y="4123000"/>
            <a:ext cx="3628998" cy="1017770"/>
            <a:chOff x="-137953" y="3926711"/>
            <a:chExt cx="4256035" cy="1221349"/>
          </a:xfrm>
        </p:grpSpPr>
        <p:pic>
          <p:nvPicPr>
            <p:cNvPr id="30"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98731" y="3926711"/>
              <a:ext cx="3182669" cy="1221349"/>
            </a:xfrm>
            <a:prstGeom prst="rect">
              <a:avLst/>
            </a:prstGeom>
          </p:spPr>
        </p:pic>
        <p:sp>
          <p:nvSpPr>
            <p:cNvPr id="31" name="TextBox 6"/>
            <p:cNvSpPr txBox="1"/>
            <p:nvPr/>
          </p:nvSpPr>
          <p:spPr>
            <a:xfrm>
              <a:off x="-137953" y="4122015"/>
              <a:ext cx="4256035" cy="868101"/>
            </a:xfrm>
            <a:prstGeom prst="rect">
              <a:avLst/>
            </a:prstGeom>
          </p:spPr>
          <p:txBody>
            <a:bodyPr lIns="0" tIns="0" rIns="0" bIns="0" rtlCol="0" anchor="t">
              <a:spAutoFit/>
            </a:bodyPr>
            <a:lstStyle/>
            <a:p>
              <a:pPr algn="ctr">
                <a:lnSpc>
                  <a:spcPts val="6139"/>
                </a:lnSpc>
              </a:pPr>
              <a:r>
                <a:rPr lang="en-US" sz="4385" dirty="0">
                  <a:solidFill>
                    <a:srgbClr val="000000"/>
                  </a:solidFill>
                  <a:latin typeface="DejaVu Serif"/>
                </a:rPr>
                <a:t>Lớp</a:t>
              </a:r>
            </a:p>
          </p:txBody>
        </p:sp>
      </p:grpSp>
      <p:grpSp>
        <p:nvGrpSpPr>
          <p:cNvPr id="32" name="Group 31"/>
          <p:cNvGrpSpPr/>
          <p:nvPr/>
        </p:nvGrpSpPr>
        <p:grpSpPr>
          <a:xfrm>
            <a:off x="13774260" y="4093593"/>
            <a:ext cx="3628998" cy="1017770"/>
            <a:chOff x="-137953" y="3926711"/>
            <a:chExt cx="4256035" cy="1221349"/>
          </a:xfrm>
        </p:grpSpPr>
        <p:pic>
          <p:nvPicPr>
            <p:cNvPr id="3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98731" y="3926711"/>
              <a:ext cx="3182669" cy="1221349"/>
            </a:xfrm>
            <a:prstGeom prst="rect">
              <a:avLst/>
            </a:prstGeom>
          </p:spPr>
        </p:pic>
        <p:sp>
          <p:nvSpPr>
            <p:cNvPr id="34" name="TextBox 6"/>
            <p:cNvSpPr txBox="1"/>
            <p:nvPr/>
          </p:nvSpPr>
          <p:spPr>
            <a:xfrm>
              <a:off x="-137953" y="4122015"/>
              <a:ext cx="4256035" cy="868101"/>
            </a:xfrm>
            <a:prstGeom prst="rect">
              <a:avLst/>
            </a:prstGeom>
          </p:spPr>
          <p:txBody>
            <a:bodyPr lIns="0" tIns="0" rIns="0" bIns="0" rtlCol="0" anchor="t">
              <a:spAutoFit/>
            </a:bodyPr>
            <a:lstStyle/>
            <a:p>
              <a:pPr algn="ctr">
                <a:lnSpc>
                  <a:spcPts val="6139"/>
                </a:lnSpc>
              </a:pPr>
              <a:r>
                <a:rPr lang="en-US" sz="4385" dirty="0">
                  <a:solidFill>
                    <a:srgbClr val="000000"/>
                  </a:solidFill>
                  <a:latin typeface="DejaVu Serif"/>
                </a:rPr>
                <a:t>Bộ</a:t>
              </a:r>
            </a:p>
          </p:txBody>
        </p:sp>
      </p:grpSp>
      <p:grpSp>
        <p:nvGrpSpPr>
          <p:cNvPr id="35" name="Group 34"/>
          <p:cNvGrpSpPr/>
          <p:nvPr/>
        </p:nvGrpSpPr>
        <p:grpSpPr>
          <a:xfrm>
            <a:off x="13834586" y="7068128"/>
            <a:ext cx="3628998" cy="1017770"/>
            <a:chOff x="-137953" y="3926711"/>
            <a:chExt cx="4256035" cy="1221349"/>
          </a:xfrm>
        </p:grpSpPr>
        <p:pic>
          <p:nvPicPr>
            <p:cNvPr id="36"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98731" y="3926711"/>
              <a:ext cx="3182669" cy="1221349"/>
            </a:xfrm>
            <a:prstGeom prst="rect">
              <a:avLst/>
            </a:prstGeom>
          </p:spPr>
        </p:pic>
        <p:sp>
          <p:nvSpPr>
            <p:cNvPr id="37" name="TextBox 6"/>
            <p:cNvSpPr txBox="1"/>
            <p:nvPr/>
          </p:nvSpPr>
          <p:spPr>
            <a:xfrm>
              <a:off x="-137953" y="4122015"/>
              <a:ext cx="4256035" cy="868101"/>
            </a:xfrm>
            <a:prstGeom prst="rect">
              <a:avLst/>
            </a:prstGeom>
          </p:spPr>
          <p:txBody>
            <a:bodyPr lIns="0" tIns="0" rIns="0" bIns="0" rtlCol="0" anchor="t">
              <a:spAutoFit/>
            </a:bodyPr>
            <a:lstStyle/>
            <a:p>
              <a:pPr algn="ctr">
                <a:lnSpc>
                  <a:spcPts val="6139"/>
                </a:lnSpc>
              </a:pPr>
              <a:r>
                <a:rPr lang="en-US" sz="4385" dirty="0" smtClean="0">
                  <a:solidFill>
                    <a:srgbClr val="000000"/>
                  </a:solidFill>
                  <a:latin typeface="DejaVu Serif"/>
                </a:rPr>
                <a:t>Họ</a:t>
              </a:r>
              <a:endParaRPr lang="en-US" sz="4385" dirty="0">
                <a:solidFill>
                  <a:srgbClr val="000000"/>
                </a:solidFill>
                <a:latin typeface="DejaVu Serif"/>
              </a:endParaRPr>
            </a:p>
          </p:txBody>
        </p:sp>
      </p:grpSp>
      <p:grpSp>
        <p:nvGrpSpPr>
          <p:cNvPr id="38" name="Group 37"/>
          <p:cNvGrpSpPr/>
          <p:nvPr/>
        </p:nvGrpSpPr>
        <p:grpSpPr>
          <a:xfrm>
            <a:off x="8426575" y="7058083"/>
            <a:ext cx="3866079" cy="1017770"/>
            <a:chOff x="-952680" y="3926711"/>
            <a:chExt cx="4534080" cy="1221349"/>
          </a:xfrm>
        </p:grpSpPr>
        <p:pic>
          <p:nvPicPr>
            <p:cNvPr id="39"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52680" y="3926711"/>
              <a:ext cx="4534080" cy="1221349"/>
            </a:xfrm>
            <a:prstGeom prst="rect">
              <a:avLst/>
            </a:prstGeom>
          </p:spPr>
        </p:pic>
        <p:sp>
          <p:nvSpPr>
            <p:cNvPr id="40" name="TextBox 6"/>
            <p:cNvSpPr txBox="1"/>
            <p:nvPr/>
          </p:nvSpPr>
          <p:spPr>
            <a:xfrm>
              <a:off x="-674637" y="4058226"/>
              <a:ext cx="4256035" cy="868101"/>
            </a:xfrm>
            <a:prstGeom prst="rect">
              <a:avLst/>
            </a:prstGeom>
          </p:spPr>
          <p:txBody>
            <a:bodyPr lIns="0" tIns="0" rIns="0" bIns="0" rtlCol="0" anchor="t">
              <a:spAutoFit/>
            </a:bodyPr>
            <a:lstStyle/>
            <a:p>
              <a:pPr algn="ctr">
                <a:lnSpc>
                  <a:spcPts val="6139"/>
                </a:lnSpc>
              </a:pPr>
              <a:r>
                <a:rPr lang="en-US" sz="4385" dirty="0" smtClean="0">
                  <a:solidFill>
                    <a:srgbClr val="000000"/>
                  </a:solidFill>
                  <a:latin typeface="DejaVu Serif"/>
                </a:rPr>
                <a:t>Chi (giống)</a:t>
              </a:r>
              <a:endParaRPr lang="en-US" sz="4385" dirty="0">
                <a:solidFill>
                  <a:srgbClr val="000000"/>
                </a:solidFill>
                <a:latin typeface="DejaVu Serif"/>
              </a:endParaRPr>
            </a:p>
          </p:txBody>
        </p:sp>
      </p:grpSp>
      <p:pic>
        <p:nvPicPr>
          <p:cNvPr id="41"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flipV="1">
            <a:off x="6950312" y="7256516"/>
            <a:ext cx="1063202" cy="758036"/>
          </a:xfrm>
          <a:prstGeom prst="rect">
            <a:avLst/>
          </a:prstGeom>
        </p:spPr>
      </p:pic>
      <p:grpSp>
        <p:nvGrpSpPr>
          <p:cNvPr id="42" name="Group 41"/>
          <p:cNvGrpSpPr/>
          <p:nvPr/>
        </p:nvGrpSpPr>
        <p:grpSpPr>
          <a:xfrm>
            <a:off x="3310756" y="7083694"/>
            <a:ext cx="3628998" cy="1017770"/>
            <a:chOff x="-137953" y="3926711"/>
            <a:chExt cx="4256035" cy="1221349"/>
          </a:xfrm>
        </p:grpSpPr>
        <p:pic>
          <p:nvPicPr>
            <p:cNvPr id="4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98731" y="3926711"/>
              <a:ext cx="3182669" cy="1221349"/>
            </a:xfrm>
            <a:prstGeom prst="rect">
              <a:avLst/>
            </a:prstGeom>
          </p:spPr>
        </p:pic>
        <p:sp>
          <p:nvSpPr>
            <p:cNvPr id="44" name="TextBox 6"/>
            <p:cNvSpPr txBox="1"/>
            <p:nvPr/>
          </p:nvSpPr>
          <p:spPr>
            <a:xfrm>
              <a:off x="-137953" y="4122015"/>
              <a:ext cx="4256035" cy="868101"/>
            </a:xfrm>
            <a:prstGeom prst="rect">
              <a:avLst/>
            </a:prstGeom>
          </p:spPr>
          <p:txBody>
            <a:bodyPr lIns="0" tIns="0" rIns="0" bIns="0" rtlCol="0" anchor="t">
              <a:spAutoFit/>
            </a:bodyPr>
            <a:lstStyle/>
            <a:p>
              <a:pPr algn="ctr">
                <a:lnSpc>
                  <a:spcPts val="6139"/>
                </a:lnSpc>
              </a:pPr>
              <a:r>
                <a:rPr lang="en-US" sz="4385" dirty="0" smtClean="0">
                  <a:solidFill>
                    <a:srgbClr val="000000"/>
                  </a:solidFill>
                  <a:latin typeface="DejaVu Serif"/>
                </a:rPr>
                <a:t>Loài</a:t>
              </a:r>
              <a:endParaRPr lang="en-US" sz="4385" dirty="0">
                <a:solidFill>
                  <a:srgbClr val="000000"/>
                </a:solidFill>
                <a:latin typeface="DejaVu Serif"/>
              </a:endParaRPr>
            </a:p>
          </p:txBody>
        </p:sp>
      </p:grpSp>
      <p:pic>
        <p:nvPicPr>
          <p:cNvPr id="1026" name="Picture 2" descr="Tổng hợp 5000 ảnh động tuyển chọn cực đẹp cho Powerpoint | CTU - Diễn đàn  Sinh viên Đại học Cần Thơ"/>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1112" y="6807313"/>
            <a:ext cx="4472429" cy="2588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60983">
            <a:off x="1235743" y="6151559"/>
            <a:ext cx="1748898" cy="2199872"/>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810274">
            <a:off x="15425225" y="324206"/>
            <a:ext cx="1675438" cy="210746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53196" y="1159414"/>
            <a:ext cx="14181609" cy="858631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4838">
            <a:off x="3848543" y="679393"/>
            <a:ext cx="10590914" cy="2118183"/>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0084657">
            <a:off x="3221913" y="633590"/>
            <a:ext cx="541332" cy="519679"/>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159206">
            <a:off x="3252256" y="4267841"/>
            <a:ext cx="662036" cy="1122094"/>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483644">
            <a:off x="541517" y="9362339"/>
            <a:ext cx="509049" cy="48868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422455">
            <a:off x="887331" y="3746380"/>
            <a:ext cx="509049" cy="488687"/>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93431">
            <a:off x="920907" y="611011"/>
            <a:ext cx="826577" cy="1185137"/>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6383107">
            <a:off x="17308741" y="4581008"/>
            <a:ext cx="513645" cy="493100"/>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590816">
            <a:off x="17447185" y="9542024"/>
            <a:ext cx="424393" cy="407417"/>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419102">
            <a:off x="16411918" y="7142291"/>
            <a:ext cx="927423" cy="1329729"/>
          </a:xfrm>
          <a:prstGeom prst="rect">
            <a:avLst/>
          </a:prstGeom>
        </p:spPr>
      </p:pic>
      <p:sp>
        <p:nvSpPr>
          <p:cNvPr id="14" name="TextBox 14"/>
          <p:cNvSpPr txBox="1"/>
          <p:nvPr/>
        </p:nvSpPr>
        <p:spPr>
          <a:xfrm>
            <a:off x="4308053" y="1237787"/>
            <a:ext cx="9671893" cy="896620"/>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Các đơn vị phân loại sinh vật</a:t>
            </a:r>
          </a:p>
        </p:txBody>
      </p:sp>
      <p:sp>
        <p:nvSpPr>
          <p:cNvPr id="15" name="TextBox 15"/>
          <p:cNvSpPr txBox="1"/>
          <p:nvPr/>
        </p:nvSpPr>
        <p:spPr>
          <a:xfrm>
            <a:off x="3174073" y="3267899"/>
            <a:ext cx="12157911" cy="4304665"/>
          </a:xfrm>
          <a:prstGeom prst="rect">
            <a:avLst/>
          </a:prstGeom>
        </p:spPr>
        <p:txBody>
          <a:bodyPr lIns="0" tIns="0" rIns="0" bIns="0" rtlCol="0" anchor="t">
            <a:spAutoFit/>
          </a:bodyPr>
          <a:lstStyle/>
          <a:p>
            <a:pPr algn="ctr">
              <a:lnSpc>
                <a:spcPts val="6860"/>
              </a:lnSpc>
              <a:spcBef>
                <a:spcPct val="0"/>
              </a:spcBef>
            </a:pPr>
            <a:r>
              <a:rPr lang="en-US" sz="4900">
                <a:solidFill>
                  <a:srgbClr val="000000"/>
                </a:solidFill>
                <a:latin typeface="DejaVu Serif"/>
              </a:rPr>
              <a:t>Thế giới sống được chia thành các bậc phân loại khác nhau: lớn nhất là giới, tiếp theo là ngành, lớp, bộ, họ, chi hoặc giống (ở động vật gọi là giống, thực vật gọi là chi) rồi đến loài.</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545711" y="360048"/>
            <a:ext cx="11196579" cy="8397434"/>
          </a:xfrm>
          <a:prstGeom prst="rect">
            <a:avLst/>
          </a:prstGeom>
        </p:spPr>
      </p:pic>
      <p:sp>
        <p:nvSpPr>
          <p:cNvPr id="3" name="TextBox 3"/>
          <p:cNvSpPr txBox="1"/>
          <p:nvPr/>
        </p:nvSpPr>
        <p:spPr>
          <a:xfrm>
            <a:off x="2452315" y="9201150"/>
            <a:ext cx="14319796" cy="504874"/>
          </a:xfrm>
          <a:prstGeom prst="rect">
            <a:avLst/>
          </a:prstGeom>
        </p:spPr>
        <p:txBody>
          <a:bodyPr lIns="0" tIns="0" rIns="0" bIns="0" rtlCol="0" anchor="t">
            <a:spAutoFit/>
          </a:bodyPr>
          <a:lstStyle/>
          <a:p>
            <a:pPr algn="ctr">
              <a:lnSpc>
                <a:spcPts val="4197"/>
              </a:lnSpc>
              <a:spcBef>
                <a:spcPct val="0"/>
              </a:spcBef>
            </a:pPr>
            <a:r>
              <a:rPr lang="en-US" sz="2998">
                <a:solidFill>
                  <a:srgbClr val="000000"/>
                </a:solidFill>
                <a:latin typeface="DejaVu Serif Italics"/>
              </a:rPr>
              <a:t>Ví dụ về phân loại của hoa li và hổ Đông Dương trong các đơn vị phân loại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flipH="1">
            <a:off x="5956243" y="-1775957"/>
            <a:ext cx="6064422" cy="146290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33821" flipH="1">
            <a:off x="4072273" y="1366893"/>
            <a:ext cx="9585460" cy="191709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84657">
            <a:off x="2773546" y="778945"/>
            <a:ext cx="541332" cy="519679"/>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810274">
            <a:off x="1016302" y="7871709"/>
            <a:ext cx="1675438" cy="2107469"/>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851397">
            <a:off x="10846222" y="1675716"/>
            <a:ext cx="319992" cy="307192"/>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19461">
            <a:off x="17304684" y="410884"/>
            <a:ext cx="516571" cy="495908"/>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800043">
            <a:off x="10903548" y="8121284"/>
            <a:ext cx="567418" cy="626667"/>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669974">
            <a:off x="7282775" y="279182"/>
            <a:ext cx="530353" cy="898904"/>
          </a:xfrm>
          <a:prstGeom prst="rect">
            <a:avLst/>
          </a:prstGeom>
        </p:spPr>
      </p:pic>
      <p:pic>
        <p:nvPicPr>
          <p:cNvPr id="12"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93431">
            <a:off x="917105" y="278155"/>
            <a:ext cx="826577" cy="1185137"/>
          </a:xfrm>
          <a:prstGeom prst="rect">
            <a:avLst/>
          </a:prstGeom>
        </p:spPr>
      </p:pic>
      <p:pic>
        <p:nvPicPr>
          <p:cNvPr id="13" name="Picture 1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483644">
            <a:off x="4145132" y="8024183"/>
            <a:ext cx="509049" cy="488687"/>
          </a:xfrm>
          <a:prstGeom prst="rect">
            <a:avLst/>
          </a:prstGeom>
        </p:spPr>
      </p:pic>
      <p:pic>
        <p:nvPicPr>
          <p:cNvPr id="14" name="Picture 1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39255">
            <a:off x="7715090" y="8659325"/>
            <a:ext cx="554415" cy="532238"/>
          </a:xfrm>
          <a:prstGeom prst="rect">
            <a:avLst/>
          </a:prstGeom>
        </p:spPr>
      </p:pic>
      <p:pic>
        <p:nvPicPr>
          <p:cNvPr id="15" name="Picture 1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2419102">
            <a:off x="16791787" y="5160003"/>
            <a:ext cx="927423" cy="1329729"/>
          </a:xfrm>
          <a:prstGeom prst="rect">
            <a:avLst/>
          </a:prstGeom>
        </p:spPr>
      </p:pic>
      <p:sp>
        <p:nvSpPr>
          <p:cNvPr id="16" name="TextBox 16"/>
          <p:cNvSpPr txBox="1"/>
          <p:nvPr/>
        </p:nvSpPr>
        <p:spPr>
          <a:xfrm>
            <a:off x="4408544" y="1896514"/>
            <a:ext cx="9101823" cy="661207"/>
          </a:xfrm>
          <a:prstGeom prst="rect">
            <a:avLst/>
          </a:prstGeom>
        </p:spPr>
        <p:txBody>
          <a:bodyPr lIns="0" tIns="0" rIns="0" bIns="0" rtlCol="0" anchor="t">
            <a:spAutoFit/>
          </a:bodyPr>
          <a:lstStyle/>
          <a:p>
            <a:pPr algn="ctr">
              <a:lnSpc>
                <a:spcPts val="5600"/>
              </a:lnSpc>
            </a:pPr>
            <a:r>
              <a:rPr lang="en-US" sz="4000" dirty="0" smtClean="0">
                <a:solidFill>
                  <a:srgbClr val="000000"/>
                </a:solidFill>
                <a:latin typeface="Muli Bold"/>
              </a:rPr>
              <a:t>Cách gọi tên các loài sinh vật</a:t>
            </a:r>
            <a:endParaRPr lang="en-US" sz="4000" dirty="0">
              <a:solidFill>
                <a:srgbClr val="000000"/>
              </a:solidFill>
              <a:latin typeface="Muli Bold"/>
            </a:endParaRPr>
          </a:p>
        </p:txBody>
      </p:sp>
      <p:sp>
        <p:nvSpPr>
          <p:cNvPr id="17" name="Rounded Rectangle 16"/>
          <p:cNvSpPr/>
          <p:nvPr/>
        </p:nvSpPr>
        <p:spPr>
          <a:xfrm>
            <a:off x="3035292" y="3469779"/>
            <a:ext cx="11591306" cy="154811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Tên phổ thông:</a:t>
            </a:r>
            <a:r>
              <a:rPr lang="en-US" sz="4000" dirty="0" smtClean="0">
                <a:solidFill>
                  <a:schemeClr val="tx1"/>
                </a:solidFill>
              </a:rPr>
              <a:t> Là cách gọi phổ biến của các loài trong danh mục tra cứu.</a:t>
            </a:r>
            <a:endParaRPr lang="en-US" sz="4000" dirty="0">
              <a:solidFill>
                <a:schemeClr val="tx1"/>
              </a:solidFill>
            </a:endParaRPr>
          </a:p>
        </p:txBody>
      </p:sp>
      <p:sp>
        <p:nvSpPr>
          <p:cNvPr id="19" name="Rounded Rectangle 18"/>
          <p:cNvSpPr/>
          <p:nvPr/>
        </p:nvSpPr>
        <p:spPr>
          <a:xfrm>
            <a:off x="4053841" y="5878282"/>
            <a:ext cx="11591306" cy="154811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Tên khoa học: </a:t>
            </a:r>
            <a:r>
              <a:rPr lang="en-US" sz="4000" dirty="0" smtClean="0">
                <a:solidFill>
                  <a:schemeClr val="tx1"/>
                </a:solidFill>
              </a:rPr>
              <a:t>Tên giống + Tên loài + (tên tác giả, năm công bố)</a:t>
            </a:r>
            <a:endParaRPr lang="en-US" sz="4000" dirty="0">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192640">
            <a:off x="16670561" y="7695388"/>
            <a:ext cx="1801962" cy="226661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67651">
            <a:off x="1047098" y="1410051"/>
            <a:ext cx="513645" cy="493100"/>
          </a:xfrm>
          <a:prstGeom prst="rect">
            <a:avLst/>
          </a:prstGeom>
        </p:spPr>
      </p:pic>
      <p:sp>
        <p:nvSpPr>
          <p:cNvPr id="4" name="Rounded Rectangle 3"/>
          <p:cNvSpPr/>
          <p:nvPr/>
        </p:nvSpPr>
        <p:spPr>
          <a:xfrm>
            <a:off x="1707019" y="1104900"/>
            <a:ext cx="14630400" cy="8229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212529"/>
                </a:solidFill>
                <a:latin typeface="Muli"/>
              </a:rPr>
              <a:t>.</a:t>
            </a:r>
            <a:endParaRPr lang="en-US" dirty="0"/>
          </a:p>
        </p:txBody>
      </p:sp>
      <p:pic>
        <p:nvPicPr>
          <p:cNvPr id="1028" name="Picture 4" descr="https://hoc24.vn/source/KHTN%206/KHTN6-%20K%E1%BA%BFt%20n%E1%BB%91i/Ch%C6%B0%C6%A1ng%207/B%C3%A0i%2025/ong%20m%E1%BA%AD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0057" y="2599950"/>
            <a:ext cx="7859249" cy="52394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0738742" y="2933699"/>
            <a:ext cx="4899241" cy="457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chemeClr val="tx1"/>
                </a:solidFill>
              </a:rPr>
              <a:t>Tên thường gọi: Ong mật Châu Á</a:t>
            </a:r>
          </a:p>
          <a:p>
            <a:r>
              <a:rPr lang="en-US" sz="3600" dirty="0" smtClean="0">
                <a:solidFill>
                  <a:schemeClr val="tx1"/>
                </a:solidFill>
              </a:rPr>
              <a:t>Tên khoa học: </a:t>
            </a:r>
            <a:r>
              <a:rPr lang="en-US" sz="3600" i="1" dirty="0">
                <a:solidFill>
                  <a:srgbClr val="212529"/>
                </a:solidFill>
                <a:latin typeface="Muli"/>
              </a:rPr>
              <a:t>Apis cerana</a:t>
            </a:r>
            <a:r>
              <a:rPr lang="en-US" sz="3600" dirty="0" smtClean="0">
                <a:solidFill>
                  <a:schemeClr val="tx1"/>
                </a:solidFill>
              </a:rPr>
              <a:t> </a:t>
            </a:r>
          </a:p>
          <a:p>
            <a:r>
              <a:rPr lang="en-US" sz="3600" dirty="0" smtClean="0">
                <a:solidFill>
                  <a:schemeClr val="tx1"/>
                </a:solidFill>
              </a:rPr>
              <a:t>Tên giống: Apis</a:t>
            </a:r>
          </a:p>
          <a:p>
            <a:r>
              <a:rPr lang="en-US" sz="3600" dirty="0">
                <a:solidFill>
                  <a:schemeClr val="tx1"/>
                </a:solidFill>
              </a:rPr>
              <a:t> </a:t>
            </a:r>
            <a:r>
              <a:rPr lang="en-US" sz="3600" dirty="0" smtClean="0">
                <a:solidFill>
                  <a:schemeClr val="tx1"/>
                </a:solidFill>
              </a:rPr>
              <a:t>Tên loài: Cerana</a:t>
            </a:r>
            <a:endParaRPr lang="en-US" sz="3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192640">
            <a:off x="16670561" y="7695388"/>
            <a:ext cx="1801962" cy="226661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67651">
            <a:off x="1047098" y="1410051"/>
            <a:ext cx="513645" cy="493100"/>
          </a:xfrm>
          <a:prstGeom prst="rect">
            <a:avLst/>
          </a:prstGeom>
        </p:spPr>
      </p:pic>
      <p:sp>
        <p:nvSpPr>
          <p:cNvPr id="4" name="Rounded Rectangle 3"/>
          <p:cNvSpPr/>
          <p:nvPr/>
        </p:nvSpPr>
        <p:spPr>
          <a:xfrm>
            <a:off x="1707019" y="1104900"/>
            <a:ext cx="14630400" cy="82296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212529"/>
                </a:solidFill>
                <a:latin typeface="Muli"/>
              </a:rPr>
              <a:t>.</a:t>
            </a:r>
            <a:endParaRPr lang="en-US" dirty="0"/>
          </a:p>
        </p:txBody>
      </p:sp>
      <p:sp>
        <p:nvSpPr>
          <p:cNvPr id="6" name="Rounded Rectangle 5"/>
          <p:cNvSpPr/>
          <p:nvPr/>
        </p:nvSpPr>
        <p:spPr>
          <a:xfrm>
            <a:off x="10349491" y="2514600"/>
            <a:ext cx="5122383" cy="5410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chemeClr val="tx1"/>
                </a:solidFill>
              </a:rPr>
              <a:t>Tên thường gọi: Cây lúa</a:t>
            </a:r>
          </a:p>
          <a:p>
            <a:r>
              <a:rPr lang="en-US" sz="3600" dirty="0" smtClean="0">
                <a:solidFill>
                  <a:schemeClr val="tx1"/>
                </a:solidFill>
              </a:rPr>
              <a:t>Tên khoa học: </a:t>
            </a:r>
            <a:r>
              <a:rPr lang="en-US" sz="3600" i="1" dirty="0">
                <a:solidFill>
                  <a:srgbClr val="212529"/>
                </a:solidFill>
                <a:latin typeface="Muli"/>
              </a:rPr>
              <a:t>Oryza sativa</a:t>
            </a:r>
            <a:r>
              <a:rPr lang="en-US" sz="3600" dirty="0">
                <a:solidFill>
                  <a:srgbClr val="212529"/>
                </a:solidFill>
                <a:latin typeface="Muli"/>
              </a:rPr>
              <a:t> (Linnaeus, 1753) </a:t>
            </a:r>
            <a:endParaRPr lang="en-US" sz="3600" dirty="0" smtClean="0">
              <a:solidFill>
                <a:srgbClr val="212529"/>
              </a:solidFill>
              <a:latin typeface="Muli"/>
            </a:endParaRPr>
          </a:p>
          <a:p>
            <a:r>
              <a:rPr lang="en-US" sz="3600" dirty="0">
                <a:solidFill>
                  <a:srgbClr val="212529"/>
                </a:solidFill>
                <a:latin typeface="Muli"/>
              </a:rPr>
              <a:t>Tên chi: </a:t>
            </a:r>
            <a:r>
              <a:rPr lang="en-US" sz="3600" i="1" dirty="0">
                <a:solidFill>
                  <a:srgbClr val="212529"/>
                </a:solidFill>
                <a:latin typeface="Muli"/>
              </a:rPr>
              <a:t>Oryza</a:t>
            </a:r>
            <a:endParaRPr lang="en-US" sz="3600" dirty="0">
              <a:solidFill>
                <a:srgbClr val="212529"/>
              </a:solidFill>
              <a:latin typeface="Muli"/>
            </a:endParaRPr>
          </a:p>
          <a:p>
            <a:r>
              <a:rPr lang="en-US" sz="3600" dirty="0">
                <a:solidFill>
                  <a:srgbClr val="212529"/>
                </a:solidFill>
                <a:latin typeface="Muli"/>
              </a:rPr>
              <a:t>Tên loài: </a:t>
            </a:r>
            <a:r>
              <a:rPr lang="en-US" sz="3600" i="1" dirty="0">
                <a:solidFill>
                  <a:srgbClr val="212529"/>
                </a:solidFill>
                <a:latin typeface="Muli"/>
              </a:rPr>
              <a:t>Sativa</a:t>
            </a:r>
            <a:endParaRPr lang="en-US" sz="3600" dirty="0">
              <a:solidFill>
                <a:srgbClr val="212529"/>
              </a:solidFill>
              <a:latin typeface="Muli"/>
            </a:endParaRPr>
          </a:p>
          <a:p>
            <a:r>
              <a:rPr lang="en-US" sz="3600" dirty="0">
                <a:solidFill>
                  <a:srgbClr val="212529"/>
                </a:solidFill>
                <a:latin typeface="Muli"/>
              </a:rPr>
              <a:t>Tác giả: Linnaeus</a:t>
            </a:r>
          </a:p>
          <a:p>
            <a:r>
              <a:rPr lang="en-US" sz="3600" dirty="0">
                <a:solidFill>
                  <a:srgbClr val="212529"/>
                </a:solidFill>
                <a:latin typeface="Muli"/>
              </a:rPr>
              <a:t>Năm công bố: 1753</a:t>
            </a:r>
            <a:endParaRPr lang="en-US" sz="3600" b="0" i="0" dirty="0">
              <a:solidFill>
                <a:srgbClr val="212529"/>
              </a:solidFill>
              <a:effectLst/>
              <a:latin typeface="Muli"/>
            </a:endParaRPr>
          </a:p>
        </p:txBody>
      </p:sp>
      <p:pic>
        <p:nvPicPr>
          <p:cNvPr id="15362" name="Picture 2" descr="https://hoc24.vn/source/KHTN%206/KHTN%206%20-%20Ch%C3%A2n%20tr%E1%BB%9Di%20s%C3%A1ng%20t%E1%BA%A1o/Ch%E1%BB%A7%20%C4%91%E1%BB%81%208/B%C3%A0i%2022/rice-249x5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4272" y="1901640"/>
            <a:ext cx="6927057" cy="69270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11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62007">
            <a:off x="2165644" y="2898197"/>
            <a:ext cx="13471748" cy="4261971"/>
          </a:xfrm>
          <a:prstGeom prst="rect">
            <a:avLst/>
          </a:prstGeom>
        </p:spPr>
      </p:pic>
      <p:pic>
        <p:nvPicPr>
          <p:cNvPr id="3" name="Picture 3"/>
          <p:cNvPicPr>
            <a:picLocks noChangeAspect="1"/>
          </p:cNvPicPr>
          <p:nvPr/>
        </p:nvPicPr>
        <p:blipFill>
          <a:blip r:embed="rId4"/>
          <a:srcRect/>
          <a:stretch>
            <a:fillRect/>
          </a:stretch>
        </p:blipFill>
        <p:spPr>
          <a:xfrm>
            <a:off x="12699817" y="5280522"/>
            <a:ext cx="5588183" cy="5006478"/>
          </a:xfrm>
          <a:prstGeom prst="rect">
            <a:avLst/>
          </a:prstGeom>
        </p:spPr>
      </p:pic>
      <p:pic>
        <p:nvPicPr>
          <p:cNvPr id="4" name="Picture 4"/>
          <p:cNvPicPr>
            <a:picLocks noChangeAspect="1"/>
          </p:cNvPicPr>
          <p:nvPr/>
        </p:nvPicPr>
        <p:blipFill>
          <a:blip r:embed="rId5"/>
          <a:srcRect/>
          <a:stretch>
            <a:fillRect/>
          </a:stretch>
        </p:blipFill>
        <p:spPr>
          <a:xfrm>
            <a:off x="351172" y="86643"/>
            <a:ext cx="2899784" cy="2958963"/>
          </a:xfrm>
          <a:prstGeom prst="rect">
            <a:avLst/>
          </a:prstGeom>
        </p:spPr>
      </p:pic>
      <p:pic>
        <p:nvPicPr>
          <p:cNvPr id="5" name="Picture 5"/>
          <p:cNvPicPr>
            <a:picLocks noChangeAspect="1"/>
          </p:cNvPicPr>
          <p:nvPr/>
        </p:nvPicPr>
        <p:blipFill>
          <a:blip r:embed="rId6"/>
          <a:srcRect/>
          <a:stretch>
            <a:fillRect/>
          </a:stretch>
        </p:blipFill>
        <p:spPr>
          <a:xfrm>
            <a:off x="1142661" y="4562251"/>
            <a:ext cx="2444003" cy="2712499"/>
          </a:xfrm>
          <a:prstGeom prst="rect">
            <a:avLst/>
          </a:prstGeom>
        </p:spPr>
      </p:pic>
      <p:pic>
        <p:nvPicPr>
          <p:cNvPr id="6" name="Picture 6"/>
          <p:cNvPicPr>
            <a:picLocks noChangeAspect="1"/>
          </p:cNvPicPr>
          <p:nvPr/>
        </p:nvPicPr>
        <p:blipFill>
          <a:blip r:embed="rId7"/>
          <a:srcRect/>
          <a:stretch>
            <a:fillRect/>
          </a:stretch>
        </p:blipFill>
        <p:spPr>
          <a:xfrm>
            <a:off x="15780094" y="490533"/>
            <a:ext cx="1048702" cy="107559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188286" y="8911009"/>
            <a:ext cx="1941853" cy="1112152"/>
          </a:xfrm>
          <a:prstGeom prst="rect">
            <a:avLst/>
          </a:prstGeom>
        </p:spPr>
      </p:pic>
      <p:pic>
        <p:nvPicPr>
          <p:cNvPr id="8" name="Picture 8"/>
          <p:cNvPicPr>
            <a:picLocks noChangeAspect="1"/>
          </p:cNvPicPr>
          <p:nvPr/>
        </p:nvPicPr>
        <p:blipFill>
          <a:blip r:embed="rId10"/>
          <a:srcRect/>
          <a:stretch>
            <a:fillRect/>
          </a:stretch>
        </p:blipFill>
        <p:spPr>
          <a:xfrm>
            <a:off x="7142765" y="7121773"/>
            <a:ext cx="1522459" cy="1561496"/>
          </a:xfrm>
          <a:prstGeom prst="rect">
            <a:avLst/>
          </a:prstGeom>
        </p:spPr>
      </p:pic>
      <p:pic>
        <p:nvPicPr>
          <p:cNvPr id="9" name="Picture 9"/>
          <p:cNvPicPr>
            <a:picLocks noChangeAspect="1"/>
          </p:cNvPicPr>
          <p:nvPr/>
        </p:nvPicPr>
        <p:blipFill>
          <a:blip r:embed="rId11"/>
          <a:srcRect/>
          <a:stretch>
            <a:fillRect/>
          </a:stretch>
        </p:blipFill>
        <p:spPr>
          <a:xfrm>
            <a:off x="4149646" y="8683269"/>
            <a:ext cx="1659120" cy="1339892"/>
          </a:xfrm>
          <a:prstGeom prst="rect">
            <a:avLst/>
          </a:prstGeom>
        </p:spPr>
      </p:pic>
      <p:pic>
        <p:nvPicPr>
          <p:cNvPr id="10" name="Picture 10"/>
          <p:cNvPicPr>
            <a:picLocks noChangeAspect="1"/>
          </p:cNvPicPr>
          <p:nvPr/>
        </p:nvPicPr>
        <p:blipFill>
          <a:blip r:embed="rId12"/>
          <a:srcRect/>
          <a:stretch>
            <a:fillRect/>
          </a:stretch>
        </p:blipFill>
        <p:spPr>
          <a:xfrm>
            <a:off x="12043243" y="1271281"/>
            <a:ext cx="2360067" cy="2242063"/>
          </a:xfrm>
          <a:prstGeom prst="rect">
            <a:avLst/>
          </a:prstGeom>
        </p:spPr>
      </p:pic>
      <p:pic>
        <p:nvPicPr>
          <p:cNvPr id="11" name="Picture 11"/>
          <p:cNvPicPr>
            <a:picLocks noChangeAspect="1"/>
          </p:cNvPicPr>
          <p:nvPr/>
        </p:nvPicPr>
        <p:blipFill>
          <a:blip r:embed="rId13"/>
          <a:srcRect/>
          <a:stretch>
            <a:fillRect/>
          </a:stretch>
        </p:blipFill>
        <p:spPr>
          <a:xfrm>
            <a:off x="6640325" y="802666"/>
            <a:ext cx="1852228" cy="1474539"/>
          </a:xfrm>
          <a:prstGeom prst="rect">
            <a:avLst/>
          </a:prstGeom>
        </p:spPr>
      </p:pic>
      <p:pic>
        <p:nvPicPr>
          <p:cNvPr id="12" name="Picture 12"/>
          <p:cNvPicPr>
            <a:picLocks noChangeAspect="1"/>
          </p:cNvPicPr>
          <p:nvPr/>
        </p:nvPicPr>
        <p:blipFill>
          <a:blip r:embed="rId14"/>
          <a:srcRect/>
          <a:stretch>
            <a:fillRect/>
          </a:stretch>
        </p:blipFill>
        <p:spPr>
          <a:xfrm>
            <a:off x="0" y="7274750"/>
            <a:ext cx="2285323" cy="2817039"/>
          </a:xfrm>
          <a:prstGeom prst="rect">
            <a:avLst/>
          </a:prstGeom>
        </p:spPr>
      </p:pic>
      <p:sp>
        <p:nvSpPr>
          <p:cNvPr id="13" name="TextBox 13"/>
          <p:cNvSpPr txBox="1"/>
          <p:nvPr/>
        </p:nvSpPr>
        <p:spPr>
          <a:xfrm>
            <a:off x="3888581" y="4284842"/>
            <a:ext cx="10510838" cy="995680"/>
          </a:xfrm>
          <a:prstGeom prst="rect">
            <a:avLst/>
          </a:prstGeom>
        </p:spPr>
        <p:txBody>
          <a:bodyPr lIns="0" tIns="0" rIns="0" bIns="0" rtlCol="0" anchor="t">
            <a:spAutoFit/>
          </a:bodyPr>
          <a:lstStyle/>
          <a:p>
            <a:pPr algn="ctr">
              <a:lnSpc>
                <a:spcPts val="8119"/>
              </a:lnSpc>
            </a:pPr>
            <a:r>
              <a:rPr lang="en-US" sz="5799" dirty="0">
                <a:solidFill>
                  <a:srgbClr val="000000"/>
                </a:solidFill>
                <a:latin typeface="Muli Bold"/>
              </a:rPr>
              <a:t>II, Hệ thống phân loại sinh vật</a:t>
            </a:r>
          </a:p>
        </p:txBody>
      </p:sp>
    </p:spTree>
    <p:extLst>
      <p:ext uri="{BB962C8B-B14F-4D97-AF65-F5344CB8AC3E}">
        <p14:creationId xmlns:p14="http://schemas.microsoft.com/office/powerpoint/2010/main" val="835133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52400" y="190500"/>
            <a:ext cx="9716827" cy="7010400"/>
          </a:xfrm>
          <a:prstGeom prst="rect">
            <a:avLst/>
          </a:prstGeom>
        </p:spPr>
      </p:pic>
      <p:pic>
        <p:nvPicPr>
          <p:cNvPr id="26" name="Picture 25"/>
          <p:cNvPicPr>
            <a:picLocks noChangeAspect="1"/>
          </p:cNvPicPr>
          <p:nvPr/>
        </p:nvPicPr>
        <p:blipFill>
          <a:blip r:embed="rId3"/>
          <a:stretch>
            <a:fillRect/>
          </a:stretch>
        </p:blipFill>
        <p:spPr>
          <a:xfrm>
            <a:off x="9945427" y="2705100"/>
            <a:ext cx="8207375" cy="7239000"/>
          </a:xfrm>
          <a:prstGeom prst="rect">
            <a:avLst/>
          </a:prstGeom>
        </p:spPr>
      </p:pic>
      <p:sp>
        <p:nvSpPr>
          <p:cNvPr id="27" name="Rounded Rectangle 26"/>
          <p:cNvSpPr/>
          <p:nvPr/>
        </p:nvSpPr>
        <p:spPr>
          <a:xfrm>
            <a:off x="10820400" y="495300"/>
            <a:ext cx="5943600" cy="1905000"/>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i="1" dirty="0" smtClean="0">
                <a:solidFill>
                  <a:schemeClr val="tx1"/>
                </a:solidFill>
                <a:latin typeface="Arial" panose="020B0604020202020204" pitchFamily="34" charset="0"/>
                <a:cs typeface="Arial" panose="020B0604020202020204" pitchFamily="34" charset="0"/>
              </a:rPr>
              <a:t>Sơ đồ hệ thống phân loại 5 giới</a:t>
            </a:r>
            <a:endParaRPr lang="en-US" sz="4800" i="1" dirty="0">
              <a:solidFill>
                <a:schemeClr val="tx1"/>
              </a:solidFill>
              <a:latin typeface="Arial" panose="020B0604020202020204" pitchFamily="34" charset="0"/>
              <a:cs typeface="Arial" panose="020B0604020202020204" pitchFamily="34" charset="0"/>
            </a:endParaRPr>
          </a:p>
        </p:txBody>
      </p:sp>
      <p:pic>
        <p:nvPicPr>
          <p:cNvPr id="16392" name="Picture 8" descr="Trẻ Em, Học Tập, Học Bài, Giáo Dục, Mầm Non, Tải hình PNG 125 -  Free.Vector6.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714" y="6324600"/>
            <a:ext cx="5715000" cy="4581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6AB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084657">
            <a:off x="3312608" y="1124663"/>
            <a:ext cx="541332" cy="51967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460983">
            <a:off x="1140146" y="6043445"/>
            <a:ext cx="1748898" cy="2199872"/>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59206">
            <a:off x="3252256" y="4267841"/>
            <a:ext cx="662036" cy="1122094"/>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606750" y="8544145"/>
            <a:ext cx="758759" cy="83798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810274">
            <a:off x="15351211" y="518240"/>
            <a:ext cx="1675438" cy="2107469"/>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483644">
            <a:off x="2830753" y="8871512"/>
            <a:ext cx="509049" cy="488687"/>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422455">
            <a:off x="887331" y="3746380"/>
            <a:ext cx="509049" cy="488687"/>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1397">
            <a:off x="9271959" y="1713339"/>
            <a:ext cx="319992" cy="307192"/>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019461">
            <a:off x="13499925" y="1324020"/>
            <a:ext cx="516571" cy="495908"/>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383107">
            <a:off x="16927791" y="4752167"/>
            <a:ext cx="513645" cy="493100"/>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756806">
            <a:off x="15020060" y="9178423"/>
            <a:ext cx="424393" cy="407417"/>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915872">
            <a:off x="14957400" y="6074883"/>
            <a:ext cx="424393" cy="407417"/>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345741">
            <a:off x="12434679" y="8217911"/>
            <a:ext cx="511678" cy="867251"/>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800043">
            <a:off x="11268667" y="590515"/>
            <a:ext cx="567418" cy="626667"/>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154087">
            <a:off x="14320066" y="3449328"/>
            <a:ext cx="489149" cy="829067"/>
          </a:xfrm>
          <a:prstGeom prst="rect">
            <a:avLst/>
          </a:prstGeom>
        </p:spPr>
      </p:pic>
      <p:pic>
        <p:nvPicPr>
          <p:cNvPr id="17" name="Picture 17"/>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669974">
            <a:off x="6165299" y="822791"/>
            <a:ext cx="530353" cy="898904"/>
          </a:xfrm>
          <a:prstGeom prst="rect">
            <a:avLst/>
          </a:prstGeom>
        </p:spPr>
      </p:pic>
      <p:pic>
        <p:nvPicPr>
          <p:cNvPr id="18"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839255">
            <a:off x="9001924" y="9254121"/>
            <a:ext cx="554415" cy="532238"/>
          </a:xfrm>
          <a:prstGeom prst="rect">
            <a:avLst/>
          </a:prstGeom>
        </p:spPr>
      </p:pic>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693431">
            <a:off x="920907" y="611011"/>
            <a:ext cx="826577" cy="1185137"/>
          </a:xfrm>
          <a:prstGeom prst="rect">
            <a:avLst/>
          </a:prstGeom>
        </p:spPr>
      </p:pic>
      <p:pic>
        <p:nvPicPr>
          <p:cNvPr id="20"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2419102">
            <a:off x="16411918" y="7034178"/>
            <a:ext cx="927423" cy="1329729"/>
          </a:xfrm>
          <a:prstGeom prst="rect">
            <a:avLst/>
          </a:prstGeom>
        </p:spPr>
      </p:pic>
      <p:pic>
        <p:nvPicPr>
          <p:cNvPr id="21" name="Picture 21"/>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3855984" y="2048924"/>
            <a:ext cx="10435138" cy="6318002"/>
          </a:xfrm>
          <a:prstGeom prst="rect">
            <a:avLst/>
          </a:prstGeom>
        </p:spPr>
      </p:pic>
      <p:pic>
        <p:nvPicPr>
          <p:cNvPr id="22" name="Picture 22"/>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5400000" flipV="1">
            <a:off x="6182063" y="752508"/>
            <a:ext cx="5725615" cy="9127792"/>
          </a:xfrm>
          <a:prstGeom prst="rect">
            <a:avLst/>
          </a:prstGeom>
        </p:spPr>
      </p:pic>
      <p:sp>
        <p:nvSpPr>
          <p:cNvPr id="23" name="TextBox 23"/>
          <p:cNvSpPr txBox="1"/>
          <p:nvPr/>
        </p:nvSpPr>
        <p:spPr>
          <a:xfrm>
            <a:off x="5003483" y="3572382"/>
            <a:ext cx="7968475" cy="3099638"/>
          </a:xfrm>
          <a:prstGeom prst="rect">
            <a:avLst/>
          </a:prstGeom>
        </p:spPr>
        <p:txBody>
          <a:bodyPr lIns="0" tIns="0" rIns="0" bIns="0" rtlCol="0" anchor="t">
            <a:spAutoFit/>
          </a:bodyPr>
          <a:lstStyle/>
          <a:p>
            <a:pPr algn="ctr">
              <a:lnSpc>
                <a:spcPts val="8233"/>
              </a:lnSpc>
            </a:pPr>
            <a:r>
              <a:rPr lang="en-US" sz="5880">
                <a:solidFill>
                  <a:srgbClr val="000000"/>
                </a:solidFill>
                <a:latin typeface="Muli Bold"/>
              </a:rPr>
              <a:t>Bài 25: </a:t>
            </a:r>
          </a:p>
          <a:p>
            <a:pPr algn="ctr">
              <a:lnSpc>
                <a:spcPts val="8233"/>
              </a:lnSpc>
            </a:pPr>
            <a:r>
              <a:rPr lang="en-US" sz="5880">
                <a:solidFill>
                  <a:srgbClr val="000000"/>
                </a:solidFill>
                <a:latin typeface="Muli Bold"/>
              </a:rPr>
              <a:t>Hệ thống phân loại sinh vật</a:t>
            </a:r>
          </a:p>
        </p:txBody>
      </p:sp>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7348" flipV="1">
            <a:off x="7115925" y="3595855"/>
            <a:ext cx="4158354" cy="3901292"/>
          </a:xfrm>
          <a:prstGeom prst="rect">
            <a:avLst/>
          </a:prstGeom>
        </p:spPr>
      </p:pic>
      <p:sp>
        <p:nvSpPr>
          <p:cNvPr id="3" name="TextBox 3"/>
          <p:cNvSpPr txBox="1"/>
          <p:nvPr/>
        </p:nvSpPr>
        <p:spPr>
          <a:xfrm>
            <a:off x="12226470" y="7642651"/>
            <a:ext cx="4860585" cy="1600438"/>
          </a:xfrm>
          <a:prstGeom prst="rect">
            <a:avLst/>
          </a:prstGeom>
        </p:spPr>
        <p:txBody>
          <a:bodyPr wrap="square" lIns="0" tIns="0" rIns="0" bIns="0" rtlCol="0" anchor="t">
            <a:spAutoFit/>
          </a:bodyPr>
          <a:lstStyle/>
          <a:p>
            <a:pPr marL="0" lvl="0" indent="0" algn="ctr">
              <a:spcBef>
                <a:spcPct val="0"/>
              </a:spcBef>
            </a:pPr>
            <a:endParaRPr sz="3200" dirty="0"/>
          </a:p>
          <a:p>
            <a:pPr marL="0" lvl="0" indent="0" algn="ctr">
              <a:spcBef>
                <a:spcPct val="0"/>
              </a:spcBef>
            </a:pPr>
            <a:r>
              <a:rPr lang="en-US" sz="3600" u="none" dirty="0" smtClean="0">
                <a:solidFill>
                  <a:srgbClr val="000000"/>
                </a:solidFill>
                <a:latin typeface="Muli Regular"/>
              </a:rPr>
              <a:t>Giới và hệ thống phân loại 5 giới</a:t>
            </a:r>
            <a:endParaRPr lang="en-US" sz="3600" u="none" dirty="0">
              <a:solidFill>
                <a:srgbClr val="000000"/>
              </a:solidFill>
              <a:latin typeface="Muli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81076" y="3473326"/>
            <a:ext cx="4215750" cy="39551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3969" y="3639340"/>
            <a:ext cx="4369964" cy="370255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8487">
            <a:off x="7010120" y="3734945"/>
            <a:ext cx="4369964" cy="3702552"/>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03474">
            <a:off x="12696748" y="3658800"/>
            <a:ext cx="4209012" cy="3948819"/>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621412" y="3790184"/>
            <a:ext cx="4369964" cy="3702552"/>
          </a:xfrm>
          <a:prstGeom prst="rect">
            <a:avLst/>
          </a:prstGeom>
        </p:spPr>
      </p:pic>
      <p:pic>
        <p:nvPicPr>
          <p:cNvPr id="9" name="Picture 9"/>
          <p:cNvPicPr>
            <a:picLocks noChangeAspect="1"/>
          </p:cNvPicPr>
          <p:nvPr/>
        </p:nvPicPr>
        <p:blipFill>
          <a:blip r:embed="rId6"/>
          <a:srcRect l="16401" t="19957" r="30762" b="13485"/>
          <a:stretch>
            <a:fillRect/>
          </a:stretch>
        </p:blipFill>
        <p:spPr>
          <a:xfrm>
            <a:off x="1683647" y="3878270"/>
            <a:ext cx="3600449" cy="2954043"/>
          </a:xfrm>
          <a:prstGeom prst="rect">
            <a:avLst/>
          </a:prstGeom>
        </p:spPr>
      </p:pic>
      <p:pic>
        <p:nvPicPr>
          <p:cNvPr id="10" name="Picture 10"/>
          <p:cNvPicPr>
            <a:picLocks noChangeAspect="1"/>
          </p:cNvPicPr>
          <p:nvPr/>
        </p:nvPicPr>
        <p:blipFill>
          <a:blip r:embed="rId7"/>
          <a:srcRect l="22354" t="333" r="20706" b="29592"/>
          <a:stretch>
            <a:fillRect/>
          </a:stretch>
        </p:blipFill>
        <p:spPr>
          <a:xfrm>
            <a:off x="7270017" y="3973875"/>
            <a:ext cx="3600449" cy="2954043"/>
          </a:xfrm>
          <a:prstGeom prst="rect">
            <a:avLst/>
          </a:prstGeom>
        </p:spPr>
      </p:pic>
      <p:pic>
        <p:nvPicPr>
          <p:cNvPr id="11" name="Picture 11"/>
          <p:cNvPicPr>
            <a:picLocks noChangeAspect="1"/>
          </p:cNvPicPr>
          <p:nvPr/>
        </p:nvPicPr>
        <p:blipFill>
          <a:blip r:embed="rId8"/>
          <a:srcRect l="9372" r="9372"/>
          <a:stretch>
            <a:fillRect/>
          </a:stretch>
        </p:blipFill>
        <p:spPr>
          <a:xfrm>
            <a:off x="12914454" y="3977169"/>
            <a:ext cx="3600449" cy="2954043"/>
          </a:xfrm>
          <a:prstGeom prst="rect">
            <a:avLst/>
          </a:prstGeom>
        </p:spPr>
      </p:pic>
      <p:sp>
        <p:nvSpPr>
          <p:cNvPr id="12" name="TextBox 12"/>
          <p:cNvSpPr txBox="1"/>
          <p:nvPr/>
        </p:nvSpPr>
        <p:spPr>
          <a:xfrm>
            <a:off x="995837" y="7642651"/>
            <a:ext cx="4858626" cy="1600438"/>
          </a:xfrm>
          <a:prstGeom prst="rect">
            <a:avLst/>
          </a:prstGeom>
        </p:spPr>
        <p:txBody>
          <a:bodyPr wrap="square" lIns="0" tIns="0" rIns="0" bIns="0" rtlCol="0" anchor="t">
            <a:spAutoFit/>
          </a:bodyPr>
          <a:lstStyle/>
          <a:p>
            <a:pPr marL="0" lvl="0" indent="0" algn="ctr">
              <a:spcBef>
                <a:spcPct val="0"/>
              </a:spcBef>
            </a:pPr>
            <a:endParaRPr sz="3200" dirty="0"/>
          </a:p>
          <a:p>
            <a:pPr marL="0" lvl="0" indent="0" algn="ctr">
              <a:spcBef>
                <a:spcPct val="0"/>
              </a:spcBef>
            </a:pPr>
            <a:r>
              <a:rPr lang="en-US" sz="3600" u="none" dirty="0" smtClean="0">
                <a:solidFill>
                  <a:srgbClr val="000000"/>
                </a:solidFill>
                <a:latin typeface="Muli Regular"/>
              </a:rPr>
              <a:t>Sự cần thiết của phân loại thế giới sống</a:t>
            </a:r>
            <a:endParaRPr lang="en-US" sz="3600" u="none" dirty="0">
              <a:solidFill>
                <a:srgbClr val="000000"/>
              </a:solidFill>
              <a:latin typeface="Muli Regular"/>
            </a:endParaRPr>
          </a:p>
        </p:txBody>
      </p:sp>
      <p:sp>
        <p:nvSpPr>
          <p:cNvPr id="13" name="TextBox 13"/>
          <p:cNvSpPr txBox="1"/>
          <p:nvPr/>
        </p:nvSpPr>
        <p:spPr>
          <a:xfrm>
            <a:off x="6706894" y="7998251"/>
            <a:ext cx="4860585" cy="1107996"/>
          </a:xfrm>
          <a:prstGeom prst="rect">
            <a:avLst/>
          </a:prstGeom>
        </p:spPr>
        <p:txBody>
          <a:bodyPr wrap="square" lIns="0" tIns="0" rIns="0" bIns="0" rtlCol="0" anchor="t">
            <a:spAutoFit/>
          </a:bodyPr>
          <a:lstStyle/>
          <a:p>
            <a:pPr marL="0" lvl="0" indent="0" algn="ctr">
              <a:spcBef>
                <a:spcPct val="0"/>
              </a:spcBef>
            </a:pPr>
            <a:r>
              <a:rPr lang="en-US" sz="3600" u="none" dirty="0" smtClean="0">
                <a:solidFill>
                  <a:srgbClr val="000000"/>
                </a:solidFill>
                <a:latin typeface="Muli Regular"/>
              </a:rPr>
              <a:t>Hệ thống phân loại sinh học</a:t>
            </a:r>
            <a:endParaRPr lang="en-US" sz="3600" u="none" dirty="0">
              <a:solidFill>
                <a:srgbClr val="000000"/>
              </a:solidFill>
              <a:latin typeface="Muli Regular"/>
            </a:endParaRPr>
          </a:p>
        </p:txBody>
      </p:sp>
      <p:sp>
        <p:nvSpPr>
          <p:cNvPr id="16" name="TextBox 16"/>
          <p:cNvSpPr txBox="1"/>
          <p:nvPr/>
        </p:nvSpPr>
        <p:spPr>
          <a:xfrm>
            <a:off x="3756314" y="1085850"/>
            <a:ext cx="10775373" cy="1162050"/>
          </a:xfrm>
          <a:prstGeom prst="rect">
            <a:avLst/>
          </a:prstGeom>
        </p:spPr>
        <p:txBody>
          <a:bodyPr lIns="0" tIns="0" rIns="0" bIns="0" rtlCol="0" anchor="t">
            <a:spAutoFit/>
          </a:bodyPr>
          <a:lstStyle/>
          <a:p>
            <a:pPr algn="ctr">
              <a:lnSpc>
                <a:spcPts val="8800"/>
              </a:lnSpc>
            </a:pPr>
            <a:r>
              <a:rPr lang="en-US" sz="8000" dirty="0" smtClean="0">
                <a:solidFill>
                  <a:srgbClr val="000000"/>
                </a:solidFill>
                <a:latin typeface="Amatic SC Bold"/>
              </a:rPr>
              <a:t>Nội dung cốt lõi</a:t>
            </a:r>
            <a:endParaRPr lang="en-US" sz="8000" dirty="0">
              <a:solidFill>
                <a:srgbClr val="000000"/>
              </a:solidFill>
              <a:latin typeface="Amatic SC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197287" y="2331798"/>
            <a:ext cx="2256625" cy="2121228"/>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314560" y="3189835"/>
            <a:ext cx="2256625" cy="2121228"/>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786105" y="5054957"/>
            <a:ext cx="2256625" cy="212122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2160" t="17796" r="14927" b="21823"/>
          <a:stretch>
            <a:fillRect/>
          </a:stretch>
        </p:blipFill>
        <p:spPr>
          <a:xfrm rot="-311875">
            <a:off x="11747706" y="2933480"/>
            <a:ext cx="1108364" cy="917864"/>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34025" t="15329" r="31970" b="16663"/>
          <a:stretch>
            <a:fillRect/>
          </a:stretch>
        </p:blipFill>
        <p:spPr>
          <a:xfrm rot="648307">
            <a:off x="12628668" y="5544071"/>
            <a:ext cx="571500" cy="114300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3386" t="16682" r="26825" b="17273"/>
          <a:stretch>
            <a:fillRect/>
          </a:stretch>
        </p:blipFill>
        <p:spPr>
          <a:xfrm rot="520720">
            <a:off x="14990002" y="3687608"/>
            <a:ext cx="848591" cy="1125682"/>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89926">
            <a:off x="10940464" y="2085248"/>
            <a:ext cx="513645" cy="493100"/>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915872">
            <a:off x="14117791" y="6688041"/>
            <a:ext cx="424393" cy="407417"/>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540450">
            <a:off x="16224780" y="3050290"/>
            <a:ext cx="294237" cy="28246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62007">
            <a:off x="-827416" y="8685343"/>
            <a:ext cx="20474267" cy="6477314"/>
          </a:xfrm>
          <a:prstGeom prst="rect">
            <a:avLst/>
          </a:prstGeom>
        </p:spPr>
      </p:pic>
      <p:sp>
        <p:nvSpPr>
          <p:cNvPr id="12" name="TextBox 12"/>
          <p:cNvSpPr txBox="1"/>
          <p:nvPr/>
        </p:nvSpPr>
        <p:spPr>
          <a:xfrm>
            <a:off x="847725" y="1169672"/>
            <a:ext cx="9748060" cy="5897880"/>
          </a:xfrm>
          <a:prstGeom prst="rect">
            <a:avLst/>
          </a:prstGeom>
        </p:spPr>
        <p:txBody>
          <a:bodyPr lIns="0" tIns="0" rIns="0" bIns="0" rtlCol="0" anchor="t">
            <a:spAutoFit/>
          </a:bodyPr>
          <a:lstStyle/>
          <a:p>
            <a:pPr algn="ctr">
              <a:lnSpc>
                <a:spcPts val="6720"/>
              </a:lnSpc>
            </a:pPr>
            <a:r>
              <a:rPr lang="en-US" sz="4800" dirty="0">
                <a:solidFill>
                  <a:srgbClr val="000000"/>
                </a:solidFill>
                <a:latin typeface="Muli Regular Bold"/>
              </a:rPr>
              <a:t>Mục tiêu</a:t>
            </a:r>
          </a:p>
          <a:p>
            <a:pPr marL="1036322" lvl="1" indent="-518161">
              <a:lnSpc>
                <a:spcPts val="6720"/>
              </a:lnSpc>
              <a:buFont typeface="Arial"/>
              <a:buChar char="•"/>
            </a:pPr>
            <a:r>
              <a:rPr lang="en-US" sz="4800" dirty="0">
                <a:solidFill>
                  <a:srgbClr val="000000"/>
                </a:solidFill>
                <a:latin typeface="Muli Regular"/>
              </a:rPr>
              <a:t>Nêu được sự cần thiết của phân loại thế giới sống</a:t>
            </a:r>
          </a:p>
          <a:p>
            <a:pPr marL="1036322" lvl="1" indent="-518161">
              <a:lnSpc>
                <a:spcPts val="6720"/>
              </a:lnSpc>
              <a:buFont typeface="Arial"/>
              <a:buChar char="•"/>
            </a:pPr>
            <a:r>
              <a:rPr lang="en-US" sz="4800" dirty="0">
                <a:solidFill>
                  <a:srgbClr val="000000"/>
                </a:solidFill>
                <a:latin typeface="Muli Regular"/>
              </a:rPr>
              <a:t>Phân biệt được các đơn vị phân loại sinh vật</a:t>
            </a:r>
          </a:p>
          <a:p>
            <a:pPr marL="1036322" lvl="1" indent="-518161">
              <a:lnSpc>
                <a:spcPts val="6720"/>
              </a:lnSpc>
              <a:buFont typeface="Arial"/>
              <a:buChar char="•"/>
            </a:pPr>
            <a:r>
              <a:rPr lang="en-US" sz="4800" dirty="0">
                <a:solidFill>
                  <a:srgbClr val="000000"/>
                </a:solidFill>
                <a:latin typeface="Muli Regular"/>
              </a:rPr>
              <a:t>Nhận biết được năm giới sinh vật và lấy ví dụ minh họa</a:t>
            </a:r>
          </a:p>
        </p:txBody>
      </p:sp>
      <p:sp>
        <p:nvSpPr>
          <p:cNvPr id="13" name="Rounded Rectangle 12"/>
          <p:cNvSpPr/>
          <p:nvPr/>
        </p:nvSpPr>
        <p:spPr>
          <a:xfrm>
            <a:off x="1066800" y="800100"/>
            <a:ext cx="9372600" cy="7115179"/>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62007">
            <a:off x="-827416" y="8685343"/>
            <a:ext cx="20474267" cy="6477314"/>
          </a:xfrm>
          <a:prstGeom prst="rect">
            <a:avLst/>
          </a:prstGeom>
        </p:spPr>
      </p:pic>
      <p:pic>
        <p:nvPicPr>
          <p:cNvPr id="3" name="Picture 3"/>
          <p:cNvPicPr>
            <a:picLocks noChangeAspect="1"/>
          </p:cNvPicPr>
          <p:nvPr/>
        </p:nvPicPr>
        <p:blipFill>
          <a:blip r:embed="rId5"/>
          <a:srcRect/>
          <a:stretch>
            <a:fillRect/>
          </a:stretch>
        </p:blipFill>
        <p:spPr>
          <a:xfrm>
            <a:off x="3233658" y="1028700"/>
            <a:ext cx="12352120" cy="82296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801474" y="2133653"/>
            <a:ext cx="2770185" cy="247805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1237">
            <a:off x="2412144" y="5124737"/>
            <a:ext cx="14390537" cy="28781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37957">
            <a:off x="6796137" y="2973399"/>
            <a:ext cx="1321100" cy="1136146"/>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359667" flipV="1">
            <a:off x="10277409" y="3289062"/>
            <a:ext cx="1321100" cy="113614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4681" t="19957" r="25654" b="19187"/>
          <a:stretch>
            <a:fillRect/>
          </a:stretch>
        </p:blipFill>
        <p:spPr>
          <a:xfrm rot="489684">
            <a:off x="8390699" y="2589278"/>
            <a:ext cx="1419676" cy="173960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43703">
            <a:off x="2127626" y="4963251"/>
            <a:ext cx="437368" cy="419873"/>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915872">
            <a:off x="15994003" y="7629196"/>
            <a:ext cx="424393" cy="40741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84657">
            <a:off x="1076541" y="943740"/>
            <a:ext cx="541332" cy="51967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460983">
            <a:off x="-63881" y="6717696"/>
            <a:ext cx="1748898" cy="2199872"/>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5486684" y="8801590"/>
            <a:ext cx="758759" cy="837986"/>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810274">
            <a:off x="14961304" y="438282"/>
            <a:ext cx="1675438" cy="2107469"/>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483644">
            <a:off x="2484938" y="8905629"/>
            <a:ext cx="509049" cy="488687"/>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851397">
            <a:off x="17320633" y="9450263"/>
            <a:ext cx="319992" cy="307192"/>
          </a:xfrm>
          <a:prstGeom prst="rect">
            <a:avLst/>
          </a:prstGeom>
        </p:spPr>
      </p:pic>
      <p:pic>
        <p:nvPicPr>
          <p:cNvPr id="15" name="Picture 1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019461">
            <a:off x="13132166" y="2805840"/>
            <a:ext cx="516571" cy="495908"/>
          </a:xfrm>
          <a:prstGeom prst="rect">
            <a:avLst/>
          </a:prstGeom>
        </p:spPr>
      </p:pic>
      <p:pic>
        <p:nvPicPr>
          <p:cNvPr id="16"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383107">
            <a:off x="18031177" y="5467478"/>
            <a:ext cx="513645" cy="493100"/>
          </a:xfrm>
          <a:prstGeom prst="rect">
            <a:avLst/>
          </a:prstGeom>
        </p:spPr>
      </p:pic>
      <p:pic>
        <p:nvPicPr>
          <p:cNvPr id="17"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345741">
            <a:off x="12100836" y="8176526"/>
            <a:ext cx="511678" cy="867251"/>
          </a:xfrm>
          <a:prstGeom prst="rect">
            <a:avLst/>
          </a:prstGeom>
        </p:spPr>
      </p:pic>
      <p:pic>
        <p:nvPicPr>
          <p:cNvPr id="18" name="Picture 1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800043">
            <a:off x="11268667" y="998301"/>
            <a:ext cx="567418" cy="626667"/>
          </a:xfrm>
          <a:prstGeom prst="rect">
            <a:avLst/>
          </a:prstGeom>
        </p:spPr>
      </p:pic>
      <p:pic>
        <p:nvPicPr>
          <p:cNvPr id="19" name="Picture 19"/>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0154087">
            <a:off x="15992066" y="3895523"/>
            <a:ext cx="489149" cy="829067"/>
          </a:xfrm>
          <a:prstGeom prst="rect">
            <a:avLst/>
          </a:prstGeom>
        </p:spPr>
      </p:pic>
      <p:pic>
        <p:nvPicPr>
          <p:cNvPr id="20" name="Picture 20"/>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669974">
            <a:off x="5912815" y="754128"/>
            <a:ext cx="530353" cy="898904"/>
          </a:xfrm>
          <a:prstGeom prst="rect">
            <a:avLst/>
          </a:prstGeom>
        </p:spPr>
      </p:pic>
      <p:pic>
        <p:nvPicPr>
          <p:cNvPr id="21" name="Picture 21"/>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39255">
            <a:off x="8938249" y="9486280"/>
            <a:ext cx="554415" cy="532238"/>
          </a:xfrm>
          <a:prstGeom prst="rect">
            <a:avLst/>
          </a:prstGeom>
        </p:spPr>
      </p:pic>
      <p:pic>
        <p:nvPicPr>
          <p:cNvPr id="22" name="Picture 22"/>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rot="693431">
            <a:off x="3048616" y="2204439"/>
            <a:ext cx="826577" cy="1185137"/>
          </a:xfrm>
          <a:prstGeom prst="rect">
            <a:avLst/>
          </a:prstGeom>
        </p:spPr>
      </p:pic>
      <p:sp>
        <p:nvSpPr>
          <p:cNvPr id="23" name="TextBox 23"/>
          <p:cNvSpPr txBox="1"/>
          <p:nvPr/>
        </p:nvSpPr>
        <p:spPr>
          <a:xfrm>
            <a:off x="4640835" y="5492340"/>
            <a:ext cx="10571659" cy="1820545"/>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I. Sự cần thiết của việc phân loại thế giới sống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504376" y="4314536"/>
            <a:ext cx="7754924" cy="494376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8700" y="793204"/>
            <a:ext cx="6187581" cy="900309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008230" y="793204"/>
            <a:ext cx="9764249" cy="2905152"/>
          </a:xfrm>
          <a:prstGeom prst="rect">
            <a:avLst/>
          </a:prstGeom>
        </p:spPr>
      </p:pic>
      <p:sp>
        <p:nvSpPr>
          <p:cNvPr id="5" name="TextBox 5"/>
          <p:cNvSpPr txBox="1"/>
          <p:nvPr/>
        </p:nvSpPr>
        <p:spPr>
          <a:xfrm>
            <a:off x="8008230" y="942975"/>
            <a:ext cx="9764249" cy="2397760"/>
          </a:xfrm>
          <a:prstGeom prst="rect">
            <a:avLst/>
          </a:prstGeom>
        </p:spPr>
        <p:txBody>
          <a:bodyPr lIns="0" tIns="0" rIns="0" bIns="0" rtlCol="0" anchor="t">
            <a:spAutoFit/>
          </a:bodyPr>
          <a:lstStyle/>
          <a:p>
            <a:pPr algn="ctr">
              <a:lnSpc>
                <a:spcPts val="6440"/>
              </a:lnSpc>
            </a:pPr>
            <a:r>
              <a:rPr lang="en-US" sz="4600" dirty="0">
                <a:solidFill>
                  <a:srgbClr val="000000"/>
                </a:solidFill>
                <a:latin typeface="Muli Bold"/>
              </a:rPr>
              <a:t>Em hãy cho biết các loại rác thải được phân loại dựa trên những đặc điểm, tiêu chí nào?</a:t>
            </a:r>
          </a:p>
        </p:txBody>
      </p:sp>
      <p:sp>
        <p:nvSpPr>
          <p:cNvPr id="6" name="TextBox 6"/>
          <p:cNvSpPr txBox="1"/>
          <p:nvPr/>
        </p:nvSpPr>
        <p:spPr>
          <a:xfrm>
            <a:off x="1378076" y="1317076"/>
            <a:ext cx="5127881" cy="2693035"/>
          </a:xfrm>
          <a:prstGeom prst="rect">
            <a:avLst/>
          </a:prstGeom>
        </p:spPr>
        <p:txBody>
          <a:bodyPr lIns="0" tIns="0" rIns="0" bIns="0" rtlCol="0" anchor="t">
            <a:spAutoFit/>
          </a:bodyPr>
          <a:lstStyle/>
          <a:p>
            <a:pPr algn="ctr">
              <a:lnSpc>
                <a:spcPts val="4339"/>
              </a:lnSpc>
              <a:spcBef>
                <a:spcPct val="0"/>
              </a:spcBef>
            </a:pPr>
            <a:r>
              <a:rPr lang="en-US" sz="3099" spc="92" dirty="0">
                <a:solidFill>
                  <a:srgbClr val="000000"/>
                </a:solidFill>
                <a:latin typeface="Muli Bold"/>
              </a:rPr>
              <a:t>Dựa vào rác thải của từng ngành (rác thải công nghiệp, rác thải nông nghiệp, rác thải y tế,...).</a:t>
            </a:r>
          </a:p>
        </p:txBody>
      </p:sp>
      <p:sp>
        <p:nvSpPr>
          <p:cNvPr id="7" name="TextBox 7"/>
          <p:cNvSpPr txBox="1"/>
          <p:nvPr/>
        </p:nvSpPr>
        <p:spPr>
          <a:xfrm>
            <a:off x="1826354" y="4451443"/>
            <a:ext cx="4231325" cy="2150110"/>
          </a:xfrm>
          <a:prstGeom prst="rect">
            <a:avLst/>
          </a:prstGeom>
        </p:spPr>
        <p:txBody>
          <a:bodyPr lIns="0" tIns="0" rIns="0" bIns="0" rtlCol="0" anchor="t">
            <a:spAutoFit/>
          </a:bodyPr>
          <a:lstStyle/>
          <a:p>
            <a:pPr algn="ctr">
              <a:lnSpc>
                <a:spcPts val="4339"/>
              </a:lnSpc>
              <a:spcBef>
                <a:spcPct val="0"/>
              </a:spcBef>
            </a:pPr>
            <a:r>
              <a:rPr lang="en-US" sz="3099" spc="92" dirty="0">
                <a:solidFill>
                  <a:srgbClr val="000000"/>
                </a:solidFill>
                <a:latin typeface="Muli Bold"/>
              </a:rPr>
              <a:t>Dựa theo nguồn nguyên liệu của rác thải (giấy, nhựa, kim loại, rác hữu cơ,...).</a:t>
            </a:r>
          </a:p>
        </p:txBody>
      </p:sp>
      <p:sp>
        <p:nvSpPr>
          <p:cNvPr id="8" name="TextBox 8"/>
          <p:cNvSpPr txBox="1"/>
          <p:nvPr/>
        </p:nvSpPr>
        <p:spPr>
          <a:xfrm>
            <a:off x="1678037" y="7042885"/>
            <a:ext cx="4527959" cy="1607185"/>
          </a:xfrm>
          <a:prstGeom prst="rect">
            <a:avLst/>
          </a:prstGeom>
        </p:spPr>
        <p:txBody>
          <a:bodyPr lIns="0" tIns="0" rIns="0" bIns="0" rtlCol="0" anchor="t">
            <a:spAutoFit/>
          </a:bodyPr>
          <a:lstStyle/>
          <a:p>
            <a:pPr algn="ctr">
              <a:lnSpc>
                <a:spcPts val="4339"/>
              </a:lnSpc>
              <a:spcBef>
                <a:spcPct val="0"/>
              </a:spcBef>
            </a:pPr>
            <a:r>
              <a:rPr lang="en-US" sz="3099" spc="92" dirty="0">
                <a:solidFill>
                  <a:srgbClr val="000000"/>
                </a:solidFill>
                <a:latin typeface="Muli Bold"/>
              </a:rPr>
              <a:t>Dựa theo tính chất của rác thải (có thể phân hủy hay không).</a:t>
            </a:r>
          </a:p>
        </p:txBody>
      </p:sp>
      <p:sp>
        <p:nvSpPr>
          <p:cNvPr id="9" name="TextBox 9"/>
          <p:cNvSpPr txBox="1"/>
          <p:nvPr/>
        </p:nvSpPr>
        <p:spPr>
          <a:xfrm>
            <a:off x="9504376" y="1451712"/>
            <a:ext cx="7388012" cy="1588135"/>
          </a:xfrm>
          <a:prstGeom prst="rect">
            <a:avLst/>
          </a:prstGeom>
        </p:spPr>
        <p:txBody>
          <a:bodyPr lIns="0" tIns="0" rIns="0" bIns="0" rtlCol="0" anchor="t">
            <a:spAutoFit/>
          </a:bodyPr>
          <a:lstStyle/>
          <a:p>
            <a:pPr algn="ctr">
              <a:lnSpc>
                <a:spcPts val="6440"/>
              </a:lnSpc>
            </a:pPr>
            <a:r>
              <a:rPr lang="en-US" sz="4600" dirty="0">
                <a:solidFill>
                  <a:srgbClr val="000000"/>
                </a:solidFill>
                <a:latin typeface="Muli Bold"/>
              </a:rPr>
              <a:t>Việc phân loại rác giúp ích gì cho chúng 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1" nodeType="clickEffect">
                                  <p:stCondLst>
                                    <p:cond delay="0"/>
                                  </p:stCondLst>
                                  <p:childTnLst>
                                    <p:animEffect transition="out" filter="randombar(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7" name="Table 7"/>
          <p:cNvGraphicFramePr>
            <a:graphicFrameLocks noGrp="1"/>
          </p:cNvGraphicFramePr>
          <p:nvPr>
            <p:extLst>
              <p:ext uri="{D42A27DB-BD31-4B8C-83A1-F6EECF244321}">
                <p14:modId xmlns:p14="http://schemas.microsoft.com/office/powerpoint/2010/main" val="2002087170"/>
              </p:ext>
            </p:extLst>
          </p:nvPr>
        </p:nvGraphicFramePr>
        <p:xfrm>
          <a:off x="1143000" y="723900"/>
          <a:ext cx="15887700" cy="8915400"/>
        </p:xfrm>
        <a:graphic>
          <a:graphicData uri="http://schemas.openxmlformats.org/drawingml/2006/table">
            <a:tbl>
              <a:tblPr firstRow="1" bandRow="1">
                <a:tableStyleId>{5940675A-B579-460E-94D1-54222C63F5DA}</a:tableStyleId>
              </a:tblPr>
              <a:tblGrid>
                <a:gridCol w="5295900"/>
                <a:gridCol w="5295900"/>
                <a:gridCol w="5295900"/>
              </a:tblGrid>
              <a:tr h="1508760">
                <a:tc>
                  <a:txBody>
                    <a:bodyPr/>
                    <a:lstStyle/>
                    <a:p>
                      <a:pPr algn="ctr"/>
                      <a:r>
                        <a:rPr lang="en-US" sz="6000" dirty="0" err="1">
                          <a:latin typeface="Arial" panose="020B0604020202020204" pitchFamily="34" charset="0"/>
                          <a:cs typeface="Arial" panose="020B0604020202020204" pitchFamily="34" charset="0"/>
                        </a:rPr>
                        <a:t>Bút</a:t>
                      </a:r>
                      <a:endParaRPr lang="en-US" sz="6000" dirty="0">
                        <a:latin typeface="Arial" panose="020B0604020202020204" pitchFamily="34" charset="0"/>
                        <a:cs typeface="Arial" panose="020B0604020202020204" pitchFamily="34" charset="0"/>
                      </a:endParaRPr>
                    </a:p>
                  </a:txBody>
                  <a:tcPr marL="137171" marR="137171" marT="68580" marB="68580" anchor="ctr"/>
                </a:tc>
                <a:tc>
                  <a:txBody>
                    <a:bodyPr/>
                    <a:lstStyle/>
                    <a:p>
                      <a:pPr algn="ctr"/>
                      <a:r>
                        <a:rPr lang="en-US" sz="6000" dirty="0" err="1">
                          <a:latin typeface="Arial" panose="020B0604020202020204" pitchFamily="34" charset="0"/>
                          <a:cs typeface="Arial" panose="020B0604020202020204" pitchFamily="34" charset="0"/>
                        </a:rPr>
                        <a:t>Vở</a:t>
                      </a:r>
                      <a:endParaRPr lang="en-US" sz="6000" dirty="0">
                        <a:latin typeface="Arial" panose="020B0604020202020204" pitchFamily="34" charset="0"/>
                        <a:cs typeface="Arial" panose="020B0604020202020204" pitchFamily="34" charset="0"/>
                      </a:endParaRPr>
                    </a:p>
                  </a:txBody>
                  <a:tcPr marL="137171" marR="137171" marT="68580" marB="68580" anchor="ctr"/>
                </a:tc>
                <a:tc>
                  <a:txBody>
                    <a:bodyPr/>
                    <a:lstStyle/>
                    <a:p>
                      <a:pPr algn="ctr"/>
                      <a:r>
                        <a:rPr lang="en-US" sz="6000" dirty="0" err="1">
                          <a:latin typeface="Arial" panose="020B0604020202020204" pitchFamily="34" charset="0"/>
                          <a:cs typeface="Arial" panose="020B0604020202020204" pitchFamily="34" charset="0"/>
                        </a:rPr>
                        <a:t>Toán</a:t>
                      </a:r>
                      <a:endParaRPr lang="en-US" sz="6000" dirty="0">
                        <a:latin typeface="Arial" panose="020B0604020202020204" pitchFamily="34" charset="0"/>
                        <a:cs typeface="Arial" panose="020B0604020202020204" pitchFamily="34" charset="0"/>
                      </a:endParaRPr>
                    </a:p>
                  </a:txBody>
                  <a:tcPr marL="137171" marR="137171" marT="68580" marB="68580" anchor="ctr"/>
                </a:tc>
              </a:tr>
              <a:tr h="1508760">
                <a:tc>
                  <a:txBody>
                    <a:bodyPr/>
                    <a:lstStyle/>
                    <a:p>
                      <a:pPr algn="ctr"/>
                      <a:r>
                        <a:rPr lang="en-US" sz="6000" dirty="0" err="1">
                          <a:latin typeface="Arial" panose="020B0604020202020204" pitchFamily="34" charset="0"/>
                          <a:cs typeface="Arial" panose="020B0604020202020204" pitchFamily="34" charset="0"/>
                        </a:rPr>
                        <a:t>Cơm</a:t>
                      </a:r>
                      <a:endParaRPr lang="en-US" sz="6000" dirty="0">
                        <a:latin typeface="Arial" panose="020B0604020202020204" pitchFamily="34" charset="0"/>
                        <a:cs typeface="Arial" panose="020B0604020202020204" pitchFamily="34" charset="0"/>
                      </a:endParaRPr>
                    </a:p>
                  </a:txBody>
                  <a:tcPr marL="137171" marR="137171" marT="68580" marB="68580" anchor="ctr"/>
                </a:tc>
                <a:tc>
                  <a:txBody>
                    <a:bodyPr/>
                    <a:lstStyle/>
                    <a:p>
                      <a:pPr algn="ctr"/>
                      <a:r>
                        <a:rPr lang="en-US" sz="6000" dirty="0" err="1">
                          <a:latin typeface="Arial" panose="020B0604020202020204" pitchFamily="34" charset="0"/>
                          <a:cs typeface="Arial" panose="020B0604020202020204" pitchFamily="34" charset="0"/>
                        </a:rPr>
                        <a:t>Xôi</a:t>
                      </a:r>
                      <a:endParaRPr lang="en-US" sz="6000" dirty="0">
                        <a:latin typeface="Arial" panose="020B0604020202020204" pitchFamily="34" charset="0"/>
                        <a:cs typeface="Arial" panose="020B0604020202020204" pitchFamily="34" charset="0"/>
                      </a:endParaRPr>
                    </a:p>
                  </a:txBody>
                  <a:tcPr marL="137171" marR="137171" marT="68580" marB="68580" anchor="ctr"/>
                </a:tc>
                <a:tc>
                  <a:txBody>
                    <a:bodyPr/>
                    <a:lstStyle/>
                    <a:p>
                      <a:pPr algn="ctr"/>
                      <a:r>
                        <a:rPr lang="en-US" sz="6000" dirty="0">
                          <a:latin typeface="Arial" panose="020B0604020202020204" pitchFamily="34" charset="0"/>
                          <a:cs typeface="Arial" panose="020B0604020202020204" pitchFamily="34" charset="0"/>
                        </a:rPr>
                        <a:t>KHTN</a:t>
                      </a:r>
                    </a:p>
                  </a:txBody>
                  <a:tcPr marL="137171" marR="137171" marT="68580" marB="68580" anchor="ctr"/>
                </a:tc>
              </a:tr>
              <a:tr h="1508760">
                <a:tc>
                  <a:txBody>
                    <a:bodyPr/>
                    <a:lstStyle/>
                    <a:p>
                      <a:pPr algn="ctr"/>
                      <a:r>
                        <a:rPr lang="en-US" sz="6000" dirty="0" err="1">
                          <a:latin typeface="Arial" panose="020B0604020202020204" pitchFamily="34" charset="0"/>
                          <a:cs typeface="Arial" panose="020B0604020202020204" pitchFamily="34" charset="0"/>
                        </a:rPr>
                        <a:t>Văn</a:t>
                      </a:r>
                      <a:endParaRPr lang="en-US" sz="6000" dirty="0">
                        <a:latin typeface="Arial" panose="020B0604020202020204" pitchFamily="34" charset="0"/>
                        <a:cs typeface="Arial" panose="020B0604020202020204" pitchFamily="34" charset="0"/>
                      </a:endParaRPr>
                    </a:p>
                  </a:txBody>
                  <a:tcPr marL="137171" marR="137171" marT="68580" marB="68580" anchor="ctr"/>
                </a:tc>
                <a:tc>
                  <a:txBody>
                    <a:bodyPr/>
                    <a:lstStyle/>
                    <a:p>
                      <a:pPr algn="ctr"/>
                      <a:r>
                        <a:rPr lang="en-US" sz="6000" dirty="0" err="1">
                          <a:latin typeface="Arial" panose="020B0604020202020204" pitchFamily="34" charset="0"/>
                          <a:cs typeface="Arial" panose="020B0604020202020204" pitchFamily="34" charset="0"/>
                        </a:rPr>
                        <a:t>Cháo</a:t>
                      </a:r>
                      <a:endParaRPr lang="en-US" sz="6000" dirty="0">
                        <a:latin typeface="Arial" panose="020B0604020202020204" pitchFamily="34" charset="0"/>
                        <a:cs typeface="Arial" panose="020B0604020202020204" pitchFamily="34" charset="0"/>
                      </a:endParaRPr>
                    </a:p>
                  </a:txBody>
                  <a:tcPr marL="137171" marR="137171" marT="68580" marB="68580" anchor="ctr"/>
                </a:tc>
                <a:tc>
                  <a:txBody>
                    <a:bodyPr/>
                    <a:lstStyle/>
                    <a:p>
                      <a:pPr algn="ctr"/>
                      <a:r>
                        <a:rPr lang="en-US" sz="6000" dirty="0" err="1">
                          <a:latin typeface="Arial" panose="020B0604020202020204" pitchFamily="34" charset="0"/>
                          <a:cs typeface="Arial" panose="020B0604020202020204" pitchFamily="34" charset="0"/>
                        </a:rPr>
                        <a:t>Phở</a:t>
                      </a:r>
                      <a:endParaRPr lang="en-US" sz="6000" dirty="0">
                        <a:latin typeface="Arial" panose="020B0604020202020204" pitchFamily="34" charset="0"/>
                        <a:cs typeface="Arial" panose="020B0604020202020204" pitchFamily="34" charset="0"/>
                      </a:endParaRPr>
                    </a:p>
                  </a:txBody>
                  <a:tcPr marL="137171" marR="137171" marT="68580" marB="68580" anchor="ctr"/>
                </a:tc>
              </a:tr>
              <a:tr h="15087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latin typeface="Arial" panose="020B0604020202020204" pitchFamily="34" charset="0"/>
                          <a:cs typeface="Arial" panose="020B0604020202020204" pitchFamily="34" charset="0"/>
                        </a:rPr>
                        <a:t>Sách</a:t>
                      </a:r>
                      <a:endParaRPr lang="en-US" sz="6000" dirty="0">
                        <a:latin typeface="Arial" panose="020B0604020202020204" pitchFamily="34" charset="0"/>
                        <a:cs typeface="Arial" panose="020B0604020202020204" pitchFamily="34" charset="0"/>
                      </a:endParaRPr>
                    </a:p>
                  </a:txBody>
                  <a:tcPr marL="137171" marR="137171" marT="68580" marB="68580" anchor="ctr"/>
                </a:tc>
                <a:tc>
                  <a:txBody>
                    <a:bodyPr/>
                    <a:lstStyle/>
                    <a:p>
                      <a:pPr algn="ctr"/>
                      <a:r>
                        <a:rPr lang="en-US" sz="6000" dirty="0" err="1">
                          <a:latin typeface="Arial" panose="020B0604020202020204" pitchFamily="34" charset="0"/>
                          <a:cs typeface="Arial" panose="020B0604020202020204" pitchFamily="34" charset="0"/>
                        </a:rPr>
                        <a:t>Tẩy</a:t>
                      </a:r>
                      <a:endParaRPr lang="en-US" sz="6000" dirty="0">
                        <a:latin typeface="Arial" panose="020B0604020202020204" pitchFamily="34" charset="0"/>
                        <a:cs typeface="Arial" panose="020B0604020202020204" pitchFamily="34" charset="0"/>
                      </a:endParaRPr>
                    </a:p>
                  </a:txBody>
                  <a:tcPr marL="137171" marR="137171" marT="68580" marB="68580" anchor="ctr"/>
                </a:tc>
                <a:tc>
                  <a:txBody>
                    <a:bodyPr/>
                    <a:lstStyle/>
                    <a:p>
                      <a:pPr algn="ctr"/>
                      <a:r>
                        <a:rPr lang="en-US" sz="6000" dirty="0" err="1">
                          <a:latin typeface="Arial" panose="020B0604020202020204" pitchFamily="34" charset="0"/>
                          <a:cs typeface="Arial" panose="020B0604020202020204" pitchFamily="34" charset="0"/>
                        </a:rPr>
                        <a:t>Thước</a:t>
                      </a:r>
                      <a:endParaRPr lang="en-US" sz="6000" dirty="0">
                        <a:latin typeface="Arial" panose="020B0604020202020204" pitchFamily="34" charset="0"/>
                        <a:cs typeface="Arial" panose="020B0604020202020204" pitchFamily="34" charset="0"/>
                      </a:endParaRPr>
                    </a:p>
                  </a:txBody>
                  <a:tcPr marL="137171" marR="137171" marT="68580" marB="68580" anchor="ctr"/>
                </a:tc>
              </a:tr>
              <a:tr h="2880360">
                <a:tc>
                  <a:txBody>
                    <a:bodyPr/>
                    <a:lstStyle/>
                    <a:p>
                      <a:pPr algn="ctr"/>
                      <a:r>
                        <a:rPr lang="en-US" sz="6000" dirty="0">
                          <a:latin typeface="Arial" panose="020B0604020202020204" pitchFamily="34" charset="0"/>
                          <a:cs typeface="Arial" panose="020B0604020202020204" pitchFamily="34" charset="0"/>
                        </a:rPr>
                        <a:t>Bánh </a:t>
                      </a:r>
                      <a:r>
                        <a:rPr lang="en-US" sz="6000" dirty="0" err="1">
                          <a:latin typeface="Arial" panose="020B0604020202020204" pitchFamily="34" charset="0"/>
                          <a:cs typeface="Arial" panose="020B0604020202020204" pitchFamily="34" charset="0"/>
                        </a:rPr>
                        <a:t>mỳ</a:t>
                      </a:r>
                      <a:endParaRPr lang="en-US" sz="6000" dirty="0">
                        <a:latin typeface="Arial" panose="020B0604020202020204" pitchFamily="34" charset="0"/>
                        <a:cs typeface="Arial" panose="020B0604020202020204" pitchFamily="34" charset="0"/>
                      </a:endParaRPr>
                    </a:p>
                  </a:txBody>
                  <a:tcPr marL="137171" marR="137171" marT="68580" marB="68580" anchor="ctr"/>
                </a:tc>
                <a:tc>
                  <a:txBody>
                    <a:bodyPr/>
                    <a:lstStyle/>
                    <a:p>
                      <a:pPr algn="ctr"/>
                      <a:r>
                        <a:rPr lang="en-US" sz="6000" dirty="0" err="1">
                          <a:latin typeface="Arial" panose="020B0604020202020204" pitchFamily="34" charset="0"/>
                          <a:cs typeface="Arial" panose="020B0604020202020204" pitchFamily="34" charset="0"/>
                        </a:rPr>
                        <a:t>Lịch</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sử</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và</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địa</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lý</a:t>
                      </a:r>
                      <a:endParaRPr lang="en-US" sz="6000" dirty="0">
                        <a:latin typeface="Arial" panose="020B0604020202020204" pitchFamily="34" charset="0"/>
                        <a:cs typeface="Arial" panose="020B0604020202020204" pitchFamily="34" charset="0"/>
                      </a:endParaRPr>
                    </a:p>
                  </a:txBody>
                  <a:tcPr marL="137171" marR="137171" marT="68580" marB="68580" anchor="ctr"/>
                </a:tc>
                <a:tc>
                  <a:txBody>
                    <a:bodyPr/>
                    <a:lstStyle/>
                    <a:p>
                      <a:pPr algn="ctr"/>
                      <a:r>
                        <a:rPr lang="en-US" sz="6000" dirty="0" err="1">
                          <a:latin typeface="Arial" panose="020B0604020202020204" pitchFamily="34" charset="0"/>
                          <a:cs typeface="Arial" panose="020B0604020202020204" pitchFamily="34" charset="0"/>
                        </a:rPr>
                        <a:t>Giáo</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dục</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công</a:t>
                      </a:r>
                      <a:r>
                        <a:rPr lang="en-US" sz="6000" dirty="0">
                          <a:latin typeface="Arial" panose="020B0604020202020204" pitchFamily="34" charset="0"/>
                          <a:cs typeface="Arial" panose="020B0604020202020204" pitchFamily="34" charset="0"/>
                        </a:rPr>
                        <a:t> </a:t>
                      </a:r>
                      <a:r>
                        <a:rPr lang="en-US" sz="6000" dirty="0" err="1">
                          <a:latin typeface="Arial" panose="020B0604020202020204" pitchFamily="34" charset="0"/>
                          <a:cs typeface="Arial" panose="020B0604020202020204" pitchFamily="34" charset="0"/>
                        </a:rPr>
                        <a:t>dân</a:t>
                      </a:r>
                      <a:endParaRPr lang="en-US" sz="6000" dirty="0">
                        <a:latin typeface="Arial" panose="020B0604020202020204" pitchFamily="34" charset="0"/>
                        <a:cs typeface="Arial" panose="020B0604020202020204" pitchFamily="34" charset="0"/>
                      </a:endParaRPr>
                    </a:p>
                  </a:txBody>
                  <a:tcPr marL="137171" marR="137171" marT="68580" marB="68580" anchor="ctr"/>
                </a:tc>
              </a:tr>
            </a:tbl>
          </a:graphicData>
        </a:graphic>
      </p:graphicFrame>
    </p:spTree>
    <p:extLst>
      <p:ext uri="{BB962C8B-B14F-4D97-AF65-F5344CB8AC3E}">
        <p14:creationId xmlns:p14="http://schemas.microsoft.com/office/powerpoint/2010/main" val="2826483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559285">
            <a:off x="9571469" y="1999557"/>
            <a:ext cx="7467368" cy="61096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832523" y="2335137"/>
            <a:ext cx="6945260" cy="5884529"/>
          </a:xfrm>
          <a:prstGeom prst="rect">
            <a:avLst/>
          </a:prstGeom>
        </p:spPr>
      </p:pic>
      <p:grpSp>
        <p:nvGrpSpPr>
          <p:cNvPr id="4" name="Group 4"/>
          <p:cNvGrpSpPr>
            <a:grpSpLocks noChangeAspect="1"/>
          </p:cNvGrpSpPr>
          <p:nvPr/>
        </p:nvGrpSpPr>
        <p:grpSpPr>
          <a:xfrm>
            <a:off x="10180673" y="2917436"/>
            <a:ext cx="5888554" cy="4273909"/>
            <a:chOff x="0" y="0"/>
            <a:chExt cx="2899410" cy="2104390"/>
          </a:xfrm>
        </p:grpSpPr>
        <p:sp>
          <p:nvSpPr>
            <p:cNvPr id="5" name="Freeform 5"/>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6"/>
              <a:stretch>
                <a:fillRect l="-4460" r="-4460"/>
              </a:stretch>
            </a:blipFill>
          </p:spPr>
        </p:sp>
      </p:grpSp>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252589">
            <a:off x="16778295" y="2087183"/>
            <a:ext cx="516571" cy="49590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383107">
            <a:off x="9419052" y="8116410"/>
            <a:ext cx="513645" cy="493100"/>
          </a:xfrm>
          <a:prstGeom prst="rect">
            <a:avLst/>
          </a:prstGeom>
        </p:spPr>
      </p:pic>
      <p:sp>
        <p:nvSpPr>
          <p:cNvPr id="8" name="TextBox 8"/>
          <p:cNvSpPr txBox="1"/>
          <p:nvPr/>
        </p:nvSpPr>
        <p:spPr>
          <a:xfrm>
            <a:off x="642296" y="1688670"/>
            <a:ext cx="8019744" cy="3347721"/>
          </a:xfrm>
          <a:prstGeom prst="rect">
            <a:avLst/>
          </a:prstGeom>
        </p:spPr>
        <p:txBody>
          <a:bodyPr lIns="0" tIns="0" rIns="0" bIns="0" rtlCol="0" anchor="t">
            <a:spAutoFit/>
          </a:bodyPr>
          <a:lstStyle/>
          <a:p>
            <a:pPr algn="ctr">
              <a:lnSpc>
                <a:spcPts val="4479"/>
              </a:lnSpc>
              <a:spcBef>
                <a:spcPct val="0"/>
              </a:spcBef>
            </a:pPr>
            <a:r>
              <a:rPr lang="en-US" sz="3199" spc="95" dirty="0">
                <a:solidFill>
                  <a:srgbClr val="000000"/>
                </a:solidFill>
                <a:latin typeface="Muli Bold Bold"/>
              </a:rPr>
              <a:t>Phân loại</a:t>
            </a:r>
            <a:r>
              <a:rPr lang="en-US" sz="3199" spc="95" dirty="0">
                <a:solidFill>
                  <a:srgbClr val="000000"/>
                </a:solidFill>
                <a:latin typeface="Muli Bold"/>
              </a:rPr>
              <a:t> là sự phân chia sắp xếp các sự vật, hiện tượng, khái niệm theo một trật tự nhất định ở những cấp độ nhất định dựa vào những dấu hiệu giống nhau và khác nhau giữa chúng tùy theo mục đích phân loại.</a:t>
            </a:r>
          </a:p>
        </p:txBody>
      </p:sp>
      <p:sp>
        <p:nvSpPr>
          <p:cNvPr id="9" name="TextBox 9"/>
          <p:cNvSpPr txBox="1"/>
          <p:nvPr/>
        </p:nvSpPr>
        <p:spPr>
          <a:xfrm>
            <a:off x="975278" y="6139189"/>
            <a:ext cx="7353780" cy="2223771"/>
          </a:xfrm>
          <a:prstGeom prst="rect">
            <a:avLst/>
          </a:prstGeom>
        </p:spPr>
        <p:txBody>
          <a:bodyPr lIns="0" tIns="0" rIns="0" bIns="0" rtlCol="0" anchor="t">
            <a:spAutoFit/>
          </a:bodyPr>
          <a:lstStyle/>
          <a:p>
            <a:pPr algn="ctr">
              <a:lnSpc>
                <a:spcPts val="4479"/>
              </a:lnSpc>
              <a:spcBef>
                <a:spcPct val="0"/>
              </a:spcBef>
            </a:pPr>
            <a:r>
              <a:rPr lang="en-US" sz="3199" spc="95" dirty="0">
                <a:solidFill>
                  <a:srgbClr val="000000"/>
                </a:solidFill>
                <a:latin typeface="Muli Bold Bold"/>
              </a:rPr>
              <a:t>Phân loại sinh học </a:t>
            </a:r>
            <a:r>
              <a:rPr lang="en-US" sz="3199" spc="95" dirty="0">
                <a:solidFill>
                  <a:srgbClr val="000000"/>
                </a:solidFill>
                <a:latin typeface="Muli Bold"/>
              </a:rPr>
              <a:t>là sự sắp xếp các đối tượng sinh vật có những đặc điểm chung vào từng nhóm, theo một thứ tự nhất định.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flipH="1">
            <a:off x="395874" y="4135988"/>
            <a:ext cx="6319789" cy="382634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1462">
            <a:off x="1580140" y="2994507"/>
            <a:ext cx="4164177" cy="605898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flipH="1">
            <a:off x="5784423" y="4135988"/>
            <a:ext cx="6319789" cy="382634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1462">
            <a:off x="6968689" y="2994507"/>
            <a:ext cx="4164177" cy="6058987"/>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flipH="1">
            <a:off x="11172971" y="4110828"/>
            <a:ext cx="6319789" cy="382634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1462">
            <a:off x="12357237" y="2969346"/>
            <a:ext cx="4164177" cy="605898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252589">
            <a:off x="11046612" y="2680649"/>
            <a:ext cx="516571" cy="495908"/>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383107">
            <a:off x="12003300" y="8937345"/>
            <a:ext cx="513645" cy="4931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154087">
            <a:off x="974625" y="4276046"/>
            <a:ext cx="489149" cy="82906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33821" flipH="1">
            <a:off x="3890212" y="761220"/>
            <a:ext cx="9585460" cy="1917092"/>
          </a:xfrm>
          <a:prstGeom prst="rect">
            <a:avLst/>
          </a:prstGeom>
        </p:spPr>
      </p:pic>
      <p:sp>
        <p:nvSpPr>
          <p:cNvPr id="12" name="TextBox 12"/>
          <p:cNvSpPr txBox="1"/>
          <p:nvPr/>
        </p:nvSpPr>
        <p:spPr>
          <a:xfrm>
            <a:off x="4226483" y="1290841"/>
            <a:ext cx="9101823" cy="688974"/>
          </a:xfrm>
          <a:prstGeom prst="rect">
            <a:avLst/>
          </a:prstGeom>
        </p:spPr>
        <p:txBody>
          <a:bodyPr lIns="0" tIns="0" rIns="0" bIns="0" rtlCol="0" anchor="t">
            <a:spAutoFit/>
          </a:bodyPr>
          <a:lstStyle/>
          <a:p>
            <a:pPr algn="ctr">
              <a:lnSpc>
                <a:spcPts val="5600"/>
              </a:lnSpc>
            </a:pPr>
            <a:r>
              <a:rPr lang="en-US" sz="4000" dirty="0">
                <a:solidFill>
                  <a:srgbClr val="000000"/>
                </a:solidFill>
                <a:latin typeface="Muli Bold"/>
              </a:rPr>
              <a:t>Ý nghĩa của việc phân loại sinh học:</a:t>
            </a:r>
          </a:p>
        </p:txBody>
      </p:sp>
      <p:sp>
        <p:nvSpPr>
          <p:cNvPr id="13" name="TextBox 13"/>
          <p:cNvSpPr txBox="1"/>
          <p:nvPr/>
        </p:nvSpPr>
        <p:spPr>
          <a:xfrm>
            <a:off x="2181954" y="3631877"/>
            <a:ext cx="2747630" cy="4686300"/>
          </a:xfrm>
          <a:prstGeom prst="rect">
            <a:avLst/>
          </a:prstGeom>
        </p:spPr>
        <p:txBody>
          <a:bodyPr lIns="0" tIns="0" rIns="0" bIns="0" rtlCol="0" anchor="t">
            <a:spAutoFit/>
          </a:bodyPr>
          <a:lstStyle/>
          <a:p>
            <a:pPr algn="ctr">
              <a:lnSpc>
                <a:spcPts val="4199"/>
              </a:lnSpc>
              <a:spcBef>
                <a:spcPct val="0"/>
              </a:spcBef>
            </a:pPr>
            <a:r>
              <a:rPr lang="en-US" sz="2999" spc="89" dirty="0">
                <a:solidFill>
                  <a:srgbClr val="000000"/>
                </a:solidFill>
                <a:latin typeface="Muli Bold"/>
              </a:rPr>
              <a:t>Xác định được vị trí của các loài sinh vật trong thế giới sống và tìm ra chúng giữa các nhóm sinh vật dễ dàng hơn.</a:t>
            </a:r>
          </a:p>
        </p:txBody>
      </p:sp>
      <p:sp>
        <p:nvSpPr>
          <p:cNvPr id="14" name="TextBox 14"/>
          <p:cNvSpPr txBox="1"/>
          <p:nvPr/>
        </p:nvSpPr>
        <p:spPr>
          <a:xfrm>
            <a:off x="7494624" y="3962670"/>
            <a:ext cx="2739816" cy="3638550"/>
          </a:xfrm>
          <a:prstGeom prst="rect">
            <a:avLst/>
          </a:prstGeom>
        </p:spPr>
        <p:txBody>
          <a:bodyPr lIns="0" tIns="0" rIns="0" bIns="0" rtlCol="0" anchor="t">
            <a:spAutoFit/>
          </a:bodyPr>
          <a:lstStyle/>
          <a:p>
            <a:pPr algn="ctr">
              <a:lnSpc>
                <a:spcPts val="4199"/>
              </a:lnSpc>
              <a:spcBef>
                <a:spcPct val="0"/>
              </a:spcBef>
            </a:pPr>
            <a:endParaRPr dirty="0"/>
          </a:p>
          <a:p>
            <a:pPr algn="ctr">
              <a:lnSpc>
                <a:spcPts val="4199"/>
              </a:lnSpc>
              <a:spcBef>
                <a:spcPct val="0"/>
              </a:spcBef>
            </a:pPr>
            <a:r>
              <a:rPr lang="en-US" sz="2999" spc="89" dirty="0">
                <a:solidFill>
                  <a:srgbClr val="000000"/>
                </a:solidFill>
                <a:latin typeface="Muli Bold"/>
              </a:rPr>
              <a:t>Làm rõ được sự giống và khác nhau của các nhóm đối tượng phân loại.</a:t>
            </a:r>
          </a:p>
        </p:txBody>
      </p:sp>
      <p:sp>
        <p:nvSpPr>
          <p:cNvPr id="15" name="TextBox 15"/>
          <p:cNvSpPr txBox="1"/>
          <p:nvPr/>
        </p:nvSpPr>
        <p:spPr>
          <a:xfrm>
            <a:off x="12947620" y="4748483"/>
            <a:ext cx="2983410" cy="2066925"/>
          </a:xfrm>
          <a:prstGeom prst="rect">
            <a:avLst/>
          </a:prstGeom>
        </p:spPr>
        <p:txBody>
          <a:bodyPr lIns="0" tIns="0" rIns="0" bIns="0" rtlCol="0" anchor="t">
            <a:spAutoFit/>
          </a:bodyPr>
          <a:lstStyle/>
          <a:p>
            <a:pPr algn="ctr">
              <a:lnSpc>
                <a:spcPts val="4199"/>
              </a:lnSpc>
              <a:spcBef>
                <a:spcPct val="0"/>
              </a:spcBef>
            </a:pPr>
            <a:r>
              <a:rPr lang="en-US" sz="2999" spc="89" dirty="0">
                <a:solidFill>
                  <a:srgbClr val="000000"/>
                </a:solidFill>
                <a:latin typeface="Muli Bold"/>
              </a:rPr>
              <a:t>Thể hiện được mối quan hệ giữa các nhóm sinh vật.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4484</TotalTime>
  <Words>630</Words>
  <Application>Microsoft Office PowerPoint</Application>
  <PresentationFormat>Custom</PresentationFormat>
  <Paragraphs>81</Paragraphs>
  <Slides>20</Slides>
  <Notes>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Muli Bold Bold</vt:lpstr>
      <vt:lpstr>Calibri Light</vt:lpstr>
      <vt:lpstr>Muli</vt:lpstr>
      <vt:lpstr>Muli Regular</vt:lpstr>
      <vt:lpstr>Calibri</vt:lpstr>
      <vt:lpstr>Muli Bold</vt:lpstr>
      <vt:lpstr>DejaVu Serif Italics</vt:lpstr>
      <vt:lpstr>DejaVu Serif</vt:lpstr>
      <vt:lpstr>Muli Regular Bold</vt:lpstr>
      <vt:lpstr>Arial</vt:lpstr>
      <vt:lpstr>Amatic SC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Thêm tiêu đề phụ</dc:title>
  <cp:lastModifiedBy>Microsoft account</cp:lastModifiedBy>
  <cp:revision>21</cp:revision>
  <dcterms:created xsi:type="dcterms:W3CDTF">2006-08-16T00:00:00Z</dcterms:created>
  <dcterms:modified xsi:type="dcterms:W3CDTF">2022-12-08T03:12:49Z</dcterms:modified>
  <dc:identifier>DAFSpvb_Pz4</dc:identifier>
</cp:coreProperties>
</file>